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 id="480" r:id="rId226"/>
    <p:sldId id="481" r:id="rId227"/>
    <p:sldId id="482" r:id="rId228"/>
    <p:sldId id="483" r:id="rId229"/>
    <p:sldId id="484" r:id="rId230"/>
    <p:sldId id="485" r:id="rId231"/>
    <p:sldId id="486" r:id="rId232"/>
    <p:sldId id="487" r:id="rId233"/>
    <p:sldId id="488" r:id="rId234"/>
    <p:sldId id="489" r:id="rId235"/>
    <p:sldId id="490" r:id="rId236"/>
    <p:sldId id="491" r:id="rId237"/>
    <p:sldId id="492" r:id="rId238"/>
    <p:sldId id="493" r:id="rId239"/>
    <p:sldId id="494" r:id="rId240"/>
    <p:sldId id="495" r:id="rId241"/>
    <p:sldId id="496" r:id="rId242"/>
    <p:sldId id="497" r:id="rId243"/>
    <p:sldId id="498" r:id="rId244"/>
    <p:sldId id="499" r:id="rId245"/>
    <p:sldId id="500" r:id="rId246"/>
    <p:sldId id="501" r:id="rId247"/>
    <p:sldId id="502" r:id="rId248"/>
    <p:sldId id="503" r:id="rId249"/>
    <p:sldId id="504" r:id="rId250"/>
    <p:sldId id="505" r:id="rId251"/>
    <p:sldId id="506" r:id="rId252"/>
    <p:sldId id="507" r:id="rId253"/>
    <p:sldId id="508" r:id="rId254"/>
    <p:sldId id="509" r:id="rId255"/>
    <p:sldId id="510" r:id="rId256"/>
    <p:sldId id="511" r:id="rId257"/>
    <p:sldId id="512" r:id="rId258"/>
    <p:sldId id="513" r:id="rId259"/>
    <p:sldId id="514" r:id="rId260"/>
    <p:sldId id="515" r:id="rId261"/>
    <p:sldId id="516" r:id="rId262"/>
    <p:sldId id="517" r:id="rId263"/>
    <p:sldId id="518" r:id="rId264"/>
    <p:sldId id="519" r:id="rId265"/>
    <p:sldId id="520" r:id="rId266"/>
    <p:sldId id="521" r:id="rId267"/>
    <p:sldId id="522" r:id="rId268"/>
    <p:sldId id="523" r:id="rId269"/>
    <p:sldId id="524" r:id="rId270"/>
    <p:sldId id="525" r:id="rId271"/>
    <p:sldId id="526" r:id="rId272"/>
    <p:sldId id="527" r:id="rId273"/>
    <p:sldId id="528" r:id="rId274"/>
    <p:sldId id="529" r:id="rId275"/>
    <p:sldId id="530" r:id="rId276"/>
    <p:sldId id="531" r:id="rId277"/>
    <p:sldId id="532" r:id="rId278"/>
    <p:sldId id="533" r:id="rId279"/>
    <p:sldId id="534" r:id="rId280"/>
    <p:sldId id="535" r:id="rId281"/>
    <p:sldId id="536" r:id="rId282"/>
    <p:sldId id="537" r:id="rId283"/>
    <p:sldId id="538" r:id="rId284"/>
    <p:sldId id="539" r:id="rId285"/>
    <p:sldId id="540" r:id="rId286"/>
    <p:sldId id="541" r:id="rId287"/>
    <p:sldId id="542" r:id="rId288"/>
    <p:sldId id="543" r:id="rId289"/>
    <p:sldId id="544" r:id="rId290"/>
    <p:sldId id="545" r:id="rId291"/>
    <p:sldId id="546" r:id="rId292"/>
    <p:sldId id="547" r:id="rId293"/>
    <p:sldId id="548" r:id="rId294"/>
    <p:sldId id="549" r:id="rId295"/>
    <p:sldId id="550" r:id="rId296"/>
    <p:sldId id="551" r:id="rId297"/>
    <p:sldId id="552" r:id="rId298"/>
    <p:sldId id="553" r:id="rId299"/>
    <p:sldId id="554" r:id="rId300"/>
    <p:sldId id="555" r:id="rId301"/>
    <p:sldId id="556" r:id="rId302"/>
    <p:sldId id="557" r:id="rId303"/>
    <p:sldId id="558" r:id="rId304"/>
    <p:sldId id="559" r:id="rId305"/>
    <p:sldId id="560" r:id="rId306"/>
    <p:sldId id="561" r:id="rId307"/>
    <p:sldId id="562" r:id="rId308"/>
    <p:sldId id="563" r:id="rId309"/>
    <p:sldId id="564" r:id="rId310"/>
    <p:sldId id="565" r:id="rId311"/>
    <p:sldId id="566" r:id="rId312"/>
    <p:sldId id="567" r:id="rId313"/>
    <p:sldId id="568" r:id="rId314"/>
    <p:sldId id="569" r:id="rId315"/>
    <p:sldId id="570" r:id="rId316"/>
    <p:sldId id="571" r:id="rId317"/>
    <p:sldId id="572" r:id="rId318"/>
    <p:sldId id="573" r:id="rId319"/>
    <p:sldId id="574" r:id="rId320"/>
    <p:sldId id="575" r:id="rId321"/>
    <p:sldId id="576" r:id="rId322"/>
    <p:sldId id="577" r:id="rId323"/>
    <p:sldId id="578" r:id="rId324"/>
    <p:sldId id="579" r:id="rId325"/>
    <p:sldId id="580" r:id="rId326"/>
    <p:sldId id="581" r:id="rId327"/>
    <p:sldId id="582" r:id="rId328"/>
    <p:sldId id="583" r:id="rId329"/>
    <p:sldId id="584" r:id="rId330"/>
    <p:sldId id="585" r:id="rId331"/>
    <p:sldId id="586" r:id="rId332"/>
    <p:sldId id="587" r:id="rId333"/>
    <p:sldId id="588" r:id="rId334"/>
    <p:sldId id="589" r:id="rId335"/>
    <p:sldId id="590" r:id="rId336"/>
    <p:sldId id="591" r:id="rId337"/>
    <p:sldId id="592" r:id="rId338"/>
    <p:sldId id="593" r:id="rId339"/>
    <p:sldId id="594" r:id="rId340"/>
    <p:sldId id="595" r:id="rId341"/>
    <p:sldId id="596" r:id="rId342"/>
    <p:sldId id="597" r:id="rId343"/>
    <p:sldId id="598" r:id="rId344"/>
    <p:sldId id="599" r:id="rId345"/>
    <p:sldId id="600" r:id="rId346"/>
    <p:sldId id="601" r:id="rId347"/>
    <p:sldId id="602" r:id="rId348"/>
    <p:sldId id="603" r:id="rId349"/>
    <p:sldId id="604" r:id="rId350"/>
    <p:sldId id="605" r:id="rId351"/>
    <p:sldId id="606" r:id="rId352"/>
    <p:sldId id="607" r:id="rId353"/>
    <p:sldId id="608" r:id="rId354"/>
    <p:sldId id="609" r:id="rId355"/>
    <p:sldId id="610" r:id="rId356"/>
    <p:sldId id="611" r:id="rId357"/>
    <p:sldId id="612" r:id="rId358"/>
    <p:sldId id="613" r:id="rId359"/>
    <p:sldId id="614" r:id="rId360"/>
    <p:sldId id="615" r:id="rId361"/>
    <p:sldId id="616" r:id="rId362"/>
    <p:sldId id="617" r:id="rId363"/>
    <p:sldId id="618" r:id="rId364"/>
    <p:sldId id="619" r:id="rId365"/>
    <p:sldId id="620" r:id="rId366"/>
    <p:sldId id="621" r:id="rId367"/>
    <p:sldId id="622" r:id="rId368"/>
    <p:sldId id="623" r:id="rId369"/>
    <p:sldId id="624" r:id="rId370"/>
    <p:sldId id="625" r:id="rId371"/>
    <p:sldId id="626" r:id="rId372"/>
    <p:sldId id="627" r:id="rId373"/>
    <p:sldId id="628" r:id="rId374"/>
    <p:sldId id="629" r:id="rId375"/>
    <p:sldId id="630" r:id="rId376"/>
    <p:sldId id="631" r:id="rId377"/>
    <p:sldId id="632" r:id="rId378"/>
    <p:sldId id="633" r:id="rId379"/>
    <p:sldId id="634" r:id="rId380"/>
    <p:sldId id="635" r:id="rId381"/>
    <p:sldId id="636" r:id="rId382"/>
    <p:sldId id="637" r:id="rId383"/>
    <p:sldId id="638" r:id="rId384"/>
    <p:sldId id="639" r:id="rId385"/>
    <p:sldId id="640" r:id="rId386"/>
    <p:sldId id="641" r:id="rId387"/>
    <p:sldId id="642" r:id="rId388"/>
    <p:sldId id="643" r:id="rId389"/>
    <p:sldId id="644" r:id="rId390"/>
    <p:sldId id="645" r:id="rId391"/>
    <p:sldId id="646" r:id="rId392"/>
    <p:sldId id="647" r:id="rId393"/>
    <p:sldId id="648" r:id="rId394"/>
    <p:sldId id="649" r:id="rId395"/>
    <p:sldId id="650" r:id="rId396"/>
    <p:sldId id="651" r:id="rId397"/>
    <p:sldId id="652" r:id="rId398"/>
    <p:sldId id="653" r:id="rId399"/>
    <p:sldId id="654" r:id="rId400"/>
    <p:sldId id="655" r:id="rId401"/>
    <p:sldId id="656" r:id="rId402"/>
    <p:sldId id="657" r:id="rId403"/>
    <p:sldId id="658" r:id="rId404"/>
    <p:sldId id="659" r:id="rId405"/>
    <p:sldId id="660" r:id="rId406"/>
    <p:sldId id="661" r:id="rId407"/>
    <p:sldId id="662" r:id="rId408"/>
    <p:sldId id="663" r:id="rId409"/>
    <p:sldId id="664" r:id="rId410"/>
    <p:sldId id="665" r:id="rId411"/>
    <p:sldId id="666" r:id="rId412"/>
    <p:sldId id="667" r:id="rId413"/>
    <p:sldId id="668" r:id="rId414"/>
    <p:sldId id="669" r:id="rId415"/>
    <p:sldId id="670" r:id="rId416"/>
    <p:sldId id="671" r:id="rId417"/>
    <p:sldId id="672" r:id="rId418"/>
    <p:sldId id="673" r:id="rId419"/>
    <p:sldId id="674" r:id="rId420"/>
    <p:sldId id="675" r:id="rId421"/>
    <p:sldId id="676" r:id="rId422"/>
    <p:sldId id="677" r:id="rId423"/>
    <p:sldId id="678" r:id="rId424"/>
    <p:sldId id="679" r:id="rId425"/>
    <p:sldId id="680" r:id="rId426"/>
    <p:sldId id="681" r:id="rId427"/>
    <p:sldId id="682" r:id="rId428"/>
    <p:sldId id="683" r:id="rId429"/>
    <p:sldId id="684" r:id="rId430"/>
    <p:sldId id="685" r:id="rId431"/>
    <p:sldId id="686" r:id="rId432"/>
    <p:sldId id="687" r:id="rId433"/>
    <p:sldId id="688" r:id="rId434"/>
    <p:sldId id="689" r:id="rId435"/>
    <p:sldId id="690" r:id="rId436"/>
    <p:sldId id="691" r:id="rId437"/>
    <p:sldId id="692" r:id="rId438"/>
    <p:sldId id="693" r:id="rId439"/>
    <p:sldId id="694" r:id="rId440"/>
    <p:sldId id="695" r:id="rId441"/>
    <p:sldId id="696" r:id="rId442"/>
    <p:sldId id="697" r:id="rId443"/>
    <p:sldId id="698" r:id="rId444"/>
    <p:sldId id="699" r:id="rId445"/>
    <p:sldId id="700" r:id="rId446"/>
    <p:sldId id="701" r:id="rId447"/>
    <p:sldId id="702" r:id="rId448"/>
    <p:sldId id="703" r:id="rId449"/>
    <p:sldId id="704" r:id="rId450"/>
    <p:sldId id="705" r:id="rId451"/>
    <p:sldId id="706" r:id="rId452"/>
    <p:sldId id="707" r:id="rId453"/>
    <p:sldId id="708" r:id="rId454"/>
    <p:sldId id="709" r:id="rId455"/>
    <p:sldId id="710" r:id="rId456"/>
    <p:sldId id="711" r:id="rId457"/>
    <p:sldId id="712" r:id="rId458"/>
    <p:sldId id="713" r:id="rId459"/>
    <p:sldId id="714" r:id="rId460"/>
    <p:sldId id="715" r:id="rId461"/>
    <p:sldId id="716" r:id="rId462"/>
    <p:sldId id="717" r:id="rId463"/>
    <p:sldId id="718" r:id="rId46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43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presProps" Target="presProps.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theme" Target="theme/theme1.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notesMaster" Target="notesMasters/notesMaster1.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viewProps" Target="viewProps.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tableStyles" Target="tableStyles.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D7BD54-A0AA-4CBA-AF64-B8AED12987AF}" type="datetimeFigureOut">
              <a:rPr lang="el-GR" smtClean="0"/>
              <a:pPr/>
              <a:t>16/9/2012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8CF091-5753-46C9-AB90-274609C6741A}" type="slidenum">
              <a:rPr lang="el-GR" smtClean="0"/>
              <a:pPr/>
              <a:t>‹#›</a:t>
            </a:fld>
            <a:endParaRPr lang="el-GR"/>
          </a:p>
        </p:txBody>
      </p:sp>
    </p:spTree>
    <p:extLst>
      <p:ext uri="{BB962C8B-B14F-4D97-AF65-F5344CB8AC3E}">
        <p14:creationId xmlns:p14="http://schemas.microsoft.com/office/powerpoint/2010/main" val="9920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extLst/>
          </a:lstStyle>
          <a:p>
            <a:fld id="{96A9DE21-2CC2-4B02-B6E4-36E36EAEFF9D}" type="datetime1">
              <a:rPr lang="el-GR" smtClean="0"/>
              <a:pPr/>
              <a:t>16/9/2012</a:t>
            </a:fld>
            <a:endParaRPr lang="el-GR"/>
          </a:p>
        </p:txBody>
      </p:sp>
      <p:sp>
        <p:nvSpPr>
          <p:cNvPr id="20" name="19 - Θέση υποσέλιδου"/>
          <p:cNvSpPr>
            <a:spLocks noGrp="1"/>
          </p:cNvSpPr>
          <p:nvPr>
            <p:ph type="ftr" sz="quarter" idx="11"/>
          </p:nvPr>
        </p:nvSpPr>
        <p:spPr/>
        <p:txBody>
          <a:bodyPr/>
          <a:lstStyle>
            <a:extLst/>
          </a:lstStyle>
          <a:p>
            <a:endParaRPr lang="el-GR"/>
          </a:p>
        </p:txBody>
      </p:sp>
      <p:sp>
        <p:nvSpPr>
          <p:cNvPr id="10" name="9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159AE7EE-C102-4E88-B6DF-201491863442}" type="datetime1">
              <a:rPr lang="el-GR" smtClean="0"/>
              <a:pPr/>
              <a:t>16/9/2012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C90D8DD7-2EA5-4530-8953-D5BB5A33E3EF}" type="datetime1">
              <a:rPr lang="el-GR" smtClean="0"/>
              <a:pPr/>
              <a:t>16/9/2012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6A7F196B-30A3-417C-BC3A-80FB0E17175F}" type="datetime1">
              <a:rPr lang="el-GR" smtClean="0"/>
              <a:pPr/>
              <a:t>16/9/2012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75C74481-E31F-4635-8194-C7FC47384E84}" type="datetime1">
              <a:rPr lang="el-GR" smtClean="0"/>
              <a:pPr/>
              <a:t>16/9/2012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68862D17-1B64-416E-A05D-D858781FDB82}" type="datetime1">
              <a:rPr lang="el-GR" smtClean="0"/>
              <a:pPr/>
              <a:t>16/9/2012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ABD4A743-4E7E-49F5-9B90-A9510BAEB638}" type="datetime1">
              <a:rPr lang="el-GR" smtClean="0"/>
              <a:pPr/>
              <a:t>16/9/2012</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5B72F01B-13F0-4C2C-A39A-58E978E5337E}" type="datetime1">
              <a:rPr lang="el-GR" smtClean="0"/>
              <a:pPr/>
              <a:t>16/9/2012</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222AD202-844A-4072-AEEA-66EEAAE4C794}" type="datetime1">
              <a:rPr lang="el-GR" smtClean="0"/>
              <a:pPr/>
              <a:t>16/9/2012</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6D09272B-2D11-4CFD-8114-D01D5602936B}" type="datetime1">
              <a:rPr lang="el-GR" smtClean="0"/>
              <a:pPr/>
              <a:t>16/9/2012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extLst/>
          </a:lstStyle>
          <a:p>
            <a:fld id="{33B272F4-26CF-4079-97E3-5DB9E98C529C}" type="datetime1">
              <a:rPr lang="el-GR" smtClean="0"/>
              <a:pPr/>
              <a:t>16/9/2012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extLst/>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A9FC7E8-550E-4758-95F2-8B364CF73B13}" type="datetime1">
              <a:rPr lang="el-GR" smtClean="0"/>
              <a:pPr/>
              <a:t>16/9/2012</a:t>
            </a:fld>
            <a:endParaRPr lang="el-GR"/>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3F1D1C4-C2D9-4231-9FB2-B2D9D97AA41D}" type="slidenum">
              <a:rPr lang="el-GR" smtClean="0"/>
              <a:pPr/>
              <a:t>‹#›</a:t>
            </a:fld>
            <a:endParaRPr lang="el-GR"/>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smtClean="0"/>
              <a:t>The Semantic Web Vision</a:t>
            </a:r>
            <a:endParaRPr lang="el-GR" dirty="0"/>
          </a:p>
        </p:txBody>
      </p:sp>
      <p:sp>
        <p:nvSpPr>
          <p:cNvPr id="3" name="2 - Υπότιτλος"/>
          <p:cNvSpPr>
            <a:spLocks noGrp="1"/>
          </p:cNvSpPr>
          <p:nvPr>
            <p:ph type="subTitle" idx="1"/>
          </p:nvPr>
        </p:nvSpPr>
        <p:spPr/>
        <p:txBody>
          <a:bodyPr anchor="b"/>
          <a:lstStyle/>
          <a:p>
            <a:pPr algn="r"/>
            <a:r>
              <a:rPr lang="en-US" dirty="0" smtClean="0"/>
              <a:t>A Semantic Web Primer</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B2B Electronic Commerce</a:t>
            </a:r>
            <a:endParaRPr lang="el-GR" dirty="0"/>
          </a:p>
        </p:txBody>
      </p:sp>
      <p:sp>
        <p:nvSpPr>
          <p:cNvPr id="3" name="2 - Θέση περιεχομένου"/>
          <p:cNvSpPr>
            <a:spLocks noGrp="1"/>
          </p:cNvSpPr>
          <p:nvPr>
            <p:ph idx="1"/>
          </p:nvPr>
        </p:nvSpPr>
        <p:spPr>
          <a:xfrm>
            <a:off x="1187624" y="1268760"/>
            <a:ext cx="7746064" cy="5256584"/>
          </a:xfrm>
        </p:spPr>
        <p:txBody>
          <a:bodyPr>
            <a:noAutofit/>
          </a:bodyPr>
          <a:lstStyle/>
          <a:p>
            <a:r>
              <a:rPr lang="en-US" sz="2000" dirty="0" smtClean="0"/>
              <a:t>The Internet appears to be an ideal infrastructure for business-to-business communication</a:t>
            </a:r>
          </a:p>
          <a:p>
            <a:pPr lvl="1"/>
            <a:r>
              <a:rPr lang="en-US" sz="1800" dirty="0" smtClean="0"/>
              <a:t>Businesses have increasingly been looking at Internet-based solutions, and new business models such as </a:t>
            </a:r>
            <a:r>
              <a:rPr lang="en-US" sz="1800" i="1" dirty="0" smtClean="0"/>
              <a:t>B2B portals have emerged</a:t>
            </a:r>
          </a:p>
          <a:p>
            <a:pPr lvl="1"/>
            <a:r>
              <a:rPr lang="en-US" sz="1800" i="1" dirty="0" smtClean="0"/>
              <a:t>Still, </a:t>
            </a:r>
            <a:r>
              <a:rPr lang="en-US" sz="1800" dirty="0" smtClean="0"/>
              <a:t>B2B e-commerce is hampered by the lack of standards </a:t>
            </a:r>
          </a:p>
          <a:p>
            <a:pPr lvl="1"/>
            <a:r>
              <a:rPr lang="en-US" sz="1800" dirty="0" smtClean="0"/>
              <a:t>HTML is too weak to support the outlined activities effectively</a:t>
            </a:r>
          </a:p>
          <a:p>
            <a:pPr lvl="2"/>
            <a:r>
              <a:rPr lang="en-US" sz="1400" dirty="0" smtClean="0"/>
              <a:t>it provides neither the structure nor the semantics of information </a:t>
            </a:r>
          </a:p>
          <a:p>
            <a:pPr lvl="1"/>
            <a:r>
              <a:rPr lang="en-US" sz="1800" dirty="0" smtClean="0"/>
              <a:t>The new standard of XML is a big improvement </a:t>
            </a:r>
          </a:p>
          <a:p>
            <a:pPr lvl="2"/>
            <a:r>
              <a:rPr lang="en-US" sz="1400" dirty="0" smtClean="0"/>
              <a:t>but can still support communications only in cases where there is a priori agreement on the vocabulary to be used and on its meaning</a:t>
            </a:r>
          </a:p>
          <a:p>
            <a:r>
              <a:rPr lang="en-US" sz="2000" dirty="0" smtClean="0"/>
              <a:t>The realization of the SW will allow businesses to enter partnerships without much overhead</a:t>
            </a:r>
          </a:p>
          <a:p>
            <a:pPr lvl="1"/>
            <a:r>
              <a:rPr lang="en-US" sz="1800" dirty="0" smtClean="0"/>
              <a:t>Differences in terminology will be resolved using standard </a:t>
            </a:r>
            <a:r>
              <a:rPr lang="en-US" sz="1800" i="1" dirty="0" smtClean="0"/>
              <a:t>abstract domain models, and data will be interchanged using </a:t>
            </a:r>
            <a:r>
              <a:rPr lang="en-US" sz="1800" dirty="0" smtClean="0"/>
              <a:t>translation services</a:t>
            </a:r>
          </a:p>
          <a:p>
            <a:pPr lvl="1"/>
            <a:r>
              <a:rPr lang="en-US" sz="1800" dirty="0" smtClean="0"/>
              <a:t>Auctioning, negotiations, and drafting contracts will be carried out automatically by software agents</a:t>
            </a:r>
            <a:endParaRPr lang="el-GR" sz="18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10</a:t>
            </a:fld>
            <a:endParaRPr lang="el-G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b="1" dirty="0" smtClean="0"/>
              <a:t>A Critical View of RDF (2/3)</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dirty="0" smtClean="0"/>
              <a:t>Another problem with RDF has to do with the handling of properties</a:t>
            </a:r>
          </a:p>
          <a:p>
            <a:pPr lvl="1"/>
            <a:r>
              <a:rPr lang="en-US" dirty="0" smtClean="0"/>
              <a:t>As mentioned, properties are special kinds of resources </a:t>
            </a:r>
          </a:p>
          <a:p>
            <a:pPr lvl="1"/>
            <a:r>
              <a:rPr lang="en-US" dirty="0" smtClean="0"/>
              <a:t>Therefore, properties themselves can be used as the object in an object-attribute-value triple (statement)</a:t>
            </a:r>
          </a:p>
          <a:p>
            <a:pPr lvl="1"/>
            <a:r>
              <a:rPr lang="en-US" dirty="0" smtClean="0"/>
              <a:t>While this possibility offers flexibility, it is rather unusual for modeling languages, and can be confusing for modelers.</a:t>
            </a:r>
          </a:p>
          <a:p>
            <a:r>
              <a:rPr lang="en-US" dirty="0" smtClean="0"/>
              <a:t>Also, the reification mechanism is quite powerful and appears misplaced in a simple language like RDF</a:t>
            </a:r>
          </a:p>
          <a:p>
            <a:pPr lvl="1"/>
            <a:r>
              <a:rPr lang="en-US" dirty="0" smtClean="0"/>
              <a:t>Making statements about statements introduces a level of complexity that is not necessary for a basic layer of the SW</a:t>
            </a:r>
          </a:p>
          <a:p>
            <a:pPr lvl="1"/>
            <a:r>
              <a:rPr lang="en-US" dirty="0" smtClean="0"/>
              <a:t> Instead, it would have appeared more natural to include it in more powerful layers, which provide richer representational capabilities</a:t>
            </a:r>
          </a:p>
          <a:p>
            <a:r>
              <a:rPr lang="en-US" dirty="0" smtClean="0"/>
              <a:t>Finally, the XML-based syntax of RDF is well suited for machine processing but is not particularly human-friendly</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100</a:t>
            </a:fld>
            <a:endParaRPr lang="el-GR"/>
          </a:p>
        </p:txBody>
      </p:sp>
    </p:spTree>
    <p:extLst>
      <p:ext uri="{BB962C8B-B14F-4D97-AF65-F5344CB8AC3E}">
        <p14:creationId xmlns:p14="http://schemas.microsoft.com/office/powerpoint/2010/main" val="26060119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b="1" dirty="0" smtClean="0"/>
              <a:t>A Critical View of RDF (3/3)</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smtClean="0"/>
              <a:t>In summary, RDF has its idiosyncrasies and is not an optimal modeling language</a:t>
            </a:r>
          </a:p>
          <a:p>
            <a:pPr lvl="1"/>
            <a:r>
              <a:rPr lang="en-US" dirty="0" smtClean="0"/>
              <a:t>It is a fact that it is already a de facto standard</a:t>
            </a:r>
          </a:p>
          <a:p>
            <a:pPr lvl="1"/>
            <a:r>
              <a:rPr lang="en-US" dirty="0" smtClean="0"/>
              <a:t>In the history of technology, often the better technology was not adopted</a:t>
            </a:r>
          </a:p>
          <a:p>
            <a:r>
              <a:rPr lang="en-US" dirty="0" smtClean="0"/>
              <a:t>On the positive side, it is true that RDF has sufficient expressive power </a:t>
            </a:r>
          </a:p>
          <a:p>
            <a:pPr lvl="1"/>
            <a:r>
              <a:rPr lang="en-US" dirty="0" smtClean="0"/>
              <a:t>at least as a basis on which more layers can be built</a:t>
            </a:r>
          </a:p>
          <a:p>
            <a:r>
              <a:rPr lang="en-US" dirty="0" smtClean="0"/>
              <a:t>And ultimately the SW will not be programmed in RDF, but rather with user-friendly tools that will automatically translate higher representations into RDF</a:t>
            </a:r>
          </a:p>
          <a:p>
            <a:r>
              <a:rPr lang="en-US" dirty="0" smtClean="0"/>
              <a:t>Using RDF offers the benefit that information maps unambiguously to a model</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101</a:t>
            </a:fld>
            <a:endParaRPr lang="el-GR"/>
          </a:p>
        </p:txBody>
      </p:sp>
    </p:spTree>
    <p:extLst>
      <p:ext uri="{BB962C8B-B14F-4D97-AF65-F5344CB8AC3E}">
        <p14:creationId xmlns:p14="http://schemas.microsoft.com/office/powerpoint/2010/main" val="7121370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lstStyle/>
          <a:p>
            <a:r>
              <a:rPr lang="en-US" dirty="0" smtClean="0"/>
              <a:t>RDF: XML-Based Syntax</a:t>
            </a:r>
            <a:endParaRPr lang="el-GR" dirty="0"/>
          </a:p>
        </p:txBody>
      </p:sp>
      <p:sp>
        <p:nvSpPr>
          <p:cNvPr id="6" name="5 - Θέση κειμένου"/>
          <p:cNvSpPr>
            <a:spLocks noGrp="1"/>
          </p:cNvSpPr>
          <p:nvPr>
            <p:ph type="body" idx="1"/>
          </p:nvPr>
        </p:nvSpPr>
        <p:spPr>
          <a:xfrm>
            <a:off x="4283968" y="4005064"/>
            <a:ext cx="4695224" cy="1077664"/>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102</a:t>
            </a:fld>
            <a:endParaRPr lang="el-GR"/>
          </a:p>
        </p:txBody>
      </p:sp>
    </p:spTree>
    <p:extLst>
      <p:ext uri="{BB962C8B-B14F-4D97-AF65-F5344CB8AC3E}">
        <p14:creationId xmlns:p14="http://schemas.microsoft.com/office/powerpoint/2010/main" val="287372276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RDF Introduction (1/4)</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103</a:t>
            </a:fld>
            <a:endParaRPr lang="el-GR"/>
          </a:p>
        </p:txBody>
      </p:sp>
      <p:sp>
        <p:nvSpPr>
          <p:cNvPr id="5" name="4 - Ορθογώνιο"/>
          <p:cNvSpPr/>
          <p:nvPr/>
        </p:nvSpPr>
        <p:spPr>
          <a:xfrm>
            <a:off x="179512" y="1340768"/>
            <a:ext cx="8784976" cy="54726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&lt;!DOCTYPE </a:t>
            </a:r>
            <a:r>
              <a:rPr lang="en-US" sz="1600" dirty="0" err="1" smtClean="0"/>
              <a:t>rdf:RDF</a:t>
            </a:r>
            <a:r>
              <a:rPr lang="en-US" sz="1600" dirty="0" smtClean="0"/>
              <a:t> [  &lt;!ENTITY </a:t>
            </a:r>
            <a:r>
              <a:rPr lang="en-US" sz="1600" dirty="0" err="1" smtClean="0"/>
              <a:t>xsd</a:t>
            </a:r>
            <a:r>
              <a:rPr lang="en-US" sz="1600" dirty="0" smtClean="0"/>
              <a:t> "http://www.w3.org/2001/XMLSchema#"&gt;  </a:t>
            </a:r>
            <a:r>
              <a:rPr lang="el-GR" sz="1600" dirty="0" smtClean="0"/>
              <a:t>]&gt;</a:t>
            </a:r>
          </a:p>
          <a:p>
            <a:r>
              <a:rPr lang="en-US" sz="1600" dirty="0" smtClean="0"/>
              <a:t>&lt;</a:t>
            </a:r>
            <a:r>
              <a:rPr lang="en-US" sz="1600" dirty="0" err="1" smtClean="0"/>
              <a:t>rdf:RDF</a:t>
            </a:r>
            <a:endParaRPr lang="en-US" sz="1600" dirty="0" smtClean="0"/>
          </a:p>
          <a:p>
            <a:r>
              <a:rPr lang="en-US" sz="1600" dirty="0" err="1" smtClean="0"/>
              <a:t>xmlns:rdf</a:t>
            </a:r>
            <a:r>
              <a:rPr lang="en-US" sz="1600" dirty="0" smtClean="0"/>
              <a:t>="http://www.w3.org/1999/02/22-rdf-syntax-ns#"</a:t>
            </a:r>
          </a:p>
          <a:p>
            <a:r>
              <a:rPr lang="en-US" sz="1600" dirty="0" err="1" smtClean="0"/>
              <a:t>xmlns:xsd</a:t>
            </a:r>
            <a:r>
              <a:rPr lang="en-US" sz="1600" dirty="0" smtClean="0"/>
              <a:t>="http://www.w3.org/2001/XMLSchema#"</a:t>
            </a:r>
          </a:p>
          <a:p>
            <a:r>
              <a:rPr lang="en-US" sz="1600" dirty="0" err="1" smtClean="0"/>
              <a:t>xmlns:uni</a:t>
            </a:r>
            <a:r>
              <a:rPr lang="en-US" sz="1600" dirty="0" smtClean="0"/>
              <a:t>="http://www.mydomain.org/uni-ns#"&gt;</a:t>
            </a:r>
          </a:p>
          <a:p>
            <a:r>
              <a:rPr lang="en-US" sz="1600" dirty="0" smtClean="0"/>
              <a:t>&lt;</a:t>
            </a:r>
            <a:r>
              <a:rPr lang="en-US" sz="1600" dirty="0" err="1" smtClean="0"/>
              <a:t>rdf:Description</a:t>
            </a:r>
            <a:r>
              <a:rPr lang="en-US" sz="1600" dirty="0" smtClean="0"/>
              <a:t> </a:t>
            </a:r>
            <a:r>
              <a:rPr lang="en-US" sz="1600" dirty="0" err="1" smtClean="0"/>
              <a:t>rdf:about</a:t>
            </a:r>
            <a:r>
              <a:rPr lang="en-US" sz="1600" dirty="0" smtClean="0"/>
              <a:t>="949352"&gt;</a:t>
            </a:r>
          </a:p>
          <a:p>
            <a:r>
              <a:rPr lang="en-US" sz="1600" dirty="0" smtClean="0"/>
              <a:t>&lt;</a:t>
            </a:r>
            <a:r>
              <a:rPr lang="en-US" sz="1600" dirty="0" err="1" smtClean="0"/>
              <a:t>uni:name</a:t>
            </a:r>
            <a:r>
              <a:rPr lang="en-US" sz="1600" dirty="0" smtClean="0"/>
              <a:t>&gt;</a:t>
            </a:r>
            <a:r>
              <a:rPr lang="en-US" sz="1600" dirty="0" err="1" smtClean="0"/>
              <a:t>Grigoris</a:t>
            </a:r>
            <a:r>
              <a:rPr lang="en-US" sz="1600" dirty="0" smtClean="0"/>
              <a:t> Antoniou&lt;/</a:t>
            </a:r>
            <a:r>
              <a:rPr lang="en-US" sz="1600" dirty="0" err="1" smtClean="0"/>
              <a:t>uni:name</a:t>
            </a:r>
            <a:r>
              <a:rPr lang="en-US" sz="1600" dirty="0" smtClean="0"/>
              <a:t>&gt;  &lt;</a:t>
            </a:r>
            <a:r>
              <a:rPr lang="en-US" sz="1600" dirty="0" err="1" smtClean="0"/>
              <a:t>uni:title</a:t>
            </a:r>
            <a:r>
              <a:rPr lang="en-US" sz="1600" dirty="0" smtClean="0"/>
              <a:t>&gt;Professor&lt;/</a:t>
            </a:r>
            <a:r>
              <a:rPr lang="en-US" sz="1600" dirty="0" err="1" smtClean="0"/>
              <a:t>uni:title</a:t>
            </a:r>
            <a:r>
              <a:rPr lang="en-US" sz="1600" dirty="0" smtClean="0"/>
              <a:t>&gt;</a:t>
            </a:r>
          </a:p>
          <a:p>
            <a:r>
              <a:rPr lang="en-US" sz="1600" dirty="0" smtClean="0"/>
              <a:t>&lt;/</a:t>
            </a:r>
            <a:r>
              <a:rPr lang="en-US" sz="1600" dirty="0" err="1" smtClean="0"/>
              <a:t>rdf:Description</a:t>
            </a:r>
            <a:r>
              <a:rPr lang="en-US" sz="1600" dirty="0" smtClean="0"/>
              <a:t>&gt;</a:t>
            </a:r>
          </a:p>
          <a:p>
            <a:r>
              <a:rPr lang="en-US" sz="1600" dirty="0" smtClean="0"/>
              <a:t>&lt;</a:t>
            </a:r>
            <a:r>
              <a:rPr lang="en-US" sz="1600" dirty="0" err="1" smtClean="0"/>
              <a:t>rdf:Description</a:t>
            </a:r>
            <a:r>
              <a:rPr lang="en-US" sz="1600" dirty="0" smtClean="0"/>
              <a:t> </a:t>
            </a:r>
            <a:r>
              <a:rPr lang="en-US" sz="1600" dirty="0" err="1" smtClean="0"/>
              <a:t>rdf:about</a:t>
            </a:r>
            <a:r>
              <a:rPr lang="en-US" sz="1600" dirty="0" smtClean="0"/>
              <a:t>="949318"&gt;</a:t>
            </a:r>
          </a:p>
          <a:p>
            <a:r>
              <a:rPr lang="en-US" sz="1600" dirty="0" smtClean="0"/>
              <a:t>&lt;</a:t>
            </a:r>
            <a:r>
              <a:rPr lang="en-US" sz="1600" dirty="0" err="1" smtClean="0"/>
              <a:t>uni:name</a:t>
            </a:r>
            <a:r>
              <a:rPr lang="en-US" sz="1600" dirty="0" smtClean="0"/>
              <a:t>&gt;David </a:t>
            </a:r>
            <a:r>
              <a:rPr lang="en-US" sz="1600" dirty="0" err="1" smtClean="0"/>
              <a:t>Billington</a:t>
            </a:r>
            <a:r>
              <a:rPr lang="en-US" sz="1600" dirty="0" smtClean="0"/>
              <a:t>&lt;/</a:t>
            </a:r>
            <a:r>
              <a:rPr lang="en-US" sz="1600" dirty="0" err="1" smtClean="0"/>
              <a:t>uni:name</a:t>
            </a:r>
            <a:r>
              <a:rPr lang="en-US" sz="1600" dirty="0" smtClean="0"/>
              <a:t>&gt;  &lt;</a:t>
            </a:r>
            <a:r>
              <a:rPr lang="en-US" sz="1600" dirty="0" err="1" smtClean="0"/>
              <a:t>uni:title</a:t>
            </a:r>
            <a:r>
              <a:rPr lang="en-US" sz="1600" dirty="0" smtClean="0"/>
              <a:t>&gt;Associate Professor&lt;/</a:t>
            </a:r>
            <a:r>
              <a:rPr lang="en-US" sz="1600" dirty="0" err="1" smtClean="0"/>
              <a:t>uni:title</a:t>
            </a:r>
            <a:r>
              <a:rPr lang="en-US" sz="1600" dirty="0" smtClean="0"/>
              <a:t>&gt;</a:t>
            </a:r>
          </a:p>
          <a:p>
            <a:r>
              <a:rPr lang="en-US" sz="1600" dirty="0" smtClean="0"/>
              <a:t>&lt;</a:t>
            </a:r>
            <a:r>
              <a:rPr lang="en-US" sz="1600" dirty="0" err="1" smtClean="0"/>
              <a:t>uni:age</a:t>
            </a:r>
            <a:r>
              <a:rPr lang="en-US" sz="1600" dirty="0" smtClean="0"/>
              <a:t> </a:t>
            </a:r>
            <a:r>
              <a:rPr lang="en-US" sz="1600" dirty="0" err="1" smtClean="0"/>
              <a:t>rdf:datatype</a:t>
            </a:r>
            <a:r>
              <a:rPr lang="en-US" sz="1600" dirty="0" smtClean="0"/>
              <a:t>="&amp;</a:t>
            </a:r>
            <a:r>
              <a:rPr lang="en-US" sz="1600" dirty="0" err="1" smtClean="0"/>
              <a:t>xsd;integer</a:t>
            </a:r>
            <a:r>
              <a:rPr lang="en-US" sz="1600" dirty="0" smtClean="0"/>
              <a:t>"&gt;27&lt;/</a:t>
            </a:r>
            <a:r>
              <a:rPr lang="en-US" sz="1600" dirty="0" err="1" smtClean="0"/>
              <a:t>uni:age</a:t>
            </a:r>
            <a:r>
              <a:rPr lang="en-US" sz="1600" dirty="0" smtClean="0"/>
              <a:t>&gt;</a:t>
            </a:r>
          </a:p>
          <a:p>
            <a:r>
              <a:rPr lang="en-US" sz="1600" dirty="0" smtClean="0"/>
              <a:t>&lt;/</a:t>
            </a:r>
            <a:r>
              <a:rPr lang="en-US" sz="1600" dirty="0" err="1" smtClean="0"/>
              <a:t>rdf:Description</a:t>
            </a:r>
            <a:r>
              <a:rPr lang="en-US" sz="1600" dirty="0" smtClean="0"/>
              <a:t>&gt;</a:t>
            </a:r>
          </a:p>
          <a:p>
            <a:r>
              <a:rPr lang="en-US" sz="1600" dirty="0" smtClean="0"/>
              <a:t>&lt;</a:t>
            </a:r>
            <a:r>
              <a:rPr lang="en-US" sz="1600" dirty="0" err="1" smtClean="0"/>
              <a:t>rdf:Description</a:t>
            </a:r>
            <a:r>
              <a:rPr lang="en-US" sz="1600" dirty="0" smtClean="0"/>
              <a:t> </a:t>
            </a:r>
            <a:r>
              <a:rPr lang="en-US" sz="1600" dirty="0" err="1" smtClean="0"/>
              <a:t>rdf:about</a:t>
            </a:r>
            <a:r>
              <a:rPr lang="en-US" sz="1600" dirty="0" smtClean="0"/>
              <a:t>="CIT1111"&gt;</a:t>
            </a:r>
          </a:p>
          <a:p>
            <a:r>
              <a:rPr lang="en-US" sz="1600" dirty="0" smtClean="0"/>
              <a:t>&lt;</a:t>
            </a:r>
            <a:r>
              <a:rPr lang="en-US" sz="1600" dirty="0" err="1" smtClean="0"/>
              <a:t>uni:courseName</a:t>
            </a:r>
            <a:r>
              <a:rPr lang="en-US" sz="1600" dirty="0" smtClean="0"/>
              <a:t>&gt;Discrete Mathematics&lt;/</a:t>
            </a:r>
            <a:r>
              <a:rPr lang="en-US" sz="1600" dirty="0" err="1" smtClean="0"/>
              <a:t>uni:courseName</a:t>
            </a:r>
            <a:r>
              <a:rPr lang="en-US" sz="1600" dirty="0" smtClean="0"/>
              <a:t>&gt;  </a:t>
            </a:r>
          </a:p>
          <a:p>
            <a:r>
              <a:rPr lang="en-US" sz="1600" dirty="0" smtClean="0"/>
              <a:t>&lt;</a:t>
            </a:r>
            <a:r>
              <a:rPr lang="en-US" sz="1600" dirty="0" err="1" smtClean="0"/>
              <a:t>uni:isTaughtBy</a:t>
            </a:r>
            <a:r>
              <a:rPr lang="en-US" sz="1600" dirty="0" smtClean="0"/>
              <a:t>&gt;David </a:t>
            </a:r>
            <a:r>
              <a:rPr lang="en-US" sz="1600" dirty="0" err="1" smtClean="0"/>
              <a:t>Billington</a:t>
            </a:r>
            <a:r>
              <a:rPr lang="en-US" sz="1600" dirty="0" smtClean="0"/>
              <a:t>&lt;/</a:t>
            </a:r>
            <a:r>
              <a:rPr lang="en-US" sz="1600" dirty="0" err="1" smtClean="0"/>
              <a:t>uni:isTaughtBy</a:t>
            </a:r>
            <a:r>
              <a:rPr lang="en-US" sz="1600" dirty="0" smtClean="0"/>
              <a:t>&gt;</a:t>
            </a:r>
          </a:p>
          <a:p>
            <a:r>
              <a:rPr lang="en-US" sz="1600" dirty="0" smtClean="0"/>
              <a:t>&lt;/</a:t>
            </a:r>
            <a:r>
              <a:rPr lang="en-US" sz="1600" dirty="0" err="1" smtClean="0"/>
              <a:t>rdf:Description</a:t>
            </a:r>
            <a:r>
              <a:rPr lang="en-US" sz="1600" dirty="0" smtClean="0"/>
              <a:t>&gt;</a:t>
            </a:r>
          </a:p>
          <a:p>
            <a:r>
              <a:rPr lang="en-US" sz="1600" dirty="0" smtClean="0"/>
              <a:t>&lt;</a:t>
            </a:r>
            <a:r>
              <a:rPr lang="en-US" sz="1600" dirty="0" err="1" smtClean="0"/>
              <a:t>rdf:Description</a:t>
            </a:r>
            <a:r>
              <a:rPr lang="en-US" sz="1600" dirty="0" smtClean="0"/>
              <a:t> </a:t>
            </a:r>
            <a:r>
              <a:rPr lang="en-US" sz="1600" dirty="0" err="1" smtClean="0"/>
              <a:t>rdf:about</a:t>
            </a:r>
            <a:r>
              <a:rPr lang="en-US" sz="1600" dirty="0" smtClean="0"/>
              <a:t>="CIT1112"&gt;</a:t>
            </a:r>
          </a:p>
          <a:p>
            <a:r>
              <a:rPr lang="en-US" sz="1600" dirty="0" smtClean="0"/>
              <a:t>&lt;</a:t>
            </a:r>
            <a:r>
              <a:rPr lang="en-US" sz="1600" dirty="0" err="1" smtClean="0"/>
              <a:t>uni:courseName</a:t>
            </a:r>
            <a:r>
              <a:rPr lang="en-US" sz="1600" dirty="0" smtClean="0"/>
              <a:t>&gt;Concrete Mathematics&lt;/</a:t>
            </a:r>
            <a:r>
              <a:rPr lang="en-US" sz="1600" dirty="0" err="1" smtClean="0"/>
              <a:t>uni:courseName</a:t>
            </a:r>
            <a:r>
              <a:rPr lang="en-US" sz="1600" dirty="0" smtClean="0"/>
              <a:t>&gt;</a:t>
            </a:r>
          </a:p>
          <a:p>
            <a:r>
              <a:rPr lang="en-US" sz="1600" dirty="0" smtClean="0"/>
              <a:t>&lt;</a:t>
            </a:r>
            <a:r>
              <a:rPr lang="en-US" sz="1600" dirty="0" err="1" smtClean="0"/>
              <a:t>uni:isTaughtBy</a:t>
            </a:r>
            <a:r>
              <a:rPr lang="en-US" sz="1600" dirty="0" smtClean="0"/>
              <a:t>&gt;</a:t>
            </a:r>
            <a:r>
              <a:rPr lang="en-US" sz="1600" dirty="0" err="1" smtClean="0"/>
              <a:t>Grigoris</a:t>
            </a:r>
            <a:r>
              <a:rPr lang="en-US" sz="1600" dirty="0" smtClean="0"/>
              <a:t> Antoniou&lt;/</a:t>
            </a:r>
            <a:r>
              <a:rPr lang="en-US" sz="1600" dirty="0" err="1" smtClean="0"/>
              <a:t>uni:isTaughtBy</a:t>
            </a:r>
            <a:r>
              <a:rPr lang="en-US" sz="1600" dirty="0" smtClean="0"/>
              <a:t>&gt;</a:t>
            </a:r>
          </a:p>
          <a:p>
            <a:r>
              <a:rPr lang="en-US" sz="1600" dirty="0" smtClean="0"/>
              <a:t>&lt;/</a:t>
            </a:r>
            <a:r>
              <a:rPr lang="en-US" sz="1600" dirty="0" err="1" smtClean="0"/>
              <a:t>rdf:Description</a:t>
            </a:r>
            <a:r>
              <a:rPr lang="en-US" sz="1600" dirty="0" smtClean="0"/>
              <a:t>&gt;</a:t>
            </a:r>
          </a:p>
          <a:p>
            <a:r>
              <a:rPr lang="en-US" sz="1600" dirty="0" smtClean="0"/>
              <a:t>&lt;/</a:t>
            </a:r>
            <a:r>
              <a:rPr lang="en-US" sz="1600" dirty="0" err="1" smtClean="0"/>
              <a:t>rdf:RDF</a:t>
            </a:r>
            <a:r>
              <a:rPr lang="en-US" sz="1600" dirty="0" smtClean="0"/>
              <a:t>&gt;</a:t>
            </a:r>
            <a:endParaRPr lang="en-US" sz="1700" i="1" dirty="0" smtClean="0"/>
          </a:p>
        </p:txBody>
      </p:sp>
      <p:sp>
        <p:nvSpPr>
          <p:cNvPr id="3" name="2 - Θέση περιεχομένου"/>
          <p:cNvSpPr>
            <a:spLocks noGrp="1"/>
          </p:cNvSpPr>
          <p:nvPr>
            <p:ph idx="1"/>
          </p:nvPr>
        </p:nvSpPr>
        <p:spPr>
          <a:xfrm>
            <a:off x="5220072" y="4221088"/>
            <a:ext cx="3528392" cy="2160240"/>
          </a:xfrm>
        </p:spPr>
        <p:txBody>
          <a:bodyPr>
            <a:normAutofit fontScale="85000" lnSpcReduction="10000"/>
          </a:bodyPr>
          <a:lstStyle/>
          <a:p>
            <a:pPr>
              <a:buNone/>
            </a:pPr>
            <a:r>
              <a:rPr lang="en-US" dirty="0" smtClean="0"/>
              <a:t>    An RDF document consists of an </a:t>
            </a:r>
            <a:r>
              <a:rPr lang="en-US" i="1" dirty="0" err="1" smtClean="0"/>
              <a:t>rdf:RDF</a:t>
            </a:r>
            <a:r>
              <a:rPr lang="en-US" i="1" dirty="0" smtClean="0"/>
              <a:t> </a:t>
            </a:r>
            <a:r>
              <a:rPr lang="en-US" dirty="0" smtClean="0"/>
              <a:t>element, the content of which is a number of descriptions</a:t>
            </a:r>
            <a:endParaRPr lang="el-GR" dirty="0"/>
          </a:p>
        </p:txBody>
      </p:sp>
    </p:spTree>
    <p:extLst>
      <p:ext uri="{BB962C8B-B14F-4D97-AF65-F5344CB8AC3E}">
        <p14:creationId xmlns:p14="http://schemas.microsoft.com/office/powerpoint/2010/main" val="26027266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RDF Introduction (2/4)</a:t>
            </a:r>
            <a:endParaRPr lang="el-GR" dirty="0"/>
          </a:p>
        </p:txBody>
      </p:sp>
      <p:sp>
        <p:nvSpPr>
          <p:cNvPr id="3" name="2 - Θέση περιεχομένου"/>
          <p:cNvSpPr>
            <a:spLocks noGrp="1"/>
          </p:cNvSpPr>
          <p:nvPr>
            <p:ph idx="1"/>
          </p:nvPr>
        </p:nvSpPr>
        <p:spPr>
          <a:xfrm>
            <a:off x="971600" y="1447800"/>
            <a:ext cx="7962088" cy="5221560"/>
          </a:xfrm>
        </p:spPr>
        <p:txBody>
          <a:bodyPr>
            <a:normAutofit fontScale="70000" lnSpcReduction="20000"/>
          </a:bodyPr>
          <a:lstStyle/>
          <a:p>
            <a:r>
              <a:rPr lang="en-US" dirty="0" smtClean="0"/>
              <a:t>A few comments in the above example</a:t>
            </a:r>
          </a:p>
          <a:p>
            <a:pPr lvl="1"/>
            <a:r>
              <a:rPr lang="en-US" dirty="0" smtClean="0"/>
              <a:t>First, the namespace mechanism of XML is used, but in an expanded way</a:t>
            </a:r>
          </a:p>
          <a:p>
            <a:pPr lvl="2"/>
            <a:r>
              <a:rPr lang="en-US" dirty="0" smtClean="0"/>
              <a:t>In XML namespaces are only used for disambiguation purposes</a:t>
            </a:r>
          </a:p>
          <a:p>
            <a:pPr lvl="2"/>
            <a:r>
              <a:rPr lang="en-US" dirty="0" smtClean="0"/>
              <a:t>In RDF external namespaces are expected to be RDF documents defining resources, which are then used in the importing RDF document</a:t>
            </a:r>
          </a:p>
          <a:p>
            <a:pPr lvl="2"/>
            <a:r>
              <a:rPr lang="en-US" dirty="0" smtClean="0"/>
              <a:t>This mechanism allows the reuse of resources by other people who may decide to insert additional features into these resources</a:t>
            </a:r>
          </a:p>
          <a:p>
            <a:pPr lvl="2"/>
            <a:r>
              <a:rPr lang="en-US" dirty="0" smtClean="0"/>
              <a:t>The result is the emergence of large, distributed collections of knowledge</a:t>
            </a:r>
          </a:p>
          <a:p>
            <a:pPr lvl="1"/>
            <a:r>
              <a:rPr lang="en-US" dirty="0" smtClean="0"/>
              <a:t>Second, the </a:t>
            </a:r>
            <a:r>
              <a:rPr lang="en-US" i="1" dirty="0" err="1" smtClean="0"/>
              <a:t>rdf:about</a:t>
            </a:r>
            <a:r>
              <a:rPr lang="en-US" dirty="0" smtClean="0"/>
              <a:t> attribute of the element </a:t>
            </a:r>
            <a:r>
              <a:rPr lang="en-US" i="1" dirty="0" err="1" smtClean="0"/>
              <a:t>rdf:Description</a:t>
            </a:r>
            <a:r>
              <a:rPr lang="en-US" dirty="0" smtClean="0"/>
              <a:t> is equivalent in meaning to that of an ID attribute </a:t>
            </a:r>
          </a:p>
          <a:p>
            <a:pPr lvl="2"/>
            <a:r>
              <a:rPr lang="en-US" dirty="0" smtClean="0"/>
              <a:t>But it is often used to suggest that the object about which a statement is made has already been “defined” elsewhere</a:t>
            </a:r>
          </a:p>
          <a:p>
            <a:pPr lvl="2"/>
            <a:r>
              <a:rPr lang="en-US" dirty="0" smtClean="0"/>
              <a:t>A set of RDF statements together simply forms a large graph, relating things to other things through properties, and there is no such thing as “defining” an object in one place and referring to it elsewhere</a:t>
            </a:r>
          </a:p>
          <a:p>
            <a:pPr lvl="2"/>
            <a:r>
              <a:rPr lang="en-US" dirty="0" smtClean="0"/>
              <a:t>Nevertheless, in the serialized XML syntax, it is sometimes useful to suggest that one location in the XML serialization is the “defining” location</a:t>
            </a:r>
          </a:p>
          <a:p>
            <a:pPr lvl="3"/>
            <a:r>
              <a:rPr lang="en-US" sz="2300" dirty="0" smtClean="0"/>
              <a:t>while other locations state “additional” properties about an object that has been “defined” elsewhere</a:t>
            </a:r>
            <a:endParaRPr lang="el-GR" sz="23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104</a:t>
            </a:fld>
            <a:endParaRPr lang="el-GR"/>
          </a:p>
        </p:txBody>
      </p:sp>
    </p:spTree>
    <p:extLst>
      <p:ext uri="{BB962C8B-B14F-4D97-AF65-F5344CB8AC3E}">
        <p14:creationId xmlns:p14="http://schemas.microsoft.com/office/powerpoint/2010/main" val="7662280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RDF Introduction (3/4)</a:t>
            </a:r>
            <a:endParaRPr lang="el-GR" dirty="0"/>
          </a:p>
        </p:txBody>
      </p:sp>
      <p:sp>
        <p:nvSpPr>
          <p:cNvPr id="3" name="2 - Θέση περιεχομένου"/>
          <p:cNvSpPr>
            <a:spLocks noGrp="1"/>
          </p:cNvSpPr>
          <p:nvPr>
            <p:ph idx="1"/>
          </p:nvPr>
        </p:nvSpPr>
        <p:spPr>
          <a:xfrm>
            <a:off x="1187624" y="1447800"/>
            <a:ext cx="7746064" cy="1117104"/>
          </a:xfrm>
        </p:spPr>
        <p:txBody>
          <a:bodyPr>
            <a:noAutofit/>
          </a:bodyPr>
          <a:lstStyle/>
          <a:p>
            <a:r>
              <a:rPr lang="en-US" sz="2000" dirty="0" smtClean="0"/>
              <a:t>In fact the preceding example is slightly misleading (to improve readability)</a:t>
            </a:r>
          </a:p>
          <a:p>
            <a:pPr lvl="1"/>
            <a:r>
              <a:rPr lang="en-US" sz="1800" dirty="0" smtClean="0"/>
              <a:t>If we wanted to be absolutely correct, we should replace all occurrences of course and staff IDs, such as 949352 and CIT1112, by references to the external namespace:</a:t>
            </a:r>
            <a:endParaRPr lang="el-GR" sz="18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105</a:t>
            </a:fld>
            <a:endParaRPr lang="el-GR"/>
          </a:p>
        </p:txBody>
      </p:sp>
      <p:sp>
        <p:nvSpPr>
          <p:cNvPr id="5" name="4 - Ορθογώνιο"/>
          <p:cNvSpPr/>
          <p:nvPr/>
        </p:nvSpPr>
        <p:spPr>
          <a:xfrm>
            <a:off x="1619672" y="2996952"/>
            <a:ext cx="6840760"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700" i="1" dirty="0" smtClean="0"/>
              <a:t>&lt;</a:t>
            </a:r>
            <a:r>
              <a:rPr lang="en-US" sz="1700" i="1" dirty="0" err="1" smtClean="0"/>
              <a:t>rdf:Description</a:t>
            </a:r>
            <a:r>
              <a:rPr lang="en-US" sz="1700" i="1" dirty="0" smtClean="0"/>
              <a:t>  </a:t>
            </a:r>
            <a:r>
              <a:rPr lang="en-US" sz="1700" dirty="0" err="1" smtClean="0"/>
              <a:t>rdf:about</a:t>
            </a:r>
            <a:r>
              <a:rPr lang="en-US" sz="1700" dirty="0" smtClean="0"/>
              <a:t>="http://www.mydomain.org/uni-ns/# CIT1112"</a:t>
            </a:r>
            <a:r>
              <a:rPr lang="en-US" sz="1700" i="1" dirty="0" smtClean="0"/>
              <a:t>&gt;</a:t>
            </a:r>
          </a:p>
        </p:txBody>
      </p:sp>
      <p:sp>
        <p:nvSpPr>
          <p:cNvPr id="6" name="5 - Ορθογώνιο"/>
          <p:cNvSpPr/>
          <p:nvPr/>
        </p:nvSpPr>
        <p:spPr>
          <a:xfrm>
            <a:off x="1996480" y="4005064"/>
            <a:ext cx="6103912" cy="12241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700" dirty="0" smtClean="0"/>
              <a:t>&lt;</a:t>
            </a:r>
            <a:r>
              <a:rPr lang="en-US" sz="1700" dirty="0" err="1" smtClean="0"/>
              <a:t>rdf:Description</a:t>
            </a:r>
            <a:r>
              <a:rPr lang="en-US" sz="1700" dirty="0" smtClean="0"/>
              <a:t> </a:t>
            </a:r>
            <a:r>
              <a:rPr lang="en-US" sz="1700" dirty="0" err="1" smtClean="0"/>
              <a:t>rdf:about</a:t>
            </a:r>
            <a:r>
              <a:rPr lang="en-US" sz="1700" dirty="0" smtClean="0"/>
              <a:t>=" CIT1112 "&gt;</a:t>
            </a:r>
          </a:p>
          <a:p>
            <a:r>
              <a:rPr lang="en-US" sz="1700" dirty="0" smtClean="0"/>
              <a:t>&lt;</a:t>
            </a:r>
            <a:r>
              <a:rPr lang="en-US" sz="1700" dirty="0" err="1" smtClean="0"/>
              <a:t>uni:courseName</a:t>
            </a:r>
            <a:r>
              <a:rPr lang="en-US" sz="1700" dirty="0" smtClean="0"/>
              <a:t>&gt;</a:t>
            </a:r>
            <a:r>
              <a:rPr lang="en-US" sz="1600" dirty="0" smtClean="0"/>
              <a:t>Concrete Mathematics</a:t>
            </a:r>
            <a:r>
              <a:rPr lang="en-US" sz="1700" dirty="0" smtClean="0"/>
              <a:t>&lt;/</a:t>
            </a:r>
            <a:r>
              <a:rPr lang="en-US" sz="1700" dirty="0" err="1" smtClean="0"/>
              <a:t>uni:courseName</a:t>
            </a:r>
            <a:r>
              <a:rPr lang="en-US" sz="1700" dirty="0" smtClean="0"/>
              <a:t>&gt;</a:t>
            </a:r>
          </a:p>
          <a:p>
            <a:r>
              <a:rPr lang="en-US" sz="1700" dirty="0" smtClean="0"/>
              <a:t>&lt;</a:t>
            </a:r>
            <a:r>
              <a:rPr lang="en-US" sz="1700" dirty="0" err="1" smtClean="0"/>
              <a:t>uni:isTaughtBy</a:t>
            </a:r>
            <a:r>
              <a:rPr lang="en-US" sz="1700" dirty="0" smtClean="0"/>
              <a:t>&gt;</a:t>
            </a:r>
            <a:r>
              <a:rPr lang="en-US" sz="1700" dirty="0" err="1" smtClean="0"/>
              <a:t>Grigoris</a:t>
            </a:r>
            <a:r>
              <a:rPr lang="en-US" sz="1700" dirty="0" smtClean="0"/>
              <a:t> Antoniou&lt;/</a:t>
            </a:r>
            <a:r>
              <a:rPr lang="en-US" sz="1700" dirty="0" err="1" smtClean="0"/>
              <a:t>uni:isTaughtBy</a:t>
            </a:r>
            <a:r>
              <a:rPr lang="en-US" sz="1700" dirty="0" smtClean="0"/>
              <a:t>&gt;</a:t>
            </a:r>
          </a:p>
          <a:p>
            <a:r>
              <a:rPr lang="en-US" sz="1700" dirty="0" smtClean="0"/>
              <a:t>&lt;/</a:t>
            </a:r>
            <a:r>
              <a:rPr lang="en-US" sz="1700" dirty="0" err="1" smtClean="0"/>
              <a:t>rdf:Description</a:t>
            </a:r>
            <a:r>
              <a:rPr lang="en-US" sz="1700" dirty="0" smtClean="0"/>
              <a:t>&gt;</a:t>
            </a:r>
            <a:endParaRPr lang="en-US" sz="1700" i="1" dirty="0" smtClean="0"/>
          </a:p>
        </p:txBody>
      </p:sp>
      <p:sp>
        <p:nvSpPr>
          <p:cNvPr id="7" name="2 - Θέση περιεχομένου"/>
          <p:cNvSpPr txBox="1">
            <a:spLocks/>
          </p:cNvSpPr>
          <p:nvPr/>
        </p:nvSpPr>
        <p:spPr>
          <a:xfrm>
            <a:off x="1187624" y="3573016"/>
            <a:ext cx="7498080" cy="576064"/>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000" dirty="0" smtClean="0"/>
              <a:t>The content of </a:t>
            </a:r>
            <a:r>
              <a:rPr lang="en-US" sz="2000" i="1" dirty="0" err="1" smtClean="0"/>
              <a:t>rdf:Description</a:t>
            </a:r>
            <a:r>
              <a:rPr lang="en-US" sz="2000" dirty="0" smtClean="0"/>
              <a:t> elements are called </a:t>
            </a:r>
            <a:r>
              <a:rPr lang="en-US" sz="2000" i="1" dirty="0" smtClean="0"/>
              <a:t>property elements</a:t>
            </a:r>
            <a:endParaRPr kumimoji="0" lang="el-GR"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2 - Θέση περιεχομένου"/>
          <p:cNvSpPr txBox="1">
            <a:spLocks/>
          </p:cNvSpPr>
          <p:nvPr/>
        </p:nvSpPr>
        <p:spPr>
          <a:xfrm>
            <a:off x="1259632" y="5445224"/>
            <a:ext cx="7498080" cy="1296144"/>
          </a:xfrm>
          <a:prstGeom prst="rect">
            <a:avLst/>
          </a:prstGeom>
        </p:spPr>
        <p:txBody>
          <a:bodyPr>
            <a:normAutofit/>
          </a:bodyPr>
          <a:lstStyle/>
          <a:p>
            <a:pPr marL="365760" lvl="0" indent="-283464">
              <a:spcBef>
                <a:spcPts val="600"/>
              </a:spcBef>
              <a:buClr>
                <a:schemeClr val="accent1"/>
              </a:buClr>
              <a:buSzPct val="80000"/>
              <a:buFont typeface="Wingdings 2"/>
              <a:buChar char=""/>
            </a:pPr>
            <a:r>
              <a:rPr lang="en-US" sz="2000" dirty="0" smtClean="0"/>
              <a:t>The two elements </a:t>
            </a:r>
            <a:r>
              <a:rPr lang="en-US" sz="2000" i="1" dirty="0" err="1" smtClean="0"/>
              <a:t>uni:courseName</a:t>
            </a:r>
            <a:r>
              <a:rPr lang="en-US" sz="2000" dirty="0" smtClean="0"/>
              <a:t> and </a:t>
            </a:r>
            <a:r>
              <a:rPr lang="en-US" sz="2000" i="1" dirty="0" err="1" smtClean="0"/>
              <a:t>uni:isTaughtBy</a:t>
            </a:r>
            <a:r>
              <a:rPr lang="en-US" sz="2000" dirty="0" smtClean="0"/>
              <a:t> both define property-value pairs for CIT1112</a:t>
            </a:r>
          </a:p>
          <a:p>
            <a:pPr marL="822960" lvl="1" indent="-283464">
              <a:spcBef>
                <a:spcPts val="600"/>
              </a:spcBef>
              <a:buClr>
                <a:schemeClr val="accent1"/>
              </a:buClr>
              <a:buSzPct val="80000"/>
              <a:buFont typeface="Wingdings 2"/>
              <a:buChar char=""/>
            </a:pPr>
            <a:r>
              <a:rPr lang="en-US" dirty="0" smtClean="0"/>
              <a:t>The preceding description corresponds to two RDF statements</a:t>
            </a:r>
            <a:endParaRPr kumimoji="0" lang="el-GR" sz="4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8598388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RDF Introduction (4/4)</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smtClean="0"/>
              <a:t>The attribute </a:t>
            </a:r>
            <a:r>
              <a:rPr lang="en-US" i="1" dirty="0" err="1" smtClean="0"/>
              <a:t>rdf:datatype</a:t>
            </a:r>
            <a:r>
              <a:rPr lang="en-US" i="1" dirty="0" smtClean="0"/>
              <a:t>="&amp;</a:t>
            </a:r>
            <a:r>
              <a:rPr lang="en-US" i="1" dirty="0" err="1" smtClean="0"/>
              <a:t>xsd;integer</a:t>
            </a:r>
            <a:r>
              <a:rPr lang="en-US" i="1" dirty="0" smtClean="0"/>
              <a:t>"</a:t>
            </a:r>
            <a:r>
              <a:rPr lang="en-US" dirty="0" smtClean="0"/>
              <a:t> is used to indicate the data type of the value of the age property</a:t>
            </a:r>
          </a:p>
          <a:p>
            <a:pPr lvl="1"/>
            <a:r>
              <a:rPr lang="en-US" dirty="0" smtClean="0"/>
              <a:t>Even though the age property has been defined to have "&amp;</a:t>
            </a:r>
            <a:r>
              <a:rPr lang="en-US" dirty="0" err="1" smtClean="0"/>
              <a:t>xsd;integer</a:t>
            </a:r>
            <a:r>
              <a:rPr lang="en-US" dirty="0" smtClean="0"/>
              <a:t>" as its range, it is still required to indicate the type of the value of this property each time it is used</a:t>
            </a:r>
          </a:p>
          <a:p>
            <a:pPr lvl="1"/>
            <a:r>
              <a:rPr lang="en-US" dirty="0" smtClean="0"/>
              <a:t>This is to ensure that an RDF processor can assign the correct type of the property value even if it has not seen the corresponding RDF Schema definition before</a:t>
            </a:r>
          </a:p>
          <a:p>
            <a:r>
              <a:rPr lang="en-US" dirty="0" smtClean="0"/>
              <a:t>The property elements of a description must be read conjunctively</a:t>
            </a:r>
          </a:p>
          <a:p>
            <a:pPr lvl="1"/>
            <a:r>
              <a:rPr lang="en-US" dirty="0" smtClean="0"/>
              <a:t>In the preceding example, the subject is called “Concrete Mathematics” </a:t>
            </a:r>
            <a:r>
              <a:rPr lang="en-US" i="1" dirty="0" smtClean="0"/>
              <a:t>and is taught by </a:t>
            </a:r>
            <a:r>
              <a:rPr lang="en-US" i="1" dirty="0" err="1" smtClean="0"/>
              <a:t>Grigoris</a:t>
            </a:r>
            <a:r>
              <a:rPr lang="en-US" i="1" dirty="0" smtClean="0"/>
              <a:t> Antoniou</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106</a:t>
            </a:fld>
            <a:endParaRPr lang="el-GR"/>
          </a:p>
        </p:txBody>
      </p:sp>
    </p:spTree>
    <p:extLst>
      <p:ext uri="{BB962C8B-B14F-4D97-AF65-F5344CB8AC3E}">
        <p14:creationId xmlns:p14="http://schemas.microsoft.com/office/powerpoint/2010/main" val="19730698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59632" y="274638"/>
            <a:ext cx="7674056" cy="1143000"/>
          </a:xfrm>
        </p:spPr>
        <p:txBody>
          <a:bodyPr>
            <a:normAutofit fontScale="90000"/>
          </a:bodyPr>
          <a:lstStyle/>
          <a:p>
            <a:r>
              <a:rPr lang="en-US" b="1" dirty="0" smtClean="0"/>
              <a:t>The </a:t>
            </a:r>
            <a:r>
              <a:rPr lang="en-US" b="1" dirty="0" err="1" smtClean="0"/>
              <a:t>rdf:resource</a:t>
            </a:r>
            <a:r>
              <a:rPr lang="en-US" b="1" dirty="0" smtClean="0"/>
              <a:t> Attribute (1/2)</a:t>
            </a:r>
            <a:endParaRPr lang="el-GR" dirty="0"/>
          </a:p>
        </p:txBody>
      </p:sp>
      <p:sp>
        <p:nvSpPr>
          <p:cNvPr id="3" name="2 - Θέση περιεχομένου"/>
          <p:cNvSpPr>
            <a:spLocks noGrp="1"/>
          </p:cNvSpPr>
          <p:nvPr>
            <p:ph idx="1"/>
          </p:nvPr>
        </p:nvSpPr>
        <p:spPr>
          <a:xfrm>
            <a:off x="1115616" y="1447800"/>
            <a:ext cx="7818072" cy="2989312"/>
          </a:xfrm>
        </p:spPr>
        <p:txBody>
          <a:bodyPr>
            <a:normAutofit fontScale="70000" lnSpcReduction="20000"/>
          </a:bodyPr>
          <a:lstStyle/>
          <a:p>
            <a:r>
              <a:rPr lang="en-US" dirty="0" smtClean="0"/>
              <a:t>The preceding example was not satisfactory in one respect: </a:t>
            </a:r>
          </a:p>
          <a:p>
            <a:pPr lvl="1"/>
            <a:r>
              <a:rPr lang="en-US" dirty="0" smtClean="0"/>
              <a:t>the relationships between courses and lecturers were not formally defined but existed implicitly through the use of the same name</a:t>
            </a:r>
          </a:p>
          <a:p>
            <a:pPr lvl="1"/>
            <a:r>
              <a:rPr lang="en-US" dirty="0" smtClean="0"/>
              <a:t>To a machine, the use of the same name may just be a coincidence</a:t>
            </a:r>
          </a:p>
          <a:p>
            <a:pPr lvl="2"/>
            <a:r>
              <a:rPr lang="en-US" dirty="0" smtClean="0"/>
              <a:t>E.g. the David </a:t>
            </a:r>
            <a:r>
              <a:rPr lang="en-US" dirty="0" err="1" smtClean="0"/>
              <a:t>Billington</a:t>
            </a:r>
            <a:r>
              <a:rPr lang="en-US" dirty="0" smtClean="0"/>
              <a:t> who teaches CIT3112 may not be the same person as the person with ID 949318 who happens to be called David </a:t>
            </a:r>
            <a:r>
              <a:rPr lang="en-US" dirty="0" err="1" smtClean="0"/>
              <a:t>Billington</a:t>
            </a:r>
            <a:endParaRPr lang="en-US" dirty="0" smtClean="0"/>
          </a:p>
          <a:p>
            <a:pPr lvl="2"/>
            <a:r>
              <a:rPr lang="en-US" dirty="0" smtClean="0"/>
              <a:t>A formal specification is needed of the fact that, for example, the teacher of CIT1111 is the staff member with number 949318, whose name is David </a:t>
            </a:r>
            <a:r>
              <a:rPr lang="en-US" dirty="0" err="1" smtClean="0"/>
              <a:t>Billington</a:t>
            </a:r>
            <a:endParaRPr lang="en-US" dirty="0" smtClean="0"/>
          </a:p>
          <a:p>
            <a:pPr lvl="2"/>
            <a:r>
              <a:rPr lang="en-US" dirty="0" smtClean="0"/>
              <a:t>We can achieve this effect using an </a:t>
            </a:r>
            <a:r>
              <a:rPr lang="en-US" i="1" dirty="0" err="1" smtClean="0"/>
              <a:t>rdf:resource</a:t>
            </a:r>
            <a:r>
              <a:rPr lang="en-US" dirty="0" smtClean="0"/>
              <a:t> attribute: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107</a:t>
            </a:fld>
            <a:endParaRPr lang="el-GR"/>
          </a:p>
        </p:txBody>
      </p:sp>
      <p:sp>
        <p:nvSpPr>
          <p:cNvPr id="5" name="4 - Ορθογώνιο"/>
          <p:cNvSpPr/>
          <p:nvPr/>
        </p:nvSpPr>
        <p:spPr>
          <a:xfrm>
            <a:off x="1996480" y="4221088"/>
            <a:ext cx="6103912" cy="22322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rdf:Description</a:t>
            </a:r>
            <a:r>
              <a:rPr lang="en-US" sz="1600" dirty="0" smtClean="0"/>
              <a:t> </a:t>
            </a:r>
            <a:r>
              <a:rPr lang="en-US" sz="1600" dirty="0" err="1" smtClean="0"/>
              <a:t>rdf:about</a:t>
            </a:r>
            <a:r>
              <a:rPr lang="en-US" sz="1600" dirty="0" smtClean="0"/>
              <a:t>="CIT1111"&gt;</a:t>
            </a:r>
          </a:p>
          <a:p>
            <a:r>
              <a:rPr lang="en-US" sz="1600" dirty="0" smtClean="0"/>
              <a:t>&lt;</a:t>
            </a:r>
            <a:r>
              <a:rPr lang="en-US" sz="1600" dirty="0" err="1" smtClean="0"/>
              <a:t>uni:courseName</a:t>
            </a:r>
            <a:r>
              <a:rPr lang="en-US" sz="1600" dirty="0" smtClean="0"/>
              <a:t>&gt;Discrete Mathematics&lt;/</a:t>
            </a:r>
            <a:r>
              <a:rPr lang="en-US" sz="1600" dirty="0" err="1" smtClean="0"/>
              <a:t>uni:courseName</a:t>
            </a:r>
            <a:r>
              <a:rPr lang="en-US" sz="1600" dirty="0" smtClean="0"/>
              <a:t>&gt;</a:t>
            </a:r>
          </a:p>
          <a:p>
            <a:r>
              <a:rPr lang="en-US" sz="1600" dirty="0" smtClean="0"/>
              <a:t>&lt;</a:t>
            </a:r>
            <a:r>
              <a:rPr lang="en-US" sz="1600" dirty="0" err="1" smtClean="0"/>
              <a:t>uni:isTaughtBy</a:t>
            </a:r>
            <a:r>
              <a:rPr lang="en-US" sz="1600" dirty="0" smtClean="0"/>
              <a:t> </a:t>
            </a:r>
            <a:r>
              <a:rPr lang="en-US" sz="1600" dirty="0" err="1" smtClean="0"/>
              <a:t>rdf:resource</a:t>
            </a:r>
            <a:r>
              <a:rPr lang="en-US" sz="1600" dirty="0" smtClean="0"/>
              <a:t>="949318"/&gt;</a:t>
            </a:r>
          </a:p>
          <a:p>
            <a:r>
              <a:rPr lang="en-US" sz="1600" dirty="0" smtClean="0"/>
              <a:t>&lt;/</a:t>
            </a:r>
            <a:r>
              <a:rPr lang="en-US" sz="1600" dirty="0" err="1" smtClean="0"/>
              <a:t>rdf:Description</a:t>
            </a:r>
            <a:r>
              <a:rPr lang="en-US" sz="1600" dirty="0" smtClean="0"/>
              <a:t>&gt;</a:t>
            </a:r>
          </a:p>
          <a:p>
            <a:r>
              <a:rPr lang="en-US" sz="1600" dirty="0" smtClean="0"/>
              <a:t>&lt;</a:t>
            </a:r>
            <a:r>
              <a:rPr lang="en-US" sz="1600" dirty="0" err="1" smtClean="0"/>
              <a:t>rdf:Description</a:t>
            </a:r>
            <a:r>
              <a:rPr lang="en-US" sz="1600" dirty="0" smtClean="0"/>
              <a:t> </a:t>
            </a:r>
            <a:r>
              <a:rPr lang="en-US" sz="1600" dirty="0" err="1" smtClean="0"/>
              <a:t>rdf:about</a:t>
            </a:r>
            <a:r>
              <a:rPr lang="en-US" sz="1600" dirty="0" smtClean="0"/>
              <a:t>="949318"&gt;</a:t>
            </a:r>
          </a:p>
          <a:p>
            <a:r>
              <a:rPr lang="en-US" sz="1600" dirty="0" smtClean="0"/>
              <a:t>&lt;</a:t>
            </a:r>
            <a:r>
              <a:rPr lang="en-US" sz="1600" dirty="0" err="1" smtClean="0"/>
              <a:t>uni:name</a:t>
            </a:r>
            <a:r>
              <a:rPr lang="en-US" sz="1600" dirty="0" smtClean="0"/>
              <a:t>&gt;David </a:t>
            </a:r>
            <a:r>
              <a:rPr lang="en-US" sz="1600" dirty="0" err="1" smtClean="0"/>
              <a:t>Billington</a:t>
            </a:r>
            <a:r>
              <a:rPr lang="en-US" sz="1600" dirty="0" smtClean="0"/>
              <a:t>&lt;/</a:t>
            </a:r>
            <a:r>
              <a:rPr lang="en-US" sz="1600" dirty="0" err="1" smtClean="0"/>
              <a:t>uni:name</a:t>
            </a:r>
            <a:r>
              <a:rPr lang="en-US" sz="1600" dirty="0" smtClean="0"/>
              <a:t>&gt;</a:t>
            </a:r>
          </a:p>
          <a:p>
            <a:r>
              <a:rPr lang="en-US" sz="1600" dirty="0" smtClean="0"/>
              <a:t>&lt;</a:t>
            </a:r>
            <a:r>
              <a:rPr lang="en-US" sz="1600" dirty="0" err="1" smtClean="0"/>
              <a:t>uni:title</a:t>
            </a:r>
            <a:r>
              <a:rPr lang="en-US" sz="1600" dirty="0" smtClean="0"/>
              <a:t>&gt;Associate Professor&lt;/</a:t>
            </a:r>
            <a:r>
              <a:rPr lang="en-US" sz="1600" dirty="0" err="1" smtClean="0"/>
              <a:t>uni:title</a:t>
            </a:r>
            <a:r>
              <a:rPr lang="en-US" sz="1600" dirty="0" smtClean="0"/>
              <a:t>&gt;</a:t>
            </a:r>
          </a:p>
          <a:p>
            <a:r>
              <a:rPr lang="en-US" sz="1600" dirty="0" smtClean="0"/>
              <a:t>&lt;/</a:t>
            </a:r>
            <a:r>
              <a:rPr lang="en-US" sz="1600" dirty="0" err="1" smtClean="0"/>
              <a:t>rdf:Description</a:t>
            </a:r>
            <a:r>
              <a:rPr lang="en-US" sz="1600" dirty="0" smtClean="0"/>
              <a:t>&gt;</a:t>
            </a:r>
            <a:endParaRPr lang="en-US" sz="1700" i="1" dirty="0" smtClean="0"/>
          </a:p>
        </p:txBody>
      </p:sp>
    </p:spTree>
    <p:extLst>
      <p:ext uri="{BB962C8B-B14F-4D97-AF65-F5344CB8AC3E}">
        <p14:creationId xmlns:p14="http://schemas.microsoft.com/office/powerpoint/2010/main" val="20063880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59632" y="274638"/>
            <a:ext cx="7674056" cy="1143000"/>
          </a:xfrm>
        </p:spPr>
        <p:txBody>
          <a:bodyPr>
            <a:normAutofit fontScale="90000"/>
          </a:bodyPr>
          <a:lstStyle/>
          <a:p>
            <a:r>
              <a:rPr lang="en-US" b="1" dirty="0" smtClean="0"/>
              <a:t>The </a:t>
            </a:r>
            <a:r>
              <a:rPr lang="en-US" b="1" dirty="0" err="1" smtClean="0"/>
              <a:t>rdf:resource</a:t>
            </a:r>
            <a:r>
              <a:rPr lang="en-US" b="1" dirty="0" smtClean="0"/>
              <a:t> Attribute (2/2)</a:t>
            </a:r>
            <a:endParaRPr lang="el-GR" dirty="0"/>
          </a:p>
        </p:txBody>
      </p:sp>
      <p:sp>
        <p:nvSpPr>
          <p:cNvPr id="3" name="2 - Θέση περιεχομένου"/>
          <p:cNvSpPr>
            <a:spLocks noGrp="1"/>
          </p:cNvSpPr>
          <p:nvPr>
            <p:ph idx="1"/>
          </p:nvPr>
        </p:nvSpPr>
        <p:spPr>
          <a:xfrm>
            <a:off x="1115616" y="1268760"/>
            <a:ext cx="7818072" cy="1261120"/>
          </a:xfrm>
        </p:spPr>
        <p:txBody>
          <a:bodyPr>
            <a:normAutofit fontScale="70000" lnSpcReduction="20000"/>
          </a:bodyPr>
          <a:lstStyle/>
          <a:p>
            <a:r>
              <a:rPr lang="en-US" dirty="0" smtClean="0"/>
              <a:t>In case we had </a:t>
            </a:r>
            <a:r>
              <a:rPr lang="en-US" i="1" dirty="0" smtClean="0"/>
              <a:t>defined the resource of the staff member with ID </a:t>
            </a:r>
            <a:r>
              <a:rPr lang="en-US" dirty="0" smtClean="0"/>
              <a:t>number 939318 in the RDF document using the ID attribute instead of the about attribute, we would have had to use a # symbol in front of 949318 in the value of </a:t>
            </a:r>
            <a:r>
              <a:rPr lang="en-US" i="1" dirty="0" err="1" smtClean="0"/>
              <a:t>rdf:resource</a:t>
            </a:r>
            <a:r>
              <a:rPr lang="en-US" dirty="0" smtClean="0"/>
              <a:t>:</a:t>
            </a:r>
            <a:endParaRPr lang="el-GR" dirty="0"/>
          </a:p>
        </p:txBody>
      </p:sp>
      <p:sp>
        <p:nvSpPr>
          <p:cNvPr id="4" name="3 - Θέση αριθμού διαφάνειας"/>
          <p:cNvSpPr>
            <a:spLocks noGrp="1"/>
          </p:cNvSpPr>
          <p:nvPr>
            <p:ph type="sldNum" sz="quarter" idx="12"/>
          </p:nvPr>
        </p:nvSpPr>
        <p:spPr>
          <a:xfrm>
            <a:off x="8613648" y="6126510"/>
            <a:ext cx="457200" cy="476250"/>
          </a:xfrm>
        </p:spPr>
        <p:txBody>
          <a:bodyPr/>
          <a:lstStyle/>
          <a:p>
            <a:fld id="{D3F1D1C4-C2D9-4231-9FB2-B2D9D97AA41D}" type="slidenum">
              <a:rPr lang="el-GR" smtClean="0"/>
              <a:pPr/>
              <a:t>108</a:t>
            </a:fld>
            <a:endParaRPr lang="el-GR"/>
          </a:p>
        </p:txBody>
      </p:sp>
      <p:sp>
        <p:nvSpPr>
          <p:cNvPr id="5" name="4 - Ορθογώνιο"/>
          <p:cNvSpPr/>
          <p:nvPr/>
        </p:nvSpPr>
        <p:spPr>
          <a:xfrm>
            <a:off x="1835696" y="2457872"/>
            <a:ext cx="6103912" cy="22322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&lt;</a:t>
            </a:r>
            <a:r>
              <a:rPr lang="en-US" sz="1600" i="1" dirty="0" err="1" smtClean="0"/>
              <a:t>rdf:Description</a:t>
            </a:r>
            <a:r>
              <a:rPr lang="en-US" sz="1600" i="1" dirty="0" smtClean="0"/>
              <a:t> </a:t>
            </a:r>
            <a:r>
              <a:rPr lang="en-US" sz="1600" i="1" dirty="0" err="1" smtClean="0"/>
              <a:t>rdf:about</a:t>
            </a:r>
            <a:r>
              <a:rPr lang="en-US" sz="1600" i="1" dirty="0" smtClean="0"/>
              <a:t>="CIT1111"&gt;</a:t>
            </a:r>
          </a:p>
          <a:p>
            <a:r>
              <a:rPr lang="en-US" sz="1600" i="1" dirty="0" smtClean="0"/>
              <a:t>&lt;</a:t>
            </a:r>
            <a:r>
              <a:rPr lang="en-US" sz="1600" i="1" dirty="0" err="1" smtClean="0"/>
              <a:t>uni:courseName</a:t>
            </a:r>
            <a:r>
              <a:rPr lang="en-US" sz="1600" i="1" dirty="0" smtClean="0"/>
              <a:t>&gt;Discrete Mathematics&lt;/</a:t>
            </a:r>
            <a:r>
              <a:rPr lang="en-US" sz="1600" i="1" dirty="0" err="1" smtClean="0"/>
              <a:t>uni:courseName</a:t>
            </a:r>
            <a:r>
              <a:rPr lang="en-US" sz="1600" i="1" dirty="0" smtClean="0"/>
              <a:t>&gt;</a:t>
            </a:r>
          </a:p>
          <a:p>
            <a:r>
              <a:rPr lang="en-US" sz="1600" i="1" dirty="0" smtClean="0"/>
              <a:t>&lt;</a:t>
            </a:r>
            <a:r>
              <a:rPr lang="en-US" sz="1600" i="1" dirty="0" err="1" smtClean="0"/>
              <a:t>uni:isTaughtBy</a:t>
            </a:r>
            <a:r>
              <a:rPr lang="en-US" sz="1600" i="1" dirty="0" smtClean="0"/>
              <a:t> </a:t>
            </a:r>
            <a:r>
              <a:rPr lang="en-US" sz="1600" i="1" dirty="0" err="1" smtClean="0"/>
              <a:t>rdf:resource</a:t>
            </a:r>
            <a:r>
              <a:rPr lang="en-US" sz="1600" i="1" dirty="0" smtClean="0"/>
              <a:t>=</a:t>
            </a:r>
            <a:r>
              <a:rPr lang="en-US" sz="1600" b="1" i="1" dirty="0" smtClean="0"/>
              <a:t>"#949318"/&gt;</a:t>
            </a:r>
          </a:p>
          <a:p>
            <a:r>
              <a:rPr lang="en-US" sz="1600" i="1" dirty="0" smtClean="0"/>
              <a:t>&lt;/</a:t>
            </a:r>
            <a:r>
              <a:rPr lang="en-US" sz="1600" i="1" dirty="0" err="1" smtClean="0"/>
              <a:t>rdf:Description</a:t>
            </a:r>
            <a:r>
              <a:rPr lang="en-US" sz="1600" i="1" dirty="0" smtClean="0"/>
              <a:t>&gt;</a:t>
            </a:r>
          </a:p>
          <a:p>
            <a:r>
              <a:rPr lang="en-US" sz="1600" i="1" dirty="0" smtClean="0"/>
              <a:t>&lt;</a:t>
            </a:r>
            <a:r>
              <a:rPr lang="en-US" sz="1600" i="1" dirty="0" err="1" smtClean="0"/>
              <a:t>rdf:Description</a:t>
            </a:r>
            <a:r>
              <a:rPr lang="en-US" sz="1600" i="1" dirty="0" smtClean="0"/>
              <a:t> </a:t>
            </a:r>
            <a:r>
              <a:rPr lang="en-US" sz="1600" i="1" dirty="0" err="1" smtClean="0"/>
              <a:t>rdf:ID</a:t>
            </a:r>
            <a:r>
              <a:rPr lang="en-US" sz="1600" i="1" dirty="0" smtClean="0"/>
              <a:t>=</a:t>
            </a:r>
            <a:r>
              <a:rPr lang="en-US" sz="1600" b="1" i="1" dirty="0" smtClean="0"/>
              <a:t>"949318"&gt;</a:t>
            </a:r>
          </a:p>
          <a:p>
            <a:r>
              <a:rPr lang="en-US" sz="1600" i="1" dirty="0" smtClean="0"/>
              <a:t>&lt;</a:t>
            </a:r>
            <a:r>
              <a:rPr lang="en-US" sz="1600" i="1" dirty="0" err="1" smtClean="0"/>
              <a:t>uni:name</a:t>
            </a:r>
            <a:r>
              <a:rPr lang="en-US" sz="1600" i="1" dirty="0" smtClean="0"/>
              <a:t>&gt;David </a:t>
            </a:r>
            <a:r>
              <a:rPr lang="en-US" sz="1600" i="1" dirty="0" err="1" smtClean="0"/>
              <a:t>Billington</a:t>
            </a:r>
            <a:r>
              <a:rPr lang="en-US" sz="1600" i="1" dirty="0" smtClean="0"/>
              <a:t>&lt;/</a:t>
            </a:r>
            <a:r>
              <a:rPr lang="en-US" sz="1600" i="1" dirty="0" err="1" smtClean="0"/>
              <a:t>uni:name</a:t>
            </a:r>
            <a:r>
              <a:rPr lang="en-US" sz="1600" i="1" dirty="0" smtClean="0"/>
              <a:t>&gt;</a:t>
            </a:r>
          </a:p>
          <a:p>
            <a:r>
              <a:rPr lang="en-US" sz="1600" i="1" dirty="0" smtClean="0"/>
              <a:t>&lt;</a:t>
            </a:r>
            <a:r>
              <a:rPr lang="en-US" sz="1600" i="1" dirty="0" err="1" smtClean="0"/>
              <a:t>uni:title</a:t>
            </a:r>
            <a:r>
              <a:rPr lang="en-US" sz="1600" i="1" dirty="0" smtClean="0"/>
              <a:t>&gt;Associate Professor&lt;/</a:t>
            </a:r>
            <a:r>
              <a:rPr lang="en-US" sz="1600" i="1" dirty="0" err="1" smtClean="0"/>
              <a:t>uni:title</a:t>
            </a:r>
            <a:r>
              <a:rPr lang="en-US" sz="1600" i="1" dirty="0" smtClean="0"/>
              <a:t>&gt;</a:t>
            </a:r>
          </a:p>
          <a:p>
            <a:r>
              <a:rPr lang="en-US" sz="1600" i="1" dirty="0" smtClean="0"/>
              <a:t>&lt;/</a:t>
            </a:r>
            <a:r>
              <a:rPr lang="en-US" sz="1600" i="1" dirty="0" err="1" smtClean="0"/>
              <a:t>rdf:Description</a:t>
            </a:r>
            <a:r>
              <a:rPr lang="en-US" sz="1600" i="1" dirty="0" smtClean="0"/>
              <a:t>&gt;</a:t>
            </a:r>
            <a:endParaRPr lang="en-US" sz="1700" i="1" dirty="0" smtClean="0"/>
          </a:p>
        </p:txBody>
      </p:sp>
      <p:sp>
        <p:nvSpPr>
          <p:cNvPr id="6" name="2 - Θέση περιεχομένου"/>
          <p:cNvSpPr txBox="1">
            <a:spLocks/>
          </p:cNvSpPr>
          <p:nvPr/>
        </p:nvSpPr>
        <p:spPr>
          <a:xfrm>
            <a:off x="1115616" y="4762128"/>
            <a:ext cx="7818072" cy="757064"/>
          </a:xfrm>
          <a:prstGeom prst="rect">
            <a:avLst/>
          </a:prstGeom>
        </p:spPr>
        <p:txBody>
          <a:bodyPr>
            <a:normAutofit fontScale="92500" lnSpcReduction="1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400" dirty="0" smtClean="0"/>
              <a:t>The same is true for externally defined resources: for example, we refer to the externally defined resource CIT1111 by using</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2 - Θέση περιεχομένου"/>
          <p:cNvSpPr txBox="1">
            <a:spLocks/>
          </p:cNvSpPr>
          <p:nvPr/>
        </p:nvSpPr>
        <p:spPr>
          <a:xfrm>
            <a:off x="1115616" y="5921896"/>
            <a:ext cx="7818072" cy="757064"/>
          </a:xfrm>
          <a:prstGeom prst="rect">
            <a:avLst/>
          </a:prstGeom>
        </p:spPr>
        <p:txBody>
          <a:bodyPr>
            <a:normAutofit fontScale="70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As the value of </a:t>
            </a:r>
            <a:r>
              <a:rPr lang="en-US" sz="3200" dirty="0" err="1" smtClean="0"/>
              <a:t>rdf:about</a:t>
            </a:r>
            <a:r>
              <a:rPr lang="en-US" sz="3200" dirty="0" smtClean="0"/>
              <a:t>, where www.mydomain.org/uni-ns/ is the URI where the definition of CIT1111 is found</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7 - Ορθογώνιο"/>
          <p:cNvSpPr/>
          <p:nvPr/>
        </p:nvSpPr>
        <p:spPr>
          <a:xfrm>
            <a:off x="2051720" y="5482208"/>
            <a:ext cx="5320208" cy="4320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http://www.mydomain.org/uni-ns/</a:t>
            </a:r>
            <a:r>
              <a:rPr lang="en-US" sz="1600" b="1" dirty="0" smtClean="0"/>
              <a:t>#CIT1111</a:t>
            </a:r>
            <a:endParaRPr lang="en-US" sz="1700" i="1" dirty="0" smtClean="0"/>
          </a:p>
        </p:txBody>
      </p:sp>
    </p:spTree>
    <p:extLst>
      <p:ext uri="{BB962C8B-B14F-4D97-AF65-F5344CB8AC3E}">
        <p14:creationId xmlns:p14="http://schemas.microsoft.com/office/powerpoint/2010/main" val="5106342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Nested Descriptions</a:t>
            </a:r>
            <a:endParaRPr lang="el-GR" dirty="0"/>
          </a:p>
        </p:txBody>
      </p:sp>
      <p:sp>
        <p:nvSpPr>
          <p:cNvPr id="3" name="2 - Θέση περιεχομένου"/>
          <p:cNvSpPr>
            <a:spLocks noGrp="1"/>
          </p:cNvSpPr>
          <p:nvPr>
            <p:ph idx="1"/>
          </p:nvPr>
        </p:nvSpPr>
        <p:spPr>
          <a:xfrm>
            <a:off x="1435608" y="1447800"/>
            <a:ext cx="7498080" cy="1261120"/>
          </a:xfrm>
        </p:spPr>
        <p:txBody>
          <a:bodyPr>
            <a:normAutofit fontScale="70000" lnSpcReduction="20000"/>
          </a:bodyPr>
          <a:lstStyle/>
          <a:p>
            <a:r>
              <a:rPr lang="en-US" dirty="0" smtClean="0"/>
              <a:t>Descriptions may be defined within other descriptions</a:t>
            </a:r>
          </a:p>
          <a:p>
            <a:r>
              <a:rPr lang="en-US" dirty="0" smtClean="0"/>
              <a:t>For example, we may replace the descriptions of the previous example with the following, nested description:</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109</a:t>
            </a:fld>
            <a:endParaRPr lang="el-GR"/>
          </a:p>
        </p:txBody>
      </p:sp>
      <p:sp>
        <p:nvSpPr>
          <p:cNvPr id="5" name="2 - Θέση περιεχομένου"/>
          <p:cNvSpPr txBox="1">
            <a:spLocks/>
          </p:cNvSpPr>
          <p:nvPr/>
        </p:nvSpPr>
        <p:spPr>
          <a:xfrm>
            <a:off x="1403648" y="4941168"/>
            <a:ext cx="7498080" cy="1512168"/>
          </a:xfrm>
          <a:prstGeom prst="rect">
            <a:avLst/>
          </a:prstGeom>
        </p:spPr>
        <p:txBody>
          <a:bodyPr>
            <a:normAutofit lnSpcReduction="1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400" dirty="0" smtClean="0"/>
              <a:t>Other courses, such as CIT3112, can still refer to the new resource 949318</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400" dirty="0" smtClean="0"/>
              <a:t>In other words, although a description may be defined within another description, its scope is global</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 Ορθογώνιο"/>
          <p:cNvSpPr/>
          <p:nvPr/>
        </p:nvSpPr>
        <p:spPr>
          <a:xfrm>
            <a:off x="1835696" y="2564904"/>
            <a:ext cx="6103912" cy="22322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rdf:Description</a:t>
            </a:r>
            <a:r>
              <a:rPr lang="en-US" sz="1600" dirty="0" smtClean="0"/>
              <a:t> </a:t>
            </a:r>
            <a:r>
              <a:rPr lang="en-US" sz="1600" dirty="0" err="1" smtClean="0"/>
              <a:t>rdf:about</a:t>
            </a:r>
            <a:r>
              <a:rPr lang="en-US" sz="1600" dirty="0" smtClean="0"/>
              <a:t>="CIT1111"&gt;</a:t>
            </a:r>
          </a:p>
          <a:p>
            <a:r>
              <a:rPr lang="en-US" sz="1600" dirty="0" smtClean="0"/>
              <a:t>&lt;</a:t>
            </a:r>
            <a:r>
              <a:rPr lang="en-US" sz="1600" dirty="0" err="1" smtClean="0"/>
              <a:t>uni:courseName</a:t>
            </a:r>
            <a:r>
              <a:rPr lang="en-US" sz="1600" dirty="0" smtClean="0"/>
              <a:t>&gt;Discrete Mathematics&lt;/</a:t>
            </a:r>
            <a:r>
              <a:rPr lang="en-US" sz="1600" dirty="0" err="1" smtClean="0"/>
              <a:t>uni:courseName</a:t>
            </a:r>
            <a:r>
              <a:rPr lang="en-US" sz="1600" dirty="0" smtClean="0"/>
              <a:t>&gt;</a:t>
            </a:r>
          </a:p>
          <a:p>
            <a:r>
              <a:rPr lang="en-US" sz="1600" dirty="0" smtClean="0"/>
              <a:t>&lt;</a:t>
            </a:r>
            <a:r>
              <a:rPr lang="en-US" sz="1600" dirty="0" err="1" smtClean="0"/>
              <a:t>uni:isTaughtBy</a:t>
            </a:r>
            <a:r>
              <a:rPr lang="en-US" sz="1600" dirty="0" smtClean="0"/>
              <a:t>&gt;</a:t>
            </a:r>
          </a:p>
          <a:p>
            <a:r>
              <a:rPr lang="en-US" sz="1600" dirty="0" smtClean="0"/>
              <a:t>&lt;</a:t>
            </a:r>
            <a:r>
              <a:rPr lang="en-US" sz="1600" dirty="0" err="1" smtClean="0"/>
              <a:t>rdf:Description</a:t>
            </a:r>
            <a:r>
              <a:rPr lang="en-US" sz="1600" dirty="0" smtClean="0"/>
              <a:t> </a:t>
            </a:r>
            <a:r>
              <a:rPr lang="en-US" sz="1600" dirty="0" err="1" smtClean="0"/>
              <a:t>rdf:about</a:t>
            </a:r>
            <a:r>
              <a:rPr lang="en-US" sz="1600" dirty="0" smtClean="0"/>
              <a:t>="949318"&gt;</a:t>
            </a:r>
          </a:p>
          <a:p>
            <a:r>
              <a:rPr lang="en-US" sz="1600" dirty="0" smtClean="0"/>
              <a:t>&lt;</a:t>
            </a:r>
            <a:r>
              <a:rPr lang="en-US" sz="1600" dirty="0" err="1" smtClean="0"/>
              <a:t>uni:name</a:t>
            </a:r>
            <a:r>
              <a:rPr lang="en-US" sz="1600" dirty="0" smtClean="0"/>
              <a:t>&gt;David </a:t>
            </a:r>
            <a:r>
              <a:rPr lang="en-US" sz="1600" dirty="0" err="1" smtClean="0"/>
              <a:t>Billington</a:t>
            </a:r>
            <a:r>
              <a:rPr lang="en-US" sz="1600" dirty="0" smtClean="0"/>
              <a:t>&lt;/</a:t>
            </a:r>
            <a:r>
              <a:rPr lang="en-US" sz="1600" dirty="0" err="1" smtClean="0"/>
              <a:t>uni:name</a:t>
            </a:r>
            <a:r>
              <a:rPr lang="en-US" sz="1600" dirty="0" smtClean="0"/>
              <a:t>&gt;</a:t>
            </a:r>
          </a:p>
          <a:p>
            <a:r>
              <a:rPr lang="en-US" sz="1600" dirty="0" smtClean="0"/>
              <a:t>&lt;</a:t>
            </a:r>
            <a:r>
              <a:rPr lang="en-US" sz="1600" dirty="0" err="1" smtClean="0"/>
              <a:t>uni:title</a:t>
            </a:r>
            <a:r>
              <a:rPr lang="en-US" sz="1600" dirty="0" smtClean="0"/>
              <a:t>&gt;Associate Professor&lt;/</a:t>
            </a:r>
            <a:r>
              <a:rPr lang="en-US" sz="1600" dirty="0" err="1" smtClean="0"/>
              <a:t>uni:title</a:t>
            </a:r>
            <a:r>
              <a:rPr lang="en-US" sz="1600" dirty="0" smtClean="0"/>
              <a:t>&gt;</a:t>
            </a:r>
          </a:p>
          <a:p>
            <a:r>
              <a:rPr lang="en-US" sz="1600" dirty="0" smtClean="0"/>
              <a:t>&lt;/</a:t>
            </a:r>
            <a:r>
              <a:rPr lang="en-US" sz="1600" dirty="0" err="1" smtClean="0"/>
              <a:t>rdf:Description</a:t>
            </a:r>
            <a:r>
              <a:rPr lang="en-US" sz="1600" dirty="0" smtClean="0"/>
              <a:t>&gt;</a:t>
            </a:r>
          </a:p>
          <a:p>
            <a:r>
              <a:rPr lang="en-US" sz="1600" dirty="0" smtClean="0"/>
              <a:t>&lt;/</a:t>
            </a:r>
            <a:r>
              <a:rPr lang="en-US" sz="1600" dirty="0" err="1" smtClean="0"/>
              <a:t>uni:isTaughtBy</a:t>
            </a:r>
            <a:r>
              <a:rPr lang="en-US" sz="1600" dirty="0" smtClean="0"/>
              <a:t>&gt;</a:t>
            </a:r>
          </a:p>
          <a:p>
            <a:r>
              <a:rPr lang="en-US" sz="1600" dirty="0" smtClean="0"/>
              <a:t>&lt;/</a:t>
            </a:r>
            <a:r>
              <a:rPr lang="en-US" sz="1600" dirty="0" err="1" smtClean="0"/>
              <a:t>rdf:Description</a:t>
            </a:r>
            <a:r>
              <a:rPr lang="en-US" sz="1600" dirty="0" smtClean="0"/>
              <a:t>&gt;</a:t>
            </a:r>
            <a:endParaRPr lang="en-US" sz="1700" i="1" dirty="0" smtClean="0"/>
          </a:p>
        </p:txBody>
      </p:sp>
    </p:spTree>
    <p:extLst>
      <p:ext uri="{BB962C8B-B14F-4D97-AF65-F5344CB8AC3E}">
        <p14:creationId xmlns:p14="http://schemas.microsoft.com/office/powerpoint/2010/main" val="4049701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Wikis</a:t>
            </a:r>
            <a:endParaRPr lang="el-GR" dirty="0"/>
          </a:p>
        </p:txBody>
      </p:sp>
      <p:sp>
        <p:nvSpPr>
          <p:cNvPr id="3" name="2 - Θέση περιεχομένου"/>
          <p:cNvSpPr>
            <a:spLocks noGrp="1"/>
          </p:cNvSpPr>
          <p:nvPr>
            <p:ph idx="1"/>
          </p:nvPr>
        </p:nvSpPr>
        <p:spPr>
          <a:xfrm>
            <a:off x="1259632" y="1268760"/>
            <a:ext cx="7674056" cy="5184576"/>
          </a:xfrm>
        </p:spPr>
        <p:txBody>
          <a:bodyPr>
            <a:noAutofit/>
          </a:bodyPr>
          <a:lstStyle/>
          <a:p>
            <a:r>
              <a:rPr lang="en-US" sz="2000" dirty="0" smtClean="0"/>
              <a:t>Currently, the use of the WWW is expanded by tools that enable the active participation of Web users</a:t>
            </a:r>
          </a:p>
          <a:p>
            <a:r>
              <a:rPr lang="en-US" sz="2000" dirty="0" smtClean="0"/>
              <a:t>Part of this direction involves </a:t>
            </a:r>
            <a:r>
              <a:rPr lang="en-US" sz="2000" i="1" dirty="0" smtClean="0"/>
              <a:t>wikis, collections of Web pages that allow </a:t>
            </a:r>
            <a:r>
              <a:rPr lang="en-US" sz="2000" dirty="0" smtClean="0"/>
              <a:t>users to add content via a browser interface</a:t>
            </a:r>
          </a:p>
          <a:p>
            <a:r>
              <a:rPr lang="en-US" sz="2000" dirty="0" smtClean="0"/>
              <a:t>Wiki systems allow for collaborative knowledge creation because they give users almost complete freedom to add and change information without ownership of content, access restrictions, or rigid workflows</a:t>
            </a:r>
          </a:p>
          <a:p>
            <a:r>
              <a:rPr lang="en-US" sz="2000" dirty="0" smtClean="0"/>
              <a:t>Wiki systems are used for a variety of purposes:</a:t>
            </a:r>
          </a:p>
          <a:p>
            <a:pPr lvl="1"/>
            <a:r>
              <a:rPr lang="en-US" sz="1600" dirty="0" smtClean="0"/>
              <a:t>Development of bodies of knowledge in a community effort, with contributions from a wide range of users (e.g. Wikipedia)</a:t>
            </a:r>
          </a:p>
          <a:p>
            <a:pPr lvl="1"/>
            <a:r>
              <a:rPr lang="en-US" sz="1600" dirty="0" smtClean="0"/>
              <a:t>Knowledge management of an activity or a project</a:t>
            </a:r>
          </a:p>
          <a:p>
            <a:r>
              <a:rPr lang="en-US" sz="2000" dirty="0" smtClean="0"/>
              <a:t>Wiki systems can definitely benefit from the use of semantic technologies</a:t>
            </a:r>
          </a:p>
          <a:p>
            <a:pPr lvl="1"/>
            <a:r>
              <a:rPr lang="en-US" sz="1600" dirty="0" smtClean="0"/>
              <a:t>The main idea is to make the inherent structure of a wiki, given by the linking between pages, accessible to machines beyond mere navigation</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11</a:t>
            </a:fld>
            <a:endParaRPr lang="el-G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The </a:t>
            </a:r>
            <a:r>
              <a:rPr lang="en-US" b="1" dirty="0" err="1" smtClean="0"/>
              <a:t>rdf:type</a:t>
            </a:r>
            <a:r>
              <a:rPr lang="en-US" b="1" dirty="0" smtClean="0"/>
              <a:t> Element</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110</a:t>
            </a:fld>
            <a:endParaRPr lang="el-GR"/>
          </a:p>
        </p:txBody>
      </p:sp>
      <p:sp>
        <p:nvSpPr>
          <p:cNvPr id="5" name="2 - Θέση περιεχομένου"/>
          <p:cNvSpPr>
            <a:spLocks noGrp="1"/>
          </p:cNvSpPr>
          <p:nvPr>
            <p:ph idx="1"/>
          </p:nvPr>
        </p:nvSpPr>
        <p:spPr>
          <a:xfrm>
            <a:off x="1435608" y="1447800"/>
            <a:ext cx="7498080" cy="2053208"/>
          </a:xfrm>
        </p:spPr>
        <p:txBody>
          <a:bodyPr>
            <a:normAutofit fontScale="62500" lnSpcReduction="20000"/>
          </a:bodyPr>
          <a:lstStyle/>
          <a:p>
            <a:r>
              <a:rPr lang="en-US" dirty="0" smtClean="0"/>
              <a:t>In our examples so far, the descriptions fall into two categories: courses and lecturers</a:t>
            </a:r>
          </a:p>
          <a:p>
            <a:r>
              <a:rPr lang="en-US" dirty="0" smtClean="0"/>
              <a:t>This fact is clear to human readers, but has not been formally declared anywhere, so it is not accessible to machines</a:t>
            </a:r>
          </a:p>
          <a:p>
            <a:r>
              <a:rPr lang="en-US" dirty="0" smtClean="0"/>
              <a:t>In RDF it is possible to make such statements using the </a:t>
            </a:r>
            <a:r>
              <a:rPr lang="en-US" i="1" dirty="0" err="1" smtClean="0"/>
              <a:t>rdf:type</a:t>
            </a:r>
            <a:r>
              <a:rPr lang="en-US" dirty="0" smtClean="0"/>
              <a:t> element</a:t>
            </a:r>
          </a:p>
          <a:p>
            <a:r>
              <a:rPr lang="en-US" dirty="0" smtClean="0"/>
              <a:t>Here are a couple of descriptions that include typing information:</a:t>
            </a:r>
            <a:endParaRPr lang="el-GR" dirty="0"/>
          </a:p>
        </p:txBody>
      </p:sp>
      <p:sp>
        <p:nvSpPr>
          <p:cNvPr id="6" name="2 - Θέση περιεχομένου"/>
          <p:cNvSpPr txBox="1">
            <a:spLocks/>
          </p:cNvSpPr>
          <p:nvPr/>
        </p:nvSpPr>
        <p:spPr>
          <a:xfrm>
            <a:off x="1403648" y="6021288"/>
            <a:ext cx="7498080" cy="576064"/>
          </a:xfrm>
          <a:prstGeom prst="rect">
            <a:avLst/>
          </a:prstGeom>
        </p:spPr>
        <p:txBody>
          <a:bodyPr>
            <a:no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000" i="1" dirty="0" err="1" smtClean="0"/>
              <a:t>rdf:type</a:t>
            </a:r>
            <a:r>
              <a:rPr lang="en-US" sz="2000" dirty="0" smtClean="0"/>
              <a:t> allows us to introduce some structure to the RDF document</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6 - Ορθογώνιο"/>
          <p:cNvSpPr/>
          <p:nvPr/>
        </p:nvSpPr>
        <p:spPr>
          <a:xfrm>
            <a:off x="1835696" y="3429000"/>
            <a:ext cx="6103912" cy="2520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rdf:Description</a:t>
            </a:r>
            <a:r>
              <a:rPr lang="en-US" sz="1600" dirty="0" smtClean="0"/>
              <a:t> </a:t>
            </a:r>
            <a:r>
              <a:rPr lang="en-US" sz="1600" dirty="0" err="1" smtClean="0"/>
              <a:t>rdf:about</a:t>
            </a:r>
            <a:r>
              <a:rPr lang="en-US" sz="1600" dirty="0" smtClean="0"/>
              <a:t>="CIT1111"&gt;</a:t>
            </a:r>
          </a:p>
          <a:p>
            <a:r>
              <a:rPr lang="en-US" sz="1600" dirty="0" smtClean="0"/>
              <a:t>&lt;</a:t>
            </a:r>
            <a:r>
              <a:rPr lang="en-US" sz="1600" dirty="0" err="1" smtClean="0"/>
              <a:t>rdf:type</a:t>
            </a:r>
            <a:r>
              <a:rPr lang="en-US" sz="1600" dirty="0" smtClean="0"/>
              <a:t> </a:t>
            </a:r>
            <a:r>
              <a:rPr lang="en-US" sz="1600" dirty="0" err="1" smtClean="0"/>
              <a:t>rdf:resource</a:t>
            </a:r>
            <a:r>
              <a:rPr lang="en-US" sz="1600" dirty="0" smtClean="0"/>
              <a:t>="&amp;</a:t>
            </a:r>
            <a:r>
              <a:rPr lang="en-US" sz="1600" dirty="0" err="1" smtClean="0"/>
              <a:t>uni;course</a:t>
            </a:r>
            <a:r>
              <a:rPr lang="en-US" sz="1600" dirty="0" smtClean="0"/>
              <a:t>"/&gt;</a:t>
            </a:r>
          </a:p>
          <a:p>
            <a:r>
              <a:rPr lang="en-US" sz="1600" dirty="0" smtClean="0"/>
              <a:t>&lt;</a:t>
            </a:r>
            <a:r>
              <a:rPr lang="en-US" sz="1600" dirty="0" err="1" smtClean="0"/>
              <a:t>uni:courseName</a:t>
            </a:r>
            <a:r>
              <a:rPr lang="en-US" sz="1600" dirty="0" smtClean="0"/>
              <a:t>&gt;Discrete Mathematics&lt;/</a:t>
            </a:r>
            <a:r>
              <a:rPr lang="en-US" sz="1600" dirty="0" err="1" smtClean="0"/>
              <a:t>uni:courseName</a:t>
            </a:r>
            <a:r>
              <a:rPr lang="en-US" sz="1600" dirty="0" smtClean="0"/>
              <a:t>&gt;</a:t>
            </a:r>
          </a:p>
          <a:p>
            <a:r>
              <a:rPr lang="en-US" sz="1600" dirty="0" smtClean="0"/>
              <a:t>&lt;</a:t>
            </a:r>
            <a:r>
              <a:rPr lang="en-US" sz="1600" dirty="0" err="1" smtClean="0"/>
              <a:t>uni:isTaughtBy</a:t>
            </a:r>
            <a:r>
              <a:rPr lang="en-US" sz="1600" dirty="0" smtClean="0"/>
              <a:t> </a:t>
            </a:r>
            <a:r>
              <a:rPr lang="en-US" sz="1600" dirty="0" err="1" smtClean="0"/>
              <a:t>rdf:resource</a:t>
            </a:r>
            <a:r>
              <a:rPr lang="en-US" sz="1600" dirty="0" smtClean="0"/>
              <a:t>="949318"/&gt;</a:t>
            </a:r>
          </a:p>
          <a:p>
            <a:r>
              <a:rPr lang="en-US" sz="1600" dirty="0" smtClean="0"/>
              <a:t>&lt;/</a:t>
            </a:r>
            <a:r>
              <a:rPr lang="en-US" sz="1600" dirty="0" err="1" smtClean="0"/>
              <a:t>rdf:Description</a:t>
            </a:r>
            <a:r>
              <a:rPr lang="en-US" sz="1600" dirty="0" smtClean="0"/>
              <a:t>&gt;</a:t>
            </a:r>
          </a:p>
          <a:p>
            <a:r>
              <a:rPr lang="en-US" sz="1600" dirty="0" smtClean="0"/>
              <a:t>&lt;</a:t>
            </a:r>
            <a:r>
              <a:rPr lang="en-US" sz="1600" dirty="0" err="1" smtClean="0"/>
              <a:t>rdf:Description</a:t>
            </a:r>
            <a:r>
              <a:rPr lang="en-US" sz="1600" dirty="0" smtClean="0"/>
              <a:t> </a:t>
            </a:r>
            <a:r>
              <a:rPr lang="en-US" sz="1600" dirty="0" err="1" smtClean="0"/>
              <a:t>rdf:about</a:t>
            </a:r>
            <a:r>
              <a:rPr lang="en-US" sz="1600" dirty="0" smtClean="0"/>
              <a:t>="949318"&gt;</a:t>
            </a:r>
          </a:p>
          <a:p>
            <a:r>
              <a:rPr lang="en-US" sz="1600" dirty="0" smtClean="0"/>
              <a:t>&lt;</a:t>
            </a:r>
            <a:r>
              <a:rPr lang="en-US" sz="1600" dirty="0" err="1" smtClean="0"/>
              <a:t>rdf:type</a:t>
            </a:r>
            <a:r>
              <a:rPr lang="en-US" sz="1600" dirty="0" smtClean="0"/>
              <a:t> </a:t>
            </a:r>
            <a:r>
              <a:rPr lang="en-US" sz="1600" dirty="0" err="1" smtClean="0"/>
              <a:t>rdf:resource</a:t>
            </a:r>
            <a:r>
              <a:rPr lang="en-US" sz="1600" dirty="0" smtClean="0"/>
              <a:t>="&amp;</a:t>
            </a:r>
            <a:r>
              <a:rPr lang="en-US" sz="1600" dirty="0" err="1" smtClean="0"/>
              <a:t>uni;lecturer</a:t>
            </a:r>
            <a:r>
              <a:rPr lang="en-US" sz="1600" dirty="0" smtClean="0"/>
              <a:t>"/&gt;</a:t>
            </a:r>
          </a:p>
          <a:p>
            <a:r>
              <a:rPr lang="en-US" sz="1600" dirty="0" smtClean="0"/>
              <a:t>&lt;</a:t>
            </a:r>
            <a:r>
              <a:rPr lang="en-US" sz="1600" dirty="0" err="1" smtClean="0"/>
              <a:t>uni:name</a:t>
            </a:r>
            <a:r>
              <a:rPr lang="en-US" sz="1600" dirty="0" smtClean="0"/>
              <a:t>&gt;David </a:t>
            </a:r>
            <a:r>
              <a:rPr lang="en-US" sz="1600" dirty="0" err="1" smtClean="0"/>
              <a:t>Billington</a:t>
            </a:r>
            <a:r>
              <a:rPr lang="en-US" sz="1600" dirty="0" smtClean="0"/>
              <a:t>&lt;/</a:t>
            </a:r>
            <a:r>
              <a:rPr lang="en-US" sz="1600" dirty="0" err="1" smtClean="0"/>
              <a:t>uni:name</a:t>
            </a:r>
            <a:r>
              <a:rPr lang="en-US" sz="1600" dirty="0" smtClean="0"/>
              <a:t>&gt;</a:t>
            </a:r>
          </a:p>
          <a:p>
            <a:r>
              <a:rPr lang="en-US" sz="1600" dirty="0" smtClean="0"/>
              <a:t>&lt;</a:t>
            </a:r>
            <a:r>
              <a:rPr lang="en-US" sz="1600" dirty="0" err="1" smtClean="0"/>
              <a:t>uni:title</a:t>
            </a:r>
            <a:r>
              <a:rPr lang="en-US" sz="1600" dirty="0" smtClean="0"/>
              <a:t>&gt;Associate Professor&lt;/</a:t>
            </a:r>
            <a:r>
              <a:rPr lang="en-US" sz="1600" dirty="0" err="1" smtClean="0"/>
              <a:t>uni:title</a:t>
            </a:r>
            <a:r>
              <a:rPr lang="en-US" sz="1600" dirty="0" smtClean="0"/>
              <a:t>&gt;</a:t>
            </a:r>
          </a:p>
          <a:p>
            <a:r>
              <a:rPr lang="en-US" sz="1600" dirty="0" smtClean="0"/>
              <a:t>&lt;/</a:t>
            </a:r>
            <a:r>
              <a:rPr lang="en-US" sz="1600" dirty="0" err="1" smtClean="0"/>
              <a:t>rdf:Description</a:t>
            </a:r>
            <a:r>
              <a:rPr lang="en-US" sz="1600" dirty="0" smtClean="0"/>
              <a:t>&gt;</a:t>
            </a:r>
            <a:endParaRPr lang="en-US" sz="1700" i="1" dirty="0" smtClean="0"/>
          </a:p>
        </p:txBody>
      </p:sp>
    </p:spTree>
    <p:extLst>
      <p:ext uri="{BB962C8B-B14F-4D97-AF65-F5344CB8AC3E}">
        <p14:creationId xmlns:p14="http://schemas.microsoft.com/office/powerpoint/2010/main" val="7602552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Abbreviated Syntax (1/2)</a:t>
            </a:r>
            <a:endParaRPr lang="el-GR" dirty="0"/>
          </a:p>
        </p:txBody>
      </p:sp>
      <p:sp>
        <p:nvSpPr>
          <p:cNvPr id="3" name="2 - Θέση περιεχομένου"/>
          <p:cNvSpPr>
            <a:spLocks noGrp="1"/>
          </p:cNvSpPr>
          <p:nvPr>
            <p:ph idx="1"/>
          </p:nvPr>
        </p:nvSpPr>
        <p:spPr>
          <a:xfrm>
            <a:off x="1435608" y="1447800"/>
            <a:ext cx="7498080" cy="2557264"/>
          </a:xfrm>
        </p:spPr>
        <p:txBody>
          <a:bodyPr>
            <a:normAutofit fontScale="70000" lnSpcReduction="20000"/>
          </a:bodyPr>
          <a:lstStyle/>
          <a:p>
            <a:r>
              <a:rPr lang="en-US" dirty="0" smtClean="0"/>
              <a:t>It is possible to abbreviate the syntax of RDF documents</a:t>
            </a:r>
          </a:p>
          <a:p>
            <a:r>
              <a:rPr lang="en-US" dirty="0" smtClean="0"/>
              <a:t>The simplification rules are as follows:</a:t>
            </a:r>
          </a:p>
          <a:p>
            <a:pPr marL="916686" lvl="1" indent="-514350">
              <a:buFont typeface="+mj-lt"/>
              <a:buAutoNum type="arabicPeriod"/>
            </a:pPr>
            <a:r>
              <a:rPr lang="en-US" dirty="0" smtClean="0"/>
              <a:t>Childless property elements within description elements may be replaced by XML attributes, as in XML</a:t>
            </a:r>
          </a:p>
          <a:p>
            <a:pPr marL="916686" lvl="1" indent="-514350">
              <a:buFont typeface="+mj-lt"/>
              <a:buAutoNum type="arabicPeriod"/>
            </a:pPr>
            <a:r>
              <a:rPr lang="en-US" dirty="0" smtClean="0"/>
              <a:t>For description elements with a typing element we can use the name specified in the </a:t>
            </a:r>
            <a:r>
              <a:rPr lang="en-US" dirty="0" err="1" smtClean="0"/>
              <a:t>rdf:type</a:t>
            </a:r>
            <a:r>
              <a:rPr lang="en-US" dirty="0" smtClean="0"/>
              <a:t> element instead of </a:t>
            </a:r>
            <a:r>
              <a:rPr lang="en-US" dirty="0" err="1" smtClean="0"/>
              <a:t>rdf:Description</a:t>
            </a:r>
            <a:endParaRPr lang="en-US" dirty="0" smtClean="0"/>
          </a:p>
          <a:p>
            <a:r>
              <a:rPr lang="en-US" dirty="0" smtClean="0"/>
              <a:t>For example, the description</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111</a:t>
            </a:fld>
            <a:endParaRPr lang="el-GR"/>
          </a:p>
        </p:txBody>
      </p:sp>
      <p:sp>
        <p:nvSpPr>
          <p:cNvPr id="5" name="4 - Ορθογώνιο"/>
          <p:cNvSpPr/>
          <p:nvPr/>
        </p:nvSpPr>
        <p:spPr>
          <a:xfrm>
            <a:off x="1835696" y="3861048"/>
            <a:ext cx="6103912" cy="22322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rdf:Description</a:t>
            </a:r>
            <a:r>
              <a:rPr lang="en-US" sz="1600" dirty="0" smtClean="0"/>
              <a:t> </a:t>
            </a:r>
            <a:r>
              <a:rPr lang="en-US" sz="1600" dirty="0" err="1" smtClean="0"/>
              <a:t>rdf:about</a:t>
            </a:r>
            <a:r>
              <a:rPr lang="en-US" sz="1600" dirty="0" smtClean="0"/>
              <a:t>="CIT1111"&gt;</a:t>
            </a:r>
          </a:p>
          <a:p>
            <a:r>
              <a:rPr lang="en-US" sz="1600" dirty="0" smtClean="0"/>
              <a:t>&lt;</a:t>
            </a:r>
            <a:r>
              <a:rPr lang="en-US" sz="1600" dirty="0" err="1" smtClean="0"/>
              <a:t>uni:courseName</a:t>
            </a:r>
            <a:r>
              <a:rPr lang="en-US" sz="1600" dirty="0" smtClean="0"/>
              <a:t>&gt;Discrete Mathematics&lt;/</a:t>
            </a:r>
            <a:r>
              <a:rPr lang="en-US" sz="1600" dirty="0" err="1" smtClean="0"/>
              <a:t>uni:courseName</a:t>
            </a:r>
            <a:r>
              <a:rPr lang="en-US" sz="1600" dirty="0" smtClean="0"/>
              <a:t>&gt;</a:t>
            </a:r>
          </a:p>
          <a:p>
            <a:r>
              <a:rPr lang="en-US" sz="1600" dirty="0" smtClean="0"/>
              <a:t>&lt;</a:t>
            </a:r>
            <a:r>
              <a:rPr lang="en-US" sz="1600" dirty="0" err="1" smtClean="0"/>
              <a:t>uni:isTaughtBy</a:t>
            </a:r>
            <a:r>
              <a:rPr lang="en-US" sz="1600" dirty="0" smtClean="0"/>
              <a:t>&gt;</a:t>
            </a:r>
          </a:p>
          <a:p>
            <a:r>
              <a:rPr lang="en-US" sz="1600" dirty="0" smtClean="0"/>
              <a:t>&lt;</a:t>
            </a:r>
            <a:r>
              <a:rPr lang="en-US" sz="1600" dirty="0" err="1" smtClean="0"/>
              <a:t>rdf:Description</a:t>
            </a:r>
            <a:r>
              <a:rPr lang="en-US" sz="1600" dirty="0" smtClean="0"/>
              <a:t> </a:t>
            </a:r>
            <a:r>
              <a:rPr lang="en-US" sz="1600" dirty="0" err="1" smtClean="0"/>
              <a:t>rdf:about</a:t>
            </a:r>
            <a:r>
              <a:rPr lang="en-US" sz="1600" dirty="0" smtClean="0"/>
              <a:t>="949318"&gt;</a:t>
            </a:r>
          </a:p>
          <a:p>
            <a:r>
              <a:rPr lang="en-US" sz="1600" dirty="0" smtClean="0"/>
              <a:t>&lt;</a:t>
            </a:r>
            <a:r>
              <a:rPr lang="en-US" sz="1600" dirty="0" err="1" smtClean="0"/>
              <a:t>uni:name</a:t>
            </a:r>
            <a:r>
              <a:rPr lang="en-US" sz="1600" dirty="0" smtClean="0"/>
              <a:t>&gt;David </a:t>
            </a:r>
            <a:r>
              <a:rPr lang="en-US" sz="1600" dirty="0" err="1" smtClean="0"/>
              <a:t>Billington</a:t>
            </a:r>
            <a:r>
              <a:rPr lang="en-US" sz="1600" dirty="0" smtClean="0"/>
              <a:t>&lt;/</a:t>
            </a:r>
            <a:r>
              <a:rPr lang="en-US" sz="1600" dirty="0" err="1" smtClean="0"/>
              <a:t>uni:name</a:t>
            </a:r>
            <a:r>
              <a:rPr lang="en-US" sz="1600" dirty="0" smtClean="0"/>
              <a:t>&gt;</a:t>
            </a:r>
          </a:p>
          <a:p>
            <a:r>
              <a:rPr lang="en-US" sz="1600" dirty="0" smtClean="0"/>
              <a:t>&lt;</a:t>
            </a:r>
            <a:r>
              <a:rPr lang="en-US" sz="1600" dirty="0" err="1" smtClean="0"/>
              <a:t>uni:title</a:t>
            </a:r>
            <a:r>
              <a:rPr lang="en-US" sz="1600" dirty="0" smtClean="0"/>
              <a:t>&gt;Associate Professor&lt;/</a:t>
            </a:r>
            <a:r>
              <a:rPr lang="en-US" sz="1600" dirty="0" err="1" smtClean="0"/>
              <a:t>uni:title</a:t>
            </a:r>
            <a:r>
              <a:rPr lang="en-US" sz="1600" dirty="0" smtClean="0"/>
              <a:t>&gt;</a:t>
            </a:r>
          </a:p>
          <a:p>
            <a:r>
              <a:rPr lang="en-US" sz="1600" dirty="0" smtClean="0"/>
              <a:t>&lt;/</a:t>
            </a:r>
            <a:r>
              <a:rPr lang="en-US" sz="1600" dirty="0" err="1" smtClean="0"/>
              <a:t>rdf:Description</a:t>
            </a:r>
            <a:r>
              <a:rPr lang="en-US" sz="1600" dirty="0" smtClean="0"/>
              <a:t>&gt;</a:t>
            </a:r>
          </a:p>
          <a:p>
            <a:r>
              <a:rPr lang="en-US" sz="1600" dirty="0" smtClean="0"/>
              <a:t>&lt;/</a:t>
            </a:r>
            <a:r>
              <a:rPr lang="en-US" sz="1600" dirty="0" err="1" smtClean="0"/>
              <a:t>uni:isTaughtBy</a:t>
            </a:r>
            <a:r>
              <a:rPr lang="en-US" sz="1600" dirty="0" smtClean="0"/>
              <a:t>&gt;</a:t>
            </a:r>
          </a:p>
          <a:p>
            <a:r>
              <a:rPr lang="en-US" sz="1600" dirty="0" smtClean="0"/>
              <a:t>&lt;/</a:t>
            </a:r>
            <a:r>
              <a:rPr lang="en-US" sz="1600" dirty="0" err="1" smtClean="0"/>
              <a:t>rdf:Description</a:t>
            </a:r>
            <a:r>
              <a:rPr lang="en-US" sz="1600" dirty="0" smtClean="0"/>
              <a:t>&gt; </a:t>
            </a:r>
            <a:endParaRPr lang="en-US" sz="1700" i="1" dirty="0" smtClean="0"/>
          </a:p>
        </p:txBody>
      </p:sp>
    </p:spTree>
    <p:extLst>
      <p:ext uri="{BB962C8B-B14F-4D97-AF65-F5344CB8AC3E}">
        <p14:creationId xmlns:p14="http://schemas.microsoft.com/office/powerpoint/2010/main" val="41537381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Abbreviated Syntax (2/2)</a:t>
            </a:r>
            <a:endParaRPr lang="el-GR" dirty="0"/>
          </a:p>
        </p:txBody>
      </p:sp>
      <p:sp>
        <p:nvSpPr>
          <p:cNvPr id="3" name="2 - Θέση περιεχομένου"/>
          <p:cNvSpPr>
            <a:spLocks noGrp="1"/>
          </p:cNvSpPr>
          <p:nvPr>
            <p:ph idx="1"/>
          </p:nvPr>
        </p:nvSpPr>
        <p:spPr>
          <a:xfrm>
            <a:off x="1435608" y="1447800"/>
            <a:ext cx="7498080" cy="541040"/>
          </a:xfrm>
        </p:spPr>
        <p:txBody>
          <a:bodyPr>
            <a:normAutofit/>
          </a:bodyPr>
          <a:lstStyle/>
          <a:p>
            <a:r>
              <a:rPr lang="en-US" sz="2000" dirty="0" smtClean="0"/>
              <a:t>According to rule 1 applied to </a:t>
            </a:r>
            <a:r>
              <a:rPr lang="en-US" sz="2000" i="1" dirty="0" err="1" smtClean="0"/>
              <a:t>uni:courseName</a:t>
            </a:r>
            <a:r>
              <a:rPr lang="en-US" sz="2000" dirty="0" smtClean="0"/>
              <a:t> it is equivalent to</a:t>
            </a:r>
            <a:endParaRPr lang="el-GR" sz="20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112</a:t>
            </a:fld>
            <a:endParaRPr lang="el-GR"/>
          </a:p>
        </p:txBody>
      </p:sp>
      <p:sp>
        <p:nvSpPr>
          <p:cNvPr id="5" name="2 - Θέση περιεχομένου"/>
          <p:cNvSpPr txBox="1">
            <a:spLocks/>
          </p:cNvSpPr>
          <p:nvPr/>
        </p:nvSpPr>
        <p:spPr>
          <a:xfrm>
            <a:off x="1403648" y="3356992"/>
            <a:ext cx="7498080" cy="613048"/>
          </a:xfrm>
          <a:prstGeom prst="rect">
            <a:avLst/>
          </a:prstGeom>
        </p:spPr>
        <p:txBody>
          <a:bodyPr>
            <a:normAutofit/>
          </a:bodyPr>
          <a:lstStyle/>
          <a:p>
            <a:pPr marL="365760" lvl="0" indent="-283464">
              <a:spcBef>
                <a:spcPts val="600"/>
              </a:spcBef>
              <a:buClr>
                <a:schemeClr val="accent1"/>
              </a:buClr>
              <a:buSzPct val="80000"/>
              <a:buFont typeface="Wingdings 2"/>
              <a:buChar char=""/>
            </a:pPr>
            <a:r>
              <a:rPr lang="en-US" sz="2000" dirty="0" smtClean="0"/>
              <a:t>and also (by rule 2) to</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2 - Θέση περιεχομένου"/>
          <p:cNvSpPr txBox="1">
            <a:spLocks/>
          </p:cNvSpPr>
          <p:nvPr/>
        </p:nvSpPr>
        <p:spPr>
          <a:xfrm>
            <a:off x="1403648" y="5157192"/>
            <a:ext cx="7498080" cy="1368152"/>
          </a:xfrm>
          <a:prstGeom prst="rect">
            <a:avLst/>
          </a:prstGeom>
        </p:spPr>
        <p:txBody>
          <a:bodyPr>
            <a:normAutofit lnSpcReduction="10000"/>
          </a:bodyPr>
          <a:lstStyle/>
          <a:p>
            <a:pPr marL="365760" lvl="0" indent="-283464">
              <a:spcBef>
                <a:spcPts val="600"/>
              </a:spcBef>
              <a:buClr>
                <a:schemeClr val="accent1"/>
              </a:buClr>
              <a:buSzPct val="80000"/>
              <a:buFont typeface="Wingdings 2"/>
              <a:buChar char=""/>
            </a:pPr>
            <a:r>
              <a:rPr lang="en-US" sz="2000" dirty="0" smtClean="0"/>
              <a:t>These three representations are just syntactic variations of the same RDF statement</a:t>
            </a:r>
          </a:p>
          <a:p>
            <a:pPr marL="822960" lvl="1" indent="-283464">
              <a:spcBef>
                <a:spcPts val="600"/>
              </a:spcBef>
              <a:buClr>
                <a:schemeClr val="accent1"/>
              </a:buClr>
              <a:buSzPct val="80000"/>
              <a:buFont typeface="Wingdings 2"/>
              <a:buChar char=""/>
            </a:pPr>
            <a:r>
              <a:rPr lang="en-US" sz="2100" dirty="0" smtClean="0"/>
              <a:t>That is, they are equivalent according to the </a:t>
            </a:r>
            <a:r>
              <a:rPr lang="en-US" sz="2100" dirty="0" err="1" smtClean="0"/>
              <a:t>RDFdata</a:t>
            </a:r>
            <a:r>
              <a:rPr lang="en-US" sz="2100" dirty="0" smtClean="0"/>
              <a:t> model, although they have different XML syntax</a:t>
            </a:r>
            <a:endParaRPr kumimoji="0" lang="el-GR" sz="21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6 - Ορθογώνιο"/>
          <p:cNvSpPr/>
          <p:nvPr/>
        </p:nvSpPr>
        <p:spPr>
          <a:xfrm>
            <a:off x="1763688" y="3861048"/>
            <a:ext cx="6103912" cy="11521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uni:course</a:t>
            </a:r>
            <a:r>
              <a:rPr lang="en-US" sz="1600" dirty="0" smtClean="0"/>
              <a:t> </a:t>
            </a:r>
            <a:r>
              <a:rPr lang="en-US" sz="1600" dirty="0" err="1" smtClean="0"/>
              <a:t>rdf:ID</a:t>
            </a:r>
            <a:r>
              <a:rPr lang="en-US" sz="1600" dirty="0" smtClean="0"/>
              <a:t>="CIT1111"</a:t>
            </a:r>
          </a:p>
          <a:p>
            <a:r>
              <a:rPr lang="en-US" sz="1600" dirty="0" err="1" smtClean="0"/>
              <a:t>uni:courseName</a:t>
            </a:r>
            <a:r>
              <a:rPr lang="en-US" sz="1600" dirty="0" smtClean="0"/>
              <a:t>="Discrete Mathematics"&gt;</a:t>
            </a:r>
          </a:p>
          <a:p>
            <a:r>
              <a:rPr lang="en-US" sz="1600" dirty="0" smtClean="0"/>
              <a:t>&lt;</a:t>
            </a:r>
            <a:r>
              <a:rPr lang="en-US" sz="1600" dirty="0" err="1" smtClean="0"/>
              <a:t>uni:isTaughtBy</a:t>
            </a:r>
            <a:r>
              <a:rPr lang="en-US" sz="1600" dirty="0" smtClean="0"/>
              <a:t> </a:t>
            </a:r>
            <a:r>
              <a:rPr lang="en-US" sz="1600" dirty="0" err="1" smtClean="0"/>
              <a:t>rdf:resource</a:t>
            </a:r>
            <a:r>
              <a:rPr lang="en-US" sz="1600" dirty="0" smtClean="0"/>
              <a:t>="#949318"/&gt;</a:t>
            </a:r>
          </a:p>
          <a:p>
            <a:r>
              <a:rPr lang="en-US" sz="1600" dirty="0" smtClean="0"/>
              <a:t>&lt;/</a:t>
            </a:r>
            <a:r>
              <a:rPr lang="en-US" sz="1600" dirty="0" err="1" smtClean="0"/>
              <a:t>uni:course</a:t>
            </a:r>
            <a:r>
              <a:rPr lang="en-US" sz="1600" dirty="0" smtClean="0"/>
              <a:t>&gt;</a:t>
            </a:r>
            <a:endParaRPr lang="en-US" sz="1700" i="1" dirty="0" smtClean="0"/>
          </a:p>
        </p:txBody>
      </p:sp>
      <p:sp>
        <p:nvSpPr>
          <p:cNvPr id="8" name="7 - Ορθογώνιο"/>
          <p:cNvSpPr/>
          <p:nvPr/>
        </p:nvSpPr>
        <p:spPr>
          <a:xfrm>
            <a:off x="1907704" y="1844824"/>
            <a:ext cx="6103912" cy="15121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rdf:Description</a:t>
            </a:r>
            <a:r>
              <a:rPr lang="en-US" sz="1600" dirty="0" smtClean="0"/>
              <a:t> </a:t>
            </a:r>
            <a:r>
              <a:rPr lang="en-US" sz="1600" dirty="0" err="1" smtClean="0"/>
              <a:t>rdf:ID</a:t>
            </a:r>
            <a:r>
              <a:rPr lang="en-US" sz="1600" dirty="0" smtClean="0"/>
              <a:t>="CIT1111"</a:t>
            </a:r>
          </a:p>
          <a:p>
            <a:r>
              <a:rPr lang="en-US" sz="1600" dirty="0" err="1" smtClean="0"/>
              <a:t>uni:courseName</a:t>
            </a:r>
            <a:r>
              <a:rPr lang="en-US" sz="1600" dirty="0" smtClean="0"/>
              <a:t>="Discrete Mathematics"&gt;</a:t>
            </a:r>
          </a:p>
          <a:p>
            <a:r>
              <a:rPr lang="en-US" sz="1600" dirty="0" smtClean="0"/>
              <a:t>&lt;</a:t>
            </a:r>
            <a:r>
              <a:rPr lang="en-US" sz="1600" dirty="0" err="1" smtClean="0"/>
              <a:t>rdf:type</a:t>
            </a:r>
            <a:r>
              <a:rPr lang="en-US" sz="1600" dirty="0" smtClean="0"/>
              <a:t> </a:t>
            </a:r>
            <a:r>
              <a:rPr lang="en-US" sz="1600" dirty="0" err="1" smtClean="0"/>
              <a:t>rdf:resource</a:t>
            </a:r>
            <a:r>
              <a:rPr lang="en-US" sz="1600" dirty="0" smtClean="0"/>
              <a:t>="&amp;</a:t>
            </a:r>
            <a:r>
              <a:rPr lang="en-US" sz="1600" dirty="0" err="1" smtClean="0"/>
              <a:t>uni;course</a:t>
            </a:r>
            <a:r>
              <a:rPr lang="en-US" sz="1600" dirty="0" smtClean="0"/>
              <a:t>"/&gt;</a:t>
            </a:r>
          </a:p>
          <a:p>
            <a:r>
              <a:rPr lang="en-US" sz="1600" dirty="0" smtClean="0"/>
              <a:t>&lt;</a:t>
            </a:r>
            <a:r>
              <a:rPr lang="en-US" sz="1600" dirty="0" err="1" smtClean="0"/>
              <a:t>uni:isTaughtBy</a:t>
            </a:r>
            <a:r>
              <a:rPr lang="en-US" sz="1600" dirty="0" smtClean="0"/>
              <a:t> </a:t>
            </a:r>
            <a:r>
              <a:rPr lang="en-US" sz="1600" dirty="0" err="1" smtClean="0"/>
              <a:t>rdf:resource</a:t>
            </a:r>
            <a:r>
              <a:rPr lang="en-US" sz="1600" dirty="0" smtClean="0"/>
              <a:t>="#949318"/&gt;</a:t>
            </a:r>
          </a:p>
          <a:p>
            <a:r>
              <a:rPr lang="en-US" sz="1600" dirty="0" smtClean="0"/>
              <a:t>&lt;/</a:t>
            </a:r>
            <a:r>
              <a:rPr lang="en-US" sz="1600" dirty="0" err="1" smtClean="0"/>
              <a:t>rdf:Description</a:t>
            </a:r>
            <a:r>
              <a:rPr lang="en-US" sz="1600" dirty="0" smtClean="0"/>
              <a:t>&gt;</a:t>
            </a:r>
            <a:endParaRPr lang="en-US" sz="1700" i="1" dirty="0" smtClean="0"/>
          </a:p>
        </p:txBody>
      </p:sp>
    </p:spTree>
    <p:extLst>
      <p:ext uri="{BB962C8B-B14F-4D97-AF65-F5344CB8AC3E}">
        <p14:creationId xmlns:p14="http://schemas.microsoft.com/office/powerpoint/2010/main" val="26479144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Container Elements (1/6)</a:t>
            </a:r>
            <a:endParaRPr lang="el-GR" dirty="0"/>
          </a:p>
        </p:txBody>
      </p:sp>
      <p:sp>
        <p:nvSpPr>
          <p:cNvPr id="3" name="2 - Θέση περιεχομένου"/>
          <p:cNvSpPr>
            <a:spLocks noGrp="1"/>
          </p:cNvSpPr>
          <p:nvPr>
            <p:ph idx="1"/>
          </p:nvPr>
        </p:nvSpPr>
        <p:spPr>
          <a:xfrm>
            <a:off x="1187624" y="1447800"/>
            <a:ext cx="7746064" cy="5410200"/>
          </a:xfrm>
        </p:spPr>
        <p:txBody>
          <a:bodyPr>
            <a:normAutofit fontScale="70000" lnSpcReduction="20000"/>
          </a:bodyPr>
          <a:lstStyle/>
          <a:p>
            <a:r>
              <a:rPr lang="en-US" sz="3000" dirty="0" smtClean="0"/>
              <a:t>Container elements are used to collect a number of resources or attributes about which we want to make statements </a:t>
            </a:r>
            <a:r>
              <a:rPr lang="en-US" sz="3000" i="1" dirty="0" smtClean="0"/>
              <a:t>as a whole</a:t>
            </a:r>
          </a:p>
          <a:p>
            <a:pPr lvl="1"/>
            <a:r>
              <a:rPr lang="en-US" dirty="0" smtClean="0"/>
              <a:t>In our example, we may wish to talk about the courses given by a particular lecturer</a:t>
            </a:r>
          </a:p>
          <a:p>
            <a:r>
              <a:rPr lang="en-US" sz="3000" dirty="0" smtClean="0"/>
              <a:t>Three types of containers are available in RDF:</a:t>
            </a:r>
          </a:p>
          <a:p>
            <a:pPr lvl="1"/>
            <a:r>
              <a:rPr lang="en-US" dirty="0" err="1" smtClean="0"/>
              <a:t>rdf:Bag</a:t>
            </a:r>
            <a:r>
              <a:rPr lang="en-US" dirty="0" smtClean="0"/>
              <a:t>, an unordered container, which may contain multiple occurrences</a:t>
            </a:r>
            <a:r>
              <a:rPr lang="en-US" b="1" dirty="0" smtClean="0"/>
              <a:t> </a:t>
            </a:r>
            <a:r>
              <a:rPr lang="en-US" dirty="0" smtClean="0"/>
              <a:t>(not true for a set)</a:t>
            </a:r>
          </a:p>
          <a:p>
            <a:pPr lvl="2"/>
            <a:r>
              <a:rPr lang="en-US" dirty="0" smtClean="0"/>
              <a:t>Typical examples are members of the faculty board and documents in a folder</a:t>
            </a:r>
          </a:p>
          <a:p>
            <a:pPr lvl="1"/>
            <a:r>
              <a:rPr lang="en-US" dirty="0" err="1" smtClean="0"/>
              <a:t>rdf:Seq</a:t>
            </a:r>
            <a:r>
              <a:rPr lang="en-US" dirty="0" smtClean="0"/>
              <a:t>, an ordered container, which may contain multiple occurrences</a:t>
            </a:r>
          </a:p>
          <a:p>
            <a:pPr lvl="2"/>
            <a:r>
              <a:rPr lang="en-US" dirty="0" smtClean="0"/>
              <a:t>Typical examples are the modules of a course, items on an agenda, an alphabetized list of staff members</a:t>
            </a:r>
          </a:p>
          <a:p>
            <a:pPr lvl="1"/>
            <a:r>
              <a:rPr lang="en-US" dirty="0" err="1" smtClean="0"/>
              <a:t>rdf:Alt</a:t>
            </a:r>
            <a:r>
              <a:rPr lang="en-US" dirty="0" smtClean="0"/>
              <a:t>, a set of alternatives</a:t>
            </a:r>
          </a:p>
          <a:p>
            <a:pPr lvl="2"/>
            <a:r>
              <a:rPr lang="en-US" dirty="0" smtClean="0"/>
              <a:t>Typical examples are the document home and mirrors, and translations of a document in various languages</a:t>
            </a:r>
          </a:p>
          <a:p>
            <a:r>
              <a:rPr lang="en-US" sz="3000" dirty="0" smtClean="0"/>
              <a:t>The contents of container elements are elements which are named rdf:_1, rdf:_2, and so on</a:t>
            </a:r>
            <a:endParaRPr lang="el-GR" sz="30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113</a:t>
            </a:fld>
            <a:endParaRPr lang="el-GR"/>
          </a:p>
        </p:txBody>
      </p:sp>
    </p:spTree>
    <p:extLst>
      <p:ext uri="{BB962C8B-B14F-4D97-AF65-F5344CB8AC3E}">
        <p14:creationId xmlns:p14="http://schemas.microsoft.com/office/powerpoint/2010/main" val="91010712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Container Elements (2/6)</a:t>
            </a:r>
            <a:endParaRPr lang="el-GR" dirty="0"/>
          </a:p>
        </p:txBody>
      </p:sp>
      <p:sp>
        <p:nvSpPr>
          <p:cNvPr id="3" name="2 - Θέση περιεχομένου"/>
          <p:cNvSpPr>
            <a:spLocks noGrp="1"/>
          </p:cNvSpPr>
          <p:nvPr>
            <p:ph idx="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114</a:t>
            </a:fld>
            <a:endParaRPr lang="el-GR"/>
          </a:p>
        </p:txBody>
      </p:sp>
      <p:sp>
        <p:nvSpPr>
          <p:cNvPr id="5" name="4 - Ορθογώνιο"/>
          <p:cNvSpPr/>
          <p:nvPr/>
        </p:nvSpPr>
        <p:spPr>
          <a:xfrm>
            <a:off x="179512" y="1340768"/>
            <a:ext cx="8640960" cy="54726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rdf:RDF</a:t>
            </a:r>
            <a:endParaRPr lang="en-US" sz="1600" dirty="0" smtClean="0"/>
          </a:p>
          <a:p>
            <a:r>
              <a:rPr lang="en-US" sz="1600" dirty="0" err="1" smtClean="0"/>
              <a:t>xmlns:rdf</a:t>
            </a:r>
            <a:r>
              <a:rPr lang="en-US" sz="1600" dirty="0" smtClean="0"/>
              <a:t>="http://www.w3.org/1999/02/22-rdf-syntax-ns#"</a:t>
            </a:r>
          </a:p>
          <a:p>
            <a:r>
              <a:rPr lang="en-US" sz="1600" dirty="0" err="1" smtClean="0"/>
              <a:t>xmlns:uni</a:t>
            </a:r>
            <a:r>
              <a:rPr lang="en-US" sz="1600" dirty="0" smtClean="0"/>
              <a:t>="http://www.mydomain.org/uni-ns#"&gt;</a:t>
            </a:r>
          </a:p>
          <a:p>
            <a:r>
              <a:rPr lang="en-US" sz="1600" dirty="0" smtClean="0"/>
              <a:t>&lt;</a:t>
            </a:r>
            <a:r>
              <a:rPr lang="en-US" sz="1600" dirty="0" err="1" smtClean="0"/>
              <a:t>uni:lecturer</a:t>
            </a:r>
            <a:r>
              <a:rPr lang="en-US" sz="1600" dirty="0" smtClean="0"/>
              <a:t> </a:t>
            </a:r>
            <a:r>
              <a:rPr lang="en-US" sz="1600" dirty="0" err="1" smtClean="0"/>
              <a:t>rdf:about</a:t>
            </a:r>
            <a:r>
              <a:rPr lang="en-US" sz="1600" dirty="0" smtClean="0"/>
              <a:t>="949352”  </a:t>
            </a:r>
            <a:r>
              <a:rPr lang="en-US" sz="1600" dirty="0" err="1" smtClean="0"/>
              <a:t>uni:name</a:t>
            </a:r>
            <a:r>
              <a:rPr lang="en-US" sz="1600" dirty="0" smtClean="0"/>
              <a:t>="</a:t>
            </a:r>
            <a:r>
              <a:rPr lang="en-US" sz="1600" dirty="0" err="1" smtClean="0"/>
              <a:t>Grigoris</a:t>
            </a:r>
            <a:r>
              <a:rPr lang="en-US" sz="1600" dirty="0" smtClean="0"/>
              <a:t> Antoniou”  </a:t>
            </a:r>
            <a:r>
              <a:rPr lang="en-US" sz="1600" dirty="0" err="1" smtClean="0"/>
              <a:t>uni:title</a:t>
            </a:r>
            <a:r>
              <a:rPr lang="en-US" sz="1600" dirty="0" smtClean="0"/>
              <a:t>="Professor"&gt;</a:t>
            </a:r>
          </a:p>
          <a:p>
            <a:r>
              <a:rPr lang="en-US" sz="1600" dirty="0" smtClean="0"/>
              <a:t>&lt;</a:t>
            </a:r>
            <a:r>
              <a:rPr lang="en-US" sz="1600" dirty="0" err="1" smtClean="0"/>
              <a:t>uni:coursesTaught</a:t>
            </a:r>
            <a:r>
              <a:rPr lang="en-US" sz="1600" dirty="0" smtClean="0"/>
              <a:t>&gt;</a:t>
            </a:r>
          </a:p>
          <a:p>
            <a:r>
              <a:rPr lang="en-US" sz="1600" dirty="0" smtClean="0"/>
              <a:t>&lt;</a:t>
            </a:r>
            <a:r>
              <a:rPr lang="en-US" sz="1600" dirty="0" err="1" smtClean="0"/>
              <a:t>rdf:Bag</a:t>
            </a:r>
            <a:r>
              <a:rPr lang="en-US" sz="1600" dirty="0" smtClean="0"/>
              <a:t>&gt;  &lt;rdf:_1 </a:t>
            </a:r>
            <a:r>
              <a:rPr lang="en-US" sz="1600" dirty="0" err="1" smtClean="0"/>
              <a:t>rdf:resource</a:t>
            </a:r>
            <a:r>
              <a:rPr lang="en-US" sz="1600" dirty="0" smtClean="0"/>
              <a:t>="CIT1112"/&gt;  &lt;rdf:_2 </a:t>
            </a:r>
            <a:r>
              <a:rPr lang="en-US" sz="1600" dirty="0" err="1" smtClean="0"/>
              <a:t>rdf:resource</a:t>
            </a:r>
            <a:r>
              <a:rPr lang="en-US" sz="1600" dirty="0" smtClean="0"/>
              <a:t>="CIT3116"/&gt;  &lt;/</a:t>
            </a:r>
            <a:r>
              <a:rPr lang="en-US" sz="1600" dirty="0" err="1" smtClean="0"/>
              <a:t>rdf:Bag</a:t>
            </a:r>
            <a:r>
              <a:rPr lang="en-US" sz="1600" dirty="0" smtClean="0"/>
              <a:t>&gt;</a:t>
            </a:r>
          </a:p>
          <a:p>
            <a:r>
              <a:rPr lang="en-US" sz="1600" dirty="0" smtClean="0"/>
              <a:t>&lt;/</a:t>
            </a:r>
            <a:r>
              <a:rPr lang="en-US" sz="1600" dirty="0" err="1" smtClean="0"/>
              <a:t>uni:coursesTaught</a:t>
            </a:r>
            <a:r>
              <a:rPr lang="en-US" sz="1600" dirty="0" smtClean="0"/>
              <a:t>&gt;</a:t>
            </a:r>
          </a:p>
          <a:p>
            <a:r>
              <a:rPr lang="en-US" sz="1600" dirty="0" smtClean="0"/>
              <a:t>&lt;/</a:t>
            </a:r>
            <a:r>
              <a:rPr lang="en-US" sz="1600" dirty="0" err="1" smtClean="0"/>
              <a:t>uni:lecturer</a:t>
            </a:r>
            <a:r>
              <a:rPr lang="en-US" sz="1600" dirty="0" smtClean="0"/>
              <a:t>&gt;</a:t>
            </a:r>
          </a:p>
          <a:p>
            <a:r>
              <a:rPr lang="en-US" sz="1600" dirty="0" smtClean="0"/>
              <a:t>&lt;</a:t>
            </a:r>
            <a:r>
              <a:rPr lang="en-US" sz="1600" dirty="0" err="1" smtClean="0"/>
              <a:t>uni:lecturer</a:t>
            </a:r>
            <a:r>
              <a:rPr lang="en-US" sz="1600" dirty="0" smtClean="0"/>
              <a:t> </a:t>
            </a:r>
            <a:r>
              <a:rPr lang="en-US" sz="1600" dirty="0" err="1" smtClean="0"/>
              <a:t>rdf:about</a:t>
            </a:r>
            <a:r>
              <a:rPr lang="en-US" sz="1600" dirty="0" smtClean="0"/>
              <a:t>="949318"</a:t>
            </a:r>
          </a:p>
          <a:p>
            <a:r>
              <a:rPr lang="en-US" sz="1600" dirty="0" err="1" smtClean="0"/>
              <a:t>uni:name</a:t>
            </a:r>
            <a:r>
              <a:rPr lang="en-US" sz="1600" dirty="0" smtClean="0"/>
              <a:t>="David </a:t>
            </a:r>
            <a:r>
              <a:rPr lang="en-US" sz="1600" dirty="0" err="1" smtClean="0"/>
              <a:t>Billington</a:t>
            </a:r>
            <a:r>
              <a:rPr lang="en-US" sz="1600" dirty="0" smtClean="0"/>
              <a:t>"</a:t>
            </a:r>
          </a:p>
          <a:p>
            <a:r>
              <a:rPr lang="en-US" sz="1600" dirty="0" err="1" smtClean="0"/>
              <a:t>uni:title</a:t>
            </a:r>
            <a:r>
              <a:rPr lang="en-US" sz="1600" dirty="0" smtClean="0"/>
              <a:t>="Associate Professor"&gt;</a:t>
            </a:r>
          </a:p>
          <a:p>
            <a:r>
              <a:rPr lang="en-US" sz="1600" dirty="0" smtClean="0"/>
              <a:t>&lt;</a:t>
            </a:r>
            <a:r>
              <a:rPr lang="en-US" sz="1600" dirty="0" err="1" smtClean="0"/>
              <a:t>uni:coursesTaught</a:t>
            </a:r>
            <a:r>
              <a:rPr lang="en-US" sz="1600" dirty="0" smtClean="0"/>
              <a:t>&gt;</a:t>
            </a:r>
          </a:p>
          <a:p>
            <a:r>
              <a:rPr lang="en-US" sz="1600" dirty="0" smtClean="0"/>
              <a:t>&lt;</a:t>
            </a:r>
            <a:r>
              <a:rPr lang="en-US" sz="1600" dirty="0" err="1" smtClean="0"/>
              <a:t>rdf:Bag</a:t>
            </a:r>
            <a:r>
              <a:rPr lang="en-US" sz="1600" dirty="0" smtClean="0"/>
              <a:t>&gt;  &lt;rdf:_1 </a:t>
            </a:r>
            <a:r>
              <a:rPr lang="en-US" sz="1600" dirty="0" err="1" smtClean="0"/>
              <a:t>rdf:resource</a:t>
            </a:r>
            <a:r>
              <a:rPr lang="en-US" sz="1600" dirty="0" smtClean="0"/>
              <a:t>="CIT1111"/&gt;  &lt;rdf:_2 </a:t>
            </a:r>
            <a:r>
              <a:rPr lang="en-US" sz="1600" dirty="0" err="1" smtClean="0"/>
              <a:t>rdf:resource</a:t>
            </a:r>
            <a:r>
              <a:rPr lang="en-US" sz="1600" dirty="0" smtClean="0"/>
              <a:t>="CIT3112"/&gt;  &lt;/</a:t>
            </a:r>
            <a:r>
              <a:rPr lang="en-US" sz="1600" dirty="0" err="1" smtClean="0"/>
              <a:t>rdf:Bag</a:t>
            </a:r>
            <a:r>
              <a:rPr lang="en-US" sz="1600" dirty="0" smtClean="0"/>
              <a:t>&gt;</a:t>
            </a:r>
          </a:p>
          <a:p>
            <a:r>
              <a:rPr lang="en-US" sz="1600" dirty="0" smtClean="0"/>
              <a:t>&lt;/</a:t>
            </a:r>
            <a:r>
              <a:rPr lang="en-US" sz="1600" dirty="0" err="1" smtClean="0"/>
              <a:t>uni:coursesTaught</a:t>
            </a:r>
            <a:r>
              <a:rPr lang="en-US" sz="1600" dirty="0" smtClean="0"/>
              <a:t>&gt;</a:t>
            </a:r>
          </a:p>
          <a:p>
            <a:r>
              <a:rPr lang="en-US" sz="1600" dirty="0" smtClean="0"/>
              <a:t>&lt;/</a:t>
            </a:r>
            <a:r>
              <a:rPr lang="en-US" sz="1600" dirty="0" err="1" smtClean="0"/>
              <a:t>uni:lecturer</a:t>
            </a:r>
            <a:r>
              <a:rPr lang="en-US" sz="1600" dirty="0" smtClean="0"/>
              <a:t>&gt;</a:t>
            </a:r>
          </a:p>
          <a:p>
            <a:r>
              <a:rPr lang="en-US" sz="1600" dirty="0" smtClean="0"/>
              <a:t>&lt;</a:t>
            </a:r>
            <a:r>
              <a:rPr lang="en-US" sz="1600" dirty="0" err="1" smtClean="0"/>
              <a:t>uni:course</a:t>
            </a:r>
            <a:r>
              <a:rPr lang="en-US" sz="1600" dirty="0" smtClean="0"/>
              <a:t> </a:t>
            </a:r>
            <a:r>
              <a:rPr lang="en-US" sz="1600" dirty="0" err="1" smtClean="0"/>
              <a:t>rdf:about</a:t>
            </a:r>
            <a:r>
              <a:rPr lang="en-US" sz="1600" dirty="0" smtClean="0"/>
              <a:t>="CIT1111”  </a:t>
            </a:r>
            <a:r>
              <a:rPr lang="en-US" sz="1600" dirty="0" err="1" smtClean="0"/>
              <a:t>uni:courseName</a:t>
            </a:r>
            <a:r>
              <a:rPr lang="en-US" sz="1600" dirty="0" smtClean="0"/>
              <a:t>="Discrete Mathematics"&gt;</a:t>
            </a:r>
          </a:p>
          <a:p>
            <a:r>
              <a:rPr lang="en-US" sz="1600" dirty="0" smtClean="0"/>
              <a:t>&lt;</a:t>
            </a:r>
            <a:r>
              <a:rPr lang="en-US" sz="1600" dirty="0" err="1" smtClean="0"/>
              <a:t>uni:isTaughtBy</a:t>
            </a:r>
            <a:r>
              <a:rPr lang="en-US" sz="1600" dirty="0" smtClean="0"/>
              <a:t> </a:t>
            </a:r>
            <a:r>
              <a:rPr lang="en-US" sz="1600" dirty="0" err="1" smtClean="0"/>
              <a:t>rdf:resource</a:t>
            </a:r>
            <a:r>
              <a:rPr lang="en-US" sz="1600" dirty="0" smtClean="0"/>
              <a:t>="949318"/&gt;</a:t>
            </a:r>
          </a:p>
          <a:p>
            <a:r>
              <a:rPr lang="en-US" sz="1600" dirty="0" smtClean="0"/>
              <a:t>&lt;/</a:t>
            </a:r>
            <a:r>
              <a:rPr lang="en-US" sz="1600" dirty="0" err="1" smtClean="0"/>
              <a:t>uni:course</a:t>
            </a:r>
            <a:r>
              <a:rPr lang="en-US" sz="1600" dirty="0" smtClean="0"/>
              <a:t>&gt;</a:t>
            </a:r>
          </a:p>
          <a:p>
            <a:r>
              <a:rPr lang="en-US" sz="1600" dirty="0" smtClean="0"/>
              <a:t>&lt;</a:t>
            </a:r>
            <a:r>
              <a:rPr lang="en-US" sz="1600" dirty="0" err="1" smtClean="0"/>
              <a:t>uni:course</a:t>
            </a:r>
            <a:r>
              <a:rPr lang="en-US" sz="1600" dirty="0" smtClean="0"/>
              <a:t> </a:t>
            </a:r>
            <a:r>
              <a:rPr lang="en-US" sz="1600" dirty="0" err="1" smtClean="0"/>
              <a:t>rdf:about</a:t>
            </a:r>
            <a:r>
              <a:rPr lang="en-US" sz="1600" dirty="0" smtClean="0"/>
              <a:t>="CIT1112”  </a:t>
            </a:r>
            <a:r>
              <a:rPr lang="en-US" sz="1600" dirty="0" err="1" smtClean="0"/>
              <a:t>uni:courseName</a:t>
            </a:r>
            <a:r>
              <a:rPr lang="en-US" sz="1600" dirty="0" smtClean="0"/>
              <a:t>="Concrete Mathematics"&gt;</a:t>
            </a:r>
          </a:p>
          <a:p>
            <a:r>
              <a:rPr lang="en-US" sz="1600" dirty="0" smtClean="0"/>
              <a:t>&lt;</a:t>
            </a:r>
            <a:r>
              <a:rPr lang="en-US" sz="1600" dirty="0" err="1" smtClean="0"/>
              <a:t>uni:isTaughtBy</a:t>
            </a:r>
            <a:r>
              <a:rPr lang="en-US" sz="1600" dirty="0" smtClean="0"/>
              <a:t> </a:t>
            </a:r>
            <a:r>
              <a:rPr lang="en-US" sz="1600" dirty="0" err="1" smtClean="0"/>
              <a:t>rdf:resource</a:t>
            </a:r>
            <a:r>
              <a:rPr lang="en-US" sz="1600" dirty="0" smtClean="0"/>
              <a:t>="949352"/&gt;</a:t>
            </a:r>
          </a:p>
          <a:p>
            <a:r>
              <a:rPr lang="en-US" sz="1600" dirty="0" smtClean="0"/>
              <a:t>&lt;/</a:t>
            </a:r>
            <a:r>
              <a:rPr lang="en-US" sz="1600" dirty="0" err="1" smtClean="0"/>
              <a:t>uni:course</a:t>
            </a:r>
            <a:r>
              <a:rPr lang="en-US" sz="1600" dirty="0" smtClean="0"/>
              <a:t>&gt;</a:t>
            </a:r>
          </a:p>
          <a:p>
            <a:r>
              <a:rPr lang="en-US" sz="1600" dirty="0" smtClean="0"/>
              <a:t>&lt;/</a:t>
            </a:r>
            <a:r>
              <a:rPr lang="en-US" sz="1600" dirty="0" err="1" smtClean="0"/>
              <a:t>rdf:RDF</a:t>
            </a:r>
            <a:r>
              <a:rPr lang="en-US" sz="1600" dirty="0" smtClean="0"/>
              <a:t>&gt;</a:t>
            </a:r>
            <a:endParaRPr lang="en-US" sz="1700" i="1" dirty="0" smtClean="0"/>
          </a:p>
        </p:txBody>
      </p:sp>
    </p:spTree>
    <p:extLst>
      <p:ext uri="{BB962C8B-B14F-4D97-AF65-F5344CB8AC3E}">
        <p14:creationId xmlns:p14="http://schemas.microsoft.com/office/powerpoint/2010/main" val="5579629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Container Elements (3/6)</a:t>
            </a:r>
            <a:endParaRPr lang="el-GR" dirty="0"/>
          </a:p>
        </p:txBody>
      </p:sp>
      <p:sp>
        <p:nvSpPr>
          <p:cNvPr id="3" name="2 - Θέση περιεχομένου"/>
          <p:cNvSpPr>
            <a:spLocks noGrp="1"/>
          </p:cNvSpPr>
          <p:nvPr>
            <p:ph idx="1"/>
          </p:nvPr>
        </p:nvSpPr>
        <p:spPr>
          <a:xfrm>
            <a:off x="1435608" y="1447800"/>
            <a:ext cx="3856472" cy="2557264"/>
          </a:xfrm>
        </p:spPr>
        <p:txBody>
          <a:bodyPr>
            <a:noAutofit/>
          </a:bodyPr>
          <a:lstStyle/>
          <a:p>
            <a:r>
              <a:rPr lang="en-US" sz="2000" dirty="0" smtClean="0"/>
              <a:t>The container elements have an optional ID attribute, with which the container can be identified and referred to:</a:t>
            </a:r>
            <a:endParaRPr lang="el-GR" sz="20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115</a:t>
            </a:fld>
            <a:endParaRPr lang="el-GR"/>
          </a:p>
        </p:txBody>
      </p:sp>
      <p:sp>
        <p:nvSpPr>
          <p:cNvPr id="5" name="4 - Ορθογώνιο"/>
          <p:cNvSpPr/>
          <p:nvPr/>
        </p:nvSpPr>
        <p:spPr>
          <a:xfrm>
            <a:off x="5364088" y="1484784"/>
            <a:ext cx="3456384" cy="26642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uni:lecturer</a:t>
            </a:r>
            <a:r>
              <a:rPr lang="en-US" sz="1600" dirty="0" smtClean="0"/>
              <a:t> </a:t>
            </a:r>
            <a:r>
              <a:rPr lang="en-US" sz="1600" dirty="0" err="1" smtClean="0"/>
              <a:t>rdf:about</a:t>
            </a:r>
            <a:r>
              <a:rPr lang="en-US" sz="1600" dirty="0" smtClean="0"/>
              <a:t>="949318” </a:t>
            </a:r>
          </a:p>
          <a:p>
            <a:r>
              <a:rPr lang="en-US" sz="1600" dirty="0" err="1" smtClean="0"/>
              <a:t>uni:name</a:t>
            </a:r>
            <a:r>
              <a:rPr lang="en-US" sz="1600" dirty="0" smtClean="0"/>
              <a:t>="David </a:t>
            </a:r>
            <a:r>
              <a:rPr lang="en-US" sz="1600" dirty="0" err="1" smtClean="0"/>
              <a:t>Billington</a:t>
            </a:r>
            <a:r>
              <a:rPr lang="en-US" sz="1600" dirty="0" smtClean="0"/>
              <a:t>"</a:t>
            </a:r>
          </a:p>
          <a:p>
            <a:r>
              <a:rPr lang="en-US" sz="1600" dirty="0" err="1" smtClean="0"/>
              <a:t>uni:title</a:t>
            </a:r>
            <a:r>
              <a:rPr lang="en-US" sz="1600" dirty="0" smtClean="0"/>
              <a:t>="Associate Professor"&gt;</a:t>
            </a:r>
          </a:p>
          <a:p>
            <a:r>
              <a:rPr lang="en-US" sz="1600" dirty="0" smtClean="0"/>
              <a:t>&lt;</a:t>
            </a:r>
            <a:r>
              <a:rPr lang="en-US" sz="1600" dirty="0" err="1" smtClean="0"/>
              <a:t>uni:coursesTaught</a:t>
            </a:r>
            <a:r>
              <a:rPr lang="en-US" sz="1600" dirty="0" smtClean="0"/>
              <a:t>&gt;</a:t>
            </a:r>
          </a:p>
          <a:p>
            <a:r>
              <a:rPr lang="en-US" sz="1600" dirty="0" smtClean="0"/>
              <a:t>&lt;</a:t>
            </a:r>
            <a:r>
              <a:rPr lang="en-US" sz="1600" dirty="0" err="1" smtClean="0"/>
              <a:t>rdf:Bag</a:t>
            </a:r>
            <a:r>
              <a:rPr lang="en-US" sz="1600" dirty="0" smtClean="0"/>
              <a:t> </a:t>
            </a:r>
            <a:r>
              <a:rPr lang="en-US" sz="1600" dirty="0" err="1" smtClean="0"/>
              <a:t>rdf:ID</a:t>
            </a:r>
            <a:r>
              <a:rPr lang="en-US" sz="1600" dirty="0" smtClean="0"/>
              <a:t>="</a:t>
            </a:r>
            <a:r>
              <a:rPr lang="en-US" sz="1600" dirty="0" err="1" smtClean="0"/>
              <a:t>DBcourses</a:t>
            </a:r>
            <a:r>
              <a:rPr lang="en-US" sz="1600" dirty="0" smtClean="0"/>
              <a:t>"&gt;</a:t>
            </a:r>
          </a:p>
          <a:p>
            <a:r>
              <a:rPr lang="en-US" sz="1600" dirty="0" smtClean="0"/>
              <a:t>&lt;rdf:_1 </a:t>
            </a:r>
            <a:r>
              <a:rPr lang="en-US" sz="1600" dirty="0" err="1" smtClean="0"/>
              <a:t>rdf:resource</a:t>
            </a:r>
            <a:r>
              <a:rPr lang="en-US" sz="1600" dirty="0" smtClean="0"/>
              <a:t>="CIT1111"/&gt;</a:t>
            </a:r>
          </a:p>
          <a:p>
            <a:r>
              <a:rPr lang="en-US" sz="1600" dirty="0" smtClean="0"/>
              <a:t>&lt;rdf:_2 </a:t>
            </a:r>
            <a:r>
              <a:rPr lang="en-US" sz="1600" dirty="0" err="1" smtClean="0"/>
              <a:t>rdf:resource</a:t>
            </a:r>
            <a:r>
              <a:rPr lang="en-US" sz="1600" dirty="0" smtClean="0"/>
              <a:t>="CIT3112"/&gt;</a:t>
            </a:r>
          </a:p>
          <a:p>
            <a:r>
              <a:rPr lang="en-US" sz="1600" dirty="0" smtClean="0"/>
              <a:t>&lt;/</a:t>
            </a:r>
            <a:r>
              <a:rPr lang="en-US" sz="1600" dirty="0" err="1" smtClean="0"/>
              <a:t>rdf:Bag</a:t>
            </a:r>
            <a:r>
              <a:rPr lang="en-US" sz="1600" dirty="0" smtClean="0"/>
              <a:t>&gt;</a:t>
            </a:r>
          </a:p>
          <a:p>
            <a:r>
              <a:rPr lang="en-US" sz="1600" dirty="0" smtClean="0"/>
              <a:t>&lt;/</a:t>
            </a:r>
            <a:r>
              <a:rPr lang="en-US" sz="1600" dirty="0" err="1" smtClean="0"/>
              <a:t>uni:coursesTaught</a:t>
            </a:r>
            <a:r>
              <a:rPr lang="en-US" sz="1600" dirty="0" smtClean="0"/>
              <a:t>&gt;</a:t>
            </a:r>
          </a:p>
          <a:p>
            <a:r>
              <a:rPr lang="en-US" sz="1600" dirty="0" smtClean="0"/>
              <a:t>&lt;/</a:t>
            </a:r>
            <a:r>
              <a:rPr lang="en-US" sz="1600" dirty="0" err="1" smtClean="0"/>
              <a:t>uni:lecturer</a:t>
            </a:r>
            <a:r>
              <a:rPr lang="en-US" sz="1600" dirty="0" smtClean="0"/>
              <a:t>&gt;</a:t>
            </a:r>
            <a:endParaRPr lang="en-US" sz="1700" i="1" dirty="0" smtClean="0"/>
          </a:p>
        </p:txBody>
      </p:sp>
      <p:sp>
        <p:nvSpPr>
          <p:cNvPr id="6" name="2 - Θέση περιεχομένου"/>
          <p:cNvSpPr txBox="1">
            <a:spLocks/>
          </p:cNvSpPr>
          <p:nvPr/>
        </p:nvSpPr>
        <p:spPr>
          <a:xfrm>
            <a:off x="1475656" y="2924944"/>
            <a:ext cx="3960440" cy="1296144"/>
          </a:xfrm>
          <a:prstGeom prst="rect">
            <a:avLst/>
          </a:prstGeom>
        </p:spPr>
        <p:txBody>
          <a:bodyPr>
            <a:no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000" dirty="0" smtClean="0"/>
              <a:t>A typical application of container elements is the representation of predicates with more than two arguments</a:t>
            </a:r>
          </a:p>
        </p:txBody>
      </p:sp>
      <p:sp>
        <p:nvSpPr>
          <p:cNvPr id="7" name="2 - Θέση περιεχομένου"/>
          <p:cNvSpPr txBox="1">
            <a:spLocks/>
          </p:cNvSpPr>
          <p:nvPr/>
        </p:nvSpPr>
        <p:spPr>
          <a:xfrm>
            <a:off x="1475656" y="4293096"/>
            <a:ext cx="6336704" cy="2600672"/>
          </a:xfrm>
          <a:prstGeom prst="rect">
            <a:avLst/>
          </a:prstGeom>
        </p:spPr>
        <p:txBody>
          <a:bodyPr>
            <a:no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000" dirty="0" smtClean="0"/>
              <a:t>We reconsider the example </a:t>
            </a:r>
            <a:r>
              <a:rPr lang="en-US" sz="2000" i="1" dirty="0" smtClean="0"/>
              <a:t>referee(X, Y</a:t>
            </a:r>
            <a:r>
              <a:rPr lang="en-US" sz="2000" dirty="0" smtClean="0"/>
              <a:t>,Z</a:t>
            </a:r>
            <a:r>
              <a:rPr lang="en-US" sz="2000" i="1" dirty="0" smtClean="0"/>
              <a:t>)</a:t>
            </a:r>
          </a:p>
          <a:p>
            <a:pPr marL="822960" lvl="1" indent="-283464">
              <a:spcBef>
                <a:spcPts val="600"/>
              </a:spcBef>
              <a:buClr>
                <a:schemeClr val="accent1"/>
              </a:buClr>
              <a:buSzPct val="80000"/>
              <a:buFont typeface="Wingdings 2"/>
              <a:buChar char=""/>
            </a:pPr>
            <a:r>
              <a:rPr lang="en-US" sz="2000" i="1" dirty="0" smtClean="0"/>
              <a:t>where X is the referee of a chess game between players Y and Z</a:t>
            </a:r>
          </a:p>
          <a:p>
            <a:pPr marL="822960" lvl="1" indent="-283464">
              <a:spcBef>
                <a:spcPts val="600"/>
              </a:spcBef>
              <a:buClr>
                <a:schemeClr val="accent1"/>
              </a:buClr>
              <a:buSzPct val="80000"/>
              <a:buFont typeface="Wingdings 2"/>
              <a:buChar char=""/>
            </a:pPr>
            <a:r>
              <a:rPr lang="en-US" sz="2000" i="1" dirty="0" smtClean="0"/>
              <a:t>One solution </a:t>
            </a:r>
            <a:r>
              <a:rPr lang="en-US" sz="2000" dirty="0" smtClean="0"/>
              <a:t>is to distinguish the referee </a:t>
            </a:r>
            <a:r>
              <a:rPr lang="en-US" sz="2000" i="1" dirty="0" smtClean="0"/>
              <a:t>X from the players Y and Z</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40473038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Container Elements (4/6)</a:t>
            </a:r>
            <a:endParaRPr lang="el-GR" dirty="0"/>
          </a:p>
        </p:txBody>
      </p:sp>
      <p:sp>
        <p:nvSpPr>
          <p:cNvPr id="3" name="2 - Θέση περιεχομένου"/>
          <p:cNvSpPr>
            <a:spLocks noGrp="1"/>
          </p:cNvSpPr>
          <p:nvPr>
            <p:ph idx="1"/>
          </p:nvPr>
        </p:nvSpPr>
        <p:spPr>
          <a:xfrm>
            <a:off x="1435608" y="1447800"/>
            <a:ext cx="2920368" cy="757064"/>
          </a:xfrm>
        </p:spPr>
        <p:txBody>
          <a:bodyPr>
            <a:normAutofit fontScale="70000" lnSpcReduction="20000"/>
          </a:bodyPr>
          <a:lstStyle/>
          <a:p>
            <a:r>
              <a:rPr lang="en-US" dirty="0" smtClean="0"/>
              <a:t>The solution in XML-based syntax:</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116</a:t>
            </a:fld>
            <a:endParaRPr lang="el-GR"/>
          </a:p>
        </p:txBody>
      </p:sp>
      <p:sp>
        <p:nvSpPr>
          <p:cNvPr id="5" name="4 - Ορθογώνιο"/>
          <p:cNvSpPr/>
          <p:nvPr/>
        </p:nvSpPr>
        <p:spPr>
          <a:xfrm>
            <a:off x="1547664" y="2060848"/>
            <a:ext cx="2736304" cy="21602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&lt;referee </a:t>
            </a:r>
            <a:r>
              <a:rPr lang="en-US" sz="1600" dirty="0" err="1" smtClean="0"/>
              <a:t>rdf:about</a:t>
            </a:r>
            <a:r>
              <a:rPr lang="en-US" sz="1600" dirty="0" smtClean="0"/>
              <a:t>=". . .#X"&gt;</a:t>
            </a:r>
          </a:p>
          <a:p>
            <a:r>
              <a:rPr lang="en-US" sz="1600" dirty="0" smtClean="0"/>
              <a:t>&lt;players&gt;</a:t>
            </a:r>
          </a:p>
          <a:p>
            <a:r>
              <a:rPr lang="en-US" sz="1600" dirty="0" smtClean="0"/>
              <a:t>&lt;</a:t>
            </a:r>
            <a:r>
              <a:rPr lang="en-US" sz="1600" dirty="0" err="1" smtClean="0"/>
              <a:t>rdf:Bag</a:t>
            </a:r>
            <a:r>
              <a:rPr lang="en-US" sz="1600" dirty="0" smtClean="0"/>
              <a:t>&gt;</a:t>
            </a:r>
          </a:p>
          <a:p>
            <a:r>
              <a:rPr lang="en-US" sz="1600" dirty="0" smtClean="0"/>
              <a:t>&lt;</a:t>
            </a:r>
            <a:r>
              <a:rPr lang="en-US" sz="1600" dirty="0" err="1" smtClean="0"/>
              <a:t>rdf:li</a:t>
            </a:r>
            <a:r>
              <a:rPr lang="en-US" sz="1600" dirty="0" smtClean="0"/>
              <a:t> </a:t>
            </a:r>
            <a:r>
              <a:rPr lang="en-US" sz="1600" dirty="0" err="1" smtClean="0"/>
              <a:t>rdf:resource</a:t>
            </a:r>
            <a:r>
              <a:rPr lang="en-US" sz="1600" dirty="0" smtClean="0"/>
              <a:t>=". . .#Y"/&gt;</a:t>
            </a:r>
          </a:p>
          <a:p>
            <a:r>
              <a:rPr lang="en-US" sz="1600" dirty="0" smtClean="0"/>
              <a:t>&lt;</a:t>
            </a:r>
            <a:r>
              <a:rPr lang="en-US" sz="1600" dirty="0" err="1" smtClean="0"/>
              <a:t>rdf:li</a:t>
            </a:r>
            <a:r>
              <a:rPr lang="en-US" sz="1600" dirty="0" smtClean="0"/>
              <a:t> </a:t>
            </a:r>
            <a:r>
              <a:rPr lang="en-US" sz="1600" dirty="0" err="1" smtClean="0"/>
              <a:t>rdf:resource</a:t>
            </a:r>
            <a:r>
              <a:rPr lang="en-US" sz="1600" dirty="0" smtClean="0"/>
              <a:t>=". . .#Z"/&gt;</a:t>
            </a:r>
          </a:p>
          <a:p>
            <a:r>
              <a:rPr lang="en-US" sz="1600" dirty="0" smtClean="0"/>
              <a:t>&lt;/</a:t>
            </a:r>
            <a:r>
              <a:rPr lang="en-US" sz="1600" dirty="0" err="1" smtClean="0"/>
              <a:t>rdf:Bag</a:t>
            </a:r>
            <a:r>
              <a:rPr lang="en-US" sz="1600" dirty="0" smtClean="0"/>
              <a:t>&gt;</a:t>
            </a:r>
          </a:p>
          <a:p>
            <a:r>
              <a:rPr lang="en-US" sz="1600" dirty="0" smtClean="0"/>
              <a:t>&lt;/players&gt;</a:t>
            </a:r>
          </a:p>
          <a:p>
            <a:r>
              <a:rPr lang="en-US" sz="1600" dirty="0" smtClean="0"/>
              <a:t>&lt;/referee&gt;</a:t>
            </a:r>
            <a:endParaRPr lang="en-US" sz="1700" i="1" dirty="0" smtClean="0"/>
          </a:p>
        </p:txBody>
      </p:sp>
      <p:pic>
        <p:nvPicPr>
          <p:cNvPr id="3074" name="Picture 2"/>
          <p:cNvPicPr>
            <a:picLocks noChangeAspect="1" noChangeArrowheads="1"/>
          </p:cNvPicPr>
          <p:nvPr/>
        </p:nvPicPr>
        <p:blipFill>
          <a:blip r:embed="rId2" cstate="print"/>
          <a:srcRect/>
          <a:stretch>
            <a:fillRect/>
          </a:stretch>
        </p:blipFill>
        <p:spPr bwMode="auto">
          <a:xfrm>
            <a:off x="5491311" y="2060848"/>
            <a:ext cx="2105025" cy="1847850"/>
          </a:xfrm>
          <a:prstGeom prst="rect">
            <a:avLst/>
          </a:prstGeom>
          <a:noFill/>
          <a:ln w="9525">
            <a:noFill/>
            <a:miter lim="800000"/>
            <a:headEnd/>
            <a:tailEnd/>
          </a:ln>
        </p:spPr>
      </p:pic>
      <p:sp>
        <p:nvSpPr>
          <p:cNvPr id="7" name="2 - Θέση περιεχομένου"/>
          <p:cNvSpPr txBox="1">
            <a:spLocks/>
          </p:cNvSpPr>
          <p:nvPr/>
        </p:nvSpPr>
        <p:spPr>
          <a:xfrm>
            <a:off x="5180024" y="1447800"/>
            <a:ext cx="3208400" cy="685056"/>
          </a:xfrm>
          <a:prstGeom prst="rect">
            <a:avLst/>
          </a:prstGeom>
        </p:spPr>
        <p:txBody>
          <a:bodyPr>
            <a:normAutofit fontScale="70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1" u="none" strike="noStrike" kern="1200" cap="none" spc="0" normalizeH="0" baseline="0" noProof="0" dirty="0" smtClean="0">
                <a:ln>
                  <a:noFill/>
                </a:ln>
                <a:solidFill>
                  <a:schemeClr val="tx1"/>
                </a:solidFill>
                <a:effectLst/>
                <a:uLnTx/>
                <a:uFillTx/>
                <a:latin typeface="+mn-lt"/>
                <a:ea typeface="+mn-ea"/>
                <a:cs typeface="+mn-cs"/>
              </a:rPr>
              <a:t>The graphic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representation:</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2 - Θέση περιεχομένου"/>
          <p:cNvSpPr txBox="1">
            <a:spLocks/>
          </p:cNvSpPr>
          <p:nvPr/>
        </p:nvSpPr>
        <p:spPr>
          <a:xfrm>
            <a:off x="1507616" y="4472136"/>
            <a:ext cx="7024824" cy="1981200"/>
          </a:xfrm>
          <a:prstGeom prst="rect">
            <a:avLst/>
          </a:prstGeom>
        </p:spPr>
        <p:txBody>
          <a:bodyPr>
            <a:normAutofit fontScale="70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i="1" dirty="0" err="1" smtClean="0"/>
              <a:t>rdf:Bag</a:t>
            </a:r>
            <a:r>
              <a:rPr lang="en-US" sz="3200" dirty="0" smtClean="0"/>
              <a:t> defines an anonymous auxiliary resource</a:t>
            </a:r>
          </a:p>
          <a:p>
            <a:pPr marL="822960" lvl="1" indent="-283464">
              <a:spcBef>
                <a:spcPts val="600"/>
              </a:spcBef>
              <a:buClr>
                <a:schemeClr val="accent1"/>
              </a:buClr>
              <a:buSzPct val="80000"/>
              <a:buFont typeface="Wingdings 2"/>
              <a:buChar char=""/>
            </a:pPr>
            <a:r>
              <a:rPr lang="en-US" sz="3200" dirty="0" smtClean="0"/>
              <a:t>We chose to use a bag because we assumed that no distinction between the players is made</a:t>
            </a:r>
          </a:p>
          <a:p>
            <a:pPr marL="822960" lvl="1" indent="-283464">
              <a:spcBef>
                <a:spcPts val="600"/>
              </a:spcBef>
              <a:buClr>
                <a:schemeClr val="accent1"/>
              </a:buClr>
              <a:buSzPct val="80000"/>
              <a:buFont typeface="Wingdings 2"/>
              <a:buChar char=""/>
            </a:pPr>
            <a:r>
              <a:rPr lang="en-US" sz="3200" dirty="0" smtClean="0"/>
              <a:t>If order were important (say the first-named player has White and the second Black) we would use a sequence instead</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9280421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Container Elements (5/6)</a:t>
            </a:r>
            <a:endParaRPr lang="el-GR" dirty="0"/>
          </a:p>
        </p:txBody>
      </p:sp>
      <p:sp>
        <p:nvSpPr>
          <p:cNvPr id="3" name="2 - Θέση περιεχομένου"/>
          <p:cNvSpPr>
            <a:spLocks noGrp="1"/>
          </p:cNvSpPr>
          <p:nvPr>
            <p:ph idx="1"/>
          </p:nvPr>
        </p:nvSpPr>
        <p:spPr>
          <a:xfrm>
            <a:off x="1435608" y="1447800"/>
            <a:ext cx="7498080" cy="5149552"/>
          </a:xfrm>
        </p:spPr>
        <p:txBody>
          <a:bodyPr>
            <a:normAutofit fontScale="70000" lnSpcReduction="20000"/>
          </a:bodyPr>
          <a:lstStyle/>
          <a:p>
            <a:r>
              <a:rPr lang="en-US" dirty="0" smtClean="0"/>
              <a:t>A limitation of these containers is that there is no way to close them</a:t>
            </a:r>
          </a:p>
          <a:p>
            <a:pPr lvl="1"/>
            <a:r>
              <a:rPr lang="en-US" dirty="0" smtClean="0"/>
              <a:t>to say “these are all the members of the container” </a:t>
            </a:r>
          </a:p>
          <a:p>
            <a:r>
              <a:rPr lang="en-US" dirty="0" smtClean="0"/>
              <a:t>While one graph may describe some of the members</a:t>
            </a:r>
          </a:p>
          <a:p>
            <a:pPr lvl="1"/>
            <a:r>
              <a:rPr lang="en-US" dirty="0" smtClean="0"/>
              <a:t>there is no way to exclude the possibility that there is another graph somewhere that describes additional members</a:t>
            </a:r>
          </a:p>
          <a:p>
            <a:r>
              <a:rPr lang="en-US" dirty="0" smtClean="0"/>
              <a:t>RDF provides support for describing groups containing only the specified members, in the form of RDF collections</a:t>
            </a:r>
          </a:p>
          <a:p>
            <a:pPr lvl="1"/>
            <a:r>
              <a:rPr lang="en-US" dirty="0" smtClean="0"/>
              <a:t>An RDF collection is a group of things represented as a list structure in the RDF graph</a:t>
            </a:r>
          </a:p>
          <a:p>
            <a:pPr lvl="1"/>
            <a:r>
              <a:rPr lang="en-US" dirty="0" smtClean="0"/>
              <a:t>This list structure is constructed using a predefined collection vocabulary consisting of </a:t>
            </a:r>
          </a:p>
          <a:p>
            <a:pPr lvl="2"/>
            <a:r>
              <a:rPr lang="en-US" sz="2600" dirty="0" smtClean="0"/>
              <a:t>the predefined type </a:t>
            </a:r>
            <a:r>
              <a:rPr lang="en-US" sz="2600" i="1" dirty="0" err="1" smtClean="0"/>
              <a:t>rdf:List</a:t>
            </a:r>
            <a:endParaRPr lang="en-US" sz="2600" i="1" dirty="0" smtClean="0"/>
          </a:p>
          <a:p>
            <a:pPr lvl="2"/>
            <a:r>
              <a:rPr lang="en-US" sz="2600" dirty="0" smtClean="0"/>
              <a:t>the predefined properties </a:t>
            </a:r>
            <a:r>
              <a:rPr lang="en-US" sz="2600" i="1" dirty="0" err="1" smtClean="0"/>
              <a:t>rdf:firstand</a:t>
            </a:r>
            <a:r>
              <a:rPr lang="en-US" sz="2600" i="1" dirty="0" smtClean="0"/>
              <a:t> </a:t>
            </a:r>
            <a:r>
              <a:rPr lang="en-US" sz="2600" i="1" dirty="0" err="1" smtClean="0"/>
              <a:t>rdf:rest</a:t>
            </a:r>
            <a:endParaRPr lang="en-US" sz="2600" i="1" dirty="0" smtClean="0"/>
          </a:p>
          <a:p>
            <a:pPr lvl="2"/>
            <a:r>
              <a:rPr lang="en-US" sz="2600" dirty="0" smtClean="0"/>
              <a:t>the predefined resource </a:t>
            </a:r>
            <a:r>
              <a:rPr lang="en-US" sz="2600" i="1" dirty="0" err="1" smtClean="0"/>
              <a:t>rdf:nil</a:t>
            </a:r>
            <a:endParaRPr lang="el-GR" sz="2600" i="1"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117</a:t>
            </a:fld>
            <a:endParaRPr lang="el-GR"/>
          </a:p>
        </p:txBody>
      </p:sp>
    </p:spTree>
    <p:extLst>
      <p:ext uri="{BB962C8B-B14F-4D97-AF65-F5344CB8AC3E}">
        <p14:creationId xmlns:p14="http://schemas.microsoft.com/office/powerpoint/2010/main" val="35655259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Container Elements (6/6)</a:t>
            </a:r>
            <a:endParaRPr lang="el-GR" dirty="0"/>
          </a:p>
        </p:txBody>
      </p:sp>
      <p:sp>
        <p:nvSpPr>
          <p:cNvPr id="3" name="2 - Θέση περιεχομένου"/>
          <p:cNvSpPr>
            <a:spLocks noGrp="1"/>
          </p:cNvSpPr>
          <p:nvPr>
            <p:ph idx="1"/>
          </p:nvPr>
        </p:nvSpPr>
        <p:spPr>
          <a:xfrm>
            <a:off x="5508104" y="1447800"/>
            <a:ext cx="3425584" cy="3565376"/>
          </a:xfrm>
        </p:spPr>
        <p:txBody>
          <a:bodyPr>
            <a:normAutofit fontScale="70000" lnSpcReduction="20000"/>
          </a:bodyPr>
          <a:lstStyle/>
          <a:p>
            <a:r>
              <a:rPr lang="en-US" dirty="0" smtClean="0"/>
              <a:t>This states that CIT2112 is taught by teachers identified as the resources 949111, 949352, and 949318, </a:t>
            </a:r>
            <a:r>
              <a:rPr lang="en-US" i="1" dirty="0" smtClean="0"/>
              <a:t>and nobody else (indicated by the terminator </a:t>
            </a:r>
            <a:r>
              <a:rPr lang="en-US" dirty="0" smtClean="0"/>
              <a:t>symbol nil)</a:t>
            </a:r>
          </a:p>
          <a:p>
            <a:r>
              <a:rPr lang="en-US" dirty="0" smtClean="0"/>
              <a:t>A shorthand syntax for this has been defined, using the “Collection” value for the </a:t>
            </a:r>
            <a:r>
              <a:rPr lang="en-US" dirty="0" err="1" smtClean="0"/>
              <a:t>rdf:parseType</a:t>
            </a:r>
            <a:r>
              <a:rPr lang="en-US" dirty="0" smtClean="0"/>
              <a:t> attribute: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118</a:t>
            </a:fld>
            <a:endParaRPr lang="el-GR"/>
          </a:p>
        </p:txBody>
      </p:sp>
      <p:sp>
        <p:nvSpPr>
          <p:cNvPr id="5" name="4 - Ορθογώνιο"/>
          <p:cNvSpPr/>
          <p:nvPr/>
        </p:nvSpPr>
        <p:spPr>
          <a:xfrm>
            <a:off x="179512" y="1340768"/>
            <a:ext cx="5400600" cy="54726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rdf:Description</a:t>
            </a:r>
            <a:r>
              <a:rPr lang="en-US" sz="1600" dirty="0" smtClean="0"/>
              <a:t> </a:t>
            </a:r>
            <a:r>
              <a:rPr lang="en-US" sz="1600" dirty="0" err="1" smtClean="0"/>
              <a:t>rdf:about</a:t>
            </a:r>
            <a:r>
              <a:rPr lang="en-US" sz="1600" dirty="0" smtClean="0"/>
              <a:t>="CIT2112"&gt;</a:t>
            </a:r>
          </a:p>
          <a:p>
            <a:r>
              <a:rPr lang="en-US" sz="1600" dirty="0" smtClean="0"/>
              <a:t>&lt;</a:t>
            </a:r>
            <a:r>
              <a:rPr lang="en-US" sz="1600" dirty="0" err="1" smtClean="0"/>
              <a:t>uni:isTaughtBy</a:t>
            </a:r>
            <a:r>
              <a:rPr lang="en-US" sz="1600" dirty="0" smtClean="0"/>
              <a:t>&gt;</a:t>
            </a:r>
          </a:p>
          <a:p>
            <a:r>
              <a:rPr lang="en-US" sz="1600" dirty="0" smtClean="0"/>
              <a:t>&lt;</a:t>
            </a:r>
            <a:r>
              <a:rPr lang="en-US" sz="1600" dirty="0" err="1" smtClean="0"/>
              <a:t>rdf:List</a:t>
            </a:r>
            <a:r>
              <a:rPr lang="en-US" sz="1600" dirty="0" smtClean="0"/>
              <a:t>&gt;</a:t>
            </a:r>
          </a:p>
          <a:p>
            <a:r>
              <a:rPr lang="en-US" sz="1600" dirty="0" smtClean="0"/>
              <a:t>&lt;</a:t>
            </a:r>
            <a:r>
              <a:rPr lang="en-US" sz="1600" dirty="0" err="1" smtClean="0"/>
              <a:t>rdf:first</a:t>
            </a:r>
            <a:r>
              <a:rPr lang="en-US" sz="1600" dirty="0" smtClean="0"/>
              <a:t>&gt;  &lt;</a:t>
            </a:r>
            <a:r>
              <a:rPr lang="en-US" sz="1600" dirty="0" err="1" smtClean="0"/>
              <a:t>rdf:Description</a:t>
            </a:r>
            <a:r>
              <a:rPr lang="en-US" sz="1600" dirty="0" smtClean="0"/>
              <a:t> </a:t>
            </a:r>
            <a:r>
              <a:rPr lang="en-US" sz="1600" dirty="0" err="1" smtClean="0"/>
              <a:t>rdf:about</a:t>
            </a:r>
            <a:r>
              <a:rPr lang="en-US" sz="1600" dirty="0" smtClean="0"/>
              <a:t>="949111"/&gt;  &lt;/</a:t>
            </a:r>
            <a:r>
              <a:rPr lang="en-US" sz="1600" dirty="0" err="1" smtClean="0"/>
              <a:t>rdf:first</a:t>
            </a:r>
            <a:r>
              <a:rPr lang="en-US" sz="1600" dirty="0" smtClean="0"/>
              <a:t>&gt;</a:t>
            </a:r>
          </a:p>
          <a:p>
            <a:r>
              <a:rPr lang="en-US" sz="1600" dirty="0" smtClean="0"/>
              <a:t>&lt;</a:t>
            </a:r>
            <a:r>
              <a:rPr lang="en-US" sz="1600" dirty="0" err="1" smtClean="0"/>
              <a:t>rdf:rest</a:t>
            </a:r>
            <a:r>
              <a:rPr lang="en-US" sz="1600" dirty="0" smtClean="0"/>
              <a:t>&gt;</a:t>
            </a:r>
          </a:p>
          <a:p>
            <a:r>
              <a:rPr lang="en-US" sz="1600" dirty="0" smtClean="0"/>
              <a:t>&lt;</a:t>
            </a:r>
            <a:r>
              <a:rPr lang="en-US" sz="1600" dirty="0" err="1" smtClean="0"/>
              <a:t>rdf:List</a:t>
            </a:r>
            <a:r>
              <a:rPr lang="en-US" sz="1600" dirty="0" smtClean="0"/>
              <a:t>&gt;</a:t>
            </a:r>
          </a:p>
          <a:p>
            <a:r>
              <a:rPr lang="en-US" sz="1600" dirty="0" smtClean="0"/>
              <a:t>&lt;</a:t>
            </a:r>
            <a:r>
              <a:rPr lang="en-US" sz="1600" dirty="0" err="1" smtClean="0"/>
              <a:t>rdf:first</a:t>
            </a:r>
            <a:r>
              <a:rPr lang="en-US" sz="1600" dirty="0" smtClean="0"/>
              <a:t>&gt;  &lt;</a:t>
            </a:r>
            <a:r>
              <a:rPr lang="en-US" sz="1600" dirty="0" err="1" smtClean="0"/>
              <a:t>rdf:Description</a:t>
            </a:r>
            <a:r>
              <a:rPr lang="en-US" sz="1600" dirty="0" smtClean="0"/>
              <a:t> </a:t>
            </a:r>
            <a:r>
              <a:rPr lang="en-US" sz="1600" dirty="0" err="1" smtClean="0"/>
              <a:t>rdf:about</a:t>
            </a:r>
            <a:r>
              <a:rPr lang="en-US" sz="1600" dirty="0" smtClean="0"/>
              <a:t>="949352"/&gt;  &lt;/</a:t>
            </a:r>
            <a:r>
              <a:rPr lang="en-US" sz="1600" dirty="0" err="1" smtClean="0"/>
              <a:t>rdf:first</a:t>
            </a:r>
            <a:r>
              <a:rPr lang="en-US" sz="1600" dirty="0" smtClean="0"/>
              <a:t>&gt;</a:t>
            </a:r>
          </a:p>
          <a:p>
            <a:r>
              <a:rPr lang="en-US" sz="1600" dirty="0" smtClean="0"/>
              <a:t>&lt;</a:t>
            </a:r>
            <a:r>
              <a:rPr lang="en-US" sz="1600" dirty="0" err="1" smtClean="0"/>
              <a:t>rdf:rest</a:t>
            </a:r>
            <a:r>
              <a:rPr lang="en-US" sz="1600" dirty="0" smtClean="0"/>
              <a:t>&gt;</a:t>
            </a:r>
          </a:p>
          <a:p>
            <a:r>
              <a:rPr lang="en-US" sz="1600" dirty="0" smtClean="0"/>
              <a:t>&lt;</a:t>
            </a:r>
            <a:r>
              <a:rPr lang="en-US" sz="1600" dirty="0" err="1" smtClean="0"/>
              <a:t>rdf:List</a:t>
            </a:r>
            <a:r>
              <a:rPr lang="en-US" sz="1600" dirty="0" smtClean="0"/>
              <a:t>&gt;</a:t>
            </a:r>
          </a:p>
          <a:p>
            <a:r>
              <a:rPr lang="en-US" sz="1600" dirty="0" smtClean="0"/>
              <a:t>&lt;</a:t>
            </a:r>
            <a:r>
              <a:rPr lang="en-US" sz="1600" dirty="0" err="1" smtClean="0"/>
              <a:t>rdf:first</a:t>
            </a:r>
            <a:r>
              <a:rPr lang="en-US" sz="1600" dirty="0" smtClean="0"/>
              <a:t>&gt;  &lt;</a:t>
            </a:r>
            <a:r>
              <a:rPr lang="en-US" sz="1600" dirty="0" err="1" smtClean="0"/>
              <a:t>rdf:Description</a:t>
            </a:r>
            <a:r>
              <a:rPr lang="en-US" sz="1600" dirty="0" smtClean="0"/>
              <a:t> </a:t>
            </a:r>
            <a:r>
              <a:rPr lang="en-US" sz="1600" dirty="0" err="1" smtClean="0"/>
              <a:t>rdf:about</a:t>
            </a:r>
            <a:r>
              <a:rPr lang="en-US" sz="1600" dirty="0" smtClean="0"/>
              <a:t>="949318"/&gt;  &lt;/</a:t>
            </a:r>
            <a:r>
              <a:rPr lang="en-US" sz="1600" dirty="0" err="1" smtClean="0"/>
              <a:t>rdf:first</a:t>
            </a:r>
            <a:r>
              <a:rPr lang="en-US" sz="1600" dirty="0" smtClean="0"/>
              <a:t>&gt;</a:t>
            </a:r>
          </a:p>
          <a:p>
            <a:r>
              <a:rPr lang="en-US" sz="1600" dirty="0" smtClean="0"/>
              <a:t>&lt;</a:t>
            </a:r>
            <a:r>
              <a:rPr lang="en-US" sz="1600" dirty="0" err="1" smtClean="0"/>
              <a:t>rdf:rest</a:t>
            </a:r>
            <a:r>
              <a:rPr lang="en-US" sz="1600" dirty="0" smtClean="0"/>
              <a:t>&gt;</a:t>
            </a:r>
          </a:p>
          <a:p>
            <a:r>
              <a:rPr lang="en-US" sz="1600" dirty="0" smtClean="0"/>
              <a:t>&lt;</a:t>
            </a:r>
            <a:r>
              <a:rPr lang="en-US" sz="1600" dirty="0" err="1" smtClean="0"/>
              <a:t>rdf:Description</a:t>
            </a:r>
            <a:r>
              <a:rPr lang="en-US" sz="1600" dirty="0" smtClean="0"/>
              <a:t> </a:t>
            </a:r>
            <a:r>
              <a:rPr lang="en-US" sz="1600" dirty="0" err="1" smtClean="0"/>
              <a:t>rdf:about</a:t>
            </a:r>
            <a:r>
              <a:rPr lang="en-US" sz="1600" dirty="0" smtClean="0"/>
              <a:t>="&amp;</a:t>
            </a:r>
            <a:r>
              <a:rPr lang="en-US" sz="1600" dirty="0" err="1" smtClean="0"/>
              <a:t>rdf;nil</a:t>
            </a:r>
            <a:r>
              <a:rPr lang="en-US" sz="1600" dirty="0" smtClean="0"/>
              <a:t>"/&gt;</a:t>
            </a:r>
          </a:p>
          <a:p>
            <a:r>
              <a:rPr lang="en-US" sz="1600" dirty="0" smtClean="0"/>
              <a:t>&lt;/</a:t>
            </a:r>
            <a:r>
              <a:rPr lang="en-US" sz="1600" dirty="0" err="1" smtClean="0"/>
              <a:t>rdf:rest</a:t>
            </a:r>
            <a:r>
              <a:rPr lang="en-US" sz="1600" dirty="0" smtClean="0"/>
              <a:t>&gt;</a:t>
            </a:r>
          </a:p>
          <a:p>
            <a:r>
              <a:rPr lang="en-US" sz="1600" dirty="0" smtClean="0"/>
              <a:t>&lt;/</a:t>
            </a:r>
            <a:r>
              <a:rPr lang="en-US" sz="1600" dirty="0" err="1" smtClean="0"/>
              <a:t>rdf:List</a:t>
            </a:r>
            <a:r>
              <a:rPr lang="en-US" sz="1600" dirty="0" smtClean="0"/>
              <a:t>&gt;</a:t>
            </a:r>
          </a:p>
          <a:p>
            <a:r>
              <a:rPr lang="en-US" sz="1600" dirty="0" smtClean="0"/>
              <a:t>&lt;/</a:t>
            </a:r>
            <a:r>
              <a:rPr lang="en-US" sz="1600" dirty="0" err="1" smtClean="0"/>
              <a:t>rdf:rest</a:t>
            </a:r>
            <a:r>
              <a:rPr lang="en-US" sz="1600" dirty="0" smtClean="0"/>
              <a:t>&gt;</a:t>
            </a:r>
          </a:p>
          <a:p>
            <a:r>
              <a:rPr lang="en-US" sz="1600" dirty="0" smtClean="0"/>
              <a:t>&lt;/</a:t>
            </a:r>
            <a:r>
              <a:rPr lang="en-US" sz="1600" dirty="0" err="1" smtClean="0"/>
              <a:t>rdf:List</a:t>
            </a:r>
            <a:r>
              <a:rPr lang="en-US" sz="1600" dirty="0" smtClean="0"/>
              <a:t>&gt;</a:t>
            </a:r>
          </a:p>
          <a:p>
            <a:r>
              <a:rPr lang="en-US" sz="1600" dirty="0" smtClean="0"/>
              <a:t>&lt;/</a:t>
            </a:r>
            <a:r>
              <a:rPr lang="en-US" sz="1600" dirty="0" err="1" smtClean="0"/>
              <a:t>rdf:rest</a:t>
            </a:r>
            <a:r>
              <a:rPr lang="en-US" sz="1600" dirty="0" smtClean="0"/>
              <a:t>&gt;</a:t>
            </a:r>
          </a:p>
          <a:p>
            <a:r>
              <a:rPr lang="en-US" sz="1600" dirty="0" smtClean="0"/>
              <a:t>&lt;/</a:t>
            </a:r>
            <a:r>
              <a:rPr lang="en-US" sz="1600" dirty="0" err="1" smtClean="0"/>
              <a:t>rdf:List</a:t>
            </a:r>
            <a:r>
              <a:rPr lang="en-US" sz="1600" dirty="0" smtClean="0"/>
              <a:t>&gt;</a:t>
            </a:r>
          </a:p>
          <a:p>
            <a:r>
              <a:rPr lang="en-US" sz="1600" dirty="0" smtClean="0"/>
              <a:t>&lt;/</a:t>
            </a:r>
            <a:r>
              <a:rPr lang="en-US" sz="1600" dirty="0" err="1" smtClean="0"/>
              <a:t>uni:isTaughtBy</a:t>
            </a:r>
            <a:r>
              <a:rPr lang="en-US" sz="1600" dirty="0" smtClean="0"/>
              <a:t>&gt;</a:t>
            </a:r>
          </a:p>
          <a:p>
            <a:r>
              <a:rPr lang="en-US" sz="1600" dirty="0" smtClean="0"/>
              <a:t>&lt;/</a:t>
            </a:r>
            <a:r>
              <a:rPr lang="en-US" sz="1600" dirty="0" err="1" smtClean="0"/>
              <a:t>rdf:Description</a:t>
            </a:r>
            <a:r>
              <a:rPr lang="en-US" sz="1600" dirty="0" smtClean="0"/>
              <a:t>&gt;</a:t>
            </a:r>
            <a:endParaRPr lang="en-US" sz="1700" i="1" dirty="0" smtClean="0"/>
          </a:p>
        </p:txBody>
      </p:sp>
      <p:sp>
        <p:nvSpPr>
          <p:cNvPr id="6" name="5 - Ορθογώνιο"/>
          <p:cNvSpPr/>
          <p:nvPr/>
        </p:nvSpPr>
        <p:spPr>
          <a:xfrm>
            <a:off x="4788024" y="4869160"/>
            <a:ext cx="3888432" cy="18722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rdf:Description</a:t>
            </a:r>
            <a:r>
              <a:rPr lang="en-US" sz="1600" dirty="0" smtClean="0"/>
              <a:t> </a:t>
            </a:r>
            <a:r>
              <a:rPr lang="en-US" sz="1600" dirty="0" err="1" smtClean="0"/>
              <a:t>rdf:about</a:t>
            </a:r>
            <a:r>
              <a:rPr lang="en-US" sz="1600" dirty="0" smtClean="0"/>
              <a:t>="CIT2112"&gt;</a:t>
            </a:r>
          </a:p>
          <a:p>
            <a:r>
              <a:rPr lang="en-US" sz="1600" dirty="0" smtClean="0"/>
              <a:t>&lt;</a:t>
            </a:r>
            <a:r>
              <a:rPr lang="en-US" sz="1600" dirty="0" err="1" smtClean="0"/>
              <a:t>uni:isTaughtBy</a:t>
            </a:r>
            <a:r>
              <a:rPr lang="en-US" sz="1600" dirty="0" smtClean="0"/>
              <a:t> </a:t>
            </a:r>
            <a:r>
              <a:rPr lang="en-US" sz="1600" dirty="0" err="1" smtClean="0"/>
              <a:t>rdf:parseType</a:t>
            </a:r>
            <a:r>
              <a:rPr lang="en-US" sz="1600" dirty="0" smtClean="0"/>
              <a:t>="Collection"&gt;</a:t>
            </a:r>
          </a:p>
          <a:p>
            <a:r>
              <a:rPr lang="en-US" sz="1600" dirty="0" smtClean="0"/>
              <a:t>&lt;</a:t>
            </a:r>
            <a:r>
              <a:rPr lang="en-US" sz="1600" dirty="0" err="1" smtClean="0"/>
              <a:t>rdf:Description</a:t>
            </a:r>
            <a:r>
              <a:rPr lang="en-US" sz="1600" dirty="0" smtClean="0"/>
              <a:t> </a:t>
            </a:r>
            <a:r>
              <a:rPr lang="en-US" sz="1600" dirty="0" err="1" smtClean="0"/>
              <a:t>rdf:about</a:t>
            </a:r>
            <a:r>
              <a:rPr lang="en-US" sz="1600" dirty="0" smtClean="0"/>
              <a:t>="949111"/&gt;</a:t>
            </a:r>
          </a:p>
          <a:p>
            <a:r>
              <a:rPr lang="en-US" sz="1600" dirty="0" smtClean="0"/>
              <a:t>&lt;</a:t>
            </a:r>
            <a:r>
              <a:rPr lang="en-US" sz="1600" dirty="0" err="1" smtClean="0"/>
              <a:t>rdf:Description</a:t>
            </a:r>
            <a:r>
              <a:rPr lang="en-US" sz="1600" dirty="0" smtClean="0"/>
              <a:t> </a:t>
            </a:r>
            <a:r>
              <a:rPr lang="en-US" sz="1600" dirty="0" err="1" smtClean="0"/>
              <a:t>rdf:about</a:t>
            </a:r>
            <a:r>
              <a:rPr lang="en-US" sz="1600" dirty="0" smtClean="0"/>
              <a:t>="949352"/&gt;</a:t>
            </a:r>
          </a:p>
          <a:p>
            <a:r>
              <a:rPr lang="en-US" sz="1600" dirty="0" smtClean="0"/>
              <a:t>&lt;</a:t>
            </a:r>
            <a:r>
              <a:rPr lang="en-US" sz="1600" dirty="0" err="1" smtClean="0"/>
              <a:t>rdf:Description</a:t>
            </a:r>
            <a:r>
              <a:rPr lang="en-US" sz="1600" dirty="0" smtClean="0"/>
              <a:t> </a:t>
            </a:r>
            <a:r>
              <a:rPr lang="en-US" sz="1600" dirty="0" err="1" smtClean="0"/>
              <a:t>rdf:about</a:t>
            </a:r>
            <a:r>
              <a:rPr lang="en-US" sz="1600" dirty="0" smtClean="0"/>
              <a:t>="949318"/&gt;</a:t>
            </a:r>
          </a:p>
          <a:p>
            <a:r>
              <a:rPr lang="en-US" sz="1600" dirty="0" smtClean="0"/>
              <a:t>&lt;/</a:t>
            </a:r>
            <a:r>
              <a:rPr lang="en-US" sz="1600" dirty="0" err="1" smtClean="0"/>
              <a:t>uni:isTaughtBy</a:t>
            </a:r>
            <a:r>
              <a:rPr lang="en-US" sz="1600" dirty="0" smtClean="0"/>
              <a:t>&gt;</a:t>
            </a:r>
          </a:p>
          <a:p>
            <a:r>
              <a:rPr lang="en-US" sz="1600" dirty="0" smtClean="0"/>
              <a:t>&lt;/</a:t>
            </a:r>
            <a:r>
              <a:rPr lang="en-US" sz="1600" dirty="0" err="1" smtClean="0"/>
              <a:t>rdf:Description</a:t>
            </a:r>
            <a:r>
              <a:rPr lang="en-US" sz="1600" dirty="0" smtClean="0"/>
              <a:t>&gt;</a:t>
            </a:r>
            <a:endParaRPr lang="en-US" sz="1700" i="1" dirty="0" smtClean="0"/>
          </a:p>
        </p:txBody>
      </p:sp>
    </p:spTree>
    <p:extLst>
      <p:ext uri="{BB962C8B-B14F-4D97-AF65-F5344CB8AC3E}">
        <p14:creationId xmlns:p14="http://schemas.microsoft.com/office/powerpoint/2010/main" val="83972933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Reification (1/2)</a:t>
            </a:r>
            <a:endParaRPr lang="el-GR" dirty="0"/>
          </a:p>
        </p:txBody>
      </p:sp>
      <p:sp>
        <p:nvSpPr>
          <p:cNvPr id="3" name="2 - Θέση περιεχομένου"/>
          <p:cNvSpPr>
            <a:spLocks noGrp="1"/>
          </p:cNvSpPr>
          <p:nvPr>
            <p:ph idx="1"/>
          </p:nvPr>
        </p:nvSpPr>
        <p:spPr>
          <a:xfrm>
            <a:off x="1435608" y="1447800"/>
            <a:ext cx="7498080" cy="2125216"/>
          </a:xfrm>
        </p:spPr>
        <p:txBody>
          <a:bodyPr>
            <a:normAutofit fontScale="70000" lnSpcReduction="20000"/>
          </a:bodyPr>
          <a:lstStyle/>
          <a:p>
            <a:r>
              <a:rPr lang="en-US" dirty="0" smtClean="0"/>
              <a:t>Sometimes we wish to make statements about other statements</a:t>
            </a:r>
          </a:p>
          <a:p>
            <a:pPr lvl="1"/>
            <a:r>
              <a:rPr lang="en-US" dirty="0" smtClean="0"/>
              <a:t>To do so we must be able to refer to a statement using an identifier</a:t>
            </a:r>
          </a:p>
          <a:p>
            <a:pPr lvl="1"/>
            <a:r>
              <a:rPr lang="en-US" dirty="0" smtClean="0"/>
              <a:t>RDF allows such reference through a reification mechanism, which turns a statement into a resource</a:t>
            </a:r>
          </a:p>
          <a:p>
            <a:pPr lvl="1"/>
            <a:r>
              <a:rPr lang="en-US" dirty="0" smtClean="0"/>
              <a:t>For example, the description:</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119</a:t>
            </a:fld>
            <a:endParaRPr lang="el-GR"/>
          </a:p>
        </p:txBody>
      </p:sp>
      <p:sp>
        <p:nvSpPr>
          <p:cNvPr id="5" name="2 - Θέση περιεχομένου"/>
          <p:cNvSpPr txBox="1">
            <a:spLocks/>
          </p:cNvSpPr>
          <p:nvPr/>
        </p:nvSpPr>
        <p:spPr>
          <a:xfrm>
            <a:off x="2051720" y="4725144"/>
            <a:ext cx="1728192" cy="792088"/>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lang="en-US" sz="2000" dirty="0" smtClean="0"/>
              <a:t>reifies as:</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 Ορθογώνιο"/>
          <p:cNvSpPr/>
          <p:nvPr/>
        </p:nvSpPr>
        <p:spPr>
          <a:xfrm>
            <a:off x="3275856" y="4725144"/>
            <a:ext cx="4104456" cy="18722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700" dirty="0" smtClean="0"/>
              <a:t>&lt;</a:t>
            </a:r>
            <a:r>
              <a:rPr lang="en-US" sz="1700" dirty="0" err="1" smtClean="0"/>
              <a:t>rdf:Statement</a:t>
            </a:r>
            <a:r>
              <a:rPr lang="en-US" sz="1700" dirty="0" smtClean="0"/>
              <a:t> </a:t>
            </a:r>
            <a:r>
              <a:rPr lang="en-US" sz="1700" dirty="0" err="1" smtClean="0"/>
              <a:t>rdf:about</a:t>
            </a:r>
            <a:r>
              <a:rPr lang="en-US" sz="1700" dirty="0" smtClean="0"/>
              <a:t>="StatementAbout949352"&gt;</a:t>
            </a:r>
          </a:p>
          <a:p>
            <a:r>
              <a:rPr lang="en-US" sz="1700" dirty="0" smtClean="0"/>
              <a:t>&lt;</a:t>
            </a:r>
            <a:r>
              <a:rPr lang="en-US" sz="1700" dirty="0" err="1" smtClean="0"/>
              <a:t>rdf:subject</a:t>
            </a:r>
            <a:r>
              <a:rPr lang="en-US" sz="1700" dirty="0" smtClean="0"/>
              <a:t> </a:t>
            </a:r>
            <a:r>
              <a:rPr lang="en-US" sz="1700" dirty="0" err="1" smtClean="0"/>
              <a:t>rdf:resource</a:t>
            </a:r>
            <a:r>
              <a:rPr lang="en-US" sz="1700" dirty="0" smtClean="0"/>
              <a:t>="949352"/&gt;</a:t>
            </a:r>
          </a:p>
          <a:p>
            <a:r>
              <a:rPr lang="en-US" sz="1700" dirty="0" smtClean="0"/>
              <a:t>&lt;</a:t>
            </a:r>
            <a:r>
              <a:rPr lang="en-US" sz="1700" dirty="0" err="1" smtClean="0"/>
              <a:t>rdf:predicate</a:t>
            </a:r>
            <a:r>
              <a:rPr lang="en-US" sz="1700" dirty="0" smtClean="0"/>
              <a:t> </a:t>
            </a:r>
            <a:r>
              <a:rPr lang="en-US" sz="1700" dirty="0" err="1" smtClean="0"/>
              <a:t>rdf:resource</a:t>
            </a:r>
            <a:r>
              <a:rPr lang="en-US" sz="1700" dirty="0" smtClean="0"/>
              <a:t>="&amp;</a:t>
            </a:r>
            <a:r>
              <a:rPr lang="en-US" sz="1700" dirty="0" err="1" smtClean="0"/>
              <a:t>uni;name</a:t>
            </a:r>
            <a:r>
              <a:rPr lang="en-US" sz="1700" dirty="0" smtClean="0"/>
              <a:t>"/&gt;</a:t>
            </a:r>
          </a:p>
          <a:p>
            <a:r>
              <a:rPr lang="en-US" sz="1700" dirty="0" smtClean="0"/>
              <a:t>&lt;</a:t>
            </a:r>
            <a:r>
              <a:rPr lang="en-US" sz="1700" dirty="0" err="1" smtClean="0"/>
              <a:t>rdf:object</a:t>
            </a:r>
            <a:r>
              <a:rPr lang="en-US" sz="1700" dirty="0" smtClean="0"/>
              <a:t>&gt;</a:t>
            </a:r>
            <a:r>
              <a:rPr lang="en-US" sz="1700" dirty="0" err="1" smtClean="0"/>
              <a:t>Grigoris</a:t>
            </a:r>
            <a:r>
              <a:rPr lang="en-US" sz="1700" dirty="0" smtClean="0"/>
              <a:t> Antoniou&lt;/</a:t>
            </a:r>
            <a:r>
              <a:rPr lang="en-US" sz="1700" dirty="0" err="1" smtClean="0"/>
              <a:t>rdf:object</a:t>
            </a:r>
            <a:r>
              <a:rPr lang="en-US" sz="1700" dirty="0" smtClean="0"/>
              <a:t>&gt;</a:t>
            </a:r>
          </a:p>
          <a:p>
            <a:r>
              <a:rPr lang="en-US" sz="1700" dirty="0" smtClean="0"/>
              <a:t>&lt;/</a:t>
            </a:r>
            <a:r>
              <a:rPr lang="en-US" sz="1700" dirty="0" err="1" smtClean="0"/>
              <a:t>rdf:Statement</a:t>
            </a:r>
            <a:r>
              <a:rPr lang="en-US" sz="1700" dirty="0" smtClean="0"/>
              <a:t>&gt;</a:t>
            </a:r>
            <a:endParaRPr lang="en-US" sz="1700" i="1" dirty="0" smtClean="0"/>
          </a:p>
        </p:txBody>
      </p:sp>
      <p:sp>
        <p:nvSpPr>
          <p:cNvPr id="7" name="6 - Ορθογώνιο"/>
          <p:cNvSpPr/>
          <p:nvPr/>
        </p:nvSpPr>
        <p:spPr>
          <a:xfrm>
            <a:off x="3275856" y="3501008"/>
            <a:ext cx="4104456" cy="11521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700" dirty="0" smtClean="0"/>
              <a:t>&lt;</a:t>
            </a:r>
            <a:r>
              <a:rPr lang="en-US" sz="1700" dirty="0" err="1" smtClean="0"/>
              <a:t>rdf:Description</a:t>
            </a:r>
            <a:r>
              <a:rPr lang="en-US" sz="1700" dirty="0" smtClean="0"/>
              <a:t> </a:t>
            </a:r>
            <a:r>
              <a:rPr lang="en-US" sz="1700" dirty="0" err="1" smtClean="0"/>
              <a:t>rdf:about</a:t>
            </a:r>
            <a:r>
              <a:rPr lang="en-US" sz="1700" dirty="0" smtClean="0"/>
              <a:t>="949352"&gt;</a:t>
            </a:r>
          </a:p>
          <a:p>
            <a:r>
              <a:rPr lang="en-US" sz="1700" dirty="0" smtClean="0"/>
              <a:t>&lt;</a:t>
            </a:r>
            <a:r>
              <a:rPr lang="en-US" sz="1700" dirty="0" err="1" smtClean="0"/>
              <a:t>uni:name</a:t>
            </a:r>
            <a:r>
              <a:rPr lang="en-US" sz="1700" dirty="0" smtClean="0"/>
              <a:t>&gt;</a:t>
            </a:r>
            <a:r>
              <a:rPr lang="en-US" sz="1700" dirty="0" err="1" smtClean="0"/>
              <a:t>Grigoris</a:t>
            </a:r>
            <a:r>
              <a:rPr lang="en-US" sz="1700" dirty="0" smtClean="0"/>
              <a:t> Antoniou&lt;/</a:t>
            </a:r>
            <a:r>
              <a:rPr lang="en-US" sz="1700" dirty="0" err="1" smtClean="0"/>
              <a:t>uni:name</a:t>
            </a:r>
            <a:r>
              <a:rPr lang="en-US" sz="1700" dirty="0" smtClean="0"/>
              <a:t>&gt;</a:t>
            </a:r>
          </a:p>
          <a:p>
            <a:r>
              <a:rPr lang="en-US" sz="1700" dirty="0" smtClean="0"/>
              <a:t>&lt;/</a:t>
            </a:r>
            <a:r>
              <a:rPr lang="en-US" sz="1700" dirty="0" err="1" smtClean="0"/>
              <a:t>rdf:Description</a:t>
            </a:r>
            <a:r>
              <a:rPr lang="en-US" sz="1700" dirty="0" smtClean="0"/>
              <a:t>&gt;</a:t>
            </a:r>
            <a:endParaRPr lang="en-US" sz="1700" i="1" dirty="0" smtClean="0"/>
          </a:p>
        </p:txBody>
      </p:sp>
    </p:spTree>
    <p:extLst>
      <p:ext uri="{BB962C8B-B14F-4D97-AF65-F5344CB8AC3E}">
        <p14:creationId xmlns:p14="http://schemas.microsoft.com/office/powerpoint/2010/main" val="1874144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115616" y="1052736"/>
            <a:ext cx="7818072" cy="5544616"/>
          </a:xfrm>
        </p:spPr>
        <p:txBody>
          <a:bodyPr>
            <a:normAutofit fontScale="62500" lnSpcReduction="20000"/>
          </a:bodyPr>
          <a:lstStyle/>
          <a:p>
            <a:r>
              <a:rPr lang="en-US" dirty="0" smtClean="0"/>
              <a:t>Michael had just had a minor car accident and was feeling some neck pain. His primary care physician suggested a series of physical therapy sessions.</a:t>
            </a:r>
          </a:p>
          <a:p>
            <a:r>
              <a:rPr lang="en-US" dirty="0" smtClean="0"/>
              <a:t>Michael asked his SW agent to work out some possibilities.</a:t>
            </a:r>
          </a:p>
          <a:p>
            <a:pPr lvl="1"/>
            <a:r>
              <a:rPr lang="en-US" dirty="0" smtClean="0"/>
              <a:t>The agent retrieved details of the recommended therapy from the doctor’s agent and looked up the list of therapists maintained by Michael’s health insurance company</a:t>
            </a:r>
          </a:p>
          <a:p>
            <a:pPr lvl="1"/>
            <a:r>
              <a:rPr lang="en-US" dirty="0" smtClean="0"/>
              <a:t>The agent checked for those located within a radius of 10 km from Michael’s office or home, and looked up their reputation according to trusted rating services</a:t>
            </a:r>
          </a:p>
          <a:p>
            <a:pPr lvl="1"/>
            <a:r>
              <a:rPr lang="en-US" dirty="0" smtClean="0"/>
              <a:t>Then it tried to match available appointment times with Michael’s calendar. In a few minutes the agent returned two proposals</a:t>
            </a:r>
          </a:p>
          <a:p>
            <a:r>
              <a:rPr lang="en-US" dirty="0" smtClean="0"/>
              <a:t>Unfortunately, Michael was not happy with either of them</a:t>
            </a:r>
          </a:p>
          <a:p>
            <a:pPr lvl="1"/>
            <a:r>
              <a:rPr lang="en-US" dirty="0" smtClean="0"/>
              <a:t>One therapist had offered appointments in two weeks’ time; for the other Michael would have to drive during rush hour</a:t>
            </a:r>
          </a:p>
          <a:p>
            <a:pPr lvl="1"/>
            <a:r>
              <a:rPr lang="en-US" dirty="0" smtClean="0"/>
              <a:t>Therefore, Michael decided to set stricter time constraints and asked the agent to try again</a:t>
            </a:r>
            <a:endParaRPr lang="el-GR" dirty="0" smtClean="0"/>
          </a:p>
          <a:p>
            <a:r>
              <a:rPr lang="en-US" dirty="0" smtClean="0"/>
              <a:t>The agent came </a:t>
            </a:r>
            <a:r>
              <a:rPr lang="en-US" sz="3100" dirty="0" smtClean="0"/>
              <a:t>back with an alternative: a therapist with a good reputation who had available appointments starting in two days</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12</a:t>
            </a:fld>
            <a:endParaRPr lang="el-GR"/>
          </a:p>
        </p:txBody>
      </p:sp>
      <p:sp>
        <p:nvSpPr>
          <p:cNvPr id="6" name="1 - Τίτλος"/>
          <p:cNvSpPr txBox="1">
            <a:spLocks/>
          </p:cNvSpPr>
          <p:nvPr/>
        </p:nvSpPr>
        <p:spPr>
          <a:xfrm>
            <a:off x="971600" y="274638"/>
            <a:ext cx="7962088" cy="850106"/>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Personal Agents:  A Future Scenario (1/2)</a:t>
            </a:r>
            <a:endParaRPr kumimoji="0" lang="el-GR" sz="32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Reification (2/2)</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n-US" dirty="0" smtClean="0"/>
              <a:t>Note that </a:t>
            </a:r>
            <a:r>
              <a:rPr lang="en-US" i="1" dirty="0" err="1" smtClean="0"/>
              <a:t>rdf:subject</a:t>
            </a:r>
            <a:r>
              <a:rPr lang="en-US" dirty="0" smtClean="0"/>
              <a:t>, </a:t>
            </a:r>
            <a:r>
              <a:rPr lang="en-US" i="1" dirty="0" err="1" smtClean="0"/>
              <a:t>rdf:predicate</a:t>
            </a:r>
            <a:r>
              <a:rPr lang="en-US" dirty="0" smtClean="0"/>
              <a:t>, and </a:t>
            </a:r>
            <a:r>
              <a:rPr lang="en-US" i="1" dirty="0" err="1" smtClean="0"/>
              <a:t>rdf:object</a:t>
            </a:r>
            <a:r>
              <a:rPr lang="en-US" dirty="0" smtClean="0"/>
              <a:t> allow us to access the parts of a statement</a:t>
            </a:r>
          </a:p>
          <a:p>
            <a:r>
              <a:rPr lang="en-US" dirty="0" smtClean="0"/>
              <a:t>The ID of the statement can be used to refer to it </a:t>
            </a:r>
          </a:p>
          <a:p>
            <a:pPr lvl="1"/>
            <a:r>
              <a:rPr lang="en-US" dirty="0" smtClean="0"/>
              <a:t>We can either write an </a:t>
            </a:r>
            <a:r>
              <a:rPr lang="en-US" i="1" dirty="0" err="1" smtClean="0"/>
              <a:t>rdf:Description</a:t>
            </a:r>
            <a:r>
              <a:rPr lang="en-US" dirty="0" smtClean="0"/>
              <a:t> if we don’t want to talk about it further, or an </a:t>
            </a:r>
            <a:r>
              <a:rPr lang="en-US" i="1" dirty="0" err="1" smtClean="0"/>
              <a:t>rdf:Statement</a:t>
            </a:r>
            <a:r>
              <a:rPr lang="en-US" dirty="0" smtClean="0"/>
              <a:t> if we wish to refer to it</a:t>
            </a:r>
          </a:p>
          <a:p>
            <a:r>
              <a:rPr lang="en-US" dirty="0" smtClean="0"/>
              <a:t>If more than one property element is contained in a description element, the elements correspond to more than one statement</a:t>
            </a:r>
          </a:p>
          <a:p>
            <a:pPr lvl="1"/>
            <a:r>
              <a:rPr lang="en-US" dirty="0" smtClean="0"/>
              <a:t>These statements can either be placed in a bag and referred to as an entity, or they can reify separately</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120</a:t>
            </a:fld>
            <a:endParaRPr lang="el-GR"/>
          </a:p>
        </p:txBody>
      </p:sp>
    </p:spTree>
    <p:extLst>
      <p:ext uri="{BB962C8B-B14F-4D97-AF65-F5344CB8AC3E}">
        <p14:creationId xmlns:p14="http://schemas.microsoft.com/office/powerpoint/2010/main" val="322307340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lstStyle/>
          <a:p>
            <a:r>
              <a:rPr lang="en-US" dirty="0" smtClean="0"/>
              <a:t>RDF Schema: </a:t>
            </a:r>
            <a:br>
              <a:rPr lang="en-US" dirty="0" smtClean="0"/>
            </a:br>
            <a:r>
              <a:rPr lang="en-US" dirty="0" smtClean="0"/>
              <a:t>Basic Ideas</a:t>
            </a:r>
            <a:endParaRPr lang="el-GR" dirty="0"/>
          </a:p>
        </p:txBody>
      </p:sp>
      <p:sp>
        <p:nvSpPr>
          <p:cNvPr id="6" name="5 - Θέση κειμένου"/>
          <p:cNvSpPr>
            <a:spLocks noGrp="1"/>
          </p:cNvSpPr>
          <p:nvPr>
            <p:ph type="body" idx="1"/>
          </p:nvPr>
        </p:nvSpPr>
        <p:spPr>
          <a:xfrm>
            <a:off x="4283968" y="4005064"/>
            <a:ext cx="4695224" cy="1077664"/>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121</a:t>
            </a:fld>
            <a:endParaRPr lang="el-GR"/>
          </a:p>
        </p:txBody>
      </p:sp>
    </p:spTree>
    <p:extLst>
      <p:ext uri="{BB962C8B-B14F-4D97-AF65-F5344CB8AC3E}">
        <p14:creationId xmlns:p14="http://schemas.microsoft.com/office/powerpoint/2010/main" val="369860044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RDF Schema: Basic Ideas</a:t>
            </a:r>
            <a:endParaRPr lang="el-GR" dirty="0"/>
          </a:p>
        </p:txBody>
      </p:sp>
      <p:sp>
        <p:nvSpPr>
          <p:cNvPr id="3" name="2 - Θέση περιεχομένου"/>
          <p:cNvSpPr>
            <a:spLocks noGrp="1"/>
          </p:cNvSpPr>
          <p:nvPr>
            <p:ph idx="1"/>
          </p:nvPr>
        </p:nvSpPr>
        <p:spPr/>
        <p:txBody>
          <a:bodyPr/>
          <a:lstStyle/>
          <a:p>
            <a:r>
              <a:rPr lang="en-US" dirty="0" smtClean="0"/>
              <a:t>RDF is a universal language that lets users describe resources using their own vocabularies</a:t>
            </a:r>
          </a:p>
          <a:p>
            <a:pPr lvl="1"/>
            <a:r>
              <a:rPr lang="en-US" dirty="0" smtClean="0"/>
              <a:t>RDF does not make assumptions about any particular application domain, nor does it define the semantics of any domain</a:t>
            </a:r>
          </a:p>
          <a:p>
            <a:r>
              <a:rPr lang="en-US" dirty="0" smtClean="0"/>
              <a:t>It is up to the user to do so in RDF Schema (RDFS)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122</a:t>
            </a:fld>
            <a:endParaRPr lang="el-GR"/>
          </a:p>
        </p:txBody>
      </p:sp>
    </p:spTree>
    <p:extLst>
      <p:ext uri="{BB962C8B-B14F-4D97-AF65-F5344CB8AC3E}">
        <p14:creationId xmlns:p14="http://schemas.microsoft.com/office/powerpoint/2010/main" val="391251867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Classes and Properties (1/2)</a:t>
            </a:r>
            <a:endParaRPr lang="el-GR" dirty="0"/>
          </a:p>
        </p:txBody>
      </p:sp>
      <p:sp>
        <p:nvSpPr>
          <p:cNvPr id="3" name="2 - Θέση περιεχομένου"/>
          <p:cNvSpPr>
            <a:spLocks noGrp="1"/>
          </p:cNvSpPr>
          <p:nvPr>
            <p:ph idx="1"/>
          </p:nvPr>
        </p:nvSpPr>
        <p:spPr>
          <a:xfrm>
            <a:off x="1259632" y="1447800"/>
            <a:ext cx="7674056" cy="5221560"/>
          </a:xfrm>
        </p:spPr>
        <p:txBody>
          <a:bodyPr>
            <a:normAutofit fontScale="62500" lnSpcReduction="20000"/>
          </a:bodyPr>
          <a:lstStyle/>
          <a:p>
            <a:r>
              <a:rPr lang="en-US" dirty="0" smtClean="0"/>
              <a:t>How do we describe a particular domain? </a:t>
            </a:r>
          </a:p>
          <a:p>
            <a:r>
              <a:rPr lang="en-US" dirty="0" smtClean="0"/>
              <a:t>Let us consider the domain of courses and lecturers at Griffith University</a:t>
            </a:r>
          </a:p>
          <a:p>
            <a:r>
              <a:rPr lang="en-US" dirty="0" smtClean="0"/>
              <a:t>First we have to specify the “things” we want to talk about</a:t>
            </a:r>
          </a:p>
          <a:p>
            <a:r>
              <a:rPr lang="en-US" dirty="0" smtClean="0"/>
              <a:t>On one hand, we want to talk about </a:t>
            </a:r>
          </a:p>
          <a:p>
            <a:pPr lvl="1"/>
            <a:r>
              <a:rPr lang="en-US" dirty="0" smtClean="0"/>
              <a:t>particular lecturers, such as David </a:t>
            </a:r>
            <a:r>
              <a:rPr lang="en-US" dirty="0" err="1" smtClean="0"/>
              <a:t>Billington</a:t>
            </a:r>
            <a:r>
              <a:rPr lang="en-US" dirty="0" smtClean="0"/>
              <a:t>, and </a:t>
            </a:r>
          </a:p>
          <a:p>
            <a:pPr lvl="1"/>
            <a:r>
              <a:rPr lang="en-US" dirty="0" smtClean="0"/>
              <a:t>particular courses, such as Discrete Mathematics</a:t>
            </a:r>
          </a:p>
          <a:p>
            <a:pPr lvl="1"/>
            <a:r>
              <a:rPr lang="en-US" dirty="0" smtClean="0"/>
              <a:t>we have already done so in RDF</a:t>
            </a:r>
          </a:p>
          <a:p>
            <a:r>
              <a:rPr lang="en-US" dirty="0" smtClean="0"/>
              <a:t>But we also want to talk about courses, first-year courses, lecturers, professors, and so on.</a:t>
            </a:r>
          </a:p>
          <a:p>
            <a:r>
              <a:rPr lang="en-US" dirty="0" smtClean="0"/>
              <a:t>What is the difference? </a:t>
            </a:r>
          </a:p>
          <a:p>
            <a:pPr lvl="1"/>
            <a:r>
              <a:rPr lang="en-US" dirty="0" smtClean="0"/>
              <a:t>In the first case we talk about </a:t>
            </a:r>
            <a:r>
              <a:rPr lang="en-US" i="1" dirty="0" smtClean="0"/>
              <a:t>individual objects (resources), </a:t>
            </a:r>
            <a:r>
              <a:rPr lang="en-US" dirty="0" smtClean="0"/>
              <a:t>in the second we talk about classes that define types of objects</a:t>
            </a:r>
          </a:p>
          <a:p>
            <a:r>
              <a:rPr lang="en-US" dirty="0" smtClean="0"/>
              <a:t>A class can be thought of as a set of elements</a:t>
            </a:r>
          </a:p>
          <a:p>
            <a:pPr lvl="1"/>
            <a:r>
              <a:rPr lang="en-US" dirty="0" smtClean="0"/>
              <a:t>Individual objects that belong to a class are referred to as </a:t>
            </a:r>
            <a:r>
              <a:rPr lang="en-US" i="1" dirty="0" smtClean="0"/>
              <a:t>instances </a:t>
            </a:r>
            <a:r>
              <a:rPr lang="en-US" dirty="0" smtClean="0"/>
              <a:t>of that class</a:t>
            </a:r>
          </a:p>
          <a:p>
            <a:pPr lvl="1"/>
            <a:r>
              <a:rPr lang="en-US" dirty="0" smtClean="0"/>
              <a:t>We have already defined the relationship between instances and classes in RDF using </a:t>
            </a:r>
            <a:r>
              <a:rPr lang="en-US" i="1" dirty="0" err="1" smtClean="0"/>
              <a:t>rdf:type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123</a:t>
            </a:fld>
            <a:endParaRPr lang="el-GR"/>
          </a:p>
        </p:txBody>
      </p:sp>
    </p:spTree>
    <p:extLst>
      <p:ext uri="{BB962C8B-B14F-4D97-AF65-F5344CB8AC3E}">
        <p14:creationId xmlns:p14="http://schemas.microsoft.com/office/powerpoint/2010/main" val="344333142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Classes and Properties (2/2)</a:t>
            </a:r>
            <a:endParaRPr lang="el-GR" dirty="0"/>
          </a:p>
        </p:txBody>
      </p:sp>
      <p:sp>
        <p:nvSpPr>
          <p:cNvPr id="3" name="2 - Θέση περιεχομένου"/>
          <p:cNvSpPr>
            <a:spLocks noGrp="1"/>
          </p:cNvSpPr>
          <p:nvPr>
            <p:ph idx="1"/>
          </p:nvPr>
        </p:nvSpPr>
        <p:spPr>
          <a:xfrm>
            <a:off x="1187624" y="1447800"/>
            <a:ext cx="7746064" cy="1837184"/>
          </a:xfrm>
        </p:spPr>
        <p:txBody>
          <a:bodyPr>
            <a:normAutofit fontScale="62500" lnSpcReduction="20000"/>
          </a:bodyPr>
          <a:lstStyle/>
          <a:p>
            <a:r>
              <a:rPr lang="en-US" dirty="0" smtClean="0"/>
              <a:t>An important use of classes is to impose restrictions on what can be stated in an RDF document using the schema</a:t>
            </a:r>
          </a:p>
          <a:p>
            <a:r>
              <a:rPr lang="en-US" dirty="0" smtClean="0"/>
              <a:t>In programming languages, </a:t>
            </a:r>
            <a:r>
              <a:rPr lang="en-US" i="1" dirty="0" smtClean="0"/>
              <a:t>typing </a:t>
            </a:r>
            <a:r>
              <a:rPr lang="en-US" dirty="0" smtClean="0"/>
              <a:t>is used to prevent nonsense from being written </a:t>
            </a:r>
          </a:p>
          <a:p>
            <a:r>
              <a:rPr lang="en-US" dirty="0" smtClean="0"/>
              <a:t>The same is needed in RDF</a:t>
            </a:r>
          </a:p>
          <a:p>
            <a:r>
              <a:rPr lang="en-US" dirty="0" smtClean="0"/>
              <a:t>After all, we would like to disallow statements such as</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124</a:t>
            </a:fld>
            <a:endParaRPr lang="el-GR"/>
          </a:p>
        </p:txBody>
      </p:sp>
      <p:sp>
        <p:nvSpPr>
          <p:cNvPr id="5" name="2 - Θέση περιεχομένου"/>
          <p:cNvSpPr txBox="1">
            <a:spLocks/>
          </p:cNvSpPr>
          <p:nvPr/>
        </p:nvSpPr>
        <p:spPr>
          <a:xfrm>
            <a:off x="1115616" y="4005064"/>
            <a:ext cx="7786112" cy="2780928"/>
          </a:xfrm>
          <a:prstGeom prst="rect">
            <a:avLst/>
          </a:prstGeom>
        </p:spPr>
        <p:txBody>
          <a:bodyPr>
            <a:normAutofit fontScale="55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The first statement is nonsensical because we want courses to be taught by lecturers only</a:t>
            </a:r>
          </a:p>
          <a:p>
            <a:pPr marL="822960" lvl="1" indent="-283464">
              <a:spcBef>
                <a:spcPts val="600"/>
              </a:spcBef>
              <a:buClr>
                <a:schemeClr val="accent1"/>
              </a:buClr>
              <a:buSzPct val="80000"/>
              <a:buFont typeface="Wingdings 2"/>
              <a:buChar cha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This imposes a restriction on the values of the property “is taught by”</a:t>
            </a:r>
          </a:p>
          <a:p>
            <a:pPr marL="822960" lvl="1" indent="-283464">
              <a:spcBef>
                <a:spcPts val="600"/>
              </a:spcBef>
              <a:buClr>
                <a:schemeClr val="accent1"/>
              </a:buClr>
              <a:buSzPct val="80000"/>
              <a:buFont typeface="Wingdings 2"/>
              <a:buChar cha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We restrict the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range of the property</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The second statement is nonsensical because only courses can be taught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822960" lvl="1" indent="-283464">
              <a:spcBef>
                <a:spcPts val="600"/>
              </a:spcBef>
              <a:buClr>
                <a:schemeClr val="accent1"/>
              </a:buClr>
              <a:buSzPct val="80000"/>
              <a:buFont typeface="Wingdings 2"/>
              <a:buChar cha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This imposes a restriction on the objects to which the property can be applied</a:t>
            </a:r>
          </a:p>
          <a:p>
            <a:pPr marL="822960" lvl="1" indent="-283464">
              <a:spcBef>
                <a:spcPts val="600"/>
              </a:spcBef>
              <a:buClr>
                <a:schemeClr val="accent1"/>
              </a:buClr>
              <a:buSzPct val="80000"/>
              <a:buFont typeface="Wingdings 2"/>
              <a:buChar cha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We restrict the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domain of the property</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 Ορθογώνιο"/>
          <p:cNvSpPr/>
          <p:nvPr/>
        </p:nvSpPr>
        <p:spPr>
          <a:xfrm>
            <a:off x="2339752" y="3212976"/>
            <a:ext cx="5400600" cy="7200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365760" lvl="0" indent="-283464">
              <a:spcBef>
                <a:spcPts val="600"/>
              </a:spcBef>
              <a:buClr>
                <a:schemeClr val="accent1"/>
              </a:buClr>
              <a:buSzPct val="80000"/>
              <a:defRPr/>
            </a:pPr>
            <a:r>
              <a:rPr lang="en-US" sz="1700" dirty="0" smtClean="0">
                <a:solidFill>
                  <a:schemeClr val="tx1"/>
                </a:solidFill>
              </a:rPr>
              <a:t>Discrete Mathematics is taught by Concrete Mathematics.</a:t>
            </a:r>
          </a:p>
          <a:p>
            <a:pPr marL="365760" lvl="0" indent="-283464">
              <a:spcBef>
                <a:spcPts val="600"/>
              </a:spcBef>
              <a:buClr>
                <a:schemeClr val="accent1"/>
              </a:buClr>
              <a:buSzPct val="80000"/>
              <a:defRPr/>
            </a:pPr>
            <a:r>
              <a:rPr lang="en-US" sz="1700" dirty="0" smtClean="0">
                <a:solidFill>
                  <a:schemeClr val="tx1"/>
                </a:solidFill>
              </a:rPr>
              <a:t>Room MZH5760 is taught by David </a:t>
            </a:r>
            <a:r>
              <a:rPr lang="en-US" sz="1700" dirty="0" err="1" smtClean="0">
                <a:solidFill>
                  <a:schemeClr val="tx1"/>
                </a:solidFill>
              </a:rPr>
              <a:t>Billington</a:t>
            </a:r>
            <a:r>
              <a:rPr lang="en-US" sz="1700" dirty="0" smtClean="0">
                <a:solidFill>
                  <a:schemeClr val="tx1"/>
                </a:solidFill>
              </a:rPr>
              <a:t>.</a:t>
            </a:r>
          </a:p>
        </p:txBody>
      </p:sp>
    </p:spTree>
    <p:extLst>
      <p:ext uri="{BB962C8B-B14F-4D97-AF65-F5344CB8AC3E}">
        <p14:creationId xmlns:p14="http://schemas.microsoft.com/office/powerpoint/2010/main" val="248804577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Class Hierarchies and Inheritance (1/4)</a:t>
            </a:r>
            <a:endParaRPr lang="el-GR" dirty="0"/>
          </a:p>
        </p:txBody>
      </p:sp>
      <p:sp>
        <p:nvSpPr>
          <p:cNvPr id="3" name="2 - Θέση περιεχομένου"/>
          <p:cNvSpPr>
            <a:spLocks noGrp="1"/>
          </p:cNvSpPr>
          <p:nvPr>
            <p:ph idx="1"/>
          </p:nvPr>
        </p:nvSpPr>
        <p:spPr>
          <a:xfrm>
            <a:off x="1043608" y="1447800"/>
            <a:ext cx="7890080" cy="5221560"/>
          </a:xfrm>
        </p:spPr>
        <p:txBody>
          <a:bodyPr>
            <a:normAutofit fontScale="62500" lnSpcReduction="20000"/>
          </a:bodyPr>
          <a:lstStyle/>
          <a:p>
            <a:r>
              <a:rPr lang="en-US" dirty="0" smtClean="0"/>
              <a:t>Once we have classes we would also like to establish relationships between them. For example, suppose that we have classes for </a:t>
            </a:r>
          </a:p>
          <a:p>
            <a:pPr lvl="1"/>
            <a:r>
              <a:rPr lang="en-US" dirty="0" smtClean="0"/>
              <a:t>staff members, assistant professors, academic staff members, administrative staff members, professors,  technical support staff members, associate professors</a:t>
            </a:r>
          </a:p>
          <a:p>
            <a:r>
              <a:rPr lang="en-US" dirty="0" smtClean="0"/>
              <a:t>These classes are not unrelated to each other</a:t>
            </a:r>
          </a:p>
          <a:p>
            <a:pPr lvl="1"/>
            <a:r>
              <a:rPr lang="en-US" dirty="0" smtClean="0"/>
              <a:t>For example, every professor is an academic staff member</a:t>
            </a:r>
          </a:p>
          <a:p>
            <a:pPr lvl="1"/>
            <a:r>
              <a:rPr lang="en-US" dirty="0" smtClean="0"/>
              <a:t>We say that “professor” is a </a:t>
            </a:r>
            <a:r>
              <a:rPr lang="en-US" i="1" dirty="0" smtClean="0"/>
              <a:t>subclass of “academic </a:t>
            </a:r>
            <a:r>
              <a:rPr lang="en-US" dirty="0" smtClean="0"/>
              <a:t>staff member”, or equivalently, that “academic staff member” is a </a:t>
            </a:r>
            <a:r>
              <a:rPr lang="en-US" i="1" dirty="0" err="1" smtClean="0"/>
              <a:t>superclass</a:t>
            </a:r>
            <a:r>
              <a:rPr lang="en-US" i="1" dirty="0" smtClean="0"/>
              <a:t> </a:t>
            </a:r>
            <a:r>
              <a:rPr lang="en-US" dirty="0" smtClean="0"/>
              <a:t>of “professor”</a:t>
            </a:r>
          </a:p>
          <a:p>
            <a:r>
              <a:rPr lang="en-US" dirty="0" smtClean="0"/>
              <a:t>The subclass relationship defines a hierarchy of classes</a:t>
            </a:r>
          </a:p>
          <a:p>
            <a:r>
              <a:rPr lang="en-US" dirty="0" smtClean="0"/>
              <a:t>In general, </a:t>
            </a:r>
            <a:r>
              <a:rPr lang="en-US" i="1" dirty="0" smtClean="0"/>
              <a:t>A is a subclass of B if every instance of A is </a:t>
            </a:r>
            <a:r>
              <a:rPr lang="en-US" dirty="0" smtClean="0"/>
              <a:t>also an instance of </a:t>
            </a:r>
            <a:r>
              <a:rPr lang="en-US" i="1" dirty="0" smtClean="0"/>
              <a:t>B</a:t>
            </a:r>
          </a:p>
          <a:p>
            <a:r>
              <a:rPr lang="en-US" i="1" dirty="0" smtClean="0"/>
              <a:t>There is no requirement in RDF Schema that the classes </a:t>
            </a:r>
            <a:r>
              <a:rPr lang="en-US" dirty="0" smtClean="0"/>
              <a:t>together form a strict hierarchy</a:t>
            </a:r>
          </a:p>
          <a:p>
            <a:r>
              <a:rPr lang="en-US" dirty="0" smtClean="0"/>
              <a:t>A class may have multiple </a:t>
            </a:r>
            <a:r>
              <a:rPr lang="en-US" dirty="0" err="1" smtClean="0"/>
              <a:t>superclasses</a:t>
            </a:r>
            <a:endParaRPr lang="en-US" dirty="0" smtClean="0"/>
          </a:p>
          <a:p>
            <a:pPr lvl="1"/>
            <a:r>
              <a:rPr lang="en-US" dirty="0" smtClean="0"/>
              <a:t>If a class </a:t>
            </a:r>
            <a:r>
              <a:rPr lang="en-US" i="1" dirty="0" smtClean="0"/>
              <a:t>A is </a:t>
            </a:r>
            <a:r>
              <a:rPr lang="en-US" dirty="0" smtClean="0"/>
              <a:t>a subclass of both </a:t>
            </a:r>
            <a:r>
              <a:rPr lang="en-US" i="1" dirty="0" smtClean="0"/>
              <a:t>B1 and B2, this simply means that every instance of A is </a:t>
            </a:r>
            <a:r>
              <a:rPr lang="en-US" dirty="0" smtClean="0"/>
              <a:t>both an instance of </a:t>
            </a:r>
            <a:r>
              <a:rPr lang="en-US" i="1" dirty="0" smtClean="0"/>
              <a:t>B1 and an instance of B2</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125</a:t>
            </a:fld>
            <a:endParaRPr lang="el-GR"/>
          </a:p>
        </p:txBody>
      </p:sp>
    </p:spTree>
    <p:extLst>
      <p:ext uri="{BB962C8B-B14F-4D97-AF65-F5344CB8AC3E}">
        <p14:creationId xmlns:p14="http://schemas.microsoft.com/office/powerpoint/2010/main" val="228416332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Class Hierarchies and Inheritance (2/4)</a:t>
            </a:r>
            <a:endParaRPr lang="el-GR" dirty="0"/>
          </a:p>
        </p:txBody>
      </p:sp>
      <p:sp>
        <p:nvSpPr>
          <p:cNvPr id="3" name="2 - Θέση περιεχομένου"/>
          <p:cNvSpPr>
            <a:spLocks noGrp="1"/>
          </p:cNvSpPr>
          <p:nvPr>
            <p:ph idx="1"/>
          </p:nvPr>
        </p:nvSpPr>
        <p:spPr/>
        <p:txBody>
          <a:bodyPr>
            <a:normAutofit/>
          </a:bodyPr>
          <a:lstStyle/>
          <a:p>
            <a:r>
              <a:rPr lang="en-US" sz="2400" dirty="0" smtClean="0"/>
              <a:t>A hierarchy of classes</a:t>
            </a:r>
            <a:endParaRPr lang="el-GR" sz="24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126</a:t>
            </a:fld>
            <a:endParaRPr lang="el-GR"/>
          </a:p>
        </p:txBody>
      </p:sp>
      <p:pic>
        <p:nvPicPr>
          <p:cNvPr id="4099" name="Picture 3"/>
          <p:cNvPicPr>
            <a:picLocks noChangeAspect="1" noChangeArrowheads="1"/>
          </p:cNvPicPr>
          <p:nvPr/>
        </p:nvPicPr>
        <p:blipFill>
          <a:blip r:embed="rId2" cstate="print"/>
          <a:srcRect/>
          <a:stretch>
            <a:fillRect/>
          </a:stretch>
        </p:blipFill>
        <p:spPr bwMode="auto">
          <a:xfrm>
            <a:off x="2124074" y="2006699"/>
            <a:ext cx="5616277" cy="3944506"/>
          </a:xfrm>
          <a:prstGeom prst="rect">
            <a:avLst/>
          </a:prstGeom>
          <a:noFill/>
          <a:ln w="9525">
            <a:noFill/>
            <a:miter lim="800000"/>
            <a:headEnd/>
            <a:tailEnd/>
          </a:ln>
        </p:spPr>
      </p:pic>
    </p:spTree>
    <p:extLst>
      <p:ext uri="{BB962C8B-B14F-4D97-AF65-F5344CB8AC3E}">
        <p14:creationId xmlns:p14="http://schemas.microsoft.com/office/powerpoint/2010/main" val="23248314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Class Hierarchies and Inheritance (3/4)</a:t>
            </a:r>
            <a:endParaRPr lang="el-GR" dirty="0"/>
          </a:p>
        </p:txBody>
      </p:sp>
      <p:sp>
        <p:nvSpPr>
          <p:cNvPr id="3" name="2 - Θέση περιεχομένου"/>
          <p:cNvSpPr>
            <a:spLocks noGrp="1"/>
          </p:cNvSpPr>
          <p:nvPr>
            <p:ph idx="1"/>
          </p:nvPr>
        </p:nvSpPr>
        <p:spPr>
          <a:xfrm>
            <a:off x="1043608" y="1447800"/>
            <a:ext cx="7920880" cy="5221560"/>
          </a:xfrm>
        </p:spPr>
        <p:txBody>
          <a:bodyPr>
            <a:normAutofit fontScale="62500" lnSpcReduction="20000"/>
          </a:bodyPr>
          <a:lstStyle/>
          <a:p>
            <a:r>
              <a:rPr lang="en-US" dirty="0" smtClean="0"/>
              <a:t>Consider the range restriction</a:t>
            </a:r>
          </a:p>
          <a:p>
            <a:pPr lvl="1"/>
            <a:r>
              <a:rPr lang="en-US" dirty="0" smtClean="0"/>
              <a:t>“Courses must be taught by academic staff members only”</a:t>
            </a:r>
          </a:p>
          <a:p>
            <a:r>
              <a:rPr lang="en-US" dirty="0" smtClean="0"/>
              <a:t>Suppose Michael Maher were defined as a professor</a:t>
            </a:r>
          </a:p>
          <a:p>
            <a:pPr lvl="1"/>
            <a:r>
              <a:rPr lang="en-US" dirty="0" smtClean="0"/>
              <a:t>Then, according to the restriction,  he is not allowed to teach courses</a:t>
            </a:r>
          </a:p>
          <a:p>
            <a:r>
              <a:rPr lang="en-US" dirty="0" smtClean="0"/>
              <a:t>The reason is that there is no statement specifying that Michael Maher is also an academic staff member</a:t>
            </a:r>
          </a:p>
          <a:p>
            <a:pPr lvl="1"/>
            <a:r>
              <a:rPr lang="en-US" dirty="0" smtClean="0"/>
              <a:t>It would be counterintuitive to overcome this difficulty by adding that statement to our description</a:t>
            </a:r>
          </a:p>
          <a:p>
            <a:pPr lvl="1"/>
            <a:r>
              <a:rPr lang="en-US" dirty="0" smtClean="0"/>
              <a:t>Instead we would like Michael Maher to </a:t>
            </a:r>
            <a:r>
              <a:rPr lang="en-US" i="1" dirty="0" smtClean="0"/>
              <a:t>inherit</a:t>
            </a:r>
            <a:r>
              <a:rPr lang="en-US" dirty="0" smtClean="0"/>
              <a:t> the ability to teach from the class of academic staff members</a:t>
            </a:r>
          </a:p>
          <a:p>
            <a:pPr lvl="1"/>
            <a:r>
              <a:rPr lang="en-US" dirty="0" smtClean="0"/>
              <a:t>Exactly this is done in RDF Schema</a:t>
            </a:r>
          </a:p>
          <a:p>
            <a:r>
              <a:rPr lang="en-US" dirty="0" smtClean="0"/>
              <a:t>RDF Schema </a:t>
            </a:r>
            <a:r>
              <a:rPr lang="en-US" i="1" dirty="0" smtClean="0"/>
              <a:t>fixes the semantics of </a:t>
            </a:r>
            <a:r>
              <a:rPr lang="en-US" dirty="0" smtClean="0"/>
              <a:t>“is a subclass of”</a:t>
            </a:r>
          </a:p>
          <a:p>
            <a:r>
              <a:rPr lang="en-US" dirty="0" smtClean="0"/>
              <a:t>Now it is not up to an application to interpret “is a subclass of”</a:t>
            </a:r>
          </a:p>
          <a:p>
            <a:pPr lvl="1"/>
            <a:r>
              <a:rPr lang="en-US" dirty="0" smtClean="0"/>
              <a:t>Instead its intended meaning must be used by all RDF processing software</a:t>
            </a:r>
          </a:p>
          <a:p>
            <a:r>
              <a:rPr lang="en-US" dirty="0" smtClean="0"/>
              <a:t>By making such semantic definitions RDFS is a (still limited) language for defining the semantics of particular domains</a:t>
            </a:r>
          </a:p>
          <a:p>
            <a:r>
              <a:rPr lang="en-US" dirty="0" smtClean="0"/>
              <a:t>Stated another way, RDF Schema is a primitive </a:t>
            </a:r>
            <a:r>
              <a:rPr lang="en-US" i="1" dirty="0" smtClean="0"/>
              <a:t>ontology language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127</a:t>
            </a:fld>
            <a:endParaRPr lang="el-GR"/>
          </a:p>
        </p:txBody>
      </p:sp>
    </p:spTree>
    <p:extLst>
      <p:ext uri="{BB962C8B-B14F-4D97-AF65-F5344CB8AC3E}">
        <p14:creationId xmlns:p14="http://schemas.microsoft.com/office/powerpoint/2010/main" val="216146524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Class Hierarchies and Inheritance (4/4)</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n-US" dirty="0" smtClean="0"/>
              <a:t>Classes, inheritance, and properties are, of course, known in other fields of computing (e.g. in object-oriented programming)</a:t>
            </a:r>
          </a:p>
          <a:p>
            <a:r>
              <a:rPr lang="en-US" dirty="0" smtClean="0"/>
              <a:t>But while there are many similarities, there are differences, too</a:t>
            </a:r>
          </a:p>
          <a:p>
            <a:pPr lvl="1"/>
            <a:r>
              <a:rPr lang="en-US" dirty="0" smtClean="0"/>
              <a:t>In object-oriented programming, an object class defines the properties that apply to it</a:t>
            </a:r>
          </a:p>
          <a:p>
            <a:pPr lvl="1"/>
            <a:r>
              <a:rPr lang="en-US" dirty="0" smtClean="0"/>
              <a:t>To add new properties to a class means to modify the class</a:t>
            </a:r>
          </a:p>
          <a:p>
            <a:r>
              <a:rPr lang="en-US" dirty="0" smtClean="0"/>
              <a:t>However, in RDFS, properties are defined globally, that is, they are not encapsulated as attributes in class definitions</a:t>
            </a:r>
          </a:p>
          <a:p>
            <a:pPr lvl="1"/>
            <a:r>
              <a:rPr lang="en-US" dirty="0" smtClean="0"/>
              <a:t>It is possible to define new properties that apply to an existing class without changing that class</a:t>
            </a:r>
          </a:p>
          <a:p>
            <a:r>
              <a:rPr lang="en-US" dirty="0" smtClean="0"/>
              <a:t>On one hand, this is a powerful mechanism with far-reaching consequences:</a:t>
            </a:r>
          </a:p>
          <a:p>
            <a:pPr lvl="1"/>
            <a:r>
              <a:rPr lang="en-US" dirty="0" smtClean="0"/>
              <a:t>We may use classes defined by others and adapt them to our requirements through new properties</a:t>
            </a:r>
          </a:p>
          <a:p>
            <a:r>
              <a:rPr lang="en-US" dirty="0" smtClean="0"/>
              <a:t>On the other hand, this handling of properties deviates from the standard approach that has emerged in the area of modeling and object-oriented programming</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128</a:t>
            </a:fld>
            <a:endParaRPr lang="el-GR"/>
          </a:p>
        </p:txBody>
      </p:sp>
    </p:spTree>
    <p:extLst>
      <p:ext uri="{BB962C8B-B14F-4D97-AF65-F5344CB8AC3E}">
        <p14:creationId xmlns:p14="http://schemas.microsoft.com/office/powerpoint/2010/main" val="113110846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Property Hierarchies</a:t>
            </a:r>
            <a:endParaRPr lang="el-GR" dirty="0"/>
          </a:p>
        </p:txBody>
      </p:sp>
      <p:sp>
        <p:nvSpPr>
          <p:cNvPr id="3" name="2 - Θέση περιεχομένου"/>
          <p:cNvSpPr>
            <a:spLocks noGrp="1"/>
          </p:cNvSpPr>
          <p:nvPr>
            <p:ph idx="1"/>
          </p:nvPr>
        </p:nvSpPr>
        <p:spPr/>
        <p:txBody>
          <a:bodyPr>
            <a:noAutofit/>
          </a:bodyPr>
          <a:lstStyle/>
          <a:p>
            <a:r>
              <a:rPr lang="en-US" sz="2400" dirty="0" smtClean="0"/>
              <a:t>We saw that hierarchical relationships between classes can be defined</a:t>
            </a:r>
          </a:p>
          <a:p>
            <a:r>
              <a:rPr lang="en-US" sz="2400" dirty="0" smtClean="0"/>
              <a:t>The same can be done for properties</a:t>
            </a:r>
          </a:p>
          <a:p>
            <a:pPr lvl="1"/>
            <a:r>
              <a:rPr lang="en-US" sz="2200" dirty="0" smtClean="0"/>
              <a:t>For example, “is taught by” is a </a:t>
            </a:r>
            <a:r>
              <a:rPr lang="en-US" sz="2200" i="1" dirty="0" err="1" smtClean="0"/>
              <a:t>subproperty</a:t>
            </a:r>
            <a:r>
              <a:rPr lang="en-US" sz="2200" i="1" dirty="0" smtClean="0"/>
              <a:t> </a:t>
            </a:r>
            <a:r>
              <a:rPr lang="en-US" sz="2200" dirty="0" smtClean="0"/>
              <a:t>of “involves”</a:t>
            </a:r>
          </a:p>
          <a:p>
            <a:pPr lvl="1"/>
            <a:r>
              <a:rPr lang="en-US" sz="2200" dirty="0" smtClean="0"/>
              <a:t>If a course </a:t>
            </a:r>
            <a:r>
              <a:rPr lang="en-US" sz="2200" i="1" dirty="0" smtClean="0"/>
              <a:t>c is taught by </a:t>
            </a:r>
            <a:r>
              <a:rPr lang="en-US" sz="2200" dirty="0" smtClean="0"/>
              <a:t>an academic staff member a, then c also involves a</a:t>
            </a:r>
          </a:p>
          <a:p>
            <a:pPr lvl="1"/>
            <a:r>
              <a:rPr lang="en-US" sz="2200" dirty="0" smtClean="0"/>
              <a:t>The converse is not necessarily true</a:t>
            </a:r>
          </a:p>
          <a:p>
            <a:pPr lvl="2"/>
            <a:r>
              <a:rPr lang="en-US" sz="2000" dirty="0" smtClean="0"/>
              <a:t>For example, a may be the convener of the course, or a tutor who marks student homework but does not teach </a:t>
            </a:r>
            <a:r>
              <a:rPr lang="en-US" sz="2000" i="1" dirty="0" smtClean="0"/>
              <a:t>c</a:t>
            </a:r>
          </a:p>
          <a:p>
            <a:r>
              <a:rPr lang="en-US" sz="2400" dirty="0" smtClean="0"/>
              <a:t>In general, </a:t>
            </a:r>
            <a:r>
              <a:rPr lang="en-US" sz="2400" i="1" dirty="0" smtClean="0"/>
              <a:t>P is a </a:t>
            </a:r>
            <a:r>
              <a:rPr lang="en-US" sz="2400" i="1" dirty="0" err="1" smtClean="0"/>
              <a:t>subproperty</a:t>
            </a:r>
            <a:r>
              <a:rPr lang="en-US" sz="2400" i="1" dirty="0" smtClean="0"/>
              <a:t> of </a:t>
            </a:r>
            <a:r>
              <a:rPr lang="en-US" sz="2400" dirty="0" smtClean="0"/>
              <a:t>Q if Q(x, y) whenever P(x, y)</a:t>
            </a:r>
            <a:endParaRPr lang="el-GR" sz="24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129</a:t>
            </a:fld>
            <a:endParaRPr lang="el-GR"/>
          </a:p>
        </p:txBody>
      </p:sp>
    </p:spTree>
    <p:extLst>
      <p:ext uri="{BB962C8B-B14F-4D97-AF65-F5344CB8AC3E}">
        <p14:creationId xmlns:p14="http://schemas.microsoft.com/office/powerpoint/2010/main" val="3062732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1600" y="274638"/>
            <a:ext cx="7962088" cy="850106"/>
          </a:xfrm>
        </p:spPr>
        <p:txBody>
          <a:bodyPr>
            <a:noAutofit/>
          </a:bodyPr>
          <a:lstStyle/>
          <a:p>
            <a:r>
              <a:rPr lang="it-IT" sz="3200" b="1" dirty="0" smtClean="0"/>
              <a:t>Personal Agents:  A Future Scenario (2/2)</a:t>
            </a:r>
            <a:endParaRPr lang="el-GR" sz="3200" dirty="0"/>
          </a:p>
        </p:txBody>
      </p:sp>
      <p:sp>
        <p:nvSpPr>
          <p:cNvPr id="3" name="2 - Θέση περιεχομένου"/>
          <p:cNvSpPr>
            <a:spLocks noGrp="1"/>
          </p:cNvSpPr>
          <p:nvPr>
            <p:ph idx="1"/>
          </p:nvPr>
        </p:nvSpPr>
        <p:spPr>
          <a:xfrm>
            <a:off x="899592" y="980728"/>
            <a:ext cx="8064896" cy="5616624"/>
          </a:xfrm>
        </p:spPr>
        <p:txBody>
          <a:bodyPr>
            <a:noAutofit/>
          </a:bodyPr>
          <a:lstStyle/>
          <a:p>
            <a:r>
              <a:rPr lang="en-US" sz="2000" dirty="0" smtClean="0"/>
              <a:t>However, there were a few minor problems:</a:t>
            </a:r>
          </a:p>
          <a:p>
            <a:pPr lvl="1"/>
            <a:r>
              <a:rPr lang="en-US" sz="1600" dirty="0" smtClean="0"/>
              <a:t>Some of Michael’s less important work appointments would have to be rescheduled </a:t>
            </a:r>
          </a:p>
          <a:p>
            <a:pPr lvl="2"/>
            <a:r>
              <a:rPr lang="en-US" sz="1400" dirty="0" smtClean="0"/>
              <a:t>The agent offered to make arrangements if this solution were adopted</a:t>
            </a:r>
          </a:p>
          <a:p>
            <a:pPr lvl="1"/>
            <a:r>
              <a:rPr lang="en-US" sz="1600" dirty="0" smtClean="0"/>
              <a:t>The therapist was not listed on the insurer’s site because he charged more than the insurer’s maximum coverage</a:t>
            </a:r>
          </a:p>
          <a:p>
            <a:pPr lvl="2"/>
            <a:r>
              <a:rPr lang="en-US" sz="1400" dirty="0" smtClean="0"/>
              <a:t>The agent had found his name from an independent list of therapists and had already checked that Michael was entitled to the insurer’s maximum coverage, according to the insurer’s policy. It had also negotiated with the therapist’s agent a special discount. The therapist had only recently decided to charge more than average and was keen to find new patients.</a:t>
            </a:r>
          </a:p>
          <a:p>
            <a:r>
              <a:rPr lang="en-US" sz="2000" dirty="0" smtClean="0"/>
              <a:t>Michael was happy with the recommendation because he would have to pay only a few dollars extra.  He also asked the SW agent for explanations of some of its assertions:</a:t>
            </a:r>
          </a:p>
          <a:p>
            <a:pPr lvl="1"/>
            <a:r>
              <a:rPr lang="en-US" sz="1600" dirty="0" smtClean="0"/>
              <a:t>how was the therapist’s reputation established</a:t>
            </a:r>
          </a:p>
          <a:p>
            <a:pPr lvl="1"/>
            <a:r>
              <a:rPr lang="en-US" sz="1600" dirty="0" smtClean="0"/>
              <a:t>why was it necessary for Michael to reschedule some of his work appointments </a:t>
            </a:r>
          </a:p>
          <a:p>
            <a:pPr lvl="1"/>
            <a:r>
              <a:rPr lang="en-US" sz="1600" dirty="0" smtClean="0"/>
              <a:t>how was the price negotiation conducted</a:t>
            </a:r>
          </a:p>
          <a:p>
            <a:r>
              <a:rPr lang="en-US" sz="2000" dirty="0" smtClean="0"/>
              <a:t>The agent provided appropriate information</a:t>
            </a:r>
          </a:p>
          <a:p>
            <a:r>
              <a:rPr lang="en-US" sz="2000" dirty="0" smtClean="0"/>
              <a:t>Michael asked the agent to take all necessary steps to finalize the task</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13</a:t>
            </a:fld>
            <a:endParaRPr lang="el-G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RDF versus RDFS Layers</a:t>
            </a:r>
            <a:endParaRPr lang="el-GR" dirty="0"/>
          </a:p>
        </p:txBody>
      </p:sp>
      <p:sp>
        <p:nvSpPr>
          <p:cNvPr id="3" name="2 - Θέση περιεχομένου"/>
          <p:cNvSpPr>
            <a:spLocks noGrp="1"/>
          </p:cNvSpPr>
          <p:nvPr>
            <p:ph idx="1"/>
          </p:nvPr>
        </p:nvSpPr>
        <p:spPr>
          <a:xfrm>
            <a:off x="4644008" y="1916832"/>
            <a:ext cx="4248472" cy="4464496"/>
          </a:xfrm>
        </p:spPr>
        <p:txBody>
          <a:bodyPr>
            <a:normAutofit fontScale="62500" lnSpcReduction="20000"/>
          </a:bodyPr>
          <a:lstStyle/>
          <a:p>
            <a:r>
              <a:rPr lang="en-US" dirty="0" smtClean="0"/>
              <a:t>The schema for this statement may contain </a:t>
            </a:r>
          </a:p>
          <a:p>
            <a:pPr lvl="1"/>
            <a:r>
              <a:rPr lang="en-US" dirty="0" smtClean="0"/>
              <a:t>Classes such as lecturers, academic staff members, staff members, first-year courses</a:t>
            </a:r>
          </a:p>
          <a:p>
            <a:pPr lvl="1"/>
            <a:r>
              <a:rPr lang="en-US" dirty="0" smtClean="0"/>
              <a:t>Properties such as is taught by, involves, phone, employee ID </a:t>
            </a:r>
          </a:p>
          <a:p>
            <a:pPr lvl="1"/>
            <a:r>
              <a:rPr lang="en-US" dirty="0" smtClean="0"/>
              <a:t>Figure illustrates the layers of RDF and RDF Schema </a:t>
            </a:r>
          </a:p>
          <a:p>
            <a:pPr lvl="2"/>
            <a:r>
              <a:rPr lang="en-US" dirty="0" smtClean="0"/>
              <a:t>Blocks are properties, ellipses above the dashed line are classes, and ellipses below the dashed line are instances</a:t>
            </a:r>
          </a:p>
          <a:p>
            <a:r>
              <a:rPr lang="en-US" dirty="0" smtClean="0"/>
              <a:t>The schema is itself written in a formal language, RDF Schema, that can express its ingredients: </a:t>
            </a:r>
          </a:p>
          <a:p>
            <a:pPr lvl="1"/>
            <a:r>
              <a:rPr lang="en-US" dirty="0" err="1" smtClean="0"/>
              <a:t>subClassOf</a:t>
            </a:r>
            <a:r>
              <a:rPr lang="en-US" dirty="0" smtClean="0"/>
              <a:t>, Class, Property, </a:t>
            </a:r>
            <a:r>
              <a:rPr lang="en-US" dirty="0" err="1" smtClean="0"/>
              <a:t>subPropertyOf</a:t>
            </a:r>
            <a:r>
              <a:rPr lang="en-US" dirty="0" smtClean="0"/>
              <a:t>, Resource, and so on. </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130</a:t>
            </a:fld>
            <a:endParaRPr lang="el-GR"/>
          </a:p>
        </p:txBody>
      </p:sp>
      <p:pic>
        <p:nvPicPr>
          <p:cNvPr id="5122" name="Picture 2"/>
          <p:cNvPicPr>
            <a:picLocks noChangeAspect="1" noChangeArrowheads="1"/>
          </p:cNvPicPr>
          <p:nvPr/>
        </p:nvPicPr>
        <p:blipFill>
          <a:blip r:embed="rId2" cstate="print"/>
          <a:srcRect/>
          <a:stretch>
            <a:fillRect/>
          </a:stretch>
        </p:blipFill>
        <p:spPr bwMode="auto">
          <a:xfrm>
            <a:off x="35496" y="1987849"/>
            <a:ext cx="4815216" cy="4609503"/>
          </a:xfrm>
          <a:prstGeom prst="rect">
            <a:avLst/>
          </a:prstGeom>
          <a:noFill/>
          <a:ln w="9525">
            <a:noFill/>
            <a:miter lim="800000"/>
            <a:headEnd/>
            <a:tailEnd/>
          </a:ln>
        </p:spPr>
      </p:pic>
      <p:sp>
        <p:nvSpPr>
          <p:cNvPr id="6" name="2 - Θέση περιεχομένου"/>
          <p:cNvSpPr txBox="1">
            <a:spLocks/>
          </p:cNvSpPr>
          <p:nvPr/>
        </p:nvSpPr>
        <p:spPr>
          <a:xfrm>
            <a:off x="1043608" y="1268760"/>
            <a:ext cx="6912768" cy="648072"/>
          </a:xfrm>
          <a:prstGeom prst="rect">
            <a:avLst/>
          </a:prstGeom>
        </p:spPr>
        <p:txBody>
          <a:bodyPr>
            <a:normAutofit fontScale="6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Consider the RDF statement</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Discrete Mathematics is taught by David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Billington</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4027097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lstStyle/>
          <a:p>
            <a:r>
              <a:rPr lang="en-US" dirty="0" smtClean="0"/>
              <a:t>RDF Schema: </a:t>
            </a:r>
            <a:br>
              <a:rPr lang="en-US" dirty="0" smtClean="0"/>
            </a:br>
            <a:r>
              <a:rPr lang="en-US" dirty="0" smtClean="0"/>
              <a:t>The Language</a:t>
            </a:r>
            <a:endParaRPr lang="el-GR" dirty="0"/>
          </a:p>
        </p:txBody>
      </p:sp>
      <p:sp>
        <p:nvSpPr>
          <p:cNvPr id="6" name="5 - Θέση κειμένου"/>
          <p:cNvSpPr>
            <a:spLocks noGrp="1"/>
          </p:cNvSpPr>
          <p:nvPr>
            <p:ph type="body" idx="1"/>
          </p:nvPr>
        </p:nvSpPr>
        <p:spPr>
          <a:xfrm>
            <a:off x="4283968" y="4005064"/>
            <a:ext cx="4695224" cy="1077664"/>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131</a:t>
            </a:fld>
            <a:endParaRPr lang="el-GR"/>
          </a:p>
        </p:txBody>
      </p:sp>
    </p:spTree>
    <p:extLst>
      <p:ext uri="{BB962C8B-B14F-4D97-AF65-F5344CB8AC3E}">
        <p14:creationId xmlns:p14="http://schemas.microsoft.com/office/powerpoint/2010/main" val="341470784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RDF Schema: The Language</a:t>
            </a:r>
            <a:endParaRPr lang="el-GR" dirty="0"/>
          </a:p>
        </p:txBody>
      </p:sp>
      <p:sp>
        <p:nvSpPr>
          <p:cNvPr id="3" name="2 - Θέση περιεχομένου"/>
          <p:cNvSpPr>
            <a:spLocks noGrp="1"/>
          </p:cNvSpPr>
          <p:nvPr>
            <p:ph idx="1"/>
          </p:nvPr>
        </p:nvSpPr>
        <p:spPr>
          <a:xfrm>
            <a:off x="1435608" y="1268760"/>
            <a:ext cx="7498080" cy="5400600"/>
          </a:xfrm>
        </p:spPr>
        <p:txBody>
          <a:bodyPr>
            <a:normAutofit fontScale="62500" lnSpcReduction="20000"/>
          </a:bodyPr>
          <a:lstStyle/>
          <a:p>
            <a:r>
              <a:rPr lang="en-US" dirty="0" smtClean="0"/>
              <a:t>One decision that must be made is what formal language to use</a:t>
            </a:r>
          </a:p>
          <a:p>
            <a:r>
              <a:rPr lang="en-US" dirty="0" smtClean="0"/>
              <a:t>It should not be surprising that RDF itself will be used: </a:t>
            </a:r>
          </a:p>
          <a:p>
            <a:pPr lvl="1"/>
            <a:r>
              <a:rPr lang="en-US" dirty="0" smtClean="0"/>
              <a:t>The modeling primitives of RDF Schema are defined using resources and properties</a:t>
            </a:r>
          </a:p>
          <a:p>
            <a:r>
              <a:rPr lang="en-US" dirty="0" smtClean="0"/>
              <a:t>This choice can be justified by looking at the previous figure </a:t>
            </a:r>
          </a:p>
          <a:p>
            <a:pPr lvl="1"/>
            <a:r>
              <a:rPr lang="en-US" dirty="0" smtClean="0"/>
              <a:t>That displays a class/property hierarchy plus instances, but it is, of course, itself simply a labeled graph that can be encoded in RDF</a:t>
            </a:r>
          </a:p>
          <a:p>
            <a:r>
              <a:rPr lang="en-US" dirty="0" smtClean="0"/>
              <a:t>Remember that RDF allows one to express any statement about any resource, and that anything with a URI can be a resource</a:t>
            </a:r>
          </a:p>
          <a:p>
            <a:r>
              <a:rPr lang="en-US" dirty="0" smtClean="0"/>
              <a:t>So, if we wish to say that the class “lecturer” is a subclass of “academic staff member”, we may</a:t>
            </a:r>
          </a:p>
          <a:p>
            <a:pPr marL="916686" lvl="1" indent="-514350">
              <a:buFont typeface="+mj-lt"/>
              <a:buAutoNum type="arabicPeriod"/>
            </a:pPr>
            <a:r>
              <a:rPr lang="en-US" dirty="0" smtClean="0"/>
              <a:t>define the required resources for </a:t>
            </a:r>
            <a:r>
              <a:rPr lang="en-US" i="1" dirty="0" smtClean="0"/>
              <a:t>lecturer</a:t>
            </a:r>
            <a:r>
              <a:rPr lang="en-US" dirty="0" smtClean="0"/>
              <a:t>, </a:t>
            </a:r>
            <a:r>
              <a:rPr lang="en-US" i="1" dirty="0" err="1" smtClean="0"/>
              <a:t>academicStaffMember</a:t>
            </a:r>
            <a:r>
              <a:rPr lang="en-US" dirty="0" smtClean="0"/>
              <a:t>, and </a:t>
            </a:r>
            <a:r>
              <a:rPr lang="en-US" i="1" dirty="0" err="1" smtClean="0"/>
              <a:t>subClassOf</a:t>
            </a:r>
            <a:endParaRPr lang="en-US" i="1" dirty="0" smtClean="0"/>
          </a:p>
          <a:p>
            <a:pPr marL="916686" lvl="1" indent="-514350">
              <a:buFont typeface="+mj-lt"/>
              <a:buAutoNum type="arabicPeriod"/>
            </a:pPr>
            <a:r>
              <a:rPr lang="en-US" dirty="0" smtClean="0"/>
              <a:t>define </a:t>
            </a:r>
            <a:r>
              <a:rPr lang="en-US" i="1" dirty="0" err="1" smtClean="0"/>
              <a:t>subClassOf</a:t>
            </a:r>
            <a:r>
              <a:rPr lang="en-US" dirty="0" smtClean="0"/>
              <a:t> to be a property</a:t>
            </a:r>
          </a:p>
          <a:p>
            <a:pPr marL="916686" lvl="1" indent="-514350">
              <a:buFont typeface="+mj-lt"/>
              <a:buAutoNum type="arabicPeriod"/>
            </a:pPr>
            <a:r>
              <a:rPr lang="en-US" dirty="0" smtClean="0"/>
              <a:t>write the triple (</a:t>
            </a:r>
            <a:r>
              <a:rPr lang="en-US" i="1" dirty="0" err="1" smtClean="0"/>
              <a:t>lecturer,subClassOf,academicStaffMember</a:t>
            </a:r>
            <a:r>
              <a:rPr lang="en-US" dirty="0" smtClean="0"/>
              <a:t>)</a:t>
            </a:r>
          </a:p>
          <a:p>
            <a:r>
              <a:rPr lang="en-US" dirty="0" smtClean="0"/>
              <a:t>All these steps are within the capabilities of RDF</a:t>
            </a:r>
          </a:p>
          <a:p>
            <a:pPr lvl="1"/>
            <a:r>
              <a:rPr lang="en-US" dirty="0" smtClean="0"/>
              <a:t>So, an RDFS document is just an RDF document, and we use the XML-based syntax of RDF</a:t>
            </a:r>
          </a:p>
          <a:p>
            <a:r>
              <a:rPr lang="en-US" dirty="0" smtClean="0"/>
              <a:t>Now we define the modeling primitives of RDF Schema</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132</a:t>
            </a:fld>
            <a:endParaRPr lang="el-GR"/>
          </a:p>
        </p:txBody>
      </p:sp>
    </p:spTree>
    <p:extLst>
      <p:ext uri="{BB962C8B-B14F-4D97-AF65-F5344CB8AC3E}">
        <p14:creationId xmlns:p14="http://schemas.microsoft.com/office/powerpoint/2010/main" val="108647714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Core Classes</a:t>
            </a:r>
            <a:endParaRPr lang="el-GR" dirty="0"/>
          </a:p>
        </p:txBody>
      </p:sp>
      <p:sp>
        <p:nvSpPr>
          <p:cNvPr id="3" name="2 - Θέση περιεχομένου"/>
          <p:cNvSpPr>
            <a:spLocks noGrp="1"/>
          </p:cNvSpPr>
          <p:nvPr>
            <p:ph idx="1"/>
          </p:nvPr>
        </p:nvSpPr>
        <p:spPr>
          <a:xfrm>
            <a:off x="1435608" y="1447800"/>
            <a:ext cx="7498080" cy="3493368"/>
          </a:xfrm>
        </p:spPr>
        <p:txBody>
          <a:bodyPr>
            <a:normAutofit fontScale="92500" lnSpcReduction="20000"/>
          </a:bodyPr>
          <a:lstStyle/>
          <a:p>
            <a:r>
              <a:rPr lang="en-US" dirty="0" smtClean="0"/>
              <a:t>The core classes are:</a:t>
            </a:r>
          </a:p>
          <a:p>
            <a:pPr lvl="1"/>
            <a:r>
              <a:rPr lang="en-US" i="1" dirty="0" err="1" smtClean="0"/>
              <a:t>rdfs:Resource</a:t>
            </a:r>
            <a:r>
              <a:rPr lang="en-US" dirty="0" smtClean="0"/>
              <a:t>, the class of all resources</a:t>
            </a:r>
          </a:p>
          <a:p>
            <a:pPr lvl="1"/>
            <a:r>
              <a:rPr lang="en-US" i="1" dirty="0" err="1" smtClean="0"/>
              <a:t>rdfs:Class</a:t>
            </a:r>
            <a:r>
              <a:rPr lang="en-US" dirty="0" smtClean="0"/>
              <a:t>, the class of all classes</a:t>
            </a:r>
          </a:p>
          <a:p>
            <a:pPr lvl="1"/>
            <a:r>
              <a:rPr lang="en-US" i="1" dirty="0" err="1" smtClean="0"/>
              <a:t>rdfs:Literal</a:t>
            </a:r>
            <a:r>
              <a:rPr lang="en-US" dirty="0" smtClean="0"/>
              <a:t>, the class of all literals (strings)</a:t>
            </a:r>
          </a:p>
          <a:p>
            <a:pPr lvl="1"/>
            <a:r>
              <a:rPr lang="en-US" i="1" dirty="0" err="1" smtClean="0"/>
              <a:t>rdf:Property</a:t>
            </a:r>
            <a:r>
              <a:rPr lang="en-US" dirty="0" smtClean="0"/>
              <a:t>, the class of all properties</a:t>
            </a:r>
          </a:p>
          <a:p>
            <a:pPr lvl="1"/>
            <a:r>
              <a:rPr lang="en-US" i="1" dirty="0" err="1" smtClean="0"/>
              <a:t>rdf:Statement</a:t>
            </a:r>
            <a:r>
              <a:rPr lang="en-US" dirty="0" smtClean="0"/>
              <a:t>, the class of all reified statements</a:t>
            </a:r>
          </a:p>
          <a:p>
            <a:r>
              <a:rPr lang="en-US" dirty="0" smtClean="0"/>
              <a:t>For example, a class lecturer can be defined as follows:</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133</a:t>
            </a:fld>
            <a:endParaRPr lang="el-GR"/>
          </a:p>
        </p:txBody>
      </p:sp>
      <p:sp>
        <p:nvSpPr>
          <p:cNvPr id="5" name="4 - Ορθογώνιο"/>
          <p:cNvSpPr/>
          <p:nvPr/>
        </p:nvSpPr>
        <p:spPr>
          <a:xfrm>
            <a:off x="2987824" y="4797152"/>
            <a:ext cx="2952328" cy="12241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700" i="1" dirty="0" smtClean="0"/>
              <a:t>&lt;</a:t>
            </a:r>
            <a:r>
              <a:rPr lang="en-US" sz="1700" i="1" dirty="0" err="1" smtClean="0"/>
              <a:t>rdfs:Class</a:t>
            </a:r>
            <a:r>
              <a:rPr lang="en-US" sz="1700" i="1" dirty="0" smtClean="0"/>
              <a:t> </a:t>
            </a:r>
            <a:r>
              <a:rPr lang="en-US" sz="1700" i="1" dirty="0" err="1" smtClean="0"/>
              <a:t>rdf:ID</a:t>
            </a:r>
            <a:r>
              <a:rPr lang="en-US" sz="1700" i="1" dirty="0" smtClean="0"/>
              <a:t>="lecturer"&gt;</a:t>
            </a:r>
          </a:p>
          <a:p>
            <a:r>
              <a:rPr lang="el-GR" sz="1700" i="1" dirty="0" smtClean="0"/>
              <a:t>. . .</a:t>
            </a:r>
          </a:p>
          <a:p>
            <a:r>
              <a:rPr lang="en-US" sz="1700" i="1" dirty="0" smtClean="0"/>
              <a:t>&lt;/</a:t>
            </a:r>
            <a:r>
              <a:rPr lang="en-US" sz="1700" i="1" dirty="0" err="1" smtClean="0"/>
              <a:t>rdfs:Class</a:t>
            </a:r>
            <a:r>
              <a:rPr lang="en-US" sz="1700" i="1" dirty="0" smtClean="0"/>
              <a:t>&gt;</a:t>
            </a:r>
            <a:endParaRPr lang="el-GR" sz="1700" dirty="0"/>
          </a:p>
        </p:txBody>
      </p:sp>
    </p:spTree>
    <p:extLst>
      <p:ext uri="{BB962C8B-B14F-4D97-AF65-F5344CB8AC3E}">
        <p14:creationId xmlns:p14="http://schemas.microsoft.com/office/powerpoint/2010/main" val="369903818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Core Properties for Defining Relationships</a:t>
            </a:r>
            <a:endParaRPr lang="el-GR" dirty="0"/>
          </a:p>
        </p:txBody>
      </p:sp>
      <p:sp>
        <p:nvSpPr>
          <p:cNvPr id="3" name="2 - Θέση περιεχομένου"/>
          <p:cNvSpPr>
            <a:spLocks noGrp="1"/>
          </p:cNvSpPr>
          <p:nvPr>
            <p:ph idx="1"/>
          </p:nvPr>
        </p:nvSpPr>
        <p:spPr>
          <a:xfrm>
            <a:off x="1043608" y="1447800"/>
            <a:ext cx="8100392" cy="5410200"/>
          </a:xfrm>
        </p:spPr>
        <p:txBody>
          <a:bodyPr>
            <a:normAutofit fontScale="70000" lnSpcReduction="20000"/>
          </a:bodyPr>
          <a:lstStyle/>
          <a:p>
            <a:r>
              <a:rPr lang="en-US" sz="3000" dirty="0" smtClean="0"/>
              <a:t>The core properties for defining relationships are:</a:t>
            </a:r>
          </a:p>
          <a:p>
            <a:pPr lvl="1"/>
            <a:r>
              <a:rPr lang="en-US" i="1" dirty="0" err="1" smtClean="0"/>
              <a:t>rdf:type</a:t>
            </a:r>
            <a:r>
              <a:rPr lang="en-US" dirty="0" smtClean="0"/>
              <a:t>, which relates a resource to its class</a:t>
            </a:r>
          </a:p>
          <a:p>
            <a:pPr lvl="2"/>
            <a:r>
              <a:rPr lang="en-US" dirty="0" smtClean="0"/>
              <a:t>The resource is declared to be an instance of that class</a:t>
            </a:r>
          </a:p>
          <a:p>
            <a:pPr lvl="1"/>
            <a:r>
              <a:rPr lang="en-US" i="1" dirty="0" err="1" smtClean="0"/>
              <a:t>rdfs:subClassOf</a:t>
            </a:r>
            <a:r>
              <a:rPr lang="en-US" dirty="0" smtClean="0"/>
              <a:t>, which relates a class to one of its </a:t>
            </a:r>
            <a:r>
              <a:rPr lang="en-US" dirty="0" err="1" smtClean="0"/>
              <a:t>superclasses</a:t>
            </a:r>
            <a:endParaRPr lang="en-US" dirty="0" smtClean="0"/>
          </a:p>
          <a:p>
            <a:pPr lvl="2"/>
            <a:r>
              <a:rPr lang="en-US" dirty="0" smtClean="0"/>
              <a:t>All instances of a class are instances of its </a:t>
            </a:r>
            <a:r>
              <a:rPr lang="en-US" dirty="0" err="1" smtClean="0"/>
              <a:t>superclass</a:t>
            </a:r>
            <a:endParaRPr lang="en-US" dirty="0" smtClean="0"/>
          </a:p>
          <a:p>
            <a:pPr lvl="2"/>
            <a:r>
              <a:rPr lang="en-US" dirty="0" smtClean="0"/>
              <a:t>A class may be a subclass of more than one class</a:t>
            </a:r>
          </a:p>
          <a:p>
            <a:pPr lvl="2"/>
            <a:r>
              <a:rPr lang="en-US" dirty="0" smtClean="0"/>
              <a:t>E.g. the class </a:t>
            </a:r>
            <a:r>
              <a:rPr lang="en-US" dirty="0" err="1" smtClean="0"/>
              <a:t>femaleProfessor</a:t>
            </a:r>
            <a:r>
              <a:rPr lang="en-US" dirty="0" smtClean="0"/>
              <a:t> may be a subclass of both female and professor</a:t>
            </a:r>
          </a:p>
          <a:p>
            <a:pPr lvl="1"/>
            <a:r>
              <a:rPr lang="en-US" i="1" dirty="0" err="1" smtClean="0"/>
              <a:t>rdfs:subPropertyOf</a:t>
            </a:r>
            <a:r>
              <a:rPr lang="en-US" dirty="0" smtClean="0"/>
              <a:t>, which relates a property to one of its </a:t>
            </a:r>
            <a:r>
              <a:rPr lang="en-US" dirty="0" err="1" smtClean="0"/>
              <a:t>superproperties</a:t>
            </a:r>
            <a:endParaRPr lang="en-US" dirty="0" smtClean="0"/>
          </a:p>
          <a:p>
            <a:pPr lvl="2"/>
            <a:r>
              <a:rPr lang="en-US" dirty="0" smtClean="0"/>
              <a:t>Here is an example stating that all lecturers are staff members:</a:t>
            </a:r>
          </a:p>
          <a:p>
            <a:endParaRPr lang="en-US" dirty="0" smtClean="0"/>
          </a:p>
          <a:p>
            <a:endParaRPr lang="en-US" dirty="0" smtClean="0"/>
          </a:p>
          <a:p>
            <a:r>
              <a:rPr lang="en-US" sz="3000" i="1" dirty="0" err="1" smtClean="0"/>
              <a:t>rdfs:subClassOf</a:t>
            </a:r>
            <a:r>
              <a:rPr lang="en-US" sz="3000" dirty="0" smtClean="0"/>
              <a:t> and </a:t>
            </a:r>
            <a:r>
              <a:rPr lang="en-US" sz="3000" i="1" dirty="0" err="1" smtClean="0"/>
              <a:t>rdfs:subPropertyOf</a:t>
            </a:r>
            <a:r>
              <a:rPr lang="en-US" sz="3000" dirty="0" smtClean="0"/>
              <a:t> are transitive, by definition</a:t>
            </a:r>
          </a:p>
          <a:p>
            <a:r>
              <a:rPr lang="en-US" sz="3000" i="1" dirty="0" err="1" smtClean="0"/>
              <a:t>rdfs:Class</a:t>
            </a:r>
            <a:r>
              <a:rPr lang="en-US" sz="3000" dirty="0" smtClean="0"/>
              <a:t> is a subclass of </a:t>
            </a:r>
            <a:r>
              <a:rPr lang="en-US" sz="3000" i="1" dirty="0" err="1" smtClean="0"/>
              <a:t>rdfs:Resource</a:t>
            </a:r>
            <a:r>
              <a:rPr lang="en-US" sz="3000" dirty="0" smtClean="0"/>
              <a:t> (every class is a resource)</a:t>
            </a:r>
          </a:p>
          <a:p>
            <a:r>
              <a:rPr lang="en-US" sz="3000" i="1" dirty="0" err="1" smtClean="0"/>
              <a:t>rdfs:Resource</a:t>
            </a:r>
            <a:r>
              <a:rPr lang="en-US" sz="3000" dirty="0" smtClean="0"/>
              <a:t> is an instance of </a:t>
            </a:r>
            <a:r>
              <a:rPr lang="en-US" sz="3000" i="1" dirty="0" err="1" smtClean="0"/>
              <a:t>rdfs:Class</a:t>
            </a:r>
            <a:r>
              <a:rPr lang="en-US" sz="3000" dirty="0" smtClean="0"/>
              <a:t> </a:t>
            </a:r>
          </a:p>
          <a:p>
            <a:pPr lvl="1"/>
            <a:r>
              <a:rPr lang="en-US" i="1" dirty="0" err="1" smtClean="0"/>
              <a:t>rdfs:Resource</a:t>
            </a:r>
            <a:r>
              <a:rPr lang="en-US" dirty="0" smtClean="0"/>
              <a:t> is the class of all resources, so it is a class!</a:t>
            </a:r>
          </a:p>
          <a:p>
            <a:r>
              <a:rPr lang="en-US" sz="3000" dirty="0" smtClean="0"/>
              <a:t>For the same reason, every class is an instance of </a:t>
            </a:r>
            <a:r>
              <a:rPr lang="en-US" sz="3000" i="1" dirty="0" err="1" smtClean="0"/>
              <a:t>rdfs:Class</a:t>
            </a:r>
            <a:endParaRPr lang="el-GR" sz="3000" i="1"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134</a:t>
            </a:fld>
            <a:endParaRPr lang="el-GR"/>
          </a:p>
        </p:txBody>
      </p:sp>
      <p:sp>
        <p:nvSpPr>
          <p:cNvPr id="5" name="4 - Ορθογώνιο"/>
          <p:cNvSpPr/>
          <p:nvPr/>
        </p:nvSpPr>
        <p:spPr>
          <a:xfrm>
            <a:off x="755576" y="4365104"/>
            <a:ext cx="8136904" cy="4320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rdfs:Class</a:t>
            </a:r>
            <a:r>
              <a:rPr lang="en-US" sz="1600" dirty="0" smtClean="0"/>
              <a:t> </a:t>
            </a:r>
            <a:r>
              <a:rPr lang="en-US" sz="1600" dirty="0" err="1" smtClean="0"/>
              <a:t>rdf:about</a:t>
            </a:r>
            <a:r>
              <a:rPr lang="en-US" sz="1600" dirty="0" smtClean="0"/>
              <a:t>="lecturer“&gt; &lt;</a:t>
            </a:r>
            <a:r>
              <a:rPr lang="en-US" sz="1600" dirty="0" err="1" smtClean="0"/>
              <a:t>rdfs:subClassOf</a:t>
            </a:r>
            <a:r>
              <a:rPr lang="en-US" sz="1600" dirty="0" smtClean="0"/>
              <a:t> </a:t>
            </a:r>
            <a:r>
              <a:rPr lang="en-US" sz="1600" dirty="0" err="1" smtClean="0"/>
              <a:t>rdf:resource</a:t>
            </a:r>
            <a:r>
              <a:rPr lang="en-US" sz="1600" dirty="0" smtClean="0"/>
              <a:t>="</a:t>
            </a:r>
            <a:r>
              <a:rPr lang="en-US" sz="1600" dirty="0" err="1" smtClean="0"/>
              <a:t>staffMember</a:t>
            </a:r>
            <a:r>
              <a:rPr lang="en-US" sz="1600" dirty="0" smtClean="0"/>
              <a:t>"/&gt; &lt;/</a:t>
            </a:r>
            <a:r>
              <a:rPr lang="en-US" sz="1600" dirty="0" err="1" smtClean="0"/>
              <a:t>rdfs:Class</a:t>
            </a:r>
            <a:r>
              <a:rPr lang="en-US" sz="1600" dirty="0" smtClean="0"/>
              <a:t>&gt;</a:t>
            </a:r>
            <a:endParaRPr lang="el-GR" sz="1600" dirty="0"/>
          </a:p>
        </p:txBody>
      </p:sp>
    </p:spTree>
    <p:extLst>
      <p:ext uri="{BB962C8B-B14F-4D97-AF65-F5344CB8AC3E}">
        <p14:creationId xmlns:p14="http://schemas.microsoft.com/office/powerpoint/2010/main" val="14138419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Core Properties for Restricting Properties</a:t>
            </a:r>
            <a:endParaRPr lang="el-GR" dirty="0"/>
          </a:p>
        </p:txBody>
      </p:sp>
      <p:sp>
        <p:nvSpPr>
          <p:cNvPr id="3" name="2 - Θέση περιεχομένου"/>
          <p:cNvSpPr>
            <a:spLocks noGrp="1"/>
          </p:cNvSpPr>
          <p:nvPr>
            <p:ph idx="1"/>
          </p:nvPr>
        </p:nvSpPr>
        <p:spPr>
          <a:xfrm>
            <a:off x="1435608" y="1735832"/>
            <a:ext cx="7498080" cy="2845296"/>
          </a:xfrm>
        </p:spPr>
        <p:txBody>
          <a:bodyPr>
            <a:normAutofit fontScale="70000" lnSpcReduction="20000"/>
          </a:bodyPr>
          <a:lstStyle/>
          <a:p>
            <a:r>
              <a:rPr lang="en-US" dirty="0" smtClean="0"/>
              <a:t>The core properties for restricting properties are:</a:t>
            </a:r>
          </a:p>
          <a:p>
            <a:pPr lvl="1"/>
            <a:r>
              <a:rPr lang="en-US" i="1" dirty="0" err="1" smtClean="0"/>
              <a:t>rdfs:domain</a:t>
            </a:r>
            <a:r>
              <a:rPr lang="en-US" dirty="0" smtClean="0"/>
              <a:t>, which specifies the domain of a property P and states that any resource that has a given property is an instance of the domain classes</a:t>
            </a:r>
          </a:p>
          <a:p>
            <a:pPr lvl="1"/>
            <a:r>
              <a:rPr lang="en-US" i="1" dirty="0" err="1" smtClean="0"/>
              <a:t>rdfs:range</a:t>
            </a:r>
            <a:r>
              <a:rPr lang="en-US" dirty="0" smtClean="0"/>
              <a:t>, which specifies the range of a property </a:t>
            </a:r>
            <a:r>
              <a:rPr lang="en-US" i="1" dirty="0" smtClean="0"/>
              <a:t>P </a:t>
            </a:r>
            <a:r>
              <a:rPr lang="en-US" dirty="0" smtClean="0"/>
              <a:t>and states that the values of a property are instances of the range classes</a:t>
            </a:r>
          </a:p>
          <a:p>
            <a:r>
              <a:rPr lang="en-US" dirty="0" smtClean="0"/>
              <a:t>Here is an example stating that whenever any resource has a phone number, it is (by inference) a staff member and that its value is a literal:</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135</a:t>
            </a:fld>
            <a:endParaRPr lang="el-GR"/>
          </a:p>
        </p:txBody>
      </p:sp>
      <p:sp>
        <p:nvSpPr>
          <p:cNvPr id="5" name="4 - Ορθογώνιο"/>
          <p:cNvSpPr/>
          <p:nvPr/>
        </p:nvSpPr>
        <p:spPr>
          <a:xfrm>
            <a:off x="2987824" y="4509120"/>
            <a:ext cx="4680520" cy="15121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700" dirty="0" smtClean="0"/>
              <a:t>&lt;</a:t>
            </a:r>
            <a:r>
              <a:rPr lang="en-US" sz="1700" dirty="0" err="1" smtClean="0"/>
              <a:t>rdf:Property</a:t>
            </a:r>
            <a:r>
              <a:rPr lang="en-US" sz="1700" dirty="0" smtClean="0"/>
              <a:t> </a:t>
            </a:r>
            <a:r>
              <a:rPr lang="en-US" sz="1700" dirty="0" err="1" smtClean="0"/>
              <a:t>rdf:ID</a:t>
            </a:r>
            <a:r>
              <a:rPr lang="en-US" sz="1700" dirty="0" smtClean="0"/>
              <a:t>="phone"&gt;</a:t>
            </a:r>
          </a:p>
          <a:p>
            <a:r>
              <a:rPr lang="en-US" sz="1700" dirty="0" smtClean="0"/>
              <a:t>&lt;</a:t>
            </a:r>
            <a:r>
              <a:rPr lang="en-US" sz="1700" dirty="0" err="1" smtClean="0"/>
              <a:t>rdfs:domain</a:t>
            </a:r>
            <a:r>
              <a:rPr lang="en-US" sz="1700" dirty="0" smtClean="0"/>
              <a:t> </a:t>
            </a:r>
            <a:r>
              <a:rPr lang="en-US" sz="1700" dirty="0" err="1" smtClean="0"/>
              <a:t>rdf:resource</a:t>
            </a:r>
            <a:r>
              <a:rPr lang="en-US" sz="1700" dirty="0" smtClean="0"/>
              <a:t>="#</a:t>
            </a:r>
            <a:r>
              <a:rPr lang="en-US" sz="1700" dirty="0" err="1" smtClean="0"/>
              <a:t>staffMember</a:t>
            </a:r>
            <a:r>
              <a:rPr lang="en-US" sz="1700" dirty="0" smtClean="0"/>
              <a:t>"/&gt;</a:t>
            </a:r>
          </a:p>
          <a:p>
            <a:r>
              <a:rPr lang="en-US" sz="1700" dirty="0" smtClean="0"/>
              <a:t>&lt;</a:t>
            </a:r>
            <a:r>
              <a:rPr lang="en-US" sz="1700" dirty="0" err="1" smtClean="0"/>
              <a:t>rdfs:range</a:t>
            </a:r>
            <a:r>
              <a:rPr lang="en-US" sz="1700" dirty="0" smtClean="0"/>
              <a:t> </a:t>
            </a:r>
            <a:r>
              <a:rPr lang="en-US" sz="1700" dirty="0" err="1" smtClean="0"/>
              <a:t>rdf:resource</a:t>
            </a:r>
            <a:r>
              <a:rPr lang="en-US" sz="1700" dirty="0" smtClean="0"/>
              <a:t>="&amp;</a:t>
            </a:r>
            <a:r>
              <a:rPr lang="en-US" sz="1700" dirty="0" err="1" smtClean="0"/>
              <a:t>rdf;Literal</a:t>
            </a:r>
            <a:r>
              <a:rPr lang="en-US" sz="1700" dirty="0" smtClean="0"/>
              <a:t>"/&gt;</a:t>
            </a:r>
          </a:p>
          <a:p>
            <a:r>
              <a:rPr lang="en-US" sz="1700" dirty="0" smtClean="0"/>
              <a:t>&lt;/</a:t>
            </a:r>
            <a:r>
              <a:rPr lang="en-US" sz="1700" dirty="0" err="1" smtClean="0"/>
              <a:t>rdf:Property</a:t>
            </a:r>
            <a:r>
              <a:rPr lang="en-US" sz="1700" dirty="0" smtClean="0"/>
              <a:t>&gt;</a:t>
            </a:r>
            <a:endParaRPr lang="el-GR" sz="1700" dirty="0"/>
          </a:p>
        </p:txBody>
      </p:sp>
    </p:spTree>
    <p:extLst>
      <p:ext uri="{BB962C8B-B14F-4D97-AF65-F5344CB8AC3E}">
        <p14:creationId xmlns:p14="http://schemas.microsoft.com/office/powerpoint/2010/main" val="88897605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274638"/>
            <a:ext cx="7746064" cy="1143000"/>
          </a:xfrm>
        </p:spPr>
        <p:txBody>
          <a:bodyPr>
            <a:normAutofit fontScale="90000"/>
          </a:bodyPr>
          <a:lstStyle/>
          <a:p>
            <a:r>
              <a:rPr lang="en-US" b="1" dirty="0" smtClean="0"/>
              <a:t>Useful Properties for Reification And Container Classes</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smtClean="0"/>
              <a:t>The following are some </a:t>
            </a:r>
            <a:r>
              <a:rPr lang="en-US" b="1" dirty="0" smtClean="0"/>
              <a:t>useful properties for reification</a:t>
            </a:r>
            <a:r>
              <a:rPr lang="en-US" dirty="0" smtClean="0"/>
              <a:t>:</a:t>
            </a:r>
          </a:p>
          <a:p>
            <a:pPr lvl="1"/>
            <a:r>
              <a:rPr lang="en-US" i="1" dirty="0" err="1" smtClean="0"/>
              <a:t>rdf:subject</a:t>
            </a:r>
            <a:r>
              <a:rPr lang="en-US" dirty="0" smtClean="0"/>
              <a:t>, which relates a reified statement to its subject</a:t>
            </a:r>
          </a:p>
          <a:p>
            <a:pPr lvl="1"/>
            <a:r>
              <a:rPr lang="en-US" i="1" dirty="0" err="1" smtClean="0"/>
              <a:t>rdf:predicate</a:t>
            </a:r>
            <a:r>
              <a:rPr lang="en-US" dirty="0" smtClean="0"/>
              <a:t>, which relates a reified statement to its predicate</a:t>
            </a:r>
          </a:p>
          <a:p>
            <a:pPr lvl="1"/>
            <a:r>
              <a:rPr lang="en-US" i="1" dirty="0" err="1" smtClean="0"/>
              <a:t>rdf:object</a:t>
            </a:r>
            <a:r>
              <a:rPr lang="en-US" dirty="0" smtClean="0"/>
              <a:t>, which relates a reified statement to its object</a:t>
            </a:r>
          </a:p>
          <a:p>
            <a:r>
              <a:rPr lang="en-US" dirty="0" smtClean="0"/>
              <a:t>The </a:t>
            </a:r>
            <a:r>
              <a:rPr lang="en-US" b="1" dirty="0" smtClean="0"/>
              <a:t>container elements </a:t>
            </a:r>
            <a:r>
              <a:rPr lang="en-US" dirty="0" smtClean="0"/>
              <a:t>are</a:t>
            </a:r>
          </a:p>
          <a:p>
            <a:pPr lvl="1"/>
            <a:r>
              <a:rPr lang="en-US" i="1" dirty="0" err="1" smtClean="0"/>
              <a:t>rdf:Bag</a:t>
            </a:r>
            <a:r>
              <a:rPr lang="en-US" dirty="0" smtClean="0"/>
              <a:t>, the class of bags</a:t>
            </a:r>
          </a:p>
          <a:p>
            <a:pPr lvl="1"/>
            <a:r>
              <a:rPr lang="en-US" i="1" dirty="0" err="1" smtClean="0"/>
              <a:t>rdf:Seq</a:t>
            </a:r>
            <a:r>
              <a:rPr lang="en-US" dirty="0" smtClean="0"/>
              <a:t>, the class of sequences</a:t>
            </a:r>
          </a:p>
          <a:p>
            <a:pPr lvl="1"/>
            <a:r>
              <a:rPr lang="en-US" i="1" dirty="0" err="1" smtClean="0"/>
              <a:t>rdf:Alt</a:t>
            </a:r>
            <a:r>
              <a:rPr lang="en-US" dirty="0" smtClean="0"/>
              <a:t>, the class of alternatives</a:t>
            </a:r>
          </a:p>
          <a:p>
            <a:pPr lvl="1"/>
            <a:r>
              <a:rPr lang="en-US" i="1" dirty="0" err="1" smtClean="0"/>
              <a:t>rdfs:Container</a:t>
            </a:r>
            <a:r>
              <a:rPr lang="en-US" dirty="0" smtClean="0"/>
              <a:t>, a </a:t>
            </a:r>
            <a:r>
              <a:rPr lang="en-US" dirty="0" err="1" smtClean="0"/>
              <a:t>superclass</a:t>
            </a:r>
            <a:r>
              <a:rPr lang="en-US" dirty="0" smtClean="0"/>
              <a:t> of all container classes, including the three preceding ones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136</a:t>
            </a:fld>
            <a:endParaRPr lang="el-GR"/>
          </a:p>
        </p:txBody>
      </p:sp>
    </p:spTree>
    <p:extLst>
      <p:ext uri="{BB962C8B-B14F-4D97-AF65-F5344CB8AC3E}">
        <p14:creationId xmlns:p14="http://schemas.microsoft.com/office/powerpoint/2010/main" val="370786779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Utility Properties</a:t>
            </a:r>
            <a:endParaRPr lang="el-GR" dirty="0"/>
          </a:p>
        </p:txBody>
      </p:sp>
      <p:sp>
        <p:nvSpPr>
          <p:cNvPr id="3" name="2 - Θέση περιεχομένου"/>
          <p:cNvSpPr>
            <a:spLocks noGrp="1"/>
          </p:cNvSpPr>
          <p:nvPr>
            <p:ph idx="1"/>
          </p:nvPr>
        </p:nvSpPr>
        <p:spPr>
          <a:xfrm>
            <a:off x="1259632" y="1447800"/>
            <a:ext cx="7674056" cy="5149552"/>
          </a:xfrm>
        </p:spPr>
        <p:txBody>
          <a:bodyPr>
            <a:normAutofit fontScale="70000" lnSpcReduction="20000"/>
          </a:bodyPr>
          <a:lstStyle/>
          <a:p>
            <a:r>
              <a:rPr lang="en-US" dirty="0" smtClean="0"/>
              <a:t>A resource may be defined and described in many places on the Web</a:t>
            </a:r>
          </a:p>
          <a:p>
            <a:r>
              <a:rPr lang="en-US" dirty="0" smtClean="0"/>
              <a:t>The following properties allow us to define links to those addresses:</a:t>
            </a:r>
          </a:p>
          <a:p>
            <a:pPr lvl="1"/>
            <a:r>
              <a:rPr lang="en-US" i="1" dirty="0" err="1" smtClean="0"/>
              <a:t>rdfs:seeAlso</a:t>
            </a:r>
            <a:r>
              <a:rPr lang="en-US" dirty="0" smtClean="0"/>
              <a:t> relates a resource to another resource that explains it</a:t>
            </a:r>
          </a:p>
          <a:p>
            <a:pPr lvl="1"/>
            <a:r>
              <a:rPr lang="en-US" i="1" dirty="0" err="1" smtClean="0"/>
              <a:t>rdfs:isDefinedBy</a:t>
            </a:r>
            <a:r>
              <a:rPr lang="en-US" dirty="0" smtClean="0"/>
              <a:t> is a </a:t>
            </a:r>
            <a:r>
              <a:rPr lang="en-US" dirty="0" err="1" smtClean="0"/>
              <a:t>subproperty</a:t>
            </a:r>
            <a:r>
              <a:rPr lang="en-US" dirty="0" smtClean="0"/>
              <a:t> of </a:t>
            </a:r>
            <a:r>
              <a:rPr lang="en-US" i="1" dirty="0" err="1" smtClean="0"/>
              <a:t>rdfs:seeAlso</a:t>
            </a:r>
            <a:r>
              <a:rPr lang="en-US" dirty="0" smtClean="0"/>
              <a:t> and relates a resource to the place where its definition, typically an RDF schema, is found</a:t>
            </a:r>
          </a:p>
          <a:p>
            <a:r>
              <a:rPr lang="en-US" dirty="0" smtClean="0"/>
              <a:t>Often it is useful to provide more information, intended for human readers</a:t>
            </a:r>
          </a:p>
          <a:p>
            <a:r>
              <a:rPr lang="en-US" dirty="0" smtClean="0"/>
              <a:t>This can be done with the following properties:</a:t>
            </a:r>
          </a:p>
          <a:p>
            <a:pPr lvl="1"/>
            <a:r>
              <a:rPr lang="en-US" i="1" dirty="0" err="1" smtClean="0"/>
              <a:t>rdfs:comment</a:t>
            </a:r>
            <a:endParaRPr lang="en-US" dirty="0" smtClean="0"/>
          </a:p>
          <a:p>
            <a:pPr lvl="2"/>
            <a:r>
              <a:rPr lang="en-US" dirty="0" smtClean="0"/>
              <a:t>Comments, typically longer text, can be associated with a resource</a:t>
            </a:r>
          </a:p>
          <a:p>
            <a:pPr lvl="1"/>
            <a:r>
              <a:rPr lang="en-US" i="1" dirty="0" err="1" smtClean="0"/>
              <a:t>rdfs:label</a:t>
            </a:r>
            <a:endParaRPr lang="en-US" dirty="0" smtClean="0"/>
          </a:p>
          <a:p>
            <a:pPr lvl="2"/>
            <a:r>
              <a:rPr lang="en-US" dirty="0" smtClean="0"/>
              <a:t>A human-friendly label (name) is associated with a resource</a:t>
            </a:r>
          </a:p>
          <a:p>
            <a:pPr lvl="2"/>
            <a:r>
              <a:rPr lang="en-US" dirty="0" smtClean="0"/>
              <a:t>Among other purposes, it may serve as the name of a node in a graphic representation of the RDF document</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137</a:t>
            </a:fld>
            <a:endParaRPr lang="el-GR"/>
          </a:p>
        </p:txBody>
      </p:sp>
    </p:spTree>
    <p:extLst>
      <p:ext uri="{BB962C8B-B14F-4D97-AF65-F5344CB8AC3E}">
        <p14:creationId xmlns:p14="http://schemas.microsoft.com/office/powerpoint/2010/main" val="38570034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Example: Motor Vehicles</a:t>
            </a:r>
            <a:endParaRPr lang="el-GR" dirty="0"/>
          </a:p>
        </p:txBody>
      </p:sp>
      <p:sp>
        <p:nvSpPr>
          <p:cNvPr id="3" name="2 - Θέση περιεχομένου"/>
          <p:cNvSpPr>
            <a:spLocks noGrp="1"/>
          </p:cNvSpPr>
          <p:nvPr>
            <p:ph idx="1"/>
          </p:nvPr>
        </p:nvSpPr>
        <p:spPr>
          <a:xfrm>
            <a:off x="890344" y="1340768"/>
            <a:ext cx="7498080" cy="397024"/>
          </a:xfrm>
        </p:spPr>
        <p:txBody>
          <a:bodyPr>
            <a:noAutofit/>
          </a:bodyPr>
          <a:lstStyle/>
          <a:p>
            <a:r>
              <a:rPr lang="en-US" sz="2000" dirty="0" smtClean="0"/>
              <a:t>Here we present a simple ontology of motor vehicles</a:t>
            </a:r>
            <a:endParaRPr lang="el-GR" sz="20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138</a:t>
            </a:fld>
            <a:endParaRPr lang="el-GR"/>
          </a:p>
        </p:txBody>
      </p:sp>
      <p:sp>
        <p:nvSpPr>
          <p:cNvPr id="5" name="4 - Ορθογώνιο"/>
          <p:cNvSpPr/>
          <p:nvPr/>
        </p:nvSpPr>
        <p:spPr>
          <a:xfrm>
            <a:off x="179512" y="1772816"/>
            <a:ext cx="5040560" cy="4752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rdf:RDF</a:t>
            </a:r>
            <a:endParaRPr lang="en-US" sz="1600" dirty="0" smtClean="0"/>
          </a:p>
          <a:p>
            <a:r>
              <a:rPr lang="en-US" sz="1600" dirty="0" err="1" smtClean="0"/>
              <a:t>xmlns:rdf</a:t>
            </a:r>
            <a:r>
              <a:rPr lang="en-US" sz="1600" dirty="0" smtClean="0"/>
              <a:t>="http://www.w3.org/1999/02/22-rdf-syntax-ns#"</a:t>
            </a:r>
          </a:p>
          <a:p>
            <a:r>
              <a:rPr lang="en-US" sz="1600" dirty="0" err="1" smtClean="0"/>
              <a:t>xmlns:rdfs</a:t>
            </a:r>
            <a:r>
              <a:rPr lang="en-US" sz="1600" dirty="0" smtClean="0"/>
              <a:t>="http://www.w3.org/2000/01/rdf-schema#"&gt;</a:t>
            </a:r>
          </a:p>
          <a:p>
            <a:r>
              <a:rPr lang="en-US" sz="1600" dirty="0" smtClean="0"/>
              <a:t>&lt;</a:t>
            </a:r>
            <a:r>
              <a:rPr lang="en-US" sz="1600" dirty="0" err="1" smtClean="0"/>
              <a:t>rdfs:Class</a:t>
            </a:r>
            <a:r>
              <a:rPr lang="en-US" sz="1600" dirty="0" smtClean="0"/>
              <a:t> </a:t>
            </a:r>
            <a:r>
              <a:rPr lang="en-US" sz="1600" dirty="0" err="1" smtClean="0"/>
              <a:t>rdf:ID</a:t>
            </a:r>
            <a:r>
              <a:rPr lang="en-US" sz="1600" dirty="0" smtClean="0"/>
              <a:t>="</a:t>
            </a:r>
            <a:r>
              <a:rPr lang="en-US" sz="1600" dirty="0" err="1" smtClean="0"/>
              <a:t>motorVehicle</a:t>
            </a:r>
            <a:r>
              <a:rPr lang="en-US" sz="1600" dirty="0" smtClean="0"/>
              <a:t>"/&gt;</a:t>
            </a:r>
          </a:p>
          <a:p>
            <a:r>
              <a:rPr lang="en-US" sz="1600" dirty="0" smtClean="0"/>
              <a:t>&lt;</a:t>
            </a:r>
            <a:r>
              <a:rPr lang="en-US" sz="1600" dirty="0" err="1" smtClean="0"/>
              <a:t>rdfs:Class</a:t>
            </a:r>
            <a:r>
              <a:rPr lang="en-US" sz="1600" dirty="0" smtClean="0"/>
              <a:t> </a:t>
            </a:r>
            <a:r>
              <a:rPr lang="en-US" sz="1600" dirty="0" err="1" smtClean="0"/>
              <a:t>rdf:ID</a:t>
            </a:r>
            <a:r>
              <a:rPr lang="en-US" sz="1600" dirty="0" smtClean="0"/>
              <a:t>="van"&gt;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a:t>
            </a:r>
            <a:r>
              <a:rPr lang="en-US" sz="1600" dirty="0" err="1" smtClean="0"/>
              <a:t>motorVehicle</a:t>
            </a:r>
            <a:r>
              <a:rPr lang="en-US" sz="1600" dirty="0" smtClean="0"/>
              <a:t>"/&gt;</a:t>
            </a:r>
          </a:p>
          <a:p>
            <a:r>
              <a:rPr lang="en-US" sz="1600" dirty="0" smtClean="0"/>
              <a:t>&lt;/</a:t>
            </a:r>
            <a:r>
              <a:rPr lang="en-US" sz="1600" dirty="0" err="1" smtClean="0"/>
              <a:t>rdfs:Class</a:t>
            </a:r>
            <a:r>
              <a:rPr lang="en-US" sz="1600" dirty="0" smtClean="0"/>
              <a:t>&gt;</a:t>
            </a:r>
          </a:p>
          <a:p>
            <a:r>
              <a:rPr lang="en-US" sz="1600" dirty="0" smtClean="0"/>
              <a:t>&lt;</a:t>
            </a:r>
            <a:r>
              <a:rPr lang="en-US" sz="1600" dirty="0" err="1" smtClean="0"/>
              <a:t>rdfs:Class</a:t>
            </a:r>
            <a:r>
              <a:rPr lang="en-US" sz="1600" dirty="0" smtClean="0"/>
              <a:t> </a:t>
            </a:r>
            <a:r>
              <a:rPr lang="en-US" sz="1600" dirty="0" err="1" smtClean="0"/>
              <a:t>rdf:ID</a:t>
            </a:r>
            <a:r>
              <a:rPr lang="en-US" sz="1600" dirty="0" smtClean="0"/>
              <a:t>="truck"&gt;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a:t>
            </a:r>
            <a:r>
              <a:rPr lang="en-US" sz="1600" dirty="0" err="1" smtClean="0"/>
              <a:t>motorVehicle</a:t>
            </a:r>
            <a:r>
              <a:rPr lang="en-US" sz="1600" dirty="0" smtClean="0"/>
              <a:t>"/&gt;</a:t>
            </a:r>
          </a:p>
          <a:p>
            <a:r>
              <a:rPr lang="en-US" sz="1600" dirty="0" smtClean="0"/>
              <a:t>&lt;/</a:t>
            </a:r>
            <a:r>
              <a:rPr lang="en-US" sz="1600" dirty="0" err="1" smtClean="0"/>
              <a:t>rdfs:Class</a:t>
            </a:r>
            <a:r>
              <a:rPr lang="en-US" sz="1600" dirty="0" smtClean="0"/>
              <a:t>&gt;</a:t>
            </a:r>
          </a:p>
          <a:p>
            <a:r>
              <a:rPr lang="en-US" sz="1600" dirty="0" smtClean="0"/>
              <a:t>&lt;</a:t>
            </a:r>
            <a:r>
              <a:rPr lang="en-US" sz="1600" dirty="0" err="1" smtClean="0"/>
              <a:t>rdfs:Class</a:t>
            </a:r>
            <a:r>
              <a:rPr lang="en-US" sz="1600" dirty="0" smtClean="0"/>
              <a:t> </a:t>
            </a:r>
            <a:r>
              <a:rPr lang="en-US" sz="1600" dirty="0" err="1" smtClean="0"/>
              <a:t>rdf:ID</a:t>
            </a:r>
            <a:r>
              <a:rPr lang="en-US" sz="1600" dirty="0" smtClean="0"/>
              <a:t>="</a:t>
            </a:r>
            <a:r>
              <a:rPr lang="en-US" sz="1600" dirty="0" err="1" smtClean="0"/>
              <a:t>passengerVehicle</a:t>
            </a:r>
            <a:r>
              <a:rPr lang="en-US" sz="1600" dirty="0" smtClean="0"/>
              <a:t>"&gt;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a:t>
            </a:r>
            <a:r>
              <a:rPr lang="en-US" sz="1600" dirty="0" err="1" smtClean="0"/>
              <a:t>motorVehicle</a:t>
            </a:r>
            <a:r>
              <a:rPr lang="en-US" sz="1600" dirty="0" smtClean="0"/>
              <a:t>"/&gt;</a:t>
            </a:r>
          </a:p>
          <a:p>
            <a:r>
              <a:rPr lang="en-US" sz="1600" dirty="0" smtClean="0"/>
              <a:t>&lt;/</a:t>
            </a:r>
            <a:r>
              <a:rPr lang="en-US" sz="1600" dirty="0" err="1" smtClean="0"/>
              <a:t>rdfs:Class</a:t>
            </a:r>
            <a:r>
              <a:rPr lang="en-US" sz="1600" dirty="0" smtClean="0"/>
              <a:t>&gt;</a:t>
            </a:r>
          </a:p>
          <a:p>
            <a:r>
              <a:rPr lang="en-US" sz="1600" dirty="0" smtClean="0"/>
              <a:t>&lt;</a:t>
            </a:r>
            <a:r>
              <a:rPr lang="en-US" sz="1600" dirty="0" err="1" smtClean="0"/>
              <a:t>rdfs:Class</a:t>
            </a:r>
            <a:r>
              <a:rPr lang="en-US" sz="1600" dirty="0" smtClean="0"/>
              <a:t> </a:t>
            </a:r>
            <a:r>
              <a:rPr lang="en-US" sz="1600" dirty="0" err="1" smtClean="0"/>
              <a:t>rdf:ID</a:t>
            </a:r>
            <a:r>
              <a:rPr lang="en-US" sz="1600" dirty="0" smtClean="0"/>
              <a:t>="</a:t>
            </a:r>
            <a:r>
              <a:rPr lang="en-US" sz="1600" dirty="0" err="1" smtClean="0"/>
              <a:t>miniVan</a:t>
            </a:r>
            <a:r>
              <a:rPr lang="en-US" sz="1600" dirty="0" smtClean="0"/>
              <a:t>"&gt;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a:t>
            </a:r>
            <a:r>
              <a:rPr lang="en-US" sz="1600" dirty="0" err="1" smtClean="0"/>
              <a:t>passengerVehicle</a:t>
            </a:r>
            <a:r>
              <a:rPr lang="en-US" sz="1600" dirty="0" smtClean="0"/>
              <a:t>"/&gt;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="#van"/&gt;</a:t>
            </a:r>
          </a:p>
          <a:p>
            <a:r>
              <a:rPr lang="en-US" sz="1600" dirty="0" smtClean="0"/>
              <a:t>&lt;/</a:t>
            </a:r>
            <a:r>
              <a:rPr lang="en-US" sz="1600" dirty="0" err="1" smtClean="0"/>
              <a:t>rdfs:Class</a:t>
            </a:r>
            <a:r>
              <a:rPr lang="en-US" sz="1600" dirty="0" smtClean="0"/>
              <a:t>&gt;</a:t>
            </a:r>
          </a:p>
          <a:p>
            <a:r>
              <a:rPr lang="en-US" sz="1600" dirty="0" smtClean="0"/>
              <a:t>&lt;/</a:t>
            </a:r>
            <a:r>
              <a:rPr lang="en-US" sz="1600" dirty="0" err="1" smtClean="0"/>
              <a:t>rdf:RDF</a:t>
            </a:r>
            <a:r>
              <a:rPr lang="en-US" sz="1600" dirty="0" smtClean="0"/>
              <a:t>&gt;</a:t>
            </a:r>
            <a:endParaRPr lang="el-GR" sz="1700" dirty="0"/>
          </a:p>
        </p:txBody>
      </p:sp>
      <p:pic>
        <p:nvPicPr>
          <p:cNvPr id="6146" name="Picture 2"/>
          <p:cNvPicPr>
            <a:picLocks noChangeAspect="1" noChangeArrowheads="1"/>
          </p:cNvPicPr>
          <p:nvPr/>
        </p:nvPicPr>
        <p:blipFill>
          <a:blip r:embed="rId2" cstate="print"/>
          <a:srcRect/>
          <a:stretch>
            <a:fillRect/>
          </a:stretch>
        </p:blipFill>
        <p:spPr bwMode="auto">
          <a:xfrm>
            <a:off x="4644008" y="2852936"/>
            <a:ext cx="4276725" cy="3505200"/>
          </a:xfrm>
          <a:prstGeom prst="rect">
            <a:avLst/>
          </a:prstGeom>
          <a:noFill/>
          <a:ln w="9525">
            <a:noFill/>
            <a:miter lim="800000"/>
            <a:headEnd/>
            <a:tailEnd/>
          </a:ln>
        </p:spPr>
      </p:pic>
      <p:sp>
        <p:nvSpPr>
          <p:cNvPr id="7" name="6 - TextBox"/>
          <p:cNvSpPr txBox="1"/>
          <p:nvPr/>
        </p:nvSpPr>
        <p:spPr>
          <a:xfrm>
            <a:off x="6300192" y="2348880"/>
            <a:ext cx="1599027" cy="369332"/>
          </a:xfrm>
          <a:prstGeom prst="rect">
            <a:avLst/>
          </a:prstGeom>
          <a:noFill/>
        </p:spPr>
        <p:txBody>
          <a:bodyPr wrap="none" rtlCol="0">
            <a:spAutoFit/>
          </a:bodyPr>
          <a:lstStyle/>
          <a:p>
            <a:r>
              <a:rPr lang="en-US" dirty="0" smtClean="0"/>
              <a:t>Class hierarchy</a:t>
            </a:r>
            <a:endParaRPr lang="el-GR" dirty="0"/>
          </a:p>
        </p:txBody>
      </p:sp>
    </p:spTree>
    <p:extLst>
      <p:ext uri="{BB962C8B-B14F-4D97-AF65-F5344CB8AC3E}">
        <p14:creationId xmlns:p14="http://schemas.microsoft.com/office/powerpoint/2010/main" val="172950870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lstStyle/>
          <a:p>
            <a:r>
              <a:rPr lang="de-DE" dirty="0" smtClean="0"/>
              <a:t>RDF </a:t>
            </a:r>
            <a:r>
              <a:rPr lang="de-DE" dirty="0" err="1" smtClean="0"/>
              <a:t>and</a:t>
            </a:r>
            <a:r>
              <a:rPr lang="de-DE" dirty="0" smtClean="0"/>
              <a:t> RDF Schema in RDF Schema</a:t>
            </a:r>
            <a:endParaRPr lang="el-GR" dirty="0"/>
          </a:p>
        </p:txBody>
      </p:sp>
      <p:sp>
        <p:nvSpPr>
          <p:cNvPr id="6" name="5 - Θέση κειμένου"/>
          <p:cNvSpPr>
            <a:spLocks noGrp="1"/>
          </p:cNvSpPr>
          <p:nvPr>
            <p:ph type="body" idx="1"/>
          </p:nvPr>
        </p:nvSpPr>
        <p:spPr>
          <a:xfrm>
            <a:off x="3707904" y="4005064"/>
            <a:ext cx="5271288" cy="1512168"/>
          </a:xfrm>
        </p:spPr>
        <p:txBody>
          <a:bodyPr>
            <a:normAutofit fontScale="85000" lnSpcReduction="10000"/>
          </a:bodyPr>
          <a:lstStyle/>
          <a:p>
            <a:r>
              <a:rPr lang="en-US" dirty="0" smtClean="0"/>
              <a:t>These definitions are expressed in the language of RDF Schema and are just part of the full language specification.</a:t>
            </a:r>
          </a:p>
          <a:p>
            <a:r>
              <a:rPr lang="en-US" dirty="0" smtClean="0"/>
              <a:t>The remaining parts are found in the namespaces specified in </a:t>
            </a:r>
            <a:r>
              <a:rPr lang="en-US" dirty="0" err="1" smtClean="0"/>
              <a:t>rdf:RDF</a:t>
            </a:r>
            <a:r>
              <a:rPr lang="en-US" dirty="0" smtClean="0"/>
              <a:t>.</a:t>
            </a:r>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139</a:t>
            </a:fld>
            <a:endParaRPr lang="el-GR"/>
          </a:p>
        </p:txBody>
      </p:sp>
    </p:spTree>
    <p:extLst>
      <p:ext uri="{BB962C8B-B14F-4D97-AF65-F5344CB8AC3E}">
        <p14:creationId xmlns:p14="http://schemas.microsoft.com/office/powerpoint/2010/main" val="265446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n-US" dirty="0" smtClean="0"/>
              <a:t>Semantic Web Technologies</a:t>
            </a:r>
            <a:endParaRPr lang="el-GR" dirty="0"/>
          </a:p>
        </p:txBody>
      </p:sp>
      <p:sp>
        <p:nvSpPr>
          <p:cNvPr id="6" name="5 - Θέση κειμένου"/>
          <p:cNvSpPr>
            <a:spLocks noGrp="1"/>
          </p:cNvSpPr>
          <p:nvPr>
            <p:ph type="body" idx="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14</a:t>
            </a:fld>
            <a:endParaRPr lang="el-G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RDF (1/2)</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140</a:t>
            </a:fld>
            <a:endParaRPr lang="el-GR"/>
          </a:p>
        </p:txBody>
      </p:sp>
      <p:sp>
        <p:nvSpPr>
          <p:cNvPr id="5" name="4 - Ορθογώνιο"/>
          <p:cNvSpPr/>
          <p:nvPr/>
        </p:nvSpPr>
        <p:spPr>
          <a:xfrm>
            <a:off x="1547664" y="1268760"/>
            <a:ext cx="5832648" cy="532859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&lt;?xml version="1.0" encoding="UTF-16"?&gt;</a:t>
            </a:r>
          </a:p>
          <a:p>
            <a:r>
              <a:rPr lang="en-US" sz="1600" dirty="0" smtClean="0"/>
              <a:t>&lt;</a:t>
            </a:r>
            <a:r>
              <a:rPr lang="en-US" sz="1600" dirty="0" err="1" smtClean="0"/>
              <a:t>rdf:RDF</a:t>
            </a:r>
            <a:endParaRPr lang="en-US" sz="1600" dirty="0" smtClean="0"/>
          </a:p>
          <a:p>
            <a:r>
              <a:rPr lang="en-US" sz="1600" dirty="0" err="1" smtClean="0"/>
              <a:t>xmlns:rdf</a:t>
            </a:r>
            <a:r>
              <a:rPr lang="en-US" sz="1600" dirty="0" smtClean="0"/>
              <a:t>="http://www.w3.org/1999/02/22-rdf-syntax-ns#"</a:t>
            </a:r>
          </a:p>
          <a:p>
            <a:r>
              <a:rPr lang="en-US" sz="1600" dirty="0" err="1" smtClean="0"/>
              <a:t>xmlns:rdfs</a:t>
            </a:r>
            <a:r>
              <a:rPr lang="en-US" sz="1600" dirty="0" smtClean="0"/>
              <a:t>="http://www.w3.org/2000/01/rdf-schema#"&gt;</a:t>
            </a:r>
          </a:p>
          <a:p>
            <a:endParaRPr lang="en-US" sz="1600" dirty="0" smtClean="0"/>
          </a:p>
          <a:p>
            <a:r>
              <a:rPr lang="en-US" sz="1600" dirty="0" smtClean="0"/>
              <a:t>&lt;</a:t>
            </a:r>
            <a:r>
              <a:rPr lang="en-US" sz="1600" dirty="0" err="1" smtClean="0"/>
              <a:t>rdfs:Class</a:t>
            </a:r>
            <a:r>
              <a:rPr lang="en-US" sz="1600" dirty="0" smtClean="0"/>
              <a:t> </a:t>
            </a:r>
            <a:r>
              <a:rPr lang="en-US" sz="1600" dirty="0" err="1" smtClean="0"/>
              <a:t>rdf:ID</a:t>
            </a:r>
            <a:r>
              <a:rPr lang="en-US" sz="1600" dirty="0" smtClean="0"/>
              <a:t>="Statement"</a:t>
            </a:r>
          </a:p>
          <a:p>
            <a:r>
              <a:rPr lang="en-US" sz="1600" dirty="0" err="1" smtClean="0"/>
              <a:t>rdfs:comment</a:t>
            </a:r>
            <a:r>
              <a:rPr lang="en-US" sz="1600" dirty="0" smtClean="0"/>
              <a:t>="The class of triples consisting of a</a:t>
            </a:r>
          </a:p>
          <a:p>
            <a:r>
              <a:rPr lang="en-US" sz="1600" dirty="0" smtClean="0"/>
              <a:t>predicate, a subject and an object (that is, a reified statement)"/&gt;</a:t>
            </a:r>
          </a:p>
          <a:p>
            <a:endParaRPr lang="en-US" sz="1600" dirty="0" smtClean="0"/>
          </a:p>
          <a:p>
            <a:r>
              <a:rPr lang="en-US" sz="1600" dirty="0" smtClean="0"/>
              <a:t>&lt;</a:t>
            </a:r>
            <a:r>
              <a:rPr lang="en-US" sz="1600" dirty="0" err="1" smtClean="0"/>
              <a:t>rdfs:Class</a:t>
            </a:r>
            <a:r>
              <a:rPr lang="en-US" sz="1600" dirty="0" smtClean="0"/>
              <a:t> </a:t>
            </a:r>
            <a:r>
              <a:rPr lang="en-US" sz="1600" dirty="0" err="1" smtClean="0"/>
              <a:t>rdf:ID</a:t>
            </a:r>
            <a:r>
              <a:rPr lang="en-US" sz="1600" dirty="0" smtClean="0"/>
              <a:t>="Property"</a:t>
            </a:r>
          </a:p>
          <a:p>
            <a:r>
              <a:rPr lang="en-US" sz="1600" dirty="0" err="1" smtClean="0"/>
              <a:t>rdfs:comment</a:t>
            </a:r>
            <a:r>
              <a:rPr lang="en-US" sz="1600" dirty="0" smtClean="0"/>
              <a:t>="The class of properties"/&gt;</a:t>
            </a:r>
          </a:p>
          <a:p>
            <a:endParaRPr lang="en-US" sz="1600" dirty="0" smtClean="0"/>
          </a:p>
          <a:p>
            <a:r>
              <a:rPr lang="en-US" sz="1600" dirty="0" smtClean="0"/>
              <a:t>&lt;</a:t>
            </a:r>
            <a:r>
              <a:rPr lang="en-US" sz="1600" dirty="0" err="1" smtClean="0"/>
              <a:t>rdfs:Class</a:t>
            </a:r>
            <a:r>
              <a:rPr lang="en-US" sz="1600" dirty="0" smtClean="0"/>
              <a:t> </a:t>
            </a:r>
            <a:r>
              <a:rPr lang="en-US" sz="1600" dirty="0" err="1" smtClean="0"/>
              <a:t>rdf:ID</a:t>
            </a:r>
            <a:r>
              <a:rPr lang="en-US" sz="1600" dirty="0" smtClean="0"/>
              <a:t>="Bag"</a:t>
            </a:r>
          </a:p>
          <a:p>
            <a:r>
              <a:rPr lang="en-US" sz="1600" dirty="0" err="1" smtClean="0"/>
              <a:t>rdfs:comment</a:t>
            </a:r>
            <a:r>
              <a:rPr lang="en-US" sz="1600" dirty="0" smtClean="0"/>
              <a:t>="The class of unordered collections"/&gt;</a:t>
            </a:r>
          </a:p>
          <a:p>
            <a:endParaRPr lang="en-US" sz="1600" dirty="0" smtClean="0"/>
          </a:p>
          <a:p>
            <a:r>
              <a:rPr lang="en-US" sz="1600" dirty="0" smtClean="0"/>
              <a:t>&lt;</a:t>
            </a:r>
            <a:r>
              <a:rPr lang="en-US" sz="1600" dirty="0" err="1" smtClean="0"/>
              <a:t>rdfs:Class</a:t>
            </a:r>
            <a:r>
              <a:rPr lang="en-US" sz="1600" dirty="0" smtClean="0"/>
              <a:t> </a:t>
            </a:r>
            <a:r>
              <a:rPr lang="en-US" sz="1600" dirty="0" err="1" smtClean="0"/>
              <a:t>rdf:ID</a:t>
            </a:r>
            <a:r>
              <a:rPr lang="en-US" sz="1600" dirty="0" smtClean="0"/>
              <a:t>="</a:t>
            </a:r>
            <a:r>
              <a:rPr lang="en-US" sz="1600" dirty="0" err="1" smtClean="0"/>
              <a:t>Seq</a:t>
            </a:r>
            <a:r>
              <a:rPr lang="en-US" sz="1600" dirty="0" smtClean="0"/>
              <a:t>"</a:t>
            </a:r>
          </a:p>
          <a:p>
            <a:r>
              <a:rPr lang="en-US" sz="1600" dirty="0" err="1" smtClean="0"/>
              <a:t>rdfs:comment</a:t>
            </a:r>
            <a:r>
              <a:rPr lang="en-US" sz="1600" dirty="0" smtClean="0"/>
              <a:t>="The class of ordered collections"/&gt;</a:t>
            </a:r>
          </a:p>
          <a:p>
            <a:endParaRPr lang="en-US" sz="1600" dirty="0" smtClean="0"/>
          </a:p>
          <a:p>
            <a:r>
              <a:rPr lang="en-US" sz="1600" dirty="0" smtClean="0"/>
              <a:t>&lt;</a:t>
            </a:r>
            <a:r>
              <a:rPr lang="en-US" sz="1600" dirty="0" err="1" smtClean="0"/>
              <a:t>rdfs:Class</a:t>
            </a:r>
            <a:r>
              <a:rPr lang="en-US" sz="1600" dirty="0" smtClean="0"/>
              <a:t> </a:t>
            </a:r>
            <a:r>
              <a:rPr lang="en-US" sz="1600" dirty="0" err="1" smtClean="0"/>
              <a:t>rdf:ID</a:t>
            </a:r>
            <a:r>
              <a:rPr lang="en-US" sz="1600" dirty="0" smtClean="0"/>
              <a:t>="Alt"</a:t>
            </a:r>
          </a:p>
          <a:p>
            <a:r>
              <a:rPr lang="en-US" sz="1600" dirty="0" err="1" smtClean="0"/>
              <a:t>rdfs:comment</a:t>
            </a:r>
            <a:r>
              <a:rPr lang="en-US" sz="1600" dirty="0" smtClean="0"/>
              <a:t>="The class of collections of alternatives"/&gt;</a:t>
            </a:r>
          </a:p>
          <a:p>
            <a:r>
              <a:rPr lang="en-US" sz="1600" dirty="0" smtClean="0"/>
              <a:t>…</a:t>
            </a:r>
          </a:p>
        </p:txBody>
      </p:sp>
    </p:spTree>
    <p:extLst>
      <p:ext uri="{BB962C8B-B14F-4D97-AF65-F5344CB8AC3E}">
        <p14:creationId xmlns:p14="http://schemas.microsoft.com/office/powerpoint/2010/main" val="426749571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RDF (2/2)</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141</a:t>
            </a:fld>
            <a:endParaRPr lang="el-GR"/>
          </a:p>
        </p:txBody>
      </p:sp>
      <p:sp>
        <p:nvSpPr>
          <p:cNvPr id="5" name="4 - Ορθογώνιο"/>
          <p:cNvSpPr/>
          <p:nvPr/>
        </p:nvSpPr>
        <p:spPr>
          <a:xfrm>
            <a:off x="1907704" y="1268760"/>
            <a:ext cx="6336704" cy="5400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a:t>
            </a:r>
          </a:p>
          <a:p>
            <a:r>
              <a:rPr lang="en-US" sz="1600" dirty="0" smtClean="0"/>
              <a:t>&lt;</a:t>
            </a:r>
            <a:r>
              <a:rPr lang="en-US" sz="1600" dirty="0" err="1" smtClean="0"/>
              <a:t>rdf:Property</a:t>
            </a:r>
            <a:r>
              <a:rPr lang="en-US" sz="1600" dirty="0" smtClean="0"/>
              <a:t> </a:t>
            </a:r>
            <a:r>
              <a:rPr lang="en-US" sz="1600" dirty="0" err="1" smtClean="0"/>
              <a:t>rdf:ID</a:t>
            </a:r>
            <a:r>
              <a:rPr lang="en-US" sz="1600" dirty="0" smtClean="0"/>
              <a:t>="predicate"</a:t>
            </a:r>
          </a:p>
          <a:p>
            <a:r>
              <a:rPr lang="en-US" sz="1600" dirty="0" err="1" smtClean="0"/>
              <a:t>rdfs:comment</a:t>
            </a:r>
            <a:r>
              <a:rPr lang="en-US" sz="1600" dirty="0" smtClean="0"/>
              <a:t>="Identifies the property used in a statement</a:t>
            </a:r>
          </a:p>
          <a:p>
            <a:r>
              <a:rPr lang="en-US" sz="1600" dirty="0" smtClean="0"/>
              <a:t>when representing the statement in reified form"&gt;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="#Statement"/&gt;</a:t>
            </a:r>
          </a:p>
          <a:p>
            <a:r>
              <a:rPr lang="en-US" sz="1600" dirty="0" smtClean="0"/>
              <a:t>&lt;</a:t>
            </a:r>
            <a:r>
              <a:rPr lang="en-US" sz="1600" dirty="0" err="1" smtClean="0"/>
              <a:t>rdfs:range</a:t>
            </a:r>
            <a:r>
              <a:rPr lang="en-US" sz="1600" dirty="0" smtClean="0"/>
              <a:t> </a:t>
            </a:r>
            <a:r>
              <a:rPr lang="en-US" sz="1600" dirty="0" err="1" smtClean="0"/>
              <a:t>rdf:resource</a:t>
            </a:r>
            <a:r>
              <a:rPr lang="en-US" sz="1600" dirty="0" smtClean="0"/>
              <a:t>="#Property"/&gt;</a:t>
            </a:r>
          </a:p>
          <a:p>
            <a:r>
              <a:rPr lang="en-US" sz="1600" dirty="0" smtClean="0"/>
              <a:t>&lt;/</a:t>
            </a:r>
            <a:r>
              <a:rPr lang="en-US" sz="1600" dirty="0" err="1" smtClean="0"/>
              <a:t>rdf:Property</a:t>
            </a:r>
            <a:r>
              <a:rPr lang="en-US" sz="1600" dirty="0" smtClean="0"/>
              <a:t>&gt;</a:t>
            </a:r>
          </a:p>
          <a:p>
            <a:endParaRPr lang="en-US" sz="1600" dirty="0" smtClean="0"/>
          </a:p>
          <a:p>
            <a:r>
              <a:rPr lang="en-US" sz="1600" dirty="0" smtClean="0"/>
              <a:t>&lt;</a:t>
            </a:r>
            <a:r>
              <a:rPr lang="en-US" sz="1600" dirty="0" err="1" smtClean="0"/>
              <a:t>rdf:Property</a:t>
            </a:r>
            <a:r>
              <a:rPr lang="en-US" sz="1600" dirty="0" smtClean="0"/>
              <a:t> </a:t>
            </a:r>
            <a:r>
              <a:rPr lang="en-US" sz="1600" dirty="0" err="1" smtClean="0"/>
              <a:t>rdf:ID</a:t>
            </a:r>
            <a:r>
              <a:rPr lang="en-US" sz="1600" dirty="0" smtClean="0"/>
              <a:t>="subject"</a:t>
            </a:r>
          </a:p>
          <a:p>
            <a:r>
              <a:rPr lang="en-US" sz="1600" dirty="0" err="1" smtClean="0"/>
              <a:t>rdfs:comment</a:t>
            </a:r>
            <a:r>
              <a:rPr lang="en-US" sz="1600" dirty="0" smtClean="0"/>
              <a:t>="Identifies the resource that a statement is</a:t>
            </a:r>
          </a:p>
          <a:p>
            <a:r>
              <a:rPr lang="en-US" sz="1600" dirty="0" smtClean="0"/>
              <a:t>describing when representing the statement in reified form"&gt;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="#Statement"/&gt;</a:t>
            </a:r>
          </a:p>
          <a:p>
            <a:r>
              <a:rPr lang="en-US" sz="1600" dirty="0" smtClean="0"/>
              <a:t>&lt;/</a:t>
            </a:r>
            <a:r>
              <a:rPr lang="en-US" sz="1600" dirty="0" err="1" smtClean="0"/>
              <a:t>rdf:Property</a:t>
            </a:r>
            <a:r>
              <a:rPr lang="en-US" sz="1600" dirty="0" smtClean="0"/>
              <a:t>&gt;</a:t>
            </a:r>
          </a:p>
          <a:p>
            <a:endParaRPr lang="en-US" sz="1600" dirty="0" smtClean="0"/>
          </a:p>
          <a:p>
            <a:r>
              <a:rPr lang="en-US" sz="1600" dirty="0" smtClean="0"/>
              <a:t>&lt;</a:t>
            </a:r>
            <a:r>
              <a:rPr lang="en-US" sz="1600" dirty="0" err="1" smtClean="0"/>
              <a:t>rdf:Property</a:t>
            </a:r>
            <a:r>
              <a:rPr lang="en-US" sz="1600" dirty="0" smtClean="0"/>
              <a:t> </a:t>
            </a:r>
            <a:r>
              <a:rPr lang="en-US" sz="1600" dirty="0" err="1" smtClean="0"/>
              <a:t>rdf:ID</a:t>
            </a:r>
            <a:r>
              <a:rPr lang="en-US" sz="1600" dirty="0" smtClean="0"/>
              <a:t>="object"</a:t>
            </a:r>
          </a:p>
          <a:p>
            <a:r>
              <a:rPr lang="en-US" sz="1600" dirty="0" err="1" smtClean="0"/>
              <a:t>rdfs:comment</a:t>
            </a:r>
            <a:r>
              <a:rPr lang="en-US" sz="1600" dirty="0" smtClean="0"/>
              <a:t>="Identifies the object of a statement</a:t>
            </a:r>
          </a:p>
          <a:p>
            <a:r>
              <a:rPr lang="en-US" sz="1600" dirty="0" smtClean="0"/>
              <a:t>when representing the statement in reified form"/&gt;</a:t>
            </a:r>
          </a:p>
          <a:p>
            <a:endParaRPr lang="en-US" sz="1600" dirty="0" smtClean="0"/>
          </a:p>
          <a:p>
            <a:r>
              <a:rPr lang="en-US" sz="1600" dirty="0" smtClean="0"/>
              <a:t>&lt;</a:t>
            </a:r>
            <a:r>
              <a:rPr lang="en-US" sz="1600" dirty="0" err="1" smtClean="0"/>
              <a:t>rdf:Property</a:t>
            </a:r>
            <a:r>
              <a:rPr lang="en-US" sz="1600" dirty="0" smtClean="0"/>
              <a:t> </a:t>
            </a:r>
            <a:r>
              <a:rPr lang="en-US" sz="1600" dirty="0" err="1" smtClean="0"/>
              <a:t>rdf:ID</a:t>
            </a:r>
            <a:r>
              <a:rPr lang="en-US" sz="1600" dirty="0" smtClean="0"/>
              <a:t>="type"</a:t>
            </a:r>
          </a:p>
          <a:p>
            <a:r>
              <a:rPr lang="en-US" sz="1600" dirty="0" err="1" smtClean="0"/>
              <a:t>rdfs:comment</a:t>
            </a:r>
            <a:r>
              <a:rPr lang="en-US" sz="1600" dirty="0" smtClean="0"/>
              <a:t>="Identifies the class of a resource.</a:t>
            </a:r>
          </a:p>
          <a:p>
            <a:r>
              <a:rPr lang="en-US" sz="1600" dirty="0" smtClean="0"/>
              <a:t>The resource is an instance of that class."/&gt;</a:t>
            </a:r>
          </a:p>
          <a:p>
            <a:r>
              <a:rPr lang="en-US" sz="1600" dirty="0" smtClean="0"/>
              <a:t>&lt;/</a:t>
            </a:r>
            <a:r>
              <a:rPr lang="en-US" sz="1600" dirty="0" err="1" smtClean="0"/>
              <a:t>rdf:RDF</a:t>
            </a:r>
            <a:r>
              <a:rPr lang="en-US" sz="1600" dirty="0" smtClean="0"/>
              <a:t>&gt;</a:t>
            </a:r>
            <a:endParaRPr lang="el-GR" sz="1700" dirty="0"/>
          </a:p>
        </p:txBody>
      </p:sp>
    </p:spTree>
    <p:extLst>
      <p:ext uri="{BB962C8B-B14F-4D97-AF65-F5344CB8AC3E}">
        <p14:creationId xmlns:p14="http://schemas.microsoft.com/office/powerpoint/2010/main" val="1060384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RDF Schema (1/2)</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142</a:t>
            </a:fld>
            <a:endParaRPr lang="el-GR"/>
          </a:p>
        </p:txBody>
      </p:sp>
      <p:sp>
        <p:nvSpPr>
          <p:cNvPr id="5" name="4 - Ορθογώνιο"/>
          <p:cNvSpPr/>
          <p:nvPr/>
        </p:nvSpPr>
        <p:spPr>
          <a:xfrm>
            <a:off x="1043608" y="1124744"/>
            <a:ext cx="7920880" cy="55446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rdf:RDF</a:t>
            </a:r>
            <a:endParaRPr lang="en-US" sz="1600" dirty="0" smtClean="0"/>
          </a:p>
          <a:p>
            <a:r>
              <a:rPr lang="en-US" sz="1600" dirty="0" err="1" smtClean="0"/>
              <a:t>xmlns:rdf</a:t>
            </a:r>
            <a:r>
              <a:rPr lang="en-US" sz="1600" dirty="0" smtClean="0"/>
              <a:t>="http://www.w3.org/1999/02/22-rdf-syntax-ns#"</a:t>
            </a:r>
          </a:p>
          <a:p>
            <a:r>
              <a:rPr lang="en-US" sz="1600" dirty="0" err="1" smtClean="0"/>
              <a:t>xmlns:rdfs</a:t>
            </a:r>
            <a:r>
              <a:rPr lang="en-US" sz="1600" dirty="0" smtClean="0"/>
              <a:t>="http://www.w3.org/2000/01/rdf-schema#"&gt;</a:t>
            </a:r>
          </a:p>
          <a:p>
            <a:endParaRPr lang="en-US" sz="1000" dirty="0" smtClean="0"/>
          </a:p>
          <a:p>
            <a:r>
              <a:rPr lang="en-US" sz="1600" dirty="0" smtClean="0"/>
              <a:t>&lt;</a:t>
            </a:r>
            <a:r>
              <a:rPr lang="en-US" sz="1600" dirty="0" err="1" smtClean="0"/>
              <a:t>rdfs:Class</a:t>
            </a:r>
            <a:r>
              <a:rPr lang="en-US" sz="1600" dirty="0" smtClean="0"/>
              <a:t> </a:t>
            </a:r>
            <a:r>
              <a:rPr lang="en-US" sz="1600" dirty="0" err="1" smtClean="0"/>
              <a:t>rdf:ID</a:t>
            </a:r>
            <a:r>
              <a:rPr lang="en-US" sz="1600" dirty="0" smtClean="0"/>
              <a:t>="Resource” </a:t>
            </a:r>
            <a:r>
              <a:rPr lang="en-US" sz="1600" dirty="0" err="1" smtClean="0"/>
              <a:t>rdfs:comment</a:t>
            </a:r>
            <a:r>
              <a:rPr lang="en-US" sz="1600" dirty="0" smtClean="0"/>
              <a:t>="The most general class"/&gt;</a:t>
            </a:r>
          </a:p>
          <a:p>
            <a:endParaRPr lang="en-US" sz="1000" dirty="0" smtClean="0"/>
          </a:p>
          <a:p>
            <a:r>
              <a:rPr lang="en-US" sz="1600" dirty="0" smtClean="0"/>
              <a:t>&lt;</a:t>
            </a:r>
            <a:r>
              <a:rPr lang="en-US" sz="1600" dirty="0" err="1" smtClean="0"/>
              <a:t>rdfs:Class</a:t>
            </a:r>
            <a:r>
              <a:rPr lang="en-US" sz="1600" dirty="0" smtClean="0"/>
              <a:t> </a:t>
            </a:r>
            <a:r>
              <a:rPr lang="en-US" sz="1600" dirty="0" err="1" smtClean="0"/>
              <a:t>rdf:ID</a:t>
            </a:r>
            <a:r>
              <a:rPr lang="en-US" sz="1600" dirty="0" smtClean="0"/>
              <a:t>="comment” </a:t>
            </a:r>
            <a:r>
              <a:rPr lang="en-US" sz="1600" dirty="0" err="1" smtClean="0"/>
              <a:t>rdfs:comment</a:t>
            </a:r>
            <a:r>
              <a:rPr lang="en-US" sz="1600" dirty="0" smtClean="0"/>
              <a:t>="Use this for descriptions"&gt;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="#Resource"/&gt;</a:t>
            </a:r>
          </a:p>
          <a:p>
            <a:r>
              <a:rPr lang="en-US" sz="1600" dirty="0" smtClean="0"/>
              <a:t>&lt;</a:t>
            </a:r>
            <a:r>
              <a:rPr lang="en-US" sz="1600" dirty="0" err="1" smtClean="0"/>
              <a:t>rdfs:range</a:t>
            </a:r>
            <a:r>
              <a:rPr lang="en-US" sz="1600" dirty="0" smtClean="0"/>
              <a:t> </a:t>
            </a:r>
            <a:r>
              <a:rPr lang="en-US" sz="1600" dirty="0" err="1" smtClean="0"/>
              <a:t>rdf:resource</a:t>
            </a:r>
            <a:r>
              <a:rPr lang="en-US" sz="1600" dirty="0" smtClean="0"/>
              <a:t>="#Literal"/&gt;</a:t>
            </a:r>
          </a:p>
          <a:p>
            <a:r>
              <a:rPr lang="en-US" sz="1600" dirty="0" smtClean="0"/>
              <a:t>&lt;/</a:t>
            </a:r>
            <a:r>
              <a:rPr lang="en-US" sz="1600" dirty="0" err="1" smtClean="0"/>
              <a:t>rdfs:Class</a:t>
            </a:r>
            <a:r>
              <a:rPr lang="en-US" sz="1600" dirty="0" smtClean="0"/>
              <a:t>&gt;</a:t>
            </a:r>
          </a:p>
          <a:p>
            <a:endParaRPr lang="en-US" sz="1000" dirty="0" smtClean="0"/>
          </a:p>
          <a:p>
            <a:r>
              <a:rPr lang="en-US" sz="1600" dirty="0" smtClean="0"/>
              <a:t>&lt;</a:t>
            </a:r>
            <a:r>
              <a:rPr lang="en-US" sz="1600" dirty="0" err="1" smtClean="0"/>
              <a:t>rdfs:Class</a:t>
            </a:r>
            <a:r>
              <a:rPr lang="en-US" sz="1600" dirty="0" smtClean="0"/>
              <a:t> </a:t>
            </a:r>
            <a:r>
              <a:rPr lang="en-US" sz="1600" dirty="0" err="1" smtClean="0"/>
              <a:t>rdf:ID</a:t>
            </a:r>
            <a:r>
              <a:rPr lang="en-US" sz="1600" dirty="0" smtClean="0"/>
              <a:t>="Class” </a:t>
            </a:r>
            <a:r>
              <a:rPr lang="en-US" sz="1600" dirty="0" err="1" smtClean="0"/>
              <a:t>rdfs:comment</a:t>
            </a:r>
            <a:r>
              <a:rPr lang="en-US" sz="1600" dirty="0" smtClean="0"/>
              <a:t>="The concept of classes. All classes are resources."&gt;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="#Resource"/&gt;</a:t>
            </a:r>
          </a:p>
          <a:p>
            <a:r>
              <a:rPr lang="en-US" sz="1600" dirty="0" smtClean="0"/>
              <a:t>&lt;/</a:t>
            </a:r>
            <a:r>
              <a:rPr lang="en-US" sz="1600" dirty="0" err="1" smtClean="0"/>
              <a:t>rdfs:Class</a:t>
            </a:r>
            <a:r>
              <a:rPr lang="en-US" sz="1600" dirty="0" smtClean="0"/>
              <a:t>&gt;</a:t>
            </a:r>
          </a:p>
          <a:p>
            <a:endParaRPr lang="en-US" sz="1000" dirty="0" smtClean="0"/>
          </a:p>
          <a:p>
            <a:r>
              <a:rPr lang="en-US" sz="1600" dirty="0" smtClean="0"/>
              <a:t>&lt;</a:t>
            </a:r>
            <a:r>
              <a:rPr lang="en-US" sz="1600" dirty="0" err="1" smtClean="0"/>
              <a:t>rdf:Property</a:t>
            </a:r>
            <a:r>
              <a:rPr lang="en-US" sz="1600" dirty="0" smtClean="0"/>
              <a:t> </a:t>
            </a:r>
            <a:r>
              <a:rPr lang="en-US" sz="1600" dirty="0" err="1" smtClean="0"/>
              <a:t>rdf:ID</a:t>
            </a:r>
            <a:r>
              <a:rPr lang="en-US" sz="1600" dirty="0" smtClean="0"/>
              <a:t>="</a:t>
            </a:r>
            <a:r>
              <a:rPr lang="en-US" sz="1600" dirty="0" err="1" smtClean="0"/>
              <a:t>subClassOf</a:t>
            </a:r>
            <a:r>
              <a:rPr lang="en-US" sz="1600" dirty="0" smtClean="0"/>
              <a:t>"&gt;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="#Class"/&gt;</a:t>
            </a:r>
          </a:p>
          <a:p>
            <a:r>
              <a:rPr lang="en-US" sz="1600" dirty="0" smtClean="0"/>
              <a:t>&lt;</a:t>
            </a:r>
            <a:r>
              <a:rPr lang="en-US" sz="1600" dirty="0" err="1" smtClean="0"/>
              <a:t>rdfs:range</a:t>
            </a:r>
            <a:r>
              <a:rPr lang="en-US" sz="1600" dirty="0" smtClean="0"/>
              <a:t> </a:t>
            </a:r>
            <a:r>
              <a:rPr lang="en-US" sz="1600" dirty="0" err="1" smtClean="0"/>
              <a:t>rdf:resource</a:t>
            </a:r>
            <a:r>
              <a:rPr lang="en-US" sz="1600" dirty="0" smtClean="0"/>
              <a:t>="#Class"/&gt;</a:t>
            </a:r>
          </a:p>
          <a:p>
            <a:r>
              <a:rPr lang="en-US" sz="1600" dirty="0" smtClean="0"/>
              <a:t>&lt;/</a:t>
            </a:r>
            <a:r>
              <a:rPr lang="en-US" sz="1600" dirty="0" err="1" smtClean="0"/>
              <a:t>rdf:Property</a:t>
            </a:r>
            <a:r>
              <a:rPr lang="en-US" sz="1600" dirty="0" smtClean="0"/>
              <a:t>&gt;</a:t>
            </a:r>
          </a:p>
          <a:p>
            <a:endParaRPr lang="en-US" sz="1000" dirty="0" smtClean="0"/>
          </a:p>
          <a:p>
            <a:r>
              <a:rPr lang="en-US" sz="1600" dirty="0" smtClean="0"/>
              <a:t>&lt;</a:t>
            </a:r>
            <a:r>
              <a:rPr lang="en-US" sz="1600" dirty="0" err="1" smtClean="0"/>
              <a:t>rdf:Property</a:t>
            </a:r>
            <a:r>
              <a:rPr lang="en-US" sz="1600" dirty="0" smtClean="0"/>
              <a:t> </a:t>
            </a:r>
            <a:r>
              <a:rPr lang="en-US" sz="1600" dirty="0" err="1" smtClean="0"/>
              <a:t>rdf:ID</a:t>
            </a:r>
            <a:r>
              <a:rPr lang="en-US" sz="1600" dirty="0" smtClean="0"/>
              <a:t>="</a:t>
            </a:r>
            <a:r>
              <a:rPr lang="en-US" sz="1600" dirty="0" err="1" smtClean="0"/>
              <a:t>subPropertyOf</a:t>
            </a:r>
            <a:r>
              <a:rPr lang="en-US" sz="1600" dirty="0" smtClean="0"/>
              <a:t>"&gt;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="&amp;</a:t>
            </a:r>
            <a:r>
              <a:rPr lang="en-US" sz="1600" dirty="0" err="1" smtClean="0"/>
              <a:t>rdf;Property</a:t>
            </a:r>
            <a:r>
              <a:rPr lang="en-US" sz="1600" dirty="0" smtClean="0"/>
              <a:t>"/&gt;</a:t>
            </a:r>
          </a:p>
          <a:p>
            <a:r>
              <a:rPr lang="en-US" sz="1600" dirty="0" smtClean="0"/>
              <a:t>&lt;</a:t>
            </a:r>
            <a:r>
              <a:rPr lang="en-US" sz="1600" dirty="0" err="1" smtClean="0"/>
              <a:t>rdfs:range</a:t>
            </a:r>
            <a:r>
              <a:rPr lang="en-US" sz="1600" dirty="0" smtClean="0"/>
              <a:t> </a:t>
            </a:r>
            <a:r>
              <a:rPr lang="en-US" sz="1600" dirty="0" err="1" smtClean="0"/>
              <a:t>rdf:resource</a:t>
            </a:r>
            <a:r>
              <a:rPr lang="en-US" sz="1600" dirty="0" smtClean="0"/>
              <a:t>="&amp;</a:t>
            </a:r>
            <a:r>
              <a:rPr lang="en-US" sz="1600" dirty="0" err="1" smtClean="0"/>
              <a:t>rdf;Property</a:t>
            </a:r>
            <a:r>
              <a:rPr lang="en-US" sz="1600" dirty="0" smtClean="0"/>
              <a:t>"/&gt;</a:t>
            </a:r>
          </a:p>
          <a:p>
            <a:r>
              <a:rPr lang="en-US" sz="1600" dirty="0" smtClean="0"/>
              <a:t>&lt;/</a:t>
            </a:r>
            <a:r>
              <a:rPr lang="en-US" sz="1600" dirty="0" err="1" smtClean="0"/>
              <a:t>rdf:Property</a:t>
            </a:r>
            <a:r>
              <a:rPr lang="en-US" sz="1600" dirty="0" smtClean="0"/>
              <a:t>&gt;</a:t>
            </a:r>
          </a:p>
          <a:p>
            <a:r>
              <a:rPr lang="en-US" sz="1600" dirty="0" smtClean="0"/>
              <a:t>&lt;/</a:t>
            </a:r>
            <a:r>
              <a:rPr lang="en-US" sz="1600" dirty="0" err="1" smtClean="0"/>
              <a:t>rdf:RDF</a:t>
            </a:r>
            <a:r>
              <a:rPr lang="en-US" sz="1600" dirty="0" smtClean="0"/>
              <a:t>&gt;</a:t>
            </a:r>
            <a:endParaRPr lang="el-GR" sz="1700" dirty="0"/>
          </a:p>
        </p:txBody>
      </p:sp>
    </p:spTree>
    <p:extLst>
      <p:ext uri="{BB962C8B-B14F-4D97-AF65-F5344CB8AC3E}">
        <p14:creationId xmlns:p14="http://schemas.microsoft.com/office/powerpoint/2010/main" val="293506220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RDF Schema (2/2)</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n-US" dirty="0" smtClean="0"/>
              <a:t>The namespaces do </a:t>
            </a:r>
            <a:r>
              <a:rPr lang="en-US" i="1" dirty="0" smtClean="0"/>
              <a:t>not </a:t>
            </a:r>
            <a:r>
              <a:rPr lang="en-US" dirty="0" smtClean="0"/>
              <a:t>provide the full definition of RDF and RDF Schema</a:t>
            </a:r>
          </a:p>
          <a:p>
            <a:r>
              <a:rPr lang="en-US" dirty="0" smtClean="0"/>
              <a:t>Consider, for example, </a:t>
            </a:r>
            <a:r>
              <a:rPr lang="en-US" i="1" dirty="0" err="1" smtClean="0"/>
              <a:t>rdfs:subClassOf</a:t>
            </a:r>
            <a:endParaRPr lang="en-US" dirty="0" smtClean="0"/>
          </a:p>
          <a:p>
            <a:pPr lvl="1"/>
            <a:r>
              <a:rPr lang="en-US" dirty="0" smtClean="0"/>
              <a:t>The namespace specifies only that it applies to classes and has a class as a value</a:t>
            </a:r>
          </a:p>
          <a:p>
            <a:pPr lvl="1"/>
            <a:r>
              <a:rPr lang="en-US" dirty="0" smtClean="0"/>
              <a:t>The meaning of being a subclass, namely, that all instances of one class are also instances of its </a:t>
            </a:r>
            <a:r>
              <a:rPr lang="en-US" dirty="0" err="1" smtClean="0"/>
              <a:t>superclass</a:t>
            </a:r>
            <a:r>
              <a:rPr lang="en-US" dirty="0" smtClean="0"/>
              <a:t>, is not expressed anywhere</a:t>
            </a:r>
          </a:p>
          <a:p>
            <a:pPr lvl="1"/>
            <a:r>
              <a:rPr lang="en-US" dirty="0" smtClean="0"/>
              <a:t>In fact, it cannot be expressed in an RDF document</a:t>
            </a:r>
          </a:p>
          <a:p>
            <a:pPr lvl="2"/>
            <a:r>
              <a:rPr lang="en-US" dirty="0" smtClean="0"/>
              <a:t>If it could, there would be no need for defining RDF Schema</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143</a:t>
            </a:fld>
            <a:endParaRPr lang="el-GR"/>
          </a:p>
        </p:txBody>
      </p:sp>
    </p:spTree>
    <p:extLst>
      <p:ext uri="{BB962C8B-B14F-4D97-AF65-F5344CB8AC3E}">
        <p14:creationId xmlns:p14="http://schemas.microsoft.com/office/powerpoint/2010/main" val="27548857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normAutofit fontScale="90000"/>
          </a:bodyPr>
          <a:lstStyle/>
          <a:p>
            <a:r>
              <a:rPr lang="en-US" dirty="0" smtClean="0"/>
              <a:t>An Axiomatic Semantics for </a:t>
            </a:r>
            <a:br>
              <a:rPr lang="en-US" dirty="0" smtClean="0"/>
            </a:br>
            <a:r>
              <a:rPr lang="en-US" dirty="0" smtClean="0"/>
              <a:t>RDF and RDF Schema</a:t>
            </a:r>
            <a:endParaRPr lang="el-GR" dirty="0"/>
          </a:p>
        </p:txBody>
      </p:sp>
      <p:sp>
        <p:nvSpPr>
          <p:cNvPr id="6" name="5 - Θέση κειμένου"/>
          <p:cNvSpPr>
            <a:spLocks noGrp="1"/>
          </p:cNvSpPr>
          <p:nvPr>
            <p:ph type="body" idx="1"/>
          </p:nvPr>
        </p:nvSpPr>
        <p:spPr>
          <a:xfrm>
            <a:off x="3707904" y="4005064"/>
            <a:ext cx="5271288" cy="1512168"/>
          </a:xfrm>
        </p:spPr>
        <p:txBody>
          <a:bodyPr>
            <a:normAutofit/>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144</a:t>
            </a:fld>
            <a:endParaRPr lang="el-GR"/>
          </a:p>
        </p:txBody>
      </p:sp>
    </p:spTree>
    <p:extLst>
      <p:ext uri="{BB962C8B-B14F-4D97-AF65-F5344CB8AC3E}">
        <p14:creationId xmlns:p14="http://schemas.microsoft.com/office/powerpoint/2010/main" val="34011987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An Axiomatic Semantics for </a:t>
            </a:r>
            <a:br>
              <a:rPr lang="en-US" dirty="0" smtClean="0"/>
            </a:br>
            <a:r>
              <a:rPr lang="en-US" dirty="0" smtClean="0"/>
              <a:t>RDF and RDF Schema</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smtClean="0"/>
              <a:t>In this section we formalize the meaning of the modeling primitives of RDF and RDF Schema</a:t>
            </a:r>
          </a:p>
          <a:p>
            <a:pPr lvl="1"/>
            <a:r>
              <a:rPr lang="en-US" dirty="0" smtClean="0"/>
              <a:t>Thus we capture the </a:t>
            </a:r>
            <a:r>
              <a:rPr lang="en-US" i="1" dirty="0" smtClean="0"/>
              <a:t>semantics </a:t>
            </a:r>
            <a:r>
              <a:rPr lang="en-US" dirty="0" smtClean="0"/>
              <a:t>of RDF and RDFS</a:t>
            </a:r>
            <a:endParaRPr lang="en-US" i="1" dirty="0" smtClean="0"/>
          </a:p>
          <a:p>
            <a:r>
              <a:rPr lang="en-US" dirty="0" smtClean="0"/>
              <a:t>The formal language we use is </a:t>
            </a:r>
            <a:r>
              <a:rPr lang="en-US" i="1" dirty="0" smtClean="0"/>
              <a:t>predicate logic, universally accepted as the </a:t>
            </a:r>
            <a:r>
              <a:rPr lang="en-US" dirty="0" smtClean="0"/>
              <a:t>foundation of all (symbolic) knowledge representation</a:t>
            </a:r>
          </a:p>
          <a:p>
            <a:r>
              <a:rPr lang="en-US" dirty="0" smtClean="0"/>
              <a:t>Formulas used in the formalization are referred to as </a:t>
            </a:r>
            <a:r>
              <a:rPr lang="en-US" i="1" dirty="0" smtClean="0"/>
              <a:t>axioms</a:t>
            </a:r>
          </a:p>
          <a:p>
            <a:r>
              <a:rPr lang="en-US" dirty="0" smtClean="0"/>
              <a:t>By describing the semantics of RDF and RDFS in a formal language like logic we make the semantics unambiguous and machine-accessible</a:t>
            </a:r>
          </a:p>
          <a:p>
            <a:r>
              <a:rPr lang="en-US" dirty="0" smtClean="0"/>
              <a:t>Also, we provide a basis for reasoning support by automated </a:t>
            </a:r>
            <a:r>
              <a:rPr lang="en-US" dirty="0" err="1" smtClean="0"/>
              <a:t>reasoners</a:t>
            </a:r>
            <a:r>
              <a:rPr lang="en-US" dirty="0" smtClean="0"/>
              <a:t> manipulating logical formulas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145</a:t>
            </a:fld>
            <a:endParaRPr lang="el-GR"/>
          </a:p>
        </p:txBody>
      </p:sp>
    </p:spTree>
    <p:extLst>
      <p:ext uri="{BB962C8B-B14F-4D97-AF65-F5344CB8AC3E}">
        <p14:creationId xmlns:p14="http://schemas.microsoft.com/office/powerpoint/2010/main" val="187241247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The Approach (1/2)</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smtClean="0"/>
              <a:t>All language primitives in RDF and RDF Schema are represented by constants:</a:t>
            </a:r>
          </a:p>
          <a:p>
            <a:pPr lvl="1"/>
            <a:r>
              <a:rPr lang="en-US" i="1" dirty="0" smtClean="0"/>
              <a:t>Resource, Class, Property, </a:t>
            </a:r>
            <a:r>
              <a:rPr lang="en-US" i="1" dirty="0" err="1" smtClean="0"/>
              <a:t>subClassOf</a:t>
            </a:r>
            <a:r>
              <a:rPr lang="en-US" i="1" dirty="0" smtClean="0"/>
              <a:t>, and so on</a:t>
            </a:r>
          </a:p>
          <a:p>
            <a:r>
              <a:rPr lang="en-US" i="1" dirty="0" smtClean="0"/>
              <a:t>A few predefined </a:t>
            </a:r>
            <a:r>
              <a:rPr lang="en-US" dirty="0" smtClean="0"/>
              <a:t>predicates are used as a foundation for expressing relationships between the constants</a:t>
            </a:r>
          </a:p>
          <a:p>
            <a:r>
              <a:rPr lang="en-US" dirty="0" smtClean="0"/>
              <a:t>An auxiliary theory of lists is used</a:t>
            </a:r>
          </a:p>
          <a:p>
            <a:pPr lvl="1"/>
            <a:r>
              <a:rPr lang="en-US" dirty="0" smtClean="0"/>
              <a:t>It has function symbols </a:t>
            </a:r>
          </a:p>
          <a:p>
            <a:pPr lvl="2"/>
            <a:r>
              <a:rPr lang="en-US" i="1" dirty="0" smtClean="0"/>
              <a:t>nil (empty list)</a:t>
            </a:r>
          </a:p>
          <a:p>
            <a:pPr lvl="2"/>
            <a:r>
              <a:rPr lang="en-US" i="1" dirty="0" smtClean="0"/>
              <a:t>cons(x, l) (adds an element to the front of the list)</a:t>
            </a:r>
          </a:p>
          <a:p>
            <a:pPr lvl="2"/>
            <a:r>
              <a:rPr lang="en-US" i="1" dirty="0" smtClean="0"/>
              <a:t>first(l) (returns the first element)</a:t>
            </a:r>
          </a:p>
          <a:p>
            <a:pPr lvl="2"/>
            <a:r>
              <a:rPr lang="en-US" i="1" dirty="0" smtClean="0"/>
              <a:t>rest(l) (returns the rest of the list)</a:t>
            </a:r>
          </a:p>
          <a:p>
            <a:pPr lvl="1"/>
            <a:r>
              <a:rPr lang="en-US" dirty="0" smtClean="0"/>
              <a:t>And predicate symbols </a:t>
            </a:r>
          </a:p>
          <a:p>
            <a:pPr lvl="2"/>
            <a:r>
              <a:rPr lang="en-US" i="1" dirty="0" smtClean="0"/>
              <a:t>item(x, l) (true </a:t>
            </a:r>
            <a:r>
              <a:rPr lang="en-US" i="1" dirty="0" err="1" smtClean="0"/>
              <a:t>iff</a:t>
            </a:r>
            <a:r>
              <a:rPr lang="en-US" i="1" dirty="0" smtClean="0"/>
              <a:t> an element occurs in the list)</a:t>
            </a:r>
          </a:p>
          <a:p>
            <a:pPr lvl="2"/>
            <a:r>
              <a:rPr lang="en-US" i="1" dirty="0" smtClean="0"/>
              <a:t>list(l) (true </a:t>
            </a:r>
            <a:r>
              <a:rPr lang="en-US" i="1" dirty="0" err="1" smtClean="0"/>
              <a:t>iff</a:t>
            </a:r>
            <a:r>
              <a:rPr lang="en-US" i="1" dirty="0" smtClean="0"/>
              <a:t> l is a list)</a:t>
            </a:r>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146</a:t>
            </a:fld>
            <a:endParaRPr lang="el-GR"/>
          </a:p>
        </p:txBody>
      </p:sp>
    </p:spTree>
    <p:extLst>
      <p:ext uri="{BB962C8B-B14F-4D97-AF65-F5344CB8AC3E}">
        <p14:creationId xmlns:p14="http://schemas.microsoft.com/office/powerpoint/2010/main" val="372773884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The Approach (2/2)</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n-US" dirty="0" smtClean="0"/>
              <a:t>Lists are used to represent containers in RDF</a:t>
            </a:r>
          </a:p>
          <a:p>
            <a:r>
              <a:rPr lang="en-US" dirty="0" smtClean="0"/>
              <a:t>They are also needed to capture the meaning of certain constructs in richer ontology languages</a:t>
            </a:r>
          </a:p>
          <a:p>
            <a:pPr lvl="1"/>
            <a:r>
              <a:rPr lang="en-US" dirty="0" smtClean="0"/>
              <a:t>such as cardinality constraints</a:t>
            </a:r>
          </a:p>
          <a:p>
            <a:r>
              <a:rPr lang="en-US" dirty="0" smtClean="0"/>
              <a:t>Most axioms provide typing information</a:t>
            </a:r>
          </a:p>
          <a:p>
            <a:pPr lvl="1"/>
            <a:r>
              <a:rPr lang="en-US" dirty="0" smtClean="0"/>
              <a:t>For example, </a:t>
            </a:r>
            <a:r>
              <a:rPr lang="en-US" i="1" dirty="0" smtClean="0"/>
              <a:t>Type(</a:t>
            </a:r>
            <a:r>
              <a:rPr lang="en-US" i="1" dirty="0" err="1" smtClean="0"/>
              <a:t>subClassOf</a:t>
            </a:r>
            <a:r>
              <a:rPr lang="en-US" i="1" dirty="0" smtClean="0"/>
              <a:t>, Property) </a:t>
            </a:r>
            <a:r>
              <a:rPr lang="en-US" dirty="0" smtClean="0"/>
              <a:t>says that </a:t>
            </a:r>
            <a:r>
              <a:rPr lang="en-US" i="1" dirty="0" err="1" smtClean="0"/>
              <a:t>subClassOf</a:t>
            </a:r>
            <a:r>
              <a:rPr lang="en-US" i="1" dirty="0" smtClean="0"/>
              <a:t> </a:t>
            </a:r>
            <a:r>
              <a:rPr lang="en-US" dirty="0" smtClean="0"/>
              <a:t>is a property</a:t>
            </a:r>
          </a:p>
          <a:p>
            <a:r>
              <a:rPr lang="en-US" i="1" dirty="0" smtClean="0"/>
              <a:t>We use predicate logic with equality</a:t>
            </a:r>
          </a:p>
          <a:p>
            <a:r>
              <a:rPr lang="en-US" dirty="0" smtClean="0"/>
              <a:t>Variable names begin with ?</a:t>
            </a:r>
          </a:p>
          <a:p>
            <a:r>
              <a:rPr lang="en-US" dirty="0" smtClean="0"/>
              <a:t>All axioms are implicitly universally quantified</a:t>
            </a:r>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147</a:t>
            </a:fld>
            <a:endParaRPr lang="el-GR"/>
          </a:p>
        </p:txBody>
      </p:sp>
    </p:spTree>
    <p:extLst>
      <p:ext uri="{BB962C8B-B14F-4D97-AF65-F5344CB8AC3E}">
        <p14:creationId xmlns:p14="http://schemas.microsoft.com/office/powerpoint/2010/main" val="198698912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Basic Predicates</a:t>
            </a:r>
            <a:endParaRPr lang="el-GR" dirty="0"/>
          </a:p>
        </p:txBody>
      </p:sp>
      <p:sp>
        <p:nvSpPr>
          <p:cNvPr id="3" name="2 - Θέση περιεχομένου"/>
          <p:cNvSpPr>
            <a:spLocks noGrp="1"/>
          </p:cNvSpPr>
          <p:nvPr>
            <p:ph idx="1"/>
          </p:nvPr>
        </p:nvSpPr>
        <p:spPr/>
        <p:txBody>
          <a:bodyPr>
            <a:normAutofit/>
          </a:bodyPr>
          <a:lstStyle/>
          <a:p>
            <a:r>
              <a:rPr lang="en-US" dirty="0" smtClean="0"/>
              <a:t>The basic predicates are </a:t>
            </a:r>
          </a:p>
          <a:p>
            <a:pPr lvl="1"/>
            <a:r>
              <a:rPr lang="en-US" i="1" dirty="0" err="1" smtClean="0"/>
              <a:t>PropVal</a:t>
            </a:r>
            <a:r>
              <a:rPr lang="en-US" i="1" dirty="0" smtClean="0"/>
              <a:t>(P,R, V ), </a:t>
            </a:r>
            <a:r>
              <a:rPr lang="en-US" dirty="0" smtClean="0"/>
              <a:t>a predicate with three arguments, which is used to represent an RDF statement with resource </a:t>
            </a:r>
            <a:r>
              <a:rPr lang="en-US" i="1" dirty="0" smtClean="0"/>
              <a:t>R</a:t>
            </a:r>
            <a:r>
              <a:rPr lang="en-US" dirty="0" smtClean="0"/>
              <a:t>, property </a:t>
            </a:r>
            <a:r>
              <a:rPr lang="en-US" i="1" dirty="0" smtClean="0"/>
              <a:t>P</a:t>
            </a:r>
            <a:r>
              <a:rPr lang="en-US" dirty="0" smtClean="0"/>
              <a:t>, and value </a:t>
            </a:r>
            <a:r>
              <a:rPr lang="en-US" i="1" dirty="0" smtClean="0"/>
              <a:t>V </a:t>
            </a:r>
          </a:p>
          <a:p>
            <a:pPr lvl="1"/>
            <a:r>
              <a:rPr lang="en-US" i="1" dirty="0" smtClean="0"/>
              <a:t>Type(R, T)</a:t>
            </a:r>
            <a:r>
              <a:rPr lang="en-US" dirty="0" smtClean="0"/>
              <a:t>, short for </a:t>
            </a:r>
            <a:r>
              <a:rPr lang="en-US" i="1" dirty="0" err="1" smtClean="0"/>
              <a:t>PropVal</a:t>
            </a:r>
            <a:r>
              <a:rPr lang="en-US" i="1" dirty="0" smtClean="0"/>
              <a:t>(</a:t>
            </a:r>
            <a:r>
              <a:rPr lang="en-US" i="1" dirty="0" err="1" smtClean="0"/>
              <a:t>type,R</a:t>
            </a:r>
            <a:r>
              <a:rPr lang="en-US" i="1" dirty="0" smtClean="0"/>
              <a:t>, T), </a:t>
            </a:r>
            <a:r>
              <a:rPr lang="en-US" dirty="0" smtClean="0"/>
              <a:t>which specifies that the resource </a:t>
            </a:r>
            <a:r>
              <a:rPr lang="en-US" i="1" dirty="0" smtClean="0"/>
              <a:t>R</a:t>
            </a:r>
            <a:r>
              <a:rPr lang="en-US" dirty="0" smtClean="0"/>
              <a:t> has the type </a:t>
            </a:r>
            <a:r>
              <a:rPr lang="en-US" i="1" dirty="0" smtClean="0"/>
              <a:t>T </a:t>
            </a:r>
          </a:p>
          <a:p>
            <a:pPr>
              <a:buNone/>
            </a:pPr>
            <a:r>
              <a:rPr lang="en-US" i="1" dirty="0" smtClean="0"/>
              <a:t>		Type(?r, ?t) ←→ </a:t>
            </a:r>
            <a:r>
              <a:rPr lang="en-US" i="1" dirty="0" err="1" smtClean="0"/>
              <a:t>PropV</a:t>
            </a:r>
            <a:r>
              <a:rPr lang="en-US" i="1" dirty="0" smtClean="0"/>
              <a:t> al(type, ?r, ?t)</a:t>
            </a:r>
            <a:endParaRPr lang="el-GR" i="1"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148</a:t>
            </a:fld>
            <a:endParaRPr lang="el-GR"/>
          </a:p>
        </p:txBody>
      </p:sp>
    </p:spTree>
    <p:extLst>
      <p:ext uri="{BB962C8B-B14F-4D97-AF65-F5344CB8AC3E}">
        <p14:creationId xmlns:p14="http://schemas.microsoft.com/office/powerpoint/2010/main" val="306399254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RDF (1/5)</a:t>
            </a:r>
            <a:endParaRPr lang="el-GR" dirty="0"/>
          </a:p>
        </p:txBody>
      </p:sp>
      <p:sp>
        <p:nvSpPr>
          <p:cNvPr id="3" name="2 - Θέση περιεχομένου"/>
          <p:cNvSpPr>
            <a:spLocks noGrp="1"/>
          </p:cNvSpPr>
          <p:nvPr>
            <p:ph idx="1"/>
          </p:nvPr>
        </p:nvSpPr>
        <p:spPr>
          <a:xfrm>
            <a:off x="1259632" y="1447800"/>
            <a:ext cx="7674056" cy="5149552"/>
          </a:xfrm>
        </p:spPr>
        <p:txBody>
          <a:bodyPr>
            <a:normAutofit fontScale="62500" lnSpcReduction="20000"/>
          </a:bodyPr>
          <a:lstStyle/>
          <a:p>
            <a:r>
              <a:rPr lang="en-US" dirty="0" smtClean="0"/>
              <a:t>An RDF statement (triple) (</a:t>
            </a:r>
            <a:r>
              <a:rPr lang="en-US" i="1" dirty="0" smtClean="0"/>
              <a:t>R, P, V </a:t>
            </a:r>
            <a:r>
              <a:rPr lang="en-US" dirty="0" smtClean="0"/>
              <a:t>) is represented as </a:t>
            </a:r>
            <a:r>
              <a:rPr lang="en-US" i="1" dirty="0" err="1" smtClean="0"/>
              <a:t>PropVal</a:t>
            </a:r>
            <a:r>
              <a:rPr lang="en-US" i="1" dirty="0" smtClean="0"/>
              <a:t>(P,R, V )</a:t>
            </a:r>
          </a:p>
          <a:p>
            <a:r>
              <a:rPr lang="en-US" b="1" dirty="0" smtClean="0"/>
              <a:t>Classes</a:t>
            </a:r>
          </a:p>
          <a:p>
            <a:r>
              <a:rPr lang="en-US" dirty="0" smtClean="0"/>
              <a:t>In our language we have constants </a:t>
            </a:r>
            <a:r>
              <a:rPr lang="en-US" i="1" dirty="0" err="1" smtClean="0"/>
              <a:t>Class,Resource</a:t>
            </a:r>
            <a:r>
              <a:rPr lang="en-US" i="1" dirty="0" smtClean="0"/>
              <a:t>, Property, Literal</a:t>
            </a:r>
            <a:endParaRPr lang="en-US" dirty="0" smtClean="0"/>
          </a:p>
          <a:p>
            <a:r>
              <a:rPr lang="en-US" dirty="0" smtClean="0"/>
              <a:t>All classes are instances of </a:t>
            </a:r>
            <a:r>
              <a:rPr lang="en-US" i="1" dirty="0" smtClean="0"/>
              <a:t>Class</a:t>
            </a:r>
            <a:r>
              <a:rPr lang="en-US" dirty="0" smtClean="0"/>
              <a:t>, that is, they have the type </a:t>
            </a:r>
            <a:r>
              <a:rPr lang="en-US" i="1" dirty="0" smtClean="0"/>
              <a:t>Class</a:t>
            </a:r>
            <a:r>
              <a:rPr lang="en-US" dirty="0" smtClean="0"/>
              <a:t>:</a:t>
            </a:r>
          </a:p>
          <a:p>
            <a:pPr lvl="1"/>
            <a:r>
              <a:rPr lang="en-US" i="1" dirty="0" smtClean="0"/>
              <a:t>Type(Class, Class)</a:t>
            </a:r>
          </a:p>
          <a:p>
            <a:pPr lvl="1"/>
            <a:r>
              <a:rPr lang="en-US" i="1" dirty="0" smtClean="0"/>
              <a:t>Type(</a:t>
            </a:r>
            <a:r>
              <a:rPr lang="en-US" i="1" dirty="0" err="1" smtClean="0"/>
              <a:t>Resource,Class</a:t>
            </a:r>
            <a:r>
              <a:rPr lang="en-US" i="1" dirty="0" smtClean="0"/>
              <a:t>)</a:t>
            </a:r>
          </a:p>
          <a:p>
            <a:pPr lvl="1"/>
            <a:r>
              <a:rPr lang="en-US" i="1" dirty="0" smtClean="0"/>
              <a:t>Type(</a:t>
            </a:r>
            <a:r>
              <a:rPr lang="en-US" i="1" dirty="0" err="1" smtClean="0"/>
              <a:t>Property,Class</a:t>
            </a:r>
            <a:r>
              <a:rPr lang="en-US" i="1" dirty="0" smtClean="0"/>
              <a:t>)</a:t>
            </a:r>
          </a:p>
          <a:p>
            <a:pPr lvl="1"/>
            <a:r>
              <a:rPr lang="en-US" i="1" dirty="0" smtClean="0"/>
              <a:t>Type(</a:t>
            </a:r>
            <a:r>
              <a:rPr lang="en-US" i="1" dirty="0" err="1" smtClean="0"/>
              <a:t>Literal,Class</a:t>
            </a:r>
            <a:r>
              <a:rPr lang="en-US" i="1" dirty="0" smtClean="0"/>
              <a:t>)</a:t>
            </a:r>
          </a:p>
          <a:p>
            <a:r>
              <a:rPr lang="en-US" i="1" dirty="0" smtClean="0"/>
              <a:t>Resource </a:t>
            </a:r>
            <a:r>
              <a:rPr lang="en-US" dirty="0" smtClean="0"/>
              <a:t>is the most general class: every object is a resource</a:t>
            </a:r>
          </a:p>
          <a:p>
            <a:r>
              <a:rPr lang="en-US" dirty="0" smtClean="0"/>
              <a:t>Therefore, every class and every property is a resource:</a:t>
            </a:r>
          </a:p>
          <a:p>
            <a:pPr lvl="1"/>
            <a:r>
              <a:rPr lang="en-US" i="1" dirty="0" smtClean="0"/>
              <a:t>Type(?p, Property) → Type(?</a:t>
            </a:r>
            <a:r>
              <a:rPr lang="en-US" i="1" dirty="0" err="1" smtClean="0"/>
              <a:t>p,Resource</a:t>
            </a:r>
            <a:r>
              <a:rPr lang="en-US" i="1" dirty="0" smtClean="0"/>
              <a:t>)</a:t>
            </a:r>
          </a:p>
          <a:p>
            <a:pPr lvl="1"/>
            <a:r>
              <a:rPr lang="en-US" i="1" dirty="0" smtClean="0"/>
              <a:t>Type(?</a:t>
            </a:r>
            <a:r>
              <a:rPr lang="en-US" i="1" dirty="0" err="1" smtClean="0"/>
              <a:t>c,Class</a:t>
            </a:r>
            <a:r>
              <a:rPr lang="en-US" i="1" dirty="0" smtClean="0"/>
              <a:t>) → Type(?</a:t>
            </a:r>
            <a:r>
              <a:rPr lang="en-US" i="1" dirty="0" err="1" smtClean="0"/>
              <a:t>c,Resource</a:t>
            </a:r>
            <a:r>
              <a:rPr lang="en-US" i="1" dirty="0" smtClean="0"/>
              <a:t>)</a:t>
            </a:r>
          </a:p>
          <a:p>
            <a:r>
              <a:rPr lang="en-US" dirty="0" smtClean="0"/>
              <a:t>Finally, the predicate in an RDF statement must be a property:</a:t>
            </a:r>
          </a:p>
          <a:p>
            <a:pPr lvl="1"/>
            <a:r>
              <a:rPr lang="en-US" i="1" dirty="0" err="1" smtClean="0"/>
              <a:t>PropVal</a:t>
            </a:r>
            <a:r>
              <a:rPr lang="en-US" i="1" dirty="0" smtClean="0"/>
              <a:t>(?p, ?r, ?v) → Type(?p, Property)</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149</a:t>
            </a:fld>
            <a:endParaRPr lang="el-GR"/>
          </a:p>
        </p:txBody>
      </p:sp>
    </p:spTree>
    <p:extLst>
      <p:ext uri="{BB962C8B-B14F-4D97-AF65-F5344CB8AC3E}">
        <p14:creationId xmlns:p14="http://schemas.microsoft.com/office/powerpoint/2010/main" val="3695791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Explicit Metadata (1/3)</a:t>
            </a:r>
            <a:endParaRPr lang="el-GR" dirty="0"/>
          </a:p>
        </p:txBody>
      </p:sp>
      <p:sp>
        <p:nvSpPr>
          <p:cNvPr id="3" name="2 - Θέση περιεχομένου"/>
          <p:cNvSpPr>
            <a:spLocks noGrp="1"/>
          </p:cNvSpPr>
          <p:nvPr>
            <p:ph idx="1"/>
          </p:nvPr>
        </p:nvSpPr>
        <p:spPr>
          <a:xfrm>
            <a:off x="1187624" y="1268760"/>
            <a:ext cx="7746064" cy="1296144"/>
          </a:xfrm>
        </p:spPr>
        <p:txBody>
          <a:bodyPr>
            <a:normAutofit fontScale="55000" lnSpcReduction="20000"/>
          </a:bodyPr>
          <a:lstStyle/>
          <a:p>
            <a:r>
              <a:rPr lang="en-US" dirty="0" smtClean="0"/>
              <a:t>Currently, Web content is formatted for human readers rather than programs.  </a:t>
            </a:r>
          </a:p>
          <a:p>
            <a:r>
              <a:rPr lang="en-US" dirty="0" smtClean="0"/>
              <a:t>HTML is the predominant language in which Web pages are written (directly or using tools)</a:t>
            </a:r>
          </a:p>
          <a:p>
            <a:r>
              <a:rPr lang="en-US" dirty="0" smtClean="0"/>
              <a:t>A portion of a typical Web page of a physical therapist might look like this: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15</a:t>
            </a:fld>
            <a:endParaRPr lang="el-GR"/>
          </a:p>
        </p:txBody>
      </p:sp>
      <p:sp>
        <p:nvSpPr>
          <p:cNvPr id="5" name="4 - Ορθογώνιο"/>
          <p:cNvSpPr/>
          <p:nvPr/>
        </p:nvSpPr>
        <p:spPr>
          <a:xfrm>
            <a:off x="2483768" y="2564904"/>
            <a:ext cx="5112568" cy="352839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600" dirty="0" smtClean="0"/>
              <a:t>&lt;h1&gt;</a:t>
            </a:r>
            <a:r>
              <a:rPr lang="en-US" sz="1600" dirty="0" err="1" smtClean="0"/>
              <a:t>Agilitas</a:t>
            </a:r>
            <a:r>
              <a:rPr lang="en-US" sz="1600" dirty="0" smtClean="0"/>
              <a:t> Physiotherapy Centre&lt;/h1&gt;</a:t>
            </a:r>
          </a:p>
          <a:p>
            <a:r>
              <a:rPr lang="en-US" sz="1600" dirty="0" smtClean="0"/>
              <a:t>Welcome to the </a:t>
            </a:r>
            <a:r>
              <a:rPr lang="en-US" sz="1600" dirty="0" err="1" smtClean="0"/>
              <a:t>Agilitas</a:t>
            </a:r>
            <a:r>
              <a:rPr lang="en-US" sz="1600" dirty="0" smtClean="0"/>
              <a:t> Physiotherapy Centre home page.</a:t>
            </a:r>
          </a:p>
          <a:p>
            <a:r>
              <a:rPr lang="en-US" sz="1600" dirty="0" smtClean="0"/>
              <a:t>Do you feel pain? Have you had an injury? Let our staff</a:t>
            </a:r>
          </a:p>
          <a:p>
            <a:r>
              <a:rPr lang="en-US" sz="1600" dirty="0" smtClean="0"/>
              <a:t>Lisa Davenport, Kelly Townsend (our lovely secretary)</a:t>
            </a:r>
          </a:p>
          <a:p>
            <a:r>
              <a:rPr lang="en-US" sz="1600" dirty="0" smtClean="0"/>
              <a:t>and Steve Matthews take care of your body and soul.</a:t>
            </a:r>
          </a:p>
          <a:p>
            <a:r>
              <a:rPr lang="en-US" sz="1600" dirty="0" smtClean="0"/>
              <a:t>&lt;h2&gt;Consultation hours&lt;/h2&gt;</a:t>
            </a:r>
          </a:p>
          <a:p>
            <a:r>
              <a:rPr lang="en-US" sz="1600" dirty="0" smtClean="0"/>
              <a:t>Mon 11am - 7pm&lt;</a:t>
            </a:r>
            <a:r>
              <a:rPr lang="en-US" sz="1600" dirty="0" err="1" smtClean="0"/>
              <a:t>br</a:t>
            </a:r>
            <a:r>
              <a:rPr lang="en-US" sz="1600" dirty="0" smtClean="0"/>
              <a:t>&gt;</a:t>
            </a:r>
          </a:p>
          <a:p>
            <a:r>
              <a:rPr lang="en-US" sz="1600" dirty="0" smtClean="0"/>
              <a:t>Tue 11am - 7pm&lt;</a:t>
            </a:r>
            <a:r>
              <a:rPr lang="en-US" sz="1600" dirty="0" err="1" smtClean="0"/>
              <a:t>br</a:t>
            </a:r>
            <a:r>
              <a:rPr lang="en-US" sz="1600" dirty="0" smtClean="0"/>
              <a:t>&gt;</a:t>
            </a:r>
          </a:p>
          <a:p>
            <a:r>
              <a:rPr lang="en-US" sz="1600" dirty="0" smtClean="0"/>
              <a:t>Wed 3pm - 7pm&lt;</a:t>
            </a:r>
            <a:r>
              <a:rPr lang="en-US" sz="1600" dirty="0" err="1" smtClean="0"/>
              <a:t>br</a:t>
            </a:r>
            <a:r>
              <a:rPr lang="en-US" sz="1600" dirty="0" smtClean="0"/>
              <a:t>&gt;</a:t>
            </a:r>
          </a:p>
          <a:p>
            <a:r>
              <a:rPr lang="en-US" sz="1600" dirty="0" smtClean="0"/>
              <a:t>Thu 11am - 7pm&lt;</a:t>
            </a:r>
            <a:r>
              <a:rPr lang="en-US" sz="1600" dirty="0" err="1" smtClean="0"/>
              <a:t>br</a:t>
            </a:r>
            <a:r>
              <a:rPr lang="en-US" sz="1600" dirty="0" smtClean="0"/>
              <a:t>&gt;</a:t>
            </a:r>
          </a:p>
          <a:p>
            <a:r>
              <a:rPr lang="en-US" sz="1600" dirty="0" smtClean="0"/>
              <a:t>Fri 11am - 3pm&lt;p&gt;</a:t>
            </a:r>
          </a:p>
          <a:p>
            <a:r>
              <a:rPr lang="en-US" sz="1600" dirty="0" smtClean="0"/>
              <a:t>But note that we do not offer consultation</a:t>
            </a:r>
          </a:p>
          <a:p>
            <a:r>
              <a:rPr lang="en-US" sz="1600" dirty="0" smtClean="0"/>
              <a:t>during the weeks of the</a:t>
            </a:r>
          </a:p>
          <a:p>
            <a:r>
              <a:rPr lang="en-US" sz="1600" dirty="0" smtClean="0"/>
              <a:t>&lt;a </a:t>
            </a:r>
            <a:r>
              <a:rPr lang="en-US" sz="1600" dirty="0" err="1" smtClean="0"/>
              <a:t>href</a:t>
            </a:r>
            <a:r>
              <a:rPr lang="en-US" sz="1600" dirty="0" smtClean="0"/>
              <a:t>=". . ."&gt;State Of Origin&lt;/a&gt; games.</a:t>
            </a:r>
            <a:endParaRPr lang="el-GR" sz="1600"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RDF (2/5)</a:t>
            </a:r>
            <a:endParaRPr lang="el-GR" dirty="0"/>
          </a:p>
        </p:txBody>
      </p:sp>
      <p:sp>
        <p:nvSpPr>
          <p:cNvPr id="3" name="2 - Θέση περιεχομένου"/>
          <p:cNvSpPr>
            <a:spLocks noGrp="1"/>
          </p:cNvSpPr>
          <p:nvPr>
            <p:ph idx="1"/>
          </p:nvPr>
        </p:nvSpPr>
        <p:spPr>
          <a:xfrm>
            <a:off x="1187624" y="1340768"/>
            <a:ext cx="7746064" cy="5517232"/>
          </a:xfrm>
        </p:spPr>
        <p:txBody>
          <a:bodyPr>
            <a:normAutofit fontScale="62500" lnSpcReduction="20000"/>
          </a:bodyPr>
          <a:lstStyle/>
          <a:p>
            <a:r>
              <a:rPr lang="en-US" b="1" dirty="0" smtClean="0"/>
              <a:t>The </a:t>
            </a:r>
            <a:r>
              <a:rPr lang="en-US" b="1" i="1" dirty="0" smtClean="0"/>
              <a:t>type </a:t>
            </a:r>
            <a:r>
              <a:rPr lang="en-US" b="1" dirty="0" smtClean="0"/>
              <a:t>Property</a:t>
            </a:r>
          </a:p>
          <a:p>
            <a:r>
              <a:rPr lang="en-US" i="1" dirty="0" smtClean="0"/>
              <a:t>type </a:t>
            </a:r>
            <a:r>
              <a:rPr lang="en-US" dirty="0" smtClean="0"/>
              <a:t>is a property:</a:t>
            </a:r>
          </a:p>
          <a:p>
            <a:pPr lvl="1"/>
            <a:r>
              <a:rPr lang="en-US" i="1" dirty="0" smtClean="0"/>
              <a:t>Type(type, Property)</a:t>
            </a:r>
          </a:p>
          <a:p>
            <a:r>
              <a:rPr lang="en-US" dirty="0" smtClean="0"/>
              <a:t>It is equivalent to </a:t>
            </a:r>
            <a:r>
              <a:rPr lang="en-US" i="1" dirty="0" err="1" smtClean="0"/>
              <a:t>PropVal</a:t>
            </a:r>
            <a:r>
              <a:rPr lang="en-US" i="1" dirty="0" smtClean="0"/>
              <a:t>(type, type, Property):</a:t>
            </a:r>
          </a:p>
          <a:p>
            <a:pPr lvl="1"/>
            <a:r>
              <a:rPr lang="en-US" dirty="0" smtClean="0"/>
              <a:t>the type of </a:t>
            </a:r>
            <a:r>
              <a:rPr lang="en-US" i="1" dirty="0" smtClean="0"/>
              <a:t>type </a:t>
            </a:r>
            <a:r>
              <a:rPr lang="en-US" dirty="0" smtClean="0"/>
              <a:t>is Property</a:t>
            </a:r>
          </a:p>
          <a:p>
            <a:r>
              <a:rPr lang="en-US" i="1" dirty="0" smtClean="0"/>
              <a:t>type </a:t>
            </a:r>
            <a:r>
              <a:rPr lang="en-US" dirty="0" smtClean="0"/>
              <a:t>can be applied to resources and has a class as its value:</a:t>
            </a:r>
          </a:p>
          <a:p>
            <a:pPr lvl="1"/>
            <a:r>
              <a:rPr lang="en-US" i="1" dirty="0" smtClean="0"/>
              <a:t>Type(?r, ?c) → (Type(?</a:t>
            </a:r>
            <a:r>
              <a:rPr lang="en-US" i="1" dirty="0" err="1" smtClean="0"/>
              <a:t>r,Resource</a:t>
            </a:r>
            <a:r>
              <a:rPr lang="en-US" i="1" dirty="0" smtClean="0"/>
              <a:t>) ∧ Type(?</a:t>
            </a:r>
            <a:r>
              <a:rPr lang="en-US" i="1" dirty="0" err="1" smtClean="0"/>
              <a:t>c,Class</a:t>
            </a:r>
            <a:r>
              <a:rPr lang="en-US" i="1" dirty="0" smtClean="0"/>
              <a:t>))</a:t>
            </a:r>
          </a:p>
          <a:p>
            <a:r>
              <a:rPr lang="en-US" b="1" dirty="0" smtClean="0"/>
              <a:t>The Auxiliary </a:t>
            </a:r>
            <a:r>
              <a:rPr lang="en-US" b="1" i="1" dirty="0" err="1" smtClean="0"/>
              <a:t>FuncProp</a:t>
            </a:r>
            <a:r>
              <a:rPr lang="en-US" b="1" i="1" dirty="0" smtClean="0"/>
              <a:t> </a:t>
            </a:r>
            <a:r>
              <a:rPr lang="en-US" b="1" dirty="0" smtClean="0"/>
              <a:t>Property</a:t>
            </a:r>
          </a:p>
          <a:p>
            <a:r>
              <a:rPr lang="en-US" dirty="0" smtClean="0"/>
              <a:t>A functional property is a property that is a function: </a:t>
            </a:r>
          </a:p>
          <a:p>
            <a:pPr lvl="1"/>
            <a:r>
              <a:rPr lang="en-US" dirty="0" smtClean="0"/>
              <a:t>it relates a resource to at most one value</a:t>
            </a:r>
          </a:p>
          <a:p>
            <a:r>
              <a:rPr lang="en-US" dirty="0" smtClean="0"/>
              <a:t>Functional properties are not a concept of RDF but are used in the </a:t>
            </a:r>
            <a:r>
              <a:rPr lang="en-US" dirty="0" err="1" smtClean="0"/>
              <a:t>axiomatization</a:t>
            </a:r>
            <a:r>
              <a:rPr lang="en-US" dirty="0" smtClean="0"/>
              <a:t> of other primitives</a:t>
            </a:r>
          </a:p>
          <a:p>
            <a:r>
              <a:rPr lang="en-US" dirty="0" smtClean="0"/>
              <a:t>The constant </a:t>
            </a:r>
            <a:r>
              <a:rPr lang="en-US" i="1" dirty="0" err="1" smtClean="0"/>
              <a:t>FuncProp</a:t>
            </a:r>
            <a:r>
              <a:rPr lang="en-US" i="1" dirty="0" smtClean="0"/>
              <a:t> represents the class of all functional properties </a:t>
            </a:r>
          </a:p>
          <a:p>
            <a:r>
              <a:rPr lang="en-US" i="1" dirty="0" smtClean="0"/>
              <a:t>P </a:t>
            </a:r>
            <a:r>
              <a:rPr lang="en-US" dirty="0" smtClean="0"/>
              <a:t>is a functional property if, and only if, it is a property, and there are no </a:t>
            </a:r>
            <a:r>
              <a:rPr lang="en-US" i="1" dirty="0" smtClean="0"/>
              <a:t>x, y1, </a:t>
            </a:r>
            <a:r>
              <a:rPr lang="en-US" dirty="0" smtClean="0"/>
              <a:t>and </a:t>
            </a:r>
            <a:r>
              <a:rPr lang="en-US" i="1" dirty="0" smtClean="0"/>
              <a:t>y2 such that P(x, y1), P(x, y2), and y1 ≠ y2</a:t>
            </a:r>
          </a:p>
          <a:p>
            <a:pPr lvl="1">
              <a:buNone/>
            </a:pPr>
            <a:r>
              <a:rPr lang="en-US" i="1" dirty="0" smtClean="0"/>
              <a:t>Type(?p, </a:t>
            </a:r>
            <a:r>
              <a:rPr lang="en-US" i="1" dirty="0" err="1" smtClean="0"/>
              <a:t>FuncProp</a:t>
            </a:r>
            <a:r>
              <a:rPr lang="en-US" i="1" dirty="0" smtClean="0"/>
              <a:t>) ←→ </a:t>
            </a:r>
            <a:r>
              <a:rPr lang="en-US" dirty="0" smtClean="0"/>
              <a:t>(</a:t>
            </a:r>
            <a:r>
              <a:rPr lang="en-US" i="1" dirty="0" smtClean="0"/>
              <a:t>Type(?p, Property) ∧ ∀?r∀?v1∀?v2 </a:t>
            </a:r>
            <a:r>
              <a:rPr lang="en-US" dirty="0" smtClean="0"/>
              <a:t>(</a:t>
            </a:r>
            <a:r>
              <a:rPr lang="en-US" i="1" dirty="0" err="1" smtClean="0"/>
              <a:t>PropVal</a:t>
            </a:r>
            <a:r>
              <a:rPr lang="en-US" i="1" dirty="0" smtClean="0"/>
              <a:t>(?p, ?r, ?v1) ∧ </a:t>
            </a:r>
            <a:r>
              <a:rPr lang="en-US" i="1" dirty="0" err="1" smtClean="0"/>
              <a:t>PropVal</a:t>
            </a:r>
            <a:r>
              <a:rPr lang="en-US" i="1" dirty="0" smtClean="0"/>
              <a:t>(?p, ?r, ?v2) →?v1 =?v2))</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150</a:t>
            </a:fld>
            <a:endParaRPr lang="el-GR"/>
          </a:p>
        </p:txBody>
      </p:sp>
    </p:spTree>
    <p:extLst>
      <p:ext uri="{BB962C8B-B14F-4D97-AF65-F5344CB8AC3E}">
        <p14:creationId xmlns:p14="http://schemas.microsoft.com/office/powerpoint/2010/main" val="280449800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RDF (3/5)</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n-US" b="1" dirty="0" smtClean="0"/>
              <a:t>Reified Statements</a:t>
            </a:r>
          </a:p>
          <a:p>
            <a:r>
              <a:rPr lang="en-US" dirty="0" smtClean="0"/>
              <a:t>The constant </a:t>
            </a:r>
            <a:r>
              <a:rPr lang="en-US" i="1" dirty="0" smtClean="0"/>
              <a:t>Statement</a:t>
            </a:r>
            <a:r>
              <a:rPr lang="en-US" dirty="0" smtClean="0"/>
              <a:t> represents the class of all reified statements</a:t>
            </a:r>
          </a:p>
          <a:p>
            <a:r>
              <a:rPr lang="en-US" dirty="0" smtClean="0"/>
              <a:t>All reified statements are resources, and </a:t>
            </a:r>
            <a:r>
              <a:rPr lang="en-US" i="1" dirty="0" smtClean="0"/>
              <a:t>Statement</a:t>
            </a:r>
            <a:r>
              <a:rPr lang="en-US" dirty="0" smtClean="0"/>
              <a:t> is an instance of </a:t>
            </a:r>
            <a:r>
              <a:rPr lang="en-US" i="1" dirty="0" smtClean="0"/>
              <a:t>Class:</a:t>
            </a:r>
          </a:p>
          <a:p>
            <a:pPr lvl="1">
              <a:buNone/>
            </a:pPr>
            <a:r>
              <a:rPr lang="en-US" i="1" dirty="0" smtClean="0"/>
              <a:t>	Type(?s, Statement) → Type(?</a:t>
            </a:r>
            <a:r>
              <a:rPr lang="en-US" i="1" dirty="0" err="1" smtClean="0"/>
              <a:t>s,Resource</a:t>
            </a:r>
            <a:r>
              <a:rPr lang="en-US" i="1" dirty="0" smtClean="0"/>
              <a:t>)</a:t>
            </a:r>
          </a:p>
          <a:p>
            <a:pPr lvl="1">
              <a:buNone/>
            </a:pPr>
            <a:r>
              <a:rPr lang="en-US" i="1" dirty="0" smtClean="0"/>
              <a:t>	Type(</a:t>
            </a:r>
            <a:r>
              <a:rPr lang="en-US" i="1" dirty="0" err="1" smtClean="0"/>
              <a:t>Statement,Class</a:t>
            </a:r>
            <a:r>
              <a:rPr lang="en-US" i="1" dirty="0" smtClean="0"/>
              <a:t>)</a:t>
            </a:r>
          </a:p>
          <a:p>
            <a:r>
              <a:rPr lang="en-US" dirty="0" smtClean="0"/>
              <a:t>A reified statement can be decomposed into the three parts of an RDF triple:</a:t>
            </a:r>
          </a:p>
          <a:p>
            <a:pPr lvl="1">
              <a:buNone/>
            </a:pPr>
            <a:r>
              <a:rPr lang="en-US" i="1" dirty="0" smtClean="0"/>
              <a:t>	Type(?</a:t>
            </a:r>
            <a:r>
              <a:rPr lang="en-US" i="1" dirty="0" err="1" smtClean="0"/>
              <a:t>st</a:t>
            </a:r>
            <a:r>
              <a:rPr lang="en-US" i="1" dirty="0" smtClean="0"/>
              <a:t>, Statement) → </a:t>
            </a:r>
          </a:p>
          <a:p>
            <a:pPr lvl="1">
              <a:buNone/>
            </a:pPr>
            <a:r>
              <a:rPr lang="en-US" i="1" dirty="0" smtClean="0"/>
              <a:t>	</a:t>
            </a:r>
            <a:r>
              <a:rPr lang="it-IT" i="1" dirty="0" smtClean="0"/>
              <a:t>∃?p∃?r∃?v(PropVal(Predicate, ?st, ?p)∧</a:t>
            </a:r>
          </a:p>
          <a:p>
            <a:pPr lvl="1">
              <a:buNone/>
            </a:pPr>
            <a:r>
              <a:rPr lang="en-US" i="1" dirty="0" smtClean="0"/>
              <a:t>	</a:t>
            </a:r>
            <a:r>
              <a:rPr lang="en-US" i="1" dirty="0" err="1" smtClean="0"/>
              <a:t>PropVal</a:t>
            </a:r>
            <a:r>
              <a:rPr lang="en-US" i="1" dirty="0" smtClean="0"/>
              <a:t>(Subject, ?</a:t>
            </a:r>
            <a:r>
              <a:rPr lang="en-US" i="1" dirty="0" err="1" smtClean="0"/>
              <a:t>st</a:t>
            </a:r>
            <a:r>
              <a:rPr lang="en-US" i="1" dirty="0" smtClean="0"/>
              <a:t>, ?r) ∧ </a:t>
            </a:r>
            <a:r>
              <a:rPr lang="en-US" i="1" dirty="0" err="1" smtClean="0"/>
              <a:t>PropVal</a:t>
            </a:r>
            <a:r>
              <a:rPr lang="en-US" i="1" dirty="0" smtClean="0"/>
              <a:t>(Object, ?</a:t>
            </a:r>
            <a:r>
              <a:rPr lang="en-US" i="1" dirty="0" err="1" smtClean="0"/>
              <a:t>st</a:t>
            </a:r>
            <a:r>
              <a:rPr lang="en-US" i="1" dirty="0" smtClean="0"/>
              <a:t>, ?v))</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151</a:t>
            </a:fld>
            <a:endParaRPr lang="el-GR"/>
          </a:p>
        </p:txBody>
      </p:sp>
    </p:spTree>
    <p:extLst>
      <p:ext uri="{BB962C8B-B14F-4D97-AF65-F5344CB8AC3E}">
        <p14:creationId xmlns:p14="http://schemas.microsoft.com/office/powerpoint/2010/main" val="354695356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RDF (4/5)</a:t>
            </a:r>
            <a:endParaRPr lang="el-GR" dirty="0"/>
          </a:p>
        </p:txBody>
      </p:sp>
      <p:sp>
        <p:nvSpPr>
          <p:cNvPr id="3" name="2 - Θέση περιεχομένου"/>
          <p:cNvSpPr>
            <a:spLocks noGrp="1"/>
          </p:cNvSpPr>
          <p:nvPr>
            <p:ph idx="1"/>
          </p:nvPr>
        </p:nvSpPr>
        <p:spPr>
          <a:xfrm>
            <a:off x="1115616" y="1447800"/>
            <a:ext cx="7818072" cy="4800600"/>
          </a:xfrm>
        </p:spPr>
        <p:txBody>
          <a:bodyPr>
            <a:normAutofit fontScale="70000" lnSpcReduction="20000"/>
          </a:bodyPr>
          <a:lstStyle/>
          <a:p>
            <a:r>
              <a:rPr lang="en-US" b="1" dirty="0" smtClean="0"/>
              <a:t>…Reified Statements</a:t>
            </a:r>
          </a:p>
          <a:p>
            <a:r>
              <a:rPr lang="en-US" i="1" dirty="0" smtClean="0"/>
              <a:t>Subject, Predicate, </a:t>
            </a:r>
            <a:r>
              <a:rPr lang="en-US" dirty="0" smtClean="0"/>
              <a:t>and</a:t>
            </a:r>
            <a:r>
              <a:rPr lang="en-US" i="1" dirty="0" smtClean="0"/>
              <a:t> Object </a:t>
            </a:r>
            <a:r>
              <a:rPr lang="en-US" dirty="0" smtClean="0"/>
              <a:t>are functional properties</a:t>
            </a:r>
          </a:p>
          <a:p>
            <a:pPr lvl="1"/>
            <a:r>
              <a:rPr lang="en-US" dirty="0" smtClean="0"/>
              <a:t>that is, every statement has exactly one subject, one predicate, and one object:</a:t>
            </a:r>
          </a:p>
          <a:p>
            <a:pPr lvl="2">
              <a:buNone/>
            </a:pPr>
            <a:r>
              <a:rPr lang="en-US" i="1" dirty="0" smtClean="0"/>
              <a:t>Type(Subject, </a:t>
            </a:r>
            <a:r>
              <a:rPr lang="en-US" i="1" dirty="0" err="1" smtClean="0"/>
              <a:t>FuncProp</a:t>
            </a:r>
            <a:r>
              <a:rPr lang="en-US" i="1" dirty="0" smtClean="0"/>
              <a:t>)</a:t>
            </a:r>
          </a:p>
          <a:p>
            <a:pPr lvl="2">
              <a:buNone/>
            </a:pPr>
            <a:r>
              <a:rPr lang="en-US" i="1" dirty="0" smtClean="0"/>
              <a:t>Type(Predicate, </a:t>
            </a:r>
            <a:r>
              <a:rPr lang="en-US" i="1" dirty="0" err="1" smtClean="0"/>
              <a:t>FuncProp</a:t>
            </a:r>
            <a:r>
              <a:rPr lang="en-US" i="1" dirty="0" smtClean="0"/>
              <a:t>)</a:t>
            </a:r>
          </a:p>
          <a:p>
            <a:pPr lvl="2">
              <a:buNone/>
            </a:pPr>
            <a:r>
              <a:rPr lang="en-US" i="1" dirty="0" smtClean="0"/>
              <a:t>Type(Object, </a:t>
            </a:r>
            <a:r>
              <a:rPr lang="en-US" i="1" dirty="0" err="1" smtClean="0"/>
              <a:t>FuncProp</a:t>
            </a:r>
            <a:r>
              <a:rPr lang="en-US" i="1" dirty="0" smtClean="0"/>
              <a:t>)</a:t>
            </a:r>
          </a:p>
          <a:p>
            <a:r>
              <a:rPr lang="en-US" dirty="0" smtClean="0"/>
              <a:t>Their typing information is</a:t>
            </a:r>
          </a:p>
          <a:p>
            <a:pPr lvl="1">
              <a:buNone/>
            </a:pPr>
            <a:r>
              <a:rPr lang="en-US" i="1" dirty="0" smtClean="0"/>
              <a:t>	</a:t>
            </a:r>
            <a:r>
              <a:rPr lang="en-US" i="1" dirty="0" err="1" smtClean="0"/>
              <a:t>PropV</a:t>
            </a:r>
            <a:r>
              <a:rPr lang="en-US" i="1" dirty="0" smtClean="0"/>
              <a:t> al(Subject, ?</a:t>
            </a:r>
            <a:r>
              <a:rPr lang="en-US" i="1" dirty="0" err="1" smtClean="0"/>
              <a:t>st</a:t>
            </a:r>
            <a:r>
              <a:rPr lang="en-US" i="1" dirty="0" smtClean="0"/>
              <a:t>, ?r) → </a:t>
            </a:r>
            <a:r>
              <a:rPr lang="en-US" dirty="0" smtClean="0"/>
              <a:t>(</a:t>
            </a:r>
            <a:r>
              <a:rPr lang="en-US" i="1" dirty="0" smtClean="0"/>
              <a:t>Type(?</a:t>
            </a:r>
            <a:r>
              <a:rPr lang="en-US" i="1" dirty="0" err="1" smtClean="0"/>
              <a:t>st</a:t>
            </a:r>
            <a:r>
              <a:rPr lang="en-US" i="1" dirty="0" smtClean="0"/>
              <a:t>, Statement) ∧ Type(?</a:t>
            </a:r>
            <a:r>
              <a:rPr lang="en-US" i="1" dirty="0" err="1" smtClean="0"/>
              <a:t>r,Resource</a:t>
            </a:r>
            <a:r>
              <a:rPr lang="en-US" i="1" dirty="0" smtClean="0"/>
              <a:t>))</a:t>
            </a:r>
          </a:p>
          <a:p>
            <a:pPr lvl="1">
              <a:buNone/>
            </a:pPr>
            <a:r>
              <a:rPr lang="en-US" i="1" dirty="0" smtClean="0"/>
              <a:t>	</a:t>
            </a:r>
            <a:r>
              <a:rPr lang="en-US" i="1" dirty="0" err="1" smtClean="0"/>
              <a:t>PropV</a:t>
            </a:r>
            <a:r>
              <a:rPr lang="en-US" i="1" dirty="0" smtClean="0"/>
              <a:t> al(Predicate, ?</a:t>
            </a:r>
            <a:r>
              <a:rPr lang="en-US" i="1" dirty="0" err="1" smtClean="0"/>
              <a:t>st</a:t>
            </a:r>
            <a:r>
              <a:rPr lang="en-US" i="1" dirty="0" smtClean="0"/>
              <a:t>, ?p) → </a:t>
            </a:r>
            <a:r>
              <a:rPr lang="en-US" dirty="0" smtClean="0"/>
              <a:t>(</a:t>
            </a:r>
            <a:r>
              <a:rPr lang="en-US" i="1" dirty="0" smtClean="0"/>
              <a:t>Type(?</a:t>
            </a:r>
            <a:r>
              <a:rPr lang="en-US" i="1" dirty="0" err="1" smtClean="0"/>
              <a:t>st</a:t>
            </a:r>
            <a:r>
              <a:rPr lang="en-US" i="1" dirty="0" smtClean="0"/>
              <a:t>, Statement) ∧ Type(?p, Property))</a:t>
            </a:r>
          </a:p>
          <a:p>
            <a:pPr lvl="1">
              <a:buNone/>
            </a:pPr>
            <a:r>
              <a:rPr lang="en-US" i="1" dirty="0" smtClean="0"/>
              <a:t>	</a:t>
            </a:r>
            <a:r>
              <a:rPr lang="en-US" i="1" dirty="0" err="1" smtClean="0"/>
              <a:t>PropV</a:t>
            </a:r>
            <a:r>
              <a:rPr lang="en-US" i="1" dirty="0" smtClean="0"/>
              <a:t> al(Object, ?</a:t>
            </a:r>
            <a:r>
              <a:rPr lang="en-US" i="1" dirty="0" err="1" smtClean="0"/>
              <a:t>st</a:t>
            </a:r>
            <a:r>
              <a:rPr lang="en-US" i="1" dirty="0" smtClean="0"/>
              <a:t>, ?v) → </a:t>
            </a:r>
            <a:r>
              <a:rPr lang="en-US" dirty="0" smtClean="0"/>
              <a:t>(</a:t>
            </a:r>
            <a:r>
              <a:rPr lang="en-US" i="1" dirty="0" smtClean="0"/>
              <a:t>Type(?</a:t>
            </a:r>
            <a:r>
              <a:rPr lang="en-US" i="1" dirty="0" err="1" smtClean="0"/>
              <a:t>st</a:t>
            </a:r>
            <a:r>
              <a:rPr lang="en-US" i="1" dirty="0" smtClean="0"/>
              <a:t>, Statement) ∧ (Type(?</a:t>
            </a:r>
            <a:r>
              <a:rPr lang="en-US" i="1" dirty="0" err="1" smtClean="0"/>
              <a:t>v,Resource</a:t>
            </a:r>
            <a:r>
              <a:rPr lang="en-US" i="1" dirty="0" smtClean="0"/>
              <a:t>) ∨ Type(?</a:t>
            </a:r>
            <a:r>
              <a:rPr lang="en-US" i="1" dirty="0" err="1" smtClean="0"/>
              <a:t>v,Literal</a:t>
            </a:r>
            <a:r>
              <a:rPr lang="en-US" i="1" dirty="0" smtClean="0"/>
              <a:t>)))</a:t>
            </a:r>
          </a:p>
          <a:p>
            <a:r>
              <a:rPr lang="en-US" dirty="0" smtClean="0"/>
              <a:t>The last axiom says, if </a:t>
            </a:r>
            <a:r>
              <a:rPr lang="en-US" i="1" dirty="0" smtClean="0"/>
              <a:t>Object </a:t>
            </a:r>
            <a:r>
              <a:rPr lang="en-US" dirty="0" smtClean="0"/>
              <a:t>appears as the property in an RDF statement, then it must apply to a reified statement and have as value either a resource or a literal</a:t>
            </a:r>
            <a:endParaRPr lang="el-GR" dirty="0" smtClean="0"/>
          </a:p>
          <a:p>
            <a:endParaRPr lang="en-US" b="1" dirty="0" smtClean="0"/>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152</a:t>
            </a:fld>
            <a:endParaRPr lang="el-GR"/>
          </a:p>
        </p:txBody>
      </p:sp>
    </p:spTree>
    <p:extLst>
      <p:ext uri="{BB962C8B-B14F-4D97-AF65-F5344CB8AC3E}">
        <p14:creationId xmlns:p14="http://schemas.microsoft.com/office/powerpoint/2010/main" val="280996876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RDF (5/5)</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n-US" b="1" dirty="0" smtClean="0"/>
              <a:t>Containers</a:t>
            </a:r>
          </a:p>
          <a:p>
            <a:r>
              <a:rPr lang="en-US" dirty="0" smtClean="0"/>
              <a:t>All containers are resources:</a:t>
            </a:r>
          </a:p>
          <a:p>
            <a:pPr lvl="1">
              <a:buNone/>
            </a:pPr>
            <a:r>
              <a:rPr lang="en-US" i="1" dirty="0" smtClean="0"/>
              <a:t>	Type(?</a:t>
            </a:r>
            <a:r>
              <a:rPr lang="en-US" i="1" dirty="0" err="1" smtClean="0"/>
              <a:t>c,Container</a:t>
            </a:r>
            <a:r>
              <a:rPr lang="en-US" i="1" dirty="0" smtClean="0"/>
              <a:t>) → Type(?</a:t>
            </a:r>
            <a:r>
              <a:rPr lang="en-US" i="1" dirty="0" err="1" smtClean="0"/>
              <a:t>c,Resource</a:t>
            </a:r>
            <a:r>
              <a:rPr lang="en-US" i="1" dirty="0" smtClean="0"/>
              <a:t>)</a:t>
            </a:r>
          </a:p>
          <a:p>
            <a:r>
              <a:rPr lang="en-US" dirty="0" smtClean="0"/>
              <a:t>Containers are lists:</a:t>
            </a:r>
          </a:p>
          <a:p>
            <a:pPr lvl="1">
              <a:buNone/>
            </a:pPr>
            <a:r>
              <a:rPr lang="en-US" i="1" dirty="0" smtClean="0"/>
              <a:t>	Type(?</a:t>
            </a:r>
            <a:r>
              <a:rPr lang="en-US" i="1" dirty="0" err="1" smtClean="0"/>
              <a:t>c,Container</a:t>
            </a:r>
            <a:r>
              <a:rPr lang="en-US" i="1" dirty="0" smtClean="0"/>
              <a:t>) → list(?c)</a:t>
            </a:r>
          </a:p>
          <a:p>
            <a:r>
              <a:rPr lang="en-US" dirty="0" smtClean="0"/>
              <a:t>Containers are bags or sequences or alternatives:</a:t>
            </a:r>
          </a:p>
          <a:p>
            <a:pPr lvl="1">
              <a:buNone/>
            </a:pPr>
            <a:r>
              <a:rPr lang="en-US" i="1" dirty="0" smtClean="0"/>
              <a:t>	Type(?</a:t>
            </a:r>
            <a:r>
              <a:rPr lang="en-US" i="1" dirty="0" err="1" smtClean="0"/>
              <a:t>c,Container</a:t>
            </a:r>
            <a:r>
              <a:rPr lang="en-US" i="1" dirty="0" smtClean="0"/>
              <a:t>) ←→ </a:t>
            </a:r>
            <a:r>
              <a:rPr lang="da-DK" dirty="0" smtClean="0"/>
              <a:t>(</a:t>
            </a:r>
            <a:r>
              <a:rPr lang="da-DK" i="1" dirty="0" smtClean="0"/>
              <a:t>Type(?c,Bag) ∨ Type(?c, Seq) ∨ Type(?c, Alt))</a:t>
            </a:r>
          </a:p>
          <a:p>
            <a:r>
              <a:rPr lang="en-US" dirty="0" smtClean="0"/>
              <a:t>Bags and sequences are disjoint:</a:t>
            </a:r>
          </a:p>
          <a:p>
            <a:pPr lvl="1">
              <a:buNone/>
            </a:pPr>
            <a:r>
              <a:rPr lang="da-DK" i="1" dirty="0" smtClean="0"/>
              <a:t>	￢(Type(?x,Bag) ∧ Type(?x, Seq))</a:t>
            </a:r>
          </a:p>
          <a:p>
            <a:r>
              <a:rPr lang="en-US" dirty="0" smtClean="0"/>
              <a:t>For every natural number </a:t>
            </a:r>
            <a:r>
              <a:rPr lang="en-US" i="1" dirty="0" smtClean="0"/>
              <a:t>n &gt; 0, </a:t>
            </a:r>
            <a:r>
              <a:rPr lang="en-US" dirty="0" smtClean="0"/>
              <a:t>there is the selector </a:t>
            </a:r>
            <a:r>
              <a:rPr lang="en-US" i="1" dirty="0" smtClean="0"/>
              <a:t>_n</a:t>
            </a:r>
            <a:r>
              <a:rPr lang="en-US" dirty="0" smtClean="0"/>
              <a:t>, which selects the </a:t>
            </a:r>
            <a:r>
              <a:rPr lang="en-US" i="1" dirty="0" smtClean="0"/>
              <a:t>n</a:t>
            </a:r>
            <a:r>
              <a:rPr lang="en-US" dirty="0" smtClean="0"/>
              <a:t>th element of a container</a:t>
            </a:r>
          </a:p>
          <a:p>
            <a:r>
              <a:rPr lang="en-US" dirty="0" smtClean="0"/>
              <a:t>It is a functional property</a:t>
            </a:r>
          </a:p>
          <a:p>
            <a:pPr lvl="1">
              <a:buNone/>
            </a:pPr>
            <a:r>
              <a:rPr lang="en-US" i="1" dirty="0" smtClean="0"/>
              <a:t>	Type(_n, </a:t>
            </a:r>
            <a:r>
              <a:rPr lang="en-US" i="1" dirty="0" err="1" smtClean="0"/>
              <a:t>FuncProp</a:t>
            </a:r>
            <a:r>
              <a:rPr lang="en-US" i="1" dirty="0" smtClean="0"/>
              <a:t>)</a:t>
            </a:r>
          </a:p>
          <a:p>
            <a:r>
              <a:rPr lang="en-US" dirty="0" smtClean="0"/>
              <a:t>and applies to containers only:</a:t>
            </a:r>
          </a:p>
          <a:p>
            <a:pPr lvl="1">
              <a:buNone/>
            </a:pPr>
            <a:r>
              <a:rPr lang="pt-BR" i="1" dirty="0" smtClean="0"/>
              <a:t>	PropVal(_n, ?c, ?o) → Type(?c,Container)</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153</a:t>
            </a:fld>
            <a:endParaRPr lang="el-GR"/>
          </a:p>
        </p:txBody>
      </p:sp>
    </p:spTree>
    <p:extLst>
      <p:ext uri="{BB962C8B-B14F-4D97-AF65-F5344CB8AC3E}">
        <p14:creationId xmlns:p14="http://schemas.microsoft.com/office/powerpoint/2010/main" val="137805934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RDF Schema (1/3)</a:t>
            </a:r>
            <a:endParaRPr lang="el-GR" dirty="0"/>
          </a:p>
        </p:txBody>
      </p:sp>
      <p:sp>
        <p:nvSpPr>
          <p:cNvPr id="3" name="2 - Θέση περιεχομένου"/>
          <p:cNvSpPr>
            <a:spLocks noGrp="1"/>
          </p:cNvSpPr>
          <p:nvPr>
            <p:ph idx="1"/>
          </p:nvPr>
        </p:nvSpPr>
        <p:spPr>
          <a:xfrm>
            <a:off x="1043608" y="1447800"/>
            <a:ext cx="7890080" cy="4800600"/>
          </a:xfrm>
        </p:spPr>
        <p:txBody>
          <a:bodyPr>
            <a:normAutofit/>
          </a:bodyPr>
          <a:lstStyle/>
          <a:p>
            <a:r>
              <a:rPr lang="en-US" sz="2400" b="1" dirty="0" smtClean="0"/>
              <a:t>Subclasses and </a:t>
            </a:r>
            <a:r>
              <a:rPr lang="en-US" sz="2400" b="1" dirty="0" err="1" smtClean="0"/>
              <a:t>Subproperties</a:t>
            </a:r>
            <a:endParaRPr lang="en-US" sz="2400" b="1" dirty="0" smtClean="0"/>
          </a:p>
          <a:p>
            <a:r>
              <a:rPr lang="en-US" sz="2400" i="1" dirty="0" err="1" smtClean="0"/>
              <a:t>subClassOf</a:t>
            </a:r>
            <a:r>
              <a:rPr lang="en-US" sz="2400" dirty="0" smtClean="0"/>
              <a:t> is a property:</a:t>
            </a:r>
          </a:p>
          <a:p>
            <a:pPr lvl="1">
              <a:buNone/>
            </a:pPr>
            <a:r>
              <a:rPr lang="en-US" sz="2000" i="1" dirty="0" smtClean="0"/>
              <a:t>	Type(</a:t>
            </a:r>
            <a:r>
              <a:rPr lang="en-US" sz="2000" i="1" dirty="0" err="1" smtClean="0"/>
              <a:t>subClassOf</a:t>
            </a:r>
            <a:r>
              <a:rPr lang="en-US" sz="2000" i="1" dirty="0" smtClean="0"/>
              <a:t>, Property)</a:t>
            </a:r>
          </a:p>
          <a:p>
            <a:r>
              <a:rPr lang="en-US" sz="2400" dirty="0" smtClean="0"/>
              <a:t>If a class </a:t>
            </a:r>
            <a:r>
              <a:rPr lang="en-US" sz="2400" i="1" dirty="0" smtClean="0"/>
              <a:t>C </a:t>
            </a:r>
            <a:r>
              <a:rPr lang="en-US" sz="2400" dirty="0" smtClean="0"/>
              <a:t>is a subclass of a class </a:t>
            </a:r>
            <a:r>
              <a:rPr lang="en-US" sz="2400" i="1" dirty="0" smtClean="0"/>
              <a:t>C’, </a:t>
            </a:r>
            <a:r>
              <a:rPr lang="en-US" sz="2400" dirty="0" smtClean="0"/>
              <a:t>then all instances of </a:t>
            </a:r>
            <a:r>
              <a:rPr lang="en-US" sz="2400" i="1" dirty="0" smtClean="0"/>
              <a:t>C </a:t>
            </a:r>
            <a:r>
              <a:rPr lang="en-US" sz="2400" dirty="0" smtClean="0"/>
              <a:t>are also instances of </a:t>
            </a:r>
            <a:r>
              <a:rPr lang="en-US" sz="2400" i="1" dirty="0" smtClean="0"/>
              <a:t>C’:</a:t>
            </a:r>
          </a:p>
          <a:p>
            <a:pPr lvl="1">
              <a:buNone/>
            </a:pPr>
            <a:r>
              <a:rPr lang="en-US" sz="2000" i="1" dirty="0" smtClean="0"/>
              <a:t>	</a:t>
            </a:r>
            <a:r>
              <a:rPr lang="en-US" sz="2000" i="1" dirty="0" err="1" smtClean="0"/>
              <a:t>PropVal</a:t>
            </a:r>
            <a:r>
              <a:rPr lang="en-US" sz="2000" i="1" dirty="0" smtClean="0"/>
              <a:t>(</a:t>
            </a:r>
            <a:r>
              <a:rPr lang="en-US" sz="2000" i="1" dirty="0" err="1" smtClean="0"/>
              <a:t>subClassOf</a:t>
            </a:r>
            <a:r>
              <a:rPr lang="en-US" sz="2000" i="1" dirty="0" smtClean="0"/>
              <a:t>, ?c, ?c’) ← </a:t>
            </a:r>
            <a:r>
              <a:rPr lang="en-US" sz="2000" dirty="0" smtClean="0"/>
              <a:t>(</a:t>
            </a:r>
            <a:r>
              <a:rPr lang="en-US" sz="2000" i="1" dirty="0" smtClean="0"/>
              <a:t>Type(?</a:t>
            </a:r>
            <a:r>
              <a:rPr lang="en-US" sz="2000" i="1" dirty="0" err="1" smtClean="0"/>
              <a:t>c,Class</a:t>
            </a:r>
            <a:r>
              <a:rPr lang="en-US" sz="2000" i="1" dirty="0" smtClean="0"/>
              <a:t>) ∧ Type(?c’, Class)∧</a:t>
            </a:r>
          </a:p>
          <a:p>
            <a:pPr lvl="1">
              <a:buNone/>
            </a:pPr>
            <a:r>
              <a:rPr lang="en-US" sz="2000" i="1" dirty="0" smtClean="0"/>
              <a:t>	</a:t>
            </a:r>
            <a:r>
              <a:rPr lang="nb-NO" sz="2000" i="1" dirty="0" smtClean="0"/>
              <a:t>∀?x(Type(?x, ?c) → Type(?x, ?c’)))</a:t>
            </a:r>
          </a:p>
          <a:p>
            <a:r>
              <a:rPr lang="en-US" sz="2400" dirty="0" smtClean="0"/>
              <a:t>Similarly for </a:t>
            </a:r>
            <a:r>
              <a:rPr lang="en-US" sz="2400" i="1" dirty="0" err="1" smtClean="0"/>
              <a:t>subPropertyOf</a:t>
            </a:r>
            <a:r>
              <a:rPr lang="en-US" sz="2400" dirty="0" smtClean="0"/>
              <a:t>: </a:t>
            </a:r>
            <a:r>
              <a:rPr lang="en-US" sz="2400" i="1" dirty="0" smtClean="0"/>
              <a:t>P </a:t>
            </a:r>
            <a:r>
              <a:rPr lang="en-US" sz="2400" dirty="0" smtClean="0"/>
              <a:t>is a </a:t>
            </a:r>
            <a:r>
              <a:rPr lang="en-US" sz="2400" dirty="0" err="1" smtClean="0"/>
              <a:t>subproperty</a:t>
            </a:r>
            <a:r>
              <a:rPr lang="en-US" sz="2400" dirty="0" smtClean="0"/>
              <a:t> of </a:t>
            </a:r>
            <a:r>
              <a:rPr lang="en-US" sz="2400" i="1" dirty="0" smtClean="0"/>
              <a:t>P’ if P’(x, y) </a:t>
            </a:r>
            <a:r>
              <a:rPr lang="en-US" sz="2400" dirty="0" smtClean="0"/>
              <a:t>whenever </a:t>
            </a:r>
            <a:r>
              <a:rPr lang="en-US" sz="2400" i="1" dirty="0" smtClean="0"/>
              <a:t>P(x, y):</a:t>
            </a:r>
          </a:p>
          <a:p>
            <a:pPr lvl="1">
              <a:buNone/>
            </a:pPr>
            <a:r>
              <a:rPr lang="en-US" sz="2000" i="1" dirty="0" smtClean="0"/>
              <a:t>	Type(</a:t>
            </a:r>
            <a:r>
              <a:rPr lang="en-US" sz="2000" i="1" dirty="0" err="1" smtClean="0"/>
              <a:t>subPropertyOf</a:t>
            </a:r>
            <a:r>
              <a:rPr lang="en-US" sz="2000" i="1" dirty="0" smtClean="0"/>
              <a:t>, Property)</a:t>
            </a:r>
          </a:p>
          <a:p>
            <a:pPr lvl="1">
              <a:buNone/>
            </a:pPr>
            <a:r>
              <a:rPr lang="it-IT" sz="2000" i="1" dirty="0" smtClean="0"/>
              <a:t>	PropVal(subP ropertyOf, ?p, ?p’) ←→ </a:t>
            </a:r>
            <a:r>
              <a:rPr lang="en-US" sz="2000" dirty="0" smtClean="0"/>
              <a:t>(</a:t>
            </a:r>
            <a:r>
              <a:rPr lang="en-US" sz="2000" i="1" dirty="0" smtClean="0"/>
              <a:t>Type(?p, Property) ∧ Type(?</a:t>
            </a:r>
            <a:r>
              <a:rPr lang="en-US" sz="2000" i="1" dirty="0" err="1" smtClean="0"/>
              <a:t>p’,Property</a:t>
            </a:r>
            <a:r>
              <a:rPr lang="en-US" sz="2000" i="1" dirty="0" smtClean="0"/>
              <a:t>)∧ ∀?r∀?v(</a:t>
            </a:r>
            <a:r>
              <a:rPr lang="en-US" sz="2000" i="1" dirty="0" err="1" smtClean="0"/>
              <a:t>PropVal</a:t>
            </a:r>
            <a:r>
              <a:rPr lang="en-US" sz="2000" i="1" dirty="0" smtClean="0"/>
              <a:t>(?p, ?r, ?v) → </a:t>
            </a:r>
            <a:r>
              <a:rPr lang="en-US" sz="2000" i="1" dirty="0" err="1" smtClean="0"/>
              <a:t>PropVal</a:t>
            </a:r>
            <a:r>
              <a:rPr lang="en-US" sz="2000" i="1" dirty="0" smtClean="0"/>
              <a:t>(?p’, ?r, ?v)))</a:t>
            </a:r>
            <a:endParaRPr lang="el-GR" sz="20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154</a:t>
            </a:fld>
            <a:endParaRPr lang="el-GR"/>
          </a:p>
        </p:txBody>
      </p:sp>
    </p:spTree>
    <p:extLst>
      <p:ext uri="{BB962C8B-B14F-4D97-AF65-F5344CB8AC3E}">
        <p14:creationId xmlns:p14="http://schemas.microsoft.com/office/powerpoint/2010/main" val="339175286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RDF Schema (2/3)</a:t>
            </a:r>
            <a:endParaRPr lang="el-GR" dirty="0"/>
          </a:p>
        </p:txBody>
      </p:sp>
      <p:sp>
        <p:nvSpPr>
          <p:cNvPr id="3" name="2 - Θέση περιεχομένου"/>
          <p:cNvSpPr>
            <a:spLocks noGrp="1"/>
          </p:cNvSpPr>
          <p:nvPr>
            <p:ph idx="1"/>
          </p:nvPr>
        </p:nvSpPr>
        <p:spPr>
          <a:xfrm>
            <a:off x="1146416" y="1340768"/>
            <a:ext cx="7818072" cy="5410200"/>
          </a:xfrm>
        </p:spPr>
        <p:txBody>
          <a:bodyPr>
            <a:normAutofit fontScale="62500" lnSpcReduction="20000"/>
          </a:bodyPr>
          <a:lstStyle/>
          <a:p>
            <a:r>
              <a:rPr lang="en-US" b="1" dirty="0" smtClean="0"/>
              <a:t>Constraints</a:t>
            </a:r>
          </a:p>
          <a:p>
            <a:r>
              <a:rPr lang="en-US" dirty="0" smtClean="0"/>
              <a:t>Every constraint resource is a resource:</a:t>
            </a:r>
          </a:p>
          <a:p>
            <a:pPr lvl="1">
              <a:buNone/>
            </a:pPr>
            <a:r>
              <a:rPr lang="en-US" i="1" dirty="0" smtClean="0"/>
              <a:t>	</a:t>
            </a:r>
            <a:r>
              <a:rPr lang="en-US" i="1" dirty="0" err="1" smtClean="0"/>
              <a:t>PropV</a:t>
            </a:r>
            <a:r>
              <a:rPr lang="en-US" i="1" dirty="0" smtClean="0"/>
              <a:t> al(</a:t>
            </a:r>
            <a:r>
              <a:rPr lang="en-US" i="1" dirty="0" err="1" smtClean="0"/>
              <a:t>subClassOf,ConstraintResource,Resource</a:t>
            </a:r>
            <a:r>
              <a:rPr lang="en-US" i="1" dirty="0" smtClean="0"/>
              <a:t>)</a:t>
            </a:r>
          </a:p>
          <a:p>
            <a:r>
              <a:rPr lang="en-US" dirty="0" smtClean="0"/>
              <a:t>Constraint properties are all properties that are also constraint resources:</a:t>
            </a:r>
          </a:p>
          <a:p>
            <a:pPr lvl="1">
              <a:buNone/>
            </a:pPr>
            <a:r>
              <a:rPr lang="en-US" i="1" dirty="0" smtClean="0"/>
              <a:t>	Type(?</a:t>
            </a:r>
            <a:r>
              <a:rPr lang="en-US" i="1" dirty="0" err="1" smtClean="0"/>
              <a:t>cp,ConstraintProperty</a:t>
            </a:r>
            <a:r>
              <a:rPr lang="en-US" i="1" dirty="0" smtClean="0"/>
              <a:t>) ←→ </a:t>
            </a:r>
            <a:r>
              <a:rPr lang="en-US" dirty="0" smtClean="0"/>
              <a:t>(</a:t>
            </a:r>
            <a:r>
              <a:rPr lang="en-US" i="1" dirty="0" smtClean="0"/>
              <a:t>Type(?</a:t>
            </a:r>
            <a:r>
              <a:rPr lang="en-US" i="1" dirty="0" err="1" smtClean="0"/>
              <a:t>cp,ConstraintResource</a:t>
            </a:r>
            <a:r>
              <a:rPr lang="en-US" i="1" dirty="0" smtClean="0"/>
              <a:t>) ∧ Type(?</a:t>
            </a:r>
            <a:r>
              <a:rPr lang="en-US" i="1" dirty="0" err="1" smtClean="0"/>
              <a:t>cp,Property</a:t>
            </a:r>
            <a:r>
              <a:rPr lang="en-US" i="1" dirty="0" smtClean="0"/>
              <a:t>))</a:t>
            </a:r>
          </a:p>
          <a:p>
            <a:r>
              <a:rPr lang="en-US" i="1" dirty="0" smtClean="0"/>
              <a:t>domain</a:t>
            </a:r>
            <a:r>
              <a:rPr lang="en-US" dirty="0" smtClean="0"/>
              <a:t> and </a:t>
            </a:r>
            <a:r>
              <a:rPr lang="en-US" i="1" dirty="0" smtClean="0"/>
              <a:t>range</a:t>
            </a:r>
            <a:r>
              <a:rPr lang="en-US" dirty="0" smtClean="0"/>
              <a:t> are constraint properties:</a:t>
            </a:r>
          </a:p>
          <a:p>
            <a:pPr lvl="1">
              <a:buNone/>
            </a:pPr>
            <a:r>
              <a:rPr lang="en-US" i="1" dirty="0" smtClean="0"/>
              <a:t>	Type(</a:t>
            </a:r>
            <a:r>
              <a:rPr lang="en-US" i="1" dirty="0" err="1" smtClean="0"/>
              <a:t>domain,ConstraintProperty</a:t>
            </a:r>
            <a:r>
              <a:rPr lang="en-US" i="1" dirty="0" smtClean="0"/>
              <a:t>)</a:t>
            </a:r>
          </a:p>
          <a:p>
            <a:pPr lvl="1">
              <a:buNone/>
            </a:pPr>
            <a:r>
              <a:rPr lang="en-US" i="1" dirty="0" smtClean="0"/>
              <a:t>	Type(</a:t>
            </a:r>
            <a:r>
              <a:rPr lang="en-US" i="1" dirty="0" err="1" smtClean="0"/>
              <a:t>range,ConstraintP</a:t>
            </a:r>
            <a:r>
              <a:rPr lang="en-US" i="1" dirty="0" smtClean="0"/>
              <a:t> </a:t>
            </a:r>
            <a:r>
              <a:rPr lang="en-US" i="1" dirty="0" err="1" smtClean="0"/>
              <a:t>roperty</a:t>
            </a:r>
            <a:r>
              <a:rPr lang="en-US" i="1" dirty="0" smtClean="0"/>
              <a:t>)</a:t>
            </a:r>
          </a:p>
          <a:p>
            <a:r>
              <a:rPr lang="en-US" i="1" dirty="0" smtClean="0"/>
              <a:t>domain</a:t>
            </a:r>
            <a:r>
              <a:rPr lang="en-US" dirty="0" smtClean="0"/>
              <a:t> and </a:t>
            </a:r>
            <a:r>
              <a:rPr lang="en-US" i="1" dirty="0" smtClean="0"/>
              <a:t>range</a:t>
            </a:r>
            <a:r>
              <a:rPr lang="en-US" dirty="0" smtClean="0"/>
              <a:t> define the domain, respectively range, of a property</a:t>
            </a:r>
          </a:p>
          <a:p>
            <a:pPr lvl="1"/>
            <a:r>
              <a:rPr lang="en-US" dirty="0" smtClean="0"/>
              <a:t>Recall that the domain of a property </a:t>
            </a:r>
            <a:r>
              <a:rPr lang="en-US" i="1" dirty="0" smtClean="0"/>
              <a:t>P </a:t>
            </a:r>
            <a:r>
              <a:rPr lang="en-US" dirty="0" smtClean="0"/>
              <a:t>is the set of all objects to which </a:t>
            </a:r>
            <a:r>
              <a:rPr lang="en-US" i="1" dirty="0" smtClean="0"/>
              <a:t>P applies</a:t>
            </a:r>
          </a:p>
          <a:p>
            <a:pPr lvl="1"/>
            <a:r>
              <a:rPr lang="en-US" dirty="0" smtClean="0"/>
              <a:t>If the domain of </a:t>
            </a:r>
            <a:r>
              <a:rPr lang="en-US" i="1" dirty="0" smtClean="0"/>
              <a:t>P </a:t>
            </a:r>
            <a:r>
              <a:rPr lang="en-US" dirty="0" smtClean="0"/>
              <a:t>is</a:t>
            </a:r>
            <a:r>
              <a:rPr lang="en-US" i="1" dirty="0" smtClean="0"/>
              <a:t> D, </a:t>
            </a:r>
            <a:r>
              <a:rPr lang="en-US" dirty="0" smtClean="0"/>
              <a:t>then for every </a:t>
            </a:r>
            <a:r>
              <a:rPr lang="en-US" i="1" dirty="0" smtClean="0"/>
              <a:t>P(x, y), x ∈ D.</a:t>
            </a:r>
          </a:p>
          <a:p>
            <a:pPr lvl="1">
              <a:buNone/>
            </a:pPr>
            <a:r>
              <a:rPr lang="en-US" i="1" dirty="0" smtClean="0"/>
              <a:t>		</a:t>
            </a:r>
            <a:r>
              <a:rPr lang="en-US" i="1" dirty="0" err="1" smtClean="0"/>
              <a:t>PropVal</a:t>
            </a:r>
            <a:r>
              <a:rPr lang="en-US" i="1" dirty="0" smtClean="0"/>
              <a:t>(domain, ?p, ?d) → </a:t>
            </a:r>
            <a:r>
              <a:rPr lang="es-ES" i="1" dirty="0" smtClean="0"/>
              <a:t>∀?x∀?y(PropVal(?p, ?x, ?y) → Type(?x, ?d))</a:t>
            </a:r>
          </a:p>
          <a:p>
            <a:r>
              <a:rPr lang="en-US" dirty="0" smtClean="0"/>
              <a:t>The range of a property </a:t>
            </a:r>
            <a:r>
              <a:rPr lang="en-US" i="1" dirty="0" smtClean="0"/>
              <a:t>P </a:t>
            </a:r>
            <a:r>
              <a:rPr lang="en-US" dirty="0" smtClean="0"/>
              <a:t>is the set of all values </a:t>
            </a:r>
            <a:r>
              <a:rPr lang="en-US" i="1" dirty="0" smtClean="0"/>
              <a:t>P </a:t>
            </a:r>
            <a:r>
              <a:rPr lang="en-US" dirty="0" smtClean="0"/>
              <a:t>can take</a:t>
            </a:r>
          </a:p>
          <a:p>
            <a:r>
              <a:rPr lang="en-US" dirty="0" smtClean="0"/>
              <a:t>If the range of </a:t>
            </a:r>
            <a:r>
              <a:rPr lang="en-US" i="1" dirty="0" smtClean="0"/>
              <a:t>P </a:t>
            </a:r>
            <a:r>
              <a:rPr lang="en-US" dirty="0" smtClean="0"/>
              <a:t>is</a:t>
            </a:r>
            <a:r>
              <a:rPr lang="en-US" i="1" dirty="0" smtClean="0"/>
              <a:t> R, </a:t>
            </a:r>
            <a:r>
              <a:rPr lang="en-US" dirty="0" smtClean="0"/>
              <a:t>then for every </a:t>
            </a:r>
            <a:r>
              <a:rPr lang="en-US" i="1" dirty="0" smtClean="0"/>
              <a:t>P(x, y), y ∈ R</a:t>
            </a:r>
          </a:p>
          <a:p>
            <a:pPr lvl="1">
              <a:buNone/>
            </a:pPr>
            <a:r>
              <a:rPr lang="en-US" i="1" dirty="0" smtClean="0"/>
              <a:t>	</a:t>
            </a:r>
            <a:r>
              <a:rPr lang="en-US" i="1" dirty="0" err="1" smtClean="0"/>
              <a:t>PropV</a:t>
            </a:r>
            <a:r>
              <a:rPr lang="en-US" i="1" dirty="0" smtClean="0"/>
              <a:t> al(range, ?p, ?r) → </a:t>
            </a:r>
            <a:r>
              <a:rPr lang="es-ES" i="1" dirty="0" smtClean="0"/>
              <a:t>∀?x∀?y(PropV al(?p, ?x, ?y) → Type(?y, ?r))</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155</a:t>
            </a:fld>
            <a:endParaRPr lang="el-GR"/>
          </a:p>
        </p:txBody>
      </p:sp>
    </p:spTree>
    <p:extLst>
      <p:ext uri="{BB962C8B-B14F-4D97-AF65-F5344CB8AC3E}">
        <p14:creationId xmlns:p14="http://schemas.microsoft.com/office/powerpoint/2010/main" val="88858484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RDF Schema (3/3)</a:t>
            </a:r>
            <a:endParaRPr lang="el-GR" dirty="0"/>
          </a:p>
        </p:txBody>
      </p:sp>
      <p:sp>
        <p:nvSpPr>
          <p:cNvPr id="3" name="2 - Θέση περιεχομένου"/>
          <p:cNvSpPr>
            <a:spLocks noGrp="1"/>
          </p:cNvSpPr>
          <p:nvPr>
            <p:ph idx="1"/>
          </p:nvPr>
        </p:nvSpPr>
        <p:spPr>
          <a:xfrm>
            <a:off x="1187624" y="1447800"/>
            <a:ext cx="7746064" cy="5410200"/>
          </a:xfrm>
        </p:spPr>
        <p:txBody>
          <a:bodyPr>
            <a:normAutofit fontScale="77500" lnSpcReduction="20000"/>
          </a:bodyPr>
          <a:lstStyle/>
          <a:p>
            <a:r>
              <a:rPr lang="en-US" sz="3100" b="1" dirty="0" smtClean="0"/>
              <a:t>…</a:t>
            </a:r>
            <a:r>
              <a:rPr lang="en-US" sz="3100" dirty="0" smtClean="0"/>
              <a:t> </a:t>
            </a:r>
            <a:r>
              <a:rPr lang="en-US" sz="3100" b="1" dirty="0" smtClean="0"/>
              <a:t>Constraints</a:t>
            </a:r>
          </a:p>
          <a:p>
            <a:r>
              <a:rPr lang="en-US" sz="3100" dirty="0" smtClean="0"/>
              <a:t>Formulas that can be inferred from the </a:t>
            </a:r>
            <a:r>
              <a:rPr lang="en-US" sz="3100" dirty="0" err="1" smtClean="0"/>
              <a:t>precedings</a:t>
            </a:r>
            <a:r>
              <a:rPr lang="en-US" sz="3100" dirty="0" smtClean="0"/>
              <a:t> ones:</a:t>
            </a:r>
          </a:p>
          <a:p>
            <a:pPr lvl="1">
              <a:buNone/>
            </a:pPr>
            <a:r>
              <a:rPr lang="en-US" i="1" dirty="0" smtClean="0"/>
              <a:t>	</a:t>
            </a:r>
            <a:r>
              <a:rPr lang="en-US" i="1" dirty="0" err="1" smtClean="0"/>
              <a:t>PropV</a:t>
            </a:r>
            <a:r>
              <a:rPr lang="en-US" i="1" dirty="0" smtClean="0"/>
              <a:t> al(domain, </a:t>
            </a:r>
            <a:r>
              <a:rPr lang="en-US" i="1" dirty="0" err="1" smtClean="0"/>
              <a:t>range,Property</a:t>
            </a:r>
            <a:r>
              <a:rPr lang="en-US" i="1" dirty="0" smtClean="0"/>
              <a:t>)</a:t>
            </a:r>
          </a:p>
          <a:p>
            <a:pPr lvl="1">
              <a:buNone/>
            </a:pPr>
            <a:r>
              <a:rPr lang="en-US" i="1" dirty="0" smtClean="0"/>
              <a:t>	</a:t>
            </a:r>
            <a:r>
              <a:rPr lang="en-US" i="1" dirty="0" err="1" smtClean="0"/>
              <a:t>PropV</a:t>
            </a:r>
            <a:r>
              <a:rPr lang="en-US" i="1" dirty="0" smtClean="0"/>
              <a:t> al(range, </a:t>
            </a:r>
            <a:r>
              <a:rPr lang="en-US" i="1" dirty="0" err="1" smtClean="0"/>
              <a:t>range,Class</a:t>
            </a:r>
            <a:r>
              <a:rPr lang="en-US" i="1" dirty="0" smtClean="0"/>
              <a:t>)</a:t>
            </a:r>
          </a:p>
          <a:p>
            <a:pPr lvl="1">
              <a:buNone/>
            </a:pPr>
            <a:r>
              <a:rPr lang="en-US" i="1" dirty="0" smtClean="0"/>
              <a:t>	</a:t>
            </a:r>
            <a:r>
              <a:rPr lang="en-US" i="1" dirty="0" err="1" smtClean="0"/>
              <a:t>PropV</a:t>
            </a:r>
            <a:r>
              <a:rPr lang="en-US" i="1" dirty="0" smtClean="0"/>
              <a:t> al(domain, domain, Property)</a:t>
            </a:r>
          </a:p>
          <a:p>
            <a:pPr lvl="1">
              <a:buNone/>
            </a:pPr>
            <a:r>
              <a:rPr lang="en-US" i="1" dirty="0" smtClean="0"/>
              <a:t>	</a:t>
            </a:r>
            <a:r>
              <a:rPr lang="en-US" i="1" dirty="0" err="1" smtClean="0"/>
              <a:t>PropV</a:t>
            </a:r>
            <a:r>
              <a:rPr lang="en-US" i="1" dirty="0" smtClean="0"/>
              <a:t> al(range, </a:t>
            </a:r>
            <a:r>
              <a:rPr lang="en-US" i="1" dirty="0" err="1" smtClean="0"/>
              <a:t>domain,Class</a:t>
            </a:r>
            <a:r>
              <a:rPr lang="en-US" i="1" dirty="0" smtClean="0"/>
              <a:t>)</a:t>
            </a:r>
          </a:p>
          <a:p>
            <a:r>
              <a:rPr lang="en-US" sz="3100" dirty="0" smtClean="0"/>
              <a:t>Thus we have formalized the semantics of RDF and RDFS</a:t>
            </a:r>
          </a:p>
          <a:p>
            <a:r>
              <a:rPr lang="en-US" sz="3100" dirty="0" smtClean="0"/>
              <a:t>An agent equipped with this knowledge is able to draw  interesting conclusions</a:t>
            </a:r>
          </a:p>
          <a:p>
            <a:pPr lvl="1"/>
            <a:r>
              <a:rPr lang="en-US" dirty="0" smtClean="0"/>
              <a:t>E.g. given that the domain of </a:t>
            </a:r>
            <a:r>
              <a:rPr lang="en-US" i="1" dirty="0" smtClean="0"/>
              <a:t>teaches </a:t>
            </a:r>
            <a:r>
              <a:rPr lang="en-US" dirty="0" smtClean="0"/>
              <a:t>is</a:t>
            </a:r>
            <a:r>
              <a:rPr lang="en-US" i="1" dirty="0" smtClean="0"/>
              <a:t> </a:t>
            </a:r>
            <a:r>
              <a:rPr lang="en-US" i="1" dirty="0" err="1" smtClean="0"/>
              <a:t>academicStaffMember</a:t>
            </a:r>
            <a:r>
              <a:rPr lang="en-US" i="1" dirty="0" smtClean="0"/>
              <a:t>, </a:t>
            </a:r>
            <a:r>
              <a:rPr lang="en-US" dirty="0" smtClean="0"/>
              <a:t>that</a:t>
            </a:r>
            <a:r>
              <a:rPr lang="en-US" i="1" dirty="0" smtClean="0"/>
              <a:t> </a:t>
            </a:r>
            <a:r>
              <a:rPr lang="en-US" i="1" dirty="0" err="1" smtClean="0"/>
              <a:t>academicStaffMember</a:t>
            </a:r>
            <a:r>
              <a:rPr lang="en-US" i="1" dirty="0" smtClean="0"/>
              <a:t> </a:t>
            </a:r>
            <a:r>
              <a:rPr lang="en-US" dirty="0" smtClean="0"/>
              <a:t>is a subclass of </a:t>
            </a:r>
            <a:r>
              <a:rPr lang="en-US" i="1" dirty="0" err="1" smtClean="0"/>
              <a:t>staffMembers</a:t>
            </a:r>
            <a:r>
              <a:rPr lang="en-US" i="1" dirty="0" smtClean="0"/>
              <a:t>, </a:t>
            </a:r>
            <a:r>
              <a:rPr lang="en-US" dirty="0" smtClean="0"/>
              <a:t>and that </a:t>
            </a:r>
            <a:r>
              <a:rPr lang="en-US" i="1" dirty="0" smtClean="0"/>
              <a:t>teaches(DB, </a:t>
            </a:r>
            <a:r>
              <a:rPr lang="en-US" i="1" dirty="0" err="1" smtClean="0"/>
              <a:t>DiMa</a:t>
            </a:r>
            <a:r>
              <a:rPr lang="en-US" i="1" dirty="0" smtClean="0"/>
              <a:t>)</a:t>
            </a:r>
          </a:p>
          <a:p>
            <a:pPr lvl="2"/>
            <a:r>
              <a:rPr lang="en-US" dirty="0" smtClean="0"/>
              <a:t>the agent can automatically deduce </a:t>
            </a:r>
            <a:r>
              <a:rPr lang="en-US" i="1" dirty="0" err="1" smtClean="0"/>
              <a:t>staffMember</a:t>
            </a:r>
            <a:r>
              <a:rPr lang="en-US" i="1" dirty="0" smtClean="0"/>
              <a:t>(DB) using the predicate logic </a:t>
            </a:r>
            <a:r>
              <a:rPr lang="en-US" dirty="0" smtClean="0"/>
              <a:t>semantics or one of the predicate logic proof systems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156</a:t>
            </a:fld>
            <a:endParaRPr lang="el-GR"/>
          </a:p>
        </p:txBody>
      </p:sp>
    </p:spTree>
    <p:extLst>
      <p:ext uri="{BB962C8B-B14F-4D97-AF65-F5344CB8AC3E}">
        <p14:creationId xmlns:p14="http://schemas.microsoft.com/office/powerpoint/2010/main" val="254029118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normAutofit fontScale="90000"/>
          </a:bodyPr>
          <a:lstStyle/>
          <a:p>
            <a:r>
              <a:rPr lang="en-US" dirty="0" smtClean="0"/>
              <a:t>A Direct </a:t>
            </a:r>
            <a:br>
              <a:rPr lang="en-US" dirty="0" smtClean="0"/>
            </a:br>
            <a:r>
              <a:rPr lang="en-US" dirty="0" smtClean="0"/>
              <a:t>Inference System </a:t>
            </a:r>
            <a:br>
              <a:rPr lang="en-US" dirty="0" smtClean="0"/>
            </a:br>
            <a:r>
              <a:rPr lang="en-US" dirty="0" smtClean="0"/>
              <a:t>for RDF and RDFS</a:t>
            </a:r>
            <a:endParaRPr lang="el-GR" dirty="0"/>
          </a:p>
        </p:txBody>
      </p:sp>
      <p:sp>
        <p:nvSpPr>
          <p:cNvPr id="6" name="5 - Θέση κειμένου"/>
          <p:cNvSpPr>
            <a:spLocks noGrp="1"/>
          </p:cNvSpPr>
          <p:nvPr>
            <p:ph type="body" idx="1"/>
          </p:nvPr>
        </p:nvSpPr>
        <p:spPr>
          <a:xfrm>
            <a:off x="3707904" y="4005064"/>
            <a:ext cx="5271288" cy="1512168"/>
          </a:xfrm>
        </p:spPr>
        <p:txBody>
          <a:bodyPr>
            <a:normAutofit/>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157</a:t>
            </a:fld>
            <a:endParaRPr lang="el-GR"/>
          </a:p>
        </p:txBody>
      </p:sp>
    </p:spTree>
    <p:extLst>
      <p:ext uri="{BB962C8B-B14F-4D97-AF65-F5344CB8AC3E}">
        <p14:creationId xmlns:p14="http://schemas.microsoft.com/office/powerpoint/2010/main" val="162866100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A Direct Inference System for RDF and RDFS (1/3)</a:t>
            </a:r>
            <a:endParaRPr lang="el-GR" dirty="0"/>
          </a:p>
        </p:txBody>
      </p:sp>
      <p:sp>
        <p:nvSpPr>
          <p:cNvPr id="3" name="2 - Θέση περιεχομένου"/>
          <p:cNvSpPr>
            <a:spLocks noGrp="1"/>
          </p:cNvSpPr>
          <p:nvPr>
            <p:ph idx="1"/>
          </p:nvPr>
        </p:nvSpPr>
        <p:spPr>
          <a:xfrm>
            <a:off x="1403648" y="1447800"/>
            <a:ext cx="7530040" cy="3205336"/>
          </a:xfrm>
        </p:spPr>
        <p:txBody>
          <a:bodyPr>
            <a:normAutofit fontScale="70000" lnSpcReduction="20000"/>
          </a:bodyPr>
          <a:lstStyle/>
          <a:p>
            <a:r>
              <a:rPr lang="en-US" dirty="0" smtClean="0"/>
              <a:t>The axiomatic semantics can be used for automated reasoning with RDF and RDF Schema</a:t>
            </a:r>
          </a:p>
          <a:p>
            <a:r>
              <a:rPr lang="en-US" dirty="0" smtClean="0"/>
              <a:t>However, it requires a first-order logic proof system to do so</a:t>
            </a:r>
          </a:p>
          <a:p>
            <a:pPr lvl="1"/>
            <a:r>
              <a:rPr lang="en-US" dirty="0" smtClean="0"/>
              <a:t>This is a very heavy requirement and also one that is unlikely to scale when millions of statements are involved</a:t>
            </a:r>
          </a:p>
          <a:p>
            <a:r>
              <a:rPr lang="en-US" dirty="0" smtClean="0"/>
              <a:t>For this reason, RDF has also been given a semantics (and an inference system that is sound and complete for this semantics) directly in terms of RDF triples instead of restating RDF in terms of first-order logic</a:t>
            </a:r>
          </a:p>
          <a:p>
            <a:r>
              <a:rPr lang="en-US" dirty="0" smtClean="0"/>
              <a:t>This inference system consists of rules of the form</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158</a:t>
            </a:fld>
            <a:endParaRPr lang="el-GR"/>
          </a:p>
        </p:txBody>
      </p:sp>
      <p:sp>
        <p:nvSpPr>
          <p:cNvPr id="5" name="4 - Ορθογώνιο"/>
          <p:cNvSpPr/>
          <p:nvPr/>
        </p:nvSpPr>
        <p:spPr>
          <a:xfrm>
            <a:off x="2195736" y="4797152"/>
            <a:ext cx="4032448" cy="7200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t>IF E contains certain triples</a:t>
            </a:r>
          </a:p>
          <a:p>
            <a:r>
              <a:rPr lang="en-US" dirty="0" smtClean="0"/>
              <a:t>THEN add to E certain additional triples</a:t>
            </a:r>
            <a:endParaRPr lang="el-GR" dirty="0"/>
          </a:p>
        </p:txBody>
      </p:sp>
      <p:sp>
        <p:nvSpPr>
          <p:cNvPr id="6" name="2 - Θέση περιεχομένου"/>
          <p:cNvSpPr txBox="1">
            <a:spLocks/>
          </p:cNvSpPr>
          <p:nvPr/>
        </p:nvSpPr>
        <p:spPr>
          <a:xfrm>
            <a:off x="5652120" y="4797152"/>
            <a:ext cx="3024336" cy="936104"/>
          </a:xfrm>
          <a:prstGeom prst="rect">
            <a:avLst/>
          </a:prstGeom>
        </p:spPr>
        <p:txBody>
          <a:bodyPr>
            <a:normAutofit lnSpcReduction="10000"/>
          </a:bodyPr>
          <a:lstStyle/>
          <a:p>
            <a:pPr marL="822960" lvl="1" indent="-283464">
              <a:spcBef>
                <a:spcPts val="600"/>
              </a:spcBef>
              <a:buClr>
                <a:schemeClr val="accent1"/>
              </a:buClr>
              <a:buSzPct val="80000"/>
            </a:pPr>
            <a:r>
              <a:rPr lang="en-US" sz="2000" dirty="0" smtClean="0"/>
              <a:t>    where E is an arbitrary set of RDF triples</a:t>
            </a:r>
          </a:p>
          <a:p>
            <a:endParaRPr lang="en-US" sz="2000" dirty="0" smtClean="0"/>
          </a:p>
        </p:txBody>
      </p:sp>
    </p:spTree>
    <p:extLst>
      <p:ext uri="{BB962C8B-B14F-4D97-AF65-F5344CB8AC3E}">
        <p14:creationId xmlns:p14="http://schemas.microsoft.com/office/powerpoint/2010/main" val="41784604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A Direct Inference System for RDF and RDFS (2/3)</a:t>
            </a:r>
            <a:endParaRPr lang="el-GR" dirty="0"/>
          </a:p>
        </p:txBody>
      </p:sp>
      <p:sp>
        <p:nvSpPr>
          <p:cNvPr id="3" name="2 - Θέση περιεχομένου"/>
          <p:cNvSpPr>
            <a:spLocks noGrp="1"/>
          </p:cNvSpPr>
          <p:nvPr>
            <p:ph idx="1"/>
          </p:nvPr>
        </p:nvSpPr>
        <p:spPr>
          <a:xfrm>
            <a:off x="1115616" y="1447800"/>
            <a:ext cx="7818072" cy="397024"/>
          </a:xfrm>
        </p:spPr>
        <p:txBody>
          <a:bodyPr>
            <a:noAutofit/>
          </a:bodyPr>
          <a:lstStyle/>
          <a:p>
            <a:r>
              <a:rPr lang="en-US" sz="2000" dirty="0" smtClean="0"/>
              <a:t>We give here a few basic examples:</a:t>
            </a:r>
            <a:endParaRPr lang="el-GR" sz="20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159</a:t>
            </a:fld>
            <a:endParaRPr lang="el-GR"/>
          </a:p>
        </p:txBody>
      </p:sp>
      <p:sp>
        <p:nvSpPr>
          <p:cNvPr id="5" name="4 - Ορθογώνιο"/>
          <p:cNvSpPr/>
          <p:nvPr/>
        </p:nvSpPr>
        <p:spPr>
          <a:xfrm>
            <a:off x="1835696" y="1844824"/>
            <a:ext cx="5616624" cy="7200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t>IF E contains the triple (?</a:t>
            </a:r>
            <a:r>
              <a:rPr lang="en-US" i="1" dirty="0" smtClean="0"/>
              <a:t>x, ?p, ?y)</a:t>
            </a:r>
          </a:p>
          <a:p>
            <a:r>
              <a:rPr lang="en-US" dirty="0" smtClean="0"/>
              <a:t>THEN E also contains the triple (?</a:t>
            </a:r>
            <a:r>
              <a:rPr lang="en-US" i="1" dirty="0" smtClean="0"/>
              <a:t>p, </a:t>
            </a:r>
            <a:r>
              <a:rPr lang="en-US" i="1" dirty="0" err="1" smtClean="0"/>
              <a:t>rdf</a:t>
            </a:r>
            <a:r>
              <a:rPr lang="en-US" i="1" dirty="0" smtClean="0"/>
              <a:t> : type, </a:t>
            </a:r>
            <a:r>
              <a:rPr lang="en-US" i="1" dirty="0" err="1" smtClean="0"/>
              <a:t>rdf</a:t>
            </a:r>
            <a:r>
              <a:rPr lang="en-US" i="1" dirty="0" smtClean="0"/>
              <a:t> : property)</a:t>
            </a:r>
          </a:p>
        </p:txBody>
      </p:sp>
      <p:sp>
        <p:nvSpPr>
          <p:cNvPr id="6" name="2 - Θέση περιεχομένου"/>
          <p:cNvSpPr txBox="1">
            <a:spLocks/>
          </p:cNvSpPr>
          <p:nvPr/>
        </p:nvSpPr>
        <p:spPr>
          <a:xfrm>
            <a:off x="1115616" y="2636912"/>
            <a:ext cx="7786112" cy="1152128"/>
          </a:xfrm>
          <a:prstGeom prst="rect">
            <a:avLst/>
          </a:prstGeom>
        </p:spPr>
        <p:txBody>
          <a:bodyPr>
            <a:normAutofit fontScale="6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This states that any resource ?</a:t>
            </a:r>
            <a:r>
              <a:rPr lang="en-US" sz="3200" i="1" dirty="0" smtClean="0"/>
              <a:t>p </a:t>
            </a:r>
            <a:r>
              <a:rPr lang="en-US" sz="3200" dirty="0" smtClean="0"/>
              <a:t>that is used in the property position of a triple can be inferred to be a member of the class </a:t>
            </a:r>
            <a:r>
              <a:rPr lang="en-US" sz="3200" i="1" dirty="0" err="1" smtClean="0"/>
              <a:t>rdf:Property</a:t>
            </a:r>
            <a:endParaRPr lang="en-US" sz="3200" i="1" dirty="0" smtClean="0"/>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A somewhat more interesting example is the following rule:</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6 - Ορθογώνιο"/>
          <p:cNvSpPr/>
          <p:nvPr/>
        </p:nvSpPr>
        <p:spPr>
          <a:xfrm>
            <a:off x="1259632" y="3501008"/>
            <a:ext cx="7416824" cy="7200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t>IF E contains the triples (?</a:t>
            </a:r>
            <a:r>
              <a:rPr lang="en-US" i="1" dirty="0" smtClean="0"/>
              <a:t>u, </a:t>
            </a:r>
            <a:r>
              <a:rPr lang="en-US" i="1" dirty="0" err="1" smtClean="0"/>
              <a:t>rdfs</a:t>
            </a:r>
            <a:r>
              <a:rPr lang="en-US" i="1" dirty="0" smtClean="0"/>
              <a:t> : </a:t>
            </a:r>
            <a:r>
              <a:rPr lang="en-US" i="1" dirty="0" err="1" smtClean="0"/>
              <a:t>subClassOf</a:t>
            </a:r>
            <a:r>
              <a:rPr lang="en-US" i="1" dirty="0" smtClean="0"/>
              <a:t>, ?v) </a:t>
            </a:r>
            <a:r>
              <a:rPr lang="en-US" dirty="0" smtClean="0"/>
              <a:t>and (?</a:t>
            </a:r>
            <a:r>
              <a:rPr lang="en-US" i="1" dirty="0" smtClean="0"/>
              <a:t>v, </a:t>
            </a:r>
            <a:r>
              <a:rPr lang="en-US" i="1" dirty="0" err="1" smtClean="0"/>
              <a:t>rdfs</a:t>
            </a:r>
            <a:r>
              <a:rPr lang="en-US" i="1" dirty="0" smtClean="0"/>
              <a:t> : </a:t>
            </a:r>
            <a:r>
              <a:rPr lang="en-US" i="1" dirty="0" err="1" smtClean="0"/>
              <a:t>subclassOf</a:t>
            </a:r>
            <a:r>
              <a:rPr lang="en-US" i="1" dirty="0" smtClean="0"/>
              <a:t>, ?w)</a:t>
            </a:r>
          </a:p>
          <a:p>
            <a:r>
              <a:rPr lang="en-US" dirty="0" smtClean="0"/>
              <a:t>THEN E also contains the triple (?</a:t>
            </a:r>
            <a:r>
              <a:rPr lang="en-US" i="1" dirty="0" smtClean="0"/>
              <a:t>u, </a:t>
            </a:r>
            <a:r>
              <a:rPr lang="en-US" i="1" dirty="0" err="1" smtClean="0"/>
              <a:t>rdfs</a:t>
            </a:r>
            <a:r>
              <a:rPr lang="en-US" i="1" dirty="0" smtClean="0"/>
              <a:t> : </a:t>
            </a:r>
            <a:r>
              <a:rPr lang="en-US" i="1" dirty="0" err="1" smtClean="0"/>
              <a:t>subClassOf</a:t>
            </a:r>
            <a:r>
              <a:rPr lang="en-US" i="1" dirty="0" smtClean="0"/>
              <a:t>, ?w)</a:t>
            </a:r>
          </a:p>
        </p:txBody>
      </p:sp>
      <p:sp>
        <p:nvSpPr>
          <p:cNvPr id="8" name="2 - Θέση περιεχομένου"/>
          <p:cNvSpPr txBox="1">
            <a:spLocks/>
          </p:cNvSpPr>
          <p:nvPr/>
        </p:nvSpPr>
        <p:spPr>
          <a:xfrm>
            <a:off x="1115616" y="4293096"/>
            <a:ext cx="7714104" cy="720080"/>
          </a:xfrm>
          <a:prstGeom prst="rect">
            <a:avLst/>
          </a:prstGeom>
        </p:spPr>
        <p:txBody>
          <a:bodyPr>
            <a:normAutofit fontScale="55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600" dirty="0" smtClean="0"/>
              <a:t>Which encodes the transitivity of the subclass relation</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600" dirty="0" smtClean="0"/>
              <a:t>Closely related is the rule</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8 - Ορθογώνιο"/>
          <p:cNvSpPr/>
          <p:nvPr/>
        </p:nvSpPr>
        <p:spPr>
          <a:xfrm>
            <a:off x="1259632" y="4941168"/>
            <a:ext cx="7632848" cy="7200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t>IF E contains the triples (?</a:t>
            </a:r>
            <a:r>
              <a:rPr lang="en-US" i="1" dirty="0" smtClean="0"/>
              <a:t>x, </a:t>
            </a:r>
            <a:r>
              <a:rPr lang="en-US" i="1" dirty="0" err="1" smtClean="0"/>
              <a:t>rdf</a:t>
            </a:r>
            <a:r>
              <a:rPr lang="en-US" i="1" dirty="0" smtClean="0"/>
              <a:t> : type, ?u) </a:t>
            </a:r>
            <a:r>
              <a:rPr lang="en-US" dirty="0" smtClean="0"/>
              <a:t>and (?</a:t>
            </a:r>
            <a:r>
              <a:rPr lang="en-US" i="1" dirty="0" smtClean="0"/>
              <a:t>u, </a:t>
            </a:r>
            <a:r>
              <a:rPr lang="en-US" i="1" dirty="0" err="1" smtClean="0"/>
              <a:t>rdfs</a:t>
            </a:r>
            <a:r>
              <a:rPr lang="en-US" i="1" dirty="0" smtClean="0"/>
              <a:t> : </a:t>
            </a:r>
            <a:r>
              <a:rPr lang="en-US" i="1" dirty="0" err="1" smtClean="0"/>
              <a:t>subClassOf</a:t>
            </a:r>
            <a:r>
              <a:rPr lang="en-US" i="1" dirty="0" smtClean="0"/>
              <a:t>, ?v)</a:t>
            </a:r>
          </a:p>
          <a:p>
            <a:r>
              <a:rPr lang="en-US" dirty="0" smtClean="0"/>
              <a:t>THEN E also contains the triple (?</a:t>
            </a:r>
            <a:r>
              <a:rPr lang="en-US" i="1" dirty="0" smtClean="0"/>
              <a:t>x, </a:t>
            </a:r>
            <a:r>
              <a:rPr lang="en-US" i="1" dirty="0" err="1" smtClean="0"/>
              <a:t>rdf</a:t>
            </a:r>
            <a:r>
              <a:rPr lang="en-US" i="1" dirty="0" smtClean="0"/>
              <a:t> : type, ?v)</a:t>
            </a:r>
          </a:p>
        </p:txBody>
      </p:sp>
      <p:sp>
        <p:nvSpPr>
          <p:cNvPr id="10" name="2 - Θέση περιεχομένου"/>
          <p:cNvSpPr txBox="1">
            <a:spLocks/>
          </p:cNvSpPr>
          <p:nvPr/>
        </p:nvSpPr>
        <p:spPr>
          <a:xfrm>
            <a:off x="1187624" y="5733256"/>
            <a:ext cx="7714104" cy="720080"/>
          </a:xfrm>
          <a:prstGeom prst="rect">
            <a:avLst/>
          </a:prstGeom>
        </p:spPr>
        <p:txBody>
          <a:bodyPr>
            <a:no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000" dirty="0" smtClean="0"/>
              <a:t>Which is the essential definition of the meaning of </a:t>
            </a:r>
            <a:r>
              <a:rPr lang="en-US" sz="2000" dirty="0" err="1" smtClean="0"/>
              <a:t>rdfs:subClassOf</a:t>
            </a:r>
            <a:endParaRPr lang="en-US" sz="2000" dirty="0" smtClean="0"/>
          </a:p>
        </p:txBody>
      </p:sp>
    </p:spTree>
    <p:extLst>
      <p:ext uri="{BB962C8B-B14F-4D97-AF65-F5344CB8AC3E}">
        <p14:creationId xmlns:p14="http://schemas.microsoft.com/office/powerpoint/2010/main" val="1087084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Explicit Metadata (2/3)</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dirty="0" smtClean="0"/>
              <a:t>For people the information is presented in a satisfactory way, but machines will have their problems. </a:t>
            </a:r>
          </a:p>
          <a:p>
            <a:pPr lvl="1"/>
            <a:r>
              <a:rPr lang="en-US" dirty="0" smtClean="0"/>
              <a:t>Keyword-based searches will identify the words </a:t>
            </a:r>
            <a:r>
              <a:rPr lang="en-US" i="1" dirty="0" smtClean="0"/>
              <a:t>physiotherapy and consultation hours. </a:t>
            </a:r>
          </a:p>
          <a:p>
            <a:pPr lvl="1"/>
            <a:r>
              <a:rPr lang="en-US" i="1" dirty="0" smtClean="0"/>
              <a:t>And an intelligent agent might even be </a:t>
            </a:r>
            <a:r>
              <a:rPr lang="en-US" dirty="0" smtClean="0"/>
              <a:t>able to identify the personnel of the center. But it will have trouble distinguishing the therapists from the secretary, and even more trouble finding the exact consultation hours.</a:t>
            </a:r>
          </a:p>
          <a:p>
            <a:r>
              <a:rPr lang="en-US" dirty="0" smtClean="0"/>
              <a:t>The SW approach proposes to attack the problem from the Web page side</a:t>
            </a:r>
          </a:p>
          <a:p>
            <a:pPr lvl="1"/>
            <a:r>
              <a:rPr lang="en-US" dirty="0" smtClean="0"/>
              <a:t>If HTML is replaced by more appropriate languages, then the Web pages could carry their content on their sleeve. </a:t>
            </a:r>
          </a:p>
          <a:p>
            <a:pPr lvl="1"/>
            <a:r>
              <a:rPr lang="en-US" dirty="0" smtClean="0"/>
              <a:t>In addition to containing formatting information aimed at producing a document for human readers, they could contain information about their content. </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16</a:t>
            </a:fld>
            <a:endParaRPr lang="el-G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A Direct Inference System for RDF and RDFS (3/3)</a:t>
            </a:r>
            <a:endParaRPr lang="el-GR" dirty="0"/>
          </a:p>
        </p:txBody>
      </p:sp>
      <p:sp>
        <p:nvSpPr>
          <p:cNvPr id="3" name="2 - Θέση περιεχομένου"/>
          <p:cNvSpPr>
            <a:spLocks noGrp="1"/>
          </p:cNvSpPr>
          <p:nvPr>
            <p:ph idx="1"/>
          </p:nvPr>
        </p:nvSpPr>
        <p:spPr>
          <a:xfrm>
            <a:off x="1435608" y="1447800"/>
            <a:ext cx="7498080" cy="613048"/>
          </a:xfrm>
        </p:spPr>
        <p:txBody>
          <a:bodyPr>
            <a:normAutofit/>
          </a:bodyPr>
          <a:lstStyle/>
          <a:p>
            <a:pPr lvl="0"/>
            <a:r>
              <a:rPr lang="en-US" sz="2200" dirty="0" smtClean="0"/>
              <a:t>A final example:</a:t>
            </a:r>
            <a:endParaRPr lang="el-GR" sz="2200" dirty="0" smtClean="0"/>
          </a:p>
          <a:p>
            <a:endParaRPr lang="el-GR" sz="22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160</a:t>
            </a:fld>
            <a:endParaRPr lang="el-GR"/>
          </a:p>
        </p:txBody>
      </p:sp>
      <p:sp>
        <p:nvSpPr>
          <p:cNvPr id="5" name="4 - Ορθογώνιο"/>
          <p:cNvSpPr/>
          <p:nvPr/>
        </p:nvSpPr>
        <p:spPr>
          <a:xfrm>
            <a:off x="1475656" y="2060848"/>
            <a:ext cx="7344816" cy="7200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t>IF E contains the triples (?</a:t>
            </a:r>
            <a:r>
              <a:rPr lang="en-US" i="1" dirty="0" smtClean="0"/>
              <a:t>x, ?p, ?y) </a:t>
            </a:r>
            <a:r>
              <a:rPr lang="en-US" dirty="0" smtClean="0"/>
              <a:t>and (?</a:t>
            </a:r>
            <a:r>
              <a:rPr lang="en-US" i="1" dirty="0" smtClean="0"/>
              <a:t>p, </a:t>
            </a:r>
            <a:r>
              <a:rPr lang="en-US" i="1" dirty="0" err="1" smtClean="0"/>
              <a:t>rdfs</a:t>
            </a:r>
            <a:r>
              <a:rPr lang="en-US" i="1" dirty="0" smtClean="0"/>
              <a:t> : range, ?u)</a:t>
            </a:r>
          </a:p>
          <a:p>
            <a:r>
              <a:rPr lang="en-US" dirty="0" smtClean="0"/>
              <a:t>THEN E also contains the triple (?</a:t>
            </a:r>
            <a:r>
              <a:rPr lang="en-US" i="1" dirty="0" smtClean="0"/>
              <a:t>y, </a:t>
            </a:r>
            <a:r>
              <a:rPr lang="en-US" i="1" dirty="0" err="1" smtClean="0"/>
              <a:t>rdf</a:t>
            </a:r>
            <a:r>
              <a:rPr lang="en-US" i="1" dirty="0" smtClean="0"/>
              <a:t> : type, ?u)</a:t>
            </a:r>
          </a:p>
        </p:txBody>
      </p:sp>
      <p:sp>
        <p:nvSpPr>
          <p:cNvPr id="6" name="2 - Θέση περιεχομένου"/>
          <p:cNvSpPr txBox="1">
            <a:spLocks/>
          </p:cNvSpPr>
          <p:nvPr/>
        </p:nvSpPr>
        <p:spPr>
          <a:xfrm>
            <a:off x="1331640" y="3140968"/>
            <a:ext cx="7498080" cy="3168352"/>
          </a:xfrm>
          <a:prstGeom prst="rect">
            <a:avLst/>
          </a:prstGeom>
        </p:spPr>
        <p:txBody>
          <a:bodyPr>
            <a:no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200" dirty="0" smtClean="0"/>
              <a:t>This rule states that any resource ?</a:t>
            </a:r>
            <a:r>
              <a:rPr lang="en-US" sz="2200" i="1" dirty="0" smtClean="0"/>
              <a:t>y </a:t>
            </a:r>
            <a:r>
              <a:rPr lang="en-US" sz="2200" dirty="0" smtClean="0"/>
              <a:t>which appears as the value of a property </a:t>
            </a:r>
            <a:r>
              <a:rPr lang="en-US" sz="2200" i="1" dirty="0" smtClean="0"/>
              <a:t>?p</a:t>
            </a:r>
            <a:r>
              <a:rPr lang="en-US" sz="2200" dirty="0" smtClean="0"/>
              <a:t> can be inferred to be a member of the range of </a:t>
            </a:r>
            <a:r>
              <a:rPr lang="en-US" sz="2200" i="1" dirty="0" smtClean="0"/>
              <a:t>?p</a:t>
            </a:r>
            <a:endParaRPr lang="en-US" sz="2200" dirty="0" smtClean="0"/>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200" dirty="0" smtClean="0"/>
              <a:t>This shows that range definitions in RDF Schema are not used to </a:t>
            </a:r>
            <a:r>
              <a:rPr lang="en-US" sz="2200" i="1" dirty="0" smtClean="0"/>
              <a:t>restrict</a:t>
            </a:r>
            <a:r>
              <a:rPr lang="en-US" sz="2200" dirty="0" smtClean="0"/>
              <a:t> the range of a property, but rather to </a:t>
            </a:r>
            <a:r>
              <a:rPr lang="en-US" sz="2200" i="1" dirty="0" smtClean="0"/>
              <a:t>infer</a:t>
            </a:r>
            <a:r>
              <a:rPr lang="en-US" sz="2200" dirty="0" smtClean="0"/>
              <a:t> the membership of the range</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200" dirty="0" smtClean="0"/>
              <a:t>The total set of these closure rules is no larger than a few dozen and can be efficiently implemented without sophisticated theorem-proving technology</a:t>
            </a:r>
            <a:endParaRPr kumimoji="0" lang="el-GR" sz="2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1173330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normAutofit/>
          </a:bodyPr>
          <a:lstStyle/>
          <a:p>
            <a:r>
              <a:rPr lang="en-US" dirty="0" smtClean="0"/>
              <a:t>Querying in SPARQL</a:t>
            </a:r>
            <a:endParaRPr lang="el-GR" dirty="0"/>
          </a:p>
        </p:txBody>
      </p:sp>
      <p:sp>
        <p:nvSpPr>
          <p:cNvPr id="6" name="5 - Θέση κειμένου"/>
          <p:cNvSpPr>
            <a:spLocks noGrp="1"/>
          </p:cNvSpPr>
          <p:nvPr>
            <p:ph type="body" idx="1"/>
          </p:nvPr>
        </p:nvSpPr>
        <p:spPr>
          <a:xfrm>
            <a:off x="3707904" y="4005064"/>
            <a:ext cx="5271288" cy="1512168"/>
          </a:xfrm>
        </p:spPr>
        <p:txBody>
          <a:bodyPr>
            <a:normAutofit/>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161</a:t>
            </a:fld>
            <a:endParaRPr lang="el-GR"/>
          </a:p>
        </p:txBody>
      </p:sp>
    </p:spTree>
    <p:extLst>
      <p:ext uri="{BB962C8B-B14F-4D97-AF65-F5344CB8AC3E}">
        <p14:creationId xmlns:p14="http://schemas.microsoft.com/office/powerpoint/2010/main" val="403361808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Querying in SPARQL – Introduction (1/2)</a:t>
            </a:r>
            <a:endParaRPr lang="el-GR" dirty="0"/>
          </a:p>
        </p:txBody>
      </p:sp>
      <p:sp>
        <p:nvSpPr>
          <p:cNvPr id="3" name="2 - Θέση περιεχομένου"/>
          <p:cNvSpPr>
            <a:spLocks noGrp="1"/>
          </p:cNvSpPr>
          <p:nvPr>
            <p:ph idx="1"/>
          </p:nvPr>
        </p:nvSpPr>
        <p:spPr>
          <a:xfrm>
            <a:off x="1187624" y="1447800"/>
            <a:ext cx="7746064" cy="2917304"/>
          </a:xfrm>
        </p:spPr>
        <p:txBody>
          <a:bodyPr>
            <a:normAutofit fontScale="62500" lnSpcReduction="20000"/>
          </a:bodyPr>
          <a:lstStyle/>
          <a:p>
            <a:r>
              <a:rPr lang="en-US" dirty="0" smtClean="0"/>
              <a:t>Why do we need a new query language instead of using an XML query language?</a:t>
            </a:r>
          </a:p>
          <a:p>
            <a:pPr lvl="1"/>
            <a:r>
              <a:rPr lang="en-US" dirty="0" smtClean="0"/>
              <a:t>The answer is that XML is located at a lower level of abstraction than RDF</a:t>
            </a:r>
          </a:p>
          <a:p>
            <a:pPr lvl="1"/>
            <a:r>
              <a:rPr lang="en-US" dirty="0" smtClean="0"/>
              <a:t>This fact would lead to complications if we were querying RDF documents with an XML-based language</a:t>
            </a:r>
          </a:p>
          <a:p>
            <a:r>
              <a:rPr lang="en-US" dirty="0" smtClean="0"/>
              <a:t>There are various ways of syntactically representing an RDF statement in XML</a:t>
            </a:r>
          </a:p>
          <a:p>
            <a:pPr lvl="1"/>
            <a:r>
              <a:rPr lang="en-US" dirty="0" smtClean="0"/>
              <a:t>E.g. suppose we wish to retrieve the titles of all lecturers</a:t>
            </a:r>
          </a:p>
          <a:p>
            <a:pPr lvl="1"/>
            <a:r>
              <a:rPr lang="en-US" dirty="0" smtClean="0"/>
              <a:t>The description of a particular lecturer might look like this: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162</a:t>
            </a:fld>
            <a:endParaRPr lang="el-GR"/>
          </a:p>
        </p:txBody>
      </p:sp>
      <p:sp>
        <p:nvSpPr>
          <p:cNvPr id="5" name="4 - Ορθογώνιο"/>
          <p:cNvSpPr/>
          <p:nvPr/>
        </p:nvSpPr>
        <p:spPr>
          <a:xfrm>
            <a:off x="2699792" y="4005064"/>
            <a:ext cx="4104456" cy="15121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t>&lt;</a:t>
            </a:r>
            <a:r>
              <a:rPr lang="en-US" dirty="0" err="1" smtClean="0"/>
              <a:t>rdf:Description</a:t>
            </a:r>
            <a:r>
              <a:rPr lang="en-US" dirty="0" smtClean="0"/>
              <a:t> </a:t>
            </a:r>
            <a:r>
              <a:rPr lang="en-US" dirty="0" err="1" smtClean="0"/>
              <a:t>rdf:about</a:t>
            </a:r>
            <a:r>
              <a:rPr lang="en-US" dirty="0" smtClean="0"/>
              <a:t>="949318"&gt;</a:t>
            </a:r>
          </a:p>
          <a:p>
            <a:r>
              <a:rPr lang="en-US" dirty="0" smtClean="0"/>
              <a:t>&lt;</a:t>
            </a:r>
            <a:r>
              <a:rPr lang="en-US" dirty="0" err="1" smtClean="0"/>
              <a:t>rdf:type</a:t>
            </a:r>
            <a:r>
              <a:rPr lang="en-US" dirty="0" smtClean="0"/>
              <a:t> </a:t>
            </a:r>
            <a:r>
              <a:rPr lang="en-US" dirty="0" err="1" smtClean="0"/>
              <a:t>rdf:resource</a:t>
            </a:r>
            <a:r>
              <a:rPr lang="en-US" dirty="0" smtClean="0"/>
              <a:t>="&amp;</a:t>
            </a:r>
            <a:r>
              <a:rPr lang="en-US" dirty="0" err="1" smtClean="0"/>
              <a:t>uni;lecturer</a:t>
            </a:r>
            <a:r>
              <a:rPr lang="en-US" dirty="0" smtClean="0"/>
              <a:t>"/&gt;</a:t>
            </a:r>
          </a:p>
          <a:p>
            <a:r>
              <a:rPr lang="en-US" dirty="0" smtClean="0"/>
              <a:t>&lt;</a:t>
            </a:r>
            <a:r>
              <a:rPr lang="en-US" dirty="0" err="1" smtClean="0"/>
              <a:t>uni:name</a:t>
            </a:r>
            <a:r>
              <a:rPr lang="en-US" dirty="0" smtClean="0"/>
              <a:t>&gt;David </a:t>
            </a:r>
            <a:r>
              <a:rPr lang="en-US" dirty="0" err="1" smtClean="0"/>
              <a:t>Billington</a:t>
            </a:r>
            <a:r>
              <a:rPr lang="en-US" dirty="0" smtClean="0"/>
              <a:t>&lt;/</a:t>
            </a:r>
            <a:r>
              <a:rPr lang="en-US" dirty="0" err="1" smtClean="0"/>
              <a:t>uni:name</a:t>
            </a:r>
            <a:r>
              <a:rPr lang="en-US" dirty="0" smtClean="0"/>
              <a:t>&gt;</a:t>
            </a:r>
          </a:p>
          <a:p>
            <a:r>
              <a:rPr lang="en-US" dirty="0" smtClean="0"/>
              <a:t>&lt;</a:t>
            </a:r>
            <a:r>
              <a:rPr lang="en-US" dirty="0" err="1" smtClean="0"/>
              <a:t>uni:title</a:t>
            </a:r>
            <a:r>
              <a:rPr lang="en-US" dirty="0" smtClean="0"/>
              <a:t>&gt;Associate Professor&lt;/</a:t>
            </a:r>
            <a:r>
              <a:rPr lang="en-US" dirty="0" err="1" smtClean="0"/>
              <a:t>uni:title</a:t>
            </a:r>
            <a:r>
              <a:rPr lang="en-US" dirty="0" smtClean="0"/>
              <a:t>&gt;</a:t>
            </a:r>
          </a:p>
          <a:p>
            <a:r>
              <a:rPr lang="en-US" dirty="0" smtClean="0"/>
              <a:t>&lt;/</a:t>
            </a:r>
            <a:r>
              <a:rPr lang="en-US" dirty="0" err="1" smtClean="0"/>
              <a:t>rdf:Description</a:t>
            </a:r>
            <a:r>
              <a:rPr lang="en-US" dirty="0" smtClean="0"/>
              <a:t>&gt;</a:t>
            </a:r>
            <a:endParaRPr lang="en-US" i="1" dirty="0" smtClean="0"/>
          </a:p>
        </p:txBody>
      </p:sp>
      <p:sp>
        <p:nvSpPr>
          <p:cNvPr id="6" name="2 - Θέση περιεχομένου"/>
          <p:cNvSpPr txBox="1">
            <a:spLocks/>
          </p:cNvSpPr>
          <p:nvPr/>
        </p:nvSpPr>
        <p:spPr>
          <a:xfrm>
            <a:off x="1331640" y="5589240"/>
            <a:ext cx="5976664" cy="432048"/>
          </a:xfrm>
          <a:prstGeom prst="rect">
            <a:avLst/>
          </a:prstGeom>
        </p:spPr>
        <p:txBody>
          <a:bodyPr>
            <a:normAutofit/>
          </a:bodyPr>
          <a:lstStyle/>
          <a:p>
            <a:pPr marL="365760" lvl="0" indent="-283464">
              <a:spcBef>
                <a:spcPts val="600"/>
              </a:spcBef>
              <a:buClr>
                <a:schemeClr val="accent1"/>
              </a:buClr>
              <a:buSzPct val="80000"/>
              <a:buFont typeface="Wingdings 2"/>
              <a:buChar char=""/>
            </a:pPr>
            <a:r>
              <a:rPr lang="en-US" sz="2000" dirty="0" smtClean="0"/>
              <a:t>An appropriate </a:t>
            </a:r>
            <a:r>
              <a:rPr lang="en-US" sz="2000" dirty="0" err="1" smtClean="0"/>
              <a:t>Xpath</a:t>
            </a:r>
            <a:r>
              <a:rPr lang="en-US" sz="2000" dirty="0" smtClean="0"/>
              <a:t> query is</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6 - Ορθογώνιο"/>
          <p:cNvSpPr/>
          <p:nvPr/>
        </p:nvSpPr>
        <p:spPr>
          <a:xfrm>
            <a:off x="1259632" y="5976664"/>
            <a:ext cx="7488832" cy="4766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t>/</a:t>
            </a:r>
            <a:r>
              <a:rPr lang="en-US" dirty="0" err="1" smtClean="0"/>
              <a:t>rdf:Description</a:t>
            </a:r>
            <a:r>
              <a:rPr lang="en-US" dirty="0" smtClean="0"/>
              <a:t>[</a:t>
            </a:r>
            <a:r>
              <a:rPr lang="en-US" dirty="0" err="1" smtClean="0"/>
              <a:t>rdf:type</a:t>
            </a:r>
            <a:r>
              <a:rPr lang="en-US" dirty="0" smtClean="0"/>
              <a:t>="http://www.mydomain.org/uni-ns#lecturer"]/uni:title</a:t>
            </a:r>
            <a:endParaRPr lang="en-US" i="1" dirty="0" smtClean="0"/>
          </a:p>
        </p:txBody>
      </p:sp>
    </p:spTree>
    <p:extLst>
      <p:ext uri="{BB962C8B-B14F-4D97-AF65-F5344CB8AC3E}">
        <p14:creationId xmlns:p14="http://schemas.microsoft.com/office/powerpoint/2010/main" val="74742042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Querying in SPARQL – Introduction (2/2)</a:t>
            </a:r>
            <a:endParaRPr lang="el-GR" dirty="0"/>
          </a:p>
        </p:txBody>
      </p:sp>
      <p:sp>
        <p:nvSpPr>
          <p:cNvPr id="3" name="2 - Θέση περιεχομένου"/>
          <p:cNvSpPr>
            <a:spLocks noGrp="1"/>
          </p:cNvSpPr>
          <p:nvPr>
            <p:ph idx="1"/>
          </p:nvPr>
        </p:nvSpPr>
        <p:spPr>
          <a:xfrm>
            <a:off x="1115616" y="1340768"/>
            <a:ext cx="3672408" cy="1045096"/>
          </a:xfrm>
        </p:spPr>
        <p:txBody>
          <a:bodyPr>
            <a:normAutofit/>
          </a:bodyPr>
          <a:lstStyle/>
          <a:p>
            <a:r>
              <a:rPr lang="en-US" sz="2000" dirty="0" smtClean="0"/>
              <a:t>But we could have written the same description as follows:</a:t>
            </a:r>
            <a:endParaRPr lang="el-GR" sz="20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163</a:t>
            </a:fld>
            <a:endParaRPr lang="el-GR"/>
          </a:p>
        </p:txBody>
      </p:sp>
      <p:sp>
        <p:nvSpPr>
          <p:cNvPr id="5" name="2 - Θέση περιεχομένου"/>
          <p:cNvSpPr txBox="1">
            <a:spLocks/>
          </p:cNvSpPr>
          <p:nvPr/>
        </p:nvSpPr>
        <p:spPr>
          <a:xfrm>
            <a:off x="1115616" y="2241848"/>
            <a:ext cx="3672408" cy="936104"/>
          </a:xfrm>
          <a:prstGeom prst="rect">
            <a:avLst/>
          </a:prstGeom>
        </p:spPr>
        <p:txBody>
          <a:bodyPr>
            <a:noAutofit/>
          </a:bodyPr>
          <a:lstStyle/>
          <a:p>
            <a:pPr marL="365760" lvl="0" indent="-283464">
              <a:spcBef>
                <a:spcPts val="600"/>
              </a:spcBef>
              <a:buClr>
                <a:schemeClr val="accent1"/>
              </a:buClr>
              <a:buSzPct val="80000"/>
              <a:buFont typeface="Wingdings 2"/>
              <a:buChar char=""/>
            </a:pPr>
            <a:r>
              <a:rPr lang="en-US" sz="2000" dirty="0" smtClean="0"/>
              <a:t>Now the previous </a:t>
            </a:r>
            <a:r>
              <a:rPr lang="en-US" sz="2000" dirty="0" err="1" smtClean="0"/>
              <a:t>XPath</a:t>
            </a:r>
            <a:r>
              <a:rPr lang="en-US" sz="2000" dirty="0" smtClean="0"/>
              <a:t> query does not work; we have to write:</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2 - Θέση περιεχομένου"/>
          <p:cNvSpPr txBox="1">
            <a:spLocks/>
          </p:cNvSpPr>
          <p:nvPr/>
        </p:nvSpPr>
        <p:spPr>
          <a:xfrm>
            <a:off x="1115616" y="3249960"/>
            <a:ext cx="3600400" cy="864096"/>
          </a:xfrm>
          <a:prstGeom prst="rect">
            <a:avLst/>
          </a:prstGeom>
        </p:spPr>
        <p:txBody>
          <a:bodyPr>
            <a:normAutofit fontScale="70000" lnSpcReduction="20000"/>
          </a:bodyPr>
          <a:lstStyle/>
          <a:p>
            <a:pPr marL="365760" lvl="0" indent="-283464">
              <a:spcBef>
                <a:spcPts val="600"/>
              </a:spcBef>
              <a:buClr>
                <a:schemeClr val="accent1"/>
              </a:buClr>
              <a:buSzPct val="80000"/>
              <a:buFont typeface="Wingdings 2"/>
              <a:buChar char=""/>
            </a:pPr>
            <a:r>
              <a:rPr lang="en-US" sz="2800" dirty="0" smtClean="0"/>
              <a:t>A third possible representation of the same description is:</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2 - Θέση περιεχομένου"/>
          <p:cNvSpPr txBox="1">
            <a:spLocks/>
          </p:cNvSpPr>
          <p:nvPr/>
        </p:nvSpPr>
        <p:spPr>
          <a:xfrm>
            <a:off x="1115616" y="4042048"/>
            <a:ext cx="3672408" cy="936104"/>
          </a:xfrm>
          <a:prstGeom prst="rect">
            <a:avLst/>
          </a:prstGeom>
        </p:spPr>
        <p:txBody>
          <a:bodyPr>
            <a:noAutofit/>
          </a:bodyPr>
          <a:lstStyle/>
          <a:p>
            <a:pPr marL="365760" lvl="0" indent="-283464">
              <a:spcBef>
                <a:spcPts val="600"/>
              </a:spcBef>
              <a:buClr>
                <a:schemeClr val="accent1"/>
              </a:buClr>
              <a:buSzPct val="80000"/>
              <a:buFont typeface="Wingdings 2"/>
              <a:buChar char=""/>
            </a:pPr>
            <a:r>
              <a:rPr lang="en-US" sz="2000" dirty="0" smtClean="0"/>
              <a:t>For this syntactic variation, yet another </a:t>
            </a:r>
            <a:r>
              <a:rPr lang="en-US" sz="2000" dirty="0" err="1" smtClean="0"/>
              <a:t>XPath</a:t>
            </a:r>
            <a:r>
              <a:rPr lang="en-US" sz="2000" dirty="0" smtClean="0"/>
              <a:t> query must be provided:</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7 - Ορθογώνιο"/>
          <p:cNvSpPr/>
          <p:nvPr/>
        </p:nvSpPr>
        <p:spPr>
          <a:xfrm>
            <a:off x="4788024" y="1377752"/>
            <a:ext cx="4032448" cy="12241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t>&lt;</a:t>
            </a:r>
            <a:r>
              <a:rPr lang="en-US" dirty="0" err="1" smtClean="0"/>
              <a:t>uni:lecturer</a:t>
            </a:r>
            <a:r>
              <a:rPr lang="en-US" dirty="0" smtClean="0"/>
              <a:t> </a:t>
            </a:r>
            <a:r>
              <a:rPr lang="en-US" dirty="0" err="1" smtClean="0"/>
              <a:t>rdf:about</a:t>
            </a:r>
            <a:r>
              <a:rPr lang="en-US" dirty="0" smtClean="0"/>
              <a:t>="949318"&gt;</a:t>
            </a:r>
          </a:p>
          <a:p>
            <a:r>
              <a:rPr lang="en-US" dirty="0" smtClean="0"/>
              <a:t>&lt;</a:t>
            </a:r>
            <a:r>
              <a:rPr lang="en-US" dirty="0" err="1" smtClean="0"/>
              <a:t>uni:name</a:t>
            </a:r>
            <a:r>
              <a:rPr lang="en-US" dirty="0" smtClean="0"/>
              <a:t>&gt;David </a:t>
            </a:r>
            <a:r>
              <a:rPr lang="en-US" dirty="0" err="1" smtClean="0"/>
              <a:t>Billington</a:t>
            </a:r>
            <a:r>
              <a:rPr lang="en-US" dirty="0" smtClean="0"/>
              <a:t>&lt;/</a:t>
            </a:r>
            <a:r>
              <a:rPr lang="en-US" dirty="0" err="1" smtClean="0"/>
              <a:t>uni:name</a:t>
            </a:r>
            <a:r>
              <a:rPr lang="en-US" dirty="0" smtClean="0"/>
              <a:t>&gt;</a:t>
            </a:r>
          </a:p>
          <a:p>
            <a:r>
              <a:rPr lang="en-US" dirty="0" smtClean="0"/>
              <a:t>&lt;</a:t>
            </a:r>
            <a:r>
              <a:rPr lang="en-US" dirty="0" err="1" smtClean="0"/>
              <a:t>uni:title</a:t>
            </a:r>
            <a:r>
              <a:rPr lang="en-US" dirty="0" smtClean="0"/>
              <a:t>&gt;Associate Professor&lt;/</a:t>
            </a:r>
            <a:r>
              <a:rPr lang="en-US" dirty="0" err="1" smtClean="0"/>
              <a:t>uni:title</a:t>
            </a:r>
            <a:r>
              <a:rPr lang="en-US" dirty="0" smtClean="0"/>
              <a:t>&gt;</a:t>
            </a:r>
          </a:p>
          <a:p>
            <a:r>
              <a:rPr lang="en-US" dirty="0" smtClean="0"/>
              <a:t>&lt;/</a:t>
            </a:r>
            <a:r>
              <a:rPr lang="en-US" dirty="0" err="1" smtClean="0"/>
              <a:t>uni:lecturer</a:t>
            </a:r>
            <a:r>
              <a:rPr lang="en-US" dirty="0" smtClean="0"/>
              <a:t>&gt;</a:t>
            </a:r>
            <a:endParaRPr lang="en-US" i="1" dirty="0" smtClean="0"/>
          </a:p>
        </p:txBody>
      </p:sp>
      <p:sp>
        <p:nvSpPr>
          <p:cNvPr id="9" name="8 - Ορθογώνιο"/>
          <p:cNvSpPr/>
          <p:nvPr/>
        </p:nvSpPr>
        <p:spPr>
          <a:xfrm>
            <a:off x="4788024" y="3249960"/>
            <a:ext cx="4032448" cy="9361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t>&lt;</a:t>
            </a:r>
            <a:r>
              <a:rPr lang="en-US" dirty="0" err="1" smtClean="0"/>
              <a:t>uni:lecturer</a:t>
            </a:r>
            <a:r>
              <a:rPr lang="en-US" dirty="0" smtClean="0"/>
              <a:t> </a:t>
            </a:r>
            <a:r>
              <a:rPr lang="en-US" dirty="0" err="1" smtClean="0"/>
              <a:t>rdf:about</a:t>
            </a:r>
            <a:r>
              <a:rPr lang="en-US" dirty="0" smtClean="0"/>
              <a:t>="949318”  </a:t>
            </a:r>
          </a:p>
          <a:p>
            <a:r>
              <a:rPr lang="en-US" dirty="0" err="1" smtClean="0"/>
              <a:t>uni:name</a:t>
            </a:r>
            <a:r>
              <a:rPr lang="en-US" dirty="0" smtClean="0"/>
              <a:t>="David </a:t>
            </a:r>
            <a:r>
              <a:rPr lang="en-US" dirty="0" err="1" smtClean="0"/>
              <a:t>Billington</a:t>
            </a:r>
            <a:r>
              <a:rPr lang="en-US" dirty="0" smtClean="0"/>
              <a:t>”  </a:t>
            </a:r>
          </a:p>
          <a:p>
            <a:r>
              <a:rPr lang="en-US" dirty="0" err="1" smtClean="0"/>
              <a:t>uni:title</a:t>
            </a:r>
            <a:r>
              <a:rPr lang="en-US" dirty="0" smtClean="0"/>
              <a:t>="Associate Professor"/&gt;</a:t>
            </a:r>
            <a:endParaRPr lang="en-US" i="1" dirty="0" smtClean="0"/>
          </a:p>
        </p:txBody>
      </p:sp>
      <p:sp>
        <p:nvSpPr>
          <p:cNvPr id="10" name="9 - Ορθογώνιο"/>
          <p:cNvSpPr/>
          <p:nvPr/>
        </p:nvSpPr>
        <p:spPr>
          <a:xfrm>
            <a:off x="4788024" y="2745904"/>
            <a:ext cx="4032448" cy="360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t>//</a:t>
            </a:r>
            <a:r>
              <a:rPr lang="en-US" dirty="0" err="1" smtClean="0"/>
              <a:t>uni:lecturer</a:t>
            </a:r>
            <a:r>
              <a:rPr lang="en-US" dirty="0" smtClean="0"/>
              <a:t>/</a:t>
            </a:r>
            <a:r>
              <a:rPr lang="en-US" dirty="0" err="1" smtClean="0"/>
              <a:t>uni:title</a:t>
            </a:r>
            <a:endParaRPr lang="en-US" i="1" dirty="0" smtClean="0"/>
          </a:p>
        </p:txBody>
      </p:sp>
      <p:sp>
        <p:nvSpPr>
          <p:cNvPr id="11" name="10 - Ορθογώνιο"/>
          <p:cNvSpPr/>
          <p:nvPr/>
        </p:nvSpPr>
        <p:spPr>
          <a:xfrm>
            <a:off x="4788024" y="4330080"/>
            <a:ext cx="4104456" cy="4046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t>//</a:t>
            </a:r>
            <a:r>
              <a:rPr lang="en-US" dirty="0" err="1" smtClean="0"/>
              <a:t>uni:lecturer</a:t>
            </a:r>
            <a:r>
              <a:rPr lang="en-US" dirty="0" smtClean="0"/>
              <a:t>/@</a:t>
            </a:r>
            <a:r>
              <a:rPr lang="en-US" dirty="0" err="1" smtClean="0"/>
              <a:t>uni:title</a:t>
            </a:r>
            <a:endParaRPr lang="en-US" i="1" dirty="0" smtClean="0"/>
          </a:p>
        </p:txBody>
      </p:sp>
      <p:sp>
        <p:nvSpPr>
          <p:cNvPr id="12" name="2 - Θέση περιεχομένου"/>
          <p:cNvSpPr txBox="1">
            <a:spLocks/>
          </p:cNvSpPr>
          <p:nvPr/>
        </p:nvSpPr>
        <p:spPr>
          <a:xfrm>
            <a:off x="1043608" y="5013176"/>
            <a:ext cx="7848872" cy="1728192"/>
          </a:xfrm>
          <a:prstGeom prst="rect">
            <a:avLst/>
          </a:prstGeom>
        </p:spPr>
        <p:txBody>
          <a:bodyPr>
            <a:normAutofit fontScale="62500" lnSpcReduction="20000"/>
          </a:bodyPr>
          <a:lstStyle/>
          <a:p>
            <a:pPr marL="365760" lvl="0" indent="-283464">
              <a:spcBef>
                <a:spcPts val="600"/>
              </a:spcBef>
              <a:buClr>
                <a:schemeClr val="accent1"/>
              </a:buClr>
              <a:buSzPct val="80000"/>
              <a:buFont typeface="Wingdings 2"/>
              <a:buChar char=""/>
            </a:pPr>
            <a:r>
              <a:rPr lang="en-US" sz="3200" dirty="0" smtClean="0"/>
              <a:t>Since each description of an individual lecturer may have any of these equivalent forms, we must write different </a:t>
            </a:r>
            <a:r>
              <a:rPr lang="en-US" sz="3200" dirty="0" err="1" smtClean="0"/>
              <a:t>XPath</a:t>
            </a:r>
            <a:r>
              <a:rPr lang="en-US" sz="3200" dirty="0" smtClean="0"/>
              <a:t> queries</a:t>
            </a:r>
          </a:p>
          <a:p>
            <a:pPr marL="365760" lvl="0" indent="-283464">
              <a:spcBef>
                <a:spcPts val="600"/>
              </a:spcBef>
              <a:buClr>
                <a:schemeClr val="accent1"/>
              </a:buClr>
              <a:buSzPct val="80000"/>
              <a:buFont typeface="Wingdings 2"/>
              <a:buChar char=""/>
            </a:pPr>
            <a:r>
              <a:rPr lang="en-US" sz="3200" dirty="0" smtClean="0"/>
              <a:t>A better way is to write queries at the level of RDF</a:t>
            </a:r>
          </a:p>
          <a:p>
            <a:pPr marL="822960" lvl="1" indent="-283464">
              <a:spcBef>
                <a:spcPts val="600"/>
              </a:spcBef>
              <a:buClr>
                <a:schemeClr val="accent1"/>
              </a:buClr>
              <a:buSzPct val="80000"/>
              <a:buFont typeface="Wingdings 2"/>
              <a:buChar char=""/>
            </a:pPr>
            <a:r>
              <a:rPr lang="en-US" sz="2900" dirty="0" smtClean="0"/>
              <a:t>An appropriate query language must understand RDF (not only the syntax but also the data model of RDF and the semantics of RDF vocabulary)</a:t>
            </a:r>
            <a:endParaRPr kumimoji="0" lang="el-GR" sz="2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8789967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Basic Queries (1/2)</a:t>
            </a:r>
            <a:endParaRPr lang="el-GR" dirty="0"/>
          </a:p>
        </p:txBody>
      </p:sp>
      <p:sp>
        <p:nvSpPr>
          <p:cNvPr id="3" name="2 - Θέση περιεχομένου"/>
          <p:cNvSpPr>
            <a:spLocks noGrp="1"/>
          </p:cNvSpPr>
          <p:nvPr>
            <p:ph idx="1"/>
          </p:nvPr>
        </p:nvSpPr>
        <p:spPr>
          <a:xfrm>
            <a:off x="1043608" y="1268760"/>
            <a:ext cx="7818072" cy="2629272"/>
          </a:xfrm>
        </p:spPr>
        <p:txBody>
          <a:bodyPr>
            <a:normAutofit/>
          </a:bodyPr>
          <a:lstStyle/>
          <a:p>
            <a:r>
              <a:rPr lang="en-US" sz="2000" dirty="0" smtClean="0"/>
              <a:t>The SPARQL query language is based on matching graph patterns</a:t>
            </a:r>
          </a:p>
          <a:p>
            <a:pPr lvl="1"/>
            <a:r>
              <a:rPr lang="en-US" sz="1800" dirty="0" smtClean="0"/>
              <a:t>The simplest graph pattern is the triple pattern, which is like an RDF triple </a:t>
            </a:r>
          </a:p>
          <a:p>
            <a:pPr lvl="2"/>
            <a:r>
              <a:rPr lang="en-US" sz="1700" dirty="0" smtClean="0"/>
              <a:t>But with the possibility of a variable instead of an RDF term in the subject, predicate, or object positions</a:t>
            </a:r>
          </a:p>
          <a:p>
            <a:r>
              <a:rPr lang="en-US" sz="2000" dirty="0" smtClean="0"/>
              <a:t>Combining triple patterns gives a basic graph pattern, where an exact match to a graph is needed to fulfill a pattern</a:t>
            </a:r>
          </a:p>
          <a:p>
            <a:r>
              <a:rPr lang="en-US" sz="2000" dirty="0" smtClean="0"/>
              <a:t>As a simple example, consider the following query:</a:t>
            </a:r>
          </a:p>
          <a:p>
            <a:endParaRPr lang="en-US" sz="2000" dirty="0" smtClean="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164</a:t>
            </a:fld>
            <a:endParaRPr lang="el-GR"/>
          </a:p>
        </p:txBody>
      </p:sp>
      <p:sp>
        <p:nvSpPr>
          <p:cNvPr id="5" name="4 - Ορθογώνιο"/>
          <p:cNvSpPr/>
          <p:nvPr/>
        </p:nvSpPr>
        <p:spPr>
          <a:xfrm>
            <a:off x="1907704" y="3645024"/>
            <a:ext cx="5976664" cy="10801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t>PREFIX </a:t>
            </a:r>
            <a:r>
              <a:rPr lang="en-US" dirty="0" err="1" smtClean="0"/>
              <a:t>rdf</a:t>
            </a:r>
            <a:r>
              <a:rPr lang="en-US" dirty="0" smtClean="0"/>
              <a:t>: &lt;http://www.w3.org/1999/02/22-rdf-syntax-ns#&gt;</a:t>
            </a:r>
          </a:p>
          <a:p>
            <a:r>
              <a:rPr lang="en-US" dirty="0" smtClean="0"/>
              <a:t>PREFIX </a:t>
            </a:r>
            <a:r>
              <a:rPr lang="en-US" dirty="0" err="1" smtClean="0"/>
              <a:t>rdfs</a:t>
            </a:r>
            <a:r>
              <a:rPr lang="en-US" dirty="0" smtClean="0"/>
              <a:t>: &lt;http://www.w3.org/2000/01/rdf-schema#&gt;</a:t>
            </a:r>
          </a:p>
          <a:p>
            <a:r>
              <a:rPr lang="en-US" dirty="0" smtClean="0"/>
              <a:t>SELECT ?c  WHERE   </a:t>
            </a:r>
            <a:r>
              <a:rPr lang="el-GR" dirty="0" smtClean="0"/>
              <a:t>{</a:t>
            </a:r>
            <a:r>
              <a:rPr lang="en-US" dirty="0" smtClean="0"/>
              <a:t>   ?c </a:t>
            </a:r>
            <a:r>
              <a:rPr lang="en-US" dirty="0" err="1" smtClean="0"/>
              <a:t>rdf:type</a:t>
            </a:r>
            <a:r>
              <a:rPr lang="en-US" dirty="0" smtClean="0"/>
              <a:t> </a:t>
            </a:r>
            <a:r>
              <a:rPr lang="en-US" dirty="0" err="1" smtClean="0"/>
              <a:t>rdfs:Class</a:t>
            </a:r>
            <a:r>
              <a:rPr lang="en-US" dirty="0" smtClean="0"/>
              <a:t> .   </a:t>
            </a:r>
            <a:r>
              <a:rPr lang="el-GR" dirty="0" smtClean="0"/>
              <a:t>}</a:t>
            </a:r>
          </a:p>
        </p:txBody>
      </p:sp>
      <p:sp>
        <p:nvSpPr>
          <p:cNvPr id="6" name="2 - Θέση περιεχομένου"/>
          <p:cNvSpPr txBox="1">
            <a:spLocks/>
          </p:cNvSpPr>
          <p:nvPr/>
        </p:nvSpPr>
        <p:spPr>
          <a:xfrm>
            <a:off x="1043608" y="4437112"/>
            <a:ext cx="7920880" cy="2448272"/>
          </a:xfrm>
          <a:prstGeom prst="rect">
            <a:avLst/>
          </a:prstGeom>
        </p:spPr>
        <p:txBody>
          <a:bodyPr>
            <a:normAutofit fontScale="70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This query retrieves all triple patterns where the property is </a:t>
            </a:r>
            <a:r>
              <a:rPr kumimoji="0" lang="en-US" sz="2900" b="0" i="1" u="none" strike="noStrike" kern="1200" cap="none" spc="0" normalizeH="0" baseline="0" noProof="0" dirty="0" err="1" smtClean="0">
                <a:ln>
                  <a:noFill/>
                </a:ln>
                <a:solidFill>
                  <a:schemeClr val="tx1"/>
                </a:solidFill>
                <a:effectLst/>
                <a:uLnTx/>
                <a:uFillTx/>
                <a:latin typeface="+mn-lt"/>
                <a:ea typeface="+mn-ea"/>
                <a:cs typeface="+mn-cs"/>
              </a:rPr>
              <a:t>rdf:type</a:t>
            </a:r>
            <a:r>
              <a:rPr kumimoji="0" lang="en-US" sz="2900" b="0" i="0" u="none" strike="noStrike" kern="1200" cap="none" spc="0" normalizeH="0" baseline="0" noProof="0" dirty="0" smtClean="0">
                <a:ln>
                  <a:noFill/>
                </a:ln>
                <a:solidFill>
                  <a:schemeClr val="tx1"/>
                </a:solidFill>
                <a:effectLst/>
                <a:uLnTx/>
                <a:uFillTx/>
                <a:latin typeface="+mn-lt"/>
                <a:ea typeface="+mn-ea"/>
                <a:cs typeface="+mn-cs"/>
              </a:rPr>
              <a:t> and the object is </a:t>
            </a:r>
            <a:r>
              <a:rPr kumimoji="0" lang="en-US" sz="2900" b="0" i="1" u="none" strike="noStrike" kern="1200" cap="none" spc="0" normalizeH="0" baseline="0" noProof="0" dirty="0" err="1" smtClean="0">
                <a:ln>
                  <a:noFill/>
                </a:ln>
                <a:solidFill>
                  <a:schemeClr val="tx1"/>
                </a:solidFill>
                <a:effectLst/>
                <a:uLnTx/>
                <a:uFillTx/>
                <a:latin typeface="+mn-lt"/>
                <a:ea typeface="+mn-ea"/>
                <a:cs typeface="+mn-cs"/>
              </a:rPr>
              <a:t>rdfs:Class</a:t>
            </a:r>
            <a:endParaRPr kumimoji="0" lang="en-US" sz="2900" b="0" i="0" u="none" strike="noStrike" kern="1200" cap="none" spc="0" normalizeH="0" baseline="0" noProof="0" dirty="0" smtClean="0">
              <a:ln>
                <a:noFill/>
              </a:ln>
              <a:solidFill>
                <a:schemeClr val="tx1"/>
              </a:solidFill>
              <a:effectLst/>
              <a:uLnTx/>
              <a:uFillTx/>
              <a:latin typeface="+mn-lt"/>
              <a:ea typeface="+mn-ea"/>
              <a:cs typeface="+mn-cs"/>
            </a:endParaRPr>
          </a:p>
          <a:p>
            <a:pPr marL="822960" lvl="1" indent="-283464">
              <a:spcBef>
                <a:spcPts val="600"/>
              </a:spcBef>
              <a:buClr>
                <a:schemeClr val="accent1"/>
              </a:buClr>
              <a:buSzPct val="80000"/>
              <a:buFont typeface="Wingdings 2"/>
              <a:buChar char=""/>
            </a:pPr>
            <a:r>
              <a:rPr lang="en-US" sz="2600" dirty="0" smtClean="0"/>
              <a:t>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his query, when executed, will retrieve all classes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Like the namespace mechanism used for writing RDF in XML, SPARQL allows us to define prefixes for namespaces and use these in the query pattern</a:t>
            </a:r>
          </a:p>
          <a:p>
            <a:pPr marL="822960" lvl="1" indent="-283464">
              <a:spcBef>
                <a:spcPts val="600"/>
              </a:spcBef>
              <a:buClr>
                <a:schemeClr val="accent1"/>
              </a:buClr>
              <a:buSzPct val="80000"/>
              <a:buFont typeface="Wingdings 2"/>
              <a:buChar char=""/>
            </a:pPr>
            <a:r>
              <a:rPr lang="en-US" sz="2600" dirty="0" smtClean="0"/>
              <a:t>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o make queries shorter and easier to read</a:t>
            </a:r>
            <a:endParaRPr kumimoji="0" lang="el-GR" sz="26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15212620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Basic Queries (2/2)</a:t>
            </a:r>
            <a:endParaRPr lang="el-GR" dirty="0"/>
          </a:p>
        </p:txBody>
      </p:sp>
      <p:sp>
        <p:nvSpPr>
          <p:cNvPr id="3" name="2 - Θέση περιεχομένου"/>
          <p:cNvSpPr>
            <a:spLocks noGrp="1"/>
          </p:cNvSpPr>
          <p:nvPr>
            <p:ph idx="1"/>
          </p:nvPr>
        </p:nvSpPr>
        <p:spPr>
          <a:xfrm>
            <a:off x="1435608" y="1447800"/>
            <a:ext cx="7498080" cy="757064"/>
          </a:xfrm>
        </p:spPr>
        <p:txBody>
          <a:bodyPr>
            <a:normAutofit lnSpcReduction="10000"/>
          </a:bodyPr>
          <a:lstStyle/>
          <a:p>
            <a:r>
              <a:rPr lang="en-US" sz="2200" dirty="0" smtClean="0"/>
              <a:t>To get all instances of a particular class, for example, course, we write:</a:t>
            </a:r>
          </a:p>
          <a:p>
            <a:endParaRPr lang="en-US" dirty="0" smtClean="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165</a:t>
            </a:fld>
            <a:endParaRPr lang="el-GR"/>
          </a:p>
        </p:txBody>
      </p:sp>
      <p:sp>
        <p:nvSpPr>
          <p:cNvPr id="5" name="4 - Ορθογώνιο"/>
          <p:cNvSpPr/>
          <p:nvPr/>
        </p:nvSpPr>
        <p:spPr>
          <a:xfrm>
            <a:off x="1907704" y="2276872"/>
            <a:ext cx="5976664" cy="8640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t>PREFIX </a:t>
            </a:r>
            <a:r>
              <a:rPr lang="en-US" dirty="0" err="1" smtClean="0"/>
              <a:t>uni</a:t>
            </a:r>
            <a:r>
              <a:rPr lang="en-US" dirty="0" smtClean="0"/>
              <a:t>: &lt;http://www.mydomain.org/uni-ns#&gt;</a:t>
            </a:r>
          </a:p>
          <a:p>
            <a:r>
              <a:rPr lang="en-US" dirty="0" smtClean="0"/>
              <a:t>SELECT ?</a:t>
            </a:r>
            <a:r>
              <a:rPr lang="en-US" dirty="0" err="1" smtClean="0"/>
              <a:t>i</a:t>
            </a:r>
            <a:r>
              <a:rPr lang="en-US" dirty="0" smtClean="0"/>
              <a:t>  WHERE  </a:t>
            </a:r>
            <a:r>
              <a:rPr lang="el-GR" dirty="0" smtClean="0"/>
              <a:t>{</a:t>
            </a:r>
            <a:r>
              <a:rPr lang="en-US" dirty="0" smtClean="0"/>
              <a:t>  ?</a:t>
            </a:r>
            <a:r>
              <a:rPr lang="en-US" dirty="0" err="1" smtClean="0"/>
              <a:t>i</a:t>
            </a:r>
            <a:r>
              <a:rPr lang="en-US" dirty="0" smtClean="0"/>
              <a:t> </a:t>
            </a:r>
            <a:r>
              <a:rPr lang="en-US" dirty="0" err="1" smtClean="0"/>
              <a:t>rdf:type</a:t>
            </a:r>
            <a:r>
              <a:rPr lang="en-US" dirty="0" smtClean="0"/>
              <a:t> </a:t>
            </a:r>
            <a:r>
              <a:rPr lang="en-US" dirty="0" err="1" smtClean="0"/>
              <a:t>uni:course</a:t>
            </a:r>
            <a:r>
              <a:rPr lang="en-US" dirty="0" smtClean="0"/>
              <a:t> .  </a:t>
            </a:r>
            <a:r>
              <a:rPr lang="el-GR" dirty="0" smtClean="0"/>
              <a:t>}</a:t>
            </a:r>
          </a:p>
        </p:txBody>
      </p:sp>
      <p:sp>
        <p:nvSpPr>
          <p:cNvPr id="6" name="2 - Θέση περιεχομένου"/>
          <p:cNvSpPr txBox="1">
            <a:spLocks/>
          </p:cNvSpPr>
          <p:nvPr/>
        </p:nvSpPr>
        <p:spPr>
          <a:xfrm>
            <a:off x="1403648" y="3429000"/>
            <a:ext cx="7498080" cy="2520280"/>
          </a:xfrm>
          <a:prstGeom prst="rect">
            <a:avLst/>
          </a:prstGeom>
        </p:spPr>
        <p:txBody>
          <a:bodyPr>
            <a:normAutofit fontScale="70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SPARQL makes no explicit commitment to support RDFS semantics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Therefore, the result of this query depends on whether the system answering the query supports RDFS semantics</a:t>
            </a:r>
          </a:p>
          <a:p>
            <a:pPr marL="822960" lvl="1" indent="-283464">
              <a:spcBef>
                <a:spcPts val="600"/>
              </a:spcBef>
              <a:buClr>
                <a:schemeClr val="accent1"/>
              </a:buClr>
              <a:buSzPct val="80000"/>
              <a:buFont typeface="Wingdings 2"/>
              <a:buChar cha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If it does, then the result of this query will include all instances of the subclasses of </a:t>
            </a:r>
            <a:r>
              <a:rPr kumimoji="0" lang="en-US" sz="2900" b="0" i="1" u="none" strike="noStrike" kern="1200" cap="none" spc="0" normalizeH="0" baseline="0" noProof="0" dirty="0" smtClean="0">
                <a:ln>
                  <a:noFill/>
                </a:ln>
                <a:solidFill>
                  <a:schemeClr val="tx1"/>
                </a:solidFill>
                <a:effectLst/>
                <a:uLnTx/>
                <a:uFillTx/>
                <a:latin typeface="+mn-lt"/>
                <a:ea typeface="+mn-ea"/>
                <a:cs typeface="+mn-cs"/>
              </a:rPr>
              <a:t>course</a:t>
            </a:r>
            <a:r>
              <a:rPr kumimoji="0" lang="en-US" sz="2900" b="0" i="0" u="none" strike="noStrike" kern="1200" cap="none" spc="0" normalizeH="0" baseline="0" noProof="0" dirty="0" smtClean="0">
                <a:ln>
                  <a:noFill/>
                </a:ln>
                <a:solidFill>
                  <a:schemeClr val="tx1"/>
                </a:solidFill>
                <a:effectLst/>
                <a:uLnTx/>
                <a:uFillTx/>
                <a:latin typeface="+mn-lt"/>
                <a:ea typeface="+mn-ea"/>
                <a:cs typeface="+mn-cs"/>
              </a:rPr>
              <a:t> as well</a:t>
            </a:r>
          </a:p>
          <a:p>
            <a:pPr marL="822960" lvl="1" indent="-283464">
              <a:spcBef>
                <a:spcPts val="600"/>
              </a:spcBef>
              <a:buClr>
                <a:schemeClr val="accent1"/>
              </a:buClr>
              <a:buSzPct val="80000"/>
              <a:buFont typeface="Wingdings 2"/>
              <a:buChar cha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If it does not support RDFS semantics, it will only retrieve those instances that are explicitly of type </a:t>
            </a:r>
            <a:r>
              <a:rPr kumimoji="0" lang="en-US" sz="2900" b="0" i="1" u="none" strike="noStrike" kern="1200" cap="none" spc="0" normalizeH="0" baseline="0" noProof="0" dirty="0" smtClean="0">
                <a:ln>
                  <a:noFill/>
                </a:ln>
                <a:solidFill>
                  <a:schemeClr val="tx1"/>
                </a:solidFill>
                <a:effectLst/>
                <a:uLnTx/>
                <a:uFillTx/>
                <a:latin typeface="+mn-lt"/>
                <a:ea typeface="+mn-ea"/>
                <a:cs typeface="+mn-cs"/>
              </a:rPr>
              <a:t>course</a:t>
            </a:r>
            <a:endParaRPr kumimoji="0" lang="el-GR" sz="2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87788599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Using select-from-where (1/3)</a:t>
            </a:r>
            <a:endParaRPr lang="el-GR" dirty="0"/>
          </a:p>
        </p:txBody>
      </p:sp>
      <p:sp>
        <p:nvSpPr>
          <p:cNvPr id="3" name="2 - Θέση περιεχομένου"/>
          <p:cNvSpPr>
            <a:spLocks noGrp="1"/>
          </p:cNvSpPr>
          <p:nvPr>
            <p:ph idx="1"/>
          </p:nvPr>
        </p:nvSpPr>
        <p:spPr>
          <a:xfrm>
            <a:off x="1187624" y="1628800"/>
            <a:ext cx="7746064" cy="4968552"/>
          </a:xfrm>
        </p:spPr>
        <p:txBody>
          <a:bodyPr>
            <a:normAutofit fontScale="70000" lnSpcReduction="20000"/>
          </a:bodyPr>
          <a:lstStyle/>
          <a:p>
            <a:r>
              <a:rPr lang="en-US" dirty="0" smtClean="0"/>
              <a:t>As in SQL, SPARQL queries have a SELECT-FROM-WHERE structure:</a:t>
            </a:r>
          </a:p>
          <a:p>
            <a:pPr lvl="1"/>
            <a:r>
              <a:rPr lang="en-US" dirty="0" smtClean="0"/>
              <a:t>SELECT specifies the </a:t>
            </a:r>
            <a:r>
              <a:rPr lang="en-US" i="1" dirty="0" smtClean="0"/>
              <a:t>projection</a:t>
            </a:r>
            <a:r>
              <a:rPr lang="en-US" dirty="0" smtClean="0"/>
              <a:t>: the number and order of retrieved data</a:t>
            </a:r>
          </a:p>
          <a:p>
            <a:pPr lvl="1"/>
            <a:r>
              <a:rPr lang="en-US" dirty="0" smtClean="0"/>
              <a:t>FROM is used to specify the source being queried</a:t>
            </a:r>
          </a:p>
          <a:p>
            <a:pPr lvl="2"/>
            <a:r>
              <a:rPr lang="en-US" sz="2600" dirty="0" smtClean="0"/>
              <a:t>This clause is optional</a:t>
            </a:r>
          </a:p>
          <a:p>
            <a:pPr lvl="3"/>
            <a:r>
              <a:rPr lang="en-US" sz="2600" dirty="0" smtClean="0"/>
              <a:t>when it is not specified, we can simply assume we are querying the knowledge base of a particular system</a:t>
            </a:r>
          </a:p>
          <a:p>
            <a:pPr lvl="1"/>
            <a:r>
              <a:rPr lang="en-US" dirty="0" smtClean="0"/>
              <a:t>WHERE imposes constraints on possible solutions in the form of graph pattern templates and </a:t>
            </a:r>
            <a:r>
              <a:rPr lang="en-US" dirty="0" err="1" smtClean="0"/>
              <a:t>boolean</a:t>
            </a:r>
            <a:r>
              <a:rPr lang="en-US" dirty="0" smtClean="0"/>
              <a:t> constraints</a:t>
            </a:r>
          </a:p>
          <a:p>
            <a:r>
              <a:rPr lang="en-US" dirty="0" err="1" smtClean="0"/>
              <a:t>E.g.,to</a:t>
            </a:r>
            <a:r>
              <a:rPr lang="en-US" dirty="0" smtClean="0"/>
              <a:t> retrieve all phone numbers of staff members, we can write</a:t>
            </a:r>
          </a:p>
          <a:p>
            <a:endParaRPr lang="en-US" dirty="0" smtClean="0"/>
          </a:p>
          <a:p>
            <a:pPr lvl="2"/>
            <a:endParaRPr lang="en-US" dirty="0" smtClean="0"/>
          </a:p>
          <a:p>
            <a:r>
              <a:rPr lang="en-US" dirty="0" smtClean="0"/>
              <a:t>Here ?x and ?y are variables, and ?x </a:t>
            </a:r>
            <a:r>
              <a:rPr lang="en-US" dirty="0" err="1" smtClean="0"/>
              <a:t>uni:phone</a:t>
            </a:r>
            <a:r>
              <a:rPr lang="en-US" dirty="0" smtClean="0"/>
              <a:t> ?y represents a resource-property-value triple pattern</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166</a:t>
            </a:fld>
            <a:endParaRPr lang="el-GR"/>
          </a:p>
        </p:txBody>
      </p:sp>
      <p:sp>
        <p:nvSpPr>
          <p:cNvPr id="5" name="4 - Ορθογώνιο"/>
          <p:cNvSpPr/>
          <p:nvPr/>
        </p:nvSpPr>
        <p:spPr>
          <a:xfrm>
            <a:off x="2627784" y="4797152"/>
            <a:ext cx="4320480" cy="7200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t>SELECT ?x ?y  WHERE  </a:t>
            </a:r>
            <a:r>
              <a:rPr lang="el-GR" dirty="0" smtClean="0"/>
              <a:t>{</a:t>
            </a:r>
            <a:r>
              <a:rPr lang="en-US" dirty="0" smtClean="0"/>
              <a:t>  ?x </a:t>
            </a:r>
            <a:r>
              <a:rPr lang="en-US" dirty="0" err="1" smtClean="0"/>
              <a:t>uni:phone</a:t>
            </a:r>
            <a:r>
              <a:rPr lang="en-US" dirty="0" smtClean="0"/>
              <a:t> ?y .  </a:t>
            </a:r>
            <a:r>
              <a:rPr lang="el-GR" dirty="0" smtClean="0"/>
              <a:t>}</a:t>
            </a:r>
          </a:p>
        </p:txBody>
      </p:sp>
    </p:spTree>
    <p:extLst>
      <p:ext uri="{BB962C8B-B14F-4D97-AF65-F5344CB8AC3E}">
        <p14:creationId xmlns:p14="http://schemas.microsoft.com/office/powerpoint/2010/main" val="110280428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Using select-from-where (2/3)</a:t>
            </a:r>
            <a:endParaRPr lang="el-GR" dirty="0"/>
          </a:p>
        </p:txBody>
      </p:sp>
      <p:sp>
        <p:nvSpPr>
          <p:cNvPr id="3" name="2 - Θέση περιεχομένου"/>
          <p:cNvSpPr>
            <a:spLocks noGrp="1"/>
          </p:cNvSpPr>
          <p:nvPr>
            <p:ph idx="1"/>
          </p:nvPr>
        </p:nvSpPr>
        <p:spPr>
          <a:xfrm>
            <a:off x="1115616" y="1447800"/>
            <a:ext cx="7818072" cy="5149552"/>
          </a:xfrm>
        </p:spPr>
        <p:txBody>
          <a:bodyPr>
            <a:normAutofit fontScale="70000" lnSpcReduction="20000"/>
          </a:bodyPr>
          <a:lstStyle/>
          <a:p>
            <a:r>
              <a:rPr lang="en-US" dirty="0" smtClean="0"/>
              <a:t>We can create more elaborate graph patterns to get more complex information from our queries</a:t>
            </a:r>
          </a:p>
          <a:p>
            <a:pPr lvl="1"/>
            <a:r>
              <a:rPr lang="en-US" dirty="0" smtClean="0"/>
              <a:t>E.g. to retrieve all lecturers and their phone numbers, we can write</a:t>
            </a:r>
          </a:p>
          <a:p>
            <a:endParaRPr lang="en-US" dirty="0" smtClean="0"/>
          </a:p>
          <a:p>
            <a:endParaRPr lang="en-US" dirty="0" smtClean="0"/>
          </a:p>
          <a:p>
            <a:r>
              <a:rPr lang="en-US" dirty="0" smtClean="0"/>
              <a:t>Here the clause ?x </a:t>
            </a:r>
            <a:r>
              <a:rPr lang="en-US" dirty="0" err="1" smtClean="0"/>
              <a:t>rdf:type</a:t>
            </a:r>
            <a:r>
              <a:rPr lang="en-US" dirty="0" smtClean="0"/>
              <a:t> </a:t>
            </a:r>
            <a:r>
              <a:rPr lang="en-US" dirty="0" err="1" smtClean="0"/>
              <a:t>uni:Lecturer</a:t>
            </a:r>
            <a:r>
              <a:rPr lang="en-US" dirty="0" smtClean="0"/>
              <a:t> collects all instances of the class Lecturer and binds the result to the variable ?x</a:t>
            </a:r>
          </a:p>
          <a:p>
            <a:r>
              <a:rPr lang="en-US" dirty="0" smtClean="0"/>
              <a:t>The second part collects all triples with predicate phone</a:t>
            </a:r>
          </a:p>
          <a:p>
            <a:pPr lvl="1"/>
            <a:r>
              <a:rPr lang="en-US" dirty="0" smtClean="0"/>
              <a:t>But there is an </a:t>
            </a:r>
            <a:r>
              <a:rPr lang="en-US" i="1" dirty="0" smtClean="0"/>
              <a:t>implicit join </a:t>
            </a:r>
            <a:r>
              <a:rPr lang="en-US" dirty="0" smtClean="0"/>
              <a:t>here, in that we restrict the second pattern only to those triples whose subject is in the variable ?x</a:t>
            </a:r>
          </a:p>
          <a:p>
            <a:pPr lvl="1"/>
            <a:r>
              <a:rPr lang="en-US" dirty="0" smtClean="0"/>
              <a:t>In this case we use a syntax shortcut as well</a:t>
            </a:r>
          </a:p>
          <a:p>
            <a:pPr lvl="2"/>
            <a:r>
              <a:rPr lang="en-US" dirty="0" smtClean="0"/>
              <a:t>a semicolon indicates that the following triple pattern shares its subject with the previous one</a:t>
            </a:r>
          </a:p>
          <a:p>
            <a:pPr lvl="1"/>
            <a:r>
              <a:rPr lang="en-US" dirty="0" smtClean="0"/>
              <a:t>Thus the above query is equivalent to writing</a:t>
            </a:r>
          </a:p>
          <a:p>
            <a:endParaRPr lang="en-US" dirty="0" smtClean="0"/>
          </a:p>
          <a:p>
            <a:endParaRPr lang="en-US" dirty="0" smtClean="0"/>
          </a:p>
          <a:p>
            <a:endParaRPr lang="en-US" dirty="0" smtClean="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167</a:t>
            </a:fld>
            <a:endParaRPr lang="el-GR"/>
          </a:p>
        </p:txBody>
      </p:sp>
      <p:sp>
        <p:nvSpPr>
          <p:cNvPr id="5" name="4 - Ορθογώνιο"/>
          <p:cNvSpPr/>
          <p:nvPr/>
        </p:nvSpPr>
        <p:spPr>
          <a:xfrm>
            <a:off x="1835696" y="2420888"/>
            <a:ext cx="6624736"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t>SELECT ?x ?y  WHERE  </a:t>
            </a:r>
            <a:r>
              <a:rPr lang="el-GR" dirty="0" smtClean="0"/>
              <a:t>{</a:t>
            </a:r>
            <a:r>
              <a:rPr lang="en-US" dirty="0" smtClean="0"/>
              <a:t>  ?x </a:t>
            </a:r>
            <a:r>
              <a:rPr lang="en-US" dirty="0" err="1" smtClean="0"/>
              <a:t>rdf:type</a:t>
            </a:r>
            <a:r>
              <a:rPr lang="en-US" dirty="0" smtClean="0"/>
              <a:t> </a:t>
            </a:r>
            <a:r>
              <a:rPr lang="en-US" dirty="0" err="1" smtClean="0"/>
              <a:t>uni:Lecturer</a:t>
            </a:r>
            <a:r>
              <a:rPr lang="en-US" dirty="0" smtClean="0"/>
              <a:t> ;  </a:t>
            </a:r>
            <a:r>
              <a:rPr lang="en-US" dirty="0" err="1" smtClean="0"/>
              <a:t>uni:phone</a:t>
            </a:r>
            <a:r>
              <a:rPr lang="en-US" dirty="0" smtClean="0"/>
              <a:t> ?y .  </a:t>
            </a:r>
            <a:r>
              <a:rPr lang="el-GR" dirty="0" smtClean="0"/>
              <a:t>}</a:t>
            </a:r>
          </a:p>
        </p:txBody>
      </p:sp>
      <p:sp>
        <p:nvSpPr>
          <p:cNvPr id="6" name="5 - Ορθογώνιο"/>
          <p:cNvSpPr/>
          <p:nvPr/>
        </p:nvSpPr>
        <p:spPr>
          <a:xfrm>
            <a:off x="1547664" y="5877272"/>
            <a:ext cx="6912768"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t>SELECT ?x ?y  WHERE  </a:t>
            </a:r>
            <a:r>
              <a:rPr lang="el-GR" dirty="0" smtClean="0"/>
              <a:t>{</a:t>
            </a:r>
            <a:r>
              <a:rPr lang="en-US" dirty="0" smtClean="0"/>
              <a:t>  ?x </a:t>
            </a:r>
            <a:r>
              <a:rPr lang="en-US" dirty="0" err="1" smtClean="0"/>
              <a:t>rdf:type</a:t>
            </a:r>
            <a:r>
              <a:rPr lang="en-US" dirty="0" smtClean="0"/>
              <a:t> </a:t>
            </a:r>
            <a:r>
              <a:rPr lang="en-US" dirty="0" err="1" smtClean="0"/>
              <a:t>uni:Lecturer</a:t>
            </a:r>
            <a:r>
              <a:rPr lang="en-US" dirty="0" smtClean="0"/>
              <a:t> .  ?x </a:t>
            </a:r>
            <a:r>
              <a:rPr lang="en-US" dirty="0" err="1" smtClean="0"/>
              <a:t>uni:phone</a:t>
            </a:r>
            <a:r>
              <a:rPr lang="en-US" dirty="0" smtClean="0"/>
              <a:t> ?y .  </a:t>
            </a:r>
            <a:r>
              <a:rPr lang="el-GR" dirty="0" smtClean="0"/>
              <a:t>}</a:t>
            </a:r>
          </a:p>
        </p:txBody>
      </p:sp>
    </p:spTree>
    <p:extLst>
      <p:ext uri="{BB962C8B-B14F-4D97-AF65-F5344CB8AC3E}">
        <p14:creationId xmlns:p14="http://schemas.microsoft.com/office/powerpoint/2010/main" val="306161948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Using select-from-where (3/3)</a:t>
            </a:r>
            <a:endParaRPr lang="el-GR" dirty="0"/>
          </a:p>
        </p:txBody>
      </p:sp>
      <p:sp>
        <p:nvSpPr>
          <p:cNvPr id="3" name="2 - Θέση περιεχομένου"/>
          <p:cNvSpPr>
            <a:spLocks noGrp="1"/>
          </p:cNvSpPr>
          <p:nvPr>
            <p:ph idx="1"/>
          </p:nvPr>
        </p:nvSpPr>
        <p:spPr>
          <a:xfrm>
            <a:off x="1331640" y="1591816"/>
            <a:ext cx="7416824" cy="4861520"/>
          </a:xfrm>
        </p:spPr>
        <p:txBody>
          <a:bodyPr>
            <a:normAutofit/>
          </a:bodyPr>
          <a:lstStyle/>
          <a:p>
            <a:r>
              <a:rPr lang="en-US" sz="2400" dirty="0" smtClean="0"/>
              <a:t>We demonstrate an </a:t>
            </a:r>
            <a:r>
              <a:rPr lang="en-US" sz="2400" i="1" dirty="0" smtClean="0"/>
              <a:t>explicit join </a:t>
            </a:r>
            <a:r>
              <a:rPr lang="en-US" sz="2400" dirty="0" smtClean="0"/>
              <a:t>by a query that retrieves the name of all courses taught by the lecturer with ID 949352</a:t>
            </a:r>
          </a:p>
          <a:p>
            <a:endParaRPr lang="en-US" sz="2400" dirty="0" smtClean="0"/>
          </a:p>
          <a:p>
            <a:endParaRPr lang="en-US" sz="2400" dirty="0" smtClean="0"/>
          </a:p>
          <a:p>
            <a:endParaRPr lang="en-US" sz="2400" dirty="0" smtClean="0"/>
          </a:p>
          <a:p>
            <a:r>
              <a:rPr lang="en-US" sz="2400" dirty="0" smtClean="0"/>
              <a:t>In SPARQL we use a FILTER condition to indicate a </a:t>
            </a:r>
            <a:r>
              <a:rPr lang="en-US" sz="2400" dirty="0" err="1" smtClean="0"/>
              <a:t>boolean</a:t>
            </a:r>
            <a:r>
              <a:rPr lang="en-US" sz="2400" dirty="0" smtClean="0"/>
              <a:t> constraint</a:t>
            </a:r>
          </a:p>
          <a:p>
            <a:pPr lvl="1"/>
            <a:r>
              <a:rPr lang="en-US" sz="2000" dirty="0" smtClean="0"/>
              <a:t>In this case the constraint is the explicit join of the variables ?c and ?x by using an equality (=) operator</a:t>
            </a:r>
            <a:endParaRPr lang="el-GR" sz="20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168</a:t>
            </a:fld>
            <a:endParaRPr lang="el-GR"/>
          </a:p>
        </p:txBody>
      </p:sp>
      <p:sp>
        <p:nvSpPr>
          <p:cNvPr id="7" name="6 - Ορθογώνιο"/>
          <p:cNvSpPr/>
          <p:nvPr/>
        </p:nvSpPr>
        <p:spPr>
          <a:xfrm>
            <a:off x="1763688" y="2852936"/>
            <a:ext cx="6624736" cy="10801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t>SELECT ?n</a:t>
            </a:r>
          </a:p>
          <a:p>
            <a:r>
              <a:rPr lang="en-US" dirty="0" smtClean="0"/>
              <a:t>WHERE  </a:t>
            </a:r>
            <a:r>
              <a:rPr lang="el-GR" dirty="0" smtClean="0"/>
              <a:t>{</a:t>
            </a:r>
          </a:p>
          <a:p>
            <a:r>
              <a:rPr lang="en-US" dirty="0" smtClean="0"/>
              <a:t>?x </a:t>
            </a:r>
            <a:r>
              <a:rPr lang="en-US" dirty="0" err="1" smtClean="0"/>
              <a:t>rdf:type</a:t>
            </a:r>
            <a:r>
              <a:rPr lang="en-US" dirty="0" smtClean="0"/>
              <a:t> </a:t>
            </a:r>
            <a:r>
              <a:rPr lang="en-US" dirty="0" err="1" smtClean="0"/>
              <a:t>uni:Course</a:t>
            </a:r>
            <a:r>
              <a:rPr lang="en-US" dirty="0" smtClean="0"/>
              <a:t> ;  </a:t>
            </a:r>
            <a:r>
              <a:rPr lang="en-US" dirty="0" err="1" smtClean="0"/>
              <a:t>uni:isTaughtBy</a:t>
            </a:r>
            <a:r>
              <a:rPr lang="en-US" dirty="0" smtClean="0"/>
              <a:t> :949352 .  ?c </a:t>
            </a:r>
            <a:r>
              <a:rPr lang="en-US" dirty="0" err="1" smtClean="0"/>
              <a:t>uni:name</a:t>
            </a:r>
            <a:r>
              <a:rPr lang="en-US" dirty="0" smtClean="0"/>
              <a:t> ?n .  </a:t>
            </a:r>
          </a:p>
          <a:p>
            <a:r>
              <a:rPr lang="en-US" dirty="0" smtClean="0"/>
              <a:t>FILTER (?c = ?x).  </a:t>
            </a:r>
            <a:r>
              <a:rPr lang="el-GR" dirty="0" smtClean="0"/>
              <a:t>}</a:t>
            </a:r>
          </a:p>
        </p:txBody>
      </p:sp>
    </p:spTree>
    <p:extLst>
      <p:ext uri="{BB962C8B-B14F-4D97-AF65-F5344CB8AC3E}">
        <p14:creationId xmlns:p14="http://schemas.microsoft.com/office/powerpoint/2010/main" val="217603681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Optional Patterns (1/2)</a:t>
            </a:r>
            <a:endParaRPr lang="el-GR" dirty="0"/>
          </a:p>
        </p:txBody>
      </p:sp>
      <p:sp>
        <p:nvSpPr>
          <p:cNvPr id="3" name="2 - Θέση περιεχομένου"/>
          <p:cNvSpPr>
            <a:spLocks noGrp="1"/>
          </p:cNvSpPr>
          <p:nvPr>
            <p:ph idx="1"/>
          </p:nvPr>
        </p:nvSpPr>
        <p:spPr>
          <a:xfrm>
            <a:off x="1187624" y="1447800"/>
            <a:ext cx="7746064" cy="5221560"/>
          </a:xfrm>
        </p:spPr>
        <p:txBody>
          <a:bodyPr>
            <a:normAutofit/>
          </a:bodyPr>
          <a:lstStyle/>
          <a:p>
            <a:r>
              <a:rPr lang="en-US" sz="2000" dirty="0" smtClean="0"/>
              <a:t>The graph patterns we have seen so far are mandatory patterns</a:t>
            </a:r>
          </a:p>
          <a:p>
            <a:pPr lvl="1"/>
            <a:r>
              <a:rPr lang="en-US" sz="1800" dirty="0" smtClean="0"/>
              <a:t>Either the knowledge base matches the complete pattern, in which case an answer is returned</a:t>
            </a:r>
          </a:p>
          <a:p>
            <a:pPr lvl="1"/>
            <a:r>
              <a:rPr lang="en-US" sz="1800" dirty="0" smtClean="0"/>
              <a:t>Or it doesn’t, in which case the query does not produce a result</a:t>
            </a:r>
          </a:p>
          <a:p>
            <a:r>
              <a:rPr lang="en-US" sz="2000" dirty="0" smtClean="0"/>
              <a:t>However, in many cases we may wish to be more flexible</a:t>
            </a:r>
          </a:p>
          <a:p>
            <a:pPr lvl="1"/>
            <a:r>
              <a:rPr lang="en-US" sz="1800" dirty="0" smtClean="0"/>
              <a:t>Consider the following RDF excerpt:</a:t>
            </a:r>
          </a:p>
          <a:p>
            <a:endParaRPr lang="en-US" sz="2000" dirty="0" smtClean="0"/>
          </a:p>
          <a:p>
            <a:endParaRPr lang="en-US" sz="2400" dirty="0" smtClean="0"/>
          </a:p>
          <a:p>
            <a:endParaRPr lang="en-US" sz="2000" dirty="0" smtClean="0"/>
          </a:p>
          <a:p>
            <a:endParaRPr lang="en-US" sz="2000" dirty="0" smtClean="0"/>
          </a:p>
          <a:p>
            <a:endParaRPr lang="en-US" sz="2000" dirty="0" smtClean="0"/>
          </a:p>
          <a:p>
            <a:r>
              <a:rPr lang="en-US" sz="2000" dirty="0" smtClean="0"/>
              <a:t>This fragment contains information on two lecturers</a:t>
            </a:r>
          </a:p>
          <a:p>
            <a:pPr lvl="1"/>
            <a:r>
              <a:rPr lang="en-US" sz="1800" dirty="0" smtClean="0"/>
              <a:t>For one lecturer it only lists the name</a:t>
            </a:r>
          </a:p>
          <a:p>
            <a:pPr lvl="1"/>
            <a:r>
              <a:rPr lang="en-US" sz="1800" dirty="0" smtClean="0"/>
              <a:t>For the other it also lists the e-mail address</a:t>
            </a:r>
            <a:endParaRPr lang="el-GR" sz="18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169</a:t>
            </a:fld>
            <a:endParaRPr lang="el-GR"/>
          </a:p>
        </p:txBody>
      </p:sp>
      <p:sp>
        <p:nvSpPr>
          <p:cNvPr id="5" name="4 - Ορθογώνιο"/>
          <p:cNvSpPr/>
          <p:nvPr/>
        </p:nvSpPr>
        <p:spPr>
          <a:xfrm>
            <a:off x="2339752" y="3573016"/>
            <a:ext cx="4680520" cy="19442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700" dirty="0" smtClean="0"/>
              <a:t>&lt;</a:t>
            </a:r>
            <a:r>
              <a:rPr lang="en-US" sz="1700" dirty="0" err="1" smtClean="0"/>
              <a:t>uni:lecturer</a:t>
            </a:r>
            <a:r>
              <a:rPr lang="en-US" sz="1700" dirty="0" smtClean="0"/>
              <a:t> </a:t>
            </a:r>
            <a:r>
              <a:rPr lang="en-US" sz="1700" dirty="0" err="1" smtClean="0"/>
              <a:t>rdf:about</a:t>
            </a:r>
            <a:r>
              <a:rPr lang="en-US" sz="1700" dirty="0" smtClean="0"/>
              <a:t>="949352"&gt;</a:t>
            </a:r>
          </a:p>
          <a:p>
            <a:r>
              <a:rPr lang="en-US" sz="1700" dirty="0" smtClean="0"/>
              <a:t>&lt;</a:t>
            </a:r>
            <a:r>
              <a:rPr lang="en-US" sz="1700" dirty="0" err="1" smtClean="0"/>
              <a:t>uni:name</a:t>
            </a:r>
            <a:r>
              <a:rPr lang="en-US" sz="1700" dirty="0" smtClean="0"/>
              <a:t>&gt;</a:t>
            </a:r>
            <a:r>
              <a:rPr lang="en-US" sz="1700" dirty="0" err="1" smtClean="0"/>
              <a:t>Grigoris</a:t>
            </a:r>
            <a:r>
              <a:rPr lang="en-US" sz="1700" dirty="0" smtClean="0"/>
              <a:t> Antoniou&lt;/</a:t>
            </a:r>
            <a:r>
              <a:rPr lang="en-US" sz="1700" dirty="0" err="1" smtClean="0"/>
              <a:t>uni:name</a:t>
            </a:r>
            <a:r>
              <a:rPr lang="en-US" sz="1700" dirty="0" smtClean="0"/>
              <a:t>&gt;</a:t>
            </a:r>
          </a:p>
          <a:p>
            <a:r>
              <a:rPr lang="en-US" sz="1700" dirty="0" smtClean="0"/>
              <a:t>&lt;/</a:t>
            </a:r>
            <a:r>
              <a:rPr lang="en-US" sz="1700" dirty="0" err="1" smtClean="0"/>
              <a:t>uni:lecturer</a:t>
            </a:r>
            <a:r>
              <a:rPr lang="en-US" sz="1700" dirty="0" smtClean="0"/>
              <a:t>&gt;</a:t>
            </a:r>
          </a:p>
          <a:p>
            <a:r>
              <a:rPr lang="en-US" sz="1700" dirty="0" smtClean="0"/>
              <a:t>&lt;</a:t>
            </a:r>
            <a:r>
              <a:rPr lang="en-US" sz="1700" dirty="0" err="1" smtClean="0"/>
              <a:t>uni:professor</a:t>
            </a:r>
            <a:r>
              <a:rPr lang="en-US" sz="1700" dirty="0" smtClean="0"/>
              <a:t> </a:t>
            </a:r>
            <a:r>
              <a:rPr lang="en-US" sz="1700" dirty="0" err="1" smtClean="0"/>
              <a:t>rdf:about</a:t>
            </a:r>
            <a:r>
              <a:rPr lang="en-US" sz="1700" dirty="0" smtClean="0"/>
              <a:t>="949318"&gt;</a:t>
            </a:r>
          </a:p>
          <a:p>
            <a:r>
              <a:rPr lang="en-US" sz="1700" dirty="0" smtClean="0"/>
              <a:t>&lt;</a:t>
            </a:r>
            <a:r>
              <a:rPr lang="en-US" sz="1700" dirty="0" err="1" smtClean="0"/>
              <a:t>uni:name</a:t>
            </a:r>
            <a:r>
              <a:rPr lang="en-US" sz="1700" dirty="0" smtClean="0"/>
              <a:t>&gt;David </a:t>
            </a:r>
            <a:r>
              <a:rPr lang="en-US" sz="1700" dirty="0" err="1" smtClean="0"/>
              <a:t>Billington</a:t>
            </a:r>
            <a:r>
              <a:rPr lang="en-US" sz="1700" dirty="0" smtClean="0"/>
              <a:t>&lt;/</a:t>
            </a:r>
            <a:r>
              <a:rPr lang="en-US" sz="1700" dirty="0" err="1" smtClean="0"/>
              <a:t>uni:name</a:t>
            </a:r>
            <a:r>
              <a:rPr lang="en-US" sz="1700" dirty="0" smtClean="0"/>
              <a:t>&gt;</a:t>
            </a:r>
          </a:p>
          <a:p>
            <a:r>
              <a:rPr lang="en-US" sz="1700" dirty="0" smtClean="0"/>
              <a:t>&lt;</a:t>
            </a:r>
            <a:r>
              <a:rPr lang="en-US" sz="1700" dirty="0" err="1" smtClean="0"/>
              <a:t>uni:email</a:t>
            </a:r>
            <a:r>
              <a:rPr lang="en-US" sz="1700" dirty="0" smtClean="0"/>
              <a:t>&gt;david@work.example.org&lt;/</a:t>
            </a:r>
            <a:r>
              <a:rPr lang="en-US" sz="1700" dirty="0" err="1" smtClean="0"/>
              <a:t>uni:email</a:t>
            </a:r>
            <a:r>
              <a:rPr lang="en-US" sz="1700" dirty="0" smtClean="0"/>
              <a:t>&gt;</a:t>
            </a:r>
          </a:p>
          <a:p>
            <a:r>
              <a:rPr lang="en-US" sz="1700" dirty="0" smtClean="0"/>
              <a:t>&lt;/</a:t>
            </a:r>
            <a:r>
              <a:rPr lang="en-US" sz="1700" dirty="0" err="1" smtClean="0"/>
              <a:t>uni:professor</a:t>
            </a:r>
            <a:r>
              <a:rPr lang="en-US" sz="1700" dirty="0" smtClean="0"/>
              <a:t>&gt;</a:t>
            </a:r>
          </a:p>
        </p:txBody>
      </p:sp>
    </p:spTree>
    <p:extLst>
      <p:ext uri="{BB962C8B-B14F-4D97-AF65-F5344CB8AC3E}">
        <p14:creationId xmlns:p14="http://schemas.microsoft.com/office/powerpoint/2010/main" val="4140950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Explicit Metadata (3/3)</a:t>
            </a:r>
            <a:endParaRPr lang="el-GR" dirty="0"/>
          </a:p>
        </p:txBody>
      </p:sp>
      <p:sp>
        <p:nvSpPr>
          <p:cNvPr id="3" name="2 - Θέση περιεχομένου"/>
          <p:cNvSpPr>
            <a:spLocks noGrp="1"/>
          </p:cNvSpPr>
          <p:nvPr>
            <p:ph idx="1"/>
          </p:nvPr>
        </p:nvSpPr>
        <p:spPr>
          <a:xfrm>
            <a:off x="1435608" y="1447800"/>
            <a:ext cx="7498080" cy="613048"/>
          </a:xfrm>
        </p:spPr>
        <p:txBody>
          <a:bodyPr>
            <a:normAutofit/>
          </a:bodyPr>
          <a:lstStyle/>
          <a:p>
            <a:r>
              <a:rPr lang="en-US" sz="2200" dirty="0" smtClean="0"/>
              <a:t>In our example, there might be information such as</a:t>
            </a:r>
            <a:endParaRPr lang="el-GR" sz="22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17</a:t>
            </a:fld>
            <a:endParaRPr lang="el-GR"/>
          </a:p>
        </p:txBody>
      </p:sp>
      <p:sp>
        <p:nvSpPr>
          <p:cNvPr id="6" name="5 - Ορθογώνιο"/>
          <p:cNvSpPr/>
          <p:nvPr/>
        </p:nvSpPr>
        <p:spPr>
          <a:xfrm>
            <a:off x="1475656" y="1916832"/>
            <a:ext cx="6480720" cy="244827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i="1" dirty="0" smtClean="0"/>
              <a:t>&lt;company&gt;</a:t>
            </a:r>
          </a:p>
          <a:p>
            <a:r>
              <a:rPr lang="en-US" i="1" dirty="0" smtClean="0"/>
              <a:t>&lt;</a:t>
            </a:r>
            <a:r>
              <a:rPr lang="en-US" i="1" dirty="0" err="1" smtClean="0"/>
              <a:t>treatmentOffered</a:t>
            </a:r>
            <a:r>
              <a:rPr lang="en-US" i="1" dirty="0" smtClean="0"/>
              <a:t>&gt;Physiotherapy&lt;/</a:t>
            </a:r>
            <a:r>
              <a:rPr lang="en-US" i="1" dirty="0" err="1" smtClean="0"/>
              <a:t>treatmentOffered</a:t>
            </a:r>
            <a:r>
              <a:rPr lang="en-US" i="1" dirty="0" smtClean="0"/>
              <a:t>&gt;</a:t>
            </a:r>
          </a:p>
          <a:p>
            <a:r>
              <a:rPr lang="en-US" dirty="0" smtClean="0"/>
              <a:t>&lt;</a:t>
            </a:r>
            <a:r>
              <a:rPr lang="en-US" dirty="0" err="1" smtClean="0"/>
              <a:t>companyName</a:t>
            </a:r>
            <a:r>
              <a:rPr lang="en-US" dirty="0" smtClean="0"/>
              <a:t>&gt;</a:t>
            </a:r>
            <a:r>
              <a:rPr lang="en-US" dirty="0" err="1" smtClean="0"/>
              <a:t>Agilitas</a:t>
            </a:r>
            <a:r>
              <a:rPr lang="en-US" dirty="0" smtClean="0"/>
              <a:t> Physiotherapy Centre&lt;/</a:t>
            </a:r>
            <a:r>
              <a:rPr lang="en-US" dirty="0" err="1" smtClean="0"/>
              <a:t>companyName</a:t>
            </a:r>
            <a:r>
              <a:rPr lang="en-US" dirty="0" smtClean="0"/>
              <a:t>&gt;</a:t>
            </a:r>
          </a:p>
          <a:p>
            <a:r>
              <a:rPr lang="en-US" dirty="0" smtClean="0"/>
              <a:t>&lt;staff&gt;</a:t>
            </a:r>
          </a:p>
          <a:p>
            <a:r>
              <a:rPr lang="en-US" dirty="0" smtClean="0"/>
              <a:t>&lt;therapist&gt;Lisa Davenport&lt;/therapist&gt;</a:t>
            </a:r>
          </a:p>
          <a:p>
            <a:r>
              <a:rPr lang="en-US" dirty="0" smtClean="0"/>
              <a:t>&lt;therapist&gt;Steve Matthews&lt;/therapist&gt;</a:t>
            </a:r>
          </a:p>
          <a:p>
            <a:r>
              <a:rPr lang="en-US" dirty="0" smtClean="0"/>
              <a:t>&lt;secretary&gt;Kelly Townsend&lt;/secretary&gt;</a:t>
            </a:r>
            <a:endParaRPr lang="en-US" i="1" dirty="0" smtClean="0"/>
          </a:p>
          <a:p>
            <a:r>
              <a:rPr lang="en-US" dirty="0" smtClean="0"/>
              <a:t>&lt;/staff&gt;</a:t>
            </a:r>
          </a:p>
          <a:p>
            <a:r>
              <a:rPr lang="en-US" i="1" dirty="0" smtClean="0"/>
              <a:t>&lt;/company&gt;</a:t>
            </a:r>
            <a:endParaRPr lang="el-GR" dirty="0"/>
          </a:p>
        </p:txBody>
      </p:sp>
      <p:sp>
        <p:nvSpPr>
          <p:cNvPr id="7" name="2 - Θέση περιεχομένου"/>
          <p:cNvSpPr txBox="1">
            <a:spLocks/>
          </p:cNvSpPr>
          <p:nvPr/>
        </p:nvSpPr>
        <p:spPr>
          <a:xfrm>
            <a:off x="1403648" y="4581128"/>
            <a:ext cx="7498080" cy="1872208"/>
          </a:xfrm>
          <a:prstGeom prst="rect">
            <a:avLst/>
          </a:prstGeom>
        </p:spPr>
        <p:txBody>
          <a:bodyPr>
            <a:normAutofit fontScale="70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This representation is far more easily </a:t>
            </a:r>
            <a:r>
              <a:rPr lang="en-US" sz="3200" dirty="0" err="1" smtClean="0"/>
              <a:t>processable</a:t>
            </a:r>
            <a:r>
              <a:rPr lang="en-US" sz="3200" dirty="0" smtClean="0"/>
              <a:t> by machines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The term </a:t>
            </a:r>
            <a:r>
              <a:rPr lang="en-US" sz="3200" i="1" dirty="0" smtClean="0"/>
              <a:t>metadata refers to such information: data about data</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i="1" dirty="0" smtClean="0"/>
              <a:t>Metadata capture part </a:t>
            </a:r>
            <a:r>
              <a:rPr lang="en-US" sz="3200" dirty="0" smtClean="0"/>
              <a:t>of the </a:t>
            </a:r>
            <a:r>
              <a:rPr lang="en-US" sz="3200" i="1" dirty="0" smtClean="0"/>
              <a:t>meaning of data</a:t>
            </a:r>
          </a:p>
          <a:p>
            <a:pPr marL="822960" lvl="1" indent="-283464">
              <a:spcBef>
                <a:spcPts val="600"/>
              </a:spcBef>
              <a:buClr>
                <a:schemeClr val="accent1"/>
              </a:buClr>
              <a:buSzPct val="80000"/>
              <a:buFont typeface="Wingdings 2"/>
              <a:buChar char=""/>
            </a:pPr>
            <a:r>
              <a:rPr lang="en-US" sz="2900" i="1" dirty="0" smtClean="0"/>
              <a:t>thus the term semantic in SW</a:t>
            </a:r>
            <a:endParaRPr kumimoji="0" lang="el-GR" sz="2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smtClean="0"/>
              <a:t>Optional Patterns (2/2)</a:t>
            </a:r>
            <a:endParaRPr lang="el-GR" dirty="0"/>
          </a:p>
        </p:txBody>
      </p:sp>
      <p:sp>
        <p:nvSpPr>
          <p:cNvPr id="3" name="2 - Θέση περιεχομένου"/>
          <p:cNvSpPr>
            <a:spLocks noGrp="1"/>
          </p:cNvSpPr>
          <p:nvPr>
            <p:ph idx="1"/>
          </p:nvPr>
        </p:nvSpPr>
        <p:spPr>
          <a:xfrm>
            <a:off x="1259632" y="1447800"/>
            <a:ext cx="7674056" cy="685056"/>
          </a:xfrm>
        </p:spPr>
        <p:txBody>
          <a:bodyPr>
            <a:normAutofit/>
          </a:bodyPr>
          <a:lstStyle/>
          <a:p>
            <a:r>
              <a:rPr lang="en-US" sz="2000" dirty="0" smtClean="0"/>
              <a:t>Now we want to query for all lecturers and their e-mail addresses:</a:t>
            </a:r>
            <a:endParaRPr lang="el-GR" sz="20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170</a:t>
            </a:fld>
            <a:endParaRPr lang="el-GR"/>
          </a:p>
        </p:txBody>
      </p:sp>
      <p:sp>
        <p:nvSpPr>
          <p:cNvPr id="5" name="4 - Ορθογώνιο"/>
          <p:cNvSpPr/>
          <p:nvPr/>
        </p:nvSpPr>
        <p:spPr>
          <a:xfrm>
            <a:off x="1475656" y="1844824"/>
            <a:ext cx="7272808" cy="6480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t>SELECT ?name ?email</a:t>
            </a:r>
          </a:p>
          <a:p>
            <a:r>
              <a:rPr lang="en-US" dirty="0" smtClean="0"/>
              <a:t>WHERE  { ?x </a:t>
            </a:r>
            <a:r>
              <a:rPr lang="en-US" dirty="0" err="1" smtClean="0"/>
              <a:t>rdf:type</a:t>
            </a:r>
            <a:r>
              <a:rPr lang="en-US" dirty="0" smtClean="0"/>
              <a:t> </a:t>
            </a:r>
            <a:r>
              <a:rPr lang="en-US" dirty="0" err="1" smtClean="0"/>
              <a:t>uni:Lecturer</a:t>
            </a:r>
            <a:r>
              <a:rPr lang="en-US" dirty="0" smtClean="0"/>
              <a:t> ;  </a:t>
            </a:r>
            <a:r>
              <a:rPr lang="en-US" dirty="0" err="1" smtClean="0"/>
              <a:t>uni:name</a:t>
            </a:r>
            <a:r>
              <a:rPr lang="en-US" dirty="0" smtClean="0"/>
              <a:t> ?name ;  </a:t>
            </a:r>
            <a:r>
              <a:rPr lang="en-US" dirty="0" err="1" smtClean="0"/>
              <a:t>uni:email</a:t>
            </a:r>
            <a:r>
              <a:rPr lang="en-US" dirty="0" smtClean="0"/>
              <a:t> ?email .  </a:t>
            </a:r>
            <a:r>
              <a:rPr lang="el-GR" dirty="0" smtClean="0"/>
              <a:t>}</a:t>
            </a:r>
            <a:endParaRPr lang="en-US" dirty="0" smtClean="0"/>
          </a:p>
        </p:txBody>
      </p:sp>
      <p:sp>
        <p:nvSpPr>
          <p:cNvPr id="6" name="5 - Ορθογώνιο"/>
          <p:cNvSpPr/>
          <p:nvPr/>
        </p:nvSpPr>
        <p:spPr>
          <a:xfrm>
            <a:off x="1187624" y="4653136"/>
            <a:ext cx="7776864" cy="8640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t>SELECT ?name ?email</a:t>
            </a:r>
          </a:p>
          <a:p>
            <a:r>
              <a:rPr lang="en-US" dirty="0" smtClean="0"/>
              <a:t>WHERE</a:t>
            </a:r>
          </a:p>
          <a:p>
            <a:r>
              <a:rPr lang="en-US" dirty="0" smtClean="0"/>
              <a:t>{ ?x </a:t>
            </a:r>
            <a:r>
              <a:rPr lang="en-US" dirty="0" err="1" smtClean="0"/>
              <a:t>rdf:type</a:t>
            </a:r>
            <a:r>
              <a:rPr lang="en-US" dirty="0" smtClean="0"/>
              <a:t> </a:t>
            </a:r>
            <a:r>
              <a:rPr lang="en-US" dirty="0" err="1" smtClean="0"/>
              <a:t>uni:Lecturer</a:t>
            </a:r>
            <a:r>
              <a:rPr lang="en-US" dirty="0" smtClean="0"/>
              <a:t> ;  </a:t>
            </a:r>
            <a:r>
              <a:rPr lang="en-US" dirty="0" err="1" smtClean="0"/>
              <a:t>uni:name</a:t>
            </a:r>
            <a:r>
              <a:rPr lang="en-US" dirty="0" smtClean="0"/>
              <a:t> ?name .  OPTIONAL { ?x </a:t>
            </a:r>
            <a:r>
              <a:rPr lang="en-US" dirty="0" err="1" smtClean="0"/>
              <a:t>uni:email</a:t>
            </a:r>
            <a:r>
              <a:rPr lang="en-US" dirty="0" smtClean="0"/>
              <a:t> ?email }  </a:t>
            </a:r>
            <a:r>
              <a:rPr lang="el-GR" dirty="0" smtClean="0"/>
              <a:t>}</a:t>
            </a:r>
            <a:endParaRPr lang="en-US" dirty="0" smtClean="0"/>
          </a:p>
        </p:txBody>
      </p:sp>
      <p:sp>
        <p:nvSpPr>
          <p:cNvPr id="7" name="2 - Θέση περιεχομένου"/>
          <p:cNvSpPr txBox="1">
            <a:spLocks/>
          </p:cNvSpPr>
          <p:nvPr/>
        </p:nvSpPr>
        <p:spPr>
          <a:xfrm>
            <a:off x="1259632" y="2636912"/>
            <a:ext cx="3096344" cy="648072"/>
          </a:xfrm>
          <a:prstGeom prst="rect">
            <a:avLst/>
          </a:prstGeom>
        </p:spPr>
        <p:txBody>
          <a:bodyPr>
            <a:noAutofit/>
          </a:bodyPr>
          <a:lstStyle/>
          <a:p>
            <a:pPr marL="365760" lvl="0" indent="-283464">
              <a:spcBef>
                <a:spcPts val="600"/>
              </a:spcBef>
              <a:buClr>
                <a:schemeClr val="accent1"/>
              </a:buClr>
              <a:buSzPct val="80000"/>
              <a:buFont typeface="Wingdings 2"/>
              <a:buChar char=""/>
            </a:pPr>
            <a:r>
              <a:rPr lang="en-US" sz="2000" dirty="0" smtClean="0"/>
              <a:t>The result of this query would be:</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2 - Θέση περιεχομένου"/>
          <p:cNvSpPr txBox="1">
            <a:spLocks/>
          </p:cNvSpPr>
          <p:nvPr/>
        </p:nvSpPr>
        <p:spPr>
          <a:xfrm>
            <a:off x="1259632" y="3429000"/>
            <a:ext cx="7714104" cy="1440160"/>
          </a:xfrm>
          <a:prstGeom prst="rect">
            <a:avLst/>
          </a:prstGeom>
        </p:spPr>
        <p:txBody>
          <a:bodyPr>
            <a:normAutofit fontScale="55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600" dirty="0" smtClean="0"/>
              <a:t>Despite the fact that </a:t>
            </a:r>
            <a:r>
              <a:rPr lang="en-US" sz="3600" dirty="0" err="1" smtClean="0"/>
              <a:t>Grigoris</a:t>
            </a:r>
            <a:r>
              <a:rPr lang="en-US" sz="3600" dirty="0" smtClean="0"/>
              <a:t> Antoniou is listed as a lecturer, the query does not return his name </a:t>
            </a:r>
          </a:p>
          <a:p>
            <a:pPr marL="822960" lvl="1" indent="-283464">
              <a:spcBef>
                <a:spcPts val="600"/>
              </a:spcBef>
              <a:buClr>
                <a:schemeClr val="accent1"/>
              </a:buClr>
              <a:buSzPct val="80000"/>
              <a:buFont typeface="Wingdings 2"/>
              <a:buChar char=""/>
            </a:pPr>
            <a:r>
              <a:rPr lang="en-US" sz="3200" dirty="0" smtClean="0"/>
              <a:t>The query pattern does not match because he has no e-mail address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600" dirty="0" smtClean="0"/>
              <a:t>As a solution we can adapt the query to use an optional pattern:</a:t>
            </a:r>
            <a:endParaRPr kumimoji="0" lang="el-GR" sz="3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4211960" y="2636912"/>
            <a:ext cx="4676775" cy="6667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07504" y="5661248"/>
            <a:ext cx="4743450" cy="904875"/>
          </a:xfrm>
          <a:prstGeom prst="rect">
            <a:avLst/>
          </a:prstGeom>
          <a:noFill/>
          <a:ln w="9525">
            <a:noFill/>
            <a:miter lim="800000"/>
            <a:headEnd/>
            <a:tailEnd/>
          </a:ln>
        </p:spPr>
      </p:pic>
      <p:sp>
        <p:nvSpPr>
          <p:cNvPr id="11" name="2 - Θέση περιεχομένου"/>
          <p:cNvSpPr txBox="1">
            <a:spLocks/>
          </p:cNvSpPr>
          <p:nvPr/>
        </p:nvSpPr>
        <p:spPr>
          <a:xfrm>
            <a:off x="4634760" y="5589240"/>
            <a:ext cx="4761776" cy="901080"/>
          </a:xfrm>
          <a:prstGeom prst="rect">
            <a:avLst/>
          </a:prstGeom>
        </p:spPr>
        <p:txBody>
          <a:bodyPr>
            <a:no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lang="en-US" sz="2000" dirty="0" smtClean="0"/>
              <a:t>    The meaning is roughly "give us all the names of lecturers, and </a:t>
            </a:r>
            <a:r>
              <a:rPr lang="en-US" sz="2000" i="1" dirty="0" smtClean="0"/>
              <a:t>if known </a:t>
            </a:r>
            <a:r>
              <a:rPr lang="en-US" sz="2000" dirty="0" smtClean="0"/>
              <a:t>also their e-mail addresses"</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57817569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32560" y="588664"/>
            <a:ext cx="7406640" cy="1688208"/>
          </a:xfrm>
        </p:spPr>
        <p:txBody>
          <a:bodyPr/>
          <a:lstStyle/>
          <a:p>
            <a:r>
              <a:rPr lang="en-US" b="1" i="1" dirty="0" smtClean="0"/>
              <a:t>Web Ontology Language: OWL</a:t>
            </a:r>
            <a:endParaRPr lang="el-GR" dirty="0"/>
          </a:p>
        </p:txBody>
      </p:sp>
      <p:sp>
        <p:nvSpPr>
          <p:cNvPr id="3" name="2 - Υπότιτλος"/>
          <p:cNvSpPr>
            <a:spLocks noGrp="1"/>
          </p:cNvSpPr>
          <p:nvPr>
            <p:ph type="subTitle" idx="1"/>
          </p:nvPr>
        </p:nvSpPr>
        <p:spPr/>
        <p:txBody>
          <a:bodyPr anchor="b"/>
          <a:lstStyle/>
          <a:p>
            <a:pPr algn="r"/>
            <a:r>
              <a:rPr lang="en-US" dirty="0" smtClean="0"/>
              <a:t>A Semantic Web Primer</a:t>
            </a:r>
            <a:endParaRPr lang="el-GR" dirty="0"/>
          </a:p>
        </p:txBody>
      </p:sp>
    </p:spTree>
    <p:extLst>
      <p:ext uri="{BB962C8B-B14F-4D97-AF65-F5344CB8AC3E}">
        <p14:creationId xmlns:p14="http://schemas.microsoft.com/office/powerpoint/2010/main" val="146033985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Introduction</a:t>
            </a:r>
            <a:endParaRPr lang="el-GR" dirty="0"/>
          </a:p>
        </p:txBody>
      </p:sp>
      <p:sp>
        <p:nvSpPr>
          <p:cNvPr id="3" name="2 - Θέση περιεχομένου"/>
          <p:cNvSpPr>
            <a:spLocks noGrp="1"/>
          </p:cNvSpPr>
          <p:nvPr>
            <p:ph idx="1"/>
          </p:nvPr>
        </p:nvSpPr>
        <p:spPr>
          <a:xfrm>
            <a:off x="1435608" y="1447800"/>
            <a:ext cx="7498080" cy="5149552"/>
          </a:xfrm>
        </p:spPr>
        <p:txBody>
          <a:bodyPr>
            <a:normAutofit fontScale="70000" lnSpcReduction="20000"/>
          </a:bodyPr>
          <a:lstStyle/>
          <a:p>
            <a:r>
              <a:rPr lang="en-US" dirty="0" smtClean="0"/>
              <a:t>The expressivity of RDF and RDF is deliberately very limited</a:t>
            </a:r>
          </a:p>
          <a:p>
            <a:pPr lvl="1"/>
            <a:r>
              <a:rPr lang="en-US" dirty="0" smtClean="0"/>
              <a:t>RDF is (roughly) limited to binary </a:t>
            </a:r>
            <a:r>
              <a:rPr lang="en-US" smtClean="0"/>
              <a:t>ground predicates    </a:t>
            </a:r>
            <a:endParaRPr lang="en-US" dirty="0" smtClean="0"/>
          </a:p>
          <a:p>
            <a:pPr lvl="1"/>
            <a:r>
              <a:rPr lang="en-US" dirty="0" smtClean="0"/>
              <a:t>RDF Schema is (roughly) limited to a subclass hierarchy and a property hierarchy, with domain and range definitions of these properties</a:t>
            </a:r>
          </a:p>
          <a:p>
            <a:r>
              <a:rPr lang="en-US" dirty="0" smtClean="0"/>
              <a:t>However, the Web Ontology Working Group of W3C identified a number of characteristic use cases for the SW that would require much more expressiveness than RDF and RDF Schema offer</a:t>
            </a:r>
          </a:p>
          <a:p>
            <a:pPr lvl="1"/>
            <a:r>
              <a:rPr lang="en-US" dirty="0" smtClean="0"/>
              <a:t>A number of research groups had already identified the need for a more powerful ontology modeling language</a:t>
            </a:r>
          </a:p>
          <a:p>
            <a:r>
              <a:rPr lang="en-US" dirty="0" smtClean="0"/>
              <a:t>This led to a joint initiative to define a richer language, called DAML+OIL</a:t>
            </a:r>
          </a:p>
          <a:p>
            <a:r>
              <a:rPr lang="en-US" dirty="0" smtClean="0"/>
              <a:t>DAML+OIL in turn was taken as the starting point for the W3C Web </a:t>
            </a:r>
            <a:r>
              <a:rPr lang="en-US" dirty="0" err="1" smtClean="0"/>
              <a:t>OntologyWorking</a:t>
            </a:r>
            <a:r>
              <a:rPr lang="en-US" dirty="0" smtClean="0"/>
              <a:t> Group in defining OWL</a:t>
            </a:r>
          </a:p>
          <a:p>
            <a:pPr lvl="1"/>
            <a:r>
              <a:rPr lang="en-US" dirty="0" smtClean="0"/>
              <a:t>The language that is aimed to be the standardized and broadly accepted ontology language of the SW</a:t>
            </a:r>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172</a:t>
            </a:fld>
            <a:endParaRPr lang="el-GR"/>
          </a:p>
        </p:txBody>
      </p:sp>
    </p:spTree>
    <p:extLst>
      <p:ext uri="{BB962C8B-B14F-4D97-AF65-F5344CB8AC3E}">
        <p14:creationId xmlns:p14="http://schemas.microsoft.com/office/powerpoint/2010/main" val="341268063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lstStyle/>
          <a:p>
            <a:r>
              <a:rPr lang="en-US" dirty="0" smtClean="0"/>
              <a:t>OWL and RDF/RDFS</a:t>
            </a:r>
            <a:endParaRPr lang="el-GR" dirty="0"/>
          </a:p>
        </p:txBody>
      </p:sp>
      <p:sp>
        <p:nvSpPr>
          <p:cNvPr id="6" name="5 - Θέση κειμένου"/>
          <p:cNvSpPr>
            <a:spLocks noGrp="1"/>
          </p:cNvSpPr>
          <p:nvPr>
            <p:ph type="body" idx="1"/>
          </p:nvPr>
        </p:nvSpPr>
        <p:spPr>
          <a:xfrm>
            <a:off x="4283968" y="4005064"/>
            <a:ext cx="4695224" cy="1077664"/>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173</a:t>
            </a:fld>
            <a:endParaRPr lang="el-GR"/>
          </a:p>
        </p:txBody>
      </p:sp>
    </p:spTree>
    <p:extLst>
      <p:ext uri="{BB962C8B-B14F-4D97-AF65-F5344CB8AC3E}">
        <p14:creationId xmlns:p14="http://schemas.microsoft.com/office/powerpoint/2010/main" val="132058987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Requirements for Ontology Languages (1/3)</a:t>
            </a:r>
            <a:endParaRPr lang="el-GR" dirty="0"/>
          </a:p>
        </p:txBody>
      </p:sp>
      <p:sp>
        <p:nvSpPr>
          <p:cNvPr id="3" name="2 - Θέση περιεχομένου"/>
          <p:cNvSpPr>
            <a:spLocks noGrp="1"/>
          </p:cNvSpPr>
          <p:nvPr>
            <p:ph idx="1"/>
          </p:nvPr>
        </p:nvSpPr>
        <p:spPr>
          <a:xfrm>
            <a:off x="1043608" y="1591816"/>
            <a:ext cx="3600400" cy="2989312"/>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r>
              <a:rPr lang="en-US" dirty="0" smtClean="0"/>
              <a:t>Ontology languages allow users to write explicit, formal conceptualizations of domain models </a:t>
            </a:r>
          </a:p>
          <a:p>
            <a:r>
              <a:rPr lang="en-US" dirty="0" smtClean="0"/>
              <a:t>The main requirements are </a:t>
            </a:r>
          </a:p>
          <a:p>
            <a:pPr lvl="1"/>
            <a:r>
              <a:rPr lang="en-US" dirty="0" smtClean="0"/>
              <a:t>a well-defined syntax</a:t>
            </a:r>
          </a:p>
          <a:p>
            <a:pPr lvl="1"/>
            <a:r>
              <a:rPr lang="en-US" dirty="0" smtClean="0"/>
              <a:t>efficient reasoning support</a:t>
            </a:r>
          </a:p>
          <a:p>
            <a:pPr lvl="1"/>
            <a:r>
              <a:rPr lang="en-US" dirty="0" smtClean="0"/>
              <a:t>a formal semantics</a:t>
            </a:r>
          </a:p>
          <a:p>
            <a:pPr lvl="1"/>
            <a:r>
              <a:rPr lang="en-US" dirty="0" smtClean="0"/>
              <a:t>sufficient expressive power </a:t>
            </a:r>
          </a:p>
          <a:p>
            <a:pPr lvl="1"/>
            <a:r>
              <a:rPr lang="en-US" dirty="0" smtClean="0"/>
              <a:t>convenience of expression</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174</a:t>
            </a:fld>
            <a:endParaRPr lang="el-GR"/>
          </a:p>
        </p:txBody>
      </p:sp>
      <p:sp>
        <p:nvSpPr>
          <p:cNvPr id="5" name="2 - Θέση περιεχομένου"/>
          <p:cNvSpPr txBox="1">
            <a:spLocks/>
          </p:cNvSpPr>
          <p:nvPr/>
        </p:nvSpPr>
        <p:spPr>
          <a:xfrm>
            <a:off x="1115616" y="4797152"/>
            <a:ext cx="7818072" cy="1728192"/>
          </a:xfrm>
          <a:prstGeom prst="rect">
            <a:avLst/>
          </a:prstGeo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Of course, it is questionable whether the XML-based RDF syntax is very user-friendly</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There are alternatives better suited to human users </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However, this drawback is not very significant because ultimately users will be developing their own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ontologies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using authoring tools, or more generally, </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ontology development tools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instead of writing them directly </a:t>
            </a: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2 - Θέση περιεχομένου"/>
          <p:cNvSpPr txBox="1">
            <a:spLocks/>
          </p:cNvSpPr>
          <p:nvPr/>
        </p:nvSpPr>
        <p:spPr>
          <a:xfrm>
            <a:off x="4724400" y="1628800"/>
            <a:ext cx="4312096" cy="2952328"/>
          </a:xfrm>
          <a:prstGeom prst="rect">
            <a:avLst/>
          </a:prstGeo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importance of a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well-defined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syntax is clear and known from the area of programming languages</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It is a necessary condition for machine processing of information</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All the languages we have presented so far have a well defined syntax</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DAML+OIL and OWL build upon RDF and RDFS and have the same kind of syntax</a:t>
            </a:r>
          </a:p>
        </p:txBody>
      </p:sp>
    </p:spTree>
    <p:extLst>
      <p:ext uri="{BB962C8B-B14F-4D97-AF65-F5344CB8AC3E}">
        <p14:creationId xmlns:p14="http://schemas.microsoft.com/office/powerpoint/2010/main" val="304796590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Requirements for Ontology Languages (2/3)</a:t>
            </a:r>
            <a:endParaRPr lang="el-GR" dirty="0"/>
          </a:p>
        </p:txBody>
      </p:sp>
      <p:sp>
        <p:nvSpPr>
          <p:cNvPr id="3" name="2 - Θέση περιεχομένου"/>
          <p:cNvSpPr>
            <a:spLocks noGrp="1"/>
          </p:cNvSpPr>
          <p:nvPr>
            <p:ph idx="1"/>
          </p:nvPr>
        </p:nvSpPr>
        <p:spPr>
          <a:xfrm>
            <a:off x="1043608" y="1447800"/>
            <a:ext cx="7920880" cy="4933528"/>
          </a:xfrm>
        </p:spPr>
        <p:txBody>
          <a:bodyPr>
            <a:normAutofit fontScale="62500" lnSpcReduction="20000"/>
          </a:bodyPr>
          <a:lstStyle/>
          <a:p>
            <a:r>
              <a:rPr lang="en-US" dirty="0" smtClean="0"/>
              <a:t>A </a:t>
            </a:r>
            <a:r>
              <a:rPr lang="en-US" i="1" dirty="0" smtClean="0"/>
              <a:t>formal semantics </a:t>
            </a:r>
            <a:r>
              <a:rPr lang="en-US" dirty="0" smtClean="0"/>
              <a:t>describes the meaning of knowledge precisely</a:t>
            </a:r>
          </a:p>
          <a:p>
            <a:pPr lvl="1"/>
            <a:r>
              <a:rPr lang="en-US" i="1" dirty="0" smtClean="0"/>
              <a:t>Precisely</a:t>
            </a:r>
            <a:r>
              <a:rPr lang="en-US" dirty="0" smtClean="0"/>
              <a:t> here means that the semantics does not refer to subjective intuitions, nor is it open to different interpretations by different people </a:t>
            </a:r>
          </a:p>
          <a:p>
            <a:r>
              <a:rPr lang="en-US" dirty="0" smtClean="0"/>
              <a:t>One use of a formal semantics is to allow people to reason about the knowledge</a:t>
            </a:r>
          </a:p>
          <a:p>
            <a:r>
              <a:rPr lang="en-US" dirty="0" smtClean="0"/>
              <a:t>For ontological knowledge, we may reason about the following:</a:t>
            </a:r>
          </a:p>
          <a:p>
            <a:pPr lvl="1"/>
            <a:r>
              <a:rPr lang="en-US" b="1" dirty="0" smtClean="0"/>
              <a:t>Class membership</a:t>
            </a:r>
            <a:r>
              <a:rPr lang="en-US" dirty="0" smtClean="0"/>
              <a:t>: If </a:t>
            </a:r>
            <a:r>
              <a:rPr lang="en-US" i="1" dirty="0" smtClean="0"/>
              <a:t>x</a:t>
            </a:r>
            <a:r>
              <a:rPr lang="en-US" dirty="0" smtClean="0"/>
              <a:t> is an instance of a class </a:t>
            </a:r>
            <a:r>
              <a:rPr lang="en-US" i="1" dirty="0" smtClean="0"/>
              <a:t>C</a:t>
            </a:r>
            <a:r>
              <a:rPr lang="en-US" dirty="0" smtClean="0"/>
              <a:t>, and </a:t>
            </a:r>
            <a:r>
              <a:rPr lang="en-US" i="1" dirty="0" smtClean="0"/>
              <a:t>C</a:t>
            </a:r>
            <a:r>
              <a:rPr lang="en-US" dirty="0" smtClean="0"/>
              <a:t> is a subclass of </a:t>
            </a:r>
            <a:r>
              <a:rPr lang="en-US" i="1" dirty="0" smtClean="0"/>
              <a:t>D</a:t>
            </a:r>
            <a:r>
              <a:rPr lang="en-US" dirty="0" smtClean="0"/>
              <a:t>, then we can infer that </a:t>
            </a:r>
            <a:r>
              <a:rPr lang="en-US" i="1" dirty="0" smtClean="0"/>
              <a:t>x</a:t>
            </a:r>
            <a:r>
              <a:rPr lang="en-US" dirty="0" smtClean="0"/>
              <a:t> is an instance of </a:t>
            </a:r>
            <a:r>
              <a:rPr lang="en-US" i="1" dirty="0" smtClean="0"/>
              <a:t>D</a:t>
            </a:r>
          </a:p>
          <a:p>
            <a:pPr lvl="1"/>
            <a:r>
              <a:rPr lang="en-US" b="1" dirty="0" smtClean="0"/>
              <a:t>Equivalence of classes</a:t>
            </a:r>
            <a:r>
              <a:rPr lang="en-US" dirty="0" smtClean="0"/>
              <a:t>: If class </a:t>
            </a:r>
            <a:r>
              <a:rPr lang="en-US" i="1" dirty="0" smtClean="0"/>
              <a:t>A</a:t>
            </a:r>
            <a:r>
              <a:rPr lang="en-US" dirty="0" smtClean="0"/>
              <a:t> is equivalent to class </a:t>
            </a:r>
            <a:r>
              <a:rPr lang="en-US" i="1" dirty="0" smtClean="0"/>
              <a:t>B</a:t>
            </a:r>
            <a:r>
              <a:rPr lang="en-US" dirty="0" smtClean="0"/>
              <a:t>, and class </a:t>
            </a:r>
            <a:r>
              <a:rPr lang="en-US" i="1" dirty="0" smtClean="0"/>
              <a:t>B</a:t>
            </a:r>
            <a:r>
              <a:rPr lang="en-US" dirty="0" smtClean="0"/>
              <a:t> is equivalent to class </a:t>
            </a:r>
            <a:r>
              <a:rPr lang="en-US" i="1" dirty="0" smtClean="0"/>
              <a:t>C</a:t>
            </a:r>
            <a:r>
              <a:rPr lang="en-US" dirty="0" smtClean="0"/>
              <a:t>, then </a:t>
            </a:r>
            <a:r>
              <a:rPr lang="en-US" i="1" dirty="0" smtClean="0"/>
              <a:t>A</a:t>
            </a:r>
            <a:r>
              <a:rPr lang="en-US" dirty="0" smtClean="0"/>
              <a:t> is equivalent to </a:t>
            </a:r>
            <a:r>
              <a:rPr lang="en-US" i="1" dirty="0" smtClean="0"/>
              <a:t>C</a:t>
            </a:r>
            <a:r>
              <a:rPr lang="en-US" dirty="0" smtClean="0"/>
              <a:t>, too</a:t>
            </a:r>
          </a:p>
          <a:p>
            <a:pPr lvl="1"/>
            <a:r>
              <a:rPr lang="en-US" b="1" dirty="0" smtClean="0"/>
              <a:t>Consistency</a:t>
            </a:r>
            <a:r>
              <a:rPr lang="en-US" dirty="0" smtClean="0"/>
              <a:t>: Suppose we have declared </a:t>
            </a:r>
            <a:r>
              <a:rPr lang="en-US" i="1" dirty="0" smtClean="0"/>
              <a:t>x</a:t>
            </a:r>
            <a:r>
              <a:rPr lang="en-US" dirty="0" smtClean="0"/>
              <a:t> to be an instance of the class </a:t>
            </a:r>
            <a:r>
              <a:rPr lang="en-US" i="1" dirty="0" smtClean="0"/>
              <a:t>A</a:t>
            </a:r>
            <a:r>
              <a:rPr lang="en-US" dirty="0" smtClean="0"/>
              <a:t> and that </a:t>
            </a:r>
            <a:r>
              <a:rPr lang="en-US" i="1" dirty="0" smtClean="0"/>
              <a:t>A</a:t>
            </a:r>
            <a:r>
              <a:rPr lang="en-US" dirty="0" smtClean="0"/>
              <a:t> is a subclass of </a:t>
            </a:r>
            <a:r>
              <a:rPr lang="en-US" i="1" dirty="0" smtClean="0"/>
              <a:t>B</a:t>
            </a:r>
            <a:r>
              <a:rPr lang="en-US" dirty="0" smtClean="0"/>
              <a:t> ∩ </a:t>
            </a:r>
            <a:r>
              <a:rPr lang="en-US" i="1" dirty="0" smtClean="0"/>
              <a:t>C</a:t>
            </a:r>
            <a:r>
              <a:rPr lang="en-US" dirty="0" smtClean="0"/>
              <a:t>, </a:t>
            </a:r>
            <a:r>
              <a:rPr lang="en-US" i="1" dirty="0" smtClean="0"/>
              <a:t>A</a:t>
            </a:r>
            <a:r>
              <a:rPr lang="en-US" dirty="0" smtClean="0"/>
              <a:t> is a subclass of </a:t>
            </a:r>
            <a:r>
              <a:rPr lang="en-US" i="1" dirty="0" smtClean="0"/>
              <a:t>D</a:t>
            </a:r>
            <a:r>
              <a:rPr lang="en-US" dirty="0" smtClean="0"/>
              <a:t>, and </a:t>
            </a:r>
            <a:r>
              <a:rPr lang="en-US" i="1" dirty="0" smtClean="0"/>
              <a:t>B</a:t>
            </a:r>
            <a:r>
              <a:rPr lang="en-US" dirty="0" smtClean="0"/>
              <a:t> and </a:t>
            </a:r>
            <a:r>
              <a:rPr lang="en-US" i="1" dirty="0" smtClean="0"/>
              <a:t>D</a:t>
            </a:r>
            <a:r>
              <a:rPr lang="en-US" dirty="0" smtClean="0"/>
              <a:t> are disjoint. Then we have an inconsistency because </a:t>
            </a:r>
            <a:r>
              <a:rPr lang="en-US" i="1" dirty="0" smtClean="0"/>
              <a:t>A</a:t>
            </a:r>
            <a:r>
              <a:rPr lang="en-US" dirty="0" smtClean="0"/>
              <a:t> should be empty but has the instance </a:t>
            </a:r>
            <a:r>
              <a:rPr lang="en-US" i="1" dirty="0" smtClean="0"/>
              <a:t>x. </a:t>
            </a:r>
            <a:r>
              <a:rPr lang="en-US" dirty="0" smtClean="0"/>
              <a:t>This is an indication of an error in the ontology</a:t>
            </a:r>
          </a:p>
          <a:p>
            <a:pPr lvl="1"/>
            <a:r>
              <a:rPr lang="en-US" b="1" dirty="0" smtClean="0"/>
              <a:t>Classification</a:t>
            </a:r>
            <a:r>
              <a:rPr lang="en-US" dirty="0" smtClean="0"/>
              <a:t>: If we have declared that certain property-value pairs are a sufficient condition for membership in a class A, then if an individual x satisfies such conditions, we can conclude that x must be an instance of A</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175</a:t>
            </a:fld>
            <a:endParaRPr lang="el-GR"/>
          </a:p>
        </p:txBody>
      </p:sp>
    </p:spTree>
    <p:extLst>
      <p:ext uri="{BB962C8B-B14F-4D97-AF65-F5344CB8AC3E}">
        <p14:creationId xmlns:p14="http://schemas.microsoft.com/office/powerpoint/2010/main" val="262223977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Requirements for Ontology Languages (3/3)</a:t>
            </a:r>
            <a:endParaRPr lang="el-GR" dirty="0"/>
          </a:p>
        </p:txBody>
      </p:sp>
      <p:sp>
        <p:nvSpPr>
          <p:cNvPr id="3" name="2 - Θέση περιεχομένου"/>
          <p:cNvSpPr>
            <a:spLocks noGrp="1"/>
          </p:cNvSpPr>
          <p:nvPr>
            <p:ph idx="1"/>
          </p:nvPr>
        </p:nvSpPr>
        <p:spPr>
          <a:xfrm>
            <a:off x="1043608" y="1447800"/>
            <a:ext cx="7890080" cy="5410200"/>
          </a:xfrm>
        </p:spPr>
        <p:txBody>
          <a:bodyPr>
            <a:normAutofit fontScale="62500" lnSpcReduction="20000"/>
          </a:bodyPr>
          <a:lstStyle/>
          <a:p>
            <a:r>
              <a:rPr lang="en-US" dirty="0" smtClean="0"/>
              <a:t>Semantics is a prerequisite for </a:t>
            </a:r>
            <a:r>
              <a:rPr lang="en-US" i="1" dirty="0" smtClean="0"/>
              <a:t>reasoning support</a:t>
            </a:r>
            <a:endParaRPr lang="en-US" dirty="0" smtClean="0"/>
          </a:p>
          <a:p>
            <a:pPr lvl="1"/>
            <a:r>
              <a:rPr lang="en-US" dirty="0" smtClean="0"/>
              <a:t>Such derivations can be made mechanically instead of being made by hand</a:t>
            </a:r>
          </a:p>
          <a:p>
            <a:r>
              <a:rPr lang="en-US" dirty="0" smtClean="0"/>
              <a:t>Reasoning support is important because it allows one to</a:t>
            </a:r>
          </a:p>
          <a:p>
            <a:pPr lvl="1"/>
            <a:r>
              <a:rPr lang="en-US" dirty="0" smtClean="0"/>
              <a:t>Check the consistency of the ontology and the knowledge</a:t>
            </a:r>
          </a:p>
          <a:p>
            <a:pPr lvl="1"/>
            <a:r>
              <a:rPr lang="en-US" dirty="0" smtClean="0"/>
              <a:t>Check for unintended relationships between classes</a:t>
            </a:r>
          </a:p>
          <a:p>
            <a:pPr lvl="1"/>
            <a:r>
              <a:rPr lang="en-US" dirty="0" smtClean="0"/>
              <a:t>Automatically classify instances in classes</a:t>
            </a:r>
          </a:p>
          <a:p>
            <a:r>
              <a:rPr lang="en-US" dirty="0" smtClean="0"/>
              <a:t>Automated reasoning support allows one to check many more cases than could be checked manually</a:t>
            </a:r>
          </a:p>
          <a:p>
            <a:pPr lvl="1"/>
            <a:r>
              <a:rPr lang="en-US" dirty="0" smtClean="0"/>
              <a:t>These checks are valuable for designing large </a:t>
            </a:r>
            <a:r>
              <a:rPr lang="en-US" dirty="0" err="1" smtClean="0"/>
              <a:t>ontologies</a:t>
            </a:r>
            <a:r>
              <a:rPr lang="en-US" dirty="0" smtClean="0"/>
              <a:t>, where multiple authors are involved, and for integrating and sharing </a:t>
            </a:r>
            <a:r>
              <a:rPr lang="en-US" dirty="0" err="1" smtClean="0"/>
              <a:t>ontologies</a:t>
            </a:r>
            <a:r>
              <a:rPr lang="en-US" dirty="0" smtClean="0"/>
              <a:t> from various sources</a:t>
            </a:r>
          </a:p>
          <a:p>
            <a:r>
              <a:rPr lang="en-US" dirty="0" smtClean="0"/>
              <a:t>A formal semantics and reasoning support are usually provided by </a:t>
            </a:r>
          </a:p>
          <a:p>
            <a:pPr lvl="1"/>
            <a:r>
              <a:rPr lang="en-US" dirty="0" smtClean="0"/>
              <a:t>Mapping an ontology language to a known logical formalism</a:t>
            </a:r>
          </a:p>
          <a:p>
            <a:pPr lvl="1"/>
            <a:r>
              <a:rPr lang="en-US" dirty="0" smtClean="0"/>
              <a:t>Using automated </a:t>
            </a:r>
            <a:r>
              <a:rPr lang="en-US" dirty="0" err="1" smtClean="0"/>
              <a:t>reasoners</a:t>
            </a:r>
            <a:r>
              <a:rPr lang="en-US" dirty="0" smtClean="0"/>
              <a:t> that already exist for those formalisms</a:t>
            </a:r>
          </a:p>
          <a:p>
            <a:r>
              <a:rPr lang="en-US" dirty="0" smtClean="0"/>
              <a:t>OWL is (partially) mapped on a description logic, and makes use of existing </a:t>
            </a:r>
            <a:r>
              <a:rPr lang="en-US" dirty="0" err="1" smtClean="0"/>
              <a:t>reasoners</a:t>
            </a:r>
            <a:r>
              <a:rPr lang="en-US" dirty="0" smtClean="0"/>
              <a:t> (such as </a:t>
            </a:r>
            <a:r>
              <a:rPr lang="en-US" dirty="0" err="1" smtClean="0"/>
              <a:t>FaCT</a:t>
            </a:r>
            <a:r>
              <a:rPr lang="en-US" dirty="0" smtClean="0"/>
              <a:t> and RACER)</a:t>
            </a:r>
          </a:p>
          <a:p>
            <a:r>
              <a:rPr lang="en-US" dirty="0" smtClean="0"/>
              <a:t>Description logics are a subset of predicate logic for which efficient reasoning support is possible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176</a:t>
            </a:fld>
            <a:endParaRPr lang="el-GR"/>
          </a:p>
        </p:txBody>
      </p:sp>
    </p:spTree>
    <p:extLst>
      <p:ext uri="{BB962C8B-B14F-4D97-AF65-F5344CB8AC3E}">
        <p14:creationId xmlns:p14="http://schemas.microsoft.com/office/powerpoint/2010/main" val="394692370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Limitations of the Expressive Power of RDF Schema (1/3)</a:t>
            </a:r>
            <a:endParaRPr lang="el-GR" dirty="0"/>
          </a:p>
        </p:txBody>
      </p:sp>
      <p:sp>
        <p:nvSpPr>
          <p:cNvPr id="3" name="2 - Θέση περιεχομένου"/>
          <p:cNvSpPr>
            <a:spLocks noGrp="1"/>
          </p:cNvSpPr>
          <p:nvPr>
            <p:ph idx="1"/>
          </p:nvPr>
        </p:nvSpPr>
        <p:spPr>
          <a:xfrm>
            <a:off x="1115616" y="1447800"/>
            <a:ext cx="7818072" cy="5149552"/>
          </a:xfrm>
        </p:spPr>
        <p:txBody>
          <a:bodyPr>
            <a:normAutofit fontScale="62500" lnSpcReduction="20000"/>
          </a:bodyPr>
          <a:lstStyle/>
          <a:p>
            <a:r>
              <a:rPr lang="en-US" dirty="0" smtClean="0"/>
              <a:t>RDF and RDFS allow the representation of some ontological knowledge</a:t>
            </a:r>
          </a:p>
          <a:p>
            <a:r>
              <a:rPr lang="en-US" dirty="0" smtClean="0"/>
              <a:t>The main modeling primitives of RDF/RDFS concern the organization of vocabularies in typed hierarchies: </a:t>
            </a:r>
          </a:p>
          <a:p>
            <a:pPr lvl="1"/>
            <a:r>
              <a:rPr lang="en-US" dirty="0" smtClean="0"/>
              <a:t>Subclass and </a:t>
            </a:r>
            <a:r>
              <a:rPr lang="en-US" dirty="0" err="1" smtClean="0"/>
              <a:t>subproperty</a:t>
            </a:r>
            <a:r>
              <a:rPr lang="en-US" dirty="0" smtClean="0"/>
              <a:t> relationships</a:t>
            </a:r>
          </a:p>
          <a:p>
            <a:pPr lvl="1"/>
            <a:r>
              <a:rPr lang="en-US" dirty="0" smtClean="0"/>
              <a:t>Domain and range restrictions</a:t>
            </a:r>
          </a:p>
          <a:p>
            <a:pPr lvl="1"/>
            <a:r>
              <a:rPr lang="en-US" dirty="0" smtClean="0"/>
              <a:t>Instances of classes</a:t>
            </a:r>
          </a:p>
          <a:p>
            <a:r>
              <a:rPr lang="en-US" dirty="0" smtClean="0"/>
              <a:t>However, a number of other features are missing: </a:t>
            </a:r>
          </a:p>
          <a:p>
            <a:pPr lvl="1"/>
            <a:r>
              <a:rPr lang="en-US" b="1" dirty="0" smtClean="0"/>
              <a:t>Local scope of properties</a:t>
            </a:r>
          </a:p>
          <a:p>
            <a:pPr lvl="2"/>
            <a:r>
              <a:rPr lang="en-US" sz="2700" dirty="0" smtClean="0"/>
              <a:t> </a:t>
            </a:r>
            <a:r>
              <a:rPr lang="en-US" sz="2700" dirty="0" err="1" smtClean="0"/>
              <a:t>rdfs:range</a:t>
            </a:r>
            <a:r>
              <a:rPr lang="en-US" sz="2700" dirty="0" smtClean="0"/>
              <a:t> defines the range of a property, say </a:t>
            </a:r>
            <a:r>
              <a:rPr lang="en-US" sz="2700" i="1" dirty="0" smtClean="0"/>
              <a:t>eats</a:t>
            </a:r>
            <a:r>
              <a:rPr lang="en-US" sz="2700" dirty="0" smtClean="0"/>
              <a:t>, for all classes</a:t>
            </a:r>
          </a:p>
          <a:p>
            <a:pPr lvl="2"/>
            <a:r>
              <a:rPr lang="en-US" sz="2700" dirty="0" smtClean="0"/>
              <a:t>Thus in RDF Schema we cannot declare range restrictions that apply to some classes only </a:t>
            </a:r>
          </a:p>
          <a:p>
            <a:pPr lvl="2"/>
            <a:r>
              <a:rPr lang="en-US" sz="2700" dirty="0" smtClean="0"/>
              <a:t>E.g. we cannot say that cows eat only plants, while other animals may eat meat, too</a:t>
            </a:r>
          </a:p>
          <a:p>
            <a:pPr lvl="1"/>
            <a:r>
              <a:rPr lang="en-US" b="1" dirty="0" err="1" smtClean="0"/>
              <a:t>Disjointness</a:t>
            </a:r>
            <a:r>
              <a:rPr lang="en-US" b="1" dirty="0" smtClean="0"/>
              <a:t> of classes </a:t>
            </a:r>
          </a:p>
          <a:p>
            <a:pPr lvl="2"/>
            <a:r>
              <a:rPr lang="en-US" sz="2700" dirty="0" smtClean="0"/>
              <a:t>Sometimes we wish to say that classes are disjoint (e.g. </a:t>
            </a:r>
            <a:r>
              <a:rPr lang="en-US" sz="2700" i="1" dirty="0" smtClean="0"/>
              <a:t>male</a:t>
            </a:r>
            <a:r>
              <a:rPr lang="en-US" sz="2700" dirty="0" smtClean="0"/>
              <a:t> and </a:t>
            </a:r>
            <a:r>
              <a:rPr lang="en-US" sz="2700" i="1" dirty="0" smtClean="0"/>
              <a:t>female</a:t>
            </a:r>
            <a:r>
              <a:rPr lang="en-US" sz="2700" dirty="0" smtClean="0"/>
              <a:t> are disjoint)</a:t>
            </a:r>
          </a:p>
          <a:p>
            <a:pPr lvl="2"/>
            <a:r>
              <a:rPr lang="en-US" sz="2700" dirty="0" smtClean="0"/>
              <a:t>But in RDF Schema we can only state subclass relationships (</a:t>
            </a:r>
            <a:r>
              <a:rPr lang="en-US" sz="2700" dirty="0" err="1" smtClean="0"/>
              <a:t>e.g.</a:t>
            </a:r>
            <a:r>
              <a:rPr lang="en-US" sz="2700" i="1" dirty="0" err="1" smtClean="0"/>
              <a:t>female</a:t>
            </a:r>
            <a:r>
              <a:rPr lang="en-US" sz="2700" dirty="0" smtClean="0"/>
              <a:t> is a subclass of </a:t>
            </a:r>
            <a:r>
              <a:rPr lang="en-US" sz="2700" i="1" dirty="0" smtClean="0"/>
              <a:t>person)</a:t>
            </a:r>
            <a:endParaRPr lang="en-US" sz="2700" dirty="0" smtClean="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177</a:t>
            </a:fld>
            <a:endParaRPr lang="el-GR"/>
          </a:p>
        </p:txBody>
      </p:sp>
    </p:spTree>
    <p:extLst>
      <p:ext uri="{BB962C8B-B14F-4D97-AF65-F5344CB8AC3E}">
        <p14:creationId xmlns:p14="http://schemas.microsoft.com/office/powerpoint/2010/main" val="176318434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Power of RDF Schema (2/3)</a:t>
            </a:r>
            <a:endParaRPr lang="el-GR" dirty="0"/>
          </a:p>
        </p:txBody>
      </p:sp>
      <p:sp>
        <p:nvSpPr>
          <p:cNvPr id="3" name="2 - Θέση περιεχομένου"/>
          <p:cNvSpPr>
            <a:spLocks noGrp="1"/>
          </p:cNvSpPr>
          <p:nvPr>
            <p:ph idx="1"/>
          </p:nvPr>
        </p:nvSpPr>
        <p:spPr/>
        <p:txBody>
          <a:bodyPr>
            <a:normAutofit fontScale="77500" lnSpcReduction="20000"/>
          </a:bodyPr>
          <a:lstStyle/>
          <a:p>
            <a:pPr lvl="1"/>
            <a:r>
              <a:rPr lang="en-US" b="1" dirty="0" smtClean="0"/>
              <a:t>Boolean combinations of classes</a:t>
            </a:r>
            <a:endParaRPr lang="en-US" dirty="0" smtClean="0"/>
          </a:p>
          <a:p>
            <a:pPr lvl="2"/>
            <a:r>
              <a:rPr lang="en-US" dirty="0" smtClean="0"/>
              <a:t> Sometimes we wish to build new classes by combining other classes using union, intersection, and complement</a:t>
            </a:r>
          </a:p>
          <a:p>
            <a:pPr lvl="2"/>
            <a:r>
              <a:rPr lang="en-US" dirty="0" smtClean="0"/>
              <a:t>E.g. we may wish to define the class </a:t>
            </a:r>
            <a:r>
              <a:rPr lang="en-US" i="1" dirty="0" smtClean="0"/>
              <a:t>person</a:t>
            </a:r>
            <a:r>
              <a:rPr lang="en-US" dirty="0" smtClean="0"/>
              <a:t> to be the disjoint union of the classes </a:t>
            </a:r>
            <a:r>
              <a:rPr lang="en-US" i="1" dirty="0" smtClean="0"/>
              <a:t>male</a:t>
            </a:r>
            <a:r>
              <a:rPr lang="en-US" dirty="0" smtClean="0"/>
              <a:t> and </a:t>
            </a:r>
            <a:r>
              <a:rPr lang="en-US" i="1" dirty="0" smtClean="0"/>
              <a:t>female</a:t>
            </a:r>
            <a:endParaRPr lang="en-US" dirty="0" smtClean="0"/>
          </a:p>
          <a:p>
            <a:pPr lvl="2"/>
            <a:r>
              <a:rPr lang="en-US" dirty="0" smtClean="0"/>
              <a:t>RDF Schema does not allow such definitions</a:t>
            </a:r>
          </a:p>
          <a:p>
            <a:pPr lvl="1"/>
            <a:r>
              <a:rPr lang="en-US" b="1" dirty="0" smtClean="0"/>
              <a:t>Cardinality restrictions</a:t>
            </a:r>
          </a:p>
          <a:p>
            <a:pPr lvl="2"/>
            <a:r>
              <a:rPr lang="en-US" dirty="0" smtClean="0"/>
              <a:t>Sometimes we wish to place restrictions on how many distinct values a property may or must take</a:t>
            </a:r>
          </a:p>
          <a:p>
            <a:pPr lvl="2"/>
            <a:r>
              <a:rPr lang="en-US" dirty="0" smtClean="0"/>
              <a:t>E.g. we would like to say that a person has exactly two parents, or that a course is taught by at least one lecturer</a:t>
            </a:r>
          </a:p>
          <a:p>
            <a:pPr lvl="2"/>
            <a:r>
              <a:rPr lang="en-US" dirty="0" smtClean="0"/>
              <a:t>Again, such restrictions are impossible to express in RDF Schema</a:t>
            </a:r>
          </a:p>
          <a:p>
            <a:pPr lvl="1"/>
            <a:r>
              <a:rPr lang="en-US" b="1" dirty="0" smtClean="0"/>
              <a:t>Special characteristics of properties</a:t>
            </a:r>
          </a:p>
          <a:p>
            <a:pPr lvl="2"/>
            <a:r>
              <a:rPr lang="en-US" dirty="0" smtClean="0"/>
              <a:t>Sometimes it is useful to say that a property is </a:t>
            </a:r>
            <a:r>
              <a:rPr lang="en-US" i="1" dirty="0" smtClean="0"/>
              <a:t>transitive </a:t>
            </a:r>
            <a:r>
              <a:rPr lang="en-US" dirty="0" smtClean="0"/>
              <a:t>(like “greater than”),</a:t>
            </a:r>
            <a:r>
              <a:rPr lang="en-US" i="1" dirty="0" smtClean="0"/>
              <a:t> unique </a:t>
            </a:r>
            <a:r>
              <a:rPr lang="en-US" dirty="0" smtClean="0"/>
              <a:t>(like “is mother of”), or the </a:t>
            </a:r>
            <a:r>
              <a:rPr lang="en-US" i="1" dirty="0" smtClean="0"/>
              <a:t>inverse </a:t>
            </a:r>
            <a:r>
              <a:rPr lang="en-US" dirty="0" smtClean="0"/>
              <a:t>of another property (like “eats” and “is eaten by”)</a:t>
            </a:r>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178</a:t>
            </a:fld>
            <a:endParaRPr lang="el-GR"/>
          </a:p>
        </p:txBody>
      </p:sp>
    </p:spTree>
    <p:extLst>
      <p:ext uri="{BB962C8B-B14F-4D97-AF65-F5344CB8AC3E}">
        <p14:creationId xmlns:p14="http://schemas.microsoft.com/office/powerpoint/2010/main" val="246579560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Power of RDF Schema (3/3)</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n-US" dirty="0" smtClean="0"/>
              <a:t>Thus we need an ontology language that is richer than RDF Schema</a:t>
            </a:r>
          </a:p>
          <a:p>
            <a:r>
              <a:rPr lang="en-US" dirty="0" smtClean="0"/>
              <a:t>In designing such a language one should be aware of the trade-off between expressive power and efficient reasoning support</a:t>
            </a:r>
          </a:p>
          <a:p>
            <a:pPr lvl="1"/>
            <a:r>
              <a:rPr lang="en-US" dirty="0" smtClean="0"/>
              <a:t>The richer the language, the more inefficient the reasoning support becomes, often crossing the border of </a:t>
            </a:r>
            <a:r>
              <a:rPr lang="en-US" dirty="0" err="1" smtClean="0"/>
              <a:t>noncomputability</a:t>
            </a:r>
            <a:endParaRPr lang="en-US" dirty="0" smtClean="0"/>
          </a:p>
          <a:p>
            <a:r>
              <a:rPr lang="en-US" dirty="0" smtClean="0"/>
              <a:t>Thus we need a compromise, a language that can be supported by reasonably efficient </a:t>
            </a:r>
            <a:r>
              <a:rPr lang="en-US" dirty="0" err="1" smtClean="0"/>
              <a:t>reasoners</a:t>
            </a:r>
            <a:endParaRPr lang="en-US" dirty="0" smtClean="0"/>
          </a:p>
          <a:p>
            <a:pPr lvl="1"/>
            <a:r>
              <a:rPr lang="en-US" dirty="0" smtClean="0"/>
              <a:t>While being sufficiently expressive to express large classes of </a:t>
            </a:r>
            <a:r>
              <a:rPr lang="en-US" dirty="0" err="1" smtClean="0"/>
              <a:t>ontologies</a:t>
            </a:r>
            <a:r>
              <a:rPr lang="en-US" dirty="0" smtClean="0"/>
              <a:t> and knowledge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179</a:t>
            </a:fld>
            <a:endParaRPr lang="el-GR"/>
          </a:p>
        </p:txBody>
      </p:sp>
    </p:spTree>
    <p:extLst>
      <p:ext uri="{BB962C8B-B14F-4D97-AF65-F5344CB8AC3E}">
        <p14:creationId xmlns:p14="http://schemas.microsoft.com/office/powerpoint/2010/main" val="315558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err="1" smtClean="0"/>
              <a:t>Ontologies</a:t>
            </a:r>
            <a:r>
              <a:rPr lang="en-US" b="1" dirty="0" smtClean="0"/>
              <a:t> (1/4) </a:t>
            </a:r>
            <a:endParaRPr lang="el-GR" dirty="0"/>
          </a:p>
        </p:txBody>
      </p:sp>
      <p:sp>
        <p:nvSpPr>
          <p:cNvPr id="3" name="2 - Θέση περιεχομένου"/>
          <p:cNvSpPr>
            <a:spLocks noGrp="1"/>
          </p:cNvSpPr>
          <p:nvPr>
            <p:ph idx="1"/>
          </p:nvPr>
        </p:nvSpPr>
        <p:spPr>
          <a:xfrm>
            <a:off x="1043608" y="1196752"/>
            <a:ext cx="7890080" cy="5661248"/>
          </a:xfrm>
        </p:spPr>
        <p:txBody>
          <a:bodyPr>
            <a:normAutofit fontScale="62500" lnSpcReduction="20000"/>
          </a:bodyPr>
          <a:lstStyle/>
          <a:p>
            <a:r>
              <a:rPr lang="en-US" dirty="0" smtClean="0"/>
              <a:t>The term </a:t>
            </a:r>
            <a:r>
              <a:rPr lang="en-US" i="1" dirty="0" smtClean="0"/>
              <a:t>ontology originates from philosophy</a:t>
            </a:r>
          </a:p>
          <a:p>
            <a:pPr lvl="1"/>
            <a:r>
              <a:rPr lang="en-US" i="1" dirty="0" smtClean="0"/>
              <a:t>It is used as </a:t>
            </a:r>
            <a:r>
              <a:rPr lang="en-US" dirty="0" smtClean="0"/>
              <a:t>the name of a subfield of philosophy, namely, the study of the nature of existence (the literal translation of the Greek word </a:t>
            </a:r>
            <a:r>
              <a:rPr lang="en-US" i="1" dirty="0" err="1" smtClean="0"/>
              <a:t>Oντoλoγiα</a:t>
            </a:r>
            <a:r>
              <a:rPr lang="en-US" i="1" dirty="0" smtClean="0"/>
              <a:t>), the branch of </a:t>
            </a:r>
            <a:r>
              <a:rPr lang="en-US" dirty="0" smtClean="0"/>
              <a:t>metaphysics concerned with identifying, in the most general terms, the kinds of things that actually exist, and how to describe them</a:t>
            </a:r>
          </a:p>
          <a:p>
            <a:r>
              <a:rPr lang="en-US" i="1" dirty="0" smtClean="0"/>
              <a:t>Ontology has become one of the many </a:t>
            </a:r>
            <a:r>
              <a:rPr lang="en-US" dirty="0" smtClean="0"/>
              <a:t>words hijacked by computer science and given a specific technical meaning</a:t>
            </a:r>
          </a:p>
          <a:p>
            <a:r>
              <a:rPr lang="en-US" dirty="0" smtClean="0"/>
              <a:t>Definition: </a:t>
            </a:r>
            <a:r>
              <a:rPr lang="en-US" i="1" dirty="0" smtClean="0"/>
              <a:t>“An ontology is an explicit and formal specification of a conceptualization”</a:t>
            </a:r>
          </a:p>
          <a:p>
            <a:r>
              <a:rPr lang="en-US" dirty="0" smtClean="0"/>
              <a:t>An ontology describes formally a domain of discourse</a:t>
            </a:r>
          </a:p>
          <a:p>
            <a:r>
              <a:rPr lang="en-US" dirty="0" smtClean="0"/>
              <a:t>It consists of a finite list of terms and the relationships between these terms</a:t>
            </a:r>
          </a:p>
          <a:p>
            <a:pPr lvl="1"/>
            <a:r>
              <a:rPr lang="en-US" dirty="0" smtClean="0"/>
              <a:t>The </a:t>
            </a:r>
            <a:r>
              <a:rPr lang="en-US" i="1" dirty="0" smtClean="0"/>
              <a:t>terms denote important concepts (classes of objects) of </a:t>
            </a:r>
            <a:r>
              <a:rPr lang="en-US" dirty="0" smtClean="0"/>
              <a:t>the domain</a:t>
            </a:r>
          </a:p>
          <a:p>
            <a:pPr lvl="2"/>
            <a:r>
              <a:rPr lang="en-US" dirty="0" smtClean="0"/>
              <a:t>For example, in a university setting, staff members, students, courses, lecture theaters, and disciplines are some important concepts.</a:t>
            </a:r>
          </a:p>
          <a:p>
            <a:pPr lvl="1"/>
            <a:r>
              <a:rPr lang="en-US" dirty="0" smtClean="0"/>
              <a:t>The </a:t>
            </a:r>
            <a:r>
              <a:rPr lang="en-US" i="1" dirty="0" smtClean="0"/>
              <a:t>relationships typically include hierarchies of classes. A hierarchy specifies </a:t>
            </a:r>
            <a:r>
              <a:rPr lang="en-US" dirty="0" smtClean="0"/>
              <a:t>a class </a:t>
            </a:r>
            <a:r>
              <a:rPr lang="en-US" i="1" dirty="0" smtClean="0"/>
              <a:t>C to be a subclass of another class C</a:t>
            </a:r>
            <a:r>
              <a:rPr lang="en-US" sz="800" i="1" dirty="0" smtClean="0"/>
              <a:t> </a:t>
            </a:r>
            <a:r>
              <a:rPr lang="en-US" i="1" dirty="0" smtClean="0"/>
              <a:t>if every object in C is also </a:t>
            </a:r>
            <a:r>
              <a:rPr lang="en-US" dirty="0" smtClean="0"/>
              <a:t>included in </a:t>
            </a:r>
            <a:r>
              <a:rPr lang="en-US" i="1" dirty="0" smtClean="0"/>
              <a:t>C. </a:t>
            </a:r>
          </a:p>
          <a:p>
            <a:pPr lvl="2"/>
            <a:r>
              <a:rPr lang="en-US" i="1" dirty="0" smtClean="0"/>
              <a:t>For example, all faculty are staff members.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18</a:t>
            </a:fld>
            <a:endParaRPr lang="el-G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Compatibility of OWL with RDF/RDFS</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dirty="0" smtClean="0"/>
              <a:t>Ideally, OWL would be an extension of RDF Schema</a:t>
            </a:r>
          </a:p>
          <a:p>
            <a:pPr lvl="1"/>
            <a:r>
              <a:rPr lang="en-US" dirty="0" smtClean="0"/>
              <a:t>In the sense that OWL would use the RDF meaning of classes and properties ( </a:t>
            </a:r>
            <a:r>
              <a:rPr lang="en-US" dirty="0" err="1" smtClean="0"/>
              <a:t>rdfs:Class</a:t>
            </a:r>
            <a:r>
              <a:rPr lang="en-US" dirty="0" smtClean="0"/>
              <a:t>, </a:t>
            </a:r>
            <a:r>
              <a:rPr lang="en-US" dirty="0" err="1" smtClean="0"/>
              <a:t>rdfs:subClassOf</a:t>
            </a:r>
            <a:r>
              <a:rPr lang="en-US" dirty="0" smtClean="0"/>
              <a:t>, etc.) </a:t>
            </a:r>
          </a:p>
          <a:p>
            <a:pPr lvl="1"/>
            <a:r>
              <a:rPr lang="en-US" dirty="0" smtClean="0"/>
              <a:t>And would add language primitives to support the richer expressiveness required</a:t>
            </a:r>
          </a:p>
          <a:p>
            <a:r>
              <a:rPr lang="en-US" dirty="0" smtClean="0"/>
              <a:t>Such an extension of RDF Schema would also be consistent with the layered architecture of the SW</a:t>
            </a:r>
          </a:p>
          <a:p>
            <a:r>
              <a:rPr lang="en-US" dirty="0" smtClean="0"/>
              <a:t>Unfortunately, simply extending RDF Schema would work against obtaining expressive power and efficient reasoning</a:t>
            </a:r>
          </a:p>
          <a:p>
            <a:r>
              <a:rPr lang="en-US" dirty="0" smtClean="0"/>
              <a:t>RDF Schema has some very powerful modeling primitives</a:t>
            </a:r>
          </a:p>
          <a:p>
            <a:pPr lvl="1"/>
            <a:r>
              <a:rPr lang="en-US" dirty="0" smtClean="0"/>
              <a:t>Constructions such as </a:t>
            </a:r>
            <a:r>
              <a:rPr lang="en-US" i="1" dirty="0" err="1" smtClean="0"/>
              <a:t>rdfs:Class</a:t>
            </a:r>
            <a:r>
              <a:rPr lang="en-US" dirty="0" smtClean="0"/>
              <a:t> (the class of all classes) and </a:t>
            </a:r>
            <a:r>
              <a:rPr lang="en-US" i="1" dirty="0" err="1" smtClean="0"/>
              <a:t>rdf:Property</a:t>
            </a:r>
            <a:r>
              <a:rPr lang="en-US" dirty="0" smtClean="0"/>
              <a:t> (the class of all properties) are very expressive and would lead to uncontrollable computational properties </a:t>
            </a:r>
          </a:p>
          <a:p>
            <a:pPr lvl="2"/>
            <a:r>
              <a:rPr lang="en-US" dirty="0" smtClean="0"/>
              <a:t>if the logic were extended with such expressive primitives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180</a:t>
            </a:fld>
            <a:endParaRPr lang="el-GR"/>
          </a:p>
        </p:txBody>
      </p:sp>
    </p:spTree>
    <p:extLst>
      <p:ext uri="{BB962C8B-B14F-4D97-AF65-F5344CB8AC3E}">
        <p14:creationId xmlns:p14="http://schemas.microsoft.com/office/powerpoint/2010/main" val="156506977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normAutofit fontScale="90000"/>
          </a:bodyPr>
          <a:lstStyle/>
          <a:p>
            <a:r>
              <a:rPr lang="en-US" dirty="0" smtClean="0"/>
              <a:t>Three Sublanguages of OWL</a:t>
            </a:r>
            <a:endParaRPr lang="el-GR" dirty="0"/>
          </a:p>
        </p:txBody>
      </p:sp>
      <p:sp>
        <p:nvSpPr>
          <p:cNvPr id="6" name="5 - Θέση κειμένου"/>
          <p:cNvSpPr>
            <a:spLocks noGrp="1"/>
          </p:cNvSpPr>
          <p:nvPr>
            <p:ph type="body" idx="1"/>
          </p:nvPr>
        </p:nvSpPr>
        <p:spPr>
          <a:xfrm>
            <a:off x="4283968" y="4005064"/>
            <a:ext cx="4695224" cy="1077664"/>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181</a:t>
            </a:fld>
            <a:endParaRPr lang="el-GR"/>
          </a:p>
        </p:txBody>
      </p:sp>
    </p:spTree>
    <p:extLst>
      <p:ext uri="{BB962C8B-B14F-4D97-AF65-F5344CB8AC3E}">
        <p14:creationId xmlns:p14="http://schemas.microsoft.com/office/powerpoint/2010/main" val="240089767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Three Sublanguages of OWL</a:t>
            </a:r>
            <a:endParaRPr lang="el-GR" dirty="0"/>
          </a:p>
        </p:txBody>
      </p:sp>
      <p:sp>
        <p:nvSpPr>
          <p:cNvPr id="3" name="2 - Θέση περιεχομένου"/>
          <p:cNvSpPr>
            <a:spLocks noGrp="1"/>
          </p:cNvSpPr>
          <p:nvPr>
            <p:ph idx="1"/>
          </p:nvPr>
        </p:nvSpPr>
        <p:spPr/>
        <p:txBody>
          <a:bodyPr>
            <a:normAutofit fontScale="92500"/>
          </a:bodyPr>
          <a:lstStyle/>
          <a:p>
            <a:r>
              <a:rPr lang="en-US" dirty="0" smtClean="0"/>
              <a:t>The full set of requirements for an ontology language that seem unobtainable:</a:t>
            </a:r>
          </a:p>
          <a:p>
            <a:pPr lvl="1"/>
            <a:r>
              <a:rPr lang="en-US" dirty="0" smtClean="0"/>
              <a:t>efficient reasoning support and convenience of expression for a language as powerful as a combination of RDF Schema with a full logic.</a:t>
            </a:r>
          </a:p>
          <a:p>
            <a:r>
              <a:rPr lang="en-US" dirty="0" smtClean="0"/>
              <a:t>These requirements have prompted W3C’sWeb Ontology Working Group to define OWL as three different sublanguages</a:t>
            </a:r>
          </a:p>
          <a:p>
            <a:pPr lvl="1"/>
            <a:r>
              <a:rPr lang="en-US" dirty="0" smtClean="0"/>
              <a:t>each geared toward fulfilling different aspects of this full set of requirements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182</a:t>
            </a:fld>
            <a:endParaRPr lang="el-GR"/>
          </a:p>
        </p:txBody>
      </p:sp>
    </p:spTree>
    <p:extLst>
      <p:ext uri="{BB962C8B-B14F-4D97-AF65-F5344CB8AC3E}">
        <p14:creationId xmlns:p14="http://schemas.microsoft.com/office/powerpoint/2010/main" val="245349149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OWL Full</a:t>
            </a:r>
            <a:endParaRPr lang="el-GR" dirty="0"/>
          </a:p>
        </p:txBody>
      </p:sp>
      <p:sp>
        <p:nvSpPr>
          <p:cNvPr id="3" name="2 - Θέση περιεχομένου"/>
          <p:cNvSpPr>
            <a:spLocks noGrp="1"/>
          </p:cNvSpPr>
          <p:nvPr>
            <p:ph idx="1"/>
          </p:nvPr>
        </p:nvSpPr>
        <p:spPr>
          <a:xfrm>
            <a:off x="1187624" y="1447800"/>
            <a:ext cx="7746064" cy="5221560"/>
          </a:xfrm>
        </p:spPr>
        <p:txBody>
          <a:bodyPr>
            <a:normAutofit fontScale="62500" lnSpcReduction="20000"/>
          </a:bodyPr>
          <a:lstStyle/>
          <a:p>
            <a:r>
              <a:rPr lang="en-US" dirty="0" smtClean="0"/>
              <a:t>The entire language is called OWL Full and uses all the OWL language primitives</a:t>
            </a:r>
          </a:p>
          <a:p>
            <a:r>
              <a:rPr lang="en-US" dirty="0" smtClean="0"/>
              <a:t>It allows the combination of these primitives in arbitrary ways with RDF and RDF Schema</a:t>
            </a:r>
          </a:p>
          <a:p>
            <a:pPr lvl="1"/>
            <a:r>
              <a:rPr lang="en-US" dirty="0" smtClean="0"/>
              <a:t>This includes the possibility (also present in RDF) of changing the meaning of the predefined (RDF or OWL) primitives by applying the language primitives to each other</a:t>
            </a:r>
          </a:p>
          <a:p>
            <a:pPr lvl="1"/>
            <a:r>
              <a:rPr lang="en-US" dirty="0" smtClean="0"/>
              <a:t>E.g. in OWL Full, we could impose a cardinality constraint on the class of all classes, essentially limiting the number of classes that can be described in any ontology</a:t>
            </a:r>
          </a:p>
          <a:p>
            <a:r>
              <a:rPr lang="en-US" dirty="0" smtClean="0"/>
              <a:t>The advantage of OWL Full is that it is fully upward-compatible with RDF, both syntactically and semantically</a:t>
            </a:r>
          </a:p>
          <a:p>
            <a:pPr lvl="1"/>
            <a:r>
              <a:rPr lang="en-US" dirty="0" smtClean="0"/>
              <a:t>any legal RDF document is also a legal OWL Full document</a:t>
            </a:r>
          </a:p>
          <a:p>
            <a:pPr lvl="1"/>
            <a:r>
              <a:rPr lang="en-US" dirty="0" smtClean="0"/>
              <a:t>and any valid RDF/RDF Schema conclusion is also a valid OWL Full conclusion</a:t>
            </a:r>
          </a:p>
          <a:p>
            <a:r>
              <a:rPr lang="en-US" dirty="0" smtClean="0"/>
              <a:t>The disadvantage of OWL Full is that the language has become so powerful </a:t>
            </a:r>
          </a:p>
          <a:p>
            <a:pPr lvl="1"/>
            <a:r>
              <a:rPr lang="en-US" dirty="0" smtClean="0"/>
              <a:t>as to be </a:t>
            </a:r>
            <a:r>
              <a:rPr lang="en-US" dirty="0" err="1" smtClean="0"/>
              <a:t>undecidable</a:t>
            </a:r>
            <a:r>
              <a:rPr lang="en-US" dirty="0" smtClean="0"/>
              <a:t>, dashing any hope of complete (or efficient) reasoning support</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183</a:t>
            </a:fld>
            <a:endParaRPr lang="el-GR"/>
          </a:p>
        </p:txBody>
      </p:sp>
    </p:spTree>
    <p:extLst>
      <p:ext uri="{BB962C8B-B14F-4D97-AF65-F5344CB8AC3E}">
        <p14:creationId xmlns:p14="http://schemas.microsoft.com/office/powerpoint/2010/main" val="357117664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OWL DL</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dirty="0" smtClean="0"/>
              <a:t>In order to regain computational efficiency, OWL DL (short for Description Logic) is a sublanguage of OWL Full </a:t>
            </a:r>
          </a:p>
          <a:p>
            <a:pPr lvl="1"/>
            <a:r>
              <a:rPr lang="en-US" dirty="0" smtClean="0"/>
              <a:t>that restricts how the constructors from OWL and RDF may be used</a:t>
            </a:r>
          </a:p>
          <a:p>
            <a:r>
              <a:rPr lang="en-US" dirty="0" smtClean="0"/>
              <a:t>Essentially application of OWL’s constructors to each other is disallowed</a:t>
            </a:r>
          </a:p>
          <a:p>
            <a:pPr lvl="1"/>
            <a:r>
              <a:rPr lang="en-US" dirty="0" smtClean="0"/>
              <a:t>thus ensuring that the language corresponds to a well-studied description logic</a:t>
            </a:r>
          </a:p>
          <a:p>
            <a:r>
              <a:rPr lang="en-US" dirty="0" smtClean="0"/>
              <a:t>The advantage of this is that it permits efficient reasoning support</a:t>
            </a:r>
          </a:p>
          <a:p>
            <a:r>
              <a:rPr lang="en-US" dirty="0" smtClean="0"/>
              <a:t>The disadvantage is that we lose full compatibility with RDF</a:t>
            </a:r>
          </a:p>
          <a:p>
            <a:pPr lvl="1"/>
            <a:r>
              <a:rPr lang="en-US" dirty="0" smtClean="0"/>
              <a:t>An RDF document will in general have to be extended in some ways and restricted in others before it is a legal OWL DL document</a:t>
            </a:r>
          </a:p>
          <a:p>
            <a:pPr lvl="1"/>
            <a:r>
              <a:rPr lang="en-US" dirty="0" smtClean="0"/>
              <a:t>Every legal OWL DL document is a legal RDF document</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184</a:t>
            </a:fld>
            <a:endParaRPr lang="el-GR"/>
          </a:p>
        </p:txBody>
      </p:sp>
    </p:spTree>
    <p:extLst>
      <p:ext uri="{BB962C8B-B14F-4D97-AF65-F5344CB8AC3E}">
        <p14:creationId xmlns:p14="http://schemas.microsoft.com/office/powerpoint/2010/main" val="336788945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OWL </a:t>
            </a:r>
            <a:r>
              <a:rPr lang="en-US" b="1" dirty="0" err="1" smtClean="0"/>
              <a:t>Lite</a:t>
            </a:r>
            <a:r>
              <a:rPr lang="en-US" b="1" dirty="0" smtClean="0"/>
              <a:t> (1/3)</a:t>
            </a:r>
            <a:endParaRPr lang="el-GR" dirty="0"/>
          </a:p>
        </p:txBody>
      </p:sp>
      <p:sp>
        <p:nvSpPr>
          <p:cNvPr id="3" name="2 - Θέση περιεχομένου"/>
          <p:cNvSpPr>
            <a:spLocks noGrp="1"/>
          </p:cNvSpPr>
          <p:nvPr>
            <p:ph idx="1"/>
          </p:nvPr>
        </p:nvSpPr>
        <p:spPr>
          <a:xfrm>
            <a:off x="1187624" y="1447800"/>
            <a:ext cx="7746064" cy="5077544"/>
          </a:xfrm>
        </p:spPr>
        <p:txBody>
          <a:bodyPr>
            <a:normAutofit fontScale="62500" lnSpcReduction="20000"/>
          </a:bodyPr>
          <a:lstStyle/>
          <a:p>
            <a:r>
              <a:rPr lang="en-US" dirty="0" smtClean="0"/>
              <a:t>An even further restriction limits OWL DL to a subset of the language constructors</a:t>
            </a:r>
          </a:p>
          <a:p>
            <a:pPr lvl="1"/>
            <a:r>
              <a:rPr lang="en-US" dirty="0" smtClean="0"/>
              <a:t>E.g. OWL </a:t>
            </a:r>
            <a:r>
              <a:rPr lang="en-US" dirty="0" err="1" smtClean="0"/>
              <a:t>Lite</a:t>
            </a:r>
            <a:r>
              <a:rPr lang="en-US" dirty="0" smtClean="0"/>
              <a:t> excludes enumerated classes, </a:t>
            </a:r>
            <a:r>
              <a:rPr lang="en-US" dirty="0" err="1" smtClean="0"/>
              <a:t>disjointness</a:t>
            </a:r>
            <a:r>
              <a:rPr lang="en-US" dirty="0" smtClean="0"/>
              <a:t> statements, and arbitrary cardinality</a:t>
            </a:r>
          </a:p>
          <a:p>
            <a:r>
              <a:rPr lang="en-US" dirty="0" smtClean="0"/>
              <a:t>The advantage of this is a language that is both easier to grasp (for users) and easier to implement (for tool builders)</a:t>
            </a:r>
          </a:p>
          <a:p>
            <a:r>
              <a:rPr lang="en-US" dirty="0" smtClean="0"/>
              <a:t>The disadvantage is, of course, a restricted expressivity</a:t>
            </a:r>
          </a:p>
          <a:p>
            <a:r>
              <a:rPr lang="en-US" dirty="0" smtClean="0"/>
              <a:t>Ontology developers adopting OWL should consider which sublanguage best suits their needs</a:t>
            </a:r>
          </a:p>
          <a:p>
            <a:r>
              <a:rPr lang="en-US" dirty="0" smtClean="0"/>
              <a:t>The choice between OWL </a:t>
            </a:r>
            <a:r>
              <a:rPr lang="en-US" dirty="0" err="1" smtClean="0"/>
              <a:t>Lite</a:t>
            </a:r>
            <a:r>
              <a:rPr lang="en-US" dirty="0" smtClean="0"/>
              <a:t> and OWL DL depends on the extent to which users require the more expressive constructs provided by OWL DL</a:t>
            </a:r>
          </a:p>
          <a:p>
            <a:pPr lvl="1"/>
            <a:r>
              <a:rPr lang="en-US" dirty="0" smtClean="0"/>
              <a:t>The choice between OWL DL and OWL Full mainly depends on the extent to which users require the </a:t>
            </a:r>
            <a:r>
              <a:rPr lang="en-US" dirty="0" err="1" smtClean="0"/>
              <a:t>metamodeling</a:t>
            </a:r>
            <a:r>
              <a:rPr lang="en-US" dirty="0" smtClean="0"/>
              <a:t> facilities of RDF Schema (e.g., defining classes of classes, or attaching properties to classes)</a:t>
            </a:r>
          </a:p>
          <a:p>
            <a:pPr lvl="1"/>
            <a:r>
              <a:rPr lang="en-US" dirty="0" smtClean="0"/>
              <a:t>When using OWL Full as compared to OWL DL, reasoning support is less predictable because complete OWL Full implementations will be impossible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185</a:t>
            </a:fld>
            <a:endParaRPr lang="el-GR"/>
          </a:p>
        </p:txBody>
      </p:sp>
    </p:spTree>
    <p:extLst>
      <p:ext uri="{BB962C8B-B14F-4D97-AF65-F5344CB8AC3E}">
        <p14:creationId xmlns:p14="http://schemas.microsoft.com/office/powerpoint/2010/main" val="265510837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60648"/>
            <a:ext cx="7498080" cy="1143000"/>
          </a:xfrm>
        </p:spPr>
        <p:txBody>
          <a:bodyPr/>
          <a:lstStyle/>
          <a:p>
            <a:r>
              <a:rPr lang="en-US" b="1" dirty="0" smtClean="0"/>
              <a:t>OWL </a:t>
            </a:r>
            <a:r>
              <a:rPr lang="en-US" b="1" dirty="0" err="1" smtClean="0"/>
              <a:t>Lite</a:t>
            </a:r>
            <a:r>
              <a:rPr lang="en-US" b="1" dirty="0" smtClean="0"/>
              <a:t> (2/3)</a:t>
            </a:r>
            <a:endParaRPr lang="el-GR" dirty="0"/>
          </a:p>
        </p:txBody>
      </p:sp>
      <p:sp>
        <p:nvSpPr>
          <p:cNvPr id="3" name="2 - Θέση περιεχομένου"/>
          <p:cNvSpPr>
            <a:spLocks noGrp="1"/>
          </p:cNvSpPr>
          <p:nvPr>
            <p:ph idx="1"/>
          </p:nvPr>
        </p:nvSpPr>
        <p:spPr>
          <a:xfrm>
            <a:off x="1043608" y="1268760"/>
            <a:ext cx="7746064" cy="5410200"/>
          </a:xfrm>
        </p:spPr>
        <p:txBody>
          <a:bodyPr>
            <a:normAutofit fontScale="62500" lnSpcReduction="20000"/>
          </a:bodyPr>
          <a:lstStyle/>
          <a:p>
            <a:r>
              <a:rPr lang="en-US" dirty="0" smtClean="0"/>
              <a:t>There are strict notions of upward compatibility between these three sublanguages:</a:t>
            </a:r>
          </a:p>
          <a:p>
            <a:pPr lvl="1"/>
            <a:r>
              <a:rPr lang="en-US" dirty="0" smtClean="0"/>
              <a:t>Every legal OWL </a:t>
            </a:r>
            <a:r>
              <a:rPr lang="en-US" dirty="0" err="1" smtClean="0"/>
              <a:t>Lite</a:t>
            </a:r>
            <a:r>
              <a:rPr lang="en-US" dirty="0" smtClean="0"/>
              <a:t> ontology is a legal OWL DL ontology</a:t>
            </a:r>
          </a:p>
          <a:p>
            <a:pPr lvl="1"/>
            <a:r>
              <a:rPr lang="en-US" dirty="0" smtClean="0"/>
              <a:t>Every legal OWL DL ontology is a legal OWL Full ontology</a:t>
            </a:r>
          </a:p>
          <a:p>
            <a:pPr lvl="1"/>
            <a:r>
              <a:rPr lang="en-US" dirty="0" smtClean="0"/>
              <a:t>Every valid OWL </a:t>
            </a:r>
            <a:r>
              <a:rPr lang="en-US" dirty="0" err="1" smtClean="0"/>
              <a:t>Lite</a:t>
            </a:r>
            <a:r>
              <a:rPr lang="en-US" dirty="0" smtClean="0"/>
              <a:t> conclusion is a valid OWL DL conclusion</a:t>
            </a:r>
          </a:p>
          <a:p>
            <a:pPr lvl="1"/>
            <a:r>
              <a:rPr lang="en-US" dirty="0" smtClean="0"/>
              <a:t>Every valid OWL DL conclusion is a valid OWL Full conclusion</a:t>
            </a:r>
          </a:p>
          <a:p>
            <a:r>
              <a:rPr lang="en-US" dirty="0" smtClean="0"/>
              <a:t>OWL still uses RDF and RDF Schema to a large extent:</a:t>
            </a:r>
          </a:p>
          <a:p>
            <a:pPr lvl="1"/>
            <a:r>
              <a:rPr lang="en-US" dirty="0" smtClean="0"/>
              <a:t>All varieties of OWL use RDF for their syntax</a:t>
            </a:r>
          </a:p>
          <a:p>
            <a:pPr lvl="1"/>
            <a:r>
              <a:rPr lang="en-US" dirty="0" smtClean="0"/>
              <a:t>Instances are declared as in RDF, using RDF descriptions and typing information</a:t>
            </a:r>
          </a:p>
          <a:p>
            <a:pPr lvl="1"/>
            <a:r>
              <a:rPr lang="en-US" dirty="0" smtClean="0"/>
              <a:t>OWL constructors like </a:t>
            </a:r>
            <a:r>
              <a:rPr lang="en-US" dirty="0" err="1" smtClean="0"/>
              <a:t>owl:Class</a:t>
            </a:r>
            <a:r>
              <a:rPr lang="en-US" dirty="0" smtClean="0"/>
              <a:t>, and </a:t>
            </a:r>
            <a:r>
              <a:rPr lang="en-US" dirty="0" err="1" smtClean="0"/>
              <a:t>owl:DatatypeProperty</a:t>
            </a:r>
            <a:r>
              <a:rPr lang="en-US" dirty="0" smtClean="0"/>
              <a:t>, and </a:t>
            </a:r>
            <a:r>
              <a:rPr lang="en-US" dirty="0" err="1" smtClean="0"/>
              <a:t>owl:ObjectProperty</a:t>
            </a:r>
            <a:r>
              <a:rPr lang="en-US" dirty="0" smtClean="0"/>
              <a:t> are specializations of their RDF counterparts</a:t>
            </a:r>
          </a:p>
          <a:p>
            <a:r>
              <a:rPr lang="en-US" dirty="0" smtClean="0"/>
              <a:t>One of the main motivations behind the layered architecture of the SW is a hope for downward compatibility with corresponding reuse of software across the various layers</a:t>
            </a:r>
          </a:p>
          <a:p>
            <a:r>
              <a:rPr lang="en-US" dirty="0" smtClean="0"/>
              <a:t>The advantage of full downward compatibility for OWL is only achieved for OWL Full, at the cost of computational intractability</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186</a:t>
            </a:fld>
            <a:endParaRPr lang="el-GR"/>
          </a:p>
        </p:txBody>
      </p:sp>
    </p:spTree>
    <p:extLst>
      <p:ext uri="{BB962C8B-B14F-4D97-AF65-F5344CB8AC3E}">
        <p14:creationId xmlns:p14="http://schemas.microsoft.com/office/powerpoint/2010/main" val="55449055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OWL </a:t>
            </a:r>
            <a:r>
              <a:rPr lang="en-US" b="1" dirty="0" err="1" smtClean="0"/>
              <a:t>Lite</a:t>
            </a:r>
            <a:r>
              <a:rPr lang="en-US" b="1" dirty="0" smtClean="0"/>
              <a:t> (3/3)</a:t>
            </a:r>
            <a:endParaRPr lang="el-GR" dirty="0"/>
          </a:p>
        </p:txBody>
      </p:sp>
      <p:sp>
        <p:nvSpPr>
          <p:cNvPr id="3" name="2 - Θέση περιεχομένου"/>
          <p:cNvSpPr>
            <a:spLocks noGrp="1"/>
          </p:cNvSpPr>
          <p:nvPr>
            <p:ph idx="1"/>
          </p:nvPr>
        </p:nvSpPr>
        <p:spPr>
          <a:xfrm>
            <a:off x="1435608" y="1447800"/>
            <a:ext cx="7498080" cy="757064"/>
          </a:xfrm>
        </p:spPr>
        <p:txBody>
          <a:bodyPr>
            <a:normAutofit fontScale="85000" lnSpcReduction="20000"/>
          </a:bodyPr>
          <a:lstStyle/>
          <a:p>
            <a:r>
              <a:rPr lang="en-US" dirty="0" smtClean="0"/>
              <a:t>Subclass relationships between some modeling primitives of OWL and RDF/RDFS</a:t>
            </a:r>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187</a:t>
            </a:fld>
            <a:endParaRPr lang="el-GR"/>
          </a:p>
        </p:txBody>
      </p:sp>
      <p:pic>
        <p:nvPicPr>
          <p:cNvPr id="1026" name="Picture 2"/>
          <p:cNvPicPr>
            <a:picLocks noChangeAspect="1" noChangeArrowheads="1"/>
          </p:cNvPicPr>
          <p:nvPr/>
        </p:nvPicPr>
        <p:blipFill>
          <a:blip r:embed="rId2" cstate="print"/>
          <a:srcRect/>
          <a:stretch>
            <a:fillRect/>
          </a:stretch>
        </p:blipFill>
        <p:spPr bwMode="auto">
          <a:xfrm>
            <a:off x="1907704" y="2497262"/>
            <a:ext cx="6212893" cy="2803946"/>
          </a:xfrm>
          <a:prstGeom prst="rect">
            <a:avLst/>
          </a:prstGeom>
          <a:noFill/>
          <a:ln w="9525">
            <a:noFill/>
            <a:miter lim="800000"/>
            <a:headEnd/>
            <a:tailEnd/>
          </a:ln>
        </p:spPr>
      </p:pic>
    </p:spTree>
    <p:extLst>
      <p:ext uri="{BB962C8B-B14F-4D97-AF65-F5344CB8AC3E}">
        <p14:creationId xmlns:p14="http://schemas.microsoft.com/office/powerpoint/2010/main" val="200090573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normAutofit/>
          </a:bodyPr>
          <a:lstStyle/>
          <a:p>
            <a:r>
              <a:rPr lang="en-US" dirty="0" smtClean="0"/>
              <a:t>Description of the OWL Language</a:t>
            </a:r>
            <a:endParaRPr lang="el-GR" dirty="0"/>
          </a:p>
        </p:txBody>
      </p:sp>
      <p:sp>
        <p:nvSpPr>
          <p:cNvPr id="6" name="5 - Θέση κειμένου"/>
          <p:cNvSpPr>
            <a:spLocks noGrp="1"/>
          </p:cNvSpPr>
          <p:nvPr>
            <p:ph type="body" idx="1"/>
          </p:nvPr>
        </p:nvSpPr>
        <p:spPr>
          <a:xfrm>
            <a:off x="4283968" y="4005064"/>
            <a:ext cx="4695224" cy="1077664"/>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188</a:t>
            </a:fld>
            <a:endParaRPr lang="el-GR"/>
          </a:p>
        </p:txBody>
      </p:sp>
    </p:spTree>
    <p:extLst>
      <p:ext uri="{BB962C8B-B14F-4D97-AF65-F5344CB8AC3E}">
        <p14:creationId xmlns:p14="http://schemas.microsoft.com/office/powerpoint/2010/main" val="239952964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Syntax</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n-US" dirty="0" smtClean="0"/>
              <a:t>OWL builds on RDF and RDF Schema and uses RDF’s XML-based syntax</a:t>
            </a:r>
          </a:p>
          <a:p>
            <a:r>
              <a:rPr lang="en-US" dirty="0" smtClean="0"/>
              <a:t>Other syntactic forms for OWL have also been defined:</a:t>
            </a:r>
          </a:p>
          <a:p>
            <a:pPr lvl="1"/>
            <a:r>
              <a:rPr lang="en-US" dirty="0" smtClean="0"/>
              <a:t>An XML-based syntax that does not follow the RDF conventions and is thus more easily read by human users</a:t>
            </a:r>
          </a:p>
          <a:p>
            <a:pPr lvl="1"/>
            <a:r>
              <a:rPr lang="en-US" dirty="0" smtClean="0"/>
              <a:t>An abstract syntax, used in the language specification document, that is much more compact and readable then either the XML syntax or the RDF/XML syntax</a:t>
            </a:r>
          </a:p>
          <a:p>
            <a:pPr lvl="1"/>
            <a:r>
              <a:rPr lang="en-US" dirty="0" smtClean="0"/>
              <a:t>A graphic syntax based on the conventions of UML (Unified Modeling Language), which is widely used and is thus an easy way for people to become familiar with OWL</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189</a:t>
            </a:fld>
            <a:endParaRPr lang="el-GR"/>
          </a:p>
        </p:txBody>
      </p:sp>
    </p:spTree>
    <p:extLst>
      <p:ext uri="{BB962C8B-B14F-4D97-AF65-F5344CB8AC3E}">
        <p14:creationId xmlns:p14="http://schemas.microsoft.com/office/powerpoint/2010/main" val="2282873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err="1" smtClean="0"/>
              <a:t>Ontologies</a:t>
            </a:r>
            <a:r>
              <a:rPr lang="en-US" b="1" dirty="0" smtClean="0"/>
              <a:t> (2/4)</a:t>
            </a:r>
            <a:endParaRPr lang="el-GR" dirty="0"/>
          </a:p>
        </p:txBody>
      </p:sp>
      <p:sp>
        <p:nvSpPr>
          <p:cNvPr id="3" name="2 - Θέση περιεχομένου"/>
          <p:cNvSpPr>
            <a:spLocks noGrp="1"/>
          </p:cNvSpPr>
          <p:nvPr>
            <p:ph idx="1"/>
          </p:nvPr>
        </p:nvSpPr>
        <p:spPr>
          <a:xfrm>
            <a:off x="1435608" y="1447800"/>
            <a:ext cx="7528880" cy="2053208"/>
          </a:xfrm>
        </p:spPr>
        <p:txBody>
          <a:bodyPr>
            <a:normAutofit fontScale="62500" lnSpcReduction="20000"/>
          </a:bodyPr>
          <a:lstStyle/>
          <a:p>
            <a:r>
              <a:rPr lang="en-US" dirty="0" smtClean="0"/>
              <a:t>Apart from subclass relationships, </a:t>
            </a:r>
            <a:r>
              <a:rPr lang="en-US" dirty="0" err="1" smtClean="0"/>
              <a:t>ontologies</a:t>
            </a:r>
            <a:r>
              <a:rPr lang="en-US" dirty="0" smtClean="0"/>
              <a:t> may include information such as</a:t>
            </a:r>
          </a:p>
          <a:p>
            <a:pPr lvl="1"/>
            <a:r>
              <a:rPr lang="en-US" dirty="0" smtClean="0"/>
              <a:t>properties (X teaches Y)</a:t>
            </a:r>
          </a:p>
          <a:p>
            <a:pPr lvl="1"/>
            <a:r>
              <a:rPr lang="en-US" dirty="0" smtClean="0"/>
              <a:t>value restrictions (only faculty members may teach courses)</a:t>
            </a:r>
          </a:p>
          <a:p>
            <a:pPr lvl="1"/>
            <a:r>
              <a:rPr lang="en-US" dirty="0" err="1" smtClean="0"/>
              <a:t>disjointness</a:t>
            </a:r>
            <a:r>
              <a:rPr lang="en-US" dirty="0" smtClean="0"/>
              <a:t> statements (faculty and general staff are disjoint)</a:t>
            </a:r>
          </a:p>
          <a:p>
            <a:pPr lvl="1"/>
            <a:r>
              <a:rPr lang="en-US" dirty="0" smtClean="0"/>
              <a:t>specifications of logical relationships between objects (every department must include at least ten faculty members).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19</a:t>
            </a:fld>
            <a:endParaRPr lang="el-GR"/>
          </a:p>
        </p:txBody>
      </p:sp>
      <p:pic>
        <p:nvPicPr>
          <p:cNvPr id="1026" name="Picture 2"/>
          <p:cNvPicPr>
            <a:picLocks noChangeAspect="1" noChangeArrowheads="1"/>
          </p:cNvPicPr>
          <p:nvPr/>
        </p:nvPicPr>
        <p:blipFill>
          <a:blip r:embed="rId2" cstate="print"/>
          <a:srcRect/>
          <a:stretch>
            <a:fillRect/>
          </a:stretch>
        </p:blipFill>
        <p:spPr bwMode="auto">
          <a:xfrm>
            <a:off x="1691680" y="3429000"/>
            <a:ext cx="6048672" cy="3277741"/>
          </a:xfrm>
          <a:prstGeom prst="rect">
            <a:avLst/>
          </a:prstGeom>
          <a:noFill/>
          <a:ln w="9525">
            <a:noFill/>
            <a:miter lim="800000"/>
            <a:headEnd/>
            <a:tailEnd/>
          </a:ln>
        </p:spPr>
      </p:pic>
      <p:sp>
        <p:nvSpPr>
          <p:cNvPr id="6" name="5 - Ορθογώνιο"/>
          <p:cNvSpPr/>
          <p:nvPr/>
        </p:nvSpPr>
        <p:spPr>
          <a:xfrm>
            <a:off x="4211960" y="6093296"/>
            <a:ext cx="3096344" cy="2880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chemeClr val="tx1"/>
                </a:solidFill>
              </a:rPr>
              <a:t>A hierarchy for the university domain</a:t>
            </a:r>
            <a:endParaRPr lang="el-GR" sz="1400" dirty="0">
              <a:solidFill>
                <a:schemeClr val="tx1"/>
              </a:solidFill>
            </a:endParaRP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Header (1/2)</a:t>
            </a:r>
            <a:endParaRPr lang="el-GR" dirty="0"/>
          </a:p>
        </p:txBody>
      </p:sp>
      <p:sp>
        <p:nvSpPr>
          <p:cNvPr id="3" name="2 - Θέση περιεχομένου"/>
          <p:cNvSpPr>
            <a:spLocks noGrp="1"/>
          </p:cNvSpPr>
          <p:nvPr>
            <p:ph idx="1"/>
          </p:nvPr>
        </p:nvSpPr>
        <p:spPr>
          <a:xfrm>
            <a:off x="1187624" y="1340768"/>
            <a:ext cx="7384864" cy="1296144"/>
          </a:xfrm>
        </p:spPr>
        <p:txBody>
          <a:bodyPr>
            <a:noAutofit/>
          </a:bodyPr>
          <a:lstStyle/>
          <a:p>
            <a:r>
              <a:rPr lang="en-US" sz="2000" dirty="0" smtClean="0"/>
              <a:t>OWL documents are usually called </a:t>
            </a:r>
            <a:r>
              <a:rPr lang="en-US" sz="2000" i="1" dirty="0" smtClean="0"/>
              <a:t>OWL </a:t>
            </a:r>
            <a:r>
              <a:rPr lang="en-US" sz="2000" i="1" dirty="0" err="1" smtClean="0"/>
              <a:t>ontologies</a:t>
            </a:r>
            <a:r>
              <a:rPr lang="en-US" sz="2000" i="1" dirty="0" smtClean="0"/>
              <a:t> </a:t>
            </a:r>
            <a:r>
              <a:rPr lang="en-US" sz="2000" dirty="0" smtClean="0"/>
              <a:t>and are RDF documents</a:t>
            </a:r>
          </a:p>
          <a:p>
            <a:r>
              <a:rPr lang="en-US" sz="2000" dirty="0" smtClean="0"/>
              <a:t>The root element of an OWL ontology is an </a:t>
            </a:r>
            <a:r>
              <a:rPr lang="en-US" sz="2000" i="1" dirty="0" err="1" smtClean="0"/>
              <a:t>rdf:RDF</a:t>
            </a:r>
            <a:r>
              <a:rPr lang="en-US" sz="2000" dirty="0" smtClean="0"/>
              <a:t> element</a:t>
            </a:r>
          </a:p>
          <a:p>
            <a:pPr lvl="1"/>
            <a:r>
              <a:rPr lang="en-US" sz="1800" dirty="0" smtClean="0"/>
              <a:t>which also specifies a number of namespaces:</a:t>
            </a:r>
            <a:endParaRPr lang="el-GR" sz="18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190</a:t>
            </a:fld>
            <a:endParaRPr lang="el-GR"/>
          </a:p>
        </p:txBody>
      </p:sp>
      <p:sp>
        <p:nvSpPr>
          <p:cNvPr id="5" name="2 - Θέση περιεχομένου"/>
          <p:cNvSpPr txBox="1">
            <a:spLocks/>
          </p:cNvSpPr>
          <p:nvPr/>
        </p:nvSpPr>
        <p:spPr>
          <a:xfrm>
            <a:off x="1187624" y="2852936"/>
            <a:ext cx="2952328" cy="3672408"/>
          </a:xfrm>
          <a:prstGeom prst="rect">
            <a:avLst/>
          </a:prstGeom>
        </p:spPr>
        <p:txBody>
          <a:bodyPr>
            <a:normAutofit fontScale="85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400" dirty="0" smtClean="0"/>
              <a:t>An OWL ontology may start with a collection of assertions for housekeeping purposes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400" dirty="0" smtClean="0"/>
              <a:t>These assertions are grouped under an </a:t>
            </a:r>
            <a:r>
              <a:rPr lang="en-US" sz="2400" i="1" dirty="0" err="1" smtClean="0"/>
              <a:t>owl:Ontology</a:t>
            </a:r>
            <a:r>
              <a:rPr lang="en-US" sz="2400" dirty="0" smtClean="0"/>
              <a:t> element</a:t>
            </a:r>
          </a:p>
          <a:p>
            <a:pPr marL="822960" lvl="1" indent="-283464">
              <a:spcBef>
                <a:spcPts val="600"/>
              </a:spcBef>
              <a:buClr>
                <a:schemeClr val="accent1"/>
              </a:buClr>
              <a:buSzPct val="80000"/>
              <a:buFont typeface="Wingdings 2"/>
              <a:buChar char=""/>
            </a:pPr>
            <a:r>
              <a:rPr lang="en-US" sz="2400" dirty="0" smtClean="0"/>
              <a:t>which contains comments, version control, and inclusion of other </a:t>
            </a:r>
            <a:r>
              <a:rPr lang="en-US" sz="2400" dirty="0" err="1" smtClean="0"/>
              <a:t>ontologies</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 Ορθογώνιο"/>
          <p:cNvSpPr/>
          <p:nvPr/>
        </p:nvSpPr>
        <p:spPr>
          <a:xfrm>
            <a:off x="4067944" y="2780928"/>
            <a:ext cx="5040560" cy="13681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rdf:RDF</a:t>
            </a:r>
            <a:endParaRPr lang="en-US" sz="1600" dirty="0" smtClean="0"/>
          </a:p>
          <a:p>
            <a:r>
              <a:rPr lang="en-US" sz="1600" dirty="0" err="1" smtClean="0"/>
              <a:t>xmlns:owl</a:t>
            </a:r>
            <a:r>
              <a:rPr lang="en-US" sz="1600" dirty="0" smtClean="0"/>
              <a:t> ="http://www.w3.org/2002/07/owl#"</a:t>
            </a:r>
          </a:p>
          <a:p>
            <a:r>
              <a:rPr lang="en-US" sz="1600" dirty="0" err="1" smtClean="0"/>
              <a:t>xmlns:rdf</a:t>
            </a:r>
            <a:r>
              <a:rPr lang="en-US" sz="1600" dirty="0" smtClean="0"/>
              <a:t> ="http://www.w3.org/1999/02/22-rdf-syntax-ns#"</a:t>
            </a:r>
          </a:p>
          <a:p>
            <a:r>
              <a:rPr lang="en-US" sz="1600" dirty="0" err="1" smtClean="0"/>
              <a:t>xmlns:rdfs</a:t>
            </a:r>
            <a:r>
              <a:rPr lang="en-US" sz="1600" dirty="0" smtClean="0"/>
              <a:t>="http://www.w3.org/2000/01/rdf-schema#"</a:t>
            </a:r>
          </a:p>
          <a:p>
            <a:r>
              <a:rPr lang="en-US" sz="1600" dirty="0" err="1" smtClean="0"/>
              <a:t>xmlns:xsd</a:t>
            </a:r>
            <a:r>
              <a:rPr lang="en-US" sz="1600" dirty="0" smtClean="0"/>
              <a:t> ="http://www.w3.org/2001/XMLSchema#"&gt;</a:t>
            </a:r>
            <a:endParaRPr lang="el-GR" sz="1700" dirty="0">
              <a:solidFill>
                <a:schemeClr val="tx1"/>
              </a:solidFill>
            </a:endParaRPr>
          </a:p>
        </p:txBody>
      </p:sp>
      <p:sp>
        <p:nvSpPr>
          <p:cNvPr id="7" name="6 - Ορθογώνιο"/>
          <p:cNvSpPr/>
          <p:nvPr/>
        </p:nvSpPr>
        <p:spPr>
          <a:xfrm>
            <a:off x="4220344" y="4293096"/>
            <a:ext cx="4672136" cy="23762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owl:Ontology</a:t>
            </a:r>
            <a:r>
              <a:rPr lang="en-US" sz="1600" dirty="0" smtClean="0"/>
              <a:t> </a:t>
            </a:r>
            <a:r>
              <a:rPr lang="en-US" sz="1600" dirty="0" err="1" smtClean="0"/>
              <a:t>rdf:about</a:t>
            </a:r>
            <a:r>
              <a:rPr lang="en-US" sz="1600" dirty="0" smtClean="0"/>
              <a:t>=""&gt;</a:t>
            </a:r>
          </a:p>
          <a:p>
            <a:r>
              <a:rPr lang="en-US" sz="1600" dirty="0" smtClean="0"/>
              <a:t>&lt;</a:t>
            </a:r>
            <a:r>
              <a:rPr lang="en-US" sz="1600" dirty="0" err="1" smtClean="0"/>
              <a:t>rdfs:comment</a:t>
            </a:r>
            <a:r>
              <a:rPr lang="en-US" sz="1600" dirty="0" smtClean="0"/>
              <a:t>&gt;An example OWL ontology&lt;/</a:t>
            </a:r>
            <a:r>
              <a:rPr lang="en-US" sz="1600" dirty="0" err="1" smtClean="0"/>
              <a:t>rdfs:comment</a:t>
            </a:r>
            <a:r>
              <a:rPr lang="en-US" sz="1600" dirty="0" smtClean="0"/>
              <a:t>&gt;</a:t>
            </a:r>
          </a:p>
          <a:p>
            <a:r>
              <a:rPr lang="en-US" sz="1600" dirty="0" smtClean="0"/>
              <a:t>&lt;</a:t>
            </a:r>
            <a:r>
              <a:rPr lang="en-US" sz="1600" dirty="0" err="1" smtClean="0"/>
              <a:t>owl:priorVersion</a:t>
            </a:r>
            <a:endParaRPr lang="en-US" sz="1600" dirty="0" smtClean="0"/>
          </a:p>
          <a:p>
            <a:r>
              <a:rPr lang="en-US" sz="1600" dirty="0" err="1" smtClean="0"/>
              <a:t>rdf:resource</a:t>
            </a:r>
            <a:r>
              <a:rPr lang="en-US" sz="1600" dirty="0" smtClean="0"/>
              <a:t>="http://www.mydomain.org/uni-ns-old"/&gt;</a:t>
            </a:r>
          </a:p>
          <a:p>
            <a:r>
              <a:rPr lang="en-US" sz="1600" dirty="0" smtClean="0"/>
              <a:t>&lt;</a:t>
            </a:r>
            <a:r>
              <a:rPr lang="en-US" sz="1600" dirty="0" err="1" smtClean="0"/>
              <a:t>owl:imports</a:t>
            </a:r>
            <a:endParaRPr lang="en-US" sz="1600" dirty="0" smtClean="0"/>
          </a:p>
          <a:p>
            <a:r>
              <a:rPr lang="en-US" sz="1600" dirty="0" err="1" smtClean="0"/>
              <a:t>rdf:resource</a:t>
            </a:r>
            <a:r>
              <a:rPr lang="en-US" sz="1600" dirty="0" smtClean="0"/>
              <a:t>="http://www.mydomain.org/persons"/&gt;</a:t>
            </a:r>
          </a:p>
          <a:p>
            <a:r>
              <a:rPr lang="en-US" sz="1600" dirty="0" smtClean="0"/>
              <a:t>&lt;</a:t>
            </a:r>
            <a:r>
              <a:rPr lang="en-US" sz="1600" dirty="0" err="1" smtClean="0"/>
              <a:t>rdfs:label</a:t>
            </a:r>
            <a:r>
              <a:rPr lang="en-US" sz="1600" dirty="0" smtClean="0"/>
              <a:t>&gt;University Ontology&lt;/</a:t>
            </a:r>
            <a:r>
              <a:rPr lang="en-US" sz="1600" dirty="0" err="1" smtClean="0"/>
              <a:t>rdfs:label</a:t>
            </a:r>
            <a:r>
              <a:rPr lang="en-US" sz="1600" dirty="0" smtClean="0"/>
              <a:t>&gt;</a:t>
            </a:r>
          </a:p>
          <a:p>
            <a:r>
              <a:rPr lang="en-US" sz="1600" dirty="0" smtClean="0"/>
              <a:t>&lt;/</a:t>
            </a:r>
            <a:r>
              <a:rPr lang="en-US" sz="1600" dirty="0" err="1" smtClean="0"/>
              <a:t>owl:Ontology</a:t>
            </a:r>
            <a:r>
              <a:rPr lang="en-US" sz="1600" dirty="0" smtClean="0"/>
              <a:t>&gt;</a:t>
            </a:r>
            <a:endParaRPr lang="el-GR" sz="1700" dirty="0">
              <a:solidFill>
                <a:schemeClr val="tx1"/>
              </a:solidFill>
            </a:endParaRPr>
          </a:p>
        </p:txBody>
      </p:sp>
    </p:spTree>
    <p:extLst>
      <p:ext uri="{BB962C8B-B14F-4D97-AF65-F5344CB8AC3E}">
        <p14:creationId xmlns:p14="http://schemas.microsoft.com/office/powerpoint/2010/main" val="226207656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Header (2/2)</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dirty="0" smtClean="0"/>
              <a:t>Only one of these assertions has any consequences for the logical meaning of the ontology: </a:t>
            </a:r>
            <a:r>
              <a:rPr lang="en-US" i="1" dirty="0" err="1" smtClean="0"/>
              <a:t>owl:imports</a:t>
            </a:r>
            <a:endParaRPr lang="en-US" dirty="0" err="1" smtClean="0"/>
          </a:p>
          <a:p>
            <a:pPr lvl="1"/>
            <a:r>
              <a:rPr lang="en-US" dirty="0" smtClean="0"/>
              <a:t>which lists other </a:t>
            </a:r>
            <a:r>
              <a:rPr lang="en-US" dirty="0" err="1" smtClean="0"/>
              <a:t>ontologies</a:t>
            </a:r>
            <a:r>
              <a:rPr lang="en-US" dirty="0" smtClean="0"/>
              <a:t> whose content is assumed to be part of the current ontology</a:t>
            </a:r>
          </a:p>
          <a:p>
            <a:r>
              <a:rPr lang="en-US" dirty="0" smtClean="0"/>
              <a:t>Note that while namespaces are used for disambiguation, imported </a:t>
            </a:r>
            <a:r>
              <a:rPr lang="en-US" dirty="0" err="1" smtClean="0"/>
              <a:t>ontologies</a:t>
            </a:r>
            <a:r>
              <a:rPr lang="en-US" dirty="0" smtClean="0"/>
              <a:t> provide definitions that can be used</a:t>
            </a:r>
          </a:p>
          <a:p>
            <a:r>
              <a:rPr lang="en-US" dirty="0" smtClean="0"/>
              <a:t>Usually there will be an import element for each namespace used, but it is possible to import additional </a:t>
            </a:r>
            <a:r>
              <a:rPr lang="en-US" dirty="0" err="1" smtClean="0"/>
              <a:t>ontologies</a:t>
            </a:r>
            <a:endParaRPr lang="en-US" dirty="0" smtClean="0"/>
          </a:p>
          <a:p>
            <a:pPr lvl="1"/>
            <a:r>
              <a:rPr lang="en-US" dirty="0" smtClean="0"/>
              <a:t>E.g. </a:t>
            </a:r>
            <a:r>
              <a:rPr lang="en-US" dirty="0" err="1" smtClean="0"/>
              <a:t>ontologies</a:t>
            </a:r>
            <a:r>
              <a:rPr lang="en-US" dirty="0" smtClean="0"/>
              <a:t> that provide definitions without introducing any new names</a:t>
            </a:r>
          </a:p>
          <a:p>
            <a:r>
              <a:rPr lang="en-US" i="1" dirty="0" err="1" smtClean="0"/>
              <a:t>owl:imports</a:t>
            </a:r>
            <a:r>
              <a:rPr lang="en-US" dirty="0" smtClean="0"/>
              <a:t> is a transitive property</a:t>
            </a:r>
          </a:p>
          <a:p>
            <a:pPr lvl="1"/>
            <a:r>
              <a:rPr lang="en-US" dirty="0" smtClean="0"/>
              <a:t>if ontology </a:t>
            </a:r>
            <a:r>
              <a:rPr lang="en-US" i="1" dirty="0" smtClean="0"/>
              <a:t>A </a:t>
            </a:r>
            <a:r>
              <a:rPr lang="en-US" dirty="0" smtClean="0"/>
              <a:t>imports</a:t>
            </a:r>
            <a:r>
              <a:rPr lang="en-US" i="1" dirty="0" smtClean="0"/>
              <a:t> </a:t>
            </a:r>
            <a:r>
              <a:rPr lang="en-US" dirty="0" smtClean="0"/>
              <a:t>ontology </a:t>
            </a:r>
            <a:r>
              <a:rPr lang="en-US" i="1" dirty="0" smtClean="0"/>
              <a:t>B</a:t>
            </a:r>
            <a:r>
              <a:rPr lang="en-US" dirty="0" smtClean="0"/>
              <a:t>, and ontology </a:t>
            </a:r>
            <a:r>
              <a:rPr lang="en-US" i="1" dirty="0" smtClean="0"/>
              <a:t>B </a:t>
            </a:r>
            <a:r>
              <a:rPr lang="en-US" dirty="0" smtClean="0"/>
              <a:t>imports ontology </a:t>
            </a:r>
            <a:r>
              <a:rPr lang="en-US" i="1" dirty="0" smtClean="0"/>
              <a:t>C, </a:t>
            </a:r>
            <a:r>
              <a:rPr lang="en-US" dirty="0" smtClean="0"/>
              <a:t>then ontology </a:t>
            </a:r>
            <a:r>
              <a:rPr lang="en-US" i="1" dirty="0" smtClean="0"/>
              <a:t>A </a:t>
            </a:r>
            <a:r>
              <a:rPr lang="en-US" dirty="0" smtClean="0"/>
              <a:t>also</a:t>
            </a:r>
            <a:r>
              <a:rPr lang="en-US" i="1" dirty="0" smtClean="0"/>
              <a:t> </a:t>
            </a:r>
            <a:r>
              <a:rPr lang="en-US" dirty="0" smtClean="0"/>
              <a:t>imports ontology </a:t>
            </a:r>
            <a:r>
              <a:rPr lang="en-US" i="1" dirty="0" smtClean="0"/>
              <a:t>C</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191</a:t>
            </a:fld>
            <a:endParaRPr lang="el-GR"/>
          </a:p>
        </p:txBody>
      </p:sp>
    </p:spTree>
    <p:extLst>
      <p:ext uri="{BB962C8B-B14F-4D97-AF65-F5344CB8AC3E}">
        <p14:creationId xmlns:p14="http://schemas.microsoft.com/office/powerpoint/2010/main" val="272521603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Class Elements (1/2)</a:t>
            </a:r>
            <a:endParaRPr lang="el-GR" dirty="0"/>
          </a:p>
        </p:txBody>
      </p:sp>
      <p:sp>
        <p:nvSpPr>
          <p:cNvPr id="3" name="2 - Θέση περιεχομένου"/>
          <p:cNvSpPr>
            <a:spLocks noGrp="1"/>
          </p:cNvSpPr>
          <p:nvPr>
            <p:ph idx="1"/>
          </p:nvPr>
        </p:nvSpPr>
        <p:spPr>
          <a:xfrm>
            <a:off x="1435608" y="1447800"/>
            <a:ext cx="7498080" cy="757064"/>
          </a:xfrm>
        </p:spPr>
        <p:txBody>
          <a:bodyPr>
            <a:noAutofit/>
          </a:bodyPr>
          <a:lstStyle/>
          <a:p>
            <a:r>
              <a:rPr lang="en-US" sz="2000" dirty="0" smtClean="0"/>
              <a:t>Classes are defined using an </a:t>
            </a:r>
            <a:r>
              <a:rPr lang="en-US" sz="2000" i="1" dirty="0" err="1" smtClean="0"/>
              <a:t>owl:Class</a:t>
            </a:r>
            <a:r>
              <a:rPr lang="en-US" sz="2000" dirty="0" smtClean="0"/>
              <a:t> element</a:t>
            </a:r>
          </a:p>
          <a:p>
            <a:pPr lvl="1"/>
            <a:r>
              <a:rPr lang="en-US" sz="1800" dirty="0" err="1" smtClean="0"/>
              <a:t>E.g</a:t>
            </a:r>
            <a:r>
              <a:rPr lang="en-US" sz="1800" dirty="0" smtClean="0"/>
              <a:t> we can define a class </a:t>
            </a:r>
            <a:r>
              <a:rPr lang="en-US" sz="1800" i="1" dirty="0" err="1" smtClean="0"/>
              <a:t>associateProfessor</a:t>
            </a:r>
            <a:r>
              <a:rPr lang="en-US" sz="1800" dirty="0" smtClean="0"/>
              <a:t> as follows:</a:t>
            </a:r>
            <a:endParaRPr lang="el-GR" sz="18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192</a:t>
            </a:fld>
            <a:endParaRPr lang="el-GR"/>
          </a:p>
        </p:txBody>
      </p:sp>
      <p:sp>
        <p:nvSpPr>
          <p:cNvPr id="6" name="5 - Ορθογώνιο"/>
          <p:cNvSpPr/>
          <p:nvPr/>
        </p:nvSpPr>
        <p:spPr>
          <a:xfrm>
            <a:off x="2411760" y="2204864"/>
            <a:ext cx="5040560" cy="8640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&lt;</a:t>
            </a:r>
            <a:r>
              <a:rPr lang="en-US" sz="1600" i="1" dirty="0" err="1" smtClean="0"/>
              <a:t>owl:Class</a:t>
            </a:r>
            <a:r>
              <a:rPr lang="en-US" sz="1600" i="1" dirty="0" smtClean="0"/>
              <a:t> </a:t>
            </a:r>
            <a:r>
              <a:rPr lang="en-US" sz="1600" i="1" dirty="0" err="1" smtClean="0"/>
              <a:t>rdf:ID</a:t>
            </a:r>
            <a:r>
              <a:rPr lang="en-US" sz="1600" i="1" dirty="0" smtClean="0"/>
              <a:t>="</a:t>
            </a:r>
            <a:r>
              <a:rPr lang="en-US" sz="1600" i="1" dirty="0" err="1" smtClean="0"/>
              <a:t>associateProfessor</a:t>
            </a:r>
            <a:r>
              <a:rPr lang="en-US" sz="1600" i="1" dirty="0" smtClean="0"/>
              <a:t>"&gt;</a:t>
            </a:r>
          </a:p>
          <a:p>
            <a:r>
              <a:rPr lang="en-US" sz="1600" i="1" dirty="0" smtClean="0"/>
              <a:t>&lt;</a:t>
            </a:r>
            <a:r>
              <a:rPr lang="en-US" sz="1600" i="1" dirty="0" err="1" smtClean="0"/>
              <a:t>rdfs:subClassOf</a:t>
            </a:r>
            <a:r>
              <a:rPr lang="en-US" sz="1600" i="1" dirty="0" smtClean="0"/>
              <a:t> </a:t>
            </a:r>
            <a:r>
              <a:rPr lang="en-US" sz="1600" i="1" dirty="0" err="1" smtClean="0"/>
              <a:t>rdf:resource</a:t>
            </a:r>
            <a:r>
              <a:rPr lang="en-US" sz="1600" i="1" dirty="0" smtClean="0"/>
              <a:t>="#</a:t>
            </a:r>
            <a:r>
              <a:rPr lang="en-US" sz="1600" i="1" dirty="0" err="1" smtClean="0"/>
              <a:t>academicStaffMember</a:t>
            </a:r>
            <a:r>
              <a:rPr lang="en-US" sz="1600" i="1" dirty="0" smtClean="0"/>
              <a:t>"/&gt;</a:t>
            </a:r>
          </a:p>
          <a:p>
            <a:r>
              <a:rPr lang="en-US" sz="1600" i="1" dirty="0" smtClean="0"/>
              <a:t>&lt;/</a:t>
            </a:r>
            <a:r>
              <a:rPr lang="en-US" sz="1600" i="1" dirty="0" err="1" smtClean="0"/>
              <a:t>owl:Class</a:t>
            </a:r>
            <a:r>
              <a:rPr lang="en-US" sz="1600" i="1" dirty="0" smtClean="0"/>
              <a:t>&gt;</a:t>
            </a:r>
            <a:endParaRPr lang="el-GR" sz="1700" dirty="0">
              <a:solidFill>
                <a:schemeClr val="tx1"/>
              </a:solidFill>
            </a:endParaRPr>
          </a:p>
        </p:txBody>
      </p:sp>
      <p:sp>
        <p:nvSpPr>
          <p:cNvPr id="7" name="6 - Ορθογώνιο"/>
          <p:cNvSpPr/>
          <p:nvPr/>
        </p:nvSpPr>
        <p:spPr>
          <a:xfrm>
            <a:off x="2483768" y="4869160"/>
            <a:ext cx="5040560" cy="11521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&lt;</a:t>
            </a:r>
            <a:r>
              <a:rPr lang="en-US" sz="1600" i="1" dirty="0" err="1" smtClean="0"/>
              <a:t>owl:Class</a:t>
            </a:r>
            <a:r>
              <a:rPr lang="en-US" sz="1600" i="1" dirty="0" smtClean="0"/>
              <a:t> </a:t>
            </a:r>
            <a:r>
              <a:rPr lang="en-US" sz="1600" i="1" dirty="0" err="1" smtClean="0"/>
              <a:t>rdf:about</a:t>
            </a:r>
            <a:r>
              <a:rPr lang="en-US" sz="1600" i="1" dirty="0" smtClean="0"/>
              <a:t>="#</a:t>
            </a:r>
            <a:r>
              <a:rPr lang="en-US" sz="1600" i="1" dirty="0" err="1" smtClean="0"/>
              <a:t>associateProfessor</a:t>
            </a:r>
            <a:r>
              <a:rPr lang="en-US" sz="1600" i="1" dirty="0" smtClean="0"/>
              <a:t>"&gt;</a:t>
            </a:r>
          </a:p>
          <a:p>
            <a:r>
              <a:rPr lang="en-US" sz="1600" i="1" dirty="0" smtClean="0"/>
              <a:t>&lt;</a:t>
            </a:r>
            <a:r>
              <a:rPr lang="en-US" sz="1600" i="1" dirty="0" err="1" smtClean="0"/>
              <a:t>owl:disjointWith</a:t>
            </a:r>
            <a:r>
              <a:rPr lang="en-US" sz="1600" i="1" dirty="0" smtClean="0"/>
              <a:t> </a:t>
            </a:r>
            <a:r>
              <a:rPr lang="en-US" sz="1600" i="1" dirty="0" err="1" smtClean="0"/>
              <a:t>rdf:resource</a:t>
            </a:r>
            <a:r>
              <a:rPr lang="en-US" sz="1600" i="1" dirty="0" smtClean="0"/>
              <a:t>="#professor"/&gt;</a:t>
            </a:r>
          </a:p>
          <a:p>
            <a:r>
              <a:rPr lang="en-US" sz="1600" i="1" dirty="0" smtClean="0"/>
              <a:t>&lt;</a:t>
            </a:r>
            <a:r>
              <a:rPr lang="en-US" sz="1600" i="1" dirty="0" err="1" smtClean="0"/>
              <a:t>owl:disjointWith</a:t>
            </a:r>
            <a:r>
              <a:rPr lang="en-US" sz="1600" i="1" dirty="0" smtClean="0"/>
              <a:t> </a:t>
            </a:r>
            <a:r>
              <a:rPr lang="en-US" sz="1600" i="1" dirty="0" err="1" smtClean="0"/>
              <a:t>rdf:resource</a:t>
            </a:r>
            <a:r>
              <a:rPr lang="en-US" sz="1600" i="1" dirty="0" smtClean="0"/>
              <a:t>="#</a:t>
            </a:r>
            <a:r>
              <a:rPr lang="en-US" sz="1600" i="1" dirty="0" err="1" smtClean="0"/>
              <a:t>assistantProfessor</a:t>
            </a:r>
            <a:r>
              <a:rPr lang="en-US" sz="1600" i="1" dirty="0" smtClean="0"/>
              <a:t>"/&gt;</a:t>
            </a:r>
          </a:p>
          <a:p>
            <a:r>
              <a:rPr lang="en-US" sz="1600" i="1" dirty="0" smtClean="0"/>
              <a:t>&lt;/</a:t>
            </a:r>
            <a:r>
              <a:rPr lang="en-US" sz="1600" i="1" dirty="0" err="1" smtClean="0"/>
              <a:t>owl:Class</a:t>
            </a:r>
            <a:r>
              <a:rPr lang="en-US" sz="1600" i="1" dirty="0" smtClean="0"/>
              <a:t>&gt;</a:t>
            </a:r>
            <a:endParaRPr lang="el-GR" sz="1700" dirty="0">
              <a:solidFill>
                <a:schemeClr val="tx1"/>
              </a:solidFill>
            </a:endParaRPr>
          </a:p>
        </p:txBody>
      </p:sp>
      <p:sp>
        <p:nvSpPr>
          <p:cNvPr id="8" name="2 - Θέση περιεχομένου"/>
          <p:cNvSpPr txBox="1">
            <a:spLocks/>
          </p:cNvSpPr>
          <p:nvPr/>
        </p:nvSpPr>
        <p:spPr>
          <a:xfrm>
            <a:off x="1403648" y="3175992"/>
            <a:ext cx="7498080" cy="1693168"/>
          </a:xfrm>
          <a:prstGeom prst="rect">
            <a:avLst/>
          </a:prstGeom>
        </p:spPr>
        <p:txBody>
          <a:bodyPr>
            <a:noAutofit/>
          </a:bodyPr>
          <a:lstStyle/>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lang="en-US" dirty="0" smtClean="0"/>
              <a:t>We can also say that this class is disjoint from the </a:t>
            </a:r>
            <a:r>
              <a:rPr lang="en-US" i="1" dirty="0" err="1" smtClean="0"/>
              <a:t>assistantProfessor</a:t>
            </a:r>
            <a:r>
              <a:rPr lang="en-US" dirty="0" smtClean="0"/>
              <a:t> and professor classes using </a:t>
            </a:r>
            <a:r>
              <a:rPr lang="en-US" i="1" dirty="0" err="1" smtClean="0"/>
              <a:t>owl:disjointWith</a:t>
            </a:r>
            <a:r>
              <a:rPr lang="en-US" dirty="0" smtClean="0"/>
              <a:t> elements</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lang="en-US" dirty="0" smtClean="0"/>
              <a:t>These elements can be included in the preceding definition, or added by referring to the ID using </a:t>
            </a:r>
            <a:r>
              <a:rPr lang="en-US" i="1" dirty="0" err="1" smtClean="0"/>
              <a:t>rdf:about</a:t>
            </a:r>
            <a:endParaRPr lang="en-US" i="1" dirty="0" smtClean="0"/>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lang="en-US" dirty="0" smtClean="0"/>
              <a:t>This mechanism is inherited from RDF</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7287118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Class Elements (2/2)</a:t>
            </a:r>
            <a:endParaRPr lang="el-GR" dirty="0"/>
          </a:p>
        </p:txBody>
      </p:sp>
      <p:sp>
        <p:nvSpPr>
          <p:cNvPr id="3" name="2 - Θέση περιεχομένου"/>
          <p:cNvSpPr>
            <a:spLocks noGrp="1"/>
          </p:cNvSpPr>
          <p:nvPr>
            <p:ph idx="1"/>
          </p:nvPr>
        </p:nvSpPr>
        <p:spPr>
          <a:xfrm>
            <a:off x="1435608" y="1447800"/>
            <a:ext cx="7498080" cy="757064"/>
          </a:xfrm>
        </p:spPr>
        <p:txBody>
          <a:bodyPr>
            <a:noAutofit/>
          </a:bodyPr>
          <a:lstStyle/>
          <a:p>
            <a:r>
              <a:rPr lang="en-US" sz="2000" dirty="0" smtClean="0"/>
              <a:t>Equivalence of classes can be defined using an </a:t>
            </a:r>
            <a:r>
              <a:rPr lang="en-US" sz="2000" i="1" dirty="0" err="1" smtClean="0"/>
              <a:t>owl:equivalentClass</a:t>
            </a:r>
            <a:r>
              <a:rPr lang="en-US" sz="2000" dirty="0" smtClean="0"/>
              <a:t> element:</a:t>
            </a:r>
            <a:endParaRPr lang="el-GR" sz="18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193</a:t>
            </a:fld>
            <a:endParaRPr lang="el-GR"/>
          </a:p>
        </p:txBody>
      </p:sp>
      <p:sp>
        <p:nvSpPr>
          <p:cNvPr id="6" name="5 - Ορθογώνιο"/>
          <p:cNvSpPr/>
          <p:nvPr/>
        </p:nvSpPr>
        <p:spPr>
          <a:xfrm>
            <a:off x="2411760" y="2204864"/>
            <a:ext cx="5040560" cy="8640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&lt;</a:t>
            </a:r>
            <a:r>
              <a:rPr lang="en-US" sz="1600" i="1" dirty="0" err="1" smtClean="0"/>
              <a:t>owl:Class</a:t>
            </a:r>
            <a:r>
              <a:rPr lang="en-US" sz="1600" i="1" dirty="0" smtClean="0"/>
              <a:t> </a:t>
            </a:r>
            <a:r>
              <a:rPr lang="en-US" sz="1600" i="1" dirty="0" err="1" smtClean="0"/>
              <a:t>rdf:ID</a:t>
            </a:r>
            <a:r>
              <a:rPr lang="en-US" sz="1600" i="1" dirty="0" smtClean="0"/>
              <a:t>="faculty"&gt;</a:t>
            </a:r>
          </a:p>
          <a:p>
            <a:r>
              <a:rPr lang="en-US" sz="1600" i="1" dirty="0" smtClean="0"/>
              <a:t>&lt;</a:t>
            </a:r>
            <a:r>
              <a:rPr lang="en-US" sz="1600" i="1" dirty="0" err="1" smtClean="0"/>
              <a:t>owl:equivalentClass</a:t>
            </a:r>
            <a:r>
              <a:rPr lang="en-US" sz="1600" i="1" dirty="0" smtClean="0"/>
              <a:t> </a:t>
            </a:r>
            <a:r>
              <a:rPr lang="en-US" sz="1600" i="1" dirty="0" err="1" smtClean="0"/>
              <a:t>rdf:resource</a:t>
            </a:r>
            <a:r>
              <a:rPr lang="en-US" sz="1600" i="1" dirty="0" smtClean="0"/>
              <a:t>="#</a:t>
            </a:r>
            <a:r>
              <a:rPr lang="en-US" sz="1600" i="1" dirty="0" err="1" smtClean="0"/>
              <a:t>academicStaffMember</a:t>
            </a:r>
            <a:r>
              <a:rPr lang="en-US" sz="1600" i="1" dirty="0" smtClean="0"/>
              <a:t>"/&gt;</a:t>
            </a:r>
          </a:p>
          <a:p>
            <a:r>
              <a:rPr lang="en-US" sz="1600" i="1" dirty="0" smtClean="0"/>
              <a:t>&lt;/</a:t>
            </a:r>
            <a:r>
              <a:rPr lang="en-US" sz="1600" i="1" dirty="0" err="1" smtClean="0"/>
              <a:t>owl:Class</a:t>
            </a:r>
            <a:r>
              <a:rPr lang="en-US" sz="1600" i="1" dirty="0" smtClean="0"/>
              <a:t>&gt;</a:t>
            </a:r>
            <a:endParaRPr lang="el-GR" sz="1700" dirty="0">
              <a:solidFill>
                <a:schemeClr val="tx1"/>
              </a:solidFill>
            </a:endParaRPr>
          </a:p>
        </p:txBody>
      </p:sp>
      <p:sp>
        <p:nvSpPr>
          <p:cNvPr id="9" name="2 - Θέση περιεχομένου"/>
          <p:cNvSpPr txBox="1">
            <a:spLocks/>
          </p:cNvSpPr>
          <p:nvPr/>
        </p:nvSpPr>
        <p:spPr>
          <a:xfrm>
            <a:off x="1475656" y="3464024"/>
            <a:ext cx="7498080" cy="2701280"/>
          </a:xfrm>
          <a:prstGeom prst="rect">
            <a:avLst/>
          </a:prstGeom>
        </p:spPr>
        <p:txBody>
          <a:bodyPr>
            <a:no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000" dirty="0" smtClean="0"/>
              <a:t>Finally, there are two predefined classes</a:t>
            </a:r>
          </a:p>
          <a:p>
            <a:pPr marL="822960" lvl="1" indent="-283464">
              <a:spcBef>
                <a:spcPts val="600"/>
              </a:spcBef>
              <a:buClr>
                <a:schemeClr val="accent1"/>
              </a:buClr>
              <a:buSzPct val="80000"/>
              <a:buFont typeface="Wingdings 2"/>
              <a:buChar char=""/>
            </a:pPr>
            <a:r>
              <a:rPr lang="en-US" i="1" dirty="0" err="1" smtClean="0"/>
              <a:t>owl:Thing</a:t>
            </a:r>
            <a:r>
              <a:rPr lang="en-US" dirty="0" smtClean="0"/>
              <a:t> : is the most general class, which contains everything (everything is a thing)</a:t>
            </a:r>
          </a:p>
          <a:p>
            <a:pPr marL="822960" lvl="1" indent="-283464">
              <a:spcBef>
                <a:spcPts val="600"/>
              </a:spcBef>
              <a:buClr>
                <a:schemeClr val="accent1"/>
              </a:buClr>
              <a:buSzPct val="80000"/>
              <a:buFont typeface="Wingdings 2"/>
              <a:buChar char=""/>
            </a:pPr>
            <a:r>
              <a:rPr lang="en-US" i="1" dirty="0" err="1" smtClean="0"/>
              <a:t>owl:Nothing</a:t>
            </a:r>
            <a:r>
              <a:rPr lang="en-US" dirty="0" smtClean="0"/>
              <a:t> : is the empty class</a:t>
            </a:r>
          </a:p>
          <a:p>
            <a:pPr marL="365760" indent="-283464">
              <a:spcBef>
                <a:spcPts val="600"/>
              </a:spcBef>
              <a:buClr>
                <a:schemeClr val="accent1"/>
              </a:buClr>
              <a:buSzPct val="80000"/>
              <a:buFont typeface="Wingdings 2"/>
              <a:buChar char=""/>
            </a:pPr>
            <a:r>
              <a:rPr lang="en-US" sz="2000" dirty="0" smtClean="0"/>
              <a:t>Thus every class is a subclass of </a:t>
            </a:r>
            <a:r>
              <a:rPr lang="en-US" sz="2000" i="1" dirty="0" err="1" smtClean="0"/>
              <a:t>owl:Thing</a:t>
            </a:r>
            <a:r>
              <a:rPr lang="en-US" sz="2000" dirty="0" smtClean="0"/>
              <a:t> and a </a:t>
            </a:r>
            <a:r>
              <a:rPr lang="en-US" sz="2000" dirty="0" err="1" smtClean="0"/>
              <a:t>superclass</a:t>
            </a:r>
            <a:r>
              <a:rPr lang="en-US" sz="2000" dirty="0" smtClean="0"/>
              <a:t> of </a:t>
            </a:r>
            <a:r>
              <a:rPr lang="en-US" sz="2000" i="1" dirty="0" err="1" smtClean="0"/>
              <a:t>owl:Nothing</a:t>
            </a:r>
            <a:endParaRPr lang="el-GR" sz="4400" dirty="0" smtClean="0"/>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39280929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Property Elements (1/3)</a:t>
            </a:r>
            <a:endParaRPr lang="el-GR" dirty="0"/>
          </a:p>
        </p:txBody>
      </p:sp>
      <p:sp>
        <p:nvSpPr>
          <p:cNvPr id="3" name="2 - Θέση περιεχομένου"/>
          <p:cNvSpPr>
            <a:spLocks noGrp="1"/>
          </p:cNvSpPr>
          <p:nvPr>
            <p:ph idx="1"/>
          </p:nvPr>
        </p:nvSpPr>
        <p:spPr>
          <a:xfrm>
            <a:off x="1435608" y="1447800"/>
            <a:ext cx="7498080" cy="3493368"/>
          </a:xfrm>
        </p:spPr>
        <p:txBody>
          <a:bodyPr>
            <a:normAutofit fontScale="77500" lnSpcReduction="20000"/>
          </a:bodyPr>
          <a:lstStyle/>
          <a:p>
            <a:r>
              <a:rPr lang="en-US" dirty="0" smtClean="0"/>
              <a:t>In OWL there are two kinds of properties:</a:t>
            </a:r>
          </a:p>
          <a:p>
            <a:pPr lvl="1"/>
            <a:r>
              <a:rPr lang="en-US" dirty="0" smtClean="0"/>
              <a:t>Object properties, which relate objects to other objects</a:t>
            </a:r>
          </a:p>
          <a:p>
            <a:pPr lvl="2"/>
            <a:r>
              <a:rPr lang="en-US" dirty="0" smtClean="0"/>
              <a:t>Examples are </a:t>
            </a:r>
            <a:r>
              <a:rPr lang="en-US" i="1" dirty="0" err="1" smtClean="0"/>
              <a:t>isTaughtBy</a:t>
            </a:r>
            <a:r>
              <a:rPr lang="en-US" dirty="0" smtClean="0"/>
              <a:t> and </a:t>
            </a:r>
            <a:r>
              <a:rPr lang="en-US" i="1" dirty="0" smtClean="0"/>
              <a:t>supervises</a:t>
            </a:r>
          </a:p>
          <a:p>
            <a:pPr lvl="1"/>
            <a:r>
              <a:rPr lang="en-US" dirty="0" smtClean="0"/>
              <a:t>Data type properties, which relate objects to data type values</a:t>
            </a:r>
          </a:p>
          <a:p>
            <a:pPr lvl="2"/>
            <a:r>
              <a:rPr lang="en-US" dirty="0" smtClean="0"/>
              <a:t>Examples are phone, title, and age</a:t>
            </a:r>
          </a:p>
          <a:p>
            <a:pPr lvl="2"/>
            <a:r>
              <a:rPr lang="en-US" dirty="0" smtClean="0"/>
              <a:t>OWL does not have any predefined data types, nor does it provide special definition facilities</a:t>
            </a:r>
          </a:p>
          <a:p>
            <a:pPr lvl="2"/>
            <a:r>
              <a:rPr lang="en-US" dirty="0" smtClean="0"/>
              <a:t>Instead, it allows one to use XML Schema data types, thus making use of the layered architecture of the SW</a:t>
            </a:r>
          </a:p>
          <a:p>
            <a:pPr lvl="2"/>
            <a:r>
              <a:rPr lang="en-US" dirty="0" smtClean="0"/>
              <a:t>Here is an example of a data type property:</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194</a:t>
            </a:fld>
            <a:endParaRPr lang="el-GR"/>
          </a:p>
        </p:txBody>
      </p:sp>
      <p:sp>
        <p:nvSpPr>
          <p:cNvPr id="5" name="4 - Ορθογώνιο"/>
          <p:cNvSpPr/>
          <p:nvPr/>
        </p:nvSpPr>
        <p:spPr>
          <a:xfrm>
            <a:off x="2411760" y="5085184"/>
            <a:ext cx="5040560" cy="13681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&lt;</a:t>
            </a:r>
            <a:r>
              <a:rPr lang="en-US" sz="1600" i="1" dirty="0" err="1" smtClean="0"/>
              <a:t>owl:DatatypeProperty</a:t>
            </a:r>
            <a:r>
              <a:rPr lang="en-US" sz="1600" i="1" dirty="0" smtClean="0"/>
              <a:t> </a:t>
            </a:r>
            <a:r>
              <a:rPr lang="en-US" sz="1600" i="1" dirty="0" err="1" smtClean="0"/>
              <a:t>rdf:ID</a:t>
            </a:r>
            <a:r>
              <a:rPr lang="en-US" sz="1600" i="1" dirty="0" smtClean="0"/>
              <a:t>="age"&gt;</a:t>
            </a:r>
          </a:p>
          <a:p>
            <a:r>
              <a:rPr lang="en-US" sz="1600" i="1" dirty="0" smtClean="0"/>
              <a:t>&lt;</a:t>
            </a:r>
            <a:r>
              <a:rPr lang="en-US" sz="1600" i="1" dirty="0" err="1" smtClean="0"/>
              <a:t>rdfs:range</a:t>
            </a:r>
            <a:r>
              <a:rPr lang="en-US" sz="1600" i="1" dirty="0" smtClean="0"/>
              <a:t> </a:t>
            </a:r>
            <a:r>
              <a:rPr lang="en-US" sz="1600" i="1" dirty="0" err="1" smtClean="0"/>
              <a:t>rdf:resource</a:t>
            </a:r>
            <a:r>
              <a:rPr lang="en-US" sz="1600" i="1" dirty="0" smtClean="0"/>
              <a:t>="http://www.w3.org/2001/XMLSchema</a:t>
            </a:r>
          </a:p>
          <a:p>
            <a:r>
              <a:rPr lang="en-US" sz="1600" dirty="0" smtClean="0"/>
              <a:t>#</a:t>
            </a:r>
            <a:r>
              <a:rPr lang="en-US" sz="1600" dirty="0" err="1" smtClean="0"/>
              <a:t>nonNegativeInteger</a:t>
            </a:r>
            <a:r>
              <a:rPr lang="en-US" sz="1600" dirty="0" smtClean="0"/>
              <a:t>"/</a:t>
            </a:r>
            <a:r>
              <a:rPr lang="en-US" sz="1600" i="1" dirty="0" smtClean="0"/>
              <a:t>&gt;</a:t>
            </a:r>
          </a:p>
          <a:p>
            <a:r>
              <a:rPr lang="en-US" sz="1600" i="1" dirty="0" smtClean="0"/>
              <a:t>&lt;/</a:t>
            </a:r>
            <a:r>
              <a:rPr lang="en-US" sz="1600" i="1" dirty="0" err="1" smtClean="0"/>
              <a:t>owl:DatatypeProperty</a:t>
            </a:r>
            <a:r>
              <a:rPr lang="en-US" sz="1600" i="1" dirty="0" smtClean="0"/>
              <a:t>&gt;</a:t>
            </a:r>
            <a:endParaRPr lang="el-GR" sz="1700" dirty="0">
              <a:solidFill>
                <a:schemeClr val="tx1"/>
              </a:solidFill>
            </a:endParaRPr>
          </a:p>
        </p:txBody>
      </p:sp>
    </p:spTree>
    <p:extLst>
      <p:ext uri="{BB962C8B-B14F-4D97-AF65-F5344CB8AC3E}">
        <p14:creationId xmlns:p14="http://schemas.microsoft.com/office/powerpoint/2010/main" val="329193704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Property Elements (2/3)</a:t>
            </a:r>
            <a:endParaRPr lang="el-GR" dirty="0"/>
          </a:p>
        </p:txBody>
      </p:sp>
      <p:sp>
        <p:nvSpPr>
          <p:cNvPr id="3" name="2 - Θέση περιεχομένου"/>
          <p:cNvSpPr>
            <a:spLocks noGrp="1"/>
          </p:cNvSpPr>
          <p:nvPr>
            <p:ph idx="1"/>
          </p:nvPr>
        </p:nvSpPr>
        <p:spPr>
          <a:xfrm>
            <a:off x="1435608" y="1447800"/>
            <a:ext cx="7498080" cy="1045096"/>
          </a:xfrm>
        </p:spPr>
        <p:txBody>
          <a:bodyPr>
            <a:normAutofit fontScale="70000" lnSpcReduction="20000"/>
          </a:bodyPr>
          <a:lstStyle/>
          <a:p>
            <a:r>
              <a:rPr lang="en-US" dirty="0" smtClean="0"/>
              <a:t>User-defined data types will usually be collected in an XML schema and then used in an OWL ontology</a:t>
            </a:r>
          </a:p>
          <a:p>
            <a:r>
              <a:rPr lang="en-US" dirty="0" smtClean="0"/>
              <a:t>Here is an example of an object property:</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195</a:t>
            </a:fld>
            <a:endParaRPr lang="el-GR"/>
          </a:p>
        </p:txBody>
      </p:sp>
      <p:sp>
        <p:nvSpPr>
          <p:cNvPr id="5" name="2 - Θέση περιεχομένου"/>
          <p:cNvSpPr txBox="1">
            <a:spLocks/>
          </p:cNvSpPr>
          <p:nvPr/>
        </p:nvSpPr>
        <p:spPr>
          <a:xfrm>
            <a:off x="1403648" y="3752056"/>
            <a:ext cx="7498080" cy="1549152"/>
          </a:xfrm>
          <a:prstGeom prst="rect">
            <a:avLst/>
          </a:prstGeom>
        </p:spPr>
        <p:txBody>
          <a:bodyPr>
            <a:normAutofit fontScale="6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More than one domain and range may be declared</a:t>
            </a:r>
          </a:p>
          <a:p>
            <a:pPr marL="822960" lvl="1" indent="-283464">
              <a:spcBef>
                <a:spcPts val="600"/>
              </a:spcBef>
              <a:buClr>
                <a:schemeClr val="accent1"/>
              </a:buClr>
              <a:buSzPct val="80000"/>
              <a:buFont typeface="Wingdings 2"/>
              <a:buChar char=""/>
            </a:pPr>
            <a:r>
              <a:rPr lang="en-US" sz="2900" dirty="0" smtClean="0"/>
              <a:t>In this case the intersection of the domains, respectively ranges, is taken </a:t>
            </a:r>
          </a:p>
          <a:p>
            <a:pPr marL="365760" indent="-283464">
              <a:spcBef>
                <a:spcPts val="600"/>
              </a:spcBef>
              <a:buClr>
                <a:schemeClr val="accent1"/>
              </a:buClr>
              <a:buSzPct val="80000"/>
              <a:buFont typeface="Wingdings 2"/>
              <a:buChar char=""/>
            </a:pPr>
            <a:r>
              <a:rPr lang="en-US" sz="3200" dirty="0" smtClean="0"/>
              <a:t>OWL allows us to relate inverse properties</a:t>
            </a:r>
          </a:p>
          <a:p>
            <a:pPr marL="822960" lvl="1" indent="-283464">
              <a:spcBef>
                <a:spcPts val="600"/>
              </a:spcBef>
              <a:buClr>
                <a:schemeClr val="accent1"/>
              </a:buClr>
              <a:buSzPct val="80000"/>
              <a:buFont typeface="Wingdings 2"/>
              <a:buChar char=""/>
            </a:pPr>
            <a:r>
              <a:rPr lang="en-US" sz="2900" dirty="0" smtClean="0"/>
              <a:t>A typical example is the pair </a:t>
            </a:r>
            <a:r>
              <a:rPr lang="en-US" sz="2900" i="1" dirty="0" err="1" smtClean="0"/>
              <a:t>isTaughtBy</a:t>
            </a:r>
            <a:r>
              <a:rPr lang="en-US" sz="2900" dirty="0" smtClean="0"/>
              <a:t> and </a:t>
            </a:r>
            <a:r>
              <a:rPr lang="en-US" sz="2900" i="1" dirty="0" smtClean="0"/>
              <a:t>teaches</a:t>
            </a:r>
            <a:r>
              <a:rPr lang="en-US" sz="2900" dirty="0" smtClean="0"/>
              <a:t>:</a:t>
            </a:r>
            <a:endParaRPr kumimoji="0" lang="el-GR" sz="29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 Ορθογώνιο"/>
          <p:cNvSpPr/>
          <p:nvPr/>
        </p:nvSpPr>
        <p:spPr>
          <a:xfrm>
            <a:off x="2411760" y="5229200"/>
            <a:ext cx="5040560" cy="136815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&lt;</a:t>
            </a:r>
            <a:r>
              <a:rPr lang="en-US" sz="1600" i="1" dirty="0" err="1" smtClean="0"/>
              <a:t>owl:ObjectProperty</a:t>
            </a:r>
            <a:r>
              <a:rPr lang="en-US" sz="1600" i="1" dirty="0" smtClean="0"/>
              <a:t> </a:t>
            </a:r>
            <a:r>
              <a:rPr lang="en-US" sz="1600" i="1" dirty="0" err="1" smtClean="0"/>
              <a:t>rdf:ID</a:t>
            </a:r>
            <a:r>
              <a:rPr lang="en-US" sz="1600" i="1" dirty="0" smtClean="0"/>
              <a:t>="teaches"&gt;</a:t>
            </a:r>
          </a:p>
          <a:p>
            <a:r>
              <a:rPr lang="en-US" sz="1600" i="1" dirty="0" smtClean="0"/>
              <a:t>&lt;</a:t>
            </a:r>
            <a:r>
              <a:rPr lang="en-US" sz="1600" i="1" dirty="0" err="1" smtClean="0"/>
              <a:t>rdfs:range</a:t>
            </a:r>
            <a:r>
              <a:rPr lang="en-US" sz="1600" i="1" dirty="0" smtClean="0"/>
              <a:t> </a:t>
            </a:r>
            <a:r>
              <a:rPr lang="en-US" sz="1600" i="1" dirty="0" err="1" smtClean="0"/>
              <a:t>rdf:resource</a:t>
            </a:r>
            <a:r>
              <a:rPr lang="en-US" sz="1600" i="1" dirty="0" smtClean="0"/>
              <a:t>="#course"/&gt;</a:t>
            </a:r>
          </a:p>
          <a:p>
            <a:r>
              <a:rPr lang="en-US" sz="1600" i="1" dirty="0" smtClean="0"/>
              <a:t>&lt;</a:t>
            </a:r>
            <a:r>
              <a:rPr lang="en-US" sz="1600" i="1" dirty="0" err="1" smtClean="0"/>
              <a:t>rdfs:domain</a:t>
            </a:r>
            <a:r>
              <a:rPr lang="en-US" sz="1600" i="1" dirty="0" smtClean="0"/>
              <a:t> </a:t>
            </a:r>
            <a:r>
              <a:rPr lang="en-US" sz="1600" i="1" dirty="0" err="1" smtClean="0"/>
              <a:t>rdf:resource</a:t>
            </a:r>
            <a:r>
              <a:rPr lang="en-US" sz="1600" i="1" dirty="0" smtClean="0"/>
              <a:t>="#</a:t>
            </a:r>
            <a:r>
              <a:rPr lang="en-US" sz="1600" i="1" dirty="0" err="1" smtClean="0"/>
              <a:t>academicStaffMember</a:t>
            </a:r>
            <a:r>
              <a:rPr lang="en-US" sz="1600" i="1" dirty="0" smtClean="0"/>
              <a:t>"/&gt;</a:t>
            </a:r>
          </a:p>
          <a:p>
            <a:r>
              <a:rPr lang="en-US" sz="1600" i="1" dirty="0" smtClean="0"/>
              <a:t>&lt;</a:t>
            </a:r>
            <a:r>
              <a:rPr lang="en-US" sz="1600" i="1" dirty="0" err="1" smtClean="0"/>
              <a:t>owl:inverseOf</a:t>
            </a:r>
            <a:r>
              <a:rPr lang="en-US" sz="1600" i="1" dirty="0" smtClean="0"/>
              <a:t> </a:t>
            </a:r>
            <a:r>
              <a:rPr lang="en-US" sz="1600" i="1" dirty="0" err="1" smtClean="0"/>
              <a:t>rdf:resource</a:t>
            </a:r>
            <a:r>
              <a:rPr lang="en-US" sz="1600" i="1" dirty="0" smtClean="0"/>
              <a:t>="#</a:t>
            </a:r>
            <a:r>
              <a:rPr lang="en-US" sz="1600" i="1" dirty="0" err="1" smtClean="0"/>
              <a:t>isTaughtBy</a:t>
            </a:r>
            <a:r>
              <a:rPr lang="en-US" sz="1600" i="1" dirty="0" smtClean="0"/>
              <a:t>"/&gt;</a:t>
            </a:r>
          </a:p>
          <a:p>
            <a:r>
              <a:rPr lang="en-US" sz="1600" i="1" dirty="0" smtClean="0"/>
              <a:t>&lt;/</a:t>
            </a:r>
            <a:r>
              <a:rPr lang="en-US" sz="1600" i="1" dirty="0" err="1" smtClean="0"/>
              <a:t>owl:ObjectProperty</a:t>
            </a:r>
            <a:r>
              <a:rPr lang="en-US" sz="1600" i="1" dirty="0" smtClean="0"/>
              <a:t>&gt;</a:t>
            </a:r>
            <a:endParaRPr lang="el-GR" sz="1700" dirty="0">
              <a:solidFill>
                <a:schemeClr val="tx1"/>
              </a:solidFill>
            </a:endParaRPr>
          </a:p>
        </p:txBody>
      </p:sp>
      <p:sp>
        <p:nvSpPr>
          <p:cNvPr id="7" name="6 - Ορθογώνιο"/>
          <p:cNvSpPr/>
          <p:nvPr/>
        </p:nvSpPr>
        <p:spPr>
          <a:xfrm>
            <a:off x="2339752" y="2492896"/>
            <a:ext cx="5040560" cy="12241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&lt;</a:t>
            </a:r>
            <a:r>
              <a:rPr lang="en-US" sz="1600" i="1" dirty="0" err="1" smtClean="0"/>
              <a:t>owl:ObjectProperty</a:t>
            </a:r>
            <a:r>
              <a:rPr lang="en-US" sz="1600" i="1" dirty="0" smtClean="0"/>
              <a:t> </a:t>
            </a:r>
            <a:r>
              <a:rPr lang="en-US" sz="1600" i="1" dirty="0" err="1" smtClean="0"/>
              <a:t>rdf:ID</a:t>
            </a:r>
            <a:r>
              <a:rPr lang="en-US" sz="1600" i="1" dirty="0" smtClean="0"/>
              <a:t>="</a:t>
            </a:r>
            <a:r>
              <a:rPr lang="en-US" sz="1600" i="1" dirty="0" err="1" smtClean="0"/>
              <a:t>isTaughtBy</a:t>
            </a:r>
            <a:r>
              <a:rPr lang="en-US" sz="1600" i="1" dirty="0" smtClean="0"/>
              <a:t>"&gt;</a:t>
            </a:r>
          </a:p>
          <a:p>
            <a:r>
              <a:rPr lang="en-US" sz="1600" i="1" dirty="0" smtClean="0"/>
              <a:t>&lt;</a:t>
            </a:r>
            <a:r>
              <a:rPr lang="en-US" sz="1600" i="1" dirty="0" err="1" smtClean="0"/>
              <a:t>rdfs:domain</a:t>
            </a:r>
            <a:r>
              <a:rPr lang="en-US" sz="1600" i="1" dirty="0" smtClean="0"/>
              <a:t> </a:t>
            </a:r>
            <a:r>
              <a:rPr lang="en-US" sz="1600" i="1" dirty="0" err="1" smtClean="0"/>
              <a:t>rdf:resource</a:t>
            </a:r>
            <a:r>
              <a:rPr lang="en-US" sz="1600" i="1" dirty="0" smtClean="0"/>
              <a:t>="#course"/&gt;</a:t>
            </a:r>
          </a:p>
          <a:p>
            <a:r>
              <a:rPr lang="en-US" sz="1600" i="1" dirty="0" smtClean="0"/>
              <a:t>&lt;</a:t>
            </a:r>
            <a:r>
              <a:rPr lang="en-US" sz="1600" i="1" dirty="0" err="1" smtClean="0"/>
              <a:t>rdfs:range</a:t>
            </a:r>
            <a:r>
              <a:rPr lang="en-US" sz="1600" i="1" dirty="0" smtClean="0"/>
              <a:t> </a:t>
            </a:r>
            <a:r>
              <a:rPr lang="en-US" sz="1600" i="1" dirty="0" err="1" smtClean="0"/>
              <a:t>rdf:resource</a:t>
            </a:r>
            <a:r>
              <a:rPr lang="en-US" sz="1600" i="1" dirty="0" smtClean="0"/>
              <a:t>="#</a:t>
            </a:r>
            <a:r>
              <a:rPr lang="en-US" sz="1600" i="1" dirty="0" err="1" smtClean="0"/>
              <a:t>academicStaffMember</a:t>
            </a:r>
            <a:r>
              <a:rPr lang="en-US" sz="1600" i="1" dirty="0" smtClean="0"/>
              <a:t>"/&gt;</a:t>
            </a:r>
          </a:p>
          <a:p>
            <a:r>
              <a:rPr lang="en-US" sz="1600" i="1" dirty="0" smtClean="0"/>
              <a:t>&lt;</a:t>
            </a:r>
            <a:r>
              <a:rPr lang="en-US" sz="1600" i="1" dirty="0" err="1" smtClean="0"/>
              <a:t>rdfs:subPropertyOf</a:t>
            </a:r>
            <a:r>
              <a:rPr lang="en-US" sz="1600" i="1" dirty="0" smtClean="0"/>
              <a:t> </a:t>
            </a:r>
            <a:r>
              <a:rPr lang="en-US" sz="1600" i="1" dirty="0" err="1" smtClean="0"/>
              <a:t>rdf:resource</a:t>
            </a:r>
            <a:r>
              <a:rPr lang="en-US" sz="1600" i="1" dirty="0" smtClean="0"/>
              <a:t>="#involves"/&gt;</a:t>
            </a:r>
          </a:p>
          <a:p>
            <a:r>
              <a:rPr lang="en-US" sz="1600" i="1" dirty="0" smtClean="0"/>
              <a:t>&lt;/</a:t>
            </a:r>
            <a:r>
              <a:rPr lang="en-US" sz="1600" i="1" dirty="0" err="1" smtClean="0"/>
              <a:t>owl:ObjectProperty</a:t>
            </a:r>
            <a:r>
              <a:rPr lang="en-US" sz="1600" i="1" dirty="0" smtClean="0"/>
              <a:t>&gt;</a:t>
            </a:r>
            <a:endParaRPr lang="el-GR" sz="1700" dirty="0">
              <a:solidFill>
                <a:schemeClr val="tx1"/>
              </a:solidFill>
            </a:endParaRPr>
          </a:p>
        </p:txBody>
      </p:sp>
    </p:spTree>
    <p:extLst>
      <p:ext uri="{BB962C8B-B14F-4D97-AF65-F5344CB8AC3E}">
        <p14:creationId xmlns:p14="http://schemas.microsoft.com/office/powerpoint/2010/main" val="97182926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Property Elements (3/3)</a:t>
            </a:r>
            <a:endParaRPr lang="el-GR" dirty="0"/>
          </a:p>
        </p:txBody>
      </p:sp>
      <p:sp>
        <p:nvSpPr>
          <p:cNvPr id="3" name="2 - Θέση περιεχομένου"/>
          <p:cNvSpPr>
            <a:spLocks noGrp="1"/>
          </p:cNvSpPr>
          <p:nvPr>
            <p:ph idx="1"/>
          </p:nvPr>
        </p:nvSpPr>
        <p:spPr>
          <a:xfrm>
            <a:off x="1435608" y="1519808"/>
            <a:ext cx="4720568" cy="2845296"/>
          </a:xfrm>
        </p:spPr>
        <p:txBody>
          <a:bodyPr>
            <a:normAutofit/>
          </a:bodyPr>
          <a:lstStyle/>
          <a:p>
            <a:r>
              <a:rPr lang="en-US" sz="2400" dirty="0" smtClean="0"/>
              <a:t>Figure illustrates the relationship between a property and its inverse</a:t>
            </a:r>
          </a:p>
          <a:p>
            <a:pPr lvl="1"/>
            <a:r>
              <a:rPr lang="en-US" sz="2000" dirty="0" smtClean="0"/>
              <a:t>Actually, domain and range can be inherited from the inverse property (interchange domain with range)</a:t>
            </a:r>
          </a:p>
          <a:p>
            <a:pPr lvl="1"/>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196</a:t>
            </a:fld>
            <a:endParaRPr lang="el-GR"/>
          </a:p>
        </p:txBody>
      </p:sp>
      <p:sp>
        <p:nvSpPr>
          <p:cNvPr id="5" name="2 - Θέση περιεχομένου"/>
          <p:cNvSpPr txBox="1">
            <a:spLocks/>
          </p:cNvSpPr>
          <p:nvPr/>
        </p:nvSpPr>
        <p:spPr>
          <a:xfrm>
            <a:off x="1475656" y="4149080"/>
            <a:ext cx="7498080" cy="720080"/>
          </a:xfrm>
          <a:prstGeom prst="rect">
            <a:avLst/>
          </a:prstGeom>
        </p:spPr>
        <p:txBody>
          <a:bodyPr>
            <a:normAutofit fontScale="85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800" dirty="0" smtClean="0"/>
              <a:t>Equivalence of properties can be defined through the use of the element </a:t>
            </a:r>
            <a:r>
              <a:rPr lang="en-US" sz="2800" i="1" dirty="0" err="1" smtClean="0"/>
              <a:t>owl:equivalentProperty</a:t>
            </a:r>
            <a:endParaRPr kumimoji="0" lang="el-GR" sz="28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5 - Ορθογώνιο"/>
          <p:cNvSpPr/>
          <p:nvPr/>
        </p:nvSpPr>
        <p:spPr>
          <a:xfrm>
            <a:off x="2411760" y="5229200"/>
            <a:ext cx="5040560" cy="10081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&lt;</a:t>
            </a:r>
            <a:r>
              <a:rPr lang="en-US" sz="1600" i="1" dirty="0" err="1" smtClean="0"/>
              <a:t>owl:ObjectProperty</a:t>
            </a:r>
            <a:r>
              <a:rPr lang="en-US" sz="1600" i="1" dirty="0" smtClean="0"/>
              <a:t> </a:t>
            </a:r>
            <a:r>
              <a:rPr lang="en-US" sz="1600" i="1" dirty="0" err="1" smtClean="0"/>
              <a:t>rdf:ID</a:t>
            </a:r>
            <a:r>
              <a:rPr lang="en-US" sz="1600" i="1" dirty="0" smtClean="0"/>
              <a:t>="</a:t>
            </a:r>
            <a:r>
              <a:rPr lang="en-US" sz="1600" i="1" dirty="0" err="1" smtClean="0"/>
              <a:t>lecturesIn</a:t>
            </a:r>
            <a:r>
              <a:rPr lang="en-US" sz="1600" i="1" dirty="0" smtClean="0"/>
              <a:t>"&gt;</a:t>
            </a:r>
          </a:p>
          <a:p>
            <a:r>
              <a:rPr lang="en-US" sz="1600" i="1" dirty="0" smtClean="0"/>
              <a:t>&lt;</a:t>
            </a:r>
            <a:r>
              <a:rPr lang="en-US" sz="1600" i="1" dirty="0" err="1" smtClean="0"/>
              <a:t>owl:equivalentProperty</a:t>
            </a:r>
            <a:r>
              <a:rPr lang="en-US" sz="1600" i="1" dirty="0" smtClean="0"/>
              <a:t> </a:t>
            </a:r>
            <a:r>
              <a:rPr lang="en-US" sz="1600" i="1" dirty="0" err="1" smtClean="0"/>
              <a:t>rdf:resource</a:t>
            </a:r>
            <a:r>
              <a:rPr lang="en-US" sz="1600" i="1" dirty="0" smtClean="0"/>
              <a:t>="#teaches"/&gt;</a:t>
            </a:r>
          </a:p>
          <a:p>
            <a:r>
              <a:rPr lang="en-US" sz="1600" i="1" dirty="0" smtClean="0"/>
              <a:t>&lt;/</a:t>
            </a:r>
            <a:r>
              <a:rPr lang="en-US" sz="1600" i="1" dirty="0" err="1" smtClean="0"/>
              <a:t>owl:ObjectProperty</a:t>
            </a:r>
            <a:r>
              <a:rPr lang="en-US" sz="1600" i="1" dirty="0" smtClean="0"/>
              <a:t>&gt;</a:t>
            </a:r>
            <a:endParaRPr lang="el-GR" sz="1700" dirty="0">
              <a:solidFill>
                <a:schemeClr val="tx1"/>
              </a:solidFill>
            </a:endParaRPr>
          </a:p>
        </p:txBody>
      </p:sp>
      <p:pic>
        <p:nvPicPr>
          <p:cNvPr id="2050" name="Picture 2"/>
          <p:cNvPicPr>
            <a:picLocks noChangeAspect="1" noChangeArrowheads="1"/>
          </p:cNvPicPr>
          <p:nvPr/>
        </p:nvPicPr>
        <p:blipFill>
          <a:blip r:embed="rId2" cstate="print"/>
          <a:srcRect/>
          <a:stretch>
            <a:fillRect/>
          </a:stretch>
        </p:blipFill>
        <p:spPr bwMode="auto">
          <a:xfrm>
            <a:off x="6156176" y="1772816"/>
            <a:ext cx="2505075" cy="1866900"/>
          </a:xfrm>
          <a:prstGeom prst="rect">
            <a:avLst/>
          </a:prstGeom>
          <a:noFill/>
          <a:ln w="9525">
            <a:noFill/>
            <a:miter lim="800000"/>
            <a:headEnd/>
            <a:tailEnd/>
          </a:ln>
        </p:spPr>
      </p:pic>
    </p:spTree>
    <p:extLst>
      <p:ext uri="{BB962C8B-B14F-4D97-AF65-F5344CB8AC3E}">
        <p14:creationId xmlns:p14="http://schemas.microsoft.com/office/powerpoint/2010/main" val="140274276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Property Restrictions (1/7)</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n-US" dirty="0" smtClean="0"/>
              <a:t>With </a:t>
            </a:r>
            <a:r>
              <a:rPr lang="en-US" i="1" dirty="0" err="1" smtClean="0"/>
              <a:t>rdfs:subClassOf</a:t>
            </a:r>
            <a:r>
              <a:rPr lang="en-US" dirty="0" smtClean="0"/>
              <a:t> we can specify a class </a:t>
            </a:r>
            <a:r>
              <a:rPr lang="en-US" i="1" dirty="0" smtClean="0"/>
              <a:t>C </a:t>
            </a:r>
            <a:r>
              <a:rPr lang="en-US" dirty="0" smtClean="0"/>
              <a:t>to be subclass of another class </a:t>
            </a:r>
            <a:r>
              <a:rPr lang="en-US" i="1" dirty="0" smtClean="0"/>
              <a:t>C’ </a:t>
            </a:r>
          </a:p>
          <a:p>
            <a:pPr lvl="1"/>
            <a:r>
              <a:rPr lang="en-US" dirty="0" smtClean="0"/>
              <a:t>then every instance of </a:t>
            </a:r>
            <a:r>
              <a:rPr lang="en-US" i="1" dirty="0" smtClean="0"/>
              <a:t>C </a:t>
            </a:r>
            <a:r>
              <a:rPr lang="en-US" dirty="0" smtClean="0"/>
              <a:t>is also an instance of </a:t>
            </a:r>
            <a:r>
              <a:rPr lang="en-US" i="1" dirty="0" smtClean="0"/>
              <a:t>C’</a:t>
            </a:r>
          </a:p>
          <a:p>
            <a:r>
              <a:rPr lang="en-US" dirty="0" smtClean="0"/>
              <a:t>Suppose we wish to declare instead that the class </a:t>
            </a:r>
            <a:r>
              <a:rPr lang="en-US" i="1" dirty="0" smtClean="0"/>
              <a:t>C </a:t>
            </a:r>
            <a:r>
              <a:rPr lang="en-US" dirty="0" smtClean="0"/>
              <a:t>satisfies certain conditions</a:t>
            </a:r>
          </a:p>
          <a:p>
            <a:pPr lvl="1"/>
            <a:r>
              <a:rPr lang="en-US" dirty="0" smtClean="0"/>
              <a:t>that is, all instances of </a:t>
            </a:r>
            <a:r>
              <a:rPr lang="en-US" i="1" dirty="0" smtClean="0"/>
              <a:t>C </a:t>
            </a:r>
            <a:r>
              <a:rPr lang="en-US" dirty="0" smtClean="0"/>
              <a:t>satisfy the conditions</a:t>
            </a:r>
          </a:p>
          <a:p>
            <a:r>
              <a:rPr lang="en-US" dirty="0" smtClean="0"/>
              <a:t>This is equivalent to saying that </a:t>
            </a:r>
            <a:r>
              <a:rPr lang="en-US" i="1" dirty="0" smtClean="0"/>
              <a:t>C </a:t>
            </a:r>
            <a:r>
              <a:rPr lang="en-US" dirty="0" smtClean="0"/>
              <a:t>is subclass of a class</a:t>
            </a:r>
            <a:r>
              <a:rPr lang="en-US" i="1" dirty="0" smtClean="0"/>
              <a:t> C’</a:t>
            </a:r>
          </a:p>
          <a:p>
            <a:pPr lvl="1"/>
            <a:r>
              <a:rPr lang="en-US" dirty="0" smtClean="0"/>
              <a:t>where</a:t>
            </a:r>
            <a:r>
              <a:rPr lang="en-US" i="1" dirty="0" smtClean="0"/>
              <a:t> C’ </a:t>
            </a:r>
            <a:r>
              <a:rPr lang="en-US" dirty="0" smtClean="0"/>
              <a:t>collects all objects that satisfy the conditions</a:t>
            </a:r>
          </a:p>
          <a:p>
            <a:pPr lvl="1"/>
            <a:r>
              <a:rPr lang="en-US" dirty="0" smtClean="0"/>
              <a:t>That is exactly how it is done in OWL</a:t>
            </a:r>
          </a:p>
          <a:p>
            <a:pPr lvl="1"/>
            <a:r>
              <a:rPr lang="en-US" dirty="0" smtClean="0"/>
              <a:t>Note that, in general, </a:t>
            </a:r>
            <a:r>
              <a:rPr lang="en-US" i="1" dirty="0" smtClean="0"/>
              <a:t>C’ </a:t>
            </a:r>
            <a:r>
              <a:rPr lang="en-US" dirty="0" smtClean="0"/>
              <a:t>can remain anonymous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197</a:t>
            </a:fld>
            <a:endParaRPr lang="el-GR"/>
          </a:p>
        </p:txBody>
      </p:sp>
    </p:spTree>
    <p:extLst>
      <p:ext uri="{BB962C8B-B14F-4D97-AF65-F5344CB8AC3E}">
        <p14:creationId xmlns:p14="http://schemas.microsoft.com/office/powerpoint/2010/main" val="176987706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Property Restrictions (2/7)</a:t>
            </a:r>
            <a:endParaRPr lang="el-GR" dirty="0"/>
          </a:p>
        </p:txBody>
      </p:sp>
      <p:sp>
        <p:nvSpPr>
          <p:cNvPr id="3" name="2 - Θέση περιεχομένου"/>
          <p:cNvSpPr>
            <a:spLocks noGrp="1"/>
          </p:cNvSpPr>
          <p:nvPr>
            <p:ph idx="1"/>
          </p:nvPr>
        </p:nvSpPr>
        <p:spPr>
          <a:xfrm>
            <a:off x="1435608" y="1447800"/>
            <a:ext cx="7498080" cy="973088"/>
          </a:xfrm>
        </p:spPr>
        <p:txBody>
          <a:bodyPr>
            <a:normAutofit fontScale="70000" lnSpcReduction="20000"/>
          </a:bodyPr>
          <a:lstStyle/>
          <a:p>
            <a:r>
              <a:rPr lang="en-US" dirty="0" smtClean="0"/>
              <a:t>The following element requires first-year courses to be taught by professors only (according to a questionable view, older and more senior academics are better at teaching):</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198</a:t>
            </a:fld>
            <a:endParaRPr lang="el-GR"/>
          </a:p>
        </p:txBody>
      </p:sp>
      <p:sp>
        <p:nvSpPr>
          <p:cNvPr id="5" name="2 - Θέση περιεχομένου"/>
          <p:cNvSpPr txBox="1">
            <a:spLocks/>
          </p:cNvSpPr>
          <p:nvPr/>
        </p:nvSpPr>
        <p:spPr>
          <a:xfrm>
            <a:off x="1475656" y="4437112"/>
            <a:ext cx="7498080" cy="2016224"/>
          </a:xfrm>
          <a:prstGeom prst="rect">
            <a:avLst/>
          </a:prstGeom>
        </p:spPr>
        <p:txBody>
          <a:bodyPr>
            <a:normAutofit fontScale="70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i="1" dirty="0" err="1" smtClean="0"/>
              <a:t>owl:allValuesFrom</a:t>
            </a:r>
            <a:r>
              <a:rPr lang="en-US" sz="3200" dirty="0" smtClean="0"/>
              <a:t> is used to specify the class of possible values the property specified by </a:t>
            </a:r>
            <a:r>
              <a:rPr lang="en-US" sz="3200" i="1" dirty="0" err="1" smtClean="0"/>
              <a:t>owl:onProperty</a:t>
            </a:r>
            <a:r>
              <a:rPr lang="en-US" sz="3200" dirty="0" smtClean="0"/>
              <a:t> can take </a:t>
            </a:r>
          </a:p>
          <a:p>
            <a:pPr marL="822960" lvl="1" indent="-283464">
              <a:spcBef>
                <a:spcPts val="600"/>
              </a:spcBef>
              <a:buClr>
                <a:schemeClr val="accent1"/>
              </a:buClr>
              <a:buSzPct val="80000"/>
              <a:buFont typeface="Wingdings 2"/>
              <a:buChar char=""/>
            </a:pPr>
            <a:r>
              <a:rPr lang="en-US" sz="2900" dirty="0" smtClean="0"/>
              <a:t>In other words, all values of the property must come from this class</a:t>
            </a:r>
          </a:p>
          <a:p>
            <a:pPr marL="822960" lvl="1" indent="-283464">
              <a:spcBef>
                <a:spcPts val="600"/>
              </a:spcBef>
              <a:buClr>
                <a:schemeClr val="accent1"/>
              </a:buClr>
              <a:buSzPct val="80000"/>
              <a:buFont typeface="Wingdings 2"/>
              <a:buChar char=""/>
            </a:pPr>
            <a:r>
              <a:rPr lang="en-US" sz="2900" dirty="0" smtClean="0"/>
              <a:t>In our example, only professors are allowed as values of the property </a:t>
            </a:r>
            <a:r>
              <a:rPr lang="en-US" sz="2900" i="1" dirty="0" err="1" smtClean="0"/>
              <a:t>isTaughtBy</a:t>
            </a:r>
            <a:endParaRPr kumimoji="0" lang="el-GR" sz="29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5 - Ορθογώνιο"/>
          <p:cNvSpPr/>
          <p:nvPr/>
        </p:nvSpPr>
        <p:spPr>
          <a:xfrm>
            <a:off x="2411760" y="2420888"/>
            <a:ext cx="5040560" cy="19442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&lt;</a:t>
            </a:r>
            <a:r>
              <a:rPr lang="en-US" sz="1600" i="1" dirty="0" err="1" smtClean="0"/>
              <a:t>owl:Class</a:t>
            </a:r>
            <a:r>
              <a:rPr lang="en-US" sz="1600" i="1" dirty="0" smtClean="0"/>
              <a:t> </a:t>
            </a:r>
            <a:r>
              <a:rPr lang="en-US" sz="1600" i="1" dirty="0" err="1" smtClean="0"/>
              <a:t>rdf:about</a:t>
            </a:r>
            <a:r>
              <a:rPr lang="en-US" sz="1600" i="1" dirty="0" smtClean="0"/>
              <a:t>="#</a:t>
            </a:r>
            <a:r>
              <a:rPr lang="en-US" sz="1600" i="1" dirty="0" err="1" smtClean="0"/>
              <a:t>firstYearCourse</a:t>
            </a:r>
            <a:r>
              <a:rPr lang="en-US" sz="1600" i="1" dirty="0" smtClean="0"/>
              <a:t>"&gt;</a:t>
            </a:r>
          </a:p>
          <a:p>
            <a:r>
              <a:rPr lang="en-US" sz="1600" i="1" dirty="0" smtClean="0"/>
              <a:t>&lt;</a:t>
            </a:r>
            <a:r>
              <a:rPr lang="en-US" sz="1600" i="1" dirty="0" err="1" smtClean="0"/>
              <a:t>rdfs:subClassOf</a:t>
            </a:r>
            <a:r>
              <a:rPr lang="en-US" sz="1600" i="1" dirty="0" smtClean="0"/>
              <a:t>&gt;</a:t>
            </a:r>
          </a:p>
          <a:p>
            <a:r>
              <a:rPr lang="en-US" sz="1600" i="1" dirty="0" smtClean="0"/>
              <a:t>&lt;</a:t>
            </a:r>
            <a:r>
              <a:rPr lang="en-US" sz="1600" i="1" dirty="0" err="1" smtClean="0"/>
              <a:t>owl:Restriction</a:t>
            </a:r>
            <a:r>
              <a:rPr lang="en-US" sz="1600" i="1" dirty="0" smtClean="0"/>
              <a:t>&gt;</a:t>
            </a:r>
          </a:p>
          <a:p>
            <a:r>
              <a:rPr lang="en-US" sz="1600" i="1" dirty="0" smtClean="0"/>
              <a:t>&lt;</a:t>
            </a:r>
            <a:r>
              <a:rPr lang="en-US" sz="1600" i="1" dirty="0" err="1" smtClean="0"/>
              <a:t>owl:onProperty</a:t>
            </a:r>
            <a:r>
              <a:rPr lang="en-US" sz="1600" i="1" dirty="0" smtClean="0"/>
              <a:t> </a:t>
            </a:r>
            <a:r>
              <a:rPr lang="en-US" sz="1600" i="1" dirty="0" err="1" smtClean="0"/>
              <a:t>rdf:resource</a:t>
            </a:r>
            <a:r>
              <a:rPr lang="en-US" sz="1600" i="1" dirty="0" smtClean="0"/>
              <a:t>="#</a:t>
            </a:r>
            <a:r>
              <a:rPr lang="en-US" sz="1600" i="1" dirty="0" err="1" smtClean="0"/>
              <a:t>isTaughtBy</a:t>
            </a:r>
            <a:r>
              <a:rPr lang="en-US" sz="1600" i="1" dirty="0" smtClean="0"/>
              <a:t>"/&gt;</a:t>
            </a:r>
          </a:p>
          <a:p>
            <a:r>
              <a:rPr lang="en-US" sz="1600" i="1" dirty="0" smtClean="0"/>
              <a:t>&lt;</a:t>
            </a:r>
            <a:r>
              <a:rPr lang="en-US" sz="1600" i="1" dirty="0" err="1" smtClean="0"/>
              <a:t>owl:allValuesFrom</a:t>
            </a:r>
            <a:r>
              <a:rPr lang="en-US" sz="1600" i="1" dirty="0" smtClean="0"/>
              <a:t> </a:t>
            </a:r>
            <a:r>
              <a:rPr lang="en-US" sz="1600" i="1" dirty="0" err="1" smtClean="0"/>
              <a:t>rdf:resource</a:t>
            </a:r>
            <a:r>
              <a:rPr lang="en-US" sz="1600" i="1" dirty="0" smtClean="0"/>
              <a:t>="#Professor"/&gt;</a:t>
            </a:r>
          </a:p>
          <a:p>
            <a:r>
              <a:rPr lang="en-US" sz="1600" i="1" dirty="0" smtClean="0"/>
              <a:t>&lt;/</a:t>
            </a:r>
            <a:r>
              <a:rPr lang="en-US" sz="1600" i="1" dirty="0" err="1" smtClean="0"/>
              <a:t>owl:Restriction</a:t>
            </a:r>
            <a:r>
              <a:rPr lang="en-US" sz="1600" i="1" dirty="0" smtClean="0"/>
              <a:t>&gt;</a:t>
            </a:r>
          </a:p>
          <a:p>
            <a:r>
              <a:rPr lang="en-US" sz="1600" i="1" dirty="0" smtClean="0"/>
              <a:t>&lt;/</a:t>
            </a:r>
            <a:r>
              <a:rPr lang="en-US" sz="1600" i="1" dirty="0" err="1" smtClean="0"/>
              <a:t>rdfs:subClassOf</a:t>
            </a:r>
            <a:r>
              <a:rPr lang="en-US" sz="1600" i="1" dirty="0" smtClean="0"/>
              <a:t>&gt;</a:t>
            </a:r>
          </a:p>
          <a:p>
            <a:r>
              <a:rPr lang="en-US" sz="1600" i="1" dirty="0" smtClean="0"/>
              <a:t>&lt;/</a:t>
            </a:r>
            <a:r>
              <a:rPr lang="en-US" sz="1600" i="1" dirty="0" err="1" smtClean="0"/>
              <a:t>owl:Class</a:t>
            </a:r>
            <a:r>
              <a:rPr lang="en-US" sz="1600" i="1" dirty="0" smtClean="0"/>
              <a:t>&gt;</a:t>
            </a:r>
            <a:endParaRPr lang="el-GR" sz="1700" dirty="0">
              <a:solidFill>
                <a:schemeClr val="tx1"/>
              </a:solidFill>
            </a:endParaRPr>
          </a:p>
        </p:txBody>
      </p:sp>
    </p:spTree>
    <p:extLst>
      <p:ext uri="{BB962C8B-B14F-4D97-AF65-F5344CB8AC3E}">
        <p14:creationId xmlns:p14="http://schemas.microsoft.com/office/powerpoint/2010/main" val="422170891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Property Restrictions (3/7)</a:t>
            </a:r>
            <a:endParaRPr lang="el-GR" dirty="0"/>
          </a:p>
        </p:txBody>
      </p:sp>
      <p:sp>
        <p:nvSpPr>
          <p:cNvPr id="3" name="2 - Θέση περιεχομένου"/>
          <p:cNvSpPr>
            <a:spLocks noGrp="1"/>
          </p:cNvSpPr>
          <p:nvPr>
            <p:ph idx="1"/>
          </p:nvPr>
        </p:nvSpPr>
        <p:spPr>
          <a:xfrm>
            <a:off x="1435608" y="1556792"/>
            <a:ext cx="3424424" cy="3781400"/>
          </a:xfrm>
        </p:spPr>
        <p:txBody>
          <a:bodyPr>
            <a:normAutofit fontScale="70000" lnSpcReduction="20000"/>
          </a:bodyPr>
          <a:lstStyle/>
          <a:p>
            <a:r>
              <a:rPr lang="en-US" dirty="0" smtClean="0"/>
              <a:t>We can declare that mathematics courses are taught by David </a:t>
            </a:r>
            <a:r>
              <a:rPr lang="en-US" dirty="0" err="1" smtClean="0"/>
              <a:t>Billington</a:t>
            </a:r>
            <a:r>
              <a:rPr lang="en-US" dirty="0" smtClean="0"/>
              <a:t> as follows:</a:t>
            </a:r>
          </a:p>
          <a:p>
            <a:pPr lvl="1"/>
            <a:r>
              <a:rPr lang="en-US" i="1" dirty="0" err="1" smtClean="0"/>
              <a:t>owl:hasValue</a:t>
            </a:r>
            <a:r>
              <a:rPr lang="en-US" dirty="0" smtClean="0"/>
              <a:t> states a specific value that the property specified by </a:t>
            </a:r>
            <a:r>
              <a:rPr lang="en-US" i="1" dirty="0" err="1" smtClean="0"/>
              <a:t>owl:onProperty</a:t>
            </a:r>
            <a:r>
              <a:rPr lang="en-US" dirty="0" smtClean="0"/>
              <a:t> must have</a:t>
            </a:r>
          </a:p>
          <a:p>
            <a:r>
              <a:rPr lang="en-US" dirty="0" smtClean="0"/>
              <a:t>And we can declare that all academic staff members must teach at least one undergraduate course:</a:t>
            </a:r>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199</a:t>
            </a:fld>
            <a:endParaRPr lang="el-GR"/>
          </a:p>
        </p:txBody>
      </p:sp>
      <p:sp>
        <p:nvSpPr>
          <p:cNvPr id="6" name="5 - Ορθογώνιο"/>
          <p:cNvSpPr/>
          <p:nvPr/>
        </p:nvSpPr>
        <p:spPr>
          <a:xfrm>
            <a:off x="4932040" y="3645024"/>
            <a:ext cx="3960440" cy="23762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&lt;</a:t>
            </a:r>
            <a:r>
              <a:rPr lang="en-US" sz="1600" i="1" dirty="0" err="1" smtClean="0"/>
              <a:t>owl:Class</a:t>
            </a:r>
            <a:r>
              <a:rPr lang="en-US" sz="1600" i="1" dirty="0" smtClean="0"/>
              <a:t> </a:t>
            </a:r>
            <a:r>
              <a:rPr lang="en-US" sz="1600" i="1" dirty="0" err="1" smtClean="0"/>
              <a:t>rdf:about</a:t>
            </a:r>
            <a:r>
              <a:rPr lang="en-US" sz="1600" i="1" dirty="0" smtClean="0"/>
              <a:t>="#</a:t>
            </a:r>
            <a:r>
              <a:rPr lang="en-US" sz="1600" i="1" dirty="0" err="1" smtClean="0"/>
              <a:t>academicStaffMember</a:t>
            </a:r>
            <a:r>
              <a:rPr lang="en-US" sz="1600" i="1" dirty="0" smtClean="0"/>
              <a:t>"&gt;</a:t>
            </a:r>
          </a:p>
          <a:p>
            <a:r>
              <a:rPr lang="en-US" sz="1600" i="1" dirty="0" smtClean="0"/>
              <a:t>&lt;</a:t>
            </a:r>
            <a:r>
              <a:rPr lang="en-US" sz="1600" i="1" dirty="0" err="1" smtClean="0"/>
              <a:t>rdfs:subClassOf</a:t>
            </a:r>
            <a:r>
              <a:rPr lang="en-US" sz="1600" i="1" dirty="0" smtClean="0"/>
              <a:t>&gt;</a:t>
            </a:r>
          </a:p>
          <a:p>
            <a:r>
              <a:rPr lang="en-US" sz="1600" i="1" dirty="0" smtClean="0"/>
              <a:t>&lt;</a:t>
            </a:r>
            <a:r>
              <a:rPr lang="en-US" sz="1600" i="1" dirty="0" err="1" smtClean="0"/>
              <a:t>owl:Restriction</a:t>
            </a:r>
            <a:r>
              <a:rPr lang="en-US" sz="1600" i="1" dirty="0" smtClean="0"/>
              <a:t>&gt;</a:t>
            </a:r>
          </a:p>
          <a:p>
            <a:r>
              <a:rPr lang="en-US" sz="1600" i="1" dirty="0" smtClean="0"/>
              <a:t>&lt;</a:t>
            </a:r>
            <a:r>
              <a:rPr lang="en-US" sz="1600" i="1" dirty="0" err="1" smtClean="0"/>
              <a:t>owl:onProperty</a:t>
            </a:r>
            <a:r>
              <a:rPr lang="en-US" sz="1600" i="1" dirty="0" smtClean="0"/>
              <a:t> </a:t>
            </a:r>
            <a:r>
              <a:rPr lang="en-US" sz="1600" i="1" dirty="0" err="1" smtClean="0"/>
              <a:t>rdf:resource</a:t>
            </a:r>
            <a:r>
              <a:rPr lang="en-US" sz="1600" i="1" dirty="0" smtClean="0"/>
              <a:t>="#teaches"/&gt;</a:t>
            </a:r>
          </a:p>
          <a:p>
            <a:r>
              <a:rPr lang="en-US" sz="1600" i="1" dirty="0" smtClean="0"/>
              <a:t>&lt;</a:t>
            </a:r>
            <a:r>
              <a:rPr lang="en-US" sz="1600" i="1" dirty="0" err="1" smtClean="0"/>
              <a:t>owl:someValuesFrom</a:t>
            </a:r>
            <a:endParaRPr lang="en-US" sz="1600" i="1" dirty="0" smtClean="0"/>
          </a:p>
          <a:p>
            <a:r>
              <a:rPr lang="en-US" sz="1600" dirty="0" err="1" smtClean="0"/>
              <a:t>rdf:resource</a:t>
            </a:r>
            <a:r>
              <a:rPr lang="en-US" sz="1600" dirty="0" smtClean="0"/>
              <a:t>="#</a:t>
            </a:r>
            <a:r>
              <a:rPr lang="en-US" sz="1600" dirty="0" err="1" smtClean="0"/>
              <a:t>undergraduateCourse</a:t>
            </a:r>
            <a:r>
              <a:rPr lang="en-US" sz="1600" dirty="0" smtClean="0"/>
              <a:t>"/</a:t>
            </a:r>
            <a:r>
              <a:rPr lang="en-US" sz="1600" i="1" dirty="0" smtClean="0"/>
              <a:t>&gt;</a:t>
            </a:r>
          </a:p>
          <a:p>
            <a:r>
              <a:rPr lang="en-US" sz="1600" i="1" dirty="0" smtClean="0"/>
              <a:t>&lt;/</a:t>
            </a:r>
            <a:r>
              <a:rPr lang="en-US" sz="1600" i="1" dirty="0" err="1" smtClean="0"/>
              <a:t>owl:Restriction</a:t>
            </a:r>
            <a:r>
              <a:rPr lang="en-US" sz="1600" i="1" dirty="0" smtClean="0"/>
              <a:t>&gt;</a:t>
            </a:r>
          </a:p>
          <a:p>
            <a:r>
              <a:rPr lang="en-US" sz="1600" i="1" dirty="0" smtClean="0"/>
              <a:t>&lt;/</a:t>
            </a:r>
            <a:r>
              <a:rPr lang="en-US" sz="1600" i="1" dirty="0" err="1" smtClean="0"/>
              <a:t>rdfs:subClassOf</a:t>
            </a:r>
            <a:r>
              <a:rPr lang="en-US" sz="1600" i="1" dirty="0" smtClean="0"/>
              <a:t>&gt;</a:t>
            </a:r>
          </a:p>
          <a:p>
            <a:r>
              <a:rPr lang="en-US" sz="1600" i="1" dirty="0" smtClean="0"/>
              <a:t>&lt;/</a:t>
            </a:r>
            <a:r>
              <a:rPr lang="en-US" sz="1600" i="1" dirty="0" err="1" smtClean="0"/>
              <a:t>owl:Class</a:t>
            </a:r>
            <a:r>
              <a:rPr lang="en-US" sz="1600" i="1" dirty="0" smtClean="0"/>
              <a:t>&gt;</a:t>
            </a:r>
            <a:endParaRPr lang="el-GR" sz="1700" dirty="0">
              <a:solidFill>
                <a:schemeClr val="tx1"/>
              </a:solidFill>
            </a:endParaRPr>
          </a:p>
        </p:txBody>
      </p:sp>
      <p:sp>
        <p:nvSpPr>
          <p:cNvPr id="7" name="6 - Ορθογώνιο"/>
          <p:cNvSpPr/>
          <p:nvPr/>
        </p:nvSpPr>
        <p:spPr>
          <a:xfrm>
            <a:off x="4932040" y="1556792"/>
            <a:ext cx="3960440" cy="19442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&lt;</a:t>
            </a:r>
            <a:r>
              <a:rPr lang="en-US" sz="1600" i="1" dirty="0" err="1" smtClean="0"/>
              <a:t>owl:Class</a:t>
            </a:r>
            <a:r>
              <a:rPr lang="en-US" sz="1600" i="1" dirty="0" smtClean="0"/>
              <a:t> </a:t>
            </a:r>
            <a:r>
              <a:rPr lang="en-US" sz="1600" i="1" dirty="0" err="1" smtClean="0"/>
              <a:t>rdf:about</a:t>
            </a:r>
            <a:r>
              <a:rPr lang="en-US" sz="1600" i="1" dirty="0" smtClean="0"/>
              <a:t>="#</a:t>
            </a:r>
            <a:r>
              <a:rPr lang="en-US" sz="1600" i="1" dirty="0" err="1" smtClean="0"/>
              <a:t>mathCourse</a:t>
            </a:r>
            <a:r>
              <a:rPr lang="en-US" sz="1600" i="1" dirty="0" smtClean="0"/>
              <a:t>"&gt;</a:t>
            </a:r>
          </a:p>
          <a:p>
            <a:r>
              <a:rPr lang="en-US" sz="1600" i="1" dirty="0" smtClean="0"/>
              <a:t>&lt;</a:t>
            </a:r>
            <a:r>
              <a:rPr lang="en-US" sz="1600" i="1" dirty="0" err="1" smtClean="0"/>
              <a:t>rdfs:subClassOf</a:t>
            </a:r>
            <a:r>
              <a:rPr lang="en-US" sz="1600" i="1" dirty="0" smtClean="0"/>
              <a:t>&gt;</a:t>
            </a:r>
          </a:p>
          <a:p>
            <a:r>
              <a:rPr lang="en-US" sz="1600" i="1" dirty="0" smtClean="0"/>
              <a:t>&lt;</a:t>
            </a:r>
            <a:r>
              <a:rPr lang="en-US" sz="1600" i="1" dirty="0" err="1" smtClean="0"/>
              <a:t>owl:Restriction</a:t>
            </a:r>
            <a:r>
              <a:rPr lang="en-US" sz="1600" i="1" dirty="0" smtClean="0"/>
              <a:t>&gt;</a:t>
            </a:r>
          </a:p>
          <a:p>
            <a:r>
              <a:rPr lang="en-US" sz="1600" i="1" dirty="0" smtClean="0"/>
              <a:t>&lt;</a:t>
            </a:r>
            <a:r>
              <a:rPr lang="en-US" sz="1600" i="1" dirty="0" err="1" smtClean="0"/>
              <a:t>owl:onProperty</a:t>
            </a:r>
            <a:r>
              <a:rPr lang="en-US" sz="1600" i="1" dirty="0" smtClean="0"/>
              <a:t> </a:t>
            </a:r>
            <a:r>
              <a:rPr lang="en-US" sz="1600" i="1" dirty="0" err="1" smtClean="0"/>
              <a:t>rdf:resource</a:t>
            </a:r>
            <a:r>
              <a:rPr lang="en-US" sz="1600" i="1" dirty="0" smtClean="0"/>
              <a:t>="#</a:t>
            </a:r>
            <a:r>
              <a:rPr lang="en-US" sz="1600" i="1" dirty="0" err="1" smtClean="0"/>
              <a:t>isTaughtBy</a:t>
            </a:r>
            <a:r>
              <a:rPr lang="en-US" sz="1600" i="1" dirty="0" smtClean="0"/>
              <a:t>"/&gt;</a:t>
            </a:r>
          </a:p>
          <a:p>
            <a:r>
              <a:rPr lang="en-US" sz="1600" i="1" dirty="0" smtClean="0"/>
              <a:t>&lt;</a:t>
            </a:r>
            <a:r>
              <a:rPr lang="en-US" sz="1600" i="1" dirty="0" err="1" smtClean="0"/>
              <a:t>owl:hasValue</a:t>
            </a:r>
            <a:r>
              <a:rPr lang="en-US" sz="1600" i="1" dirty="0" smtClean="0"/>
              <a:t> </a:t>
            </a:r>
            <a:r>
              <a:rPr lang="en-US" sz="1600" i="1" dirty="0" err="1" smtClean="0"/>
              <a:t>rdf:resource</a:t>
            </a:r>
            <a:r>
              <a:rPr lang="en-US" sz="1600" i="1" dirty="0" smtClean="0"/>
              <a:t>="#949318"/&gt;</a:t>
            </a:r>
          </a:p>
          <a:p>
            <a:r>
              <a:rPr lang="en-US" sz="1600" i="1" dirty="0" smtClean="0"/>
              <a:t>&lt;/</a:t>
            </a:r>
            <a:r>
              <a:rPr lang="en-US" sz="1600" i="1" dirty="0" err="1" smtClean="0"/>
              <a:t>owl:Restriction</a:t>
            </a:r>
            <a:r>
              <a:rPr lang="en-US" sz="1600" i="1" dirty="0" smtClean="0"/>
              <a:t>&gt;</a:t>
            </a:r>
          </a:p>
          <a:p>
            <a:r>
              <a:rPr lang="en-US" sz="1600" i="1" dirty="0" smtClean="0"/>
              <a:t>&lt;/</a:t>
            </a:r>
            <a:r>
              <a:rPr lang="en-US" sz="1600" i="1" dirty="0" err="1" smtClean="0"/>
              <a:t>rdfs:subClassOf</a:t>
            </a:r>
            <a:r>
              <a:rPr lang="en-US" sz="1600" i="1" dirty="0" smtClean="0"/>
              <a:t>&gt;</a:t>
            </a:r>
          </a:p>
          <a:p>
            <a:r>
              <a:rPr lang="en-US" sz="1600" i="1" dirty="0" smtClean="0"/>
              <a:t>&lt;/</a:t>
            </a:r>
            <a:r>
              <a:rPr lang="en-US" sz="1600" i="1" dirty="0" err="1" smtClean="0"/>
              <a:t>owl:Class</a:t>
            </a:r>
            <a:r>
              <a:rPr lang="en-US" sz="1600" i="1" dirty="0" smtClean="0"/>
              <a:t>&gt;</a:t>
            </a:r>
            <a:endParaRPr lang="el-GR" sz="1700" dirty="0">
              <a:solidFill>
                <a:schemeClr val="tx1"/>
              </a:solidFill>
            </a:endParaRPr>
          </a:p>
        </p:txBody>
      </p:sp>
    </p:spTree>
    <p:extLst>
      <p:ext uri="{BB962C8B-B14F-4D97-AF65-F5344CB8AC3E}">
        <p14:creationId xmlns:p14="http://schemas.microsoft.com/office/powerpoint/2010/main" val="1583038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Today’s Web</a:t>
            </a:r>
            <a:endParaRPr lang="el-GR" dirty="0"/>
          </a:p>
        </p:txBody>
      </p:sp>
      <p:sp>
        <p:nvSpPr>
          <p:cNvPr id="3" name="2 - Θέση περιεχομένου"/>
          <p:cNvSpPr>
            <a:spLocks noGrp="1"/>
          </p:cNvSpPr>
          <p:nvPr>
            <p:ph idx="1"/>
          </p:nvPr>
        </p:nvSpPr>
        <p:spPr/>
        <p:txBody>
          <a:bodyPr>
            <a:normAutofit lnSpcReduction="10000"/>
          </a:bodyPr>
          <a:lstStyle/>
          <a:p>
            <a:r>
              <a:rPr lang="en-US" sz="2800" dirty="0" smtClean="0"/>
              <a:t>The World Wide Web has changed the way people communicate with each other and the way business is conducted</a:t>
            </a:r>
          </a:p>
          <a:p>
            <a:r>
              <a:rPr lang="en-US" sz="2800" dirty="0" smtClean="0"/>
              <a:t>Most of today’s Web content is suitable for human consumption</a:t>
            </a:r>
          </a:p>
          <a:p>
            <a:r>
              <a:rPr lang="en-US" sz="2800" dirty="0" smtClean="0"/>
              <a:t>Typical uses of the Web today involve </a:t>
            </a:r>
          </a:p>
          <a:p>
            <a:pPr lvl="1"/>
            <a:r>
              <a:rPr lang="en-US" sz="2400" dirty="0" smtClean="0"/>
              <a:t>humans seeking and consuming information</a:t>
            </a:r>
          </a:p>
          <a:p>
            <a:pPr lvl="1"/>
            <a:r>
              <a:rPr lang="en-US" sz="2400" dirty="0" smtClean="0"/>
              <a:t>searching and getting in touch with other humans </a:t>
            </a:r>
          </a:p>
          <a:p>
            <a:pPr lvl="1"/>
            <a:r>
              <a:rPr lang="en-US" sz="2400" dirty="0" smtClean="0"/>
              <a:t>reviewing the catalogs of online stores and ordering products</a:t>
            </a:r>
          </a:p>
          <a:p>
            <a:pPr lvl="1"/>
            <a:r>
              <a:rPr lang="en-US" sz="2400" dirty="0" smtClean="0"/>
              <a:t>viewing adult material</a:t>
            </a:r>
          </a:p>
          <a:p>
            <a:pPr lvl="1"/>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a:t>
            </a:fld>
            <a:endParaRPr lang="el-G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err="1" smtClean="0"/>
              <a:t>Ontologies</a:t>
            </a:r>
            <a:r>
              <a:rPr lang="en-US" b="1" dirty="0" smtClean="0"/>
              <a:t> (3/4)</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err="1" smtClean="0"/>
              <a:t>Ontologies</a:t>
            </a:r>
            <a:r>
              <a:rPr lang="en-US" dirty="0" smtClean="0"/>
              <a:t> provide </a:t>
            </a:r>
            <a:r>
              <a:rPr lang="en-US" i="1" dirty="0" smtClean="0"/>
              <a:t>a shared understanding of a domain</a:t>
            </a:r>
          </a:p>
          <a:p>
            <a:pPr lvl="1"/>
            <a:r>
              <a:rPr lang="en-US" dirty="0" smtClean="0"/>
              <a:t>Such a shared understanding is necessary to overcome differences in terminology</a:t>
            </a:r>
          </a:p>
          <a:p>
            <a:r>
              <a:rPr lang="en-US" dirty="0" smtClean="0"/>
              <a:t>Another problem is that two applications may use the same term with different meanings</a:t>
            </a:r>
          </a:p>
          <a:p>
            <a:r>
              <a:rPr lang="en-US" dirty="0" err="1" smtClean="0"/>
              <a:t>Ontologies</a:t>
            </a:r>
            <a:r>
              <a:rPr lang="en-US" dirty="0" smtClean="0"/>
              <a:t> are useful for the organization and navigation of Web sites</a:t>
            </a:r>
          </a:p>
          <a:p>
            <a:r>
              <a:rPr lang="en-US" dirty="0" err="1" smtClean="0"/>
              <a:t>Ontologies</a:t>
            </a:r>
            <a:r>
              <a:rPr lang="en-US" dirty="0" smtClean="0"/>
              <a:t> are also useful for improving the accuracy of Web searches</a:t>
            </a:r>
          </a:p>
          <a:p>
            <a:r>
              <a:rPr lang="en-US" dirty="0" smtClean="0"/>
              <a:t>Web searches can exploit generalization/ specialization information</a:t>
            </a:r>
          </a:p>
          <a:p>
            <a:pPr lvl="1"/>
            <a:r>
              <a:rPr lang="en-US" dirty="0" smtClean="0"/>
              <a:t>If a query fails to find any relevant documents, the search engine may suggest to the user a more general query</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20</a:t>
            </a:fld>
            <a:endParaRPr lang="el-G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Property Restrictions (4/7)</a:t>
            </a:r>
            <a:endParaRPr lang="el-GR" dirty="0"/>
          </a:p>
        </p:txBody>
      </p:sp>
      <p:sp>
        <p:nvSpPr>
          <p:cNvPr id="3" name="2 - Θέση περιεχομένου"/>
          <p:cNvSpPr>
            <a:spLocks noGrp="1"/>
          </p:cNvSpPr>
          <p:nvPr>
            <p:ph idx="1"/>
          </p:nvPr>
        </p:nvSpPr>
        <p:spPr>
          <a:xfrm>
            <a:off x="1435608" y="1447800"/>
            <a:ext cx="7498080" cy="5221560"/>
          </a:xfrm>
        </p:spPr>
        <p:txBody>
          <a:bodyPr>
            <a:normAutofit fontScale="70000" lnSpcReduction="20000"/>
          </a:bodyPr>
          <a:lstStyle/>
          <a:p>
            <a:r>
              <a:rPr lang="en-US" dirty="0" smtClean="0"/>
              <a:t>Let us compare </a:t>
            </a:r>
            <a:r>
              <a:rPr lang="en-US" i="1" dirty="0" err="1" smtClean="0"/>
              <a:t>owl:allValuesFrom</a:t>
            </a:r>
            <a:r>
              <a:rPr lang="en-US" dirty="0" smtClean="0"/>
              <a:t> and </a:t>
            </a:r>
            <a:r>
              <a:rPr lang="en-US" i="1" dirty="0" err="1" smtClean="0"/>
              <a:t>owl:someValuesFrom</a:t>
            </a:r>
            <a:r>
              <a:rPr lang="en-US" i="1" dirty="0" smtClean="0"/>
              <a:t> </a:t>
            </a:r>
          </a:p>
          <a:p>
            <a:pPr lvl="1"/>
            <a:r>
              <a:rPr lang="en-US" dirty="0" smtClean="0"/>
              <a:t>The example using the former requires </a:t>
            </a:r>
            <a:r>
              <a:rPr lang="en-US" i="1" dirty="0" smtClean="0"/>
              <a:t>every person who teaches an instance of </a:t>
            </a:r>
            <a:r>
              <a:rPr lang="en-US" dirty="0" smtClean="0"/>
              <a:t>the class, a first-year subject, to be a professor</a:t>
            </a:r>
          </a:p>
          <a:p>
            <a:pPr lvl="2"/>
            <a:r>
              <a:rPr lang="en-US" dirty="0" smtClean="0"/>
              <a:t>In terms of logic, we have a </a:t>
            </a:r>
            <a:r>
              <a:rPr lang="en-US" i="1" dirty="0" smtClean="0"/>
              <a:t>universal quantification</a:t>
            </a:r>
          </a:p>
          <a:p>
            <a:pPr lvl="1"/>
            <a:r>
              <a:rPr lang="en-US" dirty="0" smtClean="0"/>
              <a:t>The example using the latter requires that </a:t>
            </a:r>
            <a:r>
              <a:rPr lang="en-US" i="1" dirty="0" smtClean="0"/>
              <a:t>there exists an undergraduate </a:t>
            </a:r>
            <a:r>
              <a:rPr lang="en-US" dirty="0" smtClean="0"/>
              <a:t>course taught by an instance of the class, an academic staff member</a:t>
            </a:r>
          </a:p>
          <a:p>
            <a:pPr lvl="2"/>
            <a:r>
              <a:rPr lang="en-US" dirty="0" smtClean="0"/>
              <a:t>It is still possible that the same academic teaches postgraduate courses in addition</a:t>
            </a:r>
          </a:p>
          <a:p>
            <a:pPr lvl="2"/>
            <a:r>
              <a:rPr lang="en-US" dirty="0" smtClean="0"/>
              <a:t>In terms of logic, we have an </a:t>
            </a:r>
            <a:r>
              <a:rPr lang="en-US" i="1" dirty="0" smtClean="0"/>
              <a:t>existential quantification</a:t>
            </a:r>
          </a:p>
          <a:p>
            <a:r>
              <a:rPr lang="en-US" dirty="0" smtClean="0"/>
              <a:t>In general, an </a:t>
            </a:r>
            <a:r>
              <a:rPr lang="en-US" i="1" dirty="0" err="1" smtClean="0"/>
              <a:t>owl:Restriction</a:t>
            </a:r>
            <a:r>
              <a:rPr lang="en-US" dirty="0" smtClean="0"/>
              <a:t> element contains an </a:t>
            </a:r>
            <a:r>
              <a:rPr lang="en-US" i="1" dirty="0" err="1" smtClean="0"/>
              <a:t>owl:onProperty</a:t>
            </a:r>
            <a:r>
              <a:rPr lang="en-US" dirty="0" smtClean="0"/>
              <a:t> element and one or more restriction declarations</a:t>
            </a:r>
          </a:p>
          <a:p>
            <a:r>
              <a:rPr lang="en-US" dirty="0" smtClean="0"/>
              <a:t>One type of restriction declaration defines restrictions on the kinds of values the property can take</a:t>
            </a:r>
          </a:p>
          <a:p>
            <a:pPr lvl="1"/>
            <a:r>
              <a:rPr lang="en-US" i="1" dirty="0" err="1" smtClean="0"/>
              <a:t>owl:allValuesFrom</a:t>
            </a:r>
            <a:endParaRPr lang="en-US" i="1" dirty="0" smtClean="0"/>
          </a:p>
          <a:p>
            <a:pPr lvl="1"/>
            <a:r>
              <a:rPr lang="en-US" i="1" dirty="0" err="1" smtClean="0"/>
              <a:t>owl:hasValue</a:t>
            </a:r>
            <a:endParaRPr lang="en-US" i="1" dirty="0" smtClean="0"/>
          </a:p>
          <a:p>
            <a:pPr lvl="1"/>
            <a:r>
              <a:rPr lang="en-US" i="1" dirty="0" err="1" smtClean="0"/>
              <a:t>owl:someValuesFrom</a:t>
            </a:r>
            <a:endParaRPr lang="en-US" i="1" dirty="0" smtClean="0"/>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200</a:t>
            </a:fld>
            <a:endParaRPr lang="el-GR"/>
          </a:p>
        </p:txBody>
      </p:sp>
    </p:spTree>
    <p:extLst>
      <p:ext uri="{BB962C8B-B14F-4D97-AF65-F5344CB8AC3E}">
        <p14:creationId xmlns:p14="http://schemas.microsoft.com/office/powerpoint/2010/main" val="291260042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Property Restrictions (5/7)</a:t>
            </a:r>
            <a:endParaRPr lang="el-GR" dirty="0"/>
          </a:p>
        </p:txBody>
      </p:sp>
      <p:sp>
        <p:nvSpPr>
          <p:cNvPr id="3" name="2 - Θέση περιεχομένου"/>
          <p:cNvSpPr>
            <a:spLocks noGrp="1"/>
          </p:cNvSpPr>
          <p:nvPr>
            <p:ph idx="1"/>
          </p:nvPr>
        </p:nvSpPr>
        <p:spPr>
          <a:xfrm>
            <a:off x="1435608" y="1663824"/>
            <a:ext cx="3496432" cy="2269232"/>
          </a:xfrm>
        </p:spPr>
        <p:txBody>
          <a:bodyPr>
            <a:normAutofit/>
          </a:bodyPr>
          <a:lstStyle/>
          <a:p>
            <a:r>
              <a:rPr lang="en-US" sz="2400" dirty="0" smtClean="0"/>
              <a:t>Another type defines cardinality restrictions</a:t>
            </a:r>
          </a:p>
          <a:p>
            <a:pPr lvl="1"/>
            <a:r>
              <a:rPr lang="en-US" sz="2000" dirty="0" smtClean="0"/>
              <a:t>E.g. we can require </a:t>
            </a:r>
            <a:r>
              <a:rPr lang="en-US" sz="2000" dirty="0" err="1" smtClean="0"/>
              <a:t>everycourse</a:t>
            </a:r>
            <a:r>
              <a:rPr lang="en-US" sz="2000" dirty="0" smtClean="0"/>
              <a:t> to be taught by at least someone:</a:t>
            </a:r>
            <a:endParaRPr lang="el-GR" sz="20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201</a:t>
            </a:fld>
            <a:endParaRPr lang="el-GR"/>
          </a:p>
        </p:txBody>
      </p:sp>
      <p:sp>
        <p:nvSpPr>
          <p:cNvPr id="5" name="4 - Ορθογώνιο"/>
          <p:cNvSpPr/>
          <p:nvPr/>
        </p:nvSpPr>
        <p:spPr>
          <a:xfrm>
            <a:off x="4788024" y="1556792"/>
            <a:ext cx="4104456" cy="27363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owl:Class</a:t>
            </a:r>
            <a:r>
              <a:rPr lang="en-US" sz="1600" dirty="0" smtClean="0"/>
              <a:t> </a:t>
            </a:r>
            <a:r>
              <a:rPr lang="en-US" sz="1600" dirty="0" err="1" smtClean="0"/>
              <a:t>rdf:about</a:t>
            </a:r>
            <a:r>
              <a:rPr lang="en-US" sz="1600" dirty="0" smtClean="0"/>
              <a:t>="#course"&gt;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owl:onProperty</a:t>
            </a:r>
            <a:r>
              <a:rPr lang="en-US" sz="1600" dirty="0" smtClean="0"/>
              <a:t> </a:t>
            </a:r>
            <a:r>
              <a:rPr lang="en-US" sz="1600" dirty="0" err="1" smtClean="0"/>
              <a:t>rdf:resource</a:t>
            </a:r>
            <a:r>
              <a:rPr lang="en-US" sz="1600" dirty="0" smtClean="0"/>
              <a:t>="#</a:t>
            </a:r>
            <a:r>
              <a:rPr lang="en-US" sz="1600" dirty="0" err="1" smtClean="0"/>
              <a:t>isTaughtBy</a:t>
            </a:r>
            <a:r>
              <a:rPr lang="en-US" sz="1600" dirty="0" smtClean="0"/>
              <a:t>"/&gt;</a:t>
            </a:r>
          </a:p>
          <a:p>
            <a:r>
              <a:rPr lang="en-US" sz="1600" dirty="0" smtClean="0"/>
              <a:t>&lt;</a:t>
            </a:r>
            <a:r>
              <a:rPr lang="en-US" sz="1600" dirty="0" err="1" smtClean="0"/>
              <a:t>owl:minCardinality</a:t>
            </a:r>
            <a:endParaRPr lang="en-US" sz="1600" dirty="0" smtClean="0"/>
          </a:p>
          <a:p>
            <a:r>
              <a:rPr lang="en-US" sz="1600" dirty="0" err="1" smtClean="0"/>
              <a:t>rdf:datatype</a:t>
            </a:r>
            <a:r>
              <a:rPr lang="en-US" sz="1600" dirty="0" smtClean="0"/>
              <a:t>="&amp;</a:t>
            </a:r>
            <a:r>
              <a:rPr lang="en-US" sz="1600" dirty="0" err="1" smtClean="0"/>
              <a:t>xsd;nonNegativeInteger</a:t>
            </a:r>
            <a:r>
              <a:rPr lang="en-US" sz="1600" dirty="0" smtClean="0"/>
              <a:t>"&gt;</a:t>
            </a:r>
          </a:p>
          <a:p>
            <a:r>
              <a:rPr lang="en-US" sz="1600" dirty="0" smtClean="0"/>
              <a:t>1</a:t>
            </a:r>
            <a:endParaRPr lang="el-GR" sz="1600" dirty="0" smtClean="0"/>
          </a:p>
          <a:p>
            <a:r>
              <a:rPr lang="en-US" sz="1600" dirty="0" smtClean="0"/>
              <a:t>&lt;/</a:t>
            </a:r>
            <a:r>
              <a:rPr lang="en-US" sz="1600" dirty="0" err="1" smtClean="0"/>
              <a:t>owl:minCardinality</a:t>
            </a:r>
            <a:r>
              <a:rPr lang="en-US" sz="1600" dirty="0" smtClean="0"/>
              <a:t>&gt;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owl:Class</a:t>
            </a:r>
            <a:r>
              <a:rPr lang="en-US" sz="1600" dirty="0" smtClean="0"/>
              <a:t>&gt;</a:t>
            </a:r>
            <a:endParaRPr lang="el-GR" sz="1700" dirty="0">
              <a:solidFill>
                <a:schemeClr val="tx1"/>
              </a:solidFill>
            </a:endParaRPr>
          </a:p>
        </p:txBody>
      </p:sp>
      <p:sp>
        <p:nvSpPr>
          <p:cNvPr id="6" name="2 - Θέση περιεχομένου"/>
          <p:cNvSpPr txBox="1">
            <a:spLocks/>
          </p:cNvSpPr>
          <p:nvPr/>
        </p:nvSpPr>
        <p:spPr>
          <a:xfrm>
            <a:off x="1475656" y="4472136"/>
            <a:ext cx="7498080" cy="1837184"/>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400" dirty="0" smtClean="0"/>
              <a:t>Notice that we had to specify that the literal “1” is to be interpreted as </a:t>
            </a:r>
            <a:r>
              <a:rPr lang="en-US" sz="2400" i="1" dirty="0" err="1" smtClean="0"/>
              <a:t>nonNegativeInteger</a:t>
            </a:r>
            <a:r>
              <a:rPr lang="en-US" sz="2400" dirty="0" smtClean="0"/>
              <a:t> and that we used the </a:t>
            </a:r>
            <a:r>
              <a:rPr lang="en-US" sz="2400" dirty="0" err="1" smtClean="0"/>
              <a:t>xsd</a:t>
            </a:r>
            <a:r>
              <a:rPr lang="en-US" sz="2400" dirty="0" smtClean="0"/>
              <a:t> namespace declaration made in the header element to refer to the XML Schema document</a:t>
            </a:r>
          </a:p>
        </p:txBody>
      </p:sp>
    </p:spTree>
    <p:extLst>
      <p:ext uri="{BB962C8B-B14F-4D97-AF65-F5344CB8AC3E}">
        <p14:creationId xmlns:p14="http://schemas.microsoft.com/office/powerpoint/2010/main" val="299414532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Property Restrictions (6/7)</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202</a:t>
            </a:fld>
            <a:endParaRPr lang="el-GR"/>
          </a:p>
        </p:txBody>
      </p:sp>
      <p:sp>
        <p:nvSpPr>
          <p:cNvPr id="6" name="2 - Θέση περιεχομένου"/>
          <p:cNvSpPr txBox="1">
            <a:spLocks/>
          </p:cNvSpPr>
          <p:nvPr/>
        </p:nvSpPr>
        <p:spPr>
          <a:xfrm>
            <a:off x="1331640" y="1556792"/>
            <a:ext cx="3312368" cy="5040560"/>
          </a:xfrm>
          <a:prstGeom prst="rect">
            <a:avLst/>
          </a:prstGeom>
        </p:spPr>
        <p:txBody>
          <a:bodyPr>
            <a:normAutofit fontScale="70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800" dirty="0" smtClean="0"/>
              <a:t>Or we might specify that, for practical reasons, a department must have at least ten and at most thirty members: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800" dirty="0" smtClean="0"/>
              <a:t>It is possible to specify a precise number</a:t>
            </a:r>
          </a:p>
          <a:p>
            <a:pPr marL="822960" lvl="1" indent="-283464">
              <a:spcBef>
                <a:spcPts val="600"/>
              </a:spcBef>
              <a:buClr>
                <a:schemeClr val="accent1"/>
              </a:buClr>
              <a:buSzPct val="80000"/>
              <a:buFont typeface="Wingdings 2"/>
              <a:buChar char=""/>
            </a:pPr>
            <a:r>
              <a:rPr lang="en-US" sz="2800" dirty="0" smtClean="0"/>
              <a:t>E.g.  a Ph.D. student must have exactly two supervisors</a:t>
            </a:r>
          </a:p>
          <a:p>
            <a:pPr marL="822960" lvl="1" indent="-283464">
              <a:spcBef>
                <a:spcPts val="600"/>
              </a:spcBef>
              <a:buClr>
                <a:schemeClr val="accent1"/>
              </a:buClr>
              <a:buSzPct val="80000"/>
              <a:buFont typeface="Wingdings 2"/>
              <a:buChar char=""/>
            </a:pPr>
            <a:r>
              <a:rPr lang="en-US" sz="2800" dirty="0" smtClean="0"/>
              <a:t>This can be achieved by using the same number in </a:t>
            </a:r>
            <a:r>
              <a:rPr lang="en-US" sz="2800" i="1" dirty="0" err="1" smtClean="0"/>
              <a:t>owl:minCardinality</a:t>
            </a:r>
            <a:r>
              <a:rPr lang="en-US" sz="2800" dirty="0" smtClean="0"/>
              <a:t> and </a:t>
            </a:r>
            <a:r>
              <a:rPr lang="en-US" sz="2800" i="1" dirty="0" err="1" smtClean="0"/>
              <a:t>owl:maxCardinality</a:t>
            </a:r>
            <a:endParaRPr lang="en-US" sz="2800" dirty="0" smtClean="0"/>
          </a:p>
          <a:p>
            <a:pPr marL="822960" lvl="1" indent="-283464">
              <a:spcBef>
                <a:spcPts val="600"/>
              </a:spcBef>
              <a:buClr>
                <a:schemeClr val="accent1"/>
              </a:buClr>
              <a:buSzPct val="80000"/>
              <a:buFont typeface="Wingdings 2"/>
              <a:buChar char=""/>
            </a:pPr>
            <a:r>
              <a:rPr lang="en-US" sz="2800" dirty="0" smtClean="0"/>
              <a:t>For convenience, OWL offers also </a:t>
            </a:r>
            <a:r>
              <a:rPr lang="en-US" sz="2800" i="1" dirty="0" err="1" smtClean="0"/>
              <a:t>owl:cardinality</a:t>
            </a: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6 - Ορθογώνιο"/>
          <p:cNvSpPr/>
          <p:nvPr/>
        </p:nvSpPr>
        <p:spPr>
          <a:xfrm>
            <a:off x="4932040" y="1412776"/>
            <a:ext cx="4104456" cy="532859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owl:Class</a:t>
            </a:r>
            <a:r>
              <a:rPr lang="en-US" sz="1600" dirty="0" smtClean="0"/>
              <a:t> </a:t>
            </a:r>
            <a:r>
              <a:rPr lang="en-US" sz="1600" dirty="0" err="1" smtClean="0"/>
              <a:t>rdf:about</a:t>
            </a:r>
            <a:r>
              <a:rPr lang="en-US" sz="1600" dirty="0" smtClean="0"/>
              <a:t>="#department"&gt;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owl:onProperty</a:t>
            </a:r>
            <a:r>
              <a:rPr lang="en-US" sz="1600" dirty="0" smtClean="0"/>
              <a:t> </a:t>
            </a:r>
            <a:r>
              <a:rPr lang="en-US" sz="1600" dirty="0" err="1" smtClean="0"/>
              <a:t>rdf:resource</a:t>
            </a:r>
            <a:r>
              <a:rPr lang="en-US" sz="1600" dirty="0" smtClean="0"/>
              <a:t>="#</a:t>
            </a:r>
            <a:r>
              <a:rPr lang="en-US" sz="1600" dirty="0" err="1" smtClean="0"/>
              <a:t>hasMember</a:t>
            </a:r>
            <a:r>
              <a:rPr lang="en-US" sz="1600" dirty="0" smtClean="0"/>
              <a:t>"/&gt;</a:t>
            </a:r>
          </a:p>
          <a:p>
            <a:r>
              <a:rPr lang="en-US" sz="1600" dirty="0" smtClean="0"/>
              <a:t>&lt;</a:t>
            </a:r>
            <a:r>
              <a:rPr lang="en-US" sz="1600" dirty="0" err="1" smtClean="0"/>
              <a:t>owl:minCardinality</a:t>
            </a:r>
            <a:endParaRPr lang="en-US" sz="1600" dirty="0" smtClean="0"/>
          </a:p>
          <a:p>
            <a:r>
              <a:rPr lang="en-US" sz="1600" dirty="0" err="1" smtClean="0"/>
              <a:t>rdf:datatype</a:t>
            </a:r>
            <a:r>
              <a:rPr lang="en-US" sz="1600" dirty="0" smtClean="0"/>
              <a:t>="&amp;</a:t>
            </a:r>
            <a:r>
              <a:rPr lang="en-US" sz="1600" dirty="0" err="1" smtClean="0"/>
              <a:t>xsd;nonNegativeInteger</a:t>
            </a:r>
            <a:r>
              <a:rPr lang="en-US" sz="1600" dirty="0" smtClean="0"/>
              <a:t>"&gt;</a:t>
            </a:r>
          </a:p>
          <a:p>
            <a:r>
              <a:rPr lang="el-GR" sz="1600" dirty="0" smtClean="0"/>
              <a:t>10</a:t>
            </a:r>
          </a:p>
          <a:p>
            <a:r>
              <a:rPr lang="en-US" sz="1600" dirty="0" smtClean="0"/>
              <a:t>&lt;/</a:t>
            </a:r>
            <a:r>
              <a:rPr lang="en-US" sz="1600" dirty="0" err="1" smtClean="0"/>
              <a:t>owl:minCardinality</a:t>
            </a:r>
            <a:r>
              <a:rPr lang="en-US" sz="1600" dirty="0" smtClean="0"/>
              <a:t>&gt;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owl:onProperty</a:t>
            </a:r>
            <a:r>
              <a:rPr lang="en-US" sz="1600" dirty="0" smtClean="0"/>
              <a:t> </a:t>
            </a:r>
            <a:r>
              <a:rPr lang="en-US" sz="1600" dirty="0" err="1" smtClean="0"/>
              <a:t>rdf:resource</a:t>
            </a:r>
            <a:r>
              <a:rPr lang="en-US" sz="1600" dirty="0" smtClean="0"/>
              <a:t>="#</a:t>
            </a:r>
            <a:r>
              <a:rPr lang="en-US" sz="1600" dirty="0" err="1" smtClean="0"/>
              <a:t>hasMember</a:t>
            </a:r>
            <a:r>
              <a:rPr lang="en-US" sz="1600" dirty="0" smtClean="0"/>
              <a:t>"/&gt;</a:t>
            </a:r>
          </a:p>
          <a:p>
            <a:r>
              <a:rPr lang="en-US" sz="1600" dirty="0" smtClean="0"/>
              <a:t>&lt;</a:t>
            </a:r>
            <a:r>
              <a:rPr lang="en-US" sz="1600" dirty="0" err="1" smtClean="0"/>
              <a:t>owl:maxCardinality</a:t>
            </a:r>
            <a:endParaRPr lang="en-US" sz="1600" dirty="0" smtClean="0"/>
          </a:p>
          <a:p>
            <a:r>
              <a:rPr lang="en-US" sz="1600" dirty="0" err="1" smtClean="0"/>
              <a:t>rdf:datatype</a:t>
            </a:r>
            <a:r>
              <a:rPr lang="en-US" sz="1600" dirty="0" smtClean="0"/>
              <a:t>="&amp;</a:t>
            </a:r>
            <a:r>
              <a:rPr lang="en-US" sz="1600" dirty="0" err="1" smtClean="0"/>
              <a:t>xsd;nonNegativeInteger</a:t>
            </a:r>
            <a:r>
              <a:rPr lang="en-US" sz="1600" dirty="0" smtClean="0"/>
              <a:t>"&gt;</a:t>
            </a:r>
          </a:p>
          <a:p>
            <a:r>
              <a:rPr lang="el-GR" sz="1600" dirty="0" smtClean="0"/>
              <a:t>30</a:t>
            </a:r>
          </a:p>
          <a:p>
            <a:r>
              <a:rPr lang="en-US" sz="1600" dirty="0" smtClean="0"/>
              <a:t>&lt;/</a:t>
            </a:r>
            <a:r>
              <a:rPr lang="en-US" sz="1600" dirty="0" err="1" smtClean="0"/>
              <a:t>owl:maxCardinality</a:t>
            </a:r>
            <a:r>
              <a:rPr lang="en-US" sz="1600" dirty="0" smtClean="0"/>
              <a:t>&gt;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owl:Class</a:t>
            </a:r>
            <a:r>
              <a:rPr lang="en-US" sz="1600" dirty="0" smtClean="0"/>
              <a:t>&gt;</a:t>
            </a:r>
            <a:endParaRPr lang="el-GR" sz="1700" dirty="0">
              <a:solidFill>
                <a:schemeClr val="tx1"/>
              </a:solidFill>
            </a:endParaRPr>
          </a:p>
        </p:txBody>
      </p:sp>
    </p:spTree>
    <p:extLst>
      <p:ext uri="{BB962C8B-B14F-4D97-AF65-F5344CB8AC3E}">
        <p14:creationId xmlns:p14="http://schemas.microsoft.com/office/powerpoint/2010/main" val="387092811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Property Restrictions (7/7)</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n-US" dirty="0" smtClean="0"/>
              <a:t>We conclude by noting that </a:t>
            </a:r>
            <a:r>
              <a:rPr lang="en-US" i="1" dirty="0" err="1" smtClean="0"/>
              <a:t>owl:Restriction</a:t>
            </a:r>
            <a:r>
              <a:rPr lang="en-US" dirty="0" smtClean="0"/>
              <a:t> defines an anonymous class which has no ID, is not defined by </a:t>
            </a:r>
            <a:r>
              <a:rPr lang="en-US" i="1" dirty="0" err="1" smtClean="0"/>
              <a:t>owl:Class</a:t>
            </a:r>
            <a:r>
              <a:rPr lang="en-US" dirty="0" smtClean="0"/>
              <a:t>, and has only local scope: </a:t>
            </a:r>
          </a:p>
          <a:p>
            <a:pPr lvl="1"/>
            <a:r>
              <a:rPr lang="en-US" dirty="0" smtClean="0"/>
              <a:t>it can only be used in the one place where the restriction appears</a:t>
            </a:r>
          </a:p>
          <a:p>
            <a:r>
              <a:rPr lang="en-US" dirty="0" smtClean="0"/>
              <a:t>When we talk about classes, keep in mind the twofold meaning: </a:t>
            </a:r>
          </a:p>
          <a:p>
            <a:pPr lvl="1"/>
            <a:r>
              <a:rPr lang="en-US" dirty="0" smtClean="0"/>
              <a:t>classes defined by </a:t>
            </a:r>
            <a:r>
              <a:rPr lang="en-US" dirty="0" err="1" smtClean="0"/>
              <a:t>owl:Class</a:t>
            </a:r>
            <a:r>
              <a:rPr lang="en-US" dirty="0" smtClean="0"/>
              <a:t> with an ID</a:t>
            </a:r>
          </a:p>
          <a:p>
            <a:pPr lvl="1"/>
            <a:r>
              <a:rPr lang="en-US" dirty="0" smtClean="0"/>
              <a:t>local anonymous classes as collections of objects that satisfy certain restriction conditions, or as combinations of other classes</a:t>
            </a:r>
          </a:p>
          <a:p>
            <a:pPr lvl="2"/>
            <a:r>
              <a:rPr lang="en-US" dirty="0" smtClean="0"/>
              <a:t>The latter are sometimes called </a:t>
            </a:r>
            <a:r>
              <a:rPr lang="en-US" i="1" dirty="0" smtClean="0"/>
              <a:t>class expressions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203</a:t>
            </a:fld>
            <a:endParaRPr lang="el-GR"/>
          </a:p>
        </p:txBody>
      </p:sp>
    </p:spTree>
    <p:extLst>
      <p:ext uri="{BB962C8B-B14F-4D97-AF65-F5344CB8AC3E}">
        <p14:creationId xmlns:p14="http://schemas.microsoft.com/office/powerpoint/2010/main" val="249703348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Special Properties</a:t>
            </a:r>
            <a:endParaRPr lang="el-GR" dirty="0"/>
          </a:p>
        </p:txBody>
      </p:sp>
      <p:sp>
        <p:nvSpPr>
          <p:cNvPr id="3" name="2 - Θέση περιεχομένου"/>
          <p:cNvSpPr>
            <a:spLocks noGrp="1"/>
          </p:cNvSpPr>
          <p:nvPr>
            <p:ph idx="1"/>
          </p:nvPr>
        </p:nvSpPr>
        <p:spPr>
          <a:xfrm>
            <a:off x="1259632" y="1340768"/>
            <a:ext cx="7674056" cy="3168352"/>
          </a:xfrm>
        </p:spPr>
        <p:txBody>
          <a:bodyPr>
            <a:normAutofit fontScale="70000" lnSpcReduction="20000"/>
          </a:bodyPr>
          <a:lstStyle/>
          <a:p>
            <a:r>
              <a:rPr lang="en-US" dirty="0" smtClean="0"/>
              <a:t>Some properties of property elements can be defined directly:</a:t>
            </a:r>
          </a:p>
          <a:p>
            <a:pPr lvl="1"/>
            <a:r>
              <a:rPr lang="en-US" dirty="0" err="1" smtClean="0"/>
              <a:t>owl:TransitiveProperty</a:t>
            </a:r>
            <a:r>
              <a:rPr lang="en-US" dirty="0" smtClean="0"/>
              <a:t> defines a transitive property, such as “has better grade than”, “is taller than”, or “is ancestor of”</a:t>
            </a:r>
          </a:p>
          <a:p>
            <a:pPr lvl="1"/>
            <a:r>
              <a:rPr lang="en-US" dirty="0" err="1" smtClean="0"/>
              <a:t>owl:SymmetricProperty</a:t>
            </a:r>
            <a:r>
              <a:rPr lang="en-US" dirty="0" smtClean="0"/>
              <a:t> defines a symmetric property, such as “has same grade as” or “is sibling of”</a:t>
            </a:r>
          </a:p>
          <a:p>
            <a:pPr lvl="1"/>
            <a:r>
              <a:rPr lang="en-US" dirty="0" err="1" smtClean="0"/>
              <a:t>owl:FunctionalProperty</a:t>
            </a:r>
            <a:r>
              <a:rPr lang="en-US" dirty="0" smtClean="0"/>
              <a:t> defines a property that has at most one value for each object, such as “age”, “height”, or “</a:t>
            </a:r>
            <a:r>
              <a:rPr lang="en-US" dirty="0" err="1" smtClean="0"/>
              <a:t>directSupervisor</a:t>
            </a:r>
            <a:r>
              <a:rPr lang="en-US" dirty="0" smtClean="0"/>
              <a:t>”</a:t>
            </a:r>
          </a:p>
          <a:p>
            <a:pPr lvl="1"/>
            <a:r>
              <a:rPr lang="en-US" dirty="0" err="1" smtClean="0"/>
              <a:t>owl:InverseFunctionalProperty</a:t>
            </a:r>
            <a:r>
              <a:rPr lang="en-US" dirty="0" smtClean="0"/>
              <a:t> defines a property for which two different objects cannot have the same value</a:t>
            </a:r>
          </a:p>
          <a:p>
            <a:pPr lvl="2"/>
            <a:r>
              <a:rPr lang="en-US" dirty="0" smtClean="0"/>
              <a:t>E.g. the property “</a:t>
            </a:r>
            <a:r>
              <a:rPr lang="en-US" dirty="0" err="1" smtClean="0"/>
              <a:t>isTheSocialSecurityNumberfor</a:t>
            </a:r>
            <a:r>
              <a:rPr lang="en-US" dirty="0" smtClean="0"/>
              <a:t>” (a social security number is assigned to one person only)</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204</a:t>
            </a:fld>
            <a:endParaRPr lang="el-GR"/>
          </a:p>
        </p:txBody>
      </p:sp>
      <p:sp>
        <p:nvSpPr>
          <p:cNvPr id="5" name="4 - Ορθογώνιο"/>
          <p:cNvSpPr/>
          <p:nvPr/>
        </p:nvSpPr>
        <p:spPr>
          <a:xfrm>
            <a:off x="4067944" y="4437112"/>
            <a:ext cx="4104456" cy="23042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owl:ObjectProperty</a:t>
            </a:r>
            <a:r>
              <a:rPr lang="en-US" sz="1600" dirty="0" smtClean="0"/>
              <a:t> </a:t>
            </a:r>
            <a:r>
              <a:rPr lang="en-US" sz="1600" dirty="0" err="1" smtClean="0"/>
              <a:t>rdf:ID</a:t>
            </a:r>
            <a:r>
              <a:rPr lang="en-US" sz="1600" dirty="0" smtClean="0"/>
              <a:t>="</a:t>
            </a:r>
            <a:r>
              <a:rPr lang="en-US" sz="1600" dirty="0" err="1" smtClean="0"/>
              <a:t>hasSameGradeAs</a:t>
            </a:r>
            <a:r>
              <a:rPr lang="en-US" sz="1600" dirty="0" smtClean="0"/>
              <a:t>"&gt;</a:t>
            </a:r>
          </a:p>
          <a:p>
            <a:r>
              <a:rPr lang="en-US" sz="1600" dirty="0" smtClean="0"/>
              <a:t>&lt;</a:t>
            </a:r>
            <a:r>
              <a:rPr lang="en-US" sz="1600" dirty="0" err="1" smtClean="0"/>
              <a:t>rdf:type</a:t>
            </a:r>
            <a:r>
              <a:rPr lang="en-US" sz="1600" dirty="0" smtClean="0"/>
              <a:t> </a:t>
            </a:r>
            <a:r>
              <a:rPr lang="en-US" sz="1600" dirty="0" err="1" smtClean="0"/>
              <a:t>rdf:resource</a:t>
            </a:r>
            <a:r>
              <a:rPr lang="en-US" sz="1600" dirty="0" smtClean="0"/>
              <a:t>="&amp;</a:t>
            </a:r>
            <a:r>
              <a:rPr lang="en-US" sz="1600" dirty="0" err="1" smtClean="0"/>
              <a:t>owl;TransitiveProperty</a:t>
            </a:r>
            <a:r>
              <a:rPr lang="en-US" sz="1600" dirty="0" smtClean="0"/>
              <a:t>" /&gt;</a:t>
            </a:r>
          </a:p>
          <a:p>
            <a:r>
              <a:rPr lang="en-US" sz="1600" dirty="0" smtClean="0"/>
              <a:t>&lt;</a:t>
            </a:r>
            <a:r>
              <a:rPr lang="en-US" sz="1600" dirty="0" err="1" smtClean="0"/>
              <a:t>rdf:type</a:t>
            </a:r>
            <a:r>
              <a:rPr lang="en-US" sz="1600" dirty="0" smtClean="0"/>
              <a:t> </a:t>
            </a:r>
            <a:r>
              <a:rPr lang="en-US" sz="1600" dirty="0" err="1" smtClean="0"/>
              <a:t>rdf:resource</a:t>
            </a:r>
            <a:r>
              <a:rPr lang="en-US" sz="1600" dirty="0" smtClean="0"/>
              <a:t>="&amp;</a:t>
            </a:r>
            <a:r>
              <a:rPr lang="en-US" sz="1600" dirty="0" err="1" smtClean="0"/>
              <a:t>owl;SymmetricProperty</a:t>
            </a:r>
            <a:r>
              <a:rPr lang="en-US" sz="1600" dirty="0" smtClean="0"/>
              <a:t>" /&gt;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="#student" /&gt;</a:t>
            </a:r>
          </a:p>
          <a:p>
            <a:r>
              <a:rPr lang="en-US" sz="1600" dirty="0" smtClean="0"/>
              <a:t>&lt;</a:t>
            </a:r>
            <a:r>
              <a:rPr lang="en-US" sz="1600" dirty="0" err="1" smtClean="0"/>
              <a:t>rdfs:range</a:t>
            </a:r>
            <a:r>
              <a:rPr lang="en-US" sz="1600" dirty="0" smtClean="0"/>
              <a:t> </a:t>
            </a:r>
            <a:r>
              <a:rPr lang="en-US" sz="1600" dirty="0" err="1" smtClean="0"/>
              <a:t>rdf:resource</a:t>
            </a:r>
            <a:r>
              <a:rPr lang="en-US" sz="1600" dirty="0" smtClean="0"/>
              <a:t>="#student" /&gt;</a:t>
            </a:r>
          </a:p>
          <a:p>
            <a:r>
              <a:rPr lang="en-US" sz="1600" dirty="0" smtClean="0"/>
              <a:t>&lt;/</a:t>
            </a:r>
            <a:r>
              <a:rPr lang="en-US" sz="1600" dirty="0" err="1" smtClean="0"/>
              <a:t>owl:ObjectProperty</a:t>
            </a:r>
            <a:r>
              <a:rPr lang="en-US" sz="1600" dirty="0" smtClean="0"/>
              <a:t>&gt;</a:t>
            </a:r>
            <a:endParaRPr lang="el-GR" sz="1700" dirty="0">
              <a:solidFill>
                <a:schemeClr val="tx1"/>
              </a:solidFill>
            </a:endParaRPr>
          </a:p>
        </p:txBody>
      </p:sp>
      <p:sp>
        <p:nvSpPr>
          <p:cNvPr id="6" name="2 - Θέση περιεχομένου"/>
          <p:cNvSpPr txBox="1">
            <a:spLocks/>
          </p:cNvSpPr>
          <p:nvPr/>
        </p:nvSpPr>
        <p:spPr>
          <a:xfrm>
            <a:off x="1259632" y="4509120"/>
            <a:ext cx="2664296" cy="1296144"/>
          </a:xfrm>
          <a:prstGeom prst="rect">
            <a:avLst/>
          </a:prstGeom>
        </p:spPr>
        <p:txBody>
          <a:bodyPr>
            <a:normAutofit fontScale="70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An example of the syntactic forms for these is:</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568422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Boolean Combinations (1/4)</a:t>
            </a:r>
            <a:endParaRPr lang="el-GR" dirty="0"/>
          </a:p>
        </p:txBody>
      </p:sp>
      <p:sp>
        <p:nvSpPr>
          <p:cNvPr id="3" name="2 - Θέση περιεχομένου"/>
          <p:cNvSpPr>
            <a:spLocks noGrp="1"/>
          </p:cNvSpPr>
          <p:nvPr>
            <p:ph idx="1"/>
          </p:nvPr>
        </p:nvSpPr>
        <p:spPr>
          <a:xfrm>
            <a:off x="1435608" y="5157192"/>
            <a:ext cx="7498080" cy="1440160"/>
          </a:xfrm>
        </p:spPr>
        <p:txBody>
          <a:bodyPr>
            <a:normAutofit fontScale="70000" lnSpcReduction="20000"/>
          </a:bodyPr>
          <a:lstStyle/>
          <a:p>
            <a:pPr lvl="0"/>
            <a:r>
              <a:rPr lang="en-US" dirty="0" smtClean="0"/>
              <a:t>This says that every course is an instance of the complement of staff members, that is, no course is a staff member</a:t>
            </a:r>
          </a:p>
          <a:p>
            <a:pPr lvl="0"/>
            <a:r>
              <a:rPr lang="en-US" dirty="0" smtClean="0"/>
              <a:t>Note that this statement could also have been expressed using </a:t>
            </a:r>
            <a:r>
              <a:rPr lang="en-US" i="1" dirty="0" err="1" smtClean="0"/>
              <a:t>owl:disjointWith</a:t>
            </a:r>
            <a:endParaRPr lang="el-GR" sz="4000" i="1" dirty="0" smtClean="0"/>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205</a:t>
            </a:fld>
            <a:endParaRPr lang="el-GR"/>
          </a:p>
        </p:txBody>
      </p:sp>
      <p:sp>
        <p:nvSpPr>
          <p:cNvPr id="5" name="2 - Θέση περιεχομένου"/>
          <p:cNvSpPr txBox="1">
            <a:spLocks/>
          </p:cNvSpPr>
          <p:nvPr/>
        </p:nvSpPr>
        <p:spPr>
          <a:xfrm>
            <a:off x="1435608" y="1556792"/>
            <a:ext cx="6952816" cy="1728192"/>
          </a:xfrm>
          <a:prstGeom prst="rect">
            <a:avLst/>
          </a:prstGeom>
        </p:spPr>
        <p:txBody>
          <a:bodyPr>
            <a:normAutofit fontScale="77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It is possible to talk about Boolean combinations (union, intersection, complement) of classes </a:t>
            </a:r>
          </a:p>
          <a:p>
            <a:pPr marL="822960" lvl="1" indent="-283464">
              <a:spcBef>
                <a:spcPts val="600"/>
              </a:spcBef>
              <a:buClr>
                <a:schemeClr val="accent1"/>
              </a:buClr>
              <a:buSzPct val="80000"/>
              <a:buFont typeface="Wingdings 2"/>
              <a:buChar char=""/>
            </a:pPr>
            <a:r>
              <a:rPr lang="en-US" sz="2600" dirty="0" smtClean="0"/>
              <a:t>Be they defined by </a:t>
            </a:r>
            <a:r>
              <a:rPr lang="en-US" sz="2600" dirty="0" err="1" smtClean="0"/>
              <a:t>owl:Class</a:t>
            </a:r>
            <a:r>
              <a:rPr lang="en-US" sz="2600" dirty="0" smtClean="0"/>
              <a:t> or by class expressions</a:t>
            </a:r>
          </a:p>
          <a:p>
            <a:pPr marL="822960" lvl="1" indent="-283464">
              <a:spcBef>
                <a:spcPts val="600"/>
              </a:spcBef>
              <a:buClr>
                <a:schemeClr val="accent1"/>
              </a:buClr>
              <a:buSzPct val="80000"/>
              <a:buFont typeface="Wingdings 2"/>
              <a:buChar char=""/>
            </a:pPr>
            <a:r>
              <a:rPr lang="en-US" sz="2600" dirty="0" smtClean="0"/>
              <a:t>E.g. we can say that courses and staff members are disjoint:</a:t>
            </a:r>
          </a:p>
        </p:txBody>
      </p:sp>
      <p:sp>
        <p:nvSpPr>
          <p:cNvPr id="7" name="6 - Ορθογώνιο"/>
          <p:cNvSpPr/>
          <p:nvPr/>
        </p:nvSpPr>
        <p:spPr>
          <a:xfrm>
            <a:off x="3059832" y="3140968"/>
            <a:ext cx="4392488" cy="19442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&lt;</a:t>
            </a:r>
            <a:r>
              <a:rPr lang="en-US" sz="1600" i="1" dirty="0" err="1" smtClean="0"/>
              <a:t>owl:Class</a:t>
            </a:r>
            <a:r>
              <a:rPr lang="en-US" sz="1600" i="1" dirty="0" smtClean="0"/>
              <a:t> </a:t>
            </a:r>
            <a:r>
              <a:rPr lang="en-US" sz="1600" i="1" dirty="0" err="1" smtClean="0"/>
              <a:t>rdf:about</a:t>
            </a:r>
            <a:r>
              <a:rPr lang="en-US" sz="1600" i="1" dirty="0" smtClean="0"/>
              <a:t>="#course"&gt;</a:t>
            </a:r>
          </a:p>
          <a:p>
            <a:r>
              <a:rPr lang="en-US" sz="1600" i="1" dirty="0" smtClean="0"/>
              <a:t>&lt;</a:t>
            </a:r>
            <a:r>
              <a:rPr lang="en-US" sz="1600" i="1" dirty="0" err="1" smtClean="0"/>
              <a:t>rdfs:subClassOf</a:t>
            </a:r>
            <a:r>
              <a:rPr lang="en-US" sz="1600" i="1" dirty="0" smtClean="0"/>
              <a:t>&gt;</a:t>
            </a:r>
          </a:p>
          <a:p>
            <a:r>
              <a:rPr lang="en-US" sz="1600" i="1" dirty="0" smtClean="0"/>
              <a:t>&lt;</a:t>
            </a:r>
            <a:r>
              <a:rPr lang="en-US" sz="1600" i="1" dirty="0" err="1" smtClean="0"/>
              <a:t>owl:Class</a:t>
            </a:r>
            <a:r>
              <a:rPr lang="en-US" sz="1600" i="1" dirty="0" smtClean="0"/>
              <a:t>&gt;</a:t>
            </a:r>
          </a:p>
          <a:p>
            <a:r>
              <a:rPr lang="en-US" sz="1600" i="1" dirty="0" smtClean="0"/>
              <a:t>&lt;</a:t>
            </a:r>
            <a:r>
              <a:rPr lang="en-US" sz="1600" i="1" dirty="0" err="1" smtClean="0"/>
              <a:t>owl:complementOf</a:t>
            </a:r>
            <a:r>
              <a:rPr lang="en-US" sz="1600" i="1" dirty="0" smtClean="0"/>
              <a:t> </a:t>
            </a:r>
            <a:r>
              <a:rPr lang="en-US" sz="1600" i="1" dirty="0" err="1" smtClean="0"/>
              <a:t>rdf:resource</a:t>
            </a:r>
            <a:r>
              <a:rPr lang="en-US" sz="1600" i="1" dirty="0" smtClean="0"/>
              <a:t>="#</a:t>
            </a:r>
            <a:r>
              <a:rPr lang="en-US" sz="1600" i="1" dirty="0" err="1" smtClean="0"/>
              <a:t>staffMember</a:t>
            </a:r>
            <a:r>
              <a:rPr lang="en-US" sz="1600" i="1" dirty="0" smtClean="0"/>
              <a:t>"/&gt;</a:t>
            </a:r>
          </a:p>
          <a:p>
            <a:r>
              <a:rPr lang="en-US" sz="1600" i="1" dirty="0" smtClean="0"/>
              <a:t>&lt;/</a:t>
            </a:r>
            <a:r>
              <a:rPr lang="en-US" sz="1600" i="1" dirty="0" err="1" smtClean="0"/>
              <a:t>owl:Class</a:t>
            </a:r>
            <a:r>
              <a:rPr lang="en-US" sz="1600" i="1" dirty="0" smtClean="0"/>
              <a:t>&gt;</a:t>
            </a:r>
          </a:p>
          <a:p>
            <a:r>
              <a:rPr lang="en-US" sz="1600" i="1" dirty="0" smtClean="0"/>
              <a:t>&lt;/</a:t>
            </a:r>
            <a:r>
              <a:rPr lang="en-US" sz="1600" i="1" dirty="0" err="1" smtClean="0"/>
              <a:t>rdfs:subClassOf</a:t>
            </a:r>
            <a:r>
              <a:rPr lang="en-US" sz="1600" i="1" dirty="0" smtClean="0"/>
              <a:t>&gt;</a:t>
            </a:r>
          </a:p>
          <a:p>
            <a:r>
              <a:rPr lang="en-US" sz="1600" i="1" dirty="0" smtClean="0"/>
              <a:t>&lt;/</a:t>
            </a:r>
            <a:r>
              <a:rPr lang="en-US" sz="1600" i="1" dirty="0" err="1" smtClean="0"/>
              <a:t>owl:Class</a:t>
            </a:r>
            <a:r>
              <a:rPr lang="en-US" sz="1600" i="1" dirty="0" smtClean="0"/>
              <a:t>&gt;</a:t>
            </a:r>
            <a:endParaRPr lang="el-GR" sz="1700" dirty="0">
              <a:solidFill>
                <a:schemeClr val="tx1"/>
              </a:solidFill>
            </a:endParaRPr>
          </a:p>
        </p:txBody>
      </p:sp>
    </p:spTree>
    <p:extLst>
      <p:ext uri="{BB962C8B-B14F-4D97-AF65-F5344CB8AC3E}">
        <p14:creationId xmlns:p14="http://schemas.microsoft.com/office/powerpoint/2010/main" val="159712404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Boolean Combinations (2/4)</a:t>
            </a:r>
            <a:endParaRPr lang="el-GR" dirty="0"/>
          </a:p>
        </p:txBody>
      </p:sp>
      <p:sp>
        <p:nvSpPr>
          <p:cNvPr id="3" name="2 - Θέση περιεχομένου"/>
          <p:cNvSpPr>
            <a:spLocks noGrp="1"/>
          </p:cNvSpPr>
          <p:nvPr>
            <p:ph idx="1"/>
          </p:nvPr>
        </p:nvSpPr>
        <p:spPr>
          <a:xfrm>
            <a:off x="1507616" y="2023864"/>
            <a:ext cx="2992376" cy="973088"/>
          </a:xfrm>
        </p:spPr>
        <p:txBody>
          <a:bodyPr>
            <a:normAutofit fontScale="70000" lnSpcReduction="20000"/>
          </a:bodyPr>
          <a:lstStyle/>
          <a:p>
            <a:r>
              <a:rPr lang="en-US" dirty="0" smtClean="0"/>
              <a:t>The union of classes is built using </a:t>
            </a:r>
            <a:r>
              <a:rPr lang="en-US" i="1" dirty="0" err="1" smtClean="0"/>
              <a:t>owl:unionOf</a:t>
            </a:r>
            <a:r>
              <a:rPr lang="en-US" dirty="0" smtClean="0"/>
              <a:t>:</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206</a:t>
            </a:fld>
            <a:endParaRPr lang="el-GR"/>
          </a:p>
        </p:txBody>
      </p:sp>
      <p:sp>
        <p:nvSpPr>
          <p:cNvPr id="5" name="2 - Θέση περιεχομένου"/>
          <p:cNvSpPr txBox="1">
            <a:spLocks/>
          </p:cNvSpPr>
          <p:nvPr/>
        </p:nvSpPr>
        <p:spPr>
          <a:xfrm>
            <a:off x="1475656" y="3429000"/>
            <a:ext cx="7498080" cy="1656184"/>
          </a:xfrm>
          <a:prstGeom prst="rect">
            <a:avLst/>
          </a:prstGeom>
        </p:spPr>
        <p:txBody>
          <a:bodyPr>
            <a:normAutofit fontScale="6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This does not say that the new class is a subclass of the union, but rather that the new class is </a:t>
            </a:r>
            <a:r>
              <a:rPr lang="en-US" sz="3200" i="1" dirty="0" smtClean="0"/>
              <a:t>equal </a:t>
            </a:r>
            <a:r>
              <a:rPr lang="en-US" sz="3200" dirty="0" smtClean="0"/>
              <a:t>to the union</a:t>
            </a:r>
          </a:p>
          <a:p>
            <a:pPr marL="822960" lvl="1" indent="-283464">
              <a:spcBef>
                <a:spcPts val="600"/>
              </a:spcBef>
              <a:buClr>
                <a:schemeClr val="accent1"/>
              </a:buClr>
              <a:buSzPct val="80000"/>
              <a:buFont typeface="Wingdings 2"/>
              <a:buChar char=""/>
            </a:pPr>
            <a:r>
              <a:rPr lang="en-US" sz="3200" dirty="0" smtClean="0"/>
              <a:t>In other words, we have stated an </a:t>
            </a:r>
            <a:r>
              <a:rPr lang="en-US" sz="3200" i="1" dirty="0" smtClean="0"/>
              <a:t>equivalence </a:t>
            </a:r>
            <a:r>
              <a:rPr lang="en-US" sz="3200" dirty="0" smtClean="0"/>
              <a:t>of classes</a:t>
            </a:r>
          </a:p>
          <a:p>
            <a:pPr marL="365760" indent="-283464">
              <a:spcBef>
                <a:spcPts val="600"/>
              </a:spcBef>
              <a:buClr>
                <a:schemeClr val="accent1"/>
              </a:buClr>
              <a:buSzPct val="80000"/>
              <a:buFont typeface="Wingdings 2"/>
              <a:buChar char=""/>
            </a:pPr>
            <a:r>
              <a:rPr lang="en-US" sz="3200" dirty="0" smtClean="0"/>
              <a:t>Also, we did not specify that the two classes must be disjoint: </a:t>
            </a:r>
          </a:p>
          <a:p>
            <a:pPr marL="822960" lvl="1" indent="-283464">
              <a:spcBef>
                <a:spcPts val="600"/>
              </a:spcBef>
              <a:buClr>
                <a:schemeClr val="accent1"/>
              </a:buClr>
              <a:buSzPct val="80000"/>
              <a:buFont typeface="Wingdings 2"/>
              <a:buChar char=""/>
            </a:pPr>
            <a:r>
              <a:rPr lang="en-US" sz="3200" dirty="0" smtClean="0"/>
              <a:t>It is possible for a staff member to also be a student</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 Ορθογώνιο"/>
          <p:cNvSpPr/>
          <p:nvPr/>
        </p:nvSpPr>
        <p:spPr>
          <a:xfrm>
            <a:off x="4716016" y="1556792"/>
            <a:ext cx="3600400" cy="16561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&lt;</a:t>
            </a:r>
            <a:r>
              <a:rPr lang="en-US" sz="1600" i="1" dirty="0" err="1" smtClean="0"/>
              <a:t>owl:Class</a:t>
            </a:r>
            <a:r>
              <a:rPr lang="en-US" sz="1600" i="1" dirty="0" smtClean="0"/>
              <a:t> </a:t>
            </a:r>
            <a:r>
              <a:rPr lang="en-US" sz="1600" i="1" dirty="0" err="1" smtClean="0"/>
              <a:t>rdf:ID</a:t>
            </a:r>
            <a:r>
              <a:rPr lang="en-US" sz="1600" i="1" dirty="0" smtClean="0"/>
              <a:t>="</a:t>
            </a:r>
            <a:r>
              <a:rPr lang="en-US" sz="1600" i="1" dirty="0" err="1" smtClean="0"/>
              <a:t>peopleAtUni</a:t>
            </a:r>
            <a:r>
              <a:rPr lang="en-US" sz="1600" i="1" dirty="0" smtClean="0"/>
              <a:t>"&gt;</a:t>
            </a:r>
          </a:p>
          <a:p>
            <a:r>
              <a:rPr lang="en-US" sz="1600" i="1" dirty="0" smtClean="0"/>
              <a:t>&lt;</a:t>
            </a:r>
            <a:r>
              <a:rPr lang="en-US" sz="1600" i="1" dirty="0" err="1" smtClean="0"/>
              <a:t>owl:unionOf</a:t>
            </a:r>
            <a:r>
              <a:rPr lang="en-US" sz="1600" i="1" dirty="0" smtClean="0"/>
              <a:t> </a:t>
            </a:r>
            <a:r>
              <a:rPr lang="en-US" sz="1600" i="1" dirty="0" err="1" smtClean="0"/>
              <a:t>rdf:parseType</a:t>
            </a:r>
            <a:r>
              <a:rPr lang="en-US" sz="1600" i="1" dirty="0" smtClean="0"/>
              <a:t>="Collection"&gt;</a:t>
            </a:r>
          </a:p>
          <a:p>
            <a:r>
              <a:rPr lang="en-US" sz="1600" i="1" dirty="0" smtClean="0"/>
              <a:t>&lt;</a:t>
            </a:r>
            <a:r>
              <a:rPr lang="en-US" sz="1600" i="1" dirty="0" err="1" smtClean="0"/>
              <a:t>owl:Class</a:t>
            </a:r>
            <a:r>
              <a:rPr lang="en-US" sz="1600" i="1" dirty="0" smtClean="0"/>
              <a:t> </a:t>
            </a:r>
            <a:r>
              <a:rPr lang="en-US" sz="1600" i="1" dirty="0" err="1" smtClean="0"/>
              <a:t>rdf:about</a:t>
            </a:r>
            <a:r>
              <a:rPr lang="en-US" sz="1600" i="1" dirty="0" smtClean="0"/>
              <a:t>="#</a:t>
            </a:r>
            <a:r>
              <a:rPr lang="en-US" sz="1600" i="1" dirty="0" err="1" smtClean="0"/>
              <a:t>staffMember</a:t>
            </a:r>
            <a:r>
              <a:rPr lang="en-US" sz="1600" i="1" dirty="0" smtClean="0"/>
              <a:t>"/&gt;</a:t>
            </a:r>
          </a:p>
          <a:p>
            <a:r>
              <a:rPr lang="en-US" sz="1600" i="1" dirty="0" smtClean="0"/>
              <a:t>&lt;</a:t>
            </a:r>
            <a:r>
              <a:rPr lang="en-US" sz="1600" i="1" dirty="0" err="1" smtClean="0"/>
              <a:t>owl:Class</a:t>
            </a:r>
            <a:r>
              <a:rPr lang="en-US" sz="1600" i="1" dirty="0" smtClean="0"/>
              <a:t> </a:t>
            </a:r>
            <a:r>
              <a:rPr lang="en-US" sz="1600" i="1" dirty="0" err="1" smtClean="0"/>
              <a:t>rdf:about</a:t>
            </a:r>
            <a:r>
              <a:rPr lang="en-US" sz="1600" i="1" dirty="0" smtClean="0"/>
              <a:t>="#student"/&gt;</a:t>
            </a:r>
          </a:p>
          <a:p>
            <a:r>
              <a:rPr lang="en-US" sz="1600" i="1" dirty="0" smtClean="0"/>
              <a:t>&lt;/</a:t>
            </a:r>
            <a:r>
              <a:rPr lang="en-US" sz="1600" i="1" dirty="0" err="1" smtClean="0"/>
              <a:t>owl:unionOf</a:t>
            </a:r>
            <a:r>
              <a:rPr lang="en-US" sz="1600" i="1" dirty="0" smtClean="0"/>
              <a:t>&gt;</a:t>
            </a:r>
          </a:p>
          <a:p>
            <a:r>
              <a:rPr lang="en-US" sz="1600" i="1" dirty="0" smtClean="0"/>
              <a:t>&lt;/</a:t>
            </a:r>
            <a:r>
              <a:rPr lang="en-US" sz="1600" i="1" dirty="0" err="1" smtClean="0"/>
              <a:t>owl:Class</a:t>
            </a:r>
            <a:r>
              <a:rPr lang="en-US" sz="1600" i="1" dirty="0" smtClean="0"/>
              <a:t>&gt;</a:t>
            </a:r>
            <a:endParaRPr lang="el-GR" sz="1700" dirty="0">
              <a:solidFill>
                <a:schemeClr val="tx1"/>
              </a:solidFill>
            </a:endParaRPr>
          </a:p>
        </p:txBody>
      </p:sp>
    </p:spTree>
    <p:extLst>
      <p:ext uri="{BB962C8B-B14F-4D97-AF65-F5344CB8AC3E}">
        <p14:creationId xmlns:p14="http://schemas.microsoft.com/office/powerpoint/2010/main" val="863474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Boolean Combinations (3/4)</a:t>
            </a:r>
            <a:endParaRPr lang="el-GR" dirty="0"/>
          </a:p>
        </p:txBody>
      </p:sp>
      <p:sp>
        <p:nvSpPr>
          <p:cNvPr id="3" name="2 - Θέση περιεχομένου"/>
          <p:cNvSpPr>
            <a:spLocks noGrp="1"/>
          </p:cNvSpPr>
          <p:nvPr>
            <p:ph idx="1"/>
          </p:nvPr>
        </p:nvSpPr>
        <p:spPr>
          <a:xfrm>
            <a:off x="1435608" y="1447800"/>
            <a:ext cx="2992376" cy="1261120"/>
          </a:xfrm>
        </p:spPr>
        <p:txBody>
          <a:bodyPr>
            <a:normAutofit fontScale="85000" lnSpcReduction="10000"/>
          </a:bodyPr>
          <a:lstStyle/>
          <a:p>
            <a:r>
              <a:rPr lang="en-US" dirty="0" smtClean="0"/>
              <a:t>Intersection is stated with </a:t>
            </a:r>
            <a:r>
              <a:rPr lang="en-US" i="1" dirty="0" err="1" smtClean="0"/>
              <a:t>owl:intersectionOf</a:t>
            </a:r>
            <a:r>
              <a:rPr lang="en-US" dirty="0" smtClean="0"/>
              <a:t>:</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207</a:t>
            </a:fld>
            <a:endParaRPr lang="el-GR"/>
          </a:p>
        </p:txBody>
      </p:sp>
      <p:sp>
        <p:nvSpPr>
          <p:cNvPr id="5" name="4 - Ορθογώνιο"/>
          <p:cNvSpPr/>
          <p:nvPr/>
        </p:nvSpPr>
        <p:spPr>
          <a:xfrm>
            <a:off x="4644008" y="1556792"/>
            <a:ext cx="4104456" cy="2520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&lt;</a:t>
            </a:r>
            <a:r>
              <a:rPr lang="en-US" sz="1600" i="1" dirty="0" err="1" smtClean="0"/>
              <a:t>owl:Class</a:t>
            </a:r>
            <a:r>
              <a:rPr lang="en-US" sz="1600" i="1" dirty="0" smtClean="0"/>
              <a:t> </a:t>
            </a:r>
            <a:r>
              <a:rPr lang="en-US" sz="1600" i="1" dirty="0" err="1" smtClean="0"/>
              <a:t>rdf:ID</a:t>
            </a:r>
            <a:r>
              <a:rPr lang="en-US" sz="1600" i="1" dirty="0" smtClean="0"/>
              <a:t>="</a:t>
            </a:r>
            <a:r>
              <a:rPr lang="en-US" sz="1600" i="1" dirty="0" err="1" smtClean="0"/>
              <a:t>facultyInCS</a:t>
            </a:r>
            <a:r>
              <a:rPr lang="en-US" sz="1600" i="1" dirty="0" smtClean="0"/>
              <a:t>"&gt;</a:t>
            </a:r>
          </a:p>
          <a:p>
            <a:r>
              <a:rPr lang="en-US" sz="1600" i="1" dirty="0" smtClean="0"/>
              <a:t>&lt;</a:t>
            </a:r>
            <a:r>
              <a:rPr lang="en-US" sz="1600" i="1" dirty="0" err="1" smtClean="0"/>
              <a:t>owl:intersectionOf</a:t>
            </a:r>
            <a:r>
              <a:rPr lang="en-US" sz="1600" i="1" dirty="0" smtClean="0"/>
              <a:t> </a:t>
            </a:r>
            <a:r>
              <a:rPr lang="en-US" sz="1600" i="1" dirty="0" err="1" smtClean="0"/>
              <a:t>rdf:parseType</a:t>
            </a:r>
            <a:r>
              <a:rPr lang="en-US" sz="1600" i="1" dirty="0" smtClean="0"/>
              <a:t>="Collection"&gt;</a:t>
            </a:r>
          </a:p>
          <a:p>
            <a:r>
              <a:rPr lang="en-US" sz="1600" i="1" dirty="0" smtClean="0"/>
              <a:t>&lt;</a:t>
            </a:r>
            <a:r>
              <a:rPr lang="en-US" sz="1600" i="1" dirty="0" err="1" smtClean="0"/>
              <a:t>owl:Class</a:t>
            </a:r>
            <a:r>
              <a:rPr lang="en-US" sz="1600" i="1" dirty="0" smtClean="0"/>
              <a:t> </a:t>
            </a:r>
            <a:r>
              <a:rPr lang="en-US" sz="1600" i="1" dirty="0" err="1" smtClean="0"/>
              <a:t>rdf:about</a:t>
            </a:r>
            <a:r>
              <a:rPr lang="en-US" sz="1600" i="1" dirty="0" smtClean="0"/>
              <a:t>="#faculty"/&gt;</a:t>
            </a:r>
          </a:p>
          <a:p>
            <a:r>
              <a:rPr lang="en-US" sz="1600" i="1" dirty="0" smtClean="0"/>
              <a:t>&lt;</a:t>
            </a:r>
            <a:r>
              <a:rPr lang="en-US" sz="1600" i="1" dirty="0" err="1" smtClean="0"/>
              <a:t>owl:Restriction</a:t>
            </a:r>
            <a:r>
              <a:rPr lang="en-US" sz="1600" i="1" dirty="0" smtClean="0"/>
              <a:t>&gt;</a:t>
            </a:r>
          </a:p>
          <a:p>
            <a:r>
              <a:rPr lang="en-US" sz="1600" i="1" dirty="0" smtClean="0"/>
              <a:t>&lt;</a:t>
            </a:r>
            <a:r>
              <a:rPr lang="en-US" sz="1600" i="1" dirty="0" err="1" smtClean="0"/>
              <a:t>owl:onProperty</a:t>
            </a:r>
            <a:r>
              <a:rPr lang="en-US" sz="1600" i="1" dirty="0" smtClean="0"/>
              <a:t> </a:t>
            </a:r>
            <a:r>
              <a:rPr lang="en-US" sz="1600" i="1" dirty="0" err="1" smtClean="0"/>
              <a:t>rdf:resource</a:t>
            </a:r>
            <a:r>
              <a:rPr lang="en-US" sz="1600" i="1" dirty="0" smtClean="0"/>
              <a:t>="#</a:t>
            </a:r>
            <a:r>
              <a:rPr lang="en-US" sz="1600" i="1" dirty="0" err="1" smtClean="0"/>
              <a:t>belongsTo</a:t>
            </a:r>
            <a:r>
              <a:rPr lang="en-US" sz="1600" i="1" dirty="0" smtClean="0"/>
              <a:t>"/&gt;</a:t>
            </a:r>
          </a:p>
          <a:p>
            <a:r>
              <a:rPr lang="en-US" sz="1600" i="1" dirty="0" smtClean="0"/>
              <a:t>&lt;</a:t>
            </a:r>
            <a:r>
              <a:rPr lang="en-US" sz="1600" i="1" dirty="0" err="1" smtClean="0"/>
              <a:t>owl:hasValue</a:t>
            </a:r>
            <a:r>
              <a:rPr lang="en-US" sz="1600" i="1" dirty="0" smtClean="0"/>
              <a:t> </a:t>
            </a:r>
            <a:r>
              <a:rPr lang="en-US" sz="1600" i="1" dirty="0" err="1" smtClean="0"/>
              <a:t>rdf:resource</a:t>
            </a:r>
            <a:r>
              <a:rPr lang="en-US" sz="1600" i="1" dirty="0" smtClean="0"/>
              <a:t>="#</a:t>
            </a:r>
            <a:r>
              <a:rPr lang="en-US" sz="1600" i="1" dirty="0" err="1" smtClean="0"/>
              <a:t>CSDepartment</a:t>
            </a:r>
            <a:r>
              <a:rPr lang="en-US" sz="1600" i="1" dirty="0" smtClean="0"/>
              <a:t>"/&gt;</a:t>
            </a:r>
          </a:p>
          <a:p>
            <a:r>
              <a:rPr lang="en-US" sz="1600" i="1" dirty="0" smtClean="0"/>
              <a:t>&lt;/</a:t>
            </a:r>
            <a:r>
              <a:rPr lang="en-US" sz="1600" i="1" dirty="0" err="1" smtClean="0"/>
              <a:t>owl:Restriction</a:t>
            </a:r>
            <a:r>
              <a:rPr lang="en-US" sz="1600" i="1" dirty="0" smtClean="0"/>
              <a:t>&gt;</a:t>
            </a:r>
          </a:p>
          <a:p>
            <a:r>
              <a:rPr lang="en-US" sz="1600" i="1" dirty="0" smtClean="0"/>
              <a:t>&lt;/</a:t>
            </a:r>
            <a:r>
              <a:rPr lang="en-US" sz="1600" i="1" dirty="0" err="1" smtClean="0"/>
              <a:t>owl:intersectionOf</a:t>
            </a:r>
            <a:r>
              <a:rPr lang="en-US" sz="1600" i="1" dirty="0" smtClean="0"/>
              <a:t>&gt;</a:t>
            </a:r>
          </a:p>
          <a:p>
            <a:r>
              <a:rPr lang="en-US" sz="1600" i="1" dirty="0" smtClean="0"/>
              <a:t>&lt;/</a:t>
            </a:r>
            <a:r>
              <a:rPr lang="en-US" sz="1600" i="1" dirty="0" err="1" smtClean="0"/>
              <a:t>owl:Class</a:t>
            </a:r>
            <a:r>
              <a:rPr lang="en-US" sz="1600" i="1" dirty="0" smtClean="0"/>
              <a:t>&gt;</a:t>
            </a:r>
            <a:endParaRPr lang="el-GR" sz="1700" dirty="0">
              <a:solidFill>
                <a:schemeClr val="tx1"/>
              </a:solidFill>
            </a:endParaRPr>
          </a:p>
        </p:txBody>
      </p:sp>
      <p:sp>
        <p:nvSpPr>
          <p:cNvPr id="6" name="2 - Θέση περιεχομένου"/>
          <p:cNvSpPr txBox="1">
            <a:spLocks/>
          </p:cNvSpPr>
          <p:nvPr/>
        </p:nvSpPr>
        <p:spPr>
          <a:xfrm>
            <a:off x="1435608" y="4293096"/>
            <a:ext cx="7168840" cy="2160240"/>
          </a:xfrm>
          <a:prstGeom prst="rect">
            <a:avLst/>
          </a:prstGeom>
        </p:spPr>
        <p:txBody>
          <a:bodyPr>
            <a:normAutofit fontScale="77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Note that we have built the intersection of two classes, one of which was defined anonymously:</a:t>
            </a:r>
          </a:p>
          <a:p>
            <a:pPr marL="822960" lvl="1" indent="-283464">
              <a:spcBef>
                <a:spcPts val="600"/>
              </a:spcBef>
              <a:buClr>
                <a:schemeClr val="accent1"/>
              </a:buClr>
              <a:buSzPct val="80000"/>
              <a:buFont typeface="Wingdings 2"/>
              <a:buChar char=""/>
            </a:pPr>
            <a:r>
              <a:rPr lang="en-US" sz="3200" dirty="0" smtClean="0"/>
              <a:t>The class of all objects belonging to the CS department</a:t>
            </a:r>
          </a:p>
          <a:p>
            <a:pPr marL="822960" lvl="1" indent="-283464">
              <a:spcBef>
                <a:spcPts val="600"/>
              </a:spcBef>
              <a:buClr>
                <a:schemeClr val="accent1"/>
              </a:buClr>
              <a:buSzPct val="80000"/>
              <a:buFont typeface="Wingdings 2"/>
              <a:buChar char=""/>
            </a:pPr>
            <a:r>
              <a:rPr lang="en-US" sz="3200" dirty="0" smtClean="0"/>
              <a:t>This class is intersected with </a:t>
            </a:r>
            <a:r>
              <a:rPr lang="en-US" sz="3200" i="1" dirty="0" smtClean="0"/>
              <a:t>faculty</a:t>
            </a:r>
            <a:r>
              <a:rPr lang="en-US" sz="3200" dirty="0" smtClean="0"/>
              <a:t> to give us the faculty in the CS department</a:t>
            </a:r>
          </a:p>
        </p:txBody>
      </p:sp>
    </p:spTree>
    <p:extLst>
      <p:ext uri="{BB962C8B-B14F-4D97-AF65-F5344CB8AC3E}">
        <p14:creationId xmlns:p14="http://schemas.microsoft.com/office/powerpoint/2010/main" val="422382441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Boolean Combinations (4/4)</a:t>
            </a:r>
            <a:endParaRPr lang="el-GR" dirty="0"/>
          </a:p>
        </p:txBody>
      </p:sp>
      <p:sp>
        <p:nvSpPr>
          <p:cNvPr id="3" name="2 - Θέση περιεχομένου"/>
          <p:cNvSpPr>
            <a:spLocks noGrp="1"/>
          </p:cNvSpPr>
          <p:nvPr>
            <p:ph idx="1"/>
          </p:nvPr>
        </p:nvSpPr>
        <p:spPr>
          <a:xfrm>
            <a:off x="1435608" y="1447800"/>
            <a:ext cx="7498080" cy="1477144"/>
          </a:xfrm>
        </p:spPr>
        <p:txBody>
          <a:bodyPr>
            <a:normAutofit fontScale="85000" lnSpcReduction="20000"/>
          </a:bodyPr>
          <a:lstStyle/>
          <a:p>
            <a:r>
              <a:rPr lang="en-US" dirty="0" smtClean="0"/>
              <a:t>Boolean combinations can be nested arbitrarily</a:t>
            </a:r>
          </a:p>
          <a:p>
            <a:pPr lvl="1"/>
            <a:r>
              <a:rPr lang="en-US" dirty="0" smtClean="0"/>
              <a:t>The following example defines administrative staff to be those staff members that are neither faculty nor technical support staff:</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208</a:t>
            </a:fld>
            <a:endParaRPr lang="el-GR"/>
          </a:p>
        </p:txBody>
      </p:sp>
      <p:sp>
        <p:nvSpPr>
          <p:cNvPr id="5" name="4 - Ορθογώνιο"/>
          <p:cNvSpPr/>
          <p:nvPr/>
        </p:nvSpPr>
        <p:spPr>
          <a:xfrm>
            <a:off x="2699792" y="2852936"/>
            <a:ext cx="4464496" cy="37444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owl:Class</a:t>
            </a:r>
            <a:r>
              <a:rPr lang="en-US" sz="1600" dirty="0" smtClean="0"/>
              <a:t> </a:t>
            </a:r>
            <a:r>
              <a:rPr lang="en-US" sz="1600" dirty="0" err="1" smtClean="0"/>
              <a:t>rdf:ID</a:t>
            </a:r>
            <a:r>
              <a:rPr lang="en-US" sz="1600" dirty="0" smtClean="0"/>
              <a:t>="</a:t>
            </a:r>
            <a:r>
              <a:rPr lang="en-US" sz="1600" dirty="0" err="1" smtClean="0"/>
              <a:t>adminStaff</a:t>
            </a:r>
            <a:r>
              <a:rPr lang="en-US" sz="1600" dirty="0" smtClean="0"/>
              <a:t>"&gt;</a:t>
            </a:r>
          </a:p>
          <a:p>
            <a:r>
              <a:rPr lang="en-US" sz="1600" dirty="0" smtClean="0"/>
              <a:t>&lt;</a:t>
            </a:r>
            <a:r>
              <a:rPr lang="en-US" sz="1600" dirty="0" err="1" smtClean="0"/>
              <a:t>owl:intersectionOf</a:t>
            </a:r>
            <a:r>
              <a:rPr lang="en-US" sz="1600" dirty="0" smtClean="0"/>
              <a:t> </a:t>
            </a:r>
            <a:r>
              <a:rPr lang="en-US" sz="1600" dirty="0" err="1" smtClean="0"/>
              <a:t>rdf:parseType</a:t>
            </a:r>
            <a:r>
              <a:rPr lang="en-US" sz="1600" dirty="0" smtClean="0"/>
              <a:t>="Collection"&gt;</a:t>
            </a:r>
          </a:p>
          <a:p>
            <a:r>
              <a:rPr lang="en-US" sz="1600" dirty="0" smtClean="0"/>
              <a:t>&lt;</a:t>
            </a:r>
            <a:r>
              <a:rPr lang="en-US" sz="1600" dirty="0" err="1" smtClean="0"/>
              <a:t>owl:Class</a:t>
            </a:r>
            <a:r>
              <a:rPr lang="en-US" sz="1600" dirty="0" smtClean="0"/>
              <a:t> </a:t>
            </a:r>
            <a:r>
              <a:rPr lang="en-US" sz="1600" dirty="0" err="1" smtClean="0"/>
              <a:t>rdf:about</a:t>
            </a:r>
            <a:r>
              <a:rPr lang="en-US" sz="1600" dirty="0" smtClean="0"/>
              <a:t>="#</a:t>
            </a:r>
            <a:r>
              <a:rPr lang="en-US" sz="1600" dirty="0" err="1" smtClean="0"/>
              <a:t>staffMember</a:t>
            </a:r>
            <a:r>
              <a:rPr lang="en-US" sz="1600" dirty="0" smtClean="0"/>
              <a:t>"/&gt;</a:t>
            </a:r>
          </a:p>
          <a:p>
            <a:r>
              <a:rPr lang="en-US" sz="1600" dirty="0" smtClean="0"/>
              <a:t>&lt;</a:t>
            </a:r>
            <a:r>
              <a:rPr lang="en-US" sz="1600" dirty="0" err="1" smtClean="0"/>
              <a:t>owl:Class</a:t>
            </a:r>
            <a:r>
              <a:rPr lang="en-US" sz="1600" dirty="0" smtClean="0"/>
              <a:t>&gt;</a:t>
            </a:r>
          </a:p>
          <a:p>
            <a:r>
              <a:rPr lang="en-US" sz="1600" dirty="0" smtClean="0"/>
              <a:t>&lt;</a:t>
            </a:r>
            <a:r>
              <a:rPr lang="en-US" sz="1600" dirty="0" err="1" smtClean="0"/>
              <a:t>owl:complementOf</a:t>
            </a:r>
            <a:r>
              <a:rPr lang="en-US" sz="1600" dirty="0" smtClean="0"/>
              <a:t>&gt;</a:t>
            </a:r>
          </a:p>
          <a:p>
            <a:r>
              <a:rPr lang="en-US" sz="1600" dirty="0" smtClean="0"/>
              <a:t>&lt;</a:t>
            </a:r>
            <a:r>
              <a:rPr lang="en-US" sz="1600" dirty="0" err="1" smtClean="0"/>
              <a:t>owl:Class</a:t>
            </a:r>
            <a:r>
              <a:rPr lang="en-US" sz="1600" dirty="0" smtClean="0"/>
              <a:t>&gt;</a:t>
            </a:r>
          </a:p>
          <a:p>
            <a:r>
              <a:rPr lang="en-US" sz="1600" dirty="0" smtClean="0"/>
              <a:t>&lt;</a:t>
            </a:r>
            <a:r>
              <a:rPr lang="en-US" sz="1600" dirty="0" err="1" smtClean="0"/>
              <a:t>owl:unionOf</a:t>
            </a:r>
            <a:r>
              <a:rPr lang="en-US" sz="1600" dirty="0" smtClean="0"/>
              <a:t> </a:t>
            </a:r>
            <a:r>
              <a:rPr lang="en-US" sz="1600" dirty="0" err="1" smtClean="0"/>
              <a:t>rdf:parseType</a:t>
            </a:r>
            <a:r>
              <a:rPr lang="en-US" sz="1600" dirty="0" smtClean="0"/>
              <a:t>="Collection"&gt;</a:t>
            </a:r>
          </a:p>
          <a:p>
            <a:r>
              <a:rPr lang="en-US" sz="1600" dirty="0" smtClean="0"/>
              <a:t>&lt;</a:t>
            </a:r>
            <a:r>
              <a:rPr lang="en-US" sz="1600" dirty="0" err="1" smtClean="0"/>
              <a:t>owl:Class</a:t>
            </a:r>
            <a:r>
              <a:rPr lang="en-US" sz="1600" dirty="0" smtClean="0"/>
              <a:t> </a:t>
            </a:r>
            <a:r>
              <a:rPr lang="en-US" sz="1600" dirty="0" err="1" smtClean="0"/>
              <a:t>rdf:about</a:t>
            </a:r>
            <a:r>
              <a:rPr lang="en-US" sz="1600" dirty="0" smtClean="0"/>
              <a:t>="#faculty"/&gt;</a:t>
            </a:r>
          </a:p>
          <a:p>
            <a:r>
              <a:rPr lang="en-US" sz="1600" dirty="0" smtClean="0"/>
              <a:t>&lt;</a:t>
            </a:r>
            <a:r>
              <a:rPr lang="en-US" sz="1600" dirty="0" err="1" smtClean="0"/>
              <a:t>owl:Class</a:t>
            </a:r>
            <a:r>
              <a:rPr lang="en-US" sz="1600" dirty="0" smtClean="0"/>
              <a:t> </a:t>
            </a:r>
            <a:r>
              <a:rPr lang="en-US" sz="1600" dirty="0" err="1" smtClean="0"/>
              <a:t>rdf:about</a:t>
            </a:r>
            <a:r>
              <a:rPr lang="en-US" sz="1600" dirty="0" smtClean="0"/>
              <a:t>="#</a:t>
            </a:r>
            <a:r>
              <a:rPr lang="en-US" sz="1600" dirty="0" err="1" smtClean="0"/>
              <a:t>techSupportStaff</a:t>
            </a:r>
            <a:r>
              <a:rPr lang="en-US" sz="1600" dirty="0" smtClean="0"/>
              <a:t>"/&gt;</a:t>
            </a:r>
          </a:p>
          <a:p>
            <a:r>
              <a:rPr lang="en-US" sz="1600" dirty="0" smtClean="0"/>
              <a:t>&lt;/</a:t>
            </a:r>
            <a:r>
              <a:rPr lang="en-US" sz="1600" dirty="0" err="1" smtClean="0"/>
              <a:t>owl:unionOf</a:t>
            </a:r>
            <a:r>
              <a:rPr lang="en-US" sz="1600" dirty="0" smtClean="0"/>
              <a:t>&gt;</a:t>
            </a:r>
          </a:p>
          <a:p>
            <a:r>
              <a:rPr lang="en-US" sz="1600" dirty="0" smtClean="0"/>
              <a:t>&lt;/</a:t>
            </a:r>
            <a:r>
              <a:rPr lang="en-US" sz="1600" dirty="0" err="1" smtClean="0"/>
              <a:t>owl:Class</a:t>
            </a:r>
            <a:r>
              <a:rPr lang="en-US" sz="1600" dirty="0" smtClean="0"/>
              <a:t>&gt;</a:t>
            </a:r>
          </a:p>
          <a:p>
            <a:r>
              <a:rPr lang="en-US" sz="1600" dirty="0" smtClean="0"/>
              <a:t>&lt;/</a:t>
            </a:r>
            <a:r>
              <a:rPr lang="en-US" sz="1600" dirty="0" err="1" smtClean="0"/>
              <a:t>owl:complementOf</a:t>
            </a:r>
            <a:r>
              <a:rPr lang="en-US" sz="1600" dirty="0" smtClean="0"/>
              <a:t>&gt;</a:t>
            </a:r>
          </a:p>
          <a:p>
            <a:r>
              <a:rPr lang="en-US" sz="1600" dirty="0" smtClean="0"/>
              <a:t>&lt;/</a:t>
            </a:r>
            <a:r>
              <a:rPr lang="en-US" sz="1600" dirty="0" err="1" smtClean="0"/>
              <a:t>owl:Class</a:t>
            </a:r>
            <a:r>
              <a:rPr lang="en-US" sz="1600" dirty="0" smtClean="0"/>
              <a:t>&gt;</a:t>
            </a:r>
          </a:p>
          <a:p>
            <a:r>
              <a:rPr lang="en-US" sz="1600" dirty="0" smtClean="0"/>
              <a:t>&lt;/</a:t>
            </a:r>
            <a:r>
              <a:rPr lang="en-US" sz="1600" dirty="0" err="1" smtClean="0"/>
              <a:t>owl:intersectionOf</a:t>
            </a:r>
            <a:r>
              <a:rPr lang="en-US" sz="1600" dirty="0" smtClean="0"/>
              <a:t>&gt;</a:t>
            </a:r>
          </a:p>
          <a:p>
            <a:r>
              <a:rPr lang="en-US" sz="1600" dirty="0" smtClean="0"/>
              <a:t>&lt;/</a:t>
            </a:r>
            <a:r>
              <a:rPr lang="en-US" sz="1600" dirty="0" err="1" smtClean="0"/>
              <a:t>owl:Class</a:t>
            </a:r>
            <a:r>
              <a:rPr lang="en-US" sz="1600" dirty="0" smtClean="0"/>
              <a:t>&gt;</a:t>
            </a:r>
            <a:endParaRPr lang="el-GR" sz="1700" dirty="0">
              <a:solidFill>
                <a:schemeClr val="tx1"/>
              </a:solidFill>
            </a:endParaRPr>
          </a:p>
        </p:txBody>
      </p:sp>
    </p:spTree>
    <p:extLst>
      <p:ext uri="{BB962C8B-B14F-4D97-AF65-F5344CB8AC3E}">
        <p14:creationId xmlns:p14="http://schemas.microsoft.com/office/powerpoint/2010/main" val="362495446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Enumerations</a:t>
            </a:r>
            <a:endParaRPr lang="el-GR" dirty="0"/>
          </a:p>
        </p:txBody>
      </p:sp>
      <p:sp>
        <p:nvSpPr>
          <p:cNvPr id="3" name="2 - Θέση περιεχομένου"/>
          <p:cNvSpPr>
            <a:spLocks noGrp="1"/>
          </p:cNvSpPr>
          <p:nvPr>
            <p:ph idx="1"/>
          </p:nvPr>
        </p:nvSpPr>
        <p:spPr>
          <a:xfrm>
            <a:off x="1435608" y="1447800"/>
            <a:ext cx="7498080" cy="685056"/>
          </a:xfrm>
        </p:spPr>
        <p:txBody>
          <a:bodyPr>
            <a:normAutofit fontScale="70000" lnSpcReduction="20000"/>
          </a:bodyPr>
          <a:lstStyle/>
          <a:p>
            <a:r>
              <a:rPr lang="en-US" dirty="0" smtClean="0"/>
              <a:t>An enumeration is an </a:t>
            </a:r>
            <a:r>
              <a:rPr lang="en-US" i="1" dirty="0" err="1" smtClean="0"/>
              <a:t>owl:oneOf</a:t>
            </a:r>
            <a:r>
              <a:rPr lang="en-US" dirty="0" smtClean="0"/>
              <a:t> element, used to define a class by listing all its elements: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209</a:t>
            </a:fld>
            <a:endParaRPr lang="el-GR"/>
          </a:p>
        </p:txBody>
      </p:sp>
      <p:sp>
        <p:nvSpPr>
          <p:cNvPr id="5" name="4 - Ορθογώνιο"/>
          <p:cNvSpPr/>
          <p:nvPr/>
        </p:nvSpPr>
        <p:spPr>
          <a:xfrm>
            <a:off x="2699792" y="2420888"/>
            <a:ext cx="4392488" cy="30243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owl:Class</a:t>
            </a:r>
            <a:r>
              <a:rPr lang="en-US" sz="1600" dirty="0" smtClean="0"/>
              <a:t> </a:t>
            </a:r>
            <a:r>
              <a:rPr lang="en-US" sz="1600" dirty="0" err="1" smtClean="0"/>
              <a:t>rdf:ID</a:t>
            </a:r>
            <a:r>
              <a:rPr lang="en-US" sz="1600" dirty="0" smtClean="0"/>
              <a:t>="weekdays"&gt;</a:t>
            </a:r>
          </a:p>
          <a:p>
            <a:r>
              <a:rPr lang="en-US" sz="1600" dirty="0" smtClean="0"/>
              <a:t>&lt;</a:t>
            </a:r>
            <a:r>
              <a:rPr lang="en-US" sz="1600" dirty="0" err="1" smtClean="0"/>
              <a:t>owl:oneOf</a:t>
            </a:r>
            <a:r>
              <a:rPr lang="en-US" sz="1600" dirty="0" smtClean="0"/>
              <a:t> </a:t>
            </a:r>
            <a:r>
              <a:rPr lang="en-US" sz="1600" dirty="0" err="1" smtClean="0"/>
              <a:t>rdf:parseType</a:t>
            </a:r>
            <a:r>
              <a:rPr lang="en-US" sz="1600" dirty="0" smtClean="0"/>
              <a:t>="Collection"&gt;</a:t>
            </a:r>
          </a:p>
          <a:p>
            <a:r>
              <a:rPr lang="en-US" sz="1600" dirty="0" smtClean="0"/>
              <a:t>&lt;</a:t>
            </a:r>
            <a:r>
              <a:rPr lang="en-US" sz="1600" dirty="0" err="1" smtClean="0"/>
              <a:t>owl:Thing</a:t>
            </a:r>
            <a:r>
              <a:rPr lang="en-US" sz="1600" dirty="0" smtClean="0"/>
              <a:t> </a:t>
            </a:r>
            <a:r>
              <a:rPr lang="en-US" sz="1600" dirty="0" err="1" smtClean="0"/>
              <a:t>rdf:about</a:t>
            </a:r>
            <a:r>
              <a:rPr lang="en-US" sz="1600" dirty="0" smtClean="0"/>
              <a:t>="#Monday"/&gt;</a:t>
            </a:r>
          </a:p>
          <a:p>
            <a:r>
              <a:rPr lang="en-US" sz="1600" dirty="0" smtClean="0"/>
              <a:t>&lt;</a:t>
            </a:r>
            <a:r>
              <a:rPr lang="en-US" sz="1600" dirty="0" err="1" smtClean="0"/>
              <a:t>owl:Thing</a:t>
            </a:r>
            <a:r>
              <a:rPr lang="en-US" sz="1600" dirty="0" smtClean="0"/>
              <a:t> </a:t>
            </a:r>
            <a:r>
              <a:rPr lang="en-US" sz="1600" dirty="0" err="1" smtClean="0"/>
              <a:t>rdf:about</a:t>
            </a:r>
            <a:r>
              <a:rPr lang="en-US" sz="1600" dirty="0" smtClean="0"/>
              <a:t>="#Tuesday"/&gt;</a:t>
            </a:r>
          </a:p>
          <a:p>
            <a:r>
              <a:rPr lang="en-US" sz="1600" dirty="0" smtClean="0"/>
              <a:t>&lt;</a:t>
            </a:r>
            <a:r>
              <a:rPr lang="en-US" sz="1600" dirty="0" err="1" smtClean="0"/>
              <a:t>owl:Thing</a:t>
            </a:r>
            <a:r>
              <a:rPr lang="en-US" sz="1600" dirty="0" smtClean="0"/>
              <a:t> </a:t>
            </a:r>
            <a:r>
              <a:rPr lang="en-US" sz="1600" dirty="0" err="1" smtClean="0"/>
              <a:t>rdf:about</a:t>
            </a:r>
            <a:r>
              <a:rPr lang="en-US" sz="1600" dirty="0" smtClean="0"/>
              <a:t>="#Wednesday"/&gt;</a:t>
            </a:r>
          </a:p>
          <a:p>
            <a:r>
              <a:rPr lang="en-US" sz="1600" dirty="0" smtClean="0"/>
              <a:t>&lt;</a:t>
            </a:r>
            <a:r>
              <a:rPr lang="en-US" sz="1600" dirty="0" err="1" smtClean="0"/>
              <a:t>owl:Thing</a:t>
            </a:r>
            <a:r>
              <a:rPr lang="en-US" sz="1600" dirty="0" smtClean="0"/>
              <a:t> </a:t>
            </a:r>
            <a:r>
              <a:rPr lang="en-US" sz="1600" dirty="0" err="1" smtClean="0"/>
              <a:t>rdf:about</a:t>
            </a:r>
            <a:r>
              <a:rPr lang="en-US" sz="1600" dirty="0" smtClean="0"/>
              <a:t>="#Thursday"/&gt;</a:t>
            </a:r>
          </a:p>
          <a:p>
            <a:r>
              <a:rPr lang="en-US" sz="1600" dirty="0" smtClean="0"/>
              <a:t>&lt;</a:t>
            </a:r>
            <a:r>
              <a:rPr lang="en-US" sz="1600" dirty="0" err="1" smtClean="0"/>
              <a:t>owl:Thing</a:t>
            </a:r>
            <a:r>
              <a:rPr lang="en-US" sz="1600" dirty="0" smtClean="0"/>
              <a:t> </a:t>
            </a:r>
            <a:r>
              <a:rPr lang="en-US" sz="1600" dirty="0" err="1" smtClean="0"/>
              <a:t>rdf:about</a:t>
            </a:r>
            <a:r>
              <a:rPr lang="en-US" sz="1600" dirty="0" smtClean="0"/>
              <a:t>="#Friday"/&gt;</a:t>
            </a:r>
          </a:p>
          <a:p>
            <a:r>
              <a:rPr lang="en-US" sz="1600" dirty="0" smtClean="0"/>
              <a:t>&lt;</a:t>
            </a:r>
            <a:r>
              <a:rPr lang="en-US" sz="1600" dirty="0" err="1" smtClean="0"/>
              <a:t>owl:Thing</a:t>
            </a:r>
            <a:r>
              <a:rPr lang="en-US" sz="1600" dirty="0" smtClean="0"/>
              <a:t> </a:t>
            </a:r>
            <a:r>
              <a:rPr lang="en-US" sz="1600" dirty="0" err="1" smtClean="0"/>
              <a:t>rdf:about</a:t>
            </a:r>
            <a:r>
              <a:rPr lang="en-US" sz="1600" dirty="0" smtClean="0"/>
              <a:t>="#Saturday"/&gt;</a:t>
            </a:r>
          </a:p>
          <a:p>
            <a:r>
              <a:rPr lang="en-US" sz="1600" dirty="0" smtClean="0"/>
              <a:t>&lt;</a:t>
            </a:r>
            <a:r>
              <a:rPr lang="en-US" sz="1600" dirty="0" err="1" smtClean="0"/>
              <a:t>owl:Thing</a:t>
            </a:r>
            <a:r>
              <a:rPr lang="en-US" sz="1600" dirty="0" smtClean="0"/>
              <a:t> </a:t>
            </a:r>
            <a:r>
              <a:rPr lang="en-US" sz="1600" dirty="0" err="1" smtClean="0"/>
              <a:t>rdf:about</a:t>
            </a:r>
            <a:r>
              <a:rPr lang="en-US" sz="1600" dirty="0" smtClean="0"/>
              <a:t>="#Sunday"/&gt;</a:t>
            </a:r>
          </a:p>
          <a:p>
            <a:r>
              <a:rPr lang="en-US" sz="1600" dirty="0" smtClean="0"/>
              <a:t>&lt;/</a:t>
            </a:r>
            <a:r>
              <a:rPr lang="en-US" sz="1600" dirty="0" err="1" smtClean="0"/>
              <a:t>owl:oneOf</a:t>
            </a:r>
            <a:r>
              <a:rPr lang="en-US" sz="1600" dirty="0" smtClean="0"/>
              <a:t>&gt;</a:t>
            </a:r>
          </a:p>
          <a:p>
            <a:r>
              <a:rPr lang="en-US" sz="1600" dirty="0" smtClean="0"/>
              <a:t>&lt;/</a:t>
            </a:r>
            <a:r>
              <a:rPr lang="en-US" sz="1600" dirty="0" err="1" smtClean="0"/>
              <a:t>owl:Class</a:t>
            </a:r>
            <a:r>
              <a:rPr lang="en-US" sz="1600" dirty="0" smtClean="0"/>
              <a:t>&gt;</a:t>
            </a:r>
            <a:endParaRPr lang="el-GR" sz="1700" dirty="0">
              <a:solidFill>
                <a:schemeClr val="tx1"/>
              </a:solidFill>
            </a:endParaRPr>
          </a:p>
        </p:txBody>
      </p:sp>
    </p:spTree>
    <p:extLst>
      <p:ext uri="{BB962C8B-B14F-4D97-AF65-F5344CB8AC3E}">
        <p14:creationId xmlns:p14="http://schemas.microsoft.com/office/powerpoint/2010/main" val="1494290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err="1" smtClean="0"/>
              <a:t>Ontologies</a:t>
            </a:r>
            <a:r>
              <a:rPr lang="en-US" b="1" dirty="0" smtClean="0"/>
              <a:t> (4/4)</a:t>
            </a:r>
            <a:endParaRPr lang="el-GR" dirty="0"/>
          </a:p>
        </p:txBody>
      </p:sp>
      <p:sp>
        <p:nvSpPr>
          <p:cNvPr id="3" name="2 - Θέση περιεχομένου"/>
          <p:cNvSpPr>
            <a:spLocks noGrp="1"/>
          </p:cNvSpPr>
          <p:nvPr>
            <p:ph idx="1"/>
          </p:nvPr>
        </p:nvSpPr>
        <p:spPr>
          <a:xfrm>
            <a:off x="1187624" y="1447800"/>
            <a:ext cx="7746064" cy="5077544"/>
          </a:xfrm>
        </p:spPr>
        <p:txBody>
          <a:bodyPr>
            <a:normAutofit fontScale="70000" lnSpcReduction="20000"/>
          </a:bodyPr>
          <a:lstStyle/>
          <a:p>
            <a:r>
              <a:rPr lang="en-US" dirty="0" smtClean="0"/>
              <a:t>In Artificial Intelligence (AI) there is a long tradition of developing and using ontology languages</a:t>
            </a:r>
          </a:p>
          <a:p>
            <a:pPr lvl="1"/>
            <a:r>
              <a:rPr lang="en-US" dirty="0" smtClean="0"/>
              <a:t>It is a foundation SW research can build upon</a:t>
            </a:r>
          </a:p>
          <a:p>
            <a:r>
              <a:rPr lang="en-US" dirty="0" smtClean="0"/>
              <a:t>At present, the most important ontology languages for the Web are the following:</a:t>
            </a:r>
          </a:p>
          <a:p>
            <a:pPr lvl="1"/>
            <a:r>
              <a:rPr lang="en-US" dirty="0" smtClean="0"/>
              <a:t>RDF is a data model for objects (“resources”) and relations between them</a:t>
            </a:r>
          </a:p>
          <a:p>
            <a:pPr lvl="2"/>
            <a:r>
              <a:rPr lang="en-US" dirty="0" smtClean="0"/>
              <a:t>it provides a simple semantics for this data model; and these data models can be represented in an XML syntax</a:t>
            </a:r>
          </a:p>
          <a:p>
            <a:pPr lvl="1"/>
            <a:r>
              <a:rPr lang="en-US" dirty="0" smtClean="0"/>
              <a:t>RDF Schema is a vocabulary description language for describing  properties and classes of RDF resources, with a semantics for generalization hierarchies of such properties and classes</a:t>
            </a:r>
          </a:p>
          <a:p>
            <a:pPr lvl="1"/>
            <a:r>
              <a:rPr lang="en-US" dirty="0" smtClean="0"/>
              <a:t>OWL is a richer vocabulary description language for describing properties and classes, such as relations between classes (e.g., </a:t>
            </a:r>
            <a:r>
              <a:rPr lang="en-US" dirty="0" err="1" smtClean="0"/>
              <a:t>disjointness</a:t>
            </a:r>
            <a:r>
              <a:rPr lang="en-US" dirty="0" smtClean="0"/>
              <a:t>), cardinality (e.g., “exactly one”), equality, richer typing of properties, characteristics of properties (e.g., symmetry), and enumerated classes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21</a:t>
            </a:fld>
            <a:endParaRPr lang="el-G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Instances (1/3)</a:t>
            </a:r>
            <a:endParaRPr lang="el-GR" dirty="0"/>
          </a:p>
        </p:txBody>
      </p:sp>
      <p:sp>
        <p:nvSpPr>
          <p:cNvPr id="3" name="2 - Θέση περιεχομένου"/>
          <p:cNvSpPr>
            <a:spLocks noGrp="1"/>
          </p:cNvSpPr>
          <p:nvPr>
            <p:ph idx="1"/>
          </p:nvPr>
        </p:nvSpPr>
        <p:spPr>
          <a:xfrm>
            <a:off x="1435608" y="1447800"/>
            <a:ext cx="3712456" cy="685056"/>
          </a:xfrm>
        </p:spPr>
        <p:txBody>
          <a:bodyPr>
            <a:normAutofit fontScale="70000" lnSpcReduction="20000"/>
          </a:bodyPr>
          <a:lstStyle/>
          <a:p>
            <a:r>
              <a:rPr lang="en-US" dirty="0" smtClean="0"/>
              <a:t>Instances of classes are declared as in RDF:</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210</a:t>
            </a:fld>
            <a:endParaRPr lang="el-GR"/>
          </a:p>
        </p:txBody>
      </p:sp>
      <p:sp>
        <p:nvSpPr>
          <p:cNvPr id="5" name="2 - Θέση περιεχομένου"/>
          <p:cNvSpPr txBox="1">
            <a:spLocks/>
          </p:cNvSpPr>
          <p:nvPr/>
        </p:nvSpPr>
        <p:spPr>
          <a:xfrm>
            <a:off x="1403648" y="2564904"/>
            <a:ext cx="3712456" cy="360040"/>
          </a:xfrm>
          <a:prstGeom prst="rect">
            <a:avLst/>
          </a:prstGeom>
        </p:spPr>
        <p:txBody>
          <a:bodyPr>
            <a:normAutofit fontScale="77500" lnSpcReduction="20000"/>
          </a:bodyPr>
          <a:lstStyle/>
          <a:p>
            <a:pPr marL="365760" lvl="0" indent="-283464">
              <a:spcBef>
                <a:spcPts val="600"/>
              </a:spcBef>
              <a:buClr>
                <a:schemeClr val="accent1"/>
              </a:buClr>
              <a:buSzPct val="80000"/>
              <a:buFont typeface="Wingdings 2"/>
              <a:buChar char=""/>
            </a:pPr>
            <a:r>
              <a:rPr lang="en-US" sz="2800" dirty="0" smtClean="0"/>
              <a:t>Or equivalently:</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2 - Θέση περιεχομένου"/>
          <p:cNvSpPr txBox="1">
            <a:spLocks/>
          </p:cNvSpPr>
          <p:nvPr/>
        </p:nvSpPr>
        <p:spPr>
          <a:xfrm>
            <a:off x="1403648" y="3140968"/>
            <a:ext cx="3240360" cy="864096"/>
          </a:xfrm>
          <a:prstGeom prst="rect">
            <a:avLst/>
          </a:prstGeom>
        </p:spPr>
        <p:txBody>
          <a:bodyPr>
            <a:noAutofit/>
          </a:bodyPr>
          <a:lstStyle/>
          <a:p>
            <a:pPr marL="365760" lvl="0" indent="-283464">
              <a:spcBef>
                <a:spcPts val="600"/>
              </a:spcBef>
              <a:buClr>
                <a:schemeClr val="accent1"/>
              </a:buClr>
              <a:buSzPct val="80000"/>
              <a:buFont typeface="Wingdings 2"/>
              <a:buChar char=""/>
            </a:pPr>
            <a:r>
              <a:rPr lang="en-US" sz="2200" dirty="0" smtClean="0"/>
              <a:t>We can also provide further details, such as:</a:t>
            </a:r>
            <a:endParaRPr kumimoji="0" lang="el-GR"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6 - Ορθογώνιο"/>
          <p:cNvSpPr/>
          <p:nvPr/>
        </p:nvSpPr>
        <p:spPr>
          <a:xfrm>
            <a:off x="4716016" y="2492896"/>
            <a:ext cx="3744416"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academicStaffMember</a:t>
            </a:r>
            <a:r>
              <a:rPr lang="en-US" sz="1600" dirty="0" smtClean="0"/>
              <a:t> </a:t>
            </a:r>
            <a:r>
              <a:rPr lang="en-US" sz="1600" dirty="0" err="1" smtClean="0"/>
              <a:t>rdf:ID</a:t>
            </a:r>
            <a:r>
              <a:rPr lang="en-US" sz="1600" dirty="0" smtClean="0"/>
              <a:t>="949352"/&gt;</a:t>
            </a:r>
            <a:endParaRPr lang="el-GR" sz="1700" dirty="0">
              <a:solidFill>
                <a:schemeClr val="tx1"/>
              </a:solidFill>
            </a:endParaRPr>
          </a:p>
        </p:txBody>
      </p:sp>
      <p:sp>
        <p:nvSpPr>
          <p:cNvPr id="10" name="9 - Ορθογώνιο"/>
          <p:cNvSpPr/>
          <p:nvPr/>
        </p:nvSpPr>
        <p:spPr>
          <a:xfrm>
            <a:off x="4716016" y="3068960"/>
            <a:ext cx="4427984" cy="8640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academicStaffMember</a:t>
            </a:r>
            <a:r>
              <a:rPr lang="en-US" sz="1600" dirty="0" smtClean="0"/>
              <a:t> </a:t>
            </a:r>
            <a:r>
              <a:rPr lang="en-US" sz="1600" dirty="0" err="1" smtClean="0"/>
              <a:t>rdf:ID</a:t>
            </a:r>
            <a:r>
              <a:rPr lang="en-US" sz="1600" dirty="0" smtClean="0"/>
              <a:t>="949352"&gt;</a:t>
            </a:r>
          </a:p>
          <a:p>
            <a:r>
              <a:rPr lang="en-US" sz="1600" dirty="0" smtClean="0"/>
              <a:t>&lt;</a:t>
            </a:r>
            <a:r>
              <a:rPr lang="en-US" sz="1600" dirty="0" err="1" smtClean="0"/>
              <a:t>uni:age</a:t>
            </a:r>
            <a:r>
              <a:rPr lang="en-US" sz="1600" dirty="0" smtClean="0"/>
              <a:t> </a:t>
            </a:r>
            <a:r>
              <a:rPr lang="en-US" sz="1600" dirty="0" err="1" smtClean="0"/>
              <a:t>rdf:datatype</a:t>
            </a:r>
            <a:r>
              <a:rPr lang="en-US" sz="1600" dirty="0" smtClean="0"/>
              <a:t>="&amp;</a:t>
            </a:r>
            <a:r>
              <a:rPr lang="en-US" sz="1600" dirty="0" err="1" smtClean="0"/>
              <a:t>xsd;integer</a:t>
            </a:r>
            <a:r>
              <a:rPr lang="en-US" sz="1600" dirty="0" smtClean="0"/>
              <a:t>"&gt;39&lt;/</a:t>
            </a:r>
            <a:r>
              <a:rPr lang="en-US" sz="1600" dirty="0" err="1" smtClean="0"/>
              <a:t>uni:age</a:t>
            </a:r>
            <a:r>
              <a:rPr lang="en-US" sz="1600" dirty="0" smtClean="0"/>
              <a:t>&gt;</a:t>
            </a:r>
          </a:p>
          <a:p>
            <a:r>
              <a:rPr lang="en-US" sz="1600" dirty="0" smtClean="0"/>
              <a:t>&lt;/</a:t>
            </a:r>
            <a:r>
              <a:rPr lang="en-US" sz="1600" dirty="0" err="1" smtClean="0"/>
              <a:t>academicStaffMember</a:t>
            </a:r>
            <a:r>
              <a:rPr lang="en-US" sz="1600" dirty="0" smtClean="0"/>
              <a:t>&gt;</a:t>
            </a:r>
            <a:endParaRPr lang="el-GR" sz="1700" dirty="0">
              <a:solidFill>
                <a:schemeClr val="tx1"/>
              </a:solidFill>
            </a:endParaRPr>
          </a:p>
        </p:txBody>
      </p:sp>
      <p:sp>
        <p:nvSpPr>
          <p:cNvPr id="11" name="10 - Ορθογώνιο"/>
          <p:cNvSpPr/>
          <p:nvPr/>
        </p:nvSpPr>
        <p:spPr>
          <a:xfrm>
            <a:off x="4716016" y="1484784"/>
            <a:ext cx="4427984" cy="9361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rdf:Description</a:t>
            </a:r>
            <a:r>
              <a:rPr lang="en-US" sz="1600" dirty="0" smtClean="0"/>
              <a:t> </a:t>
            </a:r>
            <a:r>
              <a:rPr lang="en-US" sz="1600" dirty="0" err="1" smtClean="0"/>
              <a:t>rdf:ID</a:t>
            </a:r>
            <a:r>
              <a:rPr lang="en-US" sz="1600" dirty="0" smtClean="0"/>
              <a:t>="949352"&gt;</a:t>
            </a:r>
          </a:p>
          <a:p>
            <a:r>
              <a:rPr lang="en-US" sz="1600" dirty="0" smtClean="0"/>
              <a:t>&lt;</a:t>
            </a:r>
            <a:r>
              <a:rPr lang="en-US" sz="1600" dirty="0" err="1" smtClean="0"/>
              <a:t>rdf:type</a:t>
            </a:r>
            <a:r>
              <a:rPr lang="en-US" sz="1600" dirty="0" smtClean="0"/>
              <a:t> </a:t>
            </a:r>
            <a:r>
              <a:rPr lang="en-US" sz="1600" dirty="0" err="1" smtClean="0"/>
              <a:t>rdf:resource</a:t>
            </a:r>
            <a:r>
              <a:rPr lang="en-US" sz="1600" dirty="0" smtClean="0"/>
              <a:t>="#</a:t>
            </a:r>
            <a:r>
              <a:rPr lang="en-US" sz="1600" dirty="0" err="1" smtClean="0"/>
              <a:t>academicStaffMember</a:t>
            </a:r>
            <a:r>
              <a:rPr lang="en-US" sz="1600" dirty="0" smtClean="0"/>
              <a:t>"/&gt;</a:t>
            </a:r>
          </a:p>
          <a:p>
            <a:r>
              <a:rPr lang="en-US" sz="1600" dirty="0" smtClean="0"/>
              <a:t>&lt;/</a:t>
            </a:r>
            <a:r>
              <a:rPr lang="en-US" sz="1600" dirty="0" err="1" smtClean="0"/>
              <a:t>rdf:Description</a:t>
            </a:r>
            <a:r>
              <a:rPr lang="en-US" sz="1600" dirty="0" smtClean="0"/>
              <a:t>&gt;</a:t>
            </a:r>
            <a:endParaRPr lang="el-GR" sz="1700" dirty="0">
              <a:solidFill>
                <a:schemeClr val="tx1"/>
              </a:solidFill>
            </a:endParaRPr>
          </a:p>
        </p:txBody>
      </p:sp>
      <p:sp>
        <p:nvSpPr>
          <p:cNvPr id="12" name="2 - Θέση περιεχομένου"/>
          <p:cNvSpPr txBox="1">
            <a:spLocks/>
          </p:cNvSpPr>
          <p:nvPr/>
        </p:nvSpPr>
        <p:spPr>
          <a:xfrm>
            <a:off x="1403648" y="4077072"/>
            <a:ext cx="6984776" cy="2376264"/>
          </a:xfrm>
          <a:prstGeom prst="rect">
            <a:avLst/>
          </a:prstGeom>
        </p:spPr>
        <p:txBody>
          <a:bodyPr>
            <a:noAutofit/>
          </a:bodyPr>
          <a:lstStyle/>
          <a:p>
            <a:pPr marL="365760" lvl="0" indent="-283464">
              <a:spcBef>
                <a:spcPts val="600"/>
              </a:spcBef>
              <a:buClr>
                <a:schemeClr val="accent1"/>
              </a:buClr>
              <a:buSzPct val="80000"/>
              <a:buFont typeface="Wingdings 2"/>
              <a:buChar char=""/>
            </a:pPr>
            <a:r>
              <a:rPr lang="en-US" sz="2200" dirty="0" smtClean="0"/>
              <a:t>Unlike typical database systems, OWL does not adopt the </a:t>
            </a:r>
            <a:r>
              <a:rPr lang="en-US" sz="2200" i="1" dirty="0" smtClean="0"/>
              <a:t>unique-names assumption</a:t>
            </a:r>
          </a:p>
          <a:p>
            <a:pPr marL="822960" lvl="1" indent="-283464">
              <a:spcBef>
                <a:spcPts val="600"/>
              </a:spcBef>
              <a:buClr>
                <a:schemeClr val="accent1"/>
              </a:buClr>
              <a:buSzPct val="80000"/>
              <a:buFont typeface="Wingdings 2"/>
              <a:buChar char=""/>
            </a:pPr>
            <a:r>
              <a:rPr lang="en-US" sz="2000" dirty="0" smtClean="0"/>
              <a:t>just because two instances have a different name or ID does not imply that they are different individuals</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9232093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Instances (2/3)</a:t>
            </a:r>
            <a:endParaRPr lang="el-GR" dirty="0"/>
          </a:p>
        </p:txBody>
      </p:sp>
      <p:sp>
        <p:nvSpPr>
          <p:cNvPr id="3" name="2 - Θέση περιεχομένου"/>
          <p:cNvSpPr>
            <a:spLocks noGrp="1"/>
          </p:cNvSpPr>
          <p:nvPr>
            <p:ph idx="1"/>
          </p:nvPr>
        </p:nvSpPr>
        <p:spPr>
          <a:xfrm>
            <a:off x="1435608" y="1447800"/>
            <a:ext cx="7312856" cy="685056"/>
          </a:xfrm>
        </p:spPr>
        <p:txBody>
          <a:bodyPr>
            <a:noAutofit/>
          </a:bodyPr>
          <a:lstStyle/>
          <a:p>
            <a:pPr marL="548640"/>
            <a:r>
              <a:rPr lang="en-US" sz="2000" dirty="0" smtClean="0"/>
              <a:t>For example, if we state that each course is taught by at most one staff member:</a:t>
            </a:r>
            <a:endParaRPr lang="el-GR" sz="28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211</a:t>
            </a:fld>
            <a:endParaRPr lang="el-GR"/>
          </a:p>
        </p:txBody>
      </p:sp>
      <p:sp>
        <p:nvSpPr>
          <p:cNvPr id="5" name="4 - Ορθογώνιο"/>
          <p:cNvSpPr/>
          <p:nvPr/>
        </p:nvSpPr>
        <p:spPr>
          <a:xfrm>
            <a:off x="4067944" y="1988840"/>
            <a:ext cx="4851648" cy="8640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owl:ObjectProperty</a:t>
            </a:r>
            <a:r>
              <a:rPr lang="en-US" sz="1600" dirty="0" smtClean="0"/>
              <a:t> </a:t>
            </a:r>
            <a:r>
              <a:rPr lang="en-US" sz="1600" dirty="0" err="1" smtClean="0"/>
              <a:t>rdf:ID</a:t>
            </a:r>
            <a:r>
              <a:rPr lang="en-US" sz="1600" dirty="0" smtClean="0"/>
              <a:t>="</a:t>
            </a:r>
            <a:r>
              <a:rPr lang="en-US" sz="1600" dirty="0" err="1" smtClean="0"/>
              <a:t>isTaughtBy</a:t>
            </a:r>
            <a:r>
              <a:rPr lang="en-US" sz="1600" dirty="0" smtClean="0"/>
              <a:t>"&gt;</a:t>
            </a:r>
          </a:p>
          <a:p>
            <a:r>
              <a:rPr lang="en-US" sz="1600" dirty="0" smtClean="0"/>
              <a:t>&lt;</a:t>
            </a:r>
            <a:r>
              <a:rPr lang="en-US" sz="1600" dirty="0" err="1" smtClean="0"/>
              <a:t>rdf:type</a:t>
            </a:r>
            <a:r>
              <a:rPr lang="en-US" sz="1600" dirty="0" smtClean="0"/>
              <a:t> </a:t>
            </a:r>
            <a:r>
              <a:rPr lang="en-US" sz="1600" dirty="0" err="1" smtClean="0"/>
              <a:t>rdf:resource</a:t>
            </a:r>
            <a:r>
              <a:rPr lang="en-US" sz="1600" dirty="0" smtClean="0"/>
              <a:t>="&amp;</a:t>
            </a:r>
            <a:r>
              <a:rPr lang="en-US" sz="1600" dirty="0" err="1" smtClean="0"/>
              <a:t>owl;FunctionalProperty</a:t>
            </a:r>
            <a:r>
              <a:rPr lang="en-US" sz="1600" dirty="0" smtClean="0"/>
              <a:t>" /&gt;</a:t>
            </a:r>
          </a:p>
          <a:p>
            <a:r>
              <a:rPr lang="en-US" sz="1600" dirty="0" smtClean="0"/>
              <a:t>&lt;/</a:t>
            </a:r>
            <a:r>
              <a:rPr lang="en-US" sz="1600" dirty="0" err="1" smtClean="0"/>
              <a:t>owl:ObjectProperty</a:t>
            </a:r>
            <a:r>
              <a:rPr lang="en-US" sz="1600" dirty="0" smtClean="0"/>
              <a:t>&gt;</a:t>
            </a:r>
            <a:endParaRPr lang="el-GR" sz="1700" dirty="0">
              <a:solidFill>
                <a:schemeClr val="tx1"/>
              </a:solidFill>
            </a:endParaRPr>
          </a:p>
        </p:txBody>
      </p:sp>
      <p:sp>
        <p:nvSpPr>
          <p:cNvPr id="6" name="2 - Θέση περιεχομένου"/>
          <p:cNvSpPr txBox="1">
            <a:spLocks/>
          </p:cNvSpPr>
          <p:nvPr/>
        </p:nvSpPr>
        <p:spPr>
          <a:xfrm>
            <a:off x="1403648" y="2996952"/>
            <a:ext cx="7312856" cy="685056"/>
          </a:xfrm>
          <a:prstGeom prst="rect">
            <a:avLst/>
          </a:prstGeom>
        </p:spPr>
        <p:txBody>
          <a:bodyPr>
            <a:noAutofit/>
          </a:bodyPr>
          <a:lstStyle/>
          <a:p>
            <a:pPr marL="548640" lvl="0" indent="-283464">
              <a:spcBef>
                <a:spcPts val="600"/>
              </a:spcBef>
              <a:buClr>
                <a:schemeClr val="accent1"/>
              </a:buClr>
              <a:buSzPct val="80000"/>
              <a:buFont typeface="Wingdings 2"/>
              <a:buChar char=""/>
            </a:pPr>
            <a:r>
              <a:rPr lang="en-US" sz="2000" dirty="0" smtClean="0"/>
              <a:t>And we subsequently state that a given course is taught by two staff members:</a:t>
            </a: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6 - Ορθογώνιο"/>
          <p:cNvSpPr/>
          <p:nvPr/>
        </p:nvSpPr>
        <p:spPr>
          <a:xfrm>
            <a:off x="4067944" y="3501008"/>
            <a:ext cx="3672408" cy="10081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&lt;course </a:t>
            </a:r>
            <a:r>
              <a:rPr lang="en-US" sz="1600" dirty="0" err="1" smtClean="0"/>
              <a:t>rdf:ID</a:t>
            </a:r>
            <a:r>
              <a:rPr lang="en-US" sz="1600" dirty="0" smtClean="0"/>
              <a:t>="CIT1111"&gt;</a:t>
            </a:r>
          </a:p>
          <a:p>
            <a:r>
              <a:rPr lang="en-US" sz="1600" dirty="0" smtClean="0"/>
              <a:t>&lt;</a:t>
            </a:r>
            <a:r>
              <a:rPr lang="en-US" sz="1600" dirty="0" err="1" smtClean="0"/>
              <a:t>isTaughtBy</a:t>
            </a:r>
            <a:r>
              <a:rPr lang="en-US" sz="1600" dirty="0" smtClean="0"/>
              <a:t> </a:t>
            </a:r>
            <a:r>
              <a:rPr lang="en-US" sz="1600" dirty="0" err="1" smtClean="0"/>
              <a:t>rdf:resource</a:t>
            </a:r>
            <a:r>
              <a:rPr lang="en-US" sz="1600" dirty="0" smtClean="0"/>
              <a:t>="#949318"/&gt;</a:t>
            </a:r>
          </a:p>
          <a:p>
            <a:r>
              <a:rPr lang="en-US" sz="1600" dirty="0" smtClean="0"/>
              <a:t>&lt;</a:t>
            </a:r>
            <a:r>
              <a:rPr lang="en-US" sz="1600" dirty="0" err="1" smtClean="0"/>
              <a:t>isTaughtBy</a:t>
            </a:r>
            <a:r>
              <a:rPr lang="en-US" sz="1600" dirty="0" smtClean="0"/>
              <a:t> </a:t>
            </a:r>
            <a:r>
              <a:rPr lang="en-US" sz="1600" dirty="0" err="1" smtClean="0"/>
              <a:t>rdf:resource</a:t>
            </a:r>
            <a:r>
              <a:rPr lang="en-US" sz="1600" dirty="0" smtClean="0"/>
              <a:t>="#949352"/&gt;</a:t>
            </a:r>
          </a:p>
          <a:p>
            <a:r>
              <a:rPr lang="en-US" sz="1600" dirty="0" smtClean="0"/>
              <a:t>&lt;/course&gt;</a:t>
            </a:r>
            <a:endParaRPr lang="el-GR" sz="1700" dirty="0">
              <a:solidFill>
                <a:schemeClr val="tx1"/>
              </a:solidFill>
            </a:endParaRPr>
          </a:p>
        </p:txBody>
      </p:sp>
      <p:sp>
        <p:nvSpPr>
          <p:cNvPr id="8" name="2 - Θέση περιεχομένου"/>
          <p:cNvSpPr txBox="1">
            <a:spLocks/>
          </p:cNvSpPr>
          <p:nvPr/>
        </p:nvSpPr>
        <p:spPr>
          <a:xfrm>
            <a:off x="1363600" y="4653136"/>
            <a:ext cx="7312856" cy="1584176"/>
          </a:xfrm>
          <a:prstGeom prst="rect">
            <a:avLst/>
          </a:prstGeom>
        </p:spPr>
        <p:txBody>
          <a:bodyPr>
            <a:normAutofit fontScale="62500" lnSpcReduction="20000"/>
          </a:bodyPr>
          <a:lstStyle/>
          <a:p>
            <a:pPr marL="548640" lvl="0" indent="-283464">
              <a:spcBef>
                <a:spcPts val="600"/>
              </a:spcBef>
              <a:buClr>
                <a:schemeClr val="accent1"/>
              </a:buClr>
              <a:buSzPct val="80000"/>
              <a:buFont typeface="Wingdings 2"/>
              <a:buChar char=""/>
            </a:pPr>
            <a:r>
              <a:rPr lang="en-US" sz="3200" dirty="0" smtClean="0"/>
              <a:t>This does </a:t>
            </a:r>
            <a:r>
              <a:rPr lang="en-US" sz="3200" i="1" dirty="0" smtClean="0"/>
              <a:t>not </a:t>
            </a:r>
            <a:r>
              <a:rPr lang="en-US" sz="3200" dirty="0" smtClean="0"/>
              <a:t>cause an OWL </a:t>
            </a:r>
            <a:r>
              <a:rPr lang="en-US" sz="3200" dirty="0" err="1" smtClean="0"/>
              <a:t>reasoner</a:t>
            </a:r>
            <a:r>
              <a:rPr lang="en-US" sz="3200" dirty="0" smtClean="0"/>
              <a:t> to flag an error</a:t>
            </a:r>
          </a:p>
          <a:p>
            <a:pPr marL="548640" lvl="0" indent="-283464">
              <a:spcBef>
                <a:spcPts val="600"/>
              </a:spcBef>
              <a:buClr>
                <a:schemeClr val="accent1"/>
              </a:buClr>
              <a:buSzPct val="80000"/>
              <a:buFont typeface="Wingdings 2"/>
              <a:buChar char=""/>
            </a:pPr>
            <a:r>
              <a:rPr lang="en-US" sz="3200" dirty="0" smtClean="0"/>
              <a:t>After all, the system could validly infer that the resources "949318" and "949352" are apparently equal</a:t>
            </a:r>
          </a:p>
          <a:p>
            <a:pPr marL="548640" lvl="0" indent="-283464">
              <a:spcBef>
                <a:spcPts val="600"/>
              </a:spcBef>
              <a:buClr>
                <a:schemeClr val="accent1"/>
              </a:buClr>
              <a:buSzPct val="80000"/>
              <a:buFont typeface="Wingdings 2"/>
              <a:buChar char=""/>
            </a:pPr>
            <a:r>
              <a:rPr lang="en-US" sz="3200" dirty="0" smtClean="0"/>
              <a:t>To ensure that different individuals are indeed recognized as such, we must explicitly assert their inequality:</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8 - Ορθογώνιο"/>
          <p:cNvSpPr/>
          <p:nvPr/>
        </p:nvSpPr>
        <p:spPr>
          <a:xfrm>
            <a:off x="1403648" y="6237312"/>
            <a:ext cx="7560840" cy="360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&lt;lecturer </a:t>
            </a:r>
            <a:r>
              <a:rPr lang="en-US" sz="1600" dirty="0" err="1" smtClean="0"/>
              <a:t>rdf:ID</a:t>
            </a:r>
            <a:r>
              <a:rPr lang="en-US" sz="1600" dirty="0" smtClean="0"/>
              <a:t>="949318“&gt;  &lt;</a:t>
            </a:r>
            <a:r>
              <a:rPr lang="en-US" sz="1600" dirty="0" err="1" smtClean="0"/>
              <a:t>owl:differentFrom</a:t>
            </a:r>
            <a:r>
              <a:rPr lang="en-US" sz="1600" dirty="0" smtClean="0"/>
              <a:t> </a:t>
            </a:r>
            <a:r>
              <a:rPr lang="en-US" sz="1600" dirty="0" err="1" smtClean="0"/>
              <a:t>rdf:resource</a:t>
            </a:r>
            <a:r>
              <a:rPr lang="en-US" sz="1600" dirty="0" smtClean="0"/>
              <a:t>="#949352"/&gt;  &lt;/lecturer&gt;</a:t>
            </a:r>
            <a:endParaRPr lang="el-GR" sz="1700" dirty="0">
              <a:solidFill>
                <a:schemeClr val="tx1"/>
              </a:solidFill>
            </a:endParaRPr>
          </a:p>
        </p:txBody>
      </p:sp>
    </p:spTree>
    <p:extLst>
      <p:ext uri="{BB962C8B-B14F-4D97-AF65-F5344CB8AC3E}">
        <p14:creationId xmlns:p14="http://schemas.microsoft.com/office/powerpoint/2010/main" val="324995759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Instances (3/3)</a:t>
            </a:r>
            <a:endParaRPr lang="el-GR" dirty="0"/>
          </a:p>
        </p:txBody>
      </p:sp>
      <p:sp>
        <p:nvSpPr>
          <p:cNvPr id="3" name="2 - Θέση περιεχομένου"/>
          <p:cNvSpPr>
            <a:spLocks noGrp="1"/>
          </p:cNvSpPr>
          <p:nvPr>
            <p:ph idx="1"/>
          </p:nvPr>
        </p:nvSpPr>
        <p:spPr>
          <a:xfrm>
            <a:off x="1435608" y="1447800"/>
            <a:ext cx="7498080" cy="1765176"/>
          </a:xfrm>
        </p:spPr>
        <p:txBody>
          <a:bodyPr>
            <a:normAutofit fontScale="70000" lnSpcReduction="20000"/>
          </a:bodyPr>
          <a:lstStyle/>
          <a:p>
            <a:r>
              <a:rPr lang="en-US" dirty="0" smtClean="0"/>
              <a:t>Because such inequality statements occur frequently, and the required number of such statements would explode if we wanted to state the inequality of a large number of individuals</a:t>
            </a:r>
          </a:p>
          <a:p>
            <a:pPr lvl="1"/>
            <a:r>
              <a:rPr lang="en-US" dirty="0" smtClean="0"/>
              <a:t>OWL provides a shorthand notation to assert the </a:t>
            </a:r>
            <a:r>
              <a:rPr lang="en-US" dirty="0" err="1" smtClean="0"/>
              <a:t>pairwise</a:t>
            </a:r>
            <a:r>
              <a:rPr lang="en-US" dirty="0" smtClean="0"/>
              <a:t> inequality of all individuals in a given list:</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212</a:t>
            </a:fld>
            <a:endParaRPr lang="el-GR"/>
          </a:p>
        </p:txBody>
      </p:sp>
      <p:sp>
        <p:nvSpPr>
          <p:cNvPr id="5" name="4 - Ορθογώνιο"/>
          <p:cNvSpPr/>
          <p:nvPr/>
        </p:nvSpPr>
        <p:spPr>
          <a:xfrm>
            <a:off x="2699792" y="3212976"/>
            <a:ext cx="3600400" cy="22322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owl:AllDifferent</a:t>
            </a:r>
            <a:r>
              <a:rPr lang="en-US" sz="1600" dirty="0" smtClean="0"/>
              <a:t>&gt;</a:t>
            </a:r>
          </a:p>
          <a:p>
            <a:r>
              <a:rPr lang="en-US" sz="1600" dirty="0" smtClean="0"/>
              <a:t>&lt;</a:t>
            </a:r>
            <a:r>
              <a:rPr lang="en-US" sz="1600" dirty="0" err="1" smtClean="0"/>
              <a:t>owl:distinctMembers</a:t>
            </a:r>
            <a:r>
              <a:rPr lang="en-US" sz="1600" dirty="0" smtClean="0"/>
              <a:t> </a:t>
            </a:r>
            <a:r>
              <a:rPr lang="en-US" sz="1600" dirty="0" err="1" smtClean="0"/>
              <a:t>rdf:parseType</a:t>
            </a:r>
            <a:r>
              <a:rPr lang="en-US" sz="1600" dirty="0" smtClean="0"/>
              <a:t>="Collection"&gt;</a:t>
            </a:r>
          </a:p>
          <a:p>
            <a:r>
              <a:rPr lang="en-US" sz="1600" dirty="0" smtClean="0"/>
              <a:t>&lt;lecturer </a:t>
            </a:r>
            <a:r>
              <a:rPr lang="en-US" sz="1600" dirty="0" err="1" smtClean="0"/>
              <a:t>rdf:about</a:t>
            </a:r>
            <a:r>
              <a:rPr lang="en-US" sz="1600" dirty="0" smtClean="0"/>
              <a:t>="#949318"/&gt;</a:t>
            </a:r>
          </a:p>
          <a:p>
            <a:r>
              <a:rPr lang="en-US" sz="1600" dirty="0" smtClean="0"/>
              <a:t>&lt;lecturer </a:t>
            </a:r>
            <a:r>
              <a:rPr lang="en-US" sz="1600" dirty="0" err="1" smtClean="0"/>
              <a:t>rdf:about</a:t>
            </a:r>
            <a:r>
              <a:rPr lang="en-US" sz="1600" dirty="0" smtClean="0"/>
              <a:t>="#949352"/&gt;</a:t>
            </a:r>
          </a:p>
          <a:p>
            <a:r>
              <a:rPr lang="en-US" sz="1600" dirty="0" smtClean="0"/>
              <a:t>&lt;lecturer </a:t>
            </a:r>
            <a:r>
              <a:rPr lang="en-US" sz="1600" dirty="0" err="1" smtClean="0"/>
              <a:t>rdf:about</a:t>
            </a:r>
            <a:r>
              <a:rPr lang="en-US" sz="1600" dirty="0" smtClean="0"/>
              <a:t>="#949111"/&gt;</a:t>
            </a:r>
          </a:p>
          <a:p>
            <a:r>
              <a:rPr lang="en-US" sz="1600" dirty="0" smtClean="0"/>
              <a:t>&lt;/</a:t>
            </a:r>
            <a:r>
              <a:rPr lang="en-US" sz="1600" dirty="0" err="1" smtClean="0"/>
              <a:t>owl:distinctMembers</a:t>
            </a:r>
            <a:r>
              <a:rPr lang="en-US" sz="1600" dirty="0" smtClean="0"/>
              <a:t>&gt;</a:t>
            </a:r>
          </a:p>
          <a:p>
            <a:r>
              <a:rPr lang="en-US" sz="1600" dirty="0" smtClean="0"/>
              <a:t>&lt;/</a:t>
            </a:r>
            <a:r>
              <a:rPr lang="en-US" sz="1600" dirty="0" err="1" smtClean="0"/>
              <a:t>owl:AllDifferent</a:t>
            </a:r>
            <a:r>
              <a:rPr lang="en-US" sz="1600" dirty="0" smtClean="0"/>
              <a:t>&gt;</a:t>
            </a:r>
            <a:endParaRPr lang="el-GR" sz="1700" dirty="0">
              <a:solidFill>
                <a:schemeClr val="tx1"/>
              </a:solidFill>
            </a:endParaRPr>
          </a:p>
        </p:txBody>
      </p:sp>
      <p:sp>
        <p:nvSpPr>
          <p:cNvPr id="6" name="2 - Θέση περιεχομένου"/>
          <p:cNvSpPr txBox="1">
            <a:spLocks/>
          </p:cNvSpPr>
          <p:nvPr/>
        </p:nvSpPr>
        <p:spPr>
          <a:xfrm>
            <a:off x="1403648" y="5589240"/>
            <a:ext cx="7416824" cy="720080"/>
          </a:xfrm>
          <a:prstGeom prst="rect">
            <a:avLst/>
          </a:prstGeom>
        </p:spPr>
        <p:txBody>
          <a:bodyPr>
            <a:no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200" dirty="0" smtClean="0"/>
              <a:t>Note that </a:t>
            </a:r>
            <a:r>
              <a:rPr lang="en-US" sz="2200" i="1" dirty="0" err="1" smtClean="0"/>
              <a:t>owl:distinctMembers</a:t>
            </a:r>
            <a:r>
              <a:rPr lang="en-US" sz="2200" dirty="0" smtClean="0"/>
              <a:t> can only be used in combination with </a:t>
            </a:r>
            <a:r>
              <a:rPr lang="en-US" sz="2200" i="1" dirty="0" err="1" smtClean="0"/>
              <a:t>owl:allDifferent</a:t>
            </a:r>
            <a:endParaRPr kumimoji="0" lang="el-GR" sz="2200" b="0" i="1"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84435662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Data Types</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n-US" dirty="0" smtClean="0"/>
              <a:t>Although XML Schema provides a mechanism to construct user-defined data types </a:t>
            </a:r>
          </a:p>
          <a:p>
            <a:pPr lvl="1"/>
            <a:r>
              <a:rPr lang="en-US" dirty="0" smtClean="0"/>
              <a:t>e.g., the data type of </a:t>
            </a:r>
            <a:r>
              <a:rPr lang="en-US" dirty="0" err="1" smtClean="0"/>
              <a:t>adultAge</a:t>
            </a:r>
            <a:r>
              <a:rPr lang="en-US" dirty="0" smtClean="0"/>
              <a:t> as all integers greater than 18, or the data type of all strings starting with a number </a:t>
            </a:r>
          </a:p>
          <a:p>
            <a:r>
              <a:rPr lang="en-US" dirty="0" smtClean="0"/>
              <a:t>Such derived data types cannot be used in OWL</a:t>
            </a:r>
          </a:p>
          <a:p>
            <a:r>
              <a:rPr lang="en-US" dirty="0" smtClean="0"/>
              <a:t>In fact, not even all of the many built-in XML Schema data types can be used in OWL</a:t>
            </a:r>
          </a:p>
          <a:p>
            <a:r>
              <a:rPr lang="en-US" dirty="0" smtClean="0"/>
              <a:t>The OWL reference document lists all the XML Schema data types that can be used, but these include the most frequently used types </a:t>
            </a:r>
          </a:p>
          <a:p>
            <a:pPr lvl="1"/>
            <a:r>
              <a:rPr lang="en-US" dirty="0" smtClean="0"/>
              <a:t>such as string, integer, Boolean, time, and date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213</a:t>
            </a:fld>
            <a:endParaRPr lang="el-GR"/>
          </a:p>
        </p:txBody>
      </p:sp>
    </p:spTree>
    <p:extLst>
      <p:ext uri="{BB962C8B-B14F-4D97-AF65-F5344CB8AC3E}">
        <p14:creationId xmlns:p14="http://schemas.microsoft.com/office/powerpoint/2010/main" val="45113869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Versioning Information</a:t>
            </a:r>
            <a:endParaRPr lang="el-GR" dirty="0"/>
          </a:p>
        </p:txBody>
      </p:sp>
      <p:sp>
        <p:nvSpPr>
          <p:cNvPr id="3" name="2 - Θέση περιεχομένου"/>
          <p:cNvSpPr>
            <a:spLocks noGrp="1"/>
          </p:cNvSpPr>
          <p:nvPr>
            <p:ph idx="1"/>
          </p:nvPr>
        </p:nvSpPr>
        <p:spPr>
          <a:xfrm>
            <a:off x="827584" y="1268760"/>
            <a:ext cx="8244408" cy="5589240"/>
          </a:xfrm>
        </p:spPr>
        <p:txBody>
          <a:bodyPr>
            <a:normAutofit fontScale="62500" lnSpcReduction="20000"/>
          </a:bodyPr>
          <a:lstStyle/>
          <a:p>
            <a:r>
              <a:rPr lang="en-US" dirty="0" smtClean="0"/>
              <a:t>Besides </a:t>
            </a:r>
            <a:r>
              <a:rPr lang="en-US" i="1" dirty="0" err="1" smtClean="0"/>
              <a:t>owl:priorVersion</a:t>
            </a:r>
            <a:r>
              <a:rPr lang="en-US" dirty="0" smtClean="0"/>
              <a:t> (part of the header information that indicate earlier versions of the current ontology), OWL has three more statements to indicate further informal versioning information</a:t>
            </a:r>
          </a:p>
          <a:p>
            <a:r>
              <a:rPr lang="en-US" dirty="0" smtClean="0"/>
              <a:t>None of these carry any formal meaning</a:t>
            </a:r>
          </a:p>
          <a:p>
            <a:pPr lvl="1"/>
            <a:r>
              <a:rPr lang="en-US" sz="3000" b="1" i="1" dirty="0" err="1" smtClean="0"/>
              <a:t>owl:versionInfo</a:t>
            </a:r>
            <a:r>
              <a:rPr lang="en-US" sz="3000" dirty="0" smtClean="0"/>
              <a:t> generally contains a string giving information about the current version (e.g. RCS/CVS keywords)</a:t>
            </a:r>
          </a:p>
          <a:p>
            <a:pPr lvl="1"/>
            <a:r>
              <a:rPr lang="en-US" sz="3000" b="1" i="1" dirty="0" err="1" smtClean="0"/>
              <a:t>owl:backwardCompatibleWith</a:t>
            </a:r>
            <a:r>
              <a:rPr lang="en-US" sz="3000" dirty="0" smtClean="0"/>
              <a:t> contains a reference to another ontology</a:t>
            </a:r>
          </a:p>
          <a:p>
            <a:pPr lvl="2"/>
            <a:r>
              <a:rPr lang="en-US" sz="2900" dirty="0" smtClean="0"/>
              <a:t>This identifies the specified ontology as a prior version of the containing ontology and further indicates that it is backward-compatible with it</a:t>
            </a:r>
          </a:p>
          <a:p>
            <a:pPr lvl="2"/>
            <a:r>
              <a:rPr lang="en-US" sz="2900" dirty="0" smtClean="0"/>
              <a:t>In particular, this indicates that all identifiers from the previous version have the same intended interpretations in the new version</a:t>
            </a:r>
          </a:p>
          <a:p>
            <a:pPr lvl="2"/>
            <a:r>
              <a:rPr lang="en-US" sz="2900" dirty="0" smtClean="0"/>
              <a:t>Thus, it is a hint to document authors that they can safely change their documents to commit to the new version (by simply updating namespace declarations and </a:t>
            </a:r>
            <a:r>
              <a:rPr lang="en-US" sz="2900" i="1" dirty="0" err="1" smtClean="0"/>
              <a:t>owl:imports</a:t>
            </a:r>
            <a:r>
              <a:rPr lang="en-US" sz="2900" dirty="0" smtClean="0"/>
              <a:t> statements to refer to the URL of the new version)</a:t>
            </a:r>
          </a:p>
          <a:p>
            <a:pPr lvl="1"/>
            <a:r>
              <a:rPr lang="en-US" sz="3000" b="1" i="1" dirty="0" err="1" smtClean="0"/>
              <a:t>owl:incompatibleWith</a:t>
            </a:r>
            <a:r>
              <a:rPr lang="en-US" sz="3000" dirty="0" smtClean="0"/>
              <a:t> indicates that the containing ontology is a later version of the referenced ontology but is not backward compatible with it</a:t>
            </a:r>
          </a:p>
          <a:p>
            <a:pPr lvl="2"/>
            <a:r>
              <a:rPr lang="en-US" sz="2900" dirty="0" smtClean="0"/>
              <a:t>Essentially, this is for use by ontology authors who want to be explicit that documents cannot upgrade to use the new version without checking whether changes are required</a:t>
            </a:r>
            <a:endParaRPr lang="el-GR" sz="29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214</a:t>
            </a:fld>
            <a:endParaRPr lang="el-GR"/>
          </a:p>
        </p:txBody>
      </p:sp>
    </p:spTree>
    <p:extLst>
      <p:ext uri="{BB962C8B-B14F-4D97-AF65-F5344CB8AC3E}">
        <p14:creationId xmlns:p14="http://schemas.microsoft.com/office/powerpoint/2010/main" val="369913318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normAutofit/>
          </a:bodyPr>
          <a:lstStyle/>
          <a:p>
            <a:r>
              <a:rPr lang="en-US" dirty="0" smtClean="0"/>
              <a:t>Layering of OWL</a:t>
            </a:r>
            <a:endParaRPr lang="el-GR" dirty="0"/>
          </a:p>
        </p:txBody>
      </p:sp>
      <p:sp>
        <p:nvSpPr>
          <p:cNvPr id="6" name="5 - Θέση κειμένου"/>
          <p:cNvSpPr>
            <a:spLocks noGrp="1"/>
          </p:cNvSpPr>
          <p:nvPr>
            <p:ph type="body" idx="1"/>
          </p:nvPr>
        </p:nvSpPr>
        <p:spPr>
          <a:xfrm>
            <a:off x="4283968" y="4005064"/>
            <a:ext cx="4695224" cy="1077664"/>
          </a:xfrm>
        </p:spPr>
        <p:txBody>
          <a:bodyPr>
            <a:normAutofit/>
          </a:bodyPr>
          <a:lstStyle/>
          <a:p>
            <a:r>
              <a:rPr lang="en-US" dirty="0" smtClean="0"/>
              <a:t>Now we can completely specify which features of the language may be used in which sublanguage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215</a:t>
            </a:fld>
            <a:endParaRPr lang="el-GR"/>
          </a:p>
        </p:txBody>
      </p:sp>
    </p:spTree>
    <p:extLst>
      <p:ext uri="{BB962C8B-B14F-4D97-AF65-F5344CB8AC3E}">
        <p14:creationId xmlns:p14="http://schemas.microsoft.com/office/powerpoint/2010/main" val="340262606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OWL Full</a:t>
            </a:r>
            <a:endParaRPr lang="el-GR" dirty="0"/>
          </a:p>
        </p:txBody>
      </p:sp>
      <p:sp>
        <p:nvSpPr>
          <p:cNvPr id="3" name="2 - Θέση περιεχομένου"/>
          <p:cNvSpPr>
            <a:spLocks noGrp="1"/>
          </p:cNvSpPr>
          <p:nvPr>
            <p:ph idx="1"/>
          </p:nvPr>
        </p:nvSpPr>
        <p:spPr/>
        <p:txBody>
          <a:bodyPr/>
          <a:lstStyle/>
          <a:p>
            <a:r>
              <a:rPr lang="en-US" dirty="0" smtClean="0"/>
              <a:t>In OWL Full, all the language constructors may be used in any combination as long as the result is legal RDF</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216</a:t>
            </a:fld>
            <a:endParaRPr lang="el-GR"/>
          </a:p>
        </p:txBody>
      </p:sp>
    </p:spTree>
    <p:extLst>
      <p:ext uri="{BB962C8B-B14F-4D97-AF65-F5344CB8AC3E}">
        <p14:creationId xmlns:p14="http://schemas.microsoft.com/office/powerpoint/2010/main" val="42327719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OWL DL (1/2)</a:t>
            </a:r>
            <a:endParaRPr lang="el-GR" dirty="0"/>
          </a:p>
        </p:txBody>
      </p:sp>
      <p:sp>
        <p:nvSpPr>
          <p:cNvPr id="3" name="2 - Θέση περιεχομένου"/>
          <p:cNvSpPr>
            <a:spLocks noGrp="1"/>
          </p:cNvSpPr>
          <p:nvPr>
            <p:ph idx="1"/>
          </p:nvPr>
        </p:nvSpPr>
        <p:spPr>
          <a:xfrm>
            <a:off x="1115616" y="1268760"/>
            <a:ext cx="7818072" cy="4248472"/>
          </a:xfrm>
        </p:spPr>
        <p:txBody>
          <a:bodyPr>
            <a:normAutofit fontScale="70000" lnSpcReduction="20000"/>
          </a:bodyPr>
          <a:lstStyle/>
          <a:p>
            <a:r>
              <a:rPr lang="en-US" dirty="0" smtClean="0"/>
              <a:t>In order to exploit the formal underpinnings and computational tractability of Description Logics, the following constraints must be obeyed in an OWL DL ontology:</a:t>
            </a:r>
          </a:p>
          <a:p>
            <a:pPr lvl="1"/>
            <a:r>
              <a:rPr lang="en-US" b="1" dirty="0" smtClean="0"/>
              <a:t>Vocabulary partitioning</a:t>
            </a:r>
            <a:r>
              <a:rPr lang="en-US" dirty="0" smtClean="0"/>
              <a:t>: Any resource is allowed to be only a class, a data type, a data type property, an object property, an individual, a data value, or part of the built-in vocabulary, and not more than one of these</a:t>
            </a:r>
          </a:p>
          <a:p>
            <a:pPr lvl="2"/>
            <a:r>
              <a:rPr lang="en-US" dirty="0" smtClean="0"/>
              <a:t>This means that, for example, a class cannot at the same time be an individual</a:t>
            </a:r>
          </a:p>
          <a:p>
            <a:pPr lvl="2"/>
            <a:r>
              <a:rPr lang="en-US" dirty="0" smtClean="0"/>
              <a:t>or that a property cannot have some values from a data type and some values from a class (this would make it both a data type property and an object property)</a:t>
            </a:r>
          </a:p>
          <a:p>
            <a:pPr lvl="1"/>
            <a:r>
              <a:rPr lang="en-US" b="1" dirty="0" smtClean="0"/>
              <a:t>Explicit typing</a:t>
            </a:r>
            <a:r>
              <a:rPr lang="en-US" dirty="0" smtClean="0"/>
              <a:t>: Not only must all resources be partitioned (as prescribed in the previous constraint) but this partitioning must be stated explicitly</a:t>
            </a:r>
          </a:p>
          <a:p>
            <a:pPr lvl="2"/>
            <a:r>
              <a:rPr lang="en-US" dirty="0" smtClean="0"/>
              <a:t>For example, if an ontology contains the following:</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217</a:t>
            </a:fld>
            <a:endParaRPr lang="el-GR"/>
          </a:p>
        </p:txBody>
      </p:sp>
      <p:sp>
        <p:nvSpPr>
          <p:cNvPr id="5" name="2 - Θέση περιεχομένου"/>
          <p:cNvSpPr txBox="1">
            <a:spLocks/>
          </p:cNvSpPr>
          <p:nvPr/>
        </p:nvSpPr>
        <p:spPr>
          <a:xfrm>
            <a:off x="1187624" y="5517232"/>
            <a:ext cx="6480720" cy="1124744"/>
          </a:xfrm>
          <a:prstGeom prst="rect">
            <a:avLst/>
          </a:prstGeom>
        </p:spPr>
        <p:txBody>
          <a:bodyPr>
            <a:noAutofit/>
          </a:bodyPr>
          <a:lstStyle/>
          <a:p>
            <a:pPr marL="822960" lvl="1" indent="-283464">
              <a:spcBef>
                <a:spcPts val="600"/>
              </a:spcBef>
              <a:buClr>
                <a:schemeClr val="accent1"/>
              </a:buClr>
              <a:buSzPct val="80000"/>
              <a:buFont typeface="Wingdings 2"/>
              <a:buChar char=""/>
            </a:pPr>
            <a:r>
              <a:rPr lang="en-US" sz="1700" dirty="0" smtClean="0"/>
              <a:t>This already entails that C2 is a class (by virtue of the range specification of </a:t>
            </a:r>
            <a:r>
              <a:rPr lang="en-US" sz="1700" dirty="0" err="1" smtClean="0"/>
              <a:t>rdfs:subClassOf</a:t>
            </a:r>
            <a:r>
              <a:rPr lang="en-US" sz="1700" dirty="0" smtClean="0"/>
              <a:t>)</a:t>
            </a:r>
          </a:p>
          <a:p>
            <a:pPr marL="822960" lvl="1" indent="-283464">
              <a:spcBef>
                <a:spcPts val="600"/>
              </a:spcBef>
              <a:buClr>
                <a:schemeClr val="accent1"/>
              </a:buClr>
              <a:buSzPct val="80000"/>
              <a:buFont typeface="Wingdings 2"/>
              <a:buChar char=""/>
            </a:pPr>
            <a:r>
              <a:rPr lang="en-US" sz="1700" dirty="0" smtClean="0"/>
              <a:t>Nevertheless, an OWL DL ontology must </a:t>
            </a:r>
            <a:r>
              <a:rPr lang="en-US" sz="1700" i="1" dirty="0" smtClean="0"/>
              <a:t>explicitly </a:t>
            </a:r>
            <a:r>
              <a:rPr lang="en-US" sz="1700" dirty="0" smtClean="0"/>
              <a:t>state this information:</a:t>
            </a:r>
            <a:endParaRPr kumimoji="0" lang="el-GR" sz="17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 Ορθογώνιο"/>
          <p:cNvSpPr/>
          <p:nvPr/>
        </p:nvSpPr>
        <p:spPr>
          <a:xfrm>
            <a:off x="1619672" y="5157192"/>
            <a:ext cx="6912768" cy="360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owl:Class</a:t>
            </a:r>
            <a:r>
              <a:rPr lang="en-US" sz="1600" dirty="0" smtClean="0"/>
              <a:t> </a:t>
            </a:r>
            <a:r>
              <a:rPr lang="en-US" sz="1600" dirty="0" err="1" smtClean="0"/>
              <a:t>rdf:ID</a:t>
            </a:r>
            <a:r>
              <a:rPr lang="en-US" sz="1600" dirty="0" smtClean="0"/>
              <a:t>="C1“&gt;  &lt;</a:t>
            </a:r>
            <a:r>
              <a:rPr lang="en-US" sz="1600" dirty="0" err="1" smtClean="0"/>
              <a:t>rdfs:subClassOf</a:t>
            </a:r>
            <a:r>
              <a:rPr lang="en-US" sz="1600" dirty="0" smtClean="0"/>
              <a:t> </a:t>
            </a:r>
            <a:r>
              <a:rPr lang="en-US" sz="1600" dirty="0" err="1" smtClean="0"/>
              <a:t>rdf:about</a:t>
            </a:r>
            <a:r>
              <a:rPr lang="en-US" sz="1600" dirty="0" smtClean="0"/>
              <a:t>="#C2" /&gt;  &lt;/</a:t>
            </a:r>
            <a:r>
              <a:rPr lang="en-US" sz="1600" dirty="0" err="1" smtClean="0"/>
              <a:t>owl:Class</a:t>
            </a:r>
            <a:r>
              <a:rPr lang="en-US" sz="1600" dirty="0" smtClean="0"/>
              <a:t>&gt;</a:t>
            </a:r>
            <a:endParaRPr lang="el-GR" sz="1700" dirty="0">
              <a:solidFill>
                <a:schemeClr val="tx1"/>
              </a:solidFill>
            </a:endParaRPr>
          </a:p>
        </p:txBody>
      </p:sp>
      <p:sp>
        <p:nvSpPr>
          <p:cNvPr id="7" name="6 - Ορθογώνιο"/>
          <p:cNvSpPr/>
          <p:nvPr/>
        </p:nvSpPr>
        <p:spPr>
          <a:xfrm>
            <a:off x="3347864" y="6453336"/>
            <a:ext cx="2376264" cy="28803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owl:Class</a:t>
            </a:r>
            <a:r>
              <a:rPr lang="en-US" sz="1600" dirty="0" smtClean="0"/>
              <a:t> </a:t>
            </a:r>
            <a:r>
              <a:rPr lang="en-US" sz="1600" dirty="0" err="1" smtClean="0"/>
              <a:t>rdf:ID</a:t>
            </a:r>
            <a:r>
              <a:rPr lang="en-US" sz="1600" dirty="0" smtClean="0"/>
              <a:t>="C2"/&gt;</a:t>
            </a:r>
            <a:endParaRPr lang="el-GR" sz="1700" dirty="0">
              <a:solidFill>
                <a:schemeClr val="tx1"/>
              </a:solidFill>
            </a:endParaRPr>
          </a:p>
        </p:txBody>
      </p:sp>
    </p:spTree>
    <p:extLst>
      <p:ext uri="{BB962C8B-B14F-4D97-AF65-F5344CB8AC3E}">
        <p14:creationId xmlns:p14="http://schemas.microsoft.com/office/powerpoint/2010/main" val="119327485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OWL DL (2/2)</a:t>
            </a:r>
            <a:endParaRPr lang="el-GR" dirty="0"/>
          </a:p>
        </p:txBody>
      </p:sp>
      <p:sp>
        <p:nvSpPr>
          <p:cNvPr id="3" name="2 - Θέση περιεχομένου"/>
          <p:cNvSpPr>
            <a:spLocks noGrp="1"/>
          </p:cNvSpPr>
          <p:nvPr>
            <p:ph idx="1"/>
          </p:nvPr>
        </p:nvSpPr>
        <p:spPr>
          <a:xfrm>
            <a:off x="1187624" y="1447800"/>
            <a:ext cx="7746064" cy="5221560"/>
          </a:xfrm>
        </p:spPr>
        <p:txBody>
          <a:bodyPr>
            <a:normAutofit fontScale="77500" lnSpcReduction="20000"/>
          </a:bodyPr>
          <a:lstStyle/>
          <a:p>
            <a:r>
              <a:rPr lang="en-US" dirty="0" smtClean="0"/>
              <a:t>…</a:t>
            </a:r>
          </a:p>
          <a:p>
            <a:pPr lvl="1"/>
            <a:r>
              <a:rPr lang="en-US" b="1" dirty="0" smtClean="0"/>
              <a:t>Property separation</a:t>
            </a:r>
            <a:r>
              <a:rPr lang="en-US" dirty="0" smtClean="0"/>
              <a:t>: By virtue of the first constraint, the set of object properties and data type properties are disjoint</a:t>
            </a:r>
          </a:p>
          <a:p>
            <a:pPr lvl="2"/>
            <a:r>
              <a:rPr lang="en-US" dirty="0" smtClean="0"/>
              <a:t>This implies that the following can never be specified for data type properties:</a:t>
            </a:r>
          </a:p>
          <a:p>
            <a:pPr lvl="3"/>
            <a:r>
              <a:rPr lang="en-US" sz="2300" dirty="0" err="1" smtClean="0"/>
              <a:t>owl:inverseOf</a:t>
            </a:r>
            <a:endParaRPr lang="en-US" sz="2300" dirty="0" smtClean="0"/>
          </a:p>
          <a:p>
            <a:pPr lvl="3"/>
            <a:r>
              <a:rPr lang="en-US" sz="2300" dirty="0" err="1" smtClean="0"/>
              <a:t>owl:FunctionalProperty</a:t>
            </a:r>
            <a:endParaRPr lang="en-US" sz="2300" dirty="0" smtClean="0"/>
          </a:p>
          <a:p>
            <a:pPr lvl="3"/>
            <a:r>
              <a:rPr lang="en-US" sz="2300" dirty="0" err="1" smtClean="0"/>
              <a:t>owl:InverseFunctionalProperty</a:t>
            </a:r>
            <a:endParaRPr lang="en-US" sz="2300" dirty="0" smtClean="0"/>
          </a:p>
          <a:p>
            <a:pPr lvl="3"/>
            <a:r>
              <a:rPr lang="en-US" sz="2300" dirty="0" err="1" smtClean="0"/>
              <a:t>owl:SymmetricProperty</a:t>
            </a:r>
            <a:endParaRPr lang="en-US" sz="2300" dirty="0" smtClean="0"/>
          </a:p>
          <a:p>
            <a:pPr lvl="1"/>
            <a:r>
              <a:rPr lang="en-US" b="1" dirty="0" smtClean="0"/>
              <a:t>No transitive cardinality restrictions</a:t>
            </a:r>
            <a:r>
              <a:rPr lang="en-US" dirty="0" smtClean="0"/>
              <a:t>: No cardinality restrictions may be placed on transitive properties </a:t>
            </a:r>
          </a:p>
          <a:p>
            <a:pPr lvl="2"/>
            <a:r>
              <a:rPr lang="en-US" dirty="0" smtClean="0"/>
              <a:t>or their </a:t>
            </a:r>
            <a:r>
              <a:rPr lang="en-US" dirty="0" err="1" smtClean="0"/>
              <a:t>superproperties</a:t>
            </a:r>
            <a:r>
              <a:rPr lang="en-US" dirty="0" smtClean="0"/>
              <a:t>, which are of course also transitive, by implication</a:t>
            </a:r>
          </a:p>
          <a:p>
            <a:pPr lvl="1"/>
            <a:r>
              <a:rPr lang="en-US" b="1" dirty="0" smtClean="0"/>
              <a:t>Restricted anonymous classes</a:t>
            </a:r>
            <a:r>
              <a:rPr lang="en-US" dirty="0" smtClean="0"/>
              <a:t>: Anonymous classes are only allowed to occur as the domain and range of either </a:t>
            </a:r>
            <a:r>
              <a:rPr lang="en-US" i="1" dirty="0" err="1" smtClean="0"/>
              <a:t>owl:equivalentClass</a:t>
            </a:r>
            <a:r>
              <a:rPr lang="en-US" dirty="0" smtClean="0"/>
              <a:t> or </a:t>
            </a:r>
            <a:r>
              <a:rPr lang="en-US" i="1" dirty="0" err="1" smtClean="0"/>
              <a:t>owl:disjointWith</a:t>
            </a:r>
            <a:r>
              <a:rPr lang="en-US" dirty="0" smtClean="0"/>
              <a:t>, and as the range (but not the domain) of </a:t>
            </a:r>
            <a:r>
              <a:rPr lang="en-US" i="1" dirty="0" err="1" smtClean="0"/>
              <a:t>rdfs:subClassOf</a:t>
            </a:r>
            <a:endParaRPr lang="el-GR" i="1"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218</a:t>
            </a:fld>
            <a:endParaRPr lang="el-GR"/>
          </a:p>
        </p:txBody>
      </p:sp>
    </p:spTree>
    <p:extLst>
      <p:ext uri="{BB962C8B-B14F-4D97-AF65-F5344CB8AC3E}">
        <p14:creationId xmlns:p14="http://schemas.microsoft.com/office/powerpoint/2010/main" val="331804869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OWL </a:t>
            </a:r>
            <a:r>
              <a:rPr lang="en-US" b="1" dirty="0" err="1" smtClean="0"/>
              <a:t>Lite</a:t>
            </a:r>
            <a:endParaRPr lang="el-GR" dirty="0"/>
          </a:p>
        </p:txBody>
      </p:sp>
      <p:sp>
        <p:nvSpPr>
          <p:cNvPr id="3" name="2 - Θέση περιεχομένου"/>
          <p:cNvSpPr>
            <a:spLocks noGrp="1"/>
          </p:cNvSpPr>
          <p:nvPr>
            <p:ph idx="1"/>
          </p:nvPr>
        </p:nvSpPr>
        <p:spPr/>
        <p:txBody>
          <a:bodyPr>
            <a:noAutofit/>
          </a:bodyPr>
          <a:lstStyle/>
          <a:p>
            <a:r>
              <a:rPr lang="en-US" sz="2600" dirty="0" smtClean="0"/>
              <a:t>An OWL </a:t>
            </a:r>
            <a:r>
              <a:rPr lang="en-US" sz="2600" dirty="0" err="1" smtClean="0"/>
              <a:t>Lite</a:t>
            </a:r>
            <a:r>
              <a:rPr lang="en-US" sz="2600" dirty="0" smtClean="0"/>
              <a:t> ontology must be an OWL DL ontology and must further satisfy the following constraints:</a:t>
            </a:r>
          </a:p>
          <a:p>
            <a:pPr lvl="1"/>
            <a:r>
              <a:rPr lang="en-US" sz="2400" dirty="0" smtClean="0"/>
              <a:t>The constructors </a:t>
            </a:r>
            <a:r>
              <a:rPr lang="en-US" sz="2400" i="1" dirty="0" err="1" smtClean="0"/>
              <a:t>owl:oneOf</a:t>
            </a:r>
            <a:r>
              <a:rPr lang="en-US" sz="2400" dirty="0" smtClean="0"/>
              <a:t>, </a:t>
            </a:r>
            <a:r>
              <a:rPr lang="en-US" sz="2400" i="1" dirty="0" err="1" smtClean="0"/>
              <a:t>owl:disjointWith</a:t>
            </a:r>
            <a:r>
              <a:rPr lang="en-US" sz="2400" dirty="0" smtClean="0"/>
              <a:t>, </a:t>
            </a:r>
            <a:r>
              <a:rPr lang="en-US" sz="2400" i="1" dirty="0" err="1" smtClean="0"/>
              <a:t>owl:unionOf</a:t>
            </a:r>
            <a:r>
              <a:rPr lang="en-US" sz="2400" dirty="0" smtClean="0"/>
              <a:t>, </a:t>
            </a:r>
            <a:r>
              <a:rPr lang="en-US" sz="2400" i="1" dirty="0" err="1" smtClean="0"/>
              <a:t>owl:complementOf</a:t>
            </a:r>
            <a:r>
              <a:rPr lang="en-US" sz="2400" dirty="0" smtClean="0"/>
              <a:t>, and </a:t>
            </a:r>
            <a:r>
              <a:rPr lang="en-US" sz="2400" i="1" dirty="0" err="1" smtClean="0"/>
              <a:t>owl:hasValue</a:t>
            </a:r>
            <a:r>
              <a:rPr lang="en-US" sz="2400" dirty="0" smtClean="0"/>
              <a:t> are not allowed</a:t>
            </a:r>
          </a:p>
          <a:p>
            <a:pPr lvl="1"/>
            <a:r>
              <a:rPr lang="en-US" sz="2400" dirty="0" smtClean="0"/>
              <a:t>Cardinality statements ( minimal, maximal, and exact cardinality) can only be made on the values 0 or 1 and no longer on arbitrary non-negative integers</a:t>
            </a:r>
          </a:p>
          <a:p>
            <a:pPr lvl="1"/>
            <a:r>
              <a:rPr lang="en-US" sz="2400" i="1" dirty="0" err="1" smtClean="0"/>
              <a:t>owl:equivalentClass</a:t>
            </a:r>
            <a:r>
              <a:rPr lang="en-US" sz="2400" dirty="0" smtClean="0"/>
              <a:t> statements can no longer be made between anonymous classes but only between class identifiers</a:t>
            </a:r>
            <a:endParaRPr lang="el-GR" sz="24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219</a:t>
            </a:fld>
            <a:endParaRPr lang="el-GR"/>
          </a:p>
        </p:txBody>
      </p:sp>
    </p:spTree>
    <p:extLst>
      <p:ext uri="{BB962C8B-B14F-4D97-AF65-F5344CB8AC3E}">
        <p14:creationId xmlns:p14="http://schemas.microsoft.com/office/powerpoint/2010/main" val="1131864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Logic (1/3)</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smtClean="0"/>
              <a:t>Logic is the discipline that studies the principles of reasoning; it goes back to Aristotle</a:t>
            </a:r>
          </a:p>
          <a:p>
            <a:r>
              <a:rPr lang="en-US" dirty="0" smtClean="0"/>
              <a:t>Logic offers </a:t>
            </a:r>
            <a:r>
              <a:rPr lang="en-US" i="1" dirty="0" smtClean="0"/>
              <a:t>formal languages for expressing knowledge</a:t>
            </a:r>
          </a:p>
          <a:p>
            <a:r>
              <a:rPr lang="en-US" dirty="0" smtClean="0"/>
              <a:t>It provides us with </a:t>
            </a:r>
            <a:r>
              <a:rPr lang="en-US" i="1" dirty="0" smtClean="0"/>
              <a:t>well-understood formal semantics</a:t>
            </a:r>
          </a:p>
          <a:p>
            <a:pPr lvl="1"/>
            <a:r>
              <a:rPr lang="en-US" i="1" dirty="0" smtClean="0"/>
              <a:t>In </a:t>
            </a:r>
            <a:r>
              <a:rPr lang="en-US" dirty="0" smtClean="0"/>
              <a:t>most logics, the meaning of sentences is defined without the need to </a:t>
            </a:r>
            <a:r>
              <a:rPr lang="en-US" dirty="0" err="1" smtClean="0"/>
              <a:t>operationalize</a:t>
            </a:r>
            <a:r>
              <a:rPr lang="en-US" dirty="0" smtClean="0"/>
              <a:t> the knowledge </a:t>
            </a:r>
          </a:p>
          <a:p>
            <a:pPr lvl="1"/>
            <a:r>
              <a:rPr lang="en-US" dirty="0" smtClean="0"/>
              <a:t>Often we speak of declarative knowledge: we describe </a:t>
            </a:r>
            <a:r>
              <a:rPr lang="en-US" i="1" dirty="0" smtClean="0"/>
              <a:t>what holds without caring about how it can be deduced</a:t>
            </a:r>
          </a:p>
          <a:p>
            <a:r>
              <a:rPr lang="en-US" dirty="0" smtClean="0"/>
              <a:t>Automated </a:t>
            </a:r>
            <a:r>
              <a:rPr lang="en-US" dirty="0" err="1" smtClean="0"/>
              <a:t>reasoners</a:t>
            </a:r>
            <a:r>
              <a:rPr lang="en-US" dirty="0" smtClean="0"/>
              <a:t> can deduce (infer) conclusions from the given knowledge, thus making implicit knowledge explicit</a:t>
            </a:r>
          </a:p>
          <a:p>
            <a:pPr lvl="1"/>
            <a:r>
              <a:rPr lang="en-US" dirty="0" smtClean="0"/>
              <a:t>Such </a:t>
            </a:r>
            <a:r>
              <a:rPr lang="en-US" dirty="0" err="1" smtClean="0"/>
              <a:t>reasoners</a:t>
            </a:r>
            <a:r>
              <a:rPr lang="en-US" dirty="0" smtClean="0"/>
              <a:t> have been studied extensively in AI</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22</a:t>
            </a:fld>
            <a:endParaRPr lang="el-G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OWL DLP (1/5)</a:t>
            </a:r>
            <a:endParaRPr lang="el-GR" dirty="0"/>
          </a:p>
        </p:txBody>
      </p:sp>
      <p:sp>
        <p:nvSpPr>
          <p:cNvPr id="3" name="2 - Θέση περιεχομένου"/>
          <p:cNvSpPr>
            <a:spLocks noGrp="1"/>
          </p:cNvSpPr>
          <p:nvPr>
            <p:ph idx="1"/>
          </p:nvPr>
        </p:nvSpPr>
        <p:spPr>
          <a:xfrm>
            <a:off x="1435608" y="1447800"/>
            <a:ext cx="7498080" cy="5077544"/>
          </a:xfrm>
        </p:spPr>
        <p:txBody>
          <a:bodyPr>
            <a:normAutofit fontScale="62500" lnSpcReduction="20000"/>
          </a:bodyPr>
          <a:lstStyle/>
          <a:p>
            <a:r>
              <a:rPr lang="en-US" dirty="0" smtClean="0"/>
              <a:t>As explained, OWL is based on Description Logic</a:t>
            </a:r>
          </a:p>
          <a:p>
            <a:r>
              <a:rPr lang="en-US" dirty="0" smtClean="0"/>
              <a:t>Since this is a fragment of first-order logic, it inherits many of the properties of that logic</a:t>
            </a:r>
          </a:p>
          <a:p>
            <a:pPr lvl="1"/>
            <a:r>
              <a:rPr lang="en-US" dirty="0" smtClean="0"/>
              <a:t>In particular, it inherits the open-world assumption and the non-unique-name assumption</a:t>
            </a:r>
          </a:p>
          <a:p>
            <a:pPr lvl="1"/>
            <a:r>
              <a:rPr lang="en-US" dirty="0" smtClean="0"/>
              <a:t>We explain both of those here, their consequences for ontology design and application, and why they are controversial</a:t>
            </a:r>
          </a:p>
          <a:p>
            <a:r>
              <a:rPr lang="en-US" dirty="0" smtClean="0"/>
              <a:t>This has led to the definition of an interesting sublanguage of OWL DL, named OWL DLP</a:t>
            </a:r>
          </a:p>
          <a:p>
            <a:pPr lvl="1"/>
            <a:r>
              <a:rPr lang="en-US" dirty="0" smtClean="0"/>
              <a:t>OWL DLP is not part of the official W3C OWL species layering</a:t>
            </a:r>
          </a:p>
          <a:p>
            <a:r>
              <a:rPr lang="en-US" dirty="0" smtClean="0"/>
              <a:t>The </a:t>
            </a:r>
            <a:r>
              <a:rPr lang="en-US" i="1" dirty="0" smtClean="0"/>
              <a:t>open-world assumption</a:t>
            </a:r>
            <a:r>
              <a:rPr lang="en-US" dirty="0" smtClean="0"/>
              <a:t> says that we cannot conclude some statement </a:t>
            </a:r>
            <a:r>
              <a:rPr lang="en-US" i="1" dirty="0" smtClean="0"/>
              <a:t>x</a:t>
            </a:r>
            <a:r>
              <a:rPr lang="en-US" dirty="0" smtClean="0"/>
              <a:t> to be false simply because we cannot show </a:t>
            </a:r>
            <a:r>
              <a:rPr lang="en-US" i="1" dirty="0" smtClean="0"/>
              <a:t>x</a:t>
            </a:r>
            <a:r>
              <a:rPr lang="en-US" dirty="0" smtClean="0"/>
              <a:t> to be true</a:t>
            </a:r>
          </a:p>
          <a:p>
            <a:pPr lvl="1"/>
            <a:r>
              <a:rPr lang="en-US" dirty="0" smtClean="0"/>
              <a:t>After all, our axioms may be simply noncommittal on the status of </a:t>
            </a:r>
            <a:r>
              <a:rPr lang="en-US" i="1" dirty="0" smtClean="0"/>
              <a:t>x</a:t>
            </a:r>
            <a:endParaRPr lang="en-US" dirty="0" smtClean="0"/>
          </a:p>
          <a:p>
            <a:pPr lvl="1"/>
            <a:r>
              <a:rPr lang="en-US" dirty="0" smtClean="0"/>
              <a:t>In other words, we may not deduce falsity from the absence of truth</a:t>
            </a:r>
          </a:p>
          <a:p>
            <a:r>
              <a:rPr lang="en-US" dirty="0" smtClean="0"/>
              <a:t>The opposite assumption (</a:t>
            </a:r>
            <a:r>
              <a:rPr lang="en-US" i="1" dirty="0" smtClean="0"/>
              <a:t>closed-world</a:t>
            </a:r>
            <a:r>
              <a:rPr lang="en-US" dirty="0" smtClean="0"/>
              <a:t>, CWA) would allow deriving falsity from the inability to derive truth</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220</a:t>
            </a:fld>
            <a:endParaRPr lang="el-GR"/>
          </a:p>
        </p:txBody>
      </p:sp>
    </p:spTree>
    <p:extLst>
      <p:ext uri="{BB962C8B-B14F-4D97-AF65-F5344CB8AC3E}">
        <p14:creationId xmlns:p14="http://schemas.microsoft.com/office/powerpoint/2010/main" val="132233422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OWL DLP (2/5)</a:t>
            </a:r>
            <a:endParaRPr lang="el-GR" dirty="0"/>
          </a:p>
        </p:txBody>
      </p:sp>
      <p:sp>
        <p:nvSpPr>
          <p:cNvPr id="3" name="2 - Θέση περιεχομένου"/>
          <p:cNvSpPr>
            <a:spLocks noGrp="1"/>
          </p:cNvSpPr>
          <p:nvPr>
            <p:ph idx="1"/>
          </p:nvPr>
        </p:nvSpPr>
        <p:spPr>
          <a:xfrm>
            <a:off x="1435608" y="1447800"/>
            <a:ext cx="7498080" cy="4933528"/>
          </a:xfrm>
        </p:spPr>
        <p:txBody>
          <a:bodyPr>
            <a:noAutofit/>
          </a:bodyPr>
          <a:lstStyle/>
          <a:p>
            <a:r>
              <a:rPr lang="en-US" sz="2200" dirty="0" smtClean="0"/>
              <a:t>Here’s a simple example where this matters:</a:t>
            </a:r>
          </a:p>
          <a:p>
            <a:pPr lvl="2"/>
            <a:endParaRPr lang="en-US" sz="1400" dirty="0" smtClean="0"/>
          </a:p>
          <a:p>
            <a:endParaRPr lang="en-US" sz="2200" dirty="0" smtClean="0"/>
          </a:p>
          <a:p>
            <a:r>
              <a:rPr lang="en-US" sz="2200" dirty="0" smtClean="0"/>
              <a:t>Clearly, for this question, the open-world assumption is appropriate</a:t>
            </a:r>
          </a:p>
          <a:p>
            <a:r>
              <a:rPr lang="en-US" sz="2200" dirty="0" smtClean="0"/>
              <a:t>However, consider the following:</a:t>
            </a:r>
          </a:p>
          <a:p>
            <a:endParaRPr lang="en-US" sz="2200" dirty="0" smtClean="0"/>
          </a:p>
          <a:p>
            <a:endParaRPr lang="en-US" sz="2200" dirty="0" smtClean="0"/>
          </a:p>
          <a:p>
            <a:r>
              <a:rPr lang="en-US" sz="2200" dirty="0" smtClean="0"/>
              <a:t>Apparently, for this question, the closed-world assumption is appropriate and allows us to draw the reasonable conclusion that the open-world assumption would have blocked</a:t>
            </a:r>
          </a:p>
          <a:p>
            <a:r>
              <a:rPr lang="en-US" sz="2200" dirty="0" smtClean="0"/>
              <a:t>So, the fact that OWL is strictly committed to the open-world assumption is in some applications not the right choice</a:t>
            </a:r>
            <a:endParaRPr lang="el-GR" sz="22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221</a:t>
            </a:fld>
            <a:endParaRPr lang="el-GR"/>
          </a:p>
        </p:txBody>
      </p:sp>
      <p:sp>
        <p:nvSpPr>
          <p:cNvPr id="6" name="5 - Ορθογώνιο"/>
          <p:cNvSpPr/>
          <p:nvPr/>
        </p:nvSpPr>
        <p:spPr>
          <a:xfrm>
            <a:off x="755576" y="1844824"/>
            <a:ext cx="8316416" cy="6480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b="1" dirty="0" smtClean="0"/>
              <a:t>Question: </a:t>
            </a:r>
            <a:r>
              <a:rPr lang="en-US" sz="1600" dirty="0" smtClean="0"/>
              <a:t>“Did it rain in Tokyo yesterday?”</a:t>
            </a:r>
          </a:p>
          <a:p>
            <a:r>
              <a:rPr lang="en-US" sz="1600" b="1" dirty="0" smtClean="0"/>
              <a:t>Answer: </a:t>
            </a:r>
            <a:r>
              <a:rPr lang="en-US" sz="1600" dirty="0" smtClean="0"/>
              <a:t>“I don’t know that it rained, but that’s not enough reason to conclude that it didn’t rain.”</a:t>
            </a:r>
            <a:endParaRPr lang="el-GR" sz="1700" dirty="0">
              <a:solidFill>
                <a:schemeClr val="tx1"/>
              </a:solidFill>
            </a:endParaRPr>
          </a:p>
        </p:txBody>
      </p:sp>
      <p:sp>
        <p:nvSpPr>
          <p:cNvPr id="7" name="6 - Ορθογώνιο"/>
          <p:cNvSpPr/>
          <p:nvPr/>
        </p:nvSpPr>
        <p:spPr>
          <a:xfrm>
            <a:off x="1115616" y="3789040"/>
            <a:ext cx="7848872" cy="6480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b="1" dirty="0" smtClean="0"/>
              <a:t>Question: </a:t>
            </a:r>
            <a:r>
              <a:rPr lang="en-US" sz="1600" dirty="0" smtClean="0"/>
              <a:t>“Was there a big earthquake disaster in Tokyo yesterday?”</a:t>
            </a:r>
          </a:p>
          <a:p>
            <a:r>
              <a:rPr lang="en-US" sz="1600" b="1" dirty="0" smtClean="0"/>
              <a:t>Answer: </a:t>
            </a:r>
            <a:r>
              <a:rPr lang="en-US" sz="1600" dirty="0" smtClean="0"/>
              <a:t>“I don’t know that there was, but if there had been such a disaster, I’d have heard about it. Therefore I conclude that there wasn’t such a disaster.”</a:t>
            </a:r>
            <a:endParaRPr lang="el-GR" sz="1700" dirty="0">
              <a:solidFill>
                <a:schemeClr val="tx1"/>
              </a:solidFill>
            </a:endParaRPr>
          </a:p>
        </p:txBody>
      </p:sp>
    </p:spTree>
    <p:extLst>
      <p:ext uri="{BB962C8B-B14F-4D97-AF65-F5344CB8AC3E}">
        <p14:creationId xmlns:p14="http://schemas.microsoft.com/office/powerpoint/2010/main" val="112259862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OWL DLP (3/5)</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dirty="0" smtClean="0"/>
              <a:t>The </a:t>
            </a:r>
            <a:r>
              <a:rPr lang="en-US" i="1" dirty="0" smtClean="0"/>
              <a:t>unique-name assumption (UNA</a:t>
            </a:r>
            <a:r>
              <a:rPr lang="en-US" dirty="0" smtClean="0"/>
              <a:t>) says that when two individuals are known by different names, they are in fact different individuals</a:t>
            </a:r>
          </a:p>
          <a:p>
            <a:r>
              <a:rPr lang="en-US" dirty="0" smtClean="0"/>
              <a:t>Again, this is an assumption that sometimes works well and sometimes doesn’t</a:t>
            </a:r>
          </a:p>
          <a:p>
            <a:pPr lvl="1"/>
            <a:r>
              <a:rPr lang="en-US" dirty="0" smtClean="0"/>
              <a:t>When talking about something like product codes in a catalog, it makes sense to assume that when two products are known by different codes, they are indeed different products</a:t>
            </a:r>
          </a:p>
          <a:p>
            <a:pPr lvl="1"/>
            <a:r>
              <a:rPr lang="en-US" dirty="0" smtClean="0"/>
              <a:t>But when talking about people in our social environment, it often happens that we only later find out that two people with different identifiers are in fact the same person</a:t>
            </a:r>
          </a:p>
          <a:p>
            <a:pPr lvl="2"/>
            <a:r>
              <a:rPr lang="en-US" dirty="0" smtClean="0"/>
              <a:t>e.g., “Prof. van </a:t>
            </a:r>
            <a:r>
              <a:rPr lang="en-US" dirty="0" err="1" smtClean="0"/>
              <a:t>Harmelen</a:t>
            </a:r>
            <a:r>
              <a:rPr lang="en-US" dirty="0" smtClean="0"/>
              <a:t>” and “Frank”</a:t>
            </a:r>
          </a:p>
          <a:p>
            <a:r>
              <a:rPr lang="en-US" dirty="0" smtClean="0"/>
              <a:t>OWL does not make the unique-name assumption, although it is possible to explicitly assert of a set of identifiers that they are all unique </a:t>
            </a:r>
          </a:p>
          <a:p>
            <a:pPr lvl="1"/>
            <a:r>
              <a:rPr lang="en-US" dirty="0" smtClean="0"/>
              <a:t>using </a:t>
            </a:r>
            <a:r>
              <a:rPr lang="en-US" i="1" dirty="0" err="1" smtClean="0"/>
              <a:t>owl:allDifferent</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222</a:t>
            </a:fld>
            <a:endParaRPr lang="el-GR"/>
          </a:p>
        </p:txBody>
      </p:sp>
    </p:spTree>
    <p:extLst>
      <p:ext uri="{BB962C8B-B14F-4D97-AF65-F5344CB8AC3E}">
        <p14:creationId xmlns:p14="http://schemas.microsoft.com/office/powerpoint/2010/main" val="236850856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OWL DLP (4/5)</a:t>
            </a:r>
            <a:endParaRPr lang="el-GR" dirty="0"/>
          </a:p>
        </p:txBody>
      </p:sp>
      <p:sp>
        <p:nvSpPr>
          <p:cNvPr id="3" name="2 - Θέση περιεχομένου"/>
          <p:cNvSpPr>
            <a:spLocks noGrp="1"/>
          </p:cNvSpPr>
          <p:nvPr>
            <p:ph idx="1"/>
          </p:nvPr>
        </p:nvSpPr>
        <p:spPr>
          <a:xfrm>
            <a:off x="971600" y="1340768"/>
            <a:ext cx="7962088" cy="5410200"/>
          </a:xfrm>
        </p:spPr>
        <p:txBody>
          <a:bodyPr>
            <a:normAutofit fontScale="70000" lnSpcReduction="20000"/>
          </a:bodyPr>
          <a:lstStyle/>
          <a:p>
            <a:r>
              <a:rPr lang="en-US" dirty="0" smtClean="0"/>
              <a:t>Systems such as databases and logic-programming systems have tended to support closed worlds and unique names</a:t>
            </a:r>
          </a:p>
          <a:p>
            <a:pPr lvl="1"/>
            <a:r>
              <a:rPr lang="en-US" dirty="0" smtClean="0"/>
              <a:t>whereas knowledge representation systems and theorem </a:t>
            </a:r>
            <a:r>
              <a:rPr lang="en-US" dirty="0" err="1" smtClean="0"/>
              <a:t>provers</a:t>
            </a:r>
            <a:r>
              <a:rPr lang="en-US" dirty="0" smtClean="0"/>
              <a:t> support open worlds and non-unique names</a:t>
            </a:r>
          </a:p>
          <a:p>
            <a:r>
              <a:rPr lang="en-US" dirty="0" err="1" smtClean="0"/>
              <a:t>Ontologies</a:t>
            </a:r>
            <a:r>
              <a:rPr lang="en-US" dirty="0" smtClean="0"/>
              <a:t> are sometimes in need of one and sometimes in need of the other</a:t>
            </a:r>
          </a:p>
          <a:p>
            <a:r>
              <a:rPr lang="en-US" dirty="0" smtClean="0"/>
              <a:t>This debate was nicely resolved by </a:t>
            </a:r>
            <a:r>
              <a:rPr lang="en-US" dirty="0" err="1" smtClean="0"/>
              <a:t>Volz</a:t>
            </a:r>
            <a:r>
              <a:rPr lang="en-US" dirty="0" smtClean="0"/>
              <a:t> and </a:t>
            </a:r>
            <a:r>
              <a:rPr lang="en-US" dirty="0" err="1" smtClean="0"/>
              <a:t>Horrocks</a:t>
            </a:r>
            <a:r>
              <a:rPr lang="en-US" dirty="0" smtClean="0"/>
              <a:t> who identified a fragment of OWL called DLP (Description Logic Programming)</a:t>
            </a:r>
          </a:p>
          <a:p>
            <a:pPr lvl="1"/>
            <a:r>
              <a:rPr lang="en-US" dirty="0" smtClean="0"/>
              <a:t>This fragment is the largest fragment on which the choice for CWA and UNA does not matter</a:t>
            </a:r>
          </a:p>
          <a:p>
            <a:pPr lvl="2"/>
            <a:r>
              <a:rPr lang="en-US" dirty="0" smtClean="0"/>
              <a:t>That is, OWL DLP is weak enough so that the differences between the choices don’t show up</a:t>
            </a:r>
          </a:p>
          <a:p>
            <a:pPr lvl="1"/>
            <a:r>
              <a:rPr lang="en-US" dirty="0" smtClean="0"/>
              <a:t>The advantage of this is that people or applications that wish to make different choices on these assumptions can still exchange </a:t>
            </a:r>
            <a:r>
              <a:rPr lang="en-US" dirty="0" err="1" smtClean="0"/>
              <a:t>ontologies</a:t>
            </a:r>
            <a:r>
              <a:rPr lang="en-US" dirty="0" smtClean="0"/>
              <a:t> in OWL DLP without harm</a:t>
            </a:r>
          </a:p>
          <a:p>
            <a:pPr lvl="1"/>
            <a:r>
              <a:rPr lang="en-US" dirty="0" smtClean="0"/>
              <a:t>Of course, as soon as they go outside OWL DLP, they will notice that they draw different conclusions from the same statements</a:t>
            </a:r>
          </a:p>
          <a:p>
            <a:pPr lvl="2"/>
            <a:r>
              <a:rPr lang="en-US" dirty="0" smtClean="0"/>
              <a:t>In other words, they will notice that they disagree on the semantics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223</a:t>
            </a:fld>
            <a:endParaRPr lang="el-GR"/>
          </a:p>
        </p:txBody>
      </p:sp>
    </p:spTree>
    <p:extLst>
      <p:ext uri="{BB962C8B-B14F-4D97-AF65-F5344CB8AC3E}">
        <p14:creationId xmlns:p14="http://schemas.microsoft.com/office/powerpoint/2010/main" val="134259978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OWL DLP (5/5)</a:t>
            </a:r>
            <a:endParaRPr lang="el-GR" dirty="0"/>
          </a:p>
        </p:txBody>
      </p:sp>
      <p:sp>
        <p:nvSpPr>
          <p:cNvPr id="3" name="2 - Θέση περιεχομένου"/>
          <p:cNvSpPr>
            <a:spLocks noGrp="1"/>
          </p:cNvSpPr>
          <p:nvPr>
            <p:ph idx="1"/>
          </p:nvPr>
        </p:nvSpPr>
        <p:spPr>
          <a:xfrm>
            <a:off x="899592" y="1447800"/>
            <a:ext cx="4536504" cy="3565376"/>
          </a:xfrm>
        </p:spPr>
        <p:txBody>
          <a:bodyPr>
            <a:normAutofit fontScale="70000" lnSpcReduction="20000"/>
          </a:bodyPr>
          <a:lstStyle/>
          <a:p>
            <a:r>
              <a:rPr lang="en-US" dirty="0" smtClean="0"/>
              <a:t>Fortunately, DLP is still large enough to enable useful representation and reasoning tasks</a:t>
            </a:r>
          </a:p>
          <a:p>
            <a:r>
              <a:rPr lang="en-US" dirty="0" smtClean="0"/>
              <a:t>It allows the use of such OWL constructors as </a:t>
            </a:r>
          </a:p>
          <a:p>
            <a:pPr lvl="1"/>
            <a:r>
              <a:rPr lang="en-US" dirty="0" smtClean="0"/>
              <a:t>class and property equivalence</a:t>
            </a:r>
          </a:p>
          <a:p>
            <a:pPr lvl="1"/>
            <a:r>
              <a:rPr lang="en-US" dirty="0" smtClean="0"/>
              <a:t>equality and inequality between individuals</a:t>
            </a:r>
          </a:p>
          <a:p>
            <a:pPr lvl="1"/>
            <a:r>
              <a:rPr lang="en-US" dirty="0" smtClean="0"/>
              <a:t>inverse, transitive, symmetric and functional properties</a:t>
            </a:r>
          </a:p>
          <a:p>
            <a:pPr lvl="1"/>
            <a:r>
              <a:rPr lang="en-US" dirty="0" smtClean="0"/>
              <a:t>and the intersection of classes</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224</a:t>
            </a:fld>
            <a:endParaRPr lang="el-GR"/>
          </a:p>
        </p:txBody>
      </p:sp>
      <p:pic>
        <p:nvPicPr>
          <p:cNvPr id="3074" name="Picture 2"/>
          <p:cNvPicPr>
            <a:picLocks noChangeAspect="1" noChangeArrowheads="1"/>
          </p:cNvPicPr>
          <p:nvPr/>
        </p:nvPicPr>
        <p:blipFill>
          <a:blip r:embed="rId2" cstate="print"/>
          <a:srcRect/>
          <a:stretch>
            <a:fillRect/>
          </a:stretch>
        </p:blipFill>
        <p:spPr bwMode="auto">
          <a:xfrm>
            <a:off x="5340914" y="1484785"/>
            <a:ext cx="3650686" cy="3312368"/>
          </a:xfrm>
          <a:prstGeom prst="rect">
            <a:avLst/>
          </a:prstGeom>
          <a:noFill/>
          <a:ln w="9525">
            <a:noFill/>
            <a:miter lim="800000"/>
            <a:headEnd/>
            <a:tailEnd/>
          </a:ln>
        </p:spPr>
      </p:pic>
      <p:sp>
        <p:nvSpPr>
          <p:cNvPr id="6" name="2 - Θέση περιεχομένου"/>
          <p:cNvSpPr txBox="1">
            <a:spLocks/>
          </p:cNvSpPr>
          <p:nvPr/>
        </p:nvSpPr>
        <p:spPr>
          <a:xfrm>
            <a:off x="899592" y="4725144"/>
            <a:ext cx="7848872" cy="2016224"/>
          </a:xfrm>
          <a:prstGeom prst="rect">
            <a:avLst/>
          </a:prstGeom>
        </p:spPr>
        <p:txBody>
          <a:bodyPr>
            <a:normAutofit fontScale="70000" lnSpcReduction="20000"/>
          </a:bodyPr>
          <a:lstStyle/>
          <a:p>
            <a:pPr marL="182880" indent="-237744">
              <a:spcBef>
                <a:spcPts val="550"/>
              </a:spcBef>
              <a:buClr>
                <a:schemeClr val="accent1"/>
              </a:buClr>
              <a:buFont typeface="Verdana"/>
              <a:buChar char="◦"/>
            </a:pPr>
            <a:r>
              <a:rPr lang="en-US" sz="3100" dirty="0" smtClean="0"/>
              <a:t>It excludes, however, constructors such as intersection and arbitrary cardinality constraints</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These constructors not only allow useful expressivity for many practical cases, while guaranteeing correct interchange between OWL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reasoners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independent of CWA and UNA</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But also allow for translation into efficiently implementable reasoning techniques based on databases and logic programs</a:t>
            </a: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49207634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normAutofit/>
          </a:bodyPr>
          <a:lstStyle/>
          <a:p>
            <a:r>
              <a:rPr lang="en-US" dirty="0" smtClean="0"/>
              <a:t>Examples</a:t>
            </a:r>
            <a:endParaRPr lang="el-GR" dirty="0"/>
          </a:p>
        </p:txBody>
      </p:sp>
      <p:sp>
        <p:nvSpPr>
          <p:cNvPr id="6" name="5 - Θέση κειμένου"/>
          <p:cNvSpPr>
            <a:spLocks noGrp="1"/>
          </p:cNvSpPr>
          <p:nvPr>
            <p:ph type="body" idx="1"/>
          </p:nvPr>
        </p:nvSpPr>
        <p:spPr>
          <a:xfrm>
            <a:off x="4283968" y="4005064"/>
            <a:ext cx="4695224" cy="1077664"/>
          </a:xfrm>
        </p:spPr>
        <p:txBody>
          <a:bodyPr>
            <a:normAutofit/>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225</a:t>
            </a:fld>
            <a:endParaRPr lang="el-GR"/>
          </a:p>
        </p:txBody>
      </p:sp>
    </p:spTree>
    <p:extLst>
      <p:ext uri="{BB962C8B-B14F-4D97-AF65-F5344CB8AC3E}">
        <p14:creationId xmlns:p14="http://schemas.microsoft.com/office/powerpoint/2010/main" val="397484646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02400" y="274638"/>
            <a:ext cx="8106104" cy="1143000"/>
          </a:xfrm>
        </p:spPr>
        <p:txBody>
          <a:bodyPr>
            <a:normAutofit fontScale="90000"/>
          </a:bodyPr>
          <a:lstStyle/>
          <a:p>
            <a:r>
              <a:rPr lang="en-US" b="1" dirty="0" smtClean="0"/>
              <a:t>An African Wildlife Ontology (1/7)</a:t>
            </a:r>
            <a:endParaRPr lang="el-GR" dirty="0"/>
          </a:p>
        </p:txBody>
      </p:sp>
      <p:sp>
        <p:nvSpPr>
          <p:cNvPr id="3" name="2 - Θέση περιεχομένου"/>
          <p:cNvSpPr>
            <a:spLocks noGrp="1"/>
          </p:cNvSpPr>
          <p:nvPr>
            <p:ph idx="1"/>
          </p:nvPr>
        </p:nvSpPr>
        <p:spPr>
          <a:xfrm>
            <a:off x="1187624" y="1447800"/>
            <a:ext cx="7746064" cy="2845296"/>
          </a:xfrm>
        </p:spPr>
        <p:txBody>
          <a:bodyPr>
            <a:normAutofit fontScale="70000" lnSpcReduction="20000"/>
          </a:bodyPr>
          <a:lstStyle/>
          <a:p>
            <a:r>
              <a:rPr lang="en-US" dirty="0" smtClean="0"/>
              <a:t>This example shows an ontology that describes African wildlife</a:t>
            </a:r>
          </a:p>
          <a:p>
            <a:r>
              <a:rPr lang="en-US" dirty="0" smtClean="0"/>
              <a:t>Figure shows the basic classes and their subclass relationships</a:t>
            </a:r>
          </a:p>
          <a:p>
            <a:r>
              <a:rPr lang="en-US" dirty="0" smtClean="0"/>
              <a:t>Note that the subclass information is only part of the information included in the ontology</a:t>
            </a:r>
          </a:p>
          <a:p>
            <a:r>
              <a:rPr lang="en-US" dirty="0" smtClean="0"/>
              <a:t>The entire graph is much larger</a:t>
            </a:r>
          </a:p>
          <a:p>
            <a:pPr lvl="1"/>
            <a:r>
              <a:rPr lang="en-US" dirty="0" smtClean="0"/>
              <a:t>Figure shows the graphic representation of the statement that branches are parts of trees </a:t>
            </a:r>
          </a:p>
          <a:p>
            <a:r>
              <a:rPr lang="en-US" dirty="0" smtClean="0"/>
              <a:t>The ontology includes comments written using </a:t>
            </a:r>
            <a:r>
              <a:rPr lang="en-US" i="1" dirty="0" err="1" smtClean="0"/>
              <a:t>rdfs:comment</a:t>
            </a:r>
            <a:endParaRPr lang="el-GR" i="1"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226</a:t>
            </a:fld>
            <a:endParaRPr lang="el-GR"/>
          </a:p>
        </p:txBody>
      </p:sp>
      <p:pic>
        <p:nvPicPr>
          <p:cNvPr id="4098" name="Picture 2"/>
          <p:cNvPicPr>
            <a:picLocks noChangeAspect="1" noChangeArrowheads="1"/>
          </p:cNvPicPr>
          <p:nvPr/>
        </p:nvPicPr>
        <p:blipFill>
          <a:blip r:embed="rId2" cstate="print"/>
          <a:srcRect/>
          <a:stretch>
            <a:fillRect/>
          </a:stretch>
        </p:blipFill>
        <p:spPr bwMode="auto">
          <a:xfrm>
            <a:off x="107504" y="4149080"/>
            <a:ext cx="3960440" cy="2520280"/>
          </a:xfrm>
          <a:prstGeom prst="rect">
            <a:avLst/>
          </a:prstGeom>
          <a:noFill/>
          <a:ln w="9525">
            <a:solidFill>
              <a:schemeClr val="tx2">
                <a:lumMod val="40000"/>
                <a:lumOff val="60000"/>
              </a:schemeClr>
            </a:solid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114466" y="4293096"/>
            <a:ext cx="5029534" cy="2232248"/>
          </a:xfrm>
          <a:prstGeom prst="rect">
            <a:avLst/>
          </a:prstGeom>
          <a:noFill/>
          <a:ln w="9525">
            <a:solidFill>
              <a:schemeClr val="tx2">
                <a:lumMod val="20000"/>
                <a:lumOff val="80000"/>
              </a:schemeClr>
            </a:solidFill>
            <a:miter lim="800000"/>
            <a:headEnd/>
            <a:tailEnd/>
          </a:ln>
        </p:spPr>
      </p:pic>
    </p:spTree>
    <p:extLst>
      <p:ext uri="{BB962C8B-B14F-4D97-AF65-F5344CB8AC3E}">
        <p14:creationId xmlns:p14="http://schemas.microsoft.com/office/powerpoint/2010/main" val="31411182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227</a:t>
            </a:fld>
            <a:endParaRPr lang="el-GR"/>
          </a:p>
        </p:txBody>
      </p:sp>
      <p:sp>
        <p:nvSpPr>
          <p:cNvPr id="5" name="4 - Ορθογώνιο"/>
          <p:cNvSpPr/>
          <p:nvPr/>
        </p:nvSpPr>
        <p:spPr>
          <a:xfrm>
            <a:off x="1115616" y="1556792"/>
            <a:ext cx="7920880" cy="50131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rdf:RDF</a:t>
            </a:r>
            <a:endParaRPr lang="en-US" sz="1600" dirty="0" smtClean="0"/>
          </a:p>
          <a:p>
            <a:r>
              <a:rPr lang="en-US" sz="1600" dirty="0" err="1" smtClean="0"/>
              <a:t>xmlns:rdf</a:t>
            </a:r>
            <a:r>
              <a:rPr lang="en-US" sz="1600" dirty="0" smtClean="0"/>
              <a:t>="http://www.w3.org/1999/02/22-rdf-syntax-ns#"</a:t>
            </a:r>
          </a:p>
          <a:p>
            <a:r>
              <a:rPr lang="en-US" sz="1600" dirty="0" err="1" smtClean="0"/>
              <a:t>xmlns:rdfs</a:t>
            </a:r>
            <a:r>
              <a:rPr lang="en-US" sz="1600" dirty="0" smtClean="0"/>
              <a:t>="http://www.w3.org/2000/01/rdf-schema#"</a:t>
            </a:r>
          </a:p>
          <a:p>
            <a:r>
              <a:rPr lang="en-US" sz="1600" dirty="0" err="1" smtClean="0"/>
              <a:t>xmlns:owl</a:t>
            </a:r>
            <a:r>
              <a:rPr lang="en-US" sz="1600" dirty="0" smtClean="0"/>
              <a:t> ="http://www.w3.org/2002/07/owl#"&gt;</a:t>
            </a:r>
          </a:p>
          <a:p>
            <a:endParaRPr lang="en-US" sz="1000" dirty="0" smtClean="0"/>
          </a:p>
          <a:p>
            <a:r>
              <a:rPr lang="en-US" sz="1600" dirty="0" smtClean="0"/>
              <a:t>&lt;</a:t>
            </a:r>
            <a:r>
              <a:rPr lang="en-US" sz="1600" dirty="0" err="1" smtClean="0"/>
              <a:t>owl:Ontology</a:t>
            </a:r>
            <a:r>
              <a:rPr lang="en-US" sz="1600" dirty="0" smtClean="0"/>
              <a:t> </a:t>
            </a:r>
            <a:r>
              <a:rPr lang="en-US" sz="1600" dirty="0" err="1" smtClean="0"/>
              <a:t>rdf:about</a:t>
            </a:r>
            <a:r>
              <a:rPr lang="en-US" sz="1600" dirty="0" smtClean="0"/>
              <a:t>="</a:t>
            </a:r>
            <a:r>
              <a:rPr lang="en-US" sz="1600" dirty="0" err="1" smtClean="0"/>
              <a:t>xml:base</a:t>
            </a:r>
            <a:r>
              <a:rPr lang="en-US" sz="1600" dirty="0" smtClean="0"/>
              <a:t>"/&gt;</a:t>
            </a:r>
          </a:p>
          <a:p>
            <a:endParaRPr lang="en-US" sz="1000" dirty="0" smtClean="0"/>
          </a:p>
          <a:p>
            <a:r>
              <a:rPr lang="en-US" sz="1600" dirty="0" smtClean="0"/>
              <a:t>&lt;</a:t>
            </a:r>
            <a:r>
              <a:rPr lang="en-US" sz="1600" dirty="0" err="1" smtClean="0"/>
              <a:t>owl:Class</a:t>
            </a:r>
            <a:r>
              <a:rPr lang="en-US" sz="1600" dirty="0" smtClean="0"/>
              <a:t> </a:t>
            </a:r>
            <a:r>
              <a:rPr lang="en-US" sz="1600" dirty="0" err="1" smtClean="0"/>
              <a:t>rdf:ID</a:t>
            </a:r>
            <a:r>
              <a:rPr lang="en-US" sz="1600" dirty="0" smtClean="0"/>
              <a:t>="animal"&gt;</a:t>
            </a:r>
          </a:p>
          <a:p>
            <a:r>
              <a:rPr lang="en-US" sz="1600" dirty="0" smtClean="0"/>
              <a:t>&lt;</a:t>
            </a:r>
            <a:r>
              <a:rPr lang="en-US" sz="1600" dirty="0" err="1" smtClean="0"/>
              <a:t>rdfs:comment</a:t>
            </a:r>
            <a:r>
              <a:rPr lang="en-US" sz="1600" dirty="0" smtClean="0"/>
              <a:t>&gt;Animals form a class.&lt;/</a:t>
            </a:r>
            <a:r>
              <a:rPr lang="en-US" sz="1600" dirty="0" err="1" smtClean="0"/>
              <a:t>rdfs:comment</a:t>
            </a:r>
            <a:r>
              <a:rPr lang="en-US" sz="1600" dirty="0" smtClean="0"/>
              <a:t>&gt;</a:t>
            </a:r>
          </a:p>
          <a:p>
            <a:r>
              <a:rPr lang="en-US" sz="1600" dirty="0" smtClean="0"/>
              <a:t>&lt;/</a:t>
            </a:r>
            <a:r>
              <a:rPr lang="en-US" sz="1600" dirty="0" err="1" smtClean="0"/>
              <a:t>owl:Class</a:t>
            </a:r>
            <a:r>
              <a:rPr lang="en-US" sz="1600" dirty="0" smtClean="0"/>
              <a:t>&gt;</a:t>
            </a:r>
          </a:p>
          <a:p>
            <a:endParaRPr lang="en-US" sz="1000" dirty="0" smtClean="0"/>
          </a:p>
          <a:p>
            <a:r>
              <a:rPr lang="en-US" sz="1600" dirty="0" smtClean="0"/>
              <a:t>&lt;</a:t>
            </a:r>
            <a:r>
              <a:rPr lang="en-US" sz="1600" dirty="0" err="1" smtClean="0"/>
              <a:t>owl:Class</a:t>
            </a:r>
            <a:r>
              <a:rPr lang="en-US" sz="1600" dirty="0" smtClean="0"/>
              <a:t> </a:t>
            </a:r>
            <a:r>
              <a:rPr lang="en-US" sz="1600" dirty="0" err="1" smtClean="0"/>
              <a:t>rdf:ID</a:t>
            </a:r>
            <a:r>
              <a:rPr lang="en-US" sz="1600" dirty="0" smtClean="0"/>
              <a:t>="plant"&gt;</a:t>
            </a:r>
          </a:p>
          <a:p>
            <a:r>
              <a:rPr lang="en-US" sz="1600" dirty="0" smtClean="0"/>
              <a:t>&lt;</a:t>
            </a:r>
            <a:r>
              <a:rPr lang="en-US" sz="1600" dirty="0" err="1" smtClean="0"/>
              <a:t>rdfs:comment</a:t>
            </a:r>
            <a:r>
              <a:rPr lang="en-US" sz="1600" dirty="0" smtClean="0"/>
              <a:t>&gt;</a:t>
            </a:r>
          </a:p>
          <a:p>
            <a:r>
              <a:rPr lang="en-US" sz="1600" dirty="0" smtClean="0"/>
              <a:t>Plants form a class disjoint from animals.</a:t>
            </a:r>
          </a:p>
          <a:p>
            <a:r>
              <a:rPr lang="en-US" sz="1600" dirty="0" smtClean="0"/>
              <a:t>&lt;/</a:t>
            </a:r>
            <a:r>
              <a:rPr lang="en-US" sz="1600" dirty="0" err="1" smtClean="0"/>
              <a:t>rdfs:comment</a:t>
            </a:r>
            <a:r>
              <a:rPr lang="en-US" sz="1600" dirty="0" smtClean="0"/>
              <a:t>&gt;</a:t>
            </a:r>
          </a:p>
          <a:p>
            <a:r>
              <a:rPr lang="en-US" sz="1600" dirty="0" smtClean="0"/>
              <a:t>&lt;</a:t>
            </a:r>
            <a:r>
              <a:rPr lang="en-US" sz="1600" dirty="0" err="1" smtClean="0"/>
              <a:t>owl:disjointWith</a:t>
            </a:r>
            <a:r>
              <a:rPr lang="en-US" sz="1600" dirty="0" smtClean="0"/>
              <a:t> </a:t>
            </a:r>
            <a:r>
              <a:rPr lang="en-US" sz="1600" dirty="0" err="1" smtClean="0"/>
              <a:t>rdf:resource</a:t>
            </a:r>
            <a:r>
              <a:rPr lang="en-US" sz="1600" dirty="0" smtClean="0"/>
              <a:t>="#animal"/&gt;</a:t>
            </a:r>
          </a:p>
          <a:p>
            <a:r>
              <a:rPr lang="en-US" sz="1600" dirty="0" smtClean="0"/>
              <a:t>&lt;/</a:t>
            </a:r>
            <a:r>
              <a:rPr lang="en-US" sz="1600" dirty="0" err="1" smtClean="0"/>
              <a:t>owl:Class</a:t>
            </a:r>
            <a:r>
              <a:rPr lang="en-US" sz="1600" dirty="0" smtClean="0"/>
              <a:t>&gt;</a:t>
            </a:r>
          </a:p>
          <a:p>
            <a:endParaRPr lang="en-US" sz="1000" dirty="0" smtClean="0"/>
          </a:p>
          <a:p>
            <a:r>
              <a:rPr lang="en-US" sz="1600" dirty="0" smtClean="0"/>
              <a:t>&lt;</a:t>
            </a:r>
            <a:r>
              <a:rPr lang="en-US" sz="1600" dirty="0" err="1" smtClean="0"/>
              <a:t>owl:Class</a:t>
            </a:r>
            <a:r>
              <a:rPr lang="en-US" sz="1600" dirty="0" smtClean="0"/>
              <a:t> </a:t>
            </a:r>
            <a:r>
              <a:rPr lang="en-US" sz="1600" dirty="0" err="1" smtClean="0"/>
              <a:t>rdf:ID</a:t>
            </a:r>
            <a:r>
              <a:rPr lang="en-US" sz="1600" dirty="0" smtClean="0"/>
              <a:t>="tree"&gt;</a:t>
            </a:r>
          </a:p>
          <a:p>
            <a:r>
              <a:rPr lang="en-US" sz="1600" dirty="0" smtClean="0"/>
              <a:t>&lt;</a:t>
            </a:r>
            <a:r>
              <a:rPr lang="en-US" sz="1600" dirty="0" err="1" smtClean="0"/>
              <a:t>rdfs:comment</a:t>
            </a:r>
            <a:r>
              <a:rPr lang="en-US" sz="1600" dirty="0" smtClean="0"/>
              <a:t>&gt;Trees are a type of plant.&lt;/</a:t>
            </a:r>
            <a:r>
              <a:rPr lang="en-US" sz="1600" dirty="0" err="1" smtClean="0"/>
              <a:t>rdfs:comment</a:t>
            </a:r>
            <a:r>
              <a:rPr lang="en-US" sz="1600" dirty="0" smtClean="0"/>
              <a:t>&gt;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="#plant"/&gt;</a:t>
            </a:r>
          </a:p>
          <a:p>
            <a:r>
              <a:rPr lang="en-US" sz="1600" dirty="0" smtClean="0"/>
              <a:t>&lt;/</a:t>
            </a:r>
            <a:r>
              <a:rPr lang="en-US" sz="1600" dirty="0" err="1" smtClean="0"/>
              <a:t>owl:Class</a:t>
            </a:r>
            <a:r>
              <a:rPr lang="en-US" sz="1600" dirty="0" smtClean="0"/>
              <a:t>&gt;</a:t>
            </a:r>
            <a:endParaRPr lang="el-GR" sz="1700" dirty="0">
              <a:solidFill>
                <a:schemeClr val="tx1"/>
              </a:solidFill>
            </a:endParaRPr>
          </a:p>
        </p:txBody>
      </p:sp>
      <p:sp>
        <p:nvSpPr>
          <p:cNvPr id="7" name="1 - Τίτλος"/>
          <p:cNvSpPr>
            <a:spLocks noGrp="1"/>
          </p:cNvSpPr>
          <p:nvPr>
            <p:ph type="title"/>
          </p:nvPr>
        </p:nvSpPr>
        <p:spPr>
          <a:xfrm>
            <a:off x="1002400" y="274638"/>
            <a:ext cx="8106104" cy="1143000"/>
          </a:xfrm>
        </p:spPr>
        <p:txBody>
          <a:bodyPr>
            <a:normAutofit fontScale="90000"/>
          </a:bodyPr>
          <a:lstStyle/>
          <a:p>
            <a:r>
              <a:rPr lang="en-US" b="1" dirty="0" smtClean="0"/>
              <a:t>An African Wildlife Ontology (2/7)</a:t>
            </a:r>
            <a:endParaRPr lang="el-GR" dirty="0"/>
          </a:p>
        </p:txBody>
      </p:sp>
    </p:spTree>
    <p:extLst>
      <p:ext uri="{BB962C8B-B14F-4D97-AF65-F5344CB8AC3E}">
        <p14:creationId xmlns:p14="http://schemas.microsoft.com/office/powerpoint/2010/main" val="2262799678"/>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228</a:t>
            </a:fld>
            <a:endParaRPr lang="el-GR"/>
          </a:p>
        </p:txBody>
      </p:sp>
      <p:sp>
        <p:nvSpPr>
          <p:cNvPr id="5" name="4 - Ορθογώνιο"/>
          <p:cNvSpPr/>
          <p:nvPr/>
        </p:nvSpPr>
        <p:spPr>
          <a:xfrm>
            <a:off x="1043608" y="1844824"/>
            <a:ext cx="7992888" cy="4725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owl:Class</a:t>
            </a:r>
            <a:r>
              <a:rPr lang="en-US" sz="1600" dirty="0" smtClean="0"/>
              <a:t> </a:t>
            </a:r>
            <a:r>
              <a:rPr lang="en-US" sz="1600" dirty="0" err="1" smtClean="0"/>
              <a:t>rdf:ID</a:t>
            </a:r>
            <a:r>
              <a:rPr lang="en-US" sz="1600" dirty="0" smtClean="0"/>
              <a:t>="branch"&gt;</a:t>
            </a:r>
          </a:p>
          <a:p>
            <a:r>
              <a:rPr lang="en-US" sz="1600" dirty="0" smtClean="0"/>
              <a:t>&lt;</a:t>
            </a:r>
            <a:r>
              <a:rPr lang="en-US" sz="1600" dirty="0" err="1" smtClean="0"/>
              <a:t>rdfs:comment</a:t>
            </a:r>
            <a:r>
              <a:rPr lang="en-US" sz="1600" dirty="0" smtClean="0"/>
              <a:t>&gt;Branches are parts of trees.&lt;/</a:t>
            </a:r>
            <a:r>
              <a:rPr lang="en-US" sz="1600" dirty="0" err="1" smtClean="0"/>
              <a:t>rdfs:comment</a:t>
            </a:r>
            <a:r>
              <a:rPr lang="en-US" sz="1600" dirty="0" smtClean="0"/>
              <a:t>&gt;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owl:onProperty</a:t>
            </a:r>
            <a:r>
              <a:rPr lang="en-US" sz="1600" dirty="0" smtClean="0"/>
              <a:t> </a:t>
            </a:r>
            <a:r>
              <a:rPr lang="en-US" sz="1600" dirty="0" err="1" smtClean="0"/>
              <a:t>rdf:resource</a:t>
            </a:r>
            <a:r>
              <a:rPr lang="en-US" sz="1600" dirty="0" smtClean="0"/>
              <a:t>="#</a:t>
            </a:r>
            <a:r>
              <a:rPr lang="en-US" sz="1600" dirty="0" err="1" smtClean="0"/>
              <a:t>is_part_of</a:t>
            </a:r>
            <a:r>
              <a:rPr lang="en-US" sz="1600" dirty="0" smtClean="0"/>
              <a:t>"/&gt;</a:t>
            </a:r>
          </a:p>
          <a:p>
            <a:r>
              <a:rPr lang="en-US" sz="1600" dirty="0" smtClean="0"/>
              <a:t>&lt;</a:t>
            </a:r>
            <a:r>
              <a:rPr lang="en-US" sz="1600" dirty="0" err="1" smtClean="0"/>
              <a:t>owl:allValuesFrom</a:t>
            </a:r>
            <a:r>
              <a:rPr lang="en-US" sz="1600" dirty="0" smtClean="0"/>
              <a:t> </a:t>
            </a:r>
            <a:r>
              <a:rPr lang="en-US" sz="1600" dirty="0" err="1" smtClean="0"/>
              <a:t>rdf:resource</a:t>
            </a:r>
            <a:r>
              <a:rPr lang="en-US" sz="1600" dirty="0" smtClean="0"/>
              <a:t>="#tree"/&gt;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owl:Class</a:t>
            </a:r>
            <a:r>
              <a:rPr lang="en-US" sz="1600" dirty="0" smtClean="0"/>
              <a:t>&gt;</a:t>
            </a:r>
          </a:p>
          <a:p>
            <a:endParaRPr lang="en-US" sz="1000" dirty="0" smtClean="0"/>
          </a:p>
          <a:p>
            <a:r>
              <a:rPr lang="en-US" sz="1600" dirty="0" smtClean="0"/>
              <a:t>&lt;</a:t>
            </a:r>
            <a:r>
              <a:rPr lang="en-US" sz="1600" dirty="0" err="1" smtClean="0"/>
              <a:t>owl:Class</a:t>
            </a:r>
            <a:r>
              <a:rPr lang="en-US" sz="1600" dirty="0" smtClean="0"/>
              <a:t> </a:t>
            </a:r>
            <a:r>
              <a:rPr lang="en-US" sz="1600" dirty="0" err="1" smtClean="0"/>
              <a:t>rdf:ID</a:t>
            </a:r>
            <a:r>
              <a:rPr lang="en-US" sz="1600" dirty="0" smtClean="0"/>
              <a:t>="leaf"&gt;</a:t>
            </a:r>
          </a:p>
          <a:p>
            <a:r>
              <a:rPr lang="en-US" sz="1600" dirty="0" smtClean="0"/>
              <a:t>&lt;</a:t>
            </a:r>
            <a:r>
              <a:rPr lang="en-US" sz="1600" dirty="0" err="1" smtClean="0"/>
              <a:t>rdfs:comment</a:t>
            </a:r>
            <a:r>
              <a:rPr lang="en-US" sz="1600" dirty="0" smtClean="0"/>
              <a:t>&gt;Leaves are parts of branches.&lt;/</a:t>
            </a:r>
            <a:r>
              <a:rPr lang="en-US" sz="1600" dirty="0" err="1" smtClean="0"/>
              <a:t>rdfs:comment</a:t>
            </a:r>
            <a:r>
              <a:rPr lang="en-US" sz="1600" dirty="0" smtClean="0"/>
              <a:t>&gt;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owl:onProperty</a:t>
            </a:r>
            <a:r>
              <a:rPr lang="en-US" sz="1600" dirty="0" smtClean="0"/>
              <a:t> </a:t>
            </a:r>
            <a:r>
              <a:rPr lang="en-US" sz="1600" dirty="0" err="1" smtClean="0"/>
              <a:t>rdf:resource</a:t>
            </a:r>
            <a:r>
              <a:rPr lang="en-US" sz="1600" dirty="0" smtClean="0"/>
              <a:t>="#</a:t>
            </a:r>
            <a:r>
              <a:rPr lang="en-US" sz="1600" dirty="0" err="1" smtClean="0"/>
              <a:t>is_part_of</a:t>
            </a:r>
            <a:r>
              <a:rPr lang="en-US" sz="1600" dirty="0" smtClean="0"/>
              <a:t>"/&gt;</a:t>
            </a:r>
          </a:p>
          <a:p>
            <a:r>
              <a:rPr lang="en-US" sz="1600" dirty="0" smtClean="0"/>
              <a:t>&lt;</a:t>
            </a:r>
            <a:r>
              <a:rPr lang="en-US" sz="1600" dirty="0" err="1" smtClean="0"/>
              <a:t>owl:allValuesFrom</a:t>
            </a:r>
            <a:r>
              <a:rPr lang="en-US" sz="1600" dirty="0" smtClean="0"/>
              <a:t> </a:t>
            </a:r>
            <a:r>
              <a:rPr lang="en-US" sz="1600" dirty="0" err="1" smtClean="0"/>
              <a:t>rdf:resource</a:t>
            </a:r>
            <a:r>
              <a:rPr lang="en-US" sz="1600" dirty="0" smtClean="0"/>
              <a:t>="#branch"/&gt;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owl:Class</a:t>
            </a:r>
            <a:r>
              <a:rPr lang="en-US" sz="1600" dirty="0" smtClean="0"/>
              <a:t>&gt;</a:t>
            </a:r>
            <a:endParaRPr lang="el-GR" sz="1700" dirty="0">
              <a:solidFill>
                <a:schemeClr val="tx1"/>
              </a:solidFill>
            </a:endParaRPr>
          </a:p>
        </p:txBody>
      </p:sp>
      <p:sp>
        <p:nvSpPr>
          <p:cNvPr id="6" name="2 - Θέση περιεχομένου"/>
          <p:cNvSpPr txBox="1">
            <a:spLocks/>
          </p:cNvSpPr>
          <p:nvPr/>
        </p:nvSpPr>
        <p:spPr>
          <a:xfrm>
            <a:off x="971600" y="1447800"/>
            <a:ext cx="1224136" cy="469032"/>
          </a:xfrm>
          <a:prstGeom prst="rect">
            <a:avLst/>
          </a:prstGeom>
        </p:spPr>
        <p:txBody>
          <a:bodyPr>
            <a:normAutofit fontScale="9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a:t>
            </a:r>
            <a:endParaRPr kumimoji="0" lang="el-GR" sz="3200" b="0" i="1" u="none" strike="noStrike" kern="1200" cap="none" spc="0" normalizeH="0" baseline="0" noProof="0" dirty="0">
              <a:ln>
                <a:noFill/>
              </a:ln>
              <a:solidFill>
                <a:schemeClr val="tx1"/>
              </a:solidFill>
              <a:effectLst/>
              <a:uLnTx/>
              <a:uFillTx/>
              <a:latin typeface="+mn-lt"/>
              <a:ea typeface="+mn-ea"/>
              <a:cs typeface="+mn-cs"/>
            </a:endParaRPr>
          </a:p>
        </p:txBody>
      </p:sp>
      <p:sp>
        <p:nvSpPr>
          <p:cNvPr id="7" name="1 - Τίτλος"/>
          <p:cNvSpPr>
            <a:spLocks noGrp="1"/>
          </p:cNvSpPr>
          <p:nvPr>
            <p:ph type="title"/>
          </p:nvPr>
        </p:nvSpPr>
        <p:spPr>
          <a:xfrm>
            <a:off x="1002400" y="274638"/>
            <a:ext cx="8106104" cy="1143000"/>
          </a:xfrm>
        </p:spPr>
        <p:txBody>
          <a:bodyPr>
            <a:normAutofit fontScale="90000"/>
          </a:bodyPr>
          <a:lstStyle/>
          <a:p>
            <a:r>
              <a:rPr lang="en-US" b="1" dirty="0" smtClean="0"/>
              <a:t>An African Wildlife Ontology (3/7)</a:t>
            </a:r>
            <a:endParaRPr lang="el-GR" dirty="0"/>
          </a:p>
        </p:txBody>
      </p:sp>
    </p:spTree>
    <p:extLst>
      <p:ext uri="{BB962C8B-B14F-4D97-AF65-F5344CB8AC3E}">
        <p14:creationId xmlns:p14="http://schemas.microsoft.com/office/powerpoint/2010/main" val="360093474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229</a:t>
            </a:fld>
            <a:endParaRPr lang="el-GR"/>
          </a:p>
        </p:txBody>
      </p:sp>
      <p:sp>
        <p:nvSpPr>
          <p:cNvPr id="5" name="4 - Ορθογώνιο"/>
          <p:cNvSpPr/>
          <p:nvPr/>
        </p:nvSpPr>
        <p:spPr>
          <a:xfrm>
            <a:off x="1043608" y="1844824"/>
            <a:ext cx="7992888" cy="49411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owl:Class</a:t>
            </a:r>
            <a:r>
              <a:rPr lang="en-US" sz="1600" dirty="0" smtClean="0"/>
              <a:t> </a:t>
            </a:r>
            <a:r>
              <a:rPr lang="en-US" sz="1600" dirty="0" err="1" smtClean="0"/>
              <a:t>rdf:ID</a:t>
            </a:r>
            <a:r>
              <a:rPr lang="en-US" sz="1600" dirty="0" smtClean="0"/>
              <a:t>="herbivore"&gt;</a:t>
            </a:r>
          </a:p>
          <a:p>
            <a:r>
              <a:rPr lang="en-US" sz="1600" dirty="0" smtClean="0"/>
              <a:t>&lt;</a:t>
            </a:r>
            <a:r>
              <a:rPr lang="en-US" sz="1600" dirty="0" err="1" smtClean="0"/>
              <a:t>rdfs:comment</a:t>
            </a:r>
            <a:r>
              <a:rPr lang="en-US" sz="1600" dirty="0" smtClean="0"/>
              <a:t>&gt; Herbivores are exactly those animals that eat only plants or parts of plants.</a:t>
            </a:r>
          </a:p>
          <a:p>
            <a:r>
              <a:rPr lang="en-US" sz="1600" dirty="0" smtClean="0"/>
              <a:t>&lt;/</a:t>
            </a:r>
            <a:r>
              <a:rPr lang="en-US" sz="1600" dirty="0" err="1" smtClean="0"/>
              <a:t>rdfs:comment</a:t>
            </a:r>
            <a:r>
              <a:rPr lang="en-US" sz="1600" dirty="0" smtClean="0"/>
              <a:t>&gt;</a:t>
            </a:r>
          </a:p>
          <a:p>
            <a:r>
              <a:rPr lang="en-US" sz="1600" dirty="0" smtClean="0"/>
              <a:t>&lt;</a:t>
            </a:r>
            <a:r>
              <a:rPr lang="en-US" sz="1600" dirty="0" err="1" smtClean="0"/>
              <a:t>owl:intersectionOf</a:t>
            </a:r>
            <a:r>
              <a:rPr lang="en-US" sz="1600" dirty="0" smtClean="0"/>
              <a:t> </a:t>
            </a:r>
            <a:r>
              <a:rPr lang="en-US" sz="1600" dirty="0" err="1" smtClean="0"/>
              <a:t>rdf:parseType</a:t>
            </a:r>
            <a:r>
              <a:rPr lang="en-US" sz="1600" dirty="0" smtClean="0"/>
              <a:t>="Collection"&gt;</a:t>
            </a:r>
          </a:p>
          <a:p>
            <a:r>
              <a:rPr lang="en-US" sz="1600" dirty="0" smtClean="0"/>
              <a:t>&lt;</a:t>
            </a:r>
            <a:r>
              <a:rPr lang="en-US" sz="1600" dirty="0" err="1" smtClean="0"/>
              <a:t>owl:Class</a:t>
            </a:r>
            <a:r>
              <a:rPr lang="en-US" sz="1600" dirty="0" smtClean="0"/>
              <a:t> </a:t>
            </a:r>
            <a:r>
              <a:rPr lang="en-US" sz="1600" dirty="0" err="1" smtClean="0"/>
              <a:t>rdf:about</a:t>
            </a:r>
            <a:r>
              <a:rPr lang="en-US" sz="1600" dirty="0" smtClean="0"/>
              <a:t>="#animal"/&gt;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owl:onProperty</a:t>
            </a:r>
            <a:r>
              <a:rPr lang="en-US" sz="1600" dirty="0" smtClean="0"/>
              <a:t> </a:t>
            </a:r>
            <a:r>
              <a:rPr lang="en-US" sz="1600" dirty="0" err="1" smtClean="0"/>
              <a:t>rdf:resource</a:t>
            </a:r>
            <a:r>
              <a:rPr lang="en-US" sz="1600" dirty="0" smtClean="0"/>
              <a:t>="#eats"/&gt;</a:t>
            </a:r>
          </a:p>
          <a:p>
            <a:r>
              <a:rPr lang="en-US" sz="1600" dirty="0" smtClean="0"/>
              <a:t>&lt;</a:t>
            </a:r>
            <a:r>
              <a:rPr lang="en-US" sz="1600" dirty="0" err="1" smtClean="0"/>
              <a:t>owl:allValuesFrom</a:t>
            </a:r>
            <a:r>
              <a:rPr lang="en-US" sz="1600" dirty="0" smtClean="0"/>
              <a:t>&gt;</a:t>
            </a:r>
          </a:p>
          <a:p>
            <a:r>
              <a:rPr lang="en-US" sz="1600" dirty="0" smtClean="0"/>
              <a:t>&lt;</a:t>
            </a:r>
            <a:r>
              <a:rPr lang="en-US" sz="1600" dirty="0" err="1" smtClean="0"/>
              <a:t>owl:Class</a:t>
            </a:r>
            <a:r>
              <a:rPr lang="en-US" sz="1600" dirty="0" smtClean="0"/>
              <a:t>&gt;</a:t>
            </a:r>
          </a:p>
          <a:p>
            <a:r>
              <a:rPr lang="en-US" sz="1600" dirty="0" smtClean="0"/>
              <a:t>&lt;</a:t>
            </a:r>
            <a:r>
              <a:rPr lang="en-US" sz="1600" dirty="0" err="1" smtClean="0"/>
              <a:t>owl:unionOf</a:t>
            </a:r>
            <a:r>
              <a:rPr lang="en-US" sz="1600" dirty="0" smtClean="0"/>
              <a:t> </a:t>
            </a:r>
            <a:r>
              <a:rPr lang="en-US" sz="1600" dirty="0" err="1" smtClean="0"/>
              <a:t>rdf:parseType</a:t>
            </a:r>
            <a:r>
              <a:rPr lang="en-US" sz="1600" dirty="0" smtClean="0"/>
              <a:t>="Collection"&gt;</a:t>
            </a:r>
          </a:p>
          <a:p>
            <a:r>
              <a:rPr lang="en-US" sz="1600" dirty="0" smtClean="0"/>
              <a:t>&lt;</a:t>
            </a:r>
            <a:r>
              <a:rPr lang="en-US" sz="1600" dirty="0" err="1" smtClean="0"/>
              <a:t>owl:Class</a:t>
            </a:r>
            <a:r>
              <a:rPr lang="en-US" sz="1600" dirty="0" smtClean="0"/>
              <a:t> </a:t>
            </a:r>
            <a:r>
              <a:rPr lang="en-US" sz="1600" dirty="0" err="1" smtClean="0"/>
              <a:t>rdf:about</a:t>
            </a:r>
            <a:r>
              <a:rPr lang="en-US" sz="1600" dirty="0" smtClean="0"/>
              <a:t>="#plant"/&gt;</a:t>
            </a:r>
          </a:p>
          <a:p>
            <a:r>
              <a:rPr lang="en-US" sz="1600" dirty="0" smtClean="0"/>
              <a:t>&lt;</a:t>
            </a:r>
            <a:r>
              <a:rPr lang="en-US" sz="1600" dirty="0" err="1" smtClean="0"/>
              <a:t>owl:Restriction</a:t>
            </a:r>
            <a:r>
              <a:rPr lang="en-US" sz="1600" dirty="0" smtClean="0"/>
              <a:t>&gt; &lt;</a:t>
            </a:r>
            <a:r>
              <a:rPr lang="en-US" sz="1600" dirty="0" err="1" smtClean="0"/>
              <a:t>owl:onProperty</a:t>
            </a:r>
            <a:r>
              <a:rPr lang="en-US" sz="1600" dirty="0" smtClean="0"/>
              <a:t> </a:t>
            </a:r>
            <a:r>
              <a:rPr lang="en-US" sz="1600" dirty="0" err="1" smtClean="0"/>
              <a:t>rdf:resource</a:t>
            </a:r>
            <a:r>
              <a:rPr lang="en-US" sz="1600" dirty="0" smtClean="0"/>
              <a:t>="#</a:t>
            </a:r>
            <a:r>
              <a:rPr lang="en-US" sz="1600" dirty="0" err="1" smtClean="0"/>
              <a:t>is_part_of</a:t>
            </a:r>
            <a:r>
              <a:rPr lang="en-US" sz="1600" dirty="0" smtClean="0"/>
              <a:t>"/&gt;</a:t>
            </a:r>
          </a:p>
          <a:p>
            <a:r>
              <a:rPr lang="en-US" sz="1600" dirty="0" smtClean="0"/>
              <a:t>&lt;</a:t>
            </a:r>
            <a:r>
              <a:rPr lang="en-US" sz="1600" dirty="0" err="1" smtClean="0"/>
              <a:t>owl:allValuesFrom</a:t>
            </a:r>
            <a:r>
              <a:rPr lang="en-US" sz="1600" dirty="0" smtClean="0"/>
              <a:t> </a:t>
            </a:r>
            <a:r>
              <a:rPr lang="en-US" sz="1600" dirty="0" err="1" smtClean="0"/>
              <a:t>rdf:resource</a:t>
            </a:r>
            <a:r>
              <a:rPr lang="en-US" sz="1600" dirty="0" smtClean="0"/>
              <a:t>="#plant"/&gt;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owl:unionOf</a:t>
            </a:r>
            <a:r>
              <a:rPr lang="en-US" sz="1600" dirty="0" smtClean="0"/>
              <a:t>&gt;</a:t>
            </a:r>
          </a:p>
          <a:p>
            <a:r>
              <a:rPr lang="en-US" sz="1600" dirty="0" smtClean="0"/>
              <a:t>&lt;/</a:t>
            </a:r>
            <a:r>
              <a:rPr lang="en-US" sz="1600" dirty="0" err="1" smtClean="0"/>
              <a:t>owl:Class</a:t>
            </a:r>
            <a:r>
              <a:rPr lang="en-US" sz="1600" dirty="0" smtClean="0"/>
              <a:t>&gt;</a:t>
            </a:r>
          </a:p>
          <a:p>
            <a:r>
              <a:rPr lang="en-US" sz="1600" dirty="0" smtClean="0"/>
              <a:t>&lt;/</a:t>
            </a:r>
            <a:r>
              <a:rPr lang="en-US" sz="1600" dirty="0" err="1" smtClean="0"/>
              <a:t>owl:allValuesFrom</a:t>
            </a:r>
            <a:r>
              <a:rPr lang="en-US" sz="1600" dirty="0" smtClean="0"/>
              <a:t>&gt;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owl:intersectionOf</a:t>
            </a:r>
            <a:r>
              <a:rPr lang="en-US" sz="1600" dirty="0" smtClean="0"/>
              <a:t>&gt;</a:t>
            </a:r>
          </a:p>
          <a:p>
            <a:r>
              <a:rPr lang="en-US" sz="1600" dirty="0" smtClean="0"/>
              <a:t>&lt;/</a:t>
            </a:r>
            <a:r>
              <a:rPr lang="en-US" sz="1600" dirty="0" err="1" smtClean="0"/>
              <a:t>owl:Class</a:t>
            </a:r>
            <a:r>
              <a:rPr lang="en-US" sz="1600" dirty="0" smtClean="0"/>
              <a:t>&gt;</a:t>
            </a:r>
            <a:endParaRPr lang="el-GR" sz="1700" dirty="0">
              <a:solidFill>
                <a:schemeClr val="tx1"/>
              </a:solidFill>
            </a:endParaRPr>
          </a:p>
        </p:txBody>
      </p:sp>
      <p:sp>
        <p:nvSpPr>
          <p:cNvPr id="6" name="2 - Θέση περιεχομένου"/>
          <p:cNvSpPr txBox="1">
            <a:spLocks/>
          </p:cNvSpPr>
          <p:nvPr/>
        </p:nvSpPr>
        <p:spPr>
          <a:xfrm>
            <a:off x="971600" y="1447800"/>
            <a:ext cx="1224136" cy="469032"/>
          </a:xfrm>
          <a:prstGeom prst="rect">
            <a:avLst/>
          </a:prstGeom>
        </p:spPr>
        <p:txBody>
          <a:bodyPr>
            <a:normAutofit fontScale="9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a:t>
            </a:r>
            <a:endParaRPr kumimoji="0" lang="el-GR" sz="3200" b="0" i="1" u="none" strike="noStrike" kern="1200" cap="none" spc="0" normalizeH="0" baseline="0" noProof="0" dirty="0">
              <a:ln>
                <a:noFill/>
              </a:ln>
              <a:solidFill>
                <a:schemeClr val="tx1"/>
              </a:solidFill>
              <a:effectLst/>
              <a:uLnTx/>
              <a:uFillTx/>
              <a:latin typeface="+mn-lt"/>
              <a:ea typeface="+mn-ea"/>
              <a:cs typeface="+mn-cs"/>
            </a:endParaRPr>
          </a:p>
        </p:txBody>
      </p:sp>
      <p:sp>
        <p:nvSpPr>
          <p:cNvPr id="7" name="1 - Τίτλος"/>
          <p:cNvSpPr>
            <a:spLocks noGrp="1"/>
          </p:cNvSpPr>
          <p:nvPr>
            <p:ph type="title"/>
          </p:nvPr>
        </p:nvSpPr>
        <p:spPr>
          <a:xfrm>
            <a:off x="1002400" y="274638"/>
            <a:ext cx="8106104" cy="1143000"/>
          </a:xfrm>
        </p:spPr>
        <p:txBody>
          <a:bodyPr>
            <a:normAutofit fontScale="90000"/>
          </a:bodyPr>
          <a:lstStyle/>
          <a:p>
            <a:r>
              <a:rPr lang="en-US" b="1" dirty="0" smtClean="0"/>
              <a:t>An African Wildlife Ontology (4/7)</a:t>
            </a:r>
            <a:endParaRPr lang="el-GR" dirty="0"/>
          </a:p>
        </p:txBody>
      </p:sp>
    </p:spTree>
    <p:extLst>
      <p:ext uri="{BB962C8B-B14F-4D97-AF65-F5344CB8AC3E}">
        <p14:creationId xmlns:p14="http://schemas.microsoft.com/office/powerpoint/2010/main" val="2989906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75656" y="274638"/>
            <a:ext cx="7668344" cy="1143000"/>
          </a:xfrm>
        </p:spPr>
        <p:txBody>
          <a:bodyPr>
            <a:noAutofit/>
          </a:bodyPr>
          <a:lstStyle/>
          <a:p>
            <a:r>
              <a:rPr lang="en-US" b="1" dirty="0" smtClean="0"/>
              <a:t>Logic (2/3)</a:t>
            </a:r>
            <a:endParaRPr lang="el-GR" b="1" dirty="0" smtClean="0"/>
          </a:p>
        </p:txBody>
      </p:sp>
      <p:sp>
        <p:nvSpPr>
          <p:cNvPr id="3" name="2 - Θέση περιεχομένου"/>
          <p:cNvSpPr>
            <a:spLocks noGrp="1"/>
          </p:cNvSpPr>
          <p:nvPr>
            <p:ph idx="1"/>
          </p:nvPr>
        </p:nvSpPr>
        <p:spPr>
          <a:xfrm>
            <a:off x="1435608" y="1340768"/>
            <a:ext cx="7498080" cy="1045096"/>
          </a:xfrm>
        </p:spPr>
        <p:txBody>
          <a:bodyPr>
            <a:normAutofit fontScale="62500" lnSpcReduction="20000"/>
          </a:bodyPr>
          <a:lstStyle/>
          <a:p>
            <a:r>
              <a:rPr lang="en-US" dirty="0" smtClean="0"/>
              <a:t>Suppose we know that all professors are faculty members, that all faculty members are staff members, and that Michael is a professor</a:t>
            </a:r>
          </a:p>
          <a:p>
            <a:r>
              <a:rPr lang="en-US" dirty="0" smtClean="0"/>
              <a:t>In predicate logic the information is expressed as follows:</a:t>
            </a:r>
            <a:endParaRPr lang="el-GR" dirty="0"/>
          </a:p>
        </p:txBody>
      </p:sp>
      <p:sp>
        <p:nvSpPr>
          <p:cNvPr id="4" name="3 - Θέση αριθμού διαφάνειας"/>
          <p:cNvSpPr>
            <a:spLocks noGrp="1"/>
          </p:cNvSpPr>
          <p:nvPr>
            <p:ph type="sldNum" sz="quarter" idx="12"/>
          </p:nvPr>
        </p:nvSpPr>
        <p:spPr>
          <a:xfrm>
            <a:off x="8613648" y="6198518"/>
            <a:ext cx="457200" cy="476250"/>
          </a:xfrm>
        </p:spPr>
        <p:txBody>
          <a:bodyPr/>
          <a:lstStyle/>
          <a:p>
            <a:fld id="{D3F1D1C4-C2D9-4231-9FB2-B2D9D97AA41D}" type="slidenum">
              <a:rPr lang="el-GR" smtClean="0"/>
              <a:pPr/>
              <a:t>23</a:t>
            </a:fld>
            <a:endParaRPr lang="el-GR"/>
          </a:p>
        </p:txBody>
      </p:sp>
      <p:sp>
        <p:nvSpPr>
          <p:cNvPr id="5" name="2 - Θέση περιεχομένου"/>
          <p:cNvSpPr txBox="1">
            <a:spLocks/>
          </p:cNvSpPr>
          <p:nvPr/>
        </p:nvSpPr>
        <p:spPr>
          <a:xfrm>
            <a:off x="4211960" y="2385865"/>
            <a:ext cx="2376264" cy="864096"/>
          </a:xfrm>
          <a:prstGeom prst="rect">
            <a:avLst/>
          </a:prstGeom>
        </p:spPr>
        <p:txBody>
          <a:bodyPr>
            <a:normAutofit fontScale="62500" lnSpcReduction="20000"/>
          </a:bodyPr>
          <a:lstStyle/>
          <a:p>
            <a:pPr marL="365760" lvl="0" indent="-283464">
              <a:spcBef>
                <a:spcPts val="600"/>
              </a:spcBef>
              <a:buClr>
                <a:schemeClr val="accent1"/>
              </a:buClr>
              <a:buSzPct val="80000"/>
            </a:pPr>
            <a:r>
              <a:rPr lang="en-US" sz="3200" dirty="0" smtClean="0"/>
              <a:t>    Then we can deduce the  following:</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1691680" y="2313857"/>
            <a:ext cx="2312727" cy="108012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156177" y="2313856"/>
            <a:ext cx="2235596" cy="1201633"/>
          </a:xfrm>
          <a:prstGeom prst="rect">
            <a:avLst/>
          </a:prstGeom>
          <a:noFill/>
          <a:ln w="9525">
            <a:noFill/>
            <a:miter lim="800000"/>
            <a:headEnd/>
            <a:tailEnd/>
          </a:ln>
        </p:spPr>
      </p:pic>
      <p:sp>
        <p:nvSpPr>
          <p:cNvPr id="8" name="2 - Θέση περιεχομένου"/>
          <p:cNvSpPr txBox="1">
            <a:spLocks/>
          </p:cNvSpPr>
          <p:nvPr/>
        </p:nvSpPr>
        <p:spPr>
          <a:xfrm>
            <a:off x="1403648" y="4509120"/>
            <a:ext cx="7498080" cy="1837184"/>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2 - Θέση περιεχομένου"/>
          <p:cNvSpPr txBox="1">
            <a:spLocks/>
          </p:cNvSpPr>
          <p:nvPr/>
        </p:nvSpPr>
        <p:spPr>
          <a:xfrm>
            <a:off x="1403648" y="3465984"/>
            <a:ext cx="7498080" cy="2664296"/>
          </a:xfrm>
          <a:prstGeom prst="rect">
            <a:avLst/>
          </a:prstGeom>
        </p:spPr>
        <p:txBody>
          <a:bodyPr>
            <a:no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000" dirty="0" smtClean="0"/>
              <a:t>This example involves knowledge typically found in </a:t>
            </a:r>
            <a:r>
              <a:rPr lang="en-US" sz="2000" dirty="0" err="1" smtClean="0"/>
              <a:t>ontologies</a:t>
            </a:r>
            <a:endParaRPr lang="en-US" sz="2000" dirty="0" smtClean="0"/>
          </a:p>
          <a:p>
            <a:pPr marL="822960" lvl="1" indent="-283464">
              <a:spcBef>
                <a:spcPts val="600"/>
              </a:spcBef>
              <a:buClr>
                <a:schemeClr val="accent1"/>
              </a:buClr>
              <a:buSzPct val="80000"/>
              <a:buFont typeface="Wingdings 2"/>
              <a:buChar char=""/>
            </a:pPr>
            <a:r>
              <a:rPr lang="en-US" sz="1600" dirty="0" smtClean="0"/>
              <a:t>Thus logic can be used to uncover ontological knowledge that is implicitly given</a:t>
            </a:r>
          </a:p>
          <a:p>
            <a:pPr marL="365760" indent="-283464">
              <a:spcBef>
                <a:spcPts val="600"/>
              </a:spcBef>
              <a:buClr>
                <a:schemeClr val="accent1"/>
              </a:buClr>
              <a:buSzPct val="80000"/>
              <a:buFont typeface="Wingdings 2"/>
              <a:buChar char=""/>
            </a:pPr>
            <a:r>
              <a:rPr lang="en-US" sz="2000" dirty="0" smtClean="0"/>
              <a:t>But logic is more general than </a:t>
            </a:r>
            <a:r>
              <a:rPr lang="en-US" sz="2000" dirty="0" err="1" smtClean="0"/>
              <a:t>ontologies</a:t>
            </a:r>
            <a:endParaRPr lang="en-US" sz="2000" dirty="0" smtClean="0"/>
          </a:p>
          <a:p>
            <a:pPr marL="365760" indent="-283464">
              <a:spcBef>
                <a:spcPts val="600"/>
              </a:spcBef>
              <a:buClr>
                <a:schemeClr val="accent1"/>
              </a:buClr>
              <a:buSzPct val="80000"/>
              <a:buFont typeface="Wingdings 2"/>
              <a:buChar char=""/>
            </a:pPr>
            <a:r>
              <a:rPr lang="en-US" sz="2000" dirty="0" smtClean="0"/>
              <a:t>Generally there is a trade-off between expressive power and computational efficiency</a:t>
            </a:r>
          </a:p>
          <a:p>
            <a:pPr marL="822960" lvl="1" indent="-283464">
              <a:spcBef>
                <a:spcPts val="600"/>
              </a:spcBef>
              <a:buClr>
                <a:schemeClr val="accent1"/>
              </a:buClr>
              <a:buSzPct val="80000"/>
              <a:buFont typeface="Wingdings 2"/>
              <a:buChar char=""/>
            </a:pPr>
            <a:r>
              <a:rPr lang="en-US" sz="1600" dirty="0" smtClean="0"/>
              <a:t>The more expressive a logic is, the more computationally expensive it becomes to draw conclusions</a:t>
            </a:r>
          </a:p>
          <a:p>
            <a:pPr marL="822960" lvl="1" indent="-283464">
              <a:spcBef>
                <a:spcPts val="600"/>
              </a:spcBef>
              <a:buClr>
                <a:schemeClr val="accent1"/>
              </a:buClr>
              <a:buSzPct val="80000"/>
              <a:buFont typeface="Wingdings 2"/>
              <a:buChar char=""/>
            </a:pPr>
            <a:r>
              <a:rPr lang="en-US" sz="1600" dirty="0" smtClean="0"/>
              <a:t>Luckily, most knowledge relevant to the Semantic Web seems to be of a relatively restricted form</a:t>
            </a:r>
            <a:endParaRPr kumimoji="0" lang="el-GR"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230</a:t>
            </a:fld>
            <a:endParaRPr lang="el-GR"/>
          </a:p>
        </p:txBody>
      </p:sp>
      <p:sp>
        <p:nvSpPr>
          <p:cNvPr id="5" name="4 - Ορθογώνιο"/>
          <p:cNvSpPr/>
          <p:nvPr/>
        </p:nvSpPr>
        <p:spPr>
          <a:xfrm>
            <a:off x="1043608" y="1844824"/>
            <a:ext cx="7992888" cy="4725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owl:Class</a:t>
            </a:r>
            <a:r>
              <a:rPr lang="en-US" sz="1600" dirty="0" smtClean="0"/>
              <a:t> </a:t>
            </a:r>
            <a:r>
              <a:rPr lang="en-US" sz="1600" dirty="0" err="1" smtClean="0"/>
              <a:t>rdf:ID</a:t>
            </a:r>
            <a:r>
              <a:rPr lang="en-US" sz="1600" dirty="0" smtClean="0"/>
              <a:t>="carnivore"&gt;</a:t>
            </a:r>
          </a:p>
          <a:p>
            <a:r>
              <a:rPr lang="en-US" sz="1600" dirty="0" smtClean="0"/>
              <a:t>&lt;</a:t>
            </a:r>
            <a:r>
              <a:rPr lang="en-US" sz="1600" dirty="0" err="1" smtClean="0"/>
              <a:t>rdfs:comment</a:t>
            </a:r>
            <a:r>
              <a:rPr lang="en-US" sz="1600" dirty="0" smtClean="0"/>
              <a:t>&gt; Carnivores are exactly those animals that eat animals. &lt;/</a:t>
            </a:r>
            <a:r>
              <a:rPr lang="en-US" sz="1600" dirty="0" err="1" smtClean="0"/>
              <a:t>rdfs:comment</a:t>
            </a:r>
            <a:r>
              <a:rPr lang="en-US" sz="1600" dirty="0" smtClean="0"/>
              <a:t>&gt;</a:t>
            </a:r>
          </a:p>
          <a:p>
            <a:r>
              <a:rPr lang="en-US" sz="1600" dirty="0" smtClean="0"/>
              <a:t>&lt;</a:t>
            </a:r>
            <a:r>
              <a:rPr lang="en-US" sz="1600" dirty="0" err="1" smtClean="0"/>
              <a:t>owl:intersectionOf</a:t>
            </a:r>
            <a:r>
              <a:rPr lang="en-US" sz="1600" dirty="0" smtClean="0"/>
              <a:t> </a:t>
            </a:r>
            <a:r>
              <a:rPr lang="en-US" sz="1600" dirty="0" err="1" smtClean="0"/>
              <a:t>rdf:parseType</a:t>
            </a:r>
            <a:r>
              <a:rPr lang="en-US" sz="1600" dirty="0" smtClean="0"/>
              <a:t>="Collection"&gt;</a:t>
            </a:r>
          </a:p>
          <a:p>
            <a:r>
              <a:rPr lang="en-US" sz="1600" dirty="0" smtClean="0"/>
              <a:t>&lt;</a:t>
            </a:r>
            <a:r>
              <a:rPr lang="en-US" sz="1600" dirty="0" err="1" smtClean="0"/>
              <a:t>owl:Class</a:t>
            </a:r>
            <a:r>
              <a:rPr lang="en-US" sz="1600" dirty="0" smtClean="0"/>
              <a:t> </a:t>
            </a:r>
            <a:r>
              <a:rPr lang="en-US" sz="1600" dirty="0" err="1" smtClean="0"/>
              <a:t>rdf:about</a:t>
            </a:r>
            <a:r>
              <a:rPr lang="en-US" sz="1600" dirty="0" smtClean="0"/>
              <a:t>="#animal"/&gt;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owl:onProperty</a:t>
            </a:r>
            <a:r>
              <a:rPr lang="en-US" sz="1600" dirty="0" smtClean="0"/>
              <a:t> </a:t>
            </a:r>
            <a:r>
              <a:rPr lang="en-US" sz="1600" dirty="0" err="1" smtClean="0"/>
              <a:t>rdf:resource</a:t>
            </a:r>
            <a:r>
              <a:rPr lang="en-US" sz="1600" dirty="0" smtClean="0"/>
              <a:t>="#eats"/&gt;</a:t>
            </a:r>
          </a:p>
          <a:p>
            <a:r>
              <a:rPr lang="en-US" sz="1600" dirty="0" smtClean="0"/>
              <a:t>&lt;</a:t>
            </a:r>
            <a:r>
              <a:rPr lang="en-US" sz="1600" dirty="0" err="1" smtClean="0"/>
              <a:t>owl:someValuesFrom</a:t>
            </a:r>
            <a:r>
              <a:rPr lang="en-US" sz="1600" dirty="0" smtClean="0"/>
              <a:t> </a:t>
            </a:r>
            <a:r>
              <a:rPr lang="en-US" sz="1600" dirty="0" err="1" smtClean="0"/>
              <a:t>rdf:resource</a:t>
            </a:r>
            <a:r>
              <a:rPr lang="en-US" sz="1600" dirty="0" smtClean="0"/>
              <a:t>="#animal"/&gt;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owl:intersectionOf</a:t>
            </a:r>
            <a:r>
              <a:rPr lang="en-US" sz="1600" dirty="0" smtClean="0"/>
              <a:t>&gt;</a:t>
            </a:r>
          </a:p>
          <a:p>
            <a:r>
              <a:rPr lang="en-US" sz="1600" dirty="0" smtClean="0"/>
              <a:t>&lt;/</a:t>
            </a:r>
            <a:r>
              <a:rPr lang="en-US" sz="1600" dirty="0" err="1" smtClean="0"/>
              <a:t>owl:Class</a:t>
            </a:r>
            <a:r>
              <a:rPr lang="en-US" sz="1600" dirty="0" smtClean="0"/>
              <a:t>&gt;</a:t>
            </a:r>
          </a:p>
          <a:p>
            <a:endParaRPr lang="en-US" sz="1000" dirty="0" smtClean="0"/>
          </a:p>
          <a:p>
            <a:r>
              <a:rPr lang="en-US" sz="1600" dirty="0" smtClean="0"/>
              <a:t>&lt;</a:t>
            </a:r>
            <a:r>
              <a:rPr lang="en-US" sz="1600" dirty="0" err="1" smtClean="0"/>
              <a:t>owl:Class</a:t>
            </a:r>
            <a:r>
              <a:rPr lang="en-US" sz="1600" dirty="0" smtClean="0"/>
              <a:t> </a:t>
            </a:r>
            <a:r>
              <a:rPr lang="en-US" sz="1600" dirty="0" err="1" smtClean="0"/>
              <a:t>rdf:ID</a:t>
            </a:r>
            <a:r>
              <a:rPr lang="en-US" sz="1600" dirty="0" smtClean="0"/>
              <a:t>="giraffe"&gt;</a:t>
            </a:r>
          </a:p>
          <a:p>
            <a:r>
              <a:rPr lang="en-US" sz="1600" dirty="0" smtClean="0"/>
              <a:t>&lt;</a:t>
            </a:r>
            <a:r>
              <a:rPr lang="en-US" sz="1600" dirty="0" err="1" smtClean="0"/>
              <a:t>rdfs:comment</a:t>
            </a:r>
            <a:r>
              <a:rPr lang="en-US" sz="1600" dirty="0" smtClean="0"/>
              <a:t>&gt; Giraffes are herbivores, and they eat only leaves. &lt;/</a:t>
            </a:r>
            <a:r>
              <a:rPr lang="en-US" sz="1600" dirty="0" err="1" smtClean="0"/>
              <a:t>rdfs:comment</a:t>
            </a:r>
            <a:r>
              <a:rPr lang="en-US" sz="1600" dirty="0" smtClean="0"/>
              <a:t>&gt;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="#herbivore"/&gt;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owl:Restriction</a:t>
            </a:r>
            <a:r>
              <a:rPr lang="en-US" sz="1600" dirty="0" smtClean="0"/>
              <a:t>&gt; &lt;</a:t>
            </a:r>
            <a:r>
              <a:rPr lang="en-US" sz="1600" dirty="0" err="1" smtClean="0"/>
              <a:t>owl:onProperty</a:t>
            </a:r>
            <a:r>
              <a:rPr lang="en-US" sz="1600" dirty="0" smtClean="0"/>
              <a:t> </a:t>
            </a:r>
            <a:r>
              <a:rPr lang="en-US" sz="1600" dirty="0" err="1" smtClean="0"/>
              <a:t>rdf:resource</a:t>
            </a:r>
            <a:r>
              <a:rPr lang="en-US" sz="1600" dirty="0" smtClean="0"/>
              <a:t>="#eats"/&gt; </a:t>
            </a:r>
          </a:p>
          <a:p>
            <a:r>
              <a:rPr lang="en-US" sz="1600" dirty="0" smtClean="0"/>
              <a:t>&lt;</a:t>
            </a:r>
            <a:r>
              <a:rPr lang="en-US" sz="1600" dirty="0" err="1" smtClean="0"/>
              <a:t>owl:allValuesFrom</a:t>
            </a:r>
            <a:r>
              <a:rPr lang="en-US" sz="1600" dirty="0" smtClean="0"/>
              <a:t> </a:t>
            </a:r>
            <a:r>
              <a:rPr lang="en-US" sz="1600" dirty="0" err="1" smtClean="0"/>
              <a:t>rdf:resource</a:t>
            </a:r>
            <a:r>
              <a:rPr lang="en-US" sz="1600" dirty="0" smtClean="0"/>
              <a:t>="#leaf"/&gt;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owl:Class</a:t>
            </a:r>
            <a:r>
              <a:rPr lang="en-US" sz="1600" dirty="0" smtClean="0"/>
              <a:t>&gt;</a:t>
            </a:r>
            <a:endParaRPr lang="el-GR" sz="1700" dirty="0">
              <a:solidFill>
                <a:schemeClr val="tx1"/>
              </a:solidFill>
            </a:endParaRPr>
          </a:p>
        </p:txBody>
      </p:sp>
      <p:sp>
        <p:nvSpPr>
          <p:cNvPr id="6" name="2 - Θέση περιεχομένου"/>
          <p:cNvSpPr txBox="1">
            <a:spLocks/>
          </p:cNvSpPr>
          <p:nvPr/>
        </p:nvSpPr>
        <p:spPr>
          <a:xfrm>
            <a:off x="971600" y="1447800"/>
            <a:ext cx="1224136" cy="469032"/>
          </a:xfrm>
          <a:prstGeom prst="rect">
            <a:avLst/>
          </a:prstGeom>
        </p:spPr>
        <p:txBody>
          <a:bodyPr>
            <a:normAutofit fontScale="9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a:t>
            </a:r>
            <a:endParaRPr kumimoji="0" lang="el-GR" sz="3200" b="0" i="1" u="none" strike="noStrike" kern="1200" cap="none" spc="0" normalizeH="0" baseline="0" noProof="0" dirty="0">
              <a:ln>
                <a:noFill/>
              </a:ln>
              <a:solidFill>
                <a:schemeClr val="tx1"/>
              </a:solidFill>
              <a:effectLst/>
              <a:uLnTx/>
              <a:uFillTx/>
              <a:latin typeface="+mn-lt"/>
              <a:ea typeface="+mn-ea"/>
              <a:cs typeface="+mn-cs"/>
            </a:endParaRPr>
          </a:p>
        </p:txBody>
      </p:sp>
      <p:sp>
        <p:nvSpPr>
          <p:cNvPr id="7" name="1 - Τίτλος"/>
          <p:cNvSpPr>
            <a:spLocks noGrp="1"/>
          </p:cNvSpPr>
          <p:nvPr>
            <p:ph type="title"/>
          </p:nvPr>
        </p:nvSpPr>
        <p:spPr>
          <a:xfrm>
            <a:off x="1002400" y="274638"/>
            <a:ext cx="8106104" cy="1143000"/>
          </a:xfrm>
        </p:spPr>
        <p:txBody>
          <a:bodyPr>
            <a:normAutofit fontScale="90000"/>
          </a:bodyPr>
          <a:lstStyle/>
          <a:p>
            <a:r>
              <a:rPr lang="en-US" b="1" dirty="0" smtClean="0"/>
              <a:t>An African Wildlife Ontology (5/7)</a:t>
            </a:r>
            <a:endParaRPr lang="el-GR" dirty="0"/>
          </a:p>
        </p:txBody>
      </p:sp>
    </p:spTree>
    <p:extLst>
      <p:ext uri="{BB962C8B-B14F-4D97-AF65-F5344CB8AC3E}">
        <p14:creationId xmlns:p14="http://schemas.microsoft.com/office/powerpoint/2010/main" val="17020972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231</a:t>
            </a:fld>
            <a:endParaRPr lang="el-GR"/>
          </a:p>
        </p:txBody>
      </p:sp>
      <p:sp>
        <p:nvSpPr>
          <p:cNvPr id="5" name="4 - Ορθογώνιο"/>
          <p:cNvSpPr/>
          <p:nvPr/>
        </p:nvSpPr>
        <p:spPr>
          <a:xfrm>
            <a:off x="1043608" y="1844824"/>
            <a:ext cx="7992888" cy="4725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owl:Class</a:t>
            </a:r>
            <a:r>
              <a:rPr lang="en-US" sz="1600" dirty="0" smtClean="0"/>
              <a:t> </a:t>
            </a:r>
            <a:r>
              <a:rPr lang="en-US" sz="1600" dirty="0" err="1" smtClean="0"/>
              <a:t>rdf:ID</a:t>
            </a:r>
            <a:r>
              <a:rPr lang="en-US" sz="1600" dirty="0" smtClean="0"/>
              <a:t>="lion"&gt;</a:t>
            </a:r>
          </a:p>
          <a:p>
            <a:r>
              <a:rPr lang="en-US" sz="1600" dirty="0" smtClean="0"/>
              <a:t>&lt;</a:t>
            </a:r>
            <a:r>
              <a:rPr lang="en-US" sz="1600" dirty="0" err="1" smtClean="0"/>
              <a:t>rdfs:comment</a:t>
            </a:r>
            <a:r>
              <a:rPr lang="en-US" sz="1600" dirty="0" smtClean="0"/>
              <a:t>&gt; Lions are animals that eat only herbivores. &lt;/</a:t>
            </a:r>
            <a:r>
              <a:rPr lang="en-US" sz="1600" dirty="0" err="1" smtClean="0"/>
              <a:t>rdfs:comment</a:t>
            </a:r>
            <a:r>
              <a:rPr lang="en-US" sz="1600" dirty="0" smtClean="0"/>
              <a:t>&gt;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="#carnivore"/&gt;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owl:onProperty</a:t>
            </a:r>
            <a:r>
              <a:rPr lang="en-US" sz="1600" dirty="0" smtClean="0"/>
              <a:t> </a:t>
            </a:r>
            <a:r>
              <a:rPr lang="en-US" sz="1600" dirty="0" err="1" smtClean="0"/>
              <a:t>rdf:resource</a:t>
            </a:r>
            <a:r>
              <a:rPr lang="en-US" sz="1600" dirty="0" smtClean="0"/>
              <a:t>="#eats"/&gt;</a:t>
            </a:r>
          </a:p>
          <a:p>
            <a:r>
              <a:rPr lang="en-US" sz="1600" dirty="0" smtClean="0"/>
              <a:t>&lt;</a:t>
            </a:r>
            <a:r>
              <a:rPr lang="en-US" sz="1600" dirty="0" err="1" smtClean="0"/>
              <a:t>owl:allValuesFrom</a:t>
            </a:r>
            <a:r>
              <a:rPr lang="en-US" sz="1600" dirty="0" smtClean="0"/>
              <a:t> </a:t>
            </a:r>
            <a:r>
              <a:rPr lang="en-US" sz="1600" dirty="0" err="1" smtClean="0"/>
              <a:t>rdf:resource</a:t>
            </a:r>
            <a:r>
              <a:rPr lang="en-US" sz="1600" dirty="0" smtClean="0"/>
              <a:t>="#herbivore"/&gt;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owl:Class</a:t>
            </a:r>
            <a:r>
              <a:rPr lang="en-US" sz="1600" dirty="0" smtClean="0"/>
              <a:t>&gt;</a:t>
            </a:r>
          </a:p>
          <a:p>
            <a:endParaRPr lang="en-US" sz="1000" dirty="0" smtClean="0"/>
          </a:p>
          <a:p>
            <a:r>
              <a:rPr lang="en-US" sz="1600" dirty="0" smtClean="0"/>
              <a:t>&lt;</a:t>
            </a:r>
            <a:r>
              <a:rPr lang="en-US" sz="1600" dirty="0" err="1" smtClean="0"/>
              <a:t>owl:Class</a:t>
            </a:r>
            <a:r>
              <a:rPr lang="en-US" sz="1600" dirty="0" smtClean="0"/>
              <a:t> </a:t>
            </a:r>
            <a:r>
              <a:rPr lang="en-US" sz="1600" dirty="0" err="1" smtClean="0"/>
              <a:t>rdf:ID</a:t>
            </a:r>
            <a:r>
              <a:rPr lang="en-US" sz="1600" dirty="0" smtClean="0"/>
              <a:t>="</a:t>
            </a:r>
            <a:r>
              <a:rPr lang="en-US" sz="1600" dirty="0" err="1" smtClean="0"/>
              <a:t>tasty_plant</a:t>
            </a:r>
            <a:r>
              <a:rPr lang="en-US" sz="1600" dirty="0" smtClean="0"/>
              <a:t>"&gt;</a:t>
            </a:r>
          </a:p>
          <a:p>
            <a:r>
              <a:rPr lang="en-US" sz="1600" dirty="0" smtClean="0"/>
              <a:t>&lt;</a:t>
            </a:r>
            <a:r>
              <a:rPr lang="en-US" sz="1600" dirty="0" err="1" smtClean="0"/>
              <a:t>rdfs:comment</a:t>
            </a:r>
            <a:r>
              <a:rPr lang="en-US" sz="1600" dirty="0" smtClean="0"/>
              <a:t>&gt; Tasty plants are plants that are eaten both by herbivores and carnivores.</a:t>
            </a:r>
          </a:p>
          <a:p>
            <a:r>
              <a:rPr lang="en-US" sz="1600" dirty="0" smtClean="0"/>
              <a:t>&lt;/</a:t>
            </a:r>
            <a:r>
              <a:rPr lang="en-US" sz="1600" dirty="0" err="1" smtClean="0"/>
              <a:t>rdfs:comment</a:t>
            </a:r>
            <a:r>
              <a:rPr lang="en-US" sz="1600" dirty="0" smtClean="0"/>
              <a:t>&gt;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="#plant"/&gt;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owl:onProperty</a:t>
            </a:r>
            <a:r>
              <a:rPr lang="en-US" sz="1600" dirty="0" smtClean="0"/>
              <a:t> </a:t>
            </a:r>
            <a:r>
              <a:rPr lang="en-US" sz="1600" dirty="0" err="1" smtClean="0"/>
              <a:t>rdf:resource</a:t>
            </a:r>
            <a:r>
              <a:rPr lang="en-US" sz="1600" dirty="0" smtClean="0"/>
              <a:t>="#</a:t>
            </a:r>
            <a:r>
              <a:rPr lang="en-US" sz="1600" dirty="0" err="1" smtClean="0"/>
              <a:t>eaten_by</a:t>
            </a:r>
            <a:r>
              <a:rPr lang="en-US" sz="1600" dirty="0" smtClean="0"/>
              <a:t>"/&gt;</a:t>
            </a:r>
          </a:p>
          <a:p>
            <a:r>
              <a:rPr lang="en-US" sz="1600" dirty="0" smtClean="0"/>
              <a:t>&lt;</a:t>
            </a:r>
            <a:r>
              <a:rPr lang="en-US" sz="1600" dirty="0" err="1" smtClean="0"/>
              <a:t>owl:someValuesFrom</a:t>
            </a:r>
            <a:r>
              <a:rPr lang="en-US" sz="1600" dirty="0" smtClean="0"/>
              <a:t>&gt;</a:t>
            </a:r>
          </a:p>
        </p:txBody>
      </p:sp>
      <p:sp>
        <p:nvSpPr>
          <p:cNvPr id="6" name="2 - Θέση περιεχομένου"/>
          <p:cNvSpPr txBox="1">
            <a:spLocks/>
          </p:cNvSpPr>
          <p:nvPr/>
        </p:nvSpPr>
        <p:spPr>
          <a:xfrm>
            <a:off x="971600" y="1447800"/>
            <a:ext cx="1224136" cy="469032"/>
          </a:xfrm>
          <a:prstGeom prst="rect">
            <a:avLst/>
          </a:prstGeom>
        </p:spPr>
        <p:txBody>
          <a:bodyPr>
            <a:normAutofit fontScale="9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a:t>
            </a:r>
            <a:endParaRPr kumimoji="0" lang="el-GR" sz="3200" b="0" i="1" u="none" strike="noStrike" kern="1200" cap="none" spc="0" normalizeH="0" baseline="0" noProof="0" dirty="0">
              <a:ln>
                <a:noFill/>
              </a:ln>
              <a:solidFill>
                <a:schemeClr val="tx1"/>
              </a:solidFill>
              <a:effectLst/>
              <a:uLnTx/>
              <a:uFillTx/>
              <a:latin typeface="+mn-lt"/>
              <a:ea typeface="+mn-ea"/>
              <a:cs typeface="+mn-cs"/>
            </a:endParaRPr>
          </a:p>
        </p:txBody>
      </p:sp>
      <p:sp>
        <p:nvSpPr>
          <p:cNvPr id="7" name="1 - Τίτλος"/>
          <p:cNvSpPr>
            <a:spLocks noGrp="1"/>
          </p:cNvSpPr>
          <p:nvPr>
            <p:ph type="title"/>
          </p:nvPr>
        </p:nvSpPr>
        <p:spPr>
          <a:xfrm>
            <a:off x="1002400" y="274638"/>
            <a:ext cx="8106104" cy="1143000"/>
          </a:xfrm>
        </p:spPr>
        <p:txBody>
          <a:bodyPr>
            <a:normAutofit fontScale="90000"/>
          </a:bodyPr>
          <a:lstStyle/>
          <a:p>
            <a:r>
              <a:rPr lang="en-US" b="1" dirty="0" smtClean="0"/>
              <a:t>An African Wildlife Ontology (6/7)</a:t>
            </a:r>
            <a:endParaRPr lang="el-GR" dirty="0"/>
          </a:p>
        </p:txBody>
      </p:sp>
    </p:spTree>
    <p:extLst>
      <p:ext uri="{BB962C8B-B14F-4D97-AF65-F5344CB8AC3E}">
        <p14:creationId xmlns:p14="http://schemas.microsoft.com/office/powerpoint/2010/main" val="16186365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232</a:t>
            </a:fld>
            <a:endParaRPr lang="el-GR"/>
          </a:p>
        </p:txBody>
      </p:sp>
      <p:sp>
        <p:nvSpPr>
          <p:cNvPr id="5" name="4 - Ορθογώνιο"/>
          <p:cNvSpPr/>
          <p:nvPr/>
        </p:nvSpPr>
        <p:spPr>
          <a:xfrm>
            <a:off x="1043608" y="1844824"/>
            <a:ext cx="7992888" cy="50131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owl:Class</a:t>
            </a:r>
            <a:r>
              <a:rPr lang="en-US" sz="1600" dirty="0" smtClean="0"/>
              <a:t> </a:t>
            </a:r>
            <a:r>
              <a:rPr lang="en-US" sz="1600" dirty="0" err="1" smtClean="0"/>
              <a:t>rdf:about</a:t>
            </a:r>
            <a:r>
              <a:rPr lang="en-US" sz="1600" dirty="0" smtClean="0"/>
              <a:t>="#herbivore"/&gt;</a:t>
            </a:r>
          </a:p>
          <a:p>
            <a:r>
              <a:rPr lang="en-US" sz="1600" dirty="0" smtClean="0"/>
              <a:t>&lt;/</a:t>
            </a:r>
            <a:r>
              <a:rPr lang="en-US" sz="1600" dirty="0" err="1" smtClean="0"/>
              <a:t>owl:someValuesFrom</a:t>
            </a:r>
            <a:r>
              <a:rPr lang="en-US" sz="1600" dirty="0" smtClean="0"/>
              <a:t>&gt;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owl:Restriction</a:t>
            </a:r>
            <a:r>
              <a:rPr lang="en-US" sz="1600" dirty="0" smtClean="0"/>
              <a:t>&gt;  &lt;</a:t>
            </a:r>
            <a:r>
              <a:rPr lang="en-US" sz="1600" dirty="0" err="1" smtClean="0"/>
              <a:t>owl:onProperty</a:t>
            </a:r>
            <a:r>
              <a:rPr lang="en-US" sz="1600" dirty="0" smtClean="0"/>
              <a:t> </a:t>
            </a:r>
            <a:r>
              <a:rPr lang="en-US" sz="1600" dirty="0" err="1" smtClean="0"/>
              <a:t>rdf:resource</a:t>
            </a:r>
            <a:r>
              <a:rPr lang="en-US" sz="1600" dirty="0" smtClean="0"/>
              <a:t>="#</a:t>
            </a:r>
            <a:r>
              <a:rPr lang="en-US" sz="1600" dirty="0" err="1" smtClean="0"/>
              <a:t>eaten_by</a:t>
            </a:r>
            <a:r>
              <a:rPr lang="en-US" sz="1600" dirty="0" smtClean="0"/>
              <a:t>"/&gt;</a:t>
            </a:r>
          </a:p>
          <a:p>
            <a:r>
              <a:rPr lang="en-US" sz="1600" dirty="0" smtClean="0"/>
              <a:t>&lt;</a:t>
            </a:r>
            <a:r>
              <a:rPr lang="en-US" sz="1600" dirty="0" err="1" smtClean="0"/>
              <a:t>owl:someValuesFrom</a:t>
            </a:r>
            <a:r>
              <a:rPr lang="en-US" sz="1600" dirty="0" smtClean="0"/>
              <a:t>&gt;   &lt;</a:t>
            </a:r>
            <a:r>
              <a:rPr lang="en-US" sz="1600" dirty="0" err="1" smtClean="0"/>
              <a:t>owl:Class</a:t>
            </a:r>
            <a:r>
              <a:rPr lang="en-US" sz="1600" dirty="0" smtClean="0"/>
              <a:t> </a:t>
            </a:r>
            <a:r>
              <a:rPr lang="en-US" sz="1600" dirty="0" err="1" smtClean="0"/>
              <a:t>rdf:about</a:t>
            </a:r>
            <a:r>
              <a:rPr lang="en-US" sz="1600" dirty="0" smtClean="0"/>
              <a:t>="#carnivore"/&gt;  &lt;/</a:t>
            </a:r>
            <a:r>
              <a:rPr lang="en-US" sz="1600" dirty="0" err="1" smtClean="0"/>
              <a:t>owl:someValuesFrom</a:t>
            </a:r>
            <a:r>
              <a:rPr lang="en-US" sz="1600" dirty="0" smtClean="0"/>
              <a:t>&gt;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owl:Class</a:t>
            </a:r>
            <a:r>
              <a:rPr lang="en-US" sz="1600" dirty="0" smtClean="0"/>
              <a:t>&gt;</a:t>
            </a:r>
          </a:p>
          <a:p>
            <a:endParaRPr lang="en-US" sz="1000" dirty="0" smtClean="0"/>
          </a:p>
          <a:p>
            <a:r>
              <a:rPr lang="en-US" sz="1600" dirty="0" smtClean="0"/>
              <a:t>&lt;</a:t>
            </a:r>
            <a:r>
              <a:rPr lang="en-US" sz="1600" dirty="0" err="1" smtClean="0"/>
              <a:t>owl:TransitiveProperty</a:t>
            </a:r>
            <a:r>
              <a:rPr lang="en-US" sz="1600" dirty="0" smtClean="0"/>
              <a:t> </a:t>
            </a:r>
            <a:r>
              <a:rPr lang="en-US" sz="1600" dirty="0" err="1" smtClean="0"/>
              <a:t>rdf:ID</a:t>
            </a:r>
            <a:r>
              <a:rPr lang="en-US" sz="1600" dirty="0" smtClean="0"/>
              <a:t>="</a:t>
            </a:r>
            <a:r>
              <a:rPr lang="en-US" sz="1600" dirty="0" err="1" smtClean="0"/>
              <a:t>is_part_of</a:t>
            </a:r>
            <a:r>
              <a:rPr lang="en-US" sz="1600" dirty="0" smtClean="0"/>
              <a:t>"/&gt;</a:t>
            </a:r>
          </a:p>
          <a:p>
            <a:endParaRPr lang="en-US" sz="1000" dirty="0" smtClean="0"/>
          </a:p>
          <a:p>
            <a:r>
              <a:rPr lang="en-US" sz="1600" dirty="0" smtClean="0"/>
              <a:t>&lt;</a:t>
            </a:r>
            <a:r>
              <a:rPr lang="en-US" sz="1600" dirty="0" err="1" smtClean="0"/>
              <a:t>owl:ObjectProperty</a:t>
            </a:r>
            <a:r>
              <a:rPr lang="en-US" sz="1600" dirty="0" smtClean="0"/>
              <a:t> </a:t>
            </a:r>
            <a:r>
              <a:rPr lang="en-US" sz="1600" dirty="0" err="1" smtClean="0"/>
              <a:t>rdf:ID</a:t>
            </a:r>
            <a:r>
              <a:rPr lang="en-US" sz="1600" dirty="0" smtClean="0"/>
              <a:t>="eats“&gt; </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="#animal"/&gt;</a:t>
            </a:r>
          </a:p>
          <a:p>
            <a:r>
              <a:rPr lang="en-US" sz="1600" dirty="0" smtClean="0"/>
              <a:t>&lt;/</a:t>
            </a:r>
            <a:r>
              <a:rPr lang="en-US" sz="1600" dirty="0" err="1" smtClean="0"/>
              <a:t>owl:ObjectProperty</a:t>
            </a:r>
            <a:r>
              <a:rPr lang="en-US" sz="1600" dirty="0" smtClean="0"/>
              <a:t>&gt;</a:t>
            </a:r>
          </a:p>
          <a:p>
            <a:endParaRPr lang="en-US" sz="1000" dirty="0" smtClean="0"/>
          </a:p>
          <a:p>
            <a:r>
              <a:rPr lang="en-US" sz="1600" dirty="0" smtClean="0"/>
              <a:t>&lt;</a:t>
            </a:r>
            <a:r>
              <a:rPr lang="en-US" sz="1600" dirty="0" err="1" smtClean="0"/>
              <a:t>owl:ObjectProperty</a:t>
            </a:r>
            <a:r>
              <a:rPr lang="en-US" sz="1600" dirty="0" smtClean="0"/>
              <a:t> </a:t>
            </a:r>
            <a:r>
              <a:rPr lang="en-US" sz="1600" dirty="0" err="1" smtClean="0"/>
              <a:t>rdf:ID</a:t>
            </a:r>
            <a:r>
              <a:rPr lang="en-US" sz="1600" dirty="0" smtClean="0"/>
              <a:t>="</a:t>
            </a:r>
            <a:r>
              <a:rPr lang="en-US" sz="1600" dirty="0" err="1" smtClean="0"/>
              <a:t>eaten_by</a:t>
            </a:r>
            <a:r>
              <a:rPr lang="en-US" sz="1600" dirty="0" smtClean="0"/>
              <a:t>"&gt;</a:t>
            </a:r>
          </a:p>
          <a:p>
            <a:r>
              <a:rPr lang="en-US" sz="1600" dirty="0" smtClean="0"/>
              <a:t>&lt;</a:t>
            </a:r>
            <a:r>
              <a:rPr lang="en-US" sz="1600" dirty="0" err="1" smtClean="0"/>
              <a:t>owl:inverseOf</a:t>
            </a:r>
            <a:r>
              <a:rPr lang="en-US" sz="1600" dirty="0" smtClean="0"/>
              <a:t> </a:t>
            </a:r>
            <a:r>
              <a:rPr lang="en-US" sz="1600" dirty="0" err="1" smtClean="0"/>
              <a:t>rdf:resource</a:t>
            </a:r>
            <a:r>
              <a:rPr lang="en-US" sz="1600" dirty="0" smtClean="0"/>
              <a:t>="#eats"/&gt;</a:t>
            </a:r>
          </a:p>
          <a:p>
            <a:r>
              <a:rPr lang="en-US" sz="1600" dirty="0" smtClean="0"/>
              <a:t>&lt;/</a:t>
            </a:r>
            <a:r>
              <a:rPr lang="en-US" sz="1600" dirty="0" err="1" smtClean="0"/>
              <a:t>owl:ObjectProperty</a:t>
            </a:r>
            <a:r>
              <a:rPr lang="en-US" sz="1600" dirty="0" smtClean="0"/>
              <a:t>&gt;</a:t>
            </a:r>
          </a:p>
          <a:p>
            <a:endParaRPr lang="en-US" sz="1000" dirty="0" smtClean="0"/>
          </a:p>
          <a:p>
            <a:r>
              <a:rPr lang="en-US" sz="1600" dirty="0" smtClean="0"/>
              <a:t>&lt;/</a:t>
            </a:r>
            <a:r>
              <a:rPr lang="en-US" sz="1600" dirty="0" err="1" smtClean="0"/>
              <a:t>rdf:RDF</a:t>
            </a:r>
            <a:r>
              <a:rPr lang="en-US" sz="1600" dirty="0" smtClean="0"/>
              <a:t>&gt;</a:t>
            </a:r>
            <a:endParaRPr lang="el-GR" sz="1700" dirty="0">
              <a:solidFill>
                <a:schemeClr val="tx1"/>
              </a:solidFill>
            </a:endParaRPr>
          </a:p>
        </p:txBody>
      </p:sp>
      <p:sp>
        <p:nvSpPr>
          <p:cNvPr id="6" name="2 - Θέση περιεχομένου"/>
          <p:cNvSpPr txBox="1">
            <a:spLocks/>
          </p:cNvSpPr>
          <p:nvPr/>
        </p:nvSpPr>
        <p:spPr>
          <a:xfrm>
            <a:off x="971600" y="1447800"/>
            <a:ext cx="1224136" cy="469032"/>
          </a:xfrm>
          <a:prstGeom prst="rect">
            <a:avLst/>
          </a:prstGeom>
        </p:spPr>
        <p:txBody>
          <a:bodyPr>
            <a:normAutofit fontScale="9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a:t>
            </a:r>
            <a:endParaRPr kumimoji="0" lang="el-GR" sz="3200" b="0" i="1" u="none" strike="noStrike" kern="1200" cap="none" spc="0" normalizeH="0" baseline="0" noProof="0" dirty="0">
              <a:ln>
                <a:noFill/>
              </a:ln>
              <a:solidFill>
                <a:schemeClr val="tx1"/>
              </a:solidFill>
              <a:effectLst/>
              <a:uLnTx/>
              <a:uFillTx/>
              <a:latin typeface="+mn-lt"/>
              <a:ea typeface="+mn-ea"/>
              <a:cs typeface="+mn-cs"/>
            </a:endParaRPr>
          </a:p>
        </p:txBody>
      </p:sp>
      <p:sp>
        <p:nvSpPr>
          <p:cNvPr id="7" name="1 - Τίτλος"/>
          <p:cNvSpPr>
            <a:spLocks noGrp="1"/>
          </p:cNvSpPr>
          <p:nvPr>
            <p:ph type="title"/>
          </p:nvPr>
        </p:nvSpPr>
        <p:spPr>
          <a:xfrm>
            <a:off x="1002400" y="274638"/>
            <a:ext cx="8106104" cy="1143000"/>
          </a:xfrm>
        </p:spPr>
        <p:txBody>
          <a:bodyPr>
            <a:normAutofit fontScale="90000"/>
          </a:bodyPr>
          <a:lstStyle/>
          <a:p>
            <a:r>
              <a:rPr lang="en-US" b="1" dirty="0" smtClean="0"/>
              <a:t>An African Wildlife Ontology (7/7)</a:t>
            </a:r>
            <a:endParaRPr lang="el-GR" dirty="0"/>
          </a:p>
        </p:txBody>
      </p:sp>
    </p:spTree>
    <p:extLst>
      <p:ext uri="{BB962C8B-B14F-4D97-AF65-F5344CB8AC3E}">
        <p14:creationId xmlns:p14="http://schemas.microsoft.com/office/powerpoint/2010/main" val="193587695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A Printer Ontology (1/9)</a:t>
            </a:r>
            <a:endParaRPr lang="el-GR" dirty="0"/>
          </a:p>
        </p:txBody>
      </p:sp>
      <p:sp>
        <p:nvSpPr>
          <p:cNvPr id="3" name="2 - Θέση περιεχομένου"/>
          <p:cNvSpPr>
            <a:spLocks noGrp="1"/>
          </p:cNvSpPr>
          <p:nvPr>
            <p:ph idx="1"/>
          </p:nvPr>
        </p:nvSpPr>
        <p:spPr>
          <a:xfrm>
            <a:off x="1435608" y="1447800"/>
            <a:ext cx="3352416" cy="1189112"/>
          </a:xfrm>
        </p:spPr>
        <p:txBody>
          <a:bodyPr>
            <a:normAutofit fontScale="92500" lnSpcReduction="20000"/>
          </a:bodyPr>
          <a:lstStyle/>
          <a:p>
            <a:r>
              <a:rPr lang="en-US" dirty="0" smtClean="0"/>
              <a:t>Classes and subclasses of the printer ontology</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233</a:t>
            </a:fld>
            <a:endParaRPr lang="el-GR"/>
          </a:p>
        </p:txBody>
      </p:sp>
      <p:pic>
        <p:nvPicPr>
          <p:cNvPr id="5122" name="Picture 2"/>
          <p:cNvPicPr>
            <a:picLocks noChangeAspect="1" noChangeArrowheads="1"/>
          </p:cNvPicPr>
          <p:nvPr/>
        </p:nvPicPr>
        <p:blipFill>
          <a:blip r:embed="rId2" cstate="print"/>
          <a:srcRect/>
          <a:stretch>
            <a:fillRect/>
          </a:stretch>
        </p:blipFill>
        <p:spPr bwMode="auto">
          <a:xfrm>
            <a:off x="5004048" y="1212676"/>
            <a:ext cx="3914775" cy="5600700"/>
          </a:xfrm>
          <a:prstGeom prst="rect">
            <a:avLst/>
          </a:prstGeom>
          <a:noFill/>
          <a:ln w="9525">
            <a:noFill/>
            <a:miter lim="800000"/>
            <a:headEnd/>
            <a:tailEnd/>
          </a:ln>
        </p:spPr>
      </p:pic>
    </p:spTree>
    <p:extLst>
      <p:ext uri="{BB962C8B-B14F-4D97-AF65-F5344CB8AC3E}">
        <p14:creationId xmlns:p14="http://schemas.microsoft.com/office/powerpoint/2010/main" val="104425805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234</a:t>
            </a:fld>
            <a:endParaRPr lang="el-GR"/>
          </a:p>
        </p:txBody>
      </p:sp>
      <p:sp>
        <p:nvSpPr>
          <p:cNvPr id="5" name="4 - Ορθογώνιο"/>
          <p:cNvSpPr/>
          <p:nvPr/>
        </p:nvSpPr>
        <p:spPr>
          <a:xfrm>
            <a:off x="1043608" y="1268760"/>
            <a:ext cx="7992888" cy="53012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&lt;!DOCTYPE owl [</a:t>
            </a:r>
          </a:p>
          <a:p>
            <a:r>
              <a:rPr lang="en-US" sz="1600" dirty="0" smtClean="0"/>
              <a:t>&lt;!ENTITY </a:t>
            </a:r>
            <a:r>
              <a:rPr lang="en-US" sz="1600" dirty="0" err="1" smtClean="0"/>
              <a:t>xsd</a:t>
            </a:r>
            <a:r>
              <a:rPr lang="en-US" sz="1600" dirty="0" smtClean="0"/>
              <a:t> "http://www.w3.org/2001/XMLSchema#" &gt;</a:t>
            </a:r>
          </a:p>
          <a:p>
            <a:r>
              <a:rPr lang="el-GR" sz="1600" dirty="0" smtClean="0"/>
              <a:t>]&gt;</a:t>
            </a:r>
            <a:endParaRPr lang="en-US" sz="1600" dirty="0" smtClean="0"/>
          </a:p>
          <a:p>
            <a:endParaRPr lang="el-GR" sz="1000" dirty="0" smtClean="0"/>
          </a:p>
          <a:p>
            <a:r>
              <a:rPr lang="en-US" sz="1600" dirty="0" smtClean="0"/>
              <a:t>&lt;</a:t>
            </a:r>
            <a:r>
              <a:rPr lang="en-US" sz="1600" dirty="0" err="1" smtClean="0"/>
              <a:t>rdf:RDF</a:t>
            </a:r>
            <a:endParaRPr lang="en-US" sz="1600" dirty="0" smtClean="0"/>
          </a:p>
          <a:p>
            <a:r>
              <a:rPr lang="en-US" sz="1600" dirty="0" err="1" smtClean="0"/>
              <a:t>xmlns:rdf</a:t>
            </a:r>
            <a:r>
              <a:rPr lang="en-US" sz="1600" dirty="0" smtClean="0"/>
              <a:t>="http://www.w3.org/1999/02/22-rdf-syntax-ns#"</a:t>
            </a:r>
          </a:p>
          <a:p>
            <a:r>
              <a:rPr lang="en-US" sz="1600" dirty="0" err="1" smtClean="0"/>
              <a:t>xmlns:rdfs</a:t>
            </a:r>
            <a:r>
              <a:rPr lang="en-US" sz="1600" dirty="0" smtClean="0"/>
              <a:t>="http://www.w3.org/2000/01/rdf-schema#"</a:t>
            </a:r>
          </a:p>
          <a:p>
            <a:r>
              <a:rPr lang="en-US" sz="1600" dirty="0" err="1" smtClean="0"/>
              <a:t>xmlns:xsd</a:t>
            </a:r>
            <a:r>
              <a:rPr lang="en-US" sz="1600" dirty="0" smtClean="0"/>
              <a:t>="http://www.w3.org/2001/XMLSchema#"</a:t>
            </a:r>
          </a:p>
          <a:p>
            <a:r>
              <a:rPr lang="en-US" sz="1600" dirty="0" err="1" smtClean="0"/>
              <a:t>xmlns:owl</a:t>
            </a:r>
            <a:r>
              <a:rPr lang="en-US" sz="1600" dirty="0" smtClean="0"/>
              <a:t> ="http://www.w3.org/2002/07/owl#"</a:t>
            </a:r>
          </a:p>
          <a:p>
            <a:r>
              <a:rPr lang="en-US" sz="1600" dirty="0" err="1" smtClean="0"/>
              <a:t>xmlns</a:t>
            </a:r>
            <a:r>
              <a:rPr lang="en-US" sz="1600" dirty="0" smtClean="0"/>
              <a:t>="http://www.cs.vu.nl/~frankh/spool/printer.owl#"&gt;</a:t>
            </a:r>
          </a:p>
          <a:p>
            <a:endParaRPr lang="en-US" sz="1000" dirty="0" smtClean="0"/>
          </a:p>
          <a:p>
            <a:r>
              <a:rPr lang="en-US" sz="1600" dirty="0" smtClean="0"/>
              <a:t>&lt;</a:t>
            </a:r>
            <a:r>
              <a:rPr lang="en-US" sz="1600" dirty="0" err="1" smtClean="0"/>
              <a:t>owl:Ontology</a:t>
            </a:r>
            <a:r>
              <a:rPr lang="en-US" sz="1600" dirty="0" smtClean="0"/>
              <a:t> </a:t>
            </a:r>
            <a:r>
              <a:rPr lang="en-US" sz="1600" dirty="0" err="1" smtClean="0"/>
              <a:t>rdf:about</a:t>
            </a:r>
            <a:r>
              <a:rPr lang="en-US" sz="1600" dirty="0" smtClean="0"/>
              <a:t>=""&gt;</a:t>
            </a:r>
          </a:p>
          <a:p>
            <a:r>
              <a:rPr lang="en-US" sz="1600" dirty="0" smtClean="0"/>
              <a:t>&lt;</a:t>
            </a:r>
            <a:r>
              <a:rPr lang="en-US" sz="1600" dirty="0" err="1" smtClean="0"/>
              <a:t>owl:versionInfo</a:t>
            </a:r>
            <a:r>
              <a:rPr lang="en-US" sz="1600" dirty="0" smtClean="0"/>
              <a:t>&gt;</a:t>
            </a:r>
          </a:p>
          <a:p>
            <a:r>
              <a:rPr lang="en-US" sz="1600" dirty="0" smtClean="0"/>
              <a:t>My example version 1.2, 17 October 2002</a:t>
            </a:r>
          </a:p>
          <a:p>
            <a:r>
              <a:rPr lang="en-US" sz="1600" dirty="0" smtClean="0"/>
              <a:t>&lt;/</a:t>
            </a:r>
            <a:r>
              <a:rPr lang="en-US" sz="1600" dirty="0" err="1" smtClean="0"/>
              <a:t>owl:versionInfo</a:t>
            </a:r>
            <a:r>
              <a:rPr lang="en-US" sz="1600" dirty="0" smtClean="0"/>
              <a:t>&gt;</a:t>
            </a:r>
          </a:p>
          <a:p>
            <a:r>
              <a:rPr lang="en-US" sz="1600" dirty="0" smtClean="0"/>
              <a:t>&lt;/</a:t>
            </a:r>
            <a:r>
              <a:rPr lang="en-US" sz="1600" dirty="0" err="1" smtClean="0"/>
              <a:t>owl:Ontology</a:t>
            </a:r>
            <a:r>
              <a:rPr lang="en-US" sz="1600" dirty="0" smtClean="0"/>
              <a:t>&gt;</a:t>
            </a:r>
          </a:p>
          <a:p>
            <a:endParaRPr lang="en-US" sz="1000" dirty="0" smtClean="0"/>
          </a:p>
          <a:p>
            <a:r>
              <a:rPr lang="en-US" sz="1600" dirty="0" smtClean="0"/>
              <a:t>&lt;</a:t>
            </a:r>
            <a:r>
              <a:rPr lang="en-US" sz="1600" dirty="0" err="1" smtClean="0"/>
              <a:t>owl:Class</a:t>
            </a:r>
            <a:r>
              <a:rPr lang="en-US" sz="1600" dirty="0" smtClean="0"/>
              <a:t> </a:t>
            </a:r>
            <a:r>
              <a:rPr lang="en-US" sz="1600" dirty="0" err="1" smtClean="0"/>
              <a:t>rdf:ID</a:t>
            </a:r>
            <a:r>
              <a:rPr lang="en-US" sz="1600" dirty="0" smtClean="0"/>
              <a:t>="product"&gt;</a:t>
            </a:r>
          </a:p>
          <a:p>
            <a:r>
              <a:rPr lang="en-US" sz="1600" dirty="0" smtClean="0"/>
              <a:t>&lt;</a:t>
            </a:r>
            <a:r>
              <a:rPr lang="en-US" sz="1600" dirty="0" err="1" smtClean="0"/>
              <a:t>rdfs:comment</a:t>
            </a:r>
            <a:r>
              <a:rPr lang="en-US" sz="1600" dirty="0" smtClean="0"/>
              <a:t>&gt;Products form a class.&lt;/</a:t>
            </a:r>
            <a:r>
              <a:rPr lang="en-US" sz="1600" dirty="0" err="1" smtClean="0"/>
              <a:t>rdfs:comment</a:t>
            </a:r>
            <a:r>
              <a:rPr lang="en-US" sz="1600" dirty="0" smtClean="0"/>
              <a:t>&gt;</a:t>
            </a:r>
          </a:p>
          <a:p>
            <a:r>
              <a:rPr lang="en-US" sz="1600" dirty="0" smtClean="0"/>
              <a:t>&lt;/</a:t>
            </a:r>
            <a:r>
              <a:rPr lang="en-US" sz="1600" dirty="0" err="1" smtClean="0"/>
              <a:t>owl:Class</a:t>
            </a:r>
            <a:r>
              <a:rPr lang="en-US" sz="1600" dirty="0" smtClean="0"/>
              <a:t>&gt;</a:t>
            </a:r>
          </a:p>
          <a:p>
            <a:endParaRPr lang="en-US" sz="1600" dirty="0" smtClean="0"/>
          </a:p>
        </p:txBody>
      </p:sp>
      <p:sp>
        <p:nvSpPr>
          <p:cNvPr id="7" name="1 - Τίτλος"/>
          <p:cNvSpPr>
            <a:spLocks noGrp="1"/>
          </p:cNvSpPr>
          <p:nvPr>
            <p:ph type="title"/>
          </p:nvPr>
        </p:nvSpPr>
        <p:spPr>
          <a:xfrm>
            <a:off x="1002400" y="274638"/>
            <a:ext cx="8106104" cy="1143000"/>
          </a:xfrm>
        </p:spPr>
        <p:txBody>
          <a:bodyPr>
            <a:normAutofit/>
          </a:bodyPr>
          <a:lstStyle/>
          <a:p>
            <a:r>
              <a:rPr lang="en-US" b="1" dirty="0" smtClean="0"/>
              <a:t>A Printer Ontology (2/9)</a:t>
            </a:r>
            <a:endParaRPr lang="el-GR" dirty="0"/>
          </a:p>
        </p:txBody>
      </p:sp>
    </p:spTree>
    <p:extLst>
      <p:ext uri="{BB962C8B-B14F-4D97-AF65-F5344CB8AC3E}">
        <p14:creationId xmlns:p14="http://schemas.microsoft.com/office/powerpoint/2010/main" val="3219622010"/>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235</a:t>
            </a:fld>
            <a:endParaRPr lang="el-GR"/>
          </a:p>
        </p:txBody>
      </p:sp>
      <p:sp>
        <p:nvSpPr>
          <p:cNvPr id="5" name="4 - Ορθογώνιο"/>
          <p:cNvSpPr/>
          <p:nvPr/>
        </p:nvSpPr>
        <p:spPr>
          <a:xfrm>
            <a:off x="1043608" y="1728192"/>
            <a:ext cx="7992888" cy="50131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owl:Class</a:t>
            </a:r>
            <a:r>
              <a:rPr lang="en-US" sz="1600" dirty="0" smtClean="0"/>
              <a:t> </a:t>
            </a:r>
            <a:r>
              <a:rPr lang="en-US" sz="1600" dirty="0" err="1" smtClean="0"/>
              <a:t>rdf:ID</a:t>
            </a:r>
            <a:r>
              <a:rPr lang="en-US" sz="1600" dirty="0" smtClean="0"/>
              <a:t>="</a:t>
            </a:r>
            <a:r>
              <a:rPr lang="en-US" sz="1600" dirty="0" err="1" smtClean="0"/>
              <a:t>padid</a:t>
            </a:r>
            <a:r>
              <a:rPr lang="en-US" sz="1600" dirty="0" smtClean="0"/>
              <a:t>"&gt;</a:t>
            </a:r>
          </a:p>
          <a:p>
            <a:r>
              <a:rPr lang="en-US" sz="1600" dirty="0" smtClean="0"/>
              <a:t>&lt;</a:t>
            </a:r>
            <a:r>
              <a:rPr lang="en-US" sz="1600" dirty="0" err="1" smtClean="0"/>
              <a:t>rdfs:comment</a:t>
            </a:r>
            <a:r>
              <a:rPr lang="en-US" sz="1600" dirty="0" smtClean="0"/>
              <a:t>&gt;</a:t>
            </a:r>
          </a:p>
          <a:p>
            <a:r>
              <a:rPr lang="en-US" sz="1600" dirty="0" smtClean="0"/>
              <a:t>Printing and digital imaging devices form a subclass of products.</a:t>
            </a:r>
          </a:p>
          <a:p>
            <a:r>
              <a:rPr lang="en-US" sz="1600" dirty="0" smtClean="0"/>
              <a:t>&lt;/</a:t>
            </a:r>
            <a:r>
              <a:rPr lang="en-US" sz="1600" dirty="0" err="1" smtClean="0"/>
              <a:t>rdfs:comment</a:t>
            </a:r>
            <a:r>
              <a:rPr lang="en-US" sz="1600" dirty="0" smtClean="0"/>
              <a:t>&gt;</a:t>
            </a:r>
          </a:p>
          <a:p>
            <a:r>
              <a:rPr lang="en-US" sz="1600" dirty="0" smtClean="0"/>
              <a:t>&lt;</a:t>
            </a:r>
            <a:r>
              <a:rPr lang="en-US" sz="1600" dirty="0" err="1" smtClean="0"/>
              <a:t>rdfs:label</a:t>
            </a:r>
            <a:r>
              <a:rPr lang="en-US" sz="1600" dirty="0" smtClean="0"/>
              <a:t>&gt;Device&lt;/</a:t>
            </a:r>
            <a:r>
              <a:rPr lang="en-US" sz="1600" dirty="0" err="1" smtClean="0"/>
              <a:t>rdfs:label</a:t>
            </a:r>
            <a:r>
              <a:rPr lang="en-US" sz="1600" dirty="0" smtClean="0"/>
              <a:t>&gt;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="#product"/&gt;</a:t>
            </a:r>
          </a:p>
          <a:p>
            <a:r>
              <a:rPr lang="en-US" sz="1600" dirty="0" smtClean="0"/>
              <a:t>&lt;/</a:t>
            </a:r>
            <a:r>
              <a:rPr lang="en-US" sz="1600" dirty="0" err="1" smtClean="0"/>
              <a:t>owl:Class</a:t>
            </a:r>
            <a:r>
              <a:rPr lang="en-US" sz="1600" dirty="0" smtClean="0"/>
              <a:t>&gt;</a:t>
            </a:r>
          </a:p>
          <a:p>
            <a:endParaRPr lang="en-US" sz="1600" dirty="0" smtClean="0"/>
          </a:p>
          <a:p>
            <a:r>
              <a:rPr lang="en-US" sz="1600" dirty="0" smtClean="0"/>
              <a:t>&lt;</a:t>
            </a:r>
            <a:r>
              <a:rPr lang="en-US" sz="1600" dirty="0" err="1" smtClean="0"/>
              <a:t>owl:Class</a:t>
            </a:r>
            <a:r>
              <a:rPr lang="en-US" sz="1600" dirty="0" smtClean="0"/>
              <a:t> </a:t>
            </a:r>
            <a:r>
              <a:rPr lang="en-US" sz="1600" dirty="0" err="1" smtClean="0"/>
              <a:t>rdf:ID</a:t>
            </a:r>
            <a:r>
              <a:rPr lang="en-US" sz="1600" dirty="0" smtClean="0"/>
              <a:t>="</a:t>
            </a:r>
            <a:r>
              <a:rPr lang="en-US" sz="1600" dirty="0" err="1" smtClean="0"/>
              <a:t>hpProduct</a:t>
            </a:r>
            <a:r>
              <a:rPr lang="en-US" sz="1600" dirty="0" smtClean="0"/>
              <a:t>"&gt;</a:t>
            </a:r>
          </a:p>
          <a:p>
            <a:r>
              <a:rPr lang="en-US" sz="1600" dirty="0" smtClean="0"/>
              <a:t>&lt;</a:t>
            </a:r>
            <a:r>
              <a:rPr lang="en-US" sz="1600" dirty="0" err="1" smtClean="0"/>
              <a:t>rdfs:comment</a:t>
            </a:r>
            <a:r>
              <a:rPr lang="en-US" sz="1600" dirty="0" smtClean="0"/>
              <a:t>&gt;</a:t>
            </a:r>
          </a:p>
          <a:p>
            <a:r>
              <a:rPr lang="en-US" sz="1600" dirty="0" smtClean="0"/>
              <a:t>HP products are exactly those products that are manufactured by Hewlett Packard.</a:t>
            </a:r>
          </a:p>
          <a:p>
            <a:r>
              <a:rPr lang="en-US" sz="1600" dirty="0" smtClean="0"/>
              <a:t>&lt;/</a:t>
            </a:r>
            <a:r>
              <a:rPr lang="en-US" sz="1600" dirty="0" err="1" smtClean="0"/>
              <a:t>rdfs:comment</a:t>
            </a:r>
            <a:r>
              <a:rPr lang="en-US" sz="1600" dirty="0" smtClean="0"/>
              <a:t>&gt;</a:t>
            </a:r>
          </a:p>
          <a:p>
            <a:r>
              <a:rPr lang="en-US" sz="1600" dirty="0" smtClean="0"/>
              <a:t>&lt;</a:t>
            </a:r>
            <a:r>
              <a:rPr lang="en-US" sz="1600" dirty="0" err="1" smtClean="0"/>
              <a:t>owl:intersectionOf</a:t>
            </a:r>
            <a:r>
              <a:rPr lang="en-US" sz="1600" dirty="0" smtClean="0"/>
              <a:t> </a:t>
            </a:r>
            <a:r>
              <a:rPr lang="en-US" sz="1600" dirty="0" err="1" smtClean="0"/>
              <a:t>rdf:parseType</a:t>
            </a:r>
            <a:r>
              <a:rPr lang="en-US" sz="1600" dirty="0" smtClean="0"/>
              <a:t>="Collection"&gt;</a:t>
            </a:r>
          </a:p>
          <a:p>
            <a:r>
              <a:rPr lang="en-US" sz="1600" dirty="0" smtClean="0"/>
              <a:t>&lt;</a:t>
            </a:r>
            <a:r>
              <a:rPr lang="en-US" sz="1600" dirty="0" err="1" smtClean="0"/>
              <a:t>owl:Class</a:t>
            </a:r>
            <a:r>
              <a:rPr lang="en-US" sz="1600" dirty="0" smtClean="0"/>
              <a:t> </a:t>
            </a:r>
            <a:r>
              <a:rPr lang="en-US" sz="1600" dirty="0" err="1" smtClean="0"/>
              <a:t>rdf:about</a:t>
            </a:r>
            <a:r>
              <a:rPr lang="en-US" sz="1600" dirty="0" smtClean="0"/>
              <a:t>="#product"/&gt;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owl:onProperty</a:t>
            </a:r>
            <a:r>
              <a:rPr lang="en-US" sz="1600" dirty="0" smtClean="0"/>
              <a:t> </a:t>
            </a:r>
            <a:r>
              <a:rPr lang="en-US" sz="1600" dirty="0" err="1" smtClean="0"/>
              <a:t>rdf:resource</a:t>
            </a:r>
            <a:r>
              <a:rPr lang="en-US" sz="1600" dirty="0" smtClean="0"/>
              <a:t>="#</a:t>
            </a:r>
            <a:r>
              <a:rPr lang="en-US" sz="1600" dirty="0" err="1" smtClean="0"/>
              <a:t>manufactured_by</a:t>
            </a:r>
            <a:r>
              <a:rPr lang="en-US" sz="1600" dirty="0" smtClean="0"/>
              <a:t>"/&gt;</a:t>
            </a:r>
          </a:p>
          <a:p>
            <a:r>
              <a:rPr lang="en-US" sz="1600" dirty="0" smtClean="0"/>
              <a:t>&lt;</a:t>
            </a:r>
            <a:r>
              <a:rPr lang="en-US" sz="1600" dirty="0" err="1" smtClean="0"/>
              <a:t>owl:hasValue</a:t>
            </a:r>
            <a:r>
              <a:rPr lang="en-US" sz="1600" dirty="0" smtClean="0"/>
              <a:t> </a:t>
            </a:r>
            <a:r>
              <a:rPr lang="en-US" sz="1600" dirty="0" err="1" smtClean="0"/>
              <a:t>rdf:datatype</a:t>
            </a:r>
            <a:r>
              <a:rPr lang="en-US" sz="1600" dirty="0" smtClean="0"/>
              <a:t>="&amp;</a:t>
            </a:r>
            <a:r>
              <a:rPr lang="en-US" sz="1600" dirty="0" err="1" smtClean="0"/>
              <a:t>xsd;string</a:t>
            </a:r>
            <a:r>
              <a:rPr lang="en-US" sz="1600" dirty="0" smtClean="0"/>
              <a:t>“&gt; Hewlett Packard &lt;/</a:t>
            </a:r>
            <a:r>
              <a:rPr lang="en-US" sz="1600" dirty="0" err="1" smtClean="0"/>
              <a:t>owl:hasValue</a:t>
            </a:r>
            <a:r>
              <a:rPr lang="en-US" sz="1600" dirty="0" smtClean="0"/>
              <a:t>&gt;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owl:intersectionOf</a:t>
            </a:r>
            <a:r>
              <a:rPr lang="en-US" sz="1600" dirty="0" smtClean="0"/>
              <a:t>&gt;</a:t>
            </a:r>
          </a:p>
          <a:p>
            <a:r>
              <a:rPr lang="en-US" sz="1600" dirty="0" smtClean="0"/>
              <a:t>&lt;/</a:t>
            </a:r>
            <a:r>
              <a:rPr lang="en-US" sz="1600" dirty="0" err="1" smtClean="0"/>
              <a:t>owl:Class</a:t>
            </a:r>
            <a:r>
              <a:rPr lang="en-US" sz="1600" dirty="0" smtClean="0"/>
              <a:t>&gt;</a:t>
            </a:r>
          </a:p>
        </p:txBody>
      </p:sp>
      <p:sp>
        <p:nvSpPr>
          <p:cNvPr id="6" name="2 - Θέση περιεχομένου"/>
          <p:cNvSpPr txBox="1">
            <a:spLocks/>
          </p:cNvSpPr>
          <p:nvPr/>
        </p:nvSpPr>
        <p:spPr>
          <a:xfrm>
            <a:off x="971600" y="1303784"/>
            <a:ext cx="1224136" cy="469032"/>
          </a:xfrm>
          <a:prstGeom prst="rect">
            <a:avLst/>
          </a:prstGeom>
        </p:spPr>
        <p:txBody>
          <a:bodyPr>
            <a:normAutofit fontScale="9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a:t>
            </a:r>
            <a:endParaRPr kumimoji="0" lang="el-GR" sz="3200" b="0" i="1" u="none" strike="noStrike" kern="1200" cap="none" spc="0" normalizeH="0" baseline="0" noProof="0" dirty="0">
              <a:ln>
                <a:noFill/>
              </a:ln>
              <a:solidFill>
                <a:schemeClr val="tx1"/>
              </a:solidFill>
              <a:effectLst/>
              <a:uLnTx/>
              <a:uFillTx/>
              <a:latin typeface="+mn-lt"/>
              <a:ea typeface="+mn-ea"/>
              <a:cs typeface="+mn-cs"/>
            </a:endParaRPr>
          </a:p>
        </p:txBody>
      </p:sp>
      <p:sp>
        <p:nvSpPr>
          <p:cNvPr id="7" name="1 - Τίτλος"/>
          <p:cNvSpPr>
            <a:spLocks noGrp="1"/>
          </p:cNvSpPr>
          <p:nvPr>
            <p:ph type="title"/>
          </p:nvPr>
        </p:nvSpPr>
        <p:spPr>
          <a:xfrm>
            <a:off x="1002400" y="274638"/>
            <a:ext cx="8106104" cy="1143000"/>
          </a:xfrm>
        </p:spPr>
        <p:txBody>
          <a:bodyPr>
            <a:normAutofit/>
          </a:bodyPr>
          <a:lstStyle/>
          <a:p>
            <a:r>
              <a:rPr lang="en-US" b="1" dirty="0" smtClean="0"/>
              <a:t>A Printer Ontology (3/9)</a:t>
            </a:r>
            <a:endParaRPr lang="el-GR" dirty="0"/>
          </a:p>
        </p:txBody>
      </p:sp>
    </p:spTree>
    <p:extLst>
      <p:ext uri="{BB962C8B-B14F-4D97-AF65-F5344CB8AC3E}">
        <p14:creationId xmlns:p14="http://schemas.microsoft.com/office/powerpoint/2010/main" val="347545859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236</a:t>
            </a:fld>
            <a:endParaRPr lang="el-GR"/>
          </a:p>
        </p:txBody>
      </p:sp>
      <p:sp>
        <p:nvSpPr>
          <p:cNvPr id="5" name="4 - Ορθογώνιο"/>
          <p:cNvSpPr/>
          <p:nvPr/>
        </p:nvSpPr>
        <p:spPr>
          <a:xfrm>
            <a:off x="1043608" y="1728192"/>
            <a:ext cx="7992888" cy="50131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owl:Class</a:t>
            </a:r>
            <a:r>
              <a:rPr lang="en-US" sz="1600" dirty="0" smtClean="0"/>
              <a:t> </a:t>
            </a:r>
            <a:r>
              <a:rPr lang="en-US" sz="1600" dirty="0" err="1" smtClean="0"/>
              <a:t>rdf:ID</a:t>
            </a:r>
            <a:r>
              <a:rPr lang="en-US" sz="1600" dirty="0" smtClean="0"/>
              <a:t>="printer"&gt;</a:t>
            </a:r>
          </a:p>
          <a:p>
            <a:r>
              <a:rPr lang="en-US" sz="1600" dirty="0" smtClean="0"/>
              <a:t>&lt;</a:t>
            </a:r>
            <a:r>
              <a:rPr lang="en-US" sz="1600" dirty="0" err="1" smtClean="0"/>
              <a:t>rdfs:comment</a:t>
            </a:r>
            <a:r>
              <a:rPr lang="en-US" sz="1600" dirty="0" smtClean="0"/>
              <a:t>&gt;</a:t>
            </a:r>
          </a:p>
          <a:p>
            <a:r>
              <a:rPr lang="en-US" sz="1600" dirty="0" smtClean="0"/>
              <a:t>Printers are printing and digital imaging devices.</a:t>
            </a:r>
          </a:p>
          <a:p>
            <a:r>
              <a:rPr lang="en-US" sz="1600" dirty="0" smtClean="0"/>
              <a:t>&lt;/</a:t>
            </a:r>
            <a:r>
              <a:rPr lang="en-US" sz="1600" dirty="0" err="1" smtClean="0"/>
              <a:t>rdfs:comment</a:t>
            </a:r>
            <a:r>
              <a:rPr lang="en-US" sz="1600" dirty="0" smtClean="0"/>
              <a:t>&gt;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a:t>
            </a:r>
            <a:r>
              <a:rPr lang="en-US" sz="1600" dirty="0" err="1" smtClean="0"/>
              <a:t>padid</a:t>
            </a:r>
            <a:r>
              <a:rPr lang="en-US" sz="1600" dirty="0" smtClean="0"/>
              <a:t>"/&gt;</a:t>
            </a:r>
          </a:p>
          <a:p>
            <a:r>
              <a:rPr lang="en-US" sz="1600" dirty="0" smtClean="0"/>
              <a:t>&lt;/</a:t>
            </a:r>
            <a:r>
              <a:rPr lang="en-US" sz="1600" dirty="0" err="1" smtClean="0"/>
              <a:t>owl:Class</a:t>
            </a:r>
            <a:r>
              <a:rPr lang="en-US" sz="1600" dirty="0" smtClean="0"/>
              <a:t>&gt;</a:t>
            </a:r>
          </a:p>
          <a:p>
            <a:endParaRPr lang="en-US" sz="1000" dirty="0" smtClean="0"/>
          </a:p>
          <a:p>
            <a:r>
              <a:rPr lang="en-US" sz="1600" dirty="0" smtClean="0"/>
              <a:t>&lt;</a:t>
            </a:r>
            <a:r>
              <a:rPr lang="en-US" sz="1600" dirty="0" err="1" smtClean="0"/>
              <a:t>owl:Class</a:t>
            </a:r>
            <a:r>
              <a:rPr lang="en-US" sz="1600" dirty="0" smtClean="0"/>
              <a:t> </a:t>
            </a:r>
            <a:r>
              <a:rPr lang="en-US" sz="1600" dirty="0" err="1" smtClean="0"/>
              <a:t>rdf:ID</a:t>
            </a:r>
            <a:r>
              <a:rPr lang="en-US" sz="1600" dirty="0" smtClean="0"/>
              <a:t>="</a:t>
            </a:r>
            <a:r>
              <a:rPr lang="en-US" sz="1600" dirty="0" err="1" smtClean="0"/>
              <a:t>personalPrinter</a:t>
            </a:r>
            <a:r>
              <a:rPr lang="en-US" sz="1600" dirty="0" smtClean="0"/>
              <a:t>"&gt;</a:t>
            </a:r>
          </a:p>
          <a:p>
            <a:r>
              <a:rPr lang="en-US" sz="1600" dirty="0" smtClean="0"/>
              <a:t>&lt;</a:t>
            </a:r>
            <a:r>
              <a:rPr lang="en-US" sz="1600" dirty="0" err="1" smtClean="0"/>
              <a:t>rdfs:comment</a:t>
            </a:r>
            <a:r>
              <a:rPr lang="en-US" sz="1600" dirty="0" smtClean="0"/>
              <a:t>&gt;</a:t>
            </a:r>
          </a:p>
          <a:p>
            <a:r>
              <a:rPr lang="en-US" sz="1600" dirty="0" smtClean="0"/>
              <a:t>Printers for personal use form a subclass of printers.</a:t>
            </a:r>
          </a:p>
          <a:p>
            <a:r>
              <a:rPr lang="en-US" sz="1600" dirty="0" smtClean="0"/>
              <a:t>&lt;/</a:t>
            </a:r>
            <a:r>
              <a:rPr lang="en-US" sz="1600" dirty="0" err="1" smtClean="0"/>
              <a:t>rdfs:comment</a:t>
            </a:r>
            <a:r>
              <a:rPr lang="en-US" sz="1600" dirty="0" smtClean="0"/>
              <a:t>&gt;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="#printer"/&gt;</a:t>
            </a:r>
          </a:p>
          <a:p>
            <a:r>
              <a:rPr lang="en-US" sz="1600" dirty="0" smtClean="0"/>
              <a:t>&lt;/</a:t>
            </a:r>
            <a:r>
              <a:rPr lang="en-US" sz="1600" dirty="0" err="1" smtClean="0"/>
              <a:t>owl:Class</a:t>
            </a:r>
            <a:r>
              <a:rPr lang="en-US" sz="1600" dirty="0" smtClean="0"/>
              <a:t>&gt;</a:t>
            </a:r>
          </a:p>
          <a:p>
            <a:endParaRPr lang="en-US" sz="1000" dirty="0" smtClean="0"/>
          </a:p>
          <a:p>
            <a:r>
              <a:rPr lang="en-US" sz="1600" dirty="0" smtClean="0"/>
              <a:t>&lt;</a:t>
            </a:r>
            <a:r>
              <a:rPr lang="en-US" sz="1600" dirty="0" err="1" smtClean="0"/>
              <a:t>owl:Class</a:t>
            </a:r>
            <a:r>
              <a:rPr lang="en-US" sz="1600" dirty="0" smtClean="0"/>
              <a:t> </a:t>
            </a:r>
            <a:r>
              <a:rPr lang="en-US" sz="1600" dirty="0" err="1" smtClean="0"/>
              <a:t>rdf:ID</a:t>
            </a:r>
            <a:r>
              <a:rPr lang="en-US" sz="1600" dirty="0" smtClean="0"/>
              <a:t>="</a:t>
            </a:r>
            <a:r>
              <a:rPr lang="en-US" sz="1600" dirty="0" err="1" smtClean="0"/>
              <a:t>hpPrinter</a:t>
            </a:r>
            <a:r>
              <a:rPr lang="en-US" sz="1600" dirty="0" smtClean="0"/>
              <a:t>"&gt;</a:t>
            </a:r>
          </a:p>
          <a:p>
            <a:r>
              <a:rPr lang="en-US" sz="1600" dirty="0" smtClean="0"/>
              <a:t>&lt;</a:t>
            </a:r>
            <a:r>
              <a:rPr lang="en-US" sz="1600" dirty="0" err="1" smtClean="0"/>
              <a:t>rdfs:comment</a:t>
            </a:r>
            <a:r>
              <a:rPr lang="en-US" sz="1600" dirty="0" smtClean="0"/>
              <a:t>&gt;</a:t>
            </a:r>
          </a:p>
          <a:p>
            <a:r>
              <a:rPr lang="en-US" sz="1600" dirty="0" smtClean="0"/>
              <a:t>HP printers are HP products and printers.</a:t>
            </a:r>
          </a:p>
          <a:p>
            <a:r>
              <a:rPr lang="en-US" sz="1600" dirty="0" smtClean="0"/>
              <a:t>&lt;/</a:t>
            </a:r>
            <a:r>
              <a:rPr lang="en-US" sz="1600" dirty="0" err="1" smtClean="0"/>
              <a:t>rdfs:comment</a:t>
            </a:r>
            <a:r>
              <a:rPr lang="en-US" sz="1600" dirty="0" smtClean="0"/>
              <a:t>&gt;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="#printer"/&gt;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a:t>
            </a:r>
            <a:r>
              <a:rPr lang="en-US" sz="1600" dirty="0" err="1" smtClean="0"/>
              <a:t>hpProduct</a:t>
            </a:r>
            <a:r>
              <a:rPr lang="en-US" sz="1600" dirty="0" smtClean="0"/>
              <a:t>"/&gt;</a:t>
            </a:r>
          </a:p>
          <a:p>
            <a:r>
              <a:rPr lang="en-US" sz="1600" dirty="0" smtClean="0"/>
              <a:t>&lt;/</a:t>
            </a:r>
            <a:r>
              <a:rPr lang="en-US" sz="1600" dirty="0" err="1" smtClean="0"/>
              <a:t>owl:Class</a:t>
            </a:r>
            <a:r>
              <a:rPr lang="en-US" sz="1600" dirty="0" smtClean="0"/>
              <a:t>&gt;</a:t>
            </a:r>
          </a:p>
        </p:txBody>
      </p:sp>
      <p:sp>
        <p:nvSpPr>
          <p:cNvPr id="6" name="2 - Θέση περιεχομένου"/>
          <p:cNvSpPr txBox="1">
            <a:spLocks/>
          </p:cNvSpPr>
          <p:nvPr/>
        </p:nvSpPr>
        <p:spPr>
          <a:xfrm>
            <a:off x="971600" y="1303784"/>
            <a:ext cx="1224136" cy="469032"/>
          </a:xfrm>
          <a:prstGeom prst="rect">
            <a:avLst/>
          </a:prstGeom>
        </p:spPr>
        <p:txBody>
          <a:bodyPr>
            <a:normAutofit fontScale="9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a:t>
            </a:r>
            <a:endParaRPr kumimoji="0" lang="el-GR" sz="3200" b="0" i="1" u="none" strike="noStrike" kern="1200" cap="none" spc="0" normalizeH="0" baseline="0" noProof="0" dirty="0">
              <a:ln>
                <a:noFill/>
              </a:ln>
              <a:solidFill>
                <a:schemeClr val="tx1"/>
              </a:solidFill>
              <a:effectLst/>
              <a:uLnTx/>
              <a:uFillTx/>
              <a:latin typeface="+mn-lt"/>
              <a:ea typeface="+mn-ea"/>
              <a:cs typeface="+mn-cs"/>
            </a:endParaRPr>
          </a:p>
        </p:txBody>
      </p:sp>
      <p:sp>
        <p:nvSpPr>
          <p:cNvPr id="7" name="1 - Τίτλος"/>
          <p:cNvSpPr>
            <a:spLocks noGrp="1"/>
          </p:cNvSpPr>
          <p:nvPr>
            <p:ph type="title"/>
          </p:nvPr>
        </p:nvSpPr>
        <p:spPr>
          <a:xfrm>
            <a:off x="1002400" y="274638"/>
            <a:ext cx="8106104" cy="1143000"/>
          </a:xfrm>
        </p:spPr>
        <p:txBody>
          <a:bodyPr>
            <a:normAutofit/>
          </a:bodyPr>
          <a:lstStyle/>
          <a:p>
            <a:r>
              <a:rPr lang="en-US" b="1" dirty="0" smtClean="0"/>
              <a:t>A Printer Ontology (4/9)</a:t>
            </a:r>
            <a:endParaRPr lang="el-GR" dirty="0"/>
          </a:p>
        </p:txBody>
      </p:sp>
    </p:spTree>
    <p:extLst>
      <p:ext uri="{BB962C8B-B14F-4D97-AF65-F5344CB8AC3E}">
        <p14:creationId xmlns:p14="http://schemas.microsoft.com/office/powerpoint/2010/main" val="92242007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237</a:t>
            </a:fld>
            <a:endParaRPr lang="el-GR"/>
          </a:p>
        </p:txBody>
      </p:sp>
      <p:sp>
        <p:nvSpPr>
          <p:cNvPr id="5" name="4 - Ορθογώνιο"/>
          <p:cNvSpPr/>
          <p:nvPr/>
        </p:nvSpPr>
        <p:spPr>
          <a:xfrm>
            <a:off x="1043608" y="1728192"/>
            <a:ext cx="7992888" cy="50131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owl:Class</a:t>
            </a:r>
            <a:r>
              <a:rPr lang="en-US" sz="1600" dirty="0" smtClean="0"/>
              <a:t> </a:t>
            </a:r>
            <a:r>
              <a:rPr lang="en-US" sz="1600" dirty="0" err="1" smtClean="0"/>
              <a:t>rdf:ID</a:t>
            </a:r>
            <a:r>
              <a:rPr lang="en-US" sz="1600" dirty="0" smtClean="0"/>
              <a:t>="</a:t>
            </a:r>
            <a:r>
              <a:rPr lang="en-US" sz="1600" dirty="0" err="1" smtClean="0"/>
              <a:t>laserJetPrinter</a:t>
            </a:r>
            <a:r>
              <a:rPr lang="en-US" sz="1600" dirty="0" smtClean="0"/>
              <a:t>"&gt;</a:t>
            </a:r>
          </a:p>
          <a:p>
            <a:r>
              <a:rPr lang="en-US" sz="1600" dirty="0" smtClean="0"/>
              <a:t>&lt;</a:t>
            </a:r>
            <a:r>
              <a:rPr lang="en-US" sz="1600" dirty="0" err="1" smtClean="0"/>
              <a:t>rdfs:comment</a:t>
            </a:r>
            <a:r>
              <a:rPr lang="en-US" sz="1600" dirty="0" smtClean="0"/>
              <a:t>&gt;</a:t>
            </a:r>
          </a:p>
          <a:p>
            <a:r>
              <a:rPr lang="en-US" sz="1600" dirty="0" smtClean="0"/>
              <a:t>Laser jet printers are exactly those printers that use laser jet printing technology.</a:t>
            </a:r>
          </a:p>
          <a:p>
            <a:r>
              <a:rPr lang="en-US" sz="1600" dirty="0" smtClean="0"/>
              <a:t>&lt;/</a:t>
            </a:r>
            <a:r>
              <a:rPr lang="en-US" sz="1600" dirty="0" err="1" smtClean="0"/>
              <a:t>rdfs:comment</a:t>
            </a:r>
            <a:r>
              <a:rPr lang="en-US" sz="1600" dirty="0" smtClean="0"/>
              <a:t>&gt;</a:t>
            </a:r>
          </a:p>
          <a:p>
            <a:r>
              <a:rPr lang="en-US" sz="1600" dirty="0" smtClean="0"/>
              <a:t>&lt;</a:t>
            </a:r>
            <a:r>
              <a:rPr lang="en-US" sz="1600" dirty="0" err="1" smtClean="0"/>
              <a:t>owl:intersectionOf</a:t>
            </a:r>
            <a:r>
              <a:rPr lang="en-US" sz="1600" dirty="0" smtClean="0"/>
              <a:t> </a:t>
            </a:r>
            <a:r>
              <a:rPr lang="en-US" sz="1600" dirty="0" err="1" smtClean="0"/>
              <a:t>rdf:parseType</a:t>
            </a:r>
            <a:r>
              <a:rPr lang="en-US" sz="1600" dirty="0" smtClean="0"/>
              <a:t>="Collection"&gt;</a:t>
            </a:r>
          </a:p>
          <a:p>
            <a:r>
              <a:rPr lang="en-US" sz="1600" dirty="0" smtClean="0"/>
              <a:t>&lt;</a:t>
            </a:r>
            <a:r>
              <a:rPr lang="en-US" sz="1600" dirty="0" err="1" smtClean="0"/>
              <a:t>owl:Class</a:t>
            </a:r>
            <a:r>
              <a:rPr lang="en-US" sz="1600" dirty="0" smtClean="0"/>
              <a:t> </a:t>
            </a:r>
            <a:r>
              <a:rPr lang="en-US" sz="1600" dirty="0" err="1" smtClean="0"/>
              <a:t>rdf:about</a:t>
            </a:r>
            <a:r>
              <a:rPr lang="en-US" sz="1600" dirty="0" smtClean="0"/>
              <a:t>="#printer"/&gt;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owl:onProperty</a:t>
            </a:r>
            <a:r>
              <a:rPr lang="en-US" sz="1600" dirty="0" smtClean="0"/>
              <a:t> </a:t>
            </a:r>
            <a:r>
              <a:rPr lang="en-US" sz="1600" dirty="0" err="1" smtClean="0"/>
              <a:t>rdf:resource</a:t>
            </a:r>
            <a:r>
              <a:rPr lang="en-US" sz="1600" dirty="0" smtClean="0"/>
              <a:t>="#</a:t>
            </a:r>
            <a:r>
              <a:rPr lang="en-US" sz="1600" dirty="0" err="1" smtClean="0"/>
              <a:t>printingTechnology</a:t>
            </a:r>
            <a:r>
              <a:rPr lang="en-US" sz="1600" dirty="0" smtClean="0"/>
              <a:t>"/&gt;</a:t>
            </a:r>
          </a:p>
          <a:p>
            <a:r>
              <a:rPr lang="en-US" sz="1600" dirty="0" smtClean="0"/>
              <a:t>&lt;</a:t>
            </a:r>
            <a:r>
              <a:rPr lang="en-US" sz="1600" dirty="0" err="1" smtClean="0"/>
              <a:t>owl:hasValue</a:t>
            </a:r>
            <a:r>
              <a:rPr lang="en-US" sz="1600" dirty="0" smtClean="0"/>
              <a:t> </a:t>
            </a:r>
            <a:r>
              <a:rPr lang="en-US" sz="1600" dirty="0" err="1" smtClean="0"/>
              <a:t>rdf:datatype</a:t>
            </a:r>
            <a:r>
              <a:rPr lang="en-US" sz="1600" dirty="0" smtClean="0"/>
              <a:t>="&amp;</a:t>
            </a:r>
            <a:r>
              <a:rPr lang="en-US" sz="1600" dirty="0" err="1" smtClean="0"/>
              <a:t>xsd;string</a:t>
            </a:r>
            <a:r>
              <a:rPr lang="en-US" sz="1600" dirty="0" smtClean="0"/>
              <a:t>"&gt;</a:t>
            </a:r>
          </a:p>
          <a:p>
            <a:r>
              <a:rPr lang="en-US" sz="1600" dirty="0" smtClean="0"/>
              <a:t>laser jet</a:t>
            </a:r>
          </a:p>
          <a:p>
            <a:r>
              <a:rPr lang="en-US" sz="1600" dirty="0" smtClean="0"/>
              <a:t>&lt;/</a:t>
            </a:r>
            <a:r>
              <a:rPr lang="en-US" sz="1600" dirty="0" err="1" smtClean="0"/>
              <a:t>owl:hasValue</a:t>
            </a:r>
            <a:r>
              <a:rPr lang="en-US" sz="1600" dirty="0" smtClean="0"/>
              <a:t>&gt;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owl:intersectionOf</a:t>
            </a:r>
            <a:r>
              <a:rPr lang="en-US" sz="1600" dirty="0" smtClean="0"/>
              <a:t>&gt;</a:t>
            </a:r>
          </a:p>
          <a:p>
            <a:r>
              <a:rPr lang="en-US" sz="1600" dirty="0" smtClean="0"/>
              <a:t>&lt;/</a:t>
            </a:r>
            <a:r>
              <a:rPr lang="en-US" sz="1600" dirty="0" err="1" smtClean="0"/>
              <a:t>owl:Class</a:t>
            </a:r>
            <a:r>
              <a:rPr lang="en-US" sz="1600" dirty="0" smtClean="0"/>
              <a:t>&gt;</a:t>
            </a:r>
          </a:p>
          <a:p>
            <a:endParaRPr lang="en-US" sz="1000" dirty="0" smtClean="0"/>
          </a:p>
          <a:p>
            <a:r>
              <a:rPr lang="en-US" sz="1600" dirty="0" smtClean="0"/>
              <a:t>&lt;</a:t>
            </a:r>
            <a:r>
              <a:rPr lang="en-US" sz="1600" dirty="0" err="1" smtClean="0"/>
              <a:t>owl:Class</a:t>
            </a:r>
            <a:r>
              <a:rPr lang="en-US" sz="1600" dirty="0" smtClean="0"/>
              <a:t> </a:t>
            </a:r>
            <a:r>
              <a:rPr lang="en-US" sz="1600" dirty="0" err="1" smtClean="0"/>
              <a:t>rdf:ID</a:t>
            </a:r>
            <a:r>
              <a:rPr lang="en-US" sz="1600" dirty="0" smtClean="0"/>
              <a:t>="</a:t>
            </a:r>
            <a:r>
              <a:rPr lang="en-US" sz="1600" dirty="0" err="1" smtClean="0"/>
              <a:t>hpLaserJetPrinter</a:t>
            </a:r>
            <a:r>
              <a:rPr lang="en-US" sz="1600" dirty="0" smtClean="0"/>
              <a:t>"&gt;</a:t>
            </a:r>
          </a:p>
          <a:p>
            <a:r>
              <a:rPr lang="en-US" sz="1600" dirty="0" smtClean="0"/>
              <a:t>&lt;</a:t>
            </a:r>
            <a:r>
              <a:rPr lang="en-US" sz="1600" dirty="0" err="1" smtClean="0"/>
              <a:t>rdfs:comment</a:t>
            </a:r>
            <a:r>
              <a:rPr lang="en-US" sz="1600" dirty="0" smtClean="0"/>
              <a:t>&gt; HP laser jet printers are HP products and laser jet printers. &lt;/</a:t>
            </a:r>
            <a:r>
              <a:rPr lang="en-US" sz="1600" dirty="0" err="1" smtClean="0"/>
              <a:t>rdfs:comment</a:t>
            </a:r>
            <a:r>
              <a:rPr lang="en-US" sz="1600" dirty="0" smtClean="0"/>
              <a:t>&gt;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a:t>
            </a:r>
            <a:r>
              <a:rPr lang="en-US" sz="1600" dirty="0" err="1" smtClean="0"/>
              <a:t>laserJetPrinter</a:t>
            </a:r>
            <a:r>
              <a:rPr lang="en-US" sz="1600" dirty="0" smtClean="0"/>
              <a:t>"/&gt;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a:t>
            </a:r>
            <a:r>
              <a:rPr lang="en-US" sz="1600" dirty="0" err="1" smtClean="0"/>
              <a:t>hpPrinter</a:t>
            </a:r>
            <a:r>
              <a:rPr lang="en-US" sz="1600" dirty="0" smtClean="0"/>
              <a:t>"/&gt;</a:t>
            </a:r>
          </a:p>
          <a:p>
            <a:r>
              <a:rPr lang="en-US" sz="1600" dirty="0" smtClean="0"/>
              <a:t>&lt;/</a:t>
            </a:r>
            <a:r>
              <a:rPr lang="en-US" sz="1600" dirty="0" err="1" smtClean="0"/>
              <a:t>owl:Class</a:t>
            </a:r>
            <a:r>
              <a:rPr lang="en-US" sz="1600" dirty="0" smtClean="0"/>
              <a:t>&gt;</a:t>
            </a:r>
          </a:p>
        </p:txBody>
      </p:sp>
      <p:sp>
        <p:nvSpPr>
          <p:cNvPr id="6" name="2 - Θέση περιεχομένου"/>
          <p:cNvSpPr txBox="1">
            <a:spLocks/>
          </p:cNvSpPr>
          <p:nvPr/>
        </p:nvSpPr>
        <p:spPr>
          <a:xfrm>
            <a:off x="971600" y="1303784"/>
            <a:ext cx="1224136" cy="469032"/>
          </a:xfrm>
          <a:prstGeom prst="rect">
            <a:avLst/>
          </a:prstGeom>
        </p:spPr>
        <p:txBody>
          <a:bodyPr>
            <a:normAutofit fontScale="9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a:t>
            </a:r>
            <a:endParaRPr kumimoji="0" lang="el-GR" sz="3200" b="0" i="1" u="none" strike="noStrike" kern="1200" cap="none" spc="0" normalizeH="0" baseline="0" noProof="0" dirty="0">
              <a:ln>
                <a:noFill/>
              </a:ln>
              <a:solidFill>
                <a:schemeClr val="tx1"/>
              </a:solidFill>
              <a:effectLst/>
              <a:uLnTx/>
              <a:uFillTx/>
              <a:latin typeface="+mn-lt"/>
              <a:ea typeface="+mn-ea"/>
              <a:cs typeface="+mn-cs"/>
            </a:endParaRPr>
          </a:p>
        </p:txBody>
      </p:sp>
      <p:sp>
        <p:nvSpPr>
          <p:cNvPr id="7" name="1 - Τίτλος"/>
          <p:cNvSpPr>
            <a:spLocks noGrp="1"/>
          </p:cNvSpPr>
          <p:nvPr>
            <p:ph type="title"/>
          </p:nvPr>
        </p:nvSpPr>
        <p:spPr>
          <a:xfrm>
            <a:off x="1002400" y="274638"/>
            <a:ext cx="8106104" cy="1143000"/>
          </a:xfrm>
        </p:spPr>
        <p:txBody>
          <a:bodyPr>
            <a:normAutofit/>
          </a:bodyPr>
          <a:lstStyle/>
          <a:p>
            <a:r>
              <a:rPr lang="en-US" b="1" dirty="0" smtClean="0"/>
              <a:t>A Printer Ontology (5/9)</a:t>
            </a:r>
            <a:endParaRPr lang="el-GR" dirty="0"/>
          </a:p>
        </p:txBody>
      </p:sp>
    </p:spTree>
    <p:extLst>
      <p:ext uri="{BB962C8B-B14F-4D97-AF65-F5344CB8AC3E}">
        <p14:creationId xmlns:p14="http://schemas.microsoft.com/office/powerpoint/2010/main" val="392695852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238</a:t>
            </a:fld>
            <a:endParaRPr lang="el-GR"/>
          </a:p>
        </p:txBody>
      </p:sp>
      <p:sp>
        <p:nvSpPr>
          <p:cNvPr id="5" name="4 - Ορθογώνιο"/>
          <p:cNvSpPr/>
          <p:nvPr/>
        </p:nvSpPr>
        <p:spPr>
          <a:xfrm>
            <a:off x="1043608" y="1728192"/>
            <a:ext cx="7992888" cy="50131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owl:Class</a:t>
            </a:r>
            <a:r>
              <a:rPr lang="en-US" sz="1600" dirty="0" smtClean="0"/>
              <a:t> </a:t>
            </a:r>
            <a:r>
              <a:rPr lang="en-US" sz="1600" dirty="0" err="1" smtClean="0"/>
              <a:t>rdf:ID</a:t>
            </a:r>
            <a:r>
              <a:rPr lang="en-US" sz="1600" dirty="0" smtClean="0"/>
              <a:t>="1100series"&gt;</a:t>
            </a:r>
          </a:p>
          <a:p>
            <a:r>
              <a:rPr lang="en-US" sz="1600" dirty="0" smtClean="0"/>
              <a:t>&lt;</a:t>
            </a:r>
            <a:r>
              <a:rPr lang="en-US" sz="1600" dirty="0" err="1" smtClean="0"/>
              <a:t>rdfs:comment</a:t>
            </a:r>
            <a:r>
              <a:rPr lang="en-US" sz="1600" dirty="0" smtClean="0"/>
              <a:t>&gt;</a:t>
            </a:r>
          </a:p>
          <a:p>
            <a:r>
              <a:rPr lang="en-US" sz="1600" dirty="0" smtClean="0"/>
              <a:t>1100series printers are HP laser jet printers with</a:t>
            </a:r>
          </a:p>
          <a:p>
            <a:r>
              <a:rPr lang="en-US" sz="1600" dirty="0" smtClean="0"/>
              <a:t>8ppm printing speed and 600dpi printing resolution.</a:t>
            </a:r>
          </a:p>
          <a:p>
            <a:r>
              <a:rPr lang="en-US" sz="1600" dirty="0" smtClean="0"/>
              <a:t>&lt;/</a:t>
            </a:r>
            <a:r>
              <a:rPr lang="en-US" sz="1600" dirty="0" err="1" smtClean="0"/>
              <a:t>rdfs:comment</a:t>
            </a:r>
            <a:r>
              <a:rPr lang="en-US" sz="1600" dirty="0" smtClean="0"/>
              <a:t>&gt;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a:t>
            </a:r>
            <a:r>
              <a:rPr lang="en-US" sz="1600" dirty="0" err="1" smtClean="0"/>
              <a:t>hpLaserJetPrinter</a:t>
            </a:r>
            <a:r>
              <a:rPr lang="en-US" sz="1600" dirty="0" smtClean="0"/>
              <a:t>"/&gt;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owl:onProperty</a:t>
            </a:r>
            <a:r>
              <a:rPr lang="en-US" sz="1600" dirty="0" smtClean="0"/>
              <a:t> </a:t>
            </a:r>
            <a:r>
              <a:rPr lang="en-US" sz="1600" dirty="0" err="1" smtClean="0"/>
              <a:t>rdf:resource</a:t>
            </a:r>
            <a:r>
              <a:rPr lang="en-US" sz="1600" dirty="0" smtClean="0"/>
              <a:t>="#</a:t>
            </a:r>
            <a:r>
              <a:rPr lang="en-US" sz="1600" dirty="0" err="1" smtClean="0"/>
              <a:t>printingSpeed</a:t>
            </a:r>
            <a:r>
              <a:rPr lang="en-US" sz="1600" dirty="0" smtClean="0"/>
              <a:t>"/&gt;</a:t>
            </a:r>
          </a:p>
          <a:p>
            <a:r>
              <a:rPr lang="en-US" sz="1600" dirty="0" smtClean="0"/>
              <a:t>&lt;</a:t>
            </a:r>
            <a:r>
              <a:rPr lang="en-US" sz="1600" dirty="0" err="1" smtClean="0"/>
              <a:t>owl:hasValue</a:t>
            </a:r>
            <a:r>
              <a:rPr lang="en-US" sz="1600" dirty="0" smtClean="0"/>
              <a:t> </a:t>
            </a:r>
            <a:r>
              <a:rPr lang="en-US" sz="1600" dirty="0" err="1" smtClean="0"/>
              <a:t>rdf:datatype</a:t>
            </a:r>
            <a:r>
              <a:rPr lang="en-US" sz="1600" dirty="0" smtClean="0"/>
              <a:t>="&amp;</a:t>
            </a:r>
            <a:r>
              <a:rPr lang="en-US" sz="1600" dirty="0" err="1" smtClean="0"/>
              <a:t>xsd;string</a:t>
            </a:r>
            <a:r>
              <a:rPr lang="en-US" sz="1600" dirty="0" smtClean="0"/>
              <a:t>“&gt; 8ppm &lt;/</a:t>
            </a:r>
            <a:r>
              <a:rPr lang="en-US" sz="1600" dirty="0" err="1" smtClean="0"/>
              <a:t>owl:hasValue</a:t>
            </a:r>
            <a:r>
              <a:rPr lang="en-US" sz="1600" dirty="0" smtClean="0"/>
              <a:t>&gt;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owl:onProperty</a:t>
            </a:r>
            <a:r>
              <a:rPr lang="en-US" sz="1600" dirty="0" smtClean="0"/>
              <a:t> </a:t>
            </a:r>
            <a:r>
              <a:rPr lang="en-US" sz="1600" dirty="0" err="1" smtClean="0"/>
              <a:t>rdf:resource</a:t>
            </a:r>
            <a:r>
              <a:rPr lang="en-US" sz="1600" dirty="0" smtClean="0"/>
              <a:t>="#</a:t>
            </a:r>
            <a:r>
              <a:rPr lang="en-US" sz="1600" dirty="0" err="1" smtClean="0"/>
              <a:t>printingResolution</a:t>
            </a:r>
            <a:r>
              <a:rPr lang="en-US" sz="1600" dirty="0" smtClean="0"/>
              <a:t>"/&gt;</a:t>
            </a:r>
          </a:p>
          <a:p>
            <a:r>
              <a:rPr lang="en-US" sz="1600" dirty="0" smtClean="0"/>
              <a:t>&lt;</a:t>
            </a:r>
            <a:r>
              <a:rPr lang="en-US" sz="1600" dirty="0" err="1" smtClean="0"/>
              <a:t>owl:hasValue</a:t>
            </a:r>
            <a:r>
              <a:rPr lang="en-US" sz="1600" dirty="0" smtClean="0"/>
              <a:t> </a:t>
            </a:r>
            <a:r>
              <a:rPr lang="en-US" sz="1600" dirty="0" err="1" smtClean="0"/>
              <a:t>rdf:datatype</a:t>
            </a:r>
            <a:r>
              <a:rPr lang="en-US" sz="1600" dirty="0" smtClean="0"/>
              <a:t>="&amp;</a:t>
            </a:r>
            <a:r>
              <a:rPr lang="en-US" sz="1600" dirty="0" err="1" smtClean="0"/>
              <a:t>xsd;string</a:t>
            </a:r>
            <a:r>
              <a:rPr lang="en-US" sz="1600" dirty="0" smtClean="0"/>
              <a:t>“&gt; 600dpi  &lt;/</a:t>
            </a:r>
            <a:r>
              <a:rPr lang="en-US" sz="1600" dirty="0" err="1" smtClean="0"/>
              <a:t>owl:hasValue</a:t>
            </a:r>
            <a:r>
              <a:rPr lang="en-US" sz="1600" dirty="0" smtClean="0"/>
              <a:t>&gt;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owl:Class</a:t>
            </a:r>
            <a:r>
              <a:rPr lang="en-US" sz="1600" dirty="0" smtClean="0"/>
              <a:t>&gt;</a:t>
            </a:r>
          </a:p>
        </p:txBody>
      </p:sp>
      <p:sp>
        <p:nvSpPr>
          <p:cNvPr id="6" name="2 - Θέση περιεχομένου"/>
          <p:cNvSpPr txBox="1">
            <a:spLocks/>
          </p:cNvSpPr>
          <p:nvPr/>
        </p:nvSpPr>
        <p:spPr>
          <a:xfrm>
            <a:off x="971600" y="1303784"/>
            <a:ext cx="1224136" cy="469032"/>
          </a:xfrm>
          <a:prstGeom prst="rect">
            <a:avLst/>
          </a:prstGeom>
        </p:spPr>
        <p:txBody>
          <a:bodyPr>
            <a:normAutofit fontScale="9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a:t>
            </a:r>
            <a:endParaRPr kumimoji="0" lang="el-GR" sz="3200" b="0" i="1" u="none" strike="noStrike" kern="1200" cap="none" spc="0" normalizeH="0" baseline="0" noProof="0" dirty="0">
              <a:ln>
                <a:noFill/>
              </a:ln>
              <a:solidFill>
                <a:schemeClr val="tx1"/>
              </a:solidFill>
              <a:effectLst/>
              <a:uLnTx/>
              <a:uFillTx/>
              <a:latin typeface="+mn-lt"/>
              <a:ea typeface="+mn-ea"/>
              <a:cs typeface="+mn-cs"/>
            </a:endParaRPr>
          </a:p>
        </p:txBody>
      </p:sp>
      <p:sp>
        <p:nvSpPr>
          <p:cNvPr id="7" name="1 - Τίτλος"/>
          <p:cNvSpPr>
            <a:spLocks noGrp="1"/>
          </p:cNvSpPr>
          <p:nvPr>
            <p:ph type="title"/>
          </p:nvPr>
        </p:nvSpPr>
        <p:spPr>
          <a:xfrm>
            <a:off x="1002400" y="274638"/>
            <a:ext cx="8106104" cy="1143000"/>
          </a:xfrm>
        </p:spPr>
        <p:txBody>
          <a:bodyPr>
            <a:normAutofit/>
          </a:bodyPr>
          <a:lstStyle/>
          <a:p>
            <a:r>
              <a:rPr lang="en-US" b="1" dirty="0" smtClean="0"/>
              <a:t>A Printer Ontology (6/9)</a:t>
            </a:r>
            <a:endParaRPr lang="el-GR" dirty="0"/>
          </a:p>
        </p:txBody>
      </p:sp>
    </p:spTree>
    <p:extLst>
      <p:ext uri="{BB962C8B-B14F-4D97-AF65-F5344CB8AC3E}">
        <p14:creationId xmlns:p14="http://schemas.microsoft.com/office/powerpoint/2010/main" val="729646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239</a:t>
            </a:fld>
            <a:endParaRPr lang="el-GR"/>
          </a:p>
        </p:txBody>
      </p:sp>
      <p:sp>
        <p:nvSpPr>
          <p:cNvPr id="5" name="4 - Ορθογώνιο"/>
          <p:cNvSpPr/>
          <p:nvPr/>
        </p:nvSpPr>
        <p:spPr>
          <a:xfrm>
            <a:off x="1043608" y="1728192"/>
            <a:ext cx="7992888" cy="50131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owl:Class</a:t>
            </a:r>
            <a:r>
              <a:rPr lang="en-US" sz="1600" dirty="0" smtClean="0"/>
              <a:t> </a:t>
            </a:r>
            <a:r>
              <a:rPr lang="en-US" sz="1600" dirty="0" err="1" smtClean="0"/>
              <a:t>rdf:ID</a:t>
            </a:r>
            <a:r>
              <a:rPr lang="en-US" sz="1600" dirty="0" smtClean="0"/>
              <a:t>="1100se"&gt;</a:t>
            </a:r>
          </a:p>
          <a:p>
            <a:r>
              <a:rPr lang="en-US" sz="1600" dirty="0" smtClean="0"/>
              <a:t>&lt;</a:t>
            </a:r>
            <a:r>
              <a:rPr lang="en-US" sz="1600" dirty="0" err="1" smtClean="0"/>
              <a:t>rdfs:comment</a:t>
            </a:r>
            <a:r>
              <a:rPr lang="en-US" sz="1600" dirty="0" smtClean="0"/>
              <a:t>&gt; 1100se printers belong to the 1100 series and cost $450. &lt;/</a:t>
            </a:r>
            <a:r>
              <a:rPr lang="en-US" sz="1600" dirty="0" err="1" smtClean="0"/>
              <a:t>rdfs:comment</a:t>
            </a:r>
            <a:r>
              <a:rPr lang="en-US" sz="1600" dirty="0" smtClean="0"/>
              <a:t>&gt;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="#1100series"/&gt;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owl:onProperty</a:t>
            </a:r>
            <a:r>
              <a:rPr lang="en-US" sz="1600" dirty="0" smtClean="0"/>
              <a:t> </a:t>
            </a:r>
            <a:r>
              <a:rPr lang="en-US" sz="1600" dirty="0" err="1" smtClean="0"/>
              <a:t>rdf:resource</a:t>
            </a:r>
            <a:r>
              <a:rPr lang="en-US" sz="1600" dirty="0" smtClean="0"/>
              <a:t>="#price"/&gt;</a:t>
            </a:r>
          </a:p>
          <a:p>
            <a:r>
              <a:rPr lang="en-US" sz="1600" dirty="0" smtClean="0"/>
              <a:t>&lt;</a:t>
            </a:r>
            <a:r>
              <a:rPr lang="en-US" sz="1600" dirty="0" err="1" smtClean="0"/>
              <a:t>owl:hasValue</a:t>
            </a:r>
            <a:r>
              <a:rPr lang="en-US" sz="1600" dirty="0" smtClean="0"/>
              <a:t> </a:t>
            </a:r>
            <a:r>
              <a:rPr lang="en-US" sz="1600" dirty="0" err="1" smtClean="0"/>
              <a:t>rdf:datatype</a:t>
            </a:r>
            <a:r>
              <a:rPr lang="en-US" sz="1600" dirty="0" smtClean="0"/>
              <a:t>="&amp;</a:t>
            </a:r>
            <a:r>
              <a:rPr lang="en-US" sz="1600" dirty="0" err="1" smtClean="0"/>
              <a:t>xsd;integer</a:t>
            </a:r>
            <a:r>
              <a:rPr lang="en-US" sz="1600" dirty="0" smtClean="0"/>
              <a:t>“&gt;  </a:t>
            </a:r>
            <a:r>
              <a:rPr lang="el-GR" sz="1600" dirty="0" smtClean="0"/>
              <a:t>450</a:t>
            </a:r>
            <a:r>
              <a:rPr lang="en-US" sz="1600" dirty="0" smtClean="0"/>
              <a:t>  &lt;/</a:t>
            </a:r>
            <a:r>
              <a:rPr lang="en-US" sz="1600" dirty="0" err="1" smtClean="0"/>
              <a:t>owl:hasValue</a:t>
            </a:r>
            <a:r>
              <a:rPr lang="en-US" sz="1600" dirty="0" smtClean="0"/>
              <a:t>&gt;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owl:Class</a:t>
            </a:r>
            <a:r>
              <a:rPr lang="en-US" sz="1600" dirty="0" smtClean="0"/>
              <a:t>&gt;</a:t>
            </a:r>
          </a:p>
          <a:p>
            <a:endParaRPr lang="en-US" sz="1000" dirty="0" smtClean="0"/>
          </a:p>
          <a:p>
            <a:r>
              <a:rPr lang="en-US" sz="1600" dirty="0" smtClean="0"/>
              <a:t>&lt;</a:t>
            </a:r>
            <a:r>
              <a:rPr lang="en-US" sz="1600" dirty="0" err="1" smtClean="0"/>
              <a:t>owl:Class</a:t>
            </a:r>
            <a:r>
              <a:rPr lang="en-US" sz="1600" dirty="0" smtClean="0"/>
              <a:t> </a:t>
            </a:r>
            <a:r>
              <a:rPr lang="en-US" sz="1600" dirty="0" err="1" smtClean="0"/>
              <a:t>rdf:ID</a:t>
            </a:r>
            <a:r>
              <a:rPr lang="en-US" sz="1600" dirty="0" smtClean="0"/>
              <a:t>="1100xi"&gt;</a:t>
            </a:r>
          </a:p>
          <a:p>
            <a:r>
              <a:rPr lang="en-US" sz="1600" dirty="0" smtClean="0"/>
              <a:t>&lt;</a:t>
            </a:r>
            <a:r>
              <a:rPr lang="en-US" sz="1600" dirty="0" err="1" smtClean="0"/>
              <a:t>rdfs:comment</a:t>
            </a:r>
            <a:r>
              <a:rPr lang="en-US" sz="1600" dirty="0" smtClean="0"/>
              <a:t>&gt; 1100xi printers belong to the 1100 series and cost $350. &lt;/</a:t>
            </a:r>
            <a:r>
              <a:rPr lang="en-US" sz="1600" dirty="0" err="1" smtClean="0"/>
              <a:t>rdfs:comment</a:t>
            </a:r>
            <a:r>
              <a:rPr lang="en-US" sz="1600" dirty="0" smtClean="0"/>
              <a:t>&gt;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="#1100series"/&gt;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owl:onProperty</a:t>
            </a:r>
            <a:r>
              <a:rPr lang="en-US" sz="1600" dirty="0" smtClean="0"/>
              <a:t> </a:t>
            </a:r>
            <a:r>
              <a:rPr lang="en-US" sz="1600" dirty="0" err="1" smtClean="0"/>
              <a:t>rdf:resource</a:t>
            </a:r>
            <a:r>
              <a:rPr lang="en-US" sz="1600" dirty="0" smtClean="0"/>
              <a:t>="#price"/&gt;</a:t>
            </a:r>
          </a:p>
          <a:p>
            <a:r>
              <a:rPr lang="en-US" sz="1600" dirty="0" smtClean="0"/>
              <a:t>&lt;</a:t>
            </a:r>
            <a:r>
              <a:rPr lang="en-US" sz="1600" dirty="0" err="1" smtClean="0"/>
              <a:t>owl:hasValue</a:t>
            </a:r>
            <a:r>
              <a:rPr lang="en-US" sz="1600" dirty="0" smtClean="0"/>
              <a:t> </a:t>
            </a:r>
            <a:r>
              <a:rPr lang="en-US" sz="1600" dirty="0" err="1" smtClean="0"/>
              <a:t>rdf:datatype</a:t>
            </a:r>
            <a:r>
              <a:rPr lang="en-US" sz="1600" dirty="0" smtClean="0"/>
              <a:t>="&amp;</a:t>
            </a:r>
            <a:r>
              <a:rPr lang="en-US" sz="1600" dirty="0" err="1" smtClean="0"/>
              <a:t>xsd;integer</a:t>
            </a:r>
            <a:r>
              <a:rPr lang="en-US" sz="1600" dirty="0" smtClean="0"/>
              <a:t>“&gt; </a:t>
            </a:r>
            <a:r>
              <a:rPr lang="el-GR" sz="1600" dirty="0" smtClean="0"/>
              <a:t>350</a:t>
            </a:r>
            <a:r>
              <a:rPr lang="en-US" sz="1600" dirty="0" smtClean="0"/>
              <a:t> &lt;/</a:t>
            </a:r>
            <a:r>
              <a:rPr lang="en-US" sz="1600" dirty="0" err="1" smtClean="0"/>
              <a:t>owl:hasValue</a:t>
            </a:r>
            <a:r>
              <a:rPr lang="en-US" sz="1600" dirty="0" smtClean="0"/>
              <a:t>&gt;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owl:Class</a:t>
            </a:r>
            <a:r>
              <a:rPr lang="en-US" sz="1600" dirty="0" smtClean="0"/>
              <a:t>&gt;</a:t>
            </a:r>
          </a:p>
        </p:txBody>
      </p:sp>
      <p:sp>
        <p:nvSpPr>
          <p:cNvPr id="6" name="2 - Θέση περιεχομένου"/>
          <p:cNvSpPr txBox="1">
            <a:spLocks/>
          </p:cNvSpPr>
          <p:nvPr/>
        </p:nvSpPr>
        <p:spPr>
          <a:xfrm>
            <a:off x="971600" y="1303784"/>
            <a:ext cx="1224136" cy="469032"/>
          </a:xfrm>
          <a:prstGeom prst="rect">
            <a:avLst/>
          </a:prstGeom>
        </p:spPr>
        <p:txBody>
          <a:bodyPr>
            <a:normAutofit fontScale="9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a:t>
            </a:r>
            <a:endParaRPr kumimoji="0" lang="el-GR" sz="3200" b="0" i="1" u="none" strike="noStrike" kern="1200" cap="none" spc="0" normalizeH="0" baseline="0" noProof="0" dirty="0">
              <a:ln>
                <a:noFill/>
              </a:ln>
              <a:solidFill>
                <a:schemeClr val="tx1"/>
              </a:solidFill>
              <a:effectLst/>
              <a:uLnTx/>
              <a:uFillTx/>
              <a:latin typeface="+mn-lt"/>
              <a:ea typeface="+mn-ea"/>
              <a:cs typeface="+mn-cs"/>
            </a:endParaRPr>
          </a:p>
        </p:txBody>
      </p:sp>
      <p:sp>
        <p:nvSpPr>
          <p:cNvPr id="7" name="1 - Τίτλος"/>
          <p:cNvSpPr>
            <a:spLocks noGrp="1"/>
          </p:cNvSpPr>
          <p:nvPr>
            <p:ph type="title"/>
          </p:nvPr>
        </p:nvSpPr>
        <p:spPr>
          <a:xfrm>
            <a:off x="1002400" y="274638"/>
            <a:ext cx="8106104" cy="1143000"/>
          </a:xfrm>
        </p:spPr>
        <p:txBody>
          <a:bodyPr>
            <a:normAutofit/>
          </a:bodyPr>
          <a:lstStyle/>
          <a:p>
            <a:r>
              <a:rPr lang="en-US" b="1" dirty="0" smtClean="0"/>
              <a:t>A Printer Ontology (7/9)</a:t>
            </a:r>
            <a:endParaRPr lang="el-GR" dirty="0"/>
          </a:p>
        </p:txBody>
      </p:sp>
    </p:spTree>
    <p:extLst>
      <p:ext uri="{BB962C8B-B14F-4D97-AF65-F5344CB8AC3E}">
        <p14:creationId xmlns:p14="http://schemas.microsoft.com/office/powerpoint/2010/main" val="2337317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Logic (3/3)</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n-US" dirty="0" smtClean="0"/>
              <a:t>An important advantage of logic is that it can provide </a:t>
            </a:r>
            <a:r>
              <a:rPr lang="en-US" i="1" dirty="0" smtClean="0"/>
              <a:t>explanations for </a:t>
            </a:r>
            <a:r>
              <a:rPr lang="en-US" dirty="0" smtClean="0"/>
              <a:t>conclusions: the series of inference steps can be retraced</a:t>
            </a:r>
          </a:p>
          <a:p>
            <a:r>
              <a:rPr lang="en-US" dirty="0" smtClean="0"/>
              <a:t>AI researchers have developed ways of presenting an explanation in a </a:t>
            </a:r>
            <a:r>
              <a:rPr lang="en-US" dirty="0" err="1" smtClean="0"/>
              <a:t>humanfriendly</a:t>
            </a:r>
            <a:r>
              <a:rPr lang="en-US" dirty="0" smtClean="0"/>
              <a:t> way</a:t>
            </a:r>
          </a:p>
          <a:p>
            <a:pPr lvl="1"/>
            <a:r>
              <a:rPr lang="en-US" dirty="0" smtClean="0"/>
              <a:t>by organizing a proof as a natural deduction and </a:t>
            </a:r>
          </a:p>
          <a:p>
            <a:pPr lvl="1"/>
            <a:r>
              <a:rPr lang="en-US" dirty="0" smtClean="0"/>
              <a:t>by grouping a number of low-level inference steps into </a:t>
            </a:r>
            <a:r>
              <a:rPr lang="en-US" dirty="0" err="1" smtClean="0"/>
              <a:t>metasteps</a:t>
            </a:r>
            <a:r>
              <a:rPr lang="en-US" dirty="0" smtClean="0"/>
              <a:t> that a person will typically consider a single proof step </a:t>
            </a:r>
          </a:p>
          <a:p>
            <a:r>
              <a:rPr lang="en-US" dirty="0" smtClean="0"/>
              <a:t>Ultimately an explanation will trace an answer back to a given set of facts and the inference rules used</a:t>
            </a:r>
          </a:p>
          <a:p>
            <a:r>
              <a:rPr lang="en-US" dirty="0" smtClean="0"/>
              <a:t>Explanations are important for the Semantic Web because they increase users’ confidence in SW agents</a:t>
            </a:r>
          </a:p>
          <a:p>
            <a:r>
              <a:rPr lang="en-US" dirty="0" smtClean="0"/>
              <a:t>Explanations will also be necessary for activities between agents</a:t>
            </a:r>
          </a:p>
          <a:p>
            <a:pPr lvl="1"/>
            <a:r>
              <a:rPr lang="en-US" dirty="0" smtClean="0"/>
              <a:t>While some agents will be able to draw logical conclusions, others will only have the capability to </a:t>
            </a:r>
            <a:r>
              <a:rPr lang="en-US" i="1" dirty="0" smtClean="0"/>
              <a:t>validate proofs, that is, to check whether a claim made by </a:t>
            </a:r>
            <a:r>
              <a:rPr lang="en-US" dirty="0" smtClean="0"/>
              <a:t>another agent is substantiated</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24</a:t>
            </a:fld>
            <a:endParaRPr lang="el-G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240</a:t>
            </a:fld>
            <a:endParaRPr lang="el-GR"/>
          </a:p>
        </p:txBody>
      </p:sp>
      <p:sp>
        <p:nvSpPr>
          <p:cNvPr id="5" name="4 - Ορθογώνιο"/>
          <p:cNvSpPr/>
          <p:nvPr/>
        </p:nvSpPr>
        <p:spPr>
          <a:xfrm>
            <a:off x="1043608" y="1728192"/>
            <a:ext cx="7992888" cy="50131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owl:DatatypeProperty</a:t>
            </a:r>
            <a:r>
              <a:rPr lang="en-US" sz="1600" dirty="0" smtClean="0"/>
              <a:t> </a:t>
            </a:r>
            <a:r>
              <a:rPr lang="en-US" sz="1600" dirty="0" err="1" smtClean="0"/>
              <a:t>rdf:ID</a:t>
            </a:r>
            <a:r>
              <a:rPr lang="en-US" sz="1600" dirty="0" smtClean="0"/>
              <a:t>="</a:t>
            </a:r>
            <a:r>
              <a:rPr lang="en-US" sz="1600" dirty="0" err="1" smtClean="0"/>
              <a:t>manufactured_by</a:t>
            </a:r>
            <a:r>
              <a:rPr lang="en-US" sz="1600" dirty="0" smtClean="0"/>
              <a:t>"&gt;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="#product"/&gt;</a:t>
            </a:r>
          </a:p>
          <a:p>
            <a:r>
              <a:rPr lang="en-US" sz="1600" dirty="0" smtClean="0"/>
              <a:t>&lt;</a:t>
            </a:r>
            <a:r>
              <a:rPr lang="en-US" sz="1600" dirty="0" err="1" smtClean="0"/>
              <a:t>rdfs:range</a:t>
            </a:r>
            <a:r>
              <a:rPr lang="en-US" sz="1600" dirty="0" smtClean="0"/>
              <a:t> </a:t>
            </a:r>
            <a:r>
              <a:rPr lang="en-US" sz="1600" dirty="0" err="1" smtClean="0"/>
              <a:t>rdf:resource</a:t>
            </a:r>
            <a:r>
              <a:rPr lang="en-US" sz="1600" dirty="0" smtClean="0"/>
              <a:t>="&amp;</a:t>
            </a:r>
            <a:r>
              <a:rPr lang="en-US" sz="1600" dirty="0" err="1" smtClean="0"/>
              <a:t>xsd;string</a:t>
            </a:r>
            <a:r>
              <a:rPr lang="en-US" sz="1600" dirty="0" smtClean="0"/>
              <a:t>"/&gt;</a:t>
            </a:r>
          </a:p>
          <a:p>
            <a:r>
              <a:rPr lang="en-US" sz="1600" dirty="0" smtClean="0"/>
              <a:t>&lt;/</a:t>
            </a:r>
            <a:r>
              <a:rPr lang="en-US" sz="1600" dirty="0" err="1" smtClean="0"/>
              <a:t>owl:DatatypeProperty</a:t>
            </a:r>
            <a:r>
              <a:rPr lang="en-US" sz="1600" dirty="0" smtClean="0"/>
              <a:t>&gt;</a:t>
            </a:r>
          </a:p>
          <a:p>
            <a:endParaRPr lang="en-US" sz="1000" dirty="0" smtClean="0"/>
          </a:p>
          <a:p>
            <a:r>
              <a:rPr lang="en-US" sz="1600" dirty="0" smtClean="0"/>
              <a:t>&lt;</a:t>
            </a:r>
            <a:r>
              <a:rPr lang="en-US" sz="1600" dirty="0" err="1" smtClean="0"/>
              <a:t>owl:DatatypeProperty</a:t>
            </a:r>
            <a:r>
              <a:rPr lang="en-US" sz="1600" dirty="0" smtClean="0"/>
              <a:t> </a:t>
            </a:r>
            <a:r>
              <a:rPr lang="en-US" sz="1600" dirty="0" err="1" smtClean="0"/>
              <a:t>rdf:ID</a:t>
            </a:r>
            <a:r>
              <a:rPr lang="en-US" sz="1600" dirty="0" smtClean="0"/>
              <a:t>="price"&gt;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="#product"/&gt;</a:t>
            </a:r>
          </a:p>
          <a:p>
            <a:r>
              <a:rPr lang="en-US" sz="1600" dirty="0" smtClean="0"/>
              <a:t>&lt;</a:t>
            </a:r>
            <a:r>
              <a:rPr lang="en-US" sz="1600" dirty="0" err="1" smtClean="0"/>
              <a:t>rdfs:range</a:t>
            </a:r>
            <a:r>
              <a:rPr lang="en-US" sz="1600" dirty="0" smtClean="0"/>
              <a:t> </a:t>
            </a:r>
            <a:r>
              <a:rPr lang="en-US" sz="1600" dirty="0" err="1" smtClean="0"/>
              <a:t>rdf:resource</a:t>
            </a:r>
            <a:r>
              <a:rPr lang="en-US" sz="1600" dirty="0" smtClean="0"/>
              <a:t>="&amp;</a:t>
            </a:r>
            <a:r>
              <a:rPr lang="en-US" sz="1600" dirty="0" err="1" smtClean="0"/>
              <a:t>xsd;nonNegativeInteger</a:t>
            </a:r>
            <a:r>
              <a:rPr lang="en-US" sz="1600" dirty="0" smtClean="0"/>
              <a:t>"/&gt;</a:t>
            </a:r>
          </a:p>
          <a:p>
            <a:r>
              <a:rPr lang="en-US" sz="1600" dirty="0" smtClean="0"/>
              <a:t>&lt;/</a:t>
            </a:r>
            <a:r>
              <a:rPr lang="en-US" sz="1600" dirty="0" err="1" smtClean="0"/>
              <a:t>owl:DatatypeProperty</a:t>
            </a:r>
            <a:r>
              <a:rPr lang="en-US" sz="1600" dirty="0" smtClean="0"/>
              <a:t>&gt;</a:t>
            </a:r>
          </a:p>
          <a:p>
            <a:endParaRPr lang="en-US" sz="1000" dirty="0" smtClean="0"/>
          </a:p>
          <a:p>
            <a:r>
              <a:rPr lang="en-US" sz="1600" dirty="0" smtClean="0"/>
              <a:t>&lt;</a:t>
            </a:r>
            <a:r>
              <a:rPr lang="en-US" sz="1600" dirty="0" err="1" smtClean="0"/>
              <a:t>owl:DatatypeProperty</a:t>
            </a:r>
            <a:r>
              <a:rPr lang="en-US" sz="1600" dirty="0" smtClean="0"/>
              <a:t> </a:t>
            </a:r>
            <a:r>
              <a:rPr lang="en-US" sz="1600" dirty="0" err="1" smtClean="0"/>
              <a:t>rdf:ID</a:t>
            </a:r>
            <a:r>
              <a:rPr lang="en-US" sz="1600" dirty="0" smtClean="0"/>
              <a:t>="</a:t>
            </a:r>
            <a:r>
              <a:rPr lang="en-US" sz="1600" dirty="0" err="1" smtClean="0"/>
              <a:t>printingTechnology</a:t>
            </a:r>
            <a:r>
              <a:rPr lang="en-US" sz="1600" dirty="0" smtClean="0"/>
              <a:t>"&gt;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="#printer"/&gt;</a:t>
            </a:r>
          </a:p>
          <a:p>
            <a:r>
              <a:rPr lang="en-US" sz="1600" dirty="0" smtClean="0"/>
              <a:t>&lt;</a:t>
            </a:r>
            <a:r>
              <a:rPr lang="en-US" sz="1600" dirty="0" err="1" smtClean="0"/>
              <a:t>rdfs:range</a:t>
            </a:r>
            <a:r>
              <a:rPr lang="en-US" sz="1600" dirty="0" smtClean="0"/>
              <a:t> </a:t>
            </a:r>
            <a:r>
              <a:rPr lang="en-US" sz="1600" dirty="0" err="1" smtClean="0"/>
              <a:t>rdf:resource</a:t>
            </a:r>
            <a:r>
              <a:rPr lang="en-US" sz="1600" dirty="0" smtClean="0"/>
              <a:t>="&amp;</a:t>
            </a:r>
            <a:r>
              <a:rPr lang="en-US" sz="1600" dirty="0" err="1" smtClean="0"/>
              <a:t>xsd;string</a:t>
            </a:r>
            <a:r>
              <a:rPr lang="en-US" sz="1600" dirty="0" smtClean="0"/>
              <a:t>"/&gt;</a:t>
            </a:r>
          </a:p>
          <a:p>
            <a:r>
              <a:rPr lang="en-US" sz="1600" dirty="0" smtClean="0"/>
              <a:t>&lt;/</a:t>
            </a:r>
            <a:r>
              <a:rPr lang="en-US" sz="1600" dirty="0" err="1" smtClean="0"/>
              <a:t>owl:DatatypeProperty</a:t>
            </a:r>
            <a:r>
              <a:rPr lang="en-US" sz="1600" dirty="0" smtClean="0"/>
              <a:t>&gt;</a:t>
            </a:r>
          </a:p>
          <a:p>
            <a:endParaRPr lang="en-US" sz="1000" dirty="0" smtClean="0"/>
          </a:p>
          <a:p>
            <a:r>
              <a:rPr lang="en-US" sz="1600" dirty="0" smtClean="0"/>
              <a:t>&lt;</a:t>
            </a:r>
            <a:r>
              <a:rPr lang="en-US" sz="1600" dirty="0" err="1" smtClean="0"/>
              <a:t>owl:DatatypeProperty</a:t>
            </a:r>
            <a:r>
              <a:rPr lang="en-US" sz="1600" dirty="0" smtClean="0"/>
              <a:t> </a:t>
            </a:r>
            <a:r>
              <a:rPr lang="en-US" sz="1600" dirty="0" err="1" smtClean="0"/>
              <a:t>rdf:ID</a:t>
            </a:r>
            <a:r>
              <a:rPr lang="en-US" sz="1600" dirty="0" smtClean="0"/>
              <a:t>="</a:t>
            </a:r>
            <a:r>
              <a:rPr lang="en-US" sz="1600" dirty="0" err="1" smtClean="0"/>
              <a:t>printingResolution</a:t>
            </a:r>
            <a:r>
              <a:rPr lang="en-US" sz="1600" dirty="0" smtClean="0"/>
              <a:t>"&gt;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="#printer"/&gt;</a:t>
            </a:r>
          </a:p>
          <a:p>
            <a:r>
              <a:rPr lang="en-US" sz="1600" dirty="0" smtClean="0"/>
              <a:t>&lt;</a:t>
            </a:r>
            <a:r>
              <a:rPr lang="en-US" sz="1600" dirty="0" err="1" smtClean="0"/>
              <a:t>rdfs:range</a:t>
            </a:r>
            <a:r>
              <a:rPr lang="en-US" sz="1600" dirty="0" smtClean="0"/>
              <a:t> </a:t>
            </a:r>
            <a:r>
              <a:rPr lang="en-US" sz="1600" dirty="0" err="1" smtClean="0"/>
              <a:t>rdf:resource</a:t>
            </a:r>
            <a:r>
              <a:rPr lang="en-US" sz="1600" dirty="0" smtClean="0"/>
              <a:t>="&amp;</a:t>
            </a:r>
            <a:r>
              <a:rPr lang="en-US" sz="1600" dirty="0" err="1" smtClean="0"/>
              <a:t>xsd;string</a:t>
            </a:r>
            <a:r>
              <a:rPr lang="en-US" sz="1600" dirty="0" smtClean="0"/>
              <a:t>"/&gt;</a:t>
            </a:r>
          </a:p>
          <a:p>
            <a:r>
              <a:rPr lang="en-US" sz="1600" dirty="0" smtClean="0"/>
              <a:t>&lt;/</a:t>
            </a:r>
            <a:r>
              <a:rPr lang="en-US" sz="1600" dirty="0" err="1" smtClean="0"/>
              <a:t>owl:DatatypeProperty</a:t>
            </a:r>
            <a:r>
              <a:rPr lang="en-US" sz="1600" dirty="0" smtClean="0"/>
              <a:t>&gt;</a:t>
            </a:r>
          </a:p>
          <a:p>
            <a:endParaRPr lang="en-US" sz="1000" dirty="0" smtClean="0"/>
          </a:p>
        </p:txBody>
      </p:sp>
      <p:sp>
        <p:nvSpPr>
          <p:cNvPr id="6" name="2 - Θέση περιεχομένου"/>
          <p:cNvSpPr txBox="1">
            <a:spLocks/>
          </p:cNvSpPr>
          <p:nvPr/>
        </p:nvSpPr>
        <p:spPr>
          <a:xfrm>
            <a:off x="971600" y="1303784"/>
            <a:ext cx="1224136" cy="469032"/>
          </a:xfrm>
          <a:prstGeom prst="rect">
            <a:avLst/>
          </a:prstGeom>
        </p:spPr>
        <p:txBody>
          <a:bodyPr>
            <a:normAutofit fontScale="9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a:t>
            </a:r>
            <a:endParaRPr kumimoji="0" lang="el-GR" sz="3200" b="0" i="1" u="none" strike="noStrike" kern="1200" cap="none" spc="0" normalizeH="0" baseline="0" noProof="0" dirty="0">
              <a:ln>
                <a:noFill/>
              </a:ln>
              <a:solidFill>
                <a:schemeClr val="tx1"/>
              </a:solidFill>
              <a:effectLst/>
              <a:uLnTx/>
              <a:uFillTx/>
              <a:latin typeface="+mn-lt"/>
              <a:ea typeface="+mn-ea"/>
              <a:cs typeface="+mn-cs"/>
            </a:endParaRPr>
          </a:p>
        </p:txBody>
      </p:sp>
      <p:sp>
        <p:nvSpPr>
          <p:cNvPr id="7" name="1 - Τίτλος"/>
          <p:cNvSpPr>
            <a:spLocks noGrp="1"/>
          </p:cNvSpPr>
          <p:nvPr>
            <p:ph type="title"/>
          </p:nvPr>
        </p:nvSpPr>
        <p:spPr>
          <a:xfrm>
            <a:off x="1002400" y="274638"/>
            <a:ext cx="8106104" cy="1143000"/>
          </a:xfrm>
        </p:spPr>
        <p:txBody>
          <a:bodyPr>
            <a:normAutofit/>
          </a:bodyPr>
          <a:lstStyle/>
          <a:p>
            <a:r>
              <a:rPr lang="en-US" b="1" dirty="0" smtClean="0"/>
              <a:t>A Printer Ontology (8/9)</a:t>
            </a:r>
            <a:endParaRPr lang="el-GR" dirty="0"/>
          </a:p>
        </p:txBody>
      </p:sp>
    </p:spTree>
    <p:extLst>
      <p:ext uri="{BB962C8B-B14F-4D97-AF65-F5344CB8AC3E}">
        <p14:creationId xmlns:p14="http://schemas.microsoft.com/office/powerpoint/2010/main" val="395895036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241</a:t>
            </a:fld>
            <a:endParaRPr lang="el-GR"/>
          </a:p>
        </p:txBody>
      </p:sp>
      <p:sp>
        <p:nvSpPr>
          <p:cNvPr id="5" name="4 - Ορθογώνιο"/>
          <p:cNvSpPr/>
          <p:nvPr/>
        </p:nvSpPr>
        <p:spPr>
          <a:xfrm>
            <a:off x="1043608" y="1728192"/>
            <a:ext cx="7992888" cy="1628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en-US" sz="1000" dirty="0" smtClean="0"/>
          </a:p>
          <a:p>
            <a:r>
              <a:rPr lang="en-US" sz="1600" dirty="0" smtClean="0"/>
              <a:t>&lt;</a:t>
            </a:r>
            <a:r>
              <a:rPr lang="en-US" sz="1600" dirty="0" err="1" smtClean="0"/>
              <a:t>owl:DatatypeProperty</a:t>
            </a:r>
            <a:r>
              <a:rPr lang="en-US" sz="1600" dirty="0" smtClean="0"/>
              <a:t> </a:t>
            </a:r>
            <a:r>
              <a:rPr lang="en-US" sz="1600" dirty="0" err="1" smtClean="0"/>
              <a:t>rdf:ID</a:t>
            </a:r>
            <a:r>
              <a:rPr lang="en-US" sz="1600" dirty="0" smtClean="0"/>
              <a:t>="</a:t>
            </a:r>
            <a:r>
              <a:rPr lang="en-US" sz="1600" dirty="0" err="1" smtClean="0"/>
              <a:t>printingSpeed</a:t>
            </a:r>
            <a:r>
              <a:rPr lang="en-US" sz="1600" dirty="0" smtClean="0"/>
              <a:t>"&gt;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="#printer"/&gt;</a:t>
            </a:r>
          </a:p>
          <a:p>
            <a:r>
              <a:rPr lang="en-US" sz="1600" dirty="0" smtClean="0"/>
              <a:t>&lt;</a:t>
            </a:r>
            <a:r>
              <a:rPr lang="en-US" sz="1600" dirty="0" err="1" smtClean="0"/>
              <a:t>rdfs:range</a:t>
            </a:r>
            <a:r>
              <a:rPr lang="en-US" sz="1600" dirty="0" smtClean="0"/>
              <a:t> </a:t>
            </a:r>
            <a:r>
              <a:rPr lang="en-US" sz="1600" dirty="0" err="1" smtClean="0"/>
              <a:t>rdf:resource</a:t>
            </a:r>
            <a:r>
              <a:rPr lang="en-US" sz="1600" dirty="0" smtClean="0"/>
              <a:t>="&amp;</a:t>
            </a:r>
            <a:r>
              <a:rPr lang="en-US" sz="1600" dirty="0" err="1" smtClean="0"/>
              <a:t>xsd;string</a:t>
            </a:r>
            <a:r>
              <a:rPr lang="en-US" sz="1600" dirty="0" smtClean="0"/>
              <a:t>"/&gt;</a:t>
            </a:r>
          </a:p>
          <a:p>
            <a:r>
              <a:rPr lang="en-US" sz="1600" dirty="0" smtClean="0"/>
              <a:t>&lt;/</a:t>
            </a:r>
            <a:r>
              <a:rPr lang="en-US" sz="1600" dirty="0" err="1" smtClean="0"/>
              <a:t>owl:DatatypeProperty</a:t>
            </a:r>
            <a:r>
              <a:rPr lang="en-US" sz="1600" dirty="0" smtClean="0"/>
              <a:t>&gt;</a:t>
            </a:r>
          </a:p>
          <a:p>
            <a:endParaRPr lang="en-US" sz="1000" dirty="0" smtClean="0"/>
          </a:p>
          <a:p>
            <a:r>
              <a:rPr lang="en-US" sz="1600" dirty="0" smtClean="0"/>
              <a:t>&lt;/</a:t>
            </a:r>
            <a:r>
              <a:rPr lang="en-US" sz="1600" dirty="0" err="1" smtClean="0"/>
              <a:t>rdf:RDF</a:t>
            </a:r>
            <a:r>
              <a:rPr lang="en-US" sz="1600" dirty="0" smtClean="0"/>
              <a:t>&gt;</a:t>
            </a:r>
          </a:p>
        </p:txBody>
      </p:sp>
      <p:sp>
        <p:nvSpPr>
          <p:cNvPr id="6" name="2 - Θέση περιεχομένου"/>
          <p:cNvSpPr txBox="1">
            <a:spLocks/>
          </p:cNvSpPr>
          <p:nvPr/>
        </p:nvSpPr>
        <p:spPr>
          <a:xfrm>
            <a:off x="971600" y="1303784"/>
            <a:ext cx="1224136" cy="469032"/>
          </a:xfrm>
          <a:prstGeom prst="rect">
            <a:avLst/>
          </a:prstGeom>
        </p:spPr>
        <p:txBody>
          <a:bodyPr>
            <a:normAutofit fontScale="92500" lnSpcReduction="20000"/>
          </a:bodyPr>
          <a:lstStyle/>
          <a:p>
            <a:pPr marL="365760" lvl="0" indent="-283464">
              <a:spcBef>
                <a:spcPts val="600"/>
              </a:spcBef>
              <a:buClr>
                <a:schemeClr val="accent1"/>
              </a:buClr>
              <a:buSzPct val="80000"/>
              <a:buFont typeface="Wingdings 2"/>
              <a:buChar char=""/>
              <a:defRPr/>
            </a:pPr>
            <a:r>
              <a:rPr lang="en-US" sz="3200" dirty="0" smtClean="0"/>
              <a:t>…</a:t>
            </a:r>
            <a:endParaRPr lang="el-GR" sz="3200" i="1" dirty="0"/>
          </a:p>
        </p:txBody>
      </p:sp>
      <p:sp>
        <p:nvSpPr>
          <p:cNvPr id="7" name="1 - Τίτλος"/>
          <p:cNvSpPr>
            <a:spLocks noGrp="1"/>
          </p:cNvSpPr>
          <p:nvPr>
            <p:ph type="title"/>
          </p:nvPr>
        </p:nvSpPr>
        <p:spPr>
          <a:xfrm>
            <a:off x="1002400" y="274638"/>
            <a:ext cx="8106104" cy="1143000"/>
          </a:xfrm>
        </p:spPr>
        <p:txBody>
          <a:bodyPr>
            <a:normAutofit/>
          </a:bodyPr>
          <a:lstStyle/>
          <a:p>
            <a:r>
              <a:rPr lang="en-US" b="1" dirty="0" smtClean="0"/>
              <a:t>A Printer Ontology (9/9)</a:t>
            </a:r>
            <a:endParaRPr lang="el-GR" dirty="0"/>
          </a:p>
        </p:txBody>
      </p:sp>
      <p:sp>
        <p:nvSpPr>
          <p:cNvPr id="8" name="2 - Θέση περιεχομένου"/>
          <p:cNvSpPr txBox="1">
            <a:spLocks/>
          </p:cNvSpPr>
          <p:nvPr/>
        </p:nvSpPr>
        <p:spPr>
          <a:xfrm>
            <a:off x="971600" y="3608040"/>
            <a:ext cx="7560840" cy="1909192"/>
          </a:xfrm>
          <a:prstGeom prst="rect">
            <a:avLst/>
          </a:prstGeom>
        </p:spPr>
        <p:txBody>
          <a:bodyPr>
            <a:normAutofit fontScale="92500" lnSpcReduction="10000"/>
          </a:bodyPr>
          <a:lstStyle/>
          <a:p>
            <a:pPr marL="365760" lvl="0" indent="-283464">
              <a:spcBef>
                <a:spcPts val="600"/>
              </a:spcBef>
              <a:buClr>
                <a:schemeClr val="accent1"/>
              </a:buClr>
              <a:buSzPct val="80000"/>
              <a:buFont typeface="Wingdings 2"/>
              <a:buChar char=""/>
              <a:defRPr/>
            </a:pPr>
            <a:r>
              <a:rPr lang="en-US" sz="3200" dirty="0" smtClean="0"/>
              <a:t>This ontology demonstrates that siblings in a hierarchy tree need not be disjoint</a:t>
            </a:r>
          </a:p>
          <a:p>
            <a:pPr marL="822960" lvl="1" indent="-283464">
              <a:spcBef>
                <a:spcPts val="600"/>
              </a:spcBef>
              <a:buClr>
                <a:schemeClr val="accent1"/>
              </a:buClr>
              <a:buSzPct val="80000"/>
              <a:buFont typeface="Wingdings 2"/>
              <a:buChar char=""/>
              <a:defRPr/>
            </a:pPr>
            <a:r>
              <a:rPr lang="en-US" sz="2200" dirty="0" smtClean="0"/>
              <a:t>E.g. a personal printer may be an HP printer or a LaserJet printer, although the three classes involved are subclasses of the class of all printers</a:t>
            </a:r>
            <a:endParaRPr lang="el-GR" sz="2200" i="1" dirty="0"/>
          </a:p>
        </p:txBody>
      </p:sp>
    </p:spTree>
    <p:extLst>
      <p:ext uri="{BB962C8B-B14F-4D97-AF65-F5344CB8AC3E}">
        <p14:creationId xmlns:p14="http://schemas.microsoft.com/office/powerpoint/2010/main" val="222832586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normAutofit/>
          </a:bodyPr>
          <a:lstStyle/>
          <a:p>
            <a:r>
              <a:rPr lang="en-US" dirty="0" smtClean="0"/>
              <a:t>OWL in OWL</a:t>
            </a:r>
            <a:endParaRPr lang="el-GR" dirty="0"/>
          </a:p>
        </p:txBody>
      </p:sp>
      <p:sp>
        <p:nvSpPr>
          <p:cNvPr id="6" name="5 - Θέση κειμένου"/>
          <p:cNvSpPr>
            <a:spLocks noGrp="1"/>
          </p:cNvSpPr>
          <p:nvPr>
            <p:ph type="body" idx="1"/>
          </p:nvPr>
        </p:nvSpPr>
        <p:spPr>
          <a:xfrm>
            <a:off x="4283968" y="4005064"/>
            <a:ext cx="4695224" cy="1077664"/>
          </a:xfrm>
        </p:spPr>
        <p:txBody>
          <a:bodyPr>
            <a:normAutofit/>
          </a:bodyPr>
          <a:lstStyle/>
          <a:p>
            <a:r>
              <a:rPr lang="en-US" dirty="0" smtClean="0"/>
              <a:t>Here we present a part of the definition </a:t>
            </a:r>
          </a:p>
          <a:p>
            <a:r>
              <a:rPr lang="en-US" dirty="0" smtClean="0"/>
              <a:t>of OWL in terms of itself</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242</a:t>
            </a:fld>
            <a:endParaRPr lang="el-GR"/>
          </a:p>
        </p:txBody>
      </p:sp>
    </p:spTree>
    <p:extLst>
      <p:ext uri="{BB962C8B-B14F-4D97-AF65-F5344CB8AC3E}">
        <p14:creationId xmlns:p14="http://schemas.microsoft.com/office/powerpoint/2010/main" val="82363628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Namespaces</a:t>
            </a:r>
            <a:endParaRPr lang="el-GR" dirty="0"/>
          </a:p>
        </p:txBody>
      </p:sp>
      <p:sp>
        <p:nvSpPr>
          <p:cNvPr id="3" name="2 - Θέση περιεχομένου"/>
          <p:cNvSpPr>
            <a:spLocks noGrp="1"/>
          </p:cNvSpPr>
          <p:nvPr>
            <p:ph idx="1"/>
          </p:nvPr>
        </p:nvSpPr>
        <p:spPr>
          <a:xfrm>
            <a:off x="1435608" y="4365104"/>
            <a:ext cx="7498080" cy="1883296"/>
          </a:xfrm>
        </p:spPr>
        <p:txBody>
          <a:bodyPr>
            <a:normAutofit fontScale="77500" lnSpcReduction="20000"/>
          </a:bodyPr>
          <a:lstStyle/>
          <a:p>
            <a:r>
              <a:rPr lang="en-US" dirty="0" smtClean="0"/>
              <a:t>The URI of the current document (the OWL definition) is defined as the default namespace</a:t>
            </a:r>
          </a:p>
          <a:p>
            <a:pPr lvl="1"/>
            <a:r>
              <a:rPr lang="en-US" dirty="0" smtClean="0"/>
              <a:t>Therefore, the prefix </a:t>
            </a:r>
            <a:r>
              <a:rPr lang="en-US" i="1" dirty="0" smtClean="0"/>
              <a:t>owl</a:t>
            </a:r>
            <a:r>
              <a:rPr lang="en-US" dirty="0" smtClean="0"/>
              <a:t>: will not be used in the following</a:t>
            </a:r>
          </a:p>
          <a:p>
            <a:r>
              <a:rPr lang="en-US" dirty="0" smtClean="0"/>
              <a:t>Also, the use of XML entity definitions allows us to abbreviate URLs appearing in attribute values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243</a:t>
            </a:fld>
            <a:endParaRPr lang="el-GR"/>
          </a:p>
        </p:txBody>
      </p:sp>
      <p:sp>
        <p:nvSpPr>
          <p:cNvPr id="5" name="4 - Ορθογώνιο"/>
          <p:cNvSpPr/>
          <p:nvPr/>
        </p:nvSpPr>
        <p:spPr>
          <a:xfrm>
            <a:off x="1547664" y="1628800"/>
            <a:ext cx="7056784" cy="26642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&lt;?xml version="1.0"?&gt;</a:t>
            </a:r>
          </a:p>
          <a:p>
            <a:r>
              <a:rPr lang="en-US" sz="1600" dirty="0" smtClean="0"/>
              <a:t>&lt;!DOCTYPE owl [</a:t>
            </a:r>
          </a:p>
          <a:p>
            <a:r>
              <a:rPr lang="en-US" sz="1600" dirty="0" smtClean="0"/>
              <a:t>&lt;!ENTITY </a:t>
            </a:r>
            <a:r>
              <a:rPr lang="en-US" sz="1600" dirty="0" err="1" smtClean="0"/>
              <a:t>rdf</a:t>
            </a:r>
            <a:r>
              <a:rPr lang="en-US" sz="1600" dirty="0" smtClean="0"/>
              <a:t> "http://www.w3.org/1999/02/22-rdf-syntax-ns#"&gt;</a:t>
            </a:r>
          </a:p>
          <a:p>
            <a:r>
              <a:rPr lang="en-US" sz="1600" dirty="0" smtClean="0"/>
              <a:t>&lt;!ENTITY </a:t>
            </a:r>
            <a:r>
              <a:rPr lang="en-US" sz="1600" dirty="0" err="1" smtClean="0"/>
              <a:t>rdfs</a:t>
            </a:r>
            <a:r>
              <a:rPr lang="en-US" sz="1600" dirty="0" smtClean="0"/>
              <a:t> "http://www.w3.org/2000/01/rdf-schema#"&gt;</a:t>
            </a:r>
          </a:p>
          <a:p>
            <a:r>
              <a:rPr lang="en-US" sz="1600" dirty="0" smtClean="0"/>
              <a:t>&lt;!ENTITY </a:t>
            </a:r>
            <a:r>
              <a:rPr lang="en-US" sz="1600" dirty="0" err="1" smtClean="0"/>
              <a:t>xsd</a:t>
            </a:r>
            <a:r>
              <a:rPr lang="en-US" sz="1600" dirty="0" smtClean="0"/>
              <a:t> "http://www.w3.org/2001/XMLSchema#"&gt;</a:t>
            </a:r>
          </a:p>
          <a:p>
            <a:r>
              <a:rPr lang="en-US" sz="1600" dirty="0" smtClean="0"/>
              <a:t>&lt;!ENTITY owl "http://www.w3.org/2002/07/owl#"&gt; ]&gt;</a:t>
            </a:r>
          </a:p>
          <a:p>
            <a:r>
              <a:rPr lang="en-US" sz="1600" dirty="0" smtClean="0"/>
              <a:t>&lt;</a:t>
            </a:r>
            <a:r>
              <a:rPr lang="en-US" sz="1600" dirty="0" err="1" smtClean="0"/>
              <a:t>rdf:RDF</a:t>
            </a:r>
            <a:endParaRPr lang="en-US" sz="1600" dirty="0" smtClean="0"/>
          </a:p>
          <a:p>
            <a:r>
              <a:rPr lang="en-US" sz="1600" dirty="0" err="1" smtClean="0"/>
              <a:t>xml:base</a:t>
            </a:r>
            <a:r>
              <a:rPr lang="en-US" sz="1600" dirty="0" smtClean="0"/>
              <a:t> ="http://www.w3.org/2002/07/owl"</a:t>
            </a:r>
          </a:p>
          <a:p>
            <a:r>
              <a:rPr lang="en-US" sz="1600" dirty="0" err="1" smtClean="0"/>
              <a:t>xmlns</a:t>
            </a:r>
            <a:r>
              <a:rPr lang="en-US" sz="1600" dirty="0" smtClean="0"/>
              <a:t> ="&amp;owl;”  </a:t>
            </a:r>
            <a:r>
              <a:rPr lang="en-US" sz="1600" dirty="0" err="1" smtClean="0"/>
              <a:t>xmlns:owl</a:t>
            </a:r>
            <a:r>
              <a:rPr lang="en-US" sz="1600" dirty="0" smtClean="0"/>
              <a:t> ="&amp;owl;”  </a:t>
            </a:r>
            <a:r>
              <a:rPr lang="en-US" sz="1600" dirty="0" err="1" smtClean="0"/>
              <a:t>xmlns:rdf</a:t>
            </a:r>
            <a:r>
              <a:rPr lang="en-US" sz="1600" dirty="0" smtClean="0"/>
              <a:t> ="&amp;</a:t>
            </a:r>
            <a:r>
              <a:rPr lang="en-US" sz="1600" dirty="0" err="1" smtClean="0"/>
              <a:t>rdf</a:t>
            </a:r>
            <a:r>
              <a:rPr lang="en-US" sz="1600" dirty="0" smtClean="0"/>
              <a:t>;”  </a:t>
            </a:r>
            <a:r>
              <a:rPr lang="en-US" sz="1600" dirty="0" err="1" smtClean="0"/>
              <a:t>xmlns:rdfs</a:t>
            </a:r>
            <a:r>
              <a:rPr lang="en-US" sz="1600" dirty="0" smtClean="0"/>
              <a:t>="&amp;</a:t>
            </a:r>
            <a:r>
              <a:rPr lang="en-US" sz="1600" dirty="0" err="1" smtClean="0"/>
              <a:t>rdfs</a:t>
            </a:r>
            <a:r>
              <a:rPr lang="en-US" sz="1600" dirty="0" smtClean="0"/>
              <a:t>;"</a:t>
            </a:r>
          </a:p>
          <a:p>
            <a:r>
              <a:rPr lang="en-US" sz="1600" dirty="0" err="1" smtClean="0"/>
              <a:t>xmlns:dc</a:t>
            </a:r>
            <a:r>
              <a:rPr lang="en-US" sz="1600" dirty="0" smtClean="0"/>
              <a:t> ="http://purl.org/dc/elements/1.1/"&gt;</a:t>
            </a:r>
          </a:p>
        </p:txBody>
      </p:sp>
    </p:spTree>
    <p:extLst>
      <p:ext uri="{BB962C8B-B14F-4D97-AF65-F5344CB8AC3E}">
        <p14:creationId xmlns:p14="http://schemas.microsoft.com/office/powerpoint/2010/main" val="358805468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59632" y="274638"/>
            <a:ext cx="7674056" cy="1143000"/>
          </a:xfrm>
        </p:spPr>
        <p:txBody>
          <a:bodyPr>
            <a:normAutofit fontScale="90000"/>
          </a:bodyPr>
          <a:lstStyle/>
          <a:p>
            <a:r>
              <a:rPr lang="en-US" b="1" dirty="0" smtClean="0"/>
              <a:t>Classes of Classes (</a:t>
            </a:r>
            <a:r>
              <a:rPr lang="en-US" b="1" dirty="0" err="1" smtClean="0"/>
              <a:t>Metaclasses</a:t>
            </a:r>
            <a:r>
              <a:rPr lang="en-US" b="1" dirty="0" smtClean="0"/>
              <a:t>)</a:t>
            </a:r>
            <a:endParaRPr lang="el-GR" dirty="0"/>
          </a:p>
        </p:txBody>
      </p:sp>
      <p:sp>
        <p:nvSpPr>
          <p:cNvPr id="3" name="2 - Θέση περιεχομένου"/>
          <p:cNvSpPr>
            <a:spLocks noGrp="1"/>
          </p:cNvSpPr>
          <p:nvPr>
            <p:ph idx="1"/>
          </p:nvPr>
        </p:nvSpPr>
        <p:spPr>
          <a:xfrm>
            <a:off x="899592" y="1447800"/>
            <a:ext cx="8064896" cy="613048"/>
          </a:xfrm>
        </p:spPr>
        <p:txBody>
          <a:bodyPr>
            <a:noAutofit/>
          </a:bodyPr>
          <a:lstStyle/>
          <a:p>
            <a:r>
              <a:rPr lang="en-US" sz="2100" dirty="0" smtClean="0"/>
              <a:t>The class of all OWL classes is itself a subclass of the class of all RDF Schema classes:</a:t>
            </a:r>
            <a:endParaRPr lang="el-GR" sz="21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244</a:t>
            </a:fld>
            <a:endParaRPr lang="el-GR"/>
          </a:p>
        </p:txBody>
      </p:sp>
      <p:sp>
        <p:nvSpPr>
          <p:cNvPr id="5" name="4 - Ορθογώνιο"/>
          <p:cNvSpPr/>
          <p:nvPr/>
        </p:nvSpPr>
        <p:spPr>
          <a:xfrm>
            <a:off x="3635896" y="1844824"/>
            <a:ext cx="5400600" cy="12241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rdfs:Class</a:t>
            </a:r>
            <a:r>
              <a:rPr lang="en-US" sz="1600" dirty="0" smtClean="0"/>
              <a:t> </a:t>
            </a:r>
            <a:r>
              <a:rPr lang="en-US" sz="1600" dirty="0" err="1" smtClean="0"/>
              <a:t>rdf:ID</a:t>
            </a:r>
            <a:r>
              <a:rPr lang="en-US" sz="1600" dirty="0" smtClean="0"/>
              <a:t>="Class"&gt;</a:t>
            </a:r>
          </a:p>
          <a:p>
            <a:r>
              <a:rPr lang="en-US" sz="1600" dirty="0" smtClean="0"/>
              <a:t>&lt;</a:t>
            </a:r>
            <a:r>
              <a:rPr lang="en-US" sz="1600" dirty="0" err="1" smtClean="0"/>
              <a:t>rdfs:label</a:t>
            </a:r>
            <a:r>
              <a:rPr lang="en-US" sz="1600" dirty="0" smtClean="0"/>
              <a:t>&gt;Class&lt;/</a:t>
            </a:r>
            <a:r>
              <a:rPr lang="en-US" sz="1600" dirty="0" err="1" smtClean="0"/>
              <a:t>rdfs:label</a:t>
            </a:r>
            <a:r>
              <a:rPr lang="en-US" sz="1600" dirty="0" smtClean="0"/>
              <a:t>&gt;</a:t>
            </a:r>
          </a:p>
          <a:p>
            <a:r>
              <a:rPr lang="en-US" sz="1600" dirty="0" smtClean="0"/>
              <a:t>&lt;</a:t>
            </a:r>
            <a:r>
              <a:rPr lang="en-US" sz="1600" dirty="0" err="1" smtClean="0"/>
              <a:t>rdfs:comment</a:t>
            </a:r>
            <a:r>
              <a:rPr lang="en-US" sz="1600" dirty="0" smtClean="0"/>
              <a:t>&gt;The class of all OWL classes&lt;/</a:t>
            </a:r>
            <a:r>
              <a:rPr lang="en-US" sz="1600" dirty="0" err="1" smtClean="0"/>
              <a:t>rdfs:comment</a:t>
            </a:r>
            <a:r>
              <a:rPr lang="en-US" sz="1600" dirty="0" smtClean="0"/>
              <a:t>&gt;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="&amp;</a:t>
            </a:r>
            <a:r>
              <a:rPr lang="en-US" sz="1600" dirty="0" err="1" smtClean="0"/>
              <a:t>rdfs;Class</a:t>
            </a:r>
            <a:r>
              <a:rPr lang="en-US" sz="1600" dirty="0" smtClean="0"/>
              <a:t>"/&gt;</a:t>
            </a:r>
          </a:p>
          <a:p>
            <a:r>
              <a:rPr lang="en-US" sz="1600" dirty="0" smtClean="0"/>
              <a:t>&lt;/</a:t>
            </a:r>
            <a:r>
              <a:rPr lang="en-US" sz="1600" dirty="0" err="1" smtClean="0"/>
              <a:t>rdfs:Class</a:t>
            </a:r>
            <a:r>
              <a:rPr lang="en-US" sz="1600" dirty="0" smtClean="0"/>
              <a:t>&gt;</a:t>
            </a:r>
          </a:p>
        </p:txBody>
      </p:sp>
      <p:sp>
        <p:nvSpPr>
          <p:cNvPr id="7" name="6 - Ορθογώνιο"/>
          <p:cNvSpPr/>
          <p:nvPr/>
        </p:nvSpPr>
        <p:spPr>
          <a:xfrm>
            <a:off x="1187624" y="4077072"/>
            <a:ext cx="5472608" cy="26642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&lt;Class </a:t>
            </a:r>
            <a:r>
              <a:rPr lang="en-US" sz="1600" dirty="0" err="1" smtClean="0"/>
              <a:t>rdf:ID</a:t>
            </a:r>
            <a:r>
              <a:rPr lang="en-US" sz="1600" dirty="0" smtClean="0"/>
              <a:t>="Thing"&gt;</a:t>
            </a:r>
          </a:p>
          <a:p>
            <a:r>
              <a:rPr lang="en-US" sz="1600" dirty="0" smtClean="0"/>
              <a:t>&lt;</a:t>
            </a:r>
            <a:r>
              <a:rPr lang="en-US" sz="1600" dirty="0" err="1" smtClean="0"/>
              <a:t>rdfs:label</a:t>
            </a:r>
            <a:r>
              <a:rPr lang="en-US" sz="1600" dirty="0" smtClean="0"/>
              <a:t>&gt;Thing&lt;/</a:t>
            </a:r>
            <a:r>
              <a:rPr lang="en-US" sz="1600" dirty="0" err="1" smtClean="0"/>
              <a:t>rdfs:label</a:t>
            </a:r>
            <a:r>
              <a:rPr lang="en-US" sz="1600" dirty="0" smtClean="0"/>
              <a:t>&gt;</a:t>
            </a:r>
          </a:p>
          <a:p>
            <a:r>
              <a:rPr lang="en-US" sz="1600" dirty="0" smtClean="0"/>
              <a:t>&lt;</a:t>
            </a:r>
            <a:r>
              <a:rPr lang="en-US" sz="1600" dirty="0" err="1" smtClean="0"/>
              <a:t>unionOf</a:t>
            </a:r>
            <a:r>
              <a:rPr lang="en-US" sz="1600" dirty="0" smtClean="0"/>
              <a:t> </a:t>
            </a:r>
            <a:r>
              <a:rPr lang="en-US" sz="1600" dirty="0" err="1" smtClean="0"/>
              <a:t>rdf:parseType</a:t>
            </a:r>
            <a:r>
              <a:rPr lang="en-US" sz="1600" dirty="0" smtClean="0"/>
              <a:t>="Collection"&gt;</a:t>
            </a:r>
          </a:p>
          <a:p>
            <a:r>
              <a:rPr lang="en-US" sz="1600" dirty="0" smtClean="0"/>
              <a:t>&lt;Class </a:t>
            </a:r>
            <a:r>
              <a:rPr lang="en-US" sz="1600" dirty="0" err="1" smtClean="0"/>
              <a:t>rdf:about</a:t>
            </a:r>
            <a:r>
              <a:rPr lang="en-US" sz="1600" dirty="0" smtClean="0"/>
              <a:t>="#Nothing"/&gt;</a:t>
            </a:r>
          </a:p>
          <a:p>
            <a:r>
              <a:rPr lang="en-US" sz="1600" dirty="0" smtClean="0"/>
              <a:t>&lt;Class&gt; &lt;</a:t>
            </a:r>
            <a:r>
              <a:rPr lang="en-US" sz="1600" dirty="0" err="1" smtClean="0"/>
              <a:t>complementOf</a:t>
            </a:r>
            <a:r>
              <a:rPr lang="en-US" sz="1600" dirty="0" smtClean="0"/>
              <a:t> </a:t>
            </a:r>
            <a:r>
              <a:rPr lang="en-US" sz="1600" dirty="0" err="1" smtClean="0"/>
              <a:t>rdf:resource</a:t>
            </a:r>
            <a:r>
              <a:rPr lang="en-US" sz="1600" dirty="0" smtClean="0"/>
              <a:t>="#Nothing"/&gt; &lt;/Class&gt;</a:t>
            </a:r>
          </a:p>
          <a:p>
            <a:r>
              <a:rPr lang="en-US" sz="1600" dirty="0" smtClean="0"/>
              <a:t>&lt;/</a:t>
            </a:r>
            <a:r>
              <a:rPr lang="en-US" sz="1600" dirty="0" err="1" smtClean="0"/>
              <a:t>unionOf</a:t>
            </a:r>
            <a:r>
              <a:rPr lang="en-US" sz="1600" dirty="0" smtClean="0"/>
              <a:t>&gt;</a:t>
            </a:r>
          </a:p>
          <a:p>
            <a:r>
              <a:rPr lang="en-US" sz="1600" dirty="0" smtClean="0"/>
              <a:t>&lt;/Class&gt;</a:t>
            </a:r>
          </a:p>
          <a:p>
            <a:endParaRPr lang="en-US" sz="1000" dirty="0" smtClean="0"/>
          </a:p>
          <a:p>
            <a:r>
              <a:rPr lang="en-US" sz="1600" dirty="0" smtClean="0"/>
              <a:t>&lt;Class </a:t>
            </a:r>
            <a:r>
              <a:rPr lang="en-US" sz="1600" dirty="0" err="1" smtClean="0"/>
              <a:t>rdf:ID</a:t>
            </a:r>
            <a:r>
              <a:rPr lang="en-US" sz="1600" dirty="0" smtClean="0"/>
              <a:t>="Nothing“&gt; &lt;</a:t>
            </a:r>
            <a:r>
              <a:rPr lang="en-US" sz="1600" dirty="0" err="1" smtClean="0"/>
              <a:t>rdfs:label</a:t>
            </a:r>
            <a:r>
              <a:rPr lang="en-US" sz="1600" dirty="0" smtClean="0"/>
              <a:t>&gt;Nothing&lt;/</a:t>
            </a:r>
            <a:r>
              <a:rPr lang="en-US" sz="1600" dirty="0" err="1" smtClean="0"/>
              <a:t>rdfs:label</a:t>
            </a:r>
            <a:r>
              <a:rPr lang="en-US" sz="1600" dirty="0" smtClean="0"/>
              <a:t>&gt;</a:t>
            </a:r>
          </a:p>
          <a:p>
            <a:r>
              <a:rPr lang="en-US" sz="1600" dirty="0" smtClean="0"/>
              <a:t>&lt;</a:t>
            </a:r>
            <a:r>
              <a:rPr lang="en-US" sz="1600" dirty="0" err="1" smtClean="0"/>
              <a:t>complementOf</a:t>
            </a:r>
            <a:r>
              <a:rPr lang="en-US" sz="1600" dirty="0" smtClean="0"/>
              <a:t> </a:t>
            </a:r>
            <a:r>
              <a:rPr lang="en-US" sz="1600" dirty="0" err="1" smtClean="0"/>
              <a:t>rdf:resource</a:t>
            </a:r>
            <a:r>
              <a:rPr lang="en-US" sz="1600" dirty="0" smtClean="0"/>
              <a:t>="#Thing"/&gt;</a:t>
            </a:r>
          </a:p>
          <a:p>
            <a:r>
              <a:rPr lang="en-US" sz="1600" dirty="0" smtClean="0"/>
              <a:t>&lt;/Class&gt;</a:t>
            </a:r>
          </a:p>
        </p:txBody>
      </p:sp>
      <p:sp>
        <p:nvSpPr>
          <p:cNvPr id="6" name="5 - Ορθογώνιο"/>
          <p:cNvSpPr/>
          <p:nvPr/>
        </p:nvSpPr>
        <p:spPr>
          <a:xfrm>
            <a:off x="5004048" y="3717032"/>
            <a:ext cx="3816424" cy="7200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Thing = Nothing ∪ </a:t>
            </a:r>
            <a:r>
              <a:rPr lang="en-US" sz="1600" i="1" dirty="0" err="1" smtClean="0"/>
              <a:t>Nothing</a:t>
            </a:r>
            <a:r>
              <a:rPr lang="en-US" sz="1600" i="1" baseline="30000" dirty="0" err="1" smtClean="0"/>
              <a:t>c</a:t>
            </a:r>
            <a:endParaRPr lang="en-US" sz="1600" i="1" baseline="30000" dirty="0" smtClean="0"/>
          </a:p>
          <a:p>
            <a:r>
              <a:rPr lang="en-US" sz="1600" i="1" dirty="0" smtClean="0"/>
              <a:t>Nothing = </a:t>
            </a:r>
            <a:r>
              <a:rPr lang="en-US" sz="1600" i="1" dirty="0" err="1" smtClean="0"/>
              <a:t>Thingc</a:t>
            </a:r>
            <a:r>
              <a:rPr lang="en-US" sz="1600" i="1" dirty="0" smtClean="0"/>
              <a:t> = </a:t>
            </a:r>
            <a:r>
              <a:rPr lang="en-US" sz="1600" i="1" dirty="0" err="1" smtClean="0"/>
              <a:t>Nothing</a:t>
            </a:r>
            <a:r>
              <a:rPr lang="en-US" sz="1600" i="1" baseline="30000" dirty="0" err="1" smtClean="0"/>
              <a:t>c</a:t>
            </a:r>
            <a:r>
              <a:rPr lang="en-US" sz="1600" i="1" dirty="0" smtClean="0"/>
              <a:t> ∩ </a:t>
            </a:r>
            <a:r>
              <a:rPr lang="en-US" sz="1600" i="1" dirty="0" err="1" smtClean="0"/>
              <a:t>Nothing</a:t>
            </a:r>
            <a:r>
              <a:rPr lang="en-US" sz="1600" i="1" baseline="30000" dirty="0" err="1" smtClean="0"/>
              <a:t>cc</a:t>
            </a:r>
            <a:r>
              <a:rPr lang="en-US" sz="1600" i="1" dirty="0" smtClean="0"/>
              <a:t> = ∅</a:t>
            </a:r>
            <a:endParaRPr lang="en-US" sz="1600" dirty="0" smtClean="0"/>
          </a:p>
        </p:txBody>
      </p:sp>
      <p:sp>
        <p:nvSpPr>
          <p:cNvPr id="8" name="2 - Θέση περιεχομένου"/>
          <p:cNvSpPr txBox="1">
            <a:spLocks/>
          </p:cNvSpPr>
          <p:nvPr/>
        </p:nvSpPr>
        <p:spPr>
          <a:xfrm>
            <a:off x="899592" y="3068960"/>
            <a:ext cx="8064896" cy="1008112"/>
          </a:xfrm>
          <a:prstGeom prst="rect">
            <a:avLst/>
          </a:prstGeom>
        </p:spPr>
        <p:txBody>
          <a:bodyPr>
            <a:normAutofit fontScale="92500" lnSpcReduction="1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300" i="1" dirty="0" smtClean="0"/>
              <a:t>Thing</a:t>
            </a:r>
            <a:r>
              <a:rPr lang="en-US" sz="2300" dirty="0" smtClean="0"/>
              <a:t> is the most general object class in OWL, and </a:t>
            </a:r>
            <a:r>
              <a:rPr lang="en-US" sz="2300" i="1" dirty="0" smtClean="0"/>
              <a:t>Nothing</a:t>
            </a:r>
            <a:r>
              <a:rPr lang="en-US" sz="2300" dirty="0" smtClean="0"/>
              <a:t> the most specific, that is, the empty object class</a:t>
            </a:r>
          </a:p>
          <a:p>
            <a:pPr marL="822960" lvl="1" indent="-283464">
              <a:spcBef>
                <a:spcPts val="600"/>
              </a:spcBef>
              <a:buClr>
                <a:schemeClr val="accent1"/>
              </a:buClr>
              <a:buSzPct val="80000"/>
              <a:buFont typeface="Wingdings 2"/>
              <a:buChar char=""/>
            </a:pPr>
            <a:r>
              <a:rPr lang="en-US" sz="1900" dirty="0" smtClean="0"/>
              <a:t>The following relationships hold:</a:t>
            </a:r>
            <a:endParaRPr kumimoji="0" lang="el-GR" sz="1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2248471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Class Equivalence (1/3)</a:t>
            </a:r>
            <a:endParaRPr lang="el-GR" dirty="0"/>
          </a:p>
        </p:txBody>
      </p:sp>
      <p:sp>
        <p:nvSpPr>
          <p:cNvPr id="3" name="2 - Θέση περιεχομένου"/>
          <p:cNvSpPr>
            <a:spLocks noGrp="1"/>
          </p:cNvSpPr>
          <p:nvPr>
            <p:ph idx="1"/>
          </p:nvPr>
        </p:nvSpPr>
        <p:spPr>
          <a:xfrm>
            <a:off x="1435608" y="1303784"/>
            <a:ext cx="7498080" cy="1477144"/>
          </a:xfrm>
        </p:spPr>
        <p:txBody>
          <a:bodyPr>
            <a:normAutofit/>
          </a:bodyPr>
          <a:lstStyle/>
          <a:p>
            <a:r>
              <a:rPr lang="en-US" sz="2000" dirty="0" smtClean="0"/>
              <a:t>Class equivalence, expressed by </a:t>
            </a:r>
            <a:r>
              <a:rPr lang="en-US" sz="2000" i="1" dirty="0" err="1" smtClean="0"/>
              <a:t>owl:EquivalentClass</a:t>
            </a:r>
            <a:r>
              <a:rPr lang="en-US" sz="2000" dirty="0" smtClean="0"/>
              <a:t>, implies a subclass relationship and is always stated between two classes</a:t>
            </a:r>
          </a:p>
          <a:p>
            <a:pPr lvl="1"/>
            <a:r>
              <a:rPr lang="en-US" sz="1800" dirty="0" smtClean="0"/>
              <a:t>This is analogous for </a:t>
            </a:r>
            <a:r>
              <a:rPr lang="en-US" sz="1800" i="1" dirty="0" err="1" smtClean="0"/>
              <a:t>owl:EquivalentProperty</a:t>
            </a:r>
            <a:endParaRPr lang="en-US" sz="1800" dirty="0" smtClean="0"/>
          </a:p>
          <a:p>
            <a:r>
              <a:rPr lang="en-US" sz="2000" dirty="0" err="1" smtClean="0"/>
              <a:t>Disjointness</a:t>
            </a:r>
            <a:r>
              <a:rPr lang="en-US" sz="2000" dirty="0" smtClean="0"/>
              <a:t> statements can only be stated between classes</a:t>
            </a:r>
            <a:endParaRPr lang="el-GR" sz="20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245</a:t>
            </a:fld>
            <a:endParaRPr lang="el-GR"/>
          </a:p>
        </p:txBody>
      </p:sp>
      <p:sp>
        <p:nvSpPr>
          <p:cNvPr id="5" name="4 - Ορθογώνιο"/>
          <p:cNvSpPr/>
          <p:nvPr/>
        </p:nvSpPr>
        <p:spPr>
          <a:xfrm>
            <a:off x="2195736" y="2780928"/>
            <a:ext cx="5544616" cy="388843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rdf:Property</a:t>
            </a:r>
            <a:r>
              <a:rPr lang="en-US" sz="1600" dirty="0" smtClean="0"/>
              <a:t> </a:t>
            </a:r>
            <a:r>
              <a:rPr lang="en-US" sz="1600" dirty="0" err="1" smtClean="0"/>
              <a:t>rdf:ID</a:t>
            </a:r>
            <a:r>
              <a:rPr lang="en-US" sz="1600" dirty="0" smtClean="0"/>
              <a:t>="</a:t>
            </a:r>
            <a:r>
              <a:rPr lang="en-US" sz="1600" dirty="0" err="1" smtClean="0"/>
              <a:t>EquivalentClass</a:t>
            </a:r>
            <a:r>
              <a:rPr lang="en-US" sz="1600" dirty="0" smtClean="0"/>
              <a:t>"&gt;</a:t>
            </a:r>
          </a:p>
          <a:p>
            <a:r>
              <a:rPr lang="en-US" sz="1600" dirty="0" smtClean="0"/>
              <a:t>&lt;</a:t>
            </a:r>
            <a:r>
              <a:rPr lang="en-US" sz="1600" dirty="0" err="1" smtClean="0"/>
              <a:t>rdfs:label</a:t>
            </a:r>
            <a:r>
              <a:rPr lang="en-US" sz="1600" dirty="0" smtClean="0"/>
              <a:t>&gt;</a:t>
            </a:r>
            <a:r>
              <a:rPr lang="en-US" sz="1600" dirty="0" err="1" smtClean="0"/>
              <a:t>EquivalentClass</a:t>
            </a:r>
            <a:r>
              <a:rPr lang="en-US" sz="1600" dirty="0" smtClean="0"/>
              <a:t>&lt;/</a:t>
            </a:r>
            <a:r>
              <a:rPr lang="en-US" sz="1600" dirty="0" err="1" smtClean="0"/>
              <a:t>rdfs:label</a:t>
            </a:r>
            <a:r>
              <a:rPr lang="en-US" sz="1600" dirty="0" smtClean="0"/>
              <a:t>&gt;</a:t>
            </a:r>
          </a:p>
          <a:p>
            <a:r>
              <a:rPr lang="en-US" sz="1600" dirty="0" smtClean="0"/>
              <a:t>&lt;</a:t>
            </a:r>
            <a:r>
              <a:rPr lang="en-US" sz="1600" dirty="0" err="1" smtClean="0"/>
              <a:t>rdfs:subPropertyOf</a:t>
            </a:r>
            <a:r>
              <a:rPr lang="en-US" sz="1600" dirty="0" smtClean="0"/>
              <a:t> </a:t>
            </a:r>
            <a:r>
              <a:rPr lang="en-US" sz="1600" dirty="0" err="1" smtClean="0"/>
              <a:t>rdf:resource</a:t>
            </a:r>
            <a:r>
              <a:rPr lang="en-US" sz="1600" dirty="0" smtClean="0"/>
              <a:t>="&amp;</a:t>
            </a:r>
            <a:r>
              <a:rPr lang="en-US" sz="1600" dirty="0" err="1" smtClean="0"/>
              <a:t>rdfs;subClassOf</a:t>
            </a:r>
            <a:r>
              <a:rPr lang="en-US" sz="1600" dirty="0" smtClean="0"/>
              <a:t>"/&gt;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="#Class"/&gt;</a:t>
            </a:r>
          </a:p>
          <a:p>
            <a:r>
              <a:rPr lang="en-US" sz="1600" dirty="0" smtClean="0"/>
              <a:t>&lt;</a:t>
            </a:r>
            <a:r>
              <a:rPr lang="en-US" sz="1600" dirty="0" err="1" smtClean="0"/>
              <a:t>rdfs:range</a:t>
            </a:r>
            <a:r>
              <a:rPr lang="en-US" sz="1600" dirty="0" smtClean="0"/>
              <a:t> </a:t>
            </a:r>
            <a:r>
              <a:rPr lang="en-US" sz="1600" dirty="0" err="1" smtClean="0"/>
              <a:t>rdf:resource</a:t>
            </a:r>
            <a:r>
              <a:rPr lang="en-US" sz="1600" dirty="0" smtClean="0"/>
              <a:t>="#Class"/&gt;</a:t>
            </a:r>
          </a:p>
          <a:p>
            <a:r>
              <a:rPr lang="en-US" sz="1600" dirty="0" smtClean="0"/>
              <a:t>&lt;/</a:t>
            </a:r>
            <a:r>
              <a:rPr lang="en-US" sz="1600" dirty="0" err="1" smtClean="0"/>
              <a:t>rdf:Property</a:t>
            </a:r>
            <a:r>
              <a:rPr lang="en-US" sz="1600" dirty="0" smtClean="0"/>
              <a:t>&gt;</a:t>
            </a:r>
          </a:p>
          <a:p>
            <a:endParaRPr lang="en-US" sz="500" dirty="0" smtClean="0"/>
          </a:p>
          <a:p>
            <a:r>
              <a:rPr lang="en-US" sz="1600" dirty="0" smtClean="0"/>
              <a:t>&lt;</a:t>
            </a:r>
            <a:r>
              <a:rPr lang="en-US" sz="1600" dirty="0" err="1" smtClean="0"/>
              <a:t>rdf:Property</a:t>
            </a:r>
            <a:r>
              <a:rPr lang="en-US" sz="1600" dirty="0" smtClean="0"/>
              <a:t> </a:t>
            </a:r>
            <a:r>
              <a:rPr lang="en-US" sz="1600" dirty="0" err="1" smtClean="0"/>
              <a:t>rdf:ID</a:t>
            </a:r>
            <a:r>
              <a:rPr lang="en-US" sz="1600" dirty="0" smtClean="0"/>
              <a:t>="</a:t>
            </a:r>
            <a:r>
              <a:rPr lang="en-US" sz="1600" dirty="0" err="1" smtClean="0"/>
              <a:t>EquivalentProperty</a:t>
            </a:r>
            <a:r>
              <a:rPr lang="en-US" sz="1600" dirty="0" smtClean="0"/>
              <a:t>"&gt;</a:t>
            </a:r>
          </a:p>
          <a:p>
            <a:r>
              <a:rPr lang="en-US" sz="1600" dirty="0" smtClean="0"/>
              <a:t>&lt;</a:t>
            </a:r>
            <a:r>
              <a:rPr lang="en-US" sz="1600" dirty="0" err="1" smtClean="0"/>
              <a:t>rdfs:label</a:t>
            </a:r>
            <a:r>
              <a:rPr lang="en-US" sz="1600" dirty="0" smtClean="0"/>
              <a:t>&gt;</a:t>
            </a:r>
            <a:r>
              <a:rPr lang="en-US" sz="1600" dirty="0" err="1" smtClean="0"/>
              <a:t>EquivalentProperty</a:t>
            </a:r>
            <a:r>
              <a:rPr lang="en-US" sz="1600" dirty="0" smtClean="0"/>
              <a:t>&lt;/</a:t>
            </a:r>
            <a:r>
              <a:rPr lang="en-US" sz="1600" dirty="0" err="1" smtClean="0"/>
              <a:t>rdfs:label</a:t>
            </a:r>
            <a:r>
              <a:rPr lang="en-US" sz="1600" dirty="0" smtClean="0"/>
              <a:t>&gt;</a:t>
            </a:r>
          </a:p>
          <a:p>
            <a:r>
              <a:rPr lang="en-US" sz="1600" dirty="0" smtClean="0"/>
              <a:t>&lt;</a:t>
            </a:r>
            <a:r>
              <a:rPr lang="en-US" sz="1600" dirty="0" err="1" smtClean="0"/>
              <a:t>rdfs:subPropertyOf</a:t>
            </a:r>
            <a:r>
              <a:rPr lang="en-US" sz="1600" dirty="0" smtClean="0"/>
              <a:t> </a:t>
            </a:r>
            <a:r>
              <a:rPr lang="en-US" sz="1600" dirty="0" err="1" smtClean="0"/>
              <a:t>rdf:resource</a:t>
            </a:r>
            <a:r>
              <a:rPr lang="en-US" sz="1600" dirty="0" smtClean="0"/>
              <a:t>="&amp;</a:t>
            </a:r>
            <a:r>
              <a:rPr lang="en-US" sz="1600" dirty="0" err="1" smtClean="0"/>
              <a:t>rdfs;subPropertyOf</a:t>
            </a:r>
            <a:r>
              <a:rPr lang="en-US" sz="1600" dirty="0" smtClean="0"/>
              <a:t>"/&gt;</a:t>
            </a:r>
          </a:p>
          <a:p>
            <a:r>
              <a:rPr lang="en-US" sz="1600" dirty="0" smtClean="0"/>
              <a:t>&lt;/</a:t>
            </a:r>
            <a:r>
              <a:rPr lang="en-US" sz="1600" dirty="0" err="1" smtClean="0"/>
              <a:t>rdf:Property</a:t>
            </a:r>
            <a:r>
              <a:rPr lang="en-US" sz="1600" dirty="0" smtClean="0"/>
              <a:t>&gt;</a:t>
            </a:r>
          </a:p>
          <a:p>
            <a:endParaRPr lang="en-US" sz="500" dirty="0" smtClean="0"/>
          </a:p>
          <a:p>
            <a:r>
              <a:rPr lang="en-US" sz="1600" dirty="0" smtClean="0"/>
              <a:t>&lt;</a:t>
            </a:r>
            <a:r>
              <a:rPr lang="en-US" sz="1600" dirty="0" err="1" smtClean="0"/>
              <a:t>rdf:Property</a:t>
            </a:r>
            <a:r>
              <a:rPr lang="en-US" sz="1600" dirty="0" smtClean="0"/>
              <a:t> </a:t>
            </a:r>
            <a:r>
              <a:rPr lang="en-US" sz="1600" dirty="0" err="1" smtClean="0"/>
              <a:t>rdf:ID</a:t>
            </a:r>
            <a:r>
              <a:rPr lang="en-US" sz="1600" dirty="0" smtClean="0"/>
              <a:t>="</a:t>
            </a:r>
            <a:r>
              <a:rPr lang="en-US" sz="1600" dirty="0" err="1" smtClean="0"/>
              <a:t>disjointWith</a:t>
            </a:r>
            <a:r>
              <a:rPr lang="en-US" sz="1600" dirty="0" smtClean="0"/>
              <a:t>"&gt;</a:t>
            </a:r>
          </a:p>
          <a:p>
            <a:r>
              <a:rPr lang="en-US" sz="1600" dirty="0" smtClean="0"/>
              <a:t>&lt;</a:t>
            </a:r>
            <a:r>
              <a:rPr lang="en-US" sz="1600" dirty="0" err="1" smtClean="0"/>
              <a:t>rdfs:label</a:t>
            </a:r>
            <a:r>
              <a:rPr lang="en-US" sz="1600" dirty="0" smtClean="0"/>
              <a:t>&gt;</a:t>
            </a:r>
            <a:r>
              <a:rPr lang="en-US" sz="1600" dirty="0" err="1" smtClean="0"/>
              <a:t>disjointWith</a:t>
            </a:r>
            <a:r>
              <a:rPr lang="en-US" sz="1600" dirty="0" smtClean="0"/>
              <a:t>&lt;/</a:t>
            </a:r>
            <a:r>
              <a:rPr lang="en-US" sz="1600" dirty="0" err="1" smtClean="0"/>
              <a:t>rdfs:label</a:t>
            </a:r>
            <a:r>
              <a:rPr lang="en-US" sz="1600" dirty="0" smtClean="0"/>
              <a:t>&gt;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="#Class"/&gt;</a:t>
            </a:r>
          </a:p>
          <a:p>
            <a:r>
              <a:rPr lang="en-US" sz="1600" dirty="0" smtClean="0"/>
              <a:t>&lt;</a:t>
            </a:r>
            <a:r>
              <a:rPr lang="en-US" sz="1600" dirty="0" err="1" smtClean="0"/>
              <a:t>rdfs:range</a:t>
            </a:r>
            <a:r>
              <a:rPr lang="en-US" sz="1600" dirty="0" smtClean="0"/>
              <a:t> </a:t>
            </a:r>
            <a:r>
              <a:rPr lang="en-US" sz="1600" dirty="0" err="1" smtClean="0"/>
              <a:t>rdf:resource</a:t>
            </a:r>
            <a:r>
              <a:rPr lang="en-US" sz="1600" dirty="0" smtClean="0"/>
              <a:t>="#Class"/&gt;</a:t>
            </a:r>
          </a:p>
          <a:p>
            <a:r>
              <a:rPr lang="en-US" sz="1600" dirty="0" smtClean="0"/>
              <a:t>&lt;/</a:t>
            </a:r>
            <a:r>
              <a:rPr lang="en-US" sz="1600" dirty="0" err="1" smtClean="0"/>
              <a:t>rdf:Property</a:t>
            </a:r>
            <a:r>
              <a:rPr lang="en-US" sz="1600" dirty="0" smtClean="0"/>
              <a:t>&gt;</a:t>
            </a:r>
          </a:p>
        </p:txBody>
      </p:sp>
    </p:spTree>
    <p:extLst>
      <p:ext uri="{BB962C8B-B14F-4D97-AF65-F5344CB8AC3E}">
        <p14:creationId xmlns:p14="http://schemas.microsoft.com/office/powerpoint/2010/main" val="1323360525"/>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Class Equivalence (2/3)</a:t>
            </a:r>
            <a:endParaRPr lang="el-GR" dirty="0"/>
          </a:p>
        </p:txBody>
      </p:sp>
      <p:sp>
        <p:nvSpPr>
          <p:cNvPr id="3" name="2 - Θέση περιεχομένου"/>
          <p:cNvSpPr>
            <a:spLocks noGrp="1"/>
          </p:cNvSpPr>
          <p:nvPr>
            <p:ph idx="1"/>
          </p:nvPr>
        </p:nvSpPr>
        <p:spPr>
          <a:xfrm>
            <a:off x="1435608" y="1447800"/>
            <a:ext cx="7498080" cy="1261120"/>
          </a:xfrm>
        </p:spPr>
        <p:txBody>
          <a:bodyPr>
            <a:normAutofit fontScale="70000" lnSpcReduction="20000"/>
          </a:bodyPr>
          <a:lstStyle/>
          <a:p>
            <a:r>
              <a:rPr lang="en-US" dirty="0" smtClean="0"/>
              <a:t>Equality and inequality can be stated between arbitrary things</a:t>
            </a:r>
          </a:p>
          <a:p>
            <a:pPr lvl="1"/>
            <a:r>
              <a:rPr lang="en-US" dirty="0" smtClean="0"/>
              <a:t>In OWL Full this statement can also be applied to classes</a:t>
            </a:r>
          </a:p>
          <a:p>
            <a:pPr lvl="1"/>
            <a:r>
              <a:rPr lang="en-US" i="1" dirty="0" err="1" smtClean="0"/>
              <a:t>owl:sameAs</a:t>
            </a:r>
            <a:r>
              <a:rPr lang="en-US" dirty="0" smtClean="0"/>
              <a:t> is simply a synonym for </a:t>
            </a:r>
            <a:r>
              <a:rPr lang="en-US" i="1" dirty="0" err="1" smtClean="0"/>
              <a:t>owl:sameIndividualAs</a:t>
            </a:r>
            <a:endParaRPr lang="el-GR" i="1"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246</a:t>
            </a:fld>
            <a:endParaRPr lang="el-GR"/>
          </a:p>
        </p:txBody>
      </p:sp>
      <p:sp>
        <p:nvSpPr>
          <p:cNvPr id="5" name="4 - Ορθογώνιο"/>
          <p:cNvSpPr/>
          <p:nvPr/>
        </p:nvSpPr>
        <p:spPr>
          <a:xfrm>
            <a:off x="2195736" y="2780928"/>
            <a:ext cx="5544616" cy="388843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rdf:Property</a:t>
            </a:r>
            <a:r>
              <a:rPr lang="en-US" sz="1600" dirty="0" smtClean="0"/>
              <a:t> </a:t>
            </a:r>
            <a:r>
              <a:rPr lang="en-US" sz="1600" dirty="0" err="1" smtClean="0"/>
              <a:t>rdf:ID</a:t>
            </a:r>
            <a:r>
              <a:rPr lang="en-US" sz="1600" dirty="0" smtClean="0"/>
              <a:t>="</a:t>
            </a:r>
            <a:r>
              <a:rPr lang="en-US" sz="1600" dirty="0" err="1" smtClean="0"/>
              <a:t>sameIndividualAs</a:t>
            </a:r>
            <a:r>
              <a:rPr lang="en-US" sz="1600" dirty="0" smtClean="0"/>
              <a:t>"&gt;</a:t>
            </a:r>
          </a:p>
          <a:p>
            <a:r>
              <a:rPr lang="en-US" sz="1600" dirty="0" smtClean="0"/>
              <a:t>&lt;</a:t>
            </a:r>
            <a:r>
              <a:rPr lang="en-US" sz="1600" dirty="0" err="1" smtClean="0"/>
              <a:t>rdfs:label</a:t>
            </a:r>
            <a:r>
              <a:rPr lang="en-US" sz="1600" dirty="0" smtClean="0"/>
              <a:t>&gt;</a:t>
            </a:r>
            <a:r>
              <a:rPr lang="en-US" sz="1600" dirty="0" err="1" smtClean="0"/>
              <a:t>sameIndividualAs</a:t>
            </a:r>
            <a:r>
              <a:rPr lang="en-US" sz="1600" dirty="0" smtClean="0"/>
              <a:t>&lt;/</a:t>
            </a:r>
            <a:r>
              <a:rPr lang="en-US" sz="1600" dirty="0" err="1" smtClean="0"/>
              <a:t>rdfs:label</a:t>
            </a:r>
            <a:r>
              <a:rPr lang="en-US" sz="1600" dirty="0" smtClean="0"/>
              <a:t>&gt;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="#Thing"/&gt;</a:t>
            </a:r>
          </a:p>
          <a:p>
            <a:r>
              <a:rPr lang="en-US" sz="1600" dirty="0" smtClean="0"/>
              <a:t>&lt;</a:t>
            </a:r>
            <a:r>
              <a:rPr lang="en-US" sz="1600" dirty="0" err="1" smtClean="0"/>
              <a:t>rdfs:range</a:t>
            </a:r>
            <a:r>
              <a:rPr lang="en-US" sz="1600" dirty="0" smtClean="0"/>
              <a:t> </a:t>
            </a:r>
            <a:r>
              <a:rPr lang="en-US" sz="1600" dirty="0" err="1" smtClean="0"/>
              <a:t>rdf:resource</a:t>
            </a:r>
            <a:r>
              <a:rPr lang="en-US" sz="1600" dirty="0" smtClean="0"/>
              <a:t>="#Thing"/&gt;</a:t>
            </a:r>
          </a:p>
          <a:p>
            <a:r>
              <a:rPr lang="en-US" sz="1600" dirty="0" smtClean="0"/>
              <a:t>&lt;/</a:t>
            </a:r>
            <a:r>
              <a:rPr lang="en-US" sz="1600" dirty="0" err="1" smtClean="0"/>
              <a:t>rdf:Property</a:t>
            </a:r>
            <a:r>
              <a:rPr lang="en-US" sz="1600" dirty="0" smtClean="0"/>
              <a:t>&gt;</a:t>
            </a:r>
          </a:p>
          <a:p>
            <a:endParaRPr lang="en-US" sz="700" dirty="0" smtClean="0"/>
          </a:p>
          <a:p>
            <a:r>
              <a:rPr lang="en-US" sz="1600" dirty="0" smtClean="0"/>
              <a:t>&lt;</a:t>
            </a:r>
            <a:r>
              <a:rPr lang="en-US" sz="1600" dirty="0" err="1" smtClean="0"/>
              <a:t>rdf:Property</a:t>
            </a:r>
            <a:r>
              <a:rPr lang="en-US" sz="1600" dirty="0" smtClean="0"/>
              <a:t> </a:t>
            </a:r>
            <a:r>
              <a:rPr lang="en-US" sz="1600" dirty="0" err="1" smtClean="0"/>
              <a:t>rdf:ID</a:t>
            </a:r>
            <a:r>
              <a:rPr lang="en-US" sz="1600" dirty="0" smtClean="0"/>
              <a:t>="</a:t>
            </a:r>
            <a:r>
              <a:rPr lang="en-US" sz="1600" dirty="0" err="1" smtClean="0"/>
              <a:t>differentFrom</a:t>
            </a:r>
            <a:r>
              <a:rPr lang="en-US" sz="1600" dirty="0" smtClean="0"/>
              <a:t>"&gt;</a:t>
            </a:r>
          </a:p>
          <a:p>
            <a:r>
              <a:rPr lang="en-US" sz="1600" dirty="0" smtClean="0"/>
              <a:t>&lt;</a:t>
            </a:r>
            <a:r>
              <a:rPr lang="en-US" sz="1600" dirty="0" err="1" smtClean="0"/>
              <a:t>rdfs:label</a:t>
            </a:r>
            <a:r>
              <a:rPr lang="en-US" sz="1600" dirty="0" smtClean="0"/>
              <a:t>&gt;</a:t>
            </a:r>
            <a:r>
              <a:rPr lang="en-US" sz="1600" dirty="0" err="1" smtClean="0"/>
              <a:t>differentFrom</a:t>
            </a:r>
            <a:r>
              <a:rPr lang="en-US" sz="1600" dirty="0" smtClean="0"/>
              <a:t>&lt;/</a:t>
            </a:r>
            <a:r>
              <a:rPr lang="en-US" sz="1600" dirty="0" err="1" smtClean="0"/>
              <a:t>rdfs:label</a:t>
            </a:r>
            <a:r>
              <a:rPr lang="en-US" sz="1600" dirty="0" smtClean="0"/>
              <a:t>&gt;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="#Thing"/&gt;</a:t>
            </a:r>
          </a:p>
          <a:p>
            <a:r>
              <a:rPr lang="en-US" sz="1600" dirty="0" smtClean="0"/>
              <a:t>&lt;</a:t>
            </a:r>
            <a:r>
              <a:rPr lang="en-US" sz="1600" dirty="0" err="1" smtClean="0"/>
              <a:t>rdfs:range</a:t>
            </a:r>
            <a:r>
              <a:rPr lang="en-US" sz="1600" dirty="0" smtClean="0"/>
              <a:t> </a:t>
            </a:r>
            <a:r>
              <a:rPr lang="en-US" sz="1600" dirty="0" err="1" smtClean="0"/>
              <a:t>rdf:resource</a:t>
            </a:r>
            <a:r>
              <a:rPr lang="en-US" sz="1600" dirty="0" smtClean="0"/>
              <a:t>="#Thing"/&gt;</a:t>
            </a:r>
          </a:p>
          <a:p>
            <a:r>
              <a:rPr lang="en-US" sz="1600" dirty="0" smtClean="0"/>
              <a:t>&lt;/</a:t>
            </a:r>
            <a:r>
              <a:rPr lang="en-US" sz="1600" dirty="0" err="1" smtClean="0"/>
              <a:t>rdf:Property</a:t>
            </a:r>
            <a:r>
              <a:rPr lang="en-US" sz="1600" dirty="0" smtClean="0"/>
              <a:t>&gt;</a:t>
            </a:r>
          </a:p>
          <a:p>
            <a:endParaRPr lang="en-US" sz="700" dirty="0" smtClean="0"/>
          </a:p>
          <a:p>
            <a:r>
              <a:rPr lang="en-US" sz="1600" dirty="0" smtClean="0"/>
              <a:t>&lt;</a:t>
            </a:r>
            <a:r>
              <a:rPr lang="en-US" sz="1600" dirty="0" err="1" smtClean="0"/>
              <a:t>rdf:Property</a:t>
            </a:r>
            <a:r>
              <a:rPr lang="en-US" sz="1600" dirty="0" smtClean="0"/>
              <a:t> </a:t>
            </a:r>
            <a:r>
              <a:rPr lang="en-US" sz="1600" dirty="0" err="1" smtClean="0"/>
              <a:t>rdf:ID</a:t>
            </a:r>
            <a:r>
              <a:rPr lang="en-US" sz="1600" dirty="0" smtClean="0"/>
              <a:t>="</a:t>
            </a:r>
            <a:r>
              <a:rPr lang="en-US" sz="1600" dirty="0" err="1" smtClean="0"/>
              <a:t>sameAs</a:t>
            </a:r>
            <a:r>
              <a:rPr lang="en-US" sz="1600" dirty="0" smtClean="0"/>
              <a:t>"&gt;</a:t>
            </a:r>
          </a:p>
          <a:p>
            <a:r>
              <a:rPr lang="en-US" sz="1600" dirty="0" smtClean="0"/>
              <a:t>&lt;</a:t>
            </a:r>
            <a:r>
              <a:rPr lang="en-US" sz="1600" dirty="0" err="1" smtClean="0"/>
              <a:t>rdfs:label</a:t>
            </a:r>
            <a:r>
              <a:rPr lang="en-US" sz="1600" dirty="0" smtClean="0"/>
              <a:t>&gt;</a:t>
            </a:r>
            <a:r>
              <a:rPr lang="en-US" sz="1600" dirty="0" err="1" smtClean="0"/>
              <a:t>sameAs</a:t>
            </a:r>
            <a:r>
              <a:rPr lang="en-US" sz="1600" dirty="0" smtClean="0"/>
              <a:t>&lt;/</a:t>
            </a:r>
            <a:r>
              <a:rPr lang="en-US" sz="1600" dirty="0" err="1" smtClean="0"/>
              <a:t>rdfs:label</a:t>
            </a:r>
            <a:r>
              <a:rPr lang="en-US" sz="1600" dirty="0" smtClean="0"/>
              <a:t>&gt;</a:t>
            </a:r>
          </a:p>
          <a:p>
            <a:r>
              <a:rPr lang="en-US" sz="1600" dirty="0" smtClean="0"/>
              <a:t>&lt;</a:t>
            </a:r>
            <a:r>
              <a:rPr lang="en-US" sz="1600" dirty="0" err="1" smtClean="0"/>
              <a:t>EquivalentProperty</a:t>
            </a:r>
            <a:r>
              <a:rPr lang="en-US" sz="1600" dirty="0" smtClean="0"/>
              <a:t> </a:t>
            </a:r>
            <a:r>
              <a:rPr lang="en-US" sz="1600" dirty="0" err="1" smtClean="0"/>
              <a:t>rdf:resource</a:t>
            </a:r>
            <a:r>
              <a:rPr lang="en-US" sz="1600" dirty="0" smtClean="0"/>
              <a:t>="#</a:t>
            </a:r>
            <a:r>
              <a:rPr lang="en-US" sz="1600" dirty="0" err="1" smtClean="0"/>
              <a:t>sameIndividualAs</a:t>
            </a:r>
            <a:r>
              <a:rPr lang="en-US" sz="1600" dirty="0" smtClean="0"/>
              <a:t>"/&gt;</a:t>
            </a:r>
          </a:p>
          <a:p>
            <a:r>
              <a:rPr lang="en-US" sz="1600" dirty="0" smtClean="0"/>
              <a:t>&lt;/</a:t>
            </a:r>
            <a:r>
              <a:rPr lang="en-US" sz="1600" dirty="0" err="1" smtClean="0"/>
              <a:t>rdf:Property</a:t>
            </a:r>
            <a:r>
              <a:rPr lang="en-US" sz="1600" dirty="0" smtClean="0"/>
              <a:t>&gt;</a:t>
            </a:r>
          </a:p>
        </p:txBody>
      </p:sp>
    </p:spTree>
    <p:extLst>
      <p:ext uri="{BB962C8B-B14F-4D97-AF65-F5344CB8AC3E}">
        <p14:creationId xmlns:p14="http://schemas.microsoft.com/office/powerpoint/2010/main" val="2881847430"/>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Class Equivalence (3/3)</a:t>
            </a:r>
            <a:endParaRPr lang="el-GR" dirty="0"/>
          </a:p>
        </p:txBody>
      </p:sp>
      <p:sp>
        <p:nvSpPr>
          <p:cNvPr id="3" name="2 - Θέση περιεχομένου"/>
          <p:cNvSpPr>
            <a:spLocks noGrp="1"/>
          </p:cNvSpPr>
          <p:nvPr>
            <p:ph idx="1"/>
          </p:nvPr>
        </p:nvSpPr>
        <p:spPr>
          <a:xfrm>
            <a:off x="1435608" y="1807840"/>
            <a:ext cx="7498080" cy="829072"/>
          </a:xfrm>
        </p:spPr>
        <p:txBody>
          <a:bodyPr>
            <a:normAutofit fontScale="85000" lnSpcReduction="20000"/>
          </a:bodyPr>
          <a:lstStyle/>
          <a:p>
            <a:r>
              <a:rPr lang="en-US" i="1" dirty="0" err="1" smtClean="0"/>
              <a:t>owl:distinctMembers</a:t>
            </a:r>
            <a:r>
              <a:rPr lang="en-US" dirty="0" smtClean="0"/>
              <a:t> can only be used for </a:t>
            </a:r>
            <a:r>
              <a:rPr lang="en-US" i="1" dirty="0" err="1" smtClean="0"/>
              <a:t>owl:AllDifferent</a:t>
            </a:r>
            <a:r>
              <a:rPr lang="en-US" dirty="0" smtClean="0"/>
              <a:t>:</a:t>
            </a:r>
            <a:endParaRPr lang="el-GR" i="1"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247</a:t>
            </a:fld>
            <a:endParaRPr lang="el-GR"/>
          </a:p>
        </p:txBody>
      </p:sp>
      <p:sp>
        <p:nvSpPr>
          <p:cNvPr id="5" name="4 - Ορθογώνιο"/>
          <p:cNvSpPr/>
          <p:nvPr/>
        </p:nvSpPr>
        <p:spPr>
          <a:xfrm>
            <a:off x="2627784" y="2780928"/>
            <a:ext cx="4248472" cy="26642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rdfs:Class</a:t>
            </a:r>
            <a:r>
              <a:rPr lang="en-US" sz="1600" dirty="0" smtClean="0"/>
              <a:t> </a:t>
            </a:r>
            <a:r>
              <a:rPr lang="en-US" sz="1600" dirty="0" err="1" smtClean="0"/>
              <a:t>rdf:ID</a:t>
            </a:r>
            <a:r>
              <a:rPr lang="en-US" sz="1600" dirty="0" smtClean="0"/>
              <a:t>="</a:t>
            </a:r>
            <a:r>
              <a:rPr lang="en-US" sz="1600" dirty="0" err="1" smtClean="0"/>
              <a:t>AllDifferent</a:t>
            </a:r>
            <a:r>
              <a:rPr lang="en-US" sz="1600" dirty="0" smtClean="0"/>
              <a:t>"&gt;</a:t>
            </a:r>
          </a:p>
          <a:p>
            <a:r>
              <a:rPr lang="en-US" sz="1600" dirty="0" smtClean="0"/>
              <a:t>&lt;</a:t>
            </a:r>
            <a:r>
              <a:rPr lang="en-US" sz="1600" dirty="0" err="1" smtClean="0"/>
              <a:t>rdfs:label</a:t>
            </a:r>
            <a:r>
              <a:rPr lang="en-US" sz="1600" dirty="0" smtClean="0"/>
              <a:t>&gt;</a:t>
            </a:r>
            <a:r>
              <a:rPr lang="en-US" sz="1600" dirty="0" err="1" smtClean="0"/>
              <a:t>AllDifferent</a:t>
            </a:r>
            <a:r>
              <a:rPr lang="en-US" sz="1600" dirty="0" smtClean="0"/>
              <a:t>&lt;/</a:t>
            </a:r>
            <a:r>
              <a:rPr lang="en-US" sz="1600" dirty="0" err="1" smtClean="0"/>
              <a:t>rdfs:label</a:t>
            </a:r>
            <a:r>
              <a:rPr lang="en-US" sz="1600" dirty="0" smtClean="0"/>
              <a:t>&gt;</a:t>
            </a:r>
          </a:p>
          <a:p>
            <a:r>
              <a:rPr lang="en-US" sz="1600" dirty="0" smtClean="0"/>
              <a:t>&lt;/</a:t>
            </a:r>
            <a:r>
              <a:rPr lang="en-US" sz="1600" dirty="0" err="1" smtClean="0"/>
              <a:t>rdfs:Class</a:t>
            </a:r>
            <a:r>
              <a:rPr lang="en-US" sz="1600" dirty="0" smtClean="0"/>
              <a:t>&gt;</a:t>
            </a:r>
          </a:p>
          <a:p>
            <a:endParaRPr lang="en-US" sz="1600" dirty="0" smtClean="0"/>
          </a:p>
          <a:p>
            <a:r>
              <a:rPr lang="en-US" sz="1600" dirty="0" smtClean="0"/>
              <a:t>&lt;</a:t>
            </a:r>
            <a:r>
              <a:rPr lang="en-US" sz="1600" dirty="0" err="1" smtClean="0"/>
              <a:t>rdf:Property</a:t>
            </a:r>
            <a:r>
              <a:rPr lang="en-US" sz="1600" dirty="0" smtClean="0"/>
              <a:t> </a:t>
            </a:r>
            <a:r>
              <a:rPr lang="en-US" sz="1600" dirty="0" err="1" smtClean="0"/>
              <a:t>rdf:ID</a:t>
            </a:r>
            <a:r>
              <a:rPr lang="en-US" sz="1600" dirty="0" smtClean="0"/>
              <a:t>="</a:t>
            </a:r>
            <a:r>
              <a:rPr lang="en-US" sz="1600" dirty="0" err="1" smtClean="0"/>
              <a:t>distinctMembers</a:t>
            </a:r>
            <a:r>
              <a:rPr lang="en-US" sz="1600" dirty="0" smtClean="0"/>
              <a:t>"&gt;</a:t>
            </a:r>
          </a:p>
          <a:p>
            <a:r>
              <a:rPr lang="en-US" sz="1600" dirty="0" smtClean="0"/>
              <a:t>&lt;</a:t>
            </a:r>
            <a:r>
              <a:rPr lang="en-US" sz="1600" dirty="0" err="1" smtClean="0"/>
              <a:t>rdfs:label</a:t>
            </a:r>
            <a:r>
              <a:rPr lang="en-US" sz="1600" dirty="0" smtClean="0"/>
              <a:t>&gt;</a:t>
            </a:r>
            <a:r>
              <a:rPr lang="en-US" sz="1600" dirty="0" err="1" smtClean="0"/>
              <a:t>distinctMembers</a:t>
            </a:r>
            <a:r>
              <a:rPr lang="en-US" sz="1600" dirty="0" smtClean="0"/>
              <a:t>&lt;/</a:t>
            </a:r>
            <a:r>
              <a:rPr lang="en-US" sz="1600" dirty="0" err="1" smtClean="0"/>
              <a:t>rdfs:label</a:t>
            </a:r>
            <a:r>
              <a:rPr lang="en-US" sz="1600" dirty="0" smtClean="0"/>
              <a:t>&gt;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a:t>
            </a:r>
            <a:r>
              <a:rPr lang="en-US" sz="1600" dirty="0" err="1" smtClean="0"/>
              <a:t>AllDifferent</a:t>
            </a:r>
            <a:r>
              <a:rPr lang="en-US" sz="1600" dirty="0" smtClean="0"/>
              <a:t>"/&gt;</a:t>
            </a:r>
          </a:p>
          <a:p>
            <a:r>
              <a:rPr lang="en-US" sz="1600" dirty="0" smtClean="0"/>
              <a:t>&lt;</a:t>
            </a:r>
            <a:r>
              <a:rPr lang="en-US" sz="1600" dirty="0" err="1" smtClean="0"/>
              <a:t>rdfs:range</a:t>
            </a:r>
            <a:r>
              <a:rPr lang="en-US" sz="1600" dirty="0" smtClean="0"/>
              <a:t> </a:t>
            </a:r>
            <a:r>
              <a:rPr lang="en-US" sz="1600" dirty="0" err="1" smtClean="0"/>
              <a:t>rdf:resource</a:t>
            </a:r>
            <a:r>
              <a:rPr lang="en-US" sz="1600" dirty="0" smtClean="0"/>
              <a:t>="&amp;</a:t>
            </a:r>
            <a:r>
              <a:rPr lang="en-US" sz="1600" dirty="0" err="1" smtClean="0"/>
              <a:t>rdf;List</a:t>
            </a:r>
            <a:r>
              <a:rPr lang="en-US" sz="1600" dirty="0" smtClean="0"/>
              <a:t>"/&gt;</a:t>
            </a:r>
          </a:p>
          <a:p>
            <a:r>
              <a:rPr lang="en-US" sz="1600" dirty="0" smtClean="0"/>
              <a:t>&lt;/</a:t>
            </a:r>
            <a:r>
              <a:rPr lang="en-US" sz="1600" dirty="0" err="1" smtClean="0"/>
              <a:t>rdf:Property</a:t>
            </a:r>
            <a:r>
              <a:rPr lang="en-US" sz="1600" dirty="0" smtClean="0"/>
              <a:t>&gt;</a:t>
            </a:r>
          </a:p>
        </p:txBody>
      </p:sp>
    </p:spTree>
    <p:extLst>
      <p:ext uri="{BB962C8B-B14F-4D97-AF65-F5344CB8AC3E}">
        <p14:creationId xmlns:p14="http://schemas.microsoft.com/office/powerpoint/2010/main" val="101933933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Building Classes from Other Classes</a:t>
            </a:r>
            <a:endParaRPr lang="el-GR" dirty="0"/>
          </a:p>
        </p:txBody>
      </p:sp>
      <p:sp>
        <p:nvSpPr>
          <p:cNvPr id="3" name="2 - Θέση περιεχομένου"/>
          <p:cNvSpPr>
            <a:spLocks noGrp="1"/>
          </p:cNvSpPr>
          <p:nvPr>
            <p:ph idx="1"/>
          </p:nvPr>
        </p:nvSpPr>
        <p:spPr>
          <a:xfrm>
            <a:off x="1043608" y="1519808"/>
            <a:ext cx="4752528" cy="1261120"/>
          </a:xfrm>
        </p:spPr>
        <p:txBody>
          <a:bodyPr>
            <a:noAutofit/>
          </a:bodyPr>
          <a:lstStyle/>
          <a:p>
            <a:r>
              <a:rPr lang="en-US" sz="2200" i="1" dirty="0" err="1" smtClean="0"/>
              <a:t>owl:unionOf</a:t>
            </a:r>
            <a:r>
              <a:rPr lang="en-US" sz="2200" dirty="0" smtClean="0"/>
              <a:t> builds a class from a list </a:t>
            </a:r>
          </a:p>
          <a:p>
            <a:pPr lvl="1"/>
            <a:r>
              <a:rPr lang="en-US" sz="2000" dirty="0" smtClean="0"/>
              <a:t>assumed to be a list of other class expressions</a:t>
            </a:r>
            <a:endParaRPr lang="el-GR" sz="20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248</a:t>
            </a:fld>
            <a:endParaRPr lang="el-GR"/>
          </a:p>
        </p:txBody>
      </p:sp>
      <p:sp>
        <p:nvSpPr>
          <p:cNvPr id="5" name="4 - Ορθογώνιο"/>
          <p:cNvSpPr/>
          <p:nvPr/>
        </p:nvSpPr>
        <p:spPr>
          <a:xfrm>
            <a:off x="5652120" y="1556792"/>
            <a:ext cx="3312368" cy="16561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rdf:Property</a:t>
            </a:r>
            <a:r>
              <a:rPr lang="en-US" sz="1600" dirty="0" smtClean="0"/>
              <a:t> </a:t>
            </a:r>
            <a:r>
              <a:rPr lang="en-US" sz="1600" dirty="0" err="1" smtClean="0"/>
              <a:t>rdf:ID</a:t>
            </a:r>
            <a:r>
              <a:rPr lang="en-US" sz="1600" dirty="0" smtClean="0"/>
              <a:t>="</a:t>
            </a:r>
            <a:r>
              <a:rPr lang="en-US" sz="1600" dirty="0" err="1" smtClean="0"/>
              <a:t>unionOf</a:t>
            </a:r>
            <a:r>
              <a:rPr lang="en-US" sz="1600" dirty="0" smtClean="0"/>
              <a:t>"&gt;</a:t>
            </a:r>
          </a:p>
          <a:p>
            <a:r>
              <a:rPr lang="en-US" sz="1600" dirty="0" smtClean="0"/>
              <a:t>&lt;</a:t>
            </a:r>
            <a:r>
              <a:rPr lang="en-US" sz="1600" dirty="0" err="1" smtClean="0"/>
              <a:t>rdfs:label</a:t>
            </a:r>
            <a:r>
              <a:rPr lang="en-US" sz="1600" dirty="0" smtClean="0"/>
              <a:t>&gt;</a:t>
            </a:r>
            <a:r>
              <a:rPr lang="en-US" sz="1600" dirty="0" err="1" smtClean="0"/>
              <a:t>unionOf</a:t>
            </a:r>
            <a:r>
              <a:rPr lang="en-US" sz="1600" dirty="0" smtClean="0"/>
              <a:t>&lt;/</a:t>
            </a:r>
            <a:r>
              <a:rPr lang="en-US" sz="1600" dirty="0" err="1" smtClean="0"/>
              <a:t>rdfs:label</a:t>
            </a:r>
            <a:r>
              <a:rPr lang="en-US" sz="1600" dirty="0" smtClean="0"/>
              <a:t>&gt;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="#Class"/&gt;</a:t>
            </a:r>
          </a:p>
          <a:p>
            <a:r>
              <a:rPr lang="en-US" sz="1600" dirty="0" smtClean="0"/>
              <a:t>&lt;</a:t>
            </a:r>
            <a:r>
              <a:rPr lang="en-US" sz="1600" dirty="0" err="1" smtClean="0"/>
              <a:t>rdfs:range</a:t>
            </a:r>
            <a:r>
              <a:rPr lang="en-US" sz="1600" dirty="0" smtClean="0"/>
              <a:t> </a:t>
            </a:r>
            <a:r>
              <a:rPr lang="en-US" sz="1600" dirty="0" err="1" smtClean="0"/>
              <a:t>rdf:resource</a:t>
            </a:r>
            <a:r>
              <a:rPr lang="en-US" sz="1600" dirty="0" smtClean="0"/>
              <a:t>="&amp;</a:t>
            </a:r>
            <a:r>
              <a:rPr lang="en-US" sz="1600" dirty="0" err="1" smtClean="0"/>
              <a:t>rdf;List</a:t>
            </a:r>
            <a:r>
              <a:rPr lang="en-US" sz="1600" dirty="0" smtClean="0"/>
              <a:t>"/&gt;</a:t>
            </a:r>
          </a:p>
          <a:p>
            <a:r>
              <a:rPr lang="en-US" sz="1600" dirty="0" smtClean="0"/>
              <a:t>&lt;/</a:t>
            </a:r>
            <a:r>
              <a:rPr lang="en-US" sz="1600" dirty="0" err="1" smtClean="0"/>
              <a:t>rdf:Property</a:t>
            </a:r>
            <a:r>
              <a:rPr lang="en-US" sz="1600" dirty="0" smtClean="0"/>
              <a:t>&gt;</a:t>
            </a:r>
          </a:p>
        </p:txBody>
      </p:sp>
      <p:sp>
        <p:nvSpPr>
          <p:cNvPr id="6" name="5 - Ορθογώνιο"/>
          <p:cNvSpPr/>
          <p:nvPr/>
        </p:nvSpPr>
        <p:spPr>
          <a:xfrm>
            <a:off x="2843808" y="4941168"/>
            <a:ext cx="3680792" cy="16561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rdf:Property</a:t>
            </a:r>
            <a:r>
              <a:rPr lang="en-US" sz="1600" dirty="0" smtClean="0"/>
              <a:t> </a:t>
            </a:r>
            <a:r>
              <a:rPr lang="en-US" sz="1600" dirty="0" err="1" smtClean="0"/>
              <a:t>rdf:ID</a:t>
            </a:r>
            <a:r>
              <a:rPr lang="en-US" sz="1600" dirty="0" smtClean="0"/>
              <a:t>="</a:t>
            </a:r>
            <a:r>
              <a:rPr lang="en-US" sz="1600" dirty="0" err="1" smtClean="0"/>
              <a:t>complementOf</a:t>
            </a:r>
            <a:r>
              <a:rPr lang="en-US" sz="1600" dirty="0" smtClean="0"/>
              <a:t>"&gt;</a:t>
            </a:r>
          </a:p>
          <a:p>
            <a:r>
              <a:rPr lang="en-US" sz="1600" dirty="0" smtClean="0"/>
              <a:t>&lt;</a:t>
            </a:r>
            <a:r>
              <a:rPr lang="en-US" sz="1600" dirty="0" err="1" smtClean="0"/>
              <a:t>rdfs:label</a:t>
            </a:r>
            <a:r>
              <a:rPr lang="en-US" sz="1600" dirty="0" smtClean="0"/>
              <a:t>&gt;</a:t>
            </a:r>
            <a:r>
              <a:rPr lang="en-US" sz="1600" dirty="0" err="1" smtClean="0"/>
              <a:t>complementOf</a:t>
            </a:r>
            <a:r>
              <a:rPr lang="en-US" sz="1600" dirty="0" smtClean="0"/>
              <a:t>&lt;/</a:t>
            </a:r>
            <a:r>
              <a:rPr lang="en-US" sz="1600" dirty="0" err="1" smtClean="0"/>
              <a:t>rdfs:label</a:t>
            </a:r>
            <a:r>
              <a:rPr lang="en-US" sz="1600" dirty="0" smtClean="0"/>
              <a:t>&gt;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="#Class"/&gt;</a:t>
            </a:r>
          </a:p>
          <a:p>
            <a:r>
              <a:rPr lang="en-US" sz="1600" dirty="0" smtClean="0"/>
              <a:t>&lt;</a:t>
            </a:r>
            <a:r>
              <a:rPr lang="en-US" sz="1600" dirty="0" err="1" smtClean="0"/>
              <a:t>rdfs:range</a:t>
            </a:r>
            <a:r>
              <a:rPr lang="en-US" sz="1600" dirty="0" smtClean="0"/>
              <a:t> </a:t>
            </a:r>
            <a:r>
              <a:rPr lang="en-US" sz="1600" dirty="0" err="1" smtClean="0"/>
              <a:t>rdf:resource</a:t>
            </a:r>
            <a:r>
              <a:rPr lang="en-US" sz="1600" dirty="0" smtClean="0"/>
              <a:t>="#Class"/&gt;</a:t>
            </a:r>
          </a:p>
          <a:p>
            <a:r>
              <a:rPr lang="en-US" sz="1600" dirty="0" smtClean="0"/>
              <a:t>&lt;/</a:t>
            </a:r>
            <a:r>
              <a:rPr lang="en-US" sz="1600" dirty="0" err="1" smtClean="0"/>
              <a:t>rdf:Property</a:t>
            </a:r>
            <a:r>
              <a:rPr lang="en-US" sz="1600" dirty="0" smtClean="0"/>
              <a:t>&gt;</a:t>
            </a:r>
          </a:p>
        </p:txBody>
      </p:sp>
      <p:sp>
        <p:nvSpPr>
          <p:cNvPr id="7" name="2 - Θέση περιεχομένου"/>
          <p:cNvSpPr txBox="1">
            <a:spLocks/>
          </p:cNvSpPr>
          <p:nvPr/>
        </p:nvSpPr>
        <p:spPr>
          <a:xfrm>
            <a:off x="1043608" y="3356992"/>
            <a:ext cx="7858120" cy="1584176"/>
          </a:xfrm>
          <a:prstGeom prst="rect">
            <a:avLst/>
          </a:prstGeom>
        </p:spPr>
        <p:txBody>
          <a:bodyPr>
            <a:no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200" i="1" dirty="0" err="1" smtClean="0"/>
              <a:t>owl:intersectionOf</a:t>
            </a:r>
            <a:r>
              <a:rPr lang="en-US" sz="2200" dirty="0" smtClean="0"/>
              <a:t> and </a:t>
            </a:r>
            <a:r>
              <a:rPr lang="en-US" sz="2200" i="1" dirty="0" err="1" smtClean="0"/>
              <a:t>owl:oneOf</a:t>
            </a:r>
            <a:r>
              <a:rPr lang="en-US" sz="2200" dirty="0" smtClean="0"/>
              <a:t> also build classes from a list, although for these constructs the list is assumed to be a list of individuals </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200" i="1" dirty="0" err="1" smtClean="0"/>
              <a:t>owl:complementOf</a:t>
            </a:r>
            <a:r>
              <a:rPr lang="en-US" sz="2200" dirty="0" smtClean="0"/>
              <a:t> defines a class in terms of a single other class</a:t>
            </a:r>
            <a:endParaRPr kumimoji="0" lang="el-GR" sz="2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75861469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Restricting Properties of Classes (1/2)</a:t>
            </a:r>
            <a:endParaRPr lang="el-GR" dirty="0"/>
          </a:p>
        </p:txBody>
      </p:sp>
      <p:sp>
        <p:nvSpPr>
          <p:cNvPr id="3" name="2 - Θέση περιεχομένου"/>
          <p:cNvSpPr>
            <a:spLocks noGrp="1"/>
          </p:cNvSpPr>
          <p:nvPr>
            <p:ph idx="1"/>
          </p:nvPr>
        </p:nvSpPr>
        <p:spPr>
          <a:xfrm>
            <a:off x="1435608" y="1447800"/>
            <a:ext cx="7498080" cy="685056"/>
          </a:xfrm>
        </p:spPr>
        <p:txBody>
          <a:bodyPr>
            <a:normAutofit fontScale="70000" lnSpcReduction="20000"/>
          </a:bodyPr>
          <a:lstStyle/>
          <a:p>
            <a:r>
              <a:rPr lang="en-US" dirty="0" smtClean="0"/>
              <a:t>Restrictions in OWL define the class of those objects that satisfy some attached conditions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249</a:t>
            </a:fld>
            <a:endParaRPr lang="el-GR"/>
          </a:p>
        </p:txBody>
      </p:sp>
      <p:sp>
        <p:nvSpPr>
          <p:cNvPr id="5" name="4 - Ορθογώνιο"/>
          <p:cNvSpPr/>
          <p:nvPr/>
        </p:nvSpPr>
        <p:spPr>
          <a:xfrm>
            <a:off x="2555776" y="2132856"/>
            <a:ext cx="4680520" cy="11521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rdfs:Class</a:t>
            </a:r>
            <a:r>
              <a:rPr lang="en-US" sz="1600" dirty="0" smtClean="0"/>
              <a:t> </a:t>
            </a:r>
            <a:r>
              <a:rPr lang="en-US" sz="1600" dirty="0" err="1" smtClean="0"/>
              <a:t>rdf:ID</a:t>
            </a:r>
            <a:r>
              <a:rPr lang="en-US" sz="1600" dirty="0" smtClean="0"/>
              <a:t>="Restriction"&gt;</a:t>
            </a:r>
          </a:p>
          <a:p>
            <a:r>
              <a:rPr lang="en-US" sz="1600" dirty="0" smtClean="0"/>
              <a:t>&lt;</a:t>
            </a:r>
            <a:r>
              <a:rPr lang="en-US" sz="1600" dirty="0" err="1" smtClean="0"/>
              <a:t>rdfs:label</a:t>
            </a:r>
            <a:r>
              <a:rPr lang="en-US" sz="1600" dirty="0" smtClean="0"/>
              <a:t>&gt;Restriction&lt;/</a:t>
            </a:r>
            <a:r>
              <a:rPr lang="en-US" sz="1600" dirty="0" err="1" smtClean="0"/>
              <a:t>rdfs:label</a:t>
            </a:r>
            <a:r>
              <a:rPr lang="en-US" sz="1600" dirty="0" smtClean="0"/>
              <a:t>&gt;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="#Class"/&gt;</a:t>
            </a:r>
          </a:p>
          <a:p>
            <a:r>
              <a:rPr lang="en-US" sz="1600" dirty="0" smtClean="0"/>
              <a:t>&lt;/</a:t>
            </a:r>
            <a:r>
              <a:rPr lang="en-US" sz="1600" dirty="0" err="1" smtClean="0"/>
              <a:t>rdfs:Class</a:t>
            </a:r>
            <a:r>
              <a:rPr lang="en-US" sz="1600" dirty="0" smtClean="0"/>
              <a:t>&gt;</a:t>
            </a:r>
          </a:p>
        </p:txBody>
      </p:sp>
      <p:sp>
        <p:nvSpPr>
          <p:cNvPr id="6" name="5 - Ορθογώνιο"/>
          <p:cNvSpPr/>
          <p:nvPr/>
        </p:nvSpPr>
        <p:spPr>
          <a:xfrm>
            <a:off x="2843808" y="4725144"/>
            <a:ext cx="3888432" cy="15841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rdf:Property</a:t>
            </a:r>
            <a:r>
              <a:rPr lang="en-US" sz="1600" dirty="0" smtClean="0"/>
              <a:t> </a:t>
            </a:r>
            <a:r>
              <a:rPr lang="en-US" sz="1600" dirty="0" err="1" smtClean="0"/>
              <a:t>rdf:ID</a:t>
            </a:r>
            <a:r>
              <a:rPr lang="en-US" sz="1600" dirty="0" smtClean="0"/>
              <a:t>="</a:t>
            </a:r>
            <a:r>
              <a:rPr lang="en-US" sz="1600" dirty="0" err="1" smtClean="0"/>
              <a:t>onProperty</a:t>
            </a:r>
            <a:r>
              <a:rPr lang="en-US" sz="1600" dirty="0" smtClean="0"/>
              <a:t>"&gt;</a:t>
            </a:r>
          </a:p>
          <a:p>
            <a:r>
              <a:rPr lang="en-US" sz="1600" dirty="0" smtClean="0"/>
              <a:t>&lt;</a:t>
            </a:r>
            <a:r>
              <a:rPr lang="en-US" sz="1600" dirty="0" err="1" smtClean="0"/>
              <a:t>rdfs:label</a:t>
            </a:r>
            <a:r>
              <a:rPr lang="en-US" sz="1600" dirty="0" smtClean="0"/>
              <a:t>&gt;</a:t>
            </a:r>
            <a:r>
              <a:rPr lang="en-US" sz="1600" dirty="0" err="1" smtClean="0"/>
              <a:t>onProperty</a:t>
            </a:r>
            <a:r>
              <a:rPr lang="en-US" sz="1600" dirty="0" smtClean="0"/>
              <a:t>&lt;/</a:t>
            </a:r>
            <a:r>
              <a:rPr lang="en-US" sz="1600" dirty="0" err="1" smtClean="0"/>
              <a:t>rdfs:label</a:t>
            </a:r>
            <a:r>
              <a:rPr lang="en-US" sz="1600" dirty="0" smtClean="0"/>
              <a:t>&gt;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="#Restriction"/&gt;</a:t>
            </a:r>
          </a:p>
          <a:p>
            <a:r>
              <a:rPr lang="en-US" sz="1600" dirty="0" smtClean="0"/>
              <a:t>&lt;</a:t>
            </a:r>
            <a:r>
              <a:rPr lang="en-US" sz="1600" dirty="0" err="1" smtClean="0"/>
              <a:t>rdfs:range</a:t>
            </a:r>
            <a:r>
              <a:rPr lang="en-US" sz="1600" dirty="0" smtClean="0"/>
              <a:t> </a:t>
            </a:r>
            <a:r>
              <a:rPr lang="en-US" sz="1600" dirty="0" err="1" smtClean="0"/>
              <a:t>rdf:resource</a:t>
            </a:r>
            <a:r>
              <a:rPr lang="en-US" sz="1600" dirty="0" smtClean="0"/>
              <a:t>="&amp;</a:t>
            </a:r>
            <a:r>
              <a:rPr lang="en-US" sz="1600" dirty="0" err="1" smtClean="0"/>
              <a:t>rdf;Property</a:t>
            </a:r>
            <a:r>
              <a:rPr lang="en-US" sz="1600" dirty="0" smtClean="0"/>
              <a:t>"/&gt;</a:t>
            </a:r>
          </a:p>
          <a:p>
            <a:r>
              <a:rPr lang="en-US" sz="1600" dirty="0" smtClean="0"/>
              <a:t>&lt;/</a:t>
            </a:r>
            <a:r>
              <a:rPr lang="en-US" sz="1600" dirty="0" err="1" smtClean="0"/>
              <a:t>rdf:Property</a:t>
            </a:r>
            <a:r>
              <a:rPr lang="en-US" sz="1600" dirty="0" smtClean="0"/>
              <a:t>&gt;</a:t>
            </a:r>
          </a:p>
        </p:txBody>
      </p:sp>
      <p:sp>
        <p:nvSpPr>
          <p:cNvPr id="7" name="2 - Θέση περιεχομένου"/>
          <p:cNvSpPr txBox="1">
            <a:spLocks/>
          </p:cNvSpPr>
          <p:nvPr/>
        </p:nvSpPr>
        <p:spPr>
          <a:xfrm>
            <a:off x="1403648" y="3464024"/>
            <a:ext cx="7498080" cy="1261120"/>
          </a:xfrm>
          <a:prstGeom prst="rect">
            <a:avLst/>
          </a:prstGeom>
        </p:spPr>
        <p:txBody>
          <a:bodyPr>
            <a:normAutofit fontScale="70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All the following properties are only allowed to occur within a restriction definition </a:t>
            </a:r>
          </a:p>
          <a:p>
            <a:pPr marL="822960" lvl="1" indent="-283464">
              <a:spcBef>
                <a:spcPts val="600"/>
              </a:spcBef>
              <a:buClr>
                <a:schemeClr val="accent1"/>
              </a:buClr>
              <a:buSzPct val="80000"/>
              <a:buFont typeface="Wingdings 2"/>
              <a:buChar char=""/>
            </a:pPr>
            <a:r>
              <a:rPr lang="en-US" sz="2900" dirty="0" smtClean="0"/>
              <a:t>That is, their domain is </a:t>
            </a:r>
            <a:r>
              <a:rPr lang="en-US" sz="2900" dirty="0" err="1" smtClean="0"/>
              <a:t>owl:Restriction</a:t>
            </a:r>
            <a:r>
              <a:rPr lang="en-US" sz="2900" dirty="0" smtClean="0"/>
              <a:t>, but they differ with respect to their range:</a:t>
            </a:r>
            <a:endParaRPr kumimoji="0" lang="el-GR" sz="29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299002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Agents (1/2)</a:t>
            </a:r>
            <a:endParaRPr lang="el-GR" dirty="0"/>
          </a:p>
        </p:txBody>
      </p:sp>
      <p:sp>
        <p:nvSpPr>
          <p:cNvPr id="3" name="2 - Θέση περιεχομένου"/>
          <p:cNvSpPr>
            <a:spLocks noGrp="1"/>
          </p:cNvSpPr>
          <p:nvPr>
            <p:ph idx="1"/>
          </p:nvPr>
        </p:nvSpPr>
        <p:spPr>
          <a:xfrm>
            <a:off x="1435608" y="1447800"/>
            <a:ext cx="3856472" cy="4933528"/>
          </a:xfrm>
        </p:spPr>
        <p:txBody>
          <a:bodyPr>
            <a:normAutofit fontScale="62500" lnSpcReduction="20000"/>
          </a:bodyPr>
          <a:lstStyle/>
          <a:p>
            <a:r>
              <a:rPr lang="en-US" dirty="0" smtClean="0"/>
              <a:t>Agents are pieces of software that work autonomously and proactively</a:t>
            </a:r>
          </a:p>
          <a:p>
            <a:r>
              <a:rPr lang="en-US" dirty="0" smtClean="0"/>
              <a:t>A personal agent on the SW will </a:t>
            </a:r>
          </a:p>
          <a:p>
            <a:pPr lvl="1"/>
            <a:r>
              <a:rPr lang="en-US" dirty="0" smtClean="0"/>
              <a:t>receive some tasks and preferences from the person </a:t>
            </a:r>
          </a:p>
          <a:p>
            <a:pPr lvl="1"/>
            <a:r>
              <a:rPr lang="en-US" dirty="0" smtClean="0"/>
              <a:t>seek information from Web sources</a:t>
            </a:r>
          </a:p>
          <a:p>
            <a:pPr lvl="1"/>
            <a:r>
              <a:rPr lang="en-US" dirty="0" smtClean="0"/>
              <a:t>communicate with other agents</a:t>
            </a:r>
          </a:p>
          <a:p>
            <a:pPr lvl="1"/>
            <a:r>
              <a:rPr lang="en-US" dirty="0" smtClean="0"/>
              <a:t>compare information about user requirements and preferences</a:t>
            </a:r>
          </a:p>
          <a:p>
            <a:pPr lvl="1"/>
            <a:r>
              <a:rPr lang="en-US" dirty="0" smtClean="0"/>
              <a:t>select certain choices and</a:t>
            </a:r>
          </a:p>
          <a:p>
            <a:pPr lvl="1"/>
            <a:r>
              <a:rPr lang="en-US" dirty="0" smtClean="0"/>
              <a:t>give answers to the user</a:t>
            </a:r>
          </a:p>
          <a:p>
            <a:r>
              <a:rPr lang="en-US" dirty="0" smtClean="0"/>
              <a:t>An example of such an agent is Michael’s private agent in the physiotherapy example above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25</a:t>
            </a:fld>
            <a:endParaRPr lang="el-GR"/>
          </a:p>
        </p:txBody>
      </p:sp>
      <p:pic>
        <p:nvPicPr>
          <p:cNvPr id="2052" name="Picture 4"/>
          <p:cNvPicPr>
            <a:picLocks noChangeAspect="1" noChangeArrowheads="1"/>
          </p:cNvPicPr>
          <p:nvPr/>
        </p:nvPicPr>
        <p:blipFill>
          <a:blip r:embed="rId2" cstate="print"/>
          <a:srcRect/>
          <a:stretch>
            <a:fillRect/>
          </a:stretch>
        </p:blipFill>
        <p:spPr bwMode="auto">
          <a:xfrm>
            <a:off x="5508104" y="1653554"/>
            <a:ext cx="2349624" cy="2863604"/>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7884368" y="1624060"/>
            <a:ext cx="1008112" cy="32539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Restricting Properties of Classes (2/2)</a:t>
            </a:r>
            <a:endParaRPr lang="el-GR" dirty="0"/>
          </a:p>
        </p:txBody>
      </p:sp>
      <p:sp>
        <p:nvSpPr>
          <p:cNvPr id="3" name="2 - Θέση περιεχομένου"/>
          <p:cNvSpPr>
            <a:spLocks noGrp="1"/>
          </p:cNvSpPr>
          <p:nvPr>
            <p:ph idx="1"/>
          </p:nvPr>
        </p:nvSpPr>
        <p:spPr>
          <a:xfrm>
            <a:off x="1043608" y="1447800"/>
            <a:ext cx="6592776" cy="685056"/>
          </a:xfrm>
        </p:spPr>
        <p:txBody>
          <a:bodyPr/>
          <a:lstStyle/>
          <a:p>
            <a:r>
              <a:rPr lang="en-US" dirty="0" smtClean="0"/>
              <a:t>…</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250</a:t>
            </a:fld>
            <a:endParaRPr lang="el-GR"/>
          </a:p>
        </p:txBody>
      </p:sp>
      <p:sp>
        <p:nvSpPr>
          <p:cNvPr id="5" name="4 - Ορθογώνιο"/>
          <p:cNvSpPr/>
          <p:nvPr/>
        </p:nvSpPr>
        <p:spPr>
          <a:xfrm>
            <a:off x="5004048" y="1628800"/>
            <a:ext cx="3960440" cy="39604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rdf:Property</a:t>
            </a:r>
            <a:r>
              <a:rPr lang="en-US" sz="1600" dirty="0" smtClean="0"/>
              <a:t> </a:t>
            </a:r>
            <a:r>
              <a:rPr lang="en-US" sz="1600" dirty="0" err="1" smtClean="0"/>
              <a:t>rdf:ID</a:t>
            </a:r>
            <a:r>
              <a:rPr lang="en-US" sz="1600" dirty="0" smtClean="0"/>
              <a:t>="</a:t>
            </a:r>
            <a:r>
              <a:rPr lang="en-US" sz="1600" dirty="0" err="1" smtClean="0"/>
              <a:t>allValuesFrom</a:t>
            </a:r>
            <a:r>
              <a:rPr lang="en-US" sz="1600" dirty="0" smtClean="0"/>
              <a:t>"&gt;</a:t>
            </a:r>
          </a:p>
          <a:p>
            <a:r>
              <a:rPr lang="en-US" sz="1600" dirty="0" smtClean="0"/>
              <a:t>&lt;</a:t>
            </a:r>
            <a:r>
              <a:rPr lang="en-US" sz="1600" dirty="0" err="1" smtClean="0"/>
              <a:t>rdfs:label</a:t>
            </a:r>
            <a:r>
              <a:rPr lang="en-US" sz="1600" dirty="0" smtClean="0"/>
              <a:t>&gt;</a:t>
            </a:r>
            <a:r>
              <a:rPr lang="en-US" sz="1600" dirty="0" err="1" smtClean="0"/>
              <a:t>allValuesFrom</a:t>
            </a:r>
            <a:r>
              <a:rPr lang="en-US" sz="1600" dirty="0" smtClean="0"/>
              <a:t>&lt;/</a:t>
            </a:r>
            <a:r>
              <a:rPr lang="en-US" sz="1600" dirty="0" err="1" smtClean="0"/>
              <a:t>rdfs:label</a:t>
            </a:r>
            <a:r>
              <a:rPr lang="en-US" sz="1600" dirty="0" smtClean="0"/>
              <a:t>&gt;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="#Restriction"/&gt;</a:t>
            </a:r>
          </a:p>
          <a:p>
            <a:r>
              <a:rPr lang="en-US" sz="1600" dirty="0" smtClean="0"/>
              <a:t>&lt;</a:t>
            </a:r>
            <a:r>
              <a:rPr lang="en-US" sz="1600" dirty="0" err="1" smtClean="0"/>
              <a:t>rdfs:range</a:t>
            </a:r>
            <a:r>
              <a:rPr lang="en-US" sz="1600" dirty="0" smtClean="0"/>
              <a:t> </a:t>
            </a:r>
            <a:r>
              <a:rPr lang="en-US" sz="1600" dirty="0" err="1" smtClean="0"/>
              <a:t>rdf:resource</a:t>
            </a:r>
            <a:r>
              <a:rPr lang="en-US" sz="1600" dirty="0" smtClean="0"/>
              <a:t>="&amp;</a:t>
            </a:r>
            <a:r>
              <a:rPr lang="en-US" sz="1600" dirty="0" err="1" smtClean="0"/>
              <a:t>rdfs;Class</a:t>
            </a:r>
            <a:r>
              <a:rPr lang="en-US" sz="1600" dirty="0" smtClean="0"/>
              <a:t>"/&gt;</a:t>
            </a:r>
          </a:p>
          <a:p>
            <a:r>
              <a:rPr lang="en-US" sz="1600" dirty="0" smtClean="0"/>
              <a:t>&lt;/</a:t>
            </a:r>
            <a:r>
              <a:rPr lang="en-US" sz="1600" dirty="0" err="1" smtClean="0"/>
              <a:t>rdf:Property</a:t>
            </a:r>
            <a:r>
              <a:rPr lang="en-US" sz="1600" dirty="0" smtClean="0"/>
              <a:t>&gt;</a:t>
            </a:r>
          </a:p>
          <a:p>
            <a:endParaRPr lang="en-US" sz="900" dirty="0" smtClean="0"/>
          </a:p>
          <a:p>
            <a:r>
              <a:rPr lang="en-US" sz="1600" dirty="0" smtClean="0"/>
              <a:t>&lt;</a:t>
            </a:r>
            <a:r>
              <a:rPr lang="en-US" sz="1600" dirty="0" err="1" smtClean="0"/>
              <a:t>rdf:Property</a:t>
            </a:r>
            <a:r>
              <a:rPr lang="en-US" sz="1600" dirty="0" smtClean="0"/>
              <a:t> </a:t>
            </a:r>
            <a:r>
              <a:rPr lang="en-US" sz="1600" dirty="0" err="1" smtClean="0"/>
              <a:t>rdf:ID</a:t>
            </a:r>
            <a:r>
              <a:rPr lang="en-US" sz="1600" dirty="0" smtClean="0"/>
              <a:t>="</a:t>
            </a:r>
            <a:r>
              <a:rPr lang="en-US" sz="1600" dirty="0" err="1" smtClean="0"/>
              <a:t>hasValue</a:t>
            </a:r>
            <a:r>
              <a:rPr lang="en-US" sz="1600" dirty="0" smtClean="0"/>
              <a:t>"&gt;</a:t>
            </a:r>
          </a:p>
          <a:p>
            <a:r>
              <a:rPr lang="en-US" sz="1600" dirty="0" smtClean="0"/>
              <a:t>&lt;</a:t>
            </a:r>
            <a:r>
              <a:rPr lang="en-US" sz="1600" dirty="0" err="1" smtClean="0"/>
              <a:t>rdfs:label</a:t>
            </a:r>
            <a:r>
              <a:rPr lang="en-US" sz="1600" dirty="0" smtClean="0"/>
              <a:t>&gt;</a:t>
            </a:r>
            <a:r>
              <a:rPr lang="en-US" sz="1600" dirty="0" err="1" smtClean="0"/>
              <a:t>hasValue</a:t>
            </a:r>
            <a:r>
              <a:rPr lang="en-US" sz="1600" dirty="0" smtClean="0"/>
              <a:t>&lt;/</a:t>
            </a:r>
            <a:r>
              <a:rPr lang="en-US" sz="1600" dirty="0" err="1" smtClean="0"/>
              <a:t>rdfs:label</a:t>
            </a:r>
            <a:r>
              <a:rPr lang="en-US" sz="1600" dirty="0" smtClean="0"/>
              <a:t>&gt;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="#Restriction"/&gt;</a:t>
            </a:r>
          </a:p>
          <a:p>
            <a:r>
              <a:rPr lang="en-US" sz="1600" dirty="0" smtClean="0"/>
              <a:t>&lt;/</a:t>
            </a:r>
            <a:r>
              <a:rPr lang="en-US" sz="1600" dirty="0" err="1" smtClean="0"/>
              <a:t>rdf:Property</a:t>
            </a:r>
            <a:r>
              <a:rPr lang="en-US" sz="1600" dirty="0" smtClean="0"/>
              <a:t>&gt;</a:t>
            </a:r>
          </a:p>
          <a:p>
            <a:endParaRPr lang="en-US" sz="900" dirty="0" smtClean="0"/>
          </a:p>
          <a:p>
            <a:r>
              <a:rPr lang="en-US" sz="1600" dirty="0" smtClean="0"/>
              <a:t>&lt;</a:t>
            </a:r>
            <a:r>
              <a:rPr lang="en-US" sz="1600" dirty="0" err="1" smtClean="0"/>
              <a:t>rdf:Property</a:t>
            </a:r>
            <a:r>
              <a:rPr lang="en-US" sz="1600" dirty="0" smtClean="0"/>
              <a:t> </a:t>
            </a:r>
            <a:r>
              <a:rPr lang="en-US" sz="1600" dirty="0" err="1" smtClean="0"/>
              <a:t>rdf:ID</a:t>
            </a:r>
            <a:r>
              <a:rPr lang="en-US" sz="1600" dirty="0" smtClean="0"/>
              <a:t>="</a:t>
            </a:r>
            <a:r>
              <a:rPr lang="en-US" sz="1600" dirty="0" err="1" smtClean="0"/>
              <a:t>minCardinality</a:t>
            </a:r>
            <a:r>
              <a:rPr lang="en-US" sz="1600" dirty="0" smtClean="0"/>
              <a:t>"&gt;</a:t>
            </a:r>
          </a:p>
          <a:p>
            <a:r>
              <a:rPr lang="en-US" sz="1600" dirty="0" smtClean="0"/>
              <a:t>&lt;</a:t>
            </a:r>
            <a:r>
              <a:rPr lang="en-US" sz="1600" dirty="0" err="1" smtClean="0"/>
              <a:t>rdfs:label</a:t>
            </a:r>
            <a:r>
              <a:rPr lang="en-US" sz="1600" dirty="0" smtClean="0"/>
              <a:t>&gt;</a:t>
            </a:r>
            <a:r>
              <a:rPr lang="en-US" sz="1600" dirty="0" err="1" smtClean="0"/>
              <a:t>minCardinality</a:t>
            </a:r>
            <a:r>
              <a:rPr lang="en-US" sz="1600" dirty="0" smtClean="0"/>
              <a:t>&lt;/</a:t>
            </a:r>
            <a:r>
              <a:rPr lang="en-US" sz="1600" dirty="0" err="1" smtClean="0"/>
              <a:t>rdfs:label</a:t>
            </a:r>
            <a:r>
              <a:rPr lang="en-US" sz="1600" dirty="0" smtClean="0"/>
              <a:t>&gt;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="#Restriction"/&gt;</a:t>
            </a:r>
          </a:p>
          <a:p>
            <a:r>
              <a:rPr lang="en-US" sz="1600" dirty="0" smtClean="0"/>
              <a:t>&lt;</a:t>
            </a:r>
            <a:r>
              <a:rPr lang="en-US" sz="1600" dirty="0" err="1" smtClean="0"/>
              <a:t>rdfs:range</a:t>
            </a:r>
            <a:r>
              <a:rPr lang="en-US" sz="1600" dirty="0" smtClean="0"/>
              <a:t> </a:t>
            </a:r>
            <a:r>
              <a:rPr lang="en-US" sz="1600" dirty="0" err="1" smtClean="0"/>
              <a:t>rdf:resource</a:t>
            </a:r>
            <a:r>
              <a:rPr lang="en-US" sz="1600" dirty="0" smtClean="0"/>
              <a:t>="&amp;</a:t>
            </a:r>
            <a:r>
              <a:rPr lang="en-US" sz="1600" dirty="0" err="1" smtClean="0"/>
              <a:t>xsd;nonNegativeInteger</a:t>
            </a:r>
            <a:r>
              <a:rPr lang="en-US" sz="1600" dirty="0" smtClean="0"/>
              <a:t>"/&gt;</a:t>
            </a:r>
          </a:p>
          <a:p>
            <a:r>
              <a:rPr lang="en-US" sz="1600" dirty="0" smtClean="0"/>
              <a:t>&lt;/</a:t>
            </a:r>
            <a:r>
              <a:rPr lang="en-US" sz="1600" dirty="0" err="1" smtClean="0"/>
              <a:t>rdf:Property</a:t>
            </a:r>
            <a:r>
              <a:rPr lang="en-US" sz="1600" dirty="0" smtClean="0"/>
              <a:t>&gt;</a:t>
            </a:r>
          </a:p>
        </p:txBody>
      </p:sp>
      <p:sp>
        <p:nvSpPr>
          <p:cNvPr id="6" name="2 - Θέση περιεχομένου"/>
          <p:cNvSpPr txBox="1">
            <a:spLocks/>
          </p:cNvSpPr>
          <p:nvPr/>
        </p:nvSpPr>
        <p:spPr>
          <a:xfrm>
            <a:off x="1115616" y="1916832"/>
            <a:ext cx="3816424" cy="4797152"/>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000" i="1" dirty="0" err="1" smtClean="0"/>
              <a:t>owl:maxCardinality</a:t>
            </a:r>
            <a:r>
              <a:rPr lang="en-US" sz="2000" dirty="0" smtClean="0"/>
              <a:t> and </a:t>
            </a:r>
            <a:r>
              <a:rPr lang="en-US" sz="2000" i="1" dirty="0" err="1" smtClean="0"/>
              <a:t>owl:cardinality</a:t>
            </a:r>
            <a:r>
              <a:rPr lang="en-US" sz="2000" dirty="0" smtClean="0"/>
              <a:t> are defined analogously to </a:t>
            </a:r>
            <a:r>
              <a:rPr lang="en-US" sz="2000" i="1" dirty="0" err="1" smtClean="0"/>
              <a:t>owl:minCardinality</a:t>
            </a:r>
            <a:r>
              <a:rPr lang="en-US" sz="2000" dirty="0" smtClean="0"/>
              <a:t>, and </a:t>
            </a:r>
            <a:r>
              <a:rPr lang="en-US" sz="2000" i="1" u="sng" dirty="0" err="1" smtClean="0"/>
              <a:t>owl:someValuesFrom</a:t>
            </a:r>
            <a:r>
              <a:rPr lang="en-US" sz="2000" dirty="0" smtClean="0"/>
              <a:t> is defined analogously to </a:t>
            </a:r>
            <a:r>
              <a:rPr lang="en-US" sz="2000" i="1" dirty="0" err="1" smtClean="0"/>
              <a:t>owl:allValuesFrom</a:t>
            </a:r>
            <a:r>
              <a:rPr lang="en-US" sz="2000" i="1" dirty="0" smtClean="0"/>
              <a:t> </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000" i="1" dirty="0" err="1" smtClean="0"/>
              <a:t>owl:onProperty</a:t>
            </a:r>
            <a:r>
              <a:rPr lang="en-US" sz="2000" dirty="0" smtClean="0"/>
              <a:t> allows the restriction on an object or data type property. Therefore, the range of the restricting properties like </a:t>
            </a:r>
            <a:r>
              <a:rPr lang="en-US" sz="2000" i="1" dirty="0" err="1" smtClean="0"/>
              <a:t>owl:allValuesFrom</a:t>
            </a:r>
            <a:r>
              <a:rPr lang="en-US" sz="2000" dirty="0" smtClean="0"/>
              <a:t> is not </a:t>
            </a:r>
            <a:r>
              <a:rPr lang="en-US" sz="2000" i="1" dirty="0" err="1" smtClean="0"/>
              <a:t>owl:Class</a:t>
            </a:r>
            <a:r>
              <a:rPr lang="en-US" sz="2000" dirty="0" smtClean="0"/>
              <a:t> (object classes) but the more general </a:t>
            </a:r>
            <a:r>
              <a:rPr lang="en-US" sz="2000" i="1" dirty="0" err="1" smtClean="0"/>
              <a:t>rdfs:Class</a:t>
            </a:r>
            <a:endParaRPr kumimoji="0" lang="el-GR" sz="3600" b="0" i="1"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8892624"/>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Properties</a:t>
            </a:r>
            <a:endParaRPr lang="el-GR" dirty="0"/>
          </a:p>
        </p:txBody>
      </p:sp>
      <p:sp>
        <p:nvSpPr>
          <p:cNvPr id="3" name="2 - Θέση περιεχομένου"/>
          <p:cNvSpPr>
            <a:spLocks noGrp="1"/>
          </p:cNvSpPr>
          <p:nvPr>
            <p:ph idx="1"/>
          </p:nvPr>
        </p:nvSpPr>
        <p:spPr>
          <a:xfrm>
            <a:off x="971600" y="1447800"/>
            <a:ext cx="4032448" cy="1477144"/>
          </a:xfrm>
        </p:spPr>
        <p:txBody>
          <a:bodyPr>
            <a:normAutofit lnSpcReduction="10000"/>
          </a:bodyPr>
          <a:lstStyle/>
          <a:p>
            <a:r>
              <a:rPr lang="en-US" sz="2200" i="1" dirty="0" err="1" smtClean="0"/>
              <a:t>owl:ObjectProperty</a:t>
            </a:r>
            <a:r>
              <a:rPr lang="en-US" sz="2200" dirty="0" smtClean="0"/>
              <a:t> is a special case of </a:t>
            </a:r>
            <a:r>
              <a:rPr lang="en-US" sz="2200" i="1" dirty="0" err="1" smtClean="0"/>
              <a:t>rdf:Property</a:t>
            </a:r>
            <a:endParaRPr lang="en-US" sz="2200" i="1" dirty="0" smtClean="0"/>
          </a:p>
          <a:p>
            <a:r>
              <a:rPr lang="en-US" sz="2200" dirty="0" smtClean="0"/>
              <a:t>Similarly for </a:t>
            </a:r>
            <a:r>
              <a:rPr lang="en-US" sz="2200" i="1" dirty="0" err="1" smtClean="0"/>
              <a:t>owl:DatatypeProperty</a:t>
            </a:r>
            <a:endParaRPr lang="el-GR" sz="2200" i="1"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251</a:t>
            </a:fld>
            <a:endParaRPr lang="el-GR"/>
          </a:p>
        </p:txBody>
      </p:sp>
      <p:sp>
        <p:nvSpPr>
          <p:cNvPr id="5" name="4 - Ορθογώνιο"/>
          <p:cNvSpPr/>
          <p:nvPr/>
        </p:nvSpPr>
        <p:spPr>
          <a:xfrm>
            <a:off x="4788024" y="1556792"/>
            <a:ext cx="4248472" cy="11521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rdfs:Class</a:t>
            </a:r>
            <a:r>
              <a:rPr lang="en-US" sz="1600" dirty="0" smtClean="0"/>
              <a:t> </a:t>
            </a:r>
            <a:r>
              <a:rPr lang="en-US" sz="1600" dirty="0" err="1" smtClean="0"/>
              <a:t>rdf:ID</a:t>
            </a:r>
            <a:r>
              <a:rPr lang="en-US" sz="1600" dirty="0" smtClean="0"/>
              <a:t>="</a:t>
            </a:r>
            <a:r>
              <a:rPr lang="en-US" sz="1600" dirty="0" err="1" smtClean="0"/>
              <a:t>ObjectProperty</a:t>
            </a:r>
            <a:r>
              <a:rPr lang="en-US" sz="1600" dirty="0" smtClean="0"/>
              <a:t>"&gt;</a:t>
            </a:r>
          </a:p>
          <a:p>
            <a:r>
              <a:rPr lang="en-US" sz="1600" dirty="0" smtClean="0"/>
              <a:t>&lt;</a:t>
            </a:r>
            <a:r>
              <a:rPr lang="en-US" sz="1600" dirty="0" err="1" smtClean="0"/>
              <a:t>rdfs:label</a:t>
            </a:r>
            <a:r>
              <a:rPr lang="en-US" sz="1600" dirty="0" smtClean="0"/>
              <a:t>&gt;</a:t>
            </a:r>
            <a:r>
              <a:rPr lang="en-US" sz="1600" dirty="0" err="1" smtClean="0"/>
              <a:t>ObjectProperty</a:t>
            </a:r>
            <a:r>
              <a:rPr lang="en-US" sz="1600" dirty="0" smtClean="0"/>
              <a:t>&lt;/</a:t>
            </a:r>
            <a:r>
              <a:rPr lang="en-US" sz="1600" dirty="0" err="1" smtClean="0"/>
              <a:t>rdfs:label</a:t>
            </a:r>
            <a:r>
              <a:rPr lang="en-US" sz="1600" dirty="0" smtClean="0"/>
              <a:t>&gt;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="&amp;</a:t>
            </a:r>
            <a:r>
              <a:rPr lang="en-US" sz="1600" dirty="0" err="1" smtClean="0"/>
              <a:t>rdf;Property</a:t>
            </a:r>
            <a:r>
              <a:rPr lang="en-US" sz="1600" dirty="0" smtClean="0"/>
              <a:t>"/&gt;</a:t>
            </a:r>
          </a:p>
          <a:p>
            <a:r>
              <a:rPr lang="en-US" sz="1600" dirty="0" smtClean="0"/>
              <a:t>&lt;/</a:t>
            </a:r>
            <a:r>
              <a:rPr lang="en-US" sz="1600" dirty="0" err="1" smtClean="0"/>
              <a:t>rdfs:Class</a:t>
            </a:r>
            <a:r>
              <a:rPr lang="en-US" sz="1600" dirty="0" smtClean="0"/>
              <a:t>&gt;</a:t>
            </a:r>
          </a:p>
        </p:txBody>
      </p:sp>
      <p:sp>
        <p:nvSpPr>
          <p:cNvPr id="6" name="2 - Θέση περιεχομένου"/>
          <p:cNvSpPr txBox="1">
            <a:spLocks/>
          </p:cNvSpPr>
          <p:nvPr/>
        </p:nvSpPr>
        <p:spPr>
          <a:xfrm>
            <a:off x="971600" y="2852936"/>
            <a:ext cx="3816424" cy="1872208"/>
          </a:xfrm>
          <a:prstGeom prst="rect">
            <a:avLst/>
          </a:prstGeom>
        </p:spPr>
        <p:txBody>
          <a:bodyPr>
            <a:normAutofit fontScale="70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err="1" smtClean="0"/>
              <a:t>owl:TransitiveProperty</a:t>
            </a:r>
            <a:r>
              <a:rPr lang="en-US" sz="3200" dirty="0" smtClean="0"/>
              <a:t> can only be applied to object properties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Similarly for symmetric, functional, and inverse functional properties</a:t>
            </a:r>
            <a:endParaRPr kumimoji="0" lang="el-GR" sz="3200" b="0" i="1" u="none" strike="noStrike" kern="1200" cap="none" spc="0" normalizeH="0" baseline="0" noProof="0" dirty="0">
              <a:ln>
                <a:noFill/>
              </a:ln>
              <a:solidFill>
                <a:schemeClr val="tx1"/>
              </a:solidFill>
              <a:effectLst/>
              <a:uLnTx/>
              <a:uFillTx/>
              <a:latin typeface="+mn-lt"/>
              <a:ea typeface="+mn-ea"/>
              <a:cs typeface="+mn-cs"/>
            </a:endParaRPr>
          </a:p>
        </p:txBody>
      </p:sp>
      <p:sp>
        <p:nvSpPr>
          <p:cNvPr id="7" name="6 - Ορθογώνιο"/>
          <p:cNvSpPr/>
          <p:nvPr/>
        </p:nvSpPr>
        <p:spPr>
          <a:xfrm>
            <a:off x="4499992" y="2924944"/>
            <a:ext cx="4568464" cy="11521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rdfs:Class</a:t>
            </a:r>
            <a:r>
              <a:rPr lang="en-US" sz="1600" dirty="0" smtClean="0"/>
              <a:t> </a:t>
            </a:r>
            <a:r>
              <a:rPr lang="en-US" sz="1600" dirty="0" err="1" smtClean="0"/>
              <a:t>rdf:ID</a:t>
            </a:r>
            <a:r>
              <a:rPr lang="en-US" sz="1600" dirty="0" smtClean="0"/>
              <a:t>="</a:t>
            </a:r>
            <a:r>
              <a:rPr lang="en-US" sz="1600" dirty="0" err="1" smtClean="0"/>
              <a:t>TransitiveProperty</a:t>
            </a:r>
            <a:r>
              <a:rPr lang="en-US" sz="1600" dirty="0" smtClean="0"/>
              <a:t>"&gt;</a:t>
            </a:r>
          </a:p>
          <a:p>
            <a:r>
              <a:rPr lang="en-US" sz="1600" dirty="0" smtClean="0"/>
              <a:t>&lt;</a:t>
            </a:r>
            <a:r>
              <a:rPr lang="en-US" sz="1600" dirty="0" err="1" smtClean="0"/>
              <a:t>rdfs:label</a:t>
            </a:r>
            <a:r>
              <a:rPr lang="en-US" sz="1600" dirty="0" smtClean="0"/>
              <a:t>&gt;</a:t>
            </a:r>
            <a:r>
              <a:rPr lang="en-US" sz="1600" dirty="0" err="1" smtClean="0"/>
              <a:t>TransitiveProperty</a:t>
            </a:r>
            <a:r>
              <a:rPr lang="en-US" sz="1600" dirty="0" smtClean="0"/>
              <a:t>&lt;/</a:t>
            </a:r>
            <a:r>
              <a:rPr lang="en-US" sz="1600" dirty="0" err="1" smtClean="0"/>
              <a:t>rdfs:label</a:t>
            </a:r>
            <a:r>
              <a:rPr lang="en-US" sz="1600" dirty="0" smtClean="0"/>
              <a:t>&gt;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a:t>
            </a:r>
            <a:r>
              <a:rPr lang="en-US" sz="1600" dirty="0" err="1" smtClean="0"/>
              <a:t>ObjectProperty</a:t>
            </a:r>
            <a:r>
              <a:rPr lang="en-US" sz="1600" dirty="0" smtClean="0"/>
              <a:t>"/&gt;</a:t>
            </a:r>
          </a:p>
          <a:p>
            <a:r>
              <a:rPr lang="en-US" sz="1600" dirty="0" smtClean="0"/>
              <a:t>&lt;/</a:t>
            </a:r>
            <a:r>
              <a:rPr lang="en-US" sz="1600" dirty="0" err="1" smtClean="0"/>
              <a:t>rdfs:Class</a:t>
            </a:r>
            <a:r>
              <a:rPr lang="en-US" sz="1600" dirty="0" smtClean="0"/>
              <a:t>&gt;</a:t>
            </a:r>
          </a:p>
        </p:txBody>
      </p:sp>
      <p:sp>
        <p:nvSpPr>
          <p:cNvPr id="8" name="2 - Θέση περιεχομένου"/>
          <p:cNvSpPr txBox="1">
            <a:spLocks/>
          </p:cNvSpPr>
          <p:nvPr/>
        </p:nvSpPr>
        <p:spPr>
          <a:xfrm>
            <a:off x="971600" y="4653136"/>
            <a:ext cx="7498080" cy="397024"/>
          </a:xfrm>
          <a:prstGeom prst="rect">
            <a:avLst/>
          </a:prstGeom>
        </p:spPr>
        <p:txBody>
          <a:bodyPr>
            <a:normAutofit fontScale="92500" lnSpcReduction="1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400" b="0" i="1" u="none" strike="noStrike" kern="1200" cap="none" spc="0" normalizeH="0" baseline="0" noProof="0" dirty="0" err="1" smtClean="0">
                <a:ln>
                  <a:noFill/>
                </a:ln>
                <a:solidFill>
                  <a:schemeClr val="tx1"/>
                </a:solidFill>
                <a:effectLst/>
                <a:uLnTx/>
                <a:uFillTx/>
                <a:latin typeface="+mn-lt"/>
                <a:ea typeface="+mn-ea"/>
                <a:cs typeface="+mn-cs"/>
              </a:rPr>
              <a:t>owl:inverseOf</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relates two object properties:</a:t>
            </a:r>
            <a:endParaRPr kumimoji="0" lang="el-GR" sz="2200" b="0" i="1" u="none" strike="noStrike" kern="1200" cap="none" spc="0" normalizeH="0" baseline="0" noProof="0" dirty="0">
              <a:ln>
                <a:noFill/>
              </a:ln>
              <a:solidFill>
                <a:schemeClr val="tx1"/>
              </a:solidFill>
              <a:effectLst/>
              <a:uLnTx/>
              <a:uFillTx/>
              <a:latin typeface="+mn-lt"/>
              <a:ea typeface="+mn-ea"/>
              <a:cs typeface="+mn-cs"/>
            </a:endParaRPr>
          </a:p>
        </p:txBody>
      </p:sp>
      <p:sp>
        <p:nvSpPr>
          <p:cNvPr id="9" name="8 - Ορθογώνιο"/>
          <p:cNvSpPr/>
          <p:nvPr/>
        </p:nvSpPr>
        <p:spPr>
          <a:xfrm>
            <a:off x="2483768" y="5157192"/>
            <a:ext cx="4680520" cy="11521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rdf:Property</a:t>
            </a:r>
            <a:r>
              <a:rPr lang="en-US" sz="1600" dirty="0" smtClean="0"/>
              <a:t> </a:t>
            </a:r>
            <a:r>
              <a:rPr lang="en-US" sz="1600" dirty="0" err="1" smtClean="0"/>
              <a:t>rdf:ID</a:t>
            </a:r>
            <a:r>
              <a:rPr lang="en-US" sz="1600" dirty="0" smtClean="0"/>
              <a:t>="</a:t>
            </a:r>
            <a:r>
              <a:rPr lang="en-US" sz="1600" dirty="0" err="1" smtClean="0"/>
              <a:t>inverseOf</a:t>
            </a:r>
            <a:r>
              <a:rPr lang="en-US" sz="1600" dirty="0" smtClean="0"/>
              <a:t>"&gt;</a:t>
            </a:r>
          </a:p>
          <a:p>
            <a:r>
              <a:rPr lang="en-US" sz="1600" dirty="0" smtClean="0"/>
              <a:t>&lt;</a:t>
            </a:r>
            <a:r>
              <a:rPr lang="en-US" sz="1600" dirty="0" err="1" smtClean="0"/>
              <a:t>rdfs:label</a:t>
            </a:r>
            <a:r>
              <a:rPr lang="en-US" sz="1600" dirty="0" smtClean="0"/>
              <a:t>&gt;</a:t>
            </a:r>
            <a:r>
              <a:rPr lang="en-US" sz="1600" dirty="0" err="1" smtClean="0"/>
              <a:t>inverseOf</a:t>
            </a:r>
            <a:r>
              <a:rPr lang="en-US" sz="1600" dirty="0" smtClean="0"/>
              <a:t>&lt;/</a:t>
            </a:r>
            <a:r>
              <a:rPr lang="en-US" sz="1600" dirty="0" err="1" smtClean="0"/>
              <a:t>rdfs:label</a:t>
            </a:r>
            <a:r>
              <a:rPr lang="en-US" sz="1600" dirty="0" smtClean="0"/>
              <a:t>&gt;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a:t>
            </a:r>
            <a:r>
              <a:rPr lang="en-US" sz="1600" dirty="0" err="1" smtClean="0"/>
              <a:t>ObjectProperty</a:t>
            </a:r>
            <a:r>
              <a:rPr lang="en-US" sz="1600" dirty="0" smtClean="0"/>
              <a:t>"/&gt;</a:t>
            </a:r>
          </a:p>
          <a:p>
            <a:r>
              <a:rPr lang="en-US" sz="1600" dirty="0" smtClean="0"/>
              <a:t>&lt;</a:t>
            </a:r>
            <a:r>
              <a:rPr lang="en-US" sz="1600" dirty="0" err="1" smtClean="0"/>
              <a:t>rdfs:range</a:t>
            </a:r>
            <a:r>
              <a:rPr lang="en-US" sz="1600" dirty="0" smtClean="0"/>
              <a:t> </a:t>
            </a:r>
            <a:r>
              <a:rPr lang="en-US" sz="1600" dirty="0" err="1" smtClean="0"/>
              <a:t>rdf:resource</a:t>
            </a:r>
            <a:r>
              <a:rPr lang="en-US" sz="1600" dirty="0" smtClean="0"/>
              <a:t>="#</a:t>
            </a:r>
            <a:r>
              <a:rPr lang="en-US" sz="1600" dirty="0" err="1" smtClean="0"/>
              <a:t>ObjectProperty</a:t>
            </a:r>
            <a:r>
              <a:rPr lang="en-US" sz="1600" dirty="0" smtClean="0"/>
              <a:t>"/&gt;</a:t>
            </a:r>
          </a:p>
          <a:p>
            <a:r>
              <a:rPr lang="en-US" sz="1600" dirty="0" smtClean="0"/>
              <a:t>&lt;/</a:t>
            </a:r>
            <a:r>
              <a:rPr lang="en-US" sz="1600" dirty="0" err="1" smtClean="0"/>
              <a:t>rdf:Property</a:t>
            </a:r>
            <a:r>
              <a:rPr lang="en-US" sz="1600" dirty="0" smtClean="0"/>
              <a:t>&gt;</a:t>
            </a:r>
          </a:p>
        </p:txBody>
      </p:sp>
    </p:spTree>
    <p:extLst>
      <p:ext uri="{BB962C8B-B14F-4D97-AF65-F5344CB8AC3E}">
        <p14:creationId xmlns:p14="http://schemas.microsoft.com/office/powerpoint/2010/main" val="38705386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normAutofit/>
          </a:bodyPr>
          <a:lstStyle/>
          <a:p>
            <a:r>
              <a:rPr lang="en-US" dirty="0" smtClean="0"/>
              <a:t>Future Extensions</a:t>
            </a:r>
            <a:endParaRPr lang="el-GR" dirty="0"/>
          </a:p>
        </p:txBody>
      </p:sp>
      <p:sp>
        <p:nvSpPr>
          <p:cNvPr id="6" name="5 - Θέση κειμένου"/>
          <p:cNvSpPr>
            <a:spLocks noGrp="1"/>
          </p:cNvSpPr>
          <p:nvPr>
            <p:ph type="body" idx="1"/>
          </p:nvPr>
        </p:nvSpPr>
        <p:spPr>
          <a:xfrm>
            <a:off x="4283968" y="4005064"/>
            <a:ext cx="4695224" cy="1077664"/>
          </a:xfrm>
        </p:spPr>
        <p:txBody>
          <a:bodyPr>
            <a:normAutofit/>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252</a:t>
            </a:fld>
            <a:endParaRPr lang="el-GR"/>
          </a:p>
        </p:txBody>
      </p:sp>
    </p:spTree>
    <p:extLst>
      <p:ext uri="{BB962C8B-B14F-4D97-AF65-F5344CB8AC3E}">
        <p14:creationId xmlns:p14="http://schemas.microsoft.com/office/powerpoint/2010/main" val="2946187432"/>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Modules and Imports</a:t>
            </a:r>
            <a:endParaRPr lang="el-GR" dirty="0"/>
          </a:p>
        </p:txBody>
      </p:sp>
      <p:sp>
        <p:nvSpPr>
          <p:cNvPr id="3" name="2 - Θέση περιεχομένου"/>
          <p:cNvSpPr>
            <a:spLocks noGrp="1"/>
          </p:cNvSpPr>
          <p:nvPr>
            <p:ph idx="1"/>
          </p:nvPr>
        </p:nvSpPr>
        <p:spPr>
          <a:xfrm>
            <a:off x="1435608" y="1447800"/>
            <a:ext cx="7498080" cy="5005536"/>
          </a:xfrm>
        </p:spPr>
        <p:txBody>
          <a:bodyPr>
            <a:normAutofit fontScale="70000" lnSpcReduction="20000"/>
          </a:bodyPr>
          <a:lstStyle/>
          <a:p>
            <a:r>
              <a:rPr lang="en-US" dirty="0" smtClean="0"/>
              <a:t>Importing </a:t>
            </a:r>
            <a:r>
              <a:rPr lang="en-US" dirty="0" err="1" smtClean="0"/>
              <a:t>ontologies</a:t>
            </a:r>
            <a:r>
              <a:rPr lang="en-US" dirty="0" smtClean="0"/>
              <a:t> defined by others will be the norm on the SW</a:t>
            </a:r>
          </a:p>
          <a:p>
            <a:r>
              <a:rPr lang="en-US" dirty="0" smtClean="0"/>
              <a:t>However, the importing facility of OWL is very trivial</a:t>
            </a:r>
          </a:p>
          <a:p>
            <a:pPr lvl="1"/>
            <a:r>
              <a:rPr lang="en-US" dirty="0" smtClean="0"/>
              <a:t>it only allows importing of an </a:t>
            </a:r>
            <a:r>
              <a:rPr lang="en-US" i="1" dirty="0" smtClean="0"/>
              <a:t>entire ontology, </a:t>
            </a:r>
            <a:r>
              <a:rPr lang="en-US" dirty="0" smtClean="0"/>
              <a:t>specified by location</a:t>
            </a:r>
          </a:p>
          <a:p>
            <a:r>
              <a:rPr lang="en-US" dirty="0" smtClean="0"/>
              <a:t>Even if one would want to use only a small portion of another ontology, one would be forced to import that entire ontology</a:t>
            </a:r>
          </a:p>
          <a:p>
            <a:r>
              <a:rPr lang="en-US" dirty="0" smtClean="0"/>
              <a:t>Module constructions in programming languages are based on a notion of information hiding</a:t>
            </a:r>
          </a:p>
          <a:p>
            <a:r>
              <a:rPr lang="en-US" dirty="0" smtClean="0"/>
              <a:t>The module promises to provide some functionality to the outside world, but the importing module need not concern itself with how this functionality is achieved</a:t>
            </a:r>
          </a:p>
          <a:p>
            <a:r>
              <a:rPr lang="en-US" dirty="0" smtClean="0"/>
              <a:t>It is an open research question what a corresponding notion of information hiding for </a:t>
            </a:r>
            <a:r>
              <a:rPr lang="en-US" dirty="0" err="1" smtClean="0"/>
              <a:t>ontologies</a:t>
            </a:r>
            <a:r>
              <a:rPr lang="en-US" dirty="0" smtClean="0"/>
              <a:t> would be, and how it could be used as the basis for a good import construction</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253</a:t>
            </a:fld>
            <a:endParaRPr lang="el-GR"/>
          </a:p>
        </p:txBody>
      </p:sp>
    </p:spTree>
    <p:extLst>
      <p:ext uri="{BB962C8B-B14F-4D97-AF65-F5344CB8AC3E}">
        <p14:creationId xmlns:p14="http://schemas.microsoft.com/office/powerpoint/2010/main" val="1269599678"/>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Defaults and Closed-World Assumption</a:t>
            </a:r>
            <a:endParaRPr lang="el-GR" dirty="0"/>
          </a:p>
        </p:txBody>
      </p:sp>
      <p:sp>
        <p:nvSpPr>
          <p:cNvPr id="3" name="2 - Θέση περιεχομένου"/>
          <p:cNvSpPr>
            <a:spLocks noGrp="1"/>
          </p:cNvSpPr>
          <p:nvPr>
            <p:ph idx="1"/>
          </p:nvPr>
        </p:nvSpPr>
        <p:spPr>
          <a:xfrm>
            <a:off x="1187624" y="1447800"/>
            <a:ext cx="7746064" cy="5149552"/>
          </a:xfrm>
        </p:spPr>
        <p:txBody>
          <a:bodyPr>
            <a:normAutofit fontScale="62500" lnSpcReduction="20000"/>
          </a:bodyPr>
          <a:lstStyle/>
          <a:p>
            <a:r>
              <a:rPr lang="en-US" dirty="0" smtClean="0"/>
              <a:t>Many practical knowledge representation systems allow inherited values to be overridden by more specific classes in the hierarchy</a:t>
            </a:r>
          </a:p>
          <a:p>
            <a:pPr lvl="1"/>
            <a:r>
              <a:rPr lang="en-US" dirty="0" smtClean="0"/>
              <a:t>treating the inherited values as defaults</a:t>
            </a:r>
          </a:p>
          <a:p>
            <a:r>
              <a:rPr lang="en-US" dirty="0" smtClean="0"/>
              <a:t>Although this is widely used in practice</a:t>
            </a:r>
          </a:p>
          <a:p>
            <a:pPr lvl="1"/>
            <a:r>
              <a:rPr lang="en-US" dirty="0" smtClean="0"/>
              <a:t>no consensus has been reached on the right formalization for the </a:t>
            </a:r>
            <a:r>
              <a:rPr lang="en-US" dirty="0" err="1" smtClean="0"/>
              <a:t>nonmonotonic</a:t>
            </a:r>
            <a:r>
              <a:rPr lang="en-US" dirty="0" smtClean="0"/>
              <a:t> behavior of default values</a:t>
            </a:r>
          </a:p>
          <a:p>
            <a:r>
              <a:rPr lang="en-US" b="1" dirty="0" smtClean="0"/>
              <a:t>Closed-World Assumption</a:t>
            </a:r>
          </a:p>
          <a:p>
            <a:r>
              <a:rPr lang="en-US" dirty="0" smtClean="0"/>
              <a:t>The semantics of OWL currently adopts the standard logical model of an open-world assumption</a:t>
            </a:r>
          </a:p>
          <a:p>
            <a:pPr lvl="1"/>
            <a:r>
              <a:rPr lang="en-US" dirty="0" smtClean="0"/>
              <a:t>a statement cannot be assumed true on the basis of a failure to prove it</a:t>
            </a:r>
          </a:p>
          <a:p>
            <a:r>
              <a:rPr lang="en-US" dirty="0" smtClean="0"/>
              <a:t>Nevertheless, the opposite approach (a closed-world assumption: a statement is true when its negation cannot be proved) is also useful in certain applications</a:t>
            </a:r>
          </a:p>
          <a:p>
            <a:r>
              <a:rPr lang="en-US" dirty="0" smtClean="0"/>
              <a:t>The closed-world assumption is closely tied to the notion of defaults and leads to the same </a:t>
            </a:r>
            <a:r>
              <a:rPr lang="en-US" dirty="0" err="1" smtClean="0"/>
              <a:t>nonmonotonic</a:t>
            </a:r>
            <a:r>
              <a:rPr lang="en-US" dirty="0" smtClean="0"/>
              <a:t> behavior</a:t>
            </a:r>
          </a:p>
          <a:p>
            <a:pPr lvl="1"/>
            <a:r>
              <a:rPr lang="en-US" dirty="0" smtClean="0"/>
              <a:t>a reason for it not to be included in OWL</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254</a:t>
            </a:fld>
            <a:endParaRPr lang="el-GR"/>
          </a:p>
        </p:txBody>
      </p:sp>
    </p:spTree>
    <p:extLst>
      <p:ext uri="{BB962C8B-B14F-4D97-AF65-F5344CB8AC3E}">
        <p14:creationId xmlns:p14="http://schemas.microsoft.com/office/powerpoint/2010/main" val="438621725"/>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Unique-Names Assumption</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n-US" dirty="0" smtClean="0"/>
              <a:t>Typical database applications assume that individuals with different names are indeed different individuals</a:t>
            </a:r>
          </a:p>
          <a:p>
            <a:r>
              <a:rPr lang="en-US" dirty="0" smtClean="0"/>
              <a:t>OWL follows the usual logical paradigm where this is not the case</a:t>
            </a:r>
          </a:p>
          <a:p>
            <a:pPr lvl="1"/>
            <a:r>
              <a:rPr lang="en-US" dirty="0" smtClean="0"/>
              <a:t>If two individuals (or classes or properties) have different names, we may still derive by inference that they must be the same</a:t>
            </a:r>
          </a:p>
          <a:p>
            <a:r>
              <a:rPr lang="en-US" dirty="0" smtClean="0"/>
              <a:t>Nevertheless, situations exist where the unique-names assumption is useful</a:t>
            </a:r>
          </a:p>
          <a:p>
            <a:r>
              <a:rPr lang="en-US" dirty="0" smtClean="0"/>
              <a:t>More subtly, one may want to indicate portions of the ontology for which the assumption does or does not hold</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255</a:t>
            </a:fld>
            <a:endParaRPr lang="el-GR"/>
          </a:p>
        </p:txBody>
      </p:sp>
    </p:spTree>
    <p:extLst>
      <p:ext uri="{BB962C8B-B14F-4D97-AF65-F5344CB8AC3E}">
        <p14:creationId xmlns:p14="http://schemas.microsoft.com/office/powerpoint/2010/main" val="379277292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Procedural Attachment and Rules for Property Chaining</a:t>
            </a:r>
            <a:endParaRPr lang="el-GR" dirty="0"/>
          </a:p>
        </p:txBody>
      </p:sp>
      <p:sp>
        <p:nvSpPr>
          <p:cNvPr id="3" name="2 - Θέση περιεχομένου"/>
          <p:cNvSpPr>
            <a:spLocks noGrp="1"/>
          </p:cNvSpPr>
          <p:nvPr>
            <p:ph idx="1"/>
          </p:nvPr>
        </p:nvSpPr>
        <p:spPr>
          <a:xfrm>
            <a:off x="1115616" y="1447800"/>
            <a:ext cx="7818072" cy="5149552"/>
          </a:xfrm>
        </p:spPr>
        <p:txBody>
          <a:bodyPr>
            <a:normAutofit fontScale="62500" lnSpcReduction="20000"/>
          </a:bodyPr>
          <a:lstStyle/>
          <a:p>
            <a:r>
              <a:rPr lang="en-US" b="1" dirty="0" smtClean="0"/>
              <a:t>Procedural Attachment</a:t>
            </a:r>
          </a:p>
          <a:p>
            <a:r>
              <a:rPr lang="en-US" dirty="0" smtClean="0"/>
              <a:t>A common concept in knowledge representation is to define the meaning of a term not through explicit definitions in the language</a:t>
            </a:r>
          </a:p>
          <a:p>
            <a:pPr lvl="1"/>
            <a:r>
              <a:rPr lang="en-US" dirty="0" smtClean="0"/>
              <a:t>but by attaching a piece of code to be executed for computing the meaning of the term</a:t>
            </a:r>
          </a:p>
          <a:p>
            <a:r>
              <a:rPr lang="en-US" dirty="0" smtClean="0"/>
              <a:t>Although widely used, this concept does not lend itself very well to integration in a system with a formal semantics, and it has not been included in OWL.</a:t>
            </a:r>
          </a:p>
          <a:p>
            <a:r>
              <a:rPr lang="en-US" b="1" dirty="0" smtClean="0"/>
              <a:t>Rules for Property Chaining</a:t>
            </a:r>
          </a:p>
          <a:p>
            <a:r>
              <a:rPr lang="en-US" dirty="0" smtClean="0"/>
              <a:t>For reasons of decidability OWL does not currently allow the composition of properties</a:t>
            </a:r>
          </a:p>
          <a:p>
            <a:pPr lvl="1"/>
            <a:r>
              <a:rPr lang="en-US" dirty="0" smtClean="0"/>
              <a:t>but of course in many applications this is a useful operation</a:t>
            </a:r>
          </a:p>
          <a:p>
            <a:r>
              <a:rPr lang="en-US" dirty="0" smtClean="0"/>
              <a:t>Even more generally, one would want to define properties as general rules over other properties</a:t>
            </a:r>
          </a:p>
          <a:p>
            <a:pPr lvl="1"/>
            <a:r>
              <a:rPr lang="en-US" dirty="0" smtClean="0"/>
              <a:t>Such integration of rule-based knowledge representation and DL-style knowledge representation is currently an active area </a:t>
            </a:r>
            <a:r>
              <a:rPr lang="en-US" smtClean="0"/>
              <a:t>of research  </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256</a:t>
            </a:fld>
            <a:endParaRPr lang="el-GR"/>
          </a:p>
        </p:txBody>
      </p:sp>
    </p:spTree>
    <p:extLst>
      <p:ext uri="{BB962C8B-B14F-4D97-AF65-F5344CB8AC3E}">
        <p14:creationId xmlns:p14="http://schemas.microsoft.com/office/powerpoint/2010/main" val="14197140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32560" y="588664"/>
            <a:ext cx="7406640" cy="1688208"/>
          </a:xfrm>
        </p:spPr>
        <p:txBody>
          <a:bodyPr/>
          <a:lstStyle/>
          <a:p>
            <a:r>
              <a:rPr lang="en-US" b="1" i="1" dirty="0" smtClean="0"/>
              <a:t>Logic and Inference: Rules</a:t>
            </a:r>
            <a:endParaRPr lang="el-GR" dirty="0"/>
          </a:p>
        </p:txBody>
      </p:sp>
      <p:sp>
        <p:nvSpPr>
          <p:cNvPr id="3" name="2 - Υπότιτλος"/>
          <p:cNvSpPr>
            <a:spLocks noGrp="1"/>
          </p:cNvSpPr>
          <p:nvPr>
            <p:ph type="subTitle" idx="1"/>
          </p:nvPr>
        </p:nvSpPr>
        <p:spPr/>
        <p:txBody>
          <a:bodyPr anchor="b"/>
          <a:lstStyle/>
          <a:p>
            <a:pPr algn="r"/>
            <a:r>
              <a:rPr lang="en-US" dirty="0" smtClean="0"/>
              <a:t>A Semantic Web Primer</a:t>
            </a:r>
            <a:endParaRPr lang="el-GR" dirty="0"/>
          </a:p>
        </p:txBody>
      </p:sp>
    </p:spTree>
    <p:extLst>
      <p:ext uri="{BB962C8B-B14F-4D97-AF65-F5344CB8AC3E}">
        <p14:creationId xmlns:p14="http://schemas.microsoft.com/office/powerpoint/2010/main" val="21855998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Introduction (1/8)</a:t>
            </a:r>
            <a:endParaRPr lang="el-GR" dirty="0"/>
          </a:p>
        </p:txBody>
      </p:sp>
      <p:sp>
        <p:nvSpPr>
          <p:cNvPr id="3" name="2 - Θέση περιεχομένου"/>
          <p:cNvSpPr>
            <a:spLocks noGrp="1"/>
          </p:cNvSpPr>
          <p:nvPr>
            <p:ph idx="1"/>
          </p:nvPr>
        </p:nvSpPr>
        <p:spPr>
          <a:xfrm>
            <a:off x="1435608" y="1447800"/>
            <a:ext cx="7240848" cy="4933528"/>
          </a:xfrm>
        </p:spPr>
        <p:txBody>
          <a:bodyPr>
            <a:normAutofit fontScale="85000" lnSpcReduction="20000"/>
          </a:bodyPr>
          <a:lstStyle/>
          <a:p>
            <a:r>
              <a:rPr lang="en-US" i="1" dirty="0" smtClean="0"/>
              <a:t>Representation of knowledge: </a:t>
            </a:r>
          </a:p>
          <a:p>
            <a:pPr lvl="1"/>
            <a:r>
              <a:rPr lang="en-US" dirty="0" smtClean="0"/>
              <a:t>knowledge about the content of Web resources and</a:t>
            </a:r>
          </a:p>
          <a:p>
            <a:pPr lvl="1"/>
            <a:r>
              <a:rPr lang="en-US" dirty="0" smtClean="0"/>
              <a:t>knowledge about the concepts of a domain of discourse and their relationships (ontology)</a:t>
            </a:r>
          </a:p>
          <a:p>
            <a:r>
              <a:rPr lang="en-US" dirty="0" smtClean="0"/>
              <a:t>Knowledge representation had been studied long before the emergence of the World Wide Web, in the area of artificial intelligence and, before that, in philosophy</a:t>
            </a:r>
          </a:p>
          <a:p>
            <a:pPr lvl="1"/>
            <a:r>
              <a:rPr lang="en-US" dirty="0" smtClean="0"/>
              <a:t>Aristotle is considered to be the father of logic</a:t>
            </a:r>
          </a:p>
          <a:p>
            <a:r>
              <a:rPr lang="en-US" dirty="0" smtClean="0"/>
              <a:t>Logic is still the foundation of knowledge representation, particularly in the form of </a:t>
            </a:r>
            <a:r>
              <a:rPr lang="en-US" i="1" dirty="0" smtClean="0"/>
              <a:t>predicate logic </a:t>
            </a:r>
            <a:r>
              <a:rPr lang="en-US" dirty="0" smtClean="0"/>
              <a:t>(also known as </a:t>
            </a:r>
            <a:r>
              <a:rPr lang="en-US" i="1" dirty="0" err="1" smtClean="0"/>
              <a:t>firstorder</a:t>
            </a:r>
            <a:r>
              <a:rPr lang="en-US" i="1" dirty="0" smtClean="0"/>
              <a:t> logic)</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258</a:t>
            </a:fld>
            <a:endParaRPr lang="el-GR"/>
          </a:p>
        </p:txBody>
      </p:sp>
    </p:spTree>
    <p:extLst>
      <p:ext uri="{BB962C8B-B14F-4D97-AF65-F5344CB8AC3E}">
        <p14:creationId xmlns:p14="http://schemas.microsoft.com/office/powerpoint/2010/main" val="2570368095"/>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Introduction (2/8)</a:t>
            </a:r>
            <a:endParaRPr lang="el-GR" dirty="0"/>
          </a:p>
        </p:txBody>
      </p:sp>
      <p:sp>
        <p:nvSpPr>
          <p:cNvPr id="3" name="2 - Θέση περιεχομένου"/>
          <p:cNvSpPr>
            <a:spLocks noGrp="1"/>
          </p:cNvSpPr>
          <p:nvPr>
            <p:ph idx="1"/>
          </p:nvPr>
        </p:nvSpPr>
        <p:spPr>
          <a:xfrm>
            <a:off x="1259632" y="1628800"/>
            <a:ext cx="7632848" cy="5040560"/>
          </a:xfrm>
        </p:spPr>
        <p:txBody>
          <a:bodyPr>
            <a:normAutofit lnSpcReduction="10000"/>
          </a:bodyPr>
          <a:lstStyle/>
          <a:p>
            <a:r>
              <a:rPr lang="en-US" sz="2800" dirty="0" smtClean="0"/>
              <a:t>Reasons for popularity and importance of logic:</a:t>
            </a:r>
          </a:p>
          <a:p>
            <a:pPr lvl="1"/>
            <a:r>
              <a:rPr lang="en-US" sz="2400" dirty="0" smtClean="0"/>
              <a:t>It provides a high-level language in which knowledge can be expressed in a transparent way</a:t>
            </a:r>
          </a:p>
          <a:p>
            <a:pPr lvl="2"/>
            <a:r>
              <a:rPr lang="en-US" sz="2000" dirty="0" smtClean="0"/>
              <a:t>And it has a high expressive power</a:t>
            </a:r>
          </a:p>
          <a:p>
            <a:pPr lvl="1"/>
            <a:r>
              <a:rPr lang="en-US" sz="2400" dirty="0" smtClean="0"/>
              <a:t>It has a well-understood formal semantics, which assigns an unambiguous meaning to logical statements.</a:t>
            </a:r>
          </a:p>
          <a:p>
            <a:pPr lvl="1"/>
            <a:r>
              <a:rPr lang="en-US" sz="2400" dirty="0" smtClean="0"/>
              <a:t>There is precise notion of logical consequence, which determines whether a statement follows semantically from a set of other statements (premises)</a:t>
            </a:r>
          </a:p>
          <a:p>
            <a:pPr lvl="2"/>
            <a:r>
              <a:rPr lang="en-US" sz="2000" dirty="0" smtClean="0"/>
              <a:t>In fact, the primary original motivation of logic was the study of objective laws of logical consequence</a:t>
            </a:r>
          </a:p>
          <a:p>
            <a:pPr lvl="1"/>
            <a:r>
              <a:rPr lang="en-US" sz="2400" dirty="0" smtClean="0"/>
              <a:t>There exist proof systems that can automatically derive statements syntactically from a set of premises</a:t>
            </a:r>
          </a:p>
          <a:p>
            <a:pPr lvl="2"/>
            <a:endParaRPr lang="en-US" sz="2000" dirty="0" smtClean="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259</a:t>
            </a:fld>
            <a:endParaRPr lang="el-GR"/>
          </a:p>
        </p:txBody>
      </p:sp>
    </p:spTree>
    <p:extLst>
      <p:ext uri="{BB962C8B-B14F-4D97-AF65-F5344CB8AC3E}">
        <p14:creationId xmlns:p14="http://schemas.microsoft.com/office/powerpoint/2010/main" val="3437187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Agents (2/2)</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dirty="0" smtClean="0"/>
              <a:t>Agents will not replace human users on the SW, nor will they necessarily make decisions</a:t>
            </a:r>
          </a:p>
          <a:p>
            <a:r>
              <a:rPr lang="en-US" dirty="0" smtClean="0"/>
              <a:t>Their role will be to collect and organize information, and present choices for the users to select from</a:t>
            </a:r>
          </a:p>
          <a:p>
            <a:pPr lvl="1"/>
            <a:r>
              <a:rPr lang="en-US" dirty="0" smtClean="0"/>
              <a:t>as Michael’s personal agent did in offering a selection between the two best solutions it could find</a:t>
            </a:r>
          </a:p>
          <a:p>
            <a:pPr lvl="1"/>
            <a:r>
              <a:rPr lang="en-US" dirty="0" smtClean="0"/>
              <a:t>or as a travel agent does that looks for travel offers to fit a person’s given preferences</a:t>
            </a:r>
          </a:p>
          <a:p>
            <a:r>
              <a:rPr lang="en-US" dirty="0" smtClean="0"/>
              <a:t>SW agents will make use of all the technologies we have outlined:</a:t>
            </a:r>
          </a:p>
          <a:p>
            <a:pPr lvl="1"/>
            <a:r>
              <a:rPr lang="en-US" dirty="0" smtClean="0"/>
              <a:t>Metadata will be used to identify and extract information from Web sources</a:t>
            </a:r>
          </a:p>
          <a:p>
            <a:pPr lvl="1"/>
            <a:r>
              <a:rPr lang="en-US" dirty="0" err="1" smtClean="0"/>
              <a:t>Ontologies</a:t>
            </a:r>
            <a:r>
              <a:rPr lang="en-US" dirty="0" smtClean="0"/>
              <a:t> will be used to assist in Web searches, to interpret retrieved information, and to communicate with other agents</a:t>
            </a:r>
          </a:p>
          <a:p>
            <a:pPr lvl="1"/>
            <a:r>
              <a:rPr lang="en-US" dirty="0" smtClean="0"/>
              <a:t>Logic will be used for processing retrieved information and for drawing conclusions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26</a:t>
            </a:fld>
            <a:endParaRPr lang="el-G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Introduction (3/8)</a:t>
            </a:r>
            <a:endParaRPr lang="el-GR" dirty="0"/>
          </a:p>
        </p:txBody>
      </p:sp>
      <p:sp>
        <p:nvSpPr>
          <p:cNvPr id="3" name="2 - Θέση περιεχομένου"/>
          <p:cNvSpPr>
            <a:spLocks noGrp="1"/>
          </p:cNvSpPr>
          <p:nvPr>
            <p:ph idx="1"/>
          </p:nvPr>
        </p:nvSpPr>
        <p:spPr>
          <a:xfrm>
            <a:off x="1403648" y="1556792"/>
            <a:ext cx="7740352" cy="5301208"/>
          </a:xfrm>
        </p:spPr>
        <p:txBody>
          <a:bodyPr>
            <a:normAutofit fontScale="62500" lnSpcReduction="20000"/>
          </a:bodyPr>
          <a:lstStyle/>
          <a:p>
            <a:r>
              <a:rPr lang="en-US" dirty="0" smtClean="0"/>
              <a:t>…</a:t>
            </a:r>
          </a:p>
          <a:p>
            <a:pPr lvl="1"/>
            <a:r>
              <a:rPr lang="en-US" sz="3800" dirty="0" smtClean="0"/>
              <a:t>There exist proof systems for which semantic logical consequence coincides with syntactic derivation within the proof system</a:t>
            </a:r>
          </a:p>
          <a:p>
            <a:pPr lvl="2"/>
            <a:r>
              <a:rPr lang="en-US" sz="3400" dirty="0" smtClean="0"/>
              <a:t>Proof systems should be sound (all derived statements follow semantically from the premises) and complete (all logical consequences of the premises can be derived in the proof system)</a:t>
            </a:r>
          </a:p>
          <a:p>
            <a:pPr lvl="1"/>
            <a:r>
              <a:rPr lang="en-US" sz="3800" dirty="0" smtClean="0"/>
              <a:t>Predicate logic is unique in the sense that sound and complete proof systems do exist</a:t>
            </a:r>
          </a:p>
          <a:p>
            <a:pPr lvl="2"/>
            <a:r>
              <a:rPr lang="en-US" sz="3400" dirty="0" smtClean="0"/>
              <a:t>More expressive logics (higher-order logics) do not have such proof systems</a:t>
            </a:r>
          </a:p>
          <a:p>
            <a:pPr lvl="1"/>
            <a:r>
              <a:rPr lang="en-US" sz="3800" dirty="0" smtClean="0"/>
              <a:t>Because of the existence of proof systems, it is possible to trace the proof that leads to a logical consequence</a:t>
            </a:r>
          </a:p>
          <a:p>
            <a:pPr lvl="2"/>
            <a:r>
              <a:rPr lang="en-US" sz="3400" dirty="0" smtClean="0"/>
              <a:t>The logic can provide explanations for answers</a:t>
            </a:r>
            <a:endParaRPr lang="el-GR" sz="3400" dirty="0" smtClean="0"/>
          </a:p>
          <a:p>
            <a:pPr lvl="1"/>
            <a:endParaRPr lang="el-GR" sz="38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260</a:t>
            </a:fld>
            <a:endParaRPr lang="el-GR"/>
          </a:p>
        </p:txBody>
      </p:sp>
    </p:spTree>
    <p:extLst>
      <p:ext uri="{BB962C8B-B14F-4D97-AF65-F5344CB8AC3E}">
        <p14:creationId xmlns:p14="http://schemas.microsoft.com/office/powerpoint/2010/main" val="154349459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Introduction (4/8)</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dirty="0" smtClean="0"/>
              <a:t>The languages of RDF and OWL (</a:t>
            </a:r>
            <a:r>
              <a:rPr lang="en-US" dirty="0" err="1" smtClean="0"/>
              <a:t>Lite</a:t>
            </a:r>
            <a:r>
              <a:rPr lang="en-US" dirty="0" smtClean="0"/>
              <a:t> and DL) can be viewed as specializations of predicate logic</a:t>
            </a:r>
          </a:p>
          <a:p>
            <a:r>
              <a:rPr lang="en-US" dirty="0" smtClean="0"/>
              <a:t>One justification for the existence of such specialized languages is that they provide a syntax that fits well with the intended use </a:t>
            </a:r>
          </a:p>
          <a:p>
            <a:pPr lvl="1"/>
            <a:r>
              <a:rPr lang="en-US" dirty="0" smtClean="0"/>
              <a:t>In our case, Web languages based on tags</a:t>
            </a:r>
          </a:p>
          <a:p>
            <a:r>
              <a:rPr lang="en-US" dirty="0" smtClean="0"/>
              <a:t>The other major justification is that they define reasonable subsets of logic</a:t>
            </a:r>
          </a:p>
          <a:p>
            <a:pPr lvl="1"/>
            <a:r>
              <a:rPr lang="en-US" dirty="0" smtClean="0"/>
              <a:t>There is a trade-off between the expressive power and the computational complexity of certain logics: </a:t>
            </a:r>
          </a:p>
          <a:p>
            <a:pPr lvl="2"/>
            <a:r>
              <a:rPr lang="en-US" dirty="0" smtClean="0"/>
              <a:t>the more expressive the language, the less efficient (in the worst case) the corresponding proof systems</a:t>
            </a:r>
          </a:p>
          <a:p>
            <a:r>
              <a:rPr lang="en-US" dirty="0" smtClean="0"/>
              <a:t>OWL </a:t>
            </a:r>
            <a:r>
              <a:rPr lang="en-US" dirty="0" err="1" smtClean="0"/>
              <a:t>Lite</a:t>
            </a:r>
            <a:r>
              <a:rPr lang="en-US" dirty="0" smtClean="0"/>
              <a:t> and OWL DL correspond roughly to a description logic, a subset of predicate logic for which efficient proof systems exist</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261</a:t>
            </a:fld>
            <a:endParaRPr lang="el-GR"/>
          </a:p>
        </p:txBody>
      </p:sp>
    </p:spTree>
    <p:extLst>
      <p:ext uri="{BB962C8B-B14F-4D97-AF65-F5344CB8AC3E}">
        <p14:creationId xmlns:p14="http://schemas.microsoft.com/office/powerpoint/2010/main" val="301230005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Introduction (5/8)</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smtClean="0"/>
              <a:t>Another subset of predicate logic with efficient proof systems comprises the so-called </a:t>
            </a:r>
            <a:r>
              <a:rPr lang="en-US" i="1" dirty="0" smtClean="0"/>
              <a:t>rule systems </a:t>
            </a:r>
          </a:p>
          <a:p>
            <a:pPr lvl="1"/>
            <a:r>
              <a:rPr lang="en-US" dirty="0" smtClean="0"/>
              <a:t>also known as </a:t>
            </a:r>
            <a:r>
              <a:rPr lang="en-US" i="1" dirty="0" smtClean="0"/>
              <a:t>Horn logic </a:t>
            </a:r>
            <a:r>
              <a:rPr lang="en-US" dirty="0" smtClean="0"/>
              <a:t>or</a:t>
            </a:r>
            <a:r>
              <a:rPr lang="en-US" i="1" dirty="0" smtClean="0"/>
              <a:t> definite logic programs</a:t>
            </a:r>
          </a:p>
          <a:p>
            <a:r>
              <a:rPr lang="en-US" dirty="0" smtClean="0"/>
              <a:t>A rule has the form</a:t>
            </a:r>
          </a:p>
          <a:p>
            <a:pPr lvl="1"/>
            <a:r>
              <a:rPr lang="en-US" i="1" dirty="0" smtClean="0"/>
              <a:t>A1, . . . An → B</a:t>
            </a:r>
          </a:p>
          <a:p>
            <a:pPr lvl="1"/>
            <a:r>
              <a:rPr lang="en-US" dirty="0" smtClean="0"/>
              <a:t>where </a:t>
            </a:r>
            <a:r>
              <a:rPr lang="en-US" i="1" dirty="0" smtClean="0"/>
              <a:t>Ai </a:t>
            </a:r>
            <a:r>
              <a:rPr lang="en-US" dirty="0" smtClean="0"/>
              <a:t>and</a:t>
            </a:r>
            <a:r>
              <a:rPr lang="en-US" i="1" dirty="0" smtClean="0"/>
              <a:t> B </a:t>
            </a:r>
            <a:r>
              <a:rPr lang="en-US" dirty="0" smtClean="0"/>
              <a:t>are atomic formulas</a:t>
            </a:r>
          </a:p>
          <a:p>
            <a:r>
              <a:rPr lang="en-US" dirty="0" smtClean="0"/>
              <a:t>In fact, there are two intuitive ways of reading such a rule:</a:t>
            </a:r>
          </a:p>
          <a:p>
            <a:pPr marL="916686" lvl="1" indent="-514350">
              <a:buFont typeface="+mj-lt"/>
              <a:buAutoNum type="arabicPeriod"/>
            </a:pPr>
            <a:r>
              <a:rPr lang="en-US" dirty="0" smtClean="0"/>
              <a:t>If </a:t>
            </a:r>
            <a:r>
              <a:rPr lang="en-US" i="1" dirty="0" smtClean="0"/>
              <a:t>A1, . . . , An </a:t>
            </a:r>
            <a:r>
              <a:rPr lang="en-US" dirty="0" smtClean="0"/>
              <a:t>are known to be true, then </a:t>
            </a:r>
            <a:r>
              <a:rPr lang="en-US" i="1" dirty="0" smtClean="0"/>
              <a:t>B </a:t>
            </a:r>
            <a:r>
              <a:rPr lang="en-US" dirty="0" smtClean="0"/>
              <a:t>is also true</a:t>
            </a:r>
          </a:p>
          <a:p>
            <a:pPr marL="1163574" lvl="2" indent="-514350"/>
            <a:r>
              <a:rPr lang="en-US" dirty="0" smtClean="0"/>
              <a:t>Rules with this interpretation are referred to as </a:t>
            </a:r>
            <a:r>
              <a:rPr lang="en-US" i="1" dirty="0" smtClean="0"/>
              <a:t>deductive rules</a:t>
            </a:r>
          </a:p>
          <a:p>
            <a:pPr marL="916686" lvl="1" indent="-514350">
              <a:buFont typeface="+mj-lt"/>
              <a:buAutoNum type="arabicPeriod"/>
            </a:pPr>
            <a:r>
              <a:rPr lang="en-US" dirty="0" smtClean="0"/>
              <a:t>If the conditions </a:t>
            </a:r>
            <a:r>
              <a:rPr lang="en-US" i="1" dirty="0" smtClean="0"/>
              <a:t>A1, . . . , An </a:t>
            </a:r>
            <a:r>
              <a:rPr lang="en-US" dirty="0" smtClean="0"/>
              <a:t>are true, then carry out the action</a:t>
            </a:r>
            <a:r>
              <a:rPr lang="en-US" i="1" dirty="0" smtClean="0"/>
              <a:t> B</a:t>
            </a:r>
          </a:p>
          <a:p>
            <a:pPr marL="1163574" lvl="2" indent="-514350"/>
            <a:r>
              <a:rPr lang="en-US" dirty="0" smtClean="0"/>
              <a:t>Rules with this interpretation are referred to as reactive rules.</a:t>
            </a:r>
          </a:p>
          <a:p>
            <a:r>
              <a:rPr lang="en-US" dirty="0" smtClean="0"/>
              <a:t>Both views have important applications.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262</a:t>
            </a:fld>
            <a:endParaRPr lang="el-GR"/>
          </a:p>
        </p:txBody>
      </p:sp>
    </p:spTree>
    <p:extLst>
      <p:ext uri="{BB962C8B-B14F-4D97-AF65-F5344CB8AC3E}">
        <p14:creationId xmlns:p14="http://schemas.microsoft.com/office/powerpoint/2010/main" val="2651094259"/>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Introduction (6/8)</a:t>
            </a:r>
            <a:endParaRPr lang="el-GR" dirty="0"/>
          </a:p>
        </p:txBody>
      </p:sp>
      <p:sp>
        <p:nvSpPr>
          <p:cNvPr id="3" name="2 - Θέση περιεχομένου"/>
          <p:cNvSpPr>
            <a:spLocks noGrp="1"/>
          </p:cNvSpPr>
          <p:nvPr>
            <p:ph idx="1"/>
          </p:nvPr>
        </p:nvSpPr>
        <p:spPr>
          <a:xfrm>
            <a:off x="1043608" y="1268760"/>
            <a:ext cx="7890080" cy="5400600"/>
          </a:xfrm>
        </p:spPr>
        <p:txBody>
          <a:bodyPr>
            <a:normAutofit fontScale="70000" lnSpcReduction="20000"/>
          </a:bodyPr>
          <a:lstStyle/>
          <a:p>
            <a:r>
              <a:rPr lang="en-US" dirty="0" smtClean="0"/>
              <a:t>Description logics and Horn logic are orthogonal </a:t>
            </a:r>
          </a:p>
          <a:p>
            <a:pPr lvl="1"/>
            <a:r>
              <a:rPr lang="en-US" dirty="0" smtClean="0"/>
              <a:t>Neither of them is a subset of the other </a:t>
            </a:r>
          </a:p>
          <a:p>
            <a:pPr lvl="2"/>
            <a:r>
              <a:rPr lang="en-US" dirty="0" smtClean="0"/>
              <a:t>E.g. it is impossible to express the relation </a:t>
            </a:r>
            <a:r>
              <a:rPr lang="en-US" i="1" dirty="0" err="1" smtClean="0"/>
              <a:t>uncleOf</a:t>
            </a:r>
            <a:r>
              <a:rPr lang="en-US" i="1" dirty="0" smtClean="0"/>
              <a:t>(X, Y )</a:t>
            </a:r>
          </a:p>
          <a:p>
            <a:pPr lvl="2"/>
            <a:r>
              <a:rPr lang="en-US" dirty="0" smtClean="0"/>
              <a:t>This relation requires the ability to constrain the value of the property </a:t>
            </a:r>
            <a:r>
              <a:rPr lang="en-US" i="1" dirty="0" err="1" smtClean="0"/>
              <a:t>brotherOf</a:t>
            </a:r>
            <a:r>
              <a:rPr lang="en-US" dirty="0" smtClean="0"/>
              <a:t> of one term (</a:t>
            </a:r>
            <a:r>
              <a:rPr lang="en-US" i="1" dirty="0" smtClean="0"/>
              <a:t>X</a:t>
            </a:r>
            <a:r>
              <a:rPr lang="en-US" dirty="0" smtClean="0"/>
              <a:t>) to be the value of the property </a:t>
            </a:r>
            <a:r>
              <a:rPr lang="en-US" i="1" dirty="0" err="1" smtClean="0"/>
              <a:t>childOf</a:t>
            </a:r>
            <a:r>
              <a:rPr lang="en-US" dirty="0" smtClean="0"/>
              <a:t> of another term (</a:t>
            </a:r>
            <a:r>
              <a:rPr lang="en-US" i="1" dirty="0" smtClean="0"/>
              <a:t>Y</a:t>
            </a:r>
            <a:r>
              <a:rPr lang="en-US" dirty="0" smtClean="0"/>
              <a:t> )</a:t>
            </a:r>
          </a:p>
          <a:p>
            <a:pPr lvl="2"/>
            <a:r>
              <a:rPr lang="en-US" dirty="0" smtClean="0"/>
              <a:t>Stated another way, the property </a:t>
            </a:r>
            <a:r>
              <a:rPr lang="en-US" i="1" dirty="0" err="1" smtClean="0"/>
              <a:t>brotherOf</a:t>
            </a:r>
            <a:r>
              <a:rPr lang="en-US" dirty="0" smtClean="0"/>
              <a:t> applied to </a:t>
            </a:r>
            <a:r>
              <a:rPr lang="en-US" i="1" dirty="0" smtClean="0"/>
              <a:t>X</a:t>
            </a:r>
            <a:r>
              <a:rPr lang="en-US" dirty="0" smtClean="0"/>
              <a:t> must produce a result that is also a value of </a:t>
            </a:r>
            <a:r>
              <a:rPr lang="en-US" i="1" dirty="0" err="1" smtClean="0"/>
              <a:t>childOf</a:t>
            </a:r>
            <a:r>
              <a:rPr lang="en-US" dirty="0" smtClean="0"/>
              <a:t> when applied to </a:t>
            </a:r>
            <a:r>
              <a:rPr lang="en-US" i="1" dirty="0" smtClean="0"/>
              <a:t>Y</a:t>
            </a:r>
            <a:r>
              <a:rPr lang="en-US" dirty="0" smtClean="0"/>
              <a:t> </a:t>
            </a:r>
          </a:p>
          <a:p>
            <a:pPr lvl="2"/>
            <a:r>
              <a:rPr lang="en-US" dirty="0" smtClean="0"/>
              <a:t>This “joining” of predicates is beyond the expressive capabilities of OWL</a:t>
            </a:r>
          </a:p>
          <a:p>
            <a:pPr lvl="2"/>
            <a:r>
              <a:rPr lang="en-US" dirty="0" smtClean="0"/>
              <a:t>On the other hand, this piece of knowledge can easily be represented using rules:</a:t>
            </a:r>
          </a:p>
          <a:p>
            <a:pPr lvl="3"/>
            <a:r>
              <a:rPr lang="en-US" sz="2400" dirty="0" smtClean="0"/>
              <a:t>br</a:t>
            </a:r>
            <a:r>
              <a:rPr lang="en-US" sz="2400" i="1" dirty="0" smtClean="0"/>
              <a:t>other(X, Y ), </a:t>
            </a:r>
            <a:r>
              <a:rPr lang="en-US" sz="2400" i="1" dirty="0" err="1" smtClean="0"/>
              <a:t>childOf</a:t>
            </a:r>
            <a:r>
              <a:rPr lang="en-US" sz="2400" i="1" dirty="0" smtClean="0"/>
              <a:t>(Z, Y ) → uncle(X,Z)</a:t>
            </a:r>
          </a:p>
          <a:p>
            <a:r>
              <a:rPr lang="en-US" dirty="0" smtClean="0"/>
              <a:t>On the other hand, rules cannot (in the general case) assert </a:t>
            </a:r>
          </a:p>
          <a:p>
            <a:pPr lvl="1"/>
            <a:r>
              <a:rPr lang="en-US" dirty="0" smtClean="0"/>
              <a:t>negation/complement of classes</a:t>
            </a:r>
          </a:p>
          <a:p>
            <a:pPr lvl="1"/>
            <a:r>
              <a:rPr lang="en-US" dirty="0" smtClean="0"/>
              <a:t>disjunctive information, for instance, that a person is either a man or a woman</a:t>
            </a:r>
          </a:p>
          <a:p>
            <a:pPr lvl="1"/>
            <a:r>
              <a:rPr lang="en-US" dirty="0" smtClean="0"/>
              <a:t>existential quantification, for instance, that all persons have a father</a:t>
            </a:r>
          </a:p>
          <a:p>
            <a:r>
              <a:rPr lang="en-US" dirty="0" smtClean="0"/>
              <a:t>In contrast, OWL is able to express complement and union of classes and certain forms of existential quantification</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263</a:t>
            </a:fld>
            <a:endParaRPr lang="el-GR"/>
          </a:p>
        </p:txBody>
      </p:sp>
    </p:spTree>
    <p:extLst>
      <p:ext uri="{BB962C8B-B14F-4D97-AF65-F5344CB8AC3E}">
        <p14:creationId xmlns:p14="http://schemas.microsoft.com/office/powerpoint/2010/main" val="2994048799"/>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Introduction (7/8)</a:t>
            </a:r>
            <a:endParaRPr lang="el-GR" dirty="0"/>
          </a:p>
        </p:txBody>
      </p:sp>
      <p:sp>
        <p:nvSpPr>
          <p:cNvPr id="3" name="2 - Θέση περιεχομένου"/>
          <p:cNvSpPr>
            <a:spLocks noGrp="1"/>
          </p:cNvSpPr>
          <p:nvPr>
            <p:ph idx="1"/>
          </p:nvPr>
        </p:nvSpPr>
        <p:spPr>
          <a:xfrm>
            <a:off x="971600" y="1268760"/>
            <a:ext cx="8172400" cy="5589240"/>
          </a:xfrm>
        </p:spPr>
        <p:txBody>
          <a:bodyPr>
            <a:normAutofit fontScale="55000" lnSpcReduction="20000"/>
          </a:bodyPr>
          <a:lstStyle/>
          <a:p>
            <a:r>
              <a:rPr lang="en-US" dirty="0" smtClean="0"/>
              <a:t>Suppose an online vendor wants to give a special discount if it is a customer’s birthday</a:t>
            </a:r>
          </a:p>
          <a:p>
            <a:r>
              <a:rPr lang="en-US" dirty="0" smtClean="0"/>
              <a:t>An easy way to represent this application with rules is as follows:</a:t>
            </a:r>
          </a:p>
          <a:p>
            <a:pPr lvl="1"/>
            <a:r>
              <a:rPr lang="en-US" sz="3100" i="1" dirty="0" smtClean="0"/>
              <a:t>R1 : If birthday, then special discount</a:t>
            </a:r>
          </a:p>
          <a:p>
            <a:pPr lvl="1"/>
            <a:r>
              <a:rPr lang="en-US" sz="3100" i="1" dirty="0" smtClean="0"/>
              <a:t>R2 : If not birthday, then not special discount</a:t>
            </a:r>
          </a:p>
          <a:p>
            <a:r>
              <a:rPr lang="en-US" dirty="0" smtClean="0"/>
              <a:t>This solution works properly in case the birthday is known</a:t>
            </a:r>
          </a:p>
          <a:p>
            <a:r>
              <a:rPr lang="en-US" dirty="0" smtClean="0"/>
              <a:t>But imagine a customer who refuses to provide his birthday because of privacy concerns</a:t>
            </a:r>
          </a:p>
          <a:p>
            <a:r>
              <a:rPr lang="en-US" dirty="0" smtClean="0"/>
              <a:t>The preceding rules cannot be applied because their premises are not known</a:t>
            </a:r>
          </a:p>
          <a:p>
            <a:r>
              <a:rPr lang="en-US" dirty="0" smtClean="0"/>
              <a:t>To capture this situation we need to write something like</a:t>
            </a:r>
          </a:p>
          <a:p>
            <a:pPr lvl="1"/>
            <a:r>
              <a:rPr lang="en-US" sz="3100" i="1" dirty="0" smtClean="0"/>
              <a:t>R1 : If birthday, then special discount</a:t>
            </a:r>
          </a:p>
          <a:p>
            <a:pPr lvl="1"/>
            <a:r>
              <a:rPr lang="en-US" sz="3100" i="1" dirty="0" smtClean="0"/>
              <a:t>R2’ : If birthday is not known, then not special discount</a:t>
            </a:r>
          </a:p>
          <a:p>
            <a:r>
              <a:rPr lang="en-US" dirty="0" smtClean="0"/>
              <a:t>However, the premise of rule </a:t>
            </a:r>
            <a:r>
              <a:rPr lang="en-US" i="1" dirty="0" smtClean="0"/>
              <a:t>R2’ </a:t>
            </a:r>
            <a:r>
              <a:rPr lang="en-US" dirty="0" smtClean="0"/>
              <a:t>is not within the expressive power of predicate logic</a:t>
            </a:r>
          </a:p>
          <a:p>
            <a:pPr lvl="1"/>
            <a:r>
              <a:rPr lang="en-US" sz="3100" dirty="0" smtClean="0"/>
              <a:t>Thus we need a new kind of rule system</a:t>
            </a:r>
          </a:p>
          <a:p>
            <a:r>
              <a:rPr lang="en-US" dirty="0" smtClean="0"/>
              <a:t>The solution with rules </a:t>
            </a:r>
            <a:r>
              <a:rPr lang="en-US" i="1" dirty="0" smtClean="0"/>
              <a:t>R1 </a:t>
            </a:r>
            <a:r>
              <a:rPr lang="en-US" dirty="0" smtClean="0"/>
              <a:t>and</a:t>
            </a:r>
            <a:r>
              <a:rPr lang="en-US" i="1" dirty="0" smtClean="0"/>
              <a:t> R2 </a:t>
            </a:r>
            <a:r>
              <a:rPr lang="en-US" dirty="0" smtClean="0"/>
              <a:t>works in case we have complete information about the situation (</a:t>
            </a:r>
            <a:r>
              <a:rPr lang="en-US" dirty="0" err="1" smtClean="0"/>
              <a:t>e.g</a:t>
            </a:r>
            <a:r>
              <a:rPr lang="en-US" dirty="0" smtClean="0"/>
              <a:t> either birthday or not birthday)</a:t>
            </a:r>
          </a:p>
          <a:p>
            <a:pPr lvl="1"/>
            <a:r>
              <a:rPr lang="en-US" sz="3100" dirty="0" smtClean="0"/>
              <a:t>The new kind of rule system will find application in cases where the available information is incomplete</a:t>
            </a:r>
            <a:endParaRPr lang="el-GR" sz="31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264</a:t>
            </a:fld>
            <a:endParaRPr lang="el-GR"/>
          </a:p>
        </p:txBody>
      </p:sp>
    </p:spTree>
    <p:extLst>
      <p:ext uri="{BB962C8B-B14F-4D97-AF65-F5344CB8AC3E}">
        <p14:creationId xmlns:p14="http://schemas.microsoft.com/office/powerpoint/2010/main" val="1473693987"/>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Introduction (8/8)</a:t>
            </a:r>
            <a:endParaRPr lang="el-GR" dirty="0"/>
          </a:p>
        </p:txBody>
      </p:sp>
      <p:sp>
        <p:nvSpPr>
          <p:cNvPr id="3" name="2 - Θέση περιεχομένου"/>
          <p:cNvSpPr>
            <a:spLocks noGrp="1"/>
          </p:cNvSpPr>
          <p:nvPr>
            <p:ph idx="1"/>
          </p:nvPr>
        </p:nvSpPr>
        <p:spPr>
          <a:xfrm>
            <a:off x="1115616" y="1403176"/>
            <a:ext cx="7818072" cy="5410200"/>
          </a:xfrm>
        </p:spPr>
        <p:txBody>
          <a:bodyPr>
            <a:normAutofit fontScale="70000" lnSpcReduction="20000"/>
          </a:bodyPr>
          <a:lstStyle/>
          <a:p>
            <a:r>
              <a:rPr lang="en-US" dirty="0" smtClean="0"/>
              <a:t>Predicate logic and its special cases are monotonic in the following sense</a:t>
            </a:r>
          </a:p>
          <a:p>
            <a:pPr lvl="1"/>
            <a:r>
              <a:rPr lang="en-US" dirty="0" smtClean="0"/>
              <a:t>If a conclusion can be drawn, it remains valid even if new knowledge becomes available</a:t>
            </a:r>
          </a:p>
          <a:p>
            <a:pPr lvl="1"/>
            <a:r>
              <a:rPr lang="en-US" dirty="0" smtClean="0"/>
              <a:t>But if rule R2 is applied to derive “not special discount,” then this conclusion may become invalid if the customer’s birthday becomes known at a later stage and it happens to coincide with the purchase date</a:t>
            </a:r>
          </a:p>
          <a:p>
            <a:r>
              <a:rPr lang="en-US" dirty="0" smtClean="0"/>
              <a:t>Thus we talk of </a:t>
            </a:r>
            <a:r>
              <a:rPr lang="en-US" i="1" dirty="0" err="1" smtClean="0"/>
              <a:t>nonmonotonic</a:t>
            </a:r>
            <a:r>
              <a:rPr lang="en-US" i="1" dirty="0" smtClean="0"/>
              <a:t> rules </a:t>
            </a:r>
            <a:r>
              <a:rPr lang="en-US" dirty="0" smtClean="0"/>
              <a:t>to distinguish them from </a:t>
            </a:r>
            <a:r>
              <a:rPr lang="en-US" i="1" dirty="0" smtClean="0"/>
              <a:t>monotonic rules </a:t>
            </a:r>
          </a:p>
          <a:p>
            <a:pPr lvl="1"/>
            <a:r>
              <a:rPr lang="en-US" dirty="0" smtClean="0"/>
              <a:t>which are a special case of predicate logic</a:t>
            </a:r>
          </a:p>
          <a:p>
            <a:r>
              <a:rPr lang="en-US" dirty="0" smtClean="0"/>
              <a:t>Another subject is the exchange of rules across different applications</a:t>
            </a:r>
          </a:p>
          <a:p>
            <a:pPr lvl="1"/>
            <a:r>
              <a:rPr lang="en-US" dirty="0" smtClean="0"/>
              <a:t>E.g. an online store might wish to make its pricing, refund, and privacy policies, which are expressed using rules, accessible to intelligent agents</a:t>
            </a:r>
          </a:p>
          <a:p>
            <a:pPr lvl="1"/>
            <a:r>
              <a:rPr lang="en-US" dirty="0" smtClean="0"/>
              <a:t>The SW approach is to express the knowledge in a machine-accessible way using one of the Web languages we have already discussed</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265</a:t>
            </a:fld>
            <a:endParaRPr lang="el-GR"/>
          </a:p>
        </p:txBody>
      </p:sp>
    </p:spTree>
    <p:extLst>
      <p:ext uri="{BB962C8B-B14F-4D97-AF65-F5344CB8AC3E}">
        <p14:creationId xmlns:p14="http://schemas.microsoft.com/office/powerpoint/2010/main" val="3818134168"/>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normAutofit fontScale="90000"/>
          </a:bodyPr>
          <a:lstStyle/>
          <a:p>
            <a:r>
              <a:rPr lang="en-US" dirty="0" smtClean="0"/>
              <a:t>Example of Monotonic Rules: Family Relationships</a:t>
            </a:r>
            <a:endParaRPr lang="el-GR" dirty="0"/>
          </a:p>
        </p:txBody>
      </p:sp>
      <p:sp>
        <p:nvSpPr>
          <p:cNvPr id="6" name="5 - Θέση κειμένου"/>
          <p:cNvSpPr>
            <a:spLocks noGrp="1"/>
          </p:cNvSpPr>
          <p:nvPr>
            <p:ph type="body" idx="1"/>
          </p:nvPr>
        </p:nvSpPr>
        <p:spPr>
          <a:xfrm>
            <a:off x="4283968" y="4005064"/>
            <a:ext cx="4695224" cy="1077664"/>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266</a:t>
            </a:fld>
            <a:endParaRPr lang="el-GR"/>
          </a:p>
        </p:txBody>
      </p:sp>
    </p:spTree>
    <p:extLst>
      <p:ext uri="{BB962C8B-B14F-4D97-AF65-F5344CB8AC3E}">
        <p14:creationId xmlns:p14="http://schemas.microsoft.com/office/powerpoint/2010/main" val="4242338731"/>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Example of Monotonic Rules: Family Relationships (1/2)</a:t>
            </a:r>
            <a:endParaRPr lang="el-GR" dirty="0"/>
          </a:p>
        </p:txBody>
      </p:sp>
      <p:sp>
        <p:nvSpPr>
          <p:cNvPr id="3" name="2 - Θέση περιεχομένου"/>
          <p:cNvSpPr>
            <a:spLocks noGrp="1"/>
          </p:cNvSpPr>
          <p:nvPr>
            <p:ph idx="1"/>
          </p:nvPr>
        </p:nvSpPr>
        <p:spPr>
          <a:xfrm>
            <a:off x="1435608" y="1447800"/>
            <a:ext cx="7498080" cy="5005536"/>
          </a:xfrm>
        </p:spPr>
        <p:txBody>
          <a:bodyPr>
            <a:normAutofit fontScale="77500" lnSpcReduction="20000"/>
          </a:bodyPr>
          <a:lstStyle/>
          <a:p>
            <a:r>
              <a:rPr lang="en-US" dirty="0" smtClean="0"/>
              <a:t>Imagine a database of facts about some family relationships</a:t>
            </a:r>
          </a:p>
          <a:p>
            <a:r>
              <a:rPr lang="en-US" dirty="0" smtClean="0"/>
              <a:t>Suppose that the database contains facts about the following </a:t>
            </a:r>
            <a:r>
              <a:rPr lang="en-US" i="1" dirty="0" smtClean="0"/>
              <a:t>base predicates:</a:t>
            </a:r>
          </a:p>
          <a:p>
            <a:pPr lvl="1"/>
            <a:r>
              <a:rPr lang="en-US" i="1" dirty="0" smtClean="0"/>
              <a:t>mother(X, Y )	 X</a:t>
            </a:r>
            <a:r>
              <a:rPr lang="en-US" dirty="0" smtClean="0"/>
              <a:t> is the mother of</a:t>
            </a:r>
            <a:r>
              <a:rPr lang="en-US" i="1" dirty="0" smtClean="0"/>
              <a:t> Y</a:t>
            </a:r>
          </a:p>
          <a:p>
            <a:pPr lvl="1"/>
            <a:r>
              <a:rPr lang="en-US" i="1" dirty="0" smtClean="0"/>
              <a:t>father(X, Y )		 X </a:t>
            </a:r>
            <a:r>
              <a:rPr lang="en-US" dirty="0" smtClean="0"/>
              <a:t>is the father of </a:t>
            </a:r>
            <a:r>
              <a:rPr lang="en-US" i="1" dirty="0" smtClean="0"/>
              <a:t>Y</a:t>
            </a:r>
          </a:p>
          <a:p>
            <a:pPr lvl="1"/>
            <a:r>
              <a:rPr lang="en-US" i="1" dirty="0" smtClean="0"/>
              <a:t>male(X) 		X </a:t>
            </a:r>
            <a:r>
              <a:rPr lang="en-US" dirty="0" smtClean="0"/>
              <a:t>is male</a:t>
            </a:r>
          </a:p>
          <a:p>
            <a:pPr lvl="1"/>
            <a:r>
              <a:rPr lang="en-US" i="1" dirty="0" smtClean="0"/>
              <a:t>female(X)		X </a:t>
            </a:r>
            <a:r>
              <a:rPr lang="en-US" dirty="0" smtClean="0"/>
              <a:t>is female</a:t>
            </a:r>
          </a:p>
          <a:p>
            <a:r>
              <a:rPr lang="en-US" dirty="0" smtClean="0"/>
              <a:t>Then we can infer further relationships using appropriate rules</a:t>
            </a:r>
          </a:p>
          <a:p>
            <a:r>
              <a:rPr lang="en-US" dirty="0" smtClean="0"/>
              <a:t>First, we can define a predicate </a:t>
            </a:r>
            <a:r>
              <a:rPr lang="en-US" i="1" dirty="0" smtClean="0"/>
              <a:t>parent: </a:t>
            </a:r>
          </a:p>
          <a:p>
            <a:pPr lvl="1"/>
            <a:r>
              <a:rPr lang="en-US" i="1" dirty="0" smtClean="0"/>
              <a:t>a parent is either a father or a mother</a:t>
            </a:r>
          </a:p>
          <a:p>
            <a:pPr lvl="2"/>
            <a:r>
              <a:rPr lang="en-US" i="1" dirty="0" smtClean="0"/>
              <a:t>mother(X, Y ) → parent(X, Y )</a:t>
            </a:r>
          </a:p>
          <a:p>
            <a:pPr lvl="2"/>
            <a:r>
              <a:rPr lang="en-US" i="1" dirty="0" smtClean="0"/>
              <a:t>father(X, Y ) → parent(X, Y )</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267</a:t>
            </a:fld>
            <a:endParaRPr lang="el-GR"/>
          </a:p>
        </p:txBody>
      </p:sp>
    </p:spTree>
    <p:extLst>
      <p:ext uri="{BB962C8B-B14F-4D97-AF65-F5344CB8AC3E}">
        <p14:creationId xmlns:p14="http://schemas.microsoft.com/office/powerpoint/2010/main" val="3351420641"/>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Example of Monotonic Rules: Family Relationships (2/2)</a:t>
            </a:r>
            <a:endParaRPr lang="el-GR" dirty="0"/>
          </a:p>
        </p:txBody>
      </p:sp>
      <p:sp>
        <p:nvSpPr>
          <p:cNvPr id="3" name="2 - Θέση περιεχομένου"/>
          <p:cNvSpPr>
            <a:spLocks noGrp="1"/>
          </p:cNvSpPr>
          <p:nvPr>
            <p:ph idx="1"/>
          </p:nvPr>
        </p:nvSpPr>
        <p:spPr>
          <a:xfrm>
            <a:off x="1435608" y="1735832"/>
            <a:ext cx="7498080" cy="4789512"/>
          </a:xfrm>
        </p:spPr>
        <p:txBody>
          <a:bodyPr>
            <a:normAutofit fontScale="62500" lnSpcReduction="20000"/>
          </a:bodyPr>
          <a:lstStyle/>
          <a:p>
            <a:r>
              <a:rPr lang="en-US" dirty="0" smtClean="0"/>
              <a:t>Then we can define a brother to be a male person sharing a parent:</a:t>
            </a:r>
          </a:p>
          <a:p>
            <a:pPr lvl="1"/>
            <a:r>
              <a:rPr lang="en-US" i="1" dirty="0" smtClean="0"/>
              <a:t>male(X), parent(P,X), parent(P, Y ), </a:t>
            </a:r>
            <a:r>
              <a:rPr lang="en-US" i="1" dirty="0" err="1" smtClean="0"/>
              <a:t>notSame</a:t>
            </a:r>
            <a:r>
              <a:rPr lang="en-US" i="1" dirty="0" smtClean="0"/>
              <a:t>(X, Y ) → brother(X, Y )</a:t>
            </a:r>
          </a:p>
          <a:p>
            <a:r>
              <a:rPr lang="en-US" dirty="0" smtClean="0"/>
              <a:t>The predicate </a:t>
            </a:r>
            <a:r>
              <a:rPr lang="en-US" i="1" dirty="0" err="1" smtClean="0"/>
              <a:t>notSame</a:t>
            </a:r>
            <a:r>
              <a:rPr lang="en-US" dirty="0" smtClean="0"/>
              <a:t> denotes inequality</a:t>
            </a:r>
          </a:p>
          <a:p>
            <a:pPr lvl="1"/>
            <a:r>
              <a:rPr lang="en-US" dirty="0" smtClean="0"/>
              <a:t>We assume that such facts are kept in a database</a:t>
            </a:r>
          </a:p>
          <a:p>
            <a:pPr lvl="1"/>
            <a:r>
              <a:rPr lang="en-US" dirty="0" smtClean="0"/>
              <a:t>Of course, every practical logical system offers convenient ways of expressing equality and inequality </a:t>
            </a:r>
          </a:p>
          <a:p>
            <a:r>
              <a:rPr lang="en-US" dirty="0" smtClean="0"/>
              <a:t>Similarly, </a:t>
            </a:r>
            <a:r>
              <a:rPr lang="en-US" i="1" dirty="0" smtClean="0"/>
              <a:t>sister </a:t>
            </a:r>
            <a:r>
              <a:rPr lang="en-US" dirty="0" smtClean="0"/>
              <a:t>is defined as follows</a:t>
            </a:r>
            <a:r>
              <a:rPr lang="en-US" i="1" dirty="0" smtClean="0"/>
              <a:t>:</a:t>
            </a:r>
          </a:p>
          <a:p>
            <a:pPr lvl="1"/>
            <a:r>
              <a:rPr lang="fr-FR" i="1" dirty="0" err="1" smtClean="0"/>
              <a:t>female</a:t>
            </a:r>
            <a:r>
              <a:rPr lang="fr-FR" i="1" dirty="0" smtClean="0"/>
              <a:t>(X), parent(P,X), parent(P, Y ), </a:t>
            </a:r>
            <a:r>
              <a:rPr lang="fr-FR" i="1" dirty="0" err="1" smtClean="0"/>
              <a:t>notSame</a:t>
            </a:r>
            <a:r>
              <a:rPr lang="fr-FR" i="1" dirty="0" smtClean="0"/>
              <a:t>(X, Y ) → </a:t>
            </a:r>
            <a:r>
              <a:rPr lang="en-US" i="1" dirty="0" smtClean="0"/>
              <a:t>sister(X, Y )</a:t>
            </a:r>
          </a:p>
          <a:p>
            <a:r>
              <a:rPr lang="en-US" dirty="0" smtClean="0"/>
              <a:t>An uncle is a brother of a parent:</a:t>
            </a:r>
          </a:p>
          <a:p>
            <a:pPr lvl="1"/>
            <a:r>
              <a:rPr lang="en-US" i="1" dirty="0" smtClean="0"/>
              <a:t>brother(X, P), parent(P, Y ) → uncle(X, Y )</a:t>
            </a:r>
          </a:p>
          <a:p>
            <a:r>
              <a:rPr lang="en-US" dirty="0" smtClean="0"/>
              <a:t>A grandmother is the mother of a parent:</a:t>
            </a:r>
          </a:p>
          <a:p>
            <a:pPr lvl="1"/>
            <a:r>
              <a:rPr lang="en-US" i="1" dirty="0" smtClean="0"/>
              <a:t>mother(X, P), parent(P, Y ) → grandmother(X, Y )</a:t>
            </a:r>
          </a:p>
          <a:p>
            <a:r>
              <a:rPr lang="en-US" dirty="0" smtClean="0"/>
              <a:t>An ancestor is either a parent or an ancestor of a parent:</a:t>
            </a:r>
          </a:p>
          <a:p>
            <a:pPr lvl="1"/>
            <a:r>
              <a:rPr lang="en-US" i="1" dirty="0" smtClean="0"/>
              <a:t>parent(X, Y ) → ancestor(X, Y )</a:t>
            </a:r>
          </a:p>
          <a:p>
            <a:pPr lvl="1"/>
            <a:r>
              <a:rPr lang="es-ES" i="1" dirty="0" smtClean="0"/>
              <a:t>ancestor(X, P), parent(P, Y ) → ancestor(X, Y )</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268</a:t>
            </a:fld>
            <a:endParaRPr lang="el-GR"/>
          </a:p>
        </p:txBody>
      </p:sp>
    </p:spTree>
    <p:extLst>
      <p:ext uri="{BB962C8B-B14F-4D97-AF65-F5344CB8AC3E}">
        <p14:creationId xmlns:p14="http://schemas.microsoft.com/office/powerpoint/2010/main" val="353075288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lstStyle/>
          <a:p>
            <a:r>
              <a:rPr lang="en-US" dirty="0" smtClean="0"/>
              <a:t>Monotonic Rules: Syntax</a:t>
            </a:r>
            <a:endParaRPr lang="el-GR" dirty="0"/>
          </a:p>
        </p:txBody>
      </p:sp>
      <p:sp>
        <p:nvSpPr>
          <p:cNvPr id="6" name="5 - Θέση κειμένου"/>
          <p:cNvSpPr>
            <a:spLocks noGrp="1"/>
          </p:cNvSpPr>
          <p:nvPr>
            <p:ph type="body" idx="1"/>
          </p:nvPr>
        </p:nvSpPr>
        <p:spPr>
          <a:xfrm>
            <a:off x="4283968" y="4005064"/>
            <a:ext cx="4695224" cy="1077664"/>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269</a:t>
            </a:fld>
            <a:endParaRPr lang="el-GR"/>
          </a:p>
        </p:txBody>
      </p:sp>
    </p:spTree>
    <p:extLst>
      <p:ext uri="{BB962C8B-B14F-4D97-AF65-F5344CB8AC3E}">
        <p14:creationId xmlns:p14="http://schemas.microsoft.com/office/powerpoint/2010/main" val="31871256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The Semantic Web versus Artificial Intelligence</a:t>
            </a:r>
            <a:endParaRPr lang="el-GR" dirty="0"/>
          </a:p>
        </p:txBody>
      </p:sp>
      <p:sp>
        <p:nvSpPr>
          <p:cNvPr id="3" name="2 - Θέση περιεχομένου"/>
          <p:cNvSpPr>
            <a:spLocks noGrp="1"/>
          </p:cNvSpPr>
          <p:nvPr>
            <p:ph idx="1"/>
          </p:nvPr>
        </p:nvSpPr>
        <p:spPr>
          <a:xfrm>
            <a:off x="1259632" y="1556792"/>
            <a:ext cx="7674056" cy="5112568"/>
          </a:xfrm>
        </p:spPr>
        <p:txBody>
          <a:bodyPr>
            <a:normAutofit fontScale="55000" lnSpcReduction="20000"/>
          </a:bodyPr>
          <a:lstStyle/>
          <a:p>
            <a:r>
              <a:rPr lang="en-US" dirty="0" smtClean="0"/>
              <a:t>Most of the technologies needed for the realization of the SW build upon work in the area of AI</a:t>
            </a:r>
          </a:p>
          <a:p>
            <a:r>
              <a:rPr lang="en-US" dirty="0" smtClean="0"/>
              <a:t>Given that AI has a long history, not always commercially successful, one might worry that, in the worst case, the SW will repeat AI’s errors:</a:t>
            </a:r>
          </a:p>
          <a:p>
            <a:pPr lvl="1"/>
            <a:r>
              <a:rPr lang="en-US" dirty="0" smtClean="0"/>
              <a:t> big promises that raise too high expectations, which turn out not to be fulfilled </a:t>
            </a:r>
          </a:p>
          <a:p>
            <a:r>
              <a:rPr lang="en-US" dirty="0" smtClean="0"/>
              <a:t>This worry is unjustified</a:t>
            </a:r>
          </a:p>
          <a:p>
            <a:r>
              <a:rPr lang="en-US" dirty="0" smtClean="0"/>
              <a:t>The realization of the SW vision does not rely on human-level intelligence</a:t>
            </a:r>
          </a:p>
          <a:p>
            <a:r>
              <a:rPr lang="en-US" dirty="0" smtClean="0"/>
              <a:t>The full problem of AI is a deep scientific one, perhaps comparable to the central problems of physics or biology </a:t>
            </a:r>
          </a:p>
          <a:p>
            <a:r>
              <a:rPr lang="en-US" dirty="0" smtClean="0"/>
              <a:t>But on the SW partial solutions will work</a:t>
            </a:r>
          </a:p>
          <a:p>
            <a:pPr lvl="1"/>
            <a:r>
              <a:rPr lang="en-US" dirty="0" smtClean="0"/>
              <a:t>Even if an intelligent agent is not able to come to all conclusions that a human  user might draw, the agent will still contribute to a Web much superior to the current Web</a:t>
            </a:r>
          </a:p>
          <a:p>
            <a:r>
              <a:rPr lang="en-US" dirty="0" smtClean="0"/>
              <a:t>If the ultimate goal of AI is to build an intelligent agent exhibiting human-level intelligence (and higher), the goal of the SW is to assist human users in their day-to-day online activities</a:t>
            </a:r>
          </a:p>
          <a:p>
            <a:pPr lvl="1"/>
            <a:r>
              <a:rPr lang="en-US" dirty="0" smtClean="0"/>
              <a:t>It is clear that the SW will make extensive use of current AI technology and that advances in that technology will lead to a better SW</a:t>
            </a:r>
          </a:p>
          <a:p>
            <a:pPr lvl="1"/>
            <a:r>
              <a:rPr lang="en-US" dirty="0" smtClean="0"/>
              <a:t>Current AI technology is already sufficient to go a long way toward realizing the SW vision</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27</a:t>
            </a:fld>
            <a:endParaRPr lang="el-G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Monotonic Rules: Syntax</a:t>
            </a:r>
            <a:endParaRPr lang="el-GR" dirty="0"/>
          </a:p>
        </p:txBody>
      </p:sp>
      <p:sp>
        <p:nvSpPr>
          <p:cNvPr id="3" name="2 - Θέση περιεχομένου"/>
          <p:cNvSpPr>
            <a:spLocks noGrp="1"/>
          </p:cNvSpPr>
          <p:nvPr>
            <p:ph idx="1"/>
          </p:nvPr>
        </p:nvSpPr>
        <p:spPr/>
        <p:txBody>
          <a:bodyPr>
            <a:normAutofit/>
          </a:bodyPr>
          <a:lstStyle/>
          <a:p>
            <a:r>
              <a:rPr lang="en-US" sz="2800" dirty="0" smtClean="0"/>
              <a:t>Let us consider a simple rule stating that all loyal customers aged over 60 are entitled to a special discount:</a:t>
            </a:r>
          </a:p>
          <a:p>
            <a:pPr lvl="1"/>
            <a:r>
              <a:rPr lang="en-US" sz="2400" i="1" dirty="0" err="1" smtClean="0"/>
              <a:t>loyalCustomer</a:t>
            </a:r>
            <a:r>
              <a:rPr lang="en-US" sz="2400" i="1" dirty="0" smtClean="0"/>
              <a:t>(X), age(X) &gt; 60 → discount(X)</a:t>
            </a:r>
          </a:p>
          <a:p>
            <a:r>
              <a:rPr lang="en-US" sz="2800" dirty="0" smtClean="0"/>
              <a:t>We distinguish some ingredients of rules:</a:t>
            </a:r>
          </a:p>
          <a:p>
            <a:pPr lvl="1"/>
            <a:r>
              <a:rPr lang="en-US" sz="2400" i="1" dirty="0" smtClean="0"/>
              <a:t>variables, </a:t>
            </a:r>
            <a:r>
              <a:rPr lang="en-US" sz="2400" dirty="0" smtClean="0"/>
              <a:t>which are placeholders for values: </a:t>
            </a:r>
            <a:r>
              <a:rPr lang="en-US" sz="2400" i="1" dirty="0" smtClean="0"/>
              <a:t>X</a:t>
            </a:r>
          </a:p>
          <a:p>
            <a:pPr lvl="1"/>
            <a:r>
              <a:rPr lang="en-US" sz="2400" i="1" dirty="0" smtClean="0"/>
              <a:t>constants, </a:t>
            </a:r>
            <a:r>
              <a:rPr lang="en-US" sz="2400" dirty="0" smtClean="0"/>
              <a:t>which denote fixed values: </a:t>
            </a:r>
            <a:r>
              <a:rPr lang="en-US" sz="2400" i="1" dirty="0" smtClean="0"/>
              <a:t>60</a:t>
            </a:r>
          </a:p>
          <a:p>
            <a:pPr lvl="1"/>
            <a:r>
              <a:rPr lang="en-US" sz="2400" i="1" dirty="0" smtClean="0"/>
              <a:t>predicates, </a:t>
            </a:r>
            <a:r>
              <a:rPr lang="en-US" sz="2400" dirty="0" smtClean="0"/>
              <a:t>which relate objects: </a:t>
            </a:r>
            <a:r>
              <a:rPr lang="en-US" sz="2400" dirty="0" err="1" smtClean="0"/>
              <a:t>loyalCustomer</a:t>
            </a:r>
            <a:r>
              <a:rPr lang="en-US" sz="2400" dirty="0" smtClean="0"/>
              <a:t>,</a:t>
            </a:r>
            <a:r>
              <a:rPr lang="en-US" sz="2400" i="1" dirty="0" smtClean="0"/>
              <a:t> &gt;</a:t>
            </a:r>
          </a:p>
          <a:p>
            <a:pPr lvl="1"/>
            <a:r>
              <a:rPr lang="en-US" sz="2400" i="1" dirty="0" smtClean="0"/>
              <a:t>function symbols, </a:t>
            </a:r>
            <a:r>
              <a:rPr lang="en-US" sz="2400" dirty="0" smtClean="0"/>
              <a:t>which return a value for certain arguments: </a:t>
            </a:r>
            <a:r>
              <a:rPr lang="en-US" sz="2400" i="1" dirty="0" smtClean="0"/>
              <a:t>age</a:t>
            </a:r>
            <a:endParaRPr lang="el-GR" sz="24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270</a:t>
            </a:fld>
            <a:endParaRPr lang="el-GR"/>
          </a:p>
        </p:txBody>
      </p:sp>
    </p:spTree>
    <p:extLst>
      <p:ext uri="{BB962C8B-B14F-4D97-AF65-F5344CB8AC3E}">
        <p14:creationId xmlns:p14="http://schemas.microsoft.com/office/powerpoint/2010/main" val="2798163489"/>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Rules (1/2)</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n-US" dirty="0" smtClean="0"/>
              <a:t>A rule has the form</a:t>
            </a:r>
          </a:p>
          <a:p>
            <a:pPr lvl="1"/>
            <a:r>
              <a:rPr lang="en-US" i="1" dirty="0" smtClean="0"/>
              <a:t>B1, . . . , </a:t>
            </a:r>
            <a:r>
              <a:rPr lang="en-US" i="1" dirty="0" err="1" smtClean="0"/>
              <a:t>Bn</a:t>
            </a:r>
            <a:r>
              <a:rPr lang="en-US" i="1" dirty="0" smtClean="0"/>
              <a:t> → A</a:t>
            </a:r>
          </a:p>
          <a:p>
            <a:pPr lvl="1"/>
            <a:r>
              <a:rPr lang="en-US" dirty="0" smtClean="0"/>
              <a:t>where </a:t>
            </a:r>
            <a:r>
              <a:rPr lang="en-US" i="1" dirty="0" smtClean="0"/>
              <a:t>A,B1, . . . , </a:t>
            </a:r>
            <a:r>
              <a:rPr lang="en-US" i="1" dirty="0" err="1" smtClean="0"/>
              <a:t>Bn</a:t>
            </a:r>
            <a:r>
              <a:rPr lang="en-US" i="1" dirty="0" smtClean="0"/>
              <a:t> </a:t>
            </a:r>
            <a:r>
              <a:rPr lang="en-US" dirty="0" smtClean="0"/>
              <a:t>are atomic formulas</a:t>
            </a:r>
          </a:p>
          <a:p>
            <a:pPr lvl="1"/>
            <a:r>
              <a:rPr lang="en-US" i="1" dirty="0" smtClean="0"/>
              <a:t>A</a:t>
            </a:r>
            <a:r>
              <a:rPr lang="en-US" dirty="0" smtClean="0"/>
              <a:t> is the </a:t>
            </a:r>
            <a:r>
              <a:rPr lang="en-US" i="1" dirty="0" smtClean="0"/>
              <a:t>head </a:t>
            </a:r>
            <a:r>
              <a:rPr lang="en-US" dirty="0" smtClean="0"/>
              <a:t>of the rule</a:t>
            </a:r>
          </a:p>
          <a:p>
            <a:pPr lvl="1"/>
            <a:r>
              <a:rPr lang="en-US" i="1" dirty="0" smtClean="0"/>
              <a:t>B1, . . . , </a:t>
            </a:r>
            <a:r>
              <a:rPr lang="en-US" i="1" dirty="0" err="1" smtClean="0"/>
              <a:t>Bn</a:t>
            </a:r>
            <a:r>
              <a:rPr lang="en-US" i="1" dirty="0" smtClean="0"/>
              <a:t> </a:t>
            </a:r>
            <a:r>
              <a:rPr lang="en-US" dirty="0" smtClean="0"/>
              <a:t>are the </a:t>
            </a:r>
            <a:r>
              <a:rPr lang="en-US" i="1" dirty="0" smtClean="0"/>
              <a:t>premises </a:t>
            </a:r>
            <a:r>
              <a:rPr lang="en-US" dirty="0" smtClean="0"/>
              <a:t>of the rule</a:t>
            </a:r>
          </a:p>
          <a:p>
            <a:pPr lvl="1"/>
            <a:r>
              <a:rPr lang="en-US" dirty="0" smtClean="0"/>
              <a:t>The set </a:t>
            </a:r>
            <a:r>
              <a:rPr lang="en-US" i="1" dirty="0" smtClean="0"/>
              <a:t>{B1, . . . , </a:t>
            </a:r>
            <a:r>
              <a:rPr lang="en-US" i="1" dirty="0" err="1" smtClean="0"/>
              <a:t>Bn</a:t>
            </a:r>
            <a:r>
              <a:rPr lang="en-US" i="1" dirty="0" smtClean="0"/>
              <a:t>} </a:t>
            </a:r>
            <a:r>
              <a:rPr lang="en-US" dirty="0" smtClean="0"/>
              <a:t>is referred to as the </a:t>
            </a:r>
            <a:r>
              <a:rPr lang="en-US" i="1" dirty="0" smtClean="0"/>
              <a:t>body </a:t>
            </a:r>
            <a:r>
              <a:rPr lang="en-US" dirty="0" smtClean="0"/>
              <a:t>of the rule</a:t>
            </a:r>
          </a:p>
          <a:p>
            <a:r>
              <a:rPr lang="en-US" dirty="0" smtClean="0"/>
              <a:t>The commas in the rule body are read conjunctively: </a:t>
            </a:r>
          </a:p>
          <a:p>
            <a:pPr lvl="1"/>
            <a:r>
              <a:rPr lang="en-US" dirty="0" smtClean="0"/>
              <a:t>if </a:t>
            </a:r>
            <a:r>
              <a:rPr lang="en-US" i="1" dirty="0" smtClean="0"/>
              <a:t>B1 and B2 and . . .</a:t>
            </a:r>
            <a:r>
              <a:rPr lang="en-US" dirty="0" smtClean="0"/>
              <a:t>and </a:t>
            </a:r>
            <a:r>
              <a:rPr lang="en-US" i="1" dirty="0" err="1" smtClean="0"/>
              <a:t>Bn</a:t>
            </a:r>
            <a:r>
              <a:rPr lang="en-US" i="1" dirty="0" smtClean="0"/>
              <a:t> </a:t>
            </a:r>
            <a:r>
              <a:rPr lang="en-US" dirty="0" smtClean="0"/>
              <a:t>are true, then </a:t>
            </a:r>
            <a:r>
              <a:rPr lang="en-US" i="1" dirty="0" smtClean="0"/>
              <a:t>A </a:t>
            </a:r>
            <a:r>
              <a:rPr lang="en-US" dirty="0" smtClean="0"/>
              <a:t>is also true </a:t>
            </a:r>
          </a:p>
          <a:p>
            <a:pPr lvl="2"/>
            <a:r>
              <a:rPr lang="en-US" dirty="0" smtClean="0"/>
              <a:t>or equivalently, to prove </a:t>
            </a:r>
            <a:r>
              <a:rPr lang="en-US" i="1" dirty="0" smtClean="0"/>
              <a:t>A </a:t>
            </a:r>
            <a:r>
              <a:rPr lang="en-US" dirty="0" smtClean="0"/>
              <a:t>it is sufficient to prove all </a:t>
            </a:r>
            <a:r>
              <a:rPr lang="en-US" i="1" dirty="0" smtClean="0"/>
              <a:t>B1, . . . , </a:t>
            </a:r>
            <a:r>
              <a:rPr lang="en-US" i="1" dirty="0" err="1" smtClean="0"/>
              <a:t>Bn</a:t>
            </a:r>
            <a:endParaRPr lang="en-US" i="1" dirty="0" smtClean="0"/>
          </a:p>
          <a:p>
            <a:r>
              <a:rPr lang="en-US" dirty="0" smtClean="0"/>
              <a:t>Note that variables may occur in </a:t>
            </a:r>
            <a:r>
              <a:rPr lang="en-US" i="1" dirty="0" smtClean="0"/>
              <a:t>A,B1, . . . , </a:t>
            </a:r>
            <a:r>
              <a:rPr lang="en-US" i="1" dirty="0" err="1" smtClean="0"/>
              <a:t>Bn</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271</a:t>
            </a:fld>
            <a:endParaRPr lang="el-GR"/>
          </a:p>
        </p:txBody>
      </p:sp>
    </p:spTree>
    <p:extLst>
      <p:ext uri="{BB962C8B-B14F-4D97-AF65-F5344CB8AC3E}">
        <p14:creationId xmlns:p14="http://schemas.microsoft.com/office/powerpoint/2010/main" val="4270825340"/>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Rules (2/2)</a:t>
            </a:r>
            <a:endParaRPr lang="el-GR" dirty="0"/>
          </a:p>
        </p:txBody>
      </p:sp>
      <p:sp>
        <p:nvSpPr>
          <p:cNvPr id="3" name="2 - Θέση περιεχομένου"/>
          <p:cNvSpPr>
            <a:spLocks noGrp="1"/>
          </p:cNvSpPr>
          <p:nvPr>
            <p:ph idx="1"/>
          </p:nvPr>
        </p:nvSpPr>
        <p:spPr>
          <a:xfrm>
            <a:off x="1435608" y="1447800"/>
            <a:ext cx="7498080" cy="5077544"/>
          </a:xfrm>
        </p:spPr>
        <p:txBody>
          <a:bodyPr>
            <a:normAutofit fontScale="70000" lnSpcReduction="20000"/>
          </a:bodyPr>
          <a:lstStyle/>
          <a:p>
            <a:r>
              <a:rPr lang="en-US" dirty="0" smtClean="0"/>
              <a:t>For example:</a:t>
            </a:r>
          </a:p>
          <a:p>
            <a:pPr lvl="1"/>
            <a:r>
              <a:rPr lang="en-US" i="1" dirty="0" err="1" smtClean="0"/>
              <a:t>loyalCustomer</a:t>
            </a:r>
            <a:r>
              <a:rPr lang="en-US" i="1" dirty="0" smtClean="0"/>
              <a:t>(X), age(X) &gt; 60 → discount(X)</a:t>
            </a:r>
          </a:p>
          <a:p>
            <a:r>
              <a:rPr lang="en-US" dirty="0" smtClean="0"/>
              <a:t>This rule is applied for </a:t>
            </a:r>
            <a:r>
              <a:rPr lang="en-US" i="1" dirty="0" smtClean="0"/>
              <a:t>any </a:t>
            </a:r>
            <a:r>
              <a:rPr lang="en-US" dirty="0" smtClean="0"/>
              <a:t>customer: </a:t>
            </a:r>
          </a:p>
          <a:p>
            <a:pPr lvl="1"/>
            <a:r>
              <a:rPr lang="en-US" dirty="0" smtClean="0"/>
              <a:t>If a customer happens to be loyal and over 60, then she gets the discount</a:t>
            </a:r>
          </a:p>
          <a:p>
            <a:r>
              <a:rPr lang="en-US" dirty="0" smtClean="0"/>
              <a:t>In other words, the variable </a:t>
            </a:r>
            <a:r>
              <a:rPr lang="en-US" i="1" dirty="0" smtClean="0"/>
              <a:t>X </a:t>
            </a:r>
            <a:r>
              <a:rPr lang="en-US" dirty="0" smtClean="0"/>
              <a:t>is implicitly universally quantified (using </a:t>
            </a:r>
            <a:r>
              <a:rPr lang="en-US" i="1" dirty="0" smtClean="0"/>
              <a:t>∀X)</a:t>
            </a:r>
          </a:p>
          <a:p>
            <a:r>
              <a:rPr lang="en-US" dirty="0" smtClean="0"/>
              <a:t>In general, all variables occurring in a rule are implicitly universally quantified</a:t>
            </a:r>
          </a:p>
          <a:p>
            <a:r>
              <a:rPr lang="en-US" dirty="0" smtClean="0"/>
              <a:t>In summary,  a rule </a:t>
            </a:r>
            <a:r>
              <a:rPr lang="en-US" i="1" dirty="0" smtClean="0"/>
              <a:t>r</a:t>
            </a:r>
          </a:p>
          <a:p>
            <a:pPr lvl="1"/>
            <a:r>
              <a:rPr lang="en-US" i="1" dirty="0" smtClean="0"/>
              <a:t>B1, . . . , </a:t>
            </a:r>
            <a:r>
              <a:rPr lang="en-US" i="1" dirty="0" err="1" smtClean="0"/>
              <a:t>Bn</a:t>
            </a:r>
            <a:r>
              <a:rPr lang="en-US" i="1" dirty="0" smtClean="0"/>
              <a:t> → A</a:t>
            </a:r>
          </a:p>
          <a:p>
            <a:pPr lvl="1"/>
            <a:r>
              <a:rPr lang="en-US" dirty="0" smtClean="0"/>
              <a:t>is interpreted as the following formula, denoted by </a:t>
            </a:r>
            <a:r>
              <a:rPr lang="en-US" i="1" dirty="0" smtClean="0"/>
              <a:t>pl(r):</a:t>
            </a:r>
          </a:p>
          <a:p>
            <a:pPr lvl="2"/>
            <a:r>
              <a:rPr lang="en-US" i="1" dirty="0" smtClean="0"/>
              <a:t>∀X1 . . . ∀</a:t>
            </a:r>
            <a:r>
              <a:rPr lang="en-US" i="1" dirty="0" err="1" smtClean="0"/>
              <a:t>Xk</a:t>
            </a:r>
            <a:r>
              <a:rPr lang="en-US" i="1" dirty="0" smtClean="0"/>
              <a:t>((B1 ∧ . . . ∧ </a:t>
            </a:r>
            <a:r>
              <a:rPr lang="en-US" i="1" dirty="0" err="1" smtClean="0"/>
              <a:t>Bn</a:t>
            </a:r>
            <a:r>
              <a:rPr lang="en-US" i="1" dirty="0" smtClean="0"/>
              <a:t>) → A)</a:t>
            </a:r>
          </a:p>
          <a:p>
            <a:pPr lvl="1"/>
            <a:r>
              <a:rPr lang="en-US" dirty="0" smtClean="0"/>
              <a:t>or equivalently</a:t>
            </a:r>
          </a:p>
          <a:p>
            <a:pPr lvl="2"/>
            <a:r>
              <a:rPr lang="en-US" i="1" dirty="0" smtClean="0"/>
              <a:t>∀X1 . . . ∀</a:t>
            </a:r>
            <a:r>
              <a:rPr lang="en-US" i="1" dirty="0" err="1" smtClean="0"/>
              <a:t>Xk</a:t>
            </a:r>
            <a:r>
              <a:rPr lang="en-US" i="1" dirty="0" smtClean="0"/>
              <a:t>(A∨ ￢B1 ∨ . . .∨ ￢</a:t>
            </a:r>
            <a:r>
              <a:rPr lang="en-US" i="1" dirty="0" err="1" smtClean="0"/>
              <a:t>Bn</a:t>
            </a:r>
            <a:r>
              <a:rPr lang="en-US" i="1" dirty="0" smtClean="0"/>
              <a:t>)</a:t>
            </a:r>
          </a:p>
          <a:p>
            <a:pPr lvl="1"/>
            <a:r>
              <a:rPr lang="en-US" dirty="0" smtClean="0"/>
              <a:t>where </a:t>
            </a:r>
            <a:r>
              <a:rPr lang="en-US" i="1" dirty="0" smtClean="0"/>
              <a:t>X1, . . . , </a:t>
            </a:r>
            <a:r>
              <a:rPr lang="en-US" i="1" dirty="0" err="1" smtClean="0"/>
              <a:t>Xk</a:t>
            </a:r>
            <a:r>
              <a:rPr lang="en-US" i="1" dirty="0" smtClean="0"/>
              <a:t> </a:t>
            </a:r>
            <a:r>
              <a:rPr lang="en-US" dirty="0" smtClean="0"/>
              <a:t>are all variables occurring in </a:t>
            </a:r>
            <a:r>
              <a:rPr lang="en-US" i="1" dirty="0" smtClean="0"/>
              <a:t>A,B1, . . . , </a:t>
            </a:r>
            <a:r>
              <a:rPr lang="en-US" i="1" dirty="0" err="1" smtClean="0"/>
              <a:t>Bn</a:t>
            </a:r>
            <a:endParaRPr lang="en-US" i="1" dirty="0" smtClean="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272</a:t>
            </a:fld>
            <a:endParaRPr lang="el-GR"/>
          </a:p>
        </p:txBody>
      </p:sp>
    </p:spTree>
    <p:extLst>
      <p:ext uri="{BB962C8B-B14F-4D97-AF65-F5344CB8AC3E}">
        <p14:creationId xmlns:p14="http://schemas.microsoft.com/office/powerpoint/2010/main" val="162958335"/>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b="1" dirty="0" smtClean="0"/>
              <a:t>Facts and Logic Programs</a:t>
            </a:r>
            <a:endParaRPr lang="el-GR" dirty="0"/>
          </a:p>
        </p:txBody>
      </p:sp>
      <p:sp>
        <p:nvSpPr>
          <p:cNvPr id="3" name="2 - Θέση περιεχομένου"/>
          <p:cNvSpPr>
            <a:spLocks noGrp="1"/>
          </p:cNvSpPr>
          <p:nvPr>
            <p:ph idx="1"/>
          </p:nvPr>
        </p:nvSpPr>
        <p:spPr>
          <a:xfrm>
            <a:off x="1435608" y="1447800"/>
            <a:ext cx="7498080" cy="5077544"/>
          </a:xfrm>
        </p:spPr>
        <p:txBody>
          <a:bodyPr>
            <a:normAutofit fontScale="92500"/>
          </a:bodyPr>
          <a:lstStyle/>
          <a:p>
            <a:r>
              <a:rPr lang="en-US" b="1" dirty="0" smtClean="0"/>
              <a:t>Facts</a:t>
            </a:r>
          </a:p>
          <a:p>
            <a:pPr lvl="1"/>
            <a:r>
              <a:rPr lang="en-US" dirty="0" smtClean="0"/>
              <a:t>A fact is an atomic formula</a:t>
            </a:r>
          </a:p>
          <a:p>
            <a:pPr lvl="2"/>
            <a:r>
              <a:rPr lang="en-US" sz="2600" dirty="0" smtClean="0"/>
              <a:t>such as </a:t>
            </a:r>
            <a:r>
              <a:rPr lang="en-US" sz="2600" i="1" dirty="0" err="1" smtClean="0"/>
              <a:t>loyalCustomer</a:t>
            </a:r>
            <a:r>
              <a:rPr lang="en-US" sz="2600" i="1" dirty="0" smtClean="0"/>
              <a:t>(a345678)</a:t>
            </a:r>
          </a:p>
          <a:p>
            <a:pPr lvl="3"/>
            <a:r>
              <a:rPr lang="en-US" sz="2200" i="1" dirty="0" smtClean="0"/>
              <a:t>it says that </a:t>
            </a:r>
            <a:r>
              <a:rPr lang="en-US" sz="2200" dirty="0" smtClean="0"/>
              <a:t>the customer with ID a345678 is loyal</a:t>
            </a:r>
          </a:p>
          <a:p>
            <a:pPr lvl="1"/>
            <a:r>
              <a:rPr lang="en-US" dirty="0" smtClean="0"/>
              <a:t>The variables of a fact are implicitly universally quantified</a:t>
            </a:r>
          </a:p>
          <a:p>
            <a:r>
              <a:rPr lang="en-US" b="1" dirty="0" smtClean="0"/>
              <a:t>Logic Programs</a:t>
            </a:r>
          </a:p>
          <a:p>
            <a:pPr lvl="1"/>
            <a:r>
              <a:rPr lang="en-US" dirty="0" smtClean="0"/>
              <a:t>A logic program </a:t>
            </a:r>
            <a:r>
              <a:rPr lang="en-US" i="1" dirty="0" smtClean="0"/>
              <a:t>P is a finite set of facts and rules</a:t>
            </a:r>
          </a:p>
          <a:p>
            <a:pPr lvl="1"/>
            <a:r>
              <a:rPr lang="en-US" i="1" dirty="0" smtClean="0"/>
              <a:t>Its predicate logic translation pl(P) is the set of all predicate logic interpretations of rules and facts in P</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273</a:t>
            </a:fld>
            <a:endParaRPr lang="el-GR"/>
          </a:p>
        </p:txBody>
      </p:sp>
    </p:spTree>
    <p:extLst>
      <p:ext uri="{BB962C8B-B14F-4D97-AF65-F5344CB8AC3E}">
        <p14:creationId xmlns:p14="http://schemas.microsoft.com/office/powerpoint/2010/main" val="1100706063"/>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Goals (1/2)</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smtClean="0"/>
              <a:t>A goal denotes a query </a:t>
            </a:r>
            <a:r>
              <a:rPr lang="en-US" i="1" dirty="0" smtClean="0"/>
              <a:t>G </a:t>
            </a:r>
            <a:r>
              <a:rPr lang="en-US" dirty="0" smtClean="0"/>
              <a:t>asked to a logic program</a:t>
            </a:r>
          </a:p>
          <a:p>
            <a:r>
              <a:rPr lang="en-US" dirty="0" smtClean="0"/>
              <a:t>It has the form</a:t>
            </a:r>
          </a:p>
          <a:p>
            <a:pPr lvl="1"/>
            <a:r>
              <a:rPr lang="en-US" i="1" dirty="0" smtClean="0"/>
              <a:t>B1, . . . , </a:t>
            </a:r>
            <a:r>
              <a:rPr lang="en-US" i="1" dirty="0" err="1" smtClean="0"/>
              <a:t>Bn</a:t>
            </a:r>
            <a:r>
              <a:rPr lang="en-US" i="1" dirty="0" smtClean="0"/>
              <a:t> →</a:t>
            </a:r>
          </a:p>
          <a:p>
            <a:pPr lvl="1"/>
            <a:r>
              <a:rPr lang="en-US" dirty="0" smtClean="0"/>
              <a:t>If </a:t>
            </a:r>
            <a:r>
              <a:rPr lang="en-US" i="1" dirty="0" smtClean="0"/>
              <a:t>n = 0 </a:t>
            </a:r>
            <a:r>
              <a:rPr lang="en-US" dirty="0" smtClean="0"/>
              <a:t>we have the </a:t>
            </a:r>
            <a:r>
              <a:rPr lang="en-US" i="1" dirty="0" smtClean="0"/>
              <a:t>empty goal </a:t>
            </a:r>
          </a:p>
          <a:p>
            <a:r>
              <a:rPr lang="en-US" dirty="0" smtClean="0"/>
              <a:t>Our next task is to interpret goals in predicate logic</a:t>
            </a:r>
          </a:p>
          <a:p>
            <a:pPr lvl="1"/>
            <a:r>
              <a:rPr lang="en-US" dirty="0" smtClean="0"/>
              <a:t>Using interpretations of commas as conjunction and implicit universal quantification, we get the following interpretation:</a:t>
            </a:r>
          </a:p>
          <a:p>
            <a:pPr lvl="2"/>
            <a:r>
              <a:rPr lang="en-US" i="1" dirty="0" smtClean="0"/>
              <a:t>∀X1 . . . ∀</a:t>
            </a:r>
            <a:r>
              <a:rPr lang="en-US" i="1" dirty="0" err="1" smtClean="0"/>
              <a:t>Xk</a:t>
            </a:r>
            <a:r>
              <a:rPr lang="en-US" i="1" dirty="0" smtClean="0"/>
              <a:t>(￢B1 ∨ . . .∨ ￢</a:t>
            </a:r>
            <a:r>
              <a:rPr lang="en-US" i="1" dirty="0" err="1" smtClean="0"/>
              <a:t>Bn</a:t>
            </a:r>
            <a:r>
              <a:rPr lang="en-US" i="1" dirty="0" smtClean="0"/>
              <a:t>)</a:t>
            </a:r>
          </a:p>
          <a:p>
            <a:pPr lvl="1"/>
            <a:r>
              <a:rPr lang="en-US" dirty="0" smtClean="0"/>
              <a:t>This formula is the same as </a:t>
            </a:r>
            <a:r>
              <a:rPr lang="en-US" i="1" dirty="0" smtClean="0"/>
              <a:t>pl(r</a:t>
            </a:r>
            <a:r>
              <a:rPr lang="en-US" dirty="0" smtClean="0"/>
              <a:t>), with the only difference that the rule head </a:t>
            </a:r>
            <a:r>
              <a:rPr lang="en-US" i="1" dirty="0" smtClean="0"/>
              <a:t>A </a:t>
            </a:r>
            <a:r>
              <a:rPr lang="en-US" dirty="0" smtClean="0"/>
              <a:t>is omitted</a:t>
            </a:r>
          </a:p>
          <a:p>
            <a:r>
              <a:rPr lang="en-US" dirty="0" smtClean="0"/>
              <a:t>An equivalent representation in predicate logic is</a:t>
            </a:r>
          </a:p>
          <a:p>
            <a:pPr lvl="1"/>
            <a:r>
              <a:rPr lang="en-US" sz="2600" i="1" dirty="0" smtClean="0"/>
              <a:t>￢∃X1 . . . ∃</a:t>
            </a:r>
            <a:r>
              <a:rPr lang="en-US" sz="2600" i="1" dirty="0" err="1" smtClean="0"/>
              <a:t>Xk</a:t>
            </a:r>
            <a:r>
              <a:rPr lang="en-US" sz="2600" i="1" dirty="0" smtClean="0"/>
              <a:t>(B1 ∧ . . . ∧ </a:t>
            </a:r>
            <a:r>
              <a:rPr lang="en-US" sz="2600" i="1" dirty="0" err="1" smtClean="0"/>
              <a:t>Bn</a:t>
            </a:r>
            <a:r>
              <a:rPr lang="en-US" sz="2600" i="1" dirty="0" smtClean="0"/>
              <a:t>)</a:t>
            </a:r>
          </a:p>
          <a:p>
            <a:pPr lvl="1"/>
            <a:r>
              <a:rPr lang="en-US" sz="2600" dirty="0" smtClean="0"/>
              <a:t>where </a:t>
            </a:r>
            <a:r>
              <a:rPr lang="en-US" sz="2600" i="1" dirty="0" smtClean="0"/>
              <a:t>X1, . . . , </a:t>
            </a:r>
            <a:r>
              <a:rPr lang="en-US" sz="2600" i="1" dirty="0" err="1" smtClean="0"/>
              <a:t>Xk</a:t>
            </a:r>
            <a:r>
              <a:rPr lang="en-US" sz="2600" i="1" dirty="0" smtClean="0"/>
              <a:t> are all variables occurring in B1, . . . , </a:t>
            </a:r>
            <a:r>
              <a:rPr lang="en-US" sz="2600" i="1" dirty="0" err="1" smtClean="0"/>
              <a:t>Bn</a:t>
            </a:r>
            <a:endParaRPr lang="en-US" sz="2600" i="1" dirty="0" smtClean="0"/>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274</a:t>
            </a:fld>
            <a:endParaRPr lang="el-GR"/>
          </a:p>
        </p:txBody>
      </p:sp>
      <p:sp>
        <p:nvSpPr>
          <p:cNvPr id="6" name="5 - Ορθογώνιο"/>
          <p:cNvSpPr/>
          <p:nvPr/>
        </p:nvSpPr>
        <p:spPr>
          <a:xfrm>
            <a:off x="5724128" y="2636912"/>
            <a:ext cx="144016" cy="1440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val="1758058221"/>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Goals (2/2)</a:t>
            </a:r>
            <a:endParaRPr lang="el-GR" dirty="0"/>
          </a:p>
        </p:txBody>
      </p:sp>
      <p:sp>
        <p:nvSpPr>
          <p:cNvPr id="3" name="2 - Θέση περιεχομένου"/>
          <p:cNvSpPr>
            <a:spLocks noGrp="1"/>
          </p:cNvSpPr>
          <p:nvPr>
            <p:ph idx="1"/>
          </p:nvPr>
        </p:nvSpPr>
        <p:spPr>
          <a:xfrm>
            <a:off x="971600" y="1340768"/>
            <a:ext cx="8172400" cy="5328592"/>
          </a:xfrm>
        </p:spPr>
        <p:txBody>
          <a:bodyPr>
            <a:normAutofit fontScale="62500" lnSpcReduction="20000"/>
          </a:bodyPr>
          <a:lstStyle/>
          <a:p>
            <a:r>
              <a:rPr lang="en-US" dirty="0" smtClean="0"/>
              <a:t>Suppose we know </a:t>
            </a:r>
            <a:r>
              <a:rPr lang="en-US" i="1" dirty="0" smtClean="0"/>
              <a:t>p(a) </a:t>
            </a:r>
            <a:r>
              <a:rPr lang="en-US" dirty="0" smtClean="0"/>
              <a:t>and we have the goal </a:t>
            </a:r>
            <a:r>
              <a:rPr lang="en-US" i="1" dirty="0" smtClean="0"/>
              <a:t>p(X) →</a:t>
            </a:r>
          </a:p>
          <a:p>
            <a:r>
              <a:rPr lang="en-US" dirty="0" smtClean="0"/>
              <a:t>Actually, we want to know whether there is a value for which </a:t>
            </a:r>
            <a:r>
              <a:rPr lang="en-US" i="1" dirty="0" smtClean="0"/>
              <a:t>p is true</a:t>
            </a:r>
          </a:p>
          <a:p>
            <a:pPr lvl="1"/>
            <a:r>
              <a:rPr lang="en-US" sz="3100" i="1" dirty="0" smtClean="0"/>
              <a:t>We </a:t>
            </a:r>
            <a:r>
              <a:rPr lang="en-US" sz="3100" dirty="0" smtClean="0"/>
              <a:t>expect a positive answer because of the fact </a:t>
            </a:r>
            <a:r>
              <a:rPr lang="en-US" sz="3100" i="1" dirty="0" smtClean="0"/>
              <a:t>p(a)</a:t>
            </a:r>
          </a:p>
          <a:p>
            <a:pPr lvl="1"/>
            <a:r>
              <a:rPr lang="en-US" sz="3100" i="1" dirty="0" smtClean="0"/>
              <a:t>Thus p(X) is existentially </a:t>
            </a:r>
            <a:r>
              <a:rPr lang="en-US" sz="3100" dirty="0" smtClean="0"/>
              <a:t>quantified</a:t>
            </a:r>
          </a:p>
          <a:p>
            <a:r>
              <a:rPr lang="en-US" dirty="0" smtClean="0"/>
              <a:t>But then why do we negate the formula?</a:t>
            </a:r>
          </a:p>
          <a:p>
            <a:r>
              <a:rPr lang="en-US" dirty="0" smtClean="0"/>
              <a:t>The explanation is that we use a proof technique from mathematics called </a:t>
            </a:r>
            <a:r>
              <a:rPr lang="en-US" i="1" dirty="0" smtClean="0"/>
              <a:t>proof by contradiction</a:t>
            </a:r>
          </a:p>
          <a:p>
            <a:pPr lvl="1"/>
            <a:r>
              <a:rPr lang="en-US" sz="3100" dirty="0" smtClean="0"/>
              <a:t>This technique proves that a statement </a:t>
            </a:r>
            <a:r>
              <a:rPr lang="en-US" sz="3100" i="1" dirty="0" smtClean="0"/>
              <a:t>A </a:t>
            </a:r>
            <a:r>
              <a:rPr lang="en-US" sz="3100" dirty="0" smtClean="0"/>
              <a:t>follows from a statement </a:t>
            </a:r>
            <a:r>
              <a:rPr lang="en-US" sz="3100" i="1" dirty="0" smtClean="0"/>
              <a:t>B </a:t>
            </a:r>
            <a:r>
              <a:rPr lang="en-US" sz="3100" dirty="0" smtClean="0"/>
              <a:t>by assuming that </a:t>
            </a:r>
            <a:r>
              <a:rPr lang="en-US" sz="3100" i="1" dirty="0" smtClean="0"/>
              <a:t>A </a:t>
            </a:r>
            <a:r>
              <a:rPr lang="en-US" sz="3100" dirty="0" smtClean="0"/>
              <a:t>is false and deriving a contradiction, when combined with </a:t>
            </a:r>
            <a:r>
              <a:rPr lang="en-US" sz="3100" i="1" dirty="0" smtClean="0"/>
              <a:t>B</a:t>
            </a:r>
          </a:p>
          <a:p>
            <a:pPr lvl="1"/>
            <a:r>
              <a:rPr lang="en-US" sz="3100" dirty="0" smtClean="0"/>
              <a:t>Then</a:t>
            </a:r>
            <a:r>
              <a:rPr lang="en-US" sz="3100" i="1" dirty="0" smtClean="0"/>
              <a:t> A</a:t>
            </a:r>
            <a:r>
              <a:rPr lang="en-US" sz="3100" dirty="0" smtClean="0"/>
              <a:t> must follow from </a:t>
            </a:r>
            <a:r>
              <a:rPr lang="en-US" sz="3100" i="1" dirty="0" smtClean="0"/>
              <a:t>B</a:t>
            </a:r>
          </a:p>
          <a:p>
            <a:r>
              <a:rPr lang="en-US" dirty="0" smtClean="0"/>
              <a:t>In logic programming we prove that a goal can be answered positively by negating the goal and proving that we get a contradiction using the logic program</a:t>
            </a:r>
          </a:p>
          <a:p>
            <a:pPr lvl="1"/>
            <a:r>
              <a:rPr lang="en-US" sz="3100" dirty="0" smtClean="0"/>
              <a:t>For example, given the logic program </a:t>
            </a:r>
            <a:r>
              <a:rPr lang="en-US" sz="3100" i="1" dirty="0" smtClean="0"/>
              <a:t>p(a) </a:t>
            </a:r>
            <a:r>
              <a:rPr lang="en-US" sz="3100" dirty="0" smtClean="0"/>
              <a:t>and the goal </a:t>
            </a:r>
            <a:r>
              <a:rPr lang="en-US" sz="3100" i="1" dirty="0" smtClean="0"/>
              <a:t>￢∃</a:t>
            </a:r>
            <a:r>
              <a:rPr lang="en-US" sz="3100" i="1" dirty="0" err="1" smtClean="0"/>
              <a:t>Xp</a:t>
            </a:r>
            <a:r>
              <a:rPr lang="en-US" sz="3100" i="1" dirty="0" smtClean="0"/>
              <a:t>(X) </a:t>
            </a:r>
            <a:r>
              <a:rPr lang="en-US" sz="3100" dirty="0" smtClean="0"/>
              <a:t>we get a logical contradiction: </a:t>
            </a:r>
          </a:p>
          <a:p>
            <a:pPr lvl="2"/>
            <a:r>
              <a:rPr lang="en-US" sz="2700" dirty="0" smtClean="0"/>
              <a:t>The second formula says that no element has the property </a:t>
            </a:r>
            <a:r>
              <a:rPr lang="en-US" sz="2700" i="1" dirty="0" smtClean="0"/>
              <a:t>p, but the first formula says that the value of a does have the </a:t>
            </a:r>
            <a:r>
              <a:rPr lang="en-US" sz="2700" dirty="0" smtClean="0"/>
              <a:t>property </a:t>
            </a:r>
            <a:r>
              <a:rPr lang="en-US" sz="2700" i="1" dirty="0" smtClean="0"/>
              <a:t>p</a:t>
            </a:r>
          </a:p>
          <a:p>
            <a:pPr lvl="2"/>
            <a:r>
              <a:rPr lang="en-US" sz="2700" i="1" dirty="0" smtClean="0"/>
              <a:t>Thus ∃</a:t>
            </a:r>
            <a:r>
              <a:rPr lang="en-US" sz="2700" i="1" dirty="0" err="1" smtClean="0"/>
              <a:t>Xp</a:t>
            </a:r>
            <a:r>
              <a:rPr lang="en-US" sz="2700" i="1" dirty="0" smtClean="0"/>
              <a:t>(X) follows from p(a)</a:t>
            </a:r>
            <a:endParaRPr lang="el-GR" sz="27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275</a:t>
            </a:fld>
            <a:endParaRPr lang="el-GR"/>
          </a:p>
        </p:txBody>
      </p:sp>
    </p:spTree>
    <p:extLst>
      <p:ext uri="{BB962C8B-B14F-4D97-AF65-F5344CB8AC3E}">
        <p14:creationId xmlns:p14="http://schemas.microsoft.com/office/powerpoint/2010/main" val="446180716"/>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lstStyle/>
          <a:p>
            <a:r>
              <a:rPr lang="en-US" dirty="0" smtClean="0"/>
              <a:t>Monotonic Rules: Semantics</a:t>
            </a:r>
            <a:endParaRPr lang="el-GR" dirty="0"/>
          </a:p>
        </p:txBody>
      </p:sp>
      <p:sp>
        <p:nvSpPr>
          <p:cNvPr id="6" name="5 - Θέση κειμένου"/>
          <p:cNvSpPr>
            <a:spLocks noGrp="1"/>
          </p:cNvSpPr>
          <p:nvPr>
            <p:ph type="body" idx="1"/>
          </p:nvPr>
        </p:nvSpPr>
        <p:spPr>
          <a:xfrm>
            <a:off x="4283968" y="4005064"/>
            <a:ext cx="4695224" cy="1077664"/>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276</a:t>
            </a:fld>
            <a:endParaRPr lang="el-GR"/>
          </a:p>
        </p:txBody>
      </p:sp>
    </p:spTree>
    <p:extLst>
      <p:ext uri="{BB962C8B-B14F-4D97-AF65-F5344CB8AC3E}">
        <p14:creationId xmlns:p14="http://schemas.microsoft.com/office/powerpoint/2010/main" val="2266102203"/>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274638"/>
            <a:ext cx="7746064" cy="1143000"/>
          </a:xfrm>
        </p:spPr>
        <p:txBody>
          <a:bodyPr>
            <a:normAutofit fontScale="90000"/>
          </a:bodyPr>
          <a:lstStyle/>
          <a:p>
            <a:r>
              <a:rPr lang="en-US" b="1" dirty="0" smtClean="0"/>
              <a:t>Predicate Logic Semantics (1/3)</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smtClean="0"/>
              <a:t>One way of answering a query is to use the predicate logic interpretation of rules, facts, and queries, and to make use of the well-known semantics of predicate logic</a:t>
            </a:r>
          </a:p>
          <a:p>
            <a:r>
              <a:rPr lang="en-US" dirty="0" smtClean="0"/>
              <a:t>To be more precise, given a logic program </a:t>
            </a:r>
            <a:r>
              <a:rPr lang="en-US" i="1" dirty="0" smtClean="0"/>
              <a:t>P </a:t>
            </a:r>
            <a:r>
              <a:rPr lang="en-US" dirty="0" smtClean="0"/>
              <a:t>and a query</a:t>
            </a:r>
          </a:p>
          <a:p>
            <a:pPr lvl="1"/>
            <a:r>
              <a:rPr lang="en-US" i="1" dirty="0" smtClean="0"/>
              <a:t>B1, . . . , </a:t>
            </a:r>
            <a:r>
              <a:rPr lang="en-US" i="1" dirty="0" err="1" smtClean="0"/>
              <a:t>Bn</a:t>
            </a:r>
            <a:r>
              <a:rPr lang="en-US" i="1" dirty="0" smtClean="0"/>
              <a:t> →</a:t>
            </a:r>
          </a:p>
          <a:p>
            <a:pPr lvl="1"/>
            <a:r>
              <a:rPr lang="en-US" dirty="0" smtClean="0"/>
              <a:t>with the variables </a:t>
            </a:r>
            <a:r>
              <a:rPr lang="en-US" i="1" dirty="0" smtClean="0"/>
              <a:t>X1, . . . , </a:t>
            </a:r>
            <a:r>
              <a:rPr lang="en-US" i="1" dirty="0" err="1" smtClean="0"/>
              <a:t>Xk</a:t>
            </a:r>
            <a:r>
              <a:rPr lang="en-US" i="1" dirty="0" smtClean="0"/>
              <a:t>, </a:t>
            </a:r>
            <a:r>
              <a:rPr lang="en-US" dirty="0" smtClean="0"/>
              <a:t>we answer positively if, and only if,</a:t>
            </a:r>
          </a:p>
          <a:p>
            <a:pPr lvl="2"/>
            <a:r>
              <a:rPr lang="en-US" i="1" dirty="0" smtClean="0"/>
              <a:t>pl(P) |= ∃X1 . . . ∃</a:t>
            </a:r>
            <a:r>
              <a:rPr lang="en-US" i="1" dirty="0" err="1" smtClean="0"/>
              <a:t>Xk</a:t>
            </a:r>
            <a:r>
              <a:rPr lang="en-US" i="1" dirty="0" smtClean="0"/>
              <a:t>(B1 ∧ . . . ∧ </a:t>
            </a:r>
            <a:r>
              <a:rPr lang="en-US" i="1" dirty="0" err="1" smtClean="0"/>
              <a:t>Bn</a:t>
            </a:r>
            <a:r>
              <a:rPr lang="en-US" i="1" dirty="0" smtClean="0"/>
              <a:t>) (1)</a:t>
            </a:r>
          </a:p>
          <a:p>
            <a:pPr lvl="1"/>
            <a:r>
              <a:rPr lang="en-US" dirty="0" smtClean="0"/>
              <a:t>or equivalently, if</a:t>
            </a:r>
          </a:p>
          <a:p>
            <a:pPr lvl="2"/>
            <a:r>
              <a:rPr lang="en-US" i="1" dirty="0" smtClean="0"/>
              <a:t>pl(P) ∪ {￢∃X1 . . . ∃</a:t>
            </a:r>
            <a:r>
              <a:rPr lang="en-US" i="1" dirty="0" err="1" smtClean="0"/>
              <a:t>Xk</a:t>
            </a:r>
            <a:r>
              <a:rPr lang="en-US" i="1" dirty="0" smtClean="0"/>
              <a:t>(B1 ∧ . . . ∧ </a:t>
            </a:r>
            <a:r>
              <a:rPr lang="en-US" i="1" dirty="0" err="1" smtClean="0"/>
              <a:t>Bn</a:t>
            </a:r>
            <a:r>
              <a:rPr lang="en-US" i="1" dirty="0" smtClean="0"/>
              <a:t>)} is </a:t>
            </a:r>
            <a:r>
              <a:rPr lang="en-US" i="1" dirty="0" err="1" smtClean="0"/>
              <a:t>unsatisfiable</a:t>
            </a:r>
            <a:r>
              <a:rPr lang="en-US" i="1" dirty="0" smtClean="0"/>
              <a:t> (2)</a:t>
            </a:r>
          </a:p>
          <a:p>
            <a:pPr lvl="1"/>
            <a:r>
              <a:rPr lang="en-US" dirty="0" smtClean="0"/>
              <a:t>In other words, we give a positive answer if the predicate logic representation of the program </a:t>
            </a:r>
            <a:r>
              <a:rPr lang="en-US" i="1" dirty="0" smtClean="0"/>
              <a:t>P, </a:t>
            </a:r>
            <a:r>
              <a:rPr lang="en-US" dirty="0" smtClean="0"/>
              <a:t>(a contradiction) </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277</a:t>
            </a:fld>
            <a:endParaRPr lang="el-GR"/>
          </a:p>
        </p:txBody>
      </p:sp>
    </p:spTree>
    <p:extLst>
      <p:ext uri="{BB962C8B-B14F-4D97-AF65-F5344CB8AC3E}">
        <p14:creationId xmlns:p14="http://schemas.microsoft.com/office/powerpoint/2010/main" val="2479043971"/>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35608" y="1447800"/>
            <a:ext cx="7498080" cy="5149552"/>
          </a:xfrm>
        </p:spPr>
        <p:txBody>
          <a:bodyPr>
            <a:normAutofit fontScale="62500" lnSpcReduction="20000"/>
          </a:bodyPr>
          <a:lstStyle/>
          <a:p>
            <a:r>
              <a:rPr lang="en-US" dirty="0" smtClean="0"/>
              <a:t>The components of the logical language (signature) may have any meaning we like</a:t>
            </a:r>
          </a:p>
          <a:p>
            <a:r>
              <a:rPr lang="en-US" dirty="0" smtClean="0"/>
              <a:t>A predicate logic </a:t>
            </a:r>
            <a:r>
              <a:rPr lang="en-US" i="1" dirty="0" smtClean="0"/>
              <a:t>model </a:t>
            </a:r>
            <a:r>
              <a:rPr lang="en-US" dirty="0" smtClean="0"/>
              <a:t>A assigns a certain meaning</a:t>
            </a:r>
          </a:p>
          <a:p>
            <a:r>
              <a:rPr lang="en-US" dirty="0" smtClean="0"/>
              <a:t>In particular, it consists of </a:t>
            </a:r>
          </a:p>
          <a:p>
            <a:pPr lvl="1"/>
            <a:r>
              <a:rPr lang="en-US" dirty="0" smtClean="0"/>
              <a:t>a </a:t>
            </a:r>
            <a:r>
              <a:rPr lang="en-US" i="1" dirty="0" smtClean="0"/>
              <a:t>domain </a:t>
            </a:r>
            <a:r>
              <a:rPr lang="en-US" i="1" dirty="0" err="1" smtClean="0"/>
              <a:t>dom</a:t>
            </a:r>
            <a:r>
              <a:rPr lang="en-US" i="1" dirty="0" smtClean="0"/>
              <a:t>(A), a nonempty set of objects about which the formulas </a:t>
            </a:r>
            <a:r>
              <a:rPr lang="en-US" dirty="0" smtClean="0"/>
              <a:t>make statements</a:t>
            </a:r>
          </a:p>
          <a:p>
            <a:pPr lvl="1"/>
            <a:r>
              <a:rPr lang="en-US" dirty="0" smtClean="0"/>
              <a:t>an element from the domain for each constant</a:t>
            </a:r>
          </a:p>
          <a:p>
            <a:pPr lvl="1"/>
            <a:r>
              <a:rPr lang="en-US" dirty="0" smtClean="0"/>
              <a:t>a concrete function on </a:t>
            </a:r>
            <a:r>
              <a:rPr lang="en-US" i="1" dirty="0" err="1" smtClean="0"/>
              <a:t>dom</a:t>
            </a:r>
            <a:r>
              <a:rPr lang="en-US" i="1" dirty="0" smtClean="0"/>
              <a:t>(A) for every function symbol</a:t>
            </a:r>
          </a:p>
          <a:p>
            <a:pPr lvl="1"/>
            <a:r>
              <a:rPr lang="en-US" dirty="0" smtClean="0"/>
              <a:t>a concrete relation on </a:t>
            </a:r>
            <a:r>
              <a:rPr lang="en-US" i="1" dirty="0" err="1" smtClean="0"/>
              <a:t>dom</a:t>
            </a:r>
            <a:r>
              <a:rPr lang="en-US" i="1" dirty="0" smtClean="0"/>
              <a:t>(A) for every predicate</a:t>
            </a:r>
          </a:p>
          <a:p>
            <a:r>
              <a:rPr lang="en-US" dirty="0" smtClean="0"/>
              <a:t>The meanings of the logical connectives </a:t>
            </a:r>
            <a:r>
              <a:rPr lang="en-US" i="1" dirty="0" smtClean="0"/>
              <a:t>￢,∨,∧,→, ∀, ∃ </a:t>
            </a:r>
            <a:r>
              <a:rPr lang="en-US" dirty="0" smtClean="0"/>
              <a:t>are defined according to their intuitive meaning: </a:t>
            </a:r>
          </a:p>
          <a:p>
            <a:pPr lvl="1"/>
            <a:r>
              <a:rPr lang="en-US" dirty="0" smtClean="0"/>
              <a:t>not, or, and, implies, for all, there is</a:t>
            </a:r>
          </a:p>
          <a:p>
            <a:r>
              <a:rPr lang="en-US" dirty="0" smtClean="0"/>
              <a:t>This way we define when a formula is true in a model </a:t>
            </a:r>
            <a:r>
              <a:rPr lang="en-US" i="1" dirty="0" smtClean="0"/>
              <a:t>A, denoted as A |= ϕ</a:t>
            </a:r>
          </a:p>
          <a:p>
            <a:r>
              <a:rPr lang="en-US" dirty="0" smtClean="0"/>
              <a:t>A formula </a:t>
            </a:r>
            <a:r>
              <a:rPr lang="en-US" i="1" dirty="0" smtClean="0"/>
              <a:t>ϕ </a:t>
            </a:r>
            <a:r>
              <a:rPr lang="en-US" dirty="0" smtClean="0"/>
              <a:t>follows from a set</a:t>
            </a:r>
            <a:r>
              <a:rPr lang="en-US" i="1" dirty="0" smtClean="0"/>
              <a:t> M </a:t>
            </a:r>
            <a:r>
              <a:rPr lang="en-US" dirty="0" smtClean="0"/>
              <a:t>of formulas if </a:t>
            </a:r>
            <a:r>
              <a:rPr lang="en-US" i="1" dirty="0" smtClean="0"/>
              <a:t>ϕ </a:t>
            </a:r>
            <a:r>
              <a:rPr lang="en-US" dirty="0" smtClean="0"/>
              <a:t>is true in all models </a:t>
            </a:r>
            <a:r>
              <a:rPr lang="en-US" i="1" dirty="0" smtClean="0"/>
              <a:t>A </a:t>
            </a:r>
            <a:r>
              <a:rPr lang="en-US" dirty="0" smtClean="0"/>
              <a:t>in which </a:t>
            </a:r>
            <a:r>
              <a:rPr lang="en-US" i="1" dirty="0" smtClean="0"/>
              <a:t>M </a:t>
            </a:r>
            <a:r>
              <a:rPr lang="en-US" dirty="0" smtClean="0"/>
              <a:t>is true </a:t>
            </a:r>
          </a:p>
          <a:p>
            <a:pPr lvl="1"/>
            <a:r>
              <a:rPr lang="en-US" dirty="0" smtClean="0"/>
              <a:t>that is, all formulas in </a:t>
            </a:r>
            <a:r>
              <a:rPr lang="en-US" i="1" dirty="0" smtClean="0"/>
              <a:t>M </a:t>
            </a:r>
            <a:r>
              <a:rPr lang="en-US" dirty="0" smtClean="0"/>
              <a:t>are true in </a:t>
            </a:r>
            <a:r>
              <a:rPr lang="en-US" i="1" dirty="0" smtClean="0"/>
              <a:t>A</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278</a:t>
            </a:fld>
            <a:endParaRPr lang="el-GR"/>
          </a:p>
        </p:txBody>
      </p:sp>
      <p:sp>
        <p:nvSpPr>
          <p:cNvPr id="6" name="1 - Τίτλος"/>
          <p:cNvSpPr>
            <a:spLocks noGrp="1"/>
          </p:cNvSpPr>
          <p:nvPr>
            <p:ph type="title"/>
          </p:nvPr>
        </p:nvSpPr>
        <p:spPr>
          <a:xfrm>
            <a:off x="1187624" y="274638"/>
            <a:ext cx="7746064" cy="1143000"/>
          </a:xfrm>
        </p:spPr>
        <p:txBody>
          <a:bodyPr>
            <a:normAutofit fontScale="90000"/>
          </a:bodyPr>
          <a:lstStyle/>
          <a:p>
            <a:r>
              <a:rPr lang="en-US" b="1" dirty="0" smtClean="0"/>
              <a:t>Predicate Logic Semantics (2/3)</a:t>
            </a:r>
            <a:endParaRPr lang="el-GR" dirty="0"/>
          </a:p>
        </p:txBody>
      </p:sp>
    </p:spTree>
    <p:extLst>
      <p:ext uri="{BB962C8B-B14F-4D97-AF65-F5344CB8AC3E}">
        <p14:creationId xmlns:p14="http://schemas.microsoft.com/office/powerpoint/2010/main" val="619322666"/>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43608" y="1447800"/>
            <a:ext cx="7890080" cy="5149552"/>
          </a:xfrm>
        </p:spPr>
        <p:txBody>
          <a:bodyPr>
            <a:normAutofit fontScale="62500" lnSpcReduction="20000"/>
          </a:bodyPr>
          <a:lstStyle/>
          <a:p>
            <a:r>
              <a:rPr lang="en-US" dirty="0" smtClean="0"/>
              <a:t>Now we are able to explain (1) and (2)</a:t>
            </a:r>
          </a:p>
          <a:p>
            <a:r>
              <a:rPr lang="en-US" dirty="0" smtClean="0"/>
              <a:t>Regardless of how we interpret the constants, predicates, and function symbols occurring in </a:t>
            </a:r>
            <a:r>
              <a:rPr lang="en-US" i="1" dirty="0" smtClean="0"/>
              <a:t>P and the query, </a:t>
            </a:r>
            <a:r>
              <a:rPr lang="en-US" dirty="0" smtClean="0"/>
              <a:t>once the predicate logic interpretation of </a:t>
            </a:r>
            <a:r>
              <a:rPr lang="en-US" i="1" dirty="0" smtClean="0"/>
              <a:t>P is true, ∃X1 . . . ∃</a:t>
            </a:r>
            <a:r>
              <a:rPr lang="en-US" i="1" dirty="0" err="1" smtClean="0"/>
              <a:t>Xk</a:t>
            </a:r>
            <a:r>
              <a:rPr lang="en-US" i="1" dirty="0" smtClean="0"/>
              <a:t>(B1∧. . .∧</a:t>
            </a:r>
            <a:r>
              <a:rPr lang="en-US" i="1" dirty="0" err="1" smtClean="0"/>
              <a:t>Bn</a:t>
            </a:r>
            <a:r>
              <a:rPr lang="en-US" i="1" dirty="0" smtClean="0"/>
              <a:t>) </a:t>
            </a:r>
            <a:r>
              <a:rPr lang="en-US" dirty="0" smtClean="0"/>
              <a:t>must be true, too</a:t>
            </a:r>
          </a:p>
          <a:p>
            <a:r>
              <a:rPr lang="en-US" dirty="0" smtClean="0"/>
              <a:t>That is, there are values for the variables </a:t>
            </a:r>
            <a:r>
              <a:rPr lang="en-US" i="1" dirty="0" smtClean="0"/>
              <a:t>X1, . . . , </a:t>
            </a:r>
            <a:r>
              <a:rPr lang="en-US" i="1" dirty="0" err="1" smtClean="0"/>
              <a:t>Xk</a:t>
            </a:r>
            <a:r>
              <a:rPr lang="en-US" i="1" dirty="0" smtClean="0"/>
              <a:t> such </a:t>
            </a:r>
            <a:r>
              <a:rPr lang="en-US" dirty="0" smtClean="0"/>
              <a:t>that all atomic formulas </a:t>
            </a:r>
            <a:r>
              <a:rPr lang="en-US" i="1" dirty="0" smtClean="0"/>
              <a:t>Bi become true</a:t>
            </a:r>
          </a:p>
          <a:p>
            <a:pPr lvl="1"/>
            <a:r>
              <a:rPr lang="en-US" dirty="0" smtClean="0"/>
              <a:t>For example, suppose </a:t>
            </a:r>
            <a:r>
              <a:rPr lang="en-US" i="1" dirty="0" smtClean="0"/>
              <a:t>P is the program</a:t>
            </a:r>
          </a:p>
          <a:p>
            <a:pPr lvl="2"/>
            <a:r>
              <a:rPr lang="en-US" sz="2700" i="1" dirty="0" smtClean="0"/>
              <a:t>p(a)</a:t>
            </a:r>
          </a:p>
          <a:p>
            <a:pPr lvl="2"/>
            <a:r>
              <a:rPr lang="en-US" sz="2700" i="1" dirty="0" smtClean="0"/>
              <a:t>p(X) → q(X)</a:t>
            </a:r>
          </a:p>
          <a:p>
            <a:pPr lvl="1"/>
            <a:r>
              <a:rPr lang="en-US" dirty="0" smtClean="0"/>
              <a:t>Consider the query</a:t>
            </a:r>
          </a:p>
          <a:p>
            <a:pPr lvl="2"/>
            <a:r>
              <a:rPr lang="en-US" sz="2700" i="1" dirty="0" smtClean="0"/>
              <a:t>q(X) →</a:t>
            </a:r>
          </a:p>
          <a:p>
            <a:pPr lvl="1"/>
            <a:r>
              <a:rPr lang="en-US" dirty="0" smtClean="0"/>
              <a:t>Clearly, </a:t>
            </a:r>
            <a:r>
              <a:rPr lang="en-US" i="1" dirty="0" smtClean="0"/>
              <a:t>q(a) </a:t>
            </a:r>
            <a:r>
              <a:rPr lang="en-US" dirty="0" smtClean="0"/>
              <a:t>follows from</a:t>
            </a:r>
            <a:r>
              <a:rPr lang="en-US" i="1" dirty="0" smtClean="0"/>
              <a:t> pl(P)</a:t>
            </a:r>
          </a:p>
          <a:p>
            <a:pPr lvl="1"/>
            <a:r>
              <a:rPr lang="en-US" dirty="0" smtClean="0"/>
              <a:t>Therefore</a:t>
            </a:r>
            <a:r>
              <a:rPr lang="en-US" i="1" dirty="0" smtClean="0"/>
              <a:t>, ∃</a:t>
            </a:r>
            <a:r>
              <a:rPr lang="en-US" i="1" dirty="0" err="1" smtClean="0"/>
              <a:t>Xq</a:t>
            </a:r>
            <a:r>
              <a:rPr lang="en-US" i="1" dirty="0" smtClean="0"/>
              <a:t>(X) </a:t>
            </a:r>
            <a:r>
              <a:rPr lang="en-US" dirty="0" smtClean="0"/>
              <a:t>follows from </a:t>
            </a:r>
            <a:r>
              <a:rPr lang="en-US" i="1" dirty="0" smtClean="0"/>
              <a:t>pl(P), </a:t>
            </a:r>
            <a:r>
              <a:rPr lang="en-US" dirty="0" smtClean="0"/>
              <a:t>thus</a:t>
            </a:r>
            <a:r>
              <a:rPr lang="en-US" i="1" dirty="0" smtClean="0"/>
              <a:t> pl(P)∪{￢∃</a:t>
            </a:r>
            <a:r>
              <a:rPr lang="en-US" i="1" dirty="0" err="1" smtClean="0"/>
              <a:t>Xq</a:t>
            </a:r>
            <a:r>
              <a:rPr lang="en-US" i="1" dirty="0" smtClean="0"/>
              <a:t>(X)} </a:t>
            </a:r>
            <a:r>
              <a:rPr lang="en-US" dirty="0" smtClean="0"/>
              <a:t>is </a:t>
            </a:r>
            <a:r>
              <a:rPr lang="en-US" dirty="0" err="1" smtClean="0"/>
              <a:t>unsatisfiable</a:t>
            </a:r>
            <a:r>
              <a:rPr lang="en-US" dirty="0" smtClean="0"/>
              <a:t>, and we give a positive answer</a:t>
            </a:r>
          </a:p>
          <a:p>
            <a:pPr lvl="1"/>
            <a:r>
              <a:rPr lang="en-US" dirty="0" smtClean="0"/>
              <a:t>But if we consider the query</a:t>
            </a:r>
          </a:p>
          <a:p>
            <a:pPr lvl="2"/>
            <a:r>
              <a:rPr lang="en-US" sz="2700" i="1" dirty="0" smtClean="0"/>
              <a:t>q(b) →</a:t>
            </a:r>
          </a:p>
          <a:p>
            <a:pPr lvl="1"/>
            <a:r>
              <a:rPr lang="en-US" dirty="0" smtClean="0"/>
              <a:t>then we must give a negative answer because </a:t>
            </a:r>
            <a:r>
              <a:rPr lang="en-US" i="1" dirty="0" smtClean="0"/>
              <a:t>q(b) </a:t>
            </a:r>
            <a:r>
              <a:rPr lang="en-US" dirty="0" smtClean="0"/>
              <a:t>does not follow from </a:t>
            </a:r>
            <a:r>
              <a:rPr lang="en-US" i="1" dirty="0" smtClean="0"/>
              <a:t>pl(P)</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279</a:t>
            </a:fld>
            <a:endParaRPr lang="el-GR"/>
          </a:p>
        </p:txBody>
      </p:sp>
      <p:sp>
        <p:nvSpPr>
          <p:cNvPr id="5" name="1 - Τίτλος"/>
          <p:cNvSpPr>
            <a:spLocks noGrp="1"/>
          </p:cNvSpPr>
          <p:nvPr>
            <p:ph type="title"/>
          </p:nvPr>
        </p:nvSpPr>
        <p:spPr>
          <a:xfrm>
            <a:off x="1187624" y="274638"/>
            <a:ext cx="7746064" cy="1143000"/>
          </a:xfrm>
        </p:spPr>
        <p:txBody>
          <a:bodyPr>
            <a:normAutofit fontScale="90000"/>
          </a:bodyPr>
          <a:lstStyle/>
          <a:p>
            <a:r>
              <a:rPr lang="en-US" b="1" dirty="0" smtClean="0"/>
              <a:t>Predicate Logic Semantics (3/3)</a:t>
            </a:r>
            <a:endParaRPr lang="el-GR" dirty="0"/>
          </a:p>
        </p:txBody>
      </p:sp>
    </p:spTree>
    <p:extLst>
      <p:ext uri="{BB962C8B-B14F-4D97-AF65-F5344CB8AC3E}">
        <p14:creationId xmlns:p14="http://schemas.microsoft.com/office/powerpoint/2010/main" val="2406106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A Layered Approach (1/2)</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n-US" dirty="0" smtClean="0"/>
              <a:t>The development of the SW proceeds in steps, each step building a </a:t>
            </a:r>
            <a:r>
              <a:rPr lang="en-US" i="1" dirty="0" smtClean="0"/>
              <a:t>layer on top of another</a:t>
            </a:r>
          </a:p>
          <a:p>
            <a:r>
              <a:rPr lang="en-US" i="1" dirty="0" smtClean="0"/>
              <a:t>The pragmatic justification for this approach is that </a:t>
            </a:r>
            <a:r>
              <a:rPr lang="en-US" dirty="0" smtClean="0"/>
              <a:t>it is easier to achieve consensus on small steps, whereas it is much harder to get everyone on board if too much is attempted</a:t>
            </a:r>
          </a:p>
          <a:p>
            <a:r>
              <a:rPr lang="en-US" dirty="0" smtClean="0"/>
              <a:t>From an engineering perspective there is a need to standardize</a:t>
            </a:r>
          </a:p>
          <a:p>
            <a:pPr lvl="1"/>
            <a:r>
              <a:rPr lang="en-US" dirty="0" smtClean="0"/>
              <a:t>Once a standard has been established, many more groups and companies will adopt it, instead of waiting to see which of the alternative research lines will be successful in the end</a:t>
            </a:r>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28</a:t>
            </a:fld>
            <a:endParaRPr lang="el-G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Ground and Parameterized Witnesses (1/2)</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n-US" dirty="0" smtClean="0"/>
              <a:t>So far we have focused on yes/no answers to queries</a:t>
            </a:r>
          </a:p>
          <a:p>
            <a:pPr lvl="1"/>
            <a:r>
              <a:rPr lang="en-US" dirty="0" smtClean="0"/>
              <a:t>However, such answers are not necessarily optimal</a:t>
            </a:r>
          </a:p>
          <a:p>
            <a:r>
              <a:rPr lang="en-US" dirty="0" smtClean="0"/>
              <a:t>Suppose that we have the fact:</a:t>
            </a:r>
          </a:p>
          <a:p>
            <a:r>
              <a:rPr lang="en-US" dirty="0" smtClean="0"/>
              <a:t>and the query:</a:t>
            </a:r>
          </a:p>
          <a:p>
            <a:r>
              <a:rPr lang="en-US" dirty="0" smtClean="0"/>
              <a:t>The answer yes is correct but not satisfactory</a:t>
            </a:r>
          </a:p>
          <a:p>
            <a:r>
              <a:rPr lang="en-US" dirty="0" smtClean="0"/>
              <a:t>It resembles the joke where you are asked, “Do you know what time it is?” and you look at your watch and answer “yes.” </a:t>
            </a:r>
          </a:p>
          <a:p>
            <a:r>
              <a:rPr lang="en-US" dirty="0" smtClean="0"/>
              <a:t>In our example, the appropriate answer is a substitution:</a:t>
            </a:r>
          </a:p>
          <a:p>
            <a:pPr lvl="5"/>
            <a:endParaRPr lang="en-US" dirty="0" smtClean="0"/>
          </a:p>
          <a:p>
            <a:pPr lvl="1"/>
            <a:r>
              <a:rPr lang="en-US" dirty="0" smtClean="0"/>
              <a:t>which gives an instantiation for </a:t>
            </a:r>
            <a:r>
              <a:rPr lang="en-US" i="1" dirty="0" smtClean="0"/>
              <a:t>X, </a:t>
            </a:r>
            <a:r>
              <a:rPr lang="en-US" dirty="0" smtClean="0"/>
              <a:t>making the answer positive</a:t>
            </a:r>
          </a:p>
          <a:p>
            <a:r>
              <a:rPr lang="en-US" dirty="0" smtClean="0"/>
              <a:t>The constant </a:t>
            </a:r>
            <a:r>
              <a:rPr lang="en-US" i="1" dirty="0" smtClean="0"/>
              <a:t>a </a:t>
            </a:r>
            <a:r>
              <a:rPr lang="en-US" dirty="0" smtClean="0"/>
              <a:t>is called a </a:t>
            </a:r>
            <a:r>
              <a:rPr lang="en-US" i="1" dirty="0" smtClean="0"/>
              <a:t>ground witness</a:t>
            </a:r>
          </a:p>
          <a:p>
            <a:r>
              <a:rPr lang="en-US" dirty="0" smtClean="0"/>
              <a:t>Given the facts</a:t>
            </a:r>
            <a:r>
              <a:rPr lang="en-US" i="1" dirty="0" smtClean="0"/>
              <a:t>:</a:t>
            </a:r>
          </a:p>
          <a:p>
            <a:pPr lvl="8"/>
            <a:endParaRPr lang="en-US" i="1" dirty="0" smtClean="0"/>
          </a:p>
          <a:p>
            <a:r>
              <a:rPr lang="en-US" dirty="0" smtClean="0"/>
              <a:t>there are two ground witnesses to the same query: </a:t>
            </a:r>
            <a:r>
              <a:rPr lang="en-US" i="1" dirty="0" smtClean="0"/>
              <a:t>a </a:t>
            </a:r>
            <a:r>
              <a:rPr lang="en-US" dirty="0" smtClean="0"/>
              <a:t>and</a:t>
            </a:r>
            <a:r>
              <a:rPr lang="en-US" i="1" dirty="0" smtClean="0"/>
              <a:t> b</a:t>
            </a:r>
          </a:p>
          <a:p>
            <a:r>
              <a:rPr lang="en-US" dirty="0" smtClean="0"/>
              <a:t>Or equivalently, we should return the substitutions:</a:t>
            </a:r>
          </a:p>
          <a:p>
            <a:endParaRPr lang="en-US" dirty="0" smtClean="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280</a:t>
            </a:fld>
            <a:endParaRPr lang="el-GR"/>
          </a:p>
        </p:txBody>
      </p:sp>
      <p:sp>
        <p:nvSpPr>
          <p:cNvPr id="5" name="4 - Ορθογώνιο"/>
          <p:cNvSpPr/>
          <p:nvPr/>
        </p:nvSpPr>
        <p:spPr>
          <a:xfrm>
            <a:off x="5148064" y="2060848"/>
            <a:ext cx="504056" cy="4320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p(a)</a:t>
            </a:r>
          </a:p>
        </p:txBody>
      </p:sp>
      <p:sp>
        <p:nvSpPr>
          <p:cNvPr id="6" name="5 - Ορθογώνιο"/>
          <p:cNvSpPr/>
          <p:nvPr/>
        </p:nvSpPr>
        <p:spPr>
          <a:xfrm>
            <a:off x="7740352" y="3429000"/>
            <a:ext cx="639688"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{X/a}</a:t>
            </a:r>
          </a:p>
        </p:txBody>
      </p:sp>
      <p:sp>
        <p:nvSpPr>
          <p:cNvPr id="7" name="6 - Ορθογώνιο"/>
          <p:cNvSpPr/>
          <p:nvPr/>
        </p:nvSpPr>
        <p:spPr>
          <a:xfrm>
            <a:off x="3563888" y="4725144"/>
            <a:ext cx="576064"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p(a)</a:t>
            </a:r>
          </a:p>
          <a:p>
            <a:r>
              <a:rPr lang="en-US" sz="1600" i="1" dirty="0" smtClean="0"/>
              <a:t>p(b)</a:t>
            </a:r>
          </a:p>
        </p:txBody>
      </p:sp>
      <p:sp>
        <p:nvSpPr>
          <p:cNvPr id="8" name="7 - Ορθογώνιο"/>
          <p:cNvSpPr/>
          <p:nvPr/>
        </p:nvSpPr>
        <p:spPr>
          <a:xfrm>
            <a:off x="7236296" y="5589240"/>
            <a:ext cx="720080" cy="6480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{X/a}</a:t>
            </a:r>
          </a:p>
          <a:p>
            <a:r>
              <a:rPr lang="en-US" sz="1600" i="1" dirty="0" smtClean="0"/>
              <a:t>{X/b}</a:t>
            </a:r>
          </a:p>
        </p:txBody>
      </p:sp>
      <p:sp>
        <p:nvSpPr>
          <p:cNvPr id="10" name="9 - Ορθογώνιο"/>
          <p:cNvSpPr/>
          <p:nvPr/>
        </p:nvSpPr>
        <p:spPr>
          <a:xfrm>
            <a:off x="3491880" y="2348880"/>
            <a:ext cx="855712" cy="360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p(X) →</a:t>
            </a:r>
          </a:p>
        </p:txBody>
      </p:sp>
    </p:spTree>
    <p:extLst>
      <p:ext uri="{BB962C8B-B14F-4D97-AF65-F5344CB8AC3E}">
        <p14:creationId xmlns:p14="http://schemas.microsoft.com/office/powerpoint/2010/main" val="3513835251"/>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Ground and Parameterized Witnesses (2/2)</a:t>
            </a:r>
            <a:endParaRPr lang="el-GR" dirty="0"/>
          </a:p>
        </p:txBody>
      </p:sp>
      <p:sp>
        <p:nvSpPr>
          <p:cNvPr id="3" name="2 - Θέση περιεχομένου"/>
          <p:cNvSpPr>
            <a:spLocks noGrp="1"/>
          </p:cNvSpPr>
          <p:nvPr>
            <p:ph idx="1"/>
          </p:nvPr>
        </p:nvSpPr>
        <p:spPr>
          <a:xfrm>
            <a:off x="1043608" y="1447800"/>
            <a:ext cx="8100392" cy="5410200"/>
          </a:xfrm>
        </p:spPr>
        <p:txBody>
          <a:bodyPr>
            <a:normAutofit fontScale="55000" lnSpcReduction="20000"/>
          </a:bodyPr>
          <a:lstStyle/>
          <a:p>
            <a:r>
              <a:rPr lang="en-US" dirty="0" smtClean="0"/>
              <a:t>While valuable, ground witnesses are not always the optimal answer</a:t>
            </a:r>
          </a:p>
          <a:p>
            <a:r>
              <a:rPr lang="en-US" dirty="0" smtClean="0"/>
              <a:t>Consider the logic program:</a:t>
            </a:r>
          </a:p>
          <a:p>
            <a:endParaRPr lang="en-US" i="1" dirty="0" smtClean="0"/>
          </a:p>
          <a:p>
            <a:r>
              <a:rPr lang="en-US" dirty="0" smtClean="0"/>
              <a:t>This program computes addition, if we read </a:t>
            </a:r>
            <a:r>
              <a:rPr lang="en-US" i="1" dirty="0" smtClean="0"/>
              <a:t>s </a:t>
            </a:r>
            <a:r>
              <a:rPr lang="en-US" dirty="0" smtClean="0"/>
              <a:t>as the “successor function,” which returns as value the value of its argument plus 1. The third argument of </a:t>
            </a:r>
            <a:r>
              <a:rPr lang="en-US" i="1" dirty="0" smtClean="0"/>
              <a:t>add </a:t>
            </a:r>
            <a:r>
              <a:rPr lang="en-US" dirty="0" smtClean="0"/>
              <a:t>computes the sum of its first two arguments</a:t>
            </a:r>
          </a:p>
          <a:p>
            <a:r>
              <a:rPr lang="en-US" dirty="0" smtClean="0"/>
              <a:t>Consider the query:</a:t>
            </a:r>
          </a:p>
          <a:p>
            <a:pPr lvl="2"/>
            <a:endParaRPr lang="en-US" i="1" dirty="0" smtClean="0"/>
          </a:p>
          <a:p>
            <a:r>
              <a:rPr lang="en-US" dirty="0" smtClean="0"/>
              <a:t>Possible ground witnesses are determined by the substitutions:</a:t>
            </a:r>
          </a:p>
          <a:p>
            <a:pPr lvl="1"/>
            <a:endParaRPr lang="en-US" i="1" dirty="0" smtClean="0"/>
          </a:p>
          <a:p>
            <a:pPr lvl="1"/>
            <a:endParaRPr lang="en-US" i="1" dirty="0" smtClean="0"/>
          </a:p>
          <a:p>
            <a:pPr lvl="1"/>
            <a:endParaRPr lang="el-GR" i="1" dirty="0" smtClean="0"/>
          </a:p>
          <a:p>
            <a:r>
              <a:rPr lang="en-US" dirty="0" smtClean="0"/>
              <a:t>However, the </a:t>
            </a:r>
            <a:r>
              <a:rPr lang="en-US" i="1" dirty="0" smtClean="0"/>
              <a:t>parameterized witness Z = s</a:t>
            </a:r>
            <a:r>
              <a:rPr lang="en-US" i="1" baseline="30000" dirty="0" smtClean="0"/>
              <a:t>8</a:t>
            </a:r>
            <a:r>
              <a:rPr lang="en-US" i="1" dirty="0" smtClean="0"/>
              <a:t>(X) is the most general way to </a:t>
            </a:r>
            <a:r>
              <a:rPr lang="en-US" dirty="0" smtClean="0"/>
              <a:t>witness the existential query:</a:t>
            </a:r>
          </a:p>
          <a:p>
            <a:pPr lvl="1"/>
            <a:endParaRPr lang="pl-PL" i="1" dirty="0" smtClean="0"/>
          </a:p>
          <a:p>
            <a:pPr lvl="1"/>
            <a:r>
              <a:rPr lang="en-US" sz="3300" dirty="0" smtClean="0"/>
              <a:t>since it represents the fact that </a:t>
            </a:r>
            <a:r>
              <a:rPr lang="en-US" sz="3300" i="1" dirty="0" smtClean="0"/>
              <a:t>add(X, s8(0), Z) is true whenever the value of Z equals the value of X plus 8</a:t>
            </a:r>
          </a:p>
          <a:p>
            <a:r>
              <a:rPr lang="en-US" dirty="0" smtClean="0"/>
              <a:t>The computation of such most general witnesses is the primary aim of a proof system, called SLD resolution</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281</a:t>
            </a:fld>
            <a:endParaRPr lang="el-GR"/>
          </a:p>
        </p:txBody>
      </p:sp>
      <p:sp>
        <p:nvSpPr>
          <p:cNvPr id="5" name="4 - Ορθογώνιο"/>
          <p:cNvSpPr/>
          <p:nvPr/>
        </p:nvSpPr>
        <p:spPr>
          <a:xfrm>
            <a:off x="3563888" y="4941168"/>
            <a:ext cx="1944216" cy="360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pl-PL" sz="1600" i="1" dirty="0" smtClean="0"/>
              <a:t>∃X∃Z add(X, s</a:t>
            </a:r>
            <a:r>
              <a:rPr lang="pl-PL" sz="1600" i="1" baseline="30000" dirty="0" smtClean="0"/>
              <a:t>8</a:t>
            </a:r>
            <a:r>
              <a:rPr lang="pl-PL" sz="1600" i="1" dirty="0" smtClean="0"/>
              <a:t>(0), Z)</a:t>
            </a:r>
            <a:endParaRPr lang="en-US" sz="1600" i="1" dirty="0" smtClean="0"/>
          </a:p>
        </p:txBody>
      </p:sp>
      <p:sp>
        <p:nvSpPr>
          <p:cNvPr id="6" name="5 - Ορθογώνιο"/>
          <p:cNvSpPr/>
          <p:nvPr/>
        </p:nvSpPr>
        <p:spPr>
          <a:xfrm>
            <a:off x="4211960" y="1700808"/>
            <a:ext cx="2808312"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add(X, 0,X)</a:t>
            </a:r>
          </a:p>
          <a:p>
            <a:r>
              <a:rPr lang="pl-PL" sz="1600" i="1" dirty="0" smtClean="0"/>
              <a:t>add(X, Y,Z) → add(X, s(Y ), s(Z))</a:t>
            </a:r>
            <a:endParaRPr lang="en-US" sz="1600" i="1" dirty="0" smtClean="0"/>
          </a:p>
        </p:txBody>
      </p:sp>
      <p:sp>
        <p:nvSpPr>
          <p:cNvPr id="7" name="6 - Ορθογώνιο"/>
          <p:cNvSpPr/>
          <p:nvPr/>
        </p:nvSpPr>
        <p:spPr>
          <a:xfrm>
            <a:off x="3635896" y="3068960"/>
            <a:ext cx="1872208" cy="4320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add(X, s8(0), Z) →</a:t>
            </a:r>
          </a:p>
        </p:txBody>
      </p:sp>
      <p:sp>
        <p:nvSpPr>
          <p:cNvPr id="8" name="7 - Ορθογώνιο"/>
          <p:cNvSpPr/>
          <p:nvPr/>
        </p:nvSpPr>
        <p:spPr>
          <a:xfrm>
            <a:off x="7344816" y="3429000"/>
            <a:ext cx="1763688" cy="11521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{X/0, Z/s8(0)}</a:t>
            </a:r>
          </a:p>
          <a:p>
            <a:r>
              <a:rPr lang="en-US" sz="1600" i="1" dirty="0" smtClean="0"/>
              <a:t>{X/s(0), Z/s9(0)}</a:t>
            </a:r>
          </a:p>
          <a:p>
            <a:r>
              <a:rPr lang="en-US" sz="1600" i="1" dirty="0" smtClean="0"/>
              <a:t>{X/s(s(0)), Z/s10(0)}</a:t>
            </a:r>
          </a:p>
          <a:p>
            <a:r>
              <a:rPr lang="el-GR" sz="1600" i="1" dirty="0" smtClean="0"/>
              <a:t>. . .</a:t>
            </a:r>
            <a:endParaRPr lang="en-US" sz="1600" i="1" dirty="0" smtClean="0"/>
          </a:p>
        </p:txBody>
      </p:sp>
    </p:spTree>
    <p:extLst>
      <p:ext uri="{BB962C8B-B14F-4D97-AF65-F5344CB8AC3E}">
        <p14:creationId xmlns:p14="http://schemas.microsoft.com/office/powerpoint/2010/main" val="1528525278"/>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lstStyle/>
          <a:p>
            <a:r>
              <a:rPr lang="en-US" dirty="0" smtClean="0"/>
              <a:t>Description Logic Programs (DLP)</a:t>
            </a:r>
            <a:endParaRPr lang="el-GR" dirty="0"/>
          </a:p>
        </p:txBody>
      </p:sp>
      <p:sp>
        <p:nvSpPr>
          <p:cNvPr id="6" name="5 - Θέση κειμένου"/>
          <p:cNvSpPr>
            <a:spLocks noGrp="1"/>
          </p:cNvSpPr>
          <p:nvPr>
            <p:ph type="body" idx="1"/>
          </p:nvPr>
        </p:nvSpPr>
        <p:spPr>
          <a:xfrm>
            <a:off x="4283968" y="4005064"/>
            <a:ext cx="4695224" cy="1077664"/>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282</a:t>
            </a:fld>
            <a:endParaRPr lang="el-GR"/>
          </a:p>
        </p:txBody>
      </p:sp>
    </p:spTree>
    <p:extLst>
      <p:ext uri="{BB962C8B-B14F-4D97-AF65-F5344CB8AC3E}">
        <p14:creationId xmlns:p14="http://schemas.microsoft.com/office/powerpoint/2010/main" val="1115507833"/>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274638"/>
            <a:ext cx="7890080" cy="994122"/>
          </a:xfrm>
        </p:spPr>
        <p:txBody>
          <a:bodyPr>
            <a:normAutofit fontScale="90000"/>
          </a:bodyPr>
          <a:lstStyle/>
          <a:p>
            <a:r>
              <a:rPr lang="en-US" b="1" dirty="0" smtClean="0"/>
              <a:t>Description Logic Programs (DLP) (1/5)</a:t>
            </a:r>
            <a:endParaRPr lang="el-GR" dirty="0"/>
          </a:p>
        </p:txBody>
      </p:sp>
      <p:sp>
        <p:nvSpPr>
          <p:cNvPr id="3" name="2 - Θέση περιεχομένου"/>
          <p:cNvSpPr>
            <a:spLocks noGrp="1"/>
          </p:cNvSpPr>
          <p:nvPr>
            <p:ph idx="1"/>
          </p:nvPr>
        </p:nvSpPr>
        <p:spPr>
          <a:xfrm>
            <a:off x="899592" y="1403176"/>
            <a:ext cx="8034096" cy="5410200"/>
          </a:xfrm>
        </p:spPr>
        <p:txBody>
          <a:bodyPr>
            <a:normAutofit fontScale="62500" lnSpcReduction="20000"/>
          </a:bodyPr>
          <a:lstStyle/>
          <a:p>
            <a:r>
              <a:rPr lang="en-US" dirty="0" smtClean="0"/>
              <a:t>Horn logic and description logics are orthogonal</a:t>
            </a:r>
          </a:p>
          <a:p>
            <a:r>
              <a:rPr lang="en-US" dirty="0" smtClean="0"/>
              <a:t>In attempting to achieve their integration in one framework, the simplest approach is to consider the intersection of both logics</a:t>
            </a:r>
          </a:p>
          <a:p>
            <a:pPr lvl="1"/>
            <a:r>
              <a:rPr lang="en-US" dirty="0" smtClean="0"/>
              <a:t>that is, the part of one language that can be translated in a semantics-preserving way to the other language, and vice versa</a:t>
            </a:r>
          </a:p>
          <a:p>
            <a:r>
              <a:rPr lang="en-US" dirty="0" smtClean="0"/>
              <a:t>The “intersection” of Horn logic and OWL is called </a:t>
            </a:r>
            <a:r>
              <a:rPr lang="en-US" i="1" dirty="0" smtClean="0"/>
              <a:t>Description Logic Programs (DLP)</a:t>
            </a:r>
          </a:p>
          <a:p>
            <a:pPr lvl="1"/>
            <a:r>
              <a:rPr lang="en-US" dirty="0" smtClean="0"/>
              <a:t>it is the Horn-definable part of OWL</a:t>
            </a:r>
          </a:p>
          <a:p>
            <a:pPr lvl="1"/>
            <a:r>
              <a:rPr lang="en-US" dirty="0" smtClean="0"/>
              <a:t>or stated another way, the OWL-definable part of Horn logic</a:t>
            </a:r>
          </a:p>
          <a:p>
            <a:r>
              <a:rPr lang="en-US" dirty="0" smtClean="0"/>
              <a:t>Consideration of DLP has certain advantages:</a:t>
            </a:r>
          </a:p>
          <a:p>
            <a:pPr lvl="1"/>
            <a:r>
              <a:rPr lang="en-US" dirty="0" smtClean="0"/>
              <a:t>• From the modeler’s perspective, there is freedom to use either OWL or rules for modeling purposes, depending on the modeler’s experience and preferences</a:t>
            </a:r>
          </a:p>
          <a:p>
            <a:pPr lvl="1"/>
            <a:r>
              <a:rPr lang="en-US" dirty="0" smtClean="0"/>
              <a:t>• From the implementation perspective, either description logic </a:t>
            </a:r>
            <a:r>
              <a:rPr lang="en-US" dirty="0" err="1" smtClean="0"/>
              <a:t>reasoners</a:t>
            </a:r>
            <a:r>
              <a:rPr lang="en-US" dirty="0" smtClean="0"/>
              <a:t> or deductive rule systems can be used. Thus it is possible to model using one framework (e.g. OWL), and to use a reasoning engine from the other framework (e.g. rules)</a:t>
            </a:r>
          </a:p>
          <a:p>
            <a:pPr lvl="2"/>
            <a:r>
              <a:rPr lang="en-US" dirty="0" smtClean="0"/>
              <a:t>This feature provides extra flexibility and ensures interoperability with a variety of tools</a:t>
            </a:r>
          </a:p>
          <a:p>
            <a:pPr lvl="1"/>
            <a:r>
              <a:rPr lang="en-US" dirty="0" smtClean="0"/>
              <a:t>• Preliminary experience with using OWL has shown that existing </a:t>
            </a:r>
            <a:r>
              <a:rPr lang="en-US" dirty="0" err="1" smtClean="0"/>
              <a:t>ontologies</a:t>
            </a:r>
            <a:r>
              <a:rPr lang="en-US" dirty="0" smtClean="0"/>
              <a:t> frequently use very few constructs outside the DLP language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283</a:t>
            </a:fld>
            <a:endParaRPr lang="el-GR"/>
          </a:p>
        </p:txBody>
      </p:sp>
    </p:spTree>
    <p:extLst>
      <p:ext uri="{BB962C8B-B14F-4D97-AF65-F5344CB8AC3E}">
        <p14:creationId xmlns:p14="http://schemas.microsoft.com/office/powerpoint/2010/main" val="4285609062"/>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Description Logic Programs (DLP) (2/5)</a:t>
            </a:r>
            <a:endParaRPr lang="el-GR" dirty="0"/>
          </a:p>
        </p:txBody>
      </p:sp>
      <p:sp>
        <p:nvSpPr>
          <p:cNvPr id="3" name="2 - Θέση περιεχομένου"/>
          <p:cNvSpPr>
            <a:spLocks noGrp="1"/>
          </p:cNvSpPr>
          <p:nvPr>
            <p:ph idx="1"/>
          </p:nvPr>
        </p:nvSpPr>
        <p:spPr>
          <a:xfrm>
            <a:off x="1187624" y="1447800"/>
            <a:ext cx="7746064" cy="5149552"/>
          </a:xfrm>
        </p:spPr>
        <p:txBody>
          <a:bodyPr>
            <a:normAutofit fontScale="62500" lnSpcReduction="20000"/>
          </a:bodyPr>
          <a:lstStyle/>
          <a:p>
            <a:r>
              <a:rPr lang="en-US" dirty="0" smtClean="0"/>
              <a:t>Now we show how many constructs of RDF Schema and OWL can be expressed in Horn </a:t>
            </a:r>
          </a:p>
          <a:p>
            <a:pPr lvl="1"/>
            <a:r>
              <a:rPr lang="en-US" dirty="0" smtClean="0"/>
              <a:t>We begin with RDF and RDF Schema</a:t>
            </a:r>
          </a:p>
          <a:p>
            <a:r>
              <a:rPr lang="en-US" dirty="0" smtClean="0"/>
              <a:t>A triple of the form (</a:t>
            </a:r>
            <a:r>
              <a:rPr lang="en-US" i="1" dirty="0" smtClean="0"/>
              <a:t>a, P, b) </a:t>
            </a:r>
            <a:r>
              <a:rPr lang="en-US" dirty="0" smtClean="0"/>
              <a:t>in RDF</a:t>
            </a:r>
            <a:r>
              <a:rPr lang="en-US" i="1" dirty="0" smtClean="0"/>
              <a:t> </a:t>
            </a:r>
            <a:r>
              <a:rPr lang="en-US" dirty="0" smtClean="0"/>
              <a:t>can be expressed as a fact</a:t>
            </a:r>
          </a:p>
          <a:p>
            <a:pPr lvl="1"/>
            <a:r>
              <a:rPr lang="en-US" i="1" dirty="0" smtClean="0"/>
              <a:t>P(a, b)</a:t>
            </a:r>
          </a:p>
          <a:p>
            <a:r>
              <a:rPr lang="en-US" dirty="0" smtClean="0"/>
              <a:t>Similarly, an instance declaration of the form </a:t>
            </a:r>
            <a:r>
              <a:rPr lang="en-US" i="1" dirty="0" smtClean="0"/>
              <a:t>type(</a:t>
            </a:r>
            <a:r>
              <a:rPr lang="en-US" i="1" dirty="0" err="1" smtClean="0"/>
              <a:t>a,C</a:t>
            </a:r>
            <a:r>
              <a:rPr lang="en-US" i="1" dirty="0" smtClean="0"/>
              <a:t>)</a:t>
            </a:r>
            <a:r>
              <a:rPr lang="en-US" dirty="0" smtClean="0"/>
              <a:t>, stating that </a:t>
            </a:r>
            <a:r>
              <a:rPr lang="en-US" i="1" dirty="0" smtClean="0"/>
              <a:t>a </a:t>
            </a:r>
            <a:r>
              <a:rPr lang="en-US" dirty="0" smtClean="0"/>
              <a:t>is an</a:t>
            </a:r>
          </a:p>
          <a:p>
            <a:r>
              <a:rPr lang="en-US" dirty="0" smtClean="0"/>
              <a:t>instance of class </a:t>
            </a:r>
            <a:r>
              <a:rPr lang="en-US" i="1" dirty="0" smtClean="0"/>
              <a:t>C, </a:t>
            </a:r>
            <a:r>
              <a:rPr lang="en-US" dirty="0" smtClean="0"/>
              <a:t>can be expressed as</a:t>
            </a:r>
          </a:p>
          <a:p>
            <a:pPr lvl="1"/>
            <a:r>
              <a:rPr lang="en-US" i="1" dirty="0" smtClean="0"/>
              <a:t>C(a)</a:t>
            </a:r>
          </a:p>
          <a:p>
            <a:r>
              <a:rPr lang="en-US" dirty="0" smtClean="0"/>
              <a:t>The fact that </a:t>
            </a:r>
            <a:r>
              <a:rPr lang="en-US" i="1" dirty="0" smtClean="0"/>
              <a:t>C </a:t>
            </a:r>
            <a:r>
              <a:rPr lang="en-US" dirty="0" smtClean="0"/>
              <a:t>is a subclass of </a:t>
            </a:r>
            <a:r>
              <a:rPr lang="en-US" i="1" dirty="0" smtClean="0"/>
              <a:t>D </a:t>
            </a:r>
            <a:r>
              <a:rPr lang="en-US" dirty="0" smtClean="0"/>
              <a:t>is easily expressed as</a:t>
            </a:r>
          </a:p>
          <a:p>
            <a:pPr lvl="1"/>
            <a:r>
              <a:rPr lang="en-US" i="1" dirty="0" smtClean="0"/>
              <a:t>C(X) → D(X)</a:t>
            </a:r>
          </a:p>
          <a:p>
            <a:r>
              <a:rPr lang="en-US" dirty="0" smtClean="0"/>
              <a:t>and similarly for </a:t>
            </a:r>
            <a:r>
              <a:rPr lang="en-US" dirty="0" err="1" smtClean="0"/>
              <a:t>subproperty</a:t>
            </a:r>
            <a:endParaRPr lang="en-US" dirty="0" smtClean="0"/>
          </a:p>
          <a:p>
            <a:r>
              <a:rPr lang="en-US" dirty="0" smtClean="0"/>
              <a:t>Finally, domain and range restrictions can also be expressed in Horn logic</a:t>
            </a:r>
          </a:p>
          <a:p>
            <a:pPr lvl="1"/>
            <a:r>
              <a:rPr lang="en-US" dirty="0" smtClean="0"/>
              <a:t>For example, the following rule states that </a:t>
            </a:r>
            <a:r>
              <a:rPr lang="en-US" i="1" dirty="0" smtClean="0"/>
              <a:t>C </a:t>
            </a:r>
            <a:r>
              <a:rPr lang="en-US" dirty="0" smtClean="0"/>
              <a:t>is the domain of property </a:t>
            </a:r>
            <a:r>
              <a:rPr lang="en-US" i="1" dirty="0" smtClean="0"/>
              <a:t>P:</a:t>
            </a:r>
          </a:p>
          <a:p>
            <a:pPr lvl="2"/>
            <a:r>
              <a:rPr lang="en-US" sz="2900" i="1" dirty="0" smtClean="0"/>
              <a:t>P(X, Y ) → C(X)</a:t>
            </a:r>
            <a:endParaRPr lang="el-GR" sz="29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284</a:t>
            </a:fld>
            <a:endParaRPr lang="el-GR"/>
          </a:p>
        </p:txBody>
      </p:sp>
    </p:spTree>
    <p:extLst>
      <p:ext uri="{BB962C8B-B14F-4D97-AF65-F5344CB8AC3E}">
        <p14:creationId xmlns:p14="http://schemas.microsoft.com/office/powerpoint/2010/main" val="2279081493"/>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Description Logic Programs (DLP) (3/5)</a:t>
            </a:r>
            <a:endParaRPr lang="el-GR" dirty="0"/>
          </a:p>
        </p:txBody>
      </p:sp>
      <p:sp>
        <p:nvSpPr>
          <p:cNvPr id="3" name="2 - Θέση περιεχομένου"/>
          <p:cNvSpPr>
            <a:spLocks noGrp="1"/>
          </p:cNvSpPr>
          <p:nvPr>
            <p:ph idx="1"/>
          </p:nvPr>
        </p:nvSpPr>
        <p:spPr>
          <a:xfrm>
            <a:off x="1115616" y="1447800"/>
            <a:ext cx="7818072" cy="4861520"/>
          </a:xfrm>
        </p:spPr>
        <p:txBody>
          <a:bodyPr>
            <a:normAutofit fontScale="70000" lnSpcReduction="20000"/>
          </a:bodyPr>
          <a:lstStyle/>
          <a:p>
            <a:r>
              <a:rPr lang="en-US" sz="3300" dirty="0" smtClean="0"/>
              <a:t>Now we turn to OWL. </a:t>
            </a:r>
            <a:r>
              <a:rPr lang="en-US" sz="3300" i="1" dirty="0" err="1" smtClean="0"/>
              <a:t>sameClassAs</a:t>
            </a:r>
            <a:r>
              <a:rPr lang="en-US" sz="3300" i="1" dirty="0" smtClean="0"/>
              <a:t>(C,D)</a:t>
            </a:r>
            <a:r>
              <a:rPr lang="en-US" sz="3300" dirty="0" smtClean="0"/>
              <a:t> can be expressed by the pair of rules:</a:t>
            </a:r>
            <a:endParaRPr lang="en-US" sz="3300" i="1" dirty="0" smtClean="0"/>
          </a:p>
          <a:p>
            <a:pPr lvl="1"/>
            <a:r>
              <a:rPr lang="en-US" sz="2900" dirty="0" smtClean="0"/>
              <a:t>and similarly for </a:t>
            </a:r>
            <a:r>
              <a:rPr lang="en-US" sz="2900" i="1" dirty="0" err="1" smtClean="0"/>
              <a:t>samePropertyAs</a:t>
            </a:r>
            <a:endParaRPr lang="en-US" sz="2900" i="1" dirty="0" smtClean="0"/>
          </a:p>
          <a:p>
            <a:r>
              <a:rPr lang="en-US" sz="3300" dirty="0" smtClean="0"/>
              <a:t>Transitivity of a property </a:t>
            </a:r>
            <a:r>
              <a:rPr lang="en-US" sz="3300" i="1" dirty="0" smtClean="0"/>
              <a:t>P </a:t>
            </a:r>
            <a:r>
              <a:rPr lang="en-US" sz="3300" dirty="0" smtClean="0"/>
              <a:t>is easily expressed as:</a:t>
            </a:r>
          </a:p>
          <a:p>
            <a:endParaRPr lang="en-US" sz="3300" dirty="0" smtClean="0"/>
          </a:p>
          <a:p>
            <a:r>
              <a:rPr lang="en-US" sz="3300" dirty="0" smtClean="0"/>
              <a:t>Now we turn to Boolean operators</a:t>
            </a:r>
          </a:p>
          <a:p>
            <a:r>
              <a:rPr lang="en-US" sz="3300" dirty="0" smtClean="0"/>
              <a:t>We can state that the intersection of classes </a:t>
            </a:r>
            <a:r>
              <a:rPr lang="en-US" sz="3300" i="1" dirty="0" smtClean="0"/>
              <a:t>C1 </a:t>
            </a:r>
            <a:r>
              <a:rPr lang="en-US" sz="3300" dirty="0" smtClean="0"/>
              <a:t>and</a:t>
            </a:r>
            <a:r>
              <a:rPr lang="en-US" sz="3300" i="1" dirty="0" smtClean="0"/>
              <a:t> C2 </a:t>
            </a:r>
            <a:r>
              <a:rPr lang="en-US" sz="3300" dirty="0" smtClean="0"/>
              <a:t>is a subclass of </a:t>
            </a:r>
            <a:r>
              <a:rPr lang="en-US" sz="3300" i="1" dirty="0" smtClean="0"/>
              <a:t>D</a:t>
            </a:r>
            <a:r>
              <a:rPr lang="en-US" sz="3300" dirty="0" smtClean="0"/>
              <a:t> as follows:</a:t>
            </a:r>
          </a:p>
          <a:p>
            <a:pPr lvl="7"/>
            <a:endParaRPr lang="en-US" sz="3300" dirty="0" smtClean="0"/>
          </a:p>
          <a:p>
            <a:r>
              <a:rPr lang="en-US" sz="3300" dirty="0" smtClean="0"/>
              <a:t>In the other direction, we can state that </a:t>
            </a:r>
            <a:r>
              <a:rPr lang="en-US" sz="3300" i="1" dirty="0" smtClean="0"/>
              <a:t>C </a:t>
            </a:r>
            <a:r>
              <a:rPr lang="en-US" sz="3300" dirty="0" smtClean="0"/>
              <a:t>is a subclass of the intersection of </a:t>
            </a:r>
            <a:r>
              <a:rPr lang="en-US" sz="3300" i="1" dirty="0" smtClean="0"/>
              <a:t>D1</a:t>
            </a:r>
            <a:r>
              <a:rPr lang="en-US" sz="3300" dirty="0" smtClean="0"/>
              <a:t> and </a:t>
            </a:r>
            <a:r>
              <a:rPr lang="en-US" sz="3300" i="1" dirty="0" smtClean="0"/>
              <a:t>D2</a:t>
            </a:r>
            <a:r>
              <a:rPr lang="en-US" sz="3300" dirty="0" smtClean="0"/>
              <a:t> as follows:</a:t>
            </a:r>
          </a:p>
          <a:p>
            <a:endParaRPr lang="en-US" sz="3300" i="1" dirty="0" smtClean="0"/>
          </a:p>
          <a:p>
            <a:r>
              <a:rPr lang="en-US" sz="3300" dirty="0" smtClean="0"/>
              <a:t>For union, we can express that the union of </a:t>
            </a:r>
            <a:r>
              <a:rPr lang="en-US" sz="3300" i="1" dirty="0" smtClean="0"/>
              <a:t>C1 and C2 is a subclass of D </a:t>
            </a:r>
            <a:r>
              <a:rPr lang="en-US" sz="3300" dirty="0" smtClean="0"/>
              <a:t>using the following pair of rules:</a:t>
            </a:r>
          </a:p>
          <a:p>
            <a:pPr lvl="1"/>
            <a:endParaRPr lang="en-US" i="1" dirty="0" smtClean="0"/>
          </a:p>
          <a:p>
            <a:pPr lvl="1"/>
            <a:endParaRPr lang="en-US" i="1" dirty="0" smtClean="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285</a:t>
            </a:fld>
            <a:endParaRPr lang="el-GR"/>
          </a:p>
        </p:txBody>
      </p:sp>
      <p:sp>
        <p:nvSpPr>
          <p:cNvPr id="5" name="4 - Ορθογώνιο"/>
          <p:cNvSpPr/>
          <p:nvPr/>
        </p:nvSpPr>
        <p:spPr>
          <a:xfrm>
            <a:off x="5292080" y="1772816"/>
            <a:ext cx="1296144"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C(X) → D(X)</a:t>
            </a:r>
          </a:p>
          <a:p>
            <a:r>
              <a:rPr lang="en-US" sz="1600" i="1" dirty="0" smtClean="0"/>
              <a:t>D(X) → C(X)</a:t>
            </a:r>
          </a:p>
        </p:txBody>
      </p:sp>
      <p:sp>
        <p:nvSpPr>
          <p:cNvPr id="6" name="5 - Ορθογώνιο"/>
          <p:cNvSpPr/>
          <p:nvPr/>
        </p:nvSpPr>
        <p:spPr>
          <a:xfrm>
            <a:off x="3707904" y="2780928"/>
            <a:ext cx="2160240" cy="360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P(X, Y ), P(Y,Z) → P(X,Z)</a:t>
            </a:r>
          </a:p>
        </p:txBody>
      </p:sp>
      <p:sp>
        <p:nvSpPr>
          <p:cNvPr id="7" name="6 - Ορθογώνιο"/>
          <p:cNvSpPr/>
          <p:nvPr/>
        </p:nvSpPr>
        <p:spPr>
          <a:xfrm>
            <a:off x="4572000" y="3861048"/>
            <a:ext cx="2007840" cy="360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C1(X), C2(X) → D(X)</a:t>
            </a:r>
          </a:p>
        </p:txBody>
      </p:sp>
      <p:sp>
        <p:nvSpPr>
          <p:cNvPr id="8" name="7 - Ορθογώνιο"/>
          <p:cNvSpPr/>
          <p:nvPr/>
        </p:nvSpPr>
        <p:spPr>
          <a:xfrm>
            <a:off x="6084168" y="4869160"/>
            <a:ext cx="1440160"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C(X) → D1(X)</a:t>
            </a:r>
          </a:p>
          <a:p>
            <a:r>
              <a:rPr lang="en-US" sz="1600" i="1" dirty="0" smtClean="0"/>
              <a:t>C(X) → D2(X)</a:t>
            </a:r>
          </a:p>
        </p:txBody>
      </p:sp>
      <p:sp>
        <p:nvSpPr>
          <p:cNvPr id="9" name="8 - Ορθογώνιο"/>
          <p:cNvSpPr/>
          <p:nvPr/>
        </p:nvSpPr>
        <p:spPr>
          <a:xfrm>
            <a:off x="7020272" y="5805264"/>
            <a:ext cx="1487016"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C1(X) → D(X)</a:t>
            </a:r>
          </a:p>
          <a:p>
            <a:r>
              <a:rPr lang="en-US" sz="1600" i="1" dirty="0" smtClean="0"/>
              <a:t>C2(X) → D(X)</a:t>
            </a:r>
          </a:p>
        </p:txBody>
      </p:sp>
    </p:spTree>
    <p:extLst>
      <p:ext uri="{BB962C8B-B14F-4D97-AF65-F5344CB8AC3E}">
        <p14:creationId xmlns:p14="http://schemas.microsoft.com/office/powerpoint/2010/main" val="821626402"/>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Description Logic Programs (DLP) (4/5)</a:t>
            </a:r>
            <a:endParaRPr lang="el-GR" dirty="0"/>
          </a:p>
        </p:txBody>
      </p:sp>
      <p:sp>
        <p:nvSpPr>
          <p:cNvPr id="3" name="2 - Θέση περιεχομένου"/>
          <p:cNvSpPr>
            <a:spLocks noGrp="1"/>
          </p:cNvSpPr>
          <p:nvPr>
            <p:ph idx="1"/>
          </p:nvPr>
        </p:nvSpPr>
        <p:spPr>
          <a:xfrm>
            <a:off x="1043608" y="1447800"/>
            <a:ext cx="7890080" cy="5410200"/>
          </a:xfrm>
        </p:spPr>
        <p:txBody>
          <a:bodyPr>
            <a:normAutofit fontScale="62500" lnSpcReduction="20000"/>
          </a:bodyPr>
          <a:lstStyle/>
          <a:p>
            <a:r>
              <a:rPr lang="en-US" dirty="0" smtClean="0"/>
              <a:t>However, the opposite direction is outside the expressive power of Horn logic</a:t>
            </a:r>
          </a:p>
          <a:p>
            <a:r>
              <a:rPr lang="en-US" dirty="0" smtClean="0"/>
              <a:t>To express the fact that </a:t>
            </a:r>
            <a:r>
              <a:rPr lang="en-US" i="1" dirty="0" smtClean="0"/>
              <a:t>C </a:t>
            </a:r>
            <a:r>
              <a:rPr lang="en-US" dirty="0" smtClean="0"/>
              <a:t>is a subclass of the union of </a:t>
            </a:r>
            <a:r>
              <a:rPr lang="en-US" i="1" dirty="0" smtClean="0"/>
              <a:t>D1 </a:t>
            </a:r>
            <a:r>
              <a:rPr lang="en-US" dirty="0" smtClean="0"/>
              <a:t>and</a:t>
            </a:r>
            <a:r>
              <a:rPr lang="en-US" i="1" dirty="0" smtClean="0"/>
              <a:t> D2</a:t>
            </a:r>
          </a:p>
          <a:p>
            <a:pPr lvl="1"/>
            <a:r>
              <a:rPr lang="en-US" dirty="0" smtClean="0"/>
              <a:t>would require a disjunction in the head of the corresponding rule, which is not available in Horn logic</a:t>
            </a:r>
          </a:p>
          <a:p>
            <a:r>
              <a:rPr lang="en-US" dirty="0" smtClean="0"/>
              <a:t>There are cases where the translation is possible</a:t>
            </a:r>
          </a:p>
          <a:p>
            <a:pPr lvl="1"/>
            <a:r>
              <a:rPr lang="en-US" dirty="0" smtClean="0"/>
              <a:t>E.g. when </a:t>
            </a:r>
            <a:r>
              <a:rPr lang="en-US" i="1" dirty="0" smtClean="0"/>
              <a:t>D1 </a:t>
            </a:r>
            <a:r>
              <a:rPr lang="en-US" dirty="0" smtClean="0"/>
              <a:t>is a subclass of </a:t>
            </a:r>
            <a:r>
              <a:rPr lang="en-US" i="1" dirty="0" smtClean="0"/>
              <a:t>D2, </a:t>
            </a:r>
            <a:r>
              <a:rPr lang="en-US" dirty="0" smtClean="0"/>
              <a:t>then the rule </a:t>
            </a:r>
            <a:r>
              <a:rPr lang="en-US" i="1" dirty="0" smtClean="0"/>
              <a:t>C(X) → D2(X) </a:t>
            </a:r>
            <a:r>
              <a:rPr lang="en-US" dirty="0" smtClean="0"/>
              <a:t>is sufficient to express that </a:t>
            </a:r>
            <a:r>
              <a:rPr lang="en-US" i="1" dirty="0" smtClean="0"/>
              <a:t>C </a:t>
            </a:r>
            <a:r>
              <a:rPr lang="en-US" dirty="0" smtClean="0"/>
              <a:t>is a subclass of the union of </a:t>
            </a:r>
            <a:r>
              <a:rPr lang="en-US" i="1" dirty="0" smtClean="0"/>
              <a:t>D1 </a:t>
            </a:r>
            <a:r>
              <a:rPr lang="en-US" dirty="0" smtClean="0"/>
              <a:t>and</a:t>
            </a:r>
            <a:r>
              <a:rPr lang="en-US" i="1" dirty="0" smtClean="0"/>
              <a:t> D2</a:t>
            </a:r>
          </a:p>
          <a:p>
            <a:pPr lvl="1"/>
            <a:r>
              <a:rPr lang="en-US" dirty="0" smtClean="0"/>
              <a:t>The point is that there is not a translation that works in all cases</a:t>
            </a:r>
          </a:p>
          <a:p>
            <a:r>
              <a:rPr lang="en-US" dirty="0" smtClean="0"/>
              <a:t>Finally, we briefly discuss some forms of restriction in OWL</a:t>
            </a:r>
          </a:p>
          <a:p>
            <a:r>
              <a:rPr lang="en-US" dirty="0" smtClean="0"/>
              <a:t>For a property </a:t>
            </a:r>
            <a:r>
              <a:rPr lang="en-US" i="1" dirty="0" smtClean="0"/>
              <a:t>P </a:t>
            </a:r>
            <a:r>
              <a:rPr lang="en-US" dirty="0" smtClean="0"/>
              <a:t>and a class </a:t>
            </a:r>
            <a:r>
              <a:rPr lang="en-US" i="1" dirty="0" smtClean="0"/>
              <a:t>D, let </a:t>
            </a:r>
            <a:r>
              <a:rPr lang="en-US" i="1" dirty="0" err="1" smtClean="0"/>
              <a:t>allValuesFrom</a:t>
            </a:r>
            <a:r>
              <a:rPr lang="en-US" i="1" dirty="0" smtClean="0"/>
              <a:t>(P,D) </a:t>
            </a:r>
            <a:r>
              <a:rPr lang="en-US" dirty="0" smtClean="0"/>
              <a:t>denote the anonymous class of all </a:t>
            </a:r>
            <a:r>
              <a:rPr lang="en-US" i="1" dirty="0" smtClean="0"/>
              <a:t>x </a:t>
            </a:r>
            <a:r>
              <a:rPr lang="en-US" dirty="0" smtClean="0"/>
              <a:t>such that </a:t>
            </a:r>
            <a:r>
              <a:rPr lang="en-US" i="1" dirty="0" smtClean="0"/>
              <a:t>y </a:t>
            </a:r>
            <a:r>
              <a:rPr lang="en-US" dirty="0" smtClean="0"/>
              <a:t>must be an instance of D whenever</a:t>
            </a:r>
            <a:r>
              <a:rPr lang="en-US" i="1" dirty="0" smtClean="0"/>
              <a:t> P(x, y)</a:t>
            </a:r>
          </a:p>
          <a:p>
            <a:r>
              <a:rPr lang="en-US" dirty="0" smtClean="0"/>
              <a:t>The OWL statement</a:t>
            </a:r>
          </a:p>
          <a:p>
            <a:pPr lvl="1"/>
            <a:r>
              <a:rPr lang="en-US" i="1" dirty="0" smtClean="0"/>
              <a:t>C </a:t>
            </a:r>
            <a:r>
              <a:rPr lang="en-US" i="1" dirty="0" err="1" smtClean="0"/>
              <a:t>subClassOf</a:t>
            </a:r>
            <a:r>
              <a:rPr lang="en-US" i="1" dirty="0" smtClean="0"/>
              <a:t> </a:t>
            </a:r>
            <a:r>
              <a:rPr lang="en-US" i="1" dirty="0" err="1" smtClean="0"/>
              <a:t>allValuesFrom</a:t>
            </a:r>
            <a:r>
              <a:rPr lang="en-US" i="1" dirty="0" smtClean="0"/>
              <a:t>(P,D) </a:t>
            </a:r>
          </a:p>
          <a:p>
            <a:r>
              <a:rPr lang="en-US" dirty="0" smtClean="0"/>
              <a:t>can be expressed in Horn logic as follows:</a:t>
            </a:r>
          </a:p>
          <a:p>
            <a:pPr lvl="1"/>
            <a:r>
              <a:rPr lang="en-US" i="1" dirty="0" smtClean="0"/>
              <a:t>C(X), P(X, Y ) → D(Y )</a:t>
            </a:r>
          </a:p>
          <a:p>
            <a:r>
              <a:rPr lang="en-US" dirty="0" smtClean="0"/>
              <a:t>However, the opposite direction cannot in general be expressed</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286</a:t>
            </a:fld>
            <a:endParaRPr lang="el-GR"/>
          </a:p>
        </p:txBody>
      </p:sp>
    </p:spTree>
    <p:extLst>
      <p:ext uri="{BB962C8B-B14F-4D97-AF65-F5344CB8AC3E}">
        <p14:creationId xmlns:p14="http://schemas.microsoft.com/office/powerpoint/2010/main" val="314358347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Description Logic Programs (DLP) (5/5)</a:t>
            </a:r>
            <a:endParaRPr lang="el-GR" dirty="0"/>
          </a:p>
        </p:txBody>
      </p:sp>
      <p:sp>
        <p:nvSpPr>
          <p:cNvPr id="3" name="2 - Θέση περιεχομένου"/>
          <p:cNvSpPr>
            <a:spLocks noGrp="1"/>
          </p:cNvSpPr>
          <p:nvPr>
            <p:ph idx="1"/>
          </p:nvPr>
        </p:nvSpPr>
        <p:spPr>
          <a:xfrm>
            <a:off x="1435608" y="1447800"/>
            <a:ext cx="7498080" cy="4285456"/>
          </a:xfrm>
        </p:spPr>
        <p:txBody>
          <a:bodyPr>
            <a:normAutofit fontScale="77500" lnSpcReduction="20000"/>
          </a:bodyPr>
          <a:lstStyle/>
          <a:p>
            <a:r>
              <a:rPr lang="en-US" dirty="0" smtClean="0"/>
              <a:t>Now let </a:t>
            </a:r>
            <a:r>
              <a:rPr lang="en-US" i="1" dirty="0" err="1" smtClean="0"/>
              <a:t>someValuesFrom</a:t>
            </a:r>
            <a:r>
              <a:rPr lang="en-US" i="1" dirty="0" smtClean="0"/>
              <a:t>(P,D) </a:t>
            </a:r>
            <a:r>
              <a:rPr lang="en-US" dirty="0" smtClean="0"/>
              <a:t>denote the anonymous class of all </a:t>
            </a:r>
            <a:r>
              <a:rPr lang="en-US" i="1" dirty="0" smtClean="0"/>
              <a:t>x </a:t>
            </a:r>
            <a:r>
              <a:rPr lang="en-US" dirty="0" smtClean="0"/>
              <a:t>for which there exists at least one </a:t>
            </a:r>
            <a:r>
              <a:rPr lang="en-US" i="1" dirty="0" smtClean="0"/>
              <a:t>y</a:t>
            </a:r>
            <a:r>
              <a:rPr lang="en-US" dirty="0" smtClean="0"/>
              <a:t> instance of </a:t>
            </a:r>
            <a:r>
              <a:rPr lang="en-US" i="1" dirty="0" smtClean="0"/>
              <a:t>D</a:t>
            </a:r>
            <a:r>
              <a:rPr lang="en-US" dirty="0" smtClean="0"/>
              <a:t>, such that</a:t>
            </a:r>
            <a:r>
              <a:rPr lang="en-US" i="1" dirty="0" smtClean="0"/>
              <a:t> P(x, y)</a:t>
            </a:r>
          </a:p>
          <a:p>
            <a:r>
              <a:rPr lang="en-US" i="1" dirty="0" smtClean="0"/>
              <a:t>The OWL </a:t>
            </a:r>
            <a:r>
              <a:rPr lang="en-US" dirty="0" smtClean="0"/>
              <a:t>statement </a:t>
            </a:r>
          </a:p>
          <a:p>
            <a:pPr lvl="1"/>
            <a:r>
              <a:rPr lang="nn-NO" i="1" dirty="0" smtClean="0"/>
              <a:t>someValuesFrom(P,D) subClassOf C </a:t>
            </a:r>
          </a:p>
          <a:p>
            <a:r>
              <a:rPr lang="en-US" dirty="0" smtClean="0"/>
              <a:t>can be expressed in Horn logic as follows:</a:t>
            </a:r>
          </a:p>
          <a:p>
            <a:pPr lvl="1"/>
            <a:r>
              <a:rPr lang="en-US" i="1" dirty="0" smtClean="0"/>
              <a:t>P(X, Y ),D(Y ) → C(X)</a:t>
            </a:r>
          </a:p>
          <a:p>
            <a:r>
              <a:rPr lang="en-US" dirty="0" smtClean="0"/>
              <a:t>The opposite direction cannot in general be expressed</a:t>
            </a:r>
          </a:p>
          <a:p>
            <a:r>
              <a:rPr lang="en-US" dirty="0" smtClean="0"/>
              <a:t>Also, cardinality constraints and complement of classes cannot be expressed in Horn logic in the general case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287</a:t>
            </a:fld>
            <a:endParaRPr lang="el-GR"/>
          </a:p>
        </p:txBody>
      </p:sp>
    </p:spTree>
    <p:extLst>
      <p:ext uri="{BB962C8B-B14F-4D97-AF65-F5344CB8AC3E}">
        <p14:creationId xmlns:p14="http://schemas.microsoft.com/office/powerpoint/2010/main" val="290877684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lstStyle/>
          <a:p>
            <a:r>
              <a:rPr lang="en-US" dirty="0" err="1" smtClean="0"/>
              <a:t>SemanticWeb</a:t>
            </a:r>
            <a:r>
              <a:rPr lang="en-US" dirty="0" smtClean="0"/>
              <a:t> Rules Language (SWRL)</a:t>
            </a:r>
            <a:endParaRPr lang="el-GR" dirty="0"/>
          </a:p>
        </p:txBody>
      </p:sp>
      <p:sp>
        <p:nvSpPr>
          <p:cNvPr id="6" name="5 - Θέση κειμένου"/>
          <p:cNvSpPr>
            <a:spLocks noGrp="1"/>
          </p:cNvSpPr>
          <p:nvPr>
            <p:ph type="body" idx="1"/>
          </p:nvPr>
        </p:nvSpPr>
        <p:spPr>
          <a:xfrm>
            <a:off x="4283968" y="4005064"/>
            <a:ext cx="4695224" cy="1077664"/>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288</a:t>
            </a:fld>
            <a:endParaRPr lang="el-GR"/>
          </a:p>
        </p:txBody>
      </p:sp>
    </p:spTree>
    <p:extLst>
      <p:ext uri="{BB962C8B-B14F-4D97-AF65-F5344CB8AC3E}">
        <p14:creationId xmlns:p14="http://schemas.microsoft.com/office/powerpoint/2010/main" val="4205919271"/>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err="1" smtClean="0"/>
              <a:t>SemanticWeb</a:t>
            </a:r>
            <a:r>
              <a:rPr lang="en-US" b="1" dirty="0" smtClean="0"/>
              <a:t> Rules Language (SWRL) (1/2)</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n-US" dirty="0" smtClean="0"/>
              <a:t>SWRL is a proposed SW language combining OWL DL (and thus OWL </a:t>
            </a:r>
            <a:r>
              <a:rPr lang="en-US" dirty="0" err="1" smtClean="0"/>
              <a:t>Lite</a:t>
            </a:r>
            <a:r>
              <a:rPr lang="en-US" dirty="0" smtClean="0"/>
              <a:t>) with function-free Horn logic, written in </a:t>
            </a:r>
            <a:r>
              <a:rPr lang="en-US" dirty="0" err="1" smtClean="0"/>
              <a:t>Datalog</a:t>
            </a:r>
            <a:r>
              <a:rPr lang="en-US" dirty="0" smtClean="0"/>
              <a:t> </a:t>
            </a:r>
            <a:r>
              <a:rPr lang="en-US" dirty="0" err="1" smtClean="0"/>
              <a:t>RuleML</a:t>
            </a:r>
            <a:r>
              <a:rPr lang="en-US" dirty="0" smtClean="0"/>
              <a:t> </a:t>
            </a:r>
          </a:p>
          <a:p>
            <a:pPr lvl="1"/>
            <a:r>
              <a:rPr lang="en-US" dirty="0" smtClean="0"/>
              <a:t>Thus it allows Horn-like rules to be combined with OWL DL </a:t>
            </a:r>
            <a:r>
              <a:rPr lang="en-US" dirty="0" err="1" smtClean="0"/>
              <a:t>ontologies</a:t>
            </a:r>
            <a:endParaRPr lang="en-US" dirty="0" smtClean="0"/>
          </a:p>
          <a:p>
            <a:r>
              <a:rPr lang="en-US" dirty="0" smtClean="0"/>
              <a:t>A rule in SWRL has the form</a:t>
            </a:r>
          </a:p>
          <a:p>
            <a:pPr lvl="1"/>
            <a:r>
              <a:rPr lang="en-US" i="1" dirty="0" smtClean="0"/>
              <a:t>B1, . . . , </a:t>
            </a:r>
            <a:r>
              <a:rPr lang="en-US" i="1" dirty="0" err="1" smtClean="0"/>
              <a:t>Bn</a:t>
            </a:r>
            <a:r>
              <a:rPr lang="en-US" i="1" dirty="0" smtClean="0"/>
              <a:t> → A1, . . . , Am</a:t>
            </a:r>
          </a:p>
          <a:p>
            <a:pPr lvl="1"/>
            <a:r>
              <a:rPr lang="en-US" dirty="0" smtClean="0"/>
              <a:t>where the commas denote conjunction on both sides of the arrow </a:t>
            </a:r>
          </a:p>
          <a:p>
            <a:pPr lvl="1"/>
            <a:r>
              <a:rPr lang="en-US" dirty="0" smtClean="0"/>
              <a:t>and </a:t>
            </a:r>
            <a:r>
              <a:rPr lang="en-US" i="1" dirty="0" smtClean="0"/>
              <a:t>A1, . . . , Am,B1, . . . , </a:t>
            </a:r>
            <a:r>
              <a:rPr lang="en-US" i="1" dirty="0" err="1" smtClean="0"/>
              <a:t>Bn</a:t>
            </a:r>
            <a:r>
              <a:rPr lang="en-US" i="1" dirty="0" smtClean="0"/>
              <a:t> </a:t>
            </a:r>
            <a:r>
              <a:rPr lang="en-US" dirty="0" smtClean="0"/>
              <a:t>can be of the form </a:t>
            </a:r>
            <a:r>
              <a:rPr lang="en-US" i="1" dirty="0" smtClean="0"/>
              <a:t>C(x), P(x, y), </a:t>
            </a:r>
            <a:r>
              <a:rPr lang="en-US" i="1" dirty="0" err="1" smtClean="0"/>
              <a:t>sameAs</a:t>
            </a:r>
            <a:r>
              <a:rPr lang="en-US" i="1" dirty="0" smtClean="0"/>
              <a:t>(x, y), or </a:t>
            </a:r>
            <a:r>
              <a:rPr lang="en-US" i="1" dirty="0" err="1" smtClean="0"/>
              <a:t>differentFrom</a:t>
            </a:r>
            <a:r>
              <a:rPr lang="en-US" i="1" dirty="0" smtClean="0"/>
              <a:t>(x, y)</a:t>
            </a:r>
          </a:p>
          <a:p>
            <a:pPr lvl="2"/>
            <a:r>
              <a:rPr lang="en-US" i="1" dirty="0" smtClean="0"/>
              <a:t>where C is an OWL description, P is an OWL property, </a:t>
            </a:r>
            <a:r>
              <a:rPr lang="en-US" dirty="0" smtClean="0"/>
              <a:t>and </a:t>
            </a:r>
            <a:r>
              <a:rPr lang="en-US" i="1" dirty="0" smtClean="0"/>
              <a:t>x, y are </a:t>
            </a:r>
            <a:r>
              <a:rPr lang="en-US" i="1" dirty="0" err="1" smtClean="0"/>
              <a:t>Datalog</a:t>
            </a:r>
            <a:r>
              <a:rPr lang="en-US" i="1" dirty="0" smtClean="0"/>
              <a:t> variables, OWL individuals, or OWL data values</a:t>
            </a:r>
          </a:p>
          <a:p>
            <a:r>
              <a:rPr lang="en-US" dirty="0" smtClean="0"/>
              <a:t>If the head of a rule has more than one atom (if it is a conjunction of atoms without shared variables)</a:t>
            </a:r>
          </a:p>
          <a:p>
            <a:pPr lvl="1"/>
            <a:r>
              <a:rPr lang="en-US" dirty="0" smtClean="0"/>
              <a:t>the rule can be transformed to an equivalent set of rules with one atom in the head in a straightforward way</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289</a:t>
            </a:fld>
            <a:endParaRPr lang="el-GR"/>
          </a:p>
        </p:txBody>
      </p:sp>
    </p:spTree>
    <p:extLst>
      <p:ext uri="{BB962C8B-B14F-4D97-AF65-F5344CB8AC3E}">
        <p14:creationId xmlns:p14="http://schemas.microsoft.com/office/powerpoint/2010/main" val="1033200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A Layered Approach (2/2)</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n-US" dirty="0" smtClean="0"/>
              <a:t>In building one layer of the SW on top of another, two principles should be followed:</a:t>
            </a:r>
          </a:p>
          <a:p>
            <a:pPr lvl="1"/>
            <a:r>
              <a:rPr lang="en-US" dirty="0" smtClean="0"/>
              <a:t>Downward compatibility</a:t>
            </a:r>
          </a:p>
          <a:p>
            <a:pPr lvl="2"/>
            <a:r>
              <a:rPr lang="en-US" dirty="0" smtClean="0"/>
              <a:t>Agents fully aware of a layer should also be able to interpret and use information written at lower levels</a:t>
            </a:r>
          </a:p>
          <a:p>
            <a:pPr lvl="3"/>
            <a:r>
              <a:rPr lang="en-US" dirty="0" smtClean="0"/>
              <a:t>E.g.  agents aware of the semantics of OWL can take full advantage of information written in RDF and RDF Schema</a:t>
            </a:r>
          </a:p>
          <a:p>
            <a:pPr lvl="1"/>
            <a:r>
              <a:rPr lang="en-US" dirty="0" smtClean="0"/>
              <a:t>Upward partial understanding</a:t>
            </a:r>
          </a:p>
          <a:p>
            <a:pPr lvl="2"/>
            <a:r>
              <a:rPr lang="en-US" dirty="0" smtClean="0"/>
              <a:t>The design should be such that agents fully aware of a layer should be able to take at least partial advantage of information at higher levels</a:t>
            </a:r>
          </a:p>
          <a:p>
            <a:pPr lvl="3"/>
            <a:r>
              <a:rPr lang="en-US" dirty="0" smtClean="0"/>
              <a:t>E.g. an agent aware only of the RDF and RDF Schema semantics might interpret knowledge written in OWL partly, by disregarding those elements that go beyond RDF and RDF Schema</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29</a:t>
            </a:fld>
            <a:endParaRPr lang="el-G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err="1" smtClean="0"/>
              <a:t>SemanticWeb</a:t>
            </a:r>
            <a:r>
              <a:rPr lang="en-US" b="1" dirty="0" smtClean="0"/>
              <a:t> Rules Language (SWRL) (2/2)</a:t>
            </a:r>
            <a:endParaRPr lang="el-GR" dirty="0"/>
          </a:p>
        </p:txBody>
      </p:sp>
      <p:sp>
        <p:nvSpPr>
          <p:cNvPr id="3" name="2 - Θέση περιεχομένου"/>
          <p:cNvSpPr>
            <a:spLocks noGrp="1"/>
          </p:cNvSpPr>
          <p:nvPr>
            <p:ph idx="1"/>
          </p:nvPr>
        </p:nvSpPr>
        <p:spPr>
          <a:xfrm>
            <a:off x="1043608" y="1447800"/>
            <a:ext cx="7956376" cy="5410200"/>
          </a:xfrm>
        </p:spPr>
        <p:txBody>
          <a:bodyPr>
            <a:normAutofit fontScale="62500" lnSpcReduction="20000"/>
          </a:bodyPr>
          <a:lstStyle/>
          <a:p>
            <a:r>
              <a:rPr lang="en-US" dirty="0" smtClean="0"/>
              <a:t>The main complexity of the SWRL language stems from the fact that arbitrary OWL expressions, such as restrictions, can appear in the head or body of a rule</a:t>
            </a:r>
          </a:p>
          <a:p>
            <a:r>
              <a:rPr lang="en-US" dirty="0" smtClean="0"/>
              <a:t>This feature adds significant expressive power to OWL, but at the high price of </a:t>
            </a:r>
            <a:r>
              <a:rPr lang="en-US" dirty="0" err="1" smtClean="0"/>
              <a:t>undecidability</a:t>
            </a:r>
            <a:endParaRPr lang="en-US" dirty="0" smtClean="0"/>
          </a:p>
          <a:p>
            <a:pPr lvl="1"/>
            <a:r>
              <a:rPr lang="en-US" dirty="0" smtClean="0"/>
              <a:t>that is, there can be no inference engine that draws exactly the same conclusions as the SWRL semantics</a:t>
            </a:r>
          </a:p>
          <a:p>
            <a:r>
              <a:rPr lang="en-US" dirty="0" smtClean="0"/>
              <a:t>Compared to DLP, SWRL lies at the other end of the integration of description logics and function-free rules</a:t>
            </a:r>
          </a:p>
          <a:p>
            <a:r>
              <a:rPr lang="en-US" dirty="0" smtClean="0"/>
              <a:t>Where DLP uses a very conservative approach, seeking to combine the advantages of both languages in their common sublanguage, SWRL takes a more maximalist approach and unites their respective expressivities</a:t>
            </a:r>
          </a:p>
          <a:p>
            <a:r>
              <a:rPr lang="en-US" dirty="0" smtClean="0"/>
              <a:t>From a practical perspective, the challenge is to identify sublanguages of SWRL that find the right balance between expressive power and computational tractability</a:t>
            </a:r>
          </a:p>
          <a:p>
            <a:r>
              <a:rPr lang="en-US" dirty="0" smtClean="0"/>
              <a:t>A candidate for such a sublanguage is the extension of OWL DL with </a:t>
            </a:r>
            <a:r>
              <a:rPr lang="en-US" i="1" dirty="0" smtClean="0"/>
              <a:t>DL-safe rules</a:t>
            </a:r>
            <a:endParaRPr lang="en-US" dirty="0" smtClean="0"/>
          </a:p>
          <a:p>
            <a:pPr lvl="1"/>
            <a:r>
              <a:rPr lang="en-US" dirty="0" smtClean="0"/>
              <a:t>in which every variable must appear in a non-description logic atom in the rule body</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290</a:t>
            </a:fld>
            <a:endParaRPr lang="el-GR"/>
          </a:p>
        </p:txBody>
      </p:sp>
    </p:spTree>
    <p:extLst>
      <p:ext uri="{BB962C8B-B14F-4D97-AF65-F5344CB8AC3E}">
        <p14:creationId xmlns:p14="http://schemas.microsoft.com/office/powerpoint/2010/main" val="839390127"/>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normAutofit fontScale="90000"/>
          </a:bodyPr>
          <a:lstStyle/>
          <a:p>
            <a:r>
              <a:rPr lang="en-US" dirty="0" err="1" smtClean="0"/>
              <a:t>Nonmonotonic</a:t>
            </a:r>
            <a:r>
              <a:rPr lang="en-US" dirty="0" smtClean="0"/>
              <a:t> Rules: Motivation and Syntax</a:t>
            </a:r>
            <a:endParaRPr lang="el-GR" dirty="0"/>
          </a:p>
        </p:txBody>
      </p:sp>
      <p:sp>
        <p:nvSpPr>
          <p:cNvPr id="6" name="5 - Θέση κειμένου"/>
          <p:cNvSpPr>
            <a:spLocks noGrp="1"/>
          </p:cNvSpPr>
          <p:nvPr>
            <p:ph type="body" idx="1"/>
          </p:nvPr>
        </p:nvSpPr>
        <p:spPr>
          <a:xfrm>
            <a:off x="4283968" y="4005064"/>
            <a:ext cx="4695224" cy="1077664"/>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291</a:t>
            </a:fld>
            <a:endParaRPr lang="el-GR"/>
          </a:p>
        </p:txBody>
      </p:sp>
    </p:spTree>
    <p:extLst>
      <p:ext uri="{BB962C8B-B14F-4D97-AF65-F5344CB8AC3E}">
        <p14:creationId xmlns:p14="http://schemas.microsoft.com/office/powerpoint/2010/main" val="3437940580"/>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Informal Discussion (1/4)</a:t>
            </a:r>
            <a:endParaRPr lang="el-GR" dirty="0"/>
          </a:p>
        </p:txBody>
      </p:sp>
      <p:sp>
        <p:nvSpPr>
          <p:cNvPr id="3" name="2 - Θέση περιεχομένου"/>
          <p:cNvSpPr>
            <a:spLocks noGrp="1"/>
          </p:cNvSpPr>
          <p:nvPr>
            <p:ph idx="1"/>
          </p:nvPr>
        </p:nvSpPr>
        <p:spPr>
          <a:xfrm>
            <a:off x="1435608" y="1447800"/>
            <a:ext cx="7498080" cy="5149552"/>
          </a:xfrm>
        </p:spPr>
        <p:txBody>
          <a:bodyPr>
            <a:normAutofit fontScale="70000" lnSpcReduction="20000"/>
          </a:bodyPr>
          <a:lstStyle/>
          <a:p>
            <a:r>
              <a:rPr lang="en-US" dirty="0" smtClean="0"/>
              <a:t>So far, once the premises of a rule were proved, the rule could be applied, and its head could be derived as a conclusion</a:t>
            </a:r>
          </a:p>
          <a:p>
            <a:r>
              <a:rPr lang="en-US" dirty="0" smtClean="0"/>
              <a:t>In </a:t>
            </a:r>
            <a:r>
              <a:rPr lang="en-US" dirty="0" err="1" smtClean="0"/>
              <a:t>nonmonotonic</a:t>
            </a:r>
            <a:r>
              <a:rPr lang="en-US" dirty="0" smtClean="0"/>
              <a:t> rule systems, a rule may not be applied even if all premises are known </a:t>
            </a:r>
          </a:p>
          <a:p>
            <a:pPr lvl="1"/>
            <a:r>
              <a:rPr lang="en-US" dirty="0" smtClean="0"/>
              <a:t>because we have to consider contrary reasoning chains</a:t>
            </a:r>
          </a:p>
          <a:p>
            <a:r>
              <a:rPr lang="en-US" dirty="0" smtClean="0"/>
              <a:t>In general, the rules we consider from now on are called </a:t>
            </a:r>
            <a:r>
              <a:rPr lang="en-US" i="1" dirty="0" err="1" smtClean="0"/>
              <a:t>defeasible</a:t>
            </a:r>
            <a:r>
              <a:rPr lang="en-US" i="1" dirty="0" smtClean="0"/>
              <a:t> </a:t>
            </a:r>
            <a:r>
              <a:rPr lang="en-US" dirty="0" smtClean="0"/>
              <a:t>because they can be defeated by other rules</a:t>
            </a:r>
          </a:p>
          <a:p>
            <a:r>
              <a:rPr lang="en-US" dirty="0" smtClean="0"/>
              <a:t>To allow conflicts between rules, </a:t>
            </a:r>
            <a:r>
              <a:rPr lang="en-US" i="1" dirty="0" smtClean="0"/>
              <a:t>negated atomic formulas</a:t>
            </a:r>
            <a:r>
              <a:rPr lang="en-US" dirty="0" smtClean="0"/>
              <a:t> may occur in the head and the body of rules</a:t>
            </a:r>
          </a:p>
          <a:p>
            <a:pPr lvl="1"/>
            <a:r>
              <a:rPr lang="en-US" dirty="0" smtClean="0"/>
              <a:t>For example, we may write</a:t>
            </a:r>
          </a:p>
          <a:p>
            <a:pPr lvl="2"/>
            <a:r>
              <a:rPr lang="en-US" i="1" dirty="0" smtClean="0"/>
              <a:t>p(X) → q(X)</a:t>
            </a:r>
          </a:p>
          <a:p>
            <a:pPr lvl="2"/>
            <a:r>
              <a:rPr lang="en-US" i="1" dirty="0" smtClean="0"/>
              <a:t>r(X) → ￢q(X)</a:t>
            </a:r>
          </a:p>
          <a:p>
            <a:pPr lvl="1"/>
            <a:r>
              <a:rPr lang="en-US" dirty="0" smtClean="0"/>
              <a:t>To distinguish between </a:t>
            </a:r>
            <a:r>
              <a:rPr lang="en-US" dirty="0" err="1" smtClean="0"/>
              <a:t>defeasible</a:t>
            </a:r>
            <a:r>
              <a:rPr lang="en-US" dirty="0" smtClean="0"/>
              <a:t> rules and standard, monotonic rules, we use a different arrow:</a:t>
            </a:r>
          </a:p>
          <a:p>
            <a:pPr lvl="2"/>
            <a:r>
              <a:rPr lang="en-US" i="1" dirty="0" smtClean="0"/>
              <a:t>p(X) ⇒ q(X)</a:t>
            </a:r>
          </a:p>
          <a:p>
            <a:pPr lvl="2"/>
            <a:r>
              <a:rPr lang="en-US" i="1" dirty="0" smtClean="0"/>
              <a:t>r(X) ⇒ ￢q(X)</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292</a:t>
            </a:fld>
            <a:endParaRPr lang="el-GR"/>
          </a:p>
        </p:txBody>
      </p:sp>
    </p:spTree>
    <p:extLst>
      <p:ext uri="{BB962C8B-B14F-4D97-AF65-F5344CB8AC3E}">
        <p14:creationId xmlns:p14="http://schemas.microsoft.com/office/powerpoint/2010/main" val="1558318347"/>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Informal Discussion (2/4)</a:t>
            </a:r>
            <a:endParaRPr lang="el-GR" dirty="0"/>
          </a:p>
        </p:txBody>
      </p:sp>
      <p:sp>
        <p:nvSpPr>
          <p:cNvPr id="3" name="2 - Θέση περιεχομένου"/>
          <p:cNvSpPr>
            <a:spLocks noGrp="1"/>
          </p:cNvSpPr>
          <p:nvPr>
            <p:ph idx="1"/>
          </p:nvPr>
        </p:nvSpPr>
        <p:spPr>
          <a:xfrm>
            <a:off x="1043608" y="1340768"/>
            <a:ext cx="7992888" cy="5328592"/>
          </a:xfrm>
        </p:spPr>
        <p:txBody>
          <a:bodyPr>
            <a:noAutofit/>
          </a:bodyPr>
          <a:lstStyle/>
          <a:p>
            <a:r>
              <a:rPr lang="en-US" sz="1800" dirty="0" smtClean="0"/>
              <a:t>In this example, given also the facts:              we conclude neither </a:t>
            </a:r>
            <a:r>
              <a:rPr lang="en-US" sz="1800" i="1" dirty="0" smtClean="0"/>
              <a:t>q(a) nor ￢q(a)</a:t>
            </a:r>
          </a:p>
          <a:p>
            <a:pPr lvl="1"/>
            <a:endParaRPr lang="en-US" sz="1300" i="1" dirty="0" smtClean="0"/>
          </a:p>
          <a:p>
            <a:pPr lvl="1"/>
            <a:r>
              <a:rPr lang="en-US" sz="1700" i="1" dirty="0" smtClean="0"/>
              <a:t>It is a typical example of two rules blocking </a:t>
            </a:r>
            <a:r>
              <a:rPr lang="en-US" sz="1700" dirty="0" smtClean="0"/>
              <a:t>each other</a:t>
            </a:r>
          </a:p>
          <a:p>
            <a:r>
              <a:rPr lang="en-US" sz="1800" dirty="0" smtClean="0"/>
              <a:t>This conflict may be resolved using </a:t>
            </a:r>
            <a:r>
              <a:rPr lang="en-US" sz="1800" i="1" dirty="0" smtClean="0"/>
              <a:t>priorities among rules</a:t>
            </a:r>
          </a:p>
          <a:p>
            <a:r>
              <a:rPr lang="en-US" sz="1800" dirty="0" smtClean="0"/>
              <a:t>Suppose we knew somehow that the first rule is stronger than the second</a:t>
            </a:r>
          </a:p>
          <a:p>
            <a:pPr lvl="1"/>
            <a:r>
              <a:rPr lang="en-US" sz="1700" dirty="0" smtClean="0"/>
              <a:t>then we could indeed derive </a:t>
            </a:r>
            <a:r>
              <a:rPr lang="en-US" sz="1700" i="1" dirty="0" smtClean="0"/>
              <a:t>q(a)</a:t>
            </a:r>
          </a:p>
          <a:p>
            <a:r>
              <a:rPr lang="en-US" sz="1800" dirty="0" smtClean="0"/>
              <a:t>Priorities arise naturally in practice and may be based on various principles:</a:t>
            </a:r>
          </a:p>
          <a:p>
            <a:pPr lvl="1"/>
            <a:r>
              <a:rPr lang="en-US" sz="1700" dirty="0" smtClean="0"/>
              <a:t>The source of one rule may be more reliable than the source of the second rule, or it may have higher authority</a:t>
            </a:r>
          </a:p>
          <a:p>
            <a:pPr lvl="2"/>
            <a:r>
              <a:rPr lang="en-US" sz="1700" dirty="0" smtClean="0"/>
              <a:t>E.g. federal law preempts state law</a:t>
            </a:r>
          </a:p>
          <a:p>
            <a:pPr lvl="3"/>
            <a:r>
              <a:rPr lang="en-US" sz="1700" dirty="0" smtClean="0"/>
              <a:t>And in business administration, higher management has more authority than middle management</a:t>
            </a:r>
          </a:p>
          <a:p>
            <a:pPr lvl="1"/>
            <a:r>
              <a:rPr lang="en-US" sz="1700" dirty="0" smtClean="0"/>
              <a:t>One rule may be preferred over another because it is more recent</a:t>
            </a:r>
          </a:p>
          <a:p>
            <a:pPr lvl="1"/>
            <a:r>
              <a:rPr lang="en-US" sz="1700" dirty="0" smtClean="0"/>
              <a:t>One rule may be preferred over another because it is more specific</a:t>
            </a:r>
          </a:p>
          <a:p>
            <a:pPr lvl="2"/>
            <a:r>
              <a:rPr lang="en-US" sz="1700" dirty="0" smtClean="0"/>
              <a:t>E.g. a general rule with some exceptions</a:t>
            </a:r>
          </a:p>
          <a:p>
            <a:pPr lvl="3"/>
            <a:r>
              <a:rPr lang="en-US" sz="1700" dirty="0" smtClean="0"/>
              <a:t>in such cases, the exceptions are stronger than the general rule</a:t>
            </a:r>
            <a:endParaRPr lang="el-GR" sz="17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293</a:t>
            </a:fld>
            <a:endParaRPr lang="el-GR"/>
          </a:p>
        </p:txBody>
      </p:sp>
      <p:sp>
        <p:nvSpPr>
          <p:cNvPr id="5" name="4 - Ορθογώνιο"/>
          <p:cNvSpPr/>
          <p:nvPr/>
        </p:nvSpPr>
        <p:spPr>
          <a:xfrm>
            <a:off x="4932040" y="1412776"/>
            <a:ext cx="504056"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p(a)</a:t>
            </a:r>
          </a:p>
          <a:p>
            <a:r>
              <a:rPr lang="en-US" sz="1600" i="1" dirty="0" smtClean="0"/>
              <a:t>r(a)</a:t>
            </a:r>
          </a:p>
        </p:txBody>
      </p:sp>
    </p:spTree>
    <p:extLst>
      <p:ext uri="{BB962C8B-B14F-4D97-AF65-F5344CB8AC3E}">
        <p14:creationId xmlns:p14="http://schemas.microsoft.com/office/powerpoint/2010/main" val="1817533994"/>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Informal Discussion (3/4)</a:t>
            </a:r>
            <a:endParaRPr lang="el-GR" dirty="0"/>
          </a:p>
        </p:txBody>
      </p:sp>
      <p:sp>
        <p:nvSpPr>
          <p:cNvPr id="3" name="2 - Θέση περιεχομένου"/>
          <p:cNvSpPr>
            <a:spLocks noGrp="1"/>
          </p:cNvSpPr>
          <p:nvPr>
            <p:ph idx="1"/>
          </p:nvPr>
        </p:nvSpPr>
        <p:spPr>
          <a:xfrm>
            <a:off x="1115616" y="1412776"/>
            <a:ext cx="7818072" cy="5410200"/>
          </a:xfrm>
        </p:spPr>
        <p:txBody>
          <a:bodyPr>
            <a:normAutofit fontScale="62500" lnSpcReduction="20000"/>
          </a:bodyPr>
          <a:lstStyle/>
          <a:p>
            <a:r>
              <a:rPr lang="en-US" dirty="0" smtClean="0"/>
              <a:t>Specificity may often be computed based on the given rules, but the other two principles cannot be determined from the logical formalization</a:t>
            </a:r>
          </a:p>
          <a:p>
            <a:r>
              <a:rPr lang="en-US" dirty="0" smtClean="0"/>
              <a:t>Therefore we abstract from the specific prioritization principle, and assume the existence of an </a:t>
            </a:r>
            <a:r>
              <a:rPr lang="en-US" i="1" dirty="0" smtClean="0"/>
              <a:t>external priority relation on the set of rules</a:t>
            </a:r>
          </a:p>
          <a:p>
            <a:r>
              <a:rPr lang="en-US" dirty="0" smtClean="0"/>
              <a:t>To express the relation syntactically, we extend the rule syntax to include a unique label</a:t>
            </a:r>
          </a:p>
          <a:p>
            <a:r>
              <a:rPr lang="en-US" dirty="0" smtClean="0"/>
              <a:t>For example</a:t>
            </a:r>
          </a:p>
          <a:p>
            <a:pPr lvl="1"/>
            <a:r>
              <a:rPr lang="en-US" i="1" dirty="0" smtClean="0"/>
              <a:t>r1 : p(X) ⇒ q(X)</a:t>
            </a:r>
          </a:p>
          <a:p>
            <a:pPr lvl="1"/>
            <a:r>
              <a:rPr lang="en-US" i="1" dirty="0" smtClean="0"/>
              <a:t>r2 : r(X) ⇒ ￢q(X)</a:t>
            </a:r>
          </a:p>
          <a:p>
            <a:r>
              <a:rPr lang="en-US" dirty="0" smtClean="0"/>
              <a:t>Then we can write</a:t>
            </a:r>
          </a:p>
          <a:p>
            <a:pPr lvl="1"/>
            <a:r>
              <a:rPr lang="en-US" i="1" dirty="0" smtClean="0"/>
              <a:t>r1 &gt; r2</a:t>
            </a:r>
          </a:p>
          <a:p>
            <a:r>
              <a:rPr lang="en-US" dirty="0" smtClean="0"/>
              <a:t>to specify that </a:t>
            </a:r>
            <a:r>
              <a:rPr lang="en-US" i="1" dirty="0" smtClean="0"/>
              <a:t>r1 </a:t>
            </a:r>
            <a:r>
              <a:rPr lang="en-US" dirty="0" smtClean="0"/>
              <a:t>is stronger than </a:t>
            </a:r>
            <a:r>
              <a:rPr lang="en-US" i="1" dirty="0" smtClean="0"/>
              <a:t>r2</a:t>
            </a:r>
          </a:p>
          <a:p>
            <a:r>
              <a:rPr lang="en-US" dirty="0" smtClean="0"/>
              <a:t>We do not impose many conditions on </a:t>
            </a:r>
            <a:r>
              <a:rPr lang="en-US" i="1" dirty="0" smtClean="0"/>
              <a:t>&gt;</a:t>
            </a:r>
          </a:p>
          <a:p>
            <a:r>
              <a:rPr lang="en-US" dirty="0" smtClean="0"/>
              <a:t>It is not even required that the rules form a complete ordering.</a:t>
            </a:r>
          </a:p>
          <a:p>
            <a:r>
              <a:rPr lang="en-US" dirty="0" smtClean="0"/>
              <a:t>We only require the priority relation to be acyclic</a:t>
            </a:r>
          </a:p>
          <a:p>
            <a:r>
              <a:rPr lang="en-US" dirty="0" smtClean="0"/>
              <a:t>That is, it is impossible to have cycles of the form</a:t>
            </a:r>
          </a:p>
          <a:p>
            <a:pPr lvl="1"/>
            <a:r>
              <a:rPr lang="en-US" i="1" dirty="0" smtClean="0"/>
              <a:t>r1 &gt; r2 &gt; . . . &gt; </a:t>
            </a:r>
            <a:r>
              <a:rPr lang="en-US" i="1" dirty="0" err="1" smtClean="0"/>
              <a:t>rn</a:t>
            </a:r>
            <a:r>
              <a:rPr lang="en-US" i="1" dirty="0" smtClean="0"/>
              <a:t> &gt; r1</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294</a:t>
            </a:fld>
            <a:endParaRPr lang="el-GR"/>
          </a:p>
        </p:txBody>
      </p:sp>
    </p:spTree>
    <p:extLst>
      <p:ext uri="{BB962C8B-B14F-4D97-AF65-F5344CB8AC3E}">
        <p14:creationId xmlns:p14="http://schemas.microsoft.com/office/powerpoint/2010/main" val="3093699491"/>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Informal Discussion (4/4)</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dirty="0" smtClean="0"/>
              <a:t>Note that priorities are meant to resolve conflicts among </a:t>
            </a:r>
            <a:r>
              <a:rPr lang="en-US" i="1" dirty="0" smtClean="0"/>
              <a:t>competing rules</a:t>
            </a:r>
          </a:p>
          <a:p>
            <a:r>
              <a:rPr lang="en-US" dirty="0" smtClean="0"/>
              <a:t>In simple cases two rules are competing only if the head of one rule is the negation of the head of the other</a:t>
            </a:r>
          </a:p>
          <a:p>
            <a:r>
              <a:rPr lang="en-US" dirty="0" smtClean="0"/>
              <a:t>But in applications it is often the case that once a predicate </a:t>
            </a:r>
            <a:r>
              <a:rPr lang="en-US" i="1" dirty="0" smtClean="0"/>
              <a:t>p </a:t>
            </a:r>
            <a:r>
              <a:rPr lang="en-US" dirty="0" smtClean="0"/>
              <a:t>is derived, some other predicates are excluded from holding</a:t>
            </a:r>
          </a:p>
          <a:p>
            <a:pPr lvl="1"/>
            <a:r>
              <a:rPr lang="en-US" dirty="0" smtClean="0"/>
              <a:t>E.g. an investment consultant may base his recommendations on three levels of risk that investors are willing to take: </a:t>
            </a:r>
          </a:p>
          <a:p>
            <a:pPr lvl="2"/>
            <a:r>
              <a:rPr lang="en-US" dirty="0" smtClean="0"/>
              <a:t>low, moderate, and high</a:t>
            </a:r>
          </a:p>
          <a:p>
            <a:pPr lvl="1"/>
            <a:r>
              <a:rPr lang="en-US" dirty="0" smtClean="0"/>
              <a:t>Only one risk level per investor is allowed to hold at any given time</a:t>
            </a:r>
          </a:p>
          <a:p>
            <a:r>
              <a:rPr lang="en-US" dirty="0" smtClean="0"/>
              <a:t>Technically, these situations are modeled by maintaining a conflict set </a:t>
            </a:r>
            <a:r>
              <a:rPr lang="en-US" i="1" dirty="0" smtClean="0"/>
              <a:t>C(L) </a:t>
            </a:r>
            <a:r>
              <a:rPr lang="en-US" dirty="0" smtClean="0"/>
              <a:t>for each literal </a:t>
            </a:r>
            <a:r>
              <a:rPr lang="en-US" i="1" dirty="0" smtClean="0"/>
              <a:t>L</a:t>
            </a:r>
          </a:p>
          <a:p>
            <a:pPr lvl="1"/>
            <a:r>
              <a:rPr lang="en-US" i="1" dirty="0" smtClean="0"/>
              <a:t>C(L) </a:t>
            </a:r>
            <a:r>
              <a:rPr lang="en-US" dirty="0" smtClean="0"/>
              <a:t>always contains the negation of </a:t>
            </a:r>
            <a:r>
              <a:rPr lang="en-US" i="1" dirty="0" smtClean="0"/>
              <a:t>L </a:t>
            </a:r>
            <a:r>
              <a:rPr lang="en-US" dirty="0" smtClean="0"/>
              <a:t>but may contain more literals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295</a:t>
            </a:fld>
            <a:endParaRPr lang="el-GR"/>
          </a:p>
        </p:txBody>
      </p:sp>
    </p:spTree>
    <p:extLst>
      <p:ext uri="{BB962C8B-B14F-4D97-AF65-F5344CB8AC3E}">
        <p14:creationId xmlns:p14="http://schemas.microsoft.com/office/powerpoint/2010/main" val="2479727478"/>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Definition of the Syntax</a:t>
            </a:r>
            <a:endParaRPr lang="el-GR" dirty="0"/>
          </a:p>
        </p:txBody>
      </p:sp>
      <p:sp>
        <p:nvSpPr>
          <p:cNvPr id="3" name="2 - Θέση περιεχομένου"/>
          <p:cNvSpPr>
            <a:spLocks noGrp="1"/>
          </p:cNvSpPr>
          <p:nvPr>
            <p:ph idx="1"/>
          </p:nvPr>
        </p:nvSpPr>
        <p:spPr>
          <a:xfrm>
            <a:off x="1187624" y="1447800"/>
            <a:ext cx="7746064" cy="5221560"/>
          </a:xfrm>
        </p:spPr>
        <p:txBody>
          <a:bodyPr>
            <a:normAutofit fontScale="77500" lnSpcReduction="20000"/>
          </a:bodyPr>
          <a:lstStyle/>
          <a:p>
            <a:r>
              <a:rPr lang="en-US" dirty="0" smtClean="0"/>
              <a:t>A </a:t>
            </a:r>
            <a:r>
              <a:rPr lang="en-US" i="1" dirty="0" err="1" smtClean="0"/>
              <a:t>defeasible</a:t>
            </a:r>
            <a:r>
              <a:rPr lang="en-US" i="1" dirty="0" smtClean="0"/>
              <a:t> rule </a:t>
            </a:r>
            <a:r>
              <a:rPr lang="en-US" dirty="0" smtClean="0"/>
              <a:t>has the form</a:t>
            </a:r>
          </a:p>
          <a:p>
            <a:pPr lvl="1"/>
            <a:r>
              <a:rPr lang="en-US" i="1" dirty="0" smtClean="0"/>
              <a:t>r : L1, . . . , </a:t>
            </a:r>
            <a:r>
              <a:rPr lang="en-US" i="1" dirty="0" err="1" smtClean="0"/>
              <a:t>Ln</a:t>
            </a:r>
            <a:r>
              <a:rPr lang="en-US" i="1" dirty="0" smtClean="0"/>
              <a:t> ⇒ L</a:t>
            </a:r>
          </a:p>
          <a:p>
            <a:pPr lvl="1"/>
            <a:r>
              <a:rPr lang="en-US" dirty="0" smtClean="0"/>
              <a:t>where </a:t>
            </a:r>
            <a:r>
              <a:rPr lang="en-US" i="1" dirty="0" smtClean="0"/>
              <a:t>r </a:t>
            </a:r>
            <a:r>
              <a:rPr lang="en-US" dirty="0" smtClean="0"/>
              <a:t>is </a:t>
            </a:r>
            <a:r>
              <a:rPr lang="en-US" i="1" dirty="0" smtClean="0"/>
              <a:t>the</a:t>
            </a:r>
            <a:r>
              <a:rPr lang="en-US" dirty="0" smtClean="0"/>
              <a:t> </a:t>
            </a:r>
            <a:r>
              <a:rPr lang="en-US" i="1" dirty="0" smtClean="0"/>
              <a:t>label, {L1, . . . , </a:t>
            </a:r>
            <a:r>
              <a:rPr lang="en-US" i="1" dirty="0" err="1" smtClean="0"/>
              <a:t>Ln</a:t>
            </a:r>
            <a:r>
              <a:rPr lang="en-US" i="1" dirty="0" smtClean="0"/>
              <a:t>} the body (or premises), </a:t>
            </a:r>
            <a:r>
              <a:rPr lang="en-US" dirty="0" smtClean="0"/>
              <a:t>and</a:t>
            </a:r>
            <a:r>
              <a:rPr lang="en-US" i="1" dirty="0" smtClean="0"/>
              <a:t> L the head </a:t>
            </a:r>
            <a:r>
              <a:rPr lang="en-US" dirty="0" smtClean="0"/>
              <a:t>of</a:t>
            </a:r>
            <a:r>
              <a:rPr lang="en-US" i="1" dirty="0" smtClean="0"/>
              <a:t> </a:t>
            </a:r>
            <a:r>
              <a:rPr lang="en-US" dirty="0" smtClean="0"/>
              <a:t>the rule</a:t>
            </a:r>
          </a:p>
          <a:p>
            <a:pPr lvl="1"/>
            <a:r>
              <a:rPr lang="en-US" i="1" dirty="0" smtClean="0"/>
              <a:t>L,L1, . . . , </a:t>
            </a:r>
            <a:r>
              <a:rPr lang="en-US" i="1" dirty="0" err="1" smtClean="0"/>
              <a:t>Ln</a:t>
            </a:r>
            <a:r>
              <a:rPr lang="en-US" i="1" dirty="0" smtClean="0"/>
              <a:t> </a:t>
            </a:r>
            <a:r>
              <a:rPr lang="en-US" dirty="0" smtClean="0"/>
              <a:t>are positive or negative literals </a:t>
            </a:r>
          </a:p>
          <a:p>
            <a:pPr lvl="2"/>
            <a:r>
              <a:rPr lang="en-US" dirty="0" smtClean="0"/>
              <a:t>a literal is an atomic formula </a:t>
            </a:r>
            <a:r>
              <a:rPr lang="en-US" i="1" dirty="0" smtClean="0"/>
              <a:t>p(t1, . . . , tm) </a:t>
            </a:r>
            <a:r>
              <a:rPr lang="en-US" dirty="0" smtClean="0"/>
              <a:t>or its negation </a:t>
            </a:r>
            <a:r>
              <a:rPr lang="en-US" i="1" dirty="0" smtClean="0"/>
              <a:t>￢p(t1, . . . , tm)</a:t>
            </a:r>
          </a:p>
          <a:p>
            <a:pPr lvl="1"/>
            <a:r>
              <a:rPr lang="en-US" i="1" dirty="0" smtClean="0"/>
              <a:t>No function symbols </a:t>
            </a:r>
            <a:r>
              <a:rPr lang="en-US" dirty="0" smtClean="0"/>
              <a:t>may occur in the rule </a:t>
            </a:r>
          </a:p>
          <a:p>
            <a:pPr lvl="1"/>
            <a:r>
              <a:rPr lang="en-US" dirty="0" smtClean="0"/>
              <a:t>Sometimes we denote the head of a rule as </a:t>
            </a:r>
            <a:r>
              <a:rPr lang="en-US" i="1" dirty="0" smtClean="0"/>
              <a:t>head(r), </a:t>
            </a:r>
            <a:r>
              <a:rPr lang="en-US" dirty="0" smtClean="0"/>
              <a:t>and its body as </a:t>
            </a:r>
            <a:r>
              <a:rPr lang="en-US" i="1" dirty="0" smtClean="0"/>
              <a:t>body(r)</a:t>
            </a:r>
          </a:p>
          <a:p>
            <a:r>
              <a:rPr lang="en-US" dirty="0" smtClean="0"/>
              <a:t>A </a:t>
            </a:r>
            <a:r>
              <a:rPr lang="en-US" i="1" dirty="0" err="1" smtClean="0"/>
              <a:t>defeasible</a:t>
            </a:r>
            <a:r>
              <a:rPr lang="en-US" i="1" dirty="0" smtClean="0"/>
              <a:t> logic program </a:t>
            </a:r>
            <a:r>
              <a:rPr lang="en-US" dirty="0" smtClean="0"/>
              <a:t>is a triple </a:t>
            </a:r>
            <a:r>
              <a:rPr lang="en-US" i="1" dirty="0" smtClean="0"/>
              <a:t>(F,R,&gt;) </a:t>
            </a:r>
            <a:r>
              <a:rPr lang="en-US" dirty="0" smtClean="0"/>
              <a:t>consisting of </a:t>
            </a:r>
          </a:p>
          <a:p>
            <a:pPr lvl="1"/>
            <a:r>
              <a:rPr lang="en-US" i="1" dirty="0" smtClean="0"/>
              <a:t>a set F of facts</a:t>
            </a:r>
          </a:p>
          <a:p>
            <a:pPr lvl="1"/>
            <a:r>
              <a:rPr lang="en-US" dirty="0" smtClean="0"/>
              <a:t>a finite set </a:t>
            </a:r>
            <a:r>
              <a:rPr lang="en-US" i="1" dirty="0" smtClean="0"/>
              <a:t>R of </a:t>
            </a:r>
            <a:r>
              <a:rPr lang="en-US" i="1" dirty="0" err="1" smtClean="0"/>
              <a:t>defeasible</a:t>
            </a:r>
            <a:r>
              <a:rPr lang="en-US" i="1" dirty="0" smtClean="0"/>
              <a:t> rules and </a:t>
            </a:r>
          </a:p>
          <a:p>
            <a:pPr lvl="1"/>
            <a:r>
              <a:rPr lang="en-US" dirty="0" smtClean="0"/>
              <a:t>an acyclic binary relation </a:t>
            </a:r>
            <a:r>
              <a:rPr lang="en-US" i="1" dirty="0" smtClean="0"/>
              <a:t>&gt; </a:t>
            </a:r>
            <a:r>
              <a:rPr lang="en-US" dirty="0" smtClean="0"/>
              <a:t>on</a:t>
            </a:r>
            <a:r>
              <a:rPr lang="en-US" i="1" dirty="0" smtClean="0"/>
              <a:t> R </a:t>
            </a:r>
          </a:p>
          <a:p>
            <a:pPr lvl="2"/>
            <a:r>
              <a:rPr lang="en-US" dirty="0" smtClean="0"/>
              <a:t>precisely, a set of pairs </a:t>
            </a:r>
            <a:r>
              <a:rPr lang="en-US" i="1" dirty="0" smtClean="0"/>
              <a:t>r &gt; r  </a:t>
            </a:r>
            <a:r>
              <a:rPr lang="en-US" dirty="0" smtClean="0"/>
              <a:t>where</a:t>
            </a:r>
            <a:r>
              <a:rPr lang="en-US" i="1" dirty="0" smtClean="0"/>
              <a:t> r </a:t>
            </a:r>
            <a:r>
              <a:rPr lang="en-US" dirty="0" smtClean="0"/>
              <a:t>and</a:t>
            </a:r>
            <a:r>
              <a:rPr lang="en-US" i="1" dirty="0" smtClean="0"/>
              <a:t> r </a:t>
            </a:r>
            <a:r>
              <a:rPr lang="en-US" dirty="0" smtClean="0"/>
              <a:t>are labels of rules in </a:t>
            </a:r>
            <a:r>
              <a:rPr lang="en-US" i="1" dirty="0" smtClean="0"/>
              <a:t>R</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296</a:t>
            </a:fld>
            <a:endParaRPr lang="el-GR"/>
          </a:p>
        </p:txBody>
      </p:sp>
    </p:spTree>
    <p:extLst>
      <p:ext uri="{BB962C8B-B14F-4D97-AF65-F5344CB8AC3E}">
        <p14:creationId xmlns:p14="http://schemas.microsoft.com/office/powerpoint/2010/main" val="1217783206"/>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normAutofit fontScale="90000"/>
          </a:bodyPr>
          <a:lstStyle/>
          <a:p>
            <a:r>
              <a:rPr lang="en-US" dirty="0" smtClean="0"/>
              <a:t>Example of </a:t>
            </a:r>
            <a:r>
              <a:rPr lang="en-US" dirty="0" err="1" smtClean="0"/>
              <a:t>Nonmonotonic</a:t>
            </a:r>
            <a:r>
              <a:rPr lang="en-US" dirty="0" smtClean="0"/>
              <a:t> Rules: Brokered Trade</a:t>
            </a:r>
            <a:endParaRPr lang="el-GR" dirty="0"/>
          </a:p>
        </p:txBody>
      </p:sp>
      <p:sp>
        <p:nvSpPr>
          <p:cNvPr id="6" name="5 - Θέση κειμένου"/>
          <p:cNvSpPr>
            <a:spLocks noGrp="1"/>
          </p:cNvSpPr>
          <p:nvPr>
            <p:ph type="body" idx="1"/>
          </p:nvPr>
        </p:nvSpPr>
        <p:spPr>
          <a:xfrm>
            <a:off x="4283968" y="4005064"/>
            <a:ext cx="4695224" cy="1077664"/>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297</a:t>
            </a:fld>
            <a:endParaRPr lang="el-GR"/>
          </a:p>
        </p:txBody>
      </p:sp>
    </p:spTree>
    <p:extLst>
      <p:ext uri="{BB962C8B-B14F-4D97-AF65-F5344CB8AC3E}">
        <p14:creationId xmlns:p14="http://schemas.microsoft.com/office/powerpoint/2010/main" val="1453618392"/>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Example: Brokered Trade (1/2)</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smtClean="0"/>
              <a:t>This example shows how rules can be used in an electronic commerce application </a:t>
            </a:r>
          </a:p>
          <a:p>
            <a:pPr lvl="1"/>
            <a:r>
              <a:rPr lang="en-US" dirty="0" smtClean="0"/>
              <a:t>which ideally will run on the SW</a:t>
            </a:r>
          </a:p>
          <a:p>
            <a:r>
              <a:rPr lang="en-US" dirty="0" smtClean="0"/>
              <a:t>Brokered trades take place via an independent third party, the broker</a:t>
            </a:r>
          </a:p>
          <a:p>
            <a:r>
              <a:rPr lang="en-US" dirty="0" smtClean="0"/>
              <a:t>The broker matches the buyer’s requirements and the sellers’ capabilities, and proposes a transaction when both parties can be satisfied by the trade</a:t>
            </a:r>
          </a:p>
          <a:p>
            <a:r>
              <a:rPr lang="en-US" dirty="0" smtClean="0"/>
              <a:t>As a concrete application we discuss apartment renting</a:t>
            </a:r>
          </a:p>
          <a:p>
            <a:pPr lvl="1"/>
            <a:r>
              <a:rPr lang="en-US" dirty="0" smtClean="0"/>
              <a:t>a common activity that is often tedious and time-consuming</a:t>
            </a:r>
          </a:p>
          <a:p>
            <a:r>
              <a:rPr lang="en-US" dirty="0" smtClean="0"/>
              <a:t>Appropriate Web services can reduce the effort considerably</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298</a:t>
            </a:fld>
            <a:endParaRPr lang="el-GR"/>
          </a:p>
        </p:txBody>
      </p:sp>
    </p:spTree>
    <p:extLst>
      <p:ext uri="{BB962C8B-B14F-4D97-AF65-F5344CB8AC3E}">
        <p14:creationId xmlns:p14="http://schemas.microsoft.com/office/powerpoint/2010/main" val="247528679"/>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Example: Brokered Trade (1/2)</a:t>
            </a:r>
            <a:endParaRPr lang="el-GR" dirty="0"/>
          </a:p>
        </p:txBody>
      </p:sp>
      <p:sp>
        <p:nvSpPr>
          <p:cNvPr id="3" name="2 - Θέση περιεχομένου"/>
          <p:cNvSpPr>
            <a:spLocks noGrp="1"/>
          </p:cNvSpPr>
          <p:nvPr>
            <p:ph idx="1"/>
          </p:nvPr>
        </p:nvSpPr>
        <p:spPr>
          <a:xfrm>
            <a:off x="1435608" y="1447800"/>
            <a:ext cx="7498080" cy="5077544"/>
          </a:xfrm>
        </p:spPr>
        <p:txBody>
          <a:bodyPr>
            <a:normAutofit fontScale="85000" lnSpcReduction="20000"/>
          </a:bodyPr>
          <a:lstStyle/>
          <a:p>
            <a:r>
              <a:rPr lang="en-US" dirty="0" smtClean="0"/>
              <a:t>The potential renter’s requirements are:</a:t>
            </a:r>
          </a:p>
          <a:p>
            <a:pPr lvl="1"/>
            <a:r>
              <a:rPr lang="en-US" dirty="0" smtClean="0"/>
              <a:t>Carlos is looking for an apartment of at least 45 sq m with at least two bedrooms</a:t>
            </a:r>
          </a:p>
          <a:p>
            <a:pPr lvl="2"/>
            <a:r>
              <a:rPr lang="en-US" dirty="0" smtClean="0"/>
              <a:t>If it is on the third floor or higher, the house must have an elevator</a:t>
            </a:r>
          </a:p>
          <a:p>
            <a:pPr lvl="2"/>
            <a:r>
              <a:rPr lang="en-US" dirty="0" smtClean="0"/>
              <a:t>Also, pet animals must be allowed</a:t>
            </a:r>
          </a:p>
          <a:p>
            <a:pPr lvl="1"/>
            <a:r>
              <a:rPr lang="en-US" dirty="0" smtClean="0"/>
              <a:t>Carlos is willing to pay $300 for a centrally located 45 sq m apartment, and $250 for a similar flat in the suburbs</a:t>
            </a:r>
          </a:p>
          <a:p>
            <a:pPr lvl="2"/>
            <a:r>
              <a:rPr lang="en-US" dirty="0" smtClean="0"/>
              <a:t>In addition, he is willing to pay an extra $5 per square meter for a larger apartment, and $2 per square meter for a garden.</a:t>
            </a:r>
          </a:p>
          <a:p>
            <a:pPr lvl="1"/>
            <a:r>
              <a:rPr lang="en-US" dirty="0" smtClean="0"/>
              <a:t>He is unable to pay more than $400 in total</a:t>
            </a:r>
          </a:p>
          <a:p>
            <a:pPr lvl="2"/>
            <a:r>
              <a:rPr lang="en-US" dirty="0" smtClean="0"/>
              <a:t>If given the choice, he would go for the cheapest option</a:t>
            </a:r>
          </a:p>
          <a:p>
            <a:pPr lvl="2"/>
            <a:r>
              <a:rPr lang="en-US" dirty="0" smtClean="0"/>
              <a:t>His second priority is the presence of a garden</a:t>
            </a:r>
          </a:p>
          <a:p>
            <a:pPr lvl="3"/>
            <a:r>
              <a:rPr lang="en-US" sz="2100" dirty="0" smtClean="0"/>
              <a:t>his lowest priority is additional space</a:t>
            </a:r>
            <a:endParaRPr lang="el-GR" sz="21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299</a:t>
            </a:fld>
            <a:endParaRPr lang="el-GR"/>
          </a:p>
        </p:txBody>
      </p:sp>
    </p:spTree>
    <p:extLst>
      <p:ext uri="{BB962C8B-B14F-4D97-AF65-F5344CB8AC3E}">
        <p14:creationId xmlns:p14="http://schemas.microsoft.com/office/powerpoint/2010/main" val="175297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Search Engines</a:t>
            </a:r>
            <a:endParaRPr lang="el-GR" dirty="0"/>
          </a:p>
        </p:txBody>
      </p:sp>
      <p:sp>
        <p:nvSpPr>
          <p:cNvPr id="3" name="2 - Θέση περιεχομένου"/>
          <p:cNvSpPr>
            <a:spLocks noGrp="1"/>
          </p:cNvSpPr>
          <p:nvPr>
            <p:ph idx="1"/>
          </p:nvPr>
        </p:nvSpPr>
        <p:spPr>
          <a:xfrm>
            <a:off x="1331640" y="1447800"/>
            <a:ext cx="7602048" cy="4213448"/>
          </a:xfrm>
        </p:spPr>
        <p:txBody>
          <a:bodyPr>
            <a:normAutofit fontScale="62500" lnSpcReduction="20000"/>
          </a:bodyPr>
          <a:lstStyle/>
          <a:p>
            <a:r>
              <a:rPr lang="en-US" dirty="0" smtClean="0"/>
              <a:t>Keyword-based search engines, such as AltaVista, Yahoo and Google, are the main tool for using today’s Web</a:t>
            </a:r>
          </a:p>
          <a:p>
            <a:r>
              <a:rPr lang="en-US" dirty="0" smtClean="0"/>
              <a:t>However there are serious problems associated with their use</a:t>
            </a:r>
          </a:p>
          <a:p>
            <a:pPr lvl="1"/>
            <a:r>
              <a:rPr lang="en-US" dirty="0" smtClean="0"/>
              <a:t>High recall, low precision</a:t>
            </a:r>
          </a:p>
          <a:p>
            <a:pPr lvl="1"/>
            <a:r>
              <a:rPr lang="en-US" dirty="0" smtClean="0"/>
              <a:t>Low or no recall</a:t>
            </a:r>
          </a:p>
          <a:p>
            <a:pPr lvl="1"/>
            <a:r>
              <a:rPr lang="en-US" dirty="0" smtClean="0"/>
              <a:t>Results highly sensitive to vocabulary</a:t>
            </a:r>
          </a:p>
          <a:p>
            <a:pPr lvl="1"/>
            <a:r>
              <a:rPr lang="en-US" dirty="0" smtClean="0"/>
              <a:t>Results are single Web pages</a:t>
            </a:r>
          </a:p>
          <a:p>
            <a:r>
              <a:rPr lang="en-US" dirty="0" smtClean="0"/>
              <a:t>But even if a search is successful, it is the human who has to browse selected retrieved documents to extract the information he is actually looking for</a:t>
            </a:r>
          </a:p>
          <a:p>
            <a:r>
              <a:rPr lang="en-US" dirty="0" smtClean="0"/>
              <a:t>The main obstacle for providing a better support to Web users is that, at present, the meaning of Web content is not </a:t>
            </a:r>
            <a:r>
              <a:rPr lang="en-US" i="1" dirty="0" smtClean="0"/>
              <a:t>machine accessible</a:t>
            </a:r>
            <a:endParaRPr lang="el-GR" i="1" dirty="0"/>
          </a:p>
        </p:txBody>
      </p:sp>
      <p:sp>
        <p:nvSpPr>
          <p:cNvPr id="4" name="3 - Ορθογώνιο"/>
          <p:cNvSpPr/>
          <p:nvPr/>
        </p:nvSpPr>
        <p:spPr>
          <a:xfrm>
            <a:off x="1763688" y="5229200"/>
            <a:ext cx="6840760" cy="1296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smtClean="0">
                <a:solidFill>
                  <a:schemeClr val="tx1"/>
                </a:solidFill>
              </a:rPr>
              <a:t>It is simply difficult to distinguish the meaning of</a:t>
            </a:r>
          </a:p>
          <a:p>
            <a:r>
              <a:rPr lang="en-US" i="1" dirty="0" smtClean="0">
                <a:solidFill>
                  <a:schemeClr val="tx1"/>
                </a:solidFill>
              </a:rPr>
              <a:t>I am a professor of computer science . . .</a:t>
            </a:r>
          </a:p>
          <a:p>
            <a:r>
              <a:rPr lang="en-US" dirty="0" smtClean="0">
                <a:solidFill>
                  <a:schemeClr val="tx1"/>
                </a:solidFill>
              </a:rPr>
              <a:t>from</a:t>
            </a:r>
          </a:p>
          <a:p>
            <a:r>
              <a:rPr lang="en-US" dirty="0" smtClean="0">
                <a:solidFill>
                  <a:schemeClr val="tx1"/>
                </a:solidFill>
              </a:rPr>
              <a:t>I am a professor of computer science, you may think. Well, . . .</a:t>
            </a:r>
            <a:endParaRPr lang="el-GR" dirty="0">
              <a:solidFill>
                <a:schemeClr val="tx1"/>
              </a:solidFill>
            </a:endParaRP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3</a:t>
            </a:fld>
            <a:endParaRPr lang="el-G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994122"/>
          </a:xfrm>
        </p:spPr>
        <p:txBody>
          <a:bodyPr>
            <a:normAutofit/>
          </a:bodyPr>
          <a:lstStyle/>
          <a:p>
            <a:r>
              <a:rPr lang="en-US" dirty="0" smtClean="0"/>
              <a:t>The “layer cake” of the SW (1/2)</a:t>
            </a:r>
            <a:endParaRPr lang="el-GR" dirty="0"/>
          </a:p>
        </p:txBody>
      </p:sp>
      <p:sp>
        <p:nvSpPr>
          <p:cNvPr id="3" name="2 - Θέση περιεχομένου"/>
          <p:cNvSpPr>
            <a:spLocks noGrp="1"/>
          </p:cNvSpPr>
          <p:nvPr>
            <p:ph idx="1"/>
          </p:nvPr>
        </p:nvSpPr>
        <p:spPr>
          <a:xfrm>
            <a:off x="1259632" y="1196752"/>
            <a:ext cx="7674056" cy="5472608"/>
          </a:xfrm>
        </p:spPr>
        <p:txBody>
          <a:bodyPr>
            <a:normAutofit fontScale="55000" lnSpcReduction="20000"/>
          </a:bodyPr>
          <a:lstStyle/>
          <a:p>
            <a:r>
              <a:rPr lang="en-US" i="1" dirty="0" smtClean="0"/>
              <a:t>XML is a language that lets one write structured Web </a:t>
            </a:r>
            <a:r>
              <a:rPr lang="en-US" dirty="0" smtClean="0"/>
              <a:t>documents with a user-defined vocabulary</a:t>
            </a:r>
          </a:p>
          <a:p>
            <a:pPr lvl="1"/>
            <a:r>
              <a:rPr lang="en-US" dirty="0" smtClean="0"/>
              <a:t>XML is particularly suitable for sending documents across the Web</a:t>
            </a:r>
          </a:p>
          <a:p>
            <a:r>
              <a:rPr lang="en-US" i="1" dirty="0" smtClean="0"/>
              <a:t>RDF is a basic data model, like the entity-relationship model, for writing </a:t>
            </a:r>
            <a:r>
              <a:rPr lang="en-US" dirty="0" smtClean="0"/>
              <a:t>simple statements about Web objects (resources)</a:t>
            </a:r>
          </a:p>
          <a:p>
            <a:pPr lvl="1"/>
            <a:r>
              <a:rPr lang="en-US" dirty="0" smtClean="0"/>
              <a:t>The RDF data model does not rely on XML, but RDF has an XML-based syntax </a:t>
            </a:r>
          </a:p>
          <a:p>
            <a:r>
              <a:rPr lang="en-US" i="1" dirty="0" smtClean="0"/>
              <a:t>RDF Schema provides modeling primitives for </a:t>
            </a:r>
            <a:r>
              <a:rPr lang="en-US" i="1" dirty="0" err="1" smtClean="0"/>
              <a:t>organizingWeb</a:t>
            </a:r>
            <a:r>
              <a:rPr lang="en-US" i="1" dirty="0" smtClean="0"/>
              <a:t> objects into </a:t>
            </a:r>
            <a:r>
              <a:rPr lang="en-US" dirty="0" smtClean="0"/>
              <a:t>hierarchies</a:t>
            </a:r>
          </a:p>
          <a:p>
            <a:pPr lvl="1"/>
            <a:r>
              <a:rPr lang="en-US" dirty="0" smtClean="0"/>
              <a:t>Key primitives are classes and properties, subclass and </a:t>
            </a:r>
            <a:r>
              <a:rPr lang="en-US" dirty="0" err="1" smtClean="0"/>
              <a:t>subproperty</a:t>
            </a:r>
            <a:r>
              <a:rPr lang="en-US" dirty="0" smtClean="0"/>
              <a:t> relationships, and domain and range restrictions. RDF Schema is based on RDF</a:t>
            </a:r>
          </a:p>
          <a:p>
            <a:pPr lvl="1"/>
            <a:r>
              <a:rPr lang="en-US" dirty="0" smtClean="0"/>
              <a:t>RDF Schema can be viewed as a primitive language for writing </a:t>
            </a:r>
            <a:r>
              <a:rPr lang="en-US" dirty="0" err="1" smtClean="0"/>
              <a:t>ontologies</a:t>
            </a:r>
            <a:endParaRPr lang="en-US" dirty="0" smtClean="0"/>
          </a:p>
          <a:p>
            <a:r>
              <a:rPr lang="en-US" dirty="0" smtClean="0"/>
              <a:t>The </a:t>
            </a:r>
            <a:r>
              <a:rPr lang="en-US" i="1" dirty="0" smtClean="0"/>
              <a:t>Logic layer is used to enhance the ontology lan</a:t>
            </a:r>
            <a:r>
              <a:rPr lang="en-US" dirty="0" smtClean="0"/>
              <a:t>guage further and to allow the writing of application-specific declarative knowledge</a:t>
            </a:r>
          </a:p>
          <a:p>
            <a:r>
              <a:rPr lang="en-US" dirty="0" smtClean="0"/>
              <a:t>The </a:t>
            </a:r>
            <a:r>
              <a:rPr lang="en-US" i="1" dirty="0" smtClean="0"/>
              <a:t>Proof layer involves the actual deductive process as well as the representation </a:t>
            </a:r>
            <a:r>
              <a:rPr lang="en-US" dirty="0" smtClean="0"/>
              <a:t>of proofs in Web languages (from lower levels) and proof validation</a:t>
            </a:r>
          </a:p>
          <a:p>
            <a:r>
              <a:rPr lang="en-US" dirty="0" smtClean="0"/>
              <a:t>The </a:t>
            </a:r>
            <a:r>
              <a:rPr lang="en-US" i="1" dirty="0" smtClean="0"/>
              <a:t>Trust layer will emerge through the use of digital signatures and </a:t>
            </a:r>
            <a:r>
              <a:rPr lang="en-US" dirty="0" smtClean="0"/>
              <a:t>other kinds of knowledge, based on recommendations by trusted agents or on rating and  certification agencies and consumer bodies</a:t>
            </a:r>
          </a:p>
          <a:p>
            <a:pPr lvl="1"/>
            <a:r>
              <a:rPr lang="en-US" dirty="0" smtClean="0"/>
              <a:t>Being located at the top of the pyramid, trust is a high-level and crucial concept: </a:t>
            </a:r>
          </a:p>
          <a:p>
            <a:pPr lvl="2"/>
            <a:r>
              <a:rPr lang="en-US" dirty="0" smtClean="0"/>
              <a:t>the Web will only achieve its full potential when users have trust in its operations (security) and in the quality of information provided</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30</a:t>
            </a:fld>
            <a:endParaRPr lang="el-G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Formalization of Carlos’s Requirements (1/2)</a:t>
            </a:r>
            <a:endParaRPr lang="el-GR" dirty="0"/>
          </a:p>
        </p:txBody>
      </p:sp>
      <p:sp>
        <p:nvSpPr>
          <p:cNvPr id="3" name="2 - Θέση περιεχομένου"/>
          <p:cNvSpPr>
            <a:spLocks noGrp="1"/>
          </p:cNvSpPr>
          <p:nvPr>
            <p:ph idx="1"/>
          </p:nvPr>
        </p:nvSpPr>
        <p:spPr>
          <a:xfrm>
            <a:off x="1435608" y="1447800"/>
            <a:ext cx="7498080" cy="5221560"/>
          </a:xfrm>
        </p:spPr>
        <p:txBody>
          <a:bodyPr>
            <a:normAutofit fontScale="70000" lnSpcReduction="20000"/>
          </a:bodyPr>
          <a:lstStyle/>
          <a:p>
            <a:r>
              <a:rPr lang="en-US" dirty="0" smtClean="0"/>
              <a:t>We use the following predicates to describe properties of apartments:</a:t>
            </a:r>
          </a:p>
          <a:p>
            <a:pPr lvl="1"/>
            <a:r>
              <a:rPr lang="en-US" i="1" dirty="0" smtClean="0"/>
              <a:t>size(x, y) 		y </a:t>
            </a:r>
            <a:r>
              <a:rPr lang="en-US" dirty="0" smtClean="0"/>
              <a:t>is the size of apartment </a:t>
            </a:r>
            <a:r>
              <a:rPr lang="en-US" i="1" dirty="0" smtClean="0"/>
              <a:t>x </a:t>
            </a:r>
            <a:r>
              <a:rPr lang="en-US" dirty="0" smtClean="0"/>
              <a:t>(in sq m)</a:t>
            </a:r>
          </a:p>
          <a:p>
            <a:pPr lvl="1"/>
            <a:r>
              <a:rPr lang="en-US" i="1" dirty="0" smtClean="0"/>
              <a:t>bedrooms(x, y) 	x </a:t>
            </a:r>
            <a:r>
              <a:rPr lang="en-US" dirty="0" smtClean="0"/>
              <a:t>has</a:t>
            </a:r>
            <a:r>
              <a:rPr lang="en-US" i="1" dirty="0" smtClean="0"/>
              <a:t> y </a:t>
            </a:r>
            <a:r>
              <a:rPr lang="en-US" dirty="0" smtClean="0"/>
              <a:t>bedrooms</a:t>
            </a:r>
          </a:p>
          <a:p>
            <a:pPr lvl="1"/>
            <a:r>
              <a:rPr lang="en-US" i="1" dirty="0" smtClean="0"/>
              <a:t>price(x, y) 		y </a:t>
            </a:r>
            <a:r>
              <a:rPr lang="en-US" dirty="0" smtClean="0"/>
              <a:t>is the price for</a:t>
            </a:r>
            <a:r>
              <a:rPr lang="en-US" i="1" dirty="0" smtClean="0"/>
              <a:t> x</a:t>
            </a:r>
          </a:p>
          <a:p>
            <a:pPr lvl="1"/>
            <a:r>
              <a:rPr lang="en-US" i="1" dirty="0" smtClean="0"/>
              <a:t>floor(x, y) 		x </a:t>
            </a:r>
            <a:r>
              <a:rPr lang="en-US" dirty="0" smtClean="0"/>
              <a:t>is on the </a:t>
            </a:r>
            <a:r>
              <a:rPr lang="en-US" i="1" dirty="0" err="1" smtClean="0"/>
              <a:t>yth</a:t>
            </a:r>
            <a:r>
              <a:rPr lang="en-US" dirty="0" smtClean="0"/>
              <a:t> floor</a:t>
            </a:r>
          </a:p>
          <a:p>
            <a:pPr lvl="1"/>
            <a:r>
              <a:rPr lang="en-US" i="1" dirty="0" smtClean="0"/>
              <a:t>garden(x, y) 	x </a:t>
            </a:r>
            <a:r>
              <a:rPr lang="en-US" dirty="0" smtClean="0"/>
              <a:t>has a garden of size </a:t>
            </a:r>
            <a:r>
              <a:rPr lang="en-US" i="1" dirty="0" smtClean="0"/>
              <a:t>y</a:t>
            </a:r>
          </a:p>
          <a:p>
            <a:pPr lvl="1"/>
            <a:r>
              <a:rPr lang="en-US" i="1" dirty="0" smtClean="0"/>
              <a:t>lift(x) 		</a:t>
            </a:r>
            <a:r>
              <a:rPr lang="en-US" dirty="0" smtClean="0"/>
              <a:t>there is an elevator in the house of </a:t>
            </a:r>
            <a:r>
              <a:rPr lang="en-US" i="1" dirty="0" smtClean="0"/>
              <a:t>x</a:t>
            </a:r>
          </a:p>
          <a:p>
            <a:pPr lvl="1"/>
            <a:r>
              <a:rPr lang="en-US" i="1" dirty="0" smtClean="0"/>
              <a:t>pets(x) 		</a:t>
            </a:r>
            <a:r>
              <a:rPr lang="en-US" dirty="0" smtClean="0"/>
              <a:t>pets are allowed in </a:t>
            </a:r>
            <a:r>
              <a:rPr lang="en-US" i="1" dirty="0" smtClean="0"/>
              <a:t>x</a:t>
            </a:r>
          </a:p>
          <a:p>
            <a:pPr lvl="1"/>
            <a:r>
              <a:rPr lang="en-US" i="1" dirty="0" smtClean="0"/>
              <a:t>central(x) 		x </a:t>
            </a:r>
            <a:r>
              <a:rPr lang="en-US" dirty="0" smtClean="0"/>
              <a:t>is centrally located</a:t>
            </a:r>
          </a:p>
          <a:p>
            <a:r>
              <a:rPr lang="en-US" dirty="0" smtClean="0"/>
              <a:t>We also make use of the following predicates:</a:t>
            </a:r>
          </a:p>
          <a:p>
            <a:pPr lvl="1"/>
            <a:r>
              <a:rPr lang="en-US" i="1" dirty="0" smtClean="0"/>
              <a:t>acceptable(x) 	</a:t>
            </a:r>
            <a:r>
              <a:rPr lang="en-US" dirty="0" smtClean="0"/>
              <a:t>flat</a:t>
            </a:r>
            <a:r>
              <a:rPr lang="en-US" i="1" dirty="0" smtClean="0"/>
              <a:t> x </a:t>
            </a:r>
            <a:r>
              <a:rPr lang="en-US" dirty="0" smtClean="0"/>
              <a:t>satisfies Carlos’s requirements</a:t>
            </a:r>
          </a:p>
          <a:p>
            <a:pPr lvl="1"/>
            <a:r>
              <a:rPr lang="en-US" i="1" dirty="0" smtClean="0"/>
              <a:t>offer(x, y) 		</a:t>
            </a:r>
            <a:r>
              <a:rPr lang="en-US" dirty="0" smtClean="0"/>
              <a:t>Carlos is willing to pay </a:t>
            </a:r>
            <a:r>
              <a:rPr lang="en-US" i="1" dirty="0" smtClean="0"/>
              <a:t>$ y </a:t>
            </a:r>
            <a:r>
              <a:rPr lang="en-US" dirty="0" smtClean="0"/>
              <a:t>for flat </a:t>
            </a:r>
            <a:r>
              <a:rPr lang="en-US" i="1" dirty="0" smtClean="0"/>
              <a:t>x</a:t>
            </a:r>
          </a:p>
          <a:p>
            <a:r>
              <a:rPr lang="en-US" dirty="0" smtClean="0"/>
              <a:t>Now we present Carlos’s firm requirements</a:t>
            </a:r>
          </a:p>
          <a:p>
            <a:r>
              <a:rPr lang="en-US" dirty="0" smtClean="0"/>
              <a:t>Any apartment is a priori acceptable</a:t>
            </a:r>
          </a:p>
          <a:p>
            <a:pPr lvl="1"/>
            <a:r>
              <a:rPr lang="en-US" i="1" dirty="0" smtClean="0"/>
              <a:t>r1 : ⇒ acceptable(X)</a:t>
            </a:r>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300</a:t>
            </a:fld>
            <a:endParaRPr lang="el-GR"/>
          </a:p>
        </p:txBody>
      </p:sp>
    </p:spTree>
    <p:extLst>
      <p:ext uri="{BB962C8B-B14F-4D97-AF65-F5344CB8AC3E}">
        <p14:creationId xmlns:p14="http://schemas.microsoft.com/office/powerpoint/2010/main" val="1566606041"/>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Formalization of Carlos’s Requirements (2/2)</a:t>
            </a:r>
            <a:endParaRPr lang="el-GR" dirty="0"/>
          </a:p>
        </p:txBody>
      </p:sp>
      <p:sp>
        <p:nvSpPr>
          <p:cNvPr id="3" name="2 - Θέση περιεχομένου"/>
          <p:cNvSpPr>
            <a:spLocks noGrp="1"/>
          </p:cNvSpPr>
          <p:nvPr>
            <p:ph idx="1"/>
          </p:nvPr>
        </p:nvSpPr>
        <p:spPr>
          <a:xfrm>
            <a:off x="971600" y="1547192"/>
            <a:ext cx="8028384" cy="5122168"/>
          </a:xfrm>
        </p:spPr>
        <p:txBody>
          <a:bodyPr>
            <a:normAutofit fontScale="62500" lnSpcReduction="20000"/>
          </a:bodyPr>
          <a:lstStyle/>
          <a:p>
            <a:r>
              <a:rPr lang="en-US" dirty="0" smtClean="0"/>
              <a:t>However, </a:t>
            </a:r>
            <a:r>
              <a:rPr lang="en-US" i="1" dirty="0" smtClean="0"/>
              <a:t>Y is unacceptable if one of Carlos’s requirements is not met</a:t>
            </a:r>
          </a:p>
          <a:p>
            <a:pPr lvl="1"/>
            <a:r>
              <a:rPr lang="es-ES" i="1" dirty="0" smtClean="0"/>
              <a:t>r2 : bedrooms(X, Y ), Y &lt; 2 ⇒ ￢acceptable(X)</a:t>
            </a:r>
          </a:p>
          <a:p>
            <a:pPr lvl="1"/>
            <a:r>
              <a:rPr lang="es-ES" i="1" dirty="0" smtClean="0"/>
              <a:t>r3 : size(X, Y ), Y &lt; 45 ⇒ ￢acceptable(X)</a:t>
            </a:r>
          </a:p>
          <a:p>
            <a:pPr lvl="1"/>
            <a:r>
              <a:rPr lang="en-US" i="1" dirty="0" smtClean="0"/>
              <a:t>r4 : ￢pets(X) ⇒ ￢acceptable(X)</a:t>
            </a:r>
          </a:p>
          <a:p>
            <a:pPr lvl="1"/>
            <a:r>
              <a:rPr lang="es-ES" i="1" dirty="0" smtClean="0"/>
              <a:t>r5 : floor(X, Y ), Y &gt; 2,￢lift(X) ⇒ ￢acceptable(X)</a:t>
            </a:r>
          </a:p>
          <a:p>
            <a:pPr lvl="1"/>
            <a:r>
              <a:rPr lang="es-ES" i="1" dirty="0" smtClean="0"/>
              <a:t>r6 : price(X, Y ), Y &gt; 400 ⇒ ￢acceptable(X)</a:t>
            </a:r>
          </a:p>
          <a:p>
            <a:r>
              <a:rPr lang="en-US" dirty="0" smtClean="0"/>
              <a:t>Rules </a:t>
            </a:r>
            <a:r>
              <a:rPr lang="en-US" i="1" dirty="0" smtClean="0"/>
              <a:t>r2-r6 are exceptions to rule r1, so we add</a:t>
            </a:r>
          </a:p>
          <a:p>
            <a:pPr lvl="1"/>
            <a:r>
              <a:rPr lang="pt-BR" i="1" dirty="0" smtClean="0"/>
              <a:t>r2 &gt; r1, r3 &gt; r1, r4 &gt; r1, r5 &gt; r1, r6 &gt; r1</a:t>
            </a:r>
          </a:p>
          <a:p>
            <a:r>
              <a:rPr lang="en-US" dirty="0" smtClean="0"/>
              <a:t>Next we calculate the price Carlos is willing to pay for an apartment</a:t>
            </a:r>
          </a:p>
          <a:p>
            <a:pPr lvl="1"/>
            <a:r>
              <a:rPr lang="es-ES" i="1" dirty="0" smtClean="0"/>
              <a:t>r7 : size(X, Y ), Y ≥ 45, garden(X,Z), central(X) ⇒ </a:t>
            </a:r>
            <a:r>
              <a:rPr lang="en-US" i="1" dirty="0" smtClean="0"/>
              <a:t>offer(X, 300 + 2Z + 5(Y − 45))</a:t>
            </a:r>
          </a:p>
          <a:p>
            <a:pPr lvl="1"/>
            <a:r>
              <a:rPr lang="es-ES" i="1" dirty="0" smtClean="0"/>
              <a:t>r8 : size(X, Y ), Y ≥ 45, garden(X,Z),￢central(X) ⇒ </a:t>
            </a:r>
            <a:r>
              <a:rPr lang="en-US" i="1" dirty="0" smtClean="0"/>
              <a:t>offer(X, 250 + 2Z + 5(Y − 45))</a:t>
            </a:r>
          </a:p>
          <a:p>
            <a:r>
              <a:rPr lang="en-US" dirty="0" smtClean="0"/>
              <a:t>An apartment is only acceptable if the amount Carlos is willing to pay is not less than the price specified by the landlord </a:t>
            </a:r>
          </a:p>
          <a:p>
            <a:pPr lvl="1"/>
            <a:r>
              <a:rPr lang="en-US" i="1" dirty="0" smtClean="0"/>
              <a:t>r9 : offer(X, Y ), price(X,Z), Y &lt; Z ⇒ ￢acceptable(X)</a:t>
            </a:r>
          </a:p>
          <a:p>
            <a:pPr lvl="1"/>
            <a:r>
              <a:rPr lang="en-US" i="1" dirty="0" smtClean="0"/>
              <a:t>r9 &gt; r1</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301</a:t>
            </a:fld>
            <a:endParaRPr lang="el-GR"/>
          </a:p>
        </p:txBody>
      </p:sp>
    </p:spTree>
    <p:extLst>
      <p:ext uri="{BB962C8B-B14F-4D97-AF65-F5344CB8AC3E}">
        <p14:creationId xmlns:p14="http://schemas.microsoft.com/office/powerpoint/2010/main" val="2763454372"/>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Representation of Available Apartments (1/2)</a:t>
            </a:r>
            <a:endParaRPr lang="el-GR" dirty="0"/>
          </a:p>
        </p:txBody>
      </p:sp>
      <p:sp>
        <p:nvSpPr>
          <p:cNvPr id="3" name="2 - Θέση περιεχομένου"/>
          <p:cNvSpPr>
            <a:spLocks noGrp="1"/>
          </p:cNvSpPr>
          <p:nvPr>
            <p:ph idx="1"/>
          </p:nvPr>
        </p:nvSpPr>
        <p:spPr>
          <a:xfrm>
            <a:off x="1115616" y="1519808"/>
            <a:ext cx="7498080" cy="5005536"/>
          </a:xfrm>
        </p:spPr>
        <p:txBody>
          <a:bodyPr>
            <a:normAutofit fontScale="70000" lnSpcReduction="20000"/>
          </a:bodyPr>
          <a:lstStyle/>
          <a:p>
            <a:r>
              <a:rPr lang="en-US" dirty="0" smtClean="0"/>
              <a:t>Each available apartment is given a unique name, and its properties are represented as facts</a:t>
            </a:r>
          </a:p>
          <a:p>
            <a:r>
              <a:rPr lang="en-US" dirty="0" smtClean="0"/>
              <a:t>For example, apartment </a:t>
            </a:r>
            <a:r>
              <a:rPr lang="en-US" i="1" dirty="0" smtClean="0"/>
              <a:t>a1 </a:t>
            </a:r>
            <a:r>
              <a:rPr lang="en-US" dirty="0" smtClean="0"/>
              <a:t>might be described as follows:</a:t>
            </a:r>
          </a:p>
          <a:p>
            <a:pPr lvl="1"/>
            <a:r>
              <a:rPr lang="en-US" i="1" dirty="0" smtClean="0"/>
              <a:t>bedrooms(a1, 1)</a:t>
            </a:r>
          </a:p>
          <a:p>
            <a:pPr lvl="1"/>
            <a:r>
              <a:rPr lang="en-US" i="1" dirty="0" smtClean="0"/>
              <a:t>size(a1, 50)</a:t>
            </a:r>
          </a:p>
          <a:p>
            <a:pPr lvl="1"/>
            <a:r>
              <a:rPr lang="en-US" i="1" dirty="0" smtClean="0"/>
              <a:t>central(a1)</a:t>
            </a:r>
          </a:p>
          <a:p>
            <a:pPr lvl="1"/>
            <a:r>
              <a:rPr lang="en-US" i="1" dirty="0" smtClean="0"/>
              <a:t>floor(a1, 1)</a:t>
            </a:r>
          </a:p>
          <a:p>
            <a:pPr lvl="1"/>
            <a:r>
              <a:rPr lang="en-US" i="1" dirty="0" smtClean="0"/>
              <a:t>￢lift(a1)</a:t>
            </a:r>
          </a:p>
          <a:p>
            <a:pPr lvl="1"/>
            <a:r>
              <a:rPr lang="en-US" i="1" dirty="0" smtClean="0"/>
              <a:t>pets(a1)</a:t>
            </a:r>
          </a:p>
          <a:p>
            <a:pPr lvl="1"/>
            <a:r>
              <a:rPr lang="en-US" i="1" dirty="0" smtClean="0"/>
              <a:t>garden(a1, 0)</a:t>
            </a:r>
          </a:p>
          <a:p>
            <a:pPr lvl="1"/>
            <a:r>
              <a:rPr lang="en-US" i="1" dirty="0" smtClean="0"/>
              <a:t>price(a1, 300)</a:t>
            </a:r>
          </a:p>
          <a:p>
            <a:r>
              <a:rPr lang="en-US" dirty="0" smtClean="0"/>
              <a:t>The descriptions of the available apartments are summarized in the above table  </a:t>
            </a:r>
          </a:p>
          <a:p>
            <a:r>
              <a:rPr lang="en-US" dirty="0" smtClean="0"/>
              <a:t>In practice, the flats on offer could be stored in a relational database or, in a SW setting, in an RDF storage system</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302</a:t>
            </a:fld>
            <a:endParaRPr lang="el-GR"/>
          </a:p>
        </p:txBody>
      </p:sp>
      <p:pic>
        <p:nvPicPr>
          <p:cNvPr id="1026" name="Picture 2"/>
          <p:cNvPicPr>
            <a:picLocks noChangeAspect="1" noChangeArrowheads="1"/>
          </p:cNvPicPr>
          <p:nvPr/>
        </p:nvPicPr>
        <p:blipFill>
          <a:blip r:embed="rId2" cstate="print"/>
          <a:srcRect/>
          <a:stretch>
            <a:fillRect/>
          </a:stretch>
        </p:blipFill>
        <p:spPr bwMode="auto">
          <a:xfrm>
            <a:off x="3851920" y="2822083"/>
            <a:ext cx="5138455" cy="1759045"/>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5915543"/>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Representation of Available Apartments (1/2)</a:t>
            </a:r>
            <a:endParaRPr lang="el-GR" dirty="0"/>
          </a:p>
        </p:txBody>
      </p:sp>
      <p:sp>
        <p:nvSpPr>
          <p:cNvPr id="3" name="2 - Θέση περιεχομένου"/>
          <p:cNvSpPr>
            <a:spLocks noGrp="1"/>
          </p:cNvSpPr>
          <p:nvPr>
            <p:ph idx="1"/>
          </p:nvPr>
        </p:nvSpPr>
        <p:spPr>
          <a:xfrm>
            <a:off x="1435608" y="1556792"/>
            <a:ext cx="7096832" cy="4176464"/>
          </a:xfrm>
        </p:spPr>
        <p:txBody>
          <a:bodyPr>
            <a:normAutofit lnSpcReduction="10000"/>
          </a:bodyPr>
          <a:lstStyle/>
          <a:p>
            <a:r>
              <a:rPr lang="en-US" dirty="0" smtClean="0"/>
              <a:t>If we match Carlos’s requirements and the available apartments, we see that</a:t>
            </a:r>
          </a:p>
          <a:p>
            <a:pPr lvl="1"/>
            <a:r>
              <a:rPr lang="en-US" dirty="0" smtClean="0"/>
              <a:t>flat </a:t>
            </a:r>
            <a:r>
              <a:rPr lang="en-US" i="1" dirty="0" smtClean="0"/>
              <a:t>a1 is not acceptable because it has one bedroom only (rule r2)</a:t>
            </a:r>
          </a:p>
          <a:p>
            <a:pPr lvl="1"/>
            <a:r>
              <a:rPr lang="en-US" dirty="0" smtClean="0"/>
              <a:t>flats </a:t>
            </a:r>
            <a:r>
              <a:rPr lang="en-US" i="1" dirty="0" smtClean="0"/>
              <a:t>a4 and a6 are unacceptable because pets are not allowed (rule r4)</a:t>
            </a:r>
          </a:p>
          <a:p>
            <a:pPr lvl="1"/>
            <a:r>
              <a:rPr lang="en-US" dirty="0" smtClean="0"/>
              <a:t>for </a:t>
            </a:r>
            <a:r>
              <a:rPr lang="en-US" i="1" dirty="0" smtClean="0"/>
              <a:t>a2, Carlos is willing to pay $300, but the price is higher (rules r7 and r9)</a:t>
            </a:r>
          </a:p>
          <a:p>
            <a:pPr lvl="1"/>
            <a:r>
              <a:rPr lang="en-US" dirty="0" smtClean="0"/>
              <a:t>flats </a:t>
            </a:r>
            <a:r>
              <a:rPr lang="en-US" i="1" dirty="0" smtClean="0"/>
              <a:t>a3, a5, and a7 are acceptable (rule r1)</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303</a:t>
            </a:fld>
            <a:endParaRPr lang="el-GR"/>
          </a:p>
        </p:txBody>
      </p:sp>
    </p:spTree>
    <p:extLst>
      <p:ext uri="{BB962C8B-B14F-4D97-AF65-F5344CB8AC3E}">
        <p14:creationId xmlns:p14="http://schemas.microsoft.com/office/powerpoint/2010/main" val="1098813306"/>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Selecting an Apartment (1/2)</a:t>
            </a:r>
            <a:endParaRPr lang="el-GR" dirty="0"/>
          </a:p>
        </p:txBody>
      </p:sp>
      <p:sp>
        <p:nvSpPr>
          <p:cNvPr id="3" name="2 - Θέση περιεχομένου"/>
          <p:cNvSpPr>
            <a:spLocks noGrp="1"/>
          </p:cNvSpPr>
          <p:nvPr>
            <p:ph idx="1"/>
          </p:nvPr>
        </p:nvSpPr>
        <p:spPr>
          <a:xfrm>
            <a:off x="971600" y="1447800"/>
            <a:ext cx="7962088" cy="5221560"/>
          </a:xfrm>
        </p:spPr>
        <p:txBody>
          <a:bodyPr>
            <a:normAutofit fontScale="62500" lnSpcReduction="20000"/>
          </a:bodyPr>
          <a:lstStyle/>
          <a:p>
            <a:r>
              <a:rPr lang="en-US" dirty="0" smtClean="0"/>
              <a:t>So far, we have identified the apartments acceptable to Carlos</a:t>
            </a:r>
          </a:p>
          <a:p>
            <a:r>
              <a:rPr lang="en-US" dirty="0" smtClean="0"/>
              <a:t>This selection is valuable in itself because it reduces the focus to relevant flats</a:t>
            </a:r>
          </a:p>
          <a:p>
            <a:pPr lvl="1"/>
            <a:r>
              <a:rPr lang="en-US" dirty="0" smtClean="0"/>
              <a:t>which may then be physically inspected</a:t>
            </a:r>
          </a:p>
          <a:p>
            <a:r>
              <a:rPr lang="en-US" dirty="0" smtClean="0"/>
              <a:t>But it is also possible to reduce the number further, even down to a single apartment, by taking further preferences into account</a:t>
            </a:r>
          </a:p>
          <a:p>
            <a:r>
              <a:rPr lang="en-US" dirty="0" smtClean="0"/>
              <a:t>Carlos’s preferences are based on price, garden size, and size, in that order</a:t>
            </a:r>
          </a:p>
          <a:p>
            <a:r>
              <a:rPr lang="en-US" dirty="0" smtClean="0"/>
              <a:t>We represent them as follows:</a:t>
            </a:r>
          </a:p>
          <a:p>
            <a:pPr lvl="1"/>
            <a:r>
              <a:rPr lang="en-US" i="1" dirty="0" smtClean="0"/>
              <a:t>r10 : acceptable(X) ⇒ cheapest(X)</a:t>
            </a:r>
          </a:p>
          <a:p>
            <a:pPr lvl="1"/>
            <a:r>
              <a:rPr lang="en-US" i="1" dirty="0" smtClean="0"/>
              <a:t>r11 : acceptable(X), price(X,Z), acceptable(Y ), price(Y,W), W &lt;Z ⇒ ￢cheapest(X)</a:t>
            </a:r>
          </a:p>
          <a:p>
            <a:pPr lvl="1"/>
            <a:r>
              <a:rPr lang="en-US" i="1" dirty="0" smtClean="0"/>
              <a:t>r12 : cheapest(X) ⇒ </a:t>
            </a:r>
            <a:r>
              <a:rPr lang="en-US" i="1" dirty="0" err="1" smtClean="0"/>
              <a:t>largestGarden</a:t>
            </a:r>
            <a:r>
              <a:rPr lang="en-US" i="1" dirty="0" smtClean="0"/>
              <a:t>(X)</a:t>
            </a:r>
          </a:p>
          <a:p>
            <a:pPr lvl="1"/>
            <a:r>
              <a:rPr lang="en-US" i="1" dirty="0" smtClean="0"/>
              <a:t>r13 : cheapest(X), </a:t>
            </a:r>
            <a:r>
              <a:rPr lang="en-US" i="1" dirty="0" err="1" smtClean="0"/>
              <a:t>gardenSize</a:t>
            </a:r>
            <a:r>
              <a:rPr lang="en-US" i="1" dirty="0" smtClean="0"/>
              <a:t>(X,Z), cheapest(Y ), </a:t>
            </a:r>
            <a:r>
              <a:rPr lang="en-US" i="1" dirty="0" err="1" smtClean="0"/>
              <a:t>gardenSize</a:t>
            </a:r>
            <a:r>
              <a:rPr lang="en-US" i="1" dirty="0" smtClean="0"/>
              <a:t>(Y,W),W &gt; Z ⇒ ￢</a:t>
            </a:r>
            <a:r>
              <a:rPr lang="en-US" i="1" dirty="0" err="1" smtClean="0"/>
              <a:t>largestGarden</a:t>
            </a:r>
            <a:r>
              <a:rPr lang="en-US" i="1" dirty="0" smtClean="0"/>
              <a:t>(X)</a:t>
            </a:r>
          </a:p>
          <a:p>
            <a:pPr lvl="1"/>
            <a:r>
              <a:rPr lang="en-US" i="1" dirty="0" smtClean="0"/>
              <a:t>r14 : </a:t>
            </a:r>
            <a:r>
              <a:rPr lang="en-US" i="1" dirty="0" err="1" smtClean="0"/>
              <a:t>largestGarden</a:t>
            </a:r>
            <a:r>
              <a:rPr lang="en-US" i="1" dirty="0" smtClean="0"/>
              <a:t>(X) ⇒ rent(X)</a:t>
            </a:r>
          </a:p>
          <a:p>
            <a:pPr lvl="1"/>
            <a:r>
              <a:rPr lang="en-US" i="1" dirty="0" smtClean="0"/>
              <a:t>r15 : </a:t>
            </a:r>
            <a:r>
              <a:rPr lang="en-US" i="1" dirty="0" err="1" smtClean="0"/>
              <a:t>largestGarden</a:t>
            </a:r>
            <a:r>
              <a:rPr lang="en-US" i="1" dirty="0" smtClean="0"/>
              <a:t>(X), size(X,Z), </a:t>
            </a:r>
            <a:r>
              <a:rPr lang="en-US" i="1" dirty="0" err="1" smtClean="0"/>
              <a:t>largestGarden</a:t>
            </a:r>
            <a:r>
              <a:rPr lang="en-US" i="1" dirty="0" smtClean="0"/>
              <a:t>(Y ), size(Y,W),W &gt; Z ⇒ ￢rent(X)</a:t>
            </a:r>
          </a:p>
          <a:p>
            <a:pPr lvl="1"/>
            <a:r>
              <a:rPr lang="pt-BR" i="1" dirty="0" smtClean="0"/>
              <a:t>r11 &gt; r10, r13 &gt; r12, r15 &gt; r14</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304</a:t>
            </a:fld>
            <a:endParaRPr lang="el-GR"/>
          </a:p>
        </p:txBody>
      </p:sp>
    </p:spTree>
    <p:extLst>
      <p:ext uri="{BB962C8B-B14F-4D97-AF65-F5344CB8AC3E}">
        <p14:creationId xmlns:p14="http://schemas.microsoft.com/office/powerpoint/2010/main" val="2114342874"/>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Selecting an Apartment (2/2)</a:t>
            </a:r>
            <a:endParaRPr lang="el-GR" dirty="0"/>
          </a:p>
        </p:txBody>
      </p:sp>
      <p:sp>
        <p:nvSpPr>
          <p:cNvPr id="3" name="2 - Θέση περιεχομένου"/>
          <p:cNvSpPr>
            <a:spLocks noGrp="1"/>
          </p:cNvSpPr>
          <p:nvPr>
            <p:ph idx="1"/>
          </p:nvPr>
        </p:nvSpPr>
        <p:spPr>
          <a:xfrm>
            <a:off x="1187624" y="1447800"/>
            <a:ext cx="7632848" cy="5149552"/>
          </a:xfrm>
        </p:spPr>
        <p:txBody>
          <a:bodyPr>
            <a:normAutofit fontScale="77500" lnSpcReduction="20000"/>
          </a:bodyPr>
          <a:lstStyle/>
          <a:p>
            <a:r>
              <a:rPr lang="en-US" dirty="0" smtClean="0"/>
              <a:t>Rule </a:t>
            </a:r>
            <a:r>
              <a:rPr lang="en-US" i="1" dirty="0" smtClean="0"/>
              <a:t>r10 </a:t>
            </a:r>
            <a:r>
              <a:rPr lang="en-US" dirty="0" smtClean="0"/>
              <a:t>says that every acceptable apartment is cheapest by default</a:t>
            </a:r>
          </a:p>
          <a:p>
            <a:pPr lvl="1"/>
            <a:r>
              <a:rPr lang="en-US" dirty="0" smtClean="0"/>
              <a:t>However, if there is an acceptable apartment cheaper than </a:t>
            </a:r>
            <a:r>
              <a:rPr lang="en-US" i="1" dirty="0" smtClean="0"/>
              <a:t>X, </a:t>
            </a:r>
            <a:r>
              <a:rPr lang="en-US" dirty="0" smtClean="0"/>
              <a:t>rule</a:t>
            </a:r>
            <a:r>
              <a:rPr lang="en-US" i="1" dirty="0" smtClean="0"/>
              <a:t> r11 </a:t>
            </a:r>
            <a:r>
              <a:rPr lang="en-US" dirty="0" smtClean="0"/>
              <a:t>(which is stronger than </a:t>
            </a:r>
            <a:r>
              <a:rPr lang="en-US" i="1" dirty="0" smtClean="0"/>
              <a:t>r10</a:t>
            </a:r>
            <a:r>
              <a:rPr lang="en-US" dirty="0" smtClean="0"/>
              <a:t>) fires and concludes that </a:t>
            </a:r>
            <a:r>
              <a:rPr lang="en-US" i="1" dirty="0" smtClean="0"/>
              <a:t>X </a:t>
            </a:r>
            <a:r>
              <a:rPr lang="en-US" dirty="0" smtClean="0"/>
              <a:t>is not cheapest</a:t>
            </a:r>
          </a:p>
          <a:p>
            <a:r>
              <a:rPr lang="en-US" dirty="0" smtClean="0"/>
              <a:t>Similarly, rules </a:t>
            </a:r>
            <a:r>
              <a:rPr lang="en-US" i="1" dirty="0" smtClean="0"/>
              <a:t>r12 </a:t>
            </a:r>
            <a:r>
              <a:rPr lang="en-US" dirty="0" smtClean="0"/>
              <a:t>and</a:t>
            </a:r>
            <a:r>
              <a:rPr lang="en-US" i="1" dirty="0" smtClean="0"/>
              <a:t> r13 </a:t>
            </a:r>
            <a:r>
              <a:rPr lang="en-US" dirty="0" smtClean="0"/>
              <a:t>select the apartments with the largest garden among the cheapest apartments </a:t>
            </a:r>
          </a:p>
          <a:p>
            <a:pPr lvl="1"/>
            <a:r>
              <a:rPr lang="en-US" dirty="0" smtClean="0"/>
              <a:t>And of these, rules </a:t>
            </a:r>
            <a:r>
              <a:rPr lang="en-US" i="1" dirty="0" smtClean="0"/>
              <a:t>r14 </a:t>
            </a:r>
            <a:r>
              <a:rPr lang="en-US" dirty="0" smtClean="0"/>
              <a:t>and</a:t>
            </a:r>
            <a:r>
              <a:rPr lang="en-US" i="1" dirty="0" smtClean="0"/>
              <a:t> r15 </a:t>
            </a:r>
            <a:r>
              <a:rPr lang="en-US" dirty="0" smtClean="0"/>
              <a:t>select the proposed apartments to be rented, based on apartment size</a:t>
            </a:r>
          </a:p>
          <a:p>
            <a:r>
              <a:rPr lang="en-US" dirty="0" smtClean="0"/>
              <a:t>In our example, apartments </a:t>
            </a:r>
            <a:r>
              <a:rPr lang="en-US" i="1" dirty="0" smtClean="0"/>
              <a:t>a3 </a:t>
            </a:r>
            <a:r>
              <a:rPr lang="en-US" dirty="0" smtClean="0"/>
              <a:t>and</a:t>
            </a:r>
            <a:r>
              <a:rPr lang="en-US" i="1" dirty="0" smtClean="0"/>
              <a:t> a5 </a:t>
            </a:r>
            <a:r>
              <a:rPr lang="en-US" dirty="0" smtClean="0"/>
              <a:t>are cheapest</a:t>
            </a:r>
          </a:p>
          <a:p>
            <a:pPr lvl="1"/>
            <a:r>
              <a:rPr lang="en-US" dirty="0" smtClean="0"/>
              <a:t>Of these </a:t>
            </a:r>
            <a:r>
              <a:rPr lang="en-US" i="1" dirty="0" smtClean="0"/>
              <a:t>a5 </a:t>
            </a:r>
            <a:r>
              <a:rPr lang="en-US" dirty="0" smtClean="0"/>
              <a:t>has the largest garden</a:t>
            </a:r>
          </a:p>
          <a:p>
            <a:pPr lvl="1"/>
            <a:r>
              <a:rPr lang="en-US" dirty="0" smtClean="0"/>
              <a:t>Note that in this case the apartment size criterion does not play a role</a:t>
            </a:r>
          </a:p>
          <a:p>
            <a:pPr lvl="2"/>
            <a:r>
              <a:rPr lang="en-US" i="1" dirty="0" smtClean="0"/>
              <a:t>r14 </a:t>
            </a:r>
            <a:r>
              <a:rPr lang="en-US" dirty="0" smtClean="0"/>
              <a:t>fires only for </a:t>
            </a:r>
            <a:r>
              <a:rPr lang="en-US" i="1" dirty="0" smtClean="0"/>
              <a:t>a5, </a:t>
            </a:r>
            <a:r>
              <a:rPr lang="en-US" dirty="0" smtClean="0"/>
              <a:t>and rule </a:t>
            </a:r>
            <a:r>
              <a:rPr lang="en-US" i="1" dirty="0" smtClean="0"/>
              <a:t>r15 </a:t>
            </a:r>
            <a:r>
              <a:rPr lang="en-US" dirty="0" smtClean="0"/>
              <a:t>is not applicable</a:t>
            </a:r>
          </a:p>
          <a:p>
            <a:pPr lvl="1"/>
            <a:r>
              <a:rPr lang="en-US" dirty="0" smtClean="0"/>
              <a:t>Thus a selection has been made, and Carlos will soon move in</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305</a:t>
            </a:fld>
            <a:endParaRPr lang="el-GR"/>
          </a:p>
        </p:txBody>
      </p:sp>
    </p:spTree>
    <p:extLst>
      <p:ext uri="{BB962C8B-B14F-4D97-AF65-F5344CB8AC3E}">
        <p14:creationId xmlns:p14="http://schemas.microsoft.com/office/powerpoint/2010/main" val="4222518199"/>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normAutofit/>
          </a:bodyPr>
          <a:lstStyle/>
          <a:p>
            <a:r>
              <a:rPr lang="en-US" dirty="0" smtClean="0"/>
              <a:t>Rule Markup Language (</a:t>
            </a:r>
            <a:r>
              <a:rPr lang="en-US" dirty="0" err="1" smtClean="0"/>
              <a:t>RuleML</a:t>
            </a:r>
            <a:r>
              <a:rPr lang="en-US" dirty="0" smtClean="0"/>
              <a:t>)</a:t>
            </a:r>
            <a:endParaRPr lang="el-GR" dirty="0"/>
          </a:p>
        </p:txBody>
      </p:sp>
      <p:sp>
        <p:nvSpPr>
          <p:cNvPr id="6" name="5 - Θέση κειμένου"/>
          <p:cNvSpPr>
            <a:spLocks noGrp="1"/>
          </p:cNvSpPr>
          <p:nvPr>
            <p:ph type="body" idx="1"/>
          </p:nvPr>
        </p:nvSpPr>
        <p:spPr>
          <a:xfrm>
            <a:off x="4283968" y="4005064"/>
            <a:ext cx="4695224" cy="1077664"/>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306</a:t>
            </a:fld>
            <a:endParaRPr lang="el-GR"/>
          </a:p>
        </p:txBody>
      </p:sp>
    </p:spTree>
    <p:extLst>
      <p:ext uri="{BB962C8B-B14F-4D97-AF65-F5344CB8AC3E}">
        <p14:creationId xmlns:p14="http://schemas.microsoft.com/office/powerpoint/2010/main" val="2157017972"/>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Rule Markup Language (</a:t>
            </a:r>
            <a:r>
              <a:rPr lang="en-US" b="1" dirty="0" err="1" smtClean="0"/>
              <a:t>RuleML</a:t>
            </a:r>
            <a:r>
              <a:rPr lang="en-US" b="1" dirty="0" smtClean="0"/>
              <a:t>) (</a:t>
            </a:r>
            <a:r>
              <a:rPr lang="en-US" b="1" smtClean="0"/>
              <a:t>1/4) </a:t>
            </a:r>
            <a:endParaRPr lang="el-GR" dirty="0"/>
          </a:p>
        </p:txBody>
      </p:sp>
      <p:sp>
        <p:nvSpPr>
          <p:cNvPr id="3" name="2 - Θέση περιεχομένου"/>
          <p:cNvSpPr>
            <a:spLocks noGrp="1"/>
          </p:cNvSpPr>
          <p:nvPr>
            <p:ph idx="1"/>
          </p:nvPr>
        </p:nvSpPr>
        <p:spPr>
          <a:xfrm>
            <a:off x="1331640" y="1447800"/>
            <a:ext cx="7560840" cy="2989312"/>
          </a:xfrm>
        </p:spPr>
        <p:txBody>
          <a:bodyPr>
            <a:normAutofit fontScale="62500" lnSpcReduction="20000"/>
          </a:bodyPr>
          <a:lstStyle/>
          <a:p>
            <a:r>
              <a:rPr lang="en-US" dirty="0" smtClean="0"/>
              <a:t>In accordance with the SW vision, it is necessary to make knowledge in the form of rules machine-accessible</a:t>
            </a:r>
          </a:p>
          <a:p>
            <a:pPr lvl="1"/>
            <a:r>
              <a:rPr lang="en-US" dirty="0" smtClean="0"/>
              <a:t>We outline an encoding of monotonic rules in XML</a:t>
            </a:r>
          </a:p>
          <a:p>
            <a:r>
              <a:rPr lang="en-US" dirty="0" err="1" smtClean="0"/>
              <a:t>RuleML</a:t>
            </a:r>
            <a:r>
              <a:rPr lang="en-US" dirty="0" smtClean="0"/>
              <a:t> is an important standardization effort for markup of rules on the Web</a:t>
            </a:r>
          </a:p>
          <a:p>
            <a:r>
              <a:rPr lang="en-US" dirty="0" smtClean="0"/>
              <a:t>It is actually not one language but a family of rule markup languages, corresponding to different kinds of rule languages: </a:t>
            </a:r>
          </a:p>
          <a:p>
            <a:pPr lvl="1"/>
            <a:r>
              <a:rPr lang="en-US" dirty="0" smtClean="0"/>
              <a:t>derivation rules, integrity constraints, reaction rules, and so on</a:t>
            </a:r>
          </a:p>
          <a:p>
            <a:r>
              <a:rPr lang="en-US" dirty="0" smtClean="0"/>
              <a:t>The kernel of the </a:t>
            </a:r>
            <a:r>
              <a:rPr lang="en-US" dirty="0" err="1" smtClean="0"/>
              <a:t>RuleML</a:t>
            </a:r>
            <a:r>
              <a:rPr lang="en-US" dirty="0" smtClean="0"/>
              <a:t> family is </a:t>
            </a:r>
            <a:r>
              <a:rPr lang="en-US" dirty="0" err="1" smtClean="0"/>
              <a:t>Datalog</a:t>
            </a:r>
            <a:r>
              <a:rPr lang="en-US" dirty="0" smtClean="0"/>
              <a:t>, which is function-free Horn logic</a:t>
            </a:r>
          </a:p>
          <a:p>
            <a:endParaRPr lang="en-US" dirty="0" smtClean="0"/>
          </a:p>
          <a:p>
            <a:endParaRPr lang="en-US" dirty="0" smtClean="0"/>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307</a:t>
            </a:fld>
            <a:endParaRPr lang="el-GR"/>
          </a:p>
        </p:txBody>
      </p:sp>
      <p:pic>
        <p:nvPicPr>
          <p:cNvPr id="5" name="Picture 2"/>
          <p:cNvPicPr>
            <a:picLocks noChangeAspect="1" noChangeArrowheads="1"/>
          </p:cNvPicPr>
          <p:nvPr/>
        </p:nvPicPr>
        <p:blipFill>
          <a:blip r:embed="rId2" cstate="print"/>
          <a:srcRect/>
          <a:stretch>
            <a:fillRect/>
          </a:stretch>
        </p:blipFill>
        <p:spPr bwMode="auto">
          <a:xfrm>
            <a:off x="5868144" y="4077072"/>
            <a:ext cx="3024336" cy="2465408"/>
          </a:xfrm>
          <a:prstGeom prst="rect">
            <a:avLst/>
          </a:prstGeom>
          <a:noFill/>
          <a:ln w="9525">
            <a:noFill/>
            <a:miter lim="800000"/>
            <a:headEnd/>
            <a:tailEnd/>
          </a:ln>
        </p:spPr>
      </p:pic>
      <p:sp>
        <p:nvSpPr>
          <p:cNvPr id="6" name="2 - Θέση περιεχομένου"/>
          <p:cNvSpPr txBox="1">
            <a:spLocks/>
          </p:cNvSpPr>
          <p:nvPr/>
        </p:nvSpPr>
        <p:spPr>
          <a:xfrm>
            <a:off x="1259632" y="4293096"/>
            <a:ext cx="4608512" cy="2376264"/>
          </a:xfrm>
          <a:prstGeom prst="rect">
            <a:avLst/>
          </a:prstGeom>
        </p:spPr>
        <p:txBody>
          <a:bodyPr>
            <a:normAutofit/>
          </a:bodyPr>
          <a:lstStyle/>
          <a:p>
            <a:pPr marL="365760" indent="-283464">
              <a:spcBef>
                <a:spcPts val="600"/>
              </a:spcBef>
              <a:buClr>
                <a:schemeClr val="accent1"/>
              </a:buClr>
              <a:buSzPct val="80000"/>
              <a:buFont typeface="Wingdings 2"/>
              <a:buChar char=""/>
            </a:pPr>
            <a:r>
              <a:rPr lang="en-US" sz="2000" dirty="0" smtClean="0"/>
              <a:t>The </a:t>
            </a:r>
            <a:r>
              <a:rPr lang="en-US" sz="2000" dirty="0" err="1" smtClean="0"/>
              <a:t>RuleML</a:t>
            </a:r>
            <a:r>
              <a:rPr lang="en-US" sz="2000" dirty="0" smtClean="0"/>
              <a:t> family provides descriptions of rule markup languages in XML, in the form of XML schemas </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 representation of rule ingredients is straightforward</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The key vocabulary of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Datalog</a:t>
            </a: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b="0" i="0" u="none" strike="noStrike" kern="1200" cap="none" spc="0" normalizeH="0" baseline="0" noProof="0" dirty="0" err="1" smtClean="0">
                <a:ln>
                  <a:noFill/>
                </a:ln>
                <a:solidFill>
                  <a:schemeClr val="tx1"/>
                </a:solidFill>
                <a:effectLst/>
                <a:uLnTx/>
                <a:uFillTx/>
                <a:latin typeface="+mn-lt"/>
                <a:ea typeface="+mn-ea"/>
                <a:cs typeface="+mn-cs"/>
              </a:rPr>
              <a:t>RuleML</a:t>
            </a:r>
            <a:r>
              <a:rPr kumimoji="0" lang="en-US" b="0" i="0" u="none" strike="noStrike" kern="1200" cap="none" spc="0" normalizeH="0" baseline="0" noProof="0" dirty="0" smtClean="0">
                <a:ln>
                  <a:noFill/>
                </a:ln>
                <a:solidFill>
                  <a:schemeClr val="tx1"/>
                </a:solidFill>
                <a:effectLst/>
                <a:uLnTx/>
                <a:uFillTx/>
                <a:latin typeface="+mn-lt"/>
                <a:ea typeface="+mn-ea"/>
                <a:cs typeface="+mn-cs"/>
              </a:rPr>
              <a:t> is described in the figure</a:t>
            </a:r>
            <a:endParaRPr kumimoji="0" lang="el-GR"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67373914"/>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Rule Markup Language (</a:t>
            </a:r>
            <a:r>
              <a:rPr lang="en-US" b="1" dirty="0" err="1" smtClean="0"/>
              <a:t>RuleML</a:t>
            </a:r>
            <a:r>
              <a:rPr lang="en-US" b="1" dirty="0" smtClean="0"/>
              <a:t>) (2/4)</a:t>
            </a:r>
            <a:endParaRPr lang="el-GR" dirty="0"/>
          </a:p>
        </p:txBody>
      </p:sp>
      <p:sp>
        <p:nvSpPr>
          <p:cNvPr id="3" name="2 - Θέση περιεχομένου"/>
          <p:cNvSpPr>
            <a:spLocks noGrp="1"/>
          </p:cNvSpPr>
          <p:nvPr>
            <p:ph idx="1"/>
          </p:nvPr>
        </p:nvSpPr>
        <p:spPr>
          <a:xfrm>
            <a:off x="1435608" y="1447800"/>
            <a:ext cx="4504544" cy="4285456"/>
          </a:xfrm>
        </p:spPr>
        <p:txBody>
          <a:bodyPr>
            <a:normAutofit fontScale="92500" lnSpcReduction="20000"/>
          </a:bodyPr>
          <a:lstStyle/>
          <a:p>
            <a:r>
              <a:rPr lang="en-US" dirty="0" smtClean="0"/>
              <a:t>The </a:t>
            </a:r>
            <a:r>
              <a:rPr lang="en-US" dirty="0" err="1" smtClean="0"/>
              <a:t>RuleML</a:t>
            </a:r>
            <a:r>
              <a:rPr lang="en-US" dirty="0" smtClean="0"/>
              <a:t> family provides descriptions of rule markup languages in XML, in the form of XML schemas </a:t>
            </a:r>
          </a:p>
          <a:p>
            <a:r>
              <a:rPr lang="en-US" dirty="0" smtClean="0"/>
              <a:t>The representation of rule ingredients is straightforward</a:t>
            </a:r>
          </a:p>
          <a:p>
            <a:pPr lvl="1"/>
            <a:r>
              <a:rPr lang="en-US" dirty="0" smtClean="0"/>
              <a:t>The key vocabulary of </a:t>
            </a:r>
            <a:r>
              <a:rPr lang="en-US" dirty="0" err="1" smtClean="0"/>
              <a:t>Datalog</a:t>
            </a:r>
            <a:r>
              <a:rPr lang="en-US" dirty="0" smtClean="0"/>
              <a:t> </a:t>
            </a:r>
            <a:r>
              <a:rPr lang="en-US" dirty="0" err="1" smtClean="0"/>
              <a:t>RuleML</a:t>
            </a:r>
            <a:r>
              <a:rPr lang="en-US" dirty="0" smtClean="0"/>
              <a:t> is described in the figure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308</a:t>
            </a:fld>
            <a:endParaRPr lang="el-GR"/>
          </a:p>
        </p:txBody>
      </p:sp>
      <p:pic>
        <p:nvPicPr>
          <p:cNvPr id="2050" name="Picture 2"/>
          <p:cNvPicPr>
            <a:picLocks noChangeAspect="1" noChangeArrowheads="1"/>
          </p:cNvPicPr>
          <p:nvPr/>
        </p:nvPicPr>
        <p:blipFill>
          <a:blip r:embed="rId2" cstate="print"/>
          <a:srcRect/>
          <a:stretch>
            <a:fillRect/>
          </a:stretch>
        </p:blipFill>
        <p:spPr bwMode="auto">
          <a:xfrm>
            <a:off x="5778177" y="1946126"/>
            <a:ext cx="3762375" cy="3067050"/>
          </a:xfrm>
          <a:prstGeom prst="rect">
            <a:avLst/>
          </a:prstGeom>
          <a:noFill/>
          <a:ln w="9525">
            <a:noFill/>
            <a:miter lim="800000"/>
            <a:headEnd/>
            <a:tailEnd/>
          </a:ln>
        </p:spPr>
      </p:pic>
    </p:spTree>
    <p:extLst>
      <p:ext uri="{BB962C8B-B14F-4D97-AF65-F5344CB8AC3E}">
        <p14:creationId xmlns:p14="http://schemas.microsoft.com/office/powerpoint/2010/main" val="1166566859"/>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Rule Markup Language (</a:t>
            </a:r>
            <a:r>
              <a:rPr lang="en-US" b="1" dirty="0" err="1" smtClean="0"/>
              <a:t>RuleML</a:t>
            </a:r>
            <a:r>
              <a:rPr lang="en-US" b="1" dirty="0" smtClean="0"/>
              <a:t>) (3/4)</a:t>
            </a:r>
            <a:endParaRPr lang="el-GR" dirty="0"/>
          </a:p>
        </p:txBody>
      </p:sp>
      <p:sp>
        <p:nvSpPr>
          <p:cNvPr id="3" name="2 - Θέση περιεχομένου"/>
          <p:cNvSpPr>
            <a:spLocks noGrp="1"/>
          </p:cNvSpPr>
          <p:nvPr>
            <p:ph idx="1"/>
          </p:nvPr>
        </p:nvSpPr>
        <p:spPr>
          <a:xfrm>
            <a:off x="1435608" y="1447800"/>
            <a:ext cx="7498080" cy="1477144"/>
          </a:xfrm>
        </p:spPr>
        <p:txBody>
          <a:bodyPr>
            <a:normAutofit fontScale="62500" lnSpcReduction="20000"/>
          </a:bodyPr>
          <a:lstStyle/>
          <a:p>
            <a:r>
              <a:rPr lang="en-US" dirty="0" smtClean="0"/>
              <a:t>The expression of rules using the </a:t>
            </a:r>
            <a:r>
              <a:rPr lang="en-US" dirty="0" err="1" smtClean="0"/>
              <a:t>RuleML</a:t>
            </a:r>
            <a:r>
              <a:rPr lang="en-US" dirty="0" smtClean="0"/>
              <a:t> vocabulary is straightforward</a:t>
            </a:r>
          </a:p>
          <a:p>
            <a:r>
              <a:rPr lang="en-US" dirty="0" smtClean="0"/>
              <a:t>E.g. the rule </a:t>
            </a:r>
            <a:r>
              <a:rPr lang="en-US" i="1" dirty="0" smtClean="0"/>
              <a:t>“The discount for a customer buying a product is 7.5 percent if the customer is premium and the product is luxury.” </a:t>
            </a:r>
            <a:r>
              <a:rPr lang="en-US" dirty="0" smtClean="0"/>
              <a:t>is represented as follows: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309</a:t>
            </a:fld>
            <a:endParaRPr lang="el-GR"/>
          </a:p>
        </p:txBody>
      </p:sp>
      <p:sp>
        <p:nvSpPr>
          <p:cNvPr id="5" name="4 - Ορθογώνιο"/>
          <p:cNvSpPr/>
          <p:nvPr/>
        </p:nvSpPr>
        <p:spPr>
          <a:xfrm>
            <a:off x="2411760" y="2780928"/>
            <a:ext cx="5400600" cy="3933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&lt;Implies&gt;</a:t>
            </a:r>
          </a:p>
          <a:p>
            <a:r>
              <a:rPr lang="en-US" sz="1600" i="1" dirty="0" smtClean="0"/>
              <a:t>&lt;head&gt;</a:t>
            </a:r>
          </a:p>
          <a:p>
            <a:r>
              <a:rPr lang="en-US" sz="1600" i="1" dirty="0" smtClean="0"/>
              <a:t>&lt;Atom&gt;</a:t>
            </a:r>
          </a:p>
          <a:p>
            <a:r>
              <a:rPr lang="en-US" sz="1600" i="1" dirty="0" smtClean="0"/>
              <a:t>&lt;</a:t>
            </a:r>
            <a:r>
              <a:rPr lang="en-US" sz="1600" i="1" dirty="0" err="1" smtClean="0"/>
              <a:t>Rel</a:t>
            </a:r>
            <a:r>
              <a:rPr lang="en-US" sz="1600" i="1" dirty="0" smtClean="0"/>
              <a:t>&gt;discount&lt;/</a:t>
            </a:r>
            <a:r>
              <a:rPr lang="en-US" sz="1600" i="1" dirty="0" err="1" smtClean="0"/>
              <a:t>Rel</a:t>
            </a:r>
            <a:r>
              <a:rPr lang="en-US" sz="1600" i="1" dirty="0" smtClean="0"/>
              <a:t>&gt;</a:t>
            </a:r>
          </a:p>
          <a:p>
            <a:r>
              <a:rPr lang="en-US" sz="1600" i="1" dirty="0" smtClean="0"/>
              <a:t>&lt;</a:t>
            </a:r>
            <a:r>
              <a:rPr lang="en-US" sz="1600" i="1" dirty="0" err="1" smtClean="0"/>
              <a:t>Var</a:t>
            </a:r>
            <a:r>
              <a:rPr lang="en-US" sz="1600" i="1" dirty="0" smtClean="0"/>
              <a:t>&gt;customer&lt;/</a:t>
            </a:r>
            <a:r>
              <a:rPr lang="en-US" sz="1600" i="1" dirty="0" err="1" smtClean="0"/>
              <a:t>Var</a:t>
            </a:r>
            <a:r>
              <a:rPr lang="en-US" sz="1600" i="1" dirty="0" smtClean="0"/>
              <a:t>&gt;</a:t>
            </a:r>
          </a:p>
          <a:p>
            <a:r>
              <a:rPr lang="en-US" sz="1600" i="1" dirty="0" smtClean="0"/>
              <a:t>&lt;</a:t>
            </a:r>
            <a:r>
              <a:rPr lang="en-US" sz="1600" i="1" dirty="0" err="1" smtClean="0"/>
              <a:t>Var</a:t>
            </a:r>
            <a:r>
              <a:rPr lang="en-US" sz="1600" i="1" dirty="0" smtClean="0"/>
              <a:t>&gt;product&lt;/</a:t>
            </a:r>
            <a:r>
              <a:rPr lang="en-US" sz="1600" i="1" dirty="0" err="1" smtClean="0"/>
              <a:t>Var</a:t>
            </a:r>
            <a:r>
              <a:rPr lang="en-US" sz="1600" i="1" dirty="0" smtClean="0"/>
              <a:t>&gt;</a:t>
            </a:r>
          </a:p>
          <a:p>
            <a:r>
              <a:rPr lang="en-US" sz="1600" i="1" dirty="0" smtClean="0"/>
              <a:t>&lt;</a:t>
            </a:r>
            <a:r>
              <a:rPr lang="en-US" sz="1600" i="1" dirty="0" err="1" smtClean="0"/>
              <a:t>Ind</a:t>
            </a:r>
            <a:r>
              <a:rPr lang="en-US" sz="1600" i="1" dirty="0" smtClean="0"/>
              <a:t>&gt;7.5 percent&lt;/</a:t>
            </a:r>
            <a:r>
              <a:rPr lang="en-US" sz="1600" i="1" dirty="0" err="1" smtClean="0"/>
              <a:t>Ind</a:t>
            </a:r>
            <a:r>
              <a:rPr lang="en-US" sz="1600" i="1" dirty="0" smtClean="0"/>
              <a:t>&gt;</a:t>
            </a:r>
          </a:p>
          <a:p>
            <a:r>
              <a:rPr lang="en-US" sz="1600" i="1" dirty="0" smtClean="0"/>
              <a:t>&lt;/Atom&gt;</a:t>
            </a:r>
          </a:p>
          <a:p>
            <a:r>
              <a:rPr lang="en-US" sz="1600" i="1" dirty="0" smtClean="0"/>
              <a:t>&lt;/head&gt;</a:t>
            </a:r>
          </a:p>
          <a:p>
            <a:r>
              <a:rPr lang="en-US" sz="1600" i="1" dirty="0" smtClean="0"/>
              <a:t>&lt;body&gt;</a:t>
            </a:r>
          </a:p>
          <a:p>
            <a:r>
              <a:rPr lang="en-US" sz="1600" i="1" dirty="0" smtClean="0"/>
              <a:t>&lt;And&gt;</a:t>
            </a:r>
          </a:p>
          <a:p>
            <a:r>
              <a:rPr lang="en-US" sz="1600" i="1" dirty="0" smtClean="0"/>
              <a:t>&lt;Atom&gt;  &lt;</a:t>
            </a:r>
            <a:r>
              <a:rPr lang="en-US" sz="1600" i="1" dirty="0" err="1" smtClean="0"/>
              <a:t>Rel</a:t>
            </a:r>
            <a:r>
              <a:rPr lang="en-US" sz="1600" i="1" dirty="0" smtClean="0"/>
              <a:t>&gt;premium&lt;/</a:t>
            </a:r>
            <a:r>
              <a:rPr lang="en-US" sz="1600" i="1" dirty="0" err="1" smtClean="0"/>
              <a:t>Rel</a:t>
            </a:r>
            <a:r>
              <a:rPr lang="en-US" sz="1600" i="1" dirty="0" smtClean="0"/>
              <a:t>&gt;  &lt;</a:t>
            </a:r>
            <a:r>
              <a:rPr lang="en-US" sz="1600" i="1" dirty="0" err="1" smtClean="0"/>
              <a:t>Var</a:t>
            </a:r>
            <a:r>
              <a:rPr lang="en-US" sz="1600" i="1" dirty="0" smtClean="0"/>
              <a:t>&gt;customer&lt;/</a:t>
            </a:r>
            <a:r>
              <a:rPr lang="en-US" sz="1600" i="1" dirty="0" err="1" smtClean="0"/>
              <a:t>Var</a:t>
            </a:r>
            <a:r>
              <a:rPr lang="en-US" sz="1600" i="1" dirty="0" smtClean="0"/>
              <a:t>&gt;  &lt;/Atom&gt;</a:t>
            </a:r>
          </a:p>
          <a:p>
            <a:r>
              <a:rPr lang="en-US" sz="1600" i="1" dirty="0" smtClean="0"/>
              <a:t>&lt;Atom&gt;  &lt;</a:t>
            </a:r>
            <a:r>
              <a:rPr lang="en-US" sz="1600" i="1" dirty="0" err="1" smtClean="0"/>
              <a:t>Rel</a:t>
            </a:r>
            <a:r>
              <a:rPr lang="en-US" sz="1600" i="1" dirty="0" smtClean="0"/>
              <a:t>&gt;luxury&lt;/</a:t>
            </a:r>
            <a:r>
              <a:rPr lang="en-US" sz="1600" i="1" dirty="0" err="1" smtClean="0"/>
              <a:t>Rel</a:t>
            </a:r>
            <a:r>
              <a:rPr lang="en-US" sz="1600" i="1" dirty="0" smtClean="0"/>
              <a:t>&gt;  &lt;</a:t>
            </a:r>
            <a:r>
              <a:rPr lang="en-US" sz="1600" i="1" dirty="0" err="1" smtClean="0"/>
              <a:t>Var</a:t>
            </a:r>
            <a:r>
              <a:rPr lang="en-US" sz="1600" i="1" dirty="0" smtClean="0"/>
              <a:t>&gt;product&lt;/</a:t>
            </a:r>
            <a:r>
              <a:rPr lang="en-US" sz="1600" i="1" dirty="0" err="1" smtClean="0"/>
              <a:t>Var</a:t>
            </a:r>
            <a:r>
              <a:rPr lang="en-US" sz="1600" i="1" dirty="0" smtClean="0"/>
              <a:t>&gt;  &lt;/Atom&gt;</a:t>
            </a:r>
          </a:p>
          <a:p>
            <a:r>
              <a:rPr lang="en-US" sz="1600" i="1" dirty="0" smtClean="0"/>
              <a:t>&lt;/And&gt;</a:t>
            </a:r>
          </a:p>
          <a:p>
            <a:r>
              <a:rPr lang="en-US" sz="1600" i="1" dirty="0" smtClean="0"/>
              <a:t>&lt;/body&gt;</a:t>
            </a:r>
          </a:p>
          <a:p>
            <a:r>
              <a:rPr lang="en-US" sz="1600" i="1" dirty="0" smtClean="0"/>
              <a:t>&lt;/Implies&gt;</a:t>
            </a:r>
            <a:endParaRPr lang="el-GR" sz="1700" dirty="0">
              <a:solidFill>
                <a:schemeClr val="tx1"/>
              </a:solidFill>
            </a:endParaRPr>
          </a:p>
        </p:txBody>
      </p:sp>
    </p:spTree>
    <p:extLst>
      <p:ext uri="{BB962C8B-B14F-4D97-AF65-F5344CB8AC3E}">
        <p14:creationId xmlns:p14="http://schemas.microsoft.com/office/powerpoint/2010/main" val="3146552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The “layer cake” of the SW (2/2)</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31</a:t>
            </a:fld>
            <a:endParaRPr lang="el-GR"/>
          </a:p>
        </p:txBody>
      </p:sp>
      <p:pic>
        <p:nvPicPr>
          <p:cNvPr id="3074" name="Picture 2"/>
          <p:cNvPicPr>
            <a:picLocks noChangeAspect="1" noChangeArrowheads="1"/>
          </p:cNvPicPr>
          <p:nvPr/>
        </p:nvPicPr>
        <p:blipFill>
          <a:blip r:embed="rId2" cstate="print"/>
          <a:srcRect/>
          <a:stretch>
            <a:fillRect/>
          </a:stretch>
        </p:blipFill>
        <p:spPr bwMode="auto">
          <a:xfrm>
            <a:off x="1763687" y="1628800"/>
            <a:ext cx="6502363" cy="4392488"/>
          </a:xfrm>
          <a:prstGeom prst="rect">
            <a:avLst/>
          </a:prstGeom>
          <a:noFill/>
          <a:ln w="9525">
            <a:noFill/>
            <a:miter lim="800000"/>
            <a:headEnd/>
            <a:tailEnd/>
          </a:ln>
        </p:spPr>
      </p:pic>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Rule Markup Language (</a:t>
            </a:r>
            <a:r>
              <a:rPr lang="en-US" b="1" dirty="0" err="1" smtClean="0"/>
              <a:t>RuleML</a:t>
            </a:r>
            <a:r>
              <a:rPr lang="en-US" b="1" smtClean="0"/>
              <a:t>) (4/4)</a:t>
            </a:r>
            <a:endParaRPr lang="el-GR" dirty="0"/>
          </a:p>
        </p:txBody>
      </p:sp>
      <p:sp>
        <p:nvSpPr>
          <p:cNvPr id="3" name="2 - Θέση περιεχομένου"/>
          <p:cNvSpPr>
            <a:spLocks noGrp="1"/>
          </p:cNvSpPr>
          <p:nvPr>
            <p:ph idx="1"/>
          </p:nvPr>
        </p:nvSpPr>
        <p:spPr>
          <a:xfrm>
            <a:off x="899592" y="1556792"/>
            <a:ext cx="3384376" cy="3024336"/>
          </a:xfrm>
        </p:spPr>
        <p:txBody>
          <a:bodyPr>
            <a:normAutofit fontScale="62500" lnSpcReduction="20000"/>
          </a:bodyPr>
          <a:lstStyle/>
          <a:p>
            <a:r>
              <a:rPr lang="en-US" dirty="0" smtClean="0"/>
              <a:t>The language SWRL is an extension of </a:t>
            </a:r>
            <a:r>
              <a:rPr lang="en-US" dirty="0" err="1" smtClean="0"/>
              <a:t>RuleML</a:t>
            </a:r>
            <a:r>
              <a:rPr lang="en-US" dirty="0" smtClean="0"/>
              <a:t> and its use is straightforward</a:t>
            </a:r>
          </a:p>
          <a:p>
            <a:r>
              <a:rPr lang="en-US" dirty="0" smtClean="0"/>
              <a:t>As an example, we show the representation of the rule</a:t>
            </a:r>
          </a:p>
          <a:p>
            <a:pPr lvl="1"/>
            <a:r>
              <a:rPr lang="en-US" i="1" dirty="0" smtClean="0"/>
              <a:t>brother(X, Y ), </a:t>
            </a:r>
            <a:r>
              <a:rPr lang="en-US" i="1" dirty="0" err="1" smtClean="0"/>
              <a:t>childOf</a:t>
            </a:r>
            <a:r>
              <a:rPr lang="en-US" i="1" dirty="0" smtClean="0"/>
              <a:t>(Z, Y ) → uncle(X,Z)</a:t>
            </a:r>
          </a:p>
          <a:p>
            <a:pPr lvl="1"/>
            <a:r>
              <a:rPr lang="en-US" dirty="0" smtClean="0"/>
              <a:t>in the XML syntax of SWRL</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310</a:t>
            </a:fld>
            <a:endParaRPr lang="el-GR"/>
          </a:p>
        </p:txBody>
      </p:sp>
      <p:sp>
        <p:nvSpPr>
          <p:cNvPr id="5" name="4 - Ορθογώνιο"/>
          <p:cNvSpPr/>
          <p:nvPr/>
        </p:nvSpPr>
        <p:spPr>
          <a:xfrm>
            <a:off x="4355976" y="1556792"/>
            <a:ext cx="4608512" cy="48691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&lt;</a:t>
            </a:r>
            <a:r>
              <a:rPr lang="en-US" sz="1600" i="1" dirty="0" err="1" smtClean="0"/>
              <a:t>ruleml:Implies</a:t>
            </a:r>
            <a:r>
              <a:rPr lang="en-US" sz="1600" i="1" dirty="0" smtClean="0"/>
              <a:t>&gt;</a:t>
            </a:r>
          </a:p>
          <a:p>
            <a:r>
              <a:rPr lang="en-US" sz="1600" i="1" dirty="0" smtClean="0"/>
              <a:t>&lt;</a:t>
            </a:r>
            <a:r>
              <a:rPr lang="en-US" sz="1600" i="1" dirty="0" err="1" smtClean="0"/>
              <a:t>ruleml:head</a:t>
            </a:r>
            <a:r>
              <a:rPr lang="en-US" sz="1600" i="1" dirty="0" smtClean="0"/>
              <a:t>&gt;</a:t>
            </a:r>
          </a:p>
          <a:p>
            <a:r>
              <a:rPr lang="en-US" sz="1600" i="1" dirty="0" smtClean="0"/>
              <a:t>&lt;</a:t>
            </a:r>
            <a:r>
              <a:rPr lang="en-US" sz="1600" i="1" dirty="0" err="1" smtClean="0"/>
              <a:t>swrlx:individualPropertyAtom</a:t>
            </a:r>
            <a:r>
              <a:rPr lang="en-US" sz="1600" i="1" dirty="0" smtClean="0"/>
              <a:t> </a:t>
            </a:r>
            <a:r>
              <a:rPr lang="en-US" sz="1600" i="1" dirty="0" err="1" smtClean="0"/>
              <a:t>swrlx:property</a:t>
            </a:r>
            <a:r>
              <a:rPr lang="en-US" sz="1600" i="1" dirty="0" smtClean="0"/>
              <a:t>="uncle"&gt;</a:t>
            </a:r>
          </a:p>
          <a:p>
            <a:r>
              <a:rPr lang="en-US" sz="1600" i="1" dirty="0" smtClean="0"/>
              <a:t>&lt;</a:t>
            </a:r>
            <a:r>
              <a:rPr lang="en-US" sz="1600" i="1" dirty="0" err="1" smtClean="0"/>
              <a:t>ruleml:Var</a:t>
            </a:r>
            <a:r>
              <a:rPr lang="en-US" sz="1600" i="1" dirty="0" smtClean="0"/>
              <a:t>&gt;X&lt;/</a:t>
            </a:r>
            <a:r>
              <a:rPr lang="en-US" sz="1600" i="1" dirty="0" err="1" smtClean="0"/>
              <a:t>ruleml:Var</a:t>
            </a:r>
            <a:r>
              <a:rPr lang="en-US" sz="1600" i="1" dirty="0" smtClean="0"/>
              <a:t>&gt;</a:t>
            </a:r>
          </a:p>
          <a:p>
            <a:r>
              <a:rPr lang="en-US" sz="1600" i="1" dirty="0" smtClean="0"/>
              <a:t>&lt;</a:t>
            </a:r>
            <a:r>
              <a:rPr lang="en-US" sz="1600" i="1" dirty="0" err="1" smtClean="0"/>
              <a:t>ruleml:Var</a:t>
            </a:r>
            <a:r>
              <a:rPr lang="en-US" sz="1600" i="1" dirty="0" smtClean="0"/>
              <a:t>&gt;Z&lt;/</a:t>
            </a:r>
            <a:r>
              <a:rPr lang="en-US" sz="1600" i="1" dirty="0" err="1" smtClean="0"/>
              <a:t>ruleml:Var</a:t>
            </a:r>
            <a:r>
              <a:rPr lang="en-US" sz="1600" i="1" dirty="0" smtClean="0"/>
              <a:t>&gt;</a:t>
            </a:r>
          </a:p>
          <a:p>
            <a:r>
              <a:rPr lang="en-US" sz="1600" i="1" dirty="0" smtClean="0"/>
              <a:t>&lt;/</a:t>
            </a:r>
            <a:r>
              <a:rPr lang="en-US" sz="1600" i="1" dirty="0" err="1" smtClean="0"/>
              <a:t>swrlx:individualPropertyAtom</a:t>
            </a:r>
            <a:r>
              <a:rPr lang="en-US" sz="1600" i="1" dirty="0" smtClean="0"/>
              <a:t>&gt;</a:t>
            </a:r>
          </a:p>
          <a:p>
            <a:r>
              <a:rPr lang="en-US" sz="1600" i="1" dirty="0" smtClean="0"/>
              <a:t>&lt;/</a:t>
            </a:r>
            <a:r>
              <a:rPr lang="en-US" sz="1600" i="1" dirty="0" err="1" smtClean="0"/>
              <a:t>ruleml:head</a:t>
            </a:r>
            <a:r>
              <a:rPr lang="en-US" sz="1600" i="1" dirty="0" smtClean="0"/>
              <a:t>&gt;</a:t>
            </a:r>
          </a:p>
          <a:p>
            <a:r>
              <a:rPr lang="en-US" sz="1600" i="1" dirty="0" smtClean="0"/>
              <a:t>&lt;</a:t>
            </a:r>
            <a:r>
              <a:rPr lang="en-US" sz="1600" i="1" dirty="0" err="1" smtClean="0"/>
              <a:t>ruleml:body</a:t>
            </a:r>
            <a:r>
              <a:rPr lang="en-US" sz="1600" i="1" dirty="0" smtClean="0"/>
              <a:t>&gt;</a:t>
            </a:r>
          </a:p>
          <a:p>
            <a:r>
              <a:rPr lang="en-US" sz="1600" i="1" dirty="0" smtClean="0"/>
              <a:t>&lt;</a:t>
            </a:r>
            <a:r>
              <a:rPr lang="en-US" sz="1600" i="1" dirty="0" err="1" smtClean="0"/>
              <a:t>ruleml:And</a:t>
            </a:r>
            <a:r>
              <a:rPr lang="en-US" sz="1600" i="1" dirty="0" smtClean="0"/>
              <a:t>&gt;</a:t>
            </a:r>
          </a:p>
          <a:p>
            <a:r>
              <a:rPr lang="en-US" sz="1600" i="1" dirty="0" smtClean="0"/>
              <a:t>&lt;</a:t>
            </a:r>
            <a:r>
              <a:rPr lang="en-US" sz="1600" i="1" dirty="0" err="1" smtClean="0"/>
              <a:t>swrlx:individualPropertyAtom</a:t>
            </a:r>
            <a:r>
              <a:rPr lang="en-US" sz="1600" i="1" dirty="0" smtClean="0"/>
              <a:t> </a:t>
            </a:r>
            <a:r>
              <a:rPr lang="en-US" sz="1600" i="1" dirty="0" err="1" smtClean="0"/>
              <a:t>swrlx:property</a:t>
            </a:r>
            <a:r>
              <a:rPr lang="en-US" sz="1600" i="1" dirty="0" smtClean="0"/>
              <a:t>="brother"&gt;</a:t>
            </a:r>
          </a:p>
          <a:p>
            <a:r>
              <a:rPr lang="en-US" sz="1600" i="1" dirty="0" smtClean="0"/>
              <a:t>&lt;</a:t>
            </a:r>
            <a:r>
              <a:rPr lang="en-US" sz="1600" i="1" dirty="0" err="1" smtClean="0"/>
              <a:t>ruleml:Var</a:t>
            </a:r>
            <a:r>
              <a:rPr lang="en-US" sz="1600" i="1" dirty="0" smtClean="0"/>
              <a:t>&gt;X&lt;/</a:t>
            </a:r>
            <a:r>
              <a:rPr lang="en-US" sz="1600" i="1" dirty="0" err="1" smtClean="0"/>
              <a:t>ruleml:Var</a:t>
            </a:r>
            <a:r>
              <a:rPr lang="en-US" sz="1600" i="1" dirty="0" smtClean="0"/>
              <a:t>&gt;</a:t>
            </a:r>
          </a:p>
          <a:p>
            <a:r>
              <a:rPr lang="en-US" sz="1600" i="1" dirty="0" smtClean="0"/>
              <a:t>&lt;</a:t>
            </a:r>
            <a:r>
              <a:rPr lang="en-US" sz="1600" i="1" dirty="0" err="1" smtClean="0"/>
              <a:t>ruleml:Var</a:t>
            </a:r>
            <a:r>
              <a:rPr lang="en-US" sz="1600" i="1" dirty="0" smtClean="0"/>
              <a:t>&gt;Y&lt;/</a:t>
            </a:r>
            <a:r>
              <a:rPr lang="en-US" sz="1600" i="1" dirty="0" err="1" smtClean="0"/>
              <a:t>ruleml:Var</a:t>
            </a:r>
            <a:r>
              <a:rPr lang="en-US" sz="1600" i="1" dirty="0" smtClean="0"/>
              <a:t>&gt;</a:t>
            </a:r>
          </a:p>
          <a:p>
            <a:r>
              <a:rPr lang="en-US" sz="1600" i="1" dirty="0" smtClean="0"/>
              <a:t>&lt;/</a:t>
            </a:r>
            <a:r>
              <a:rPr lang="en-US" sz="1600" i="1" dirty="0" err="1" smtClean="0"/>
              <a:t>swrlx:individualPropertyAtom</a:t>
            </a:r>
            <a:r>
              <a:rPr lang="en-US" sz="1600" i="1" dirty="0" smtClean="0"/>
              <a:t>&gt;</a:t>
            </a:r>
          </a:p>
          <a:p>
            <a:r>
              <a:rPr lang="en-US" sz="1600" i="1" dirty="0" smtClean="0"/>
              <a:t>&lt;</a:t>
            </a:r>
            <a:r>
              <a:rPr lang="en-US" sz="1600" i="1" dirty="0" err="1" smtClean="0"/>
              <a:t>swrlx:individualPropertyAtom</a:t>
            </a:r>
            <a:r>
              <a:rPr lang="en-US" sz="1600" i="1" dirty="0" smtClean="0"/>
              <a:t> </a:t>
            </a:r>
            <a:r>
              <a:rPr lang="en-US" sz="1600" i="1" dirty="0" err="1" smtClean="0"/>
              <a:t>swrlx:property</a:t>
            </a:r>
            <a:r>
              <a:rPr lang="en-US" sz="1600" i="1" dirty="0" smtClean="0"/>
              <a:t>="</a:t>
            </a:r>
            <a:r>
              <a:rPr lang="en-US" sz="1600" i="1" dirty="0" err="1" smtClean="0"/>
              <a:t>childOf</a:t>
            </a:r>
            <a:r>
              <a:rPr lang="en-US" sz="1600" i="1" dirty="0" smtClean="0"/>
              <a:t>"&gt;</a:t>
            </a:r>
          </a:p>
          <a:p>
            <a:r>
              <a:rPr lang="en-US" sz="1600" i="1" dirty="0" smtClean="0"/>
              <a:t>&lt;</a:t>
            </a:r>
            <a:r>
              <a:rPr lang="en-US" sz="1600" i="1" dirty="0" err="1" smtClean="0"/>
              <a:t>ruleml:Var</a:t>
            </a:r>
            <a:r>
              <a:rPr lang="en-US" sz="1600" i="1" dirty="0" smtClean="0"/>
              <a:t>&gt;Z&lt;/</a:t>
            </a:r>
            <a:r>
              <a:rPr lang="en-US" sz="1600" i="1" dirty="0" err="1" smtClean="0"/>
              <a:t>ruleml:Var</a:t>
            </a:r>
            <a:r>
              <a:rPr lang="en-US" sz="1600" i="1" dirty="0" smtClean="0"/>
              <a:t>&gt;</a:t>
            </a:r>
          </a:p>
          <a:p>
            <a:r>
              <a:rPr lang="en-US" sz="1600" i="1" dirty="0" smtClean="0"/>
              <a:t>&lt;</a:t>
            </a:r>
            <a:r>
              <a:rPr lang="en-US" sz="1600" i="1" dirty="0" err="1" smtClean="0"/>
              <a:t>ruleml:Var</a:t>
            </a:r>
            <a:r>
              <a:rPr lang="en-US" sz="1600" i="1" dirty="0" smtClean="0"/>
              <a:t>&gt;Y&lt;/</a:t>
            </a:r>
            <a:r>
              <a:rPr lang="en-US" sz="1600" i="1" dirty="0" err="1" smtClean="0"/>
              <a:t>ruleml:Var</a:t>
            </a:r>
            <a:r>
              <a:rPr lang="en-US" sz="1600" i="1" dirty="0" smtClean="0"/>
              <a:t>&gt;</a:t>
            </a:r>
          </a:p>
          <a:p>
            <a:r>
              <a:rPr lang="en-US" sz="1600" i="1" dirty="0" smtClean="0"/>
              <a:t>&lt;/</a:t>
            </a:r>
            <a:r>
              <a:rPr lang="en-US" sz="1600" i="1" dirty="0" err="1" smtClean="0"/>
              <a:t>swrlx:individualPropertyAtom</a:t>
            </a:r>
            <a:r>
              <a:rPr lang="en-US" sz="1600" i="1" dirty="0" smtClean="0"/>
              <a:t>&gt;</a:t>
            </a:r>
          </a:p>
          <a:p>
            <a:r>
              <a:rPr lang="en-US" sz="1600" i="1" dirty="0" smtClean="0"/>
              <a:t>&lt;/</a:t>
            </a:r>
            <a:r>
              <a:rPr lang="en-US" sz="1600" i="1" dirty="0" err="1" smtClean="0"/>
              <a:t>ruleml:And</a:t>
            </a:r>
            <a:r>
              <a:rPr lang="en-US" sz="1600" i="1" dirty="0" smtClean="0"/>
              <a:t>&gt;</a:t>
            </a:r>
          </a:p>
          <a:p>
            <a:r>
              <a:rPr lang="en-US" sz="1600" i="1" dirty="0" smtClean="0"/>
              <a:t>&lt;/</a:t>
            </a:r>
            <a:r>
              <a:rPr lang="en-US" sz="1600" i="1" dirty="0" err="1" smtClean="0"/>
              <a:t>ruleml:body</a:t>
            </a:r>
            <a:r>
              <a:rPr lang="en-US" sz="1600" i="1" dirty="0" smtClean="0"/>
              <a:t>&gt;</a:t>
            </a:r>
          </a:p>
          <a:p>
            <a:r>
              <a:rPr lang="en-US" sz="1600" i="1" dirty="0" smtClean="0"/>
              <a:t>&lt;/</a:t>
            </a:r>
            <a:r>
              <a:rPr lang="en-US" sz="1600" i="1" dirty="0" err="1" smtClean="0"/>
              <a:t>ruleml:Implies</a:t>
            </a:r>
            <a:r>
              <a:rPr lang="en-US" sz="1600" i="1" dirty="0" smtClean="0"/>
              <a:t>&gt;</a:t>
            </a:r>
            <a:endParaRPr lang="el-GR" sz="1700" dirty="0">
              <a:solidFill>
                <a:schemeClr val="tx1"/>
              </a:solidFill>
            </a:endParaRPr>
          </a:p>
        </p:txBody>
      </p:sp>
    </p:spTree>
    <p:extLst>
      <p:ext uri="{BB962C8B-B14F-4D97-AF65-F5344CB8AC3E}">
        <p14:creationId xmlns:p14="http://schemas.microsoft.com/office/powerpoint/2010/main" val="1520771314"/>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32560" y="588664"/>
            <a:ext cx="7406640" cy="1688208"/>
          </a:xfrm>
        </p:spPr>
        <p:txBody>
          <a:bodyPr/>
          <a:lstStyle/>
          <a:p>
            <a:r>
              <a:rPr lang="en-US" b="1" i="1" dirty="0" smtClean="0"/>
              <a:t>Applications</a:t>
            </a:r>
            <a:endParaRPr lang="el-GR" dirty="0"/>
          </a:p>
        </p:txBody>
      </p:sp>
      <p:sp>
        <p:nvSpPr>
          <p:cNvPr id="3" name="2 - Υπότιτλος"/>
          <p:cNvSpPr>
            <a:spLocks noGrp="1"/>
          </p:cNvSpPr>
          <p:nvPr>
            <p:ph type="subTitle" idx="1"/>
          </p:nvPr>
        </p:nvSpPr>
        <p:spPr/>
        <p:txBody>
          <a:bodyPr anchor="b"/>
          <a:lstStyle/>
          <a:p>
            <a:pPr algn="r"/>
            <a:r>
              <a:rPr lang="en-US" dirty="0" smtClean="0"/>
              <a:t>A Semantic Web Primer</a:t>
            </a:r>
            <a:endParaRPr lang="el-GR" dirty="0"/>
          </a:p>
        </p:txBody>
      </p:sp>
    </p:spTree>
    <p:extLst>
      <p:ext uri="{BB962C8B-B14F-4D97-AF65-F5344CB8AC3E}">
        <p14:creationId xmlns:p14="http://schemas.microsoft.com/office/powerpoint/2010/main" val="4027830096"/>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Introduction </a:t>
            </a:r>
            <a:endParaRPr lang="el-GR" dirty="0"/>
          </a:p>
        </p:txBody>
      </p:sp>
      <p:sp>
        <p:nvSpPr>
          <p:cNvPr id="3" name="2 - Θέση περιεχομένου"/>
          <p:cNvSpPr>
            <a:spLocks noGrp="1"/>
          </p:cNvSpPr>
          <p:nvPr>
            <p:ph idx="1"/>
          </p:nvPr>
        </p:nvSpPr>
        <p:spPr>
          <a:xfrm>
            <a:off x="1435608" y="1447800"/>
            <a:ext cx="7240848" cy="4933528"/>
          </a:xfrm>
        </p:spPr>
        <p:txBody>
          <a:bodyPr>
            <a:normAutofit fontScale="77500" lnSpcReduction="20000"/>
          </a:bodyPr>
          <a:lstStyle/>
          <a:p>
            <a:r>
              <a:rPr lang="en-US" dirty="0" smtClean="0"/>
              <a:t>We are going to describe a number of applications that give a general overview of the kinds of uses to which SW technology can be applied</a:t>
            </a:r>
          </a:p>
          <a:p>
            <a:r>
              <a:rPr lang="en-US" dirty="0" smtClean="0"/>
              <a:t>These include </a:t>
            </a:r>
          </a:p>
          <a:p>
            <a:pPr lvl="1"/>
            <a:r>
              <a:rPr lang="en-US" dirty="0" smtClean="0"/>
              <a:t>horizontal information products,</a:t>
            </a:r>
          </a:p>
          <a:p>
            <a:pPr lvl="1"/>
            <a:r>
              <a:rPr lang="en-US" dirty="0" smtClean="0"/>
              <a:t>data integration</a:t>
            </a:r>
          </a:p>
          <a:p>
            <a:pPr lvl="1"/>
            <a:r>
              <a:rPr lang="en-US" dirty="0" smtClean="0"/>
              <a:t>skill-finding</a:t>
            </a:r>
          </a:p>
          <a:p>
            <a:pPr lvl="1"/>
            <a:r>
              <a:rPr lang="en-US" dirty="0" smtClean="0"/>
              <a:t>a think tank portal</a:t>
            </a:r>
          </a:p>
          <a:p>
            <a:pPr lvl="1"/>
            <a:r>
              <a:rPr lang="en-US" dirty="0" smtClean="0"/>
              <a:t>e-learning</a:t>
            </a:r>
          </a:p>
          <a:p>
            <a:pPr lvl="1"/>
            <a:r>
              <a:rPr lang="en-US" dirty="0" smtClean="0"/>
              <a:t>web services </a:t>
            </a:r>
          </a:p>
          <a:p>
            <a:pPr lvl="1"/>
            <a:r>
              <a:rPr lang="en-US" dirty="0" smtClean="0"/>
              <a:t>multimedia collection indexing</a:t>
            </a:r>
          </a:p>
          <a:p>
            <a:pPr lvl="1"/>
            <a:r>
              <a:rPr lang="en-US" dirty="0" smtClean="0"/>
              <a:t>on-line procurement</a:t>
            </a:r>
          </a:p>
          <a:p>
            <a:pPr lvl="1"/>
            <a:r>
              <a:rPr lang="en-US" dirty="0" smtClean="0"/>
              <a:t>device interoperability</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312</a:t>
            </a:fld>
            <a:endParaRPr lang="el-GR"/>
          </a:p>
        </p:txBody>
      </p:sp>
    </p:spTree>
    <p:extLst>
      <p:ext uri="{BB962C8B-B14F-4D97-AF65-F5344CB8AC3E}">
        <p14:creationId xmlns:p14="http://schemas.microsoft.com/office/powerpoint/2010/main" val="611490057"/>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normAutofit fontScale="90000"/>
          </a:bodyPr>
          <a:lstStyle/>
          <a:p>
            <a:r>
              <a:rPr lang="en-US" dirty="0" smtClean="0"/>
              <a:t>Horizontal Information Products at Elsevier</a:t>
            </a:r>
            <a:endParaRPr lang="el-GR" dirty="0"/>
          </a:p>
        </p:txBody>
      </p:sp>
      <p:sp>
        <p:nvSpPr>
          <p:cNvPr id="6" name="5 - Θέση κειμένου"/>
          <p:cNvSpPr>
            <a:spLocks noGrp="1"/>
          </p:cNvSpPr>
          <p:nvPr>
            <p:ph type="body" idx="1"/>
          </p:nvPr>
        </p:nvSpPr>
        <p:spPr>
          <a:xfrm>
            <a:off x="4283968" y="4005064"/>
            <a:ext cx="4695224" cy="1077664"/>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313</a:t>
            </a:fld>
            <a:endParaRPr lang="el-GR"/>
          </a:p>
        </p:txBody>
      </p:sp>
    </p:spTree>
    <p:extLst>
      <p:ext uri="{BB962C8B-B14F-4D97-AF65-F5344CB8AC3E}">
        <p14:creationId xmlns:p14="http://schemas.microsoft.com/office/powerpoint/2010/main" val="782899927"/>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The Setting</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dirty="0" smtClean="0"/>
              <a:t>Elsevier is a leading scientific publisher</a:t>
            </a:r>
          </a:p>
          <a:p>
            <a:r>
              <a:rPr lang="en-US" dirty="0" smtClean="0"/>
              <a:t>Its products are organized mainly along traditional lines: </a:t>
            </a:r>
          </a:p>
          <a:p>
            <a:pPr lvl="1"/>
            <a:r>
              <a:rPr lang="en-US" dirty="0" smtClean="0"/>
              <a:t>subscriptions to journals</a:t>
            </a:r>
          </a:p>
          <a:p>
            <a:r>
              <a:rPr lang="en-US" dirty="0" smtClean="0"/>
              <a:t>Online availability of these journals has until now not really changed the organization of the product line</a:t>
            </a:r>
          </a:p>
          <a:p>
            <a:r>
              <a:rPr lang="en-US" dirty="0" smtClean="0"/>
              <a:t>Although individual papers are available online, this is only in the form in which they appeared in the journal</a:t>
            </a:r>
          </a:p>
          <a:p>
            <a:r>
              <a:rPr lang="en-US" dirty="0" smtClean="0"/>
              <a:t>And collections of articles are organized according to the journal in which they appeared</a:t>
            </a:r>
          </a:p>
          <a:p>
            <a:r>
              <a:rPr lang="en-US" dirty="0" smtClean="0"/>
              <a:t>Customers of Elsevier can take subscriptions to online content, but again these subscriptions are organized according to the traditional product lines: </a:t>
            </a:r>
          </a:p>
          <a:p>
            <a:pPr lvl="1"/>
            <a:r>
              <a:rPr lang="en-US" dirty="0" smtClean="0"/>
              <a:t>journals or bundles of journals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314</a:t>
            </a:fld>
            <a:endParaRPr lang="el-GR"/>
          </a:p>
        </p:txBody>
      </p:sp>
    </p:spTree>
    <p:extLst>
      <p:ext uri="{BB962C8B-B14F-4D97-AF65-F5344CB8AC3E}">
        <p14:creationId xmlns:p14="http://schemas.microsoft.com/office/powerpoint/2010/main" val="3110438433"/>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The Problem (1/2)</a:t>
            </a:r>
            <a:endParaRPr lang="el-GR" dirty="0"/>
          </a:p>
        </p:txBody>
      </p:sp>
      <p:sp>
        <p:nvSpPr>
          <p:cNvPr id="3" name="2 - Θέση περιεχομένου"/>
          <p:cNvSpPr>
            <a:spLocks noGrp="1"/>
          </p:cNvSpPr>
          <p:nvPr>
            <p:ph idx="1"/>
          </p:nvPr>
        </p:nvSpPr>
        <p:spPr>
          <a:xfrm>
            <a:off x="1115616" y="1447800"/>
            <a:ext cx="7818072" cy="5149552"/>
          </a:xfrm>
        </p:spPr>
        <p:txBody>
          <a:bodyPr>
            <a:normAutofit fontScale="70000" lnSpcReduction="20000"/>
          </a:bodyPr>
          <a:lstStyle/>
          <a:p>
            <a:r>
              <a:rPr lang="en-US" dirty="0" smtClean="0"/>
              <a:t>These traditional journals can be described as vertical products</a:t>
            </a:r>
          </a:p>
          <a:p>
            <a:pPr lvl="1"/>
            <a:r>
              <a:rPr lang="en-US" dirty="0" smtClean="0"/>
              <a:t>The products are split up into a number of separate columns </a:t>
            </a:r>
          </a:p>
          <a:p>
            <a:pPr lvl="2"/>
            <a:r>
              <a:rPr lang="en-US" dirty="0" smtClean="0"/>
              <a:t>e.g., biology, chemistry, medicine</a:t>
            </a:r>
          </a:p>
          <a:p>
            <a:pPr lvl="1"/>
            <a:r>
              <a:rPr lang="en-US" dirty="0" smtClean="0"/>
              <a:t>and each product covers one such column </a:t>
            </a:r>
          </a:p>
          <a:p>
            <a:r>
              <a:rPr lang="en-US" dirty="0" smtClean="0"/>
              <a:t>However, with the rapid developments in the various sciences (information sciences, life sciences, physical sciences), the traditional division into separate sciences covered by distinct journals is no longer satisfactory</a:t>
            </a:r>
          </a:p>
          <a:p>
            <a:r>
              <a:rPr lang="en-US" dirty="0" smtClean="0"/>
              <a:t>Customers of Elsevier are instead interested in covering certain topic areas that spread across the traditional disciplines</a:t>
            </a:r>
          </a:p>
          <a:p>
            <a:pPr lvl="1"/>
            <a:r>
              <a:rPr lang="en-US" dirty="0" smtClean="0"/>
              <a:t>A pharmaceutical company wants to buy from Elsevier all the information it has about, say, Alzheimer’s disease, regardless of whether this comes from a biology journal, a medical journal, or a chemistry journal</a:t>
            </a:r>
          </a:p>
          <a:p>
            <a:pPr lvl="1"/>
            <a:r>
              <a:rPr lang="en-US" dirty="0" smtClean="0"/>
              <a:t>Thus, the demand is rather for horizontal products: </a:t>
            </a:r>
          </a:p>
          <a:p>
            <a:pPr lvl="2"/>
            <a:r>
              <a:rPr lang="en-US" dirty="0" smtClean="0"/>
              <a:t>all the information Elsevier has about a given topic, sliced across all the separate traditional disciplines and journal boundaries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315</a:t>
            </a:fld>
            <a:endParaRPr lang="el-GR"/>
          </a:p>
        </p:txBody>
      </p:sp>
    </p:spTree>
    <p:extLst>
      <p:ext uri="{BB962C8B-B14F-4D97-AF65-F5344CB8AC3E}">
        <p14:creationId xmlns:p14="http://schemas.microsoft.com/office/powerpoint/2010/main" val="2039589209"/>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The Problem (2/2)</a:t>
            </a:r>
            <a:endParaRPr lang="el-GR" dirty="0"/>
          </a:p>
        </p:txBody>
      </p:sp>
      <p:sp>
        <p:nvSpPr>
          <p:cNvPr id="3" name="2 - Θέση περιεχομένου"/>
          <p:cNvSpPr>
            <a:spLocks noGrp="1"/>
          </p:cNvSpPr>
          <p:nvPr>
            <p:ph idx="1"/>
          </p:nvPr>
        </p:nvSpPr>
        <p:spPr>
          <a:xfrm>
            <a:off x="1435608" y="1447800"/>
            <a:ext cx="7498080" cy="5149552"/>
          </a:xfrm>
        </p:spPr>
        <p:txBody>
          <a:bodyPr>
            <a:normAutofit fontScale="62500" lnSpcReduction="20000"/>
          </a:bodyPr>
          <a:lstStyle/>
          <a:p>
            <a:r>
              <a:rPr lang="en-US" dirty="0" smtClean="0"/>
              <a:t>Currently, it is difficult for large publishers like Elsevier to offer such horizontal products</a:t>
            </a:r>
          </a:p>
          <a:p>
            <a:r>
              <a:rPr lang="en-US" dirty="0" smtClean="0"/>
              <a:t>The information published by Elsevier is locked inside the separate journals</a:t>
            </a:r>
          </a:p>
          <a:p>
            <a:pPr lvl="1"/>
            <a:r>
              <a:rPr lang="en-US" dirty="0" smtClean="0"/>
              <a:t>each with its own indexing system, organized according to different physical, syntactic, and semantic standards</a:t>
            </a:r>
          </a:p>
          <a:p>
            <a:r>
              <a:rPr lang="en-US" dirty="0" smtClean="0"/>
              <a:t>Barriers of physical and syntactic heterogeneity can be solved</a:t>
            </a:r>
          </a:p>
          <a:p>
            <a:r>
              <a:rPr lang="en-US" dirty="0" smtClean="0"/>
              <a:t>Elsevier has translated much of its content to an XML format that allows cross-journal querying</a:t>
            </a:r>
          </a:p>
          <a:p>
            <a:r>
              <a:rPr lang="en-US" dirty="0" smtClean="0"/>
              <a:t>However, the semantic problem remains largely unsolved</a:t>
            </a:r>
          </a:p>
          <a:p>
            <a:r>
              <a:rPr lang="en-US" dirty="0" smtClean="0"/>
              <a:t>Of course, it is possible to search across multiple journals for articles containing the same keywords</a:t>
            </a:r>
          </a:p>
          <a:p>
            <a:pPr lvl="1"/>
            <a:r>
              <a:rPr lang="en-US" dirty="0" smtClean="0"/>
              <a:t>but given the extensive homonym and synonym problems within and between the various disciplines, this is unlikely to provide satisfactory results</a:t>
            </a:r>
          </a:p>
          <a:p>
            <a:r>
              <a:rPr lang="en-US" dirty="0" smtClean="0"/>
              <a:t>What is needed is a way to search the various journals on a coherent set of concepts against which all of these journals are indexed</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316</a:t>
            </a:fld>
            <a:endParaRPr lang="el-GR"/>
          </a:p>
        </p:txBody>
      </p:sp>
    </p:spTree>
    <p:extLst>
      <p:ext uri="{BB962C8B-B14F-4D97-AF65-F5344CB8AC3E}">
        <p14:creationId xmlns:p14="http://schemas.microsoft.com/office/powerpoint/2010/main" val="1712154387"/>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The Contribution of SW Technology (1/3)</a:t>
            </a:r>
            <a:endParaRPr lang="el-GR" dirty="0"/>
          </a:p>
        </p:txBody>
      </p:sp>
      <p:sp>
        <p:nvSpPr>
          <p:cNvPr id="3" name="2 - Θέση περιεχομένου"/>
          <p:cNvSpPr>
            <a:spLocks noGrp="1"/>
          </p:cNvSpPr>
          <p:nvPr>
            <p:ph idx="1"/>
          </p:nvPr>
        </p:nvSpPr>
        <p:spPr>
          <a:xfrm>
            <a:off x="1435608" y="1447800"/>
            <a:ext cx="7498080" cy="5149552"/>
          </a:xfrm>
        </p:spPr>
        <p:txBody>
          <a:bodyPr>
            <a:normAutofit fontScale="77500" lnSpcReduction="20000"/>
          </a:bodyPr>
          <a:lstStyle/>
          <a:p>
            <a:r>
              <a:rPr lang="en-US" dirty="0" err="1" smtClean="0"/>
              <a:t>Ontologies</a:t>
            </a:r>
            <a:r>
              <a:rPr lang="en-US" dirty="0" smtClean="0"/>
              <a:t> and thesauri, which can be seen as very lightweight </a:t>
            </a:r>
            <a:r>
              <a:rPr lang="en-US" dirty="0" err="1" smtClean="0"/>
              <a:t>ontologies</a:t>
            </a:r>
            <a:r>
              <a:rPr lang="en-US" dirty="0" smtClean="0"/>
              <a:t>, have proved to be a key technology for effective information access </a:t>
            </a:r>
          </a:p>
          <a:p>
            <a:pPr lvl="1"/>
            <a:r>
              <a:rPr lang="en-US" dirty="0" smtClean="0"/>
              <a:t>because they help to overcome some of the problems of free-text search </a:t>
            </a:r>
          </a:p>
          <a:p>
            <a:pPr lvl="2"/>
            <a:r>
              <a:rPr lang="en-US" dirty="0" smtClean="0"/>
              <a:t>by relating and grouping relevant terms in a specific domain </a:t>
            </a:r>
          </a:p>
          <a:p>
            <a:pPr lvl="2"/>
            <a:r>
              <a:rPr lang="en-US" dirty="0" smtClean="0"/>
              <a:t>and providing a controlled vocabulary for indexing information</a:t>
            </a:r>
          </a:p>
          <a:p>
            <a:r>
              <a:rPr lang="en-US" dirty="0" smtClean="0"/>
              <a:t>A number of thesauri have been developed in different domains of expertise</a:t>
            </a:r>
          </a:p>
          <a:p>
            <a:pPr lvl="1"/>
            <a:r>
              <a:rPr lang="en-US" dirty="0" smtClean="0"/>
              <a:t>Examples from the area of medical information include </a:t>
            </a:r>
            <a:r>
              <a:rPr lang="en-US" dirty="0" err="1" smtClean="0"/>
              <a:t>MeSH</a:t>
            </a:r>
            <a:r>
              <a:rPr lang="en-US" dirty="0" smtClean="0"/>
              <a:t> and Elsevier’s life science thesaurus EMTREE</a:t>
            </a:r>
          </a:p>
          <a:p>
            <a:pPr lvl="1"/>
            <a:r>
              <a:rPr lang="en-US" dirty="0" smtClean="0"/>
              <a:t>These thesauri are already used to access information sources like MBASE or Science Direct</a:t>
            </a:r>
          </a:p>
          <a:p>
            <a:pPr lvl="2"/>
            <a:r>
              <a:rPr lang="en-US" dirty="0" smtClean="0"/>
              <a:t>however, currently there are no links between the different information sources </a:t>
            </a:r>
          </a:p>
          <a:p>
            <a:pPr lvl="2"/>
            <a:r>
              <a:rPr lang="en-US" dirty="0" smtClean="0"/>
              <a:t>and the specific thesauri used to index and query these sources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317</a:t>
            </a:fld>
            <a:endParaRPr lang="el-GR"/>
          </a:p>
        </p:txBody>
      </p:sp>
    </p:spTree>
    <p:extLst>
      <p:ext uri="{BB962C8B-B14F-4D97-AF65-F5344CB8AC3E}">
        <p14:creationId xmlns:p14="http://schemas.microsoft.com/office/powerpoint/2010/main" val="1802618773"/>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The Contribution of SW Technology (2/3)</a:t>
            </a:r>
            <a:endParaRPr lang="el-GR" dirty="0"/>
          </a:p>
        </p:txBody>
      </p:sp>
      <p:sp>
        <p:nvSpPr>
          <p:cNvPr id="3" name="2 - Θέση περιεχομένου"/>
          <p:cNvSpPr>
            <a:spLocks noGrp="1"/>
          </p:cNvSpPr>
          <p:nvPr>
            <p:ph idx="1"/>
          </p:nvPr>
        </p:nvSpPr>
        <p:spPr>
          <a:xfrm>
            <a:off x="1435608" y="1447800"/>
            <a:ext cx="7498080" cy="2053208"/>
          </a:xfrm>
        </p:spPr>
        <p:txBody>
          <a:bodyPr>
            <a:normAutofit fontScale="77500" lnSpcReduction="20000"/>
          </a:bodyPr>
          <a:lstStyle/>
          <a:p>
            <a:r>
              <a:rPr lang="en-US" dirty="0" smtClean="0"/>
              <a:t>Elsevier is experimenting with the possibility of providing access to multiple information sources in the area of the life sciences through a single interface</a:t>
            </a:r>
          </a:p>
          <a:p>
            <a:pPr lvl="1"/>
            <a:r>
              <a:rPr lang="en-US" dirty="0" smtClean="0"/>
              <a:t>using EMTREE as the single underlying ontology against which all the vertical information sources are indexed</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318</a:t>
            </a:fld>
            <a:endParaRPr lang="el-GR"/>
          </a:p>
        </p:txBody>
      </p:sp>
      <p:pic>
        <p:nvPicPr>
          <p:cNvPr id="3074" name="Picture 2"/>
          <p:cNvPicPr>
            <a:picLocks noChangeAspect="1" noChangeArrowheads="1"/>
          </p:cNvPicPr>
          <p:nvPr/>
        </p:nvPicPr>
        <p:blipFill>
          <a:blip r:embed="rId2" cstate="print"/>
          <a:srcRect/>
          <a:stretch>
            <a:fillRect/>
          </a:stretch>
        </p:blipFill>
        <p:spPr bwMode="auto">
          <a:xfrm>
            <a:off x="3346918" y="3212976"/>
            <a:ext cx="3457330" cy="3503428"/>
          </a:xfrm>
          <a:prstGeom prst="rect">
            <a:avLst/>
          </a:prstGeom>
          <a:noFill/>
          <a:ln w="9525">
            <a:noFill/>
            <a:miter lim="800000"/>
            <a:headEnd/>
            <a:tailEnd/>
          </a:ln>
        </p:spPr>
      </p:pic>
    </p:spTree>
    <p:extLst>
      <p:ext uri="{BB962C8B-B14F-4D97-AF65-F5344CB8AC3E}">
        <p14:creationId xmlns:p14="http://schemas.microsoft.com/office/powerpoint/2010/main" val="144774305"/>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The Contribution of SW Technology (3/3)</a:t>
            </a:r>
            <a:endParaRPr lang="el-GR" dirty="0"/>
          </a:p>
        </p:txBody>
      </p:sp>
      <p:sp>
        <p:nvSpPr>
          <p:cNvPr id="3" name="2 - Θέση περιεχομένου"/>
          <p:cNvSpPr>
            <a:spLocks noGrp="1"/>
          </p:cNvSpPr>
          <p:nvPr>
            <p:ph idx="1"/>
          </p:nvPr>
        </p:nvSpPr>
        <p:spPr>
          <a:xfrm>
            <a:off x="1187624" y="1447800"/>
            <a:ext cx="7746064" cy="5149552"/>
          </a:xfrm>
        </p:spPr>
        <p:txBody>
          <a:bodyPr>
            <a:normAutofit fontScale="77500" lnSpcReduction="20000"/>
          </a:bodyPr>
          <a:lstStyle/>
          <a:p>
            <a:r>
              <a:rPr lang="en-US" dirty="0" smtClean="0"/>
              <a:t>SW technology plays multiple roles in this architecture</a:t>
            </a:r>
          </a:p>
          <a:p>
            <a:pPr lvl="1"/>
            <a:r>
              <a:rPr lang="en-US" dirty="0" smtClean="0"/>
              <a:t>First, RDF is used as an interoperability format between heterogeneous data sources</a:t>
            </a:r>
          </a:p>
          <a:p>
            <a:pPr lvl="1"/>
            <a:r>
              <a:rPr lang="en-US" dirty="0" smtClean="0"/>
              <a:t>Second, an ontology (in this case, EMTREE) is itself represented in RDF </a:t>
            </a:r>
          </a:p>
          <a:p>
            <a:pPr lvl="2"/>
            <a:r>
              <a:rPr lang="en-US" dirty="0" smtClean="0"/>
              <a:t>even though this is by no means its native format</a:t>
            </a:r>
          </a:p>
          <a:p>
            <a:pPr lvl="1"/>
            <a:r>
              <a:rPr lang="en-US" dirty="0" smtClean="0"/>
              <a:t>Each of the separate data sources is mapped onto this unifying ontology</a:t>
            </a:r>
          </a:p>
          <a:p>
            <a:pPr lvl="2"/>
            <a:r>
              <a:rPr lang="en-US" dirty="0" smtClean="0"/>
              <a:t>which is then used as the single point of entry for all of these data sources</a:t>
            </a:r>
          </a:p>
          <a:p>
            <a:r>
              <a:rPr lang="en-US" dirty="0" smtClean="0"/>
              <a:t>This problem is not unique to Elsevier</a:t>
            </a:r>
          </a:p>
          <a:p>
            <a:r>
              <a:rPr lang="en-US" dirty="0" smtClean="0"/>
              <a:t>The entire scientific publishing industry is currently struggling with these problems</a:t>
            </a:r>
          </a:p>
          <a:p>
            <a:r>
              <a:rPr lang="en-US" dirty="0" smtClean="0"/>
              <a:t>Actually, Elsevier is one of the leaders in trying to adapt its contents to new styles of delivery and organization</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319</a:t>
            </a:fld>
            <a:endParaRPr lang="el-GR"/>
          </a:p>
        </p:txBody>
      </p:sp>
    </p:spTree>
    <p:extLst>
      <p:ext uri="{BB962C8B-B14F-4D97-AF65-F5344CB8AC3E}">
        <p14:creationId xmlns:p14="http://schemas.microsoft.com/office/powerpoint/2010/main" val="3350074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03648" y="836712"/>
            <a:ext cx="7406640" cy="1472184"/>
          </a:xfrm>
        </p:spPr>
        <p:txBody>
          <a:bodyPr/>
          <a:lstStyle/>
          <a:p>
            <a:r>
              <a:rPr lang="en-US" b="1" i="1" dirty="0" smtClean="0"/>
              <a:t>Structured Web Documents: XML</a:t>
            </a:r>
            <a:endParaRPr lang="el-GR" dirty="0"/>
          </a:p>
        </p:txBody>
      </p:sp>
      <p:sp>
        <p:nvSpPr>
          <p:cNvPr id="3" name="2 - Υπότιτλος"/>
          <p:cNvSpPr>
            <a:spLocks noGrp="1"/>
          </p:cNvSpPr>
          <p:nvPr>
            <p:ph type="subTitle" idx="1"/>
          </p:nvPr>
        </p:nvSpPr>
        <p:spPr/>
        <p:txBody>
          <a:bodyPr anchor="b"/>
          <a:lstStyle/>
          <a:p>
            <a:pPr algn="r"/>
            <a:r>
              <a:rPr lang="en-US" dirty="0" smtClean="0"/>
              <a:t>A Semantic Web Primer</a:t>
            </a:r>
            <a:endParaRPr lang="el-GR" dirty="0"/>
          </a:p>
        </p:txBody>
      </p:sp>
    </p:spTree>
    <p:extLst>
      <p:ext uri="{BB962C8B-B14F-4D97-AF65-F5344CB8AC3E}">
        <p14:creationId xmlns:p14="http://schemas.microsoft.com/office/powerpoint/2010/main" val="105261972"/>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The Results (1/2)</a:t>
            </a:r>
            <a:endParaRPr lang="el-GR" dirty="0"/>
          </a:p>
        </p:txBody>
      </p:sp>
      <p:sp>
        <p:nvSpPr>
          <p:cNvPr id="3" name="2 - Θέση περιεχομένου"/>
          <p:cNvSpPr>
            <a:spLocks noGrp="1"/>
          </p:cNvSpPr>
          <p:nvPr>
            <p:ph idx="1"/>
          </p:nvPr>
        </p:nvSpPr>
        <p:spPr>
          <a:xfrm>
            <a:off x="1115616" y="1447800"/>
            <a:ext cx="7818072" cy="3061320"/>
          </a:xfrm>
        </p:spPr>
        <p:txBody>
          <a:bodyPr>
            <a:normAutofit fontScale="62500" lnSpcReduction="20000"/>
          </a:bodyPr>
          <a:lstStyle/>
          <a:p>
            <a:r>
              <a:rPr lang="en-US" dirty="0" smtClean="0"/>
              <a:t>As part of its experiments, Elsevier has sponsored the DOPE project (Drug Ontology Project for Elsevier)</a:t>
            </a:r>
          </a:p>
          <a:p>
            <a:pPr lvl="1"/>
            <a:r>
              <a:rPr lang="en-US" dirty="0" smtClean="0"/>
              <a:t>where the EMTREE thesaurus was used to index approximately 10 million medical abstracts from </a:t>
            </a:r>
            <a:r>
              <a:rPr lang="en-US" dirty="0" err="1" smtClean="0"/>
              <a:t>MedLine</a:t>
            </a:r>
            <a:r>
              <a:rPr lang="en-US" dirty="0" smtClean="0"/>
              <a:t> </a:t>
            </a:r>
          </a:p>
          <a:p>
            <a:pPr lvl="1"/>
            <a:r>
              <a:rPr lang="en-US" dirty="0" smtClean="0"/>
              <a:t>as well as approximately 500,000 full text articles from Elsevier’s own collections</a:t>
            </a:r>
          </a:p>
          <a:p>
            <a:r>
              <a:rPr lang="en-US" dirty="0" smtClean="0"/>
              <a:t>This was done with concept extraction software from </a:t>
            </a:r>
            <a:r>
              <a:rPr lang="en-US" dirty="0" err="1" smtClean="0"/>
              <a:t>Collexis</a:t>
            </a:r>
            <a:endParaRPr lang="en-US" dirty="0" smtClean="0"/>
          </a:p>
          <a:p>
            <a:r>
              <a:rPr lang="en-US" dirty="0" smtClean="0"/>
              <a:t>The architecture from figure was implemented using the Sesame RDF storage and querying engine, and a search and browse interface was constructed using </a:t>
            </a:r>
            <a:r>
              <a:rPr lang="en-US" dirty="0" err="1" smtClean="0"/>
              <a:t>Aduna’s</a:t>
            </a:r>
            <a:r>
              <a:rPr lang="en-US" dirty="0" smtClean="0"/>
              <a:t> </a:t>
            </a:r>
            <a:r>
              <a:rPr lang="en-US" dirty="0" err="1" smtClean="0"/>
              <a:t>ClusterMap</a:t>
            </a:r>
            <a:r>
              <a:rPr lang="en-US" dirty="0" smtClean="0"/>
              <a:t> software</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320</a:t>
            </a:fld>
            <a:endParaRPr lang="el-GR"/>
          </a:p>
        </p:txBody>
      </p:sp>
      <p:pic>
        <p:nvPicPr>
          <p:cNvPr id="5" name="Picture 2"/>
          <p:cNvPicPr>
            <a:picLocks noChangeAspect="1" noChangeArrowheads="1"/>
          </p:cNvPicPr>
          <p:nvPr/>
        </p:nvPicPr>
        <p:blipFill>
          <a:blip r:embed="rId2" cstate="print"/>
          <a:srcRect/>
          <a:stretch>
            <a:fillRect/>
          </a:stretch>
        </p:blipFill>
        <p:spPr bwMode="auto">
          <a:xfrm>
            <a:off x="3404714" y="4293096"/>
            <a:ext cx="2391422" cy="2423308"/>
          </a:xfrm>
          <a:prstGeom prst="rect">
            <a:avLst/>
          </a:prstGeom>
          <a:noFill/>
          <a:ln w="9525">
            <a:noFill/>
            <a:miter lim="800000"/>
            <a:headEnd/>
            <a:tailEnd/>
          </a:ln>
        </p:spPr>
      </p:pic>
    </p:spTree>
    <p:extLst>
      <p:ext uri="{BB962C8B-B14F-4D97-AF65-F5344CB8AC3E}">
        <p14:creationId xmlns:p14="http://schemas.microsoft.com/office/powerpoint/2010/main" val="2869284623"/>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The Results (2/2)</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smtClean="0"/>
              <a:t>This yielded to an interface that the EMTREE ontology was used in a number of ways:</a:t>
            </a:r>
          </a:p>
          <a:p>
            <a:pPr marL="916686" lvl="1" indent="-514350">
              <a:buFont typeface="+mj-lt"/>
              <a:buAutoNum type="arabicPeriod"/>
            </a:pPr>
            <a:r>
              <a:rPr lang="en-US" dirty="0" smtClean="0"/>
              <a:t>It is used to disambiguate the original free-text user query: does the search term “AIDS” stand for “Acquired Immune Deficiency Syndrome” or is it the plural of “aid” (as in “first aid”)?</a:t>
            </a:r>
          </a:p>
          <a:p>
            <a:pPr marL="916686" lvl="1" indent="-514350">
              <a:buFont typeface="+mj-lt"/>
              <a:buAutoNum type="arabicPeriod"/>
            </a:pPr>
            <a:r>
              <a:rPr lang="en-US" dirty="0" smtClean="0"/>
              <a:t>It is then used to categorize the results</a:t>
            </a:r>
          </a:p>
          <a:p>
            <a:pPr marL="1163574" lvl="2" indent="-514350"/>
            <a:r>
              <a:rPr lang="en-US" dirty="0" smtClean="0"/>
              <a:t>each entry in a column is in fact a category from the EMTREE ontology in its proper hierarchical position</a:t>
            </a:r>
          </a:p>
          <a:p>
            <a:pPr marL="916686" lvl="1" indent="-514350">
              <a:buFont typeface="+mj-lt"/>
              <a:buAutoNum type="arabicPeriod"/>
            </a:pPr>
            <a:r>
              <a:rPr lang="en-US" dirty="0" smtClean="0"/>
              <a:t>These same categories are used to produce a visual clustering of the search results</a:t>
            </a:r>
          </a:p>
          <a:p>
            <a:pPr marL="916686" lvl="1" indent="-514350">
              <a:buFont typeface="+mj-lt"/>
              <a:buAutoNum type="arabicPeriod"/>
            </a:pPr>
            <a:r>
              <a:rPr lang="en-US" dirty="0" smtClean="0"/>
              <a:t>Finally, when a search produces too many or too few results, the hierarchical structure of EMTREE can be used to narrow or widen the search query in a meaningful way</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321</a:t>
            </a:fld>
            <a:endParaRPr lang="el-GR"/>
          </a:p>
        </p:txBody>
      </p:sp>
    </p:spTree>
    <p:extLst>
      <p:ext uri="{BB962C8B-B14F-4D97-AF65-F5344CB8AC3E}">
        <p14:creationId xmlns:p14="http://schemas.microsoft.com/office/powerpoint/2010/main" val="2122396189"/>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normAutofit fontScale="90000"/>
          </a:bodyPr>
          <a:lstStyle/>
          <a:p>
            <a:r>
              <a:rPr lang="en-US" dirty="0" err="1" smtClean="0"/>
              <a:t>Openacademia</a:t>
            </a:r>
            <a:r>
              <a:rPr lang="en-US" dirty="0" smtClean="0"/>
              <a:t>: Distributed Publication Management</a:t>
            </a:r>
            <a:endParaRPr lang="el-GR" dirty="0"/>
          </a:p>
        </p:txBody>
      </p:sp>
      <p:sp>
        <p:nvSpPr>
          <p:cNvPr id="6" name="5 - Θέση κειμένου"/>
          <p:cNvSpPr>
            <a:spLocks noGrp="1"/>
          </p:cNvSpPr>
          <p:nvPr>
            <p:ph type="body" idx="1"/>
          </p:nvPr>
        </p:nvSpPr>
        <p:spPr>
          <a:xfrm>
            <a:off x="4283968" y="4005064"/>
            <a:ext cx="4695224" cy="1077664"/>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322</a:t>
            </a:fld>
            <a:endParaRPr lang="el-GR"/>
          </a:p>
        </p:txBody>
      </p:sp>
    </p:spTree>
    <p:extLst>
      <p:ext uri="{BB962C8B-B14F-4D97-AF65-F5344CB8AC3E}">
        <p14:creationId xmlns:p14="http://schemas.microsoft.com/office/powerpoint/2010/main" val="3342304309"/>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The Setting</a:t>
            </a:r>
            <a:endParaRPr lang="el-GR" dirty="0"/>
          </a:p>
        </p:txBody>
      </p:sp>
      <p:sp>
        <p:nvSpPr>
          <p:cNvPr id="3" name="2 - Θέση περιεχομένου"/>
          <p:cNvSpPr>
            <a:spLocks noGrp="1"/>
          </p:cNvSpPr>
          <p:nvPr>
            <p:ph idx="1"/>
          </p:nvPr>
        </p:nvSpPr>
        <p:spPr>
          <a:xfrm>
            <a:off x="1435608" y="1447800"/>
            <a:ext cx="7498080" cy="5221560"/>
          </a:xfrm>
        </p:spPr>
        <p:txBody>
          <a:bodyPr>
            <a:normAutofit fontScale="62500" lnSpcReduction="20000"/>
          </a:bodyPr>
          <a:lstStyle/>
          <a:p>
            <a:r>
              <a:rPr lang="en-US" dirty="0" smtClean="0"/>
              <a:t>Information about scientific publications is often maintained by individual researchers</a:t>
            </a:r>
          </a:p>
          <a:p>
            <a:r>
              <a:rPr lang="en-US" dirty="0" smtClean="0"/>
              <a:t>Reference management software such as </a:t>
            </a:r>
            <a:r>
              <a:rPr lang="en-US" dirty="0" err="1" smtClean="0"/>
              <a:t>EndNote</a:t>
            </a:r>
            <a:r>
              <a:rPr lang="en-US" dirty="0" smtClean="0"/>
              <a:t> and </a:t>
            </a:r>
            <a:r>
              <a:rPr lang="en-US" dirty="0" err="1" smtClean="0"/>
              <a:t>BibTeX</a:t>
            </a:r>
            <a:r>
              <a:rPr lang="en-US" dirty="0" smtClean="0"/>
              <a:t> helps researchers to maintain personal collections of bibliographic references</a:t>
            </a:r>
          </a:p>
          <a:p>
            <a:r>
              <a:rPr lang="en-US" dirty="0" smtClean="0"/>
              <a:t>Typically, these are references to a researcher’s own publications </a:t>
            </a:r>
          </a:p>
          <a:p>
            <a:pPr lvl="1"/>
            <a:r>
              <a:rPr lang="en-US" dirty="0" smtClean="0"/>
              <a:t>and also those that have been read and cited by the researcher in her own work</a:t>
            </a:r>
          </a:p>
          <a:p>
            <a:r>
              <a:rPr lang="en-US" dirty="0" smtClean="0"/>
              <a:t>Most researchers and research groups also have to maintain a Web page about publications for interested peers from other institutes </a:t>
            </a:r>
          </a:p>
          <a:p>
            <a:r>
              <a:rPr lang="en-US" dirty="0" smtClean="0"/>
              <a:t>Often personal reference management and the maintenance of Web pages are isolated efforts</a:t>
            </a:r>
          </a:p>
          <a:p>
            <a:r>
              <a:rPr lang="en-US" dirty="0" smtClean="0"/>
              <a:t>The author of a new publication </a:t>
            </a:r>
          </a:p>
          <a:p>
            <a:pPr lvl="1"/>
            <a:r>
              <a:rPr lang="en-US" dirty="0" smtClean="0"/>
              <a:t>adds the reference to his own collection </a:t>
            </a:r>
          </a:p>
          <a:p>
            <a:pPr lvl="1"/>
            <a:r>
              <a:rPr lang="en-US" dirty="0" smtClean="0"/>
              <a:t>and updates </a:t>
            </a:r>
            <a:r>
              <a:rPr lang="en-US" dirty="0" err="1" smtClean="0"/>
              <a:t>hisWeb</a:t>
            </a:r>
            <a:r>
              <a:rPr lang="en-US" dirty="0" smtClean="0"/>
              <a:t> page </a:t>
            </a:r>
          </a:p>
          <a:p>
            <a:pPr lvl="1"/>
            <a:r>
              <a:rPr lang="en-US" dirty="0" smtClean="0"/>
              <a:t>and possibly that of his research group</a:t>
            </a:r>
          </a:p>
          <a:p>
            <a:r>
              <a:rPr lang="en-US" dirty="0" smtClean="0"/>
              <a:t>Then the newly added reference simply waits until other researchers discover it</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323</a:t>
            </a:fld>
            <a:endParaRPr lang="el-GR"/>
          </a:p>
        </p:txBody>
      </p:sp>
    </p:spTree>
    <p:extLst>
      <p:ext uri="{BB962C8B-B14F-4D97-AF65-F5344CB8AC3E}">
        <p14:creationId xmlns:p14="http://schemas.microsoft.com/office/powerpoint/2010/main" val="2481219193"/>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The Problem</a:t>
            </a:r>
            <a:endParaRPr lang="el-GR" dirty="0"/>
          </a:p>
        </p:txBody>
      </p:sp>
      <p:sp>
        <p:nvSpPr>
          <p:cNvPr id="3" name="2 - Θέση περιεχομένου"/>
          <p:cNvSpPr>
            <a:spLocks noGrp="1"/>
          </p:cNvSpPr>
          <p:nvPr>
            <p:ph idx="1"/>
          </p:nvPr>
        </p:nvSpPr>
        <p:spPr>
          <a:xfrm>
            <a:off x="1043608" y="1447800"/>
            <a:ext cx="7890080" cy="5410200"/>
          </a:xfrm>
        </p:spPr>
        <p:txBody>
          <a:bodyPr>
            <a:normAutofit fontScale="70000" lnSpcReduction="20000"/>
          </a:bodyPr>
          <a:lstStyle/>
          <a:p>
            <a:r>
              <a:rPr lang="en-US" dirty="0" smtClean="0"/>
              <a:t>Ideally, maintaining personal references and Web pages about publications should not require redundant efforts</a:t>
            </a:r>
          </a:p>
          <a:p>
            <a:pPr lvl="1"/>
            <a:r>
              <a:rPr lang="en-US" dirty="0" smtClean="0"/>
              <a:t>One could achieve this by directly using individual bibliographical records generate personal Web pages and joined publication lists for Web pages at the group or institutional level</a:t>
            </a:r>
          </a:p>
          <a:p>
            <a:r>
              <a:rPr lang="en-US" dirty="0" smtClean="0"/>
              <a:t>For this to happen, several problems need to be solved</a:t>
            </a:r>
          </a:p>
          <a:p>
            <a:pPr lvl="1"/>
            <a:r>
              <a:rPr lang="en-US" dirty="0" smtClean="0"/>
              <a:t>First, information from different files and possibly in different formats has to be collected and integrated</a:t>
            </a:r>
          </a:p>
          <a:p>
            <a:pPr lvl="2"/>
            <a:r>
              <a:rPr lang="en-US" sz="2600" dirty="0" smtClean="0"/>
              <a:t>not only bibliographic information but also information about membership of research groups and contact details</a:t>
            </a:r>
          </a:p>
          <a:p>
            <a:pPr lvl="1"/>
            <a:r>
              <a:rPr lang="en-US" dirty="0" smtClean="0"/>
              <a:t>Second, duplicate information should be detected and merged</a:t>
            </a:r>
          </a:p>
          <a:p>
            <a:pPr lvl="2"/>
            <a:r>
              <a:rPr lang="en-US" sz="2600" dirty="0" smtClean="0"/>
              <a:t>It is very likely that the same author name appears in different files with different spellings</a:t>
            </a:r>
          </a:p>
          <a:p>
            <a:pPr lvl="2"/>
            <a:r>
              <a:rPr lang="en-US" sz="2600" dirty="0" smtClean="0"/>
              <a:t>and that the same publication is referenced by different people in different forms</a:t>
            </a:r>
          </a:p>
          <a:p>
            <a:pPr lvl="1"/>
            <a:r>
              <a:rPr lang="en-US" dirty="0" smtClean="0"/>
              <a:t>Finally, it should be possible to query for specific selections of the bibliographic entries and represent them in customized layouts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324</a:t>
            </a:fld>
            <a:endParaRPr lang="el-GR"/>
          </a:p>
        </p:txBody>
      </p:sp>
    </p:spTree>
    <p:extLst>
      <p:ext uri="{BB962C8B-B14F-4D97-AF65-F5344CB8AC3E}">
        <p14:creationId xmlns:p14="http://schemas.microsoft.com/office/powerpoint/2010/main" val="779545294"/>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The Contribution of Semantic Web Technology</a:t>
            </a:r>
            <a:endParaRPr lang="el-GR" dirty="0"/>
          </a:p>
        </p:txBody>
      </p:sp>
      <p:sp>
        <p:nvSpPr>
          <p:cNvPr id="3" name="2 - Θέση περιεχομένου"/>
          <p:cNvSpPr>
            <a:spLocks noGrp="1"/>
          </p:cNvSpPr>
          <p:nvPr>
            <p:ph idx="1"/>
          </p:nvPr>
        </p:nvSpPr>
        <p:spPr>
          <a:xfrm>
            <a:off x="1435608" y="1700808"/>
            <a:ext cx="7498080" cy="4547592"/>
          </a:xfrm>
        </p:spPr>
        <p:txBody>
          <a:bodyPr>
            <a:normAutofit/>
          </a:bodyPr>
          <a:lstStyle/>
          <a:p>
            <a:r>
              <a:rPr lang="en-US" sz="2400" dirty="0" err="1" smtClean="0"/>
              <a:t>Openacademia</a:t>
            </a:r>
            <a:r>
              <a:rPr lang="en-US" sz="2400" dirty="0" smtClean="0"/>
              <a:t> is a web-based application that can do these tasks</a:t>
            </a:r>
          </a:p>
          <a:p>
            <a:r>
              <a:rPr lang="en-US" sz="2400" dirty="0" smtClean="0"/>
              <a:t>All tasks in </a:t>
            </a:r>
            <a:r>
              <a:rPr lang="en-US" sz="2400" dirty="0" err="1" smtClean="0"/>
              <a:t>openacademia</a:t>
            </a:r>
            <a:r>
              <a:rPr lang="en-US" sz="2400" dirty="0" smtClean="0"/>
              <a:t> are performed on RDF representations of the data, and only standard </a:t>
            </a:r>
            <a:r>
              <a:rPr lang="en-US" sz="2400" dirty="0" err="1" smtClean="0"/>
              <a:t>ontologies</a:t>
            </a:r>
            <a:r>
              <a:rPr lang="en-US" sz="2400" dirty="0" smtClean="0"/>
              <a:t> are used to describe the meaning of the data</a:t>
            </a:r>
          </a:p>
          <a:p>
            <a:r>
              <a:rPr lang="en-US" sz="2400" dirty="0" smtClean="0"/>
              <a:t>Moreover, W3C standards are used for the transformation and presentation of the information</a:t>
            </a:r>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325</a:t>
            </a:fld>
            <a:endParaRPr lang="el-GR"/>
          </a:p>
        </p:txBody>
      </p:sp>
    </p:spTree>
    <p:extLst>
      <p:ext uri="{BB962C8B-B14F-4D97-AF65-F5344CB8AC3E}">
        <p14:creationId xmlns:p14="http://schemas.microsoft.com/office/powerpoint/2010/main" val="231921404"/>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Functionality (1/3)</a:t>
            </a:r>
            <a:endParaRPr lang="el-GR" dirty="0"/>
          </a:p>
        </p:txBody>
      </p:sp>
      <p:sp>
        <p:nvSpPr>
          <p:cNvPr id="3" name="2 - Θέση περιεχομένου"/>
          <p:cNvSpPr>
            <a:spLocks noGrp="1"/>
          </p:cNvSpPr>
          <p:nvPr>
            <p:ph idx="1"/>
          </p:nvPr>
        </p:nvSpPr>
        <p:spPr>
          <a:xfrm>
            <a:off x="1187624" y="1447800"/>
            <a:ext cx="7746064" cy="5410200"/>
          </a:xfrm>
        </p:spPr>
        <p:txBody>
          <a:bodyPr>
            <a:normAutofit fontScale="70000" lnSpcReduction="20000"/>
          </a:bodyPr>
          <a:lstStyle/>
          <a:p>
            <a:r>
              <a:rPr lang="en-US" dirty="0" smtClean="0"/>
              <a:t>The most immediate service of </a:t>
            </a:r>
            <a:r>
              <a:rPr lang="en-US" dirty="0" err="1" smtClean="0"/>
              <a:t>openacademia</a:t>
            </a:r>
            <a:r>
              <a:rPr lang="en-US" dirty="0" smtClean="0"/>
              <a:t> is to enable generating an HTML representation of a personal collection of publications and publishing it on the Web</a:t>
            </a:r>
          </a:p>
          <a:p>
            <a:r>
              <a:rPr lang="en-US" dirty="0" smtClean="0"/>
              <a:t>This requires filling out a single form on the </a:t>
            </a:r>
            <a:r>
              <a:rPr lang="en-US" dirty="0" err="1" smtClean="0"/>
              <a:t>openacademia</a:t>
            </a:r>
            <a:r>
              <a:rPr lang="en-US" dirty="0" smtClean="0"/>
              <a:t> Web site, which generates the code (one line of JavaScript!) that needs to be inserted into the body of the home page</a:t>
            </a:r>
          </a:p>
          <a:p>
            <a:r>
              <a:rPr lang="en-US" dirty="0" smtClean="0"/>
              <a:t>The code inserts the publication list in the page dynamically</a:t>
            </a:r>
          </a:p>
          <a:p>
            <a:pPr lvl="1"/>
            <a:r>
              <a:rPr lang="en-US" dirty="0" smtClean="0"/>
              <a:t>and thus there is no need to update the page separately if the underlying collection changes</a:t>
            </a:r>
          </a:p>
          <a:p>
            <a:r>
              <a:rPr lang="en-US" dirty="0" smtClean="0"/>
              <a:t>The appearance of the publication list can be customized by style sheets</a:t>
            </a:r>
          </a:p>
          <a:p>
            <a:pPr lvl="1"/>
            <a:r>
              <a:rPr lang="en-US" dirty="0" smtClean="0"/>
              <a:t>A variety of them is available in the system</a:t>
            </a:r>
          </a:p>
          <a:p>
            <a:pPr lvl="1"/>
            <a:r>
              <a:rPr lang="en-US" dirty="0" smtClean="0"/>
              <a:t>An XSL style sheet specifies the pieces of information that should be included </a:t>
            </a:r>
          </a:p>
          <a:p>
            <a:pPr lvl="2"/>
            <a:r>
              <a:rPr lang="en-US" sz="2600" dirty="0" smtClean="0"/>
              <a:t>e.g., whether an abstract is shown in the presentation</a:t>
            </a:r>
          </a:p>
          <a:p>
            <a:pPr lvl="1"/>
            <a:r>
              <a:rPr lang="en-US" dirty="0" smtClean="0"/>
              <a:t>and CSS style sheets determine the layout</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326</a:t>
            </a:fld>
            <a:endParaRPr lang="el-GR"/>
          </a:p>
        </p:txBody>
      </p:sp>
    </p:spTree>
    <p:extLst>
      <p:ext uri="{BB962C8B-B14F-4D97-AF65-F5344CB8AC3E}">
        <p14:creationId xmlns:p14="http://schemas.microsoft.com/office/powerpoint/2010/main" val="2458159116"/>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Functionality (2/3)</a:t>
            </a:r>
            <a:endParaRPr lang="el-GR" dirty="0"/>
          </a:p>
        </p:txBody>
      </p:sp>
      <p:sp>
        <p:nvSpPr>
          <p:cNvPr id="3" name="2 - Θέση περιεχομένου"/>
          <p:cNvSpPr>
            <a:spLocks noGrp="1"/>
          </p:cNvSpPr>
          <p:nvPr>
            <p:ph idx="1"/>
          </p:nvPr>
        </p:nvSpPr>
        <p:spPr>
          <a:xfrm>
            <a:off x="1435608" y="1447800"/>
            <a:ext cx="7498080" cy="5221560"/>
          </a:xfrm>
        </p:spPr>
        <p:txBody>
          <a:bodyPr>
            <a:normAutofit fontScale="62500" lnSpcReduction="20000"/>
          </a:bodyPr>
          <a:lstStyle/>
          <a:p>
            <a:r>
              <a:rPr lang="en-US" dirty="0" smtClean="0"/>
              <a:t>One can also generate an RSS feed from the collection</a:t>
            </a:r>
          </a:p>
          <a:p>
            <a:r>
              <a:rPr lang="en-US" dirty="0" smtClean="0"/>
              <a:t>RSS is a simple XML-based data format </a:t>
            </a:r>
          </a:p>
          <a:p>
            <a:pPr lvl="1"/>
            <a:r>
              <a:rPr lang="en-US" dirty="0" smtClean="0"/>
              <a:t>that allows users to subscribe to frequently updated content</a:t>
            </a:r>
          </a:p>
          <a:p>
            <a:r>
              <a:rPr lang="en-US" dirty="0" smtClean="0"/>
              <a:t>RSS feeds can be viewed and organized through RSS readers or automatically included as new content on another Web site</a:t>
            </a:r>
          </a:p>
          <a:p>
            <a:r>
              <a:rPr lang="en-US" dirty="0" smtClean="0"/>
              <a:t>Adding such an RSS feed to a home page allows visitors to subscribe to the publication list</a:t>
            </a:r>
          </a:p>
          <a:p>
            <a:r>
              <a:rPr lang="en-US" dirty="0" smtClean="0"/>
              <a:t>Whenever a new publication is added, the subscribers of the feed will be notified of this change through their reader (</a:t>
            </a:r>
            <a:r>
              <a:rPr lang="en-US" i="1" dirty="0" smtClean="0"/>
              <a:t>information push)</a:t>
            </a:r>
          </a:p>
          <a:p>
            <a:r>
              <a:rPr lang="en-US" dirty="0" smtClean="0"/>
              <a:t>Modern browsers such as Mozilla Firefox have </a:t>
            </a:r>
            <a:r>
              <a:rPr lang="en-US" dirty="0" err="1" smtClean="0"/>
              <a:t>builtin</a:t>
            </a:r>
            <a:r>
              <a:rPr lang="en-US" dirty="0" smtClean="0"/>
              <a:t> RSS readers that allow subscribing to RSS feeds attached to Web pages</a:t>
            </a:r>
          </a:p>
          <a:p>
            <a:r>
              <a:rPr lang="en-US" dirty="0" smtClean="0"/>
              <a:t>The RSS feeds of </a:t>
            </a:r>
            <a:r>
              <a:rPr lang="en-US" dirty="0" err="1" smtClean="0"/>
              <a:t>openacademia</a:t>
            </a:r>
            <a:r>
              <a:rPr lang="en-US" dirty="0" smtClean="0"/>
              <a:t> are RDF-based and can also be consumed by any RDF-aware software such as the Piggy Bank browser extension</a:t>
            </a:r>
          </a:p>
          <a:p>
            <a:r>
              <a:rPr lang="en-US" dirty="0" smtClean="0"/>
              <a:t>Piggy Bank allows users to collect RDF statements linked to Web pages while browsing through the Web and to save them for later use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327</a:t>
            </a:fld>
            <a:endParaRPr lang="el-GR"/>
          </a:p>
        </p:txBody>
      </p:sp>
    </p:spTree>
    <p:extLst>
      <p:ext uri="{BB962C8B-B14F-4D97-AF65-F5344CB8AC3E}">
        <p14:creationId xmlns:p14="http://schemas.microsoft.com/office/powerpoint/2010/main" val="2331885731"/>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Functionality (3/3)</a:t>
            </a:r>
            <a:endParaRPr lang="el-GR" dirty="0"/>
          </a:p>
        </p:txBody>
      </p:sp>
      <p:sp>
        <p:nvSpPr>
          <p:cNvPr id="3" name="2 - Θέση περιεχομένου"/>
          <p:cNvSpPr>
            <a:spLocks noGrp="1"/>
          </p:cNvSpPr>
          <p:nvPr>
            <p:ph idx="1"/>
          </p:nvPr>
        </p:nvSpPr>
        <p:spPr>
          <a:xfrm>
            <a:off x="1259632" y="1447800"/>
            <a:ext cx="7674056" cy="5221560"/>
          </a:xfrm>
        </p:spPr>
        <p:txBody>
          <a:bodyPr>
            <a:normAutofit fontScale="62500" lnSpcReduction="20000"/>
          </a:bodyPr>
          <a:lstStyle/>
          <a:p>
            <a:r>
              <a:rPr lang="en-US" dirty="0" smtClean="0"/>
              <a:t>The research group can submit their publications by creating a FOAF profile that points to the location of their publication collection</a:t>
            </a:r>
          </a:p>
          <a:p>
            <a:r>
              <a:rPr lang="en-US" dirty="0" err="1" smtClean="0"/>
              <a:t>Openacademia</a:t>
            </a:r>
            <a:r>
              <a:rPr lang="en-US" dirty="0" smtClean="0"/>
              <a:t> thus enables the creation of a unified group publication list its posting it to a Web site similarly to personal lists</a:t>
            </a:r>
          </a:p>
          <a:p>
            <a:r>
              <a:rPr lang="en-US" dirty="0" smtClean="0"/>
              <a:t>Groups can have their RSS feeds as well</a:t>
            </a:r>
          </a:p>
          <a:p>
            <a:r>
              <a:rPr lang="en-US" dirty="0" smtClean="0"/>
              <a:t>There is also an AJAX-based interface for browsing and searching the publication collection which builds queries and displays the results</a:t>
            </a:r>
          </a:p>
          <a:p>
            <a:r>
              <a:rPr lang="en-US" dirty="0" smtClean="0"/>
              <a:t>This interface offers a number of visualizations </a:t>
            </a:r>
          </a:p>
          <a:p>
            <a:pPr lvl="1"/>
            <a:r>
              <a:rPr lang="en-US" dirty="0" smtClean="0"/>
              <a:t>E.g. the important keywords in the titles of publications matching the current query can be viewed as a </a:t>
            </a:r>
            <a:r>
              <a:rPr lang="en-US" i="1" dirty="0" smtClean="0"/>
              <a:t>tag cloud</a:t>
            </a:r>
            <a:endParaRPr lang="en-US" dirty="0" smtClean="0"/>
          </a:p>
          <a:p>
            <a:pPr lvl="2"/>
            <a:r>
              <a:rPr lang="en-US" sz="2900" dirty="0" smtClean="0"/>
              <a:t>where the size of the tags shows the importance of the keywords</a:t>
            </a:r>
          </a:p>
          <a:p>
            <a:pPr lvl="1"/>
            <a:r>
              <a:rPr lang="en-US" dirty="0" smtClean="0"/>
              <a:t>It is also possible to browse the co-authorship networks of researchers</a:t>
            </a:r>
          </a:p>
          <a:p>
            <a:pPr lvl="1"/>
            <a:r>
              <a:rPr lang="en-US" dirty="0" smtClean="0"/>
              <a:t>If the underlying data source includes FOAF data, the researchers’ photos are shown (with links to their home pages)</a:t>
            </a:r>
          </a:p>
          <a:p>
            <a:pPr lvl="1"/>
            <a:r>
              <a:rPr lang="en-US" dirty="0" smtClean="0"/>
              <a:t>Another interactive visualization shows publications along a time line that can be scrolled using a mouse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328</a:t>
            </a:fld>
            <a:endParaRPr lang="el-GR"/>
          </a:p>
        </p:txBody>
      </p:sp>
    </p:spTree>
    <p:extLst>
      <p:ext uri="{BB962C8B-B14F-4D97-AF65-F5344CB8AC3E}">
        <p14:creationId xmlns:p14="http://schemas.microsoft.com/office/powerpoint/2010/main" val="387943954"/>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Information Sources (1/2)</a:t>
            </a:r>
            <a:endParaRPr lang="el-GR" dirty="0"/>
          </a:p>
        </p:txBody>
      </p:sp>
      <p:sp>
        <p:nvSpPr>
          <p:cNvPr id="3" name="2 - Θέση περιεχομένου"/>
          <p:cNvSpPr>
            <a:spLocks noGrp="1"/>
          </p:cNvSpPr>
          <p:nvPr>
            <p:ph idx="1"/>
          </p:nvPr>
        </p:nvSpPr>
        <p:spPr>
          <a:xfrm>
            <a:off x="1115616" y="1447800"/>
            <a:ext cx="7818072" cy="5221560"/>
          </a:xfrm>
        </p:spPr>
        <p:txBody>
          <a:bodyPr>
            <a:normAutofit fontScale="62500" lnSpcReduction="20000"/>
          </a:bodyPr>
          <a:lstStyle/>
          <a:p>
            <a:r>
              <a:rPr lang="en-US" dirty="0" err="1" smtClean="0"/>
              <a:t>Openacademia</a:t>
            </a:r>
            <a:r>
              <a:rPr lang="en-US" dirty="0" smtClean="0"/>
              <a:t> uses the RDF-based FOAF format as a schema for information about persons and groups</a:t>
            </a:r>
          </a:p>
          <a:p>
            <a:r>
              <a:rPr lang="en-US" dirty="0" smtClean="0"/>
              <a:t>To have their information included in </a:t>
            </a:r>
            <a:r>
              <a:rPr lang="en-US" dirty="0" err="1" smtClean="0"/>
              <a:t>openacademia</a:t>
            </a:r>
            <a:r>
              <a:rPr lang="en-US" dirty="0" smtClean="0"/>
              <a:t> researchers need to have a FOAF profile </a:t>
            </a:r>
          </a:p>
          <a:p>
            <a:pPr lvl="1"/>
            <a:r>
              <a:rPr lang="en-US" dirty="0" smtClean="0"/>
              <a:t>that contains at least their name and a link to a file with their publications</a:t>
            </a:r>
          </a:p>
          <a:p>
            <a:pPr lvl="1"/>
            <a:r>
              <a:rPr lang="en-US" dirty="0" smtClean="0"/>
              <a:t>Anyone who does not have a FOAF profile can fill out a form at the </a:t>
            </a:r>
            <a:r>
              <a:rPr lang="en-US" dirty="0" err="1" smtClean="0"/>
              <a:t>openacademia</a:t>
            </a:r>
            <a:r>
              <a:rPr lang="en-US" dirty="0" smtClean="0"/>
              <a:t> Web site to generate it</a:t>
            </a:r>
          </a:p>
          <a:p>
            <a:r>
              <a:rPr lang="en-US" dirty="0" smtClean="0"/>
              <a:t>To be able to make selections on groups, information about group membership is required</a:t>
            </a:r>
          </a:p>
          <a:p>
            <a:pPr lvl="1"/>
            <a:r>
              <a:rPr lang="en-US" dirty="0" smtClean="0"/>
              <a:t>This can also be specified in a FOAF file</a:t>
            </a:r>
          </a:p>
          <a:p>
            <a:pPr lvl="1"/>
            <a:r>
              <a:rPr lang="en-US" dirty="0" smtClean="0"/>
              <a:t>Alternatively, it can be generated from a database</a:t>
            </a:r>
          </a:p>
          <a:p>
            <a:pPr lvl="1"/>
            <a:r>
              <a:rPr lang="en-US" dirty="0" smtClean="0"/>
              <a:t>E.g. at the </a:t>
            </a:r>
            <a:r>
              <a:rPr lang="en-US" dirty="0" err="1" smtClean="0"/>
              <a:t>Vrije</a:t>
            </a:r>
            <a:r>
              <a:rPr lang="en-US" dirty="0" smtClean="0"/>
              <a:t> </a:t>
            </a:r>
            <a:r>
              <a:rPr lang="en-US" dirty="0" err="1" smtClean="0"/>
              <a:t>Universiteit</a:t>
            </a:r>
            <a:r>
              <a:rPr lang="en-US" dirty="0" smtClean="0"/>
              <a:t> Amsterdam an RDF front end to the local LDAP database has been developed that represents its data as FOAF profiles</a:t>
            </a:r>
          </a:p>
          <a:p>
            <a:pPr lvl="1"/>
            <a:r>
              <a:rPr lang="en-US" dirty="0" smtClean="0"/>
              <a:t>The LDAP database contains information about group membership, and also individual names and e-mail addresses</a:t>
            </a:r>
          </a:p>
          <a:p>
            <a:pPr lvl="2"/>
            <a:r>
              <a:rPr lang="en-US" sz="2900" dirty="0" smtClean="0"/>
              <a:t>which can be used to link the personal FOAF profiles to the information in the generated profiles</a:t>
            </a:r>
            <a:endParaRPr lang="el-GR" sz="29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329</a:t>
            </a:fld>
            <a:endParaRPr lang="el-GR"/>
          </a:p>
        </p:txBody>
      </p:sp>
    </p:spTree>
    <p:extLst>
      <p:ext uri="{BB962C8B-B14F-4D97-AF65-F5344CB8AC3E}">
        <p14:creationId xmlns:p14="http://schemas.microsoft.com/office/powerpoint/2010/main" val="1813367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Introduction (1/6)</a:t>
            </a:r>
            <a:endParaRPr lang="el-GR" dirty="0"/>
          </a:p>
        </p:txBody>
      </p:sp>
      <p:sp>
        <p:nvSpPr>
          <p:cNvPr id="3" name="2 - Θέση περιεχομένου"/>
          <p:cNvSpPr>
            <a:spLocks noGrp="1"/>
          </p:cNvSpPr>
          <p:nvPr>
            <p:ph idx="1"/>
          </p:nvPr>
        </p:nvSpPr>
        <p:spPr/>
        <p:txBody>
          <a:bodyPr>
            <a:normAutofit/>
          </a:bodyPr>
          <a:lstStyle/>
          <a:p>
            <a:endParaRPr lang="en-US" sz="2400" dirty="0" smtClean="0"/>
          </a:p>
          <a:p>
            <a:pPr lvl="1"/>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33</a:t>
            </a:fld>
            <a:endParaRPr lang="el-GR"/>
          </a:p>
        </p:txBody>
      </p:sp>
      <p:sp>
        <p:nvSpPr>
          <p:cNvPr id="5" name="5 - Θέση περιεχομένου"/>
          <p:cNvSpPr txBox="1">
            <a:spLocks/>
          </p:cNvSpPr>
          <p:nvPr/>
        </p:nvSpPr>
        <p:spPr>
          <a:xfrm>
            <a:off x="1259632" y="1436712"/>
            <a:ext cx="7498080" cy="4800600"/>
          </a:xfrm>
          <a:prstGeom prst="rect">
            <a:avLst/>
          </a:prstGeom>
        </p:spPr>
        <p:txBody>
          <a:bodyPr>
            <a:no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800" dirty="0" smtClean="0"/>
              <a:t>Today HTML (hypertext markup language) is the standard language in which Web pages are written</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800" dirty="0" smtClean="0"/>
              <a:t>In the WWW area, standards are set by the W3C (World Wide Web Consortium)</a:t>
            </a:r>
          </a:p>
          <a:p>
            <a:pPr marL="822960" lvl="1" indent="-283464">
              <a:spcBef>
                <a:spcPts val="600"/>
              </a:spcBef>
              <a:buClr>
                <a:schemeClr val="accent1"/>
              </a:buClr>
              <a:buSzPct val="80000"/>
              <a:buFont typeface="Wingdings 2"/>
              <a:buChar char=""/>
            </a:pPr>
            <a:r>
              <a:rPr lang="en-US" sz="2400" dirty="0" smtClean="0"/>
              <a:t>They are called </a:t>
            </a:r>
            <a:r>
              <a:rPr lang="en-US" sz="2400" i="1" dirty="0" smtClean="0"/>
              <a:t>recommendations, </a:t>
            </a:r>
            <a:r>
              <a:rPr lang="en-US" sz="2400" dirty="0" smtClean="0"/>
              <a:t>in acknowledgment of the fact that in a distributed environment without central authority,  standards cannot be enforced</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800" dirty="0" smtClean="0"/>
              <a:t>XML (extensible markup language) development was driven by shortcomings of HTML</a:t>
            </a:r>
            <a:endParaRPr kumimoji="0" lang="el-GR"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9760115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Information Sources (2/2)</a:t>
            </a:r>
            <a:endParaRPr lang="el-GR" dirty="0"/>
          </a:p>
        </p:txBody>
      </p:sp>
      <p:sp>
        <p:nvSpPr>
          <p:cNvPr id="3" name="2 - Θέση περιεχομένου"/>
          <p:cNvSpPr>
            <a:spLocks noGrp="1"/>
          </p:cNvSpPr>
          <p:nvPr>
            <p:ph idx="1"/>
          </p:nvPr>
        </p:nvSpPr>
        <p:spPr>
          <a:xfrm>
            <a:off x="971600" y="1340768"/>
            <a:ext cx="8172400" cy="5517232"/>
          </a:xfrm>
        </p:spPr>
        <p:txBody>
          <a:bodyPr>
            <a:noAutofit/>
          </a:bodyPr>
          <a:lstStyle/>
          <a:p>
            <a:r>
              <a:rPr lang="en-US" sz="1800" dirty="0" smtClean="0"/>
              <a:t>For data about publications, </a:t>
            </a:r>
            <a:r>
              <a:rPr lang="en-US" sz="1800" dirty="0" err="1" smtClean="0"/>
              <a:t>openacademia</a:t>
            </a:r>
            <a:r>
              <a:rPr lang="en-US" sz="1800" dirty="0" smtClean="0"/>
              <a:t> uses the Semantic Web Research Community (SWRC) ontology as a basic schema</a:t>
            </a:r>
          </a:p>
          <a:p>
            <a:r>
              <a:rPr lang="en-US" sz="1800" dirty="0" smtClean="0"/>
              <a:t>However, because most researchers do not have their publication data in RDF, </a:t>
            </a:r>
            <a:r>
              <a:rPr lang="en-US" sz="1800" dirty="0" err="1" smtClean="0"/>
              <a:t>openacademia</a:t>
            </a:r>
            <a:r>
              <a:rPr lang="en-US" sz="1800" dirty="0" smtClean="0"/>
              <a:t> also accepts </a:t>
            </a:r>
            <a:r>
              <a:rPr lang="en-US" sz="1800" dirty="0" err="1" smtClean="0"/>
              <a:t>BibTeX</a:t>
            </a:r>
            <a:r>
              <a:rPr lang="en-US" sz="1800" dirty="0" smtClean="0"/>
              <a:t>, a format commonly in use in academia</a:t>
            </a:r>
          </a:p>
          <a:p>
            <a:pPr lvl="1"/>
            <a:r>
              <a:rPr lang="en-US" sz="1700" dirty="0" smtClean="0"/>
              <a:t>Authors have to include a </a:t>
            </a:r>
            <a:r>
              <a:rPr lang="en-US" sz="1700" dirty="0" err="1" smtClean="0"/>
              <a:t>BibTeX</a:t>
            </a:r>
            <a:r>
              <a:rPr lang="en-US" sz="1700" dirty="0" smtClean="0"/>
              <a:t> file with their own publications on a publicly accessible part of their Web site</a:t>
            </a:r>
          </a:p>
          <a:p>
            <a:r>
              <a:rPr lang="en-US" sz="1800" dirty="0" smtClean="0"/>
              <a:t>The </a:t>
            </a:r>
            <a:r>
              <a:rPr lang="en-US" sz="1800" dirty="0" err="1" smtClean="0"/>
              <a:t>BibTeX</a:t>
            </a:r>
            <a:r>
              <a:rPr lang="en-US" sz="1800" dirty="0" smtClean="0"/>
              <a:t> files are translated to RDF using the BibTeX-2-RDF service, which creates instance data for the SWRC ontology</a:t>
            </a:r>
          </a:p>
          <a:p>
            <a:r>
              <a:rPr lang="en-US" sz="1800" dirty="0" smtClean="0"/>
              <a:t>A simple extension of the SWRC ontology was necessary to preserve the sequence of authors of publications</a:t>
            </a:r>
          </a:p>
          <a:p>
            <a:r>
              <a:rPr lang="en-US" sz="1800" dirty="0" smtClean="0"/>
              <a:t>To this end the properties </a:t>
            </a:r>
            <a:r>
              <a:rPr lang="en-US" sz="1800" dirty="0" err="1" smtClean="0"/>
              <a:t>swrc-ext:authorList</a:t>
            </a:r>
            <a:r>
              <a:rPr lang="en-US" sz="1800" dirty="0" smtClean="0"/>
              <a:t> and </a:t>
            </a:r>
            <a:r>
              <a:rPr lang="en-US" sz="1800" dirty="0" err="1" smtClean="0"/>
              <a:t>swrc-ext:editorList</a:t>
            </a:r>
            <a:r>
              <a:rPr lang="en-US" sz="1800" dirty="0" smtClean="0"/>
              <a:t> are defined</a:t>
            </a:r>
          </a:p>
          <a:p>
            <a:pPr lvl="1"/>
            <a:r>
              <a:rPr lang="en-US" sz="1700" dirty="0" smtClean="0"/>
              <a:t>which have </a:t>
            </a:r>
            <a:r>
              <a:rPr lang="en-US" sz="1700" dirty="0" err="1" smtClean="0"/>
              <a:t>rdf:Seq</a:t>
            </a:r>
            <a:r>
              <a:rPr lang="en-US" sz="1700" dirty="0" smtClean="0"/>
              <a:t> as range, comprising an ordered list of authors</a:t>
            </a:r>
          </a:p>
          <a:p>
            <a:r>
              <a:rPr lang="en-US" sz="1800" dirty="0" smtClean="0"/>
              <a:t>The crawler in </a:t>
            </a:r>
            <a:r>
              <a:rPr lang="en-US" sz="1800" dirty="0" err="1" smtClean="0"/>
              <a:t>openacademia</a:t>
            </a:r>
            <a:r>
              <a:rPr lang="en-US" sz="1800" dirty="0" smtClean="0"/>
              <a:t> collects the FOAF profiles and publication files</a:t>
            </a:r>
          </a:p>
          <a:p>
            <a:r>
              <a:rPr lang="en-US" sz="1800" dirty="0" smtClean="0"/>
              <a:t>The crawling can be restricted to a specific domain</a:t>
            </a:r>
          </a:p>
          <a:p>
            <a:pPr lvl="1"/>
            <a:r>
              <a:rPr lang="en-US" sz="1700" dirty="0" smtClean="0"/>
              <a:t>which can be useful for limiting the data collection to the domain of an institute</a:t>
            </a:r>
          </a:p>
          <a:p>
            <a:r>
              <a:rPr lang="en-US" sz="1800" dirty="0" smtClean="0"/>
              <a:t>All data are subsequently stored in Sesame, an RDF database</a:t>
            </a:r>
            <a:endParaRPr lang="el-GR" sz="17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330</a:t>
            </a:fld>
            <a:endParaRPr lang="el-GR"/>
          </a:p>
        </p:txBody>
      </p:sp>
    </p:spTree>
    <p:extLst>
      <p:ext uri="{BB962C8B-B14F-4D97-AF65-F5344CB8AC3E}">
        <p14:creationId xmlns:p14="http://schemas.microsoft.com/office/powerpoint/2010/main" val="259991954"/>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Integration (1/2)</a:t>
            </a:r>
            <a:endParaRPr lang="el-GR" dirty="0"/>
          </a:p>
        </p:txBody>
      </p:sp>
      <p:sp>
        <p:nvSpPr>
          <p:cNvPr id="3" name="2 - Θέση περιεχομένου"/>
          <p:cNvSpPr>
            <a:spLocks noGrp="1"/>
          </p:cNvSpPr>
          <p:nvPr>
            <p:ph idx="1"/>
          </p:nvPr>
        </p:nvSpPr>
        <p:spPr>
          <a:xfrm>
            <a:off x="1043608" y="1447800"/>
            <a:ext cx="7890080" cy="5221560"/>
          </a:xfrm>
        </p:spPr>
        <p:txBody>
          <a:bodyPr>
            <a:normAutofit fontScale="62500" lnSpcReduction="20000"/>
          </a:bodyPr>
          <a:lstStyle/>
          <a:p>
            <a:r>
              <a:rPr lang="en-US" dirty="0" smtClean="0"/>
              <a:t>As the system is designed to reuse information in a distributed, Web-based environment, it has to deal with the increasing semantic heterogeneity of information sources</a:t>
            </a:r>
          </a:p>
          <a:p>
            <a:r>
              <a:rPr lang="en-US" dirty="0" smtClean="0"/>
              <a:t>Heterogeneity affects both the schema and instance levels</a:t>
            </a:r>
          </a:p>
          <a:p>
            <a:r>
              <a:rPr lang="en-US" dirty="0" smtClean="0"/>
              <a:t>The schemas used are stable, lightweight Web </a:t>
            </a:r>
            <a:r>
              <a:rPr lang="en-US" dirty="0" err="1" smtClean="0"/>
              <a:t>ontologies</a:t>
            </a:r>
            <a:r>
              <a:rPr lang="en-US" dirty="0" smtClean="0"/>
              <a:t> (SWRC and FOAF), so their mapping causes no problem</a:t>
            </a:r>
          </a:p>
          <a:p>
            <a:r>
              <a:rPr lang="en-US" dirty="0" err="1" smtClean="0"/>
              <a:t>Openacademia</a:t>
            </a:r>
            <a:r>
              <a:rPr lang="en-US" dirty="0" smtClean="0"/>
              <a:t> uses a bridging ontology that specifies the relations between important classes in both </a:t>
            </a:r>
            <a:r>
              <a:rPr lang="en-US" dirty="0" err="1" smtClean="0"/>
              <a:t>ontologies</a:t>
            </a:r>
            <a:r>
              <a:rPr lang="en-US" dirty="0" smtClean="0"/>
              <a:t> </a:t>
            </a:r>
          </a:p>
          <a:p>
            <a:pPr lvl="1"/>
            <a:r>
              <a:rPr lang="en-US" dirty="0" smtClean="0"/>
              <a:t>E.g. </a:t>
            </a:r>
            <a:r>
              <a:rPr lang="en-US" dirty="0" err="1" smtClean="0"/>
              <a:t>swrc:Author</a:t>
            </a:r>
            <a:r>
              <a:rPr lang="en-US" dirty="0" smtClean="0"/>
              <a:t> should be considered a subclass of </a:t>
            </a:r>
            <a:r>
              <a:rPr lang="en-US" dirty="0" err="1" smtClean="0"/>
              <a:t>foaf:Person</a:t>
            </a:r>
            <a:endParaRPr lang="en-US" dirty="0" smtClean="0"/>
          </a:p>
          <a:p>
            <a:r>
              <a:rPr lang="en-US" dirty="0" smtClean="0"/>
              <a:t>Heterogeneity on the instance level arises from using different identifiers in the sources for denoting the same real-world objects</a:t>
            </a:r>
          </a:p>
          <a:p>
            <a:pPr lvl="1"/>
            <a:r>
              <a:rPr lang="en-US" dirty="0" smtClean="0"/>
              <a:t>This certainly affects FOAF data collected from the Web </a:t>
            </a:r>
          </a:p>
          <a:p>
            <a:pPr lvl="2"/>
            <a:r>
              <a:rPr lang="en-US" sz="2900" dirty="0" smtClean="0"/>
              <a:t>typically each personal profile also contains partial descriptions of the friends of the individual</a:t>
            </a:r>
          </a:p>
          <a:p>
            <a:pPr lvl="1"/>
            <a:r>
              <a:rPr lang="en-US" sz="2900" dirty="0" smtClean="0"/>
              <a:t>as well as publication information</a:t>
            </a:r>
          </a:p>
          <a:p>
            <a:pPr lvl="2"/>
            <a:r>
              <a:rPr lang="en-US" sz="2900" dirty="0" smtClean="0"/>
              <a:t>the same author or publication may be referenced in a number of </a:t>
            </a:r>
            <a:r>
              <a:rPr lang="en-US" sz="2900" dirty="0" err="1" smtClean="0"/>
              <a:t>BibTeX</a:t>
            </a:r>
            <a:r>
              <a:rPr lang="en-US" sz="2900" dirty="0" smtClean="0"/>
              <a:t> sources</a:t>
            </a:r>
            <a:endParaRPr lang="el-GR" sz="29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331</a:t>
            </a:fld>
            <a:endParaRPr lang="el-GR"/>
          </a:p>
        </p:txBody>
      </p:sp>
    </p:spTree>
    <p:extLst>
      <p:ext uri="{BB962C8B-B14F-4D97-AF65-F5344CB8AC3E}">
        <p14:creationId xmlns:p14="http://schemas.microsoft.com/office/powerpoint/2010/main" val="1572470860"/>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Integration (2/2)</a:t>
            </a:r>
            <a:endParaRPr lang="el-GR" dirty="0"/>
          </a:p>
        </p:txBody>
      </p:sp>
      <p:sp>
        <p:nvSpPr>
          <p:cNvPr id="3" name="2 - Θέση περιεχομένου"/>
          <p:cNvSpPr>
            <a:spLocks noGrp="1"/>
          </p:cNvSpPr>
          <p:nvPr>
            <p:ph idx="1"/>
          </p:nvPr>
        </p:nvSpPr>
        <p:spPr>
          <a:xfrm>
            <a:off x="1435608" y="1447800"/>
            <a:ext cx="7498080" cy="5077544"/>
          </a:xfrm>
        </p:spPr>
        <p:txBody>
          <a:bodyPr>
            <a:normAutofit fontScale="62500" lnSpcReduction="20000"/>
          </a:bodyPr>
          <a:lstStyle/>
          <a:p>
            <a:r>
              <a:rPr lang="en-US" dirty="0" smtClean="0"/>
              <a:t>A so-called </a:t>
            </a:r>
            <a:r>
              <a:rPr lang="en-US" dirty="0" err="1" smtClean="0"/>
              <a:t>smusher</a:t>
            </a:r>
            <a:r>
              <a:rPr lang="en-US" dirty="0" smtClean="0"/>
              <a:t> is used to match </a:t>
            </a:r>
            <a:r>
              <a:rPr lang="en-US" i="1" dirty="0" err="1" smtClean="0"/>
              <a:t>foaf:Person</a:t>
            </a:r>
            <a:r>
              <a:rPr lang="en-US" dirty="0" smtClean="0"/>
              <a:t> instances based on name and inverse functional properties</a:t>
            </a:r>
          </a:p>
          <a:p>
            <a:pPr lvl="1"/>
            <a:r>
              <a:rPr lang="en-US" dirty="0" smtClean="0"/>
              <a:t>For example, if two persons have the same value for their e-mail addresses, we can conclude that the two persons are the same</a:t>
            </a:r>
          </a:p>
          <a:p>
            <a:r>
              <a:rPr lang="en-US" dirty="0" smtClean="0"/>
              <a:t>Publications are matched on a combination of properties</a:t>
            </a:r>
          </a:p>
          <a:p>
            <a:r>
              <a:rPr lang="en-US" dirty="0" smtClean="0"/>
              <a:t>The instance matches that are found are recorded in the RDF store using the </a:t>
            </a:r>
            <a:r>
              <a:rPr lang="en-US" i="1" dirty="0" err="1" smtClean="0"/>
              <a:t>owl:sameAs</a:t>
            </a:r>
            <a:r>
              <a:rPr lang="en-US" dirty="0" smtClean="0"/>
              <a:t> property</a:t>
            </a:r>
          </a:p>
          <a:p>
            <a:r>
              <a:rPr lang="en-US" dirty="0" smtClean="0"/>
              <a:t>Since Sesame does not natively support OWL semantics at the moment</a:t>
            </a:r>
          </a:p>
          <a:p>
            <a:pPr lvl="1"/>
            <a:r>
              <a:rPr lang="en-US" dirty="0" smtClean="0"/>
              <a:t>The semantics of this single property are expanded using Sesame’s custom rule language</a:t>
            </a:r>
          </a:p>
          <a:p>
            <a:r>
              <a:rPr lang="en-US" dirty="0" smtClean="0"/>
              <a:t>These rules express the </a:t>
            </a:r>
          </a:p>
          <a:p>
            <a:pPr lvl="1"/>
            <a:r>
              <a:rPr lang="en-US" dirty="0" smtClean="0"/>
              <a:t>Reflexive</a:t>
            </a:r>
          </a:p>
          <a:p>
            <a:pPr lvl="1"/>
            <a:r>
              <a:rPr lang="en-US" dirty="0" smtClean="0"/>
              <a:t>Symmetric and </a:t>
            </a:r>
          </a:p>
          <a:p>
            <a:pPr lvl="1"/>
            <a:r>
              <a:rPr lang="en-US" dirty="0" smtClean="0"/>
              <a:t>Transitive nature of the property  </a:t>
            </a:r>
          </a:p>
          <a:p>
            <a:pPr lvl="1"/>
            <a:r>
              <a:rPr lang="en-US" dirty="0" smtClean="0"/>
              <a:t>As well as the intended meaning</a:t>
            </a:r>
          </a:p>
          <a:p>
            <a:pPr lvl="2"/>
            <a:r>
              <a:rPr lang="en-US" sz="2900" dirty="0" smtClean="0"/>
              <a:t>Namely, the equality of property values</a:t>
            </a:r>
            <a:endParaRPr lang="el-GR" sz="29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332</a:t>
            </a:fld>
            <a:endParaRPr lang="el-GR"/>
          </a:p>
        </p:txBody>
      </p:sp>
    </p:spTree>
    <p:extLst>
      <p:ext uri="{BB962C8B-B14F-4D97-AF65-F5344CB8AC3E}">
        <p14:creationId xmlns:p14="http://schemas.microsoft.com/office/powerpoint/2010/main" val="2210106283"/>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Presentation (1/2)</a:t>
            </a:r>
            <a:endParaRPr lang="el-GR" dirty="0"/>
          </a:p>
        </p:txBody>
      </p:sp>
      <p:sp>
        <p:nvSpPr>
          <p:cNvPr id="3" name="2 - Θέση περιεχομένου"/>
          <p:cNvSpPr>
            <a:spLocks noGrp="1"/>
          </p:cNvSpPr>
          <p:nvPr>
            <p:ph idx="1"/>
          </p:nvPr>
        </p:nvSpPr>
        <p:spPr>
          <a:xfrm>
            <a:off x="1115616" y="1447800"/>
            <a:ext cx="7818072" cy="3205336"/>
          </a:xfrm>
        </p:spPr>
        <p:txBody>
          <a:bodyPr>
            <a:normAutofit fontScale="62500" lnSpcReduction="20000"/>
          </a:bodyPr>
          <a:lstStyle/>
          <a:p>
            <a:r>
              <a:rPr lang="en-US" dirty="0" smtClean="0"/>
              <a:t>After all information has been merged, the triple store can be queried to produce publications lists according to a variety of criteria</a:t>
            </a:r>
          </a:p>
          <a:p>
            <a:pPr lvl="1"/>
            <a:r>
              <a:rPr lang="en-US" dirty="0" smtClean="0"/>
              <a:t>including personal, group or publication facets</a:t>
            </a:r>
          </a:p>
          <a:p>
            <a:r>
              <a:rPr lang="en-US" dirty="0" smtClean="0"/>
              <a:t>The online interface helps users to build such queries against the publication repository</a:t>
            </a:r>
          </a:p>
          <a:p>
            <a:r>
              <a:rPr lang="en-US" dirty="0" smtClean="0"/>
              <a:t>In order to appreciate the power of a semantics-based approach, it is illustrative to look at an example query</a:t>
            </a:r>
          </a:p>
          <a:p>
            <a:pPr lvl="1"/>
            <a:r>
              <a:rPr lang="en-US" dirty="0" smtClean="0"/>
              <a:t>The query below, formulated in the </a:t>
            </a:r>
            <a:r>
              <a:rPr lang="en-US" dirty="0" err="1" smtClean="0"/>
              <a:t>SeRQL</a:t>
            </a:r>
            <a:r>
              <a:rPr lang="en-US" dirty="0" smtClean="0"/>
              <a:t> query language, returns all publications authored by the members of the Artificial Intelligence department in 2004</a:t>
            </a:r>
          </a:p>
          <a:p>
            <a:pPr lvl="1"/>
            <a:r>
              <a:rPr lang="en-US" dirty="0" smtClean="0"/>
              <a:t>This department is uniquely identified by its home page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333</a:t>
            </a:fld>
            <a:endParaRPr lang="el-GR"/>
          </a:p>
        </p:txBody>
      </p:sp>
      <p:pic>
        <p:nvPicPr>
          <p:cNvPr id="1026" name="Picture 2"/>
          <p:cNvPicPr>
            <a:picLocks noChangeAspect="1" noChangeArrowheads="1"/>
          </p:cNvPicPr>
          <p:nvPr/>
        </p:nvPicPr>
        <p:blipFill>
          <a:blip r:embed="rId2" cstate="print"/>
          <a:srcRect/>
          <a:stretch>
            <a:fillRect/>
          </a:stretch>
        </p:blipFill>
        <p:spPr bwMode="auto">
          <a:xfrm>
            <a:off x="362000" y="4725144"/>
            <a:ext cx="8782000" cy="1938215"/>
          </a:xfrm>
          <a:prstGeom prst="rect">
            <a:avLst/>
          </a:prstGeom>
          <a:noFill/>
          <a:ln w="9525">
            <a:noFill/>
            <a:miter lim="800000"/>
            <a:headEnd/>
            <a:tailEnd/>
          </a:ln>
        </p:spPr>
      </p:pic>
    </p:spTree>
    <p:extLst>
      <p:ext uri="{BB962C8B-B14F-4D97-AF65-F5344CB8AC3E}">
        <p14:creationId xmlns:p14="http://schemas.microsoft.com/office/powerpoint/2010/main" val="1495592135"/>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Presentation (2/2)</a:t>
            </a:r>
            <a:endParaRPr lang="el-GR" dirty="0"/>
          </a:p>
        </p:txBody>
      </p:sp>
      <p:sp>
        <p:nvSpPr>
          <p:cNvPr id="3" name="2 - Θέση περιεχομένου"/>
          <p:cNvSpPr>
            <a:spLocks noGrp="1"/>
          </p:cNvSpPr>
          <p:nvPr>
            <p:ph idx="1"/>
          </p:nvPr>
        </p:nvSpPr>
        <p:spPr>
          <a:xfrm>
            <a:off x="1043608" y="3429000"/>
            <a:ext cx="7818072" cy="3384376"/>
          </a:xfrm>
        </p:spPr>
        <p:txBody>
          <a:bodyPr>
            <a:normAutofit fontScale="62500" lnSpcReduction="20000"/>
          </a:bodyPr>
          <a:lstStyle/>
          <a:p>
            <a:r>
              <a:rPr lang="en-US" dirty="0" smtClean="0"/>
              <a:t>Note that the successful resolution of this query relies on the schema and instance matching. </a:t>
            </a:r>
          </a:p>
          <a:p>
            <a:r>
              <a:rPr lang="en-US" dirty="0" smtClean="0"/>
              <a:t>The query answering requires publication data as well as information on department membership and personal data from either the LDAP database or the self-maintained profile of the researcher</a:t>
            </a:r>
          </a:p>
          <a:p>
            <a:r>
              <a:rPr lang="en-US" dirty="0" smtClean="0"/>
              <a:t>This points to a clear advantage of the SW approach: a separation of concerns</a:t>
            </a:r>
          </a:p>
          <a:p>
            <a:pPr lvl="1"/>
            <a:r>
              <a:rPr lang="en-US" dirty="0" smtClean="0"/>
              <a:t>Researchers can change their personal profiles and update their publication lists without the need to consult or notify anyone</a:t>
            </a:r>
          </a:p>
          <a:p>
            <a:pPr lvl="1"/>
            <a:r>
              <a:rPr lang="en-US" dirty="0" smtClean="0"/>
              <a:t>Similarly, the maintainer of the departmental LDAP database can add and remove individuals as before</a:t>
            </a:r>
          </a:p>
          <a:p>
            <a:pPr lvl="1"/>
            <a:r>
              <a:rPr lang="en-US" dirty="0" smtClean="0"/>
              <a:t>All this information will be connected and merged automatically</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334</a:t>
            </a:fld>
            <a:endParaRPr lang="el-GR"/>
          </a:p>
        </p:txBody>
      </p:sp>
      <p:pic>
        <p:nvPicPr>
          <p:cNvPr id="5" name="Picture 2"/>
          <p:cNvPicPr>
            <a:picLocks noChangeAspect="1" noChangeArrowheads="1"/>
          </p:cNvPicPr>
          <p:nvPr/>
        </p:nvPicPr>
        <p:blipFill>
          <a:blip r:embed="rId2" cstate="print"/>
          <a:srcRect/>
          <a:stretch>
            <a:fillRect/>
          </a:stretch>
        </p:blipFill>
        <p:spPr bwMode="auto">
          <a:xfrm>
            <a:off x="683568" y="1433632"/>
            <a:ext cx="8388424" cy="1851352"/>
          </a:xfrm>
          <a:prstGeom prst="rect">
            <a:avLst/>
          </a:prstGeom>
          <a:noFill/>
          <a:ln w="9525">
            <a:noFill/>
            <a:miter lim="800000"/>
            <a:headEnd/>
            <a:tailEnd/>
          </a:ln>
        </p:spPr>
      </p:pic>
    </p:spTree>
    <p:extLst>
      <p:ext uri="{BB962C8B-B14F-4D97-AF65-F5344CB8AC3E}">
        <p14:creationId xmlns:p14="http://schemas.microsoft.com/office/powerpoint/2010/main" val="4124623875"/>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normAutofit fontScale="90000"/>
          </a:bodyPr>
          <a:lstStyle/>
          <a:p>
            <a:r>
              <a:rPr lang="en-US" dirty="0" err="1" smtClean="0"/>
              <a:t>Bibster</a:t>
            </a:r>
            <a:r>
              <a:rPr lang="en-US" dirty="0" smtClean="0"/>
              <a:t>: </a:t>
            </a:r>
            <a:br>
              <a:rPr lang="en-US" dirty="0" smtClean="0"/>
            </a:br>
            <a:r>
              <a:rPr lang="en-US" dirty="0" smtClean="0"/>
              <a:t>Data Exchange in a </a:t>
            </a:r>
            <a:br>
              <a:rPr lang="en-US" dirty="0" smtClean="0"/>
            </a:br>
            <a:r>
              <a:rPr lang="en-US" dirty="0" smtClean="0"/>
              <a:t>Peer-to-Peer System</a:t>
            </a:r>
            <a:endParaRPr lang="el-GR" dirty="0"/>
          </a:p>
        </p:txBody>
      </p:sp>
      <p:sp>
        <p:nvSpPr>
          <p:cNvPr id="6" name="5 - Θέση κειμένου"/>
          <p:cNvSpPr>
            <a:spLocks noGrp="1"/>
          </p:cNvSpPr>
          <p:nvPr>
            <p:ph type="body" idx="1"/>
          </p:nvPr>
        </p:nvSpPr>
        <p:spPr>
          <a:xfrm>
            <a:off x="4283968" y="4005064"/>
            <a:ext cx="4695224" cy="1077664"/>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335</a:t>
            </a:fld>
            <a:endParaRPr lang="el-GR"/>
          </a:p>
        </p:txBody>
      </p:sp>
    </p:spTree>
    <p:extLst>
      <p:ext uri="{BB962C8B-B14F-4D97-AF65-F5344CB8AC3E}">
        <p14:creationId xmlns:p14="http://schemas.microsoft.com/office/powerpoint/2010/main" val="657873519"/>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The Setting</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n-US" dirty="0" smtClean="0"/>
              <a:t>The </a:t>
            </a:r>
            <a:r>
              <a:rPr lang="en-US" i="1" dirty="0" err="1" smtClean="0"/>
              <a:t>openacademia</a:t>
            </a:r>
            <a:r>
              <a:rPr lang="en-US" dirty="0" smtClean="0"/>
              <a:t> system uses a </a:t>
            </a:r>
            <a:r>
              <a:rPr lang="en-US" i="1" dirty="0" err="1" smtClean="0"/>
              <a:t>semicentralized</a:t>
            </a:r>
            <a:r>
              <a:rPr lang="en-US" i="1" dirty="0" smtClean="0"/>
              <a:t> </a:t>
            </a:r>
            <a:r>
              <a:rPr lang="en-US" dirty="0" smtClean="0"/>
              <a:t>solution for the problem of collecting, storing, and sharing bibliographic information</a:t>
            </a:r>
          </a:p>
          <a:p>
            <a:pPr lvl="1"/>
            <a:r>
              <a:rPr lang="en-US" dirty="0" smtClean="0"/>
              <a:t>It is </a:t>
            </a:r>
            <a:r>
              <a:rPr lang="en-US" i="1" dirty="0" smtClean="0"/>
              <a:t>centralized</a:t>
            </a:r>
            <a:r>
              <a:rPr lang="en-US" dirty="0" smtClean="0"/>
              <a:t> because it harvests data into a single centralized repository which can then be queried</a:t>
            </a:r>
          </a:p>
          <a:p>
            <a:pPr lvl="1"/>
            <a:r>
              <a:rPr lang="en-US" dirty="0" smtClean="0"/>
              <a:t>it’s only </a:t>
            </a:r>
            <a:r>
              <a:rPr lang="en-US" i="1" dirty="0" smtClean="0"/>
              <a:t>semi-centralized </a:t>
            </a:r>
            <a:r>
              <a:rPr lang="en-US" dirty="0" smtClean="0"/>
              <a:t>because it harvests the bibliographic data from the files of </a:t>
            </a:r>
            <a:r>
              <a:rPr lang="en-US" dirty="0" err="1" smtClean="0"/>
              <a:t>invidivual</a:t>
            </a:r>
            <a:r>
              <a:rPr lang="en-US" dirty="0" smtClean="0"/>
              <a:t> researchers</a:t>
            </a:r>
          </a:p>
          <a:p>
            <a:r>
              <a:rPr lang="en-US" dirty="0" smtClean="0"/>
              <a:t>Now we will describe a fully distributed approach to the same problem in the form of the </a:t>
            </a:r>
            <a:r>
              <a:rPr lang="en-US" dirty="0" err="1" smtClean="0"/>
              <a:t>Bibster</a:t>
            </a:r>
            <a:r>
              <a:rPr lang="en-US" dirty="0" smtClean="0"/>
              <a:t> system</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336</a:t>
            </a:fld>
            <a:endParaRPr lang="el-GR"/>
          </a:p>
        </p:txBody>
      </p:sp>
    </p:spTree>
    <p:extLst>
      <p:ext uri="{BB962C8B-B14F-4D97-AF65-F5344CB8AC3E}">
        <p14:creationId xmlns:p14="http://schemas.microsoft.com/office/powerpoint/2010/main" val="2530202217"/>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The Problem (1/2)</a:t>
            </a:r>
            <a:endParaRPr lang="el-GR" dirty="0"/>
          </a:p>
        </p:txBody>
      </p:sp>
      <p:sp>
        <p:nvSpPr>
          <p:cNvPr id="3" name="2 - Θέση περιεχομένου"/>
          <p:cNvSpPr>
            <a:spLocks noGrp="1"/>
          </p:cNvSpPr>
          <p:nvPr>
            <p:ph idx="1"/>
          </p:nvPr>
        </p:nvSpPr>
        <p:spPr>
          <a:xfrm>
            <a:off x="1259632" y="1447800"/>
            <a:ext cx="7272808" cy="4573488"/>
          </a:xfrm>
        </p:spPr>
        <p:txBody>
          <a:bodyPr>
            <a:normAutofit fontScale="85000" lnSpcReduction="20000"/>
          </a:bodyPr>
          <a:lstStyle/>
          <a:p>
            <a:r>
              <a:rPr lang="en-US" dirty="0" smtClean="0"/>
              <a:t>Any centralized solution relies on the performance of the centralized node in the system: </a:t>
            </a:r>
          </a:p>
          <a:p>
            <a:pPr lvl="1"/>
            <a:r>
              <a:rPr lang="en-US" dirty="0" smtClean="0"/>
              <a:t>how often does the crawler refresh the collected data-items?</a:t>
            </a:r>
          </a:p>
          <a:p>
            <a:pPr lvl="1"/>
            <a:r>
              <a:rPr lang="en-US" dirty="0" smtClean="0"/>
              <a:t>how reliable is the central server?</a:t>
            </a:r>
          </a:p>
          <a:p>
            <a:pPr lvl="1"/>
            <a:r>
              <a:rPr lang="en-US" dirty="0" smtClean="0"/>
              <a:t>will the central server become a performance bottleneck? </a:t>
            </a:r>
          </a:p>
          <a:p>
            <a:r>
              <a:rPr lang="en-US" dirty="0" smtClean="0"/>
              <a:t>Also, while many researchers are willing to share their data, they only do so as long as they are able to maintain local control over the information, instead of handing it over to a central server outside their control</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337</a:t>
            </a:fld>
            <a:endParaRPr lang="el-GR"/>
          </a:p>
        </p:txBody>
      </p:sp>
    </p:spTree>
    <p:extLst>
      <p:ext uri="{BB962C8B-B14F-4D97-AF65-F5344CB8AC3E}">
        <p14:creationId xmlns:p14="http://schemas.microsoft.com/office/powerpoint/2010/main" val="3481783276"/>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The Problem (2/2)</a:t>
            </a:r>
            <a:endParaRPr lang="el-GR" dirty="0"/>
          </a:p>
        </p:txBody>
      </p:sp>
      <p:sp>
        <p:nvSpPr>
          <p:cNvPr id="3" name="2 - Θέση περιεχομένου"/>
          <p:cNvSpPr>
            <a:spLocks noGrp="1"/>
          </p:cNvSpPr>
          <p:nvPr>
            <p:ph idx="1"/>
          </p:nvPr>
        </p:nvSpPr>
        <p:spPr>
          <a:xfrm>
            <a:off x="1043608" y="1447800"/>
            <a:ext cx="7890080" cy="5221560"/>
          </a:xfrm>
        </p:spPr>
        <p:txBody>
          <a:bodyPr>
            <a:normAutofit fontScale="77500" lnSpcReduction="20000"/>
          </a:bodyPr>
          <a:lstStyle/>
          <a:p>
            <a:r>
              <a:rPr lang="en-US" dirty="0" smtClean="0"/>
              <a:t>With </a:t>
            </a:r>
            <a:r>
              <a:rPr lang="en-US" dirty="0" err="1" smtClean="0"/>
              <a:t>Bibster</a:t>
            </a:r>
            <a:r>
              <a:rPr lang="en-US" dirty="0" smtClean="0"/>
              <a:t>, researchers may want to:</a:t>
            </a:r>
          </a:p>
          <a:p>
            <a:pPr lvl="1"/>
            <a:r>
              <a:rPr lang="en-US" dirty="0" smtClean="0"/>
              <a:t>query </a:t>
            </a:r>
          </a:p>
          <a:p>
            <a:pPr lvl="2"/>
            <a:r>
              <a:rPr lang="en-US" dirty="0" smtClean="0"/>
              <a:t>a single specific peer </a:t>
            </a:r>
          </a:p>
          <a:p>
            <a:pPr lvl="3"/>
            <a:r>
              <a:rPr lang="en-US" sz="2300" dirty="0" smtClean="0"/>
              <a:t>e.g., their own computer, because it is sometimes hard to find the right entry there</a:t>
            </a:r>
          </a:p>
          <a:p>
            <a:pPr lvl="2"/>
            <a:r>
              <a:rPr lang="en-US" dirty="0" smtClean="0"/>
              <a:t>a specific set of peers </a:t>
            </a:r>
          </a:p>
          <a:p>
            <a:pPr lvl="3"/>
            <a:r>
              <a:rPr lang="en-US" sz="2300" dirty="0" smtClean="0"/>
              <a:t>e.g., all colleagues at an institute</a:t>
            </a:r>
          </a:p>
          <a:p>
            <a:pPr lvl="2"/>
            <a:r>
              <a:rPr lang="en-US" dirty="0" smtClean="0"/>
              <a:t>or the entire network of peers</a:t>
            </a:r>
          </a:p>
          <a:p>
            <a:pPr lvl="1"/>
            <a:r>
              <a:rPr lang="en-US" dirty="0" smtClean="0"/>
              <a:t>search for bibliographic entries using simple keyword searches but also more advanced, semantic searches </a:t>
            </a:r>
          </a:p>
          <a:p>
            <a:pPr lvl="2"/>
            <a:r>
              <a:rPr lang="en-US" dirty="0" smtClean="0"/>
              <a:t>e.g., for publications of a special type, with specific attribute values, or about a certain topic</a:t>
            </a:r>
          </a:p>
          <a:p>
            <a:pPr lvl="1"/>
            <a:r>
              <a:rPr lang="en-US" dirty="0" smtClean="0"/>
              <a:t>integrate results of a query into a local repository for future use</a:t>
            </a:r>
          </a:p>
          <a:p>
            <a:pPr lvl="2"/>
            <a:r>
              <a:rPr lang="en-US" dirty="0" smtClean="0"/>
              <a:t>Such data may in turn be used to answer queries by other peers</a:t>
            </a:r>
          </a:p>
          <a:p>
            <a:pPr lvl="2"/>
            <a:r>
              <a:rPr lang="en-US" dirty="0" smtClean="0"/>
              <a:t>They may also be interested in updating items that are already locally stored with additional information about these items obtained from other peers</a:t>
            </a:r>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338</a:t>
            </a:fld>
            <a:endParaRPr lang="el-GR"/>
          </a:p>
        </p:txBody>
      </p:sp>
    </p:spTree>
    <p:extLst>
      <p:ext uri="{BB962C8B-B14F-4D97-AF65-F5344CB8AC3E}">
        <p14:creationId xmlns:p14="http://schemas.microsoft.com/office/powerpoint/2010/main" val="1301666627"/>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The Contribution of SW Technology (1/2)</a:t>
            </a:r>
            <a:endParaRPr lang="el-GR" dirty="0"/>
          </a:p>
        </p:txBody>
      </p:sp>
      <p:sp>
        <p:nvSpPr>
          <p:cNvPr id="3" name="2 - Θέση περιεχομένου"/>
          <p:cNvSpPr>
            <a:spLocks noGrp="1"/>
          </p:cNvSpPr>
          <p:nvPr>
            <p:ph idx="1"/>
          </p:nvPr>
        </p:nvSpPr>
        <p:spPr>
          <a:xfrm>
            <a:off x="1043608" y="1447800"/>
            <a:ext cx="7890080" cy="5410200"/>
          </a:xfrm>
        </p:spPr>
        <p:txBody>
          <a:bodyPr>
            <a:normAutofit fontScale="77500" lnSpcReduction="20000"/>
          </a:bodyPr>
          <a:lstStyle/>
          <a:p>
            <a:r>
              <a:rPr lang="en-US" sz="3100" dirty="0" err="1" smtClean="0"/>
              <a:t>Ontologies</a:t>
            </a:r>
            <a:r>
              <a:rPr lang="en-US" sz="3100" dirty="0" smtClean="0"/>
              <a:t> are used by </a:t>
            </a:r>
            <a:r>
              <a:rPr lang="en-US" sz="3100" dirty="0" err="1" smtClean="0"/>
              <a:t>Bibster</a:t>
            </a:r>
            <a:r>
              <a:rPr lang="en-US" sz="3100" dirty="0" smtClean="0"/>
              <a:t> for a number of purposes: </a:t>
            </a:r>
          </a:p>
          <a:p>
            <a:pPr lvl="1"/>
            <a:r>
              <a:rPr lang="en-US" dirty="0" smtClean="0"/>
              <a:t>importing data</a:t>
            </a:r>
          </a:p>
          <a:p>
            <a:pPr lvl="1"/>
            <a:r>
              <a:rPr lang="en-US" dirty="0" smtClean="0"/>
              <a:t>formulating queries</a:t>
            </a:r>
          </a:p>
          <a:p>
            <a:pPr lvl="1"/>
            <a:r>
              <a:rPr lang="en-US" dirty="0" smtClean="0"/>
              <a:t>routing queries and </a:t>
            </a:r>
          </a:p>
          <a:p>
            <a:pPr lvl="1"/>
            <a:r>
              <a:rPr lang="en-US" dirty="0" smtClean="0"/>
              <a:t>processing answers</a:t>
            </a:r>
          </a:p>
          <a:p>
            <a:r>
              <a:rPr lang="en-US" sz="3100" dirty="0" smtClean="0"/>
              <a:t>First, the system enables users to import their own bibliographic metadata into a local repository</a:t>
            </a:r>
          </a:p>
          <a:p>
            <a:r>
              <a:rPr lang="en-US" sz="3100" dirty="0" smtClean="0"/>
              <a:t>Bibliographic entries made available to </a:t>
            </a:r>
            <a:r>
              <a:rPr lang="en-US" sz="3100" dirty="0" err="1" smtClean="0"/>
              <a:t>Bibster</a:t>
            </a:r>
            <a:r>
              <a:rPr lang="en-US" sz="3100" dirty="0" smtClean="0"/>
              <a:t> by users are automatically aligned to two </a:t>
            </a:r>
            <a:r>
              <a:rPr lang="en-US" sz="3100" dirty="0" err="1" smtClean="0"/>
              <a:t>ontologies</a:t>
            </a:r>
            <a:endParaRPr lang="en-US" sz="3100" dirty="0" smtClean="0"/>
          </a:p>
          <a:p>
            <a:pPr lvl="1"/>
            <a:r>
              <a:rPr lang="en-US" dirty="0" smtClean="0"/>
              <a:t>The first ontology (SWRC) describes different generic aspects of bibliographic metadata </a:t>
            </a:r>
          </a:p>
          <a:p>
            <a:pPr lvl="2"/>
            <a:r>
              <a:rPr lang="en-US" dirty="0" smtClean="0"/>
              <a:t>and would be valid across many different research domains</a:t>
            </a:r>
          </a:p>
          <a:p>
            <a:pPr lvl="1"/>
            <a:r>
              <a:rPr lang="en-US" dirty="0" smtClean="0"/>
              <a:t>The second ontology (ACM Topic Ontology) describes specific categories of literature for the computer science domain</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339</a:t>
            </a:fld>
            <a:endParaRPr lang="el-GR"/>
          </a:p>
        </p:txBody>
      </p:sp>
    </p:spTree>
    <p:extLst>
      <p:ext uri="{BB962C8B-B14F-4D97-AF65-F5344CB8AC3E}">
        <p14:creationId xmlns:p14="http://schemas.microsoft.com/office/powerpoint/2010/main" val="340630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Introduction (2/6) – Example 1</a:t>
            </a:r>
            <a:endParaRPr lang="el-GR" dirty="0"/>
          </a:p>
        </p:txBody>
      </p:sp>
      <p:sp>
        <p:nvSpPr>
          <p:cNvPr id="3" name="2 - Θέση περιεχομένου"/>
          <p:cNvSpPr>
            <a:spLocks noGrp="1"/>
          </p:cNvSpPr>
          <p:nvPr>
            <p:ph idx="1"/>
          </p:nvPr>
        </p:nvSpPr>
        <p:spPr>
          <a:xfrm>
            <a:off x="1435608" y="1447800"/>
            <a:ext cx="7498080" cy="685056"/>
          </a:xfrm>
        </p:spPr>
        <p:txBody>
          <a:bodyPr>
            <a:normAutofit fontScale="70000" lnSpcReduction="20000"/>
          </a:bodyPr>
          <a:lstStyle/>
          <a:p>
            <a:r>
              <a:rPr lang="en-US" dirty="0" smtClean="0"/>
              <a:t>Consider a Web page that contains information about a particular book</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34</a:t>
            </a:fld>
            <a:endParaRPr lang="el-GR"/>
          </a:p>
        </p:txBody>
      </p:sp>
      <p:sp>
        <p:nvSpPr>
          <p:cNvPr id="5" name="2 - Θέση περιεχομένου"/>
          <p:cNvSpPr txBox="1">
            <a:spLocks/>
          </p:cNvSpPr>
          <p:nvPr/>
        </p:nvSpPr>
        <p:spPr>
          <a:xfrm>
            <a:off x="1403648" y="3501008"/>
            <a:ext cx="7498080" cy="685056"/>
          </a:xfrm>
          <a:prstGeom prst="rect">
            <a:avLst/>
          </a:prstGeom>
        </p:spPr>
        <p:txBody>
          <a:bodyPr>
            <a:normAutofit fontScale="92500" lnSpcReduction="20000"/>
          </a:bodyPr>
          <a:lstStyle/>
          <a:p>
            <a:pPr marL="365760" lvl="0" indent="-283464">
              <a:spcBef>
                <a:spcPts val="600"/>
              </a:spcBef>
              <a:buClr>
                <a:schemeClr val="accent1"/>
              </a:buClr>
              <a:buSzPct val="80000"/>
              <a:buFont typeface="Wingdings 2"/>
              <a:buChar char=""/>
            </a:pPr>
            <a:r>
              <a:rPr lang="en-US" sz="2400" dirty="0" smtClean="0"/>
              <a:t>A typical XML representation of the same information might look like this:</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1504949" y="2132856"/>
            <a:ext cx="7274423" cy="137807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547664" y="4077071"/>
            <a:ext cx="6768752" cy="2590371"/>
          </a:xfrm>
          <a:prstGeom prst="rect">
            <a:avLst/>
          </a:prstGeom>
          <a:noFill/>
          <a:ln w="9525">
            <a:noFill/>
            <a:miter lim="800000"/>
            <a:headEnd/>
            <a:tailEnd/>
          </a:ln>
        </p:spPr>
      </p:pic>
    </p:spTree>
    <p:extLst>
      <p:ext uri="{BB962C8B-B14F-4D97-AF65-F5344CB8AC3E}">
        <p14:creationId xmlns:p14="http://schemas.microsoft.com/office/powerpoint/2010/main" val="1949381975"/>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The Contribution of SW Technology (2/2)</a:t>
            </a:r>
            <a:endParaRPr lang="el-GR" dirty="0"/>
          </a:p>
        </p:txBody>
      </p:sp>
      <p:sp>
        <p:nvSpPr>
          <p:cNvPr id="3" name="2 - Θέση περιεχομένου"/>
          <p:cNvSpPr>
            <a:spLocks noGrp="1"/>
          </p:cNvSpPr>
          <p:nvPr>
            <p:ph idx="1"/>
          </p:nvPr>
        </p:nvSpPr>
        <p:spPr>
          <a:xfrm>
            <a:off x="1043608" y="1447800"/>
            <a:ext cx="7890080" cy="5410200"/>
          </a:xfrm>
        </p:spPr>
        <p:txBody>
          <a:bodyPr>
            <a:normAutofit fontScale="62500" lnSpcReduction="20000"/>
          </a:bodyPr>
          <a:lstStyle/>
          <a:p>
            <a:r>
              <a:rPr lang="en-US" dirty="0" smtClean="0"/>
              <a:t>Queries are formulated in terms of the two </a:t>
            </a:r>
            <a:r>
              <a:rPr lang="en-US" dirty="0" err="1" smtClean="0"/>
              <a:t>ontologies</a:t>
            </a:r>
            <a:endParaRPr lang="en-US" dirty="0" smtClean="0"/>
          </a:p>
          <a:p>
            <a:pPr lvl="1"/>
            <a:r>
              <a:rPr lang="en-US" dirty="0" smtClean="0"/>
              <a:t>Queries may concern fields like author or publication type (using terms from the SWRC ontology) or specific computer science terms (using the ACM Topic Ontology)</a:t>
            </a:r>
          </a:p>
          <a:p>
            <a:r>
              <a:rPr lang="en-US" dirty="0" smtClean="0"/>
              <a:t>Queries are routed through the network depending on the expertise models of the peers describing which concepts from the ACM ontology a peer can answer queries on</a:t>
            </a:r>
          </a:p>
          <a:p>
            <a:pPr lvl="1"/>
            <a:r>
              <a:rPr lang="en-US" dirty="0" smtClean="0"/>
              <a:t>A matching function determines how closely the semantic content of a query matches the expertise model of a peer</a:t>
            </a:r>
          </a:p>
          <a:p>
            <a:pPr lvl="1"/>
            <a:r>
              <a:rPr lang="en-US" dirty="0" smtClean="0"/>
              <a:t>Routing is then done on the basis of this semantic ranking</a:t>
            </a:r>
          </a:p>
          <a:p>
            <a:r>
              <a:rPr lang="en-US" dirty="0" smtClean="0"/>
              <a:t>Answers are returned for a query</a:t>
            </a:r>
          </a:p>
          <a:p>
            <a:pPr lvl="1"/>
            <a:r>
              <a:rPr lang="en-US" dirty="0" smtClean="0"/>
              <a:t>Because of the distributed nature and potentially large size of the peer-to-peer network, this answer set might be very large and contain many duplicate answers </a:t>
            </a:r>
          </a:p>
          <a:p>
            <a:pPr lvl="1"/>
            <a:r>
              <a:rPr lang="en-US" dirty="0" smtClean="0"/>
              <a:t>Because of the </a:t>
            </a:r>
            <a:r>
              <a:rPr lang="en-US" dirty="0" err="1" smtClean="0"/>
              <a:t>semistructured</a:t>
            </a:r>
            <a:r>
              <a:rPr lang="en-US" dirty="0" smtClean="0"/>
              <a:t> nature of bibliographic metadata, such duplicates are often not exactly identical copies</a:t>
            </a:r>
          </a:p>
          <a:p>
            <a:pPr lvl="1"/>
            <a:r>
              <a:rPr lang="en-US" dirty="0" err="1" smtClean="0"/>
              <a:t>Ontologies</a:t>
            </a:r>
            <a:r>
              <a:rPr lang="en-US" dirty="0" smtClean="0"/>
              <a:t> help to measure the semantic similarity between the different answers and to remove apparent duplicates </a:t>
            </a:r>
          </a:p>
          <a:p>
            <a:pPr lvl="2"/>
            <a:r>
              <a:rPr lang="en-US" sz="2900" dirty="0" smtClean="0"/>
              <a:t>as identified by the similarity function</a:t>
            </a:r>
            <a:endParaRPr lang="el-GR" sz="29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340</a:t>
            </a:fld>
            <a:endParaRPr lang="el-GR"/>
          </a:p>
        </p:txBody>
      </p:sp>
    </p:spTree>
    <p:extLst>
      <p:ext uri="{BB962C8B-B14F-4D97-AF65-F5344CB8AC3E}">
        <p14:creationId xmlns:p14="http://schemas.microsoft.com/office/powerpoint/2010/main" val="141580086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The Results</a:t>
            </a:r>
            <a:endParaRPr lang="el-GR" dirty="0"/>
          </a:p>
        </p:txBody>
      </p:sp>
      <p:sp>
        <p:nvSpPr>
          <p:cNvPr id="3" name="2 - Θέση περιεχομένου"/>
          <p:cNvSpPr>
            <a:spLocks noGrp="1"/>
          </p:cNvSpPr>
          <p:nvPr>
            <p:ph idx="1"/>
          </p:nvPr>
        </p:nvSpPr>
        <p:spPr>
          <a:xfrm>
            <a:off x="818336" y="1231776"/>
            <a:ext cx="7498080" cy="1765176"/>
          </a:xfrm>
        </p:spPr>
        <p:txBody>
          <a:bodyPr>
            <a:normAutofit fontScale="62500" lnSpcReduction="20000"/>
          </a:bodyPr>
          <a:lstStyle/>
          <a:p>
            <a:r>
              <a:rPr lang="en-US" dirty="0" smtClean="0"/>
              <a:t>Figure indicates how the use cases are realized in </a:t>
            </a:r>
            <a:r>
              <a:rPr lang="en-US" dirty="0" err="1" smtClean="0"/>
              <a:t>Bibster</a:t>
            </a:r>
            <a:endParaRPr lang="en-US" dirty="0" smtClean="0"/>
          </a:p>
          <a:p>
            <a:pPr lvl="1"/>
            <a:r>
              <a:rPr lang="en-US" dirty="0" smtClean="0"/>
              <a:t>The Scope widget allows for defining the targeted peers</a:t>
            </a:r>
          </a:p>
          <a:p>
            <a:pPr lvl="1"/>
            <a:r>
              <a:rPr lang="en-US" dirty="0" smtClean="0"/>
              <a:t>The Search and Search Details widgets allow for keyword and semantic search</a:t>
            </a:r>
          </a:p>
          <a:p>
            <a:pPr lvl="1"/>
            <a:r>
              <a:rPr lang="en-US" dirty="0" smtClean="0"/>
              <a:t>The Results Table and </a:t>
            </a:r>
            <a:r>
              <a:rPr lang="en-US" dirty="0" err="1" smtClean="0"/>
              <a:t>BibTexView</a:t>
            </a:r>
            <a:r>
              <a:rPr lang="en-US" dirty="0" smtClean="0"/>
              <a:t> widgets allow for browsing and reusing query results</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341</a:t>
            </a:fld>
            <a:endParaRPr lang="el-GR"/>
          </a:p>
        </p:txBody>
      </p:sp>
      <p:pic>
        <p:nvPicPr>
          <p:cNvPr id="2050" name="Picture 2"/>
          <p:cNvPicPr>
            <a:picLocks noChangeAspect="1" noChangeArrowheads="1"/>
          </p:cNvPicPr>
          <p:nvPr/>
        </p:nvPicPr>
        <p:blipFill>
          <a:blip r:embed="rId2" cstate="print"/>
          <a:srcRect/>
          <a:stretch>
            <a:fillRect/>
          </a:stretch>
        </p:blipFill>
        <p:spPr bwMode="auto">
          <a:xfrm>
            <a:off x="3635896" y="2780928"/>
            <a:ext cx="5432952" cy="4019897"/>
          </a:xfrm>
          <a:prstGeom prst="rect">
            <a:avLst/>
          </a:prstGeom>
          <a:noFill/>
          <a:ln w="9525">
            <a:noFill/>
            <a:miter lim="800000"/>
            <a:headEnd/>
            <a:tailEnd/>
          </a:ln>
        </p:spPr>
      </p:pic>
      <p:sp>
        <p:nvSpPr>
          <p:cNvPr id="6" name="2 - Θέση περιεχομένου"/>
          <p:cNvSpPr txBox="1">
            <a:spLocks/>
          </p:cNvSpPr>
          <p:nvPr/>
        </p:nvSpPr>
        <p:spPr>
          <a:xfrm>
            <a:off x="827584" y="2996952"/>
            <a:ext cx="2808312" cy="2808312"/>
          </a:xfrm>
          <a:prstGeom prst="rect">
            <a:avLst/>
          </a:prstGeom>
        </p:spPr>
        <p:txBody>
          <a:bodyPr>
            <a:normAutofit fontScale="6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query results are visualized in a list grouped by duplicates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They may be integrated into the local repository or exported into formats such as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BibTeX</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and HTML</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354905142"/>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normAutofit/>
          </a:bodyPr>
          <a:lstStyle/>
          <a:p>
            <a:r>
              <a:rPr lang="en-US" dirty="0" smtClean="0"/>
              <a:t>Data Integration </a:t>
            </a:r>
            <a:br>
              <a:rPr lang="en-US" dirty="0" smtClean="0"/>
            </a:br>
            <a:r>
              <a:rPr lang="en-US" dirty="0" smtClean="0"/>
              <a:t>at Audi</a:t>
            </a:r>
            <a:endParaRPr lang="el-GR" dirty="0"/>
          </a:p>
        </p:txBody>
      </p:sp>
      <p:sp>
        <p:nvSpPr>
          <p:cNvPr id="6" name="5 - Θέση κειμένου"/>
          <p:cNvSpPr>
            <a:spLocks noGrp="1"/>
          </p:cNvSpPr>
          <p:nvPr>
            <p:ph type="body" idx="1"/>
          </p:nvPr>
        </p:nvSpPr>
        <p:spPr>
          <a:xfrm>
            <a:off x="4283968" y="4005064"/>
            <a:ext cx="4695224" cy="1077664"/>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342</a:t>
            </a:fld>
            <a:endParaRPr lang="el-GR"/>
          </a:p>
        </p:txBody>
      </p:sp>
    </p:spTree>
    <p:extLst>
      <p:ext uri="{BB962C8B-B14F-4D97-AF65-F5344CB8AC3E}">
        <p14:creationId xmlns:p14="http://schemas.microsoft.com/office/powerpoint/2010/main" val="3645787965"/>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The Setting and the Problem</a:t>
            </a:r>
            <a:endParaRPr lang="el-GR" dirty="0"/>
          </a:p>
        </p:txBody>
      </p:sp>
      <p:sp>
        <p:nvSpPr>
          <p:cNvPr id="3" name="2 - Θέση περιεχομένου"/>
          <p:cNvSpPr>
            <a:spLocks noGrp="1"/>
          </p:cNvSpPr>
          <p:nvPr>
            <p:ph idx="1"/>
          </p:nvPr>
        </p:nvSpPr>
        <p:spPr>
          <a:xfrm>
            <a:off x="1115616" y="1268760"/>
            <a:ext cx="7818072" cy="5400600"/>
          </a:xfrm>
        </p:spPr>
        <p:txBody>
          <a:bodyPr>
            <a:normAutofit fontScale="62500" lnSpcReduction="20000"/>
          </a:bodyPr>
          <a:lstStyle/>
          <a:p>
            <a:r>
              <a:rPr lang="en-US" dirty="0" smtClean="0"/>
              <a:t>The problem of Elsevier (described previously) is essentially a data integration problem </a:t>
            </a:r>
          </a:p>
          <a:p>
            <a:pPr lvl="1"/>
            <a:r>
              <a:rPr lang="en-US" dirty="0" smtClean="0"/>
              <a:t>which Elsevier is trying to solve for the benefit of its customers</a:t>
            </a:r>
          </a:p>
          <a:p>
            <a:r>
              <a:rPr lang="en-US" dirty="0" smtClean="0"/>
              <a:t>But data integration is also a huge problem internal to companies</a:t>
            </a:r>
          </a:p>
          <a:p>
            <a:r>
              <a:rPr lang="en-US" dirty="0" smtClean="0"/>
              <a:t>In fact, it is widely seen as the highest cost factor in the information technology budget of large companies</a:t>
            </a:r>
          </a:p>
          <a:p>
            <a:r>
              <a:rPr lang="en-US" dirty="0" smtClean="0"/>
              <a:t>A company the size of Audi (51,000 employees, $22 billion revenue, 700,000 cars produced annually) </a:t>
            </a:r>
          </a:p>
          <a:p>
            <a:pPr lvl="1"/>
            <a:r>
              <a:rPr lang="en-US" dirty="0" smtClean="0"/>
              <a:t>operates thousands of databases, often duplicating and reduplicating the same information </a:t>
            </a:r>
          </a:p>
          <a:p>
            <a:pPr lvl="1"/>
            <a:r>
              <a:rPr lang="en-US" dirty="0" smtClean="0"/>
              <a:t>and missing out on opportunities because data sources are not interconnected</a:t>
            </a:r>
          </a:p>
          <a:p>
            <a:r>
              <a:rPr lang="en-US" dirty="0" smtClean="0"/>
              <a:t>Current practice is that corporations rely on costly manual code generation and point-to-point translation scripts for data integration</a:t>
            </a:r>
          </a:p>
          <a:p>
            <a:r>
              <a:rPr lang="en-US" b="1" dirty="0" smtClean="0"/>
              <a:t>The </a:t>
            </a:r>
            <a:r>
              <a:rPr lang="en-US" b="1" dirty="0" err="1" smtClean="0"/>
              <a:t>Proplem</a:t>
            </a:r>
            <a:endParaRPr lang="en-US" b="1" dirty="0" smtClean="0"/>
          </a:p>
          <a:p>
            <a:pPr lvl="1"/>
            <a:r>
              <a:rPr lang="en-US" sz="2900" dirty="0" smtClean="0"/>
              <a:t>While traditional middleware simplifies the integration process, it does not address the fundamental challenge of integration: </a:t>
            </a:r>
          </a:p>
          <a:p>
            <a:pPr lvl="2"/>
            <a:r>
              <a:rPr lang="en-US" sz="2900" dirty="0" smtClean="0"/>
              <a:t>the sharing of information based on the intended meaning, the semantics of the data</a:t>
            </a:r>
            <a:endParaRPr lang="el-GR" sz="29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343</a:t>
            </a:fld>
            <a:endParaRPr lang="el-GR"/>
          </a:p>
        </p:txBody>
      </p:sp>
    </p:spTree>
    <p:extLst>
      <p:ext uri="{BB962C8B-B14F-4D97-AF65-F5344CB8AC3E}">
        <p14:creationId xmlns:p14="http://schemas.microsoft.com/office/powerpoint/2010/main" val="2972498895"/>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The Contribution of SW Technology (1/6)</a:t>
            </a:r>
            <a:endParaRPr lang="el-GR" dirty="0"/>
          </a:p>
        </p:txBody>
      </p:sp>
      <p:sp>
        <p:nvSpPr>
          <p:cNvPr id="3" name="2 - Θέση περιεχομένου"/>
          <p:cNvSpPr>
            <a:spLocks noGrp="1"/>
          </p:cNvSpPr>
          <p:nvPr>
            <p:ph idx="1"/>
          </p:nvPr>
        </p:nvSpPr>
        <p:spPr>
          <a:xfrm>
            <a:off x="1331640" y="1735832"/>
            <a:ext cx="7498080" cy="4501480"/>
          </a:xfrm>
        </p:spPr>
        <p:txBody>
          <a:bodyPr>
            <a:normAutofit fontScale="85000" lnSpcReduction="20000"/>
          </a:bodyPr>
          <a:lstStyle/>
          <a:p>
            <a:r>
              <a:rPr lang="en-US" dirty="0" smtClean="0"/>
              <a:t>Using </a:t>
            </a:r>
            <a:r>
              <a:rPr lang="en-US" dirty="0" err="1" smtClean="0"/>
              <a:t>ontologies</a:t>
            </a:r>
            <a:r>
              <a:rPr lang="en-US" dirty="0" smtClean="0"/>
              <a:t> as semantic data models can rationalize disparate data sources into one body of information</a:t>
            </a:r>
          </a:p>
          <a:p>
            <a:r>
              <a:rPr lang="en-US" dirty="0" smtClean="0"/>
              <a:t>By creating </a:t>
            </a:r>
            <a:r>
              <a:rPr lang="en-US" dirty="0" err="1" smtClean="0"/>
              <a:t>ontologies</a:t>
            </a:r>
            <a:r>
              <a:rPr lang="en-US" dirty="0" smtClean="0"/>
              <a:t> for data and content sources and adding generic domain information, integration of disparate sources in the enterprise can be performed without disturbing existing applications</a:t>
            </a:r>
          </a:p>
          <a:p>
            <a:r>
              <a:rPr lang="en-US" dirty="0" smtClean="0"/>
              <a:t>The ontology is mapped to the data sources (fields, records, files, documents), giving applications direct access to the data through the ontology</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344</a:t>
            </a:fld>
            <a:endParaRPr lang="el-GR"/>
          </a:p>
        </p:txBody>
      </p:sp>
    </p:spTree>
    <p:extLst>
      <p:ext uri="{BB962C8B-B14F-4D97-AF65-F5344CB8AC3E}">
        <p14:creationId xmlns:p14="http://schemas.microsoft.com/office/powerpoint/2010/main" val="3404181357"/>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The Contribution of SW Technology (2/6)</a:t>
            </a:r>
            <a:endParaRPr lang="el-GR" dirty="0"/>
          </a:p>
        </p:txBody>
      </p:sp>
      <p:sp>
        <p:nvSpPr>
          <p:cNvPr id="3" name="2 - Θέση περιεχομένου"/>
          <p:cNvSpPr>
            <a:spLocks noGrp="1"/>
          </p:cNvSpPr>
          <p:nvPr>
            <p:ph idx="1"/>
          </p:nvPr>
        </p:nvSpPr>
        <p:spPr>
          <a:xfrm>
            <a:off x="827584" y="1591816"/>
            <a:ext cx="3168352" cy="2197224"/>
          </a:xfrm>
        </p:spPr>
        <p:txBody>
          <a:bodyPr>
            <a:normAutofit fontScale="62500" lnSpcReduction="20000"/>
          </a:bodyPr>
          <a:lstStyle/>
          <a:p>
            <a:r>
              <a:rPr lang="en-US" dirty="0" smtClean="0"/>
              <a:t>We illustrate the general idea using a camera example</a:t>
            </a:r>
          </a:p>
          <a:p>
            <a:r>
              <a:rPr lang="en-US" dirty="0" smtClean="0"/>
              <a:t>Here is one way in which a particular data source or application may talk about cameras: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345</a:t>
            </a:fld>
            <a:endParaRPr lang="el-GR"/>
          </a:p>
        </p:txBody>
      </p:sp>
      <p:sp>
        <p:nvSpPr>
          <p:cNvPr id="5" name="2 - Θέση περιεχομένου"/>
          <p:cNvSpPr txBox="1">
            <a:spLocks/>
          </p:cNvSpPr>
          <p:nvPr/>
        </p:nvSpPr>
        <p:spPr>
          <a:xfrm>
            <a:off x="899592" y="4149080"/>
            <a:ext cx="7992888" cy="2708920"/>
          </a:xfrm>
          <a:prstGeom prst="rect">
            <a:avLst/>
          </a:prstGeom>
        </p:spPr>
        <p:txBody>
          <a:bodyPr>
            <a:normAutofit fontScale="6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This can be interpreted (by human readers) to say that </a:t>
            </a:r>
          </a:p>
          <a:p>
            <a:pPr marL="822960" lvl="1" indent="-283464">
              <a:spcBef>
                <a:spcPts val="600"/>
              </a:spcBef>
              <a:buClr>
                <a:schemeClr val="accent1"/>
              </a:buClr>
              <a:buSzPct val="80000"/>
              <a:buFont typeface="Wingdings 2"/>
              <a:buChar char=""/>
            </a:pPr>
            <a:r>
              <a:rPr lang="en-US" sz="2900" dirty="0" smtClean="0"/>
              <a:t>Olympus-OM-10 is an SLR (which we know by previous experience to be a type of camera), that it has a twin-mirror viewfinder</a:t>
            </a:r>
          </a:p>
          <a:p>
            <a:pPr marL="822960" lvl="1" indent="-283464">
              <a:spcBef>
                <a:spcPts val="600"/>
              </a:spcBef>
              <a:buClr>
                <a:schemeClr val="accent1"/>
              </a:buClr>
              <a:buSzPct val="80000"/>
              <a:buFont typeface="Wingdings 2"/>
              <a:buChar char=""/>
            </a:pPr>
            <a:r>
              <a:rPr lang="en-US" sz="2900" dirty="0" smtClean="0"/>
              <a:t>and to give values for focal length range, f-stop intervals, and minimal and maximal shutter speed</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Note that this interpretation is strictly done by a human reader</a:t>
            </a:r>
          </a:p>
          <a:p>
            <a:pPr marL="822960" lvl="1" indent="-283464">
              <a:spcBef>
                <a:spcPts val="600"/>
              </a:spcBef>
              <a:buClr>
                <a:schemeClr val="accent1"/>
              </a:buClr>
              <a:buSzPct val="80000"/>
              <a:buFont typeface="Wingdings 2"/>
              <a:buChar char=""/>
            </a:pPr>
            <a:r>
              <a:rPr lang="en-US" sz="2900" dirty="0" smtClean="0"/>
              <a:t>There is no way that a computer can know that Olympus-OM-10 is a type of SLR, whereas 75–300 mm is the value of the focal length</a:t>
            </a:r>
            <a:endParaRPr lang="en-US" sz="3200" dirty="0" smtClean="0"/>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This is just one way of syntactically encoding this information</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 Ορθογώνιο"/>
          <p:cNvSpPr/>
          <p:nvPr/>
        </p:nvSpPr>
        <p:spPr>
          <a:xfrm>
            <a:off x="4067944" y="1556792"/>
            <a:ext cx="4896544" cy="2520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&lt;SLR </a:t>
            </a:r>
            <a:r>
              <a:rPr lang="en-US" sz="1600" dirty="0" err="1" smtClean="0"/>
              <a:t>rdf:ID</a:t>
            </a:r>
            <a:r>
              <a:rPr lang="en-US" sz="1600" dirty="0" smtClean="0"/>
              <a:t>="Olympus-OM-10"&gt;</a:t>
            </a:r>
          </a:p>
          <a:p>
            <a:r>
              <a:rPr lang="en-US" sz="1600" dirty="0" smtClean="0"/>
              <a:t>&lt;</a:t>
            </a:r>
            <a:r>
              <a:rPr lang="en-US" sz="1600" dirty="0" err="1" smtClean="0"/>
              <a:t>viewFinder</a:t>
            </a:r>
            <a:r>
              <a:rPr lang="en-US" sz="1600" dirty="0" smtClean="0"/>
              <a:t>&gt;twin mirror&lt;/</a:t>
            </a:r>
            <a:r>
              <a:rPr lang="en-US" sz="1600" dirty="0" err="1" smtClean="0"/>
              <a:t>viewFinder</a:t>
            </a:r>
            <a:r>
              <a:rPr lang="en-US" sz="1600" dirty="0" smtClean="0"/>
              <a:t>&gt;</a:t>
            </a:r>
          </a:p>
          <a:p>
            <a:r>
              <a:rPr lang="en-US" sz="1600" dirty="0" smtClean="0"/>
              <a:t>&lt;optics&gt;</a:t>
            </a:r>
          </a:p>
          <a:p>
            <a:r>
              <a:rPr lang="en-US" sz="1600" dirty="0" smtClean="0"/>
              <a:t>&lt;Lens&gt;</a:t>
            </a:r>
          </a:p>
          <a:p>
            <a:r>
              <a:rPr lang="en-US" sz="1600" dirty="0" smtClean="0"/>
              <a:t>&lt;focal-length&gt;75-300mm zoom&lt;/focal-length&gt;</a:t>
            </a:r>
          </a:p>
          <a:p>
            <a:r>
              <a:rPr lang="en-US" sz="1600" dirty="0" smtClean="0"/>
              <a:t>&lt;f-stop&gt;4.0-4.5&lt;/f-stop&gt;</a:t>
            </a:r>
          </a:p>
          <a:p>
            <a:r>
              <a:rPr lang="en-US" sz="1600" dirty="0" smtClean="0"/>
              <a:t>&lt;/Lens&gt;</a:t>
            </a:r>
          </a:p>
          <a:p>
            <a:r>
              <a:rPr lang="en-US" sz="1600" dirty="0" smtClean="0"/>
              <a:t>&lt;/optics&gt;</a:t>
            </a:r>
          </a:p>
          <a:p>
            <a:r>
              <a:rPr lang="en-US" sz="1600" dirty="0" smtClean="0"/>
              <a:t>&lt;shutter-speed&gt;1/2000 sec. to 10 sec.&lt;/shutter-speed&gt;</a:t>
            </a:r>
          </a:p>
          <a:p>
            <a:r>
              <a:rPr lang="en-US" sz="1600" dirty="0" smtClean="0"/>
              <a:t>&lt;/SLR&gt;</a:t>
            </a:r>
            <a:endParaRPr lang="el-GR" sz="1700" dirty="0">
              <a:solidFill>
                <a:schemeClr val="tx1"/>
              </a:solidFill>
            </a:endParaRPr>
          </a:p>
        </p:txBody>
      </p:sp>
    </p:spTree>
    <p:extLst>
      <p:ext uri="{BB962C8B-B14F-4D97-AF65-F5344CB8AC3E}">
        <p14:creationId xmlns:p14="http://schemas.microsoft.com/office/powerpoint/2010/main" val="4034142600"/>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The Contribution of SW Technology (3/6)</a:t>
            </a:r>
            <a:endParaRPr lang="el-GR" dirty="0"/>
          </a:p>
        </p:txBody>
      </p:sp>
      <p:sp>
        <p:nvSpPr>
          <p:cNvPr id="3" name="2 - Θέση περιεχομένου"/>
          <p:cNvSpPr>
            <a:spLocks noGrp="1"/>
          </p:cNvSpPr>
          <p:nvPr>
            <p:ph idx="1"/>
          </p:nvPr>
        </p:nvSpPr>
        <p:spPr>
          <a:xfrm>
            <a:off x="827584" y="1591816"/>
            <a:ext cx="3168352" cy="3061320"/>
          </a:xfrm>
        </p:spPr>
        <p:txBody>
          <a:bodyPr>
            <a:normAutofit fontScale="62500" lnSpcReduction="20000"/>
          </a:bodyPr>
          <a:lstStyle/>
          <a:p>
            <a:r>
              <a:rPr lang="en-US" dirty="0" smtClean="0"/>
              <a:t>A second data source may well have chosen an entirely different format:</a:t>
            </a:r>
          </a:p>
          <a:p>
            <a:pPr lvl="0"/>
            <a:r>
              <a:rPr lang="en-US" dirty="0" smtClean="0"/>
              <a:t>Human readers can see that these two different formats talk about the same object</a:t>
            </a:r>
          </a:p>
          <a:p>
            <a:pPr lvl="0"/>
            <a:r>
              <a:rPr lang="en-US" dirty="0" smtClean="0"/>
              <a:t> After all, we know that SLR is a kind of camera, and that </a:t>
            </a:r>
            <a:r>
              <a:rPr lang="en-US" i="1" dirty="0" smtClean="0"/>
              <a:t>f-stop</a:t>
            </a:r>
            <a:r>
              <a:rPr lang="en-US" dirty="0" smtClean="0"/>
              <a:t> is a synonym for </a:t>
            </a:r>
            <a:r>
              <a:rPr lang="en-US" i="1" dirty="0" smtClean="0"/>
              <a:t>aperture</a:t>
            </a:r>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346</a:t>
            </a:fld>
            <a:endParaRPr lang="el-GR"/>
          </a:p>
        </p:txBody>
      </p:sp>
      <p:sp>
        <p:nvSpPr>
          <p:cNvPr id="5" name="2 - Θέση περιεχομένου"/>
          <p:cNvSpPr txBox="1">
            <a:spLocks/>
          </p:cNvSpPr>
          <p:nvPr/>
        </p:nvSpPr>
        <p:spPr>
          <a:xfrm>
            <a:off x="899592" y="4797152"/>
            <a:ext cx="7992888" cy="180020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000" dirty="0" smtClean="0"/>
              <a:t>Of course, we can provide a simple ad hoc  integration of these data sources by simply writing a translator from one to the other</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000" dirty="0" smtClean="0"/>
              <a:t>But this would only solve this specific integration problem, and we would have to do the same again when we encountered the next data format for cameras</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 Ορθογώνιο"/>
          <p:cNvSpPr/>
          <p:nvPr/>
        </p:nvSpPr>
        <p:spPr>
          <a:xfrm>
            <a:off x="4067944" y="1772816"/>
            <a:ext cx="4896544" cy="25202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&lt;Camera </a:t>
            </a:r>
            <a:r>
              <a:rPr lang="en-US" sz="1600" dirty="0" err="1" smtClean="0"/>
              <a:t>rdf:ID</a:t>
            </a:r>
            <a:r>
              <a:rPr lang="en-US" sz="1600" dirty="0" smtClean="0"/>
              <a:t>="Olympus-OM-10"&gt;</a:t>
            </a:r>
          </a:p>
          <a:p>
            <a:r>
              <a:rPr lang="en-US" sz="1600" dirty="0" smtClean="0"/>
              <a:t>&lt;</a:t>
            </a:r>
            <a:r>
              <a:rPr lang="en-US" sz="1600" dirty="0" err="1" smtClean="0"/>
              <a:t>viewFinder</a:t>
            </a:r>
            <a:r>
              <a:rPr lang="en-US" sz="1600" dirty="0" smtClean="0"/>
              <a:t>&gt;twin mirror&lt;/</a:t>
            </a:r>
            <a:r>
              <a:rPr lang="en-US" sz="1600" dirty="0" err="1" smtClean="0"/>
              <a:t>viewFinder</a:t>
            </a:r>
            <a:r>
              <a:rPr lang="en-US" sz="1600" dirty="0" smtClean="0"/>
              <a:t>&gt;</a:t>
            </a:r>
          </a:p>
          <a:p>
            <a:r>
              <a:rPr lang="en-US" sz="1600" dirty="0" smtClean="0"/>
              <a:t>&lt;optics&gt;</a:t>
            </a:r>
          </a:p>
          <a:p>
            <a:r>
              <a:rPr lang="en-US" sz="1600" dirty="0" smtClean="0"/>
              <a:t>&lt;Lens&gt;</a:t>
            </a:r>
          </a:p>
          <a:p>
            <a:r>
              <a:rPr lang="en-US" sz="1600" dirty="0" smtClean="0"/>
              <a:t>&lt;size&gt;300mm zoom&lt;/size&gt;</a:t>
            </a:r>
          </a:p>
          <a:p>
            <a:r>
              <a:rPr lang="en-US" sz="1600" dirty="0" smtClean="0"/>
              <a:t>&lt;aperture&gt;4.5&lt;/aperture&gt;</a:t>
            </a:r>
          </a:p>
          <a:p>
            <a:r>
              <a:rPr lang="en-US" sz="1600" dirty="0" smtClean="0"/>
              <a:t>&lt;/Lens&gt;</a:t>
            </a:r>
          </a:p>
          <a:p>
            <a:r>
              <a:rPr lang="en-US" sz="1600" dirty="0" smtClean="0"/>
              <a:t>&lt;/optics&gt;</a:t>
            </a:r>
          </a:p>
          <a:p>
            <a:r>
              <a:rPr lang="en-US" sz="1600" dirty="0" smtClean="0"/>
              <a:t>&lt;shutter-speed&gt;1/2000 sec. to 10 sec.&lt;/shutter-speed&gt;</a:t>
            </a:r>
          </a:p>
          <a:p>
            <a:r>
              <a:rPr lang="en-US" sz="1600" dirty="0" smtClean="0"/>
              <a:t>&lt;/Camera&gt;</a:t>
            </a:r>
            <a:endParaRPr lang="el-GR" sz="1700" dirty="0">
              <a:solidFill>
                <a:schemeClr val="tx1"/>
              </a:solidFill>
            </a:endParaRPr>
          </a:p>
        </p:txBody>
      </p:sp>
    </p:spTree>
    <p:extLst>
      <p:ext uri="{BB962C8B-B14F-4D97-AF65-F5344CB8AC3E}">
        <p14:creationId xmlns:p14="http://schemas.microsoft.com/office/powerpoint/2010/main" val="274613265"/>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The Contribution of SW Technology (4/6)</a:t>
            </a:r>
            <a:endParaRPr lang="el-GR" dirty="0"/>
          </a:p>
        </p:txBody>
      </p:sp>
      <p:sp>
        <p:nvSpPr>
          <p:cNvPr id="3" name="2 - Θέση περιεχομένου"/>
          <p:cNvSpPr>
            <a:spLocks noGrp="1"/>
          </p:cNvSpPr>
          <p:nvPr>
            <p:ph idx="1"/>
          </p:nvPr>
        </p:nvSpPr>
        <p:spPr>
          <a:xfrm>
            <a:off x="899592" y="1735832"/>
            <a:ext cx="3096344" cy="1117104"/>
          </a:xfrm>
        </p:spPr>
        <p:txBody>
          <a:bodyPr>
            <a:normAutofit fontScale="70000" lnSpcReduction="20000"/>
          </a:bodyPr>
          <a:lstStyle/>
          <a:p>
            <a:r>
              <a:rPr lang="en-US" dirty="0" smtClean="0"/>
              <a:t>Instead, we might well write a simple camera ontology in OWL:</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347</a:t>
            </a:fld>
            <a:endParaRPr lang="el-GR"/>
          </a:p>
        </p:txBody>
      </p:sp>
      <p:sp>
        <p:nvSpPr>
          <p:cNvPr id="5" name="2 - Θέση περιεχομένου"/>
          <p:cNvSpPr txBox="1">
            <a:spLocks/>
          </p:cNvSpPr>
          <p:nvPr/>
        </p:nvSpPr>
        <p:spPr>
          <a:xfrm>
            <a:off x="899592" y="3861048"/>
            <a:ext cx="2880320" cy="2520280"/>
          </a:xfrm>
          <a:prstGeom prst="rect">
            <a:avLst/>
          </a:prstGeom>
        </p:spPr>
        <p:txBody>
          <a:bodyPr>
            <a:normAutofit fontScale="70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In other words, SLR is a type of camera, </a:t>
            </a:r>
            <a:r>
              <a:rPr lang="en-US" sz="3200" i="1" dirty="0" smtClean="0"/>
              <a:t>f-stop</a:t>
            </a:r>
            <a:r>
              <a:rPr lang="en-US" sz="3200" dirty="0" smtClean="0"/>
              <a:t> is synonymous with </a:t>
            </a:r>
            <a:r>
              <a:rPr lang="en-US" sz="3200" i="1" dirty="0" smtClean="0"/>
              <a:t>aperture</a:t>
            </a:r>
            <a:r>
              <a:rPr lang="en-US" sz="3200" dirty="0" smtClean="0"/>
              <a:t>, and </a:t>
            </a:r>
            <a:r>
              <a:rPr lang="en-US" sz="3200" i="1" dirty="0" smtClean="0"/>
              <a:t>focal length </a:t>
            </a:r>
            <a:r>
              <a:rPr lang="en-US" sz="3200" dirty="0" smtClean="0"/>
              <a:t>is synonymous with </a:t>
            </a:r>
            <a:r>
              <a:rPr lang="en-US" sz="3200" i="1" dirty="0" smtClean="0"/>
              <a:t>lens size</a:t>
            </a:r>
            <a:endParaRPr kumimoji="0" lang="el-GR" sz="32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5 - Ορθογώνιο"/>
          <p:cNvSpPr/>
          <p:nvPr/>
        </p:nvSpPr>
        <p:spPr>
          <a:xfrm>
            <a:off x="3923928" y="1700808"/>
            <a:ext cx="4968552" cy="388843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owl:Class</a:t>
            </a:r>
            <a:r>
              <a:rPr lang="en-US" sz="1600" dirty="0" smtClean="0"/>
              <a:t> </a:t>
            </a:r>
            <a:r>
              <a:rPr lang="en-US" sz="1600" dirty="0" err="1" smtClean="0"/>
              <a:t>rdf:ID</a:t>
            </a:r>
            <a:r>
              <a:rPr lang="en-US" sz="1600" dirty="0" smtClean="0"/>
              <a:t>="SLR"&gt;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="#Camera"/&gt;</a:t>
            </a:r>
          </a:p>
          <a:p>
            <a:r>
              <a:rPr lang="en-US" sz="1600" dirty="0" smtClean="0"/>
              <a:t>&lt;/</a:t>
            </a:r>
            <a:r>
              <a:rPr lang="en-US" sz="1600" dirty="0" err="1" smtClean="0"/>
              <a:t>owl:Class</a:t>
            </a:r>
            <a:r>
              <a:rPr lang="en-US" sz="1600" dirty="0" smtClean="0"/>
              <a:t>&gt;</a:t>
            </a:r>
          </a:p>
          <a:p>
            <a:r>
              <a:rPr lang="en-US" sz="1600" dirty="0" smtClean="0"/>
              <a:t>&lt;</a:t>
            </a:r>
            <a:r>
              <a:rPr lang="en-US" sz="1600" dirty="0" err="1" smtClean="0"/>
              <a:t>owl:DatatypeProperty</a:t>
            </a:r>
            <a:r>
              <a:rPr lang="en-US" sz="1600" dirty="0" smtClean="0"/>
              <a:t> </a:t>
            </a:r>
            <a:r>
              <a:rPr lang="en-US" sz="1600" dirty="0" err="1" smtClean="0"/>
              <a:t>rdf:ID</a:t>
            </a:r>
            <a:r>
              <a:rPr lang="en-US" sz="1600" dirty="0" smtClean="0"/>
              <a:t>="f-stop"&gt;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="#Lens"/&gt;</a:t>
            </a:r>
          </a:p>
          <a:p>
            <a:r>
              <a:rPr lang="en-US" sz="1600" dirty="0" smtClean="0"/>
              <a:t>&lt;/</a:t>
            </a:r>
            <a:r>
              <a:rPr lang="en-US" sz="1600" dirty="0" err="1" smtClean="0"/>
              <a:t>owl:DatatypeProperty</a:t>
            </a:r>
            <a:r>
              <a:rPr lang="en-US" sz="1600" dirty="0" smtClean="0"/>
              <a:t>&gt;</a:t>
            </a:r>
          </a:p>
          <a:p>
            <a:r>
              <a:rPr lang="en-US" sz="1600" dirty="0" smtClean="0"/>
              <a:t>&lt;</a:t>
            </a:r>
            <a:r>
              <a:rPr lang="en-US" sz="1600" dirty="0" err="1" smtClean="0"/>
              <a:t>owl:DatatypeProperty</a:t>
            </a:r>
            <a:r>
              <a:rPr lang="en-US" sz="1600" dirty="0" smtClean="0"/>
              <a:t>&gt; </a:t>
            </a:r>
            <a:r>
              <a:rPr lang="en-US" sz="1600" dirty="0" err="1" smtClean="0"/>
              <a:t>rdf:ID</a:t>
            </a:r>
            <a:r>
              <a:rPr lang="en-US" sz="1600" dirty="0" smtClean="0"/>
              <a:t>="aperture"&gt;</a:t>
            </a:r>
          </a:p>
          <a:p>
            <a:r>
              <a:rPr lang="en-US" sz="1600" dirty="0" smtClean="0"/>
              <a:t>&lt;</a:t>
            </a:r>
            <a:r>
              <a:rPr lang="en-US" sz="1600" dirty="0" err="1" smtClean="0"/>
              <a:t>owl:equivalentProperty</a:t>
            </a:r>
            <a:r>
              <a:rPr lang="en-US" sz="1600" dirty="0" smtClean="0"/>
              <a:t> </a:t>
            </a:r>
            <a:r>
              <a:rPr lang="en-US" sz="1600" dirty="0" err="1" smtClean="0"/>
              <a:t>rdf:resource</a:t>
            </a:r>
            <a:r>
              <a:rPr lang="en-US" sz="1600" dirty="0" smtClean="0"/>
              <a:t>="#f-stop"/&gt;</a:t>
            </a:r>
          </a:p>
          <a:p>
            <a:r>
              <a:rPr lang="en-US" sz="1600" dirty="0" smtClean="0"/>
              <a:t>&lt;/</a:t>
            </a:r>
            <a:r>
              <a:rPr lang="en-US" sz="1600" dirty="0" err="1" smtClean="0"/>
              <a:t>owl:DatatypeProperty</a:t>
            </a:r>
            <a:r>
              <a:rPr lang="en-US" sz="1600" dirty="0" smtClean="0"/>
              <a:t>&gt;&gt;</a:t>
            </a:r>
          </a:p>
          <a:p>
            <a:r>
              <a:rPr lang="en-US" sz="1600" dirty="0" smtClean="0"/>
              <a:t>&lt;</a:t>
            </a:r>
            <a:r>
              <a:rPr lang="en-US" sz="1600" dirty="0" err="1" smtClean="0"/>
              <a:t>owl:DatatypeProperty</a:t>
            </a:r>
            <a:r>
              <a:rPr lang="en-US" sz="1600" dirty="0" smtClean="0"/>
              <a:t> </a:t>
            </a:r>
            <a:r>
              <a:rPr lang="en-US" sz="1600" dirty="0" err="1" smtClean="0"/>
              <a:t>rdf:ID</a:t>
            </a:r>
            <a:r>
              <a:rPr lang="en-US" sz="1600" dirty="0" smtClean="0"/>
              <a:t>="focal-length"&gt;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="#Lens"/&gt;</a:t>
            </a:r>
          </a:p>
          <a:p>
            <a:r>
              <a:rPr lang="en-US" sz="1600" dirty="0" smtClean="0"/>
              <a:t>&lt;/</a:t>
            </a:r>
            <a:r>
              <a:rPr lang="en-US" sz="1600" dirty="0" err="1" smtClean="0"/>
              <a:t>owl:DatatypeProperty</a:t>
            </a:r>
            <a:r>
              <a:rPr lang="en-US" sz="1600" dirty="0" smtClean="0"/>
              <a:t>&gt;</a:t>
            </a:r>
          </a:p>
          <a:p>
            <a:r>
              <a:rPr lang="en-US" sz="1600" dirty="0" smtClean="0"/>
              <a:t>&lt;</a:t>
            </a:r>
            <a:r>
              <a:rPr lang="en-US" sz="1600" dirty="0" err="1" smtClean="0"/>
              <a:t>owl:DatatypeProperty</a:t>
            </a:r>
            <a:r>
              <a:rPr lang="en-US" sz="1600" dirty="0" smtClean="0"/>
              <a:t>&gt; </a:t>
            </a:r>
            <a:r>
              <a:rPr lang="en-US" sz="1600" dirty="0" err="1" smtClean="0"/>
              <a:t>rdf:ID</a:t>
            </a:r>
            <a:r>
              <a:rPr lang="en-US" sz="1600" dirty="0" smtClean="0"/>
              <a:t>="size"&gt;</a:t>
            </a:r>
          </a:p>
          <a:p>
            <a:r>
              <a:rPr lang="en-US" sz="1600" dirty="0" smtClean="0"/>
              <a:t>&lt;</a:t>
            </a:r>
            <a:r>
              <a:rPr lang="en-US" sz="1600" dirty="0" err="1" smtClean="0"/>
              <a:t>owl:equivalentProperty</a:t>
            </a:r>
            <a:r>
              <a:rPr lang="en-US" sz="1600" dirty="0" smtClean="0"/>
              <a:t> </a:t>
            </a:r>
            <a:r>
              <a:rPr lang="en-US" sz="1600" dirty="0" err="1" smtClean="0"/>
              <a:t>rdf:resource</a:t>
            </a:r>
            <a:r>
              <a:rPr lang="en-US" sz="1600" dirty="0" smtClean="0"/>
              <a:t>="#focal-length"/&gt;</a:t>
            </a:r>
          </a:p>
          <a:p>
            <a:r>
              <a:rPr lang="en-US" sz="1600" dirty="0" smtClean="0"/>
              <a:t>&lt;/</a:t>
            </a:r>
            <a:r>
              <a:rPr lang="en-US" sz="1600" dirty="0" err="1" smtClean="0"/>
              <a:t>owl:DatatypeProperty</a:t>
            </a:r>
            <a:r>
              <a:rPr lang="en-US" sz="1600" dirty="0" smtClean="0"/>
              <a:t>/&gt;</a:t>
            </a:r>
            <a:endParaRPr lang="el-GR" sz="1700" dirty="0">
              <a:solidFill>
                <a:schemeClr val="tx1"/>
              </a:solidFill>
            </a:endParaRPr>
          </a:p>
        </p:txBody>
      </p:sp>
    </p:spTree>
    <p:extLst>
      <p:ext uri="{BB962C8B-B14F-4D97-AF65-F5344CB8AC3E}">
        <p14:creationId xmlns:p14="http://schemas.microsoft.com/office/powerpoint/2010/main" val="2296961243"/>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116632"/>
            <a:ext cx="7498080" cy="1143000"/>
          </a:xfrm>
        </p:spPr>
        <p:txBody>
          <a:bodyPr>
            <a:normAutofit fontScale="90000"/>
          </a:bodyPr>
          <a:lstStyle/>
          <a:p>
            <a:r>
              <a:rPr lang="en-US" b="1" dirty="0" smtClean="0"/>
              <a:t>The Contribution of SW Technology (5/6)</a:t>
            </a:r>
            <a:endParaRPr lang="el-GR" dirty="0"/>
          </a:p>
        </p:txBody>
      </p:sp>
      <p:sp>
        <p:nvSpPr>
          <p:cNvPr id="3" name="2 - Θέση περιεχομένου"/>
          <p:cNvSpPr>
            <a:spLocks noGrp="1"/>
          </p:cNvSpPr>
          <p:nvPr>
            <p:ph idx="1"/>
          </p:nvPr>
        </p:nvSpPr>
        <p:spPr>
          <a:xfrm>
            <a:off x="1043608" y="1340768"/>
            <a:ext cx="8100392" cy="5517232"/>
          </a:xfrm>
        </p:spPr>
        <p:txBody>
          <a:bodyPr>
            <a:normAutofit fontScale="55000" lnSpcReduction="20000"/>
          </a:bodyPr>
          <a:lstStyle/>
          <a:p>
            <a:r>
              <a:rPr lang="en-US" sz="3500" dirty="0" smtClean="0"/>
              <a:t>Now suppose that an application A is using the second encoding (camera, aperture, lens size) and that it is receiving data from an application B using the first encoding (SLR, f-stop, focal length)</a:t>
            </a:r>
          </a:p>
          <a:p>
            <a:r>
              <a:rPr lang="en-US" sz="3500" dirty="0" smtClean="0"/>
              <a:t>As application A parses the XML document that it received from application B, it encounters SLR</a:t>
            </a:r>
          </a:p>
          <a:p>
            <a:pPr lvl="1"/>
            <a:r>
              <a:rPr lang="en-US" sz="3300" dirty="0" smtClean="0"/>
              <a:t>It doesn’t “understand” SLR so it “consults” the camera ontology: “What do you know about SLR?” </a:t>
            </a:r>
          </a:p>
          <a:p>
            <a:pPr lvl="1"/>
            <a:r>
              <a:rPr lang="en-US" sz="3300" dirty="0" smtClean="0"/>
              <a:t>The ontology returns “SLR is a type of Camera.”</a:t>
            </a:r>
          </a:p>
          <a:p>
            <a:r>
              <a:rPr lang="en-US" sz="3500" dirty="0" smtClean="0"/>
              <a:t>This knowledge provides the link for application A to “understand” the relation between something it doesn’t know (SLR) and something it does know (Camera)</a:t>
            </a:r>
          </a:p>
          <a:p>
            <a:r>
              <a:rPr lang="en-US" sz="3500" dirty="0" smtClean="0"/>
              <a:t>When application A continues parsing, it encounters f-stop.</a:t>
            </a:r>
          </a:p>
          <a:p>
            <a:r>
              <a:rPr lang="en-US" sz="3500" dirty="0" smtClean="0"/>
              <a:t>Again, application A was not coded to understand f-stop, so it consults the camera ontology: </a:t>
            </a:r>
          </a:p>
          <a:p>
            <a:pPr lvl="1"/>
            <a:r>
              <a:rPr lang="en-US" sz="3300" dirty="0" smtClean="0"/>
              <a:t>“What do you know about f-stop?” </a:t>
            </a:r>
          </a:p>
          <a:p>
            <a:pPr lvl="1"/>
            <a:r>
              <a:rPr lang="en-US" sz="3300" dirty="0" smtClean="0"/>
              <a:t>The ontology returns: “f-stop is synonymous with aperture.” </a:t>
            </a:r>
          </a:p>
          <a:p>
            <a:r>
              <a:rPr lang="en-US" sz="3500" dirty="0" smtClean="0"/>
              <a:t>Once again, this knowledge serves to bridge the terminology gap between something application A doesn’t know and something application A does know</a:t>
            </a:r>
          </a:p>
          <a:p>
            <a:r>
              <a:rPr lang="en-US" sz="3500" dirty="0" smtClean="0"/>
              <a:t>And similarly for focal length</a:t>
            </a:r>
            <a:endParaRPr lang="el-GR" sz="35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348</a:t>
            </a:fld>
            <a:endParaRPr lang="el-GR"/>
          </a:p>
        </p:txBody>
      </p:sp>
    </p:spTree>
    <p:extLst>
      <p:ext uri="{BB962C8B-B14F-4D97-AF65-F5344CB8AC3E}">
        <p14:creationId xmlns:p14="http://schemas.microsoft.com/office/powerpoint/2010/main" val="1534755046"/>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The Contribution of SW Technology (6/6)</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dirty="0" smtClean="0"/>
              <a:t>The main point here is that syntactic divergence is no longer a hindrance</a:t>
            </a:r>
          </a:p>
          <a:p>
            <a:r>
              <a:rPr lang="en-US" dirty="0" smtClean="0"/>
              <a:t>In fact, syntactic divergence can be encouraged, so that each application uses the syntactic form that best suits its needs</a:t>
            </a:r>
          </a:p>
          <a:p>
            <a:r>
              <a:rPr lang="en-US" dirty="0" smtClean="0"/>
              <a:t>The ontology provides for a single integration of these different syntactical forms rather </a:t>
            </a:r>
            <a:r>
              <a:rPr lang="en-US" i="1" dirty="0" smtClean="0"/>
              <a:t>n</a:t>
            </a:r>
            <a:r>
              <a:rPr lang="en-US" i="1" baseline="30000" dirty="0" smtClean="0"/>
              <a:t>2</a:t>
            </a:r>
            <a:r>
              <a:rPr lang="en-US" i="1" dirty="0" smtClean="0"/>
              <a:t> </a:t>
            </a:r>
            <a:r>
              <a:rPr lang="en-US" dirty="0" smtClean="0"/>
              <a:t>individual mappings between the different formats</a:t>
            </a:r>
          </a:p>
          <a:p>
            <a:r>
              <a:rPr lang="en-US" dirty="0" smtClean="0"/>
              <a:t>Audi is not the only company investigating SW technology for solving its data integration problems </a:t>
            </a:r>
          </a:p>
          <a:p>
            <a:pPr lvl="1"/>
            <a:r>
              <a:rPr lang="en-US" dirty="0" smtClean="0"/>
              <a:t>The same holds for large companies such as Boeing, Daimler Chrysler, Hewlett Packard, and others </a:t>
            </a:r>
          </a:p>
          <a:p>
            <a:r>
              <a:rPr lang="en-US" dirty="0" smtClean="0"/>
              <a:t>This application scenario is now realistic enough that companies like Unicorn (Israel), </a:t>
            </a:r>
            <a:r>
              <a:rPr lang="en-US" dirty="0" err="1" smtClean="0"/>
              <a:t>Ontoprise</a:t>
            </a:r>
            <a:r>
              <a:rPr lang="en-US" dirty="0" smtClean="0"/>
              <a:t> (Germany), Network Inference (UK), and others are staking their business interests on this use of SW technology</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349</a:t>
            </a:fld>
            <a:endParaRPr lang="el-GR"/>
          </a:p>
        </p:txBody>
      </p:sp>
    </p:spTree>
    <p:extLst>
      <p:ext uri="{BB962C8B-B14F-4D97-AF65-F5344CB8AC3E}">
        <p14:creationId xmlns:p14="http://schemas.microsoft.com/office/powerpoint/2010/main" val="1964070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Introduction (3/6)</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n-US" dirty="0" smtClean="0"/>
              <a:t>Both representations, </a:t>
            </a:r>
            <a:r>
              <a:rPr lang="en-US" i="1" dirty="0" smtClean="0"/>
              <a:t>HTML and XML </a:t>
            </a:r>
            <a:r>
              <a:rPr lang="en-US" dirty="0" smtClean="0"/>
              <a:t>:</a:t>
            </a:r>
          </a:p>
          <a:p>
            <a:pPr lvl="1"/>
            <a:r>
              <a:rPr lang="en-US" dirty="0" smtClean="0"/>
              <a:t>use </a:t>
            </a:r>
            <a:r>
              <a:rPr lang="en-US" i="1" dirty="0" smtClean="0"/>
              <a:t>tags, such as &lt;h2&gt; and &lt;/year&gt;</a:t>
            </a:r>
          </a:p>
          <a:p>
            <a:pPr lvl="1"/>
            <a:r>
              <a:rPr lang="en-US" i="1" dirty="0" smtClean="0"/>
              <a:t>are markup languages</a:t>
            </a:r>
          </a:p>
          <a:p>
            <a:pPr lvl="2"/>
            <a:r>
              <a:rPr lang="en-US" dirty="0" smtClean="0"/>
              <a:t>they allow one to write some content and provide information about what role that content plays</a:t>
            </a:r>
          </a:p>
          <a:p>
            <a:pPr lvl="1"/>
            <a:r>
              <a:rPr lang="en-US" dirty="0" smtClean="0"/>
              <a:t>Are based on tags</a:t>
            </a:r>
          </a:p>
          <a:p>
            <a:pPr lvl="2"/>
            <a:r>
              <a:rPr lang="en-US" dirty="0" smtClean="0"/>
              <a:t>These tags may be nested</a:t>
            </a:r>
          </a:p>
          <a:p>
            <a:pPr lvl="2"/>
            <a:r>
              <a:rPr lang="en-US" dirty="0" smtClean="0"/>
              <a:t>All tags in XML must be closed whereas in HTML some tags, such as </a:t>
            </a:r>
            <a:r>
              <a:rPr lang="en-US" i="1" dirty="0" smtClean="0"/>
              <a:t>&lt;</a:t>
            </a:r>
            <a:r>
              <a:rPr lang="en-US" i="1" dirty="0" err="1" smtClean="0"/>
              <a:t>br</a:t>
            </a:r>
            <a:r>
              <a:rPr lang="en-US" i="1" dirty="0" smtClean="0"/>
              <a:t>&gt;, may be left open</a:t>
            </a:r>
          </a:p>
          <a:p>
            <a:pPr lvl="2"/>
            <a:r>
              <a:rPr lang="en-US" dirty="0" smtClean="0"/>
              <a:t>The enclosed content, together with its opening and closing tags, is referred to as an </a:t>
            </a:r>
            <a:r>
              <a:rPr lang="en-US" i="1" dirty="0" smtClean="0"/>
              <a:t>element</a:t>
            </a:r>
          </a:p>
          <a:p>
            <a:r>
              <a:rPr lang="en-US" dirty="0" smtClean="0"/>
              <a:t>Human users can read both representations quite easily</a:t>
            </a:r>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35</a:t>
            </a:fld>
            <a:endParaRPr lang="el-GR"/>
          </a:p>
        </p:txBody>
      </p:sp>
    </p:spTree>
    <p:extLst>
      <p:ext uri="{BB962C8B-B14F-4D97-AF65-F5344CB8AC3E}">
        <p14:creationId xmlns:p14="http://schemas.microsoft.com/office/powerpoint/2010/main" val="2494270839"/>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normAutofit/>
          </a:bodyPr>
          <a:lstStyle/>
          <a:p>
            <a:r>
              <a:rPr lang="en-US" dirty="0" smtClean="0"/>
              <a:t>Skill Finding </a:t>
            </a:r>
            <a:br>
              <a:rPr lang="en-US" dirty="0" smtClean="0"/>
            </a:br>
            <a:r>
              <a:rPr lang="en-US" dirty="0" smtClean="0"/>
              <a:t>at Swiss Life</a:t>
            </a:r>
            <a:endParaRPr lang="el-GR" dirty="0"/>
          </a:p>
        </p:txBody>
      </p:sp>
      <p:sp>
        <p:nvSpPr>
          <p:cNvPr id="6" name="5 - Θέση κειμένου"/>
          <p:cNvSpPr>
            <a:spLocks noGrp="1"/>
          </p:cNvSpPr>
          <p:nvPr>
            <p:ph type="body" idx="1"/>
          </p:nvPr>
        </p:nvSpPr>
        <p:spPr>
          <a:xfrm>
            <a:off x="4283968" y="4005064"/>
            <a:ext cx="4695224" cy="1077664"/>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350</a:t>
            </a:fld>
            <a:endParaRPr lang="el-GR"/>
          </a:p>
        </p:txBody>
      </p:sp>
    </p:spTree>
    <p:extLst>
      <p:ext uri="{BB962C8B-B14F-4D97-AF65-F5344CB8AC3E}">
        <p14:creationId xmlns:p14="http://schemas.microsoft.com/office/powerpoint/2010/main" val="740689333"/>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The Setting</a:t>
            </a:r>
            <a:endParaRPr lang="el-GR" dirty="0"/>
          </a:p>
        </p:txBody>
      </p:sp>
      <p:sp>
        <p:nvSpPr>
          <p:cNvPr id="3" name="2 - Θέση περιεχομένου"/>
          <p:cNvSpPr>
            <a:spLocks noGrp="1"/>
          </p:cNvSpPr>
          <p:nvPr>
            <p:ph idx="1"/>
          </p:nvPr>
        </p:nvSpPr>
        <p:spPr>
          <a:xfrm>
            <a:off x="1043608" y="1447800"/>
            <a:ext cx="7890080" cy="5077544"/>
          </a:xfrm>
        </p:spPr>
        <p:txBody>
          <a:bodyPr>
            <a:normAutofit fontScale="70000" lnSpcReduction="20000"/>
          </a:bodyPr>
          <a:lstStyle/>
          <a:p>
            <a:r>
              <a:rPr lang="en-US" dirty="0" smtClean="0"/>
              <a:t>Swiss Life is one of Europe’s leading life insurers, with 11,000 employees worldwide and some $14 billion of written premiums</a:t>
            </a:r>
          </a:p>
          <a:p>
            <a:r>
              <a:rPr lang="en-US" dirty="0" smtClean="0"/>
              <a:t>Swiss Life has subsidiaries, branches, representative offices, and partners representing its interests in about fifty different countries</a:t>
            </a:r>
          </a:p>
          <a:p>
            <a:r>
              <a:rPr lang="en-US" dirty="0" smtClean="0"/>
              <a:t>The tacit knowledge, personal competencies, and skills of its employees are the most important resources of any company for solving </a:t>
            </a:r>
            <a:r>
              <a:rPr lang="en-US" dirty="0" err="1" smtClean="0"/>
              <a:t>knowledgeintensive</a:t>
            </a:r>
            <a:r>
              <a:rPr lang="en-US" dirty="0" smtClean="0"/>
              <a:t> tasks</a:t>
            </a:r>
          </a:p>
          <a:p>
            <a:pPr lvl="1"/>
            <a:r>
              <a:rPr lang="en-US" dirty="0" smtClean="0"/>
              <a:t>they are the real substance of the company’s success</a:t>
            </a:r>
          </a:p>
          <a:p>
            <a:r>
              <a:rPr lang="en-US" dirty="0" smtClean="0"/>
              <a:t>Establishing an electronically accessible repository of people’s capabilities, experiences, and key knowledge areas is one of the major building blocks in setting up enterprise knowledge management</a:t>
            </a:r>
          </a:p>
          <a:p>
            <a:r>
              <a:rPr lang="en-US" dirty="0" smtClean="0"/>
              <a:t>Such a skills repository can be used to enable a search for people with specific skills, expose skill gaps and competency levels, direct training as part of career planning, and document the company’s intellectual capital</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351</a:t>
            </a:fld>
            <a:endParaRPr lang="el-GR"/>
          </a:p>
        </p:txBody>
      </p:sp>
    </p:spTree>
    <p:extLst>
      <p:ext uri="{BB962C8B-B14F-4D97-AF65-F5344CB8AC3E}">
        <p14:creationId xmlns:p14="http://schemas.microsoft.com/office/powerpoint/2010/main" val="1453162423"/>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The Problem</a:t>
            </a:r>
            <a:endParaRPr lang="el-GR" dirty="0"/>
          </a:p>
        </p:txBody>
      </p:sp>
      <p:sp>
        <p:nvSpPr>
          <p:cNvPr id="3" name="2 - Θέση περιεχομένου"/>
          <p:cNvSpPr>
            <a:spLocks noGrp="1"/>
          </p:cNvSpPr>
          <p:nvPr>
            <p:ph idx="1"/>
          </p:nvPr>
        </p:nvSpPr>
        <p:spPr>
          <a:xfrm>
            <a:off x="1435608" y="1663824"/>
            <a:ext cx="7024824" cy="4069432"/>
          </a:xfrm>
        </p:spPr>
        <p:txBody>
          <a:bodyPr>
            <a:normAutofit fontScale="85000" lnSpcReduction="20000"/>
          </a:bodyPr>
          <a:lstStyle/>
          <a:p>
            <a:r>
              <a:rPr lang="en-US" dirty="0" smtClean="0"/>
              <a:t>With such a large and international workforce distributed over many geographical and culturally diverse areas, the construction of a companywide skills repository is a difficult task</a:t>
            </a:r>
          </a:p>
          <a:p>
            <a:pPr lvl="1"/>
            <a:r>
              <a:rPr lang="en-US" dirty="0" smtClean="0"/>
              <a:t>How to list the large number of different skills? </a:t>
            </a:r>
          </a:p>
          <a:p>
            <a:pPr lvl="1"/>
            <a:r>
              <a:rPr lang="en-US" dirty="0" smtClean="0"/>
              <a:t>How to organize them so that they can be retrieved across geographical and cultural boundaries? </a:t>
            </a:r>
          </a:p>
          <a:p>
            <a:pPr lvl="1"/>
            <a:r>
              <a:rPr lang="en-US" dirty="0" smtClean="0"/>
              <a:t>How to ensure that the repository is updated frequently?</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352</a:t>
            </a:fld>
            <a:endParaRPr lang="el-GR"/>
          </a:p>
        </p:txBody>
      </p:sp>
    </p:spTree>
    <p:extLst>
      <p:ext uri="{BB962C8B-B14F-4D97-AF65-F5344CB8AC3E}">
        <p14:creationId xmlns:p14="http://schemas.microsoft.com/office/powerpoint/2010/main" val="440631870"/>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The Contribution of SW Technology (1/3)</a:t>
            </a:r>
            <a:endParaRPr lang="el-GR" dirty="0"/>
          </a:p>
        </p:txBody>
      </p:sp>
      <p:sp>
        <p:nvSpPr>
          <p:cNvPr id="3" name="2 - Θέση περιεχομένου"/>
          <p:cNvSpPr>
            <a:spLocks noGrp="1"/>
          </p:cNvSpPr>
          <p:nvPr>
            <p:ph idx="1"/>
          </p:nvPr>
        </p:nvSpPr>
        <p:spPr>
          <a:xfrm>
            <a:off x="1435608" y="1447800"/>
            <a:ext cx="7498080" cy="4285456"/>
          </a:xfrm>
        </p:spPr>
        <p:txBody>
          <a:bodyPr>
            <a:normAutofit fontScale="85000" lnSpcReduction="20000"/>
          </a:bodyPr>
          <a:lstStyle/>
          <a:p>
            <a:r>
              <a:rPr lang="en-US" dirty="0" smtClean="0"/>
              <a:t>The experiment at Swiss Life performed in the On-To-Knowledge project used a </a:t>
            </a:r>
            <a:r>
              <a:rPr lang="en-US" dirty="0" err="1" smtClean="0"/>
              <a:t>handbuilt</a:t>
            </a:r>
            <a:r>
              <a:rPr lang="en-US" dirty="0" smtClean="0"/>
              <a:t> ontology to cover skills in three organizational units of Swiss Life: </a:t>
            </a:r>
          </a:p>
          <a:p>
            <a:pPr lvl="1"/>
            <a:r>
              <a:rPr lang="en-US" dirty="0" smtClean="0"/>
              <a:t>information technology</a:t>
            </a:r>
          </a:p>
          <a:p>
            <a:pPr lvl="1"/>
            <a:r>
              <a:rPr lang="en-US" dirty="0" smtClean="0"/>
              <a:t>private insurance, and </a:t>
            </a:r>
          </a:p>
          <a:p>
            <a:pPr lvl="1"/>
            <a:r>
              <a:rPr lang="en-US" dirty="0" smtClean="0"/>
              <a:t>human resources</a:t>
            </a:r>
          </a:p>
          <a:p>
            <a:r>
              <a:rPr lang="en-US" dirty="0" smtClean="0"/>
              <a:t>Across these three sections, the ontology consisted of 700 concepts, with an additional 180 educational concepts and 130 job function concepts that were not subdivided across the three domains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353</a:t>
            </a:fld>
            <a:endParaRPr lang="el-GR"/>
          </a:p>
        </p:txBody>
      </p:sp>
    </p:spTree>
    <p:extLst>
      <p:ext uri="{BB962C8B-B14F-4D97-AF65-F5344CB8AC3E}">
        <p14:creationId xmlns:p14="http://schemas.microsoft.com/office/powerpoint/2010/main" val="2714476568"/>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274638"/>
            <a:ext cx="8322128" cy="994122"/>
          </a:xfrm>
        </p:spPr>
        <p:txBody>
          <a:bodyPr>
            <a:normAutofit fontScale="90000"/>
          </a:bodyPr>
          <a:lstStyle/>
          <a:p>
            <a:r>
              <a:rPr lang="en-US" b="1" dirty="0" smtClean="0"/>
              <a:t>The Contribution of SW Technology (2/3)</a:t>
            </a:r>
            <a:endParaRPr lang="el-GR" dirty="0"/>
          </a:p>
        </p:txBody>
      </p:sp>
      <p:sp>
        <p:nvSpPr>
          <p:cNvPr id="3" name="2 - Θέση περιεχομένου"/>
          <p:cNvSpPr>
            <a:spLocks noGrp="1"/>
          </p:cNvSpPr>
          <p:nvPr>
            <p:ph idx="1"/>
          </p:nvPr>
        </p:nvSpPr>
        <p:spPr>
          <a:xfrm>
            <a:off x="1435608" y="1447800"/>
            <a:ext cx="6664784" cy="829072"/>
          </a:xfrm>
        </p:spPr>
        <p:txBody>
          <a:bodyPr/>
          <a:lstStyle/>
          <a:p>
            <a:endParaRPr lang="en-US" dirty="0" smtClean="0"/>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354</a:t>
            </a:fld>
            <a:endParaRPr lang="el-GR"/>
          </a:p>
        </p:txBody>
      </p:sp>
      <p:sp>
        <p:nvSpPr>
          <p:cNvPr id="5" name="4 - Ορθογώνιο"/>
          <p:cNvSpPr/>
          <p:nvPr/>
        </p:nvSpPr>
        <p:spPr>
          <a:xfrm>
            <a:off x="35496" y="1412776"/>
            <a:ext cx="4464496" cy="53732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owl:Class</a:t>
            </a:r>
            <a:r>
              <a:rPr lang="en-US" sz="1600" dirty="0" smtClean="0"/>
              <a:t> </a:t>
            </a:r>
            <a:r>
              <a:rPr lang="en-US" sz="1600" dirty="0" err="1" smtClean="0"/>
              <a:t>rdf:ID</a:t>
            </a:r>
            <a:r>
              <a:rPr lang="en-US" sz="1600" dirty="0" smtClean="0"/>
              <a:t>="Skills"&gt;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owl:onProperty</a:t>
            </a:r>
            <a:r>
              <a:rPr lang="en-US" sz="1600" dirty="0" smtClean="0"/>
              <a:t> </a:t>
            </a:r>
            <a:r>
              <a:rPr lang="en-US" sz="1600" dirty="0" err="1" smtClean="0"/>
              <a:t>rdf:resource</a:t>
            </a:r>
            <a:r>
              <a:rPr lang="en-US" sz="1600" dirty="0" smtClean="0"/>
              <a:t>="#</a:t>
            </a:r>
            <a:r>
              <a:rPr lang="en-US" sz="1600" dirty="0" err="1" smtClean="0"/>
              <a:t>HasSkillsLevel</a:t>
            </a:r>
            <a:r>
              <a:rPr lang="en-US" sz="1600" dirty="0" smtClean="0"/>
              <a:t>"/&gt;</a:t>
            </a:r>
          </a:p>
          <a:p>
            <a:r>
              <a:rPr lang="en-US" sz="1600" dirty="0" smtClean="0"/>
              <a:t>&lt;</a:t>
            </a:r>
            <a:r>
              <a:rPr lang="en-US" sz="1600" dirty="0" err="1" smtClean="0"/>
              <a:t>owl:cardinality</a:t>
            </a:r>
            <a:r>
              <a:rPr lang="en-US" sz="1600" dirty="0" smtClean="0"/>
              <a:t> </a:t>
            </a:r>
            <a:r>
              <a:rPr lang="en-US" sz="1600" dirty="0" err="1" smtClean="0"/>
              <a:t>rdf:datatype</a:t>
            </a:r>
            <a:r>
              <a:rPr lang="en-US" sz="1600" dirty="0" smtClean="0"/>
              <a:t>="&amp;</a:t>
            </a:r>
            <a:r>
              <a:rPr lang="en-US" sz="1600" dirty="0" err="1" smtClean="0"/>
              <a:t>xsd;nonNegativeInteger</a:t>
            </a:r>
            <a:r>
              <a:rPr lang="en-US" sz="1600" dirty="0" smtClean="0"/>
              <a:t>"&gt;</a:t>
            </a:r>
          </a:p>
          <a:p>
            <a:r>
              <a:rPr lang="el-GR" sz="1600" dirty="0" smtClean="0"/>
              <a:t>1</a:t>
            </a:r>
          </a:p>
          <a:p>
            <a:r>
              <a:rPr lang="en-US" sz="1600" dirty="0" smtClean="0"/>
              <a:t>&lt;/</a:t>
            </a:r>
            <a:r>
              <a:rPr lang="en-US" sz="1600" dirty="0" err="1" smtClean="0"/>
              <a:t>owl:cardinality</a:t>
            </a:r>
            <a:r>
              <a:rPr lang="en-US" sz="1600" dirty="0" smtClean="0"/>
              <a:t>&gt;</a:t>
            </a:r>
          </a:p>
          <a:p>
            <a:r>
              <a:rPr lang="en-US" sz="1600" dirty="0" smtClean="0"/>
              <a:t>&lt;/</a:t>
            </a:r>
            <a:r>
              <a:rPr lang="en-US" sz="1600" dirty="0" err="1" smtClean="0"/>
              <a:t>owl:Restriction</a:t>
            </a:r>
            <a:r>
              <a:rPr lang="en-US" sz="1600" dirty="0" smtClean="0"/>
              <a:t>&gt;</a:t>
            </a:r>
          </a:p>
          <a:p>
            <a:r>
              <a:rPr lang="en-US" sz="1600" dirty="0" smtClean="0"/>
              <a:t>&lt;/</a:t>
            </a:r>
            <a:r>
              <a:rPr lang="en-US" sz="1600" dirty="0" err="1" smtClean="0"/>
              <a:t>rdfs:subClassOf</a:t>
            </a:r>
            <a:r>
              <a:rPr lang="en-US" sz="1600" dirty="0" smtClean="0"/>
              <a:t>&gt;</a:t>
            </a:r>
          </a:p>
          <a:p>
            <a:r>
              <a:rPr lang="en-US" sz="1600" dirty="0" smtClean="0"/>
              <a:t>&lt;/</a:t>
            </a:r>
            <a:r>
              <a:rPr lang="en-US" sz="1600" dirty="0" err="1" smtClean="0"/>
              <a:t>owl:Class</a:t>
            </a:r>
            <a:r>
              <a:rPr lang="en-US" sz="1600" dirty="0" smtClean="0"/>
              <a:t>&gt;</a:t>
            </a:r>
          </a:p>
          <a:p>
            <a:endParaRPr lang="en-US" sz="1000" dirty="0" smtClean="0"/>
          </a:p>
          <a:p>
            <a:r>
              <a:rPr lang="en-US" sz="1600" dirty="0" smtClean="0"/>
              <a:t>&lt;</a:t>
            </a:r>
            <a:r>
              <a:rPr lang="en-US" sz="1600" dirty="0" err="1" smtClean="0"/>
              <a:t>owl:ObjectProperty</a:t>
            </a:r>
            <a:r>
              <a:rPr lang="en-US" sz="1600" dirty="0" smtClean="0"/>
              <a:t> </a:t>
            </a:r>
            <a:r>
              <a:rPr lang="en-US" sz="1600" dirty="0" err="1" smtClean="0"/>
              <a:t>rdf:ID</a:t>
            </a:r>
            <a:r>
              <a:rPr lang="en-US" sz="1600" dirty="0" smtClean="0"/>
              <a:t>="</a:t>
            </a:r>
            <a:r>
              <a:rPr lang="en-US" sz="1600" dirty="0" err="1" smtClean="0"/>
              <a:t>HasSkills</a:t>
            </a:r>
            <a:r>
              <a:rPr lang="en-US" sz="1600" dirty="0" smtClean="0"/>
              <a:t>"&gt;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="#Employee"/&gt;</a:t>
            </a:r>
          </a:p>
          <a:p>
            <a:r>
              <a:rPr lang="en-US" sz="1600" dirty="0" smtClean="0"/>
              <a:t>&lt;</a:t>
            </a:r>
            <a:r>
              <a:rPr lang="en-US" sz="1600" dirty="0" err="1" smtClean="0"/>
              <a:t>rdfs:range</a:t>
            </a:r>
            <a:r>
              <a:rPr lang="en-US" sz="1600" dirty="0" smtClean="0"/>
              <a:t> </a:t>
            </a:r>
            <a:r>
              <a:rPr lang="en-US" sz="1600" dirty="0" err="1" smtClean="0"/>
              <a:t>rdf:resource</a:t>
            </a:r>
            <a:r>
              <a:rPr lang="en-US" sz="1600" dirty="0" smtClean="0"/>
              <a:t>="#Skills"/&gt;</a:t>
            </a:r>
          </a:p>
          <a:p>
            <a:r>
              <a:rPr lang="en-US" sz="1600" dirty="0" smtClean="0"/>
              <a:t>&lt;/</a:t>
            </a:r>
            <a:r>
              <a:rPr lang="en-US" sz="1600" dirty="0" err="1" smtClean="0"/>
              <a:t>owl:ObjectProperty</a:t>
            </a:r>
            <a:r>
              <a:rPr lang="en-US" sz="1600" dirty="0" smtClean="0"/>
              <a:t>&gt;</a:t>
            </a:r>
          </a:p>
          <a:p>
            <a:endParaRPr lang="en-US" sz="1000" dirty="0" smtClean="0"/>
          </a:p>
          <a:p>
            <a:r>
              <a:rPr lang="en-US" sz="1600" dirty="0" smtClean="0"/>
              <a:t>&lt;</a:t>
            </a:r>
            <a:r>
              <a:rPr lang="en-US" sz="1600" dirty="0" err="1" smtClean="0"/>
              <a:t>owl:ObjectProperty</a:t>
            </a:r>
            <a:r>
              <a:rPr lang="en-US" sz="1600" dirty="0" smtClean="0"/>
              <a:t> </a:t>
            </a:r>
            <a:r>
              <a:rPr lang="en-US" sz="1600" dirty="0" err="1" smtClean="0"/>
              <a:t>rdf:ID</a:t>
            </a:r>
            <a:r>
              <a:rPr lang="en-US" sz="1600" dirty="0" smtClean="0"/>
              <a:t>="</a:t>
            </a:r>
            <a:r>
              <a:rPr lang="en-US" sz="1600" dirty="0" err="1" smtClean="0"/>
              <a:t>WorksInProject</a:t>
            </a:r>
            <a:r>
              <a:rPr lang="en-US" sz="1600" dirty="0" smtClean="0"/>
              <a:t>"&gt;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="#Employee"/&gt;</a:t>
            </a:r>
          </a:p>
          <a:p>
            <a:r>
              <a:rPr lang="en-US" sz="1600" dirty="0" smtClean="0"/>
              <a:t>&lt;</a:t>
            </a:r>
            <a:r>
              <a:rPr lang="en-US" sz="1600" dirty="0" err="1" smtClean="0"/>
              <a:t>rdfs:range</a:t>
            </a:r>
            <a:r>
              <a:rPr lang="en-US" sz="1600" dirty="0" smtClean="0"/>
              <a:t> </a:t>
            </a:r>
            <a:r>
              <a:rPr lang="en-US" sz="1600" dirty="0" err="1" smtClean="0"/>
              <a:t>rdf:resource</a:t>
            </a:r>
            <a:r>
              <a:rPr lang="en-US" sz="1600" dirty="0" smtClean="0"/>
              <a:t>="#Project"/&gt;</a:t>
            </a:r>
          </a:p>
          <a:p>
            <a:r>
              <a:rPr lang="en-US" sz="1600" dirty="0" smtClean="0"/>
              <a:t>&lt;</a:t>
            </a:r>
            <a:r>
              <a:rPr lang="en-US" sz="1600" dirty="0" err="1" smtClean="0"/>
              <a:t>owl:inverseOf</a:t>
            </a:r>
            <a:r>
              <a:rPr lang="en-US" sz="1600" dirty="0" smtClean="0"/>
              <a:t> </a:t>
            </a:r>
            <a:r>
              <a:rPr lang="en-US" sz="1600" dirty="0" err="1" smtClean="0"/>
              <a:t>rdf:resource</a:t>
            </a:r>
            <a:r>
              <a:rPr lang="en-US" sz="1600" dirty="0" smtClean="0"/>
              <a:t>="#</a:t>
            </a:r>
            <a:r>
              <a:rPr lang="en-US" sz="1600" dirty="0" err="1" smtClean="0"/>
              <a:t>ProjectMembers</a:t>
            </a:r>
            <a:r>
              <a:rPr lang="en-US" sz="1600" dirty="0" smtClean="0"/>
              <a:t>"/&gt;</a:t>
            </a:r>
          </a:p>
          <a:p>
            <a:r>
              <a:rPr lang="en-US" sz="1600" dirty="0" smtClean="0"/>
              <a:t>&lt;/</a:t>
            </a:r>
            <a:r>
              <a:rPr lang="en-US" sz="1600" dirty="0" err="1" smtClean="0"/>
              <a:t>owl:ObjectProperty</a:t>
            </a:r>
            <a:r>
              <a:rPr lang="en-US" sz="1600" dirty="0" smtClean="0"/>
              <a:t>&gt;</a:t>
            </a:r>
          </a:p>
        </p:txBody>
      </p:sp>
      <p:sp>
        <p:nvSpPr>
          <p:cNvPr id="6" name="5 - Ορθογώνιο"/>
          <p:cNvSpPr/>
          <p:nvPr/>
        </p:nvSpPr>
        <p:spPr>
          <a:xfrm>
            <a:off x="4572000" y="980728"/>
            <a:ext cx="4464496" cy="58326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a:t>
            </a:r>
            <a:r>
              <a:rPr lang="en-US" sz="1600" dirty="0" err="1" smtClean="0"/>
              <a:t>owl:ObjectProperty</a:t>
            </a:r>
            <a:r>
              <a:rPr lang="en-US" sz="1600" dirty="0" smtClean="0"/>
              <a:t> </a:t>
            </a:r>
            <a:r>
              <a:rPr lang="en-US" sz="1600" dirty="0" err="1" smtClean="0"/>
              <a:t>rdf:ID</a:t>
            </a:r>
            <a:r>
              <a:rPr lang="en-US" sz="1600" dirty="0" smtClean="0"/>
              <a:t>="</a:t>
            </a:r>
            <a:r>
              <a:rPr lang="en-US" sz="1600" dirty="0" err="1" smtClean="0"/>
              <a:t>ManagementLevel</a:t>
            </a:r>
            <a:r>
              <a:rPr lang="en-US" sz="1600" dirty="0" smtClean="0"/>
              <a:t>"&gt;</a:t>
            </a:r>
          </a:p>
          <a:p>
            <a:r>
              <a:rPr lang="en-US" sz="1600" dirty="0" smtClean="0"/>
              <a:t>&lt;</a:t>
            </a:r>
            <a:r>
              <a:rPr lang="en-US" sz="1600" dirty="0" err="1" smtClean="0"/>
              <a:t>rdfs:domain</a:t>
            </a:r>
            <a:r>
              <a:rPr lang="en-US" sz="1600" dirty="0" smtClean="0"/>
              <a:t> </a:t>
            </a:r>
            <a:r>
              <a:rPr lang="en-US" sz="1600" dirty="0" err="1" smtClean="0"/>
              <a:t>rdf:resource</a:t>
            </a:r>
            <a:r>
              <a:rPr lang="en-US" sz="1600" dirty="0" smtClean="0"/>
              <a:t>="#Employee"/&gt;</a:t>
            </a:r>
          </a:p>
          <a:p>
            <a:r>
              <a:rPr lang="en-US" sz="1600" dirty="0" smtClean="0"/>
              <a:t>&lt;</a:t>
            </a:r>
            <a:r>
              <a:rPr lang="en-US" sz="1600" dirty="0" err="1" smtClean="0"/>
              <a:t>rdfs:range</a:t>
            </a:r>
            <a:r>
              <a:rPr lang="en-US" sz="1600" dirty="0" smtClean="0"/>
              <a:t>&gt;</a:t>
            </a:r>
          </a:p>
          <a:p>
            <a:r>
              <a:rPr lang="en-US" sz="1600" dirty="0" smtClean="0"/>
              <a:t>&lt;</a:t>
            </a:r>
            <a:r>
              <a:rPr lang="en-US" sz="1600" dirty="0" err="1" smtClean="0"/>
              <a:t>owl:oneOf</a:t>
            </a:r>
            <a:r>
              <a:rPr lang="en-US" sz="1600" dirty="0" smtClean="0"/>
              <a:t> </a:t>
            </a:r>
            <a:r>
              <a:rPr lang="en-US" sz="1600" dirty="0" err="1" smtClean="0"/>
              <a:t>rdf:parseType</a:t>
            </a:r>
            <a:r>
              <a:rPr lang="en-US" sz="1600" dirty="0" smtClean="0"/>
              <a:t>="Collection"&gt;</a:t>
            </a:r>
          </a:p>
          <a:p>
            <a:r>
              <a:rPr lang="en-US" sz="1600" dirty="0" smtClean="0"/>
              <a:t>&lt;</a:t>
            </a:r>
            <a:r>
              <a:rPr lang="en-US" sz="1600" dirty="0" err="1" smtClean="0"/>
              <a:t>owl:Thing</a:t>
            </a:r>
            <a:r>
              <a:rPr lang="en-US" sz="1600" dirty="0" smtClean="0"/>
              <a:t> </a:t>
            </a:r>
            <a:r>
              <a:rPr lang="en-US" sz="1600" dirty="0" err="1" smtClean="0"/>
              <a:t>rdf:about</a:t>
            </a:r>
            <a:r>
              <a:rPr lang="en-US" sz="1600" dirty="0" smtClean="0"/>
              <a:t>="#member"/&gt;</a:t>
            </a:r>
          </a:p>
          <a:p>
            <a:r>
              <a:rPr lang="en-US" sz="1600" dirty="0" smtClean="0"/>
              <a:t>&lt;</a:t>
            </a:r>
            <a:r>
              <a:rPr lang="en-US" sz="1600" dirty="0" err="1" smtClean="0"/>
              <a:t>owl:Thing</a:t>
            </a:r>
            <a:r>
              <a:rPr lang="en-US" sz="1600" dirty="0" smtClean="0"/>
              <a:t> </a:t>
            </a:r>
            <a:r>
              <a:rPr lang="en-US" sz="1600" dirty="0" err="1" smtClean="0"/>
              <a:t>rdf:about</a:t>
            </a:r>
            <a:r>
              <a:rPr lang="en-US" sz="1600" dirty="0" smtClean="0"/>
              <a:t>="#</a:t>
            </a:r>
            <a:r>
              <a:rPr lang="en-US" sz="1600" dirty="0" err="1" smtClean="0"/>
              <a:t>HeadOfGroup</a:t>
            </a:r>
            <a:r>
              <a:rPr lang="en-US" sz="1600" dirty="0" smtClean="0"/>
              <a:t>"/&gt;</a:t>
            </a:r>
          </a:p>
          <a:p>
            <a:r>
              <a:rPr lang="en-US" sz="1600" dirty="0" smtClean="0"/>
              <a:t>&lt;</a:t>
            </a:r>
            <a:r>
              <a:rPr lang="en-US" sz="1600" dirty="0" err="1" smtClean="0"/>
              <a:t>owl:Thing</a:t>
            </a:r>
            <a:r>
              <a:rPr lang="en-US" sz="1600" dirty="0" smtClean="0"/>
              <a:t> </a:t>
            </a:r>
            <a:r>
              <a:rPr lang="en-US" sz="1600" dirty="0" err="1" smtClean="0"/>
              <a:t>rdf:about</a:t>
            </a:r>
            <a:r>
              <a:rPr lang="en-US" sz="1600" dirty="0" smtClean="0"/>
              <a:t>="#</a:t>
            </a:r>
            <a:r>
              <a:rPr lang="en-US" sz="1600" dirty="0" err="1" smtClean="0"/>
              <a:t>HeadOfDept</a:t>
            </a:r>
            <a:r>
              <a:rPr lang="en-US" sz="1600" dirty="0" smtClean="0"/>
              <a:t>"/&gt;</a:t>
            </a:r>
          </a:p>
          <a:p>
            <a:r>
              <a:rPr lang="en-US" sz="1600" dirty="0" smtClean="0"/>
              <a:t>&lt;</a:t>
            </a:r>
            <a:r>
              <a:rPr lang="en-US" sz="1600" dirty="0" err="1" smtClean="0"/>
              <a:t>owl:Thing</a:t>
            </a:r>
            <a:r>
              <a:rPr lang="en-US" sz="1600" dirty="0" smtClean="0"/>
              <a:t> </a:t>
            </a:r>
            <a:r>
              <a:rPr lang="en-US" sz="1600" dirty="0" err="1" smtClean="0"/>
              <a:t>rdf:about</a:t>
            </a:r>
            <a:r>
              <a:rPr lang="en-US" sz="1600" dirty="0" smtClean="0"/>
              <a:t>="#CEO"/&gt;</a:t>
            </a:r>
          </a:p>
          <a:p>
            <a:r>
              <a:rPr lang="en-US" sz="1600" dirty="0" smtClean="0"/>
              <a:t>&lt;/</a:t>
            </a:r>
            <a:r>
              <a:rPr lang="en-US" sz="1600" dirty="0" err="1" smtClean="0"/>
              <a:t>owl:oneOf</a:t>
            </a:r>
            <a:r>
              <a:rPr lang="en-US" sz="1600" dirty="0" smtClean="0"/>
              <a:t>&gt;</a:t>
            </a:r>
          </a:p>
          <a:p>
            <a:r>
              <a:rPr lang="en-US" sz="1600" dirty="0" smtClean="0"/>
              <a:t>&lt;/</a:t>
            </a:r>
            <a:r>
              <a:rPr lang="en-US" sz="1600" dirty="0" err="1" smtClean="0"/>
              <a:t>rdfs:range</a:t>
            </a:r>
            <a:r>
              <a:rPr lang="en-US" sz="1600" dirty="0" smtClean="0"/>
              <a:t>&gt;</a:t>
            </a:r>
          </a:p>
          <a:p>
            <a:r>
              <a:rPr lang="en-US" sz="1600" dirty="0" smtClean="0"/>
              <a:t>&lt;/</a:t>
            </a:r>
            <a:r>
              <a:rPr lang="en-US" sz="1600" dirty="0" err="1" smtClean="0"/>
              <a:t>owl:ObjectProperty</a:t>
            </a:r>
            <a:r>
              <a:rPr lang="en-US" sz="1600" dirty="0" smtClean="0"/>
              <a:t>&gt;</a:t>
            </a:r>
          </a:p>
          <a:p>
            <a:endParaRPr lang="en-US" sz="900" dirty="0" smtClean="0"/>
          </a:p>
          <a:p>
            <a:r>
              <a:rPr lang="en-US" sz="1600" dirty="0" smtClean="0"/>
              <a:t>&lt;</a:t>
            </a:r>
            <a:r>
              <a:rPr lang="en-US" sz="1600" dirty="0" err="1" smtClean="0"/>
              <a:t>owl:Class</a:t>
            </a:r>
            <a:r>
              <a:rPr lang="en-US" sz="1600" dirty="0" smtClean="0"/>
              <a:t> </a:t>
            </a:r>
            <a:r>
              <a:rPr lang="en-US" sz="1600" dirty="0" err="1" smtClean="0"/>
              <a:t>rdf:ID</a:t>
            </a:r>
            <a:r>
              <a:rPr lang="en-US" sz="1600" dirty="0" smtClean="0"/>
              <a:t>="Publishing"&gt;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="#Skills"/&gt;</a:t>
            </a:r>
          </a:p>
          <a:p>
            <a:r>
              <a:rPr lang="en-US" sz="1600" dirty="0" smtClean="0"/>
              <a:t>&lt;/</a:t>
            </a:r>
            <a:r>
              <a:rPr lang="en-US" sz="1600" dirty="0" err="1" smtClean="0"/>
              <a:t>owl:Class</a:t>
            </a:r>
            <a:r>
              <a:rPr lang="en-US" sz="1600" dirty="0" smtClean="0"/>
              <a:t>&gt;</a:t>
            </a:r>
          </a:p>
          <a:p>
            <a:endParaRPr lang="en-US" sz="900" dirty="0" smtClean="0"/>
          </a:p>
          <a:p>
            <a:r>
              <a:rPr lang="en-US" sz="1600" dirty="0" smtClean="0"/>
              <a:t>&lt;</a:t>
            </a:r>
            <a:r>
              <a:rPr lang="en-US" sz="1600" dirty="0" err="1" smtClean="0"/>
              <a:t>owl:Class</a:t>
            </a:r>
            <a:r>
              <a:rPr lang="en-US" sz="1600" dirty="0" smtClean="0"/>
              <a:t> </a:t>
            </a:r>
            <a:r>
              <a:rPr lang="en-US" sz="1600" dirty="0" err="1" smtClean="0"/>
              <a:t>rdf:ID</a:t>
            </a:r>
            <a:r>
              <a:rPr lang="en-US" sz="1600" dirty="0" smtClean="0"/>
              <a:t>="</a:t>
            </a:r>
            <a:r>
              <a:rPr lang="en-US" sz="1600" dirty="0" err="1" smtClean="0"/>
              <a:t>DocumentProcessing</a:t>
            </a:r>
            <a:r>
              <a:rPr lang="en-US" sz="1600" dirty="0" smtClean="0"/>
              <a:t>"&gt;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="#Skills"/&gt;</a:t>
            </a:r>
          </a:p>
          <a:p>
            <a:r>
              <a:rPr lang="en-US" sz="1600" dirty="0" smtClean="0"/>
              <a:t>&lt;/</a:t>
            </a:r>
            <a:r>
              <a:rPr lang="en-US" sz="1600" dirty="0" err="1" smtClean="0"/>
              <a:t>owl:Class</a:t>
            </a:r>
            <a:r>
              <a:rPr lang="en-US" sz="1600" dirty="0" smtClean="0"/>
              <a:t>&gt;</a:t>
            </a:r>
          </a:p>
          <a:p>
            <a:endParaRPr lang="en-US" sz="900" dirty="0" smtClean="0"/>
          </a:p>
          <a:p>
            <a:r>
              <a:rPr lang="en-US" sz="1600" dirty="0" smtClean="0"/>
              <a:t>&lt;</a:t>
            </a:r>
            <a:r>
              <a:rPr lang="en-US" sz="1600" dirty="0" err="1" smtClean="0"/>
              <a:t>owl:Class</a:t>
            </a:r>
            <a:r>
              <a:rPr lang="en-US" sz="1600" dirty="0" smtClean="0"/>
              <a:t> </a:t>
            </a:r>
            <a:r>
              <a:rPr lang="en-US" sz="1600" dirty="0" err="1" smtClean="0"/>
              <a:t>rdf:ID</a:t>
            </a:r>
            <a:r>
              <a:rPr lang="en-US" sz="1600" dirty="0" smtClean="0"/>
              <a:t>="</a:t>
            </a:r>
            <a:r>
              <a:rPr lang="en-US" sz="1600" dirty="0" err="1" smtClean="0"/>
              <a:t>DeskTopPublishing</a:t>
            </a:r>
            <a:r>
              <a:rPr lang="en-US" sz="1600" dirty="0" smtClean="0"/>
              <a:t>"&gt;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="#Publishing"/&gt;</a:t>
            </a:r>
          </a:p>
          <a:p>
            <a:r>
              <a:rPr lang="en-US" sz="1600" dirty="0" smtClean="0"/>
              <a:t>&lt;</a:t>
            </a:r>
            <a:r>
              <a:rPr lang="en-US" sz="1600" dirty="0" err="1" smtClean="0"/>
              <a:t>rdfs:subClassOf</a:t>
            </a:r>
            <a:r>
              <a:rPr lang="en-US" sz="1600" dirty="0" smtClean="0"/>
              <a:t> </a:t>
            </a:r>
            <a:r>
              <a:rPr lang="en-US" sz="1600" dirty="0" err="1" smtClean="0"/>
              <a:t>rdf:resource</a:t>
            </a:r>
            <a:r>
              <a:rPr lang="en-US" sz="1600" dirty="0" smtClean="0"/>
              <a:t>="#</a:t>
            </a:r>
            <a:r>
              <a:rPr lang="en-US" sz="1600" dirty="0" err="1" smtClean="0"/>
              <a:t>DocumentProcessing</a:t>
            </a:r>
            <a:r>
              <a:rPr lang="en-US" sz="1600" dirty="0" smtClean="0"/>
              <a:t>"/&gt;</a:t>
            </a:r>
          </a:p>
          <a:p>
            <a:r>
              <a:rPr lang="en-US" sz="1600" dirty="0" smtClean="0"/>
              <a:t>&lt;/</a:t>
            </a:r>
            <a:r>
              <a:rPr lang="en-US" sz="1600" dirty="0" err="1" smtClean="0"/>
              <a:t>owl:Class</a:t>
            </a:r>
            <a:r>
              <a:rPr lang="en-US" sz="1600" dirty="0" smtClean="0"/>
              <a:t>&gt;</a:t>
            </a:r>
            <a:endParaRPr lang="el-GR" sz="1700" dirty="0">
              <a:solidFill>
                <a:schemeClr val="tx1"/>
              </a:solidFill>
            </a:endParaRPr>
          </a:p>
        </p:txBody>
      </p:sp>
      <p:sp>
        <p:nvSpPr>
          <p:cNvPr id="7" name="6 - Ορθογώνιο"/>
          <p:cNvSpPr/>
          <p:nvPr/>
        </p:nvSpPr>
        <p:spPr>
          <a:xfrm>
            <a:off x="2627784" y="1412776"/>
            <a:ext cx="1872208"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600" dirty="0" smtClean="0">
                <a:solidFill>
                  <a:schemeClr val="tx1"/>
                </a:solidFill>
              </a:rPr>
              <a:t>A glimpse of part of the ontology is here</a:t>
            </a:r>
            <a:endParaRPr lang="el-GR" sz="1600" dirty="0">
              <a:solidFill>
                <a:schemeClr val="tx1"/>
              </a:solidFill>
            </a:endParaRPr>
          </a:p>
        </p:txBody>
      </p:sp>
    </p:spTree>
    <p:extLst>
      <p:ext uri="{BB962C8B-B14F-4D97-AF65-F5344CB8AC3E}">
        <p14:creationId xmlns:p14="http://schemas.microsoft.com/office/powerpoint/2010/main" val="1605656741"/>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The Contribution of SW Technology (3/3)</a:t>
            </a:r>
            <a:endParaRPr lang="el-GR" dirty="0"/>
          </a:p>
        </p:txBody>
      </p:sp>
      <p:sp>
        <p:nvSpPr>
          <p:cNvPr id="3" name="2 - Θέση περιεχομένου"/>
          <p:cNvSpPr>
            <a:spLocks noGrp="1"/>
          </p:cNvSpPr>
          <p:nvPr>
            <p:ph idx="1"/>
          </p:nvPr>
        </p:nvSpPr>
        <p:spPr>
          <a:xfrm>
            <a:off x="1435608" y="1663824"/>
            <a:ext cx="7168840" cy="4069432"/>
          </a:xfrm>
        </p:spPr>
        <p:txBody>
          <a:bodyPr>
            <a:normAutofit fontScale="85000" lnSpcReduction="10000"/>
          </a:bodyPr>
          <a:lstStyle/>
          <a:p>
            <a:r>
              <a:rPr lang="en-US" dirty="0" smtClean="0"/>
              <a:t>Individual employees within Swiss Life were asked to create “home pages” based on form filling that was driven by the skills ontology</a:t>
            </a:r>
          </a:p>
          <a:p>
            <a:r>
              <a:rPr lang="en-US" dirty="0" smtClean="0"/>
              <a:t>The corresponding collection of instances could be queried using a form-based interface that generated RQL queries </a:t>
            </a:r>
          </a:p>
          <a:p>
            <a:r>
              <a:rPr lang="en-US" dirty="0" smtClean="0"/>
              <a:t>Although the system never left the prototype stage, it was in use by initially 100 (later 150) people in selected departments at Swiss Life headquarters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355</a:t>
            </a:fld>
            <a:endParaRPr lang="el-GR"/>
          </a:p>
        </p:txBody>
      </p:sp>
    </p:spTree>
    <p:extLst>
      <p:ext uri="{BB962C8B-B14F-4D97-AF65-F5344CB8AC3E}">
        <p14:creationId xmlns:p14="http://schemas.microsoft.com/office/powerpoint/2010/main" val="2920852575"/>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normAutofit/>
          </a:bodyPr>
          <a:lstStyle/>
          <a:p>
            <a:r>
              <a:rPr lang="en-US" dirty="0" smtClean="0"/>
              <a:t>Think Tank Portal at </a:t>
            </a:r>
            <a:r>
              <a:rPr lang="en-US" dirty="0" err="1" smtClean="0"/>
              <a:t>EnerSearch</a:t>
            </a:r>
            <a:endParaRPr lang="el-GR" dirty="0"/>
          </a:p>
        </p:txBody>
      </p:sp>
      <p:sp>
        <p:nvSpPr>
          <p:cNvPr id="6" name="5 - Θέση κειμένου"/>
          <p:cNvSpPr>
            <a:spLocks noGrp="1"/>
          </p:cNvSpPr>
          <p:nvPr>
            <p:ph type="body" idx="1"/>
          </p:nvPr>
        </p:nvSpPr>
        <p:spPr>
          <a:xfrm>
            <a:off x="4283968" y="4005064"/>
            <a:ext cx="4695224" cy="1077664"/>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356</a:t>
            </a:fld>
            <a:endParaRPr lang="el-GR"/>
          </a:p>
        </p:txBody>
      </p:sp>
    </p:spTree>
    <p:extLst>
      <p:ext uri="{BB962C8B-B14F-4D97-AF65-F5344CB8AC3E}">
        <p14:creationId xmlns:p14="http://schemas.microsoft.com/office/powerpoint/2010/main" val="2536222235"/>
      </p:ext>
    </p:extLst>
  </p:cSld>
  <p:clrMapOvr>
    <a:masterClrMapping/>
  </p:clrMapOvr>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The Setting (1/2)</a:t>
            </a:r>
            <a:endParaRPr lang="el-GR" dirty="0"/>
          </a:p>
        </p:txBody>
      </p:sp>
      <p:sp>
        <p:nvSpPr>
          <p:cNvPr id="3" name="2 - Θέση περιεχομένου"/>
          <p:cNvSpPr>
            <a:spLocks noGrp="1"/>
          </p:cNvSpPr>
          <p:nvPr>
            <p:ph idx="1"/>
          </p:nvPr>
        </p:nvSpPr>
        <p:spPr>
          <a:xfrm>
            <a:off x="1259632" y="1412776"/>
            <a:ext cx="7704856" cy="5256584"/>
          </a:xfrm>
        </p:spPr>
        <p:txBody>
          <a:bodyPr>
            <a:normAutofit fontScale="70000" lnSpcReduction="20000"/>
          </a:bodyPr>
          <a:lstStyle/>
          <a:p>
            <a:r>
              <a:rPr lang="en-US" dirty="0" err="1" smtClean="0"/>
              <a:t>EnerSearch</a:t>
            </a:r>
            <a:r>
              <a:rPr lang="en-US" dirty="0" smtClean="0"/>
              <a:t> is an industrial research consortium focused on information technology in energy</a:t>
            </a:r>
          </a:p>
          <a:p>
            <a:r>
              <a:rPr lang="en-US" dirty="0" smtClean="0"/>
              <a:t>Its aim is to create and disseminate knowledge on how the use of advanced IT will impact the energy utility sector</a:t>
            </a:r>
          </a:p>
          <a:p>
            <a:pPr lvl="1"/>
            <a:r>
              <a:rPr lang="en-US" dirty="0" smtClean="0"/>
              <a:t>particularly in view of the liberalization of this sector across Europe</a:t>
            </a:r>
          </a:p>
          <a:p>
            <a:r>
              <a:rPr lang="en-US" dirty="0" err="1" smtClean="0"/>
              <a:t>EnerSearch</a:t>
            </a:r>
            <a:r>
              <a:rPr lang="en-US" dirty="0" smtClean="0"/>
              <a:t> has a structure that is very different from a traditional research company</a:t>
            </a:r>
          </a:p>
          <a:p>
            <a:r>
              <a:rPr lang="en-US" dirty="0" smtClean="0"/>
              <a:t>Research projects are carried out by a varied and changing group of researchers spread over different countries </a:t>
            </a:r>
          </a:p>
          <a:p>
            <a:pPr lvl="1"/>
            <a:r>
              <a:rPr lang="en-US" dirty="0" smtClean="0"/>
              <a:t>Sweden, United States, the Netherlands, Germany, France</a:t>
            </a:r>
          </a:p>
          <a:p>
            <a:r>
              <a:rPr lang="en-US" dirty="0" smtClean="0"/>
              <a:t>Many of them, although funded for their work, are not employees of </a:t>
            </a:r>
            <a:r>
              <a:rPr lang="en-US" dirty="0" err="1" smtClean="0"/>
              <a:t>EnerSearch</a:t>
            </a:r>
            <a:endParaRPr lang="en-US" dirty="0" smtClean="0"/>
          </a:p>
          <a:p>
            <a:r>
              <a:rPr lang="en-US" dirty="0" smtClean="0"/>
              <a:t>Thus, </a:t>
            </a:r>
            <a:r>
              <a:rPr lang="en-US" dirty="0" err="1" smtClean="0"/>
              <a:t>EnerSearch</a:t>
            </a:r>
            <a:r>
              <a:rPr lang="en-US" dirty="0" smtClean="0"/>
              <a:t> is organized as a virtual organization</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357</a:t>
            </a:fld>
            <a:endParaRPr lang="el-GR"/>
          </a:p>
        </p:txBody>
      </p:sp>
    </p:spTree>
    <p:extLst>
      <p:ext uri="{BB962C8B-B14F-4D97-AF65-F5344CB8AC3E}">
        <p14:creationId xmlns:p14="http://schemas.microsoft.com/office/powerpoint/2010/main" val="1554916704"/>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The Setting (2/2)</a:t>
            </a:r>
            <a:endParaRPr lang="el-GR" dirty="0"/>
          </a:p>
        </p:txBody>
      </p:sp>
      <p:sp>
        <p:nvSpPr>
          <p:cNvPr id="3" name="2 - Θέση περιεχομένου"/>
          <p:cNvSpPr>
            <a:spLocks noGrp="1"/>
          </p:cNvSpPr>
          <p:nvPr>
            <p:ph idx="1"/>
          </p:nvPr>
        </p:nvSpPr>
        <p:spPr>
          <a:xfrm>
            <a:off x="1259632" y="1447800"/>
            <a:ext cx="7674056" cy="5005536"/>
          </a:xfrm>
        </p:spPr>
        <p:txBody>
          <a:bodyPr>
            <a:normAutofit fontScale="70000" lnSpcReduction="20000"/>
          </a:bodyPr>
          <a:lstStyle/>
          <a:p>
            <a:r>
              <a:rPr lang="en-US" dirty="0" smtClean="0"/>
              <a:t>The insights derived from the conducted research are intended for interested utility industries and IT suppliers</a:t>
            </a:r>
          </a:p>
          <a:p>
            <a:r>
              <a:rPr lang="en-US" dirty="0" smtClean="0"/>
              <a:t>Here </a:t>
            </a:r>
            <a:r>
              <a:rPr lang="en-US" dirty="0" err="1" smtClean="0"/>
              <a:t>EnerSearch</a:t>
            </a:r>
            <a:r>
              <a:rPr lang="en-US" dirty="0" smtClean="0"/>
              <a:t> has the structure of a limited company, which is owned by a number of firms in the industry sector that have an express interest in the research being carried out</a:t>
            </a:r>
          </a:p>
          <a:p>
            <a:r>
              <a:rPr lang="en-US" dirty="0" smtClean="0"/>
              <a:t>Shareholding companies include large utility companies in different European countries</a:t>
            </a:r>
          </a:p>
          <a:p>
            <a:pPr lvl="1"/>
            <a:r>
              <a:rPr lang="en-US" dirty="0" smtClean="0"/>
              <a:t>including Sweden (</a:t>
            </a:r>
            <a:r>
              <a:rPr lang="en-US" dirty="0" err="1" smtClean="0"/>
              <a:t>Sydkraft</a:t>
            </a:r>
            <a:r>
              <a:rPr lang="en-US" dirty="0" smtClean="0"/>
              <a:t>), Portugal (EDP), the Netherlands (ENECO), Spain (</a:t>
            </a:r>
            <a:r>
              <a:rPr lang="en-US" dirty="0" err="1" smtClean="0"/>
              <a:t>Iberdrola</a:t>
            </a:r>
            <a:r>
              <a:rPr lang="en-US" dirty="0" smtClean="0"/>
              <a:t>), and Germany (Eon), as well as some worldwide IT suppliers to this sector (IBM, ABB)</a:t>
            </a:r>
          </a:p>
          <a:p>
            <a:r>
              <a:rPr lang="en-US" dirty="0" smtClean="0"/>
              <a:t>Because of this wide geographical spread, </a:t>
            </a:r>
            <a:r>
              <a:rPr lang="en-US" dirty="0" err="1" smtClean="0"/>
              <a:t>EnerSearch</a:t>
            </a:r>
            <a:r>
              <a:rPr lang="en-US" dirty="0" smtClean="0"/>
              <a:t> also has the character of a virtual organization from a knowledge distribution point of view</a:t>
            </a:r>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358</a:t>
            </a:fld>
            <a:endParaRPr lang="el-GR"/>
          </a:p>
        </p:txBody>
      </p:sp>
    </p:spTree>
    <p:extLst>
      <p:ext uri="{BB962C8B-B14F-4D97-AF65-F5344CB8AC3E}">
        <p14:creationId xmlns:p14="http://schemas.microsoft.com/office/powerpoint/2010/main" val="2059396535"/>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The Problem</a:t>
            </a:r>
            <a:endParaRPr lang="el-GR" dirty="0"/>
          </a:p>
        </p:txBody>
      </p:sp>
      <p:sp>
        <p:nvSpPr>
          <p:cNvPr id="3" name="2 - Θέση περιεχομένου"/>
          <p:cNvSpPr>
            <a:spLocks noGrp="1"/>
          </p:cNvSpPr>
          <p:nvPr>
            <p:ph idx="1"/>
          </p:nvPr>
        </p:nvSpPr>
        <p:spPr>
          <a:xfrm>
            <a:off x="1043608" y="1447800"/>
            <a:ext cx="7890080" cy="5149552"/>
          </a:xfrm>
        </p:spPr>
        <p:txBody>
          <a:bodyPr>
            <a:normAutofit fontScale="62500" lnSpcReduction="20000"/>
          </a:bodyPr>
          <a:lstStyle/>
          <a:p>
            <a:r>
              <a:rPr lang="en-US" dirty="0" smtClean="0"/>
              <a:t>Dissemination of knowledge is a key function of </a:t>
            </a:r>
            <a:r>
              <a:rPr lang="en-US" dirty="0" err="1" smtClean="0"/>
              <a:t>EnerSearch</a:t>
            </a:r>
            <a:endParaRPr lang="en-US" dirty="0" smtClean="0"/>
          </a:p>
          <a:p>
            <a:r>
              <a:rPr lang="en-US" dirty="0" smtClean="0"/>
              <a:t>The </a:t>
            </a:r>
            <a:r>
              <a:rPr lang="en-US" dirty="0" err="1" smtClean="0"/>
              <a:t>EnerSearch</a:t>
            </a:r>
            <a:r>
              <a:rPr lang="en-US" dirty="0" smtClean="0"/>
              <a:t> Web site is an important mechanism for knowledge dissemination</a:t>
            </a:r>
          </a:p>
          <a:p>
            <a:pPr lvl="1"/>
            <a:r>
              <a:rPr lang="en-US" dirty="0" smtClean="0"/>
              <a:t>In fact, one of the shareholding companies actually entered </a:t>
            </a:r>
            <a:r>
              <a:rPr lang="en-US" dirty="0" err="1" smtClean="0"/>
              <a:t>EnerSearch</a:t>
            </a:r>
            <a:r>
              <a:rPr lang="en-US" dirty="0" smtClean="0"/>
              <a:t> directly as a result of getting to know the Web site</a:t>
            </a:r>
          </a:p>
          <a:p>
            <a:r>
              <a:rPr lang="en-US" dirty="0" smtClean="0"/>
              <a:t> Nevertheless, the information structure of the Web site leaves much to be desired</a:t>
            </a:r>
          </a:p>
          <a:p>
            <a:r>
              <a:rPr lang="en-US" dirty="0" smtClean="0"/>
              <a:t>Its main organization is in terms of “about us” information: </a:t>
            </a:r>
          </a:p>
          <a:p>
            <a:pPr lvl="1"/>
            <a:r>
              <a:rPr lang="en-US" dirty="0" smtClean="0"/>
              <a:t>What projects have been done, which researchers are involved, papers, reports, and presentations</a:t>
            </a:r>
          </a:p>
          <a:p>
            <a:r>
              <a:rPr lang="en-US" dirty="0" smtClean="0"/>
              <a:t>Consequently, it does not satisfy the needs of information seekers</a:t>
            </a:r>
          </a:p>
          <a:p>
            <a:r>
              <a:rPr lang="en-US" dirty="0" smtClean="0"/>
              <a:t>They are generally not interested in knowing what the projects are or who the authors are, but rather in finding answers to questions that are important in this industry domain, such as: </a:t>
            </a:r>
          </a:p>
          <a:p>
            <a:pPr lvl="1"/>
            <a:r>
              <a:rPr lang="en-US" dirty="0" smtClean="0"/>
              <a:t>Does load management lead to </a:t>
            </a:r>
            <a:r>
              <a:rPr lang="en-US" dirty="0" err="1" smtClean="0"/>
              <a:t>costsavings</a:t>
            </a:r>
            <a:r>
              <a:rPr lang="en-US" dirty="0" smtClean="0"/>
              <a:t>? </a:t>
            </a:r>
          </a:p>
          <a:p>
            <a:pPr lvl="1"/>
            <a:r>
              <a:rPr lang="en-US" dirty="0" smtClean="0"/>
              <a:t>If so, how big are they, and what are the required upfront investments? </a:t>
            </a:r>
          </a:p>
          <a:p>
            <a:pPr lvl="1"/>
            <a:r>
              <a:rPr lang="en-US" dirty="0" smtClean="0"/>
              <a:t>Can </a:t>
            </a:r>
            <a:r>
              <a:rPr lang="en-US" dirty="0" err="1" smtClean="0"/>
              <a:t>powerline</a:t>
            </a:r>
            <a:r>
              <a:rPr lang="en-US" dirty="0" smtClean="0"/>
              <a:t> communication be technically competitive to ADSL or cable modems?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359</a:t>
            </a:fld>
            <a:endParaRPr lang="el-GR"/>
          </a:p>
        </p:txBody>
      </p:sp>
    </p:spTree>
    <p:extLst>
      <p:ext uri="{BB962C8B-B14F-4D97-AF65-F5344CB8AC3E}">
        <p14:creationId xmlns:p14="http://schemas.microsoft.com/office/powerpoint/2010/main" val="3402626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Introduction (4/6)</a:t>
            </a:r>
            <a:endParaRPr lang="el-GR" dirty="0"/>
          </a:p>
        </p:txBody>
      </p:sp>
      <p:sp>
        <p:nvSpPr>
          <p:cNvPr id="3" name="2 - Θέση περιεχομένου"/>
          <p:cNvSpPr>
            <a:spLocks noGrp="1"/>
          </p:cNvSpPr>
          <p:nvPr>
            <p:ph idx="1"/>
          </p:nvPr>
        </p:nvSpPr>
        <p:spPr>
          <a:xfrm>
            <a:off x="1331640" y="1447800"/>
            <a:ext cx="7602048" cy="5077544"/>
          </a:xfrm>
        </p:spPr>
        <p:txBody>
          <a:bodyPr>
            <a:normAutofit fontScale="70000" lnSpcReduction="20000"/>
          </a:bodyPr>
          <a:lstStyle/>
          <a:p>
            <a:r>
              <a:rPr lang="en-US" dirty="0" smtClean="0"/>
              <a:t>The HTML document does not contain structural information</a:t>
            </a:r>
          </a:p>
          <a:p>
            <a:pPr lvl="1"/>
            <a:r>
              <a:rPr lang="en-US" dirty="0" smtClean="0"/>
              <a:t>Information about pieces of the document and their relationships</a:t>
            </a:r>
          </a:p>
          <a:p>
            <a:r>
              <a:rPr lang="en-US" dirty="0" smtClean="0"/>
              <a:t>The XML document is far more easily accessible to machines because every piece of information is described</a:t>
            </a:r>
          </a:p>
          <a:p>
            <a:r>
              <a:rPr lang="en-US" dirty="0" smtClean="0"/>
              <a:t>Some forms of their </a:t>
            </a:r>
            <a:r>
              <a:rPr lang="en-US" i="1" dirty="0" smtClean="0"/>
              <a:t>relations are also defined through the nesting </a:t>
            </a:r>
            <a:r>
              <a:rPr lang="en-US" dirty="0" smtClean="0"/>
              <a:t>structure</a:t>
            </a:r>
          </a:p>
          <a:p>
            <a:pPr lvl="1"/>
            <a:r>
              <a:rPr lang="en-US" dirty="0" smtClean="0"/>
              <a:t>E.g. the </a:t>
            </a:r>
            <a:r>
              <a:rPr lang="en-US" i="1" dirty="0" smtClean="0"/>
              <a:t>&lt;author&gt; tags appear within the &lt;book&gt; </a:t>
            </a:r>
            <a:r>
              <a:rPr lang="en-US" dirty="0" smtClean="0"/>
              <a:t>tags, so they describe properties of the particular book</a:t>
            </a:r>
          </a:p>
          <a:p>
            <a:pPr lvl="1"/>
            <a:r>
              <a:rPr lang="en-US" dirty="0" smtClean="0"/>
              <a:t> A machine processing the XML document would be able to deduce that the author element refers to the enclosing book element, rather than having to infer this fact from proximity considerations, as in HTML. </a:t>
            </a:r>
          </a:p>
          <a:p>
            <a:r>
              <a:rPr lang="en-US" dirty="0" smtClean="0"/>
              <a:t>XML allows the definition of constraints on values</a:t>
            </a:r>
          </a:p>
          <a:p>
            <a:pPr lvl="1"/>
            <a:r>
              <a:rPr lang="en-US" dirty="0" smtClean="0"/>
              <a:t>E.g.  a year must be a number of four digits, that the number must be less than 3,000</a:t>
            </a:r>
          </a:p>
          <a:p>
            <a:r>
              <a:rPr lang="en-US" i="1" dirty="0" smtClean="0"/>
              <a:t>XML allows the representation of information that is also machine-accessible</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36</a:t>
            </a:fld>
            <a:endParaRPr lang="el-GR"/>
          </a:p>
        </p:txBody>
      </p:sp>
    </p:spTree>
    <p:extLst>
      <p:ext uri="{BB962C8B-B14F-4D97-AF65-F5344CB8AC3E}">
        <p14:creationId xmlns:p14="http://schemas.microsoft.com/office/powerpoint/2010/main" val="284190247"/>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The Contribution of SW Technology (1/4)</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dirty="0" smtClean="0"/>
              <a:t>The </a:t>
            </a:r>
            <a:r>
              <a:rPr lang="en-US" dirty="0" err="1" smtClean="0"/>
              <a:t>EnerSearchWeb</a:t>
            </a:r>
            <a:r>
              <a:rPr lang="en-US" dirty="0" smtClean="0"/>
              <a:t> site is in fact used by different target groups: </a:t>
            </a:r>
          </a:p>
          <a:p>
            <a:pPr lvl="1"/>
            <a:r>
              <a:rPr lang="en-US" dirty="0" smtClean="0"/>
              <a:t>researchers in the field, staff and management of utility industries, and so on</a:t>
            </a:r>
          </a:p>
          <a:p>
            <a:r>
              <a:rPr lang="en-US" dirty="0" smtClean="0"/>
              <a:t>It is quite possible to form a clear picture of what kind of topics and questions would be relevant for these target groups</a:t>
            </a:r>
          </a:p>
          <a:p>
            <a:r>
              <a:rPr lang="en-US" dirty="0" smtClean="0"/>
              <a:t>Finally, the knowledge domain in which </a:t>
            </a:r>
            <a:r>
              <a:rPr lang="en-US" dirty="0" err="1" smtClean="0"/>
              <a:t>EnerSearch</a:t>
            </a:r>
            <a:r>
              <a:rPr lang="en-US" dirty="0" smtClean="0"/>
              <a:t> works is relatively well defined</a:t>
            </a:r>
          </a:p>
          <a:p>
            <a:r>
              <a:rPr lang="en-US" dirty="0" smtClean="0"/>
              <a:t>As a result of these factors, it is possible to define a domain ontology that is sufficiently stable and of good enough quality</a:t>
            </a:r>
          </a:p>
          <a:p>
            <a:r>
              <a:rPr lang="en-US" dirty="0" smtClean="0"/>
              <a:t>In fact, the On-To-Knowledge project ran successful experiments using a lightweight “</a:t>
            </a:r>
            <a:r>
              <a:rPr lang="en-US" dirty="0" err="1" smtClean="0"/>
              <a:t>EnerSearch</a:t>
            </a:r>
            <a:r>
              <a:rPr lang="en-US" dirty="0" smtClean="0"/>
              <a:t> lunchtime ontology” </a:t>
            </a:r>
          </a:p>
          <a:p>
            <a:pPr lvl="1"/>
            <a:r>
              <a:rPr lang="en-US" dirty="0" smtClean="0"/>
              <a:t>that took developers no more than a few hours to develop</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360</a:t>
            </a:fld>
            <a:endParaRPr lang="el-GR"/>
          </a:p>
        </p:txBody>
      </p:sp>
    </p:spTree>
    <p:extLst>
      <p:ext uri="{BB962C8B-B14F-4D97-AF65-F5344CB8AC3E}">
        <p14:creationId xmlns:p14="http://schemas.microsoft.com/office/powerpoint/2010/main" val="3139582367"/>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The Contribution of SW Technology (2/4)</a:t>
            </a:r>
            <a:endParaRPr lang="el-GR" dirty="0"/>
          </a:p>
        </p:txBody>
      </p:sp>
      <p:sp>
        <p:nvSpPr>
          <p:cNvPr id="3" name="2 - Θέση περιεχομένου"/>
          <p:cNvSpPr>
            <a:spLocks noGrp="1"/>
          </p:cNvSpPr>
          <p:nvPr>
            <p:ph idx="1"/>
          </p:nvPr>
        </p:nvSpPr>
        <p:spPr>
          <a:xfrm>
            <a:off x="899592" y="1447800"/>
            <a:ext cx="6048672" cy="2485256"/>
          </a:xfrm>
        </p:spPr>
        <p:txBody>
          <a:bodyPr>
            <a:normAutofit fontScale="62500" lnSpcReduction="20000"/>
          </a:bodyPr>
          <a:lstStyle/>
          <a:p>
            <a:r>
              <a:rPr lang="en-US" dirty="0" smtClean="0"/>
              <a:t>This lightweight ontology consisted only of a taxonomical hierarchy </a:t>
            </a:r>
          </a:p>
          <a:p>
            <a:pPr lvl="1"/>
            <a:r>
              <a:rPr lang="en-US" dirty="0" smtClean="0"/>
              <a:t>and therefore only needed RDF Schema expressivity</a:t>
            </a:r>
          </a:p>
          <a:p>
            <a:r>
              <a:rPr lang="en-US" dirty="0" smtClean="0"/>
              <a:t>The following is a snapshot of one of the branches of this ontology in informal notation:</a:t>
            </a:r>
          </a:p>
          <a:p>
            <a:pPr lvl="0"/>
            <a:r>
              <a:rPr lang="en-US" dirty="0" smtClean="0"/>
              <a:t>This ontology was used in a number of different ways to drive navigation tools on the </a:t>
            </a:r>
            <a:r>
              <a:rPr lang="en-US" dirty="0" err="1" smtClean="0"/>
              <a:t>EnerSearch</a:t>
            </a:r>
            <a:r>
              <a:rPr lang="en-US" dirty="0" smtClean="0"/>
              <a:t> Web site</a:t>
            </a:r>
          </a:p>
          <a:p>
            <a:endParaRPr lang="en-US" dirty="0" smtClean="0"/>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361</a:t>
            </a:fld>
            <a:endParaRPr lang="el-GR"/>
          </a:p>
        </p:txBody>
      </p:sp>
      <p:sp>
        <p:nvSpPr>
          <p:cNvPr id="5" name="2 - Θέση περιεχομένου"/>
          <p:cNvSpPr txBox="1">
            <a:spLocks/>
          </p:cNvSpPr>
          <p:nvPr/>
        </p:nvSpPr>
        <p:spPr>
          <a:xfrm>
            <a:off x="5148064" y="5301208"/>
            <a:ext cx="2736304" cy="1584176"/>
          </a:xfrm>
          <a:prstGeom prst="rect">
            <a:avLst/>
          </a:prstGeom>
        </p:spPr>
        <p:txBody>
          <a:bodyPr>
            <a:normAutofit fontScale="6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Figure  shows a semantic map of the </a:t>
            </a:r>
            <a:r>
              <a:rPr lang="en-US" sz="3200" dirty="0" err="1" smtClean="0"/>
              <a:t>EnerSearch</a:t>
            </a:r>
            <a:r>
              <a:rPr lang="en-US" sz="3200" dirty="0" smtClean="0"/>
              <a:t> Web site for the subtopics of the concept “agent”</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 Ορθογώνιο"/>
          <p:cNvSpPr/>
          <p:nvPr/>
        </p:nvSpPr>
        <p:spPr>
          <a:xfrm>
            <a:off x="6948264" y="1412776"/>
            <a:ext cx="2088232" cy="37444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l-GR" sz="1600" dirty="0" smtClean="0"/>
              <a:t>...</a:t>
            </a:r>
          </a:p>
          <a:p>
            <a:r>
              <a:rPr lang="en-US" sz="1600" dirty="0" smtClean="0"/>
              <a:t>IT</a:t>
            </a:r>
          </a:p>
          <a:p>
            <a:r>
              <a:rPr lang="en-US" sz="1600" dirty="0" smtClean="0"/>
              <a:t>Hardware</a:t>
            </a:r>
          </a:p>
          <a:p>
            <a:r>
              <a:rPr lang="en-US" sz="1600" dirty="0" smtClean="0"/>
              <a:t>Software</a:t>
            </a:r>
          </a:p>
          <a:p>
            <a:r>
              <a:rPr lang="en-US" sz="1600" dirty="0" smtClean="0"/>
              <a:t>Applications</a:t>
            </a:r>
          </a:p>
          <a:p>
            <a:r>
              <a:rPr lang="en-US" sz="1600" dirty="0" smtClean="0"/>
              <a:t>Communication</a:t>
            </a:r>
          </a:p>
          <a:p>
            <a:r>
              <a:rPr lang="en-US" sz="1600" dirty="0" err="1" smtClean="0"/>
              <a:t>Powerline</a:t>
            </a:r>
            <a:endParaRPr lang="en-US" sz="1600" dirty="0" smtClean="0"/>
          </a:p>
          <a:p>
            <a:r>
              <a:rPr lang="en-US" sz="1600" dirty="0" smtClean="0"/>
              <a:t>Agent</a:t>
            </a:r>
          </a:p>
          <a:p>
            <a:r>
              <a:rPr lang="en-US" sz="1600" dirty="0" smtClean="0"/>
              <a:t>Electronic Commerce</a:t>
            </a:r>
          </a:p>
          <a:p>
            <a:r>
              <a:rPr lang="en-US" sz="1600" dirty="0" smtClean="0"/>
              <a:t>Agents</a:t>
            </a:r>
          </a:p>
          <a:p>
            <a:r>
              <a:rPr lang="en-US" sz="1600" dirty="0" smtClean="0"/>
              <a:t>Multi-agent systems</a:t>
            </a:r>
          </a:p>
          <a:p>
            <a:r>
              <a:rPr lang="en-US" sz="1600" dirty="0" smtClean="0"/>
              <a:t>Intelligent agents</a:t>
            </a:r>
          </a:p>
          <a:p>
            <a:r>
              <a:rPr lang="en-US" sz="1600" dirty="0" smtClean="0"/>
              <a:t>Market/auction</a:t>
            </a:r>
          </a:p>
          <a:p>
            <a:r>
              <a:rPr lang="en-US" sz="1600" dirty="0" smtClean="0"/>
              <a:t>Resource allocation</a:t>
            </a:r>
          </a:p>
          <a:p>
            <a:r>
              <a:rPr lang="en-US" sz="1600" dirty="0" smtClean="0"/>
              <a:t>Algorithms</a:t>
            </a:r>
            <a:endParaRPr lang="el-GR" sz="1700"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1115616" y="3467676"/>
            <a:ext cx="3888432" cy="3345700"/>
          </a:xfrm>
          <a:prstGeom prst="rect">
            <a:avLst/>
          </a:prstGeom>
          <a:noFill/>
          <a:ln w="9525">
            <a:noFill/>
            <a:miter lim="800000"/>
            <a:headEnd/>
            <a:tailEnd/>
          </a:ln>
        </p:spPr>
      </p:pic>
    </p:spTree>
    <p:extLst>
      <p:ext uri="{BB962C8B-B14F-4D97-AF65-F5344CB8AC3E}">
        <p14:creationId xmlns:p14="http://schemas.microsoft.com/office/powerpoint/2010/main" val="4057614288"/>
      </p:ext>
    </p:extLst>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The Contribution of SW Technology (3/4)</a:t>
            </a:r>
            <a:endParaRPr lang="el-GR" dirty="0"/>
          </a:p>
        </p:txBody>
      </p:sp>
      <p:sp>
        <p:nvSpPr>
          <p:cNvPr id="3" name="2 - Θέση περιεχομένου"/>
          <p:cNvSpPr>
            <a:spLocks noGrp="1"/>
          </p:cNvSpPr>
          <p:nvPr>
            <p:ph idx="1"/>
          </p:nvPr>
        </p:nvSpPr>
        <p:spPr>
          <a:xfrm>
            <a:off x="1115616" y="1807840"/>
            <a:ext cx="3240360" cy="1621160"/>
          </a:xfrm>
        </p:spPr>
        <p:txBody>
          <a:bodyPr>
            <a:normAutofit fontScale="62500" lnSpcReduction="20000"/>
          </a:bodyPr>
          <a:lstStyle/>
          <a:p>
            <a:r>
              <a:rPr lang="en-US" dirty="0" smtClean="0"/>
              <a:t>The semantic distance between different authors in terms of their disciplinary fields of research and publication</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362</a:t>
            </a:fld>
            <a:endParaRPr lang="el-GR"/>
          </a:p>
        </p:txBody>
      </p:sp>
      <p:sp>
        <p:nvSpPr>
          <p:cNvPr id="5" name="2 - Θέση περιεχομένου"/>
          <p:cNvSpPr txBox="1">
            <a:spLocks/>
          </p:cNvSpPr>
          <p:nvPr/>
        </p:nvSpPr>
        <p:spPr>
          <a:xfrm>
            <a:off x="5436096" y="5157192"/>
            <a:ext cx="3528392" cy="864096"/>
          </a:xfrm>
          <a:prstGeom prst="rect">
            <a:avLst/>
          </a:prstGeom>
        </p:spPr>
        <p:txBody>
          <a:bodyPr>
            <a:normAutofit fontScale="85000" lnSpcReduction="20000"/>
          </a:bodyPr>
          <a:lstStyle/>
          <a:p>
            <a:pPr marL="365760" lvl="0" indent="-283464">
              <a:spcBef>
                <a:spcPts val="600"/>
              </a:spcBef>
              <a:buClr>
                <a:schemeClr val="accent1"/>
              </a:buClr>
              <a:buSzPct val="80000"/>
              <a:buFont typeface="Wingdings 2"/>
              <a:buChar char=""/>
            </a:pPr>
            <a:r>
              <a:rPr lang="en-US" sz="2400" dirty="0" smtClean="0"/>
              <a:t>Browsing ontologically organized papers in Spectacle</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4421437" y="1484784"/>
            <a:ext cx="4615059" cy="250962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122044" y="4005064"/>
            <a:ext cx="4242044" cy="2730136"/>
          </a:xfrm>
          <a:prstGeom prst="rect">
            <a:avLst/>
          </a:prstGeom>
          <a:noFill/>
          <a:ln w="9525">
            <a:noFill/>
            <a:miter lim="800000"/>
            <a:headEnd/>
            <a:tailEnd/>
          </a:ln>
        </p:spPr>
      </p:pic>
    </p:spTree>
    <p:extLst>
      <p:ext uri="{BB962C8B-B14F-4D97-AF65-F5344CB8AC3E}">
        <p14:creationId xmlns:p14="http://schemas.microsoft.com/office/powerpoint/2010/main" val="2906017434"/>
      </p:ext>
    </p:extLst>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The Contribution of SW Technology (4/4)</a:t>
            </a:r>
            <a:endParaRPr lang="el-GR" dirty="0"/>
          </a:p>
        </p:txBody>
      </p:sp>
      <p:sp>
        <p:nvSpPr>
          <p:cNvPr id="3" name="2 - Θέση περιεχομένου"/>
          <p:cNvSpPr>
            <a:spLocks noGrp="1"/>
          </p:cNvSpPr>
          <p:nvPr>
            <p:ph idx="1"/>
          </p:nvPr>
        </p:nvSpPr>
        <p:spPr>
          <a:xfrm>
            <a:off x="1115616" y="1591816"/>
            <a:ext cx="7818072" cy="4861520"/>
          </a:xfrm>
        </p:spPr>
        <p:txBody>
          <a:bodyPr>
            <a:normAutofit fontScale="62500" lnSpcReduction="20000"/>
          </a:bodyPr>
          <a:lstStyle/>
          <a:p>
            <a:r>
              <a:rPr lang="en-US" dirty="0" smtClean="0"/>
              <a:t>A third way of displaying the information was created by the </a:t>
            </a:r>
            <a:r>
              <a:rPr lang="en-US" dirty="0" err="1" smtClean="0"/>
              <a:t>QuizRDF</a:t>
            </a:r>
            <a:r>
              <a:rPr lang="en-US" dirty="0" smtClean="0"/>
              <a:t> tool</a:t>
            </a:r>
          </a:p>
          <a:p>
            <a:pPr lvl="1"/>
            <a:r>
              <a:rPr lang="en-US" dirty="0" smtClean="0"/>
              <a:t>Rather then choosing between either an entirely ontology-based display, or a traditional keyword-based search without any semantic grounding, </a:t>
            </a:r>
            <a:r>
              <a:rPr lang="en-US" dirty="0" err="1" smtClean="0"/>
              <a:t>QuizRDF</a:t>
            </a:r>
            <a:r>
              <a:rPr lang="en-US" dirty="0" smtClean="0"/>
              <a:t> aims to combine both: </a:t>
            </a:r>
          </a:p>
          <a:p>
            <a:pPr lvl="2"/>
            <a:r>
              <a:rPr lang="en-US" sz="2900" dirty="0" smtClean="0"/>
              <a:t>the user can type in general keywords</a:t>
            </a:r>
            <a:endParaRPr lang="en-US" dirty="0" smtClean="0"/>
          </a:p>
          <a:p>
            <a:pPr lvl="1"/>
            <a:r>
              <a:rPr lang="en-US" dirty="0" smtClean="0"/>
              <a:t>This will result in a traditional list of papers containing these keywords</a:t>
            </a:r>
          </a:p>
          <a:p>
            <a:pPr lvl="1"/>
            <a:r>
              <a:rPr lang="en-US" dirty="0" smtClean="0"/>
              <a:t>However, it also displays those concepts in the hierarchy that describe these papers, allowing the user to embark on an ontology-driven search starting from the hits that resulted from a </a:t>
            </a:r>
            <a:r>
              <a:rPr lang="en-US" dirty="0" err="1" smtClean="0"/>
              <a:t>keywordbased</a:t>
            </a:r>
            <a:r>
              <a:rPr lang="en-US" dirty="0" smtClean="0"/>
              <a:t> search</a:t>
            </a:r>
          </a:p>
          <a:p>
            <a:r>
              <a:rPr lang="en-US" dirty="0" smtClean="0"/>
              <a:t>In this application scenario we have seen how a traditional information source can be disclosed in a number of innovative ways</a:t>
            </a:r>
          </a:p>
          <a:p>
            <a:r>
              <a:rPr lang="en-US" dirty="0" smtClean="0"/>
              <a:t>All these disclosure mechanisms (textual and graphic, searching or browsing) are based on a single underlying lightweight ontology </a:t>
            </a:r>
          </a:p>
          <a:p>
            <a:pPr lvl="1"/>
            <a:r>
              <a:rPr lang="en-US" dirty="0" smtClean="0"/>
              <a:t>but cater for a broad spectrum of users with different needs and backgrounds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363</a:t>
            </a:fld>
            <a:endParaRPr lang="el-GR"/>
          </a:p>
        </p:txBody>
      </p:sp>
    </p:spTree>
    <p:extLst>
      <p:ext uri="{BB962C8B-B14F-4D97-AF65-F5344CB8AC3E}">
        <p14:creationId xmlns:p14="http://schemas.microsoft.com/office/powerpoint/2010/main" val="18478360"/>
      </p:ext>
    </p:extLst>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normAutofit/>
          </a:bodyPr>
          <a:lstStyle/>
          <a:p>
            <a:r>
              <a:rPr lang="en-US" dirty="0" smtClean="0"/>
              <a:t>e-Learning</a:t>
            </a:r>
            <a:endParaRPr lang="el-GR" dirty="0"/>
          </a:p>
        </p:txBody>
      </p:sp>
      <p:sp>
        <p:nvSpPr>
          <p:cNvPr id="6" name="5 - Θέση κειμένου"/>
          <p:cNvSpPr>
            <a:spLocks noGrp="1"/>
          </p:cNvSpPr>
          <p:nvPr>
            <p:ph type="body" idx="1"/>
          </p:nvPr>
        </p:nvSpPr>
        <p:spPr>
          <a:xfrm>
            <a:off x="4283968" y="4005064"/>
            <a:ext cx="4695224" cy="1077664"/>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364</a:t>
            </a:fld>
            <a:endParaRPr lang="el-GR"/>
          </a:p>
        </p:txBody>
      </p:sp>
    </p:spTree>
    <p:extLst>
      <p:ext uri="{BB962C8B-B14F-4D97-AF65-F5344CB8AC3E}">
        <p14:creationId xmlns:p14="http://schemas.microsoft.com/office/powerpoint/2010/main" val="749246883"/>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The Setting (1/2)</a:t>
            </a:r>
            <a:endParaRPr lang="el-GR" dirty="0"/>
          </a:p>
        </p:txBody>
      </p:sp>
      <p:sp>
        <p:nvSpPr>
          <p:cNvPr id="3" name="2 - Θέση περιεχομένου"/>
          <p:cNvSpPr>
            <a:spLocks noGrp="1"/>
          </p:cNvSpPr>
          <p:nvPr>
            <p:ph idx="1"/>
          </p:nvPr>
        </p:nvSpPr>
        <p:spPr>
          <a:xfrm>
            <a:off x="1115616" y="1340768"/>
            <a:ext cx="7818072" cy="5410200"/>
          </a:xfrm>
        </p:spPr>
        <p:txBody>
          <a:bodyPr>
            <a:normAutofit fontScale="62500" lnSpcReduction="20000"/>
          </a:bodyPr>
          <a:lstStyle/>
          <a:p>
            <a:r>
              <a:rPr lang="en-US" dirty="0" smtClean="0"/>
              <a:t>The World Wide Web is currently changing many areas of human activity, among them learning</a:t>
            </a:r>
          </a:p>
          <a:p>
            <a:r>
              <a:rPr lang="en-US" dirty="0" smtClean="0"/>
              <a:t>Traditionally learning has been characterized by the following properties:</a:t>
            </a:r>
          </a:p>
          <a:p>
            <a:pPr lvl="1"/>
            <a:r>
              <a:rPr lang="en-US" sz="3000" dirty="0" smtClean="0"/>
              <a:t>Educator-driven</a:t>
            </a:r>
          </a:p>
          <a:p>
            <a:pPr lvl="2"/>
            <a:r>
              <a:rPr lang="en-US" sz="2900" dirty="0" smtClean="0"/>
              <a:t>The instructor selects the content and the pedagogical means of delivery, and sets the agenda and the pace of learning</a:t>
            </a:r>
          </a:p>
          <a:p>
            <a:pPr lvl="1"/>
            <a:r>
              <a:rPr lang="en-US" sz="3000" dirty="0" smtClean="0"/>
              <a:t>Linear access</a:t>
            </a:r>
          </a:p>
          <a:p>
            <a:pPr lvl="2"/>
            <a:r>
              <a:rPr lang="en-US" sz="2900" dirty="0" smtClean="0"/>
              <a:t>Knowledge is taught in a predetermined order</a:t>
            </a:r>
          </a:p>
          <a:p>
            <a:pPr lvl="2"/>
            <a:r>
              <a:rPr lang="en-US" sz="2900" dirty="0" smtClean="0"/>
              <a:t>The learner is not supposed to deviate from this order by selecting pieces of particular interest</a:t>
            </a:r>
          </a:p>
          <a:p>
            <a:pPr lvl="1"/>
            <a:r>
              <a:rPr lang="en-US" sz="3000" dirty="0" smtClean="0"/>
              <a:t>Time- and locality-dependent</a:t>
            </a:r>
          </a:p>
          <a:p>
            <a:pPr lvl="2"/>
            <a:r>
              <a:rPr lang="en-US" sz="2900" dirty="0" smtClean="0"/>
              <a:t>Learning takes place at specific times and specific places</a:t>
            </a:r>
          </a:p>
          <a:p>
            <a:r>
              <a:rPr lang="en-US" dirty="0" smtClean="0"/>
              <a:t>As a consequence, learning has not been personalized but rather aimed at mass participation</a:t>
            </a:r>
          </a:p>
          <a:p>
            <a:r>
              <a:rPr lang="en-US" dirty="0" smtClean="0"/>
              <a:t>Though efficient and in many instances effective, traditional learning processes have not been suitable for every potential learner</a:t>
            </a:r>
          </a:p>
          <a:p>
            <a:r>
              <a:rPr lang="en-US" dirty="0" smtClean="0"/>
              <a:t>The emergence of the Internet has paved the way for implementing new educational processes</a:t>
            </a:r>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365</a:t>
            </a:fld>
            <a:endParaRPr lang="el-GR"/>
          </a:p>
        </p:txBody>
      </p:sp>
    </p:spTree>
    <p:extLst>
      <p:ext uri="{BB962C8B-B14F-4D97-AF65-F5344CB8AC3E}">
        <p14:creationId xmlns:p14="http://schemas.microsoft.com/office/powerpoint/2010/main" val="2719168381"/>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The Setting (2/2)</a:t>
            </a:r>
            <a:endParaRPr lang="el-GR" dirty="0"/>
          </a:p>
        </p:txBody>
      </p:sp>
      <p:sp>
        <p:nvSpPr>
          <p:cNvPr id="3" name="2 - Θέση περιεχομένου"/>
          <p:cNvSpPr>
            <a:spLocks noGrp="1"/>
          </p:cNvSpPr>
          <p:nvPr>
            <p:ph idx="1"/>
          </p:nvPr>
        </p:nvSpPr>
        <p:spPr>
          <a:xfrm>
            <a:off x="1187624" y="1447800"/>
            <a:ext cx="7746064" cy="5221560"/>
          </a:xfrm>
        </p:spPr>
        <p:txBody>
          <a:bodyPr>
            <a:normAutofit fontScale="62500" lnSpcReduction="20000"/>
          </a:bodyPr>
          <a:lstStyle/>
          <a:p>
            <a:r>
              <a:rPr lang="en-US" dirty="0" smtClean="0"/>
              <a:t>The changes are already visible in higher education</a:t>
            </a:r>
          </a:p>
          <a:p>
            <a:pPr lvl="1"/>
            <a:r>
              <a:rPr lang="en-US" dirty="0" smtClean="0"/>
              <a:t>Increasingly, universities are refocusing their activities to provide more flexibility for learners</a:t>
            </a:r>
          </a:p>
          <a:p>
            <a:pPr lvl="1"/>
            <a:r>
              <a:rPr lang="en-US" dirty="0" smtClean="0"/>
              <a:t>Virtual universities and online courses are only a small part of these activities</a:t>
            </a:r>
          </a:p>
          <a:p>
            <a:pPr lvl="1"/>
            <a:r>
              <a:rPr lang="en-US" dirty="0" smtClean="0"/>
              <a:t>Flexibility and new educational means are also implemented on traditional campuses, where students’ presence is still required but with fewer constraints</a:t>
            </a:r>
          </a:p>
          <a:p>
            <a:pPr lvl="1"/>
            <a:r>
              <a:rPr lang="en-US" dirty="0" smtClean="0"/>
              <a:t>Increasingly, students can make choices, determine the content and evaluation procedures, the pace of their learning, and the learning method most suitable for them</a:t>
            </a:r>
          </a:p>
          <a:p>
            <a:r>
              <a:rPr lang="en-US" dirty="0" smtClean="0"/>
              <a:t>We can also expect e-learning to have an even greater impact on </a:t>
            </a:r>
            <a:r>
              <a:rPr lang="en-US" dirty="0" err="1" smtClean="0"/>
              <a:t>workrelated</a:t>
            </a:r>
            <a:r>
              <a:rPr lang="en-US" dirty="0" smtClean="0"/>
              <a:t> qualifications and lifelong learning activities</a:t>
            </a:r>
          </a:p>
          <a:p>
            <a:pPr lvl="1"/>
            <a:r>
              <a:rPr lang="en-US" dirty="0" smtClean="0"/>
              <a:t>One of the critical support mechanisms for increasing an organization’s competitiveness is the improvement of the skills of its employees</a:t>
            </a:r>
          </a:p>
          <a:p>
            <a:pPr lvl="1"/>
            <a:r>
              <a:rPr lang="en-US" dirty="0" smtClean="0"/>
              <a:t>Organizations require learning processes that are just-in-time, tailored to their specific needs, and ideally integrated into day-to-day work patterns</a:t>
            </a:r>
          </a:p>
          <a:p>
            <a:pPr lvl="1"/>
            <a:r>
              <a:rPr lang="en-US" dirty="0" smtClean="0"/>
              <a:t>These requirements are not compatible with traditional learning, but e-learning shows great promise for addressing these concerns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366</a:t>
            </a:fld>
            <a:endParaRPr lang="el-GR"/>
          </a:p>
        </p:txBody>
      </p:sp>
    </p:spTree>
    <p:extLst>
      <p:ext uri="{BB962C8B-B14F-4D97-AF65-F5344CB8AC3E}">
        <p14:creationId xmlns:p14="http://schemas.microsoft.com/office/powerpoint/2010/main" val="1537019242"/>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116632"/>
            <a:ext cx="7498080" cy="1080120"/>
          </a:xfrm>
        </p:spPr>
        <p:txBody>
          <a:bodyPr/>
          <a:lstStyle/>
          <a:p>
            <a:r>
              <a:rPr lang="en-US" b="1" dirty="0" smtClean="0"/>
              <a:t>The Problem</a:t>
            </a:r>
            <a:endParaRPr lang="el-GR" dirty="0"/>
          </a:p>
        </p:txBody>
      </p:sp>
      <p:sp>
        <p:nvSpPr>
          <p:cNvPr id="3" name="2 - Θέση περιεχομένου"/>
          <p:cNvSpPr>
            <a:spLocks noGrp="1"/>
          </p:cNvSpPr>
          <p:nvPr>
            <p:ph idx="1"/>
          </p:nvPr>
        </p:nvSpPr>
        <p:spPr>
          <a:xfrm>
            <a:off x="864096" y="1268760"/>
            <a:ext cx="8279904" cy="5661248"/>
          </a:xfrm>
        </p:spPr>
        <p:txBody>
          <a:bodyPr>
            <a:normAutofit fontScale="55000" lnSpcReduction="20000"/>
          </a:bodyPr>
          <a:lstStyle/>
          <a:p>
            <a:r>
              <a:rPr lang="en-US" sz="3600" dirty="0" smtClean="0"/>
              <a:t>Compared to traditional learning, e-learning is not driven by the instructor</a:t>
            </a:r>
          </a:p>
          <a:p>
            <a:pPr lvl="1"/>
            <a:r>
              <a:rPr lang="en-US" sz="3300" dirty="0" smtClean="0"/>
              <a:t>In particular, learners can access material in an order that is not predefined, and can compose individual courses by selecting educational material</a:t>
            </a:r>
          </a:p>
          <a:p>
            <a:pPr lvl="1"/>
            <a:r>
              <a:rPr lang="en-US" sz="3300" dirty="0" smtClean="0"/>
              <a:t>For this approach to work, learning material must be equipped with additional information to support effective indexing and retrieval</a:t>
            </a:r>
          </a:p>
          <a:p>
            <a:r>
              <a:rPr lang="en-US" sz="3600" dirty="0" smtClean="0"/>
              <a:t>The use of metadata is a natural answer and has been followed, in a limited way, by librarians for a long time</a:t>
            </a:r>
          </a:p>
          <a:p>
            <a:r>
              <a:rPr lang="en-US" sz="3600" dirty="0" smtClean="0"/>
              <a:t>In the e-learning community, standards such as IEEE LOM have emerged</a:t>
            </a:r>
          </a:p>
          <a:p>
            <a:pPr lvl="1"/>
            <a:r>
              <a:rPr lang="en-US" sz="3300" dirty="0" smtClean="0"/>
              <a:t>They associate with learning materials information, such as educational and pedagogical properties, access rights and conditions of use, and relations to other educational resources</a:t>
            </a:r>
          </a:p>
          <a:p>
            <a:r>
              <a:rPr lang="en-US" sz="3600" dirty="0" smtClean="0"/>
              <a:t>Although these standards are useful, they suffer from a drawback common to all solutions based solely on metadata (XML-like approaches): lack of semantics</a:t>
            </a:r>
          </a:p>
          <a:p>
            <a:pPr lvl="1"/>
            <a:r>
              <a:rPr lang="en-US" sz="3300" dirty="0" smtClean="0"/>
              <a:t>As a consequence </a:t>
            </a:r>
          </a:p>
          <a:p>
            <a:pPr lvl="2"/>
            <a:r>
              <a:rPr lang="en-US" sz="3300" dirty="0" smtClean="0"/>
              <a:t>combining of materials by different authors may be difficult</a:t>
            </a:r>
          </a:p>
          <a:p>
            <a:pPr lvl="2"/>
            <a:r>
              <a:rPr lang="en-US" sz="3300" dirty="0" smtClean="0"/>
              <a:t>retrieval may not be optimally supported</a:t>
            </a:r>
          </a:p>
          <a:p>
            <a:pPr lvl="2"/>
            <a:r>
              <a:rPr lang="en-US" sz="3300" dirty="0" smtClean="0"/>
              <a:t>and the retrieval and organization of learning resources must be made manually (instead of, say, by a personalized automated agent) </a:t>
            </a:r>
          </a:p>
          <a:p>
            <a:r>
              <a:rPr lang="en-US" sz="3600" dirty="0" smtClean="0"/>
              <a:t>These kinds of problems may be avoided if the SW approach is adopted</a:t>
            </a:r>
            <a:endParaRPr lang="el-GR" sz="36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367</a:t>
            </a:fld>
            <a:endParaRPr lang="el-GR"/>
          </a:p>
        </p:txBody>
      </p:sp>
    </p:spTree>
    <p:extLst>
      <p:ext uri="{BB962C8B-B14F-4D97-AF65-F5344CB8AC3E}">
        <p14:creationId xmlns:p14="http://schemas.microsoft.com/office/powerpoint/2010/main" val="3113672643"/>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69776"/>
            <a:ext cx="7498080" cy="1143000"/>
          </a:xfrm>
        </p:spPr>
        <p:txBody>
          <a:bodyPr>
            <a:normAutofit fontScale="90000"/>
          </a:bodyPr>
          <a:lstStyle/>
          <a:p>
            <a:r>
              <a:rPr lang="en-US" b="1" dirty="0" smtClean="0"/>
              <a:t>The Contribution of SW Technology</a:t>
            </a:r>
            <a:endParaRPr lang="el-GR" dirty="0"/>
          </a:p>
        </p:txBody>
      </p:sp>
      <p:sp>
        <p:nvSpPr>
          <p:cNvPr id="3" name="2 - Θέση περιεχομένου"/>
          <p:cNvSpPr>
            <a:spLocks noGrp="1"/>
          </p:cNvSpPr>
          <p:nvPr>
            <p:ph idx="1"/>
          </p:nvPr>
        </p:nvSpPr>
        <p:spPr>
          <a:xfrm>
            <a:off x="899592" y="1412776"/>
            <a:ext cx="8213608" cy="5517232"/>
          </a:xfrm>
        </p:spPr>
        <p:txBody>
          <a:bodyPr>
            <a:normAutofit fontScale="47500" lnSpcReduction="20000"/>
          </a:bodyPr>
          <a:lstStyle/>
          <a:p>
            <a:r>
              <a:rPr lang="en-US" sz="4000" dirty="0" smtClean="0"/>
              <a:t>The key ideas of the SW, namely, ontology and machine-</a:t>
            </a:r>
            <a:r>
              <a:rPr lang="en-US" sz="4000" dirty="0" err="1" smtClean="0"/>
              <a:t>processable</a:t>
            </a:r>
            <a:r>
              <a:rPr lang="en-US" sz="4000" dirty="0" smtClean="0"/>
              <a:t> metadata, establish a promising approach for satisfying the e-learning requirements</a:t>
            </a:r>
          </a:p>
          <a:p>
            <a:r>
              <a:rPr lang="en-US" sz="4000" dirty="0" smtClean="0"/>
              <a:t>It can support both semantic querying and the conceptual navigation of learning materials:</a:t>
            </a:r>
          </a:p>
          <a:p>
            <a:pPr lvl="1"/>
            <a:r>
              <a:rPr lang="en-US" sz="3800" dirty="0" smtClean="0"/>
              <a:t>Learner-driven</a:t>
            </a:r>
          </a:p>
          <a:p>
            <a:pPr lvl="2"/>
            <a:r>
              <a:rPr lang="en-US" sz="3800" dirty="0" smtClean="0"/>
              <a:t>Learning materials, possibly by different authors, can be linked to commonly agreed </a:t>
            </a:r>
            <a:r>
              <a:rPr lang="en-US" sz="3800" dirty="0" err="1" smtClean="0"/>
              <a:t>ontologies</a:t>
            </a:r>
            <a:endParaRPr lang="en-US" sz="3800" dirty="0" smtClean="0"/>
          </a:p>
          <a:p>
            <a:pPr lvl="2"/>
            <a:r>
              <a:rPr lang="en-US" sz="3800" dirty="0" smtClean="0"/>
              <a:t>Personalized courses can be designed through semantic querying, and learning materials can be retrieved in the context of actual problems, as decided by the learner</a:t>
            </a:r>
          </a:p>
          <a:p>
            <a:pPr lvl="1"/>
            <a:r>
              <a:rPr lang="en-US" sz="3800" dirty="0" smtClean="0"/>
              <a:t>Flexible access</a:t>
            </a:r>
          </a:p>
          <a:p>
            <a:pPr lvl="2"/>
            <a:r>
              <a:rPr lang="en-US" sz="3800" dirty="0" smtClean="0"/>
              <a:t>Knowledge can be accessed in any order the learner wishes, according to her interests and needs</a:t>
            </a:r>
          </a:p>
          <a:p>
            <a:pPr lvl="2"/>
            <a:r>
              <a:rPr lang="en-US" sz="3800" dirty="0" smtClean="0"/>
              <a:t>Of course, appropriate semantic annotation will still set constraints in cases where prerequisites are necessary</a:t>
            </a:r>
          </a:p>
          <a:p>
            <a:pPr lvl="2"/>
            <a:r>
              <a:rPr lang="en-US" sz="3800" dirty="0" smtClean="0"/>
              <a:t>But overall nonlinear access will be supported</a:t>
            </a:r>
          </a:p>
          <a:p>
            <a:pPr lvl="1"/>
            <a:r>
              <a:rPr lang="en-US" sz="3800" dirty="0" smtClean="0"/>
              <a:t>Integration</a:t>
            </a:r>
          </a:p>
          <a:p>
            <a:pPr lvl="2"/>
            <a:r>
              <a:rPr lang="en-US" sz="3800" dirty="0" smtClean="0"/>
              <a:t>The SW can provide a uniform platform for the business processes of organizations, and learning activities can be integrated in these processes</a:t>
            </a:r>
          </a:p>
          <a:p>
            <a:pPr lvl="2"/>
            <a:r>
              <a:rPr lang="en-US" sz="3800" dirty="0" smtClean="0"/>
              <a:t>This solution may be particularly valuable for commercial companies</a:t>
            </a:r>
            <a:endParaRPr lang="el-GR" sz="38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368</a:t>
            </a:fld>
            <a:endParaRPr lang="el-GR"/>
          </a:p>
        </p:txBody>
      </p:sp>
    </p:spTree>
    <p:extLst>
      <p:ext uri="{BB962C8B-B14F-4D97-AF65-F5344CB8AC3E}">
        <p14:creationId xmlns:p14="http://schemas.microsoft.com/office/powerpoint/2010/main" val="2129211068"/>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err="1" smtClean="0"/>
              <a:t>Ontologies</a:t>
            </a:r>
            <a:r>
              <a:rPr lang="en-US" b="1" dirty="0" smtClean="0"/>
              <a:t> for e-Learning (1/3)</a:t>
            </a:r>
            <a:endParaRPr lang="el-GR" dirty="0"/>
          </a:p>
        </p:txBody>
      </p:sp>
      <p:sp>
        <p:nvSpPr>
          <p:cNvPr id="3" name="2 - Θέση περιεχομένου"/>
          <p:cNvSpPr>
            <a:spLocks noGrp="1"/>
          </p:cNvSpPr>
          <p:nvPr>
            <p:ph idx="1"/>
          </p:nvPr>
        </p:nvSpPr>
        <p:spPr>
          <a:xfrm>
            <a:off x="1435608" y="1447800"/>
            <a:ext cx="7498080" cy="4429472"/>
          </a:xfrm>
        </p:spPr>
        <p:txBody>
          <a:bodyPr>
            <a:normAutofit fontScale="77500" lnSpcReduction="20000"/>
          </a:bodyPr>
          <a:lstStyle/>
          <a:p>
            <a:r>
              <a:rPr lang="en-US" dirty="0" smtClean="0"/>
              <a:t>In an e-learning environment the situation can easily arise that different authors use different terminologies, in which case the combination of learning materials becomes difficult </a:t>
            </a:r>
          </a:p>
          <a:p>
            <a:pPr lvl="1"/>
            <a:r>
              <a:rPr lang="en-US" dirty="0" smtClean="0"/>
              <a:t>The retrieval problem is additionally compounded by the fact that typically instructors and learners have very different backgrounds and levels of knowledge</a:t>
            </a:r>
          </a:p>
          <a:p>
            <a:pPr lvl="1"/>
            <a:r>
              <a:rPr lang="en-US" dirty="0" smtClean="0"/>
              <a:t>Therefore, some mechanism for establishing a shared understanding is needed</a:t>
            </a:r>
          </a:p>
          <a:p>
            <a:pPr lvl="1"/>
            <a:r>
              <a:rPr lang="en-US" dirty="0" err="1" smtClean="0"/>
              <a:t>Ontologies</a:t>
            </a:r>
            <a:r>
              <a:rPr lang="en-US" dirty="0" smtClean="0"/>
              <a:t> are a powerful mechanism for achieving this task</a:t>
            </a:r>
          </a:p>
          <a:p>
            <a:pPr lvl="1"/>
            <a:r>
              <a:rPr lang="en-US" dirty="0" smtClean="0"/>
              <a:t>In an e-learning environment it makes sense to distinguish between three types of knowledge, and thus of </a:t>
            </a:r>
            <a:r>
              <a:rPr lang="en-US" dirty="0" err="1" smtClean="0"/>
              <a:t>ontologies</a:t>
            </a:r>
            <a:r>
              <a:rPr lang="en-US" dirty="0" smtClean="0"/>
              <a:t>:</a:t>
            </a:r>
          </a:p>
          <a:p>
            <a:pPr lvl="2"/>
            <a:r>
              <a:rPr lang="en-US" dirty="0" smtClean="0"/>
              <a:t>content, pedagogy, and structure</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369</a:t>
            </a:fld>
            <a:endParaRPr lang="el-GR"/>
          </a:p>
        </p:txBody>
      </p:sp>
    </p:spTree>
    <p:extLst>
      <p:ext uri="{BB962C8B-B14F-4D97-AF65-F5344CB8AC3E}">
        <p14:creationId xmlns:p14="http://schemas.microsoft.com/office/powerpoint/2010/main" val="4082007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Introduction (5/6)</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n-US" dirty="0" smtClean="0"/>
              <a:t>The HTML representation provides more than the XML representation</a:t>
            </a:r>
          </a:p>
          <a:p>
            <a:pPr lvl="1"/>
            <a:r>
              <a:rPr lang="en-US" dirty="0" smtClean="0"/>
              <a:t>The formatting of the document is also described</a:t>
            </a:r>
          </a:p>
          <a:p>
            <a:r>
              <a:rPr lang="en-US" dirty="0" smtClean="0"/>
              <a:t>However, this feature is not a strength but a weakness of HTML</a:t>
            </a:r>
          </a:p>
          <a:p>
            <a:pPr lvl="1"/>
            <a:r>
              <a:rPr lang="en-US" dirty="0" smtClean="0"/>
              <a:t>it </a:t>
            </a:r>
            <a:r>
              <a:rPr lang="en-US" i="1" dirty="0" smtClean="0"/>
              <a:t>must specify the formatting</a:t>
            </a:r>
          </a:p>
          <a:p>
            <a:pPr lvl="2"/>
            <a:r>
              <a:rPr lang="en-US" i="1" dirty="0" smtClean="0"/>
              <a:t>in fact, the main use of an HTML document </a:t>
            </a:r>
            <a:r>
              <a:rPr lang="en-US" dirty="0" smtClean="0"/>
              <a:t>is to display information (apart from linking to other documents)</a:t>
            </a:r>
          </a:p>
          <a:p>
            <a:r>
              <a:rPr lang="en-US" i="1" dirty="0" smtClean="0"/>
              <a:t>XML separates content from formatting</a:t>
            </a:r>
          </a:p>
          <a:p>
            <a:pPr lvl="1"/>
            <a:r>
              <a:rPr lang="en-US" i="1" dirty="0" smtClean="0"/>
              <a:t>The same information can </a:t>
            </a:r>
            <a:r>
              <a:rPr lang="en-US" dirty="0" smtClean="0"/>
              <a:t>be displayed in different ways without requiring multiple copies of the same content</a:t>
            </a:r>
          </a:p>
          <a:p>
            <a:pPr lvl="1"/>
            <a:r>
              <a:rPr lang="en-US" dirty="0" smtClean="0"/>
              <a:t>The content may be used for purposes other than display</a:t>
            </a:r>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37</a:t>
            </a:fld>
            <a:endParaRPr lang="el-GR"/>
          </a:p>
        </p:txBody>
      </p:sp>
    </p:spTree>
    <p:extLst>
      <p:ext uri="{BB962C8B-B14F-4D97-AF65-F5344CB8AC3E}">
        <p14:creationId xmlns:p14="http://schemas.microsoft.com/office/powerpoint/2010/main" val="4086686602"/>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err="1" smtClean="0"/>
              <a:t>Ontologies</a:t>
            </a:r>
            <a:r>
              <a:rPr lang="en-US" b="1" dirty="0" smtClean="0"/>
              <a:t> for e-Learning (2/3)</a:t>
            </a:r>
            <a:endParaRPr lang="el-GR" dirty="0"/>
          </a:p>
        </p:txBody>
      </p:sp>
      <p:sp>
        <p:nvSpPr>
          <p:cNvPr id="3" name="2 - Θέση περιεχομένου"/>
          <p:cNvSpPr>
            <a:spLocks noGrp="1"/>
          </p:cNvSpPr>
          <p:nvPr>
            <p:ph idx="1"/>
          </p:nvPr>
        </p:nvSpPr>
        <p:spPr>
          <a:xfrm>
            <a:off x="1435608" y="1447800"/>
            <a:ext cx="7498080" cy="4933528"/>
          </a:xfrm>
        </p:spPr>
        <p:txBody>
          <a:bodyPr>
            <a:normAutofit fontScale="70000" lnSpcReduction="20000"/>
          </a:bodyPr>
          <a:lstStyle/>
          <a:p>
            <a:r>
              <a:rPr lang="en-US" dirty="0" smtClean="0"/>
              <a:t>A </a:t>
            </a:r>
            <a:r>
              <a:rPr lang="en-US" i="1" dirty="0" smtClean="0"/>
              <a:t>content ontology </a:t>
            </a:r>
            <a:r>
              <a:rPr lang="en-US" dirty="0" smtClean="0"/>
              <a:t>describes the basic concepts of the domain in which learning takes place </a:t>
            </a:r>
          </a:p>
          <a:p>
            <a:pPr lvl="1"/>
            <a:r>
              <a:rPr lang="en-US" dirty="0" smtClean="0"/>
              <a:t>e.g., history or computer science</a:t>
            </a:r>
          </a:p>
          <a:p>
            <a:r>
              <a:rPr lang="en-US" dirty="0" smtClean="0"/>
              <a:t>It includes also the relations between these concepts, and some basic properties</a:t>
            </a:r>
          </a:p>
          <a:p>
            <a:r>
              <a:rPr lang="en-US" dirty="0" smtClean="0"/>
              <a:t>For example, the study of Classical Athens is part of the history of Ancient Greece</a:t>
            </a:r>
          </a:p>
          <a:p>
            <a:pPr lvl="1"/>
            <a:r>
              <a:rPr lang="en-US" dirty="0" smtClean="0"/>
              <a:t>which in turn is part of Ancient History</a:t>
            </a:r>
          </a:p>
          <a:p>
            <a:r>
              <a:rPr lang="en-US" dirty="0" smtClean="0"/>
              <a:t>The ontology should include the relation “is part of” and the fact that it is transitive </a:t>
            </a:r>
          </a:p>
          <a:p>
            <a:pPr lvl="1"/>
            <a:r>
              <a:rPr lang="en-US" dirty="0" smtClean="0"/>
              <a:t>e.g., expressed in OWL</a:t>
            </a:r>
          </a:p>
          <a:p>
            <a:r>
              <a:rPr lang="en-US" dirty="0" smtClean="0"/>
              <a:t>In this way, an automated learning support agent can infer that knowledge on Classical Athens can be found under Ancient History</a:t>
            </a:r>
          </a:p>
          <a:p>
            <a:r>
              <a:rPr lang="en-US" dirty="0" smtClean="0"/>
              <a:t>The content ontology can also use relations to capture synonyms, abbreviations, and so on</a:t>
            </a:r>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370</a:t>
            </a:fld>
            <a:endParaRPr lang="el-GR"/>
          </a:p>
        </p:txBody>
      </p:sp>
    </p:spTree>
    <p:extLst>
      <p:ext uri="{BB962C8B-B14F-4D97-AF65-F5344CB8AC3E}">
        <p14:creationId xmlns:p14="http://schemas.microsoft.com/office/powerpoint/2010/main" val="3367342307"/>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err="1" smtClean="0"/>
              <a:t>Ontologies</a:t>
            </a:r>
            <a:r>
              <a:rPr lang="en-US" b="1" dirty="0" smtClean="0"/>
              <a:t> for e-Learning (3/3)</a:t>
            </a:r>
            <a:endParaRPr lang="el-GR" dirty="0"/>
          </a:p>
        </p:txBody>
      </p:sp>
      <p:sp>
        <p:nvSpPr>
          <p:cNvPr id="3" name="2 - Θέση περιεχομένου"/>
          <p:cNvSpPr>
            <a:spLocks noGrp="1"/>
          </p:cNvSpPr>
          <p:nvPr>
            <p:ph idx="1"/>
          </p:nvPr>
        </p:nvSpPr>
        <p:spPr>
          <a:xfrm>
            <a:off x="1187624" y="1447800"/>
            <a:ext cx="7746064" cy="5410200"/>
          </a:xfrm>
        </p:spPr>
        <p:txBody>
          <a:bodyPr>
            <a:normAutofit fontScale="62500" lnSpcReduction="20000"/>
          </a:bodyPr>
          <a:lstStyle/>
          <a:p>
            <a:r>
              <a:rPr lang="en-US" dirty="0" smtClean="0"/>
              <a:t>Pedagogical issues can be addressed in a </a:t>
            </a:r>
            <a:r>
              <a:rPr lang="en-US" i="1" dirty="0" smtClean="0"/>
              <a:t>pedagogy ontology</a:t>
            </a:r>
          </a:p>
          <a:p>
            <a:pPr lvl="1"/>
            <a:r>
              <a:rPr lang="en-US" dirty="0" smtClean="0"/>
              <a:t>For example, material can be classified as lecture, tutorial, example, walk-through, exercise, solution, and so on</a:t>
            </a:r>
          </a:p>
          <a:p>
            <a:r>
              <a:rPr lang="en-US" dirty="0" smtClean="0"/>
              <a:t>Finally, a </a:t>
            </a:r>
            <a:r>
              <a:rPr lang="en-US" i="1" dirty="0" smtClean="0"/>
              <a:t>structure ontology</a:t>
            </a:r>
            <a:r>
              <a:rPr lang="en-US" dirty="0" smtClean="0"/>
              <a:t> is used to define the logical structure of the learning materials</a:t>
            </a:r>
          </a:p>
          <a:p>
            <a:r>
              <a:rPr lang="en-US" dirty="0" smtClean="0"/>
              <a:t>Typical knowledge of this kind includes hierarchical and navigational relations </a:t>
            </a:r>
          </a:p>
          <a:p>
            <a:pPr lvl="1"/>
            <a:r>
              <a:rPr lang="en-US" dirty="0" smtClean="0"/>
              <a:t>like </a:t>
            </a:r>
            <a:r>
              <a:rPr lang="en-US" i="1" dirty="0" smtClean="0"/>
              <a:t>previous, next, </a:t>
            </a:r>
            <a:r>
              <a:rPr lang="en-US" i="1" dirty="0" err="1" smtClean="0"/>
              <a:t>hasPart</a:t>
            </a:r>
            <a:r>
              <a:rPr lang="en-US" i="1" dirty="0" smtClean="0"/>
              <a:t>, </a:t>
            </a:r>
            <a:r>
              <a:rPr lang="en-US" i="1" dirty="0" err="1" smtClean="0"/>
              <a:t>isPartOf</a:t>
            </a:r>
            <a:r>
              <a:rPr lang="en-US" i="1" dirty="0" smtClean="0"/>
              <a:t>, requires, </a:t>
            </a:r>
            <a:r>
              <a:rPr lang="en-US" dirty="0" smtClean="0"/>
              <a:t>and</a:t>
            </a:r>
            <a:r>
              <a:rPr lang="en-US" i="1" dirty="0" smtClean="0"/>
              <a:t> </a:t>
            </a:r>
            <a:r>
              <a:rPr lang="en-US" i="1" dirty="0" err="1" smtClean="0"/>
              <a:t>isBasedOn</a:t>
            </a:r>
            <a:endParaRPr lang="en-US" i="1" dirty="0" smtClean="0"/>
          </a:p>
          <a:p>
            <a:r>
              <a:rPr lang="en-US" dirty="0" smtClean="0"/>
              <a:t>Relationships between these relations can also be defined</a:t>
            </a:r>
          </a:p>
          <a:p>
            <a:pPr lvl="1"/>
            <a:r>
              <a:rPr lang="en-US" dirty="0" smtClean="0"/>
              <a:t>for example, </a:t>
            </a:r>
            <a:r>
              <a:rPr lang="en-US" i="1" dirty="0" err="1" smtClean="0"/>
              <a:t>hasPart</a:t>
            </a:r>
            <a:r>
              <a:rPr lang="en-US" i="1" dirty="0" smtClean="0"/>
              <a:t> </a:t>
            </a:r>
            <a:r>
              <a:rPr lang="en-US" dirty="0" smtClean="0"/>
              <a:t>and</a:t>
            </a:r>
            <a:r>
              <a:rPr lang="en-US" i="1" dirty="0" smtClean="0"/>
              <a:t> </a:t>
            </a:r>
            <a:r>
              <a:rPr lang="en-US" i="1" dirty="0" err="1" smtClean="0"/>
              <a:t>isPartOf</a:t>
            </a:r>
            <a:r>
              <a:rPr lang="en-US" i="1" dirty="0" smtClean="0"/>
              <a:t> </a:t>
            </a:r>
            <a:r>
              <a:rPr lang="en-US" dirty="0" smtClean="0"/>
              <a:t>are inverse relations</a:t>
            </a:r>
          </a:p>
          <a:p>
            <a:r>
              <a:rPr lang="en-US" dirty="0" smtClean="0"/>
              <a:t>It is natural to develop e-learning systems on the Web</a:t>
            </a:r>
          </a:p>
          <a:p>
            <a:pPr lvl="1"/>
            <a:r>
              <a:rPr lang="en-US" dirty="0" smtClean="0"/>
              <a:t>thus a Web ontology language should be used</a:t>
            </a:r>
          </a:p>
          <a:p>
            <a:r>
              <a:rPr lang="en-US" dirty="0" smtClean="0"/>
              <a:t>We should mention that most of the inferences drawn from learning </a:t>
            </a:r>
            <a:r>
              <a:rPr lang="en-US" dirty="0" err="1" smtClean="0"/>
              <a:t>ontologies</a:t>
            </a:r>
            <a:r>
              <a:rPr lang="en-US" dirty="0" smtClean="0"/>
              <a:t> cannot be expected to be very deep</a:t>
            </a:r>
          </a:p>
          <a:p>
            <a:pPr lvl="1"/>
            <a:r>
              <a:rPr lang="en-US" dirty="0" smtClean="0"/>
              <a:t>Human readers can easily deal with relations such as </a:t>
            </a:r>
            <a:r>
              <a:rPr lang="en-US" i="1" dirty="0" err="1" smtClean="0"/>
              <a:t>hasPart</a:t>
            </a:r>
            <a:r>
              <a:rPr lang="en-US" i="1" dirty="0" smtClean="0"/>
              <a:t> </a:t>
            </a:r>
            <a:r>
              <a:rPr lang="en-US" dirty="0" smtClean="0"/>
              <a:t>and</a:t>
            </a:r>
            <a:r>
              <a:rPr lang="en-US" i="1" dirty="0" smtClean="0"/>
              <a:t> </a:t>
            </a:r>
            <a:r>
              <a:rPr lang="en-US" i="1" dirty="0" err="1" smtClean="0"/>
              <a:t>isPartOf</a:t>
            </a:r>
            <a:r>
              <a:rPr lang="en-US" i="1" dirty="0" smtClean="0"/>
              <a:t> </a:t>
            </a:r>
            <a:r>
              <a:rPr lang="en-US" dirty="0" smtClean="0"/>
              <a:t>and their interplay</a:t>
            </a:r>
          </a:p>
          <a:p>
            <a:pPr lvl="1"/>
            <a:r>
              <a:rPr lang="en-US" dirty="0" smtClean="0"/>
              <a:t>The point is, though, that this kind of reasoning should be exhibited by </a:t>
            </a:r>
            <a:r>
              <a:rPr lang="en-US" i="1" dirty="0" smtClean="0"/>
              <a:t>automated agents, </a:t>
            </a:r>
            <a:r>
              <a:rPr lang="en-US" dirty="0" smtClean="0"/>
              <a:t>and the semantic information is necessary for reasoning to occur in an automated fashion</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371</a:t>
            </a:fld>
            <a:endParaRPr lang="el-GR"/>
          </a:p>
        </p:txBody>
      </p:sp>
    </p:spTree>
    <p:extLst>
      <p:ext uri="{BB962C8B-B14F-4D97-AF65-F5344CB8AC3E}">
        <p14:creationId xmlns:p14="http://schemas.microsoft.com/office/powerpoint/2010/main" val="257922751"/>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normAutofit/>
          </a:bodyPr>
          <a:lstStyle/>
          <a:p>
            <a:r>
              <a:rPr lang="en-US" dirty="0" smtClean="0"/>
              <a:t>Web Services</a:t>
            </a:r>
            <a:endParaRPr lang="el-GR" dirty="0"/>
          </a:p>
        </p:txBody>
      </p:sp>
      <p:sp>
        <p:nvSpPr>
          <p:cNvPr id="6" name="5 - Θέση κειμένου"/>
          <p:cNvSpPr>
            <a:spLocks noGrp="1"/>
          </p:cNvSpPr>
          <p:nvPr>
            <p:ph type="body" idx="1"/>
          </p:nvPr>
        </p:nvSpPr>
        <p:spPr>
          <a:xfrm>
            <a:off x="4283968" y="4005064"/>
            <a:ext cx="4695224" cy="1077664"/>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372</a:t>
            </a:fld>
            <a:endParaRPr lang="el-GR"/>
          </a:p>
        </p:txBody>
      </p:sp>
    </p:spTree>
    <p:extLst>
      <p:ext uri="{BB962C8B-B14F-4D97-AF65-F5344CB8AC3E}">
        <p14:creationId xmlns:p14="http://schemas.microsoft.com/office/powerpoint/2010/main" val="4177987663"/>
      </p:ext>
    </p:extLst>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The Setting</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n-US" dirty="0" smtClean="0"/>
              <a:t>By Web services we mean Web sites that do not merely provide static information but involve interaction with users and often allow users to effect some action</a:t>
            </a:r>
          </a:p>
          <a:p>
            <a:r>
              <a:rPr lang="en-US" dirty="0" smtClean="0"/>
              <a:t>Usually a distinction is made between simple and </a:t>
            </a:r>
            <a:r>
              <a:rPr lang="en-US" dirty="0" err="1" smtClean="0"/>
              <a:t>complexWeb</a:t>
            </a:r>
            <a:r>
              <a:rPr lang="en-US" dirty="0" smtClean="0"/>
              <a:t> services</a:t>
            </a:r>
          </a:p>
          <a:p>
            <a:r>
              <a:rPr lang="en-US" dirty="0" smtClean="0"/>
              <a:t>Simple Web services involve a single Web-accessible program, sensor, or device that does not rely upon other Web services nor requires further interaction with the user beyond a simple response</a:t>
            </a:r>
          </a:p>
          <a:p>
            <a:pPr lvl="1"/>
            <a:r>
              <a:rPr lang="en-US" dirty="0" smtClean="0"/>
              <a:t>Typical examples are information provision services, such as a flight finder and a service that returns the postal code of a given address</a:t>
            </a:r>
          </a:p>
          <a:p>
            <a:r>
              <a:rPr lang="en-US" dirty="0" err="1" smtClean="0"/>
              <a:t>ComplexWeb</a:t>
            </a:r>
            <a:r>
              <a:rPr lang="en-US" dirty="0" smtClean="0"/>
              <a:t> services are composed of simpler services and often require ongoing interaction with the user, whereby the user can make choices or provide information conditionally</a:t>
            </a:r>
          </a:p>
          <a:p>
            <a:pPr lvl="1"/>
            <a:r>
              <a:rPr lang="en-US" dirty="0" smtClean="0"/>
              <a:t>For example, user interaction with an</a:t>
            </a:r>
            <a:r>
              <a:rPr lang="en-US" dirty="0"/>
              <a:t> </a:t>
            </a:r>
            <a:r>
              <a:rPr lang="en-US" dirty="0" smtClean="0"/>
              <a:t>online music store involves searching for CDs and titles by various criteria, reading reviews and listening to samples, adding CDs to a shopping cart, providing credit card details, shipping details, and delivery address</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373</a:t>
            </a:fld>
            <a:endParaRPr lang="el-GR"/>
          </a:p>
        </p:txBody>
      </p:sp>
    </p:spTree>
    <p:extLst>
      <p:ext uri="{BB962C8B-B14F-4D97-AF65-F5344CB8AC3E}">
        <p14:creationId xmlns:p14="http://schemas.microsoft.com/office/powerpoint/2010/main" val="1011969006"/>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The Problem</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n-US" dirty="0" smtClean="0"/>
              <a:t>SOAP, WSDL, UDDI, and BPEL4WS are the standard technology combination to build a Web service application</a:t>
            </a:r>
          </a:p>
          <a:p>
            <a:r>
              <a:rPr lang="en-US" dirty="0" smtClean="0"/>
              <a:t>However, they fail to achieve the goals of automation and interoperability because they require humans in the loop</a:t>
            </a:r>
          </a:p>
          <a:p>
            <a:pPr lvl="1"/>
            <a:r>
              <a:rPr lang="en-US" dirty="0" smtClean="0"/>
              <a:t>For example, information has to be browsed, and forms need to be filled in</a:t>
            </a:r>
          </a:p>
          <a:p>
            <a:r>
              <a:rPr lang="en-US" dirty="0" smtClean="0"/>
              <a:t>Also, WSDL specifies the functionality of a service only at a syntactic level but does not describe the meaning of the Web service functionality</a:t>
            </a:r>
          </a:p>
          <a:p>
            <a:pPr lvl="1"/>
            <a:r>
              <a:rPr lang="en-US" dirty="0" smtClean="0"/>
              <a:t>so other programs cannot make use of this information</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374</a:t>
            </a:fld>
            <a:endParaRPr lang="el-GR"/>
          </a:p>
        </p:txBody>
      </p:sp>
    </p:spTree>
    <p:extLst>
      <p:ext uri="{BB962C8B-B14F-4D97-AF65-F5344CB8AC3E}">
        <p14:creationId xmlns:p14="http://schemas.microsoft.com/office/powerpoint/2010/main" val="4206935470"/>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The Contribution of SW Technology (1/3)</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smtClean="0"/>
              <a:t>The SW community addressed the limitations of current Web service technology by augmenting the service descriptions with a semantic layer </a:t>
            </a:r>
          </a:p>
          <a:p>
            <a:pPr lvl="1"/>
            <a:r>
              <a:rPr lang="en-US" dirty="0" smtClean="0"/>
              <a:t>In order to achieve automatic discovery, composition, monitoring, and execution</a:t>
            </a:r>
          </a:p>
          <a:p>
            <a:r>
              <a:rPr lang="en-US" dirty="0" smtClean="0"/>
              <a:t>The automation of these tasks is highly desirable</a:t>
            </a:r>
          </a:p>
          <a:p>
            <a:r>
              <a:rPr lang="en-US" b="1" dirty="0" smtClean="0"/>
              <a:t>Example Scenario</a:t>
            </a:r>
          </a:p>
          <a:p>
            <a:pPr lvl="1"/>
            <a:r>
              <a:rPr lang="en-US" dirty="0" smtClean="0"/>
              <a:t>The example task is specializing the more generic task of finding the closest medical provider (or provider in any domain)</a:t>
            </a:r>
          </a:p>
          <a:p>
            <a:pPr lvl="1"/>
            <a:r>
              <a:rPr lang="en-US" dirty="0" smtClean="0"/>
              <a:t>A strategy for performing this task is: </a:t>
            </a:r>
          </a:p>
          <a:p>
            <a:pPr marL="1115568" lvl="2" indent="-457200">
              <a:buFont typeface="+mj-lt"/>
              <a:buAutoNum type="arabicPeriod"/>
            </a:pPr>
            <a:r>
              <a:rPr lang="en-US" dirty="0" smtClean="0"/>
              <a:t>retrieve the details of all medical providers (of a certain type) and </a:t>
            </a:r>
          </a:p>
          <a:p>
            <a:pPr marL="1115568" lvl="2" indent="-457200">
              <a:buFont typeface="+mj-lt"/>
              <a:buAutoNum type="arabicPeriod"/>
            </a:pPr>
            <a:r>
              <a:rPr lang="en-US" dirty="0" smtClean="0"/>
              <a:t>select the closest by computing the distance between the location of the provider and a reference location</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375</a:t>
            </a:fld>
            <a:endParaRPr lang="el-GR"/>
          </a:p>
        </p:txBody>
      </p:sp>
    </p:spTree>
    <p:extLst>
      <p:ext uri="{BB962C8B-B14F-4D97-AF65-F5344CB8AC3E}">
        <p14:creationId xmlns:p14="http://schemas.microsoft.com/office/powerpoint/2010/main" val="1275271978"/>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The Contribution of SW Technology (2/3)</a:t>
            </a:r>
            <a:endParaRPr lang="el-GR" dirty="0"/>
          </a:p>
        </p:txBody>
      </p:sp>
      <p:sp>
        <p:nvSpPr>
          <p:cNvPr id="3" name="2 - Θέση περιεχομένου"/>
          <p:cNvSpPr>
            <a:spLocks noGrp="1"/>
          </p:cNvSpPr>
          <p:nvPr>
            <p:ph idx="1"/>
          </p:nvPr>
        </p:nvSpPr>
        <p:spPr>
          <a:xfrm>
            <a:off x="1043608" y="1772816"/>
            <a:ext cx="4752528" cy="4680520"/>
          </a:xfrm>
        </p:spPr>
        <p:txBody>
          <a:bodyPr>
            <a:normAutofit fontScale="77500" lnSpcReduction="20000"/>
          </a:bodyPr>
          <a:lstStyle/>
          <a:p>
            <a:pPr marL="365760" lvl="1" indent="-283464">
              <a:spcBef>
                <a:spcPts val="600"/>
              </a:spcBef>
              <a:buSzPct val="80000"/>
              <a:buFont typeface="Wingdings 2"/>
              <a:buChar char=""/>
            </a:pPr>
            <a:r>
              <a:rPr lang="en-US" b="1" dirty="0" smtClean="0"/>
              <a:t>… Example Scenario</a:t>
            </a:r>
            <a:endParaRPr lang="en-US" dirty="0" smtClean="0"/>
          </a:p>
          <a:p>
            <a:pPr lvl="1"/>
            <a:r>
              <a:rPr lang="en-US" dirty="0" smtClean="0"/>
              <a:t>This work flow can be schematically represented as:</a:t>
            </a:r>
          </a:p>
          <a:p>
            <a:pPr lvl="1"/>
            <a:r>
              <a:rPr lang="en-US" dirty="0" smtClean="0"/>
              <a:t>For the example task it is enough to populate this work flow with the </a:t>
            </a:r>
            <a:r>
              <a:rPr lang="en-US" i="1" dirty="0" err="1" smtClean="0"/>
              <a:t>MedicareSupplier</a:t>
            </a:r>
            <a:r>
              <a:rPr lang="en-US" dirty="0" smtClean="0"/>
              <a:t> service and a Web service that calculates the distance between zip codes</a:t>
            </a:r>
          </a:p>
          <a:p>
            <a:pPr lvl="1"/>
            <a:r>
              <a:rPr lang="en-US" dirty="0" smtClean="0"/>
              <a:t>SW service technology aims to automate performing such tasks based on the semantic description of Web services</a:t>
            </a:r>
          </a:p>
          <a:p>
            <a:pPr lvl="2"/>
            <a:r>
              <a:rPr lang="en-US" dirty="0" smtClean="0"/>
              <a:t>Using these descriptions the right services can be selected and combined in a way that would solve the task at hand</a:t>
            </a:r>
          </a:p>
          <a:p>
            <a:pPr marL="365760" lvl="1" indent="-283464">
              <a:spcBef>
                <a:spcPts val="600"/>
              </a:spcBef>
              <a:buSzPct val="80000"/>
              <a:buFont typeface="Wingdings 2"/>
              <a:buChar char=""/>
            </a:pPr>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376</a:t>
            </a:fld>
            <a:endParaRPr lang="el-GR"/>
          </a:p>
        </p:txBody>
      </p:sp>
      <p:pic>
        <p:nvPicPr>
          <p:cNvPr id="2050" name="Picture 2"/>
          <p:cNvPicPr>
            <a:picLocks noChangeAspect="1" noChangeArrowheads="1"/>
          </p:cNvPicPr>
          <p:nvPr/>
        </p:nvPicPr>
        <p:blipFill>
          <a:blip r:embed="rId2" cstate="print"/>
          <a:srcRect/>
          <a:stretch>
            <a:fillRect/>
          </a:stretch>
        </p:blipFill>
        <p:spPr bwMode="auto">
          <a:xfrm>
            <a:off x="5652120" y="1628800"/>
            <a:ext cx="3095895" cy="4236889"/>
          </a:xfrm>
          <a:prstGeom prst="rect">
            <a:avLst/>
          </a:prstGeom>
          <a:noFill/>
          <a:ln w="9525">
            <a:noFill/>
            <a:miter lim="800000"/>
            <a:headEnd/>
            <a:tailEnd/>
          </a:ln>
        </p:spPr>
      </p:pic>
    </p:spTree>
    <p:extLst>
      <p:ext uri="{BB962C8B-B14F-4D97-AF65-F5344CB8AC3E}">
        <p14:creationId xmlns:p14="http://schemas.microsoft.com/office/powerpoint/2010/main" val="1752828417"/>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The Contribution of SW Technology (3/3)</a:t>
            </a:r>
            <a:endParaRPr lang="el-GR" dirty="0"/>
          </a:p>
        </p:txBody>
      </p:sp>
      <p:sp>
        <p:nvSpPr>
          <p:cNvPr id="3" name="2 - Θέση περιεχομένου"/>
          <p:cNvSpPr>
            <a:spLocks noGrp="1"/>
          </p:cNvSpPr>
          <p:nvPr>
            <p:ph idx="1"/>
          </p:nvPr>
        </p:nvSpPr>
        <p:spPr>
          <a:xfrm>
            <a:off x="1187624" y="1447800"/>
            <a:ext cx="7746064" cy="5221560"/>
          </a:xfrm>
        </p:spPr>
        <p:txBody>
          <a:bodyPr>
            <a:normAutofit fontScale="92500" lnSpcReduction="20000"/>
          </a:bodyPr>
          <a:lstStyle/>
          <a:p>
            <a:pPr marL="365760" lvl="1" indent="-283464">
              <a:spcBef>
                <a:spcPts val="600"/>
              </a:spcBef>
              <a:buSzPct val="80000"/>
              <a:buFont typeface="Wingdings 2"/>
              <a:buChar char=""/>
            </a:pPr>
            <a:r>
              <a:rPr lang="en-US" b="1" dirty="0" smtClean="0"/>
              <a:t>… Example Scenario</a:t>
            </a:r>
            <a:endParaRPr lang="en-US" dirty="0" smtClean="0"/>
          </a:p>
          <a:p>
            <a:pPr lvl="1"/>
            <a:r>
              <a:rPr lang="en-US" dirty="0" smtClean="0"/>
              <a:t>A common characteristic of all emerging frameworks for semantic Web service descriptions is that they combine two kinds of </a:t>
            </a:r>
            <a:r>
              <a:rPr lang="en-US" dirty="0" err="1" smtClean="0"/>
              <a:t>ontologies</a:t>
            </a:r>
            <a:r>
              <a:rPr lang="en-US" dirty="0" smtClean="0"/>
              <a:t> to obtain a service description</a:t>
            </a:r>
          </a:p>
          <a:p>
            <a:pPr lvl="1"/>
            <a:r>
              <a:rPr lang="en-US" dirty="0" smtClean="0"/>
              <a:t>First, a </a:t>
            </a:r>
            <a:r>
              <a:rPr lang="en-US" i="1" dirty="0" smtClean="0"/>
              <a:t>generic Web service ontology, </a:t>
            </a:r>
            <a:r>
              <a:rPr lang="en-US" dirty="0" smtClean="0"/>
              <a:t>such as OWL-S</a:t>
            </a:r>
          </a:p>
          <a:p>
            <a:pPr lvl="2"/>
            <a:r>
              <a:rPr lang="en-US" dirty="0" smtClean="0"/>
              <a:t>specifies generic Web service concepts (e.g., inputs, outputs) </a:t>
            </a:r>
          </a:p>
          <a:p>
            <a:pPr lvl="2"/>
            <a:r>
              <a:rPr lang="en-US" dirty="0" smtClean="0"/>
              <a:t>and prescribes the backbone of the semantic Web service description</a:t>
            </a:r>
          </a:p>
          <a:p>
            <a:pPr lvl="1"/>
            <a:r>
              <a:rPr lang="en-US" dirty="0" smtClean="0"/>
              <a:t>Second, a </a:t>
            </a:r>
            <a:r>
              <a:rPr lang="en-US" i="1" dirty="0" smtClean="0"/>
              <a:t>domain ontology </a:t>
            </a:r>
            <a:r>
              <a:rPr lang="en-US" dirty="0" smtClean="0"/>
              <a:t>specifies </a:t>
            </a:r>
            <a:endParaRPr lang="en-US" i="1" dirty="0" smtClean="0"/>
          </a:p>
          <a:p>
            <a:pPr lvl="2"/>
            <a:r>
              <a:rPr lang="en-US" dirty="0" smtClean="0"/>
              <a:t>knowledge in the domain of the Web service</a:t>
            </a:r>
          </a:p>
          <a:p>
            <a:pPr lvl="3"/>
            <a:r>
              <a:rPr lang="en-US" sz="2200" dirty="0" smtClean="0"/>
              <a:t>such as types of service parameters (e.g., </a:t>
            </a:r>
            <a:r>
              <a:rPr lang="en-US" sz="2200" i="1" dirty="0" smtClean="0"/>
              <a:t>City) </a:t>
            </a:r>
          </a:p>
          <a:p>
            <a:pPr lvl="2"/>
            <a:r>
              <a:rPr lang="en-US" dirty="0" smtClean="0"/>
              <a:t>and</a:t>
            </a:r>
            <a:r>
              <a:rPr lang="en-US" i="1" dirty="0" smtClean="0"/>
              <a:t> </a:t>
            </a:r>
            <a:r>
              <a:rPr lang="en-US" dirty="0" smtClean="0"/>
              <a:t>functionalities, that fills in this generic framework</a:t>
            </a:r>
          </a:p>
          <a:p>
            <a:pPr lvl="3"/>
            <a:r>
              <a:rPr lang="en-US" sz="2200" dirty="0" smtClean="0"/>
              <a:t>e.g., </a:t>
            </a:r>
            <a:r>
              <a:rPr lang="en-US" sz="2200" i="1" dirty="0" err="1" smtClean="0"/>
              <a:t>FindMedicalSupplier</a:t>
            </a:r>
            <a:endParaRPr lang="en-US" sz="2200" dirty="0" smtClean="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377</a:t>
            </a:fld>
            <a:endParaRPr lang="el-GR"/>
          </a:p>
        </p:txBody>
      </p:sp>
    </p:spTree>
    <p:extLst>
      <p:ext uri="{BB962C8B-B14F-4D97-AF65-F5344CB8AC3E}">
        <p14:creationId xmlns:p14="http://schemas.microsoft.com/office/powerpoint/2010/main" val="3676168041"/>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Generic Web Service </a:t>
            </a:r>
            <a:r>
              <a:rPr lang="en-US" b="1" dirty="0" err="1" smtClean="0"/>
              <a:t>Ontologies</a:t>
            </a:r>
            <a:r>
              <a:rPr lang="en-US" b="1" dirty="0" smtClean="0"/>
              <a:t>: OWL-S (1/12)</a:t>
            </a:r>
            <a:endParaRPr lang="el-GR" dirty="0"/>
          </a:p>
        </p:txBody>
      </p:sp>
      <p:sp>
        <p:nvSpPr>
          <p:cNvPr id="3" name="2 - Θέση περιεχομένου"/>
          <p:cNvSpPr>
            <a:spLocks noGrp="1"/>
          </p:cNvSpPr>
          <p:nvPr>
            <p:ph idx="1"/>
          </p:nvPr>
        </p:nvSpPr>
        <p:spPr>
          <a:xfrm>
            <a:off x="1187624" y="1556792"/>
            <a:ext cx="7746064" cy="3024336"/>
          </a:xfrm>
        </p:spPr>
        <p:txBody>
          <a:bodyPr>
            <a:normAutofit fontScale="70000" lnSpcReduction="20000"/>
          </a:bodyPr>
          <a:lstStyle/>
          <a:p>
            <a:r>
              <a:rPr lang="en-US" dirty="0" smtClean="0"/>
              <a:t>The OWL-S ontology is conceptually divided into four </a:t>
            </a:r>
            <a:r>
              <a:rPr lang="en-US" dirty="0" err="1" smtClean="0"/>
              <a:t>subontologies</a:t>
            </a:r>
            <a:r>
              <a:rPr lang="en-US" dirty="0" smtClean="0"/>
              <a:t> for specifying </a:t>
            </a:r>
          </a:p>
          <a:p>
            <a:pPr lvl="1"/>
            <a:r>
              <a:rPr lang="en-US" dirty="0" smtClean="0"/>
              <a:t>What the service does (Profile), </a:t>
            </a:r>
          </a:p>
          <a:p>
            <a:pPr lvl="1"/>
            <a:r>
              <a:rPr lang="en-US" dirty="0" smtClean="0"/>
              <a:t>How the service works (Process) and </a:t>
            </a:r>
          </a:p>
          <a:p>
            <a:pPr lvl="1"/>
            <a:r>
              <a:rPr lang="en-US" dirty="0" smtClean="0"/>
              <a:t>How the service is implemented (Grounding)</a:t>
            </a:r>
          </a:p>
          <a:p>
            <a:pPr lvl="1"/>
            <a:r>
              <a:rPr lang="en-US" dirty="0" smtClean="0"/>
              <a:t>A fourth ontology (Service) contains the </a:t>
            </a:r>
            <a:r>
              <a:rPr lang="en-US" i="1" dirty="0" smtClean="0"/>
              <a:t>Service </a:t>
            </a:r>
            <a:r>
              <a:rPr lang="en-US" dirty="0" smtClean="0"/>
              <a:t>concept, which links together the </a:t>
            </a:r>
            <a:r>
              <a:rPr lang="en-US" i="1" dirty="0" err="1" smtClean="0"/>
              <a:t>ServiceProfile</a:t>
            </a:r>
            <a:r>
              <a:rPr lang="en-US" i="1" dirty="0" smtClean="0"/>
              <a:t>, </a:t>
            </a:r>
            <a:r>
              <a:rPr lang="en-US" i="1" dirty="0" err="1" smtClean="0"/>
              <a:t>ServiceModel</a:t>
            </a:r>
            <a:r>
              <a:rPr lang="en-US" i="1" dirty="0" smtClean="0"/>
              <a:t> and </a:t>
            </a:r>
            <a:r>
              <a:rPr lang="en-US" i="1" dirty="0" err="1" smtClean="0"/>
              <a:t>ServiceGrounding</a:t>
            </a:r>
            <a:r>
              <a:rPr lang="en-US" i="1" dirty="0" smtClean="0"/>
              <a:t> </a:t>
            </a:r>
            <a:r>
              <a:rPr lang="en-US" dirty="0" smtClean="0"/>
              <a:t>concepts </a:t>
            </a:r>
          </a:p>
          <a:p>
            <a:pPr lvl="2"/>
            <a:r>
              <a:rPr lang="en-US" sz="2600" dirty="0" smtClean="0"/>
              <a:t>The last three concepts are all further specialized in the Profile, Process and Grounding </a:t>
            </a:r>
            <a:r>
              <a:rPr lang="en-US" sz="2600" dirty="0" err="1" smtClean="0"/>
              <a:t>ontologies</a:t>
            </a:r>
            <a:r>
              <a:rPr lang="en-US" sz="2600" dirty="0" smtClean="0"/>
              <a:t>, respectively</a:t>
            </a:r>
            <a:endParaRPr lang="el-GR" sz="26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378</a:t>
            </a:fld>
            <a:endParaRPr lang="el-GR"/>
          </a:p>
        </p:txBody>
      </p:sp>
      <p:pic>
        <p:nvPicPr>
          <p:cNvPr id="3074" name="Picture 2"/>
          <p:cNvPicPr>
            <a:picLocks noChangeAspect="1" noChangeArrowheads="1"/>
          </p:cNvPicPr>
          <p:nvPr/>
        </p:nvPicPr>
        <p:blipFill>
          <a:blip r:embed="rId2" cstate="print"/>
          <a:srcRect/>
          <a:stretch>
            <a:fillRect/>
          </a:stretch>
        </p:blipFill>
        <p:spPr bwMode="auto">
          <a:xfrm>
            <a:off x="1691680" y="4634902"/>
            <a:ext cx="6962403" cy="2178474"/>
          </a:xfrm>
          <a:prstGeom prst="rect">
            <a:avLst/>
          </a:prstGeom>
          <a:noFill/>
          <a:ln w="9525">
            <a:noFill/>
            <a:miter lim="800000"/>
            <a:headEnd/>
            <a:tailEnd/>
          </a:ln>
        </p:spPr>
      </p:pic>
    </p:spTree>
    <p:extLst>
      <p:ext uri="{BB962C8B-B14F-4D97-AF65-F5344CB8AC3E}">
        <p14:creationId xmlns:p14="http://schemas.microsoft.com/office/powerpoint/2010/main" val="3550878210"/>
      </p:ext>
    </p:extLst>
  </p:cSld>
  <p:clrMapOvr>
    <a:masterClrMapping/>
  </p:clrMapOvr>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Generic Web Service </a:t>
            </a:r>
            <a:r>
              <a:rPr lang="en-US" b="1" dirty="0" err="1" smtClean="0"/>
              <a:t>Ontologies</a:t>
            </a:r>
            <a:r>
              <a:rPr lang="en-US" b="1" dirty="0" smtClean="0"/>
              <a:t>: OWL-S (2/12)</a:t>
            </a:r>
            <a:endParaRPr lang="el-GR" dirty="0"/>
          </a:p>
        </p:txBody>
      </p:sp>
      <p:sp>
        <p:nvSpPr>
          <p:cNvPr id="3" name="2 - Θέση περιεχομένου"/>
          <p:cNvSpPr>
            <a:spLocks noGrp="1"/>
          </p:cNvSpPr>
          <p:nvPr>
            <p:ph idx="1"/>
          </p:nvPr>
        </p:nvSpPr>
        <p:spPr>
          <a:xfrm>
            <a:off x="1435608" y="1447800"/>
            <a:ext cx="7498080" cy="5221560"/>
          </a:xfrm>
        </p:spPr>
        <p:txBody>
          <a:bodyPr>
            <a:normAutofit fontScale="70000" lnSpcReduction="20000"/>
          </a:bodyPr>
          <a:lstStyle/>
          <a:p>
            <a:r>
              <a:rPr lang="en-US" b="1" dirty="0" smtClean="0"/>
              <a:t>The Profile Ontology</a:t>
            </a:r>
          </a:p>
          <a:p>
            <a:r>
              <a:rPr lang="en-US" dirty="0" smtClean="0"/>
              <a:t>Profile specifies </a:t>
            </a:r>
          </a:p>
          <a:p>
            <a:pPr lvl="1"/>
            <a:r>
              <a:rPr lang="en-US" dirty="0" smtClean="0"/>
              <a:t>the functionality offered by the service </a:t>
            </a:r>
          </a:p>
          <a:p>
            <a:pPr lvl="2"/>
            <a:r>
              <a:rPr lang="en-US" sz="2600" dirty="0" smtClean="0"/>
              <a:t>e.g., </a:t>
            </a:r>
            <a:r>
              <a:rPr lang="en-US" sz="2600" i="1" dirty="0" err="1" smtClean="0"/>
              <a:t>GetMedicalSupplier</a:t>
            </a:r>
            <a:endParaRPr lang="en-US" sz="2600" i="1" dirty="0" smtClean="0"/>
          </a:p>
          <a:p>
            <a:pPr lvl="1"/>
            <a:r>
              <a:rPr lang="en-US" dirty="0" smtClean="0"/>
              <a:t>the semantic type of the inputs and outputs </a:t>
            </a:r>
          </a:p>
          <a:p>
            <a:pPr lvl="2"/>
            <a:r>
              <a:rPr lang="en-US" sz="2600" dirty="0" smtClean="0"/>
              <a:t>e.g., </a:t>
            </a:r>
            <a:r>
              <a:rPr lang="en-US" sz="2600" i="1" dirty="0" smtClean="0"/>
              <a:t>City, </a:t>
            </a:r>
            <a:r>
              <a:rPr lang="en-US" sz="2600" i="1" dirty="0" err="1" smtClean="0"/>
              <a:t>MedicareSupplier</a:t>
            </a:r>
            <a:endParaRPr lang="en-US" sz="2600" i="1" dirty="0" smtClean="0"/>
          </a:p>
          <a:p>
            <a:pPr lvl="1"/>
            <a:r>
              <a:rPr lang="en-US" dirty="0" smtClean="0"/>
              <a:t>the details of the service provider, and </a:t>
            </a:r>
          </a:p>
          <a:p>
            <a:pPr lvl="1"/>
            <a:r>
              <a:rPr lang="en-US" dirty="0" smtClean="0"/>
              <a:t>several service parameters</a:t>
            </a:r>
          </a:p>
          <a:p>
            <a:pPr lvl="2"/>
            <a:r>
              <a:rPr lang="en-US" sz="2600" dirty="0" smtClean="0"/>
              <a:t>such as quality rating or geographic radius</a:t>
            </a:r>
            <a:endParaRPr lang="en-US" dirty="0" smtClean="0"/>
          </a:p>
          <a:p>
            <a:r>
              <a:rPr lang="en-US" dirty="0" smtClean="0"/>
              <a:t>This description is used for discovering the service</a:t>
            </a:r>
          </a:p>
          <a:p>
            <a:r>
              <a:rPr lang="en-US" dirty="0" smtClean="0"/>
              <a:t>The central concept of this ontology, </a:t>
            </a:r>
            <a:r>
              <a:rPr lang="en-US" i="1" dirty="0" smtClean="0"/>
              <a:t>Profile</a:t>
            </a:r>
            <a:r>
              <a:rPr lang="en-US" dirty="0" smtClean="0"/>
              <a:t>, is a subclass of </a:t>
            </a:r>
            <a:r>
              <a:rPr lang="en-US" i="1" dirty="0" err="1" smtClean="0"/>
              <a:t>ServiceProfile</a:t>
            </a:r>
            <a:endParaRPr lang="en-US" i="1" dirty="0" smtClean="0"/>
          </a:p>
          <a:p>
            <a:r>
              <a:rPr lang="en-US" dirty="0" smtClean="0"/>
              <a:t>For each </a:t>
            </a:r>
            <a:r>
              <a:rPr lang="en-US" i="1" dirty="0" smtClean="0"/>
              <a:t>Profile </a:t>
            </a:r>
            <a:r>
              <a:rPr lang="en-US" dirty="0" smtClean="0"/>
              <a:t>instance we associate </a:t>
            </a:r>
          </a:p>
          <a:p>
            <a:pPr lvl="1"/>
            <a:r>
              <a:rPr lang="en-US" dirty="0" smtClean="0"/>
              <a:t>the process it describes (indicated by the </a:t>
            </a:r>
            <a:r>
              <a:rPr lang="en-US" i="1" dirty="0" err="1" smtClean="0"/>
              <a:t>hasProc</a:t>
            </a:r>
            <a:r>
              <a:rPr lang="en-US" i="1" dirty="0" smtClean="0"/>
              <a:t> </a:t>
            </a:r>
            <a:r>
              <a:rPr lang="en-US" dirty="0" smtClean="0"/>
              <a:t>relation) </a:t>
            </a:r>
          </a:p>
          <a:p>
            <a:pPr lvl="1"/>
            <a:r>
              <a:rPr lang="en-US" dirty="0" smtClean="0"/>
              <a:t>and its functional characteristics (inputs, outputs, preconditions, effects—referred to as IOPEs) together with their type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379</a:t>
            </a:fld>
            <a:endParaRPr lang="el-GR"/>
          </a:p>
        </p:txBody>
      </p:sp>
    </p:spTree>
    <p:extLst>
      <p:ext uri="{BB962C8B-B14F-4D97-AF65-F5344CB8AC3E}">
        <p14:creationId xmlns:p14="http://schemas.microsoft.com/office/powerpoint/2010/main" val="6629348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994122"/>
          </a:xfrm>
        </p:spPr>
        <p:txBody>
          <a:bodyPr>
            <a:normAutofit fontScale="90000"/>
          </a:bodyPr>
          <a:lstStyle/>
          <a:p>
            <a:r>
              <a:rPr lang="en-US" b="1" dirty="0" smtClean="0"/>
              <a:t>Introduction (6/6) – Example 2</a:t>
            </a:r>
            <a:endParaRPr lang="el-GR" dirty="0"/>
          </a:p>
        </p:txBody>
      </p:sp>
      <p:sp>
        <p:nvSpPr>
          <p:cNvPr id="3" name="2 - Θέση περιεχομένου"/>
          <p:cNvSpPr>
            <a:spLocks noGrp="1"/>
          </p:cNvSpPr>
          <p:nvPr>
            <p:ph idx="1"/>
          </p:nvPr>
        </p:nvSpPr>
        <p:spPr>
          <a:xfrm>
            <a:off x="971600" y="1303784"/>
            <a:ext cx="2992376" cy="397024"/>
          </a:xfrm>
        </p:spPr>
        <p:txBody>
          <a:bodyPr>
            <a:normAutofit/>
          </a:bodyPr>
          <a:lstStyle/>
          <a:p>
            <a:pPr>
              <a:buNone/>
            </a:pPr>
            <a:r>
              <a:rPr lang="en-US" sz="2000" dirty="0" smtClean="0"/>
              <a:t>Consider the HTML text:</a:t>
            </a:r>
            <a:endParaRPr lang="el-GR" sz="20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38</a:t>
            </a:fld>
            <a:endParaRPr lang="el-GR"/>
          </a:p>
        </p:txBody>
      </p:sp>
      <p:sp>
        <p:nvSpPr>
          <p:cNvPr id="5" name="2 - Θέση περιεχομένου"/>
          <p:cNvSpPr txBox="1">
            <a:spLocks/>
          </p:cNvSpPr>
          <p:nvPr/>
        </p:nvSpPr>
        <p:spPr>
          <a:xfrm>
            <a:off x="5436096" y="1772816"/>
            <a:ext cx="3491880" cy="504056"/>
          </a:xfrm>
          <a:prstGeom prst="rect">
            <a:avLst/>
          </a:prstGeom>
        </p:spPr>
        <p:txBody>
          <a:bodyPr>
            <a:normAutofit/>
          </a:bodyPr>
          <a:lstStyle/>
          <a:p>
            <a:pPr marL="365760" lvl="0" indent="-283464">
              <a:spcBef>
                <a:spcPts val="600"/>
              </a:spcBef>
              <a:buClr>
                <a:schemeClr val="accent1"/>
              </a:buClr>
              <a:buSzPct val="80000"/>
            </a:pPr>
            <a:r>
              <a:rPr lang="en-US" sz="2000" dirty="0" smtClean="0"/>
              <a:t>and the XML representation:</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2 - Θέση περιεχομένου"/>
          <p:cNvSpPr txBox="1">
            <a:spLocks/>
          </p:cNvSpPr>
          <p:nvPr/>
        </p:nvSpPr>
        <p:spPr>
          <a:xfrm>
            <a:off x="1043608" y="3429000"/>
            <a:ext cx="8100392" cy="3284984"/>
          </a:xfrm>
          <a:prstGeom prst="rect">
            <a:avLst/>
          </a:prstGeom>
        </p:spPr>
        <p:txBody>
          <a:bodyPr>
            <a:normAutofit fontScale="62500" lnSpcReduction="20000"/>
          </a:bodyPr>
          <a:lstStyle/>
          <a:p>
            <a:pPr marL="365760" lvl="0" indent="-283464">
              <a:spcBef>
                <a:spcPts val="600"/>
              </a:spcBef>
              <a:buClr>
                <a:schemeClr val="accent1"/>
              </a:buClr>
              <a:buSzPct val="80000"/>
              <a:buFont typeface="Wingdings 2"/>
              <a:buChar char=""/>
            </a:pPr>
            <a:r>
              <a:rPr lang="en-US" sz="3200" dirty="0" smtClean="0"/>
              <a:t>If we compare the HTML document to the previous HTML document, we notice that both use basically the same tags</a:t>
            </a:r>
          </a:p>
          <a:p>
            <a:pPr marL="822960" lvl="1" indent="-283464">
              <a:spcBef>
                <a:spcPts val="600"/>
              </a:spcBef>
              <a:buClr>
                <a:schemeClr val="accent1"/>
              </a:buClr>
              <a:buSzPct val="80000"/>
              <a:buFont typeface="Wingdings 2"/>
              <a:buChar char=""/>
            </a:pPr>
            <a:r>
              <a:rPr lang="en-US" sz="2900" dirty="0" smtClean="0"/>
              <a:t>That is not surprising, since they are </a:t>
            </a:r>
            <a:r>
              <a:rPr lang="en-US" sz="2900" i="1" dirty="0" smtClean="0"/>
              <a:t>predefined (e</a:t>
            </a:r>
            <a:r>
              <a:rPr lang="en-US" sz="2900" dirty="0" smtClean="0"/>
              <a:t>.g. lists, bold, color</a:t>
            </a:r>
            <a:r>
              <a:rPr lang="en-US" sz="2900" i="1" dirty="0" smtClean="0"/>
              <a:t>)</a:t>
            </a:r>
          </a:p>
          <a:p>
            <a:pPr marL="365760" lvl="0" indent="-283464">
              <a:spcBef>
                <a:spcPts val="600"/>
              </a:spcBef>
              <a:buClr>
                <a:schemeClr val="accent1"/>
              </a:buClr>
              <a:buSzPct val="80000"/>
              <a:buFont typeface="Wingdings 2"/>
              <a:buChar char=""/>
            </a:pPr>
            <a:r>
              <a:rPr lang="en-US" sz="3200" i="1" dirty="0" smtClean="0"/>
              <a:t>The second XML document uses completely </a:t>
            </a:r>
            <a:r>
              <a:rPr lang="en-US" sz="3200" dirty="0" smtClean="0"/>
              <a:t>different tags from the first XML document</a:t>
            </a:r>
          </a:p>
          <a:p>
            <a:pPr marL="365760" indent="-283464">
              <a:spcBef>
                <a:spcPts val="600"/>
              </a:spcBef>
              <a:buClr>
                <a:schemeClr val="accent1"/>
              </a:buClr>
              <a:buSzPct val="80000"/>
              <a:buFont typeface="Wingdings 2"/>
              <a:buChar char=""/>
            </a:pPr>
            <a:r>
              <a:rPr lang="en-US" sz="3200" dirty="0" smtClean="0"/>
              <a:t>HTML representations are intended to display information, so the set of tags is fixed</a:t>
            </a:r>
          </a:p>
          <a:p>
            <a:pPr marL="365760" indent="-283464">
              <a:spcBef>
                <a:spcPts val="600"/>
              </a:spcBef>
              <a:buClr>
                <a:schemeClr val="accent1"/>
              </a:buClr>
              <a:buSzPct val="80000"/>
              <a:buFont typeface="Wingdings 2"/>
              <a:buChar char=""/>
            </a:pPr>
            <a:r>
              <a:rPr lang="en-US" sz="3200" dirty="0" smtClean="0"/>
              <a:t>In XML we may use information in various ways, and it is up to the user to define a vocabulary suitable for the application</a:t>
            </a:r>
          </a:p>
          <a:p>
            <a:pPr marL="365760" indent="-283464">
              <a:spcBef>
                <a:spcPts val="600"/>
              </a:spcBef>
              <a:buClr>
                <a:schemeClr val="accent1"/>
              </a:buClr>
              <a:buSzPct val="80000"/>
              <a:buFont typeface="Wingdings 2"/>
              <a:buChar char=""/>
            </a:pPr>
            <a:r>
              <a:rPr lang="en-US" sz="3200" i="1" dirty="0" smtClean="0"/>
              <a:t>XML is a </a:t>
            </a:r>
            <a:r>
              <a:rPr lang="en-US" sz="3200" i="1" dirty="0" err="1" smtClean="0"/>
              <a:t>metalanguage</a:t>
            </a:r>
            <a:r>
              <a:rPr lang="en-US" sz="3200" i="1" dirty="0" smtClean="0"/>
              <a:t> for markup</a:t>
            </a:r>
          </a:p>
          <a:p>
            <a:pPr marL="822960" lvl="1" indent="-283464">
              <a:spcBef>
                <a:spcPts val="600"/>
              </a:spcBef>
              <a:buClr>
                <a:schemeClr val="accent1"/>
              </a:buClr>
              <a:buSzPct val="80000"/>
              <a:buFont typeface="Wingdings 2"/>
              <a:buChar char=""/>
            </a:pPr>
            <a:r>
              <a:rPr lang="en-US" sz="2900" i="1" dirty="0" smtClean="0"/>
              <a:t>it does not have a fixed set of tags but allows users to define tags of their own</a:t>
            </a:r>
            <a:endParaRPr kumimoji="0" lang="el-GR" sz="29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2" cstate="print"/>
          <a:srcRect/>
          <a:stretch>
            <a:fillRect/>
          </a:stretch>
        </p:blipFill>
        <p:spPr bwMode="auto">
          <a:xfrm>
            <a:off x="1043608" y="1628800"/>
            <a:ext cx="4078533" cy="576064"/>
          </a:xfrm>
          <a:prstGeom prst="rect">
            <a:avLst/>
          </a:prstGeom>
          <a:noFill/>
          <a:ln w="9525">
            <a:solidFill>
              <a:schemeClr val="tx1">
                <a:lumMod val="50000"/>
                <a:lumOff val="50000"/>
              </a:schemeClr>
            </a:solid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635896" y="2060848"/>
            <a:ext cx="5452744" cy="1296144"/>
          </a:xfrm>
          <a:prstGeom prst="rect">
            <a:avLst/>
          </a:prstGeom>
          <a:noFill/>
          <a:ln w="9525">
            <a:solidFill>
              <a:schemeClr val="tx1">
                <a:lumMod val="50000"/>
                <a:lumOff val="50000"/>
              </a:schemeClr>
            </a:solidFill>
            <a:miter lim="800000"/>
            <a:headEnd/>
            <a:tailEnd/>
          </a:ln>
        </p:spPr>
      </p:pic>
    </p:spTree>
    <p:extLst>
      <p:ext uri="{BB962C8B-B14F-4D97-AF65-F5344CB8AC3E}">
        <p14:creationId xmlns:p14="http://schemas.microsoft.com/office/powerpoint/2010/main" val="3883247881"/>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Generic Web Service </a:t>
            </a:r>
            <a:r>
              <a:rPr lang="en-US" b="1" dirty="0" err="1" smtClean="0"/>
              <a:t>Ontologies</a:t>
            </a:r>
            <a:r>
              <a:rPr lang="en-US" b="1" dirty="0" smtClean="0"/>
              <a:t>: OWL-S (3/12)</a:t>
            </a:r>
            <a:endParaRPr lang="el-GR" dirty="0"/>
          </a:p>
        </p:txBody>
      </p:sp>
      <p:sp>
        <p:nvSpPr>
          <p:cNvPr id="3" name="2 - Θέση περιεχομένου"/>
          <p:cNvSpPr>
            <a:spLocks noGrp="1"/>
          </p:cNvSpPr>
          <p:nvPr>
            <p:ph idx="1"/>
          </p:nvPr>
        </p:nvSpPr>
        <p:spPr>
          <a:xfrm>
            <a:off x="971600" y="1447800"/>
            <a:ext cx="7632848" cy="901080"/>
          </a:xfrm>
        </p:spPr>
        <p:txBody>
          <a:bodyPr>
            <a:normAutofit fontScale="62500" lnSpcReduction="20000"/>
          </a:bodyPr>
          <a:lstStyle/>
          <a:p>
            <a:r>
              <a:rPr lang="en-US" b="1" dirty="0" smtClean="0"/>
              <a:t>… The Profile Ontology</a:t>
            </a:r>
          </a:p>
          <a:p>
            <a:r>
              <a:rPr lang="en-US" dirty="0" smtClean="0"/>
              <a:t>In the following example, the </a:t>
            </a:r>
            <a:r>
              <a:rPr lang="en-US" i="1" dirty="0" err="1" smtClean="0"/>
              <a:t>MedicareSupplier</a:t>
            </a:r>
            <a:r>
              <a:rPr lang="en-US" i="1" dirty="0" smtClean="0"/>
              <a:t> </a:t>
            </a:r>
            <a:r>
              <a:rPr lang="en-US" dirty="0" smtClean="0"/>
              <a:t>service presents three profiles </a:t>
            </a:r>
          </a:p>
          <a:p>
            <a:endParaRPr lang="en-US" dirty="0" smtClean="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380</a:t>
            </a:fld>
            <a:endParaRPr lang="el-GR"/>
          </a:p>
        </p:txBody>
      </p:sp>
      <p:sp>
        <p:nvSpPr>
          <p:cNvPr id="5" name="4 - Ορθογώνιο"/>
          <p:cNvSpPr/>
          <p:nvPr/>
        </p:nvSpPr>
        <p:spPr>
          <a:xfrm>
            <a:off x="4572000" y="2204864"/>
            <a:ext cx="4464496" cy="23042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Service </a:t>
            </a:r>
            <a:r>
              <a:rPr lang="en-US" sz="1600" dirty="0" err="1" smtClean="0"/>
              <a:t>MedicareSupplier</a:t>
            </a:r>
            <a:r>
              <a:rPr lang="en-US" sz="1600" dirty="0" smtClean="0"/>
              <a:t>:</a:t>
            </a:r>
          </a:p>
          <a:p>
            <a:r>
              <a:rPr lang="en-US" sz="1600" dirty="0" smtClean="0"/>
              <a:t>*</a:t>
            </a:r>
            <a:r>
              <a:rPr lang="en-US" sz="1600" dirty="0" err="1" smtClean="0"/>
              <a:t>Profile:FindMedicareSupplierByZip</a:t>
            </a:r>
            <a:r>
              <a:rPr lang="en-US" sz="1600" dirty="0" smtClean="0"/>
              <a:t> (</a:t>
            </a:r>
            <a:r>
              <a:rPr lang="en-US" sz="1600" dirty="0" err="1" smtClean="0"/>
              <a:t>hasProc</a:t>
            </a:r>
            <a:r>
              <a:rPr lang="en-US" sz="1600" dirty="0" smtClean="0"/>
              <a:t> P1)</a:t>
            </a:r>
          </a:p>
          <a:p>
            <a:r>
              <a:rPr lang="en-US" sz="1600" dirty="0" smtClean="0"/>
              <a:t>(I(</a:t>
            </a:r>
            <a:r>
              <a:rPr lang="en-US" sz="1600" dirty="0" err="1" smtClean="0"/>
              <a:t>ZipCode</a:t>
            </a:r>
            <a:r>
              <a:rPr lang="en-US" sz="1600" dirty="0" smtClean="0"/>
              <a:t>), O(</a:t>
            </a:r>
            <a:r>
              <a:rPr lang="en-US" sz="1600" dirty="0" err="1" smtClean="0"/>
              <a:t>SupplierDetails</a:t>
            </a:r>
            <a:r>
              <a:rPr lang="en-US" sz="1600" dirty="0" smtClean="0"/>
              <a:t>))</a:t>
            </a:r>
          </a:p>
          <a:p>
            <a:r>
              <a:rPr lang="en-US" sz="1600" dirty="0" smtClean="0"/>
              <a:t>*</a:t>
            </a:r>
            <a:r>
              <a:rPr lang="en-US" sz="1600" dirty="0" err="1" smtClean="0"/>
              <a:t>Profile:FindMedicareSupplierByCity</a:t>
            </a:r>
            <a:r>
              <a:rPr lang="en-US" sz="1600" dirty="0" smtClean="0"/>
              <a:t> (</a:t>
            </a:r>
            <a:r>
              <a:rPr lang="en-US" sz="1600" dirty="0" err="1" smtClean="0"/>
              <a:t>hasProc</a:t>
            </a:r>
            <a:r>
              <a:rPr lang="en-US" sz="1600" dirty="0" smtClean="0"/>
              <a:t> P2)</a:t>
            </a:r>
          </a:p>
          <a:p>
            <a:r>
              <a:rPr lang="en-US" sz="1600" dirty="0" smtClean="0"/>
              <a:t>(I(City), O(</a:t>
            </a:r>
            <a:r>
              <a:rPr lang="en-US" sz="1600" dirty="0" err="1" smtClean="0"/>
              <a:t>SupplierDetails</a:t>
            </a:r>
            <a:r>
              <a:rPr lang="en-US" sz="1600" dirty="0" smtClean="0"/>
              <a:t>))</a:t>
            </a:r>
          </a:p>
          <a:p>
            <a:r>
              <a:rPr lang="en-US" sz="1600" dirty="0" smtClean="0"/>
              <a:t>*</a:t>
            </a:r>
            <a:r>
              <a:rPr lang="en-US" sz="1600" dirty="0" err="1" smtClean="0"/>
              <a:t>Profile:FindMedicareSupplierBySupply</a:t>
            </a:r>
            <a:r>
              <a:rPr lang="en-US" sz="1600" dirty="0" smtClean="0"/>
              <a:t> (</a:t>
            </a:r>
            <a:r>
              <a:rPr lang="en-US" sz="1600" dirty="0" err="1" smtClean="0"/>
              <a:t>hasProc</a:t>
            </a:r>
            <a:r>
              <a:rPr lang="en-US" sz="1600" dirty="0" smtClean="0"/>
              <a:t> P3)</a:t>
            </a:r>
          </a:p>
          <a:p>
            <a:r>
              <a:rPr lang="en-US" sz="1600" dirty="0" smtClean="0"/>
              <a:t>(I(</a:t>
            </a:r>
            <a:r>
              <a:rPr lang="en-US" sz="1600" dirty="0" err="1" smtClean="0"/>
              <a:t>SupplyType</a:t>
            </a:r>
            <a:r>
              <a:rPr lang="en-US" sz="1600" dirty="0" smtClean="0"/>
              <a:t>), O(</a:t>
            </a:r>
            <a:r>
              <a:rPr lang="en-US" sz="1600" dirty="0" err="1" smtClean="0"/>
              <a:t>SupplierDetails</a:t>
            </a:r>
            <a:r>
              <a:rPr lang="en-US" sz="1600" dirty="0" smtClean="0"/>
              <a:t>))</a:t>
            </a:r>
          </a:p>
          <a:p>
            <a:r>
              <a:rPr lang="en-US" sz="1600" dirty="0" smtClean="0"/>
              <a:t>*</a:t>
            </a:r>
            <a:r>
              <a:rPr lang="en-US" sz="1600" dirty="0" err="1" smtClean="0"/>
              <a:t>ProcessModel</a:t>
            </a:r>
            <a:r>
              <a:rPr lang="en-US" sz="1600" dirty="0" smtClean="0"/>
              <a:t>: ...</a:t>
            </a:r>
          </a:p>
          <a:p>
            <a:r>
              <a:rPr lang="en-US" sz="1600" dirty="0" smtClean="0"/>
              <a:t>*</a:t>
            </a:r>
            <a:r>
              <a:rPr lang="en-US" sz="1600" dirty="0" err="1" smtClean="0"/>
              <a:t>WSDLGrounding</a:t>
            </a:r>
            <a:r>
              <a:rPr lang="en-US" sz="1600" dirty="0" smtClean="0"/>
              <a:t>: ...</a:t>
            </a:r>
            <a:endParaRPr lang="el-GR" sz="1700" dirty="0">
              <a:solidFill>
                <a:schemeClr val="tx1"/>
              </a:solidFill>
            </a:endParaRPr>
          </a:p>
        </p:txBody>
      </p:sp>
      <p:sp>
        <p:nvSpPr>
          <p:cNvPr id="6" name="2 - Θέση περιεχομένου"/>
          <p:cNvSpPr txBox="1">
            <a:spLocks/>
          </p:cNvSpPr>
          <p:nvPr/>
        </p:nvSpPr>
        <p:spPr>
          <a:xfrm>
            <a:off x="971600" y="4653136"/>
            <a:ext cx="7920880" cy="2160240"/>
          </a:xfrm>
          <a:prstGeom prst="rect">
            <a:avLst/>
          </a:prstGeom>
        </p:spPr>
        <p:txBody>
          <a:bodyPr>
            <a:normAutofit fontScale="6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Each profile describes a process </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specified in the process models P1, P2, P3</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Finally, all profiles return an output that was described with the </a:t>
            </a:r>
            <a:r>
              <a:rPr kumimoji="0" lang="en-US" sz="3200" b="0" i="1" u="none" strike="noStrike" kern="1200" cap="none" spc="0" normalizeH="0" baseline="0" noProof="0" dirty="0" err="1" smtClean="0">
                <a:ln>
                  <a:noFill/>
                </a:ln>
                <a:solidFill>
                  <a:schemeClr val="tx1"/>
                </a:solidFill>
                <a:effectLst/>
                <a:uLnTx/>
                <a:uFillTx/>
                <a:latin typeface="+mn-lt"/>
                <a:ea typeface="+mn-ea"/>
                <a:cs typeface="+mn-cs"/>
              </a:rPr>
              <a:t>SupplierDetails</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concept</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input type varies for each profile</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1" u="none" strike="noStrike" kern="1200" cap="none" spc="0" normalizeH="0" baseline="0" noProof="0" dirty="0" err="1" smtClean="0">
                <a:ln>
                  <a:noFill/>
                </a:ln>
                <a:solidFill>
                  <a:schemeClr val="tx1"/>
                </a:solidFill>
                <a:effectLst/>
                <a:uLnTx/>
                <a:uFillTx/>
                <a:latin typeface="+mn-lt"/>
                <a:ea typeface="+mn-ea"/>
                <a:cs typeface="+mn-cs"/>
              </a:rPr>
              <a:t>ZipCode</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 City, or </a:t>
            </a:r>
            <a:r>
              <a:rPr kumimoji="0" lang="en-US" sz="3200" b="0" i="1" u="none" strike="noStrike" kern="1200" cap="none" spc="0" normalizeH="0" baseline="0" noProof="0" dirty="0" err="1" smtClean="0">
                <a:ln>
                  <a:noFill/>
                </a:ln>
                <a:solidFill>
                  <a:schemeClr val="tx1"/>
                </a:solidFill>
                <a:effectLst/>
                <a:uLnTx/>
                <a:uFillTx/>
                <a:latin typeface="+mn-lt"/>
                <a:ea typeface="+mn-ea"/>
                <a:cs typeface="+mn-cs"/>
              </a:rPr>
              <a:t>SupplyType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example is given in an informal, abstract notation because the XML-based code would be too lengthy</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2 - Θέση περιεχομένου"/>
          <p:cNvSpPr txBox="1">
            <a:spLocks/>
          </p:cNvSpPr>
          <p:nvPr/>
        </p:nvSpPr>
        <p:spPr>
          <a:xfrm>
            <a:off x="971600" y="2276872"/>
            <a:ext cx="3744416" cy="2304256"/>
          </a:xfrm>
          <a:prstGeom prst="rect">
            <a:avLst/>
          </a:prstGeom>
        </p:spPr>
        <p:txBody>
          <a:bodyPr>
            <a:normAutofit fontScale="62500" lnSpcReduction="20000"/>
          </a:bodyPr>
          <a:lstStyle/>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i.e., it offers three distinct functionalities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Each profile has a semantic type described by one of the functionality concepts </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FindMedicareSupplierByZip</a:t>
            </a:r>
            <a:endParaRPr kumimoji="0" lang="en-US" sz="2800" b="0" i="1"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FindMedicareSupplierByCity</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FindMedicareSupplierBySupply</a:t>
            </a:r>
            <a:endParaRPr kumimoji="0" lang="en-US" sz="2800" b="0" i="1"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123866705"/>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Generic Web Service </a:t>
            </a:r>
            <a:r>
              <a:rPr lang="en-US" b="1" dirty="0" err="1" smtClean="0"/>
              <a:t>Ontologies</a:t>
            </a:r>
            <a:r>
              <a:rPr lang="en-US" b="1" dirty="0" smtClean="0"/>
              <a:t>: OWL-S (4/12)</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b="1" dirty="0" smtClean="0"/>
              <a:t>The Process Ontology</a:t>
            </a:r>
          </a:p>
          <a:p>
            <a:r>
              <a:rPr lang="en-US" dirty="0" smtClean="0"/>
              <a:t>Many complex services consist of smaller services executed in a certain order</a:t>
            </a:r>
          </a:p>
          <a:p>
            <a:pPr lvl="1"/>
            <a:r>
              <a:rPr lang="en-US" dirty="0" smtClean="0"/>
              <a:t>E.g. buying a book at Amazon.com involves using a browsing service (which selects the book) and a paying service</a:t>
            </a:r>
          </a:p>
          <a:p>
            <a:r>
              <a:rPr lang="en-US" dirty="0" smtClean="0"/>
              <a:t>OWL-S allows describing such internal process models</a:t>
            </a:r>
          </a:p>
          <a:p>
            <a:r>
              <a:rPr lang="en-US" dirty="0" smtClean="0"/>
              <a:t>These are useful for several purposes:</a:t>
            </a:r>
          </a:p>
          <a:p>
            <a:pPr marL="916686" lvl="1" indent="-514350">
              <a:buFont typeface="+mj-lt"/>
              <a:buAutoNum type="arabicPeriod"/>
            </a:pPr>
            <a:r>
              <a:rPr lang="en-US" dirty="0" smtClean="0"/>
              <a:t>One can check that the business process of the offering service is appropriate</a:t>
            </a:r>
          </a:p>
          <a:p>
            <a:pPr marL="1115568" lvl="2" indent="-457200"/>
            <a:r>
              <a:rPr lang="en-US" sz="2600" dirty="0" smtClean="0"/>
              <a:t>e.g., product selection should always happen before payment</a:t>
            </a:r>
          </a:p>
          <a:p>
            <a:pPr marL="916686" lvl="1" indent="-514350">
              <a:buFont typeface="+mj-lt"/>
              <a:buAutoNum type="arabicPeriod"/>
            </a:pPr>
            <a:r>
              <a:rPr lang="en-US" dirty="0" smtClean="0"/>
              <a:t>One can monitor the execution stage of a service</a:t>
            </a:r>
          </a:p>
          <a:p>
            <a:pPr marL="916686" lvl="1" indent="-514350">
              <a:buFont typeface="+mj-lt"/>
              <a:buAutoNum type="arabicPeriod"/>
            </a:pPr>
            <a:r>
              <a:rPr lang="en-US" dirty="0" smtClean="0"/>
              <a:t>These process models can be used to automatically compose Web services</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381</a:t>
            </a:fld>
            <a:endParaRPr lang="el-GR"/>
          </a:p>
        </p:txBody>
      </p:sp>
    </p:spTree>
    <p:extLst>
      <p:ext uri="{BB962C8B-B14F-4D97-AF65-F5344CB8AC3E}">
        <p14:creationId xmlns:p14="http://schemas.microsoft.com/office/powerpoint/2010/main" val="232391070"/>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Generic Web Service </a:t>
            </a:r>
            <a:r>
              <a:rPr lang="en-US" b="1" dirty="0" err="1" smtClean="0"/>
              <a:t>Ontologies</a:t>
            </a:r>
            <a:r>
              <a:rPr lang="en-US" b="1" dirty="0" smtClean="0"/>
              <a:t>: OWL-S (5/12)</a:t>
            </a:r>
            <a:endParaRPr lang="el-GR" dirty="0"/>
          </a:p>
        </p:txBody>
      </p:sp>
      <p:sp>
        <p:nvSpPr>
          <p:cNvPr id="3" name="2 - Θέση περιεχομένου"/>
          <p:cNvSpPr>
            <a:spLocks noGrp="1"/>
          </p:cNvSpPr>
          <p:nvPr>
            <p:ph idx="1"/>
          </p:nvPr>
        </p:nvSpPr>
        <p:spPr>
          <a:xfrm>
            <a:off x="899592" y="1412776"/>
            <a:ext cx="7818072" cy="1189112"/>
          </a:xfrm>
        </p:spPr>
        <p:txBody>
          <a:bodyPr>
            <a:normAutofit fontScale="62500" lnSpcReduction="20000"/>
          </a:bodyPr>
          <a:lstStyle/>
          <a:p>
            <a:r>
              <a:rPr lang="en-US" b="1" dirty="0" smtClean="0"/>
              <a:t>… The Process Ontology</a:t>
            </a:r>
          </a:p>
          <a:p>
            <a:r>
              <a:rPr lang="en-US" dirty="0" smtClean="0"/>
              <a:t>A </a:t>
            </a:r>
            <a:r>
              <a:rPr lang="en-US" i="1" dirty="0" err="1" smtClean="0"/>
              <a:t>ServiceModel</a:t>
            </a:r>
            <a:r>
              <a:rPr lang="en-US" i="1" dirty="0" smtClean="0"/>
              <a:t> </a:t>
            </a:r>
            <a:r>
              <a:rPr lang="en-US" dirty="0" smtClean="0"/>
              <a:t>concept describes the internal working of the service and is further specialized as a </a:t>
            </a:r>
            <a:r>
              <a:rPr lang="en-US" i="1" dirty="0" err="1" smtClean="0"/>
              <a:t>ProcessModel</a:t>
            </a:r>
            <a:r>
              <a:rPr lang="en-US" i="1" dirty="0" smtClean="0"/>
              <a:t> </a:t>
            </a:r>
            <a:r>
              <a:rPr lang="en-US" dirty="0" smtClean="0"/>
              <a:t>concept in the Process ontology</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382</a:t>
            </a:fld>
            <a:endParaRPr lang="el-GR"/>
          </a:p>
        </p:txBody>
      </p:sp>
      <p:sp>
        <p:nvSpPr>
          <p:cNvPr id="5" name="4 - Ορθογώνιο"/>
          <p:cNvSpPr/>
          <p:nvPr/>
        </p:nvSpPr>
        <p:spPr>
          <a:xfrm>
            <a:off x="4679504" y="2276872"/>
            <a:ext cx="4464496" cy="23042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Service </a:t>
            </a:r>
            <a:r>
              <a:rPr lang="en-US" sz="1600" dirty="0" err="1" smtClean="0"/>
              <a:t>MedicareSupplier</a:t>
            </a:r>
            <a:r>
              <a:rPr lang="en-US" sz="1600" dirty="0" smtClean="0"/>
              <a:t>:</a:t>
            </a:r>
          </a:p>
          <a:p>
            <a:r>
              <a:rPr lang="en-US" sz="1600" dirty="0" smtClean="0"/>
              <a:t>*Profile:...</a:t>
            </a:r>
          </a:p>
          <a:p>
            <a:r>
              <a:rPr lang="en-US" sz="1600" dirty="0" smtClean="0"/>
              <a:t>*</a:t>
            </a:r>
            <a:r>
              <a:rPr lang="en-US" sz="1600" dirty="0" err="1" smtClean="0"/>
              <a:t>ProcessModel</a:t>
            </a:r>
            <a:r>
              <a:rPr lang="en-US" sz="1600" dirty="0" smtClean="0"/>
              <a:t>:</a:t>
            </a:r>
          </a:p>
          <a:p>
            <a:r>
              <a:rPr lang="en-US" sz="1600" dirty="0" err="1" smtClean="0"/>
              <a:t>CompositeProcess</a:t>
            </a:r>
            <a:r>
              <a:rPr lang="en-US" sz="1600" dirty="0" smtClean="0"/>
              <a:t>: </a:t>
            </a:r>
            <a:r>
              <a:rPr lang="en-US" sz="1600" dirty="0" err="1" smtClean="0"/>
              <a:t>MedicareProcess:Choice</a:t>
            </a:r>
            <a:endParaRPr lang="en-US" sz="1600" dirty="0" smtClean="0"/>
          </a:p>
          <a:p>
            <a:r>
              <a:rPr lang="en-US" sz="1600" dirty="0" smtClean="0"/>
              <a:t>AtomicProcess:P1 (I(</a:t>
            </a:r>
            <a:r>
              <a:rPr lang="en-US" sz="1600" dirty="0" err="1" smtClean="0"/>
              <a:t>ZipCode</a:t>
            </a:r>
            <a:r>
              <a:rPr lang="en-US" sz="1600" dirty="0" smtClean="0"/>
              <a:t>),O(</a:t>
            </a:r>
            <a:r>
              <a:rPr lang="en-US" sz="1600" dirty="0" err="1" smtClean="0"/>
              <a:t>SupplierDetails</a:t>
            </a:r>
            <a:r>
              <a:rPr lang="en-US" sz="1600" dirty="0" smtClean="0"/>
              <a:t>))</a:t>
            </a:r>
          </a:p>
          <a:p>
            <a:r>
              <a:rPr lang="en-US" sz="1600" dirty="0" smtClean="0"/>
              <a:t>AtomicProcess:P2 (I(City),O(</a:t>
            </a:r>
            <a:r>
              <a:rPr lang="en-US" sz="1600" dirty="0" err="1" smtClean="0"/>
              <a:t>SupplierDetails</a:t>
            </a:r>
            <a:r>
              <a:rPr lang="en-US" sz="1600" dirty="0" smtClean="0"/>
              <a:t>))</a:t>
            </a:r>
          </a:p>
          <a:p>
            <a:r>
              <a:rPr lang="en-US" sz="1600" dirty="0" smtClean="0"/>
              <a:t>AtomicProcess:P3 (I(</a:t>
            </a:r>
            <a:r>
              <a:rPr lang="en-US" sz="1600" dirty="0" err="1" smtClean="0"/>
              <a:t>SupplyType</a:t>
            </a:r>
            <a:r>
              <a:rPr lang="en-US" sz="1600" dirty="0" smtClean="0"/>
              <a:t>),O(</a:t>
            </a:r>
            <a:r>
              <a:rPr lang="en-US" sz="1600" dirty="0" err="1" smtClean="0"/>
              <a:t>SupplierDetails</a:t>
            </a:r>
            <a:r>
              <a:rPr lang="en-US" sz="1600" dirty="0" smtClean="0"/>
              <a:t>))</a:t>
            </a:r>
          </a:p>
          <a:p>
            <a:r>
              <a:rPr lang="en-US" sz="1600" dirty="0" smtClean="0"/>
              <a:t>*</a:t>
            </a:r>
            <a:r>
              <a:rPr lang="en-US" sz="1600" dirty="0" err="1" smtClean="0"/>
              <a:t>WSDLGrounding</a:t>
            </a:r>
            <a:r>
              <a:rPr lang="en-US" sz="1600" dirty="0" smtClean="0"/>
              <a:t>: ...</a:t>
            </a:r>
            <a:endParaRPr lang="el-GR" sz="1700" dirty="0">
              <a:solidFill>
                <a:schemeClr val="tx1"/>
              </a:solidFill>
            </a:endParaRPr>
          </a:p>
        </p:txBody>
      </p:sp>
      <p:sp>
        <p:nvSpPr>
          <p:cNvPr id="6" name="2 - Θέση περιεχομένου"/>
          <p:cNvSpPr txBox="1">
            <a:spLocks/>
          </p:cNvSpPr>
          <p:nvPr/>
        </p:nvSpPr>
        <p:spPr>
          <a:xfrm>
            <a:off x="899592" y="4653136"/>
            <a:ext cx="7818072" cy="2304256"/>
          </a:xfrm>
          <a:prstGeom prst="rect">
            <a:avLst/>
          </a:prstGeom>
        </p:spPr>
        <p:txBody>
          <a:bodyPr>
            <a:normAutofit fontScale="6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In our notation, for each service we represent its </a:t>
            </a:r>
            <a:r>
              <a:rPr kumimoji="0" lang="en-US" sz="3200" b="0" i="1" u="none" strike="noStrike" kern="1200" cap="none" spc="0" normalizeH="0" baseline="0" noProof="0" dirty="0" err="1" smtClean="0">
                <a:ln>
                  <a:noFill/>
                </a:ln>
                <a:solidFill>
                  <a:schemeClr val="tx1"/>
                </a:solidFill>
                <a:effectLst/>
                <a:uLnTx/>
                <a:uFillTx/>
                <a:latin typeface="+mn-lt"/>
                <a:ea typeface="+mn-ea"/>
                <a:cs typeface="+mn-cs"/>
              </a:rPr>
              <a:t>ProcessModel</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with its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Process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For each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process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we depict its type, the involved control constructs, the IOPEs and their types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a:t>
            </a:r>
            <a:r>
              <a:rPr kumimoji="0" lang="en-US" sz="3200" b="0" i="1" u="none" strike="noStrike" kern="1200" cap="none" spc="0" normalizeH="0" baseline="0" noProof="0" dirty="0" err="1" smtClean="0">
                <a:ln>
                  <a:noFill/>
                </a:ln>
                <a:solidFill>
                  <a:schemeClr val="tx1"/>
                </a:solidFill>
                <a:effectLst/>
                <a:uLnTx/>
                <a:uFillTx/>
                <a:latin typeface="+mn-lt"/>
                <a:ea typeface="+mn-ea"/>
                <a:cs typeface="+mn-cs"/>
              </a:rPr>
              <a:t>MedicareSupplier</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service allows a choice from its three </a:t>
            </a:r>
            <a:r>
              <a:rPr kumimoji="0" lang="en-US" sz="3200" b="0" i="1" u="none" strike="noStrike" kern="1200" cap="none" spc="0" normalizeH="0" baseline="0" noProof="0" dirty="0" err="1" smtClean="0">
                <a:ln>
                  <a:noFill/>
                </a:ln>
                <a:solidFill>
                  <a:schemeClr val="tx1"/>
                </a:solidFill>
                <a:effectLst/>
                <a:uLnTx/>
                <a:uFillTx/>
                <a:latin typeface="+mn-lt"/>
                <a:ea typeface="+mn-ea"/>
                <a:cs typeface="+mn-cs"/>
              </a:rPr>
              <a:t>AtomicProcesses</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(corresponding to the three profiles), therefore its </a:t>
            </a:r>
            <a:r>
              <a:rPr kumimoji="0" lang="en-US" sz="3200" b="0" i="1" u="none" strike="noStrike" kern="1200" cap="none" spc="0" normalizeH="0" baseline="0" noProof="0" dirty="0" err="1" smtClean="0">
                <a:ln>
                  <a:noFill/>
                </a:ln>
                <a:solidFill>
                  <a:schemeClr val="tx1"/>
                </a:solidFill>
                <a:effectLst/>
                <a:uLnTx/>
                <a:uFillTx/>
                <a:latin typeface="+mn-lt"/>
                <a:ea typeface="+mn-ea"/>
                <a:cs typeface="+mn-cs"/>
              </a:rPr>
              <a:t>ProcessModel</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consists of a </a:t>
            </a:r>
            <a:r>
              <a:rPr kumimoji="0" lang="en-US" sz="3200" b="0" i="1" u="none" strike="noStrike" kern="1200" cap="none" spc="0" normalizeH="0" baseline="0" noProof="0" dirty="0" err="1" smtClean="0">
                <a:ln>
                  <a:noFill/>
                </a:ln>
                <a:solidFill>
                  <a:schemeClr val="tx1"/>
                </a:solidFill>
                <a:effectLst/>
                <a:uLnTx/>
                <a:uFillTx/>
                <a:latin typeface="+mn-lt"/>
                <a:ea typeface="+mn-ea"/>
                <a:cs typeface="+mn-cs"/>
              </a:rPr>
              <a:t>CompositeProcess</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modeled with the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Choice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control construct</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2 - Θέση περιεχομένου"/>
          <p:cNvSpPr txBox="1">
            <a:spLocks/>
          </p:cNvSpPr>
          <p:nvPr/>
        </p:nvSpPr>
        <p:spPr>
          <a:xfrm>
            <a:off x="899592" y="2564904"/>
            <a:ext cx="3713616" cy="2160240"/>
          </a:xfrm>
          <a:prstGeom prst="rect">
            <a:avLst/>
          </a:prstGeom>
        </p:spPr>
        <p:txBody>
          <a:bodyPr>
            <a:normAutofit fontScale="6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 </a:t>
            </a:r>
            <a:r>
              <a:rPr kumimoji="0" lang="en-US" sz="3200" b="0" i="1" u="none" strike="noStrike" kern="1200" cap="none" spc="0" normalizeH="0" baseline="0" noProof="0" dirty="0" err="1" smtClean="0">
                <a:ln>
                  <a:noFill/>
                </a:ln>
                <a:solidFill>
                  <a:schemeClr val="tx1"/>
                </a:solidFill>
                <a:effectLst/>
                <a:uLnTx/>
                <a:uFillTx/>
                <a:latin typeface="+mn-lt"/>
                <a:ea typeface="+mn-ea"/>
                <a:cs typeface="+mn-cs"/>
              </a:rPr>
              <a:t>ProcessModel</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has a single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Process</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which can be atomic, simple, or composite (composed from atomic processes through various control constructs)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Each process has a set of IOPEs</a:t>
            </a:r>
          </a:p>
        </p:txBody>
      </p:sp>
    </p:spTree>
    <p:extLst>
      <p:ext uri="{BB962C8B-B14F-4D97-AF65-F5344CB8AC3E}">
        <p14:creationId xmlns:p14="http://schemas.microsoft.com/office/powerpoint/2010/main" val="3993454219"/>
      </p:ext>
    </p:extLst>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546239" y="2852936"/>
            <a:ext cx="5490257" cy="3960440"/>
          </a:xfrm>
          <a:prstGeom prst="rect">
            <a:avLst/>
          </a:prstGeom>
          <a:noFill/>
          <a:ln w="9525">
            <a:noFill/>
            <a:miter lim="800000"/>
            <a:headEnd/>
            <a:tailEnd/>
          </a:ln>
        </p:spPr>
      </p:pic>
      <p:sp>
        <p:nvSpPr>
          <p:cNvPr id="2" name="1 - Τίτλος"/>
          <p:cNvSpPr>
            <a:spLocks noGrp="1"/>
          </p:cNvSpPr>
          <p:nvPr>
            <p:ph type="title"/>
          </p:nvPr>
        </p:nvSpPr>
        <p:spPr/>
        <p:txBody>
          <a:bodyPr>
            <a:normAutofit fontScale="90000"/>
          </a:bodyPr>
          <a:lstStyle/>
          <a:p>
            <a:r>
              <a:rPr lang="en-US" b="1" dirty="0" smtClean="0"/>
              <a:t>Generic Web Service </a:t>
            </a:r>
            <a:r>
              <a:rPr lang="en-US" b="1" dirty="0" err="1" smtClean="0"/>
              <a:t>Ontologies</a:t>
            </a:r>
            <a:r>
              <a:rPr lang="en-US" b="1" dirty="0" smtClean="0"/>
              <a:t>: OWL-S (6/12)</a:t>
            </a:r>
            <a:endParaRPr lang="el-GR" dirty="0"/>
          </a:p>
        </p:txBody>
      </p:sp>
      <p:sp>
        <p:nvSpPr>
          <p:cNvPr id="3" name="2 - Θέση περιεχομένου"/>
          <p:cNvSpPr>
            <a:spLocks noGrp="1"/>
          </p:cNvSpPr>
          <p:nvPr>
            <p:ph idx="1"/>
          </p:nvPr>
        </p:nvSpPr>
        <p:spPr>
          <a:xfrm>
            <a:off x="899592" y="1591816"/>
            <a:ext cx="7498080" cy="1549152"/>
          </a:xfrm>
        </p:spPr>
        <p:txBody>
          <a:bodyPr>
            <a:normAutofit fontScale="62500" lnSpcReduction="20000"/>
          </a:bodyPr>
          <a:lstStyle/>
          <a:p>
            <a:r>
              <a:rPr lang="en-US" b="1" dirty="0" smtClean="0"/>
              <a:t>Profile to Process Bridge</a:t>
            </a:r>
          </a:p>
          <a:p>
            <a:r>
              <a:rPr lang="en-US" dirty="0" smtClean="0"/>
              <a:t>A </a:t>
            </a:r>
            <a:r>
              <a:rPr lang="en-US" i="1" dirty="0" smtClean="0"/>
              <a:t>Profile </a:t>
            </a:r>
            <a:r>
              <a:rPr lang="en-US" dirty="0" smtClean="0"/>
              <a:t>contains several links to a </a:t>
            </a:r>
            <a:r>
              <a:rPr lang="en-US" i="1" dirty="0" smtClean="0"/>
              <a:t>Process</a:t>
            </a:r>
          </a:p>
          <a:p>
            <a:r>
              <a:rPr lang="en-US" dirty="0" smtClean="0"/>
              <a:t>Figure shows these links</a:t>
            </a:r>
          </a:p>
          <a:p>
            <a:pPr lvl="1"/>
            <a:r>
              <a:rPr lang="en-US" dirty="0" smtClean="0"/>
              <a:t>where terms in boldface belong to the Profile ontology and the rest to the Process ontology</a:t>
            </a:r>
            <a:endParaRPr lang="en-US" i="1" dirty="0" smtClean="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383</a:t>
            </a:fld>
            <a:endParaRPr lang="el-GR"/>
          </a:p>
        </p:txBody>
      </p:sp>
      <p:sp>
        <p:nvSpPr>
          <p:cNvPr id="6" name="2 - Θέση περιεχομένου"/>
          <p:cNvSpPr txBox="1">
            <a:spLocks/>
          </p:cNvSpPr>
          <p:nvPr/>
        </p:nvSpPr>
        <p:spPr>
          <a:xfrm>
            <a:off x="899592" y="3392016"/>
            <a:ext cx="2808312" cy="3277344"/>
          </a:xfrm>
          <a:prstGeom prst="rect">
            <a:avLst/>
          </a:prstGeom>
        </p:spPr>
        <p:txBody>
          <a:bodyPr>
            <a:normAutofit fontScale="6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First, a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Profile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states the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Process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it describes through the unique property </a:t>
            </a:r>
            <a:r>
              <a:rPr kumimoji="0" lang="en-US" sz="3200" b="0" i="1" u="none" strike="noStrike" kern="1200" cap="none" spc="0" normalizeH="0" baseline="0" noProof="0" dirty="0" err="1" smtClean="0">
                <a:ln>
                  <a:noFill/>
                </a:ln>
                <a:solidFill>
                  <a:schemeClr val="tx1"/>
                </a:solidFill>
                <a:effectLst/>
                <a:uLnTx/>
                <a:uFillTx/>
                <a:latin typeface="+mn-lt"/>
                <a:ea typeface="+mn-ea"/>
                <a:cs typeface="+mn-cs"/>
              </a:rPr>
              <a:t>has_process</a:t>
            </a:r>
            <a:endParaRPr kumimoji="0" lang="en-US" sz="3200" b="0" i="1"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Second, the IOPEs of the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Profile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correspond (in some degree) to the IOPEs of the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Process</a:t>
            </a:r>
          </a:p>
        </p:txBody>
      </p:sp>
    </p:spTree>
    <p:extLst>
      <p:ext uri="{BB962C8B-B14F-4D97-AF65-F5344CB8AC3E}">
        <p14:creationId xmlns:p14="http://schemas.microsoft.com/office/powerpoint/2010/main" val="3612227545"/>
      </p:ext>
    </p:extLst>
  </p:cSld>
  <p:clrMapOvr>
    <a:masterClrMapping/>
  </p:clrMapOvr>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Generic Web Service </a:t>
            </a:r>
            <a:r>
              <a:rPr lang="en-US" b="1" dirty="0" err="1" smtClean="0"/>
              <a:t>Ontologies</a:t>
            </a:r>
            <a:r>
              <a:rPr lang="en-US" b="1" dirty="0" smtClean="0"/>
              <a:t>: OWL-S (7/12)</a:t>
            </a:r>
            <a:endParaRPr lang="el-GR" dirty="0"/>
          </a:p>
        </p:txBody>
      </p:sp>
      <p:sp>
        <p:nvSpPr>
          <p:cNvPr id="3" name="2 - Θέση περιεχομένου"/>
          <p:cNvSpPr>
            <a:spLocks noGrp="1"/>
          </p:cNvSpPr>
          <p:nvPr>
            <p:ph idx="1"/>
          </p:nvPr>
        </p:nvSpPr>
        <p:spPr>
          <a:xfrm>
            <a:off x="899592" y="1475184"/>
            <a:ext cx="8100392" cy="5410200"/>
          </a:xfrm>
        </p:spPr>
        <p:txBody>
          <a:bodyPr>
            <a:normAutofit fontScale="70000" lnSpcReduction="20000"/>
          </a:bodyPr>
          <a:lstStyle/>
          <a:p>
            <a:r>
              <a:rPr lang="en-US" b="1" dirty="0" smtClean="0"/>
              <a:t>… Profile to Process Bridge</a:t>
            </a:r>
          </a:p>
          <a:p>
            <a:r>
              <a:rPr lang="en-US" dirty="0" smtClean="0"/>
              <a:t>Understanding this correspondence is not so trivial given the fact that the IOPEs play different roles for the </a:t>
            </a:r>
            <a:r>
              <a:rPr lang="en-US" i="1" dirty="0" smtClean="0"/>
              <a:t>Profile </a:t>
            </a:r>
            <a:r>
              <a:rPr lang="en-US" dirty="0" smtClean="0"/>
              <a:t>and for the </a:t>
            </a:r>
            <a:r>
              <a:rPr lang="en-US" i="1" dirty="0" smtClean="0"/>
              <a:t>Process</a:t>
            </a:r>
          </a:p>
          <a:p>
            <a:r>
              <a:rPr lang="en-US" dirty="0" smtClean="0"/>
              <a:t>In the Profile ontology they are treated equally as parameters of the </a:t>
            </a:r>
            <a:r>
              <a:rPr lang="en-US" i="1" dirty="0" smtClean="0"/>
              <a:t>Profile </a:t>
            </a:r>
          </a:p>
          <a:p>
            <a:pPr lvl="1"/>
            <a:r>
              <a:rPr lang="en-US" dirty="0" smtClean="0"/>
              <a:t>they are </a:t>
            </a:r>
            <a:r>
              <a:rPr lang="en-US" dirty="0" err="1" smtClean="0"/>
              <a:t>subproperties</a:t>
            </a:r>
            <a:r>
              <a:rPr lang="en-US" dirty="0" smtClean="0"/>
              <a:t> of the </a:t>
            </a:r>
            <a:r>
              <a:rPr lang="en-US" i="1" dirty="0" err="1" smtClean="0"/>
              <a:t>profile:parameter</a:t>
            </a:r>
            <a:r>
              <a:rPr lang="en-US" i="1" dirty="0" smtClean="0"/>
              <a:t> </a:t>
            </a:r>
            <a:r>
              <a:rPr lang="en-US" dirty="0" smtClean="0"/>
              <a:t>property</a:t>
            </a:r>
          </a:p>
          <a:p>
            <a:r>
              <a:rPr lang="en-US" dirty="0" smtClean="0"/>
              <a:t>In the Process ontology only inputs and outputs are regarded as </a:t>
            </a:r>
            <a:r>
              <a:rPr lang="en-US" dirty="0" err="1" smtClean="0"/>
              <a:t>subproperties</a:t>
            </a:r>
            <a:r>
              <a:rPr lang="en-US" dirty="0" smtClean="0"/>
              <a:t> of the </a:t>
            </a:r>
            <a:r>
              <a:rPr lang="en-US" i="1" dirty="0" err="1" smtClean="0"/>
              <a:t>process:parameter</a:t>
            </a:r>
            <a:r>
              <a:rPr lang="en-US" i="1" dirty="0" smtClean="0"/>
              <a:t> </a:t>
            </a:r>
            <a:r>
              <a:rPr lang="en-US" dirty="0" smtClean="0"/>
              <a:t>property</a:t>
            </a:r>
            <a:endParaRPr lang="en-US" i="1" dirty="0" smtClean="0"/>
          </a:p>
          <a:p>
            <a:r>
              <a:rPr lang="en-US" dirty="0" smtClean="0"/>
              <a:t>The Preconditions and effects are just simple properties of the </a:t>
            </a:r>
            <a:r>
              <a:rPr lang="en-US" i="1" dirty="0" smtClean="0"/>
              <a:t>Process</a:t>
            </a:r>
          </a:p>
          <a:p>
            <a:r>
              <a:rPr lang="en-US" dirty="0" smtClean="0"/>
              <a:t>While</a:t>
            </a:r>
            <a:r>
              <a:rPr lang="en-US" i="1" dirty="0" smtClean="0"/>
              <a:t> </a:t>
            </a:r>
            <a:r>
              <a:rPr lang="en-US" dirty="0" smtClean="0"/>
              <a:t>technically the IOPEs are properties both for </a:t>
            </a:r>
            <a:r>
              <a:rPr lang="en-US" i="1" dirty="0" smtClean="0"/>
              <a:t>Profile </a:t>
            </a:r>
            <a:r>
              <a:rPr lang="en-US" dirty="0" smtClean="0"/>
              <a:t>and</a:t>
            </a:r>
            <a:r>
              <a:rPr lang="en-US" i="1" dirty="0" smtClean="0"/>
              <a:t> Process</a:t>
            </a:r>
            <a:r>
              <a:rPr lang="en-US" dirty="0" smtClean="0"/>
              <a:t>, the fact that they are treated differently at a conceptual level is misleading</a:t>
            </a:r>
          </a:p>
          <a:p>
            <a:pPr lvl="1"/>
            <a:r>
              <a:rPr lang="en-US" dirty="0" smtClean="0"/>
              <a:t>The link between the IOPEs in the Profile and Process part of the OWL-S descriptions is created by the </a:t>
            </a:r>
            <a:r>
              <a:rPr lang="en-US" i="1" dirty="0" err="1" smtClean="0"/>
              <a:t>refersTo</a:t>
            </a:r>
            <a:r>
              <a:rPr lang="en-US" i="1" dirty="0" smtClean="0"/>
              <a:t> </a:t>
            </a:r>
            <a:r>
              <a:rPr lang="en-US" dirty="0" smtClean="0"/>
              <a:t>property </a:t>
            </a:r>
          </a:p>
          <a:p>
            <a:pPr lvl="2"/>
            <a:r>
              <a:rPr lang="en-US" sz="2600" dirty="0" smtClean="0"/>
              <a:t>which has as domain </a:t>
            </a:r>
            <a:r>
              <a:rPr lang="en-US" sz="2600" i="1" dirty="0" err="1" smtClean="0"/>
              <a:t>ParameterDescription</a:t>
            </a:r>
            <a:r>
              <a:rPr lang="en-US" sz="2600" i="1" dirty="0" smtClean="0"/>
              <a:t> </a:t>
            </a:r>
            <a:r>
              <a:rPr lang="en-US" sz="2600" dirty="0" smtClean="0"/>
              <a:t>and ranges over the </a:t>
            </a:r>
            <a:r>
              <a:rPr lang="en-US" sz="2600" i="1" dirty="0" err="1" smtClean="0"/>
              <a:t>process:parameter</a:t>
            </a:r>
            <a:endParaRPr lang="el-GR" sz="26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384</a:t>
            </a:fld>
            <a:endParaRPr lang="el-GR"/>
          </a:p>
        </p:txBody>
      </p:sp>
    </p:spTree>
    <p:extLst>
      <p:ext uri="{BB962C8B-B14F-4D97-AF65-F5344CB8AC3E}">
        <p14:creationId xmlns:p14="http://schemas.microsoft.com/office/powerpoint/2010/main" val="1333645006"/>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Generic Web Service </a:t>
            </a:r>
            <a:r>
              <a:rPr lang="en-US" b="1" dirty="0" err="1" smtClean="0"/>
              <a:t>Ontologies</a:t>
            </a:r>
            <a:r>
              <a:rPr lang="en-US" b="1" dirty="0" smtClean="0"/>
              <a:t>: OWL-S (8/12)</a:t>
            </a:r>
            <a:endParaRPr lang="el-GR" dirty="0"/>
          </a:p>
        </p:txBody>
      </p:sp>
      <p:sp>
        <p:nvSpPr>
          <p:cNvPr id="3" name="2 - Θέση περιεχομένου"/>
          <p:cNvSpPr>
            <a:spLocks noGrp="1"/>
          </p:cNvSpPr>
          <p:nvPr>
            <p:ph idx="1"/>
          </p:nvPr>
        </p:nvSpPr>
        <p:spPr>
          <a:xfrm>
            <a:off x="899592" y="1475184"/>
            <a:ext cx="8285616" cy="5410200"/>
          </a:xfrm>
        </p:spPr>
        <p:txBody>
          <a:bodyPr>
            <a:noAutofit/>
          </a:bodyPr>
          <a:lstStyle/>
          <a:p>
            <a:r>
              <a:rPr lang="en-US" sz="2000" b="1" dirty="0" smtClean="0"/>
              <a:t>The Grounding ontology</a:t>
            </a:r>
          </a:p>
          <a:p>
            <a:r>
              <a:rPr lang="en-US" sz="2000" dirty="0" smtClean="0"/>
              <a:t>Grounding provides the vocabulary to link the conceptual description of the service specified by Profile and Process to actual implementation details</a:t>
            </a:r>
          </a:p>
          <a:p>
            <a:pPr lvl="1"/>
            <a:r>
              <a:rPr lang="en-US" sz="1900" dirty="0" smtClean="0"/>
              <a:t>such as message exchange formats and network protocols</a:t>
            </a:r>
          </a:p>
          <a:p>
            <a:r>
              <a:rPr lang="en-US" sz="2000" dirty="0" smtClean="0"/>
              <a:t>The grounding to a WSDL description is performed according to three rules:</a:t>
            </a:r>
          </a:p>
          <a:p>
            <a:pPr marL="916686" lvl="1" indent="-514350">
              <a:buFont typeface="+mj-lt"/>
              <a:buAutoNum type="arabicPeriod"/>
            </a:pPr>
            <a:r>
              <a:rPr lang="en-US" sz="1900" dirty="0" smtClean="0"/>
              <a:t>Each </a:t>
            </a:r>
            <a:r>
              <a:rPr lang="en-US" sz="1900" i="1" dirty="0" err="1" smtClean="0"/>
              <a:t>AtomicProcess</a:t>
            </a:r>
            <a:r>
              <a:rPr lang="en-US" sz="1900" i="1" dirty="0" smtClean="0"/>
              <a:t> </a:t>
            </a:r>
            <a:r>
              <a:rPr lang="en-US" sz="1900" dirty="0" smtClean="0"/>
              <a:t>corresponds to one WSDL operation</a:t>
            </a:r>
          </a:p>
          <a:p>
            <a:pPr marL="916686" lvl="1" indent="-514350">
              <a:buFont typeface="+mj-lt"/>
              <a:buAutoNum type="arabicPeriod"/>
            </a:pPr>
            <a:r>
              <a:rPr lang="en-US" sz="1900" dirty="0" smtClean="0"/>
              <a:t>As a consequence of the first rule, each input of an </a:t>
            </a:r>
            <a:r>
              <a:rPr lang="en-US" sz="1900" i="1" dirty="0" err="1" smtClean="0"/>
              <a:t>AtomicProcess</a:t>
            </a:r>
            <a:r>
              <a:rPr lang="en-US" sz="1900" i="1" dirty="0" smtClean="0"/>
              <a:t> </a:t>
            </a:r>
            <a:r>
              <a:rPr lang="en-US" sz="1900" dirty="0" smtClean="0"/>
              <a:t>is mapped to a corresponding </a:t>
            </a:r>
            <a:r>
              <a:rPr lang="en-US" sz="1900" dirty="0" err="1" smtClean="0"/>
              <a:t>messagepart</a:t>
            </a:r>
            <a:r>
              <a:rPr lang="en-US" sz="1900" dirty="0" smtClean="0"/>
              <a:t> in the input message of the WSDL operation</a:t>
            </a:r>
          </a:p>
          <a:p>
            <a:pPr marL="1163574" lvl="2" indent="-514350"/>
            <a:r>
              <a:rPr lang="en-US" sz="1800" dirty="0" smtClean="0"/>
              <a:t>Similarly for outputs: each output of an </a:t>
            </a:r>
            <a:r>
              <a:rPr lang="en-US" sz="1800" i="1" dirty="0" err="1" smtClean="0"/>
              <a:t>AtomicProcess</a:t>
            </a:r>
            <a:r>
              <a:rPr lang="en-US" sz="1800" i="1" dirty="0" smtClean="0"/>
              <a:t> </a:t>
            </a:r>
            <a:r>
              <a:rPr lang="en-US" sz="1800" dirty="0" smtClean="0"/>
              <a:t>is mapped to a corresponding </a:t>
            </a:r>
            <a:r>
              <a:rPr lang="en-US" sz="1800" dirty="0" err="1" smtClean="0"/>
              <a:t>messagepart</a:t>
            </a:r>
            <a:r>
              <a:rPr lang="en-US" sz="1800" dirty="0" smtClean="0"/>
              <a:t> in the output message of the WSDL operation</a:t>
            </a:r>
          </a:p>
          <a:p>
            <a:pPr marL="916686" lvl="1" indent="-514350">
              <a:buFont typeface="+mj-lt"/>
              <a:buAutoNum type="arabicPeriod"/>
            </a:pPr>
            <a:r>
              <a:rPr lang="en-US" sz="1900" dirty="0" smtClean="0"/>
              <a:t>The type of each WSDL message part can be specified in terms of a OWL-S parameter </a:t>
            </a:r>
          </a:p>
          <a:p>
            <a:pPr marL="1163574" lvl="2" indent="-514350"/>
            <a:r>
              <a:rPr lang="en-US" sz="1800" dirty="0" smtClean="0"/>
              <a:t>i.e., an XML Schema data type or a OWL concept</a:t>
            </a:r>
            <a:endParaRPr lang="el-GR" sz="18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385</a:t>
            </a:fld>
            <a:endParaRPr lang="el-GR"/>
          </a:p>
        </p:txBody>
      </p:sp>
    </p:spTree>
    <p:extLst>
      <p:ext uri="{BB962C8B-B14F-4D97-AF65-F5344CB8AC3E}">
        <p14:creationId xmlns:p14="http://schemas.microsoft.com/office/powerpoint/2010/main" val="2918328297"/>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Generic Web Service </a:t>
            </a:r>
            <a:r>
              <a:rPr lang="en-US" b="1" dirty="0" err="1" smtClean="0"/>
              <a:t>Ontologies</a:t>
            </a:r>
            <a:r>
              <a:rPr lang="en-US" b="1" dirty="0" smtClean="0"/>
              <a:t>: OWL-S (9/12)</a:t>
            </a:r>
            <a:endParaRPr lang="el-GR" dirty="0"/>
          </a:p>
        </p:txBody>
      </p:sp>
      <p:sp>
        <p:nvSpPr>
          <p:cNvPr id="3" name="2 - Θέση περιεχομένου"/>
          <p:cNvSpPr>
            <a:spLocks noGrp="1"/>
          </p:cNvSpPr>
          <p:nvPr>
            <p:ph idx="1"/>
          </p:nvPr>
        </p:nvSpPr>
        <p:spPr>
          <a:xfrm>
            <a:off x="1187624" y="1591816"/>
            <a:ext cx="7746064" cy="3061320"/>
          </a:xfrm>
        </p:spPr>
        <p:txBody>
          <a:bodyPr>
            <a:normAutofit fontScale="70000" lnSpcReduction="20000"/>
          </a:bodyPr>
          <a:lstStyle/>
          <a:p>
            <a:r>
              <a:rPr lang="en-US" dirty="0" smtClean="0"/>
              <a:t>The Grounding ontology specializes the </a:t>
            </a:r>
            <a:r>
              <a:rPr lang="en-US" i="1" dirty="0" err="1" smtClean="0"/>
              <a:t>ServiceGrounding</a:t>
            </a:r>
            <a:r>
              <a:rPr lang="en-US" i="1" dirty="0" smtClean="0"/>
              <a:t> </a:t>
            </a:r>
            <a:r>
              <a:rPr lang="en-US" dirty="0" smtClean="0"/>
              <a:t>as a</a:t>
            </a:r>
            <a:r>
              <a:rPr lang="en-US" i="1" dirty="0" smtClean="0"/>
              <a:t> </a:t>
            </a:r>
            <a:r>
              <a:rPr lang="en-US" i="1" dirty="0" err="1" smtClean="0"/>
              <a:t>WSDLGrounding</a:t>
            </a:r>
            <a:r>
              <a:rPr lang="en-US" i="1" dirty="0" smtClean="0"/>
              <a:t>, </a:t>
            </a:r>
            <a:r>
              <a:rPr lang="en-US" dirty="0" smtClean="0"/>
              <a:t>which contains a set of </a:t>
            </a:r>
            <a:r>
              <a:rPr lang="en-US" i="1" dirty="0" err="1" smtClean="0"/>
              <a:t>WsdlAtomicProcessGrounding</a:t>
            </a:r>
            <a:r>
              <a:rPr lang="en-US" i="1" dirty="0" smtClean="0"/>
              <a:t> </a:t>
            </a:r>
            <a:r>
              <a:rPr lang="en-US" dirty="0" smtClean="0"/>
              <a:t>elements</a:t>
            </a:r>
            <a:endParaRPr lang="en-US" i="1" dirty="0" smtClean="0"/>
          </a:p>
          <a:p>
            <a:pPr lvl="1"/>
            <a:r>
              <a:rPr lang="en-US" dirty="0" smtClean="0"/>
              <a:t>each grounding one of the atomic processes specified in the </a:t>
            </a:r>
            <a:r>
              <a:rPr lang="en-US" i="1" dirty="0" err="1" smtClean="0"/>
              <a:t>ProcessModel</a:t>
            </a:r>
            <a:endParaRPr lang="en-US" i="1" dirty="0" smtClean="0"/>
          </a:p>
          <a:p>
            <a:r>
              <a:rPr lang="en-US" dirty="0" smtClean="0"/>
              <a:t>In our abstract notation, we depict each atomic process grounding by showing the link between the atomic process and the corresponding WSDL element</a:t>
            </a:r>
          </a:p>
          <a:p>
            <a:r>
              <a:rPr lang="en-US" dirty="0" smtClean="0"/>
              <a:t>The </a:t>
            </a:r>
            <a:r>
              <a:rPr lang="en-US" i="1" dirty="0" err="1" smtClean="0"/>
              <a:t>MedicareSupplier</a:t>
            </a:r>
            <a:r>
              <a:rPr lang="en-US" i="1" dirty="0" smtClean="0"/>
              <a:t> </a:t>
            </a:r>
            <a:r>
              <a:rPr lang="en-US" dirty="0" smtClean="0"/>
              <a:t>service has three atomic process groundings for each process of the </a:t>
            </a:r>
            <a:r>
              <a:rPr lang="en-US" i="1" dirty="0" err="1" smtClean="0"/>
              <a:t>ProcessModel</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386</a:t>
            </a:fld>
            <a:endParaRPr lang="el-GR"/>
          </a:p>
        </p:txBody>
      </p:sp>
      <p:sp>
        <p:nvSpPr>
          <p:cNvPr id="5" name="4 - Ορθογώνιο"/>
          <p:cNvSpPr/>
          <p:nvPr/>
        </p:nvSpPr>
        <p:spPr>
          <a:xfrm>
            <a:off x="1835696" y="4653136"/>
            <a:ext cx="6120680" cy="18722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Service </a:t>
            </a:r>
            <a:r>
              <a:rPr lang="en-US" sz="1600" dirty="0" err="1" smtClean="0"/>
              <a:t>MedicareSupplier</a:t>
            </a:r>
            <a:r>
              <a:rPr lang="en-US" sz="1600" dirty="0" smtClean="0"/>
              <a:t>:</a:t>
            </a:r>
          </a:p>
          <a:p>
            <a:r>
              <a:rPr lang="en-US" sz="1600" dirty="0" smtClean="0"/>
              <a:t>*Profile:...</a:t>
            </a:r>
          </a:p>
          <a:p>
            <a:r>
              <a:rPr lang="en-US" sz="1600" dirty="0" smtClean="0"/>
              <a:t>*</a:t>
            </a:r>
            <a:r>
              <a:rPr lang="en-US" sz="1600" dirty="0" err="1" smtClean="0"/>
              <a:t>ProcessModel</a:t>
            </a:r>
            <a:r>
              <a:rPr lang="en-US" sz="1600" dirty="0" smtClean="0"/>
              <a:t>:...</a:t>
            </a:r>
          </a:p>
          <a:p>
            <a:r>
              <a:rPr lang="en-US" sz="1600" dirty="0" smtClean="0"/>
              <a:t>*</a:t>
            </a:r>
            <a:r>
              <a:rPr lang="en-US" sz="1600" dirty="0" err="1" smtClean="0"/>
              <a:t>WSDLGrounding</a:t>
            </a:r>
            <a:r>
              <a:rPr lang="en-US" sz="1600" dirty="0" smtClean="0"/>
              <a:t>:</a:t>
            </a:r>
          </a:p>
          <a:p>
            <a:r>
              <a:rPr lang="en-US" sz="1600" dirty="0" err="1" smtClean="0"/>
              <a:t>WsdlAtomicProcessGrounding</a:t>
            </a:r>
            <a:r>
              <a:rPr lang="en-US" sz="1600" dirty="0" smtClean="0"/>
              <a:t>: Gr1 (P1-&gt;</a:t>
            </a:r>
            <a:r>
              <a:rPr lang="en-US" sz="1600" dirty="0" err="1" smtClean="0"/>
              <a:t>op:GetSupplierByZipCode</a:t>
            </a:r>
            <a:r>
              <a:rPr lang="en-US" sz="1600" dirty="0" smtClean="0"/>
              <a:t>)</a:t>
            </a:r>
          </a:p>
          <a:p>
            <a:r>
              <a:rPr lang="en-US" sz="1600" dirty="0" err="1" smtClean="0"/>
              <a:t>WsdlAtomicProcessGrounding</a:t>
            </a:r>
            <a:r>
              <a:rPr lang="en-US" sz="1600" dirty="0" smtClean="0"/>
              <a:t>: Gr2 (P2-&gt;</a:t>
            </a:r>
            <a:r>
              <a:rPr lang="en-US" sz="1600" dirty="0" err="1" smtClean="0"/>
              <a:t>op:GetSupplierByCity</a:t>
            </a:r>
            <a:r>
              <a:rPr lang="en-US" sz="1600" dirty="0" smtClean="0"/>
              <a:t>)</a:t>
            </a:r>
          </a:p>
          <a:p>
            <a:r>
              <a:rPr lang="en-US" sz="1600" dirty="0" err="1" smtClean="0"/>
              <a:t>WsdlAtomicProcessGrounding</a:t>
            </a:r>
            <a:r>
              <a:rPr lang="en-US" sz="1600" dirty="0" smtClean="0"/>
              <a:t>: Gr3 (P3-&gt;</a:t>
            </a:r>
            <a:r>
              <a:rPr lang="en-US" sz="1600" dirty="0" err="1" smtClean="0"/>
              <a:t>op:GetSupplierBySupplyType</a:t>
            </a:r>
            <a:r>
              <a:rPr lang="en-US" sz="1600" dirty="0" smtClean="0"/>
              <a:t>)</a:t>
            </a:r>
            <a:endParaRPr lang="el-GR" sz="1700" dirty="0">
              <a:solidFill>
                <a:schemeClr val="tx1"/>
              </a:solidFill>
            </a:endParaRPr>
          </a:p>
        </p:txBody>
      </p:sp>
    </p:spTree>
    <p:extLst>
      <p:ext uri="{BB962C8B-B14F-4D97-AF65-F5344CB8AC3E}">
        <p14:creationId xmlns:p14="http://schemas.microsoft.com/office/powerpoint/2010/main" val="903450985"/>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Generic Web Service </a:t>
            </a:r>
            <a:r>
              <a:rPr lang="en-US" b="1" dirty="0" err="1" smtClean="0"/>
              <a:t>Ontologies</a:t>
            </a:r>
            <a:r>
              <a:rPr lang="en-US" b="1" dirty="0" smtClean="0"/>
              <a:t>: OWL-S (10/12)</a:t>
            </a:r>
            <a:endParaRPr lang="el-GR" dirty="0"/>
          </a:p>
        </p:txBody>
      </p:sp>
      <p:sp>
        <p:nvSpPr>
          <p:cNvPr id="3" name="2 - Θέση περιεχομένου"/>
          <p:cNvSpPr>
            <a:spLocks noGrp="1"/>
          </p:cNvSpPr>
          <p:nvPr>
            <p:ph idx="1"/>
          </p:nvPr>
        </p:nvSpPr>
        <p:spPr>
          <a:xfrm>
            <a:off x="1043608" y="1447800"/>
            <a:ext cx="7890080" cy="5221560"/>
          </a:xfrm>
        </p:spPr>
        <p:txBody>
          <a:bodyPr>
            <a:normAutofit fontScale="92500" lnSpcReduction="20000"/>
          </a:bodyPr>
          <a:lstStyle/>
          <a:p>
            <a:r>
              <a:rPr lang="en-US" b="1" dirty="0" smtClean="0"/>
              <a:t>Design Principles of OWL-S</a:t>
            </a:r>
          </a:p>
          <a:p>
            <a:pPr lvl="1"/>
            <a:r>
              <a:rPr lang="en-US" dirty="0" smtClean="0"/>
              <a:t>Semantic versus Syntactic descriptions</a:t>
            </a:r>
          </a:p>
          <a:p>
            <a:pPr lvl="2"/>
            <a:r>
              <a:rPr lang="en-US" dirty="0" smtClean="0"/>
              <a:t>OWL-S distinguishes between the semantic and syntactic aspects of the described entity</a:t>
            </a:r>
          </a:p>
          <a:p>
            <a:pPr lvl="2"/>
            <a:r>
              <a:rPr lang="en-US" dirty="0" smtClean="0"/>
              <a:t>The Profile and Process </a:t>
            </a:r>
            <a:r>
              <a:rPr lang="en-US" dirty="0" err="1" smtClean="0"/>
              <a:t>ontologies</a:t>
            </a:r>
            <a:r>
              <a:rPr lang="en-US" dirty="0" smtClean="0"/>
              <a:t> allow for a semantic description of the Web service, and the WSDL description encodes its syntactic aspects </a:t>
            </a:r>
          </a:p>
          <a:p>
            <a:pPr lvl="3"/>
            <a:r>
              <a:rPr lang="en-US" dirty="0" smtClean="0"/>
              <a:t>such as the names of the operations and their parameters</a:t>
            </a:r>
          </a:p>
          <a:p>
            <a:pPr lvl="2"/>
            <a:r>
              <a:rPr lang="en-US" dirty="0" smtClean="0"/>
              <a:t>The Grounding ontology provides a mapping between the semantic and the syntactic parts of a description facilitating flexible associations between them</a:t>
            </a:r>
          </a:p>
          <a:p>
            <a:pPr lvl="2"/>
            <a:r>
              <a:rPr lang="en-US" dirty="0" smtClean="0"/>
              <a:t>E.g. a certain semantic description can be mapped to several syntactic descriptions if the same semantic functionality is accessible in different ways</a:t>
            </a:r>
          </a:p>
          <a:p>
            <a:pPr lvl="3"/>
            <a:r>
              <a:rPr lang="en-US" dirty="0" smtClean="0"/>
              <a:t>Conversely, a certain syntactic description can be mapped to different conceptual interpretations that offer different views of the same service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387</a:t>
            </a:fld>
            <a:endParaRPr lang="el-GR"/>
          </a:p>
        </p:txBody>
      </p:sp>
    </p:spTree>
    <p:extLst>
      <p:ext uri="{BB962C8B-B14F-4D97-AF65-F5344CB8AC3E}">
        <p14:creationId xmlns:p14="http://schemas.microsoft.com/office/powerpoint/2010/main" val="116520901"/>
      </p:ext>
    </p:extLst>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Generic Web Service </a:t>
            </a:r>
            <a:r>
              <a:rPr lang="en-US" b="1" dirty="0" err="1" smtClean="0"/>
              <a:t>Ontologies</a:t>
            </a:r>
            <a:r>
              <a:rPr lang="en-US" b="1" dirty="0" smtClean="0"/>
              <a:t>: OWL-S (11/12)</a:t>
            </a:r>
            <a:endParaRPr lang="el-GR" dirty="0"/>
          </a:p>
        </p:txBody>
      </p:sp>
      <p:sp>
        <p:nvSpPr>
          <p:cNvPr id="3" name="2 - Θέση περιεχομένου"/>
          <p:cNvSpPr>
            <a:spLocks noGrp="1"/>
          </p:cNvSpPr>
          <p:nvPr>
            <p:ph idx="1"/>
          </p:nvPr>
        </p:nvSpPr>
        <p:spPr>
          <a:xfrm>
            <a:off x="1043608" y="1412776"/>
            <a:ext cx="7920880" cy="5256584"/>
          </a:xfrm>
        </p:spPr>
        <p:txBody>
          <a:bodyPr>
            <a:normAutofit fontScale="92500" lnSpcReduction="20000"/>
          </a:bodyPr>
          <a:lstStyle/>
          <a:p>
            <a:r>
              <a:rPr lang="en-US" b="1" dirty="0" smtClean="0"/>
              <a:t>… Design Principles of OWL-S</a:t>
            </a:r>
          </a:p>
          <a:p>
            <a:pPr lvl="1"/>
            <a:r>
              <a:rPr lang="en-US" dirty="0" smtClean="0"/>
              <a:t>Generic versus domain knowledge</a:t>
            </a:r>
          </a:p>
          <a:p>
            <a:pPr lvl="2"/>
            <a:r>
              <a:rPr lang="en-US" dirty="0" smtClean="0"/>
              <a:t>OWL-S offers a core set of primitives to specify any type of Web service</a:t>
            </a:r>
          </a:p>
          <a:p>
            <a:pPr lvl="2"/>
            <a:r>
              <a:rPr lang="en-US" dirty="0" smtClean="0"/>
              <a:t>These descriptions can be enriched with domain knowledge specified in a separate domain ontology</a:t>
            </a:r>
          </a:p>
          <a:p>
            <a:pPr lvl="2"/>
            <a:r>
              <a:rPr lang="en-US" dirty="0" smtClean="0"/>
              <a:t>This modeling choice allows using the core set of primitives across several domains</a:t>
            </a:r>
          </a:p>
          <a:p>
            <a:pPr lvl="1"/>
            <a:r>
              <a:rPr lang="en-US" dirty="0" smtClean="0"/>
              <a:t>Modularity</a:t>
            </a:r>
          </a:p>
          <a:p>
            <a:pPr lvl="2"/>
            <a:r>
              <a:rPr lang="en-US" dirty="0" smtClean="0"/>
              <a:t>Another feature of OWL-S is the partitioning of the description over several concepts</a:t>
            </a:r>
          </a:p>
          <a:p>
            <a:pPr lvl="2"/>
            <a:r>
              <a:rPr lang="en-US" dirty="0" smtClean="0"/>
              <a:t>The best demonstration for this is the way the different aspects of a description are partitioned into three concepts</a:t>
            </a:r>
          </a:p>
          <a:p>
            <a:pPr lvl="2"/>
            <a:r>
              <a:rPr lang="en-US" dirty="0" smtClean="0"/>
              <a:t>As a result, a </a:t>
            </a:r>
            <a:r>
              <a:rPr lang="en-US" i="1" dirty="0" smtClean="0"/>
              <a:t>Service </a:t>
            </a:r>
            <a:r>
              <a:rPr lang="en-US" dirty="0" smtClean="0"/>
              <a:t>instance</a:t>
            </a:r>
            <a:r>
              <a:rPr lang="en-US" i="1" dirty="0" smtClean="0"/>
              <a:t> </a:t>
            </a:r>
            <a:r>
              <a:rPr lang="en-US" dirty="0" smtClean="0"/>
              <a:t>will relate to three instances, each of them containing a particular aspect of the service</a:t>
            </a:r>
          </a:p>
          <a:p>
            <a:pPr lvl="1"/>
            <a:endParaRPr lang="en-US" dirty="0" smtClean="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388</a:t>
            </a:fld>
            <a:endParaRPr lang="el-GR"/>
          </a:p>
        </p:txBody>
      </p:sp>
    </p:spTree>
    <p:extLst>
      <p:ext uri="{BB962C8B-B14F-4D97-AF65-F5344CB8AC3E}">
        <p14:creationId xmlns:p14="http://schemas.microsoft.com/office/powerpoint/2010/main" val="2766750978"/>
      </p:ext>
    </p:extLst>
  </p:cSld>
  <p:clrMapOvr>
    <a:masterClrMapping/>
  </p:clrMapOvr>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Generic Web Service </a:t>
            </a:r>
            <a:r>
              <a:rPr lang="en-US" b="1" dirty="0" err="1" smtClean="0"/>
              <a:t>Ontologies</a:t>
            </a:r>
            <a:r>
              <a:rPr lang="en-US" b="1" dirty="0" smtClean="0"/>
              <a:t>: OWL-S (12/12)</a:t>
            </a:r>
            <a:endParaRPr lang="el-GR" dirty="0"/>
          </a:p>
        </p:txBody>
      </p:sp>
      <p:sp>
        <p:nvSpPr>
          <p:cNvPr id="3" name="2 - Θέση περιεχομένου"/>
          <p:cNvSpPr>
            <a:spLocks noGrp="1"/>
          </p:cNvSpPr>
          <p:nvPr>
            <p:ph idx="1"/>
          </p:nvPr>
        </p:nvSpPr>
        <p:spPr>
          <a:xfrm>
            <a:off x="1043608" y="1447800"/>
            <a:ext cx="7890080" cy="5410200"/>
          </a:xfrm>
        </p:spPr>
        <p:txBody>
          <a:bodyPr>
            <a:normAutofit/>
          </a:bodyPr>
          <a:lstStyle/>
          <a:p>
            <a:r>
              <a:rPr lang="en-US" b="1" dirty="0" smtClean="0"/>
              <a:t>… Design Principles of OWL-S</a:t>
            </a:r>
          </a:p>
          <a:p>
            <a:pPr lvl="1"/>
            <a:r>
              <a:rPr lang="en-US" dirty="0" smtClean="0"/>
              <a:t>Modularity</a:t>
            </a:r>
          </a:p>
          <a:p>
            <a:pPr lvl="2"/>
            <a:r>
              <a:rPr lang="en-US" dirty="0" smtClean="0"/>
              <a:t>There are several advantages of this modular modeling</a:t>
            </a:r>
          </a:p>
          <a:p>
            <a:pPr lvl="3"/>
            <a:r>
              <a:rPr lang="en-US" dirty="0" smtClean="0"/>
              <a:t>First, since the description is split up over several instances, it is easy to reuse certain parts</a:t>
            </a:r>
          </a:p>
          <a:p>
            <a:pPr lvl="4"/>
            <a:r>
              <a:rPr lang="en-US" sz="1800" dirty="0" smtClean="0"/>
              <a:t>E.g. one can reuse the </a:t>
            </a:r>
            <a:r>
              <a:rPr lang="en-US" sz="1800" i="1" dirty="0" smtClean="0"/>
              <a:t>Profile </a:t>
            </a:r>
            <a:r>
              <a:rPr lang="en-US" sz="1800" dirty="0" smtClean="0"/>
              <a:t>description of a certain service</a:t>
            </a:r>
          </a:p>
          <a:p>
            <a:pPr lvl="3"/>
            <a:r>
              <a:rPr lang="en-US" dirty="0" smtClean="0"/>
              <a:t>Second, service specification becomes flexible because it is possible to specify only the part that is relevant for the service </a:t>
            </a:r>
          </a:p>
          <a:p>
            <a:pPr lvl="4"/>
            <a:r>
              <a:rPr lang="en-US" sz="1800" dirty="0" smtClean="0"/>
              <a:t>e.g., if it has no implementation, one does not need the </a:t>
            </a:r>
            <a:r>
              <a:rPr lang="en-US" sz="1800" i="1" dirty="0" err="1" smtClean="0"/>
              <a:t>ServiceModel</a:t>
            </a:r>
            <a:r>
              <a:rPr lang="en-US" sz="1800" i="1" dirty="0" smtClean="0"/>
              <a:t> </a:t>
            </a:r>
            <a:r>
              <a:rPr lang="en-US" sz="1800" dirty="0" smtClean="0"/>
              <a:t>and the </a:t>
            </a:r>
            <a:r>
              <a:rPr lang="en-US" sz="1800" i="1" dirty="0" err="1" smtClean="0"/>
              <a:t>ServiceGrounding</a:t>
            </a:r>
            <a:endParaRPr lang="en-US" sz="1800" dirty="0" smtClean="0"/>
          </a:p>
          <a:p>
            <a:pPr lvl="3"/>
            <a:r>
              <a:rPr lang="en-US" dirty="0" smtClean="0"/>
              <a:t>Finally, any OWL-S description is easy to extend by specializing the OWL-S concepts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389</a:t>
            </a:fld>
            <a:endParaRPr lang="el-GR"/>
          </a:p>
        </p:txBody>
      </p:sp>
    </p:spTree>
    <p:extLst>
      <p:ext uri="{BB962C8B-B14F-4D97-AF65-F5344CB8AC3E}">
        <p14:creationId xmlns:p14="http://schemas.microsoft.com/office/powerpoint/2010/main" val="12297436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n-US" dirty="0" smtClean="0"/>
              <a:t>The XML Language</a:t>
            </a:r>
            <a:endParaRPr lang="el-GR" dirty="0"/>
          </a:p>
        </p:txBody>
      </p:sp>
      <p:sp>
        <p:nvSpPr>
          <p:cNvPr id="6" name="5 - Θέση κειμένου"/>
          <p:cNvSpPr>
            <a:spLocks noGrp="1"/>
          </p:cNvSpPr>
          <p:nvPr>
            <p:ph type="body" idx="1"/>
          </p:nvPr>
        </p:nvSpPr>
        <p:spPr>
          <a:xfrm>
            <a:off x="2743200" y="3645024"/>
            <a:ext cx="5285184" cy="1509712"/>
          </a:xfrm>
        </p:spPr>
        <p:txBody>
          <a:bodyPr/>
          <a:lstStyle/>
          <a:p>
            <a:pPr algn="ctr"/>
            <a:r>
              <a:rPr lang="en-US" dirty="0" smtClean="0"/>
              <a:t>An </a:t>
            </a:r>
            <a:r>
              <a:rPr lang="en-US" i="1" dirty="0" smtClean="0"/>
              <a:t>XML document </a:t>
            </a:r>
            <a:r>
              <a:rPr lang="en-US" dirty="0" smtClean="0"/>
              <a:t>consists of a prolog, </a:t>
            </a:r>
          </a:p>
          <a:p>
            <a:pPr algn="ctr"/>
            <a:r>
              <a:rPr lang="en-US" dirty="0" smtClean="0"/>
              <a:t>a number of elements, and an optional epilog</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39</a:t>
            </a:fld>
            <a:endParaRPr lang="el-GR"/>
          </a:p>
        </p:txBody>
      </p:sp>
    </p:spTree>
    <p:extLst>
      <p:ext uri="{BB962C8B-B14F-4D97-AF65-F5344CB8AC3E}">
        <p14:creationId xmlns:p14="http://schemas.microsoft.com/office/powerpoint/2010/main" val="1470913851"/>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788024" y="2204864"/>
            <a:ext cx="4277286" cy="4180309"/>
          </a:xfrm>
          <a:prstGeom prst="rect">
            <a:avLst/>
          </a:prstGeom>
          <a:noFill/>
          <a:ln w="9525">
            <a:noFill/>
            <a:miter lim="800000"/>
            <a:headEnd/>
            <a:tailEnd/>
          </a:ln>
        </p:spPr>
      </p:pic>
      <p:sp>
        <p:nvSpPr>
          <p:cNvPr id="2" name="1 - Τίτλος"/>
          <p:cNvSpPr>
            <a:spLocks noGrp="1"/>
          </p:cNvSpPr>
          <p:nvPr>
            <p:ph type="title"/>
          </p:nvPr>
        </p:nvSpPr>
        <p:spPr/>
        <p:txBody>
          <a:bodyPr>
            <a:normAutofit fontScale="90000"/>
          </a:bodyPr>
          <a:lstStyle/>
          <a:p>
            <a:r>
              <a:rPr lang="en-US" b="1" dirty="0" smtClean="0"/>
              <a:t>Web Service Domain Ontology (1/4)</a:t>
            </a:r>
            <a:endParaRPr lang="el-GR" dirty="0"/>
          </a:p>
        </p:txBody>
      </p:sp>
      <p:sp>
        <p:nvSpPr>
          <p:cNvPr id="3" name="2 - Θέση περιεχομένου"/>
          <p:cNvSpPr>
            <a:spLocks noGrp="1"/>
          </p:cNvSpPr>
          <p:nvPr>
            <p:ph idx="1"/>
          </p:nvPr>
        </p:nvSpPr>
        <p:spPr>
          <a:xfrm>
            <a:off x="899592" y="1591816"/>
            <a:ext cx="7848872" cy="613048"/>
          </a:xfrm>
        </p:spPr>
        <p:txBody>
          <a:bodyPr>
            <a:normAutofit fontScale="62500" lnSpcReduction="20000"/>
          </a:bodyPr>
          <a:lstStyle/>
          <a:p>
            <a:r>
              <a:rPr lang="en-US" dirty="0" smtClean="0"/>
              <a:t>Externally defined knowledge plays a major role in each OWL-S description</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390</a:t>
            </a:fld>
            <a:endParaRPr lang="el-GR"/>
          </a:p>
        </p:txBody>
      </p:sp>
      <p:sp>
        <p:nvSpPr>
          <p:cNvPr id="6" name="2 - Θέση περιεχομένου"/>
          <p:cNvSpPr txBox="1">
            <a:spLocks/>
          </p:cNvSpPr>
          <p:nvPr/>
        </p:nvSpPr>
        <p:spPr>
          <a:xfrm>
            <a:off x="971600" y="2204864"/>
            <a:ext cx="3816424" cy="4464496"/>
          </a:xfrm>
          <a:prstGeom prst="rect">
            <a:avLst/>
          </a:prstGeom>
        </p:spPr>
        <p:txBody>
          <a:bodyPr>
            <a:normAutofit fontScale="62500" lnSpcReduction="20000"/>
          </a:bodyPr>
          <a:lstStyle/>
          <a:p>
            <a:pPr marL="182880" indent="-237744">
              <a:spcBef>
                <a:spcPts val="550"/>
              </a:spcBef>
              <a:buClr>
                <a:schemeClr val="accent1"/>
              </a:buClr>
              <a:buFont typeface="Verdana"/>
              <a:buChar char="◦"/>
            </a:pPr>
            <a:r>
              <a:rPr lang="en-US" sz="3200" dirty="0" smtClean="0"/>
              <a:t>OWL-S offers a generic framework to describe a service, but to make it truly useful, domain knowledge is required</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E.g. domain knowledge is used to define the type of functionality the service offers as well as the types of its parameters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Figure depicts the hierarchical structure of the domain ontology used to describe the example Web service</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This ontology would usually be expressed in OWL, but we have not provided OWL code here to improve readability</a:t>
            </a:r>
          </a:p>
        </p:txBody>
      </p:sp>
    </p:spTree>
    <p:extLst>
      <p:ext uri="{BB962C8B-B14F-4D97-AF65-F5344CB8AC3E}">
        <p14:creationId xmlns:p14="http://schemas.microsoft.com/office/powerpoint/2010/main" val="2875285030"/>
      </p:ext>
    </p:extLst>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Web Service Domain Ontology (2/4)</a:t>
            </a:r>
            <a:endParaRPr lang="el-GR" dirty="0"/>
          </a:p>
        </p:txBody>
      </p:sp>
      <p:sp>
        <p:nvSpPr>
          <p:cNvPr id="3" name="2 - Θέση περιεχομένου"/>
          <p:cNvSpPr>
            <a:spLocks noGrp="1"/>
          </p:cNvSpPr>
          <p:nvPr>
            <p:ph idx="1"/>
          </p:nvPr>
        </p:nvSpPr>
        <p:spPr>
          <a:xfrm>
            <a:off x="1115616" y="1447800"/>
            <a:ext cx="7818072" cy="5221560"/>
          </a:xfrm>
        </p:spPr>
        <p:txBody>
          <a:bodyPr>
            <a:normAutofit fontScale="77500" lnSpcReduction="20000"/>
          </a:bodyPr>
          <a:lstStyle/>
          <a:p>
            <a:r>
              <a:rPr lang="en-US" dirty="0" smtClean="0"/>
              <a:t>Note that it specifies a </a:t>
            </a:r>
            <a:r>
              <a:rPr lang="en-US" dirty="0" err="1" smtClean="0"/>
              <a:t>DataStructure</a:t>
            </a:r>
            <a:r>
              <a:rPr lang="en-US" dirty="0" smtClean="0"/>
              <a:t> hierarchy and a Functionality hierarchy</a:t>
            </a:r>
          </a:p>
          <a:p>
            <a:pPr lvl="1"/>
            <a:r>
              <a:rPr lang="en-US" dirty="0" smtClean="0"/>
              <a:t>The Functionality hierarchy contains a classification of service capabilities</a:t>
            </a:r>
          </a:p>
          <a:p>
            <a:r>
              <a:rPr lang="en-US" dirty="0" smtClean="0"/>
              <a:t>Two generic classes of service capabilities are shown here</a:t>
            </a:r>
          </a:p>
          <a:p>
            <a:pPr lvl="1"/>
            <a:r>
              <a:rPr lang="en-US" dirty="0" smtClean="0"/>
              <a:t>one for finding a medical supplier </a:t>
            </a:r>
          </a:p>
          <a:p>
            <a:pPr lvl="1"/>
            <a:r>
              <a:rPr lang="en-US" dirty="0" smtClean="0"/>
              <a:t>and the other for calculating distances between two locations</a:t>
            </a:r>
          </a:p>
          <a:p>
            <a:r>
              <a:rPr lang="en-US" dirty="0" smtClean="0"/>
              <a:t>Each of these generic categories has more specialized capabilities </a:t>
            </a:r>
          </a:p>
          <a:p>
            <a:pPr lvl="1"/>
            <a:r>
              <a:rPr lang="en-US" dirty="0" smtClean="0"/>
              <a:t>either by restricting the type of the output parameters</a:t>
            </a:r>
          </a:p>
          <a:p>
            <a:pPr lvl="2"/>
            <a:r>
              <a:rPr lang="en-US" dirty="0" smtClean="0"/>
              <a:t>e.g., find Medicare providers</a:t>
            </a:r>
          </a:p>
          <a:p>
            <a:pPr lvl="1"/>
            <a:r>
              <a:rPr lang="en-US" dirty="0" smtClean="0"/>
              <a:t>or the input parameters </a:t>
            </a:r>
          </a:p>
          <a:p>
            <a:pPr lvl="2"/>
            <a:r>
              <a:rPr lang="en-US" dirty="0" smtClean="0"/>
              <a:t>e.g., </a:t>
            </a:r>
            <a:r>
              <a:rPr lang="en-US" i="1" dirty="0" err="1" smtClean="0"/>
              <a:t>ZipCode</a:t>
            </a:r>
            <a:r>
              <a:rPr lang="en-US" i="1" dirty="0" smtClean="0"/>
              <a:t>, City, </a:t>
            </a:r>
            <a:r>
              <a:rPr lang="en-US" i="1" dirty="0" err="1" smtClean="0"/>
              <a:t>SupplyType</a:t>
            </a:r>
            <a:endParaRPr lang="en-US" i="1" dirty="0" smtClean="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391</a:t>
            </a:fld>
            <a:endParaRPr lang="el-GR"/>
          </a:p>
        </p:txBody>
      </p:sp>
    </p:spTree>
    <p:extLst>
      <p:ext uri="{BB962C8B-B14F-4D97-AF65-F5344CB8AC3E}">
        <p14:creationId xmlns:p14="http://schemas.microsoft.com/office/powerpoint/2010/main" val="1147061498"/>
      </p:ext>
    </p:extLst>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Web Service Domain Ontology (3/4)</a:t>
            </a:r>
            <a:endParaRPr lang="el-GR" dirty="0"/>
          </a:p>
        </p:txBody>
      </p:sp>
      <p:sp>
        <p:nvSpPr>
          <p:cNvPr id="3" name="2 - Θέση περιεχομένου"/>
          <p:cNvSpPr>
            <a:spLocks noGrp="1"/>
          </p:cNvSpPr>
          <p:nvPr>
            <p:ph idx="1"/>
          </p:nvPr>
        </p:nvSpPr>
        <p:spPr>
          <a:xfrm>
            <a:off x="1115616" y="1447800"/>
            <a:ext cx="7818072" cy="5221560"/>
          </a:xfrm>
        </p:spPr>
        <p:txBody>
          <a:bodyPr>
            <a:normAutofit fontScale="92500" lnSpcReduction="20000"/>
          </a:bodyPr>
          <a:lstStyle/>
          <a:p>
            <a:r>
              <a:rPr lang="en-US" dirty="0" smtClean="0"/>
              <a:t>The complexity of the reasoning tasks that can be performed with semantic Web service descriptions is conditioned by several factors</a:t>
            </a:r>
          </a:p>
          <a:p>
            <a:pPr lvl="1"/>
            <a:r>
              <a:rPr lang="en-US" dirty="0" smtClean="0"/>
              <a:t>First, all Web services in a domain should use concepts from the same domain ontology (or a small number of coupled </a:t>
            </a:r>
            <a:r>
              <a:rPr lang="en-US" dirty="0" err="1" smtClean="0"/>
              <a:t>ontologies</a:t>
            </a:r>
            <a:r>
              <a:rPr lang="en-US" dirty="0" smtClean="0"/>
              <a:t>) in their descriptions</a:t>
            </a:r>
          </a:p>
          <a:p>
            <a:pPr lvl="2"/>
            <a:r>
              <a:rPr lang="en-US" dirty="0" smtClean="0"/>
              <a:t>Otherwise the issue of ontology mapping has to be solved, which is a difficult problem in itself</a:t>
            </a:r>
          </a:p>
          <a:p>
            <a:pPr lvl="2"/>
            <a:r>
              <a:rPr lang="en-US" dirty="0" smtClean="0"/>
              <a:t>This requires that domain </a:t>
            </a:r>
            <a:r>
              <a:rPr lang="en-US" dirty="0" err="1" smtClean="0"/>
              <a:t>ontologies</a:t>
            </a:r>
            <a:r>
              <a:rPr lang="en-US" dirty="0" smtClean="0"/>
              <a:t> be </a:t>
            </a:r>
            <a:r>
              <a:rPr lang="en-US" i="1" dirty="0" smtClean="0"/>
              <a:t>broad enough to provide the </a:t>
            </a:r>
            <a:r>
              <a:rPr lang="en-US" dirty="0" smtClean="0"/>
              <a:t>concepts needed by any Web service in a certain domain</a:t>
            </a:r>
          </a:p>
          <a:p>
            <a:pPr lvl="1"/>
            <a:r>
              <a:rPr lang="en-US" dirty="0" smtClean="0"/>
              <a:t>Second, the richness of the available knowledge is crucial for performing complex reasoning</a:t>
            </a:r>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392</a:t>
            </a:fld>
            <a:endParaRPr lang="el-GR"/>
          </a:p>
        </p:txBody>
      </p:sp>
    </p:spTree>
    <p:extLst>
      <p:ext uri="{BB962C8B-B14F-4D97-AF65-F5344CB8AC3E}">
        <p14:creationId xmlns:p14="http://schemas.microsoft.com/office/powerpoint/2010/main" val="798459916"/>
      </p:ext>
    </p:extLst>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Web Service Domain Ontology (4/4)</a:t>
            </a:r>
            <a:endParaRPr lang="el-GR" dirty="0"/>
          </a:p>
        </p:txBody>
      </p:sp>
      <p:sp>
        <p:nvSpPr>
          <p:cNvPr id="3" name="2 - Θέση περιεχομένου"/>
          <p:cNvSpPr>
            <a:spLocks noGrp="1"/>
          </p:cNvSpPr>
          <p:nvPr>
            <p:ph idx="1"/>
          </p:nvPr>
        </p:nvSpPr>
        <p:spPr>
          <a:xfrm>
            <a:off x="1115616" y="1447800"/>
            <a:ext cx="7818072" cy="5410200"/>
          </a:xfrm>
        </p:spPr>
        <p:txBody>
          <a:bodyPr>
            <a:normAutofit fontScale="62500" lnSpcReduction="20000"/>
          </a:bodyPr>
          <a:lstStyle/>
          <a:p>
            <a:r>
              <a:rPr lang="en-US" b="1" dirty="0" smtClean="0"/>
              <a:t>Example Scenario</a:t>
            </a:r>
          </a:p>
          <a:p>
            <a:r>
              <a:rPr lang="en-US" dirty="0" smtClean="0"/>
              <a:t>By using the semantic Web service descriptions presented above, the example task can be generalized and automated</a:t>
            </a:r>
          </a:p>
          <a:p>
            <a:r>
              <a:rPr lang="en-US" dirty="0" smtClean="0"/>
              <a:t>The right services for the task can be selected automatically from a collection of services</a:t>
            </a:r>
          </a:p>
          <a:p>
            <a:r>
              <a:rPr lang="en-US" dirty="0" smtClean="0"/>
              <a:t>Semantic metadata allow a flexible selection that can retrieve services that partially match a request but are still potentially interesting</a:t>
            </a:r>
          </a:p>
          <a:p>
            <a:pPr lvl="1"/>
            <a:r>
              <a:rPr lang="en-US" dirty="0" smtClean="0"/>
              <a:t>E.g. a service that finds details of medical suppliers </a:t>
            </a:r>
          </a:p>
          <a:p>
            <a:pPr lvl="2"/>
            <a:r>
              <a:rPr lang="en-US" sz="2900" dirty="0" smtClean="0"/>
              <a:t>will be considered a match for a request for services that retrieve details of Medicare suppliers</a:t>
            </a:r>
          </a:p>
          <a:p>
            <a:pPr lvl="2"/>
            <a:r>
              <a:rPr lang="en-US" sz="2900" dirty="0" smtClean="0"/>
              <a:t>if the Web service domain ontology specifies that a </a:t>
            </a:r>
            <a:r>
              <a:rPr lang="en-US" sz="2900" i="1" dirty="0" err="1" smtClean="0"/>
              <a:t>MedicareSupplier</a:t>
            </a:r>
            <a:r>
              <a:rPr lang="en-US" sz="2900" i="1" dirty="0" smtClean="0"/>
              <a:t> </a:t>
            </a:r>
            <a:r>
              <a:rPr lang="en-US" sz="2900" dirty="0" smtClean="0"/>
              <a:t>is a type of </a:t>
            </a:r>
            <a:r>
              <a:rPr lang="en-US" sz="2900" i="1" dirty="0" err="1" smtClean="0"/>
              <a:t>MedicalSupplier</a:t>
            </a:r>
            <a:endParaRPr lang="en-US" sz="2900" i="1" dirty="0" smtClean="0"/>
          </a:p>
          <a:p>
            <a:r>
              <a:rPr lang="en-US" dirty="0" smtClean="0"/>
              <a:t>This matchmaking is superior to the keyword-based search offered by UDDI</a:t>
            </a:r>
          </a:p>
          <a:p>
            <a:r>
              <a:rPr lang="en-US" dirty="0" smtClean="0"/>
              <a:t>The composition of several services into a more complex service can also be automated</a:t>
            </a:r>
          </a:p>
          <a:p>
            <a:r>
              <a:rPr lang="en-US" dirty="0" smtClean="0"/>
              <a:t>Finally, after being discovered and composed based on their semantic descriptions, the services can be invoked to solve the task at hand</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393</a:t>
            </a:fld>
            <a:endParaRPr lang="el-GR"/>
          </a:p>
        </p:txBody>
      </p:sp>
    </p:spTree>
    <p:extLst>
      <p:ext uri="{BB962C8B-B14F-4D97-AF65-F5344CB8AC3E}">
        <p14:creationId xmlns:p14="http://schemas.microsoft.com/office/powerpoint/2010/main" val="2948428423"/>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normAutofit/>
          </a:bodyPr>
          <a:lstStyle/>
          <a:p>
            <a:r>
              <a:rPr lang="en-US" dirty="0" smtClean="0"/>
              <a:t>Other Scenarios</a:t>
            </a:r>
            <a:endParaRPr lang="el-GR" dirty="0"/>
          </a:p>
        </p:txBody>
      </p:sp>
      <p:sp>
        <p:nvSpPr>
          <p:cNvPr id="6" name="5 - Θέση κειμένου"/>
          <p:cNvSpPr>
            <a:spLocks noGrp="1"/>
          </p:cNvSpPr>
          <p:nvPr>
            <p:ph type="body" idx="1"/>
          </p:nvPr>
        </p:nvSpPr>
        <p:spPr>
          <a:xfrm>
            <a:off x="4283968" y="4005064"/>
            <a:ext cx="4695224" cy="1077664"/>
          </a:xfrm>
        </p:spPr>
        <p:txBody>
          <a:bodyPr/>
          <a:lstStyle/>
          <a:p>
            <a:endParaRPr lang="en-US" dirty="0" smtClean="0"/>
          </a:p>
          <a:p>
            <a:r>
              <a:rPr lang="en-US" dirty="0" smtClean="0"/>
              <a:t>Industry or Research Applications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394</a:t>
            </a:fld>
            <a:endParaRPr lang="el-GR"/>
          </a:p>
        </p:txBody>
      </p:sp>
    </p:spTree>
    <p:extLst>
      <p:ext uri="{BB962C8B-B14F-4D97-AF65-F5344CB8AC3E}">
        <p14:creationId xmlns:p14="http://schemas.microsoft.com/office/powerpoint/2010/main" val="2255036793"/>
      </p:ext>
    </p:extLst>
  </p:cSld>
  <p:clrMapOvr>
    <a:masterClrMapping/>
  </p:clrMapOvr>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Multimedia Collection Indexing at Scotland Yard (1/2)</a:t>
            </a:r>
            <a:endParaRPr lang="el-GR" dirty="0"/>
          </a:p>
        </p:txBody>
      </p:sp>
      <p:sp>
        <p:nvSpPr>
          <p:cNvPr id="3" name="2 - Θέση περιεχομένου"/>
          <p:cNvSpPr>
            <a:spLocks noGrp="1"/>
          </p:cNvSpPr>
          <p:nvPr>
            <p:ph idx="1"/>
          </p:nvPr>
        </p:nvSpPr>
        <p:spPr>
          <a:xfrm>
            <a:off x="1115616" y="1447800"/>
            <a:ext cx="7818072" cy="5221560"/>
          </a:xfrm>
        </p:spPr>
        <p:txBody>
          <a:bodyPr>
            <a:normAutofit fontScale="70000" lnSpcReduction="20000"/>
          </a:bodyPr>
          <a:lstStyle/>
          <a:p>
            <a:r>
              <a:rPr lang="en-US" dirty="0" smtClean="0"/>
              <a:t>Police forces such as Scotland Yard and Interpol are concerned with the theft of art and antique objects</a:t>
            </a:r>
          </a:p>
          <a:p>
            <a:r>
              <a:rPr lang="en-US" dirty="0" smtClean="0"/>
              <a:t>It is often hard enough to track down the thieves</a:t>
            </a:r>
          </a:p>
          <a:p>
            <a:pPr lvl="1"/>
            <a:r>
              <a:rPr lang="en-US" dirty="0" smtClean="0"/>
              <a:t>but even when this has been done, and when some of the stolen artifacts have been recovered, it turns out to be surprisingly difficult to return the objects to their original owners</a:t>
            </a:r>
          </a:p>
          <a:p>
            <a:r>
              <a:rPr lang="en-US" dirty="0" smtClean="0"/>
              <a:t>Even though international databases of stolen art objects exist, it is difficult to locate specific objects in these databases</a:t>
            </a:r>
          </a:p>
          <a:p>
            <a:pPr lvl="1"/>
            <a:r>
              <a:rPr lang="en-US" dirty="0" smtClean="0"/>
              <a:t>because different parties are likely to offer different descriptions</a:t>
            </a:r>
          </a:p>
          <a:p>
            <a:r>
              <a:rPr lang="en-US" dirty="0" smtClean="0"/>
              <a:t>A museum reporting a theft may describe an object as “a Song dynasty Ying </a:t>
            </a:r>
            <a:r>
              <a:rPr lang="en-US" dirty="0" err="1" smtClean="0"/>
              <a:t>Ging</a:t>
            </a:r>
            <a:r>
              <a:rPr lang="en-US" dirty="0" smtClean="0"/>
              <a:t> lotus vase,” </a:t>
            </a:r>
          </a:p>
          <a:p>
            <a:pPr lvl="1"/>
            <a:r>
              <a:rPr lang="en-US" dirty="0" smtClean="0"/>
              <a:t>whereas a police officer reporting a recovered item may simply enter a “12.5 inch high pale green vase with floral designs.” </a:t>
            </a:r>
          </a:p>
          <a:p>
            <a:r>
              <a:rPr lang="en-US" dirty="0" smtClean="0"/>
              <a:t>It currently takes human experts to recognize that the vase listed as stolen is indeed the same one reported as recovered</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395</a:t>
            </a:fld>
            <a:endParaRPr lang="el-GR"/>
          </a:p>
        </p:txBody>
      </p:sp>
    </p:spTree>
    <p:extLst>
      <p:ext uri="{BB962C8B-B14F-4D97-AF65-F5344CB8AC3E}">
        <p14:creationId xmlns:p14="http://schemas.microsoft.com/office/powerpoint/2010/main" val="1696086824"/>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Multimedia Collection Indexing at Scotland Yard (2/2)</a:t>
            </a:r>
            <a:endParaRPr lang="el-GR" dirty="0"/>
          </a:p>
        </p:txBody>
      </p:sp>
      <p:sp>
        <p:nvSpPr>
          <p:cNvPr id="3" name="2 - Θέση περιεχομένου"/>
          <p:cNvSpPr>
            <a:spLocks noGrp="1"/>
          </p:cNvSpPr>
          <p:nvPr>
            <p:ph idx="1"/>
          </p:nvPr>
        </p:nvSpPr>
        <p:spPr>
          <a:xfrm>
            <a:off x="1435608" y="1556792"/>
            <a:ext cx="7498080" cy="4691608"/>
          </a:xfrm>
        </p:spPr>
        <p:txBody>
          <a:bodyPr>
            <a:normAutofit fontScale="92500" lnSpcReduction="10000"/>
          </a:bodyPr>
          <a:lstStyle/>
          <a:p>
            <a:r>
              <a:rPr lang="en-US" dirty="0" smtClean="0"/>
              <a:t>Part of the solution is: </a:t>
            </a:r>
          </a:p>
          <a:p>
            <a:pPr lvl="1"/>
            <a:r>
              <a:rPr lang="en-US" dirty="0" smtClean="0"/>
              <a:t>to develop controlled vocabularies such as the Art and Architecture Thesaurus (AAT) from the Getty Trust, or the </a:t>
            </a:r>
            <a:r>
              <a:rPr lang="en-US" dirty="0" err="1" smtClean="0"/>
              <a:t>Iconclass</a:t>
            </a:r>
            <a:r>
              <a:rPr lang="en-US" dirty="0" smtClean="0"/>
              <a:t> thesaurus </a:t>
            </a:r>
          </a:p>
          <a:p>
            <a:pPr lvl="2"/>
            <a:r>
              <a:rPr lang="en-US" dirty="0" smtClean="0"/>
              <a:t>to extend them into full-blown </a:t>
            </a:r>
            <a:r>
              <a:rPr lang="en-US" dirty="0" err="1" smtClean="0"/>
              <a:t>ontologies</a:t>
            </a:r>
            <a:endParaRPr lang="en-US" dirty="0" smtClean="0"/>
          </a:p>
          <a:p>
            <a:pPr lvl="1"/>
            <a:r>
              <a:rPr lang="en-US" dirty="0" smtClean="0"/>
              <a:t>to develop software that can automatically recognize classified objects from descriptions of their physical appearance </a:t>
            </a:r>
          </a:p>
          <a:p>
            <a:pPr lvl="2"/>
            <a:r>
              <a:rPr lang="en-US" dirty="0" smtClean="0"/>
              <a:t>using ontological background knowledge</a:t>
            </a:r>
          </a:p>
          <a:p>
            <a:pPr lvl="1"/>
            <a:r>
              <a:rPr lang="en-US" dirty="0" smtClean="0"/>
              <a:t>to deal with the ontology-mapping problem </a:t>
            </a:r>
          </a:p>
          <a:p>
            <a:pPr lvl="2"/>
            <a:r>
              <a:rPr lang="en-US" dirty="0" smtClean="0"/>
              <a:t>that exists when different parties have described the same artifacts using different </a:t>
            </a:r>
            <a:r>
              <a:rPr lang="en-US" dirty="0" err="1" smtClean="0"/>
              <a:t>ontologies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396</a:t>
            </a:fld>
            <a:endParaRPr lang="el-GR"/>
          </a:p>
        </p:txBody>
      </p:sp>
    </p:spTree>
    <p:extLst>
      <p:ext uri="{BB962C8B-B14F-4D97-AF65-F5344CB8AC3E}">
        <p14:creationId xmlns:p14="http://schemas.microsoft.com/office/powerpoint/2010/main" val="1495367724"/>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Online Procurement at Daimler-Chrysler (1/3)</a:t>
            </a:r>
            <a:endParaRPr lang="el-GR" dirty="0"/>
          </a:p>
        </p:txBody>
      </p:sp>
      <p:sp>
        <p:nvSpPr>
          <p:cNvPr id="3" name="2 - Θέση περιεχομένου"/>
          <p:cNvSpPr>
            <a:spLocks noGrp="1"/>
          </p:cNvSpPr>
          <p:nvPr>
            <p:ph idx="1"/>
          </p:nvPr>
        </p:nvSpPr>
        <p:spPr>
          <a:xfrm>
            <a:off x="1435608" y="1508720"/>
            <a:ext cx="7498080" cy="4800600"/>
          </a:xfrm>
        </p:spPr>
        <p:txBody>
          <a:bodyPr>
            <a:normAutofit fontScale="70000" lnSpcReduction="20000"/>
          </a:bodyPr>
          <a:lstStyle/>
          <a:p>
            <a:r>
              <a:rPr lang="en-US" dirty="0" smtClean="0"/>
              <a:t>Like all car-manufacturing companies today, Daimler-Chrysler interacts with hundreds of suppliers </a:t>
            </a:r>
          </a:p>
          <a:p>
            <a:pPr lvl="1"/>
            <a:r>
              <a:rPr lang="en-US" dirty="0" smtClean="0"/>
              <a:t>in order to obtain all the parts that go into making a single car</a:t>
            </a:r>
          </a:p>
          <a:p>
            <a:r>
              <a:rPr lang="en-US" dirty="0" smtClean="0"/>
              <a:t>In recent years, online procurement has been identified as a major potential cost saver</a:t>
            </a:r>
          </a:p>
          <a:p>
            <a:pPr lvl="1"/>
            <a:r>
              <a:rPr lang="en-US" dirty="0" smtClean="0"/>
              <a:t>for instance, the paper-based process of exchanging contracts, orders, invoices, and money transfers can be replaced by an electronic process of data interchange between software applications</a:t>
            </a:r>
          </a:p>
          <a:p>
            <a:r>
              <a:rPr lang="en-US" dirty="0" smtClean="0"/>
              <a:t>Also, static long-term agreements with a fixed set of suppliers can be replaced by dynamic short-term agreements in a competitive open marketplace</a:t>
            </a:r>
          </a:p>
          <a:p>
            <a:r>
              <a:rPr lang="en-US" dirty="0" smtClean="0"/>
              <a:t>Whenever a supplier is offering a better deal, Daimler-Chrysler wants to be able to switch </a:t>
            </a:r>
          </a:p>
          <a:p>
            <a:pPr lvl="1"/>
            <a:r>
              <a:rPr lang="en-US" dirty="0" smtClean="0"/>
              <a:t>rather then being locked into a long-term arrangement with another supplier</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397</a:t>
            </a:fld>
            <a:endParaRPr lang="el-GR"/>
          </a:p>
        </p:txBody>
      </p:sp>
    </p:spTree>
    <p:extLst>
      <p:ext uri="{BB962C8B-B14F-4D97-AF65-F5344CB8AC3E}">
        <p14:creationId xmlns:p14="http://schemas.microsoft.com/office/powerpoint/2010/main" val="1340649988"/>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Online Procurement at Daimler-Chrysler (2/3)</a:t>
            </a:r>
            <a:endParaRPr lang="el-GR" dirty="0"/>
          </a:p>
        </p:txBody>
      </p:sp>
      <p:sp>
        <p:nvSpPr>
          <p:cNvPr id="3" name="2 - Θέση περιεχομένου"/>
          <p:cNvSpPr>
            <a:spLocks noGrp="1"/>
          </p:cNvSpPr>
          <p:nvPr>
            <p:ph idx="1"/>
          </p:nvPr>
        </p:nvSpPr>
        <p:spPr>
          <a:xfrm>
            <a:off x="1435608" y="1447800"/>
            <a:ext cx="7498080" cy="2773288"/>
          </a:xfrm>
        </p:spPr>
        <p:txBody>
          <a:bodyPr>
            <a:normAutofit fontScale="70000" lnSpcReduction="20000"/>
          </a:bodyPr>
          <a:lstStyle/>
          <a:p>
            <a:r>
              <a:rPr lang="en-US" dirty="0" smtClean="0"/>
              <a:t>This online procurement is one of the major drivers behind business-</a:t>
            </a:r>
            <a:r>
              <a:rPr lang="en-US" dirty="0" err="1" smtClean="0"/>
              <a:t>tobusiness</a:t>
            </a:r>
            <a:r>
              <a:rPr lang="en-US" dirty="0" smtClean="0"/>
              <a:t> (B2B) e-commerce</a:t>
            </a:r>
          </a:p>
          <a:p>
            <a:r>
              <a:rPr lang="en-US" dirty="0" smtClean="0"/>
              <a:t>Current efforts in B2B e-commerce rely heavily on a priori standardization of data formats</a:t>
            </a:r>
          </a:p>
          <a:p>
            <a:pPr lvl="1"/>
            <a:r>
              <a:rPr lang="en-US" dirty="0" smtClean="0"/>
              <a:t>that is, off-line </a:t>
            </a:r>
            <a:r>
              <a:rPr lang="en-US" dirty="0" err="1" smtClean="0"/>
              <a:t>industrywide</a:t>
            </a:r>
            <a:r>
              <a:rPr lang="en-US" dirty="0" smtClean="0"/>
              <a:t> agreements on data formats and their intended semantics</a:t>
            </a:r>
          </a:p>
          <a:p>
            <a:r>
              <a:rPr lang="en-US" dirty="0" smtClean="0"/>
              <a:t>Organizations such as Rosetta Net32 are dedicated to such standardization efforts</a:t>
            </a:r>
          </a:p>
          <a:p>
            <a:r>
              <a:rPr lang="en-US" dirty="0" smtClean="0"/>
              <a:t>To quote from </a:t>
            </a:r>
            <a:r>
              <a:rPr lang="en-US" dirty="0" err="1" smtClean="0"/>
              <a:t>RosettaNet’s</a:t>
            </a:r>
            <a:r>
              <a:rPr lang="en-US" dirty="0" smtClean="0"/>
              <a:t> Web site: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398</a:t>
            </a:fld>
            <a:endParaRPr lang="el-GR"/>
          </a:p>
        </p:txBody>
      </p:sp>
      <p:sp>
        <p:nvSpPr>
          <p:cNvPr id="5" name="4 - Ορθογώνιο"/>
          <p:cNvSpPr/>
          <p:nvPr/>
        </p:nvSpPr>
        <p:spPr>
          <a:xfrm>
            <a:off x="1835696" y="4653136"/>
            <a:ext cx="6264696" cy="1800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1600" dirty="0" err="1" smtClean="0"/>
              <a:t>RosettaNet</a:t>
            </a:r>
            <a:r>
              <a:rPr lang="en-US" sz="1600" dirty="0" smtClean="0"/>
              <a:t> [is] a self-funded, non-profit organization. [It] is a consortium of major Information Technology, Electronic Components, Semiconductor Manufacturing, and Telecommunications companies working to create and implement </a:t>
            </a:r>
            <a:r>
              <a:rPr lang="en-US" sz="1600" dirty="0" err="1" smtClean="0"/>
              <a:t>industrywide</a:t>
            </a:r>
            <a:r>
              <a:rPr lang="en-US" sz="1600" dirty="0" smtClean="0"/>
              <a:t>, open e-business process standards. These standards form a common e-business language, aligning processes between supply chain partners on a global basis.</a:t>
            </a:r>
            <a:endParaRPr lang="el-GR" sz="1700" dirty="0">
              <a:solidFill>
                <a:schemeClr val="tx1"/>
              </a:solidFill>
            </a:endParaRPr>
          </a:p>
        </p:txBody>
      </p:sp>
    </p:spTree>
    <p:extLst>
      <p:ext uri="{BB962C8B-B14F-4D97-AF65-F5344CB8AC3E}">
        <p14:creationId xmlns:p14="http://schemas.microsoft.com/office/powerpoint/2010/main" val="2649593024"/>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Online Procurement at Daimler-Chrysler (3/3)</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n-US" dirty="0" smtClean="0"/>
              <a:t>Since such data formats are specified in XML</a:t>
            </a:r>
          </a:p>
          <a:p>
            <a:pPr lvl="1"/>
            <a:r>
              <a:rPr lang="en-US" dirty="0" smtClean="0"/>
              <a:t>no semantics can be read from the file alone, and </a:t>
            </a:r>
          </a:p>
          <a:p>
            <a:pPr lvl="1"/>
            <a:r>
              <a:rPr lang="en-US" dirty="0" smtClean="0"/>
              <a:t>partners must agree in time-consuming and expensive standards negotiations</a:t>
            </a:r>
          </a:p>
          <a:p>
            <a:pPr lvl="2"/>
            <a:r>
              <a:rPr lang="en-US" dirty="0" smtClean="0"/>
              <a:t>followed by hard-coding the intended semantics of the data format into their code</a:t>
            </a:r>
          </a:p>
          <a:p>
            <a:r>
              <a:rPr lang="en-US" dirty="0" smtClean="0"/>
              <a:t>A more attractive road would use formats such as RDF Schema and OWL, with their explicitly defined formal semantics</a:t>
            </a:r>
          </a:p>
          <a:p>
            <a:r>
              <a:rPr lang="en-US" dirty="0" smtClean="0"/>
              <a:t>This would make product descriptions “carry their semantics on their sleeve” </a:t>
            </a:r>
          </a:p>
          <a:p>
            <a:pPr lvl="1"/>
            <a:r>
              <a:rPr lang="en-US" dirty="0" smtClean="0"/>
              <a:t>opening the way for much more liberal online B2B procurement processes than currently possible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399</a:t>
            </a:fld>
            <a:endParaRPr lang="el-GR"/>
          </a:p>
        </p:txBody>
      </p:sp>
    </p:spTree>
    <p:extLst>
      <p:ext uri="{BB962C8B-B14F-4D97-AF65-F5344CB8AC3E}">
        <p14:creationId xmlns:p14="http://schemas.microsoft.com/office/powerpoint/2010/main" val="4077728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The Semantic Web (SW) Initiative</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smtClean="0"/>
              <a:t>The question is how the current situation can be improved</a:t>
            </a:r>
          </a:p>
          <a:p>
            <a:pPr lvl="1"/>
            <a:r>
              <a:rPr lang="en-US" dirty="0" smtClean="0"/>
              <a:t>One solution is to use the content as it is represented today, and to develop increasingly sophisticated techniques based on </a:t>
            </a:r>
            <a:r>
              <a:rPr lang="en-US" i="1" dirty="0" smtClean="0"/>
              <a:t>artificial intelligence </a:t>
            </a:r>
            <a:r>
              <a:rPr lang="en-US" dirty="0" smtClean="0"/>
              <a:t>and </a:t>
            </a:r>
            <a:r>
              <a:rPr lang="en-US" i="1" dirty="0" smtClean="0"/>
              <a:t>computational linguistics </a:t>
            </a:r>
          </a:p>
          <a:p>
            <a:pPr lvl="2"/>
            <a:r>
              <a:rPr lang="en-US" dirty="0" smtClean="0"/>
              <a:t>This approach still appears too ambitious</a:t>
            </a:r>
          </a:p>
          <a:p>
            <a:pPr lvl="1"/>
            <a:r>
              <a:rPr lang="en-US" dirty="0" smtClean="0"/>
              <a:t>An alternative approach is to represent Web content in a form that is more easily machine </a:t>
            </a:r>
            <a:r>
              <a:rPr lang="en-US" dirty="0" err="1" smtClean="0"/>
              <a:t>processable</a:t>
            </a:r>
            <a:r>
              <a:rPr lang="en-US" dirty="0" smtClean="0"/>
              <a:t>, and to use intelligent techniques to take advantage of these representations.</a:t>
            </a:r>
          </a:p>
          <a:p>
            <a:pPr lvl="2"/>
            <a:r>
              <a:rPr lang="en-US" dirty="0" smtClean="0"/>
              <a:t>We refer to this plan of revolutionizing the Web as </a:t>
            </a:r>
            <a:r>
              <a:rPr lang="en-US" i="1" dirty="0" smtClean="0"/>
              <a:t>the Semantic Web initiative</a:t>
            </a:r>
          </a:p>
          <a:p>
            <a:r>
              <a:rPr lang="en-US" dirty="0" smtClean="0"/>
              <a:t>The Semantic Web is propagated by the World Wide Web Consortium (W3C), an international standardization body for the Web</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a:t>
            </a:fld>
            <a:endParaRPr lang="el-G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Prolog</a:t>
            </a:r>
            <a:endParaRPr lang="el-GR" dirty="0"/>
          </a:p>
        </p:txBody>
      </p:sp>
      <p:sp>
        <p:nvSpPr>
          <p:cNvPr id="3" name="2 - Θέση περιεχομένου"/>
          <p:cNvSpPr>
            <a:spLocks noGrp="1"/>
          </p:cNvSpPr>
          <p:nvPr>
            <p:ph idx="1"/>
          </p:nvPr>
        </p:nvSpPr>
        <p:spPr>
          <a:xfrm>
            <a:off x="1115616" y="1447800"/>
            <a:ext cx="7818072" cy="5149552"/>
          </a:xfrm>
        </p:spPr>
        <p:txBody>
          <a:bodyPr>
            <a:normAutofit fontScale="77500" lnSpcReduction="20000"/>
          </a:bodyPr>
          <a:lstStyle/>
          <a:p>
            <a:r>
              <a:rPr lang="en-US" dirty="0" smtClean="0"/>
              <a:t>The prolog consists of an XML declaration and an optional reference to external structuring documents </a:t>
            </a:r>
          </a:p>
          <a:p>
            <a:pPr lvl="1"/>
            <a:r>
              <a:rPr lang="en-US" dirty="0" smtClean="0"/>
              <a:t>An example of an </a:t>
            </a:r>
            <a:r>
              <a:rPr lang="en-US" i="1" dirty="0" smtClean="0"/>
              <a:t>XML declaration:  &lt;?xml version="1.0" encoding="UTF-16"?&gt;</a:t>
            </a:r>
          </a:p>
          <a:p>
            <a:pPr lvl="1"/>
            <a:r>
              <a:rPr lang="en-US" dirty="0" smtClean="0"/>
              <a:t>It specifies that the current document is an XML document</a:t>
            </a:r>
          </a:p>
          <a:p>
            <a:pPr lvl="1"/>
            <a:r>
              <a:rPr lang="en-US" dirty="0" smtClean="0"/>
              <a:t>Defines the version and the character encoding used in the particular system (such as UTF-8, UTF-16, and ISO 8859-1)</a:t>
            </a:r>
          </a:p>
          <a:p>
            <a:pPr lvl="1"/>
            <a:r>
              <a:rPr lang="en-US" dirty="0" smtClean="0"/>
              <a:t>We also can specify whether the document is self-contained, that is, whether it does not refer to external structuring documents:</a:t>
            </a:r>
          </a:p>
          <a:p>
            <a:pPr lvl="2"/>
            <a:r>
              <a:rPr lang="en-US" i="1" dirty="0" smtClean="0"/>
              <a:t>&lt;?xml version="1.0" encoding="UTF-16" standalone="no"?&gt;</a:t>
            </a:r>
          </a:p>
          <a:p>
            <a:pPr lvl="1"/>
            <a:r>
              <a:rPr lang="en-US" dirty="0" smtClean="0"/>
              <a:t>A reference to external structuring documents looks like this:</a:t>
            </a:r>
          </a:p>
          <a:p>
            <a:pPr lvl="2"/>
            <a:r>
              <a:rPr lang="en-US" i="1" dirty="0" smtClean="0"/>
              <a:t>&lt;!DOCTYPE book SYSTEM "book.dtd"&gt;</a:t>
            </a:r>
          </a:p>
          <a:p>
            <a:pPr lvl="3"/>
            <a:r>
              <a:rPr lang="en-US" dirty="0" smtClean="0"/>
              <a:t>Here the structuring information is found in a local file called book.dtd</a:t>
            </a:r>
          </a:p>
          <a:p>
            <a:pPr lvl="3"/>
            <a:r>
              <a:rPr lang="en-US" dirty="0" smtClean="0"/>
              <a:t>Instead, the reference might be a URL</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40</a:t>
            </a:fld>
            <a:endParaRPr lang="el-GR"/>
          </a:p>
        </p:txBody>
      </p:sp>
    </p:spTree>
    <p:extLst>
      <p:ext uri="{BB962C8B-B14F-4D97-AF65-F5344CB8AC3E}">
        <p14:creationId xmlns:p14="http://schemas.microsoft.com/office/powerpoint/2010/main" val="6348629"/>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Device Interoperability at Nokia (1/2)</a:t>
            </a:r>
            <a:endParaRPr lang="el-GR" dirty="0"/>
          </a:p>
        </p:txBody>
      </p:sp>
      <p:sp>
        <p:nvSpPr>
          <p:cNvPr id="3" name="2 - Θέση περιεχομένου"/>
          <p:cNvSpPr>
            <a:spLocks noGrp="1"/>
          </p:cNvSpPr>
          <p:nvPr>
            <p:ph idx="1"/>
          </p:nvPr>
        </p:nvSpPr>
        <p:spPr>
          <a:xfrm>
            <a:off x="1187624" y="1447800"/>
            <a:ext cx="7746064" cy="5221560"/>
          </a:xfrm>
        </p:spPr>
        <p:txBody>
          <a:bodyPr>
            <a:normAutofit fontScale="62500" lnSpcReduction="20000"/>
          </a:bodyPr>
          <a:lstStyle/>
          <a:p>
            <a:r>
              <a:rPr lang="en-US" dirty="0" smtClean="0"/>
              <a:t>Recent years have seen an explosive proliferation of digital devices in our daily environment: </a:t>
            </a:r>
          </a:p>
          <a:p>
            <a:pPr lvl="1"/>
            <a:r>
              <a:rPr lang="en-US" dirty="0" smtClean="0"/>
              <a:t>PDAs, mobile telephones, digital cameras, laptops, wireless access in public locations, GPS enabled cars</a:t>
            </a:r>
          </a:p>
          <a:p>
            <a:r>
              <a:rPr lang="en-US" dirty="0" smtClean="0"/>
              <a:t>Given this proliferation, interoperability among these devices is becoming highly desirable</a:t>
            </a:r>
          </a:p>
          <a:p>
            <a:r>
              <a:rPr lang="en-US" dirty="0" smtClean="0"/>
              <a:t>The pervasiveness and the wireless nature of these devices require network architectures to support automatic, ad hoc configuration</a:t>
            </a:r>
          </a:p>
          <a:p>
            <a:r>
              <a:rPr lang="en-US" dirty="0" smtClean="0"/>
              <a:t>A key technology of true ad hoc networks is service discovery</a:t>
            </a:r>
          </a:p>
          <a:p>
            <a:pPr lvl="1"/>
            <a:r>
              <a:rPr lang="en-US" dirty="0" smtClean="0"/>
              <a:t>functionality by which services (functions offered by various devices such as cell phones, printers, and sensors) can be described, advertised, and discovered by others</a:t>
            </a:r>
          </a:p>
          <a:p>
            <a:r>
              <a:rPr lang="en-US" dirty="0" smtClean="0"/>
              <a:t>All current service discovery and capability description mechanisms (e.g., Sun’s JINI, Microsoft’s UPnP) </a:t>
            </a:r>
          </a:p>
          <a:p>
            <a:pPr lvl="1"/>
            <a:r>
              <a:rPr lang="en-US" dirty="0" smtClean="0"/>
              <a:t>are based on ad hoc representation schemes </a:t>
            </a:r>
          </a:p>
          <a:p>
            <a:pPr lvl="1"/>
            <a:r>
              <a:rPr lang="en-US" dirty="0" smtClean="0"/>
              <a:t>and rely heavily on standardization </a:t>
            </a:r>
          </a:p>
          <a:p>
            <a:pPr lvl="2"/>
            <a:r>
              <a:rPr lang="en-US" sz="2900" dirty="0" smtClean="0"/>
              <a:t>on a priori identification of all those things one would want to communicate or discuss</a:t>
            </a:r>
            <a:endParaRPr lang="el-GR" sz="29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400</a:t>
            </a:fld>
            <a:endParaRPr lang="el-GR"/>
          </a:p>
        </p:txBody>
      </p:sp>
    </p:spTree>
    <p:extLst>
      <p:ext uri="{BB962C8B-B14F-4D97-AF65-F5344CB8AC3E}">
        <p14:creationId xmlns:p14="http://schemas.microsoft.com/office/powerpoint/2010/main" val="930136348"/>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Device Interoperability at Nokia (</a:t>
            </a:r>
            <a:r>
              <a:rPr lang="en-US" b="1" smtClean="0"/>
              <a:t>2/2) </a:t>
            </a:r>
            <a:endParaRPr lang="el-GR" dirty="0"/>
          </a:p>
        </p:txBody>
      </p:sp>
      <p:sp>
        <p:nvSpPr>
          <p:cNvPr id="3" name="2 - Θέση περιεχομένου"/>
          <p:cNvSpPr>
            <a:spLocks noGrp="1"/>
          </p:cNvSpPr>
          <p:nvPr>
            <p:ph idx="1"/>
          </p:nvPr>
        </p:nvSpPr>
        <p:spPr>
          <a:xfrm>
            <a:off x="1115616" y="1447800"/>
            <a:ext cx="7818072" cy="5221560"/>
          </a:xfrm>
        </p:spPr>
        <p:txBody>
          <a:bodyPr>
            <a:normAutofit fontScale="70000" lnSpcReduction="20000"/>
          </a:bodyPr>
          <a:lstStyle/>
          <a:p>
            <a:r>
              <a:rPr lang="en-US" dirty="0" smtClean="0"/>
              <a:t>More attractive than this a priori standardization is “serendipitous interoperability,” interoperability under “</a:t>
            </a:r>
            <a:r>
              <a:rPr lang="en-US" dirty="0" err="1" smtClean="0"/>
              <a:t>unchoreographed</a:t>
            </a:r>
            <a:r>
              <a:rPr lang="en-US" dirty="0" smtClean="0"/>
              <a:t>” conditions</a:t>
            </a:r>
          </a:p>
          <a:p>
            <a:pPr lvl="1"/>
            <a:r>
              <a:rPr lang="en-US" dirty="0" smtClean="0"/>
              <a:t>that is, devices that are not necessarily designed to work together</a:t>
            </a:r>
          </a:p>
          <a:p>
            <a:pPr lvl="2"/>
            <a:r>
              <a:rPr lang="en-US" sz="2600" dirty="0" smtClean="0"/>
              <a:t>such as ones built for different purposes, by different manufacturers, at different times</a:t>
            </a:r>
          </a:p>
          <a:p>
            <a:pPr lvl="2"/>
            <a:r>
              <a:rPr lang="en-US" sz="2600" dirty="0" smtClean="0"/>
              <a:t>should be able to discover each others’ functionality and be able to take advantage of it </a:t>
            </a:r>
          </a:p>
          <a:p>
            <a:r>
              <a:rPr lang="en-US" dirty="0" smtClean="0"/>
              <a:t>Being able to “understand” other devices and reason about their services/functionality is necessary </a:t>
            </a:r>
          </a:p>
          <a:p>
            <a:pPr lvl="1"/>
            <a:r>
              <a:rPr lang="en-US" dirty="0" smtClean="0"/>
              <a:t>because full-blown ubiquitous computing scenarios involve dozens if not hundreds of devices</a:t>
            </a:r>
          </a:p>
          <a:p>
            <a:pPr lvl="1"/>
            <a:r>
              <a:rPr lang="en-US" dirty="0" smtClean="0"/>
              <a:t>and a priori standardization of the usage scenarios is an unmanageable task</a:t>
            </a:r>
          </a:p>
          <a:p>
            <a:r>
              <a:rPr lang="en-US" dirty="0" smtClean="0"/>
              <a:t>Similar to the scenario of online procurement, </a:t>
            </a:r>
            <a:r>
              <a:rPr lang="en-US" dirty="0" err="1" smtClean="0"/>
              <a:t>ontologies</a:t>
            </a:r>
            <a:r>
              <a:rPr lang="en-US" dirty="0" smtClean="0"/>
              <a:t> (with their standardized semantics) are required to make such “</a:t>
            </a:r>
            <a:r>
              <a:rPr lang="en-US" dirty="0" err="1" smtClean="0"/>
              <a:t>unchoreographed</a:t>
            </a:r>
            <a:r>
              <a:rPr lang="en-US" dirty="0" smtClean="0"/>
              <a:t>” understanding of functionalities possible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401</a:t>
            </a:fld>
            <a:endParaRPr lang="el-GR"/>
          </a:p>
        </p:txBody>
      </p:sp>
    </p:spTree>
    <p:extLst>
      <p:ext uri="{BB962C8B-B14F-4D97-AF65-F5344CB8AC3E}">
        <p14:creationId xmlns:p14="http://schemas.microsoft.com/office/powerpoint/2010/main" val="1211140522"/>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32560" y="588664"/>
            <a:ext cx="7406640" cy="1688208"/>
          </a:xfrm>
        </p:spPr>
        <p:txBody>
          <a:bodyPr/>
          <a:lstStyle/>
          <a:p>
            <a:r>
              <a:rPr lang="en-US" b="1" i="1" dirty="0" smtClean="0"/>
              <a:t>Ontology Engineering</a:t>
            </a:r>
            <a:endParaRPr lang="el-GR" dirty="0"/>
          </a:p>
        </p:txBody>
      </p:sp>
      <p:sp>
        <p:nvSpPr>
          <p:cNvPr id="3" name="2 - Υπότιτλος"/>
          <p:cNvSpPr>
            <a:spLocks noGrp="1"/>
          </p:cNvSpPr>
          <p:nvPr>
            <p:ph type="subTitle" idx="1"/>
          </p:nvPr>
        </p:nvSpPr>
        <p:spPr/>
        <p:txBody>
          <a:bodyPr anchor="b"/>
          <a:lstStyle/>
          <a:p>
            <a:pPr algn="r"/>
            <a:r>
              <a:rPr lang="en-US" dirty="0" smtClean="0"/>
              <a:t>A Semantic Web Primer</a:t>
            </a:r>
            <a:endParaRPr lang="el-GR" dirty="0"/>
          </a:p>
        </p:txBody>
      </p:sp>
    </p:spTree>
    <p:extLst>
      <p:ext uri="{BB962C8B-B14F-4D97-AF65-F5344CB8AC3E}">
        <p14:creationId xmlns:p14="http://schemas.microsoft.com/office/powerpoint/2010/main" val="500444013"/>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Introduction </a:t>
            </a:r>
            <a:endParaRPr lang="el-GR" dirty="0"/>
          </a:p>
        </p:txBody>
      </p:sp>
      <p:sp>
        <p:nvSpPr>
          <p:cNvPr id="3" name="2 - Θέση περιεχομένου"/>
          <p:cNvSpPr>
            <a:spLocks noGrp="1"/>
          </p:cNvSpPr>
          <p:nvPr>
            <p:ph idx="1"/>
          </p:nvPr>
        </p:nvSpPr>
        <p:spPr>
          <a:xfrm>
            <a:off x="1435608" y="1447800"/>
            <a:ext cx="7240848" cy="4933528"/>
          </a:xfrm>
        </p:spPr>
        <p:txBody>
          <a:bodyPr>
            <a:normAutofit fontScale="77500" lnSpcReduction="20000"/>
          </a:bodyPr>
          <a:lstStyle/>
          <a:p>
            <a:r>
              <a:rPr lang="en-US" dirty="0" smtClean="0"/>
              <a:t>So far, we have focused mainly on the techniques that are essential to the </a:t>
            </a:r>
            <a:r>
              <a:rPr lang="en-US" smtClean="0"/>
              <a:t>SW: </a:t>
            </a:r>
            <a:endParaRPr lang="en-US" dirty="0" smtClean="0"/>
          </a:p>
          <a:p>
            <a:pPr lvl="1"/>
            <a:r>
              <a:rPr lang="en-US" dirty="0" smtClean="0"/>
              <a:t>representation languages</a:t>
            </a:r>
          </a:p>
          <a:p>
            <a:pPr lvl="1"/>
            <a:r>
              <a:rPr lang="en-US" dirty="0" smtClean="0"/>
              <a:t>query languages</a:t>
            </a:r>
          </a:p>
          <a:p>
            <a:pPr lvl="1"/>
            <a:r>
              <a:rPr lang="en-US" dirty="0" smtClean="0"/>
              <a:t>transformation and inference techniques</a:t>
            </a:r>
          </a:p>
          <a:p>
            <a:pPr lvl="1"/>
            <a:r>
              <a:rPr lang="en-US" dirty="0" smtClean="0"/>
              <a:t>tools</a:t>
            </a:r>
          </a:p>
          <a:p>
            <a:r>
              <a:rPr lang="en-US" dirty="0" smtClean="0"/>
              <a:t>Clearly, the introduction of such a large volume of new tools and techniques also raises methodological questions: </a:t>
            </a:r>
          </a:p>
          <a:p>
            <a:pPr lvl="1"/>
            <a:r>
              <a:rPr lang="en-US" dirty="0" smtClean="0"/>
              <a:t>How can tools and techniques best be </a:t>
            </a:r>
            <a:r>
              <a:rPr lang="en-US" dirty="0" err="1" smtClean="0"/>
              <a:t>appliled</a:t>
            </a:r>
            <a:r>
              <a:rPr lang="en-US" dirty="0" smtClean="0"/>
              <a:t>? </a:t>
            </a:r>
          </a:p>
          <a:p>
            <a:pPr lvl="1"/>
            <a:r>
              <a:rPr lang="en-US" dirty="0" smtClean="0"/>
              <a:t>Which languages and tools should be used in which circumstances, and in which order? </a:t>
            </a:r>
          </a:p>
          <a:p>
            <a:pPr lvl="1"/>
            <a:r>
              <a:rPr lang="en-US" dirty="0" smtClean="0"/>
              <a:t>What about issues of quality control and resource management?</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403</a:t>
            </a:fld>
            <a:endParaRPr lang="el-GR"/>
          </a:p>
        </p:txBody>
      </p:sp>
    </p:spTree>
    <p:extLst>
      <p:ext uri="{BB962C8B-B14F-4D97-AF65-F5344CB8AC3E}">
        <p14:creationId xmlns:p14="http://schemas.microsoft.com/office/powerpoint/2010/main" val="1740357413"/>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normAutofit fontScale="90000"/>
          </a:bodyPr>
          <a:lstStyle/>
          <a:p>
            <a:r>
              <a:rPr lang="en-US" dirty="0" smtClean="0"/>
              <a:t>Constructing </a:t>
            </a:r>
            <a:r>
              <a:rPr lang="en-US" dirty="0" err="1" smtClean="0"/>
              <a:t>Ontologies</a:t>
            </a:r>
            <a:r>
              <a:rPr lang="en-US" dirty="0" smtClean="0"/>
              <a:t> Manually</a:t>
            </a:r>
            <a:endParaRPr lang="el-GR" dirty="0"/>
          </a:p>
        </p:txBody>
      </p:sp>
      <p:sp>
        <p:nvSpPr>
          <p:cNvPr id="6" name="5 - Θέση κειμένου"/>
          <p:cNvSpPr>
            <a:spLocks noGrp="1"/>
          </p:cNvSpPr>
          <p:nvPr>
            <p:ph type="body" idx="1"/>
          </p:nvPr>
        </p:nvSpPr>
        <p:spPr>
          <a:xfrm>
            <a:off x="4283968" y="4005064"/>
            <a:ext cx="4695224" cy="1077664"/>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404</a:t>
            </a:fld>
            <a:endParaRPr lang="el-GR"/>
          </a:p>
        </p:txBody>
      </p:sp>
    </p:spTree>
    <p:extLst>
      <p:ext uri="{BB962C8B-B14F-4D97-AF65-F5344CB8AC3E}">
        <p14:creationId xmlns:p14="http://schemas.microsoft.com/office/powerpoint/2010/main" val="590851867"/>
      </p:ext>
    </p:extLst>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Constructing </a:t>
            </a:r>
            <a:r>
              <a:rPr lang="en-US" b="1" dirty="0" err="1" smtClean="0"/>
              <a:t>Ontologies</a:t>
            </a:r>
            <a:r>
              <a:rPr lang="en-US" b="1" dirty="0" smtClean="0"/>
              <a:t> Manually</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dirty="0" smtClean="0"/>
              <a:t>For our discussion of the manual construction of </a:t>
            </a:r>
            <a:r>
              <a:rPr lang="en-US" dirty="0" err="1" smtClean="0"/>
              <a:t>ontologies</a:t>
            </a:r>
            <a:r>
              <a:rPr lang="en-US" dirty="0" smtClean="0"/>
              <a:t>, we follow mainly </a:t>
            </a:r>
            <a:r>
              <a:rPr lang="en-US" dirty="0" err="1" smtClean="0"/>
              <a:t>Noy</a:t>
            </a:r>
            <a:r>
              <a:rPr lang="en-US" dirty="0" smtClean="0"/>
              <a:t> and </a:t>
            </a:r>
            <a:r>
              <a:rPr lang="en-US" dirty="0" err="1" smtClean="0"/>
              <a:t>McGuinness</a:t>
            </a:r>
            <a:r>
              <a:rPr lang="en-US" dirty="0" smtClean="0"/>
              <a:t>, “Ontology Development 101: A Guide to Creating Your First Ontology.” </a:t>
            </a:r>
          </a:p>
          <a:p>
            <a:r>
              <a:rPr lang="en-US" dirty="0" smtClean="0"/>
              <a:t>We can distinguish the following main stages in the ontology development process:</a:t>
            </a:r>
          </a:p>
          <a:p>
            <a:endParaRPr lang="en-US" dirty="0" smtClean="0"/>
          </a:p>
          <a:p>
            <a:endParaRPr lang="en-US" dirty="0" smtClean="0"/>
          </a:p>
          <a:p>
            <a:endParaRPr lang="en-US" dirty="0" smtClean="0"/>
          </a:p>
          <a:p>
            <a:endParaRPr lang="en-US" dirty="0" smtClean="0"/>
          </a:p>
          <a:p>
            <a:endParaRPr lang="en-US" dirty="0" smtClean="0"/>
          </a:p>
          <a:p>
            <a:r>
              <a:rPr lang="en-US" dirty="0" smtClean="0"/>
              <a:t>Like any development process, this is in practice not a linear process</a:t>
            </a:r>
          </a:p>
          <a:p>
            <a:r>
              <a:rPr lang="en-US" dirty="0" smtClean="0"/>
              <a:t>These steps will have to be iterated, and backtracking to earlier steps may be necessary at any point in the process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405</a:t>
            </a:fld>
            <a:endParaRPr lang="el-GR"/>
          </a:p>
        </p:txBody>
      </p:sp>
      <p:sp>
        <p:nvSpPr>
          <p:cNvPr id="5" name="4 - Ορθογώνιο"/>
          <p:cNvSpPr/>
          <p:nvPr/>
        </p:nvSpPr>
        <p:spPr>
          <a:xfrm>
            <a:off x="2843808" y="3212976"/>
            <a:ext cx="4032448" cy="1296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it-IT" sz="1600" dirty="0" smtClean="0"/>
              <a:t>1. Determine scope. 	5. Define properties.</a:t>
            </a:r>
          </a:p>
          <a:p>
            <a:r>
              <a:rPr lang="en-US" sz="1600" dirty="0" smtClean="0"/>
              <a:t>2. Consider reuse. 	6. Define facets.</a:t>
            </a:r>
          </a:p>
          <a:p>
            <a:r>
              <a:rPr lang="en-US" sz="1600" dirty="0" smtClean="0"/>
              <a:t>3. Enumerate terms. 	7. Define instances.</a:t>
            </a:r>
          </a:p>
          <a:p>
            <a:r>
              <a:rPr lang="en-US" sz="1600" dirty="0" smtClean="0"/>
              <a:t>4. Define taxonomy. 	8. Check for anomalies.</a:t>
            </a:r>
          </a:p>
        </p:txBody>
      </p:sp>
    </p:spTree>
    <p:extLst>
      <p:ext uri="{BB962C8B-B14F-4D97-AF65-F5344CB8AC3E}">
        <p14:creationId xmlns:p14="http://schemas.microsoft.com/office/powerpoint/2010/main" val="525166133"/>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Determine Scope</a:t>
            </a:r>
            <a:endParaRPr lang="el-GR" dirty="0"/>
          </a:p>
        </p:txBody>
      </p:sp>
      <p:sp>
        <p:nvSpPr>
          <p:cNvPr id="3" name="2 - Θέση περιεχομένου"/>
          <p:cNvSpPr>
            <a:spLocks noGrp="1"/>
          </p:cNvSpPr>
          <p:nvPr>
            <p:ph idx="1"/>
          </p:nvPr>
        </p:nvSpPr>
        <p:spPr>
          <a:xfrm>
            <a:off x="1435608" y="1447800"/>
            <a:ext cx="7498080" cy="5077544"/>
          </a:xfrm>
        </p:spPr>
        <p:txBody>
          <a:bodyPr>
            <a:normAutofit fontScale="62500" lnSpcReduction="20000"/>
          </a:bodyPr>
          <a:lstStyle/>
          <a:p>
            <a:r>
              <a:rPr lang="en-US" dirty="0" smtClean="0"/>
              <a:t>Developing an ontology of a domain is not a goal in itself</a:t>
            </a:r>
          </a:p>
          <a:p>
            <a:r>
              <a:rPr lang="en-US" dirty="0" smtClean="0"/>
              <a:t>Developing an ontology is akin to defining a set of data and their structure for other programs to use</a:t>
            </a:r>
          </a:p>
          <a:p>
            <a:pPr lvl="1"/>
            <a:r>
              <a:rPr lang="en-US" dirty="0" smtClean="0"/>
              <a:t>In other words, an ontology is a </a:t>
            </a:r>
            <a:r>
              <a:rPr lang="en-US" i="1" dirty="0" smtClean="0"/>
              <a:t>model </a:t>
            </a:r>
            <a:r>
              <a:rPr lang="en-US" dirty="0" smtClean="0"/>
              <a:t>of a particular domain, built for a particular purpose</a:t>
            </a:r>
          </a:p>
          <a:p>
            <a:r>
              <a:rPr lang="en-US" dirty="0" smtClean="0"/>
              <a:t>As a consequence, there is no </a:t>
            </a:r>
            <a:r>
              <a:rPr lang="en-US" i="1" dirty="0" smtClean="0"/>
              <a:t>correct </a:t>
            </a:r>
            <a:r>
              <a:rPr lang="en-US" dirty="0" smtClean="0"/>
              <a:t>ontology of a specific domain</a:t>
            </a:r>
          </a:p>
          <a:p>
            <a:r>
              <a:rPr lang="en-US" dirty="0" smtClean="0"/>
              <a:t>An ontology is by necessity an abstraction of a particular domain, and there are always viable alternatives</a:t>
            </a:r>
          </a:p>
          <a:p>
            <a:r>
              <a:rPr lang="en-US" dirty="0" smtClean="0"/>
              <a:t>What is included in this abstraction should be determined by</a:t>
            </a:r>
          </a:p>
          <a:p>
            <a:pPr lvl="1"/>
            <a:r>
              <a:rPr lang="en-US" dirty="0" smtClean="0"/>
              <a:t>The use to which the ontology will be put</a:t>
            </a:r>
          </a:p>
          <a:p>
            <a:pPr lvl="1"/>
            <a:r>
              <a:rPr lang="en-US" dirty="0" smtClean="0"/>
              <a:t>future extensions that are already anticipated</a:t>
            </a:r>
          </a:p>
          <a:p>
            <a:r>
              <a:rPr lang="en-US" dirty="0" smtClean="0"/>
              <a:t>Basic questions to be answered at this stage are</a:t>
            </a:r>
          </a:p>
          <a:p>
            <a:pPr lvl="1"/>
            <a:r>
              <a:rPr lang="en-US" dirty="0" smtClean="0"/>
              <a:t>What is the domain that the ontology will cover? </a:t>
            </a:r>
          </a:p>
          <a:p>
            <a:pPr lvl="1"/>
            <a:r>
              <a:rPr lang="en-US" dirty="0" smtClean="0"/>
              <a:t>For what we are going to use the ontology? </a:t>
            </a:r>
          </a:p>
          <a:p>
            <a:pPr lvl="1"/>
            <a:r>
              <a:rPr lang="en-US" dirty="0" smtClean="0"/>
              <a:t>For what types of questions should the ontology provide answers? </a:t>
            </a:r>
          </a:p>
          <a:p>
            <a:pPr lvl="1"/>
            <a:r>
              <a:rPr lang="en-US" dirty="0" smtClean="0"/>
              <a:t>Who will use and maintain the ontology?</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406</a:t>
            </a:fld>
            <a:endParaRPr lang="el-GR"/>
          </a:p>
        </p:txBody>
      </p:sp>
    </p:spTree>
    <p:extLst>
      <p:ext uri="{BB962C8B-B14F-4D97-AF65-F5344CB8AC3E}">
        <p14:creationId xmlns:p14="http://schemas.microsoft.com/office/powerpoint/2010/main" val="4276389168"/>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Consider Reuse and Enumerate Terms</a:t>
            </a:r>
            <a:endParaRPr lang="el-GR" dirty="0"/>
          </a:p>
        </p:txBody>
      </p:sp>
      <p:sp>
        <p:nvSpPr>
          <p:cNvPr id="3" name="2 - Θέση περιεχομένου"/>
          <p:cNvSpPr>
            <a:spLocks noGrp="1"/>
          </p:cNvSpPr>
          <p:nvPr>
            <p:ph idx="1"/>
          </p:nvPr>
        </p:nvSpPr>
        <p:spPr>
          <a:xfrm>
            <a:off x="1115616" y="1447800"/>
            <a:ext cx="7818072" cy="5410200"/>
          </a:xfrm>
        </p:spPr>
        <p:txBody>
          <a:bodyPr>
            <a:normAutofit fontScale="62500" lnSpcReduction="20000"/>
          </a:bodyPr>
          <a:lstStyle/>
          <a:p>
            <a:r>
              <a:rPr lang="en-US" b="1" dirty="0" smtClean="0"/>
              <a:t>Consider Reuse</a:t>
            </a:r>
            <a:endParaRPr lang="en-US" dirty="0" smtClean="0"/>
          </a:p>
          <a:p>
            <a:r>
              <a:rPr lang="en-US" dirty="0" smtClean="0"/>
              <a:t>With the spreading deployment of the SW, </a:t>
            </a:r>
            <a:r>
              <a:rPr lang="en-US" dirty="0" err="1" smtClean="0"/>
              <a:t>ontologies</a:t>
            </a:r>
            <a:r>
              <a:rPr lang="en-US" dirty="0" smtClean="0"/>
              <a:t> will become more widely available</a:t>
            </a:r>
          </a:p>
          <a:p>
            <a:r>
              <a:rPr lang="en-US" dirty="0" smtClean="0"/>
              <a:t>Already we rarely have to start from scratch when defining an ontology</a:t>
            </a:r>
          </a:p>
          <a:p>
            <a:r>
              <a:rPr lang="en-US" dirty="0" smtClean="0"/>
              <a:t>There is almost always an ontology available from a third party that provides at least a useful starting point for our own ontology</a:t>
            </a:r>
          </a:p>
          <a:p>
            <a:r>
              <a:rPr lang="en-US" b="1" dirty="0" smtClean="0"/>
              <a:t>Enumerate Terms</a:t>
            </a:r>
          </a:p>
          <a:p>
            <a:r>
              <a:rPr lang="en-US" dirty="0" smtClean="0"/>
              <a:t>A first step toward the actual definition of the ontology is to write down in an unstructured list all the relevant terms that are expected to appear in the ontology</a:t>
            </a:r>
          </a:p>
          <a:p>
            <a:r>
              <a:rPr lang="en-US" dirty="0" smtClean="0"/>
              <a:t>Typically, nouns form the basis for class names, and verbs (or verb phrases) form the basis for property names </a:t>
            </a:r>
          </a:p>
          <a:p>
            <a:pPr lvl="1"/>
            <a:r>
              <a:rPr lang="en-US" dirty="0" smtClean="0"/>
              <a:t>e.g., </a:t>
            </a:r>
            <a:r>
              <a:rPr lang="en-US" i="1" dirty="0" smtClean="0"/>
              <a:t>is part of, has component</a:t>
            </a:r>
            <a:endParaRPr lang="en-US" dirty="0" smtClean="0"/>
          </a:p>
          <a:p>
            <a:r>
              <a:rPr lang="en-US" dirty="0" smtClean="0"/>
              <a:t>Traditional knowledge engineering tools </a:t>
            </a:r>
          </a:p>
          <a:p>
            <a:pPr lvl="1"/>
            <a:r>
              <a:rPr lang="en-US" dirty="0" smtClean="0"/>
              <a:t>such as laddering and grid analysis </a:t>
            </a:r>
          </a:p>
          <a:p>
            <a:r>
              <a:rPr lang="en-US" dirty="0" smtClean="0"/>
              <a:t>can be productively used at this stage to obtain both the set of terms and an initial structure for these terms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407</a:t>
            </a:fld>
            <a:endParaRPr lang="el-GR"/>
          </a:p>
        </p:txBody>
      </p:sp>
    </p:spTree>
    <p:extLst>
      <p:ext uri="{BB962C8B-B14F-4D97-AF65-F5344CB8AC3E}">
        <p14:creationId xmlns:p14="http://schemas.microsoft.com/office/powerpoint/2010/main" val="2170951365"/>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Define Taxonomy</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smtClean="0"/>
              <a:t>After the identification of relevant terms, these terms must be organized in a taxonomic hierarchy</a:t>
            </a:r>
          </a:p>
          <a:p>
            <a:r>
              <a:rPr lang="en-US" dirty="0" smtClean="0"/>
              <a:t>Opinions differ on whether it is more efficient/reliable to do this in a top-down or a bottom-up fashion</a:t>
            </a:r>
          </a:p>
          <a:p>
            <a:r>
              <a:rPr lang="en-US" dirty="0" smtClean="0"/>
              <a:t>It is, of course, important to ensure that the hierarchy is indeed a taxonomic (subclass) hierarchy</a:t>
            </a:r>
          </a:p>
          <a:p>
            <a:r>
              <a:rPr lang="en-US" dirty="0" smtClean="0"/>
              <a:t>In other words, if A is a subclass of B, then every instance of A must also be an instance of B</a:t>
            </a:r>
          </a:p>
          <a:p>
            <a:r>
              <a:rPr lang="en-US" dirty="0" smtClean="0"/>
              <a:t>Only this will ensure that we respect the built-in semantics of primitives such as </a:t>
            </a:r>
            <a:r>
              <a:rPr lang="en-US" i="1" dirty="0" err="1" smtClean="0"/>
              <a:t>owl:subClassOf</a:t>
            </a:r>
            <a:r>
              <a:rPr lang="en-US" dirty="0" smtClean="0"/>
              <a:t> and </a:t>
            </a:r>
            <a:r>
              <a:rPr lang="en-US" i="1" dirty="0" err="1" smtClean="0"/>
              <a:t>rdfs:subClassOf</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408</a:t>
            </a:fld>
            <a:endParaRPr lang="el-GR"/>
          </a:p>
        </p:txBody>
      </p:sp>
    </p:spTree>
    <p:extLst>
      <p:ext uri="{BB962C8B-B14F-4D97-AF65-F5344CB8AC3E}">
        <p14:creationId xmlns:p14="http://schemas.microsoft.com/office/powerpoint/2010/main" val="1251071851"/>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Define Properties</a:t>
            </a:r>
            <a:endParaRPr lang="el-GR" dirty="0"/>
          </a:p>
        </p:txBody>
      </p:sp>
      <p:sp>
        <p:nvSpPr>
          <p:cNvPr id="3" name="2 - Θέση περιεχομένου"/>
          <p:cNvSpPr>
            <a:spLocks noGrp="1"/>
          </p:cNvSpPr>
          <p:nvPr>
            <p:ph idx="1"/>
          </p:nvPr>
        </p:nvSpPr>
        <p:spPr>
          <a:xfrm>
            <a:off x="971600" y="1447800"/>
            <a:ext cx="7962088" cy="5410200"/>
          </a:xfrm>
        </p:spPr>
        <p:txBody>
          <a:bodyPr>
            <a:normAutofit fontScale="62500" lnSpcReduction="20000"/>
          </a:bodyPr>
          <a:lstStyle/>
          <a:p>
            <a:r>
              <a:rPr lang="en-US" dirty="0" smtClean="0"/>
              <a:t>This step is often interleaved with the previous one: </a:t>
            </a:r>
          </a:p>
          <a:p>
            <a:pPr lvl="1"/>
            <a:r>
              <a:rPr lang="en-US" dirty="0" smtClean="0"/>
              <a:t>it is natural to organize the properties that link the classes while organizing these classes in a hierarchy</a:t>
            </a:r>
          </a:p>
          <a:p>
            <a:r>
              <a:rPr lang="en-US" dirty="0" smtClean="0"/>
              <a:t>Remember that the semantics of the </a:t>
            </a:r>
            <a:r>
              <a:rPr lang="en-US" i="1" dirty="0" err="1" smtClean="0"/>
              <a:t>subClassOf</a:t>
            </a:r>
            <a:r>
              <a:rPr lang="en-US" dirty="0" smtClean="0"/>
              <a:t> relation demands that whenever A is a subclass of B, every property statement that holds for instances of B must also apply to instances of A</a:t>
            </a:r>
          </a:p>
          <a:p>
            <a:pPr lvl="1"/>
            <a:r>
              <a:rPr lang="en-US" dirty="0" smtClean="0"/>
              <a:t>Because of this inheritance, it makes sense to attach properties to the highest class in the hierarchy to which they apply</a:t>
            </a:r>
          </a:p>
          <a:p>
            <a:r>
              <a:rPr lang="en-US" dirty="0" smtClean="0"/>
              <a:t>While attaching properties to classes, it makes sense to immediately provide statements about the domain and range of these properties</a:t>
            </a:r>
          </a:p>
          <a:p>
            <a:r>
              <a:rPr lang="en-US" dirty="0" smtClean="0"/>
              <a:t>There is a methodological tension here between generality and specificity</a:t>
            </a:r>
          </a:p>
          <a:p>
            <a:pPr lvl="1"/>
            <a:r>
              <a:rPr lang="en-US" dirty="0" smtClean="0"/>
              <a:t>On the one hand, it is attractive to give properties as general a domain and range as possible</a:t>
            </a:r>
          </a:p>
          <a:p>
            <a:pPr lvl="2"/>
            <a:r>
              <a:rPr lang="en-US" sz="2900" dirty="0" smtClean="0"/>
              <a:t>enabling the properties to be used (through inheritance) by subclasses</a:t>
            </a:r>
          </a:p>
          <a:p>
            <a:pPr lvl="1"/>
            <a:r>
              <a:rPr lang="en-US" dirty="0" smtClean="0"/>
              <a:t>On the other hand, it is useful to define domain and range as narrowly as possible</a:t>
            </a:r>
          </a:p>
          <a:p>
            <a:pPr lvl="2"/>
            <a:r>
              <a:rPr lang="en-US" sz="2900" dirty="0" smtClean="0"/>
              <a:t>enabling us to detect potential inconsistencies and misconceptions in the ontology by spotting domain and range violations</a:t>
            </a:r>
            <a:endParaRPr lang="el-GR" sz="29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409</a:t>
            </a:fld>
            <a:endParaRPr lang="el-GR"/>
          </a:p>
        </p:txBody>
      </p:sp>
    </p:spTree>
    <p:extLst>
      <p:ext uri="{BB962C8B-B14F-4D97-AF65-F5344CB8AC3E}">
        <p14:creationId xmlns:p14="http://schemas.microsoft.com/office/powerpoint/2010/main" val="2731543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n-US" b="1" dirty="0" smtClean="0"/>
              <a:t>Elements</a:t>
            </a:r>
            <a:endParaRPr lang="el-GR" dirty="0"/>
          </a:p>
        </p:txBody>
      </p:sp>
      <p:sp>
        <p:nvSpPr>
          <p:cNvPr id="6" name="5 - Θέση περιεχομένου"/>
          <p:cNvSpPr>
            <a:spLocks noGrp="1"/>
          </p:cNvSpPr>
          <p:nvPr>
            <p:ph idx="1"/>
          </p:nvPr>
        </p:nvSpPr>
        <p:spPr>
          <a:xfrm>
            <a:off x="1435608" y="1447800"/>
            <a:ext cx="7498080" cy="2845296"/>
          </a:xfrm>
        </p:spPr>
        <p:txBody>
          <a:bodyPr>
            <a:normAutofit fontScale="62500" lnSpcReduction="20000"/>
          </a:bodyPr>
          <a:lstStyle/>
          <a:p>
            <a:r>
              <a:rPr lang="en-US" dirty="0" smtClean="0"/>
              <a:t>XML elements represent the “things” the XML document talks about</a:t>
            </a:r>
          </a:p>
          <a:p>
            <a:pPr lvl="1"/>
            <a:r>
              <a:rPr lang="en-US" dirty="0" smtClean="0"/>
              <a:t>Such as books, authors, and publishers</a:t>
            </a:r>
          </a:p>
          <a:p>
            <a:r>
              <a:rPr lang="en-US" dirty="0" smtClean="0"/>
              <a:t>They compose the main concept of XML documents</a:t>
            </a:r>
          </a:p>
          <a:p>
            <a:r>
              <a:rPr lang="en-US" dirty="0" smtClean="0"/>
              <a:t>An element consists of an </a:t>
            </a:r>
            <a:r>
              <a:rPr lang="en-US" i="1" dirty="0" smtClean="0"/>
              <a:t>opening tag, its content, and a closing tag</a:t>
            </a:r>
          </a:p>
          <a:p>
            <a:pPr lvl="1"/>
            <a:r>
              <a:rPr lang="en-US" i="1" dirty="0" smtClean="0"/>
              <a:t>For example, &lt;lecturer&gt;David </a:t>
            </a:r>
            <a:r>
              <a:rPr lang="en-US" i="1" dirty="0" err="1" smtClean="0"/>
              <a:t>Billington</a:t>
            </a:r>
            <a:r>
              <a:rPr lang="en-US" i="1" dirty="0" smtClean="0"/>
              <a:t>&lt;/lecturer&gt;</a:t>
            </a:r>
          </a:p>
          <a:p>
            <a:r>
              <a:rPr lang="en-US" dirty="0" smtClean="0"/>
              <a:t>Tag names can be chosen almost freely</a:t>
            </a:r>
          </a:p>
          <a:p>
            <a:pPr lvl="1"/>
            <a:r>
              <a:rPr lang="en-US" dirty="0" smtClean="0"/>
              <a:t>there are very few restrictions</a:t>
            </a:r>
          </a:p>
          <a:p>
            <a:r>
              <a:rPr lang="en-US" dirty="0" smtClean="0"/>
              <a:t>The content may be text, or other elements, or nothing</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41</a:t>
            </a:fld>
            <a:endParaRPr lang="el-GR"/>
          </a:p>
        </p:txBody>
      </p:sp>
      <p:sp>
        <p:nvSpPr>
          <p:cNvPr id="7" name="5 - Θέση περιεχομένου"/>
          <p:cNvSpPr txBox="1">
            <a:spLocks/>
          </p:cNvSpPr>
          <p:nvPr/>
        </p:nvSpPr>
        <p:spPr>
          <a:xfrm>
            <a:off x="1403648" y="5589240"/>
            <a:ext cx="7498080" cy="108012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If there is no content, then the element is called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empty</a:t>
            </a:r>
          </a:p>
          <a:p>
            <a:pPr marL="822960" lvl="1" indent="-283464">
              <a:spcBef>
                <a:spcPts val="600"/>
              </a:spcBef>
              <a:buClr>
                <a:schemeClr val="accent1"/>
              </a:buClr>
              <a:buSzPct val="80000"/>
              <a:buFont typeface="Wingdings 2"/>
              <a:buChar char=""/>
            </a:pPr>
            <a:r>
              <a:rPr kumimoji="0" lang="en-US" b="0" i="1" u="none" strike="noStrike" kern="1200" cap="none" spc="0" normalizeH="0" baseline="0" noProof="0" dirty="0" smtClean="0">
                <a:ln>
                  <a:noFill/>
                </a:ln>
                <a:solidFill>
                  <a:schemeClr val="tx1"/>
                </a:solidFill>
                <a:effectLst/>
                <a:uLnTx/>
                <a:uFillTx/>
                <a:latin typeface="+mn-lt"/>
                <a:ea typeface="+mn-ea"/>
                <a:cs typeface="+mn-cs"/>
              </a:rPr>
              <a:t>An empty element </a:t>
            </a:r>
            <a:r>
              <a:rPr kumimoji="0" lang="en-US" b="0" i="0" u="none" strike="noStrike" kern="1200" cap="none" spc="0" normalizeH="0" baseline="0" noProof="0" dirty="0" smtClean="0">
                <a:ln>
                  <a:noFill/>
                </a:ln>
                <a:solidFill>
                  <a:schemeClr val="tx1"/>
                </a:solidFill>
                <a:effectLst/>
                <a:uLnTx/>
                <a:uFillTx/>
                <a:latin typeface="+mn-lt"/>
                <a:ea typeface="+mn-ea"/>
                <a:cs typeface="+mn-cs"/>
              </a:rPr>
              <a:t>like </a:t>
            </a:r>
            <a:r>
              <a:rPr kumimoji="0" lang="en-US" b="0" i="1" u="none" strike="noStrike" kern="1200" cap="none" spc="0" normalizeH="0" baseline="0" noProof="0" dirty="0" smtClean="0">
                <a:ln>
                  <a:noFill/>
                </a:ln>
                <a:solidFill>
                  <a:schemeClr val="tx1"/>
                </a:solidFill>
                <a:effectLst/>
                <a:uLnTx/>
                <a:uFillTx/>
                <a:latin typeface="+mn-lt"/>
                <a:ea typeface="+mn-ea"/>
                <a:cs typeface="+mn-cs"/>
              </a:rPr>
              <a:t>&lt;lecturer&gt;&lt;/lecturer&gt; </a:t>
            </a:r>
            <a:r>
              <a:rPr kumimoji="0" lang="en-US" b="0" i="0" u="none" strike="noStrike" kern="1200" cap="none" spc="0" normalizeH="0" baseline="0" noProof="0" dirty="0" smtClean="0">
                <a:ln>
                  <a:noFill/>
                </a:ln>
                <a:solidFill>
                  <a:schemeClr val="tx1"/>
                </a:solidFill>
                <a:effectLst/>
                <a:uLnTx/>
                <a:uFillTx/>
                <a:latin typeface="+mn-lt"/>
                <a:ea typeface="+mn-ea"/>
                <a:cs typeface="+mn-cs"/>
              </a:rPr>
              <a:t>can be abbreviated as </a:t>
            </a:r>
            <a:r>
              <a:rPr kumimoji="0" lang="en-US" b="0" i="1" u="none" strike="noStrike" kern="1200" cap="none" spc="0" normalizeH="0" baseline="0" noProof="0" dirty="0" smtClean="0">
                <a:ln>
                  <a:noFill/>
                </a:ln>
                <a:solidFill>
                  <a:schemeClr val="tx1"/>
                </a:solidFill>
                <a:effectLst/>
                <a:uLnTx/>
                <a:uFillTx/>
                <a:latin typeface="+mn-lt"/>
                <a:ea typeface="+mn-ea"/>
                <a:cs typeface="+mn-cs"/>
              </a:rPr>
              <a:t>&lt;lecturer/&gt;</a:t>
            </a:r>
            <a:endParaRPr kumimoji="0" lang="el-GR" b="0" i="0" u="none" strike="noStrike" kern="1200" cap="none" spc="0" normalizeH="0" baseline="0" noProof="0" dirty="0">
              <a:ln>
                <a:noFill/>
              </a:ln>
              <a:solidFill>
                <a:schemeClr val="tx1"/>
              </a:solidFill>
              <a:effectLst/>
              <a:uLnTx/>
              <a:uFillTx/>
              <a:latin typeface="+mn-lt"/>
              <a:ea typeface="+mn-ea"/>
              <a:cs typeface="+mn-cs"/>
            </a:endParaRPr>
          </a:p>
        </p:txBody>
      </p:sp>
      <p:sp>
        <p:nvSpPr>
          <p:cNvPr id="8" name="7 - Ορθογώνιο"/>
          <p:cNvSpPr/>
          <p:nvPr/>
        </p:nvSpPr>
        <p:spPr>
          <a:xfrm>
            <a:off x="2339752" y="4221088"/>
            <a:ext cx="3816424" cy="136815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365760" lvl="0" indent="-283464">
              <a:spcBef>
                <a:spcPts val="600"/>
              </a:spcBef>
              <a:buClr>
                <a:schemeClr val="accent1"/>
              </a:buClr>
              <a:buSzPct val="80000"/>
              <a:defRPr/>
            </a:pPr>
            <a:r>
              <a:rPr lang="en-US" sz="1600" dirty="0" smtClean="0">
                <a:solidFill>
                  <a:schemeClr val="tx1"/>
                </a:solidFill>
              </a:rPr>
              <a:t>&lt;lecturer&gt;</a:t>
            </a:r>
          </a:p>
          <a:p>
            <a:pPr marL="365760" lvl="0" indent="-283464">
              <a:spcBef>
                <a:spcPts val="600"/>
              </a:spcBef>
              <a:buClr>
                <a:schemeClr val="accent1"/>
              </a:buClr>
              <a:buSzPct val="80000"/>
              <a:defRPr/>
            </a:pPr>
            <a:r>
              <a:rPr lang="en-US" sz="1600" dirty="0" smtClean="0">
                <a:solidFill>
                  <a:schemeClr val="tx1"/>
                </a:solidFill>
              </a:rPr>
              <a:t>&lt;name&gt;David &lt;/name&gt;</a:t>
            </a:r>
          </a:p>
          <a:p>
            <a:pPr marL="365760" lvl="0" indent="-283464">
              <a:spcBef>
                <a:spcPts val="600"/>
              </a:spcBef>
              <a:buClr>
                <a:schemeClr val="accent1"/>
              </a:buClr>
              <a:buSzPct val="80000"/>
              <a:defRPr/>
            </a:pPr>
            <a:r>
              <a:rPr lang="en-US" sz="1600" dirty="0" smtClean="0">
                <a:solidFill>
                  <a:schemeClr val="tx1"/>
                </a:solidFill>
              </a:rPr>
              <a:t>&lt;phone&gt;Billington+61-3875507&lt;/phone&gt;</a:t>
            </a:r>
          </a:p>
          <a:p>
            <a:pPr marL="365760" lvl="0" indent="-283464">
              <a:spcBef>
                <a:spcPts val="600"/>
              </a:spcBef>
              <a:buClr>
                <a:schemeClr val="accent1"/>
              </a:buClr>
              <a:buSzPct val="80000"/>
              <a:defRPr/>
            </a:pPr>
            <a:r>
              <a:rPr lang="en-US" sz="1600" dirty="0" smtClean="0">
                <a:solidFill>
                  <a:schemeClr val="tx1"/>
                </a:solidFill>
              </a:rPr>
              <a:t>&lt;/lecturer&gt;</a:t>
            </a:r>
          </a:p>
        </p:txBody>
      </p:sp>
    </p:spTree>
    <p:extLst>
      <p:ext uri="{BB962C8B-B14F-4D97-AF65-F5344CB8AC3E}">
        <p14:creationId xmlns:p14="http://schemas.microsoft.com/office/powerpoint/2010/main" val="3918537305"/>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Define Facets (1/2)</a:t>
            </a:r>
            <a:endParaRPr lang="el-GR" dirty="0"/>
          </a:p>
        </p:txBody>
      </p:sp>
      <p:sp>
        <p:nvSpPr>
          <p:cNvPr id="3" name="2 - Θέση περιεχομένου"/>
          <p:cNvSpPr>
            <a:spLocks noGrp="1"/>
          </p:cNvSpPr>
          <p:nvPr>
            <p:ph idx="1"/>
          </p:nvPr>
        </p:nvSpPr>
        <p:spPr>
          <a:xfrm>
            <a:off x="971600" y="1447800"/>
            <a:ext cx="7992888" cy="5410200"/>
          </a:xfrm>
        </p:spPr>
        <p:txBody>
          <a:bodyPr>
            <a:normAutofit fontScale="70000" lnSpcReduction="20000"/>
          </a:bodyPr>
          <a:lstStyle/>
          <a:p>
            <a:r>
              <a:rPr lang="en-US" dirty="0" smtClean="0"/>
              <a:t>It is interesting to note that after all these steps, the ontology will only require the expressivity provided by RDF Schema </a:t>
            </a:r>
          </a:p>
          <a:p>
            <a:pPr lvl="1"/>
            <a:r>
              <a:rPr lang="en-US" dirty="0" smtClean="0"/>
              <a:t>and does not use any of the additional primitives in OWL</a:t>
            </a:r>
          </a:p>
          <a:p>
            <a:r>
              <a:rPr lang="en-US" dirty="0" smtClean="0"/>
              <a:t>This will change in the current step, that of enriching the previously defined properties with facets:</a:t>
            </a:r>
          </a:p>
          <a:p>
            <a:pPr lvl="1"/>
            <a:r>
              <a:rPr lang="en-US" dirty="0" smtClean="0"/>
              <a:t>Cardinality</a:t>
            </a:r>
          </a:p>
          <a:p>
            <a:pPr lvl="2"/>
            <a:r>
              <a:rPr lang="en-US" sz="2600" dirty="0" smtClean="0"/>
              <a:t>Specify for as many properties as possible whether they are allowed or required to have a certain number of different values</a:t>
            </a:r>
          </a:p>
          <a:p>
            <a:pPr lvl="2"/>
            <a:r>
              <a:rPr lang="en-US" sz="2600" dirty="0" smtClean="0"/>
              <a:t>Often, occurring cases are </a:t>
            </a:r>
          </a:p>
          <a:p>
            <a:pPr lvl="3"/>
            <a:r>
              <a:rPr lang="en-US" sz="2600" dirty="0" smtClean="0"/>
              <a:t>“at least one value” (i.e., required properties) </a:t>
            </a:r>
          </a:p>
          <a:p>
            <a:pPr lvl="3"/>
            <a:r>
              <a:rPr lang="en-US" sz="2600" dirty="0" smtClean="0"/>
              <a:t>“at most one value” (i.e., single-valued properties)</a:t>
            </a:r>
          </a:p>
          <a:p>
            <a:pPr lvl="1"/>
            <a:r>
              <a:rPr lang="en-US" dirty="0" smtClean="0"/>
              <a:t>Required values</a:t>
            </a:r>
          </a:p>
          <a:p>
            <a:pPr lvl="2"/>
            <a:r>
              <a:rPr lang="en-US" sz="2600" dirty="0" smtClean="0"/>
              <a:t>Often, classes are defined by virtue of a certain property’s having particular values, and such required values can be specified in OWL, using </a:t>
            </a:r>
            <a:r>
              <a:rPr lang="en-US" sz="2600" i="1" dirty="0" err="1" smtClean="0"/>
              <a:t>owl:hasValue</a:t>
            </a:r>
            <a:endParaRPr lang="en-US" sz="2600" i="1" dirty="0" smtClean="0"/>
          </a:p>
          <a:p>
            <a:pPr lvl="2"/>
            <a:r>
              <a:rPr lang="en-US" sz="2600" dirty="0" smtClean="0"/>
              <a:t>Sometimes the requirements are less stringent: </a:t>
            </a:r>
          </a:p>
          <a:p>
            <a:pPr lvl="3"/>
            <a:r>
              <a:rPr lang="en-US" sz="2600" dirty="0" smtClean="0"/>
              <a:t>a property is required to have some values from a given class (and not necessarily a specific value, </a:t>
            </a:r>
            <a:r>
              <a:rPr lang="en-US" sz="2600" i="1" dirty="0" err="1" smtClean="0"/>
              <a:t>owl:someValuesFrom</a:t>
            </a:r>
            <a:r>
              <a:rPr lang="en-US" sz="2600" dirty="0" smtClean="0"/>
              <a:t>)</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410</a:t>
            </a:fld>
            <a:endParaRPr lang="el-GR"/>
          </a:p>
        </p:txBody>
      </p:sp>
    </p:spTree>
    <p:extLst>
      <p:ext uri="{BB962C8B-B14F-4D97-AF65-F5344CB8AC3E}">
        <p14:creationId xmlns:p14="http://schemas.microsoft.com/office/powerpoint/2010/main" val="4271496161"/>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Define Facets (2/2)</a:t>
            </a:r>
            <a:endParaRPr lang="el-GR" dirty="0"/>
          </a:p>
        </p:txBody>
      </p:sp>
      <p:sp>
        <p:nvSpPr>
          <p:cNvPr id="3" name="2 - Θέση περιεχομένου"/>
          <p:cNvSpPr>
            <a:spLocks noGrp="1"/>
          </p:cNvSpPr>
          <p:nvPr>
            <p:ph idx="1"/>
          </p:nvPr>
        </p:nvSpPr>
        <p:spPr>
          <a:xfrm>
            <a:off x="1115616" y="1447800"/>
            <a:ext cx="7818072" cy="5221560"/>
          </a:xfrm>
        </p:spPr>
        <p:txBody>
          <a:bodyPr>
            <a:normAutofit fontScale="77500" lnSpcReduction="20000"/>
          </a:bodyPr>
          <a:lstStyle/>
          <a:p>
            <a:r>
              <a:rPr lang="en-US" dirty="0" smtClean="0"/>
              <a:t>…</a:t>
            </a:r>
          </a:p>
          <a:p>
            <a:pPr lvl="1"/>
            <a:r>
              <a:rPr lang="en-US" dirty="0" smtClean="0"/>
              <a:t>Relational characteristics</a:t>
            </a:r>
          </a:p>
          <a:p>
            <a:pPr lvl="2"/>
            <a:r>
              <a:rPr lang="en-US" dirty="0" smtClean="0"/>
              <a:t>The final family of facets concerns the relational characteristics of properties: </a:t>
            </a:r>
          </a:p>
          <a:p>
            <a:pPr lvl="3"/>
            <a:r>
              <a:rPr lang="en-US" sz="2300" dirty="0" smtClean="0"/>
              <a:t>symmetry, transitivity, inverse properties, functional values</a:t>
            </a:r>
          </a:p>
          <a:p>
            <a:r>
              <a:rPr lang="en-US" dirty="0" smtClean="0"/>
              <a:t>After this step in the ontology construction process, it will be possible to check the ontology for internal inconsistencies</a:t>
            </a:r>
          </a:p>
          <a:p>
            <a:pPr lvl="1"/>
            <a:r>
              <a:rPr lang="en-US" dirty="0" smtClean="0"/>
              <a:t>This is not possible before this step, simply because RDF Schema is not rich enough to express inconsistencies</a:t>
            </a:r>
          </a:p>
          <a:p>
            <a:r>
              <a:rPr lang="en-US" dirty="0" smtClean="0"/>
              <a:t>Examples of often occurring inconsistencies are </a:t>
            </a:r>
          </a:p>
          <a:p>
            <a:pPr lvl="1"/>
            <a:r>
              <a:rPr lang="en-US" dirty="0" smtClean="0"/>
              <a:t>incompatible domain and range definitions for transitive, symmetric, or inverse properties</a:t>
            </a:r>
          </a:p>
          <a:p>
            <a:pPr lvl="1"/>
            <a:r>
              <a:rPr lang="en-US" dirty="0" smtClean="0"/>
              <a:t>cardinality properties</a:t>
            </a:r>
          </a:p>
          <a:p>
            <a:pPr lvl="1"/>
            <a:r>
              <a:rPr lang="en-US" dirty="0" smtClean="0"/>
              <a:t>requirements on property values can conflict with domain and range restrictions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411</a:t>
            </a:fld>
            <a:endParaRPr lang="el-GR"/>
          </a:p>
        </p:txBody>
      </p:sp>
    </p:spTree>
    <p:extLst>
      <p:ext uri="{BB962C8B-B14F-4D97-AF65-F5344CB8AC3E}">
        <p14:creationId xmlns:p14="http://schemas.microsoft.com/office/powerpoint/2010/main" val="4154515183"/>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Define Instances</a:t>
            </a:r>
            <a:endParaRPr lang="el-GR" dirty="0"/>
          </a:p>
        </p:txBody>
      </p:sp>
      <p:sp>
        <p:nvSpPr>
          <p:cNvPr id="3" name="2 - Θέση περιεχομένου"/>
          <p:cNvSpPr>
            <a:spLocks noGrp="1"/>
          </p:cNvSpPr>
          <p:nvPr>
            <p:ph idx="1"/>
          </p:nvPr>
        </p:nvSpPr>
        <p:spPr>
          <a:xfrm>
            <a:off x="1435608" y="1447800"/>
            <a:ext cx="7498080" cy="5149552"/>
          </a:xfrm>
        </p:spPr>
        <p:txBody>
          <a:bodyPr>
            <a:normAutofit fontScale="70000" lnSpcReduction="20000"/>
          </a:bodyPr>
          <a:lstStyle/>
          <a:p>
            <a:r>
              <a:rPr lang="en-US" dirty="0" smtClean="0"/>
              <a:t>Of course, we rarely define </a:t>
            </a:r>
            <a:r>
              <a:rPr lang="en-US" dirty="0" err="1" smtClean="0"/>
              <a:t>ontologies</a:t>
            </a:r>
            <a:r>
              <a:rPr lang="en-US" dirty="0" smtClean="0"/>
              <a:t> for their own sake</a:t>
            </a:r>
          </a:p>
          <a:p>
            <a:pPr lvl="1"/>
            <a:r>
              <a:rPr lang="en-US" dirty="0" smtClean="0"/>
              <a:t>Instead we use </a:t>
            </a:r>
            <a:r>
              <a:rPr lang="en-US" dirty="0" err="1" smtClean="0"/>
              <a:t>ontologies</a:t>
            </a:r>
            <a:r>
              <a:rPr lang="en-US" dirty="0" smtClean="0"/>
              <a:t> to organize sets of instances, and </a:t>
            </a:r>
          </a:p>
          <a:p>
            <a:pPr lvl="1"/>
            <a:r>
              <a:rPr lang="en-US" dirty="0" smtClean="0"/>
              <a:t>It is a separate step to fill the </a:t>
            </a:r>
            <a:r>
              <a:rPr lang="en-US" dirty="0" err="1" smtClean="0"/>
              <a:t>ontologies</a:t>
            </a:r>
            <a:r>
              <a:rPr lang="en-US" dirty="0" smtClean="0"/>
              <a:t> with such </a:t>
            </a:r>
            <a:r>
              <a:rPr lang="en-US" dirty="0" err="1" smtClean="0"/>
              <a:t>intances</a:t>
            </a:r>
            <a:endParaRPr lang="en-US" dirty="0" smtClean="0"/>
          </a:p>
          <a:p>
            <a:r>
              <a:rPr lang="en-US" dirty="0" smtClean="0"/>
              <a:t>Typically, the number of instances is many orders of magnitude larger then the number of classes from the ontology</a:t>
            </a:r>
          </a:p>
          <a:p>
            <a:r>
              <a:rPr lang="en-US" dirty="0" err="1" smtClean="0"/>
              <a:t>Ontologies</a:t>
            </a:r>
            <a:r>
              <a:rPr lang="en-US" dirty="0" smtClean="0"/>
              <a:t> vary in size from a few hundred classes to tens of thousands of classes</a:t>
            </a:r>
          </a:p>
          <a:p>
            <a:pPr lvl="1"/>
            <a:r>
              <a:rPr lang="en-US" dirty="0" smtClean="0"/>
              <a:t>the number of instances varies from hundreds to hundreds of thousands, or even larger</a:t>
            </a:r>
          </a:p>
          <a:p>
            <a:r>
              <a:rPr lang="en-US" dirty="0" smtClean="0"/>
              <a:t>Because of these large numbers, populating an ontology with instances is typically not done manually</a:t>
            </a:r>
          </a:p>
          <a:p>
            <a:r>
              <a:rPr lang="en-US" dirty="0" smtClean="0"/>
              <a:t>Often, instances are retrieved from legacy data sources such as databases</a:t>
            </a:r>
          </a:p>
          <a:p>
            <a:r>
              <a:rPr lang="en-US" dirty="0" smtClean="0"/>
              <a:t>Another often used technique is the automated extraction of instances from a text corpus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412</a:t>
            </a:fld>
            <a:endParaRPr lang="el-GR"/>
          </a:p>
        </p:txBody>
      </p:sp>
    </p:spTree>
    <p:extLst>
      <p:ext uri="{BB962C8B-B14F-4D97-AF65-F5344CB8AC3E}">
        <p14:creationId xmlns:p14="http://schemas.microsoft.com/office/powerpoint/2010/main" val="3370284792"/>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Check for Anomalies</a:t>
            </a:r>
            <a:endParaRPr lang="el-GR" dirty="0"/>
          </a:p>
        </p:txBody>
      </p:sp>
      <p:sp>
        <p:nvSpPr>
          <p:cNvPr id="3" name="2 - Θέση περιεχομένου"/>
          <p:cNvSpPr>
            <a:spLocks noGrp="1"/>
          </p:cNvSpPr>
          <p:nvPr>
            <p:ph idx="1"/>
          </p:nvPr>
        </p:nvSpPr>
        <p:spPr>
          <a:xfrm>
            <a:off x="1435608" y="1447800"/>
            <a:ext cx="7498080" cy="4501480"/>
          </a:xfrm>
        </p:spPr>
        <p:txBody>
          <a:bodyPr>
            <a:normAutofit fontScale="77500" lnSpcReduction="20000"/>
          </a:bodyPr>
          <a:lstStyle/>
          <a:p>
            <a:r>
              <a:rPr lang="en-US" dirty="0" smtClean="0"/>
              <a:t>An important advantage of using OWL over RDF Schema is the possibility of detecting inconsistencies in the ontology itself, or in the set of instances that were defined to populate the ontology</a:t>
            </a:r>
          </a:p>
          <a:p>
            <a:r>
              <a:rPr lang="en-US" dirty="0" smtClean="0"/>
              <a:t>Examples of often occurring anomalies are incompatible domain and range definitions for transitive, symmetric, or inverse properties</a:t>
            </a:r>
          </a:p>
          <a:p>
            <a:r>
              <a:rPr lang="en-US" dirty="0" smtClean="0"/>
              <a:t>Similarly, cardinality properties are frequent sources of inconsistencies</a:t>
            </a:r>
          </a:p>
          <a:p>
            <a:r>
              <a:rPr lang="en-US" dirty="0" smtClean="0"/>
              <a:t>Finally, the requirements on property values can conflict with domain and range restrictions</a:t>
            </a:r>
          </a:p>
          <a:p>
            <a:pPr lvl="1"/>
            <a:r>
              <a:rPr lang="en-US" dirty="0" smtClean="0"/>
              <a:t>giving yet another source of possible inconsistencies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413</a:t>
            </a:fld>
            <a:endParaRPr lang="el-GR"/>
          </a:p>
        </p:txBody>
      </p:sp>
    </p:spTree>
    <p:extLst>
      <p:ext uri="{BB962C8B-B14F-4D97-AF65-F5344CB8AC3E}">
        <p14:creationId xmlns:p14="http://schemas.microsoft.com/office/powerpoint/2010/main" val="2716538729"/>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normAutofit/>
          </a:bodyPr>
          <a:lstStyle/>
          <a:p>
            <a:r>
              <a:rPr lang="en-US" dirty="0" smtClean="0"/>
              <a:t>Reusing Existing </a:t>
            </a:r>
            <a:r>
              <a:rPr lang="en-US" dirty="0" err="1" smtClean="0"/>
              <a:t>Ontologies</a:t>
            </a:r>
            <a:endParaRPr lang="el-GR" dirty="0"/>
          </a:p>
        </p:txBody>
      </p:sp>
      <p:sp>
        <p:nvSpPr>
          <p:cNvPr id="6" name="5 - Θέση κειμένου"/>
          <p:cNvSpPr>
            <a:spLocks noGrp="1"/>
          </p:cNvSpPr>
          <p:nvPr>
            <p:ph type="body" idx="1"/>
          </p:nvPr>
        </p:nvSpPr>
        <p:spPr>
          <a:xfrm>
            <a:off x="4283968" y="4005064"/>
            <a:ext cx="4695224" cy="1077664"/>
          </a:xfrm>
        </p:spPr>
        <p:txBody>
          <a:bodyPr>
            <a:normAutofit/>
          </a:bodyPr>
          <a:lstStyle/>
          <a:p>
            <a:r>
              <a:rPr lang="en-US" dirty="0" smtClean="0"/>
              <a:t>One should begin with an </a:t>
            </a:r>
          </a:p>
          <a:p>
            <a:r>
              <a:rPr lang="en-US" dirty="0" smtClean="0"/>
              <a:t>existing  ontology if possible. </a:t>
            </a:r>
          </a:p>
          <a:p>
            <a:r>
              <a:rPr lang="en-US" dirty="0" smtClean="0"/>
              <a:t>Existing </a:t>
            </a:r>
            <a:r>
              <a:rPr lang="en-US" dirty="0" err="1" smtClean="0"/>
              <a:t>ontologies</a:t>
            </a:r>
            <a:r>
              <a:rPr lang="en-US" dirty="0" smtClean="0"/>
              <a:t> come in a wide variety.</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414</a:t>
            </a:fld>
            <a:endParaRPr lang="el-GR"/>
          </a:p>
        </p:txBody>
      </p:sp>
    </p:spTree>
    <p:extLst>
      <p:ext uri="{BB962C8B-B14F-4D97-AF65-F5344CB8AC3E}">
        <p14:creationId xmlns:p14="http://schemas.microsoft.com/office/powerpoint/2010/main" val="1614859440"/>
      </p:ext>
    </p:extLst>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Codified Bodies of Expert Knowledge</a:t>
            </a:r>
            <a:endParaRPr lang="el-GR" dirty="0"/>
          </a:p>
        </p:txBody>
      </p:sp>
      <p:sp>
        <p:nvSpPr>
          <p:cNvPr id="3" name="2 - Θέση περιεχομένου"/>
          <p:cNvSpPr>
            <a:spLocks noGrp="1"/>
          </p:cNvSpPr>
          <p:nvPr>
            <p:ph idx="1"/>
          </p:nvPr>
        </p:nvSpPr>
        <p:spPr>
          <a:xfrm>
            <a:off x="1435608" y="1447800"/>
            <a:ext cx="7498080" cy="5077544"/>
          </a:xfrm>
        </p:spPr>
        <p:txBody>
          <a:bodyPr>
            <a:normAutofit fontScale="85000" lnSpcReduction="20000"/>
          </a:bodyPr>
          <a:lstStyle/>
          <a:p>
            <a:r>
              <a:rPr lang="en-US" dirty="0" smtClean="0"/>
              <a:t>Some </a:t>
            </a:r>
            <a:r>
              <a:rPr lang="en-US" dirty="0" err="1" smtClean="0"/>
              <a:t>ontologies</a:t>
            </a:r>
            <a:r>
              <a:rPr lang="en-US" dirty="0" smtClean="0"/>
              <a:t> are carefully crafted by a large team of experts over many years</a:t>
            </a:r>
          </a:p>
          <a:p>
            <a:r>
              <a:rPr lang="en-US" dirty="0" smtClean="0"/>
              <a:t>Examples:</a:t>
            </a:r>
          </a:p>
          <a:p>
            <a:pPr lvl="1"/>
            <a:r>
              <a:rPr lang="en-US" dirty="0" smtClean="0"/>
              <a:t>The cancer ontology from the National Cancer Institute in the United States</a:t>
            </a:r>
          </a:p>
          <a:p>
            <a:pPr lvl="2"/>
            <a:r>
              <a:rPr lang="en-US" dirty="0" smtClean="0"/>
              <a:t>in the medical domain</a:t>
            </a:r>
          </a:p>
          <a:p>
            <a:pPr lvl="1"/>
            <a:r>
              <a:rPr lang="en-US" dirty="0" smtClean="0"/>
              <a:t>The Art and Architecture Thesaurus (AAT), containing 125,000 terms, and the Union List of Artist Names (ULAN), with 220,000 entries on artists</a:t>
            </a:r>
          </a:p>
          <a:p>
            <a:pPr lvl="2"/>
            <a:r>
              <a:rPr lang="en-US" dirty="0" smtClean="0"/>
              <a:t>in the cultural domain</a:t>
            </a:r>
          </a:p>
          <a:p>
            <a:pPr lvl="1"/>
            <a:r>
              <a:rPr lang="en-US" dirty="0" smtClean="0"/>
              <a:t>The </a:t>
            </a:r>
            <a:r>
              <a:rPr lang="en-US" dirty="0" err="1" smtClean="0"/>
              <a:t>Iconclass</a:t>
            </a:r>
            <a:r>
              <a:rPr lang="en-US" dirty="0" smtClean="0"/>
              <a:t> vocabulary of 28,000 terms for describing cultural images</a:t>
            </a:r>
          </a:p>
          <a:p>
            <a:pPr lvl="1"/>
            <a:r>
              <a:rPr lang="en-US" dirty="0" smtClean="0"/>
              <a:t>The Getty Thesaurus of Geographic Names (TGN), containing over 1 million entries</a:t>
            </a:r>
          </a:p>
          <a:p>
            <a:pPr lvl="2"/>
            <a:r>
              <a:rPr lang="en-US" dirty="0" smtClean="0"/>
              <a:t>in the geographical domain</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415</a:t>
            </a:fld>
            <a:endParaRPr lang="el-GR"/>
          </a:p>
        </p:txBody>
      </p:sp>
    </p:spTree>
    <p:extLst>
      <p:ext uri="{BB962C8B-B14F-4D97-AF65-F5344CB8AC3E}">
        <p14:creationId xmlns:p14="http://schemas.microsoft.com/office/powerpoint/2010/main" val="2796019762"/>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Integrated Vocabularies</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n-US" dirty="0" smtClean="0"/>
              <a:t>Sometimes attempts have been made to merge a number of independently developed vocabularies into a single large resource</a:t>
            </a:r>
          </a:p>
          <a:p>
            <a:pPr lvl="1"/>
            <a:r>
              <a:rPr lang="en-US" dirty="0" smtClean="0"/>
              <a:t>The prime example of this is the Unified Medical Language System, which integrates 100 biomedical vocabularies and classifications</a:t>
            </a:r>
          </a:p>
          <a:p>
            <a:pPr lvl="1"/>
            <a:r>
              <a:rPr lang="en-US" dirty="0" smtClean="0"/>
              <a:t>The UMLS </a:t>
            </a:r>
            <a:r>
              <a:rPr lang="en-US" dirty="0" err="1" smtClean="0"/>
              <a:t>metathesaurus</a:t>
            </a:r>
            <a:r>
              <a:rPr lang="en-US" dirty="0" smtClean="0"/>
              <a:t> alone contains 750,000 concepts, with over 10 million links between them</a:t>
            </a:r>
          </a:p>
          <a:p>
            <a:r>
              <a:rPr lang="en-US" dirty="0" smtClean="0"/>
              <a:t>Not surprisingly, the semantics of such a resource that integrates many independently developed vocabularies is rather  low</a:t>
            </a:r>
          </a:p>
          <a:p>
            <a:pPr lvl="1"/>
            <a:r>
              <a:rPr lang="en-US" dirty="0" smtClean="0"/>
              <a:t>but nevertheless it has turned out to be very useful in many applications, at least as a starting point</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416</a:t>
            </a:fld>
            <a:endParaRPr lang="el-GR"/>
          </a:p>
        </p:txBody>
      </p:sp>
    </p:spTree>
    <p:extLst>
      <p:ext uri="{BB962C8B-B14F-4D97-AF65-F5344CB8AC3E}">
        <p14:creationId xmlns:p14="http://schemas.microsoft.com/office/powerpoint/2010/main" val="2988690690"/>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b="1" dirty="0" smtClean="0"/>
              <a:t>Upper-Level </a:t>
            </a:r>
            <a:r>
              <a:rPr lang="en-US" b="1" dirty="0" err="1" smtClean="0"/>
              <a:t>Ontologies</a:t>
            </a:r>
            <a:endParaRPr lang="el-GR" dirty="0"/>
          </a:p>
        </p:txBody>
      </p:sp>
      <p:sp>
        <p:nvSpPr>
          <p:cNvPr id="3" name="2 - Θέση περιεχομένου"/>
          <p:cNvSpPr>
            <a:spLocks noGrp="1"/>
          </p:cNvSpPr>
          <p:nvPr>
            <p:ph idx="1"/>
          </p:nvPr>
        </p:nvSpPr>
        <p:spPr>
          <a:xfrm>
            <a:off x="1259632" y="1700808"/>
            <a:ext cx="7704856" cy="3744416"/>
          </a:xfrm>
        </p:spPr>
        <p:txBody>
          <a:bodyPr>
            <a:normAutofit/>
          </a:bodyPr>
          <a:lstStyle/>
          <a:p>
            <a:r>
              <a:rPr lang="en-US" sz="2800" dirty="0" smtClean="0"/>
              <a:t>Whereas the preceding </a:t>
            </a:r>
            <a:r>
              <a:rPr lang="en-US" sz="2800" dirty="0" err="1" smtClean="0"/>
              <a:t>ontologies</a:t>
            </a:r>
            <a:r>
              <a:rPr lang="en-US" sz="2800" dirty="0" smtClean="0"/>
              <a:t> are all highly domain-specific, some attempts have been made to define very generally applicable </a:t>
            </a:r>
            <a:r>
              <a:rPr lang="en-US" sz="2800" dirty="0" err="1" smtClean="0"/>
              <a:t>ontologies</a:t>
            </a:r>
            <a:r>
              <a:rPr lang="en-US" sz="2800" dirty="0" smtClean="0"/>
              <a:t> </a:t>
            </a:r>
          </a:p>
          <a:p>
            <a:pPr lvl="1"/>
            <a:r>
              <a:rPr lang="en-US" dirty="0" smtClean="0"/>
              <a:t>sometimes known as upper-level </a:t>
            </a:r>
            <a:r>
              <a:rPr lang="en-US" dirty="0" err="1" smtClean="0"/>
              <a:t>ontologies</a:t>
            </a:r>
            <a:endParaRPr lang="en-US" dirty="0" smtClean="0"/>
          </a:p>
          <a:p>
            <a:pPr lvl="1"/>
            <a:r>
              <a:rPr lang="en-US" dirty="0" smtClean="0"/>
              <a:t>The two prime examples are: </a:t>
            </a:r>
          </a:p>
          <a:p>
            <a:pPr lvl="2"/>
            <a:r>
              <a:rPr lang="en-US" dirty="0" err="1" smtClean="0"/>
              <a:t>Cyc</a:t>
            </a:r>
            <a:r>
              <a:rPr lang="en-US" dirty="0" smtClean="0"/>
              <a:t>, with 60,000 assertions on 6,000 concepts,</a:t>
            </a:r>
          </a:p>
          <a:p>
            <a:pPr lvl="2"/>
            <a:r>
              <a:rPr lang="en-US" dirty="0" smtClean="0"/>
              <a:t>Standard </a:t>
            </a:r>
            <a:r>
              <a:rPr lang="en-US" dirty="0" err="1" smtClean="0"/>
              <a:t>Upperlevel</a:t>
            </a:r>
            <a:r>
              <a:rPr lang="en-US" dirty="0" smtClean="0"/>
              <a:t> Ontology (SUO)</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417</a:t>
            </a:fld>
            <a:endParaRPr lang="el-GR"/>
          </a:p>
        </p:txBody>
      </p:sp>
    </p:spTree>
    <p:extLst>
      <p:ext uri="{BB962C8B-B14F-4D97-AF65-F5344CB8AC3E}">
        <p14:creationId xmlns:p14="http://schemas.microsoft.com/office/powerpoint/2010/main" val="3164538798"/>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Topic Hierarchies and Linguistic Resources</a:t>
            </a:r>
            <a:endParaRPr lang="el-GR" dirty="0"/>
          </a:p>
        </p:txBody>
      </p:sp>
      <p:sp>
        <p:nvSpPr>
          <p:cNvPr id="3" name="2 - Θέση περιεχομένου"/>
          <p:cNvSpPr>
            <a:spLocks noGrp="1"/>
          </p:cNvSpPr>
          <p:nvPr>
            <p:ph idx="1"/>
          </p:nvPr>
        </p:nvSpPr>
        <p:spPr>
          <a:xfrm>
            <a:off x="971600" y="1447800"/>
            <a:ext cx="7962088" cy="5221560"/>
          </a:xfrm>
        </p:spPr>
        <p:txBody>
          <a:bodyPr>
            <a:normAutofit fontScale="70000" lnSpcReduction="20000"/>
          </a:bodyPr>
          <a:lstStyle/>
          <a:p>
            <a:r>
              <a:rPr lang="en-US" b="1" dirty="0" smtClean="0"/>
              <a:t>Topic Hierarchies</a:t>
            </a:r>
          </a:p>
          <a:p>
            <a:r>
              <a:rPr lang="en-US" dirty="0" smtClean="0"/>
              <a:t>Other “</a:t>
            </a:r>
            <a:r>
              <a:rPr lang="en-US" dirty="0" err="1" smtClean="0"/>
              <a:t>ontologies</a:t>
            </a:r>
            <a:r>
              <a:rPr lang="en-US" dirty="0" smtClean="0"/>
              <a:t>” hardly deserve this name in a strict sense: </a:t>
            </a:r>
          </a:p>
          <a:p>
            <a:pPr lvl="1"/>
            <a:r>
              <a:rPr lang="en-US" dirty="0" smtClean="0"/>
              <a:t>they are simply sets of terms, loosely organized in a specialization hierarchy</a:t>
            </a:r>
          </a:p>
          <a:p>
            <a:r>
              <a:rPr lang="en-US" dirty="0" smtClean="0"/>
              <a:t>This hierarchy is typically not a strict taxonomy but rather mixes different specialization relations</a:t>
            </a:r>
          </a:p>
          <a:p>
            <a:pPr lvl="1"/>
            <a:r>
              <a:rPr lang="en-US" dirty="0" smtClean="0"/>
              <a:t>such as </a:t>
            </a:r>
            <a:r>
              <a:rPr lang="en-US" i="1" dirty="0" smtClean="0"/>
              <a:t>is-a, part-of, contained-in</a:t>
            </a:r>
            <a:endParaRPr lang="en-US" dirty="0" smtClean="0"/>
          </a:p>
          <a:p>
            <a:r>
              <a:rPr lang="en-US" dirty="0" smtClean="0"/>
              <a:t>Nevertheless, such resources are often very useful as a starting point</a:t>
            </a:r>
          </a:p>
          <a:p>
            <a:pPr lvl="1"/>
            <a:r>
              <a:rPr lang="en-US" dirty="0" smtClean="0"/>
              <a:t>E.g. the Open Directory hierarchy, containing more then 400,000 hierarchically organized categories and available in RDF format</a:t>
            </a:r>
          </a:p>
          <a:p>
            <a:r>
              <a:rPr lang="en-US" b="1" dirty="0" smtClean="0"/>
              <a:t>Linguistic Resources</a:t>
            </a:r>
          </a:p>
          <a:p>
            <a:r>
              <a:rPr lang="en-US" dirty="0" smtClean="0"/>
              <a:t>Some resources were originally built not as abstractions of a particular domain but rather as linguistic resources</a:t>
            </a:r>
          </a:p>
          <a:p>
            <a:pPr lvl="1"/>
            <a:r>
              <a:rPr lang="en-US" dirty="0" smtClean="0"/>
              <a:t>Again, these have been shown to be useful as starting places for ontology development</a:t>
            </a:r>
          </a:p>
          <a:p>
            <a:pPr lvl="1"/>
            <a:r>
              <a:rPr lang="en-US" dirty="0" smtClean="0"/>
              <a:t>E.g.  </a:t>
            </a:r>
            <a:r>
              <a:rPr lang="en-US" dirty="0" err="1" smtClean="0"/>
              <a:t>WordNet</a:t>
            </a:r>
            <a:r>
              <a:rPr lang="en-US" dirty="0" smtClean="0"/>
              <a:t>, with over 90,000 word senses</a:t>
            </a:r>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418</a:t>
            </a:fld>
            <a:endParaRPr lang="el-GR"/>
          </a:p>
        </p:txBody>
      </p:sp>
    </p:spTree>
    <p:extLst>
      <p:ext uri="{BB962C8B-B14F-4D97-AF65-F5344CB8AC3E}">
        <p14:creationId xmlns:p14="http://schemas.microsoft.com/office/powerpoint/2010/main" val="3184230334"/>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Ontology Libraries (1/2)</a:t>
            </a:r>
            <a:endParaRPr lang="el-GR" dirty="0"/>
          </a:p>
        </p:txBody>
      </p:sp>
      <p:sp>
        <p:nvSpPr>
          <p:cNvPr id="3" name="2 - Θέση περιεχομένου"/>
          <p:cNvSpPr>
            <a:spLocks noGrp="1"/>
          </p:cNvSpPr>
          <p:nvPr>
            <p:ph idx="1"/>
          </p:nvPr>
        </p:nvSpPr>
        <p:spPr>
          <a:xfrm>
            <a:off x="1435608" y="1447800"/>
            <a:ext cx="7498080" cy="5149552"/>
          </a:xfrm>
        </p:spPr>
        <p:txBody>
          <a:bodyPr>
            <a:normAutofit fontScale="62500" lnSpcReduction="20000"/>
          </a:bodyPr>
          <a:lstStyle/>
          <a:p>
            <a:r>
              <a:rPr lang="en-US" dirty="0" smtClean="0"/>
              <a:t>Attempts are currently underway to construct online libraries of </a:t>
            </a:r>
            <a:r>
              <a:rPr lang="en-US" dirty="0" err="1" smtClean="0"/>
              <a:t>ontologies</a:t>
            </a:r>
            <a:endParaRPr lang="en-US" dirty="0" smtClean="0"/>
          </a:p>
          <a:p>
            <a:r>
              <a:rPr lang="en-US" dirty="0" smtClean="0"/>
              <a:t>Examples may be found: </a:t>
            </a:r>
          </a:p>
          <a:p>
            <a:pPr lvl="1"/>
            <a:r>
              <a:rPr lang="en-US" dirty="0" smtClean="0"/>
              <a:t>at the Ontology Engineering Group’s Web site </a:t>
            </a:r>
          </a:p>
          <a:p>
            <a:pPr lvl="1"/>
            <a:r>
              <a:rPr lang="en-US" dirty="0" smtClean="0"/>
              <a:t>at the </a:t>
            </a:r>
            <a:r>
              <a:rPr lang="en-US" dirty="0" err="1" smtClean="0"/>
              <a:t>DAMLWeb</a:t>
            </a:r>
            <a:r>
              <a:rPr lang="en-US" dirty="0" smtClean="0"/>
              <a:t> site</a:t>
            </a:r>
          </a:p>
          <a:p>
            <a:pPr lvl="1"/>
            <a:r>
              <a:rPr lang="en-US" dirty="0" smtClean="0"/>
              <a:t>those provided with the </a:t>
            </a:r>
            <a:r>
              <a:rPr lang="en-US" dirty="0" err="1" smtClean="0"/>
              <a:t>Protιgι</a:t>
            </a:r>
            <a:r>
              <a:rPr lang="en-US" dirty="0" smtClean="0"/>
              <a:t> ontology editor</a:t>
            </a:r>
          </a:p>
          <a:p>
            <a:pPr lvl="1"/>
            <a:r>
              <a:rPr lang="en-US" dirty="0" smtClean="0"/>
              <a:t>at </a:t>
            </a:r>
            <a:r>
              <a:rPr lang="en-US" dirty="0" err="1" smtClean="0"/>
              <a:t>SemWebCentral</a:t>
            </a:r>
            <a:endParaRPr lang="en-US" dirty="0" smtClean="0"/>
          </a:p>
          <a:p>
            <a:r>
              <a:rPr lang="en-US" dirty="0" smtClean="0"/>
              <a:t>Perhaps </a:t>
            </a:r>
            <a:r>
              <a:rPr lang="en-US" dirty="0" err="1" smtClean="0"/>
              <a:t>currenty</a:t>
            </a:r>
            <a:r>
              <a:rPr lang="en-US" dirty="0" smtClean="0"/>
              <a:t> the best repository of online </a:t>
            </a:r>
            <a:r>
              <a:rPr lang="en-US" dirty="0" err="1" smtClean="0"/>
              <a:t>ontologies</a:t>
            </a:r>
            <a:r>
              <a:rPr lang="en-US" dirty="0" smtClean="0"/>
              <a:t> is </a:t>
            </a:r>
            <a:r>
              <a:rPr lang="en-US" dirty="0" err="1" smtClean="0"/>
              <a:t>Swoogle</a:t>
            </a:r>
            <a:endParaRPr lang="en-US" dirty="0" smtClean="0"/>
          </a:p>
          <a:p>
            <a:pPr lvl="1"/>
            <a:r>
              <a:rPr lang="en-US" dirty="0" smtClean="0"/>
              <a:t>which has cataloged over 10K Semantic Web documents and indexed metadata about their classes, properties, and individuals as well as the relationships among them</a:t>
            </a:r>
          </a:p>
          <a:p>
            <a:pPr lvl="1"/>
            <a:r>
              <a:rPr lang="en-US" dirty="0" err="1" smtClean="0"/>
              <a:t>Swoogle</a:t>
            </a:r>
            <a:r>
              <a:rPr lang="en-US" dirty="0" smtClean="0"/>
              <a:t> also defines a ranking property for SW documents and uses this to help sort search results</a:t>
            </a:r>
          </a:p>
          <a:p>
            <a:r>
              <a:rPr lang="en-US" dirty="0" smtClean="0"/>
              <a:t>Work on XML Schema development, although strictly speaking not </a:t>
            </a:r>
            <a:r>
              <a:rPr lang="en-US" dirty="0" err="1" smtClean="0"/>
              <a:t>ontologies</a:t>
            </a:r>
            <a:endParaRPr lang="en-US" dirty="0" smtClean="0"/>
          </a:p>
          <a:p>
            <a:pPr lvl="1"/>
            <a:r>
              <a:rPr lang="en-US" dirty="0" smtClean="0"/>
              <a:t>may also be a useful starting point for development work</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419</a:t>
            </a:fld>
            <a:endParaRPr lang="el-GR"/>
          </a:p>
        </p:txBody>
      </p:sp>
    </p:spTree>
    <p:extLst>
      <p:ext uri="{BB962C8B-B14F-4D97-AF65-F5344CB8AC3E}">
        <p14:creationId xmlns:p14="http://schemas.microsoft.com/office/powerpoint/2010/main" val="2065858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Attributes</a:t>
            </a:r>
            <a:endParaRPr lang="el-GR" dirty="0"/>
          </a:p>
        </p:txBody>
      </p:sp>
      <p:sp>
        <p:nvSpPr>
          <p:cNvPr id="3" name="2 - Θέση περιεχομένου"/>
          <p:cNvSpPr>
            <a:spLocks noGrp="1"/>
          </p:cNvSpPr>
          <p:nvPr>
            <p:ph idx="1"/>
          </p:nvPr>
        </p:nvSpPr>
        <p:spPr>
          <a:xfrm>
            <a:off x="1115616" y="1268760"/>
            <a:ext cx="7818072" cy="1693168"/>
          </a:xfrm>
        </p:spPr>
        <p:txBody>
          <a:bodyPr>
            <a:noAutofit/>
          </a:bodyPr>
          <a:lstStyle/>
          <a:p>
            <a:r>
              <a:rPr lang="en-US" sz="2000" dirty="0" smtClean="0"/>
              <a:t>An empty element is not necessarily meaningless, because it may have some properties in terms of </a:t>
            </a:r>
            <a:r>
              <a:rPr lang="en-US" sz="2000" i="1" dirty="0" smtClean="0"/>
              <a:t>attributes</a:t>
            </a:r>
          </a:p>
          <a:p>
            <a:r>
              <a:rPr lang="en-US" sz="2000" i="1" dirty="0" smtClean="0"/>
              <a:t>An attribute is a name-value pair inside the </a:t>
            </a:r>
            <a:r>
              <a:rPr lang="en-US" sz="2000" dirty="0" smtClean="0"/>
              <a:t>opening tag of an element:</a:t>
            </a:r>
          </a:p>
          <a:p>
            <a:pPr lvl="1"/>
            <a:r>
              <a:rPr lang="en-US" sz="1600" dirty="0" smtClean="0"/>
              <a:t>&lt;lecturer name="David </a:t>
            </a:r>
            <a:r>
              <a:rPr lang="en-US" sz="1600" dirty="0" err="1" smtClean="0"/>
              <a:t>Billington</a:t>
            </a:r>
            <a:r>
              <a:rPr lang="en-US" sz="1600" dirty="0" smtClean="0"/>
              <a:t>" phone="+61-7-3875 507"/&gt;</a:t>
            </a:r>
          </a:p>
          <a:p>
            <a:r>
              <a:rPr lang="en-US" sz="2000" dirty="0" smtClean="0"/>
              <a:t>Here is an example of attributes for a nonempty element:</a:t>
            </a:r>
          </a:p>
          <a:p>
            <a:endParaRPr lang="en-US" sz="2000" dirty="0" smtClean="0"/>
          </a:p>
          <a:p>
            <a:endParaRPr lang="en-US" sz="2000" dirty="0" smtClean="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42</a:t>
            </a:fld>
            <a:endParaRPr lang="el-GR"/>
          </a:p>
        </p:txBody>
      </p:sp>
      <p:sp>
        <p:nvSpPr>
          <p:cNvPr id="5" name="4 - Ορθογώνιο"/>
          <p:cNvSpPr/>
          <p:nvPr/>
        </p:nvSpPr>
        <p:spPr>
          <a:xfrm>
            <a:off x="1259632" y="3068960"/>
            <a:ext cx="7668344" cy="72008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700" i="1" dirty="0" smtClean="0">
                <a:solidFill>
                  <a:schemeClr val="tx1"/>
                </a:solidFill>
              </a:rPr>
              <a:t>&lt;order </a:t>
            </a:r>
            <a:r>
              <a:rPr lang="en-US" sz="1700" i="1" dirty="0" err="1" smtClean="0">
                <a:solidFill>
                  <a:schemeClr val="tx1"/>
                </a:solidFill>
              </a:rPr>
              <a:t>orderNo</a:t>
            </a:r>
            <a:r>
              <a:rPr lang="en-US" sz="1700" i="1" dirty="0" smtClean="0">
                <a:solidFill>
                  <a:schemeClr val="tx1"/>
                </a:solidFill>
              </a:rPr>
              <a:t>="23456" customer="John Smith” </a:t>
            </a:r>
            <a:r>
              <a:rPr lang="en-US" sz="1700" dirty="0" smtClean="0">
                <a:solidFill>
                  <a:schemeClr val="tx1"/>
                </a:solidFill>
              </a:rPr>
              <a:t>date="October 15, 2002"</a:t>
            </a:r>
            <a:r>
              <a:rPr lang="en-US" sz="1700" i="1" dirty="0" smtClean="0">
                <a:solidFill>
                  <a:schemeClr val="tx1"/>
                </a:solidFill>
              </a:rPr>
              <a:t>&gt;</a:t>
            </a:r>
          </a:p>
          <a:p>
            <a:r>
              <a:rPr lang="pt-BR" sz="1700" i="1" dirty="0" smtClean="0">
                <a:solidFill>
                  <a:schemeClr val="tx1"/>
                </a:solidFill>
              </a:rPr>
              <a:t>&lt;item itemNo="a528" quantity="1"/&gt; &lt;item itemNo="c817" quantity="3"/&gt;</a:t>
            </a:r>
            <a:r>
              <a:rPr lang="en-US" sz="1700" i="1" dirty="0" smtClean="0">
                <a:solidFill>
                  <a:schemeClr val="tx1"/>
                </a:solidFill>
              </a:rPr>
              <a:t>&lt;/order&gt;</a:t>
            </a:r>
          </a:p>
        </p:txBody>
      </p:sp>
      <p:sp>
        <p:nvSpPr>
          <p:cNvPr id="6" name="5 - Ορθογώνιο"/>
          <p:cNvSpPr/>
          <p:nvPr/>
        </p:nvSpPr>
        <p:spPr>
          <a:xfrm>
            <a:off x="1259632" y="4581128"/>
            <a:ext cx="5760640" cy="1800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700" i="1" dirty="0" smtClean="0"/>
              <a:t>&lt;order&gt;</a:t>
            </a:r>
          </a:p>
          <a:p>
            <a:r>
              <a:rPr lang="en-US" sz="1700" i="1" dirty="0" smtClean="0"/>
              <a:t>&lt;</a:t>
            </a:r>
            <a:r>
              <a:rPr lang="en-US" sz="1700" i="1" dirty="0" err="1" smtClean="0"/>
              <a:t>orderNo</a:t>
            </a:r>
            <a:r>
              <a:rPr lang="en-US" sz="1700" i="1" dirty="0" smtClean="0"/>
              <a:t>&gt;23456&lt;/</a:t>
            </a:r>
            <a:r>
              <a:rPr lang="en-US" sz="1700" i="1" dirty="0" err="1" smtClean="0"/>
              <a:t>orderNo</a:t>
            </a:r>
            <a:r>
              <a:rPr lang="en-US" sz="1700" i="1" dirty="0" smtClean="0"/>
              <a:t>&gt;</a:t>
            </a:r>
          </a:p>
          <a:p>
            <a:r>
              <a:rPr lang="en-US" sz="1700" i="1" dirty="0" smtClean="0"/>
              <a:t>&lt;customer&gt;John Smith&lt;/customer&gt;</a:t>
            </a:r>
          </a:p>
          <a:p>
            <a:r>
              <a:rPr lang="en-US" sz="1700" i="1" dirty="0" smtClean="0"/>
              <a:t>&lt;date&gt;October 15, 2002&lt;/date&gt;</a:t>
            </a:r>
          </a:p>
          <a:p>
            <a:r>
              <a:rPr lang="en-US" sz="1700" i="1" dirty="0" smtClean="0"/>
              <a:t>&lt;item&gt;&lt;</a:t>
            </a:r>
            <a:r>
              <a:rPr lang="en-US" sz="1700" i="1" dirty="0" err="1" smtClean="0"/>
              <a:t>itemNo</a:t>
            </a:r>
            <a:r>
              <a:rPr lang="en-US" sz="1700" i="1" dirty="0" smtClean="0"/>
              <a:t>&gt;a528&lt;/</a:t>
            </a:r>
            <a:r>
              <a:rPr lang="en-US" sz="1700" i="1" dirty="0" err="1" smtClean="0"/>
              <a:t>itemNo</a:t>
            </a:r>
            <a:r>
              <a:rPr lang="en-US" sz="1700" i="1" dirty="0" smtClean="0"/>
              <a:t>&gt;&lt;quantity&gt;1&lt;/quantity&gt;&lt;/item&gt;</a:t>
            </a:r>
          </a:p>
          <a:p>
            <a:r>
              <a:rPr lang="en-US" sz="1700" i="1" dirty="0" smtClean="0"/>
              <a:t>&lt;item&gt;&lt;</a:t>
            </a:r>
            <a:r>
              <a:rPr lang="en-US" sz="1700" i="1" dirty="0" err="1" smtClean="0"/>
              <a:t>itemNo</a:t>
            </a:r>
            <a:r>
              <a:rPr lang="en-US" sz="1700" i="1" dirty="0" smtClean="0"/>
              <a:t>&gt;c817&lt;/</a:t>
            </a:r>
            <a:r>
              <a:rPr lang="en-US" sz="1700" i="1" dirty="0" err="1" smtClean="0"/>
              <a:t>itemNo</a:t>
            </a:r>
            <a:r>
              <a:rPr lang="en-US" sz="1700" i="1" dirty="0" smtClean="0"/>
              <a:t>&gt;&lt;quantity&gt;3&lt;/quantity&gt;&lt;/item&gt;</a:t>
            </a:r>
          </a:p>
          <a:p>
            <a:r>
              <a:rPr lang="en-US" sz="1700" i="1" dirty="0" smtClean="0"/>
              <a:t>&lt;/order&gt;</a:t>
            </a:r>
          </a:p>
        </p:txBody>
      </p:sp>
      <p:sp>
        <p:nvSpPr>
          <p:cNvPr id="8" name="2 - Θέση περιεχομένου"/>
          <p:cNvSpPr txBox="1">
            <a:spLocks/>
          </p:cNvSpPr>
          <p:nvPr/>
        </p:nvSpPr>
        <p:spPr>
          <a:xfrm>
            <a:off x="1115616" y="3933056"/>
            <a:ext cx="7776864" cy="648072"/>
          </a:xfrm>
          <a:prstGeom prst="rect">
            <a:avLst/>
          </a:prstGeom>
        </p:spPr>
        <p:txBody>
          <a:bodyPr>
            <a:normAutofit lnSpcReduction="1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000" dirty="0" smtClean="0"/>
              <a:t>The same information could have been written as follows, replacing attributes by nested elements:</a:t>
            </a:r>
          </a:p>
        </p:txBody>
      </p:sp>
      <p:sp>
        <p:nvSpPr>
          <p:cNvPr id="9" name="8 - Ορθογώνιο"/>
          <p:cNvSpPr/>
          <p:nvPr/>
        </p:nvSpPr>
        <p:spPr>
          <a:xfrm>
            <a:off x="7164288" y="4653136"/>
            <a:ext cx="1728192" cy="17281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spcBef>
                <a:spcPts val="600"/>
              </a:spcBef>
              <a:buClr>
                <a:schemeClr val="accent1"/>
              </a:buClr>
              <a:buSzPct val="80000"/>
              <a:defRPr/>
            </a:pPr>
            <a:r>
              <a:rPr lang="en-US" dirty="0" smtClean="0">
                <a:solidFill>
                  <a:schemeClr val="tx1"/>
                </a:solidFill>
              </a:rPr>
              <a:t>When to use elements and when attributes is often a matter of taste</a:t>
            </a:r>
          </a:p>
        </p:txBody>
      </p:sp>
    </p:spTree>
    <p:extLst>
      <p:ext uri="{BB962C8B-B14F-4D97-AF65-F5344CB8AC3E}">
        <p14:creationId xmlns:p14="http://schemas.microsoft.com/office/powerpoint/2010/main" val="3340088838"/>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Ontology Libraries (2/2)</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dirty="0" smtClean="0"/>
              <a:t>It is only rarely the case that existing </a:t>
            </a:r>
            <a:r>
              <a:rPr lang="en-US" dirty="0" err="1" smtClean="0"/>
              <a:t>ontologies</a:t>
            </a:r>
            <a:r>
              <a:rPr lang="en-US" dirty="0" smtClean="0"/>
              <a:t> can be reused without changes</a:t>
            </a:r>
          </a:p>
          <a:p>
            <a:r>
              <a:rPr lang="en-US" dirty="0" smtClean="0"/>
              <a:t>Typically, existing concepts and properties must be refined 	</a:t>
            </a:r>
          </a:p>
          <a:p>
            <a:pPr lvl="1"/>
            <a:r>
              <a:rPr lang="en-US" dirty="0" smtClean="0"/>
              <a:t>using </a:t>
            </a:r>
            <a:r>
              <a:rPr lang="en-US" i="1" dirty="0" err="1" smtClean="0"/>
              <a:t>owl:subClassOf</a:t>
            </a:r>
            <a:r>
              <a:rPr lang="en-US" dirty="0" smtClean="0"/>
              <a:t> and </a:t>
            </a:r>
            <a:r>
              <a:rPr lang="en-US" i="1" dirty="0" err="1" smtClean="0"/>
              <a:t>owl:subPropertyOf</a:t>
            </a:r>
            <a:endParaRPr lang="en-US" i="1" dirty="0" smtClean="0"/>
          </a:p>
          <a:p>
            <a:r>
              <a:rPr lang="en-US" dirty="0" smtClean="0"/>
              <a:t>Also, alternative names must be introduced which are better suited to the particular domain </a:t>
            </a:r>
          </a:p>
          <a:p>
            <a:pPr lvl="1"/>
            <a:r>
              <a:rPr lang="en-US" dirty="0" smtClean="0"/>
              <a:t>e.g., using </a:t>
            </a:r>
            <a:r>
              <a:rPr lang="en-US" i="1" dirty="0" err="1" smtClean="0"/>
              <a:t>owl:equivalentClass</a:t>
            </a:r>
            <a:r>
              <a:rPr lang="en-US" dirty="0" smtClean="0"/>
              <a:t> and </a:t>
            </a:r>
            <a:r>
              <a:rPr lang="en-US" i="1" dirty="0" err="1" smtClean="0"/>
              <a:t>owl:equivalentProperty</a:t>
            </a:r>
            <a:r>
              <a:rPr lang="en-US" dirty="0" smtClean="0"/>
              <a:t> </a:t>
            </a:r>
          </a:p>
          <a:p>
            <a:r>
              <a:rPr lang="en-US" dirty="0" smtClean="0"/>
              <a:t>Also, this is an opportunity for fruitfully exploiting the fact that RDF and OWL allow private refinements of classes defined in other </a:t>
            </a:r>
            <a:r>
              <a:rPr lang="en-US" dirty="0" err="1" smtClean="0"/>
              <a:t>ontologies</a:t>
            </a:r>
            <a:endParaRPr lang="en-US" dirty="0" smtClean="0"/>
          </a:p>
          <a:p>
            <a:r>
              <a:rPr lang="en-US" dirty="0" smtClean="0"/>
              <a:t>The general question of importing </a:t>
            </a:r>
            <a:r>
              <a:rPr lang="en-US" dirty="0" err="1" smtClean="0"/>
              <a:t>ontologies</a:t>
            </a:r>
            <a:r>
              <a:rPr lang="en-US" dirty="0" smtClean="0"/>
              <a:t> and establishing mappings between different mappings is still wide open</a:t>
            </a:r>
          </a:p>
          <a:p>
            <a:pPr lvl="1"/>
            <a:r>
              <a:rPr lang="en-US" dirty="0" smtClean="0"/>
              <a:t>and is considered to be one of the hardest (and most urgent) SW research issues</a:t>
            </a:r>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420</a:t>
            </a:fld>
            <a:endParaRPr lang="el-GR"/>
          </a:p>
        </p:txBody>
      </p:sp>
    </p:spTree>
    <p:extLst>
      <p:ext uri="{BB962C8B-B14F-4D97-AF65-F5344CB8AC3E}">
        <p14:creationId xmlns:p14="http://schemas.microsoft.com/office/powerpoint/2010/main" val="450410891"/>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normAutofit fontScale="90000"/>
          </a:bodyPr>
          <a:lstStyle/>
          <a:p>
            <a:r>
              <a:rPr lang="en-US" dirty="0" smtClean="0"/>
              <a:t>Semiautomatic Ontology Acquisition</a:t>
            </a:r>
            <a:endParaRPr lang="el-GR" dirty="0"/>
          </a:p>
        </p:txBody>
      </p:sp>
      <p:sp>
        <p:nvSpPr>
          <p:cNvPr id="6" name="5 - Θέση κειμένου"/>
          <p:cNvSpPr>
            <a:spLocks noGrp="1"/>
          </p:cNvSpPr>
          <p:nvPr>
            <p:ph type="body" idx="1"/>
          </p:nvPr>
        </p:nvSpPr>
        <p:spPr>
          <a:xfrm>
            <a:off x="4283968" y="4005064"/>
            <a:ext cx="4695224" cy="1077664"/>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421</a:t>
            </a:fld>
            <a:endParaRPr lang="el-GR"/>
          </a:p>
        </p:txBody>
      </p:sp>
    </p:spTree>
    <p:extLst>
      <p:ext uri="{BB962C8B-B14F-4D97-AF65-F5344CB8AC3E}">
        <p14:creationId xmlns:p14="http://schemas.microsoft.com/office/powerpoint/2010/main" val="3798429001"/>
      </p:ext>
    </p:extLst>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Semiautomatic Ontology Acquisition (1/3)</a:t>
            </a:r>
            <a:endParaRPr lang="el-GR" dirty="0"/>
          </a:p>
        </p:txBody>
      </p:sp>
      <p:sp>
        <p:nvSpPr>
          <p:cNvPr id="3" name="2 - Θέση περιεχομένου"/>
          <p:cNvSpPr>
            <a:spLocks noGrp="1"/>
          </p:cNvSpPr>
          <p:nvPr>
            <p:ph idx="1"/>
          </p:nvPr>
        </p:nvSpPr>
        <p:spPr>
          <a:xfrm>
            <a:off x="1043608" y="1447800"/>
            <a:ext cx="7890080" cy="5221560"/>
          </a:xfrm>
        </p:spPr>
        <p:txBody>
          <a:bodyPr>
            <a:normAutofit fontScale="85000" lnSpcReduction="20000"/>
          </a:bodyPr>
          <a:lstStyle/>
          <a:p>
            <a:r>
              <a:rPr lang="en-US" dirty="0" smtClean="0"/>
              <a:t>There are two core challenges for putting the vision of the SW into action</a:t>
            </a:r>
          </a:p>
          <a:p>
            <a:pPr lvl="1"/>
            <a:r>
              <a:rPr lang="en-US" dirty="0" smtClean="0"/>
              <a:t>First, one has to support the re-engineering task of semantic enrichment for building the Web of metadata</a:t>
            </a:r>
          </a:p>
          <a:p>
            <a:pPr lvl="2"/>
            <a:r>
              <a:rPr lang="en-US" dirty="0" smtClean="0"/>
              <a:t>The success of the SW greatly depends on the proliferation of </a:t>
            </a:r>
            <a:r>
              <a:rPr lang="en-US" dirty="0" err="1" smtClean="0"/>
              <a:t>ontologies</a:t>
            </a:r>
            <a:r>
              <a:rPr lang="en-US" dirty="0" smtClean="0"/>
              <a:t> and relational metadata</a:t>
            </a:r>
          </a:p>
          <a:p>
            <a:pPr lvl="2"/>
            <a:r>
              <a:rPr lang="en-US" dirty="0" smtClean="0"/>
              <a:t>This requires that such metadata can be produced at high speed and low cost</a:t>
            </a:r>
          </a:p>
          <a:p>
            <a:pPr lvl="2"/>
            <a:r>
              <a:rPr lang="en-US" dirty="0" smtClean="0"/>
              <a:t>To this end, the task of merging and aligning </a:t>
            </a:r>
            <a:r>
              <a:rPr lang="en-US" dirty="0" err="1" smtClean="0"/>
              <a:t>ontologies</a:t>
            </a:r>
            <a:r>
              <a:rPr lang="en-US" dirty="0" smtClean="0"/>
              <a:t> for establishing semantic interoperability may be supported by machine learning techniques</a:t>
            </a:r>
          </a:p>
          <a:p>
            <a:pPr lvl="1"/>
            <a:r>
              <a:rPr lang="en-US" dirty="0" smtClean="0"/>
              <a:t>Second, one has to provide a means for maintaining and adopting the machine-</a:t>
            </a:r>
            <a:r>
              <a:rPr lang="en-US" dirty="0" err="1" smtClean="0"/>
              <a:t>processable</a:t>
            </a:r>
            <a:r>
              <a:rPr lang="en-US" dirty="0" smtClean="0"/>
              <a:t> data that are the basis for the SW</a:t>
            </a:r>
          </a:p>
          <a:p>
            <a:pPr lvl="2"/>
            <a:r>
              <a:rPr lang="en-US" dirty="0" smtClean="0"/>
              <a:t>Thus, we need mechanisms that support the dynamic nature of the Web</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422</a:t>
            </a:fld>
            <a:endParaRPr lang="el-GR"/>
          </a:p>
        </p:txBody>
      </p:sp>
    </p:spTree>
    <p:extLst>
      <p:ext uri="{BB962C8B-B14F-4D97-AF65-F5344CB8AC3E}">
        <p14:creationId xmlns:p14="http://schemas.microsoft.com/office/powerpoint/2010/main" val="886378575"/>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Semiautomatic Ontology Acquisition (2/3)</a:t>
            </a:r>
            <a:endParaRPr lang="el-GR" dirty="0"/>
          </a:p>
        </p:txBody>
      </p:sp>
      <p:sp>
        <p:nvSpPr>
          <p:cNvPr id="3" name="2 - Θέση περιεχομένου"/>
          <p:cNvSpPr>
            <a:spLocks noGrp="1"/>
          </p:cNvSpPr>
          <p:nvPr>
            <p:ph idx="1"/>
          </p:nvPr>
        </p:nvSpPr>
        <p:spPr>
          <a:xfrm>
            <a:off x="1435608" y="1447800"/>
            <a:ext cx="7498080" cy="5221560"/>
          </a:xfrm>
        </p:spPr>
        <p:txBody>
          <a:bodyPr>
            <a:normAutofit fontScale="70000" lnSpcReduction="20000"/>
          </a:bodyPr>
          <a:lstStyle/>
          <a:p>
            <a:r>
              <a:rPr lang="en-US" dirty="0" smtClean="0"/>
              <a:t>Although ontology engineering tools have matured over the last decade, manual ontology acquisition remains a time-consuming, expensive, highly skilled, and sometimes cumbersome task </a:t>
            </a:r>
          </a:p>
          <a:p>
            <a:pPr lvl="1"/>
            <a:r>
              <a:rPr lang="en-US" dirty="0" smtClean="0"/>
              <a:t>that can easily result in a knowledge acquisition bottleneck</a:t>
            </a:r>
          </a:p>
          <a:p>
            <a:r>
              <a:rPr lang="en-US" dirty="0" smtClean="0"/>
              <a:t>These problems resemble those that knowledge engineers have dealt with over the last two decades </a:t>
            </a:r>
          </a:p>
          <a:p>
            <a:pPr lvl="1"/>
            <a:r>
              <a:rPr lang="en-US" dirty="0" smtClean="0"/>
              <a:t>as they worked on knowledge acquisition methodologies or workbenches for defining knowledge bases</a:t>
            </a:r>
          </a:p>
          <a:p>
            <a:r>
              <a:rPr lang="en-US" dirty="0" smtClean="0"/>
              <a:t>The integration of knowledge acquisition with machine learning techniques proved beneficial for knowledge acquisition</a:t>
            </a:r>
          </a:p>
          <a:p>
            <a:r>
              <a:rPr lang="en-US" dirty="0" smtClean="0"/>
              <a:t>The research area of machine learning has a long history, both on knowledge acquisition or extraction and on knowledge revision or maintenance</a:t>
            </a:r>
          </a:p>
          <a:p>
            <a:pPr lvl="1"/>
            <a:r>
              <a:rPr lang="en-US" dirty="0" smtClean="0"/>
              <a:t>and it provides a large number of techniques that may be applied to solve these challenges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423</a:t>
            </a:fld>
            <a:endParaRPr lang="el-GR"/>
          </a:p>
        </p:txBody>
      </p:sp>
    </p:spTree>
    <p:extLst>
      <p:ext uri="{BB962C8B-B14F-4D97-AF65-F5344CB8AC3E}">
        <p14:creationId xmlns:p14="http://schemas.microsoft.com/office/powerpoint/2010/main" val="2506520180"/>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Semiautomatic Ontology Acquisition (3/3)</a:t>
            </a:r>
            <a:endParaRPr lang="el-GR" dirty="0"/>
          </a:p>
        </p:txBody>
      </p:sp>
      <p:sp>
        <p:nvSpPr>
          <p:cNvPr id="3" name="2 - Θέση περιεχομένου"/>
          <p:cNvSpPr>
            <a:spLocks noGrp="1"/>
          </p:cNvSpPr>
          <p:nvPr>
            <p:ph idx="1"/>
          </p:nvPr>
        </p:nvSpPr>
        <p:spPr>
          <a:xfrm>
            <a:off x="1435608" y="1447800"/>
            <a:ext cx="7498080" cy="5221560"/>
          </a:xfrm>
        </p:spPr>
        <p:txBody>
          <a:bodyPr>
            <a:normAutofit fontScale="70000" lnSpcReduction="20000"/>
          </a:bodyPr>
          <a:lstStyle/>
          <a:p>
            <a:r>
              <a:rPr lang="en-US" dirty="0" smtClean="0"/>
              <a:t>The following tasks can be supported by machine learning techniques:</a:t>
            </a:r>
          </a:p>
          <a:p>
            <a:pPr lvl="1"/>
            <a:r>
              <a:rPr lang="en-US" dirty="0" smtClean="0"/>
              <a:t>Extraction of </a:t>
            </a:r>
            <a:r>
              <a:rPr lang="en-US" dirty="0" err="1" smtClean="0"/>
              <a:t>ontologies</a:t>
            </a:r>
            <a:r>
              <a:rPr lang="en-US" dirty="0" smtClean="0"/>
              <a:t> from existing data on the Web</a:t>
            </a:r>
          </a:p>
          <a:p>
            <a:pPr lvl="1"/>
            <a:r>
              <a:rPr lang="en-US" dirty="0" smtClean="0"/>
              <a:t>Extraction of relational data and metadata from existing data on the Web</a:t>
            </a:r>
          </a:p>
          <a:p>
            <a:pPr lvl="1"/>
            <a:r>
              <a:rPr lang="en-US" dirty="0" smtClean="0"/>
              <a:t>Merging and mapping </a:t>
            </a:r>
            <a:r>
              <a:rPr lang="en-US" dirty="0" err="1" smtClean="0"/>
              <a:t>ontologies</a:t>
            </a:r>
            <a:r>
              <a:rPr lang="en-US" dirty="0" smtClean="0"/>
              <a:t> by analyzing extensions of concepts</a:t>
            </a:r>
          </a:p>
          <a:p>
            <a:pPr lvl="1"/>
            <a:r>
              <a:rPr lang="en-US" dirty="0" smtClean="0"/>
              <a:t>Maintaining </a:t>
            </a:r>
            <a:r>
              <a:rPr lang="en-US" dirty="0" err="1" smtClean="0"/>
              <a:t>ontologies</a:t>
            </a:r>
            <a:r>
              <a:rPr lang="en-US" dirty="0" smtClean="0"/>
              <a:t> by analyzing instance data</a:t>
            </a:r>
          </a:p>
          <a:p>
            <a:pPr lvl="1"/>
            <a:r>
              <a:rPr lang="en-US" dirty="0" smtClean="0"/>
              <a:t>Improving Semantic Web applications by observing users</a:t>
            </a:r>
          </a:p>
          <a:p>
            <a:r>
              <a:rPr lang="en-US" dirty="0" smtClean="0"/>
              <a:t>Machine learning provides a number of techniques that can be used to support these tasks:</a:t>
            </a:r>
          </a:p>
          <a:p>
            <a:pPr lvl="1"/>
            <a:r>
              <a:rPr lang="en-US" dirty="0" smtClean="0"/>
              <a:t>Clustering</a:t>
            </a:r>
          </a:p>
          <a:p>
            <a:pPr lvl="1"/>
            <a:r>
              <a:rPr lang="en-US" dirty="0" smtClean="0"/>
              <a:t>Incremental ontology updates</a:t>
            </a:r>
          </a:p>
          <a:p>
            <a:pPr lvl="1"/>
            <a:r>
              <a:rPr lang="en-US" dirty="0" smtClean="0"/>
              <a:t>Support for the knowledge engineer</a:t>
            </a:r>
          </a:p>
          <a:p>
            <a:pPr lvl="1"/>
            <a:r>
              <a:rPr lang="en-US" dirty="0" smtClean="0"/>
              <a:t>Improving large natural language </a:t>
            </a:r>
            <a:r>
              <a:rPr lang="en-US" dirty="0" err="1" smtClean="0"/>
              <a:t>ontologies</a:t>
            </a:r>
            <a:endParaRPr lang="en-US" dirty="0" smtClean="0"/>
          </a:p>
          <a:p>
            <a:pPr lvl="1"/>
            <a:r>
              <a:rPr lang="en-US" dirty="0" smtClean="0"/>
              <a:t>Pure (domain) ontology learning</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424</a:t>
            </a:fld>
            <a:endParaRPr lang="el-GR"/>
          </a:p>
        </p:txBody>
      </p:sp>
    </p:spTree>
    <p:extLst>
      <p:ext uri="{BB962C8B-B14F-4D97-AF65-F5344CB8AC3E}">
        <p14:creationId xmlns:p14="http://schemas.microsoft.com/office/powerpoint/2010/main" val="2037244224"/>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Natural Language </a:t>
            </a:r>
            <a:r>
              <a:rPr lang="en-US" b="1" dirty="0" err="1" smtClean="0"/>
              <a:t>Ontologies</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n-US" dirty="0" smtClean="0"/>
              <a:t>Natural language </a:t>
            </a:r>
            <a:r>
              <a:rPr lang="en-US" dirty="0" err="1" smtClean="0"/>
              <a:t>ontologies</a:t>
            </a:r>
            <a:r>
              <a:rPr lang="en-US" dirty="0" smtClean="0"/>
              <a:t> (NLOs) contain lexical relations between language concepts</a:t>
            </a:r>
          </a:p>
          <a:p>
            <a:pPr lvl="1"/>
            <a:r>
              <a:rPr lang="en-US" dirty="0" smtClean="0"/>
              <a:t>they are large in size and do not require frequent updates</a:t>
            </a:r>
          </a:p>
          <a:p>
            <a:r>
              <a:rPr lang="en-US" dirty="0" smtClean="0"/>
              <a:t>Usually they represent the background knowledge of the system and are used to expand user queries</a:t>
            </a:r>
          </a:p>
          <a:p>
            <a:r>
              <a:rPr lang="en-US" dirty="0" smtClean="0"/>
              <a:t>The state of the art in NLO learning looks quite optimistic: </a:t>
            </a:r>
          </a:p>
          <a:p>
            <a:pPr lvl="1"/>
            <a:r>
              <a:rPr lang="en-US" dirty="0" smtClean="0"/>
              <a:t>not only does a stable general-purpose NLO exist </a:t>
            </a:r>
          </a:p>
          <a:p>
            <a:pPr lvl="1"/>
            <a:r>
              <a:rPr lang="en-US" dirty="0" smtClean="0"/>
              <a:t>but so do techniques for automatically or </a:t>
            </a:r>
            <a:r>
              <a:rPr lang="en-US" dirty="0" err="1" smtClean="0"/>
              <a:t>semiautomatically</a:t>
            </a:r>
            <a:r>
              <a:rPr lang="en-US" dirty="0" smtClean="0"/>
              <a:t> constructing and enriching domain-specific NLOs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425</a:t>
            </a:fld>
            <a:endParaRPr lang="el-GR"/>
          </a:p>
        </p:txBody>
      </p:sp>
    </p:spTree>
    <p:extLst>
      <p:ext uri="{BB962C8B-B14F-4D97-AF65-F5344CB8AC3E}">
        <p14:creationId xmlns:p14="http://schemas.microsoft.com/office/powerpoint/2010/main" val="2020022210"/>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Domain </a:t>
            </a:r>
            <a:r>
              <a:rPr lang="en-US" b="1" dirty="0" err="1" smtClean="0"/>
              <a:t>Ontologies</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dirty="0" smtClean="0"/>
              <a:t>Domain </a:t>
            </a:r>
            <a:r>
              <a:rPr lang="en-US" dirty="0" err="1" smtClean="0"/>
              <a:t>ontologies</a:t>
            </a:r>
            <a:r>
              <a:rPr lang="en-US" dirty="0" smtClean="0"/>
              <a:t> capture knowledge of one particular domain</a:t>
            </a:r>
          </a:p>
          <a:p>
            <a:pPr lvl="1"/>
            <a:r>
              <a:rPr lang="en-US" dirty="0" smtClean="0"/>
              <a:t>E.g. pharmacological or printer knowledge</a:t>
            </a:r>
          </a:p>
          <a:p>
            <a:r>
              <a:rPr lang="en-US" dirty="0" smtClean="0"/>
              <a:t>These </a:t>
            </a:r>
            <a:r>
              <a:rPr lang="en-US" dirty="0" err="1" smtClean="0"/>
              <a:t>ontologies</a:t>
            </a:r>
            <a:r>
              <a:rPr lang="en-US" dirty="0" smtClean="0"/>
              <a:t> provide a detailed description of the domain concepts from a restricted domain</a:t>
            </a:r>
          </a:p>
          <a:p>
            <a:r>
              <a:rPr lang="en-US" dirty="0" smtClean="0"/>
              <a:t>Usually, they are constructed manually, but different learning techniques can assist the (especially the inexperienced) knowledge engineer</a:t>
            </a:r>
          </a:p>
          <a:p>
            <a:r>
              <a:rPr lang="en-US" dirty="0" smtClean="0"/>
              <a:t>Learning of the domain </a:t>
            </a:r>
            <a:r>
              <a:rPr lang="en-US" dirty="0" err="1" smtClean="0"/>
              <a:t>ontologies</a:t>
            </a:r>
            <a:r>
              <a:rPr lang="en-US" dirty="0" smtClean="0"/>
              <a:t> is far less developed than NLO improvement</a:t>
            </a:r>
          </a:p>
          <a:p>
            <a:r>
              <a:rPr lang="en-US" dirty="0" smtClean="0"/>
              <a:t>The acquisition of the domain </a:t>
            </a:r>
            <a:r>
              <a:rPr lang="en-US" dirty="0" err="1" smtClean="0"/>
              <a:t>ontologies</a:t>
            </a:r>
            <a:r>
              <a:rPr lang="en-US" dirty="0" smtClean="0"/>
              <a:t> is still guided by a human knowledge engineer, and automated learning techniques play a minor role in knowledge acquisition</a:t>
            </a:r>
          </a:p>
          <a:p>
            <a:r>
              <a:rPr lang="en-US" dirty="0" smtClean="0"/>
              <a:t>They have to find statistically valid dependencies in the domain texts and suggest them to the knowledge engineer</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426</a:t>
            </a:fld>
            <a:endParaRPr lang="el-GR"/>
          </a:p>
        </p:txBody>
      </p:sp>
    </p:spTree>
    <p:extLst>
      <p:ext uri="{BB962C8B-B14F-4D97-AF65-F5344CB8AC3E}">
        <p14:creationId xmlns:p14="http://schemas.microsoft.com/office/powerpoint/2010/main" val="2260755666"/>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Ontology Instances (1/5)</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n-US" dirty="0" smtClean="0"/>
              <a:t>Ontology instances can be generated automatically and frequently updated </a:t>
            </a:r>
          </a:p>
          <a:p>
            <a:pPr lvl="1"/>
            <a:r>
              <a:rPr lang="en-US" dirty="0" smtClean="0"/>
              <a:t>e.g., a company profile from the Yellow Pages will be updated frequently</a:t>
            </a:r>
          </a:p>
          <a:p>
            <a:r>
              <a:rPr lang="en-US" dirty="0" smtClean="0"/>
              <a:t>While the ontology remains unchanged</a:t>
            </a:r>
          </a:p>
          <a:p>
            <a:r>
              <a:rPr lang="en-US" dirty="0" smtClean="0"/>
              <a:t>The task of learning of the ontology instances fits nicely into a machine learning framework</a:t>
            </a:r>
          </a:p>
          <a:p>
            <a:pPr lvl="1"/>
            <a:r>
              <a:rPr lang="en-US" dirty="0" smtClean="0"/>
              <a:t>and there are several successful applications of machine learning algorithms for this</a:t>
            </a:r>
          </a:p>
          <a:p>
            <a:r>
              <a:rPr lang="en-US" dirty="0" smtClean="0"/>
              <a:t>But these applications are either strictly dependent on the domain ontology or populate the markup without relating to any domain theory</a:t>
            </a:r>
          </a:p>
          <a:p>
            <a:r>
              <a:rPr lang="en-US" dirty="0" smtClean="0"/>
              <a:t>A general-purpose technique for extracting ontology instances from texts given the domain ontology as input has still not been developed</a:t>
            </a:r>
          </a:p>
          <a:p>
            <a:r>
              <a:rPr lang="en-US" dirty="0" smtClean="0"/>
              <a:t>Besides the different types of </a:t>
            </a:r>
            <a:r>
              <a:rPr lang="en-US" dirty="0" err="1" smtClean="0"/>
              <a:t>ontologies</a:t>
            </a:r>
            <a:r>
              <a:rPr lang="en-US" dirty="0" smtClean="0"/>
              <a:t> that can be supported, there are also different uses for ontology learning.</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427</a:t>
            </a:fld>
            <a:endParaRPr lang="el-GR"/>
          </a:p>
        </p:txBody>
      </p:sp>
    </p:spTree>
    <p:extLst>
      <p:ext uri="{BB962C8B-B14F-4D97-AF65-F5344CB8AC3E}">
        <p14:creationId xmlns:p14="http://schemas.microsoft.com/office/powerpoint/2010/main" val="3232062275"/>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Ontology Instances (2/5)</a:t>
            </a:r>
            <a:endParaRPr lang="el-GR" dirty="0"/>
          </a:p>
        </p:txBody>
      </p:sp>
      <p:sp>
        <p:nvSpPr>
          <p:cNvPr id="3" name="2 - Θέση περιεχομένου"/>
          <p:cNvSpPr>
            <a:spLocks noGrp="1"/>
          </p:cNvSpPr>
          <p:nvPr>
            <p:ph idx="1"/>
          </p:nvPr>
        </p:nvSpPr>
        <p:spPr>
          <a:xfrm>
            <a:off x="899592" y="1447800"/>
            <a:ext cx="8172400" cy="5221560"/>
          </a:xfrm>
        </p:spPr>
        <p:txBody>
          <a:bodyPr>
            <a:normAutofit fontScale="85000" lnSpcReduction="20000"/>
          </a:bodyPr>
          <a:lstStyle/>
          <a:p>
            <a:r>
              <a:rPr lang="en-US" dirty="0" smtClean="0"/>
              <a:t>The following tasks relate to ontology acquisition tasks in knowledge engineering:</a:t>
            </a:r>
          </a:p>
          <a:p>
            <a:pPr lvl="1"/>
            <a:r>
              <a:rPr lang="en-US" dirty="0" smtClean="0"/>
              <a:t>Ontology creation from scratch by the knowledge engineer</a:t>
            </a:r>
          </a:p>
          <a:p>
            <a:pPr lvl="2"/>
            <a:r>
              <a:rPr lang="en-US" dirty="0" smtClean="0"/>
              <a:t>In this task machine learning assists the knowledge engineer by </a:t>
            </a:r>
          </a:p>
          <a:p>
            <a:pPr lvl="3"/>
            <a:r>
              <a:rPr lang="en-US" sz="2100" dirty="0" smtClean="0"/>
              <a:t>suggesting the most important relations in the field </a:t>
            </a:r>
          </a:p>
          <a:p>
            <a:pPr lvl="3"/>
            <a:r>
              <a:rPr lang="en-US" sz="2100" dirty="0" smtClean="0"/>
              <a:t>or checking and verifying the constructed knowledge bases</a:t>
            </a:r>
          </a:p>
          <a:p>
            <a:pPr lvl="1"/>
            <a:r>
              <a:rPr lang="en-US" dirty="0" smtClean="0"/>
              <a:t>• Ontology schema extraction from Web documents</a:t>
            </a:r>
          </a:p>
          <a:p>
            <a:pPr lvl="2"/>
            <a:r>
              <a:rPr lang="en-US" dirty="0" smtClean="0"/>
              <a:t>In this task machine learning systems take the data and </a:t>
            </a:r>
            <a:r>
              <a:rPr lang="en-US" dirty="0" err="1" smtClean="0"/>
              <a:t>metaknowledge</a:t>
            </a:r>
            <a:r>
              <a:rPr lang="en-US" dirty="0" smtClean="0"/>
              <a:t> (like a </a:t>
            </a:r>
            <a:r>
              <a:rPr lang="en-US" dirty="0" err="1" smtClean="0"/>
              <a:t>metaontology</a:t>
            </a:r>
            <a:r>
              <a:rPr lang="en-US" dirty="0" smtClean="0"/>
              <a:t>) as input and generate the ready-to-use ontology as output </a:t>
            </a:r>
          </a:p>
          <a:p>
            <a:pPr lvl="3"/>
            <a:r>
              <a:rPr lang="en-US" sz="2100" dirty="0" smtClean="0"/>
              <a:t>with the  possible help of the knowledge engineer</a:t>
            </a:r>
          </a:p>
          <a:p>
            <a:pPr lvl="1"/>
            <a:r>
              <a:rPr lang="en-US" dirty="0" smtClean="0"/>
              <a:t>• Extraction of ontology instances populates given ontology schemas and extracts the instances of the ontology presented in the Web documents</a:t>
            </a:r>
          </a:p>
          <a:p>
            <a:pPr lvl="2"/>
            <a:r>
              <a:rPr lang="en-US" dirty="0" smtClean="0"/>
              <a:t>This task is similar to information extraction and page annotation</a:t>
            </a:r>
          </a:p>
          <a:p>
            <a:pPr lvl="2"/>
            <a:r>
              <a:rPr lang="en-US" dirty="0" smtClean="0"/>
              <a:t>And can apply the techniques developed in these areas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428</a:t>
            </a:fld>
            <a:endParaRPr lang="el-GR"/>
          </a:p>
        </p:txBody>
      </p:sp>
    </p:spTree>
    <p:extLst>
      <p:ext uri="{BB962C8B-B14F-4D97-AF65-F5344CB8AC3E}">
        <p14:creationId xmlns:p14="http://schemas.microsoft.com/office/powerpoint/2010/main" val="4094121495"/>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Ontology Instances (3/5)</a:t>
            </a:r>
            <a:endParaRPr lang="el-GR" dirty="0"/>
          </a:p>
        </p:txBody>
      </p:sp>
      <p:sp>
        <p:nvSpPr>
          <p:cNvPr id="3" name="2 - Θέση περιεχομένου"/>
          <p:cNvSpPr>
            <a:spLocks noGrp="1"/>
          </p:cNvSpPr>
          <p:nvPr>
            <p:ph idx="1"/>
          </p:nvPr>
        </p:nvSpPr>
        <p:spPr>
          <a:xfrm>
            <a:off x="1043608" y="1447800"/>
            <a:ext cx="7890080" cy="5077544"/>
          </a:xfrm>
        </p:spPr>
        <p:txBody>
          <a:bodyPr>
            <a:normAutofit fontScale="77500" lnSpcReduction="20000"/>
          </a:bodyPr>
          <a:lstStyle/>
          <a:p>
            <a:r>
              <a:rPr lang="en-US" dirty="0" smtClean="0"/>
              <a:t>The following tasks relate to ontology maintenance tasks:</a:t>
            </a:r>
          </a:p>
          <a:p>
            <a:pPr lvl="1"/>
            <a:r>
              <a:rPr lang="en-US" dirty="0" smtClean="0"/>
              <a:t>Ontology integration and navigation deal with reconstructing and navigating in large and possibly machine-learned knowledge bases</a:t>
            </a:r>
          </a:p>
          <a:p>
            <a:pPr lvl="2"/>
            <a:r>
              <a:rPr lang="en-US" dirty="0" smtClean="0"/>
              <a:t>For example, the task can be to change the propositional-level knowledge base of the machine learner into a first-order knowledge base</a:t>
            </a:r>
          </a:p>
          <a:p>
            <a:pPr lvl="1"/>
            <a:r>
              <a:rPr lang="en-US" dirty="0" smtClean="0"/>
              <a:t>An ontology maintenance task is updating some parts of an ontology that are designed to be updated </a:t>
            </a:r>
          </a:p>
          <a:p>
            <a:pPr lvl="2"/>
            <a:r>
              <a:rPr lang="en-US" dirty="0" smtClean="0"/>
              <a:t>like formatting tags that have to track the changes made in the page layout</a:t>
            </a:r>
          </a:p>
          <a:p>
            <a:pPr lvl="1"/>
            <a:r>
              <a:rPr lang="en-US" dirty="0" smtClean="0"/>
              <a:t>Ontology enrichment (or ontology tuning) includes automated modification of minor relations into an existing ontology</a:t>
            </a:r>
          </a:p>
          <a:p>
            <a:pPr lvl="2"/>
            <a:r>
              <a:rPr lang="en-US" dirty="0" smtClean="0"/>
              <a:t>This does not change major concepts and structures but makes an ontology more precise</a:t>
            </a:r>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429</a:t>
            </a:fld>
            <a:endParaRPr lang="el-GR"/>
          </a:p>
        </p:txBody>
      </p:sp>
    </p:spTree>
    <p:extLst>
      <p:ext uri="{BB962C8B-B14F-4D97-AF65-F5344CB8AC3E}">
        <p14:creationId xmlns:p14="http://schemas.microsoft.com/office/powerpoint/2010/main" val="1909070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31640" y="274638"/>
            <a:ext cx="7602048" cy="1354162"/>
          </a:xfrm>
        </p:spPr>
        <p:txBody>
          <a:bodyPr>
            <a:normAutofit/>
          </a:bodyPr>
          <a:lstStyle/>
          <a:p>
            <a:r>
              <a:rPr lang="en-US" sz="4000" b="1" dirty="0" smtClean="0"/>
              <a:t>Comments and Processing Instructions (PIs)</a:t>
            </a:r>
            <a:endParaRPr lang="el-GR" sz="4000" dirty="0"/>
          </a:p>
        </p:txBody>
      </p:sp>
      <p:sp>
        <p:nvSpPr>
          <p:cNvPr id="3" name="2 - Θέση περιεχομένου"/>
          <p:cNvSpPr>
            <a:spLocks noGrp="1"/>
          </p:cNvSpPr>
          <p:nvPr>
            <p:ph idx="1"/>
          </p:nvPr>
        </p:nvSpPr>
        <p:spPr>
          <a:xfrm>
            <a:off x="1435608" y="1447800"/>
            <a:ext cx="7456872" cy="4800600"/>
          </a:xfrm>
        </p:spPr>
        <p:txBody>
          <a:bodyPr>
            <a:normAutofit fontScale="92500" lnSpcReduction="10000"/>
          </a:bodyPr>
          <a:lstStyle/>
          <a:p>
            <a:endParaRPr lang="en-US" b="1" dirty="0" smtClean="0"/>
          </a:p>
          <a:p>
            <a:r>
              <a:rPr lang="en-US" sz="3000" dirty="0" smtClean="0"/>
              <a:t>A comment is a piece of text that is to be ignored by the parser</a:t>
            </a:r>
          </a:p>
          <a:p>
            <a:pPr lvl="1"/>
            <a:r>
              <a:rPr lang="en-US" sz="2600" dirty="0" smtClean="0"/>
              <a:t>It has the form &lt;!-- This is a comment --&gt;</a:t>
            </a:r>
          </a:p>
          <a:p>
            <a:r>
              <a:rPr lang="en-US" sz="3000" dirty="0" smtClean="0"/>
              <a:t>PIs provide a mechanism for passing information to an application about how to handle elements</a:t>
            </a:r>
          </a:p>
          <a:p>
            <a:pPr lvl="1"/>
            <a:r>
              <a:rPr lang="en-US" sz="2600" dirty="0" smtClean="0"/>
              <a:t>The general form is </a:t>
            </a:r>
            <a:r>
              <a:rPr lang="en-US" sz="2600" i="1" dirty="0" smtClean="0"/>
              <a:t>&lt;?target instruction?&gt;</a:t>
            </a:r>
          </a:p>
          <a:p>
            <a:pPr lvl="1"/>
            <a:r>
              <a:rPr lang="en-US" sz="2600" dirty="0" smtClean="0"/>
              <a:t>E.g. </a:t>
            </a:r>
            <a:r>
              <a:rPr lang="en-US" sz="2600" i="1" dirty="0" smtClean="0"/>
              <a:t>&lt;?</a:t>
            </a:r>
            <a:r>
              <a:rPr lang="en-US" sz="2600" i="1" dirty="0" err="1" smtClean="0"/>
              <a:t>stylesheet</a:t>
            </a:r>
            <a:r>
              <a:rPr lang="en-US" sz="2600" i="1" dirty="0" smtClean="0"/>
              <a:t> type="text/</a:t>
            </a:r>
            <a:r>
              <a:rPr lang="en-US" sz="2600" i="1" dirty="0" err="1" smtClean="0"/>
              <a:t>css</a:t>
            </a:r>
            <a:r>
              <a:rPr lang="en-US" sz="2600" i="1" dirty="0" smtClean="0"/>
              <a:t>" </a:t>
            </a:r>
            <a:r>
              <a:rPr lang="en-US" sz="2600" i="1" dirty="0" err="1" smtClean="0"/>
              <a:t>href</a:t>
            </a:r>
            <a:r>
              <a:rPr lang="en-US" sz="2600" i="1" dirty="0" smtClean="0"/>
              <a:t>="mystyle.css"?&gt;</a:t>
            </a:r>
          </a:p>
          <a:p>
            <a:r>
              <a:rPr lang="en-US" sz="3000" dirty="0" smtClean="0"/>
              <a:t>PIs offer procedural possibilities in an otherwise declarative environment</a:t>
            </a:r>
            <a:endParaRPr lang="el-GR" sz="30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43</a:t>
            </a:fld>
            <a:endParaRPr lang="el-GR"/>
          </a:p>
        </p:txBody>
      </p:sp>
    </p:spTree>
    <p:extLst>
      <p:ext uri="{BB962C8B-B14F-4D97-AF65-F5344CB8AC3E}">
        <p14:creationId xmlns:p14="http://schemas.microsoft.com/office/powerpoint/2010/main" val="1767256705"/>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Ontology Instances (4/5)</a:t>
            </a:r>
            <a:endParaRPr lang="el-GR" dirty="0"/>
          </a:p>
        </p:txBody>
      </p:sp>
      <p:sp>
        <p:nvSpPr>
          <p:cNvPr id="3" name="2 - Θέση περιεχομένου"/>
          <p:cNvSpPr>
            <a:spLocks noGrp="1"/>
          </p:cNvSpPr>
          <p:nvPr>
            <p:ph idx="1"/>
          </p:nvPr>
        </p:nvSpPr>
        <p:spPr>
          <a:xfrm>
            <a:off x="1403648" y="1735832"/>
            <a:ext cx="7530040" cy="4861520"/>
          </a:xfrm>
        </p:spPr>
        <p:txBody>
          <a:bodyPr>
            <a:normAutofit fontScale="77500" lnSpcReduction="20000"/>
          </a:bodyPr>
          <a:lstStyle/>
          <a:p>
            <a:r>
              <a:rPr lang="en-US" dirty="0" smtClean="0"/>
              <a:t>A wide variety of techniques, algorithms, and tools is available from machine learning</a:t>
            </a:r>
          </a:p>
          <a:p>
            <a:r>
              <a:rPr lang="en-US" dirty="0" smtClean="0"/>
              <a:t>However, an important requirement for ontology representation is that </a:t>
            </a:r>
            <a:r>
              <a:rPr lang="en-US" dirty="0" err="1" smtClean="0"/>
              <a:t>ontologies</a:t>
            </a:r>
            <a:r>
              <a:rPr lang="en-US" dirty="0" smtClean="0"/>
              <a:t> must be symbolic, human-readable, and understandable</a:t>
            </a:r>
          </a:p>
          <a:p>
            <a:r>
              <a:rPr lang="en-US" dirty="0" smtClean="0"/>
              <a:t>This forces us to deal only with symbolic learning algorithms that make generalizations and to skip other methods like neural networks and genetic algorithms</a:t>
            </a:r>
          </a:p>
          <a:p>
            <a:pPr lvl="4"/>
            <a:endParaRPr lang="en-US" dirty="0" smtClean="0"/>
          </a:p>
          <a:p>
            <a:r>
              <a:rPr lang="en-US" dirty="0" smtClean="0"/>
              <a:t>The following are some potentially applicable algorithms:</a:t>
            </a:r>
          </a:p>
          <a:p>
            <a:pPr lvl="1"/>
            <a:r>
              <a:rPr lang="en-US" dirty="0" smtClean="0"/>
              <a:t>Propositional rule learning algorithms learn association rules or other forms of attribute-value rules</a:t>
            </a:r>
          </a:p>
          <a:p>
            <a:pPr lvl="1"/>
            <a:endParaRPr lang="en-US" dirty="0" smtClean="0"/>
          </a:p>
          <a:p>
            <a:endParaRPr lang="en-US" dirty="0" smtClean="0"/>
          </a:p>
          <a:p>
            <a:endParaRPr lang="en-US" dirty="0" smtClean="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430</a:t>
            </a:fld>
            <a:endParaRPr lang="el-GR"/>
          </a:p>
        </p:txBody>
      </p:sp>
    </p:spTree>
    <p:extLst>
      <p:ext uri="{BB962C8B-B14F-4D97-AF65-F5344CB8AC3E}">
        <p14:creationId xmlns:p14="http://schemas.microsoft.com/office/powerpoint/2010/main" val="559609520"/>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Ontology Instances (5/5)</a:t>
            </a:r>
            <a:endParaRPr lang="el-GR" dirty="0"/>
          </a:p>
        </p:txBody>
      </p:sp>
      <p:sp>
        <p:nvSpPr>
          <p:cNvPr id="3" name="2 - Θέση περιεχομένου"/>
          <p:cNvSpPr>
            <a:spLocks noGrp="1"/>
          </p:cNvSpPr>
          <p:nvPr>
            <p:ph idx="1"/>
          </p:nvPr>
        </p:nvSpPr>
        <p:spPr>
          <a:xfrm>
            <a:off x="1146416" y="1403176"/>
            <a:ext cx="7818072" cy="5410200"/>
          </a:xfrm>
        </p:spPr>
        <p:txBody>
          <a:bodyPr>
            <a:normAutofit fontScale="77500" lnSpcReduction="20000"/>
          </a:bodyPr>
          <a:lstStyle/>
          <a:p>
            <a:r>
              <a:rPr lang="en-US" dirty="0" smtClean="0"/>
              <a:t> …</a:t>
            </a:r>
          </a:p>
          <a:p>
            <a:pPr lvl="1"/>
            <a:r>
              <a:rPr lang="en-US" dirty="0" smtClean="0"/>
              <a:t>Bayesian learning is mostly represented by the Naive </a:t>
            </a:r>
            <a:r>
              <a:rPr lang="en-US" dirty="0" err="1" smtClean="0"/>
              <a:t>Bayes</a:t>
            </a:r>
            <a:r>
              <a:rPr lang="en-US" dirty="0" smtClean="0"/>
              <a:t> classifier</a:t>
            </a:r>
          </a:p>
          <a:p>
            <a:pPr lvl="2"/>
            <a:r>
              <a:rPr lang="en-US" dirty="0" smtClean="0"/>
              <a:t>It is based on the </a:t>
            </a:r>
            <a:r>
              <a:rPr lang="en-US" dirty="0" err="1" smtClean="0"/>
              <a:t>Bayes</a:t>
            </a:r>
            <a:r>
              <a:rPr lang="en-US" dirty="0" smtClean="0"/>
              <a:t> theorem and generates probabilistic attribute-value rules </a:t>
            </a:r>
          </a:p>
          <a:p>
            <a:pPr lvl="3"/>
            <a:r>
              <a:rPr lang="en-US" dirty="0" smtClean="0"/>
              <a:t>based on the assumption of conditional independence between the attributes of the training instances</a:t>
            </a:r>
          </a:p>
          <a:p>
            <a:pPr lvl="1"/>
            <a:r>
              <a:rPr lang="en-US" dirty="0" smtClean="0"/>
              <a:t>First-order logic rules learning induces the rules that contain variables, called first-order Horn clauses</a:t>
            </a:r>
          </a:p>
          <a:p>
            <a:pPr lvl="1"/>
            <a:r>
              <a:rPr lang="en-US" dirty="0" smtClean="0"/>
              <a:t>Clustering algorithms group the instances together based on the similarity or distance measures between a pair of instances defined in terms of their attribute values</a:t>
            </a:r>
          </a:p>
          <a:p>
            <a:r>
              <a:rPr lang="en-US" sz="3100" dirty="0" smtClean="0"/>
              <a:t>In conclusion, we can say that although there is much potential for machine learning techniques to be deployed for SW engineering, this is far from a well-understood area</a:t>
            </a:r>
          </a:p>
          <a:p>
            <a:pPr lvl="1"/>
            <a:r>
              <a:rPr lang="en-US" dirty="0" smtClean="0"/>
              <a:t>No off-the-shelf techniques or tools are currently available, although this is likely to change in the near future</a:t>
            </a:r>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431</a:t>
            </a:fld>
            <a:endParaRPr lang="el-GR"/>
          </a:p>
        </p:txBody>
      </p:sp>
    </p:spTree>
    <p:extLst>
      <p:ext uri="{BB962C8B-B14F-4D97-AF65-F5344CB8AC3E}">
        <p14:creationId xmlns:p14="http://schemas.microsoft.com/office/powerpoint/2010/main" val="584687369"/>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normAutofit/>
          </a:bodyPr>
          <a:lstStyle/>
          <a:p>
            <a:r>
              <a:rPr lang="en-US" dirty="0" smtClean="0"/>
              <a:t>Ontology Mapping</a:t>
            </a:r>
            <a:endParaRPr lang="el-GR" dirty="0"/>
          </a:p>
        </p:txBody>
      </p:sp>
      <p:sp>
        <p:nvSpPr>
          <p:cNvPr id="6" name="5 - Θέση κειμένου"/>
          <p:cNvSpPr>
            <a:spLocks noGrp="1"/>
          </p:cNvSpPr>
          <p:nvPr>
            <p:ph type="body" idx="1"/>
          </p:nvPr>
        </p:nvSpPr>
        <p:spPr>
          <a:xfrm>
            <a:off x="4283968" y="4005064"/>
            <a:ext cx="4695224" cy="1077664"/>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432</a:t>
            </a:fld>
            <a:endParaRPr lang="el-GR"/>
          </a:p>
        </p:txBody>
      </p:sp>
    </p:spTree>
    <p:extLst>
      <p:ext uri="{BB962C8B-B14F-4D97-AF65-F5344CB8AC3E}">
        <p14:creationId xmlns:p14="http://schemas.microsoft.com/office/powerpoint/2010/main" val="3567728308"/>
      </p:ext>
    </p:extLst>
  </p:cSld>
  <p:clrMapOvr>
    <a:masterClrMapping/>
  </p:clrMapOvr>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Ontology Mapping</a:t>
            </a:r>
            <a:endParaRPr lang="el-GR" dirty="0"/>
          </a:p>
        </p:txBody>
      </p:sp>
      <p:sp>
        <p:nvSpPr>
          <p:cNvPr id="3" name="2 - Θέση περιεχομένου"/>
          <p:cNvSpPr>
            <a:spLocks noGrp="1"/>
          </p:cNvSpPr>
          <p:nvPr>
            <p:ph idx="1"/>
          </p:nvPr>
        </p:nvSpPr>
        <p:spPr>
          <a:xfrm>
            <a:off x="1435608" y="1447800"/>
            <a:ext cx="7498080" cy="5005536"/>
          </a:xfrm>
        </p:spPr>
        <p:txBody>
          <a:bodyPr>
            <a:normAutofit fontScale="62500" lnSpcReduction="20000"/>
          </a:bodyPr>
          <a:lstStyle/>
          <a:p>
            <a:r>
              <a:rPr lang="en-US" dirty="0" smtClean="0"/>
              <a:t>With reuse rather than development-from-scratch becoming the norm for ontology deployment, ontology integration is an increasingly urgent task</a:t>
            </a:r>
          </a:p>
          <a:p>
            <a:r>
              <a:rPr lang="en-US" dirty="0" smtClean="0"/>
              <a:t>It will rarely be the case that a single ontology fulfills the needs of a particular application</a:t>
            </a:r>
          </a:p>
          <a:p>
            <a:pPr lvl="1"/>
            <a:r>
              <a:rPr lang="en-US" dirty="0" smtClean="0"/>
              <a:t>more often than not, multiple </a:t>
            </a:r>
            <a:r>
              <a:rPr lang="en-US" dirty="0" err="1" smtClean="0"/>
              <a:t>ontologies</a:t>
            </a:r>
            <a:r>
              <a:rPr lang="en-US" dirty="0" smtClean="0"/>
              <a:t> will have to be combined.</a:t>
            </a:r>
          </a:p>
          <a:p>
            <a:r>
              <a:rPr lang="en-US" dirty="0" smtClean="0"/>
              <a:t>This raises the problem of ontology integration </a:t>
            </a:r>
          </a:p>
          <a:p>
            <a:pPr lvl="1"/>
            <a:r>
              <a:rPr lang="en-US" dirty="0" smtClean="0"/>
              <a:t>also called ontology alignment or ontology mapping</a:t>
            </a:r>
          </a:p>
          <a:p>
            <a:r>
              <a:rPr lang="en-US" dirty="0" smtClean="0"/>
              <a:t>This problem is now widely seen as both a crucial issue for the realization of the SW and as one of the hardest problems to solve</a:t>
            </a:r>
          </a:p>
          <a:p>
            <a:r>
              <a:rPr lang="en-US" dirty="0" smtClean="0"/>
              <a:t>Consequently, this problem has received wide attention in the research community in recent years</a:t>
            </a:r>
          </a:p>
          <a:p>
            <a:r>
              <a:rPr lang="en-US" dirty="0" smtClean="0"/>
              <a:t>Current approaches to ontology mapping deploy a whole host of different methods, coming from very different areas</a:t>
            </a:r>
          </a:p>
          <a:p>
            <a:pPr lvl="1"/>
            <a:r>
              <a:rPr lang="en-US" dirty="0" smtClean="0"/>
              <a:t>We distinguish linguistic, statistical, structural, and logical methods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433</a:t>
            </a:fld>
            <a:endParaRPr lang="el-GR"/>
          </a:p>
        </p:txBody>
      </p:sp>
    </p:spTree>
    <p:extLst>
      <p:ext uri="{BB962C8B-B14F-4D97-AF65-F5344CB8AC3E}">
        <p14:creationId xmlns:p14="http://schemas.microsoft.com/office/powerpoint/2010/main" val="2319565025"/>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Linguistic and Statistical Methods</a:t>
            </a:r>
            <a:endParaRPr lang="el-GR" dirty="0"/>
          </a:p>
        </p:txBody>
      </p:sp>
      <p:sp>
        <p:nvSpPr>
          <p:cNvPr id="3" name="2 - Θέση περιεχομένου"/>
          <p:cNvSpPr>
            <a:spLocks noGrp="1"/>
          </p:cNvSpPr>
          <p:nvPr>
            <p:ph idx="1"/>
          </p:nvPr>
        </p:nvSpPr>
        <p:spPr>
          <a:xfrm>
            <a:off x="1043608" y="1447800"/>
            <a:ext cx="8028384" cy="5410200"/>
          </a:xfrm>
        </p:spPr>
        <p:txBody>
          <a:bodyPr>
            <a:normAutofit fontScale="62500" lnSpcReduction="20000"/>
          </a:bodyPr>
          <a:lstStyle/>
          <a:p>
            <a:r>
              <a:rPr lang="en-US" b="1" dirty="0" smtClean="0"/>
              <a:t>Linguistic Methods</a:t>
            </a:r>
          </a:p>
          <a:p>
            <a:r>
              <a:rPr lang="en-US" dirty="0" smtClean="0"/>
              <a:t>The most basic methods try to exploit the linguistic labels attached to the concepts in source and target ontology </a:t>
            </a:r>
          </a:p>
          <a:p>
            <a:pPr lvl="1"/>
            <a:r>
              <a:rPr lang="en-US" dirty="0" smtClean="0"/>
              <a:t>in order to discover potential matches</a:t>
            </a:r>
          </a:p>
          <a:p>
            <a:r>
              <a:rPr lang="en-US" dirty="0" smtClean="0"/>
              <a:t>This can be as simple as basic stemming techniques or calculating Hamming distances, or it can use specialized domain knowledge</a:t>
            </a:r>
          </a:p>
          <a:p>
            <a:pPr lvl="1"/>
            <a:r>
              <a:rPr lang="en-US" dirty="0" smtClean="0"/>
              <a:t>An example of the latter would be that the difference between </a:t>
            </a:r>
            <a:r>
              <a:rPr lang="en-US" i="1" dirty="0" smtClean="0"/>
              <a:t>Diabetes </a:t>
            </a:r>
            <a:r>
              <a:rPr lang="en-US" i="1" dirty="0" err="1" smtClean="0"/>
              <a:t>Melitus</a:t>
            </a:r>
            <a:r>
              <a:rPr lang="en-US" i="1" dirty="0" smtClean="0"/>
              <a:t> type I </a:t>
            </a:r>
            <a:r>
              <a:rPr lang="en-US" dirty="0" smtClean="0"/>
              <a:t>and</a:t>
            </a:r>
            <a:r>
              <a:rPr lang="en-US" i="1" dirty="0" smtClean="0"/>
              <a:t> Diabetes </a:t>
            </a:r>
            <a:r>
              <a:rPr lang="en-US" i="1" dirty="0" err="1" smtClean="0"/>
              <a:t>Melitus</a:t>
            </a:r>
            <a:r>
              <a:rPr lang="en-US" i="1" dirty="0" smtClean="0"/>
              <a:t> type II </a:t>
            </a:r>
            <a:r>
              <a:rPr lang="en-US" dirty="0" smtClean="0"/>
              <a:t>is not a negligible difference to be removed by a small Hamming </a:t>
            </a:r>
            <a:r>
              <a:rPr lang="en-US" i="1" dirty="0" smtClean="0"/>
              <a:t>distance</a:t>
            </a:r>
            <a:endParaRPr lang="en-US" dirty="0" smtClean="0"/>
          </a:p>
          <a:p>
            <a:r>
              <a:rPr lang="en-US" b="1" dirty="0" smtClean="0"/>
              <a:t>Statistical Methods</a:t>
            </a:r>
          </a:p>
          <a:p>
            <a:r>
              <a:rPr lang="en-US" dirty="0" smtClean="0"/>
              <a:t>Instead of using the linguistic labels of concepts, other methods use </a:t>
            </a:r>
            <a:r>
              <a:rPr lang="en-US" i="1" dirty="0" smtClean="0"/>
              <a:t>instance data </a:t>
            </a:r>
            <a:r>
              <a:rPr lang="en-US" dirty="0" smtClean="0"/>
              <a:t>to determine correspondences between concepts</a:t>
            </a:r>
          </a:p>
          <a:p>
            <a:r>
              <a:rPr lang="en-US" dirty="0" smtClean="0"/>
              <a:t>If there is a significant statistical correlation between the instances of a source concept and a target concept, there is reason to believe that these concepts are strongly related </a:t>
            </a:r>
          </a:p>
          <a:p>
            <a:pPr lvl="1"/>
            <a:r>
              <a:rPr lang="en-US" dirty="0" smtClean="0"/>
              <a:t>by a </a:t>
            </a:r>
            <a:r>
              <a:rPr lang="en-US" dirty="0" err="1" smtClean="0"/>
              <a:t>subsumption</a:t>
            </a:r>
            <a:r>
              <a:rPr lang="en-US" dirty="0" smtClean="0"/>
              <a:t> relation or perhaps even an equivalence relation</a:t>
            </a:r>
          </a:p>
          <a:p>
            <a:r>
              <a:rPr lang="en-US" dirty="0" smtClean="0"/>
              <a:t>These approaches of course rely on the availability of a sufficiently large corpus of instances that are classified in both the source and the target </a:t>
            </a:r>
            <a:r>
              <a:rPr lang="en-US" dirty="0" err="1" smtClean="0"/>
              <a:t>ontologies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434</a:t>
            </a:fld>
            <a:endParaRPr lang="el-GR"/>
          </a:p>
        </p:txBody>
      </p:sp>
    </p:spTree>
    <p:extLst>
      <p:ext uri="{BB962C8B-B14F-4D97-AF65-F5344CB8AC3E}">
        <p14:creationId xmlns:p14="http://schemas.microsoft.com/office/powerpoint/2010/main" val="2937767743"/>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Structural Methods</a:t>
            </a:r>
            <a:endParaRPr lang="el-GR" dirty="0"/>
          </a:p>
        </p:txBody>
      </p:sp>
      <p:sp>
        <p:nvSpPr>
          <p:cNvPr id="3" name="2 - Θέση περιεχομένου"/>
          <p:cNvSpPr>
            <a:spLocks noGrp="1"/>
          </p:cNvSpPr>
          <p:nvPr>
            <p:ph idx="1"/>
          </p:nvPr>
        </p:nvSpPr>
        <p:spPr>
          <a:xfrm>
            <a:off x="1435608" y="1447800"/>
            <a:ext cx="7498080" cy="4573488"/>
          </a:xfrm>
        </p:spPr>
        <p:txBody>
          <a:bodyPr>
            <a:normAutofit fontScale="85000" lnSpcReduction="10000"/>
          </a:bodyPr>
          <a:lstStyle/>
          <a:p>
            <a:r>
              <a:rPr lang="en-US" dirty="0" smtClean="0"/>
              <a:t>Since </a:t>
            </a:r>
            <a:r>
              <a:rPr lang="en-US" dirty="0" err="1" smtClean="0"/>
              <a:t>ontologies</a:t>
            </a:r>
            <a:r>
              <a:rPr lang="en-US" dirty="0" smtClean="0"/>
              <a:t> have internal structure, it makes sense to exploit the graph structure of the source and target </a:t>
            </a:r>
            <a:r>
              <a:rPr lang="en-US" dirty="0" err="1" smtClean="0"/>
              <a:t>ontologies</a:t>
            </a:r>
            <a:endParaRPr lang="en-US" dirty="0" smtClean="0"/>
          </a:p>
          <a:p>
            <a:pPr lvl="1"/>
            <a:r>
              <a:rPr lang="en-US" dirty="0" smtClean="0"/>
              <a:t>and try to determine similarities between these structures</a:t>
            </a:r>
          </a:p>
          <a:p>
            <a:pPr lvl="2"/>
            <a:r>
              <a:rPr lang="en-US" dirty="0" smtClean="0"/>
              <a:t>often in coordination with some of the other methods</a:t>
            </a:r>
          </a:p>
          <a:p>
            <a:r>
              <a:rPr lang="en-US" dirty="0" smtClean="0"/>
              <a:t>If a source concept and a target concept have similar linguistic labels</a:t>
            </a:r>
          </a:p>
          <a:p>
            <a:pPr lvl="1"/>
            <a:r>
              <a:rPr lang="en-US" dirty="0" smtClean="0"/>
              <a:t>then the dissimilarity of their graph neighborhoods could be used to detect homonym problems </a:t>
            </a:r>
          </a:p>
          <a:p>
            <a:pPr lvl="2"/>
            <a:r>
              <a:rPr lang="en-US" dirty="0" smtClean="0"/>
              <a:t>where purely linguistic methods would falsely declare a potential mapping</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435</a:t>
            </a:fld>
            <a:endParaRPr lang="el-GR"/>
          </a:p>
        </p:txBody>
      </p:sp>
    </p:spTree>
    <p:extLst>
      <p:ext uri="{BB962C8B-B14F-4D97-AF65-F5344CB8AC3E}">
        <p14:creationId xmlns:p14="http://schemas.microsoft.com/office/powerpoint/2010/main" val="3848218239"/>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Logical Methods</a:t>
            </a:r>
            <a:endParaRPr lang="el-GR" dirty="0"/>
          </a:p>
        </p:txBody>
      </p:sp>
      <p:sp>
        <p:nvSpPr>
          <p:cNvPr id="3" name="2 - Θέση περιεχομένου"/>
          <p:cNvSpPr>
            <a:spLocks noGrp="1"/>
          </p:cNvSpPr>
          <p:nvPr>
            <p:ph idx="1"/>
          </p:nvPr>
        </p:nvSpPr>
        <p:spPr>
          <a:xfrm>
            <a:off x="1115616" y="1447800"/>
            <a:ext cx="7818072" cy="5221560"/>
          </a:xfrm>
        </p:spPr>
        <p:txBody>
          <a:bodyPr>
            <a:normAutofit fontScale="70000" lnSpcReduction="20000"/>
          </a:bodyPr>
          <a:lstStyle/>
          <a:p>
            <a:r>
              <a:rPr lang="en-US" dirty="0" smtClean="0"/>
              <a:t>The methods that are perhaps most specific to mapping </a:t>
            </a:r>
            <a:r>
              <a:rPr lang="en-US" i="1" dirty="0" err="1" smtClean="0"/>
              <a:t>ontologies</a:t>
            </a:r>
            <a:r>
              <a:rPr lang="en-US" i="1" dirty="0" smtClean="0"/>
              <a:t> </a:t>
            </a:r>
            <a:r>
              <a:rPr lang="en-US" dirty="0" smtClean="0"/>
              <a:t>are the logical methods</a:t>
            </a:r>
          </a:p>
          <a:p>
            <a:r>
              <a:rPr lang="en-US" dirty="0" smtClean="0"/>
              <a:t>After all, </a:t>
            </a:r>
            <a:r>
              <a:rPr lang="en-US" dirty="0" err="1" smtClean="0"/>
              <a:t>ontologies</a:t>
            </a:r>
            <a:r>
              <a:rPr lang="en-US" dirty="0" smtClean="0"/>
              <a:t> are “</a:t>
            </a:r>
            <a:r>
              <a:rPr lang="en-US" i="1" dirty="0" smtClean="0"/>
              <a:t>formal specifications of a shared </a:t>
            </a:r>
            <a:r>
              <a:rPr lang="en-US" dirty="0" smtClean="0"/>
              <a:t>conceptualization,” and it makes sense to exploit this formalization of both source and target structures</a:t>
            </a:r>
          </a:p>
          <a:p>
            <a:r>
              <a:rPr lang="en-US" dirty="0" smtClean="0"/>
              <a:t>A serious limitation of this approach is that many practical </a:t>
            </a:r>
            <a:r>
              <a:rPr lang="en-US" dirty="0" err="1" smtClean="0"/>
              <a:t>ontologies</a:t>
            </a:r>
            <a:r>
              <a:rPr lang="en-US" dirty="0" smtClean="0"/>
              <a:t> are semantically rather lightweight </a:t>
            </a:r>
          </a:p>
          <a:p>
            <a:pPr lvl="1"/>
            <a:r>
              <a:rPr lang="en-US" dirty="0" smtClean="0"/>
              <a:t>and thus don’t carry much logical formalism with them</a:t>
            </a:r>
          </a:p>
          <a:p>
            <a:r>
              <a:rPr lang="en-US" dirty="0" smtClean="0"/>
              <a:t>Our conclusion from this brief treatment of ontology-mapping techniques must unfortunately be similar to our conclusion about automatic ontology acquisition techniques: </a:t>
            </a:r>
          </a:p>
          <a:p>
            <a:pPr lvl="1"/>
            <a:r>
              <a:rPr lang="en-US" dirty="0" smtClean="0"/>
              <a:t>although there is much potential, and indeed need, for these techniques to be deployed for SW engineering</a:t>
            </a:r>
          </a:p>
          <a:p>
            <a:pPr lvl="2"/>
            <a:r>
              <a:rPr lang="en-US" sz="2600" dirty="0" smtClean="0"/>
              <a:t>this is far from a well-understood area</a:t>
            </a:r>
          </a:p>
          <a:p>
            <a:r>
              <a:rPr lang="en-US" dirty="0" smtClean="0"/>
              <a:t>No off-the-shelf techniques or tools are currently available, and it is not clear that this is likely to change in the near future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436</a:t>
            </a:fld>
            <a:endParaRPr lang="el-GR"/>
          </a:p>
        </p:txBody>
      </p:sp>
    </p:spTree>
    <p:extLst>
      <p:ext uri="{BB962C8B-B14F-4D97-AF65-F5344CB8AC3E}">
        <p14:creationId xmlns:p14="http://schemas.microsoft.com/office/powerpoint/2010/main" val="3020789528"/>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normAutofit fontScale="90000"/>
          </a:bodyPr>
          <a:lstStyle/>
          <a:p>
            <a:r>
              <a:rPr lang="en-US" dirty="0" smtClean="0"/>
              <a:t>On-To-Knowledge Semantic Web Architecture</a:t>
            </a:r>
            <a:endParaRPr lang="el-GR" dirty="0"/>
          </a:p>
        </p:txBody>
      </p:sp>
      <p:sp>
        <p:nvSpPr>
          <p:cNvPr id="6" name="5 - Θέση κειμένου"/>
          <p:cNvSpPr>
            <a:spLocks noGrp="1"/>
          </p:cNvSpPr>
          <p:nvPr>
            <p:ph type="body" idx="1"/>
          </p:nvPr>
        </p:nvSpPr>
        <p:spPr>
          <a:xfrm>
            <a:off x="4283968" y="4005064"/>
            <a:ext cx="4695224" cy="1077664"/>
          </a:xfrm>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437</a:t>
            </a:fld>
            <a:endParaRPr lang="el-GR"/>
          </a:p>
        </p:txBody>
      </p:sp>
    </p:spTree>
    <p:extLst>
      <p:ext uri="{BB962C8B-B14F-4D97-AF65-F5344CB8AC3E}">
        <p14:creationId xmlns:p14="http://schemas.microsoft.com/office/powerpoint/2010/main" val="3783819615"/>
      </p:ext>
    </p:extLst>
  </p:cSld>
  <p:clrMapOvr>
    <a:masterClrMapping/>
  </p:clrMapOvr>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On-To-Knowledge SW Architecture</a:t>
            </a:r>
            <a:endParaRPr lang="el-GR" dirty="0"/>
          </a:p>
        </p:txBody>
      </p:sp>
      <p:sp>
        <p:nvSpPr>
          <p:cNvPr id="3" name="2 - Θέση περιεχομένου"/>
          <p:cNvSpPr>
            <a:spLocks noGrp="1"/>
          </p:cNvSpPr>
          <p:nvPr>
            <p:ph idx="1"/>
          </p:nvPr>
        </p:nvSpPr>
        <p:spPr>
          <a:xfrm>
            <a:off x="4932040" y="1663824"/>
            <a:ext cx="4073656" cy="4501480"/>
          </a:xfrm>
        </p:spPr>
        <p:txBody>
          <a:bodyPr>
            <a:normAutofit fontScale="70000" lnSpcReduction="20000"/>
          </a:bodyPr>
          <a:lstStyle/>
          <a:p>
            <a:r>
              <a:rPr lang="en-US" dirty="0" smtClean="0"/>
              <a:t>Building the SW not only involves using the new languages </a:t>
            </a:r>
          </a:p>
          <a:p>
            <a:pPr lvl="1"/>
            <a:r>
              <a:rPr lang="en-US" dirty="0" smtClean="0"/>
              <a:t>but also a rather different style of engineering </a:t>
            </a:r>
          </a:p>
          <a:p>
            <a:pPr lvl="1"/>
            <a:r>
              <a:rPr lang="en-US" dirty="0" smtClean="0"/>
              <a:t>and a rather different approach to application integration</a:t>
            </a:r>
          </a:p>
          <a:p>
            <a:r>
              <a:rPr lang="en-US" dirty="0" smtClean="0"/>
              <a:t>To illustrate this, we describe how a number of SW-related tools can be integrated in a single lightweight architecture using SW standards to achieve interoperability between independently engineered tools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438</a:t>
            </a:fld>
            <a:endParaRPr lang="el-GR"/>
          </a:p>
        </p:txBody>
      </p:sp>
      <p:pic>
        <p:nvPicPr>
          <p:cNvPr id="6146" name="Picture 2"/>
          <p:cNvPicPr>
            <a:picLocks noChangeAspect="1" noChangeArrowheads="1"/>
          </p:cNvPicPr>
          <p:nvPr/>
        </p:nvPicPr>
        <p:blipFill>
          <a:blip r:embed="rId2" cstate="print"/>
          <a:srcRect/>
          <a:stretch>
            <a:fillRect/>
          </a:stretch>
        </p:blipFill>
        <p:spPr bwMode="auto">
          <a:xfrm>
            <a:off x="96034" y="1556792"/>
            <a:ext cx="4980022" cy="4647034"/>
          </a:xfrm>
          <a:prstGeom prst="rect">
            <a:avLst/>
          </a:prstGeom>
          <a:noFill/>
          <a:ln w="9525">
            <a:noFill/>
            <a:miter lim="800000"/>
            <a:headEnd/>
            <a:tailEnd/>
          </a:ln>
        </p:spPr>
      </p:pic>
    </p:spTree>
    <p:extLst>
      <p:ext uri="{BB962C8B-B14F-4D97-AF65-F5344CB8AC3E}">
        <p14:creationId xmlns:p14="http://schemas.microsoft.com/office/powerpoint/2010/main" val="4048815310"/>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Knowledge Acquisition</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smtClean="0"/>
              <a:t>At the bottom of the above figure we find tools that use surface analysis techniques to obtain content from documents</a:t>
            </a:r>
          </a:p>
          <a:p>
            <a:pPr lvl="1"/>
            <a:r>
              <a:rPr lang="en-US" dirty="0" smtClean="0"/>
              <a:t>These can be either unstructured natural language documents or structured and </a:t>
            </a:r>
            <a:r>
              <a:rPr lang="en-US" dirty="0" err="1" smtClean="0"/>
              <a:t>semistructured</a:t>
            </a:r>
            <a:r>
              <a:rPr lang="en-US" dirty="0" smtClean="0"/>
              <a:t> documents </a:t>
            </a:r>
          </a:p>
          <a:p>
            <a:pPr lvl="2"/>
            <a:r>
              <a:rPr lang="en-US" dirty="0" smtClean="0"/>
              <a:t>such as HTML tables and spreadsheets</a:t>
            </a:r>
          </a:p>
          <a:p>
            <a:r>
              <a:rPr lang="en-US" dirty="0" smtClean="0"/>
              <a:t>In the case of unstructured documents</a:t>
            </a:r>
          </a:p>
          <a:p>
            <a:pPr lvl="1"/>
            <a:r>
              <a:rPr lang="en-US" dirty="0" smtClean="0"/>
              <a:t>the tools typically use a combination of statistical techniques and shallow natural language technology to extract key concepts from documents</a:t>
            </a:r>
          </a:p>
          <a:p>
            <a:r>
              <a:rPr lang="en-US" dirty="0" smtClean="0"/>
              <a:t>In the case of more structured documents</a:t>
            </a:r>
          </a:p>
          <a:p>
            <a:pPr lvl="1"/>
            <a:r>
              <a:rPr lang="en-US" dirty="0" smtClean="0"/>
              <a:t>the tools use techniques such as wrappers, induction, and pattern recognition </a:t>
            </a:r>
          </a:p>
          <a:p>
            <a:pPr lvl="1"/>
            <a:r>
              <a:rPr lang="en-US" dirty="0" smtClean="0"/>
              <a:t>to extract the content from the weak structures found in these documents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439</a:t>
            </a:fld>
            <a:endParaRPr lang="el-GR"/>
          </a:p>
        </p:txBody>
      </p:sp>
    </p:spTree>
    <p:extLst>
      <p:ext uri="{BB962C8B-B14F-4D97-AF65-F5344CB8AC3E}">
        <p14:creationId xmlns:p14="http://schemas.microsoft.com/office/powerpoint/2010/main" val="611606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Well-Formed XML Documents</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n-US" dirty="0" smtClean="0"/>
              <a:t>An XML document is well-formed if it is syntactically correct</a:t>
            </a:r>
          </a:p>
          <a:p>
            <a:r>
              <a:rPr lang="en-US" dirty="0" smtClean="0"/>
              <a:t>The following are some syntactic rules:</a:t>
            </a:r>
          </a:p>
          <a:p>
            <a:pPr lvl="1"/>
            <a:r>
              <a:rPr lang="en-US" dirty="0" smtClean="0"/>
              <a:t>There is only one outermost element in the document (called the </a:t>
            </a:r>
            <a:r>
              <a:rPr lang="en-US" i="1" dirty="0" smtClean="0"/>
              <a:t>root element)</a:t>
            </a:r>
          </a:p>
          <a:p>
            <a:pPr lvl="1"/>
            <a:r>
              <a:rPr lang="en-US" dirty="0" smtClean="0"/>
              <a:t>Each element contains an opening and a corresponding closing tag</a:t>
            </a:r>
          </a:p>
          <a:p>
            <a:pPr lvl="1"/>
            <a:r>
              <a:rPr lang="en-US" dirty="0" smtClean="0"/>
              <a:t>Tags may not overlap</a:t>
            </a:r>
          </a:p>
          <a:p>
            <a:pPr lvl="2"/>
            <a:r>
              <a:rPr lang="en-US" dirty="0" smtClean="0"/>
              <a:t>as in </a:t>
            </a:r>
            <a:r>
              <a:rPr lang="en-US" i="1" dirty="0" smtClean="0"/>
              <a:t>&lt;author&gt;&lt;name&gt;Lee Hong&lt;/author&gt;&lt;/name&gt;</a:t>
            </a:r>
          </a:p>
          <a:p>
            <a:pPr lvl="1"/>
            <a:r>
              <a:rPr lang="en-US" dirty="0" smtClean="0"/>
              <a:t>Attributes within an element have unique names</a:t>
            </a:r>
          </a:p>
          <a:p>
            <a:pPr lvl="1"/>
            <a:r>
              <a:rPr lang="en-US" dirty="0" smtClean="0"/>
              <a:t>Element and tag names must be permissible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44</a:t>
            </a:fld>
            <a:endParaRPr lang="el-GR"/>
          </a:p>
        </p:txBody>
      </p:sp>
    </p:spTree>
    <p:extLst>
      <p:ext uri="{BB962C8B-B14F-4D97-AF65-F5344CB8AC3E}">
        <p14:creationId xmlns:p14="http://schemas.microsoft.com/office/powerpoint/2010/main" val="1655520277"/>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Knowledge Storage</a:t>
            </a:r>
            <a:endParaRPr lang="el-GR" dirty="0"/>
          </a:p>
        </p:txBody>
      </p:sp>
      <p:sp>
        <p:nvSpPr>
          <p:cNvPr id="3" name="2 - Θέση περιεχομένου"/>
          <p:cNvSpPr>
            <a:spLocks noGrp="1"/>
          </p:cNvSpPr>
          <p:nvPr>
            <p:ph idx="1"/>
          </p:nvPr>
        </p:nvSpPr>
        <p:spPr>
          <a:xfrm>
            <a:off x="971600" y="1268760"/>
            <a:ext cx="8028384" cy="5589240"/>
          </a:xfrm>
        </p:spPr>
        <p:txBody>
          <a:bodyPr>
            <a:normAutofit fontScale="62500" lnSpcReduction="20000"/>
          </a:bodyPr>
          <a:lstStyle/>
          <a:p>
            <a:r>
              <a:rPr lang="en-US" dirty="0" smtClean="0"/>
              <a:t>The output of the analysis tools is sets of concepts, organized in a shallow concept hierarchy with at best very few cross-taxonomical relationships</a:t>
            </a:r>
          </a:p>
          <a:p>
            <a:pPr lvl="1"/>
            <a:r>
              <a:rPr lang="en-US" dirty="0" smtClean="0"/>
              <a:t>RDF and RDF Schema are sufficiently expressive to represent the extracted information</a:t>
            </a:r>
          </a:p>
          <a:p>
            <a:r>
              <a:rPr lang="en-US" dirty="0" smtClean="0"/>
              <a:t>Besides simply storing the knowledge produced by the extraction tools, the repository must of course provide the ability to retrieve this knowledge</a:t>
            </a:r>
          </a:p>
          <a:p>
            <a:pPr lvl="1"/>
            <a:r>
              <a:rPr lang="en-US" dirty="0" smtClean="0"/>
              <a:t>preferably using a structured query language such as SPARQL</a:t>
            </a:r>
          </a:p>
          <a:p>
            <a:r>
              <a:rPr lang="en-US" dirty="0" smtClean="0"/>
              <a:t>Any reasonable RDF Schema repository will also support the RDF model theory </a:t>
            </a:r>
          </a:p>
          <a:p>
            <a:pPr lvl="1"/>
            <a:r>
              <a:rPr lang="en-US" dirty="0" smtClean="0"/>
              <a:t>including deduction of class membership based on domain and range definitions</a:t>
            </a:r>
          </a:p>
          <a:p>
            <a:pPr lvl="1"/>
            <a:r>
              <a:rPr lang="en-US" dirty="0" smtClean="0"/>
              <a:t>and deriving the transitive closure of the </a:t>
            </a:r>
            <a:r>
              <a:rPr lang="en-US" i="1" dirty="0" err="1" smtClean="0"/>
              <a:t>subClassOf</a:t>
            </a:r>
            <a:r>
              <a:rPr lang="en-US" dirty="0" smtClean="0"/>
              <a:t> relationship</a:t>
            </a:r>
          </a:p>
          <a:p>
            <a:r>
              <a:rPr lang="en-US" dirty="0" smtClean="0"/>
              <a:t>Note that the repository will store both </a:t>
            </a:r>
          </a:p>
          <a:p>
            <a:pPr lvl="1"/>
            <a:r>
              <a:rPr lang="en-US" sz="2900" dirty="0" smtClean="0"/>
              <a:t>the ontology </a:t>
            </a:r>
          </a:p>
          <a:p>
            <a:pPr lvl="2"/>
            <a:r>
              <a:rPr lang="en-US" sz="2900" dirty="0" smtClean="0"/>
              <a:t>class hierarchy, property definitions</a:t>
            </a:r>
          </a:p>
          <a:p>
            <a:pPr lvl="1"/>
            <a:r>
              <a:rPr lang="en-US" sz="2900" dirty="0" smtClean="0"/>
              <a:t>and the instances of the ontology</a:t>
            </a:r>
          </a:p>
          <a:p>
            <a:pPr lvl="2"/>
            <a:r>
              <a:rPr lang="en-US" sz="2900" dirty="0" smtClean="0"/>
              <a:t>specific individuals that belong to classes, pairs of individuals between which a specific property holds</a:t>
            </a:r>
            <a:endParaRPr lang="el-GR" sz="29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440</a:t>
            </a:fld>
            <a:endParaRPr lang="el-GR"/>
          </a:p>
        </p:txBody>
      </p:sp>
    </p:spTree>
    <p:extLst>
      <p:ext uri="{BB962C8B-B14F-4D97-AF65-F5344CB8AC3E}">
        <p14:creationId xmlns:p14="http://schemas.microsoft.com/office/powerpoint/2010/main" val="969234116"/>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Knowledge Maintenance and Knowledge Use</a:t>
            </a:r>
            <a:endParaRPr lang="el-GR" dirty="0"/>
          </a:p>
        </p:txBody>
      </p:sp>
      <p:sp>
        <p:nvSpPr>
          <p:cNvPr id="3" name="2 - Θέση περιεχομένου"/>
          <p:cNvSpPr>
            <a:spLocks noGrp="1"/>
          </p:cNvSpPr>
          <p:nvPr>
            <p:ph idx="1"/>
          </p:nvPr>
        </p:nvSpPr>
        <p:spPr>
          <a:xfrm>
            <a:off x="1043608" y="1447800"/>
            <a:ext cx="7890080" cy="5221560"/>
          </a:xfrm>
        </p:spPr>
        <p:txBody>
          <a:bodyPr>
            <a:normAutofit fontScale="62500" lnSpcReduction="20000"/>
          </a:bodyPr>
          <a:lstStyle/>
          <a:p>
            <a:r>
              <a:rPr lang="en-US" b="1" dirty="0" smtClean="0"/>
              <a:t>Knowledge Maintenance</a:t>
            </a:r>
            <a:endParaRPr lang="en-US" dirty="0" smtClean="0"/>
          </a:p>
          <a:p>
            <a:r>
              <a:rPr lang="en-US" dirty="0" smtClean="0"/>
              <a:t>Besides basic storage and retrieval functionality, a practical SW repository will have to provide functionality for managing and maintaining the ontology: </a:t>
            </a:r>
          </a:p>
          <a:p>
            <a:pPr lvl="1"/>
            <a:r>
              <a:rPr lang="en-US" dirty="0" smtClean="0"/>
              <a:t>change management</a:t>
            </a:r>
          </a:p>
          <a:p>
            <a:pPr lvl="1"/>
            <a:r>
              <a:rPr lang="en-US" dirty="0" smtClean="0"/>
              <a:t>access and ownership rights</a:t>
            </a:r>
          </a:p>
          <a:p>
            <a:pPr lvl="1"/>
            <a:r>
              <a:rPr lang="en-US" dirty="0" smtClean="0"/>
              <a:t>transaction management</a:t>
            </a:r>
          </a:p>
          <a:p>
            <a:r>
              <a:rPr lang="en-US" dirty="0" smtClean="0"/>
              <a:t>Besides lightweight </a:t>
            </a:r>
            <a:r>
              <a:rPr lang="en-US" dirty="0" err="1" smtClean="0"/>
              <a:t>ontologies</a:t>
            </a:r>
            <a:r>
              <a:rPr lang="en-US" dirty="0" smtClean="0"/>
              <a:t> that are automatically generated from unstructured and </a:t>
            </a:r>
            <a:r>
              <a:rPr lang="en-US" dirty="0" err="1" smtClean="0"/>
              <a:t>semistructured</a:t>
            </a:r>
            <a:r>
              <a:rPr lang="en-US" dirty="0" smtClean="0"/>
              <a:t> data</a:t>
            </a:r>
          </a:p>
          <a:p>
            <a:pPr lvl="1"/>
            <a:r>
              <a:rPr lang="en-US" dirty="0" smtClean="0"/>
              <a:t>there must be support for human engineering of much more knowledge-intensive </a:t>
            </a:r>
            <a:r>
              <a:rPr lang="en-US" dirty="0" err="1" smtClean="0"/>
              <a:t>ontologies</a:t>
            </a:r>
            <a:endParaRPr lang="en-US" dirty="0" smtClean="0"/>
          </a:p>
          <a:p>
            <a:r>
              <a:rPr lang="en-US" dirty="0" smtClean="0"/>
              <a:t>Sophisticated editing environments must be able to </a:t>
            </a:r>
          </a:p>
          <a:p>
            <a:pPr lvl="1"/>
            <a:r>
              <a:rPr lang="en-US" dirty="0" smtClean="0"/>
              <a:t>retrieve </a:t>
            </a:r>
            <a:r>
              <a:rPr lang="en-US" dirty="0" err="1" smtClean="0"/>
              <a:t>ontologies</a:t>
            </a:r>
            <a:r>
              <a:rPr lang="en-US" dirty="0" smtClean="0"/>
              <a:t> from the repository</a:t>
            </a:r>
          </a:p>
          <a:p>
            <a:pPr lvl="1"/>
            <a:r>
              <a:rPr lang="en-US" dirty="0" smtClean="0"/>
              <a:t>allow a knowledge engineer to manipulate them</a:t>
            </a:r>
          </a:p>
          <a:p>
            <a:pPr lvl="1"/>
            <a:r>
              <a:rPr lang="en-US" dirty="0" smtClean="0"/>
              <a:t>and place them back in the repository</a:t>
            </a:r>
          </a:p>
          <a:p>
            <a:r>
              <a:rPr lang="en-US" b="1" dirty="0" smtClean="0"/>
              <a:t>Knowledge Use</a:t>
            </a:r>
          </a:p>
          <a:p>
            <a:r>
              <a:rPr lang="en-US" dirty="0" smtClean="0"/>
              <a:t>The </a:t>
            </a:r>
            <a:r>
              <a:rPr lang="en-US" dirty="0" err="1" smtClean="0"/>
              <a:t>ontologies</a:t>
            </a:r>
            <a:r>
              <a:rPr lang="en-US" dirty="0" smtClean="0"/>
              <a:t> and data in the repository are to be used by applications that serve an end user</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441</a:t>
            </a:fld>
            <a:endParaRPr lang="el-GR"/>
          </a:p>
        </p:txBody>
      </p:sp>
    </p:spTree>
    <p:extLst>
      <p:ext uri="{BB962C8B-B14F-4D97-AF65-F5344CB8AC3E}">
        <p14:creationId xmlns:p14="http://schemas.microsoft.com/office/powerpoint/2010/main" val="3806383"/>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Technical Interoperability (1/2)</a:t>
            </a:r>
            <a:endParaRPr lang="el-GR" dirty="0"/>
          </a:p>
        </p:txBody>
      </p:sp>
      <p:sp>
        <p:nvSpPr>
          <p:cNvPr id="3" name="2 - Θέση περιεχομένου"/>
          <p:cNvSpPr>
            <a:spLocks noGrp="1"/>
          </p:cNvSpPr>
          <p:nvPr>
            <p:ph idx="1"/>
          </p:nvPr>
        </p:nvSpPr>
        <p:spPr>
          <a:xfrm>
            <a:off x="1115616" y="1447800"/>
            <a:ext cx="7818072" cy="4933528"/>
          </a:xfrm>
        </p:spPr>
        <p:txBody>
          <a:bodyPr>
            <a:normAutofit fontScale="85000" lnSpcReduction="10000"/>
          </a:bodyPr>
          <a:lstStyle/>
          <a:p>
            <a:r>
              <a:rPr lang="en-US" dirty="0" smtClean="0"/>
              <a:t>In the On-To-Knowledge project, the architecture was implemented with very lightweight connections between the components</a:t>
            </a:r>
          </a:p>
          <a:p>
            <a:r>
              <a:rPr lang="en-US" dirty="0" smtClean="0"/>
              <a:t>Syntactic interoperability was achieved </a:t>
            </a:r>
          </a:p>
          <a:p>
            <a:pPr lvl="1"/>
            <a:r>
              <a:rPr lang="en-US" dirty="0" smtClean="0"/>
              <a:t>because all components communicated in RDF</a:t>
            </a:r>
          </a:p>
          <a:p>
            <a:r>
              <a:rPr lang="en-US" dirty="0" smtClean="0"/>
              <a:t>Semantic interoperability was achieved </a:t>
            </a:r>
          </a:p>
          <a:p>
            <a:pPr lvl="1"/>
            <a:r>
              <a:rPr lang="en-US" dirty="0" smtClean="0"/>
              <a:t>because all semantics was expressed using RDF Schema</a:t>
            </a:r>
          </a:p>
          <a:p>
            <a:r>
              <a:rPr lang="en-US" dirty="0" smtClean="0"/>
              <a:t>Physical interoperability was achieved </a:t>
            </a:r>
          </a:p>
          <a:p>
            <a:pPr lvl="1"/>
            <a:r>
              <a:rPr lang="en-US" dirty="0" smtClean="0"/>
              <a:t>because all communications between components were established using simple HTTP connections</a:t>
            </a:r>
          </a:p>
          <a:p>
            <a:pPr lvl="2"/>
            <a:r>
              <a:rPr lang="en-US" dirty="0" smtClean="0"/>
              <a:t>and all but one of the components (the ontology editor) were implemented as remote services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442</a:t>
            </a:fld>
            <a:endParaRPr lang="el-GR"/>
          </a:p>
        </p:txBody>
      </p:sp>
    </p:spTree>
    <p:extLst>
      <p:ext uri="{BB962C8B-B14F-4D97-AF65-F5344CB8AC3E}">
        <p14:creationId xmlns:p14="http://schemas.microsoft.com/office/powerpoint/2010/main" val="3639770619"/>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smtClean="0"/>
              <a:t>Technical Interoperability (2/2)</a:t>
            </a:r>
            <a:endParaRPr lang="el-GR" dirty="0"/>
          </a:p>
        </p:txBody>
      </p:sp>
      <p:sp>
        <p:nvSpPr>
          <p:cNvPr id="3" name="2 - Θέση περιεχομένου"/>
          <p:cNvSpPr>
            <a:spLocks noGrp="1"/>
          </p:cNvSpPr>
          <p:nvPr>
            <p:ph idx="1"/>
          </p:nvPr>
        </p:nvSpPr>
        <p:spPr>
          <a:xfrm>
            <a:off x="1115616" y="1447800"/>
            <a:ext cx="7818072" cy="5410200"/>
          </a:xfrm>
        </p:spPr>
        <p:txBody>
          <a:bodyPr>
            <a:normAutofit fontScale="70000" lnSpcReduction="20000"/>
          </a:bodyPr>
          <a:lstStyle/>
          <a:p>
            <a:r>
              <a:rPr lang="en-US" dirty="0" smtClean="0"/>
              <a:t>When operating the On-To- Knowledge system from Amsterdam, the ontology extraction tool, running in Norway, was given a London-based URL of a document to analyze</a:t>
            </a:r>
          </a:p>
          <a:p>
            <a:pPr lvl="1"/>
            <a:r>
              <a:rPr lang="en-US" dirty="0" smtClean="0"/>
              <a:t>the resulting RDF and RDF Schema were uploaded to a repository server running in Amersfoort (the Netherlands)</a:t>
            </a:r>
          </a:p>
          <a:p>
            <a:r>
              <a:rPr lang="en-US" dirty="0" smtClean="0"/>
              <a:t>These data were uploaded into a locally installed ontology editor</a:t>
            </a:r>
          </a:p>
          <a:p>
            <a:pPr lvl="1"/>
            <a:r>
              <a:rPr lang="en-US" dirty="0" smtClean="0"/>
              <a:t>and after editing, downloaded back into the Amersfoort server</a:t>
            </a:r>
          </a:p>
          <a:p>
            <a:r>
              <a:rPr lang="en-US" dirty="0" smtClean="0"/>
              <a:t>The data were then used to drive a Swedish </a:t>
            </a:r>
            <a:r>
              <a:rPr lang="en-US" dirty="0" err="1" smtClean="0"/>
              <a:t>ontologybasedWeb</a:t>
            </a:r>
            <a:r>
              <a:rPr lang="en-US" dirty="0" smtClean="0"/>
              <a:t> site generator as well as a U.K.-based search engine</a:t>
            </a:r>
          </a:p>
          <a:p>
            <a:pPr lvl="1"/>
            <a:r>
              <a:rPr lang="en-US" dirty="0" smtClean="0"/>
              <a:t>both displaying their results in the browser on the screen in Amsterdam</a:t>
            </a:r>
          </a:p>
          <a:p>
            <a:r>
              <a:rPr lang="en-US" dirty="0" smtClean="0"/>
              <a:t>In summary, all these tools </a:t>
            </a:r>
          </a:p>
          <a:p>
            <a:pPr lvl="1"/>
            <a:r>
              <a:rPr lang="en-US" dirty="0" smtClean="0"/>
              <a:t>were running remotely</a:t>
            </a:r>
          </a:p>
          <a:p>
            <a:pPr lvl="1"/>
            <a:r>
              <a:rPr lang="en-US" dirty="0" smtClean="0"/>
              <a:t>were independently engineered</a:t>
            </a:r>
          </a:p>
          <a:p>
            <a:pPr lvl="1"/>
            <a:r>
              <a:rPr lang="en-US" dirty="0" smtClean="0"/>
              <a:t>and only relied on HTTP and RDF </a:t>
            </a:r>
          </a:p>
          <a:p>
            <a:pPr lvl="2"/>
            <a:r>
              <a:rPr lang="en-US" sz="2600" dirty="0" smtClean="0"/>
              <a:t>to obtain a high degree of interoperability</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443</a:t>
            </a:fld>
            <a:endParaRPr lang="el-GR"/>
          </a:p>
        </p:txBody>
      </p:sp>
    </p:spTree>
    <p:extLst>
      <p:ext uri="{BB962C8B-B14F-4D97-AF65-F5344CB8AC3E}">
        <p14:creationId xmlns:p14="http://schemas.microsoft.com/office/powerpoint/2010/main" val="2920495229"/>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32560" y="588664"/>
            <a:ext cx="7406640" cy="1688208"/>
          </a:xfrm>
        </p:spPr>
        <p:txBody>
          <a:bodyPr/>
          <a:lstStyle/>
          <a:p>
            <a:r>
              <a:rPr lang="en-US" b="1" i="1" dirty="0" smtClean="0"/>
              <a:t>Conclusion and Outlook</a:t>
            </a:r>
            <a:endParaRPr lang="el-GR" dirty="0"/>
          </a:p>
        </p:txBody>
      </p:sp>
      <p:sp>
        <p:nvSpPr>
          <p:cNvPr id="3" name="2 - Υπότιτλος"/>
          <p:cNvSpPr>
            <a:spLocks noGrp="1"/>
          </p:cNvSpPr>
          <p:nvPr>
            <p:ph type="subTitle" idx="1"/>
          </p:nvPr>
        </p:nvSpPr>
        <p:spPr/>
        <p:txBody>
          <a:bodyPr anchor="b"/>
          <a:lstStyle/>
          <a:p>
            <a:pPr algn="r"/>
            <a:r>
              <a:rPr lang="en-US" dirty="0" smtClean="0"/>
              <a:t>A Semantic Web Primer</a:t>
            </a:r>
            <a:endParaRPr lang="el-GR" dirty="0"/>
          </a:p>
        </p:txBody>
      </p:sp>
    </p:spTree>
    <p:extLst>
      <p:ext uri="{BB962C8B-B14F-4D97-AF65-F5344CB8AC3E}">
        <p14:creationId xmlns:p14="http://schemas.microsoft.com/office/powerpoint/2010/main" val="543375471"/>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Introduction </a:t>
            </a:r>
            <a:endParaRPr lang="el-GR" dirty="0"/>
          </a:p>
        </p:txBody>
      </p:sp>
      <p:sp>
        <p:nvSpPr>
          <p:cNvPr id="3" name="2 - Θέση περιεχομένου"/>
          <p:cNvSpPr>
            <a:spLocks noGrp="1"/>
          </p:cNvSpPr>
          <p:nvPr>
            <p:ph idx="1"/>
          </p:nvPr>
        </p:nvSpPr>
        <p:spPr>
          <a:xfrm>
            <a:off x="1435608" y="1447800"/>
            <a:ext cx="7240848" cy="4069432"/>
          </a:xfrm>
        </p:spPr>
        <p:txBody>
          <a:bodyPr>
            <a:normAutofit fontScale="92500" lnSpcReduction="10000"/>
          </a:bodyPr>
          <a:lstStyle/>
          <a:p>
            <a:r>
              <a:rPr lang="en-US" dirty="0" smtClean="0"/>
              <a:t>We </a:t>
            </a:r>
            <a:r>
              <a:rPr lang="en-US" smtClean="0"/>
              <a:t>presented  </a:t>
            </a:r>
            <a:endParaRPr lang="en-US" dirty="0" smtClean="0"/>
          </a:p>
          <a:p>
            <a:pPr lvl="1"/>
            <a:r>
              <a:rPr lang="en-US" dirty="0" smtClean="0"/>
              <a:t>the basic ideas</a:t>
            </a:r>
          </a:p>
          <a:p>
            <a:pPr lvl="1"/>
            <a:r>
              <a:rPr lang="en-US" dirty="0" smtClean="0"/>
              <a:t>languages </a:t>
            </a:r>
          </a:p>
          <a:p>
            <a:pPr lvl="1"/>
            <a:r>
              <a:rPr lang="en-US" dirty="0" smtClean="0"/>
              <a:t>technologies of the SW initiative </a:t>
            </a:r>
          </a:p>
          <a:p>
            <a:r>
              <a:rPr lang="en-US" dirty="0" smtClean="0"/>
              <a:t>And discussed a number of indicative applications</a:t>
            </a:r>
          </a:p>
          <a:p>
            <a:r>
              <a:rPr lang="en-US" dirty="0" smtClean="0"/>
              <a:t>In the following we try to give an analysis and overview of the current state of SW research</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445</a:t>
            </a:fld>
            <a:endParaRPr lang="el-GR"/>
          </a:p>
        </p:txBody>
      </p:sp>
    </p:spTree>
    <p:extLst>
      <p:ext uri="{BB962C8B-B14F-4D97-AF65-F5344CB8AC3E}">
        <p14:creationId xmlns:p14="http://schemas.microsoft.com/office/powerpoint/2010/main" val="3150592097"/>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b="1" dirty="0" smtClean="0"/>
              <a:t>Which Semantic Web? (1/3)</a:t>
            </a:r>
            <a:endParaRPr lang="el-GR" b="1" dirty="0"/>
          </a:p>
        </p:txBody>
      </p:sp>
      <p:sp>
        <p:nvSpPr>
          <p:cNvPr id="3" name="2 - Θέση περιεχομένου"/>
          <p:cNvSpPr>
            <a:spLocks noGrp="1"/>
          </p:cNvSpPr>
          <p:nvPr>
            <p:ph idx="1"/>
          </p:nvPr>
        </p:nvSpPr>
        <p:spPr>
          <a:xfrm>
            <a:off x="1115616" y="1447800"/>
            <a:ext cx="7818072" cy="5410200"/>
          </a:xfrm>
        </p:spPr>
        <p:txBody>
          <a:bodyPr>
            <a:normAutofit fontScale="70000" lnSpcReduction="20000"/>
          </a:bodyPr>
          <a:lstStyle/>
          <a:p>
            <a:r>
              <a:rPr lang="en-US" dirty="0" smtClean="0"/>
              <a:t>In the current SW work, we distinguish two main goals</a:t>
            </a:r>
          </a:p>
          <a:p>
            <a:pPr lvl="1"/>
            <a:r>
              <a:rPr lang="en-US" dirty="0" smtClean="0"/>
              <a:t>These goals are often unspoken, but the differences between them often account for debates on design choices, on the applicability of various techniques, and on the feasibility of applications</a:t>
            </a:r>
          </a:p>
          <a:p>
            <a:pPr lvl="3"/>
            <a:endParaRPr lang="en-US" dirty="0" smtClean="0"/>
          </a:p>
          <a:p>
            <a:r>
              <a:rPr lang="en-US" b="1" dirty="0" smtClean="0"/>
              <a:t>Interpretation 1: The SW as the Web of Data</a:t>
            </a:r>
          </a:p>
          <a:p>
            <a:r>
              <a:rPr lang="en-US" dirty="0" smtClean="0"/>
              <a:t>In the first interpretation, the main aim of the SW is to enable the integration of structured and </a:t>
            </a:r>
            <a:r>
              <a:rPr lang="en-US" dirty="0" err="1" smtClean="0"/>
              <a:t>semistructured</a:t>
            </a:r>
            <a:r>
              <a:rPr lang="en-US" dirty="0" smtClean="0"/>
              <a:t> data sources over the Web</a:t>
            </a:r>
          </a:p>
          <a:p>
            <a:r>
              <a:rPr lang="en-US" dirty="0" smtClean="0"/>
              <a:t>The main recipe is </a:t>
            </a:r>
          </a:p>
          <a:p>
            <a:pPr lvl="1"/>
            <a:r>
              <a:rPr lang="en-US" dirty="0" smtClean="0"/>
              <a:t>to expose datasets on the Web in RDF format</a:t>
            </a:r>
          </a:p>
          <a:p>
            <a:pPr lvl="1"/>
            <a:r>
              <a:rPr lang="en-US" dirty="0" smtClean="0"/>
              <a:t> and to use RDF Schema to express the intended semantics of these datasets</a:t>
            </a:r>
          </a:p>
          <a:p>
            <a:pPr lvl="2"/>
            <a:r>
              <a:rPr lang="en-US" sz="2600" dirty="0" smtClean="0"/>
              <a:t>in order to enable the integration and ad hoc reuse of these datasets</a:t>
            </a:r>
          </a:p>
          <a:p>
            <a:r>
              <a:rPr lang="en-US" dirty="0" smtClean="0"/>
              <a:t>A typical use case for this version of the SW is the combination of </a:t>
            </a:r>
            <a:r>
              <a:rPr lang="en-US" dirty="0" err="1" smtClean="0"/>
              <a:t>geodata</a:t>
            </a:r>
            <a:r>
              <a:rPr lang="en-US" dirty="0" smtClean="0"/>
              <a:t> with a set of consumer ratings for restaurants </a:t>
            </a:r>
          </a:p>
          <a:p>
            <a:pPr lvl="1"/>
            <a:r>
              <a:rPr lang="en-US" dirty="0" smtClean="0"/>
              <a:t>in order to provide an enriched information source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446</a:t>
            </a:fld>
            <a:endParaRPr lang="el-GR"/>
          </a:p>
        </p:txBody>
      </p:sp>
    </p:spTree>
    <p:extLst>
      <p:ext uri="{BB962C8B-B14F-4D97-AF65-F5344CB8AC3E}">
        <p14:creationId xmlns:p14="http://schemas.microsoft.com/office/powerpoint/2010/main" val="3209806511"/>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b="1" dirty="0" smtClean="0">
                <a:effectLst/>
              </a:rPr>
              <a:t>Which Semantic Web? (2/3)</a:t>
            </a:r>
            <a:endParaRPr lang="el-GR" b="1" dirty="0">
              <a:effectLst/>
            </a:endParaRPr>
          </a:p>
        </p:txBody>
      </p:sp>
      <p:sp>
        <p:nvSpPr>
          <p:cNvPr id="3" name="2 - Θέση περιεχομένου"/>
          <p:cNvSpPr>
            <a:spLocks noGrp="1"/>
          </p:cNvSpPr>
          <p:nvPr>
            <p:ph idx="1"/>
          </p:nvPr>
        </p:nvSpPr>
        <p:spPr>
          <a:xfrm>
            <a:off x="1187624" y="1447800"/>
            <a:ext cx="7632848" cy="5221560"/>
          </a:xfrm>
        </p:spPr>
        <p:txBody>
          <a:bodyPr>
            <a:normAutofit fontScale="85000" lnSpcReduction="20000"/>
          </a:bodyPr>
          <a:lstStyle/>
          <a:p>
            <a:r>
              <a:rPr lang="en-US" b="1" dirty="0" smtClean="0"/>
              <a:t>Interpretation 2: The SW as an Enrichment of the Current Web</a:t>
            </a:r>
          </a:p>
          <a:p>
            <a:r>
              <a:rPr lang="en-US" dirty="0" smtClean="0"/>
              <a:t>In the second interpretation, the aim of the SW is to improve the current World Wide Web</a:t>
            </a:r>
          </a:p>
          <a:p>
            <a:r>
              <a:rPr lang="en-US" dirty="0" smtClean="0"/>
              <a:t>Typical use cases here are: </a:t>
            </a:r>
          </a:p>
          <a:p>
            <a:pPr lvl="1"/>
            <a:r>
              <a:rPr lang="en-US" dirty="0" smtClean="0"/>
              <a:t>improved search engines</a:t>
            </a:r>
          </a:p>
          <a:p>
            <a:pPr lvl="1"/>
            <a:r>
              <a:rPr lang="en-US" dirty="0" smtClean="0"/>
              <a:t>dynamic personalization of Web sites, and </a:t>
            </a:r>
          </a:p>
          <a:p>
            <a:pPr lvl="1"/>
            <a:r>
              <a:rPr lang="en-US" dirty="0" smtClean="0"/>
              <a:t>semantic enrichment of existing Web pages</a:t>
            </a:r>
          </a:p>
          <a:p>
            <a:r>
              <a:rPr lang="en-US" dirty="0" smtClean="0"/>
              <a:t>The sources of the required semantic metadata in this version of the SW are mostly claimed to be automated sources: </a:t>
            </a:r>
          </a:p>
          <a:p>
            <a:pPr lvl="1"/>
            <a:r>
              <a:rPr lang="en-US" dirty="0" smtClean="0"/>
              <a:t>concept extraction, named-entity recognition, automatic classification, and so on</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447</a:t>
            </a:fld>
            <a:endParaRPr lang="el-GR"/>
          </a:p>
        </p:txBody>
      </p:sp>
    </p:spTree>
    <p:extLst>
      <p:ext uri="{BB962C8B-B14F-4D97-AF65-F5344CB8AC3E}">
        <p14:creationId xmlns:p14="http://schemas.microsoft.com/office/powerpoint/2010/main" val="2985448463"/>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b="1" dirty="0" smtClean="0">
                <a:effectLst/>
              </a:rPr>
              <a:t>Which Semantic Web? (3/3)</a:t>
            </a:r>
            <a:endParaRPr lang="el-GR" dirty="0">
              <a:effectLst/>
            </a:endParaRPr>
          </a:p>
        </p:txBody>
      </p:sp>
      <p:sp>
        <p:nvSpPr>
          <p:cNvPr id="3" name="2 - Θέση περιεχομένου"/>
          <p:cNvSpPr>
            <a:spLocks noGrp="1"/>
          </p:cNvSpPr>
          <p:nvPr>
            <p:ph idx="1"/>
          </p:nvPr>
        </p:nvSpPr>
        <p:spPr>
          <a:xfrm>
            <a:off x="1187624" y="1447800"/>
            <a:ext cx="7704856" cy="5221560"/>
          </a:xfrm>
        </p:spPr>
        <p:txBody>
          <a:bodyPr>
            <a:normAutofit fontScale="70000" lnSpcReduction="20000"/>
          </a:bodyPr>
          <a:lstStyle/>
          <a:p>
            <a:r>
              <a:rPr lang="en-US" b="1" dirty="0" smtClean="0"/>
              <a:t>… Interpretation 2: The SW as an Enrichment of the Current Web</a:t>
            </a:r>
          </a:p>
          <a:p>
            <a:r>
              <a:rPr lang="en-US" dirty="0" smtClean="0"/>
              <a:t>More recently the insight is gaining ground that the required semantic markup can also be produced by social mechanisms in communities that provide large-scale human-produced markup</a:t>
            </a:r>
          </a:p>
          <a:p>
            <a:r>
              <a:rPr lang="en-US" dirty="0" smtClean="0"/>
              <a:t>Of course, there are overlaps between these two versions of the SW</a:t>
            </a:r>
          </a:p>
          <a:p>
            <a:r>
              <a:rPr lang="en-US" dirty="0" smtClean="0"/>
              <a:t>They both rely on the use of semantic markup</a:t>
            </a:r>
          </a:p>
          <a:p>
            <a:pPr lvl="1"/>
            <a:r>
              <a:rPr lang="en-US" dirty="0" smtClean="0"/>
              <a:t>typically in the form of metadata described by ontology-like schemata</a:t>
            </a:r>
          </a:p>
          <a:p>
            <a:r>
              <a:rPr lang="en-US" dirty="0" smtClean="0"/>
              <a:t>But perhaps more noticeable are the significant differences: </a:t>
            </a:r>
          </a:p>
          <a:p>
            <a:pPr lvl="1"/>
            <a:r>
              <a:rPr lang="en-US" dirty="0" smtClean="0"/>
              <a:t>different goals</a:t>
            </a:r>
          </a:p>
          <a:p>
            <a:pPr lvl="1"/>
            <a:r>
              <a:rPr lang="en-US" dirty="0" smtClean="0"/>
              <a:t>different sources of semantics</a:t>
            </a:r>
          </a:p>
          <a:p>
            <a:pPr lvl="1"/>
            <a:r>
              <a:rPr lang="en-US" dirty="0" smtClean="0"/>
              <a:t>different </a:t>
            </a:r>
            <a:r>
              <a:rPr lang="en-US" dirty="0" err="1" smtClean="0"/>
              <a:t>usecases</a:t>
            </a:r>
            <a:endParaRPr lang="en-US" dirty="0" smtClean="0"/>
          </a:p>
          <a:p>
            <a:pPr lvl="1"/>
            <a:r>
              <a:rPr lang="en-US" dirty="0" smtClean="0"/>
              <a:t>different technologies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448</a:t>
            </a:fld>
            <a:endParaRPr lang="el-GR"/>
          </a:p>
        </p:txBody>
      </p:sp>
    </p:spTree>
    <p:extLst>
      <p:ext uri="{BB962C8B-B14F-4D97-AF65-F5344CB8AC3E}">
        <p14:creationId xmlns:p14="http://schemas.microsoft.com/office/powerpoint/2010/main" val="2161398515"/>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Four Popular Fallacies (1/5)</a:t>
            </a:r>
            <a:endParaRPr lang="el-GR" dirty="0"/>
          </a:p>
        </p:txBody>
      </p:sp>
      <p:sp>
        <p:nvSpPr>
          <p:cNvPr id="3" name="2 - Θέση περιεχομένου"/>
          <p:cNvSpPr>
            <a:spLocks noGrp="1"/>
          </p:cNvSpPr>
          <p:nvPr>
            <p:ph idx="1"/>
          </p:nvPr>
        </p:nvSpPr>
        <p:spPr>
          <a:xfrm>
            <a:off x="1435608" y="1447800"/>
            <a:ext cx="7240848" cy="3277344"/>
          </a:xfrm>
        </p:spPr>
        <p:txBody>
          <a:bodyPr>
            <a:normAutofit fontScale="92500" lnSpcReduction="10000"/>
          </a:bodyPr>
          <a:lstStyle/>
          <a:p>
            <a:r>
              <a:rPr lang="en-US" dirty="0" smtClean="0"/>
              <a:t>The SW has been the subject of a stream of strongly and often polemically voiced criticisms</a:t>
            </a:r>
          </a:p>
          <a:p>
            <a:pPr lvl="1"/>
            <a:r>
              <a:rPr lang="en-US" dirty="0" smtClean="0"/>
              <a:t>Unfortunately, not all of these are equally well informed</a:t>
            </a:r>
          </a:p>
          <a:p>
            <a:pPr lvl="1"/>
            <a:r>
              <a:rPr lang="en-US" dirty="0" smtClean="0"/>
              <a:t>A closer analysis reveals that many of these polemics attribute a number of false assumptions or claims to the SW program</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449</a:t>
            </a:fld>
            <a:endParaRPr lang="el-GR"/>
          </a:p>
        </p:txBody>
      </p:sp>
    </p:spTree>
    <p:extLst>
      <p:ext uri="{BB962C8B-B14F-4D97-AF65-F5344CB8AC3E}">
        <p14:creationId xmlns:p14="http://schemas.microsoft.com/office/powerpoint/2010/main" val="3752514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59632" y="274638"/>
            <a:ext cx="7674056" cy="1143000"/>
          </a:xfrm>
        </p:spPr>
        <p:txBody>
          <a:bodyPr>
            <a:normAutofit fontScale="90000"/>
          </a:bodyPr>
          <a:lstStyle/>
          <a:p>
            <a:r>
              <a:rPr lang="en-US" b="1" dirty="0" smtClean="0"/>
              <a:t>Tree Model of XML Documents (1/3)</a:t>
            </a:r>
            <a:endParaRPr lang="el-GR" dirty="0"/>
          </a:p>
        </p:txBody>
      </p:sp>
      <p:sp>
        <p:nvSpPr>
          <p:cNvPr id="3" name="2 - Θέση περιεχομένου"/>
          <p:cNvSpPr>
            <a:spLocks noGrp="1"/>
          </p:cNvSpPr>
          <p:nvPr>
            <p:ph idx="1"/>
          </p:nvPr>
        </p:nvSpPr>
        <p:spPr>
          <a:xfrm>
            <a:off x="1435608" y="1447800"/>
            <a:ext cx="7498080" cy="1333128"/>
          </a:xfrm>
        </p:spPr>
        <p:txBody>
          <a:bodyPr>
            <a:normAutofit fontScale="70000" lnSpcReduction="20000"/>
          </a:bodyPr>
          <a:lstStyle/>
          <a:p>
            <a:r>
              <a:rPr lang="en-US" dirty="0" smtClean="0"/>
              <a:t>It is possible to represent well-formed XML documents as trees </a:t>
            </a:r>
          </a:p>
          <a:p>
            <a:pPr lvl="1"/>
            <a:r>
              <a:rPr lang="en-US" dirty="0" smtClean="0"/>
              <a:t>thus trees provide a formal data model for XML</a:t>
            </a:r>
          </a:p>
          <a:p>
            <a:r>
              <a:rPr lang="en-US" dirty="0" smtClean="0"/>
              <a:t>As an example, consider the following document:</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45</a:t>
            </a:fld>
            <a:endParaRPr lang="el-GR"/>
          </a:p>
        </p:txBody>
      </p:sp>
      <p:sp>
        <p:nvSpPr>
          <p:cNvPr id="5" name="4 - Ορθογώνιο"/>
          <p:cNvSpPr/>
          <p:nvPr/>
        </p:nvSpPr>
        <p:spPr>
          <a:xfrm>
            <a:off x="2915816" y="2852936"/>
            <a:ext cx="3888432" cy="367240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600" i="1" dirty="0" smtClean="0">
                <a:solidFill>
                  <a:schemeClr val="tx1"/>
                </a:solidFill>
              </a:rPr>
              <a:t>&lt;?xml version="1.0" encoding="UTF-16"?&gt;</a:t>
            </a:r>
          </a:p>
          <a:p>
            <a:r>
              <a:rPr lang="en-US" sz="1600" i="1" dirty="0" smtClean="0">
                <a:solidFill>
                  <a:schemeClr val="tx1"/>
                </a:solidFill>
              </a:rPr>
              <a:t>&lt;!DOCTYPE email SYSTEM "email.dtd"&gt;</a:t>
            </a:r>
          </a:p>
          <a:p>
            <a:r>
              <a:rPr lang="en-US" sz="1600" i="1" dirty="0" smtClean="0">
                <a:solidFill>
                  <a:schemeClr val="tx1"/>
                </a:solidFill>
              </a:rPr>
              <a:t>&lt;email&gt;</a:t>
            </a:r>
          </a:p>
          <a:p>
            <a:r>
              <a:rPr lang="en-US" sz="1600" i="1" dirty="0" smtClean="0">
                <a:solidFill>
                  <a:schemeClr val="tx1"/>
                </a:solidFill>
              </a:rPr>
              <a:t>&lt;head&gt;</a:t>
            </a:r>
          </a:p>
          <a:p>
            <a:r>
              <a:rPr lang="en-US" sz="1600" i="1" dirty="0" smtClean="0">
                <a:solidFill>
                  <a:schemeClr val="tx1"/>
                </a:solidFill>
              </a:rPr>
              <a:t>&lt;from name="Michael Maher"</a:t>
            </a:r>
          </a:p>
          <a:p>
            <a:r>
              <a:rPr lang="en-US" sz="1600" dirty="0" smtClean="0">
                <a:solidFill>
                  <a:schemeClr val="tx1"/>
                </a:solidFill>
              </a:rPr>
              <a:t>address="michaelmaher@cs.gu.edu.au"/</a:t>
            </a:r>
            <a:r>
              <a:rPr lang="en-US" sz="1600" i="1" dirty="0" smtClean="0">
                <a:solidFill>
                  <a:schemeClr val="tx1"/>
                </a:solidFill>
              </a:rPr>
              <a:t>&gt;</a:t>
            </a:r>
          </a:p>
          <a:p>
            <a:r>
              <a:rPr lang="en-US" sz="1600" i="1" dirty="0" smtClean="0">
                <a:solidFill>
                  <a:schemeClr val="tx1"/>
                </a:solidFill>
              </a:rPr>
              <a:t>&lt;to name="</a:t>
            </a:r>
            <a:r>
              <a:rPr lang="en-US" sz="1600" i="1" dirty="0" err="1" smtClean="0">
                <a:solidFill>
                  <a:schemeClr val="tx1"/>
                </a:solidFill>
              </a:rPr>
              <a:t>Grigoris</a:t>
            </a:r>
            <a:r>
              <a:rPr lang="en-US" sz="1600" i="1" dirty="0" smtClean="0">
                <a:solidFill>
                  <a:schemeClr val="tx1"/>
                </a:solidFill>
              </a:rPr>
              <a:t> Antoniou"</a:t>
            </a:r>
          </a:p>
          <a:p>
            <a:r>
              <a:rPr lang="en-US" sz="1600" dirty="0" smtClean="0">
                <a:solidFill>
                  <a:schemeClr val="tx1"/>
                </a:solidFill>
              </a:rPr>
              <a:t>address="grigoris@cs.unibremen.de"/</a:t>
            </a:r>
            <a:r>
              <a:rPr lang="en-US" sz="1600" i="1" dirty="0" smtClean="0">
                <a:solidFill>
                  <a:schemeClr val="tx1"/>
                </a:solidFill>
              </a:rPr>
              <a:t>&gt;</a:t>
            </a:r>
          </a:p>
          <a:p>
            <a:r>
              <a:rPr lang="en-US" sz="1600" i="1" dirty="0" smtClean="0">
                <a:solidFill>
                  <a:schemeClr val="tx1"/>
                </a:solidFill>
              </a:rPr>
              <a:t>&lt;subject&gt;Where is your draft?&lt;/subject&gt;</a:t>
            </a:r>
          </a:p>
          <a:p>
            <a:r>
              <a:rPr lang="en-US" sz="1600" i="1" dirty="0" smtClean="0">
                <a:solidFill>
                  <a:schemeClr val="tx1"/>
                </a:solidFill>
              </a:rPr>
              <a:t>&lt;/head&gt;</a:t>
            </a:r>
          </a:p>
          <a:p>
            <a:r>
              <a:rPr lang="en-US" sz="1600" i="1" dirty="0" smtClean="0">
                <a:solidFill>
                  <a:schemeClr val="tx1"/>
                </a:solidFill>
              </a:rPr>
              <a:t>&lt;body&gt;</a:t>
            </a:r>
          </a:p>
          <a:p>
            <a:r>
              <a:rPr lang="en-US" sz="1600" dirty="0" err="1" smtClean="0">
                <a:solidFill>
                  <a:schemeClr val="tx1"/>
                </a:solidFill>
              </a:rPr>
              <a:t>Grigoris</a:t>
            </a:r>
            <a:r>
              <a:rPr lang="en-US" sz="1600" dirty="0" smtClean="0">
                <a:solidFill>
                  <a:schemeClr val="tx1"/>
                </a:solidFill>
              </a:rPr>
              <a:t>, where is the draft of the paper</a:t>
            </a:r>
          </a:p>
          <a:p>
            <a:r>
              <a:rPr lang="en-US" sz="1600" dirty="0" smtClean="0">
                <a:solidFill>
                  <a:schemeClr val="tx1"/>
                </a:solidFill>
              </a:rPr>
              <a:t>you promised me last week?</a:t>
            </a:r>
          </a:p>
          <a:p>
            <a:r>
              <a:rPr lang="en-US" sz="1600" i="1" dirty="0" smtClean="0">
                <a:solidFill>
                  <a:schemeClr val="tx1"/>
                </a:solidFill>
              </a:rPr>
              <a:t>&lt;/body&gt;</a:t>
            </a:r>
          </a:p>
          <a:p>
            <a:r>
              <a:rPr lang="en-US" sz="1600" i="1" dirty="0" smtClean="0">
                <a:solidFill>
                  <a:schemeClr val="tx1"/>
                </a:solidFill>
              </a:rPr>
              <a:t>&lt;/email&gt;</a:t>
            </a:r>
            <a:endParaRPr lang="el-GR" sz="1600" dirty="0">
              <a:solidFill>
                <a:schemeClr val="tx1"/>
              </a:solidFill>
            </a:endParaRPr>
          </a:p>
        </p:txBody>
      </p:sp>
    </p:spTree>
    <p:extLst>
      <p:ext uri="{BB962C8B-B14F-4D97-AF65-F5344CB8AC3E}">
        <p14:creationId xmlns:p14="http://schemas.microsoft.com/office/powerpoint/2010/main" val="1537567018"/>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Four Popular Fallacies (2/5)</a:t>
            </a:r>
            <a:endParaRPr lang="el-GR" dirty="0"/>
          </a:p>
        </p:txBody>
      </p:sp>
      <p:sp>
        <p:nvSpPr>
          <p:cNvPr id="3" name="2 - Θέση περιεχομένου"/>
          <p:cNvSpPr>
            <a:spLocks noGrp="1"/>
          </p:cNvSpPr>
          <p:nvPr>
            <p:ph idx="1"/>
          </p:nvPr>
        </p:nvSpPr>
        <p:spPr>
          <a:xfrm>
            <a:off x="1115616" y="1447800"/>
            <a:ext cx="7818072" cy="5221560"/>
          </a:xfrm>
        </p:spPr>
        <p:txBody>
          <a:bodyPr>
            <a:normAutofit fontScale="62500" lnSpcReduction="20000"/>
          </a:bodyPr>
          <a:lstStyle/>
          <a:p>
            <a:r>
              <a:rPr lang="en-US" b="1" dirty="0" smtClean="0"/>
              <a:t>Fallacy 1: The SW tries to enforce meaning from the top</a:t>
            </a:r>
          </a:p>
          <a:p>
            <a:r>
              <a:rPr lang="en-US" dirty="0" smtClean="0"/>
              <a:t>This fallacy claims that the SW enforces meaning on users through its standards OWL and RDFS</a:t>
            </a:r>
          </a:p>
          <a:p>
            <a:pPr lvl="1"/>
            <a:r>
              <a:rPr lang="en-US" dirty="0" smtClean="0"/>
              <a:t>However, the only meaning that OWL and RDFS enforce is the meaning of the connectives in a language </a:t>
            </a:r>
          </a:p>
          <a:p>
            <a:pPr lvl="2"/>
            <a:r>
              <a:rPr lang="en-US" sz="2900" dirty="0" smtClean="0"/>
              <a:t>in which users can express their own meanings</a:t>
            </a:r>
            <a:endParaRPr lang="en-US" dirty="0" smtClean="0"/>
          </a:p>
          <a:p>
            <a:r>
              <a:rPr lang="en-US" dirty="0" smtClean="0"/>
              <a:t>Users are free </a:t>
            </a:r>
          </a:p>
          <a:p>
            <a:pPr lvl="1"/>
            <a:r>
              <a:rPr lang="en-US" dirty="0" smtClean="0"/>
              <a:t>to choose their own vocabularies</a:t>
            </a:r>
          </a:p>
          <a:p>
            <a:pPr lvl="1"/>
            <a:r>
              <a:rPr lang="en-US" dirty="0" smtClean="0"/>
              <a:t>to assign their own meanings to terms in these vocabularies, and </a:t>
            </a:r>
          </a:p>
          <a:p>
            <a:pPr lvl="1"/>
            <a:r>
              <a:rPr lang="en-US" dirty="0" smtClean="0"/>
              <a:t>to describe whatever domains they choose</a:t>
            </a:r>
          </a:p>
          <a:p>
            <a:r>
              <a:rPr lang="en-US" dirty="0" smtClean="0"/>
              <a:t>OWL and RDFS are entirely neutral in this respect</a:t>
            </a:r>
          </a:p>
          <a:p>
            <a:r>
              <a:rPr lang="en-US" dirty="0" smtClean="0"/>
              <a:t>The situation is comparable to HTML: </a:t>
            </a:r>
          </a:p>
          <a:p>
            <a:pPr lvl="1"/>
            <a:r>
              <a:rPr lang="en-US" dirty="0" smtClean="0"/>
              <a:t>HTML does not enforce the lay-out of web-pages “from the top”</a:t>
            </a:r>
          </a:p>
          <a:p>
            <a:pPr lvl="1"/>
            <a:r>
              <a:rPr lang="en-US" dirty="0" smtClean="0"/>
              <a:t>All HTML enforces is the language that people can use to describe their own lay-out</a:t>
            </a:r>
          </a:p>
          <a:p>
            <a:pPr lvl="1"/>
            <a:r>
              <a:rPr lang="en-US" dirty="0" smtClean="0"/>
              <a:t>And HTML has shown that such an agreement on the use of a </a:t>
            </a:r>
            <a:r>
              <a:rPr lang="en-US" dirty="0" err="1" smtClean="0"/>
              <a:t>standardised</a:t>
            </a:r>
            <a:r>
              <a:rPr lang="en-US" dirty="0" smtClean="0"/>
              <a:t> language (be it HTML for the lay-out of web-pages, or RDFS and OWL for their meaning) is a necessary ingredient for world-wide interoperability</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450</a:t>
            </a:fld>
            <a:endParaRPr lang="el-GR"/>
          </a:p>
        </p:txBody>
      </p:sp>
    </p:spTree>
    <p:extLst>
      <p:ext uri="{BB962C8B-B14F-4D97-AF65-F5344CB8AC3E}">
        <p14:creationId xmlns:p14="http://schemas.microsoft.com/office/powerpoint/2010/main" val="1446252460"/>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Four Popular Fallacies (3/5)</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b="1" dirty="0" smtClean="0"/>
              <a:t>Fallacy 2: The SW requires everybody to subscribe to a single predefined meaning for the terms they use</a:t>
            </a:r>
          </a:p>
          <a:p>
            <a:r>
              <a:rPr lang="en-US" dirty="0" smtClean="0"/>
              <a:t>Of course, the meaning of terms cannot be predefined for global use</a:t>
            </a:r>
          </a:p>
          <a:p>
            <a:pPr lvl="1"/>
            <a:r>
              <a:rPr lang="en-US" dirty="0" smtClean="0"/>
              <a:t>in addition, meaning is fluid and contextual</a:t>
            </a:r>
          </a:p>
          <a:p>
            <a:r>
              <a:rPr lang="en-US" dirty="0" smtClean="0"/>
              <a:t>The motto of the SW is not the enforcement of a single ontology but rather “let a thousand </a:t>
            </a:r>
            <a:r>
              <a:rPr lang="en-US" dirty="0" err="1" smtClean="0"/>
              <a:t>ontologies</a:t>
            </a:r>
            <a:r>
              <a:rPr lang="en-US" dirty="0" smtClean="0"/>
              <a:t> blossom” </a:t>
            </a:r>
          </a:p>
          <a:p>
            <a:pPr lvl="1"/>
            <a:r>
              <a:rPr lang="en-US" dirty="0" smtClean="0"/>
              <a:t>That is exactly the reason that the construction of mappings between </a:t>
            </a:r>
            <a:r>
              <a:rPr lang="en-US" dirty="0" err="1" smtClean="0"/>
              <a:t>ontologies</a:t>
            </a:r>
            <a:r>
              <a:rPr lang="en-US" dirty="0" smtClean="0"/>
              <a:t> is such a core topic in the SW community</a:t>
            </a:r>
          </a:p>
          <a:p>
            <a:pPr lvl="1"/>
            <a:r>
              <a:rPr lang="en-US" dirty="0" smtClean="0"/>
              <a:t>And such mappings are expected to be partial, imperfect and context-dependent</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451</a:t>
            </a:fld>
            <a:endParaRPr lang="el-GR"/>
          </a:p>
        </p:txBody>
      </p:sp>
    </p:spTree>
    <p:extLst>
      <p:ext uri="{BB962C8B-B14F-4D97-AF65-F5344CB8AC3E}">
        <p14:creationId xmlns:p14="http://schemas.microsoft.com/office/powerpoint/2010/main" val="2633418345"/>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Four Popular Fallacies (4/5)</a:t>
            </a:r>
            <a:endParaRPr lang="el-GR" dirty="0"/>
          </a:p>
        </p:txBody>
      </p:sp>
      <p:sp>
        <p:nvSpPr>
          <p:cNvPr id="3" name="2 - Θέση περιεχομένου"/>
          <p:cNvSpPr>
            <a:spLocks noGrp="1"/>
          </p:cNvSpPr>
          <p:nvPr>
            <p:ph idx="1"/>
          </p:nvPr>
        </p:nvSpPr>
        <p:spPr>
          <a:xfrm>
            <a:off x="1435608" y="1447800"/>
            <a:ext cx="7498080" cy="5077544"/>
          </a:xfrm>
        </p:spPr>
        <p:txBody>
          <a:bodyPr>
            <a:normAutofit fontScale="70000" lnSpcReduction="20000"/>
          </a:bodyPr>
          <a:lstStyle/>
          <a:p>
            <a:r>
              <a:rPr lang="en-US" b="1" dirty="0" smtClean="0"/>
              <a:t>Fallacy 3: The SW requires users to understand the complicated details of formalized knowledge representation.</a:t>
            </a:r>
          </a:p>
          <a:p>
            <a:r>
              <a:rPr lang="en-US" dirty="0" smtClean="0"/>
              <a:t>Indeed some of the core technology of the SW relies on intricate details of formalized knowledge representation</a:t>
            </a:r>
          </a:p>
          <a:p>
            <a:r>
              <a:rPr lang="en-US" dirty="0" smtClean="0"/>
              <a:t>The semantics of RDF Schema and OWL and the layering of the subspecies of OWL are difficult formal matters</a:t>
            </a:r>
          </a:p>
          <a:p>
            <a:r>
              <a:rPr lang="en-US" dirty="0" smtClean="0"/>
              <a:t>The design of good </a:t>
            </a:r>
            <a:r>
              <a:rPr lang="en-US" dirty="0" err="1" smtClean="0"/>
              <a:t>ontologies</a:t>
            </a:r>
            <a:r>
              <a:rPr lang="en-US" dirty="0" smtClean="0"/>
              <a:t> is a specialized area of Knowledge Engineering</a:t>
            </a:r>
          </a:p>
          <a:p>
            <a:r>
              <a:rPr lang="en-US" dirty="0" smtClean="0"/>
              <a:t>But for most users of (current and future) SW applications, such details will remain entirely behind the scenes</a:t>
            </a:r>
          </a:p>
          <a:p>
            <a:pPr lvl="1"/>
            <a:r>
              <a:rPr lang="en-US" dirty="0" smtClean="0"/>
              <a:t>just as the intricacies of CSS and (X)HTML do</a:t>
            </a:r>
          </a:p>
          <a:p>
            <a:r>
              <a:rPr lang="en-US" dirty="0" smtClean="0"/>
              <a:t>Navigation or personalization engines can be powered by underlying </a:t>
            </a:r>
            <a:r>
              <a:rPr lang="en-US" dirty="0" err="1" smtClean="0"/>
              <a:t>ontologies</a:t>
            </a:r>
            <a:r>
              <a:rPr lang="en-US" dirty="0" smtClean="0"/>
              <a:t>, expressed in RDF Schema or OWL</a:t>
            </a:r>
          </a:p>
          <a:p>
            <a:pPr lvl="1"/>
            <a:r>
              <a:rPr lang="en-US" dirty="0" smtClean="0"/>
              <a:t>without users ever being confronted with the </a:t>
            </a:r>
            <a:r>
              <a:rPr lang="en-US" dirty="0" err="1" smtClean="0"/>
              <a:t>ontologies</a:t>
            </a:r>
            <a:r>
              <a:rPr lang="en-US" dirty="0" smtClean="0"/>
              <a:t>, let alone their representation languages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452</a:t>
            </a:fld>
            <a:endParaRPr lang="el-GR"/>
          </a:p>
        </p:txBody>
      </p:sp>
    </p:spTree>
    <p:extLst>
      <p:ext uri="{BB962C8B-B14F-4D97-AF65-F5344CB8AC3E}">
        <p14:creationId xmlns:p14="http://schemas.microsoft.com/office/powerpoint/2010/main" val="3661640801"/>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Four Popular Fallacies (5/5)</a:t>
            </a:r>
            <a:endParaRPr lang="el-GR" dirty="0"/>
          </a:p>
        </p:txBody>
      </p:sp>
      <p:sp>
        <p:nvSpPr>
          <p:cNvPr id="3" name="2 - Θέση περιεχομένου"/>
          <p:cNvSpPr>
            <a:spLocks noGrp="1"/>
          </p:cNvSpPr>
          <p:nvPr>
            <p:ph idx="1"/>
          </p:nvPr>
        </p:nvSpPr>
        <p:spPr>
          <a:xfrm>
            <a:off x="1187624" y="1447800"/>
            <a:ext cx="7746064" cy="5221560"/>
          </a:xfrm>
        </p:spPr>
        <p:txBody>
          <a:bodyPr>
            <a:normAutofit fontScale="70000" lnSpcReduction="20000"/>
          </a:bodyPr>
          <a:lstStyle/>
          <a:p>
            <a:r>
              <a:rPr lang="en-US" b="1" dirty="0" smtClean="0"/>
              <a:t>Fallacy 4: The SW requires the manual markup of all existing Web pages, an impossible task.</a:t>
            </a:r>
          </a:p>
          <a:p>
            <a:r>
              <a:rPr lang="en-US" dirty="0" smtClean="0"/>
              <a:t>It is hard enough for most Web site owners to maintain the human-readable content of their sites</a:t>
            </a:r>
          </a:p>
          <a:p>
            <a:r>
              <a:rPr lang="en-US" dirty="0" smtClean="0"/>
              <a:t>They will certainly not maintain parallel </a:t>
            </a:r>
            <a:r>
              <a:rPr lang="en-US" dirty="0" err="1" smtClean="0"/>
              <a:t>machineaccessible</a:t>
            </a:r>
            <a:r>
              <a:rPr lang="en-US" dirty="0" smtClean="0"/>
              <a:t> versions of the same information in RDF or OWL</a:t>
            </a:r>
          </a:p>
          <a:p>
            <a:pPr lvl="1"/>
            <a:r>
              <a:rPr lang="en-US" dirty="0" smtClean="0"/>
              <a:t>If that were necessary, it would indeed spell bad news for the SW</a:t>
            </a:r>
          </a:p>
          <a:p>
            <a:r>
              <a:rPr lang="en-US" dirty="0" smtClean="0"/>
              <a:t>Instead,  SW applications rely on large-scale automation for the extraction of such semantic markup from the sources themselves</a:t>
            </a:r>
          </a:p>
          <a:p>
            <a:r>
              <a:rPr lang="en-US" dirty="0" smtClean="0"/>
              <a:t>This will often be very lightweight semantics, but for many applications that is enough</a:t>
            </a:r>
          </a:p>
          <a:p>
            <a:r>
              <a:rPr lang="en-US" dirty="0" smtClean="0"/>
              <a:t>Note that this fallacy mostly affects interpretation 2 of the SW, since massive markup in the “Web of data” is much easier</a:t>
            </a:r>
          </a:p>
          <a:p>
            <a:r>
              <a:rPr lang="en-US" dirty="0" smtClean="0"/>
              <a:t>The data are already available in (semi)structured formats and often already organized by database schemas </a:t>
            </a:r>
          </a:p>
          <a:p>
            <a:pPr lvl="1"/>
            <a:r>
              <a:rPr lang="en-US" dirty="0" smtClean="0"/>
              <a:t>that can provide the required semantic interpretation</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453</a:t>
            </a:fld>
            <a:endParaRPr lang="el-GR"/>
          </a:p>
        </p:txBody>
      </p:sp>
    </p:spTree>
    <p:extLst>
      <p:ext uri="{BB962C8B-B14F-4D97-AF65-F5344CB8AC3E}">
        <p14:creationId xmlns:p14="http://schemas.microsoft.com/office/powerpoint/2010/main" val="1045868297"/>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Current Status </a:t>
            </a:r>
            <a:endParaRPr lang="el-GR" dirty="0"/>
          </a:p>
        </p:txBody>
      </p:sp>
      <p:sp>
        <p:nvSpPr>
          <p:cNvPr id="3" name="2 - Θέση περιεχομένου"/>
          <p:cNvSpPr>
            <a:spLocks noGrp="1"/>
          </p:cNvSpPr>
          <p:nvPr>
            <p:ph idx="1"/>
          </p:nvPr>
        </p:nvSpPr>
        <p:spPr>
          <a:xfrm>
            <a:off x="1435608" y="1447800"/>
            <a:ext cx="7498080" cy="3421360"/>
          </a:xfrm>
        </p:spPr>
        <p:txBody>
          <a:bodyPr>
            <a:normAutofit fontScale="92500" lnSpcReduction="10000"/>
          </a:bodyPr>
          <a:lstStyle/>
          <a:p>
            <a:r>
              <a:rPr lang="en-US" dirty="0" smtClean="0"/>
              <a:t>Now we briefly survey the current state of work on the SW in two ways</a:t>
            </a:r>
          </a:p>
          <a:p>
            <a:pPr lvl="1"/>
            <a:r>
              <a:rPr lang="en-US" dirty="0" smtClean="0"/>
              <a:t>First, we assess the progress that has been made in answering four key questions on which the success of the SW relies</a:t>
            </a:r>
          </a:p>
          <a:p>
            <a:pPr lvl="1"/>
            <a:r>
              <a:rPr lang="en-US" dirty="0" smtClean="0"/>
              <a:t>Second, we give a quick overview of the main areas in which SW technology is currently being adopted</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454</a:t>
            </a:fld>
            <a:endParaRPr lang="el-GR"/>
          </a:p>
        </p:txBody>
      </p:sp>
    </p:spTree>
    <p:extLst>
      <p:ext uri="{BB962C8B-B14F-4D97-AF65-F5344CB8AC3E}">
        <p14:creationId xmlns:p14="http://schemas.microsoft.com/office/powerpoint/2010/main" val="4247041388"/>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Current Status – </a:t>
            </a:r>
            <a:br>
              <a:rPr lang="en-US" b="1" dirty="0" smtClean="0"/>
            </a:br>
            <a:r>
              <a:rPr lang="en-US" b="1" dirty="0" smtClean="0"/>
              <a:t>Four Main Questions (1/6)</a:t>
            </a:r>
            <a:endParaRPr lang="el-GR" dirty="0"/>
          </a:p>
        </p:txBody>
      </p:sp>
      <p:sp>
        <p:nvSpPr>
          <p:cNvPr id="3" name="2 - Θέση περιεχομένου"/>
          <p:cNvSpPr>
            <a:spLocks noGrp="1"/>
          </p:cNvSpPr>
          <p:nvPr>
            <p:ph idx="1"/>
          </p:nvPr>
        </p:nvSpPr>
        <p:spPr>
          <a:xfrm>
            <a:off x="1043608" y="1547192"/>
            <a:ext cx="8100392" cy="5410200"/>
          </a:xfrm>
        </p:spPr>
        <p:txBody>
          <a:bodyPr>
            <a:normAutofit fontScale="62500" lnSpcReduction="20000"/>
          </a:bodyPr>
          <a:lstStyle/>
          <a:p>
            <a:r>
              <a:rPr lang="en-US" b="1" dirty="0" smtClean="0"/>
              <a:t>Question 1: Where do the metadata come from?</a:t>
            </a:r>
          </a:p>
          <a:p>
            <a:r>
              <a:rPr lang="en-US" dirty="0" smtClean="0"/>
              <a:t>Much of the semantic metadata will come from Natural Language Processing and Machine Learning technology</a:t>
            </a:r>
          </a:p>
          <a:p>
            <a:pPr lvl="1"/>
            <a:r>
              <a:rPr lang="en-US" dirty="0" smtClean="0"/>
              <a:t>As pointed out in Fallacy No. 4 </a:t>
            </a:r>
          </a:p>
          <a:p>
            <a:r>
              <a:rPr lang="en-US" dirty="0" smtClean="0"/>
              <a:t>And indeed these technologies are delivering on this promise</a:t>
            </a:r>
          </a:p>
          <a:p>
            <a:r>
              <a:rPr lang="en-US" dirty="0" smtClean="0"/>
              <a:t>It is now possible with off-the-shelf technology to produce semantic markup for very large corpuses of Web pages (millions of pages) </a:t>
            </a:r>
          </a:p>
          <a:p>
            <a:pPr lvl="1"/>
            <a:r>
              <a:rPr lang="en-US" dirty="0" smtClean="0"/>
              <a:t>by annotating them with terms from very large </a:t>
            </a:r>
            <a:r>
              <a:rPr lang="en-US" dirty="0" err="1" smtClean="0"/>
              <a:t>ontologies</a:t>
            </a:r>
            <a:r>
              <a:rPr lang="en-US" dirty="0" smtClean="0"/>
              <a:t> (hundreds of thousands of terms) </a:t>
            </a:r>
          </a:p>
          <a:p>
            <a:pPr lvl="1"/>
            <a:r>
              <a:rPr lang="en-US" dirty="0" smtClean="0"/>
              <a:t>with sufficient precision and recall to drive semantic navigation interfaces</a:t>
            </a:r>
          </a:p>
          <a:p>
            <a:r>
              <a:rPr lang="en-US" dirty="0" smtClean="0"/>
              <a:t>More recent is the capability of social communities to do exactly what Fallacy 4 claims is impossible: </a:t>
            </a:r>
          </a:p>
          <a:p>
            <a:pPr lvl="1"/>
            <a:r>
              <a:rPr lang="en-US" dirty="0" smtClean="0"/>
              <a:t>providing large amounts of human-generated markup</a:t>
            </a:r>
          </a:p>
          <a:p>
            <a:r>
              <a:rPr lang="en-US" dirty="0" smtClean="0"/>
              <a:t>Millions of images with hundreds of millions of manually provided metadata tags are found on some of the most popular Web 2.0 sites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455</a:t>
            </a:fld>
            <a:endParaRPr lang="el-GR"/>
          </a:p>
        </p:txBody>
      </p:sp>
    </p:spTree>
    <p:extLst>
      <p:ext uri="{BB962C8B-B14F-4D97-AF65-F5344CB8AC3E}">
        <p14:creationId xmlns:p14="http://schemas.microsoft.com/office/powerpoint/2010/main" val="4275367245"/>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Current Status – </a:t>
            </a:r>
            <a:br>
              <a:rPr lang="en-US" b="1" dirty="0" smtClean="0"/>
            </a:br>
            <a:r>
              <a:rPr lang="en-US" b="1" dirty="0" smtClean="0"/>
              <a:t>Four Main Questions (2/6)</a:t>
            </a:r>
            <a:endParaRPr lang="el-GR" dirty="0"/>
          </a:p>
        </p:txBody>
      </p:sp>
      <p:sp>
        <p:nvSpPr>
          <p:cNvPr id="3" name="2 - Θέση περιεχομένου"/>
          <p:cNvSpPr>
            <a:spLocks noGrp="1"/>
          </p:cNvSpPr>
          <p:nvPr>
            <p:ph idx="1"/>
          </p:nvPr>
        </p:nvSpPr>
        <p:spPr>
          <a:xfrm>
            <a:off x="1187624" y="1447800"/>
            <a:ext cx="7704856" cy="5410200"/>
          </a:xfrm>
        </p:spPr>
        <p:txBody>
          <a:bodyPr>
            <a:noAutofit/>
          </a:bodyPr>
          <a:lstStyle/>
          <a:p>
            <a:r>
              <a:rPr lang="en-US" sz="2200" b="1" dirty="0" smtClean="0"/>
              <a:t>Question 2: Where do the </a:t>
            </a:r>
            <a:r>
              <a:rPr lang="en-US" sz="2200" b="1" dirty="0" err="1" smtClean="0"/>
              <a:t>ontologies</a:t>
            </a:r>
            <a:r>
              <a:rPr lang="en-US" sz="2200" b="1" dirty="0" smtClean="0"/>
              <a:t> come from?</a:t>
            </a:r>
          </a:p>
          <a:p>
            <a:r>
              <a:rPr lang="en-US" sz="2200" dirty="0" smtClean="0"/>
              <a:t>The term </a:t>
            </a:r>
            <a:r>
              <a:rPr lang="en-US" sz="2200" i="1" dirty="0" smtClean="0"/>
              <a:t>ontology </a:t>
            </a:r>
            <a:r>
              <a:rPr lang="en-US" sz="2200" dirty="0" smtClean="0"/>
              <a:t>as used by the SW community now covers a wide array of semantic structures</a:t>
            </a:r>
          </a:p>
          <a:p>
            <a:pPr lvl="1"/>
            <a:r>
              <a:rPr lang="en-US" sz="2000" dirty="0" smtClean="0"/>
              <a:t>from lightweight hierarchies such as </a:t>
            </a:r>
            <a:r>
              <a:rPr lang="en-US" sz="2000" dirty="0" err="1" smtClean="0"/>
              <a:t>MeSH</a:t>
            </a:r>
            <a:r>
              <a:rPr lang="en-US" sz="2000" dirty="0" smtClean="0"/>
              <a:t> </a:t>
            </a:r>
          </a:p>
          <a:p>
            <a:pPr lvl="1"/>
            <a:r>
              <a:rPr lang="en-US" sz="2000" dirty="0" smtClean="0"/>
              <a:t>to heavily </a:t>
            </a:r>
            <a:r>
              <a:rPr lang="en-US" sz="2000" dirty="0" err="1" smtClean="0"/>
              <a:t>axiomatized</a:t>
            </a:r>
            <a:r>
              <a:rPr lang="en-US" sz="2000" dirty="0" smtClean="0"/>
              <a:t> </a:t>
            </a:r>
            <a:r>
              <a:rPr lang="en-US" sz="2000" dirty="0" err="1" smtClean="0"/>
              <a:t>ontologies</a:t>
            </a:r>
            <a:r>
              <a:rPr lang="en-US" sz="2000" dirty="0" smtClean="0"/>
              <a:t> such as GALEN</a:t>
            </a:r>
          </a:p>
          <a:p>
            <a:r>
              <a:rPr lang="en-US" sz="2200" dirty="0" smtClean="0"/>
              <a:t>The lesson of a decade’s worth of Knowledge Engineering and half a decade’s of SW research is that indeed the world is full of such “</a:t>
            </a:r>
            <a:r>
              <a:rPr lang="en-US" sz="2200" dirty="0" err="1" smtClean="0"/>
              <a:t>ontologies</a:t>
            </a:r>
            <a:r>
              <a:rPr lang="en-US" sz="2200" dirty="0" smtClean="0"/>
              <a:t>”: </a:t>
            </a:r>
          </a:p>
          <a:p>
            <a:pPr lvl="1"/>
            <a:r>
              <a:rPr lang="en-US" sz="2000" dirty="0" smtClean="0"/>
              <a:t>companies have product catalogs</a:t>
            </a:r>
          </a:p>
          <a:p>
            <a:pPr lvl="1"/>
            <a:r>
              <a:rPr lang="en-US" sz="2000" dirty="0" smtClean="0"/>
              <a:t>organizations have internal glossaries</a:t>
            </a:r>
          </a:p>
          <a:p>
            <a:pPr lvl="1"/>
            <a:r>
              <a:rPr lang="en-US" sz="2000" dirty="0" smtClean="0"/>
              <a:t>scientific communities have their public metadata schemata</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456</a:t>
            </a:fld>
            <a:endParaRPr lang="el-GR"/>
          </a:p>
        </p:txBody>
      </p:sp>
    </p:spTree>
    <p:extLst>
      <p:ext uri="{BB962C8B-B14F-4D97-AF65-F5344CB8AC3E}">
        <p14:creationId xmlns:p14="http://schemas.microsoft.com/office/powerpoint/2010/main" val="1336055341"/>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Current Status – </a:t>
            </a:r>
            <a:br>
              <a:rPr lang="en-US" b="1" dirty="0" smtClean="0"/>
            </a:br>
            <a:r>
              <a:rPr lang="en-US" b="1" dirty="0" smtClean="0"/>
              <a:t>Four Main Questions (3/6)</a:t>
            </a:r>
            <a:endParaRPr lang="el-GR" dirty="0"/>
          </a:p>
        </p:txBody>
      </p:sp>
      <p:sp>
        <p:nvSpPr>
          <p:cNvPr id="3" name="2 - Θέση περιεχομένου"/>
          <p:cNvSpPr>
            <a:spLocks noGrp="1"/>
          </p:cNvSpPr>
          <p:nvPr>
            <p:ph idx="1"/>
          </p:nvPr>
        </p:nvSpPr>
        <p:spPr>
          <a:xfrm>
            <a:off x="1187624" y="1447800"/>
            <a:ext cx="7632848" cy="4933528"/>
          </a:xfrm>
        </p:spPr>
        <p:txBody>
          <a:bodyPr>
            <a:noAutofit/>
          </a:bodyPr>
          <a:lstStyle/>
          <a:p>
            <a:r>
              <a:rPr lang="en-US" sz="2200" b="1" dirty="0" smtClean="0"/>
              <a:t>… Question 2: Where do the </a:t>
            </a:r>
            <a:r>
              <a:rPr lang="en-US" sz="2200" b="1" dirty="0" err="1" smtClean="0"/>
              <a:t>ontologies</a:t>
            </a:r>
            <a:r>
              <a:rPr lang="en-US" sz="2200" b="1" dirty="0" smtClean="0"/>
              <a:t> come from?</a:t>
            </a:r>
          </a:p>
          <a:p>
            <a:r>
              <a:rPr lang="en-US" sz="2200" dirty="0" smtClean="0"/>
              <a:t>These have typically been constructed for other purposes, most often predating the SW, but they are very usable as material for SW applications</a:t>
            </a:r>
          </a:p>
          <a:p>
            <a:r>
              <a:rPr lang="en-US" sz="2200" dirty="0" smtClean="0"/>
              <a:t>There are also significant advances in the area of ontology learning, although results there remain mixed</a:t>
            </a:r>
          </a:p>
          <a:p>
            <a:r>
              <a:rPr lang="en-US" sz="2200" dirty="0" smtClean="0"/>
              <a:t>Obtaining the concepts of an ontology is feasible given the appropriate circumstances</a:t>
            </a:r>
          </a:p>
          <a:p>
            <a:pPr lvl="1"/>
            <a:r>
              <a:rPr lang="en-US" sz="2000" dirty="0" smtClean="0"/>
              <a:t>but placing them in the appropriate hierarchy with the right mutual relationships remains a topic of active research</a:t>
            </a:r>
            <a:endParaRPr lang="el-GR" sz="20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457</a:t>
            </a:fld>
            <a:endParaRPr lang="el-GR"/>
          </a:p>
        </p:txBody>
      </p:sp>
    </p:spTree>
    <p:extLst>
      <p:ext uri="{BB962C8B-B14F-4D97-AF65-F5344CB8AC3E}">
        <p14:creationId xmlns:p14="http://schemas.microsoft.com/office/powerpoint/2010/main" val="1000612122"/>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Current Status – </a:t>
            </a:r>
            <a:br>
              <a:rPr lang="en-US" b="1" dirty="0" smtClean="0"/>
            </a:br>
            <a:r>
              <a:rPr lang="en-US" b="1" dirty="0" smtClean="0"/>
              <a:t>Four Main Questions (4/6)</a:t>
            </a:r>
            <a:endParaRPr lang="el-GR" dirty="0"/>
          </a:p>
        </p:txBody>
      </p:sp>
      <p:sp>
        <p:nvSpPr>
          <p:cNvPr id="3" name="2 - Θέση περιεχομένου"/>
          <p:cNvSpPr>
            <a:spLocks noGrp="1"/>
          </p:cNvSpPr>
          <p:nvPr>
            <p:ph idx="1"/>
          </p:nvPr>
        </p:nvSpPr>
        <p:spPr>
          <a:xfrm>
            <a:off x="899592" y="1412776"/>
            <a:ext cx="8244408" cy="5581600"/>
          </a:xfrm>
        </p:spPr>
        <p:txBody>
          <a:bodyPr>
            <a:noAutofit/>
          </a:bodyPr>
          <a:lstStyle/>
          <a:p>
            <a:r>
              <a:rPr lang="en-US" sz="2000" b="1" dirty="0" smtClean="0"/>
              <a:t>Question 3: What should be done with the many </a:t>
            </a:r>
            <a:r>
              <a:rPr lang="en-US" sz="2000" b="1" dirty="0" err="1" smtClean="0"/>
              <a:t>ontologies</a:t>
            </a:r>
            <a:r>
              <a:rPr lang="en-US" sz="2000" b="1" dirty="0" smtClean="0"/>
              <a:t>?</a:t>
            </a:r>
          </a:p>
          <a:p>
            <a:r>
              <a:rPr lang="en-US" sz="2000" dirty="0" smtClean="0"/>
              <a:t>The SW crucially relies on the possibility of integrating multiple </a:t>
            </a:r>
            <a:r>
              <a:rPr lang="en-US" sz="2000" dirty="0" err="1" smtClean="0"/>
              <a:t>ontologies</a:t>
            </a:r>
            <a:endParaRPr lang="en-US" sz="2000" dirty="0" smtClean="0"/>
          </a:p>
          <a:p>
            <a:pPr lvl="1"/>
            <a:r>
              <a:rPr lang="en-US" sz="1800" dirty="0" smtClean="0"/>
              <a:t>As stated in our rebuttal to Fallacy No. 2</a:t>
            </a:r>
          </a:p>
          <a:p>
            <a:r>
              <a:rPr lang="en-US" sz="2000" dirty="0" smtClean="0"/>
              <a:t>This is known as the problem of ontology alignment, ontology mapping, or ontology integration</a:t>
            </a:r>
          </a:p>
          <a:p>
            <a:pPr lvl="1"/>
            <a:r>
              <a:rPr lang="en-US" sz="1800" dirty="0" smtClean="0"/>
              <a:t>and it is indeed one of the most active areas of research in the SW community</a:t>
            </a:r>
          </a:p>
          <a:p>
            <a:r>
              <a:rPr lang="en-US" sz="2000" dirty="0" smtClean="0"/>
              <a:t>A wide array of techniques is deployed for solving this problem, with ontology-mapping techniques </a:t>
            </a:r>
          </a:p>
          <a:p>
            <a:pPr lvl="1"/>
            <a:r>
              <a:rPr lang="en-US" sz="1800" dirty="0" smtClean="0"/>
              <a:t>based on natural language technology, machine learning, theorem proving, graph theory and statistics</a:t>
            </a:r>
          </a:p>
          <a:p>
            <a:r>
              <a:rPr lang="en-US" sz="2000" dirty="0" smtClean="0"/>
              <a:t>Although there are encouraging results, this problem is by no means solved</a:t>
            </a:r>
          </a:p>
          <a:p>
            <a:pPr lvl="1"/>
            <a:r>
              <a:rPr lang="en-US" sz="1800" dirty="0" smtClean="0"/>
              <a:t>and automatically obtained results are not yet good enough in terms of recall and precision to drive many of the intended SW use cases</a:t>
            </a:r>
          </a:p>
          <a:p>
            <a:r>
              <a:rPr lang="en-US" sz="2000" dirty="0" smtClean="0"/>
              <a:t>Consequently, ontology mapping is seen by many as the Achilles’ heel of the SW</a:t>
            </a:r>
            <a:endParaRPr lang="el-GR" sz="20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458</a:t>
            </a:fld>
            <a:endParaRPr lang="el-GR"/>
          </a:p>
        </p:txBody>
      </p:sp>
    </p:spTree>
    <p:extLst>
      <p:ext uri="{BB962C8B-B14F-4D97-AF65-F5344CB8AC3E}">
        <p14:creationId xmlns:p14="http://schemas.microsoft.com/office/powerpoint/2010/main" val="1078103150"/>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Current Status – </a:t>
            </a:r>
            <a:br>
              <a:rPr lang="en-US" b="1" dirty="0" smtClean="0"/>
            </a:br>
            <a:r>
              <a:rPr lang="en-US" b="1" dirty="0" smtClean="0"/>
              <a:t>Four Main Questions (5/6)</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b="1" dirty="0" smtClean="0"/>
              <a:t>Question 4: Where’s the “Web” in Semantic Web?</a:t>
            </a:r>
          </a:p>
          <a:p>
            <a:r>
              <a:rPr lang="en-US" dirty="0" smtClean="0"/>
              <a:t>The SW has sometimes been criticized as being too much about “semantic” </a:t>
            </a:r>
          </a:p>
          <a:p>
            <a:pPr lvl="1"/>
            <a:r>
              <a:rPr lang="en-US" dirty="0" smtClean="0"/>
              <a:t>large-scale distributed knowledge bases</a:t>
            </a:r>
          </a:p>
          <a:p>
            <a:pPr lvl="1"/>
            <a:r>
              <a:rPr lang="en-US" dirty="0" smtClean="0"/>
              <a:t> and not enough about “Web” </a:t>
            </a:r>
          </a:p>
          <a:p>
            <a:r>
              <a:rPr lang="en-US" dirty="0" smtClean="0"/>
              <a:t>This was perhaps true in the early days of SW development</a:t>
            </a:r>
          </a:p>
          <a:p>
            <a:pPr lvl="1"/>
            <a:r>
              <a:rPr lang="en-US" dirty="0" smtClean="0"/>
              <a:t>when there was a focus on applications in rather circumscribed domains like intranets</a:t>
            </a:r>
          </a:p>
          <a:p>
            <a:r>
              <a:rPr lang="en-US" dirty="0" smtClean="0"/>
              <a:t>This initial emphasis is still visible to a large extent</a:t>
            </a:r>
          </a:p>
          <a:p>
            <a:pPr lvl="1"/>
            <a:r>
              <a:rPr lang="en-US" dirty="0" smtClean="0"/>
              <a:t>Many of the most successful applications of SW technology are indeed on company intranets</a:t>
            </a:r>
          </a:p>
          <a:p>
            <a:pPr lvl="1"/>
            <a:r>
              <a:rPr lang="en-US" dirty="0" smtClean="0"/>
              <a:t>Of course, the main advantage of such intranet applications is that the ontology-mapping problem can, to a large extent, be avoided</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459</a:t>
            </a:fld>
            <a:endParaRPr lang="el-GR"/>
          </a:p>
        </p:txBody>
      </p:sp>
    </p:spTree>
    <p:extLst>
      <p:ext uri="{BB962C8B-B14F-4D97-AF65-F5344CB8AC3E}">
        <p14:creationId xmlns:p14="http://schemas.microsoft.com/office/powerpoint/2010/main" val="38253422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59632" y="274638"/>
            <a:ext cx="7674056" cy="1143000"/>
          </a:xfrm>
        </p:spPr>
        <p:txBody>
          <a:bodyPr>
            <a:normAutofit fontScale="90000"/>
          </a:bodyPr>
          <a:lstStyle/>
          <a:p>
            <a:r>
              <a:rPr lang="en-US" b="1" dirty="0" smtClean="0"/>
              <a:t>Tree Model of XML Documents (2/3)</a:t>
            </a:r>
            <a:endParaRPr lang="el-GR" dirty="0"/>
          </a:p>
        </p:txBody>
      </p:sp>
      <p:sp>
        <p:nvSpPr>
          <p:cNvPr id="3" name="2 - Θέση περιεχομένου"/>
          <p:cNvSpPr>
            <a:spLocks noGrp="1"/>
          </p:cNvSpPr>
          <p:nvPr>
            <p:ph idx="1"/>
          </p:nvPr>
        </p:nvSpPr>
        <p:spPr>
          <a:xfrm>
            <a:off x="1435608" y="1447800"/>
            <a:ext cx="7498080" cy="757064"/>
          </a:xfrm>
        </p:spPr>
        <p:txBody>
          <a:bodyPr>
            <a:normAutofit fontScale="85000" lnSpcReduction="20000"/>
          </a:bodyPr>
          <a:lstStyle/>
          <a:p>
            <a:r>
              <a:rPr lang="en-US" dirty="0" smtClean="0"/>
              <a:t>The tree representation of the above XML document:</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46</a:t>
            </a:fld>
            <a:endParaRPr lang="el-GR"/>
          </a:p>
        </p:txBody>
      </p:sp>
      <p:pic>
        <p:nvPicPr>
          <p:cNvPr id="3074" name="Picture 2"/>
          <p:cNvPicPr>
            <a:picLocks noChangeAspect="1" noChangeArrowheads="1"/>
          </p:cNvPicPr>
          <p:nvPr/>
        </p:nvPicPr>
        <p:blipFill>
          <a:blip r:embed="rId2" cstate="print"/>
          <a:srcRect/>
          <a:stretch>
            <a:fillRect/>
          </a:stretch>
        </p:blipFill>
        <p:spPr bwMode="auto">
          <a:xfrm>
            <a:off x="1547664" y="2348880"/>
            <a:ext cx="6697450" cy="3816424"/>
          </a:xfrm>
          <a:prstGeom prst="rect">
            <a:avLst/>
          </a:prstGeom>
          <a:noFill/>
          <a:ln w="9525">
            <a:noFill/>
            <a:miter lim="800000"/>
            <a:headEnd/>
            <a:tailEnd/>
          </a:ln>
        </p:spPr>
      </p:pic>
    </p:spTree>
    <p:extLst>
      <p:ext uri="{BB962C8B-B14F-4D97-AF65-F5344CB8AC3E}">
        <p14:creationId xmlns:p14="http://schemas.microsoft.com/office/powerpoint/2010/main" val="1108652169"/>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Current Status – </a:t>
            </a:r>
            <a:br>
              <a:rPr lang="en-US" b="1" dirty="0" smtClean="0"/>
            </a:br>
            <a:r>
              <a:rPr lang="en-US" b="1" dirty="0" smtClean="0"/>
              <a:t>Four Main Questions (6/6)</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b="1" dirty="0" smtClean="0"/>
              <a:t>… Question 4: Where’s the “Web” in Semantic Web?</a:t>
            </a:r>
          </a:p>
          <a:p>
            <a:r>
              <a:rPr lang="en-US" dirty="0" smtClean="0"/>
              <a:t>Recent years have seen a resurgence in the Web aspects of SW applications</a:t>
            </a:r>
          </a:p>
          <a:p>
            <a:pPr lvl="1"/>
            <a:r>
              <a:rPr lang="en-US" dirty="0" smtClean="0"/>
              <a:t>A prime example is the deployment of FOAF technology, and of semantically organized P2P systems</a:t>
            </a:r>
          </a:p>
          <a:p>
            <a:r>
              <a:rPr lang="en-US" dirty="0" smtClean="0"/>
              <a:t>Of course, the Web is more than just a collection of textual documents: </a:t>
            </a:r>
          </a:p>
          <a:p>
            <a:pPr lvl="1"/>
            <a:r>
              <a:rPr lang="en-US" dirty="0" err="1" smtClean="0"/>
              <a:t>Nontextual</a:t>
            </a:r>
            <a:r>
              <a:rPr lang="en-US" dirty="0" smtClean="0"/>
              <a:t> media such as images and videos are an integral part of the Web</a:t>
            </a:r>
          </a:p>
          <a:p>
            <a:r>
              <a:rPr lang="en-US" dirty="0" smtClean="0"/>
              <a:t>For the application of SW technology to such </a:t>
            </a:r>
            <a:r>
              <a:rPr lang="en-US" dirty="0" err="1" smtClean="0"/>
              <a:t>nontextual</a:t>
            </a:r>
            <a:r>
              <a:rPr lang="en-US" dirty="0" smtClean="0"/>
              <a:t> media we currently rely on human-generated semantic markup</a:t>
            </a:r>
          </a:p>
          <a:p>
            <a:r>
              <a:rPr lang="en-US" dirty="0" smtClean="0"/>
              <a:t>However, significant work on deriving annotations through intelligent content analysis in images and videos is under way</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460</a:t>
            </a:fld>
            <a:endParaRPr lang="el-GR"/>
          </a:p>
        </p:txBody>
      </p:sp>
    </p:spTree>
    <p:extLst>
      <p:ext uri="{BB962C8B-B14F-4D97-AF65-F5344CB8AC3E}">
        <p14:creationId xmlns:p14="http://schemas.microsoft.com/office/powerpoint/2010/main" val="900407857"/>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Current Status – </a:t>
            </a:r>
            <a:br>
              <a:rPr lang="en-US" b="1" dirty="0" smtClean="0"/>
            </a:br>
            <a:r>
              <a:rPr lang="en-US" b="1" dirty="0" smtClean="0"/>
              <a:t>Main Application Areas (1/2)</a:t>
            </a:r>
            <a:endParaRPr lang="el-GR" dirty="0"/>
          </a:p>
        </p:txBody>
      </p:sp>
      <p:sp>
        <p:nvSpPr>
          <p:cNvPr id="3" name="2 - Θέση περιεχομένου"/>
          <p:cNvSpPr>
            <a:spLocks noGrp="1"/>
          </p:cNvSpPr>
          <p:nvPr>
            <p:ph idx="1"/>
          </p:nvPr>
        </p:nvSpPr>
        <p:spPr>
          <a:xfrm>
            <a:off x="1187624" y="1447800"/>
            <a:ext cx="7746064" cy="5221560"/>
          </a:xfrm>
        </p:spPr>
        <p:txBody>
          <a:bodyPr>
            <a:normAutofit fontScale="70000" lnSpcReduction="20000"/>
          </a:bodyPr>
          <a:lstStyle/>
          <a:p>
            <a:r>
              <a:rPr lang="en-US" dirty="0" smtClean="0"/>
              <a:t>Looking at industrial events, either dedicated events or co-organized with the major international scientific SW conferences, we observe that a healthy uptake of SW technologies is beginning to take shape in the following areas:</a:t>
            </a:r>
          </a:p>
          <a:p>
            <a:pPr lvl="1"/>
            <a:r>
              <a:rPr lang="en-US" dirty="0" smtClean="0"/>
              <a:t>Knowledge management, mostly in intranets of large corporations</a:t>
            </a:r>
          </a:p>
          <a:p>
            <a:pPr lvl="1"/>
            <a:r>
              <a:rPr lang="en-US" dirty="0" smtClean="0"/>
              <a:t>Data integration (Boeing, Verizon, and others)</a:t>
            </a:r>
          </a:p>
          <a:p>
            <a:pPr lvl="1"/>
            <a:r>
              <a:rPr lang="en-US" dirty="0" smtClean="0"/>
              <a:t>e-science, in particular the life sciences</a:t>
            </a:r>
          </a:p>
          <a:p>
            <a:pPr lvl="1"/>
            <a:r>
              <a:rPr lang="en-US" dirty="0" smtClean="0"/>
              <a:t>Convergence with Semantic Grid</a:t>
            </a:r>
          </a:p>
          <a:p>
            <a:r>
              <a:rPr lang="en-US" dirty="0" smtClean="0"/>
              <a:t>If we look at the profiles of companies active in this area</a:t>
            </a:r>
          </a:p>
          <a:p>
            <a:pPr lvl="1"/>
            <a:r>
              <a:rPr lang="en-US" dirty="0" smtClean="0"/>
              <a:t>we see a transition from small start-up companies </a:t>
            </a:r>
          </a:p>
          <a:p>
            <a:pPr lvl="2"/>
            <a:r>
              <a:rPr lang="en-US" sz="2600" dirty="0" smtClean="0"/>
              <a:t>such as </a:t>
            </a:r>
            <a:r>
              <a:rPr lang="en-US" sz="2600" dirty="0" err="1" smtClean="0"/>
              <a:t>Aduna</a:t>
            </a:r>
            <a:r>
              <a:rPr lang="en-US" sz="2600" dirty="0" smtClean="0"/>
              <a:t>, </a:t>
            </a:r>
            <a:r>
              <a:rPr lang="en-US" sz="2600" dirty="0" err="1" smtClean="0"/>
              <a:t>Ontoprise</a:t>
            </a:r>
            <a:r>
              <a:rPr lang="en-US" sz="2600" dirty="0" smtClean="0"/>
              <a:t>, Network Inference, and Top Quadrant </a:t>
            </a:r>
          </a:p>
          <a:p>
            <a:pPr lvl="1"/>
            <a:r>
              <a:rPr lang="en-US" dirty="0" smtClean="0"/>
              <a:t>to large vendors </a:t>
            </a:r>
          </a:p>
          <a:p>
            <a:pPr lvl="2"/>
            <a:r>
              <a:rPr lang="en-US" sz="2600" dirty="0" smtClean="0"/>
              <a:t>such as IBM (</a:t>
            </a:r>
            <a:r>
              <a:rPr lang="en-US" sz="2600" dirty="0" err="1" smtClean="0"/>
              <a:t>Snobase</a:t>
            </a:r>
            <a:r>
              <a:rPr lang="en-US" sz="2600" dirty="0" smtClean="0"/>
              <a:t> ontology Management System), HP (Jena RDF platform) Adobe (RDF-based XMP metadata framework), and Oracle (support for RDF storage and querying in their prime database product)</a:t>
            </a:r>
            <a:endParaRPr lang="el-GR" sz="26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461</a:t>
            </a:fld>
            <a:endParaRPr lang="el-GR"/>
          </a:p>
        </p:txBody>
      </p:sp>
    </p:spTree>
    <p:extLst>
      <p:ext uri="{BB962C8B-B14F-4D97-AF65-F5344CB8AC3E}">
        <p14:creationId xmlns:p14="http://schemas.microsoft.com/office/powerpoint/2010/main" val="1907603715"/>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Current Status – </a:t>
            </a:r>
            <a:br>
              <a:rPr lang="en-US" b="1" dirty="0" smtClean="0"/>
            </a:br>
            <a:r>
              <a:rPr lang="en-US" b="1" dirty="0" smtClean="0"/>
              <a:t>Main Application Areas (2/2)</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dirty="0" smtClean="0"/>
              <a:t>However, there is a noticeable lack of uptake in some other areas</a:t>
            </a:r>
          </a:p>
          <a:p>
            <a:pPr lvl="1"/>
            <a:r>
              <a:rPr lang="en-US" dirty="0" smtClean="0"/>
              <a:t>In particular, the promise of the SW for</a:t>
            </a:r>
          </a:p>
          <a:p>
            <a:pPr lvl="2"/>
            <a:r>
              <a:rPr lang="en-US" dirty="0" smtClean="0"/>
              <a:t>personalization,</a:t>
            </a:r>
          </a:p>
          <a:p>
            <a:pPr lvl="2"/>
            <a:r>
              <a:rPr lang="en-US" dirty="0" smtClean="0"/>
              <a:t>large-scale semantic search (on the scale of the World Wide Web),</a:t>
            </a:r>
          </a:p>
          <a:p>
            <a:pPr lvl="2"/>
            <a:r>
              <a:rPr lang="en-US" dirty="0" smtClean="0"/>
              <a:t>mobility and context-awareness </a:t>
            </a:r>
          </a:p>
          <a:p>
            <a:pPr lvl="1"/>
            <a:r>
              <a:rPr lang="en-US" dirty="0" smtClean="0"/>
              <a:t>is largely unfulfilled</a:t>
            </a:r>
          </a:p>
          <a:p>
            <a:r>
              <a:rPr lang="en-US" dirty="0" smtClean="0"/>
              <a:t>A difference that seems to emerge between the successful and unsuccessful application areas is that </a:t>
            </a:r>
          </a:p>
          <a:p>
            <a:pPr lvl="1"/>
            <a:r>
              <a:rPr lang="en-US" dirty="0" smtClean="0"/>
              <a:t>the successful areas are all aimed at </a:t>
            </a:r>
            <a:r>
              <a:rPr lang="en-US" i="1" dirty="0" smtClean="0"/>
              <a:t>closed communities </a:t>
            </a:r>
          </a:p>
          <a:p>
            <a:pPr lvl="2"/>
            <a:r>
              <a:rPr lang="en-US" dirty="0" smtClean="0"/>
              <a:t>employees of large corporations, scientists in a particular area</a:t>
            </a:r>
          </a:p>
          <a:p>
            <a:pPr lvl="1"/>
            <a:r>
              <a:rPr lang="en-US" dirty="0" smtClean="0"/>
              <a:t>whereas the applications aimed at the general public are still in the laboratory phase at best</a:t>
            </a:r>
          </a:p>
          <a:p>
            <a:r>
              <a:rPr lang="en-US" dirty="0" smtClean="0"/>
              <a:t>The underlying reason for this could well be the difficulty of the ontology mapping</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462</a:t>
            </a:fld>
            <a:endParaRPr lang="el-GR"/>
          </a:p>
        </p:txBody>
      </p:sp>
    </p:spTree>
    <p:extLst>
      <p:ext uri="{BB962C8B-B14F-4D97-AF65-F5344CB8AC3E}">
        <p14:creationId xmlns:p14="http://schemas.microsoft.com/office/powerpoint/2010/main" val="111519030"/>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Selected Key Research Challenges</a:t>
            </a:r>
            <a:endParaRPr lang="el-GR" dirty="0"/>
          </a:p>
        </p:txBody>
      </p:sp>
      <p:sp>
        <p:nvSpPr>
          <p:cNvPr id="3" name="2 - Θέση περιεχομένου"/>
          <p:cNvSpPr>
            <a:spLocks noGrp="1"/>
          </p:cNvSpPr>
          <p:nvPr>
            <p:ph idx="1"/>
          </p:nvPr>
        </p:nvSpPr>
        <p:spPr>
          <a:xfrm>
            <a:off x="1115616" y="1447800"/>
            <a:ext cx="7818072" cy="5221560"/>
          </a:xfrm>
        </p:spPr>
        <p:txBody>
          <a:bodyPr>
            <a:normAutofit fontScale="70000" lnSpcReduction="20000"/>
          </a:bodyPr>
          <a:lstStyle/>
          <a:p>
            <a:r>
              <a:rPr lang="en-US" dirty="0" smtClean="0"/>
              <a:t>Several challenges that have become active areas of research:</a:t>
            </a:r>
          </a:p>
          <a:p>
            <a:pPr lvl="1"/>
            <a:r>
              <a:rPr lang="en-US" dirty="0" smtClean="0"/>
              <a:t>Scale inference and storage technology, now scaling to the order of billions of RDF triples</a:t>
            </a:r>
          </a:p>
          <a:p>
            <a:pPr lvl="1"/>
            <a:r>
              <a:rPr lang="en-US" dirty="0" smtClean="0"/>
              <a:t>Ontology evolution and change</a:t>
            </a:r>
          </a:p>
          <a:p>
            <a:pPr lvl="1"/>
            <a:r>
              <a:rPr lang="en-US" dirty="0" smtClean="0"/>
              <a:t>Ontology mapping</a:t>
            </a:r>
          </a:p>
          <a:p>
            <a:r>
              <a:rPr lang="en-US" dirty="0" smtClean="0"/>
              <a:t>A number of items on the research agenda, though hardly developed, have had a crucial impact on the feasibility of the SW vision:</a:t>
            </a:r>
          </a:p>
          <a:p>
            <a:pPr lvl="1"/>
            <a:r>
              <a:rPr lang="en-US" dirty="0" smtClean="0"/>
              <a:t>Interaction between machine-</a:t>
            </a:r>
            <a:r>
              <a:rPr lang="en-US" dirty="0" err="1" smtClean="0"/>
              <a:t>processable</a:t>
            </a:r>
            <a:r>
              <a:rPr lang="en-US" dirty="0" smtClean="0"/>
              <a:t> representations and the dynamics of social networks of human users</a:t>
            </a:r>
          </a:p>
          <a:p>
            <a:pPr lvl="1"/>
            <a:r>
              <a:rPr lang="en-US" dirty="0" smtClean="0"/>
              <a:t>Mechanisms to deal with trust, reputation, integrity, and provenance in a </a:t>
            </a:r>
            <a:r>
              <a:rPr lang="en-US" dirty="0" err="1" smtClean="0"/>
              <a:t>semiautomated</a:t>
            </a:r>
            <a:r>
              <a:rPr lang="en-US" dirty="0" smtClean="0"/>
              <a:t> way</a:t>
            </a:r>
          </a:p>
          <a:p>
            <a:pPr lvl="1"/>
            <a:r>
              <a:rPr lang="en-US" dirty="0" smtClean="0"/>
              <a:t>Inference and query facilities that are sufficiently robust to work in the face of limited resources</a:t>
            </a:r>
          </a:p>
          <a:p>
            <a:pPr lvl="2"/>
            <a:r>
              <a:rPr lang="en-US" dirty="0" smtClean="0"/>
              <a:t>computation time, network latency, memory, or storage space </a:t>
            </a:r>
          </a:p>
          <a:p>
            <a:pPr lvl="1"/>
            <a:r>
              <a:rPr lang="en-US" dirty="0" smtClean="0"/>
              <a:t>and that can make intelligent trade-off decisions between resource use and output quality</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463</a:t>
            </a:fld>
            <a:endParaRPr lang="el-GR"/>
          </a:p>
        </p:txBody>
      </p:sp>
    </p:spTree>
    <p:extLst>
      <p:ext uri="{BB962C8B-B14F-4D97-AF65-F5344CB8AC3E}">
        <p14:creationId xmlns:p14="http://schemas.microsoft.com/office/powerpoint/2010/main" val="32572826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59632" y="274638"/>
            <a:ext cx="7674056" cy="1143000"/>
          </a:xfrm>
        </p:spPr>
        <p:txBody>
          <a:bodyPr>
            <a:normAutofit fontScale="90000"/>
          </a:bodyPr>
          <a:lstStyle/>
          <a:p>
            <a:r>
              <a:rPr lang="en-US" b="1" dirty="0" smtClean="0"/>
              <a:t>Tree Model of XML Documents (3/3)</a:t>
            </a:r>
            <a:endParaRPr lang="el-GR" dirty="0"/>
          </a:p>
        </p:txBody>
      </p:sp>
      <p:sp>
        <p:nvSpPr>
          <p:cNvPr id="3" name="2 - Θέση περιεχομένου"/>
          <p:cNvSpPr>
            <a:spLocks noGrp="1"/>
          </p:cNvSpPr>
          <p:nvPr>
            <p:ph idx="1"/>
          </p:nvPr>
        </p:nvSpPr>
        <p:spPr/>
        <p:txBody>
          <a:bodyPr>
            <a:normAutofit/>
          </a:bodyPr>
          <a:lstStyle/>
          <a:p>
            <a:r>
              <a:rPr lang="en-US" dirty="0" smtClean="0"/>
              <a:t>It is an ordered labeled tree:</a:t>
            </a:r>
          </a:p>
          <a:p>
            <a:pPr lvl="1"/>
            <a:r>
              <a:rPr lang="en-US" dirty="0" smtClean="0"/>
              <a:t>There is exactly one root</a:t>
            </a:r>
          </a:p>
          <a:p>
            <a:pPr lvl="1"/>
            <a:r>
              <a:rPr lang="en-US" dirty="0" smtClean="0"/>
              <a:t>There are no cycles</a:t>
            </a:r>
          </a:p>
          <a:p>
            <a:pPr lvl="1"/>
            <a:r>
              <a:rPr lang="en-US" dirty="0" smtClean="0"/>
              <a:t>Each node, other than the root, has exactly one parent</a:t>
            </a:r>
          </a:p>
          <a:p>
            <a:pPr lvl="1"/>
            <a:r>
              <a:rPr lang="en-US" dirty="0" smtClean="0"/>
              <a:t>Each node has a label</a:t>
            </a:r>
          </a:p>
          <a:p>
            <a:pPr lvl="1"/>
            <a:r>
              <a:rPr lang="en-US" dirty="0" smtClean="0"/>
              <a:t>The order of elements is important</a:t>
            </a:r>
          </a:p>
          <a:p>
            <a:r>
              <a:rPr lang="en-US" dirty="0" smtClean="0"/>
              <a:t>However, whereas the order of elements is important, the order of attributes is not</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47</a:t>
            </a:fld>
            <a:endParaRPr lang="el-GR"/>
          </a:p>
        </p:txBody>
      </p:sp>
    </p:spTree>
    <p:extLst>
      <p:ext uri="{BB962C8B-B14F-4D97-AF65-F5344CB8AC3E}">
        <p14:creationId xmlns:p14="http://schemas.microsoft.com/office/powerpoint/2010/main" val="10005744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n-US" dirty="0" smtClean="0"/>
              <a:t>Structuring</a:t>
            </a:r>
            <a:endParaRPr lang="el-GR" dirty="0"/>
          </a:p>
        </p:txBody>
      </p:sp>
      <p:sp>
        <p:nvSpPr>
          <p:cNvPr id="6" name="5 - Θέση κειμένου"/>
          <p:cNvSpPr>
            <a:spLocks noGrp="1"/>
          </p:cNvSpPr>
          <p:nvPr>
            <p:ph type="body" idx="1"/>
          </p:nvPr>
        </p:nvSpPr>
        <p:spPr>
          <a:xfrm>
            <a:off x="2743200" y="3645024"/>
            <a:ext cx="5285184" cy="1509712"/>
          </a:xfrm>
        </p:spPr>
        <p:txBody>
          <a:bodyPr/>
          <a:lstStyle/>
          <a:p>
            <a:pPr algn="ctr"/>
            <a:r>
              <a:rPr lang="en-US" dirty="0" smtClean="0"/>
              <a:t>An XML document is well-formed </a:t>
            </a:r>
          </a:p>
          <a:p>
            <a:pPr algn="ctr"/>
            <a:r>
              <a:rPr lang="en-US" dirty="0" smtClean="0"/>
              <a:t>if it respects certain syntactic rules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48</a:t>
            </a:fld>
            <a:endParaRPr lang="el-GR"/>
          </a:p>
        </p:txBody>
      </p:sp>
    </p:spTree>
    <p:extLst>
      <p:ext uri="{BB962C8B-B14F-4D97-AF65-F5344CB8AC3E}">
        <p14:creationId xmlns:p14="http://schemas.microsoft.com/office/powerpoint/2010/main" val="35362025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DTDs (1/9)</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n-US" dirty="0" smtClean="0"/>
              <a:t>There are two ways of defining the structure of XML documents</a:t>
            </a:r>
          </a:p>
          <a:p>
            <a:pPr lvl="1"/>
            <a:r>
              <a:rPr lang="en-US" dirty="0" smtClean="0"/>
              <a:t>DTDs: the older and more restricted way</a:t>
            </a:r>
          </a:p>
          <a:p>
            <a:pPr lvl="1"/>
            <a:r>
              <a:rPr lang="en-US" dirty="0" smtClean="0"/>
              <a:t>XML Schema: which offers extended possibilities, mainly for the definition of data types</a:t>
            </a:r>
          </a:p>
          <a:p>
            <a:r>
              <a:rPr lang="en-US" b="1" dirty="0" smtClean="0"/>
              <a:t>External and Internal DTDs</a:t>
            </a:r>
          </a:p>
          <a:p>
            <a:pPr lvl="1"/>
            <a:r>
              <a:rPr lang="en-US" dirty="0" smtClean="0"/>
              <a:t>The components of a DTD can be defined </a:t>
            </a:r>
          </a:p>
          <a:p>
            <a:pPr lvl="2"/>
            <a:r>
              <a:rPr lang="en-US" dirty="0" smtClean="0"/>
              <a:t>in a separate file (</a:t>
            </a:r>
            <a:r>
              <a:rPr lang="en-US" i="1" dirty="0" smtClean="0"/>
              <a:t>external DTD) </a:t>
            </a:r>
          </a:p>
          <a:p>
            <a:pPr lvl="2"/>
            <a:r>
              <a:rPr lang="en-US" i="1" dirty="0" smtClean="0"/>
              <a:t>or </a:t>
            </a:r>
            <a:r>
              <a:rPr lang="en-US" dirty="0" smtClean="0"/>
              <a:t>within the XML document itself (</a:t>
            </a:r>
            <a:r>
              <a:rPr lang="en-US" i="1" dirty="0" smtClean="0"/>
              <a:t>internal DTD). </a:t>
            </a:r>
          </a:p>
          <a:p>
            <a:pPr lvl="1"/>
            <a:r>
              <a:rPr lang="en-US" i="1" dirty="0" smtClean="0"/>
              <a:t>Usually it is better to use external </a:t>
            </a:r>
            <a:r>
              <a:rPr lang="en-US" dirty="0" smtClean="0"/>
              <a:t>DTDs </a:t>
            </a:r>
          </a:p>
          <a:p>
            <a:pPr lvl="2"/>
            <a:r>
              <a:rPr lang="en-US" dirty="0" smtClean="0"/>
              <a:t>because their definitions can be used across several documents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49</a:t>
            </a:fld>
            <a:endParaRPr lang="el-GR"/>
          </a:p>
        </p:txBody>
      </p:sp>
    </p:spTree>
    <p:extLst>
      <p:ext uri="{BB962C8B-B14F-4D97-AF65-F5344CB8AC3E}">
        <p14:creationId xmlns:p14="http://schemas.microsoft.com/office/powerpoint/2010/main" val="4056869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n-US" dirty="0" smtClean="0"/>
              <a:t>From Today’s Web to the Semantic Web: Examples</a:t>
            </a:r>
            <a:endParaRPr lang="el-GR" dirty="0"/>
          </a:p>
        </p:txBody>
      </p:sp>
      <p:sp>
        <p:nvSpPr>
          <p:cNvPr id="6" name="5 - Θέση κειμένου"/>
          <p:cNvSpPr>
            <a:spLocks noGrp="1"/>
          </p:cNvSpPr>
          <p:nvPr>
            <p:ph type="body" idx="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a:t>
            </a:fld>
            <a:endParaRPr lang="el-G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DTDs (2/9)</a:t>
            </a:r>
            <a:endParaRPr lang="el-GR" dirty="0"/>
          </a:p>
        </p:txBody>
      </p:sp>
      <p:sp>
        <p:nvSpPr>
          <p:cNvPr id="3" name="2 - Θέση περιεχομένου"/>
          <p:cNvSpPr>
            <a:spLocks noGrp="1"/>
          </p:cNvSpPr>
          <p:nvPr>
            <p:ph idx="1"/>
          </p:nvPr>
        </p:nvSpPr>
        <p:spPr>
          <a:xfrm>
            <a:off x="1435608" y="1447800"/>
            <a:ext cx="3784464" cy="1405136"/>
          </a:xfrm>
        </p:spPr>
        <p:txBody>
          <a:bodyPr>
            <a:normAutofit fontScale="70000" lnSpcReduction="20000"/>
          </a:bodyPr>
          <a:lstStyle/>
          <a:p>
            <a:r>
              <a:rPr lang="en-US" b="1" dirty="0" smtClean="0"/>
              <a:t>Elements</a:t>
            </a:r>
          </a:p>
          <a:p>
            <a:r>
              <a:rPr lang="en-US" dirty="0" smtClean="0"/>
              <a:t>Consider the element:</a:t>
            </a:r>
          </a:p>
          <a:p>
            <a:pPr lvl="0"/>
            <a:r>
              <a:rPr lang="en-US" dirty="0" smtClean="0"/>
              <a:t>A DTD for this element type looks like this:</a:t>
            </a:r>
          </a:p>
          <a:p>
            <a:endParaRPr lang="en-US" dirty="0" smtClean="0"/>
          </a:p>
          <a:p>
            <a:endParaRPr lang="en-US" dirty="0" smtClean="0"/>
          </a:p>
          <a:p>
            <a:endParaRPr lang="en-US" dirty="0" smtClean="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50</a:t>
            </a:fld>
            <a:endParaRPr lang="el-GR"/>
          </a:p>
        </p:txBody>
      </p:sp>
      <p:sp>
        <p:nvSpPr>
          <p:cNvPr id="5" name="4 - Ορθογώνιο"/>
          <p:cNvSpPr/>
          <p:nvPr/>
        </p:nvSpPr>
        <p:spPr>
          <a:xfrm>
            <a:off x="5148064" y="1484784"/>
            <a:ext cx="3312368" cy="11521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700" dirty="0" smtClean="0">
                <a:solidFill>
                  <a:schemeClr val="tx1"/>
                </a:solidFill>
              </a:rPr>
              <a:t>&lt;lecturer&gt;</a:t>
            </a:r>
          </a:p>
          <a:p>
            <a:r>
              <a:rPr lang="en-US" sz="1700" dirty="0" smtClean="0">
                <a:solidFill>
                  <a:schemeClr val="tx1"/>
                </a:solidFill>
              </a:rPr>
              <a:t>&lt;name&gt;David </a:t>
            </a:r>
            <a:r>
              <a:rPr lang="en-US" sz="1700" dirty="0" err="1" smtClean="0">
                <a:solidFill>
                  <a:schemeClr val="tx1"/>
                </a:solidFill>
              </a:rPr>
              <a:t>Billington</a:t>
            </a:r>
            <a:r>
              <a:rPr lang="en-US" sz="1700" dirty="0" smtClean="0">
                <a:solidFill>
                  <a:schemeClr val="tx1"/>
                </a:solidFill>
              </a:rPr>
              <a:t>&lt;/name&gt;</a:t>
            </a:r>
          </a:p>
          <a:p>
            <a:r>
              <a:rPr lang="en-US" sz="1700" dirty="0" smtClean="0">
                <a:solidFill>
                  <a:schemeClr val="tx1"/>
                </a:solidFill>
              </a:rPr>
              <a:t>&lt;phone&gt;+61-7-3875 507&lt;/phone&gt;</a:t>
            </a:r>
          </a:p>
          <a:p>
            <a:r>
              <a:rPr lang="en-US" sz="1700" dirty="0" smtClean="0">
                <a:solidFill>
                  <a:schemeClr val="tx1"/>
                </a:solidFill>
              </a:rPr>
              <a:t>&lt;/lecturer&gt;</a:t>
            </a:r>
          </a:p>
        </p:txBody>
      </p:sp>
      <p:sp>
        <p:nvSpPr>
          <p:cNvPr id="6" name="5 - Ορθογώνιο"/>
          <p:cNvSpPr/>
          <p:nvPr/>
        </p:nvSpPr>
        <p:spPr>
          <a:xfrm>
            <a:off x="1763688" y="2780928"/>
            <a:ext cx="3312368" cy="100811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700" i="1" dirty="0" smtClean="0"/>
              <a:t>&lt;!ELEMENT lecturer (</a:t>
            </a:r>
            <a:r>
              <a:rPr lang="en-US" sz="1700" i="1" dirty="0" err="1" smtClean="0"/>
              <a:t>name,phone</a:t>
            </a:r>
            <a:r>
              <a:rPr lang="en-US" sz="1700" i="1" dirty="0" smtClean="0"/>
              <a:t>)&gt;</a:t>
            </a:r>
          </a:p>
          <a:p>
            <a:r>
              <a:rPr lang="en-US" sz="1700" i="1" dirty="0" smtClean="0"/>
              <a:t>&lt;!ELEMENT name (#PCDATA)&gt;</a:t>
            </a:r>
          </a:p>
          <a:p>
            <a:r>
              <a:rPr lang="en-US" sz="1700" i="1" dirty="0" smtClean="0"/>
              <a:t>&lt;!ELEMENT phone (#PCDATA)&gt;</a:t>
            </a:r>
          </a:p>
        </p:txBody>
      </p:sp>
      <p:sp>
        <p:nvSpPr>
          <p:cNvPr id="7" name="2 - Θέση περιεχομένου"/>
          <p:cNvSpPr txBox="1">
            <a:spLocks/>
          </p:cNvSpPr>
          <p:nvPr/>
        </p:nvSpPr>
        <p:spPr>
          <a:xfrm>
            <a:off x="1645920" y="3933056"/>
            <a:ext cx="6958528" cy="2448272"/>
          </a:xfrm>
          <a:prstGeom prst="rect">
            <a:avLst/>
          </a:prstGeom>
        </p:spPr>
        <p:txBody>
          <a:bodyPr>
            <a:normAutofit fontScale="55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500" b="0" i="0" u="none" strike="noStrike" kern="1200" cap="none" spc="0" normalizeH="0" baseline="0" noProof="0" dirty="0" smtClean="0">
                <a:ln>
                  <a:noFill/>
                </a:ln>
                <a:solidFill>
                  <a:schemeClr val="tx1"/>
                </a:solidFill>
                <a:effectLst/>
                <a:uLnTx/>
                <a:uFillTx/>
                <a:latin typeface="+mn-lt"/>
                <a:ea typeface="+mn-ea"/>
                <a:cs typeface="+mn-cs"/>
              </a:rPr>
              <a:t>The meaning of this DTD is as follows: </a:t>
            </a:r>
          </a:p>
          <a:p>
            <a:pPr marL="822960" lvl="1" indent="-283464">
              <a:spcBef>
                <a:spcPts val="600"/>
              </a:spcBef>
              <a:buClr>
                <a:schemeClr val="accent1"/>
              </a:buClr>
              <a:buSzPct val="80000"/>
              <a:buFont typeface="Wingdings 2"/>
              <a:buChar cha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element types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lecturer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name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phone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may be used in the document</a:t>
            </a:r>
          </a:p>
          <a:p>
            <a:pPr marL="822960" lvl="1" indent="-283464">
              <a:spcBef>
                <a:spcPts val="600"/>
              </a:spcBef>
              <a:buClr>
                <a:schemeClr val="accent1"/>
              </a:buClr>
              <a:buSzPct val="80000"/>
              <a:buFont typeface="Wingdings 2"/>
              <a:buChar cha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 lecturer element contains a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name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element and a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phone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element, in that order</a:t>
            </a:r>
          </a:p>
          <a:p>
            <a:pPr marL="822960" lvl="1" indent="-283464">
              <a:spcBef>
                <a:spcPts val="600"/>
              </a:spcBef>
              <a:buClr>
                <a:schemeClr val="accent1"/>
              </a:buClr>
              <a:buSzPct val="80000"/>
              <a:buFont typeface="Wingdings 2"/>
              <a:buChar cha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name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element and a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phone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element may have any content</a:t>
            </a:r>
          </a:p>
          <a:p>
            <a:pPr marL="1280160" lvl="2" indent="-283464">
              <a:spcBef>
                <a:spcPts val="600"/>
              </a:spcBef>
              <a:buClr>
                <a:schemeClr val="accent1"/>
              </a:buClr>
              <a:buSzPct val="80000"/>
              <a:buFont typeface="Wingdings 2"/>
              <a:buChar char=""/>
            </a:pPr>
            <a:r>
              <a:rPr lang="en-US" sz="3200" noProof="0" dirty="0" smtClean="0"/>
              <a:t>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n DTDs</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 #PCDATA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is the only atomic type for elements</a:t>
            </a:r>
          </a:p>
        </p:txBody>
      </p:sp>
    </p:spTree>
    <p:extLst>
      <p:ext uri="{BB962C8B-B14F-4D97-AF65-F5344CB8AC3E}">
        <p14:creationId xmlns:p14="http://schemas.microsoft.com/office/powerpoint/2010/main" val="156244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DTDs (3/9)</a:t>
            </a:r>
            <a:endParaRPr lang="el-GR" dirty="0"/>
          </a:p>
        </p:txBody>
      </p:sp>
      <p:sp>
        <p:nvSpPr>
          <p:cNvPr id="3" name="2 - Θέση περιεχομένου"/>
          <p:cNvSpPr>
            <a:spLocks noGrp="1"/>
          </p:cNvSpPr>
          <p:nvPr>
            <p:ph idx="1"/>
          </p:nvPr>
        </p:nvSpPr>
        <p:spPr>
          <a:xfrm>
            <a:off x="1435608" y="1447800"/>
            <a:ext cx="3136392" cy="829072"/>
          </a:xfrm>
        </p:spPr>
        <p:txBody>
          <a:bodyPr>
            <a:noAutofit/>
          </a:bodyPr>
          <a:lstStyle/>
          <a:p>
            <a:r>
              <a:rPr lang="en-US" sz="2000" b="1" dirty="0" smtClean="0"/>
              <a:t>Attributes</a:t>
            </a:r>
          </a:p>
          <a:p>
            <a:r>
              <a:rPr lang="en-US" sz="2000" dirty="0" smtClean="0"/>
              <a:t>Consider the element:</a:t>
            </a:r>
            <a:endParaRPr lang="el-GR" sz="20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51</a:t>
            </a:fld>
            <a:endParaRPr lang="el-GR"/>
          </a:p>
        </p:txBody>
      </p:sp>
      <p:sp>
        <p:nvSpPr>
          <p:cNvPr id="5" name="2 - Θέση περιεχομένου"/>
          <p:cNvSpPr txBox="1">
            <a:spLocks/>
          </p:cNvSpPr>
          <p:nvPr/>
        </p:nvSpPr>
        <p:spPr>
          <a:xfrm>
            <a:off x="1403648" y="3212976"/>
            <a:ext cx="3816424" cy="648072"/>
          </a:xfrm>
          <a:prstGeom prst="rect">
            <a:avLst/>
          </a:prstGeom>
        </p:spPr>
        <p:txBody>
          <a:bodyPr>
            <a:normAutofit/>
          </a:bodyPr>
          <a:lstStyle/>
          <a:p>
            <a:pPr marL="365760" lvl="0" indent="-283464">
              <a:spcBef>
                <a:spcPts val="600"/>
              </a:spcBef>
              <a:buClr>
                <a:schemeClr val="accent1"/>
              </a:buClr>
              <a:buSzPct val="80000"/>
              <a:buFont typeface="Wingdings 2"/>
              <a:buChar char=""/>
            </a:pPr>
            <a:r>
              <a:rPr lang="en-US" sz="2000" dirty="0" smtClean="0"/>
              <a:t>A DTD for it looks like this:</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6 - Ορθογώνιο"/>
          <p:cNvSpPr/>
          <p:nvPr/>
        </p:nvSpPr>
        <p:spPr>
          <a:xfrm>
            <a:off x="5004048" y="1484784"/>
            <a:ext cx="3384376" cy="1800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700" i="1" dirty="0" smtClean="0"/>
              <a:t>&lt;order </a:t>
            </a:r>
            <a:r>
              <a:rPr lang="en-US" sz="1700" i="1" dirty="0" err="1" smtClean="0"/>
              <a:t>orderNo</a:t>
            </a:r>
            <a:r>
              <a:rPr lang="en-US" sz="1700" i="1" dirty="0" smtClean="0"/>
              <a:t>="23456" customer="John Smith"</a:t>
            </a:r>
          </a:p>
          <a:p>
            <a:r>
              <a:rPr lang="en-US" sz="1700" dirty="0" smtClean="0"/>
              <a:t>date="October 15, 2002"</a:t>
            </a:r>
            <a:r>
              <a:rPr lang="en-US" sz="1700" i="1" dirty="0" smtClean="0"/>
              <a:t>&gt;</a:t>
            </a:r>
          </a:p>
          <a:p>
            <a:r>
              <a:rPr lang="pt-BR" sz="1700" i="1" dirty="0" smtClean="0"/>
              <a:t>&lt;item itemNo="a528" quantity="1"/&gt;</a:t>
            </a:r>
          </a:p>
          <a:p>
            <a:r>
              <a:rPr lang="pt-BR" sz="1700" i="1" dirty="0" smtClean="0"/>
              <a:t>&lt;item itemNo="c817" quantity="3"/&gt;</a:t>
            </a:r>
          </a:p>
          <a:p>
            <a:r>
              <a:rPr lang="en-US" sz="1700" i="1" dirty="0" smtClean="0"/>
              <a:t>&lt;/order&gt;</a:t>
            </a:r>
          </a:p>
        </p:txBody>
      </p:sp>
      <p:sp>
        <p:nvSpPr>
          <p:cNvPr id="8" name="7 - Ορθογώνιο"/>
          <p:cNvSpPr/>
          <p:nvPr/>
        </p:nvSpPr>
        <p:spPr>
          <a:xfrm>
            <a:off x="2051720" y="3645024"/>
            <a:ext cx="3024336" cy="27363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700" i="1" dirty="0" smtClean="0"/>
              <a:t>&lt;!ELEMENT order (item+)&gt;</a:t>
            </a:r>
          </a:p>
          <a:p>
            <a:r>
              <a:rPr lang="en-US" sz="1700" i="1" dirty="0" smtClean="0"/>
              <a:t>&lt;!ATTLIST order</a:t>
            </a:r>
          </a:p>
          <a:p>
            <a:r>
              <a:rPr lang="en-US" sz="1700" dirty="0" err="1" smtClean="0"/>
              <a:t>orderNo</a:t>
            </a:r>
            <a:r>
              <a:rPr lang="en-US" sz="1700" dirty="0" smtClean="0"/>
              <a:t> ID #REQUIRED</a:t>
            </a:r>
          </a:p>
          <a:p>
            <a:r>
              <a:rPr lang="en-US" sz="1700" dirty="0" smtClean="0"/>
              <a:t>customer CDATA #REQUIRED</a:t>
            </a:r>
          </a:p>
          <a:p>
            <a:r>
              <a:rPr lang="en-US" sz="1700" dirty="0" smtClean="0"/>
              <a:t>date CDATA #REQUIRED</a:t>
            </a:r>
            <a:r>
              <a:rPr lang="en-US" sz="1700" i="1" dirty="0" smtClean="0"/>
              <a:t>&gt;</a:t>
            </a:r>
          </a:p>
          <a:p>
            <a:r>
              <a:rPr lang="en-US" sz="1700" i="1" dirty="0" smtClean="0"/>
              <a:t>&lt;!ELEMENT item EMPTY&gt;</a:t>
            </a:r>
          </a:p>
          <a:p>
            <a:r>
              <a:rPr lang="en-US" sz="1700" i="1" dirty="0" smtClean="0"/>
              <a:t>&lt;!ATTLIST item</a:t>
            </a:r>
          </a:p>
          <a:p>
            <a:r>
              <a:rPr lang="en-US" sz="1700" dirty="0" err="1" smtClean="0"/>
              <a:t>itemNo</a:t>
            </a:r>
            <a:r>
              <a:rPr lang="en-US" sz="1700" dirty="0" smtClean="0"/>
              <a:t> ID #REQUIRED</a:t>
            </a:r>
          </a:p>
          <a:p>
            <a:r>
              <a:rPr lang="en-US" sz="1700" dirty="0" smtClean="0"/>
              <a:t>quantity CDATA #REQUIRED</a:t>
            </a:r>
          </a:p>
          <a:p>
            <a:r>
              <a:rPr lang="en-US" sz="1700" dirty="0" smtClean="0"/>
              <a:t>comments CDATA #IMPLIED</a:t>
            </a:r>
            <a:r>
              <a:rPr lang="en-US" sz="1700" i="1" dirty="0" smtClean="0"/>
              <a:t>&gt;</a:t>
            </a:r>
          </a:p>
        </p:txBody>
      </p:sp>
    </p:spTree>
    <p:extLst>
      <p:ext uri="{BB962C8B-B14F-4D97-AF65-F5344CB8AC3E}">
        <p14:creationId xmlns:p14="http://schemas.microsoft.com/office/powerpoint/2010/main" val="5608872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DTDs (4/9)</a:t>
            </a:r>
            <a:endParaRPr lang="el-GR" dirty="0"/>
          </a:p>
        </p:txBody>
      </p:sp>
      <p:sp>
        <p:nvSpPr>
          <p:cNvPr id="3" name="2 - Θέση περιεχομένου"/>
          <p:cNvSpPr>
            <a:spLocks noGrp="1"/>
          </p:cNvSpPr>
          <p:nvPr>
            <p:ph idx="1"/>
          </p:nvPr>
        </p:nvSpPr>
        <p:spPr>
          <a:xfrm>
            <a:off x="1435608" y="1447800"/>
            <a:ext cx="7498080" cy="5149552"/>
          </a:xfrm>
        </p:spPr>
        <p:txBody>
          <a:bodyPr>
            <a:normAutofit fontScale="70000" lnSpcReduction="20000"/>
          </a:bodyPr>
          <a:lstStyle/>
          <a:p>
            <a:pPr lvl="0"/>
            <a:r>
              <a:rPr lang="en-US" dirty="0" smtClean="0"/>
              <a:t>A new aspect is that the </a:t>
            </a:r>
            <a:r>
              <a:rPr lang="en-US" i="1" dirty="0" smtClean="0"/>
              <a:t>item</a:t>
            </a:r>
            <a:r>
              <a:rPr lang="en-US" dirty="0" smtClean="0"/>
              <a:t> element type is defined to be empty</a:t>
            </a:r>
          </a:p>
          <a:p>
            <a:pPr lvl="0"/>
            <a:r>
              <a:rPr lang="en-US" dirty="0" smtClean="0"/>
              <a:t>Another new aspect is the appearance of + after </a:t>
            </a:r>
            <a:r>
              <a:rPr lang="en-US" i="1" dirty="0" smtClean="0"/>
              <a:t>item</a:t>
            </a:r>
            <a:r>
              <a:rPr lang="en-US" dirty="0" smtClean="0"/>
              <a:t> in the definition of the </a:t>
            </a:r>
            <a:r>
              <a:rPr lang="en-US" i="1" dirty="0" smtClean="0"/>
              <a:t>order</a:t>
            </a:r>
            <a:r>
              <a:rPr lang="en-US" dirty="0" smtClean="0"/>
              <a:t>  element type</a:t>
            </a:r>
          </a:p>
          <a:p>
            <a:r>
              <a:rPr lang="en-US" dirty="0" smtClean="0"/>
              <a:t>It is one of the </a:t>
            </a:r>
            <a:r>
              <a:rPr lang="en-US" i="1" dirty="0" smtClean="0"/>
              <a:t>cardinality operators:</a:t>
            </a:r>
            <a:endParaRPr lang="el-GR" dirty="0" smtClean="0"/>
          </a:p>
          <a:p>
            <a:pPr lvl="1"/>
            <a:r>
              <a:rPr lang="en-US" dirty="0" smtClean="0"/>
              <a:t>?: appears zero times or once.</a:t>
            </a:r>
          </a:p>
          <a:p>
            <a:pPr lvl="1"/>
            <a:r>
              <a:rPr lang="en-US" dirty="0" smtClean="0"/>
              <a:t>*: appears zero or more times.</a:t>
            </a:r>
          </a:p>
          <a:p>
            <a:pPr lvl="1"/>
            <a:r>
              <a:rPr lang="en-US" dirty="0" smtClean="0"/>
              <a:t>+: appears one or more times.</a:t>
            </a:r>
          </a:p>
          <a:p>
            <a:pPr lvl="1"/>
            <a:r>
              <a:rPr lang="en-US" dirty="0" smtClean="0"/>
              <a:t>No cardinality operator means exactly once</a:t>
            </a:r>
          </a:p>
          <a:p>
            <a:r>
              <a:rPr lang="en-US" dirty="0" smtClean="0"/>
              <a:t>We also have to define attributes</a:t>
            </a:r>
          </a:p>
          <a:p>
            <a:pPr lvl="1"/>
            <a:r>
              <a:rPr lang="en-US" dirty="0" smtClean="0"/>
              <a:t>This is done in an </a:t>
            </a:r>
            <a:r>
              <a:rPr lang="en-US" i="1" dirty="0" smtClean="0"/>
              <a:t>attribute list</a:t>
            </a:r>
          </a:p>
          <a:p>
            <a:pPr lvl="1"/>
            <a:r>
              <a:rPr lang="en-US" i="1" dirty="0" smtClean="0"/>
              <a:t>The first component is the name of the element type to </a:t>
            </a:r>
            <a:r>
              <a:rPr lang="en-US" dirty="0" smtClean="0"/>
              <a:t>which the list applies, followed by a list of triplets of attribute name, attribute type, and value type</a:t>
            </a:r>
          </a:p>
          <a:p>
            <a:pPr lvl="2"/>
            <a:r>
              <a:rPr lang="en-US" sz="2600" dirty="0" smtClean="0"/>
              <a:t>An </a:t>
            </a:r>
            <a:r>
              <a:rPr lang="en-US" sz="2600" i="1" dirty="0" smtClean="0"/>
              <a:t>attribute name is a name that may be used in an </a:t>
            </a:r>
            <a:r>
              <a:rPr lang="en-US" sz="2600" dirty="0" smtClean="0"/>
              <a:t>XML document using a DTD</a:t>
            </a:r>
            <a:endParaRPr lang="el-GR" sz="26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52</a:t>
            </a:fld>
            <a:endParaRPr lang="el-GR"/>
          </a:p>
        </p:txBody>
      </p:sp>
    </p:spTree>
    <p:extLst>
      <p:ext uri="{BB962C8B-B14F-4D97-AF65-F5344CB8AC3E}">
        <p14:creationId xmlns:p14="http://schemas.microsoft.com/office/powerpoint/2010/main" val="26628296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DTDs (5/9)</a:t>
            </a:r>
            <a:endParaRPr lang="el-GR" dirty="0"/>
          </a:p>
        </p:txBody>
      </p:sp>
      <p:sp>
        <p:nvSpPr>
          <p:cNvPr id="3" name="2 - Θέση περιεχομένου"/>
          <p:cNvSpPr>
            <a:spLocks noGrp="1"/>
          </p:cNvSpPr>
          <p:nvPr>
            <p:ph idx="1"/>
          </p:nvPr>
        </p:nvSpPr>
        <p:spPr/>
        <p:txBody>
          <a:bodyPr>
            <a:noAutofit/>
          </a:bodyPr>
          <a:lstStyle/>
          <a:p>
            <a:r>
              <a:rPr lang="en-US" sz="2400" b="1" dirty="0" smtClean="0"/>
              <a:t>Attribute Types</a:t>
            </a:r>
          </a:p>
          <a:p>
            <a:r>
              <a:rPr lang="en-US" sz="2400" dirty="0" smtClean="0"/>
              <a:t>Attribute types are similar to predefined data types, but the selection is very limited</a:t>
            </a:r>
          </a:p>
          <a:p>
            <a:r>
              <a:rPr lang="en-US" sz="2400" dirty="0" smtClean="0"/>
              <a:t>The most important attribute types are</a:t>
            </a:r>
          </a:p>
          <a:p>
            <a:pPr lvl="1"/>
            <a:r>
              <a:rPr lang="en-US" sz="2000" dirty="0" smtClean="0"/>
              <a:t>CDATA, a string (sequence of characters)</a:t>
            </a:r>
          </a:p>
          <a:p>
            <a:pPr lvl="1"/>
            <a:r>
              <a:rPr lang="en-US" sz="2000" dirty="0" smtClean="0"/>
              <a:t>ID, a name that is unique across the entire XML document</a:t>
            </a:r>
          </a:p>
          <a:p>
            <a:pPr lvl="1"/>
            <a:r>
              <a:rPr lang="en-US" sz="2000" dirty="0" smtClean="0"/>
              <a:t>IDREF, a reference to another element with an ID attribute carrying the same value as the IDREF attribute</a:t>
            </a:r>
          </a:p>
          <a:p>
            <a:pPr lvl="1"/>
            <a:r>
              <a:rPr lang="en-US" sz="2000" dirty="0" smtClean="0"/>
              <a:t>IDREFS, a series of IDREFs</a:t>
            </a:r>
          </a:p>
          <a:p>
            <a:pPr lvl="1"/>
            <a:r>
              <a:rPr lang="en-US" sz="2000" dirty="0" smtClean="0"/>
              <a:t>(</a:t>
            </a:r>
            <a:r>
              <a:rPr lang="en-US" sz="2000" i="1" dirty="0" smtClean="0"/>
              <a:t>v1| . . . |</a:t>
            </a:r>
            <a:r>
              <a:rPr lang="en-US" sz="2000" i="1" dirty="0" err="1" smtClean="0"/>
              <a:t>vn</a:t>
            </a:r>
            <a:r>
              <a:rPr lang="en-US" sz="2000" i="1" dirty="0" smtClean="0"/>
              <a:t>), an enumeration of all possible values</a:t>
            </a:r>
            <a:endParaRPr lang="el-GR" sz="20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53</a:t>
            </a:fld>
            <a:endParaRPr lang="el-GR"/>
          </a:p>
        </p:txBody>
      </p:sp>
    </p:spTree>
    <p:extLst>
      <p:ext uri="{BB962C8B-B14F-4D97-AF65-F5344CB8AC3E}">
        <p14:creationId xmlns:p14="http://schemas.microsoft.com/office/powerpoint/2010/main" val="4505868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638"/>
            <a:ext cx="7498080" cy="1066130"/>
          </a:xfrm>
        </p:spPr>
        <p:txBody>
          <a:bodyPr/>
          <a:lstStyle/>
          <a:p>
            <a:r>
              <a:rPr lang="en-US" b="1" dirty="0" smtClean="0"/>
              <a:t>DTDs (6/9)</a:t>
            </a:r>
            <a:endParaRPr lang="el-GR" dirty="0"/>
          </a:p>
        </p:txBody>
      </p:sp>
      <p:sp>
        <p:nvSpPr>
          <p:cNvPr id="3" name="2 - Θέση περιεχομένου"/>
          <p:cNvSpPr>
            <a:spLocks noGrp="1"/>
          </p:cNvSpPr>
          <p:nvPr>
            <p:ph idx="1"/>
          </p:nvPr>
        </p:nvSpPr>
        <p:spPr>
          <a:xfrm>
            <a:off x="1187624" y="1340768"/>
            <a:ext cx="7674056" cy="5410200"/>
          </a:xfrm>
        </p:spPr>
        <p:txBody>
          <a:bodyPr>
            <a:normAutofit fontScale="85000" lnSpcReduction="20000"/>
          </a:bodyPr>
          <a:lstStyle/>
          <a:p>
            <a:r>
              <a:rPr lang="en-US" b="1" dirty="0" smtClean="0"/>
              <a:t>Value Types</a:t>
            </a:r>
          </a:p>
          <a:p>
            <a:r>
              <a:rPr lang="en-US" dirty="0" smtClean="0"/>
              <a:t>There are four value types:</a:t>
            </a:r>
          </a:p>
          <a:p>
            <a:pPr lvl="1"/>
            <a:r>
              <a:rPr lang="en-US" dirty="0" smtClean="0"/>
              <a:t>#REQUIRED</a:t>
            </a:r>
          </a:p>
          <a:p>
            <a:pPr lvl="2"/>
            <a:r>
              <a:rPr lang="en-US" dirty="0" smtClean="0"/>
              <a:t>The attribute must appear in every occurrence of the element type in the XML document</a:t>
            </a:r>
          </a:p>
          <a:p>
            <a:pPr lvl="3"/>
            <a:r>
              <a:rPr lang="en-US" dirty="0" smtClean="0"/>
              <a:t>In the previous example, </a:t>
            </a:r>
            <a:r>
              <a:rPr lang="en-US" i="1" dirty="0" err="1" smtClean="0"/>
              <a:t>itemNo</a:t>
            </a:r>
            <a:r>
              <a:rPr lang="en-US" dirty="0" smtClean="0"/>
              <a:t> and </a:t>
            </a:r>
            <a:r>
              <a:rPr lang="en-US" i="1" dirty="0" smtClean="0"/>
              <a:t>quantity</a:t>
            </a:r>
            <a:r>
              <a:rPr lang="en-US" dirty="0" smtClean="0"/>
              <a:t> must always appear within an </a:t>
            </a:r>
            <a:r>
              <a:rPr lang="en-US" i="1" dirty="0" smtClean="0"/>
              <a:t>item</a:t>
            </a:r>
            <a:r>
              <a:rPr lang="en-US" dirty="0" smtClean="0"/>
              <a:t> element</a:t>
            </a:r>
          </a:p>
          <a:p>
            <a:pPr lvl="1"/>
            <a:r>
              <a:rPr lang="en-US" dirty="0" smtClean="0"/>
              <a:t>#IMPLIED</a:t>
            </a:r>
          </a:p>
          <a:p>
            <a:pPr lvl="2"/>
            <a:r>
              <a:rPr lang="en-US" dirty="0" smtClean="0"/>
              <a:t>The appearance of the attribute is optional (e.g. comments)</a:t>
            </a:r>
          </a:p>
          <a:p>
            <a:pPr lvl="1"/>
            <a:r>
              <a:rPr lang="en-US" dirty="0" smtClean="0"/>
              <a:t>#FIXED "value"</a:t>
            </a:r>
          </a:p>
          <a:p>
            <a:pPr lvl="2"/>
            <a:r>
              <a:rPr lang="en-US" dirty="0" smtClean="0"/>
              <a:t>Every element must have this attribute, which has always the value given after #FIXED in the DTD</a:t>
            </a:r>
          </a:p>
          <a:p>
            <a:pPr lvl="3"/>
            <a:r>
              <a:rPr lang="en-US" dirty="0" smtClean="0"/>
              <a:t>A value given in an XML document is meaningless because it is overridden by the fixed value</a:t>
            </a:r>
          </a:p>
          <a:p>
            <a:pPr lvl="1"/>
            <a:r>
              <a:rPr lang="en-US" dirty="0" smtClean="0"/>
              <a:t>"value"</a:t>
            </a:r>
          </a:p>
          <a:p>
            <a:pPr lvl="2"/>
            <a:r>
              <a:rPr lang="en-US" dirty="0" smtClean="0"/>
              <a:t>This specifies the default value for the attribute</a:t>
            </a:r>
          </a:p>
          <a:p>
            <a:pPr lvl="3"/>
            <a:r>
              <a:rPr lang="en-US" dirty="0" smtClean="0"/>
              <a:t>If a specific value appears in the XML document, it overrides the default value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54</a:t>
            </a:fld>
            <a:endParaRPr lang="el-GR"/>
          </a:p>
        </p:txBody>
      </p:sp>
    </p:spTree>
    <p:extLst>
      <p:ext uri="{BB962C8B-B14F-4D97-AF65-F5344CB8AC3E}">
        <p14:creationId xmlns:p14="http://schemas.microsoft.com/office/powerpoint/2010/main" val="20235609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DTDs (7/9)</a:t>
            </a:r>
            <a:endParaRPr lang="el-GR" dirty="0"/>
          </a:p>
        </p:txBody>
      </p:sp>
      <p:sp>
        <p:nvSpPr>
          <p:cNvPr id="3" name="2 - Θέση περιεχομένου"/>
          <p:cNvSpPr>
            <a:spLocks noGrp="1"/>
          </p:cNvSpPr>
          <p:nvPr>
            <p:ph idx="1"/>
          </p:nvPr>
        </p:nvSpPr>
        <p:spPr>
          <a:xfrm>
            <a:off x="1435608" y="1628800"/>
            <a:ext cx="3928480" cy="1405136"/>
          </a:xfrm>
        </p:spPr>
        <p:txBody>
          <a:bodyPr>
            <a:normAutofit lnSpcReduction="10000"/>
          </a:bodyPr>
          <a:lstStyle/>
          <a:p>
            <a:r>
              <a:rPr lang="en-US" sz="2000" b="1" dirty="0" smtClean="0"/>
              <a:t>Referencing</a:t>
            </a:r>
          </a:p>
          <a:p>
            <a:r>
              <a:rPr lang="en-US" sz="2000" dirty="0" smtClean="0"/>
              <a:t>Here is an example for the use of IDREF and IDREFS</a:t>
            </a:r>
          </a:p>
          <a:p>
            <a:r>
              <a:rPr lang="en-US" sz="2000" dirty="0" smtClean="0"/>
              <a:t>First we give a DTD:</a:t>
            </a:r>
            <a:endParaRPr lang="el-GR" sz="20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55</a:t>
            </a:fld>
            <a:endParaRPr lang="el-GR"/>
          </a:p>
        </p:txBody>
      </p:sp>
      <p:sp>
        <p:nvSpPr>
          <p:cNvPr id="5" name="2 - Θέση περιεχομένου"/>
          <p:cNvSpPr txBox="1">
            <a:spLocks/>
          </p:cNvSpPr>
          <p:nvPr/>
        </p:nvSpPr>
        <p:spPr>
          <a:xfrm>
            <a:off x="1466408" y="3824064"/>
            <a:ext cx="7498080" cy="469032"/>
          </a:xfrm>
          <a:prstGeom prst="rect">
            <a:avLst/>
          </a:prstGeom>
        </p:spPr>
        <p:txBody>
          <a:bodyPr>
            <a:normAutofit/>
          </a:bodyPr>
          <a:lstStyle/>
          <a:p>
            <a:pPr marL="365760" lvl="0" indent="-283464">
              <a:spcBef>
                <a:spcPts val="600"/>
              </a:spcBef>
              <a:buClr>
                <a:schemeClr val="accent1"/>
              </a:buClr>
              <a:buSzPct val="80000"/>
              <a:buFont typeface="Wingdings 2"/>
              <a:buChar char=""/>
            </a:pPr>
            <a:r>
              <a:rPr lang="en-US" sz="2000" dirty="0" smtClean="0"/>
              <a:t>An XML element that respects this DTD is the following:</a:t>
            </a:r>
            <a:endParaRPr kumimoji="0" lang="el-GR"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 Ορθογώνιο"/>
          <p:cNvSpPr/>
          <p:nvPr/>
        </p:nvSpPr>
        <p:spPr>
          <a:xfrm>
            <a:off x="5292080" y="1628800"/>
            <a:ext cx="3456384" cy="21602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700" i="1" dirty="0" smtClean="0"/>
              <a:t>&lt;!ELEMENT family (person*)&gt;</a:t>
            </a:r>
          </a:p>
          <a:p>
            <a:r>
              <a:rPr lang="en-US" sz="1700" i="1" dirty="0" smtClean="0"/>
              <a:t>&lt;!ELEMENT person (name)&gt;</a:t>
            </a:r>
          </a:p>
          <a:p>
            <a:r>
              <a:rPr lang="en-US" sz="1700" i="1" dirty="0" smtClean="0"/>
              <a:t>&lt;!ELEMENT name (#PCDATA)&gt;</a:t>
            </a:r>
          </a:p>
          <a:p>
            <a:r>
              <a:rPr lang="en-US" sz="1700" i="1" dirty="0" smtClean="0"/>
              <a:t>&lt;!ATTLIST person</a:t>
            </a:r>
          </a:p>
          <a:p>
            <a:r>
              <a:rPr lang="en-US" sz="1700" dirty="0" smtClean="0"/>
              <a:t>id </a:t>
            </a:r>
            <a:r>
              <a:rPr lang="en-US" sz="1700" dirty="0" err="1" smtClean="0"/>
              <a:t>ID</a:t>
            </a:r>
            <a:r>
              <a:rPr lang="en-US" sz="1700" dirty="0" smtClean="0"/>
              <a:t> #REQUIRED</a:t>
            </a:r>
          </a:p>
          <a:p>
            <a:r>
              <a:rPr lang="en-US" sz="1700" dirty="0" smtClean="0"/>
              <a:t>mother IDREF #IMPLIED</a:t>
            </a:r>
          </a:p>
          <a:p>
            <a:r>
              <a:rPr lang="en-US" sz="1700" dirty="0" smtClean="0"/>
              <a:t>father IDREF #IMPLIED</a:t>
            </a:r>
          </a:p>
          <a:p>
            <a:r>
              <a:rPr lang="en-US" sz="1700" dirty="0" smtClean="0"/>
              <a:t>children IDREFS #IMPLIED</a:t>
            </a:r>
            <a:r>
              <a:rPr lang="en-US" sz="1700" i="1" dirty="0" smtClean="0"/>
              <a:t>&gt;</a:t>
            </a:r>
          </a:p>
        </p:txBody>
      </p:sp>
      <p:sp>
        <p:nvSpPr>
          <p:cNvPr id="7" name="6 - Ορθογώνιο"/>
          <p:cNvSpPr/>
          <p:nvPr/>
        </p:nvSpPr>
        <p:spPr>
          <a:xfrm>
            <a:off x="1187624" y="4149080"/>
            <a:ext cx="7704856" cy="223224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700" i="1" dirty="0" smtClean="0"/>
              <a:t>&lt;family&gt;</a:t>
            </a:r>
          </a:p>
          <a:p>
            <a:r>
              <a:rPr lang="en-US" sz="1700" i="1" dirty="0" smtClean="0"/>
              <a:t>&lt;person id="bob" mother="</a:t>
            </a:r>
            <a:r>
              <a:rPr lang="en-US" sz="1700" i="1" dirty="0" err="1" smtClean="0"/>
              <a:t>mary</a:t>
            </a:r>
            <a:r>
              <a:rPr lang="en-US" sz="1700" i="1" dirty="0" smtClean="0"/>
              <a:t>" father="peter“&gt;  &lt;name&gt;Bob Marley&lt;/name&gt;  &lt;/person&gt;  </a:t>
            </a:r>
          </a:p>
          <a:p>
            <a:r>
              <a:rPr lang="en-US" sz="1700" i="1" dirty="0" smtClean="0"/>
              <a:t>&lt;person id="</a:t>
            </a:r>
            <a:r>
              <a:rPr lang="en-US" sz="1700" i="1" dirty="0" err="1" smtClean="0"/>
              <a:t>bridget</a:t>
            </a:r>
            <a:r>
              <a:rPr lang="en-US" sz="1700" i="1" dirty="0" smtClean="0"/>
              <a:t>" mother="</a:t>
            </a:r>
            <a:r>
              <a:rPr lang="en-US" sz="1700" i="1" dirty="0" err="1" smtClean="0"/>
              <a:t>mary</a:t>
            </a:r>
            <a:r>
              <a:rPr lang="en-US" sz="1700" i="1" dirty="0" smtClean="0"/>
              <a:t>“&gt;  &lt;name&gt;Bridget Jones&lt;/name&gt;  &lt;/person&gt;</a:t>
            </a:r>
          </a:p>
          <a:p>
            <a:r>
              <a:rPr lang="en-US" sz="1700" i="1" dirty="0" smtClean="0"/>
              <a:t>&lt;person id="</a:t>
            </a:r>
            <a:r>
              <a:rPr lang="en-US" sz="1700" i="1" dirty="0" err="1" smtClean="0"/>
              <a:t>mary</a:t>
            </a:r>
            <a:r>
              <a:rPr lang="en-US" sz="1700" i="1" dirty="0" smtClean="0"/>
              <a:t>" children="bob </a:t>
            </a:r>
            <a:r>
              <a:rPr lang="en-US" sz="1700" i="1" dirty="0" err="1" smtClean="0"/>
              <a:t>bridget</a:t>
            </a:r>
            <a:r>
              <a:rPr lang="en-US" sz="1700" i="1" dirty="0" smtClean="0"/>
              <a:t>“&gt;  &lt;name&gt;Mary </a:t>
            </a:r>
            <a:r>
              <a:rPr lang="en-US" sz="1700" i="1" dirty="0" err="1" smtClean="0"/>
              <a:t>Poppins</a:t>
            </a:r>
            <a:r>
              <a:rPr lang="en-US" sz="1700" i="1" dirty="0" smtClean="0"/>
              <a:t>&lt;/name&gt;  &lt;/person&gt;</a:t>
            </a:r>
          </a:p>
          <a:p>
            <a:r>
              <a:rPr lang="en-US" sz="1700" i="1" dirty="0" smtClean="0"/>
              <a:t>&lt;person id="peter" children="bob“&gt;  &lt;name&gt;Peter Marley&lt;/name&gt;  &lt;/person&gt;</a:t>
            </a:r>
          </a:p>
          <a:p>
            <a:r>
              <a:rPr lang="en-US" sz="1700" i="1" dirty="0" smtClean="0"/>
              <a:t>&lt;/family&gt;</a:t>
            </a:r>
          </a:p>
        </p:txBody>
      </p:sp>
    </p:spTree>
    <p:extLst>
      <p:ext uri="{BB962C8B-B14F-4D97-AF65-F5344CB8AC3E}">
        <p14:creationId xmlns:p14="http://schemas.microsoft.com/office/powerpoint/2010/main" val="21955339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DTDs (8/9)</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b="1" dirty="0" smtClean="0"/>
              <a:t>XML Entities</a:t>
            </a:r>
          </a:p>
          <a:p>
            <a:r>
              <a:rPr lang="en-US" dirty="0" smtClean="0"/>
              <a:t>An XML entity can play several roles, such as </a:t>
            </a:r>
          </a:p>
          <a:p>
            <a:pPr lvl="1"/>
            <a:r>
              <a:rPr lang="en-US" dirty="0" smtClean="0"/>
              <a:t>a placeholder for repeatable characters (a type of shorthand)</a:t>
            </a:r>
          </a:p>
          <a:p>
            <a:pPr lvl="1"/>
            <a:r>
              <a:rPr lang="en-US" dirty="0" smtClean="0"/>
              <a:t>a section of external data (e.g., XML or other)</a:t>
            </a:r>
          </a:p>
          <a:p>
            <a:pPr lvl="1"/>
            <a:r>
              <a:rPr lang="en-US" dirty="0" smtClean="0"/>
              <a:t>or as a part of a declaration for elements</a:t>
            </a:r>
          </a:p>
          <a:p>
            <a:r>
              <a:rPr lang="en-US" dirty="0" smtClean="0"/>
              <a:t>For example, suppose that a document has several copyright notices that refer to the current year</a:t>
            </a:r>
          </a:p>
          <a:p>
            <a:pPr lvl="1"/>
            <a:r>
              <a:rPr lang="en-US" dirty="0" smtClean="0"/>
              <a:t>Then it makes sense to declare an entity </a:t>
            </a:r>
            <a:r>
              <a:rPr lang="en-US" i="1" dirty="0" smtClean="0"/>
              <a:t>&lt;!ENTITY </a:t>
            </a:r>
            <a:r>
              <a:rPr lang="en-US" i="1" dirty="0" err="1" smtClean="0"/>
              <a:t>thisyear</a:t>
            </a:r>
            <a:r>
              <a:rPr lang="en-US" i="1" dirty="0" smtClean="0"/>
              <a:t> "2012“&gt;</a:t>
            </a:r>
          </a:p>
          <a:p>
            <a:pPr lvl="1"/>
            <a:r>
              <a:rPr lang="en-US" dirty="0" smtClean="0"/>
              <a:t>Then, at each place the current year needs to be included, we can use the entity reference </a:t>
            </a:r>
            <a:r>
              <a:rPr lang="en-US" i="1" dirty="0" smtClean="0"/>
              <a:t>&amp;</a:t>
            </a:r>
            <a:r>
              <a:rPr lang="en-US" i="1" dirty="0" err="1" smtClean="0"/>
              <a:t>thisyear</a:t>
            </a:r>
            <a:r>
              <a:rPr lang="en-US" i="1" dirty="0" smtClean="0"/>
              <a:t>; </a:t>
            </a:r>
            <a:r>
              <a:rPr lang="en-US" dirty="0" smtClean="0"/>
              <a:t>instead </a:t>
            </a:r>
          </a:p>
          <a:p>
            <a:pPr lvl="1"/>
            <a:r>
              <a:rPr lang="en-US" dirty="0" smtClean="0"/>
              <a:t>That way, updating the year value to “2013” for the whole document will only mean changing the entity declaration</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56</a:t>
            </a:fld>
            <a:endParaRPr lang="el-GR"/>
          </a:p>
        </p:txBody>
      </p:sp>
    </p:spTree>
    <p:extLst>
      <p:ext uri="{BB962C8B-B14F-4D97-AF65-F5344CB8AC3E}">
        <p14:creationId xmlns:p14="http://schemas.microsoft.com/office/powerpoint/2010/main" val="36995213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DTDs (9/9)</a:t>
            </a:r>
            <a:endParaRPr lang="el-GR" dirty="0"/>
          </a:p>
        </p:txBody>
      </p:sp>
      <p:sp>
        <p:nvSpPr>
          <p:cNvPr id="3" name="2 - Θέση περιεχομένου"/>
          <p:cNvSpPr>
            <a:spLocks noGrp="1"/>
          </p:cNvSpPr>
          <p:nvPr>
            <p:ph idx="1"/>
          </p:nvPr>
        </p:nvSpPr>
        <p:spPr>
          <a:xfrm>
            <a:off x="1115616" y="1447800"/>
            <a:ext cx="4176464" cy="829072"/>
          </a:xfrm>
        </p:spPr>
        <p:txBody>
          <a:bodyPr>
            <a:normAutofit fontScale="55000" lnSpcReduction="20000"/>
          </a:bodyPr>
          <a:lstStyle/>
          <a:p>
            <a:r>
              <a:rPr lang="en-US" b="1" dirty="0" smtClean="0"/>
              <a:t>A Concluding Example</a:t>
            </a:r>
          </a:p>
          <a:p>
            <a:r>
              <a:rPr lang="en-US" dirty="0" smtClean="0"/>
              <a:t>As a final example we give a DTD for the email element:</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57</a:t>
            </a:fld>
            <a:endParaRPr lang="el-GR"/>
          </a:p>
        </p:txBody>
      </p:sp>
      <p:sp>
        <p:nvSpPr>
          <p:cNvPr id="5" name="2 - Θέση περιεχομένου"/>
          <p:cNvSpPr txBox="1">
            <a:spLocks/>
          </p:cNvSpPr>
          <p:nvPr/>
        </p:nvSpPr>
        <p:spPr>
          <a:xfrm>
            <a:off x="1115616" y="2276872"/>
            <a:ext cx="4392488" cy="4392488"/>
          </a:xfrm>
          <a:prstGeom prst="rect">
            <a:avLst/>
          </a:prstGeom>
        </p:spPr>
        <p:txBody>
          <a:bodyPr>
            <a:normAutofit fontScale="55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We go through some interesting parts of this DTD:</a:t>
            </a:r>
          </a:p>
          <a:p>
            <a:pPr marL="822960" lvl="1" indent="-283464">
              <a:spcBef>
                <a:spcPts val="600"/>
              </a:spcBef>
              <a:buClr>
                <a:schemeClr val="accent1"/>
              </a:buClr>
              <a:buSzPct val="80000"/>
              <a:buFont typeface="Wingdings 2"/>
              <a:buChar char=""/>
            </a:pPr>
            <a:r>
              <a:rPr lang="en-US" sz="3200" dirty="0" smtClean="0"/>
              <a:t>A </a:t>
            </a:r>
            <a:r>
              <a:rPr lang="en-US" sz="3200" i="1" dirty="0" smtClean="0"/>
              <a:t>head</a:t>
            </a:r>
            <a:r>
              <a:rPr lang="en-US" sz="3200" dirty="0" smtClean="0"/>
              <a:t> element contains a </a:t>
            </a:r>
            <a:r>
              <a:rPr lang="en-US" sz="3200" i="1" dirty="0" smtClean="0"/>
              <a:t>from</a:t>
            </a:r>
            <a:r>
              <a:rPr lang="en-US" sz="3200" dirty="0" smtClean="0"/>
              <a:t> element, at least one </a:t>
            </a:r>
            <a:r>
              <a:rPr lang="en-US" sz="3200" i="1" dirty="0" smtClean="0"/>
              <a:t>to</a:t>
            </a:r>
            <a:r>
              <a:rPr lang="en-US" sz="3200" dirty="0" smtClean="0"/>
              <a:t> element, zero or more </a:t>
            </a:r>
            <a:r>
              <a:rPr lang="en-US" sz="3200" i="1" dirty="0" smtClean="0"/>
              <a:t>cc</a:t>
            </a:r>
            <a:r>
              <a:rPr lang="en-US" sz="3200" dirty="0" smtClean="0"/>
              <a:t> elements, and a </a:t>
            </a:r>
            <a:r>
              <a:rPr lang="en-US" sz="3200" i="1" dirty="0" smtClean="0"/>
              <a:t>subject</a:t>
            </a:r>
            <a:r>
              <a:rPr lang="en-US" sz="3200" dirty="0" smtClean="0"/>
              <a:t> element, in that order</a:t>
            </a:r>
          </a:p>
          <a:p>
            <a:pPr marL="822960" lvl="1" indent="-283464">
              <a:spcBef>
                <a:spcPts val="600"/>
              </a:spcBef>
              <a:buClr>
                <a:schemeClr val="accent1"/>
              </a:buClr>
              <a:buSzPct val="80000"/>
              <a:buFont typeface="Wingdings 2"/>
              <a:buChar char=""/>
            </a:pPr>
            <a:r>
              <a:rPr lang="en-US" sz="3200" dirty="0" smtClean="0"/>
              <a:t>In </a:t>
            </a:r>
            <a:r>
              <a:rPr lang="en-US" sz="3200" i="1" dirty="0" smtClean="0"/>
              <a:t>from</a:t>
            </a:r>
            <a:r>
              <a:rPr lang="en-US" sz="3200" dirty="0" smtClean="0"/>
              <a:t>, </a:t>
            </a:r>
            <a:r>
              <a:rPr lang="en-US" sz="3200" i="1" dirty="0" smtClean="0"/>
              <a:t>to</a:t>
            </a:r>
            <a:r>
              <a:rPr lang="en-US" sz="3200" dirty="0" smtClean="0"/>
              <a:t>, and </a:t>
            </a:r>
            <a:r>
              <a:rPr lang="en-US" sz="3200" i="1" dirty="0" smtClean="0"/>
              <a:t>cc</a:t>
            </a:r>
            <a:r>
              <a:rPr lang="en-US" sz="3200" dirty="0" smtClean="0"/>
              <a:t> elements the </a:t>
            </a:r>
            <a:r>
              <a:rPr lang="en-US" sz="3200" i="1" dirty="0" smtClean="0"/>
              <a:t>name</a:t>
            </a:r>
            <a:r>
              <a:rPr lang="en-US" sz="3200" dirty="0" smtClean="0"/>
              <a:t> attribute is not required; the </a:t>
            </a:r>
            <a:r>
              <a:rPr lang="en-US" sz="3200" i="1" dirty="0" smtClean="0"/>
              <a:t>address</a:t>
            </a:r>
            <a:r>
              <a:rPr lang="en-US" sz="3200" dirty="0" smtClean="0"/>
              <a:t> attribute, on the other hand, is always required</a:t>
            </a:r>
          </a:p>
          <a:p>
            <a:pPr marL="822960" lvl="1" indent="-283464">
              <a:spcBef>
                <a:spcPts val="600"/>
              </a:spcBef>
              <a:buClr>
                <a:schemeClr val="accent1"/>
              </a:buClr>
              <a:buSzPct val="80000"/>
              <a:buFont typeface="Wingdings 2"/>
              <a:buChar char=""/>
            </a:pPr>
            <a:r>
              <a:rPr lang="en-US" sz="3200" dirty="0" smtClean="0"/>
              <a:t>A </a:t>
            </a:r>
            <a:r>
              <a:rPr lang="en-US" sz="3200" i="1" dirty="0" smtClean="0"/>
              <a:t>body</a:t>
            </a:r>
            <a:r>
              <a:rPr lang="en-US" sz="3200" dirty="0" smtClean="0"/>
              <a:t> element contains a </a:t>
            </a:r>
            <a:r>
              <a:rPr lang="en-US" sz="3200" i="1" dirty="0" smtClean="0"/>
              <a:t>text</a:t>
            </a:r>
            <a:r>
              <a:rPr lang="en-US" sz="3200" dirty="0" smtClean="0"/>
              <a:t> element, possibly followed by a number of </a:t>
            </a:r>
            <a:r>
              <a:rPr lang="en-US" sz="3200" i="1" dirty="0" smtClean="0"/>
              <a:t>attachment</a:t>
            </a:r>
            <a:r>
              <a:rPr lang="en-US" sz="3200" dirty="0" smtClean="0"/>
              <a:t> elements</a:t>
            </a:r>
          </a:p>
          <a:p>
            <a:pPr marL="822960" lvl="1" indent="-283464">
              <a:spcBef>
                <a:spcPts val="600"/>
              </a:spcBef>
              <a:buClr>
                <a:schemeClr val="accent1"/>
              </a:buClr>
              <a:buSzPct val="80000"/>
              <a:buFont typeface="Wingdings 2"/>
              <a:buChar char=""/>
            </a:pPr>
            <a:r>
              <a:rPr lang="en-US" sz="3200" dirty="0" smtClean="0"/>
              <a:t>The </a:t>
            </a:r>
            <a:r>
              <a:rPr lang="en-US" sz="3200" i="1" dirty="0" smtClean="0"/>
              <a:t>encoding</a:t>
            </a:r>
            <a:r>
              <a:rPr lang="en-US" sz="3200" dirty="0" smtClean="0"/>
              <a:t> attribute of an </a:t>
            </a:r>
            <a:r>
              <a:rPr lang="en-US" sz="3200" i="1" dirty="0" smtClean="0"/>
              <a:t>attachment</a:t>
            </a:r>
            <a:r>
              <a:rPr lang="en-US" sz="3200" dirty="0" smtClean="0"/>
              <a:t> element must have either the value “</a:t>
            </a:r>
            <a:r>
              <a:rPr lang="en-US" sz="3200" i="1" dirty="0" smtClean="0"/>
              <a:t>mime</a:t>
            </a:r>
            <a:r>
              <a:rPr lang="en-US" sz="3200" dirty="0" smtClean="0"/>
              <a:t>” or “</a:t>
            </a:r>
            <a:r>
              <a:rPr lang="en-US" sz="3200" i="1" dirty="0" err="1" smtClean="0"/>
              <a:t>binhex</a:t>
            </a:r>
            <a:r>
              <a:rPr lang="en-US" sz="3200" dirty="0" smtClean="0"/>
              <a:t>”, the former being the default value</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 Ορθογώνιο"/>
          <p:cNvSpPr/>
          <p:nvPr/>
        </p:nvSpPr>
        <p:spPr>
          <a:xfrm>
            <a:off x="5364088" y="1268760"/>
            <a:ext cx="3600400" cy="532859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600" i="1" dirty="0" smtClean="0">
                <a:solidFill>
                  <a:schemeClr val="tx1"/>
                </a:solidFill>
              </a:rPr>
              <a:t>&lt;!ELEMENT email (</a:t>
            </a:r>
            <a:r>
              <a:rPr lang="en-US" sz="1600" i="1" dirty="0" err="1" smtClean="0">
                <a:solidFill>
                  <a:schemeClr val="tx1"/>
                </a:solidFill>
              </a:rPr>
              <a:t>head,body</a:t>
            </a:r>
            <a:r>
              <a:rPr lang="en-US" sz="1600" i="1" dirty="0" smtClean="0">
                <a:solidFill>
                  <a:schemeClr val="tx1"/>
                </a:solidFill>
              </a:rPr>
              <a:t>)&gt;</a:t>
            </a:r>
          </a:p>
          <a:p>
            <a:r>
              <a:rPr lang="en-US" sz="1600" i="1" dirty="0" smtClean="0">
                <a:solidFill>
                  <a:schemeClr val="tx1"/>
                </a:solidFill>
              </a:rPr>
              <a:t>&lt;!ELEMENT head (</a:t>
            </a:r>
            <a:r>
              <a:rPr lang="en-US" sz="1600" i="1" dirty="0" err="1" smtClean="0">
                <a:solidFill>
                  <a:schemeClr val="tx1"/>
                </a:solidFill>
              </a:rPr>
              <a:t>from,to+,cc</a:t>
            </a:r>
            <a:r>
              <a:rPr lang="en-US" sz="1600" i="1" dirty="0" smtClean="0">
                <a:solidFill>
                  <a:schemeClr val="tx1"/>
                </a:solidFill>
              </a:rPr>
              <a:t>*,subject)&gt;</a:t>
            </a:r>
          </a:p>
          <a:p>
            <a:r>
              <a:rPr lang="en-US" sz="1600" i="1" dirty="0" smtClean="0">
                <a:solidFill>
                  <a:schemeClr val="tx1"/>
                </a:solidFill>
              </a:rPr>
              <a:t>&lt;!ELEMENT from EMPTY&gt;</a:t>
            </a:r>
          </a:p>
          <a:p>
            <a:r>
              <a:rPr lang="en-US" sz="1600" i="1" dirty="0" smtClean="0">
                <a:solidFill>
                  <a:schemeClr val="tx1"/>
                </a:solidFill>
              </a:rPr>
              <a:t>&lt;!ATTLIST from</a:t>
            </a:r>
          </a:p>
          <a:p>
            <a:r>
              <a:rPr lang="en-US" sz="1600" dirty="0" smtClean="0">
                <a:solidFill>
                  <a:schemeClr val="tx1"/>
                </a:solidFill>
              </a:rPr>
              <a:t>name CDATA #IMPLIED</a:t>
            </a:r>
          </a:p>
          <a:p>
            <a:r>
              <a:rPr lang="en-US" sz="1600" dirty="0" smtClean="0">
                <a:solidFill>
                  <a:schemeClr val="tx1"/>
                </a:solidFill>
              </a:rPr>
              <a:t>address CDATA #REQUIRED</a:t>
            </a:r>
            <a:r>
              <a:rPr lang="en-US" sz="1600" i="1" dirty="0" smtClean="0">
                <a:solidFill>
                  <a:schemeClr val="tx1"/>
                </a:solidFill>
              </a:rPr>
              <a:t>&gt;</a:t>
            </a:r>
          </a:p>
          <a:p>
            <a:r>
              <a:rPr lang="en-US" sz="1600" i="1" dirty="0" smtClean="0">
                <a:solidFill>
                  <a:schemeClr val="tx1"/>
                </a:solidFill>
              </a:rPr>
              <a:t>&lt;!ELEMENT to EMPTY&gt;</a:t>
            </a:r>
          </a:p>
          <a:p>
            <a:r>
              <a:rPr lang="en-US" sz="1600" i="1" dirty="0" smtClean="0">
                <a:solidFill>
                  <a:schemeClr val="tx1"/>
                </a:solidFill>
              </a:rPr>
              <a:t>&lt;!ATTLIST to</a:t>
            </a:r>
          </a:p>
          <a:p>
            <a:r>
              <a:rPr lang="en-US" sz="1600" dirty="0" smtClean="0">
                <a:solidFill>
                  <a:schemeClr val="tx1"/>
                </a:solidFill>
              </a:rPr>
              <a:t>name CDATA #IMPLIED</a:t>
            </a:r>
          </a:p>
          <a:p>
            <a:r>
              <a:rPr lang="en-US" sz="1600" dirty="0" smtClean="0">
                <a:solidFill>
                  <a:schemeClr val="tx1"/>
                </a:solidFill>
              </a:rPr>
              <a:t>address CDATA #REQUIRED</a:t>
            </a:r>
            <a:r>
              <a:rPr lang="en-US" sz="1600" i="1" dirty="0" smtClean="0">
                <a:solidFill>
                  <a:schemeClr val="tx1"/>
                </a:solidFill>
              </a:rPr>
              <a:t>&gt;</a:t>
            </a:r>
          </a:p>
          <a:p>
            <a:r>
              <a:rPr lang="en-US" sz="1600" i="1" dirty="0" smtClean="0">
                <a:solidFill>
                  <a:schemeClr val="tx1"/>
                </a:solidFill>
              </a:rPr>
              <a:t>&lt;!ELEMENT cc EMPTY&gt;</a:t>
            </a:r>
          </a:p>
          <a:p>
            <a:r>
              <a:rPr lang="en-US" sz="1600" i="1" dirty="0" smtClean="0">
                <a:solidFill>
                  <a:schemeClr val="tx1"/>
                </a:solidFill>
              </a:rPr>
              <a:t>&lt;!ATTLIST cc</a:t>
            </a:r>
          </a:p>
          <a:p>
            <a:r>
              <a:rPr lang="en-US" sz="1600" dirty="0" smtClean="0">
                <a:solidFill>
                  <a:schemeClr val="tx1"/>
                </a:solidFill>
              </a:rPr>
              <a:t>name CDATA #IMPLIED</a:t>
            </a:r>
          </a:p>
          <a:p>
            <a:r>
              <a:rPr lang="en-US" sz="1600" dirty="0" smtClean="0">
                <a:solidFill>
                  <a:schemeClr val="tx1"/>
                </a:solidFill>
              </a:rPr>
              <a:t>address CDATA #REQUIRED</a:t>
            </a:r>
            <a:r>
              <a:rPr lang="en-US" sz="1600" i="1" dirty="0" smtClean="0">
                <a:solidFill>
                  <a:schemeClr val="tx1"/>
                </a:solidFill>
              </a:rPr>
              <a:t>&gt;</a:t>
            </a:r>
          </a:p>
          <a:p>
            <a:r>
              <a:rPr lang="en-US" sz="1600" i="1" dirty="0" smtClean="0">
                <a:solidFill>
                  <a:schemeClr val="tx1"/>
                </a:solidFill>
              </a:rPr>
              <a:t>&lt;!ELEMENT subject (#PCDATA)&gt;</a:t>
            </a:r>
          </a:p>
          <a:p>
            <a:r>
              <a:rPr lang="en-US" sz="1600" i="1" dirty="0" smtClean="0">
                <a:solidFill>
                  <a:schemeClr val="tx1"/>
                </a:solidFill>
              </a:rPr>
              <a:t>&lt;!ELEMENT body (</a:t>
            </a:r>
            <a:r>
              <a:rPr lang="en-US" sz="1600" i="1" dirty="0" err="1" smtClean="0">
                <a:solidFill>
                  <a:schemeClr val="tx1"/>
                </a:solidFill>
              </a:rPr>
              <a:t>text,attachment</a:t>
            </a:r>
            <a:r>
              <a:rPr lang="en-US" sz="1600" i="1" dirty="0" smtClean="0">
                <a:solidFill>
                  <a:schemeClr val="tx1"/>
                </a:solidFill>
              </a:rPr>
              <a:t>*)&gt;</a:t>
            </a:r>
          </a:p>
          <a:p>
            <a:r>
              <a:rPr lang="en-US" sz="1600" i="1" dirty="0" smtClean="0">
                <a:solidFill>
                  <a:schemeClr val="tx1"/>
                </a:solidFill>
              </a:rPr>
              <a:t>&lt;!ELEMENT text (#PCDATA)&gt;</a:t>
            </a:r>
          </a:p>
          <a:p>
            <a:r>
              <a:rPr lang="en-US" sz="1600" i="1" dirty="0" smtClean="0">
                <a:solidFill>
                  <a:schemeClr val="tx1"/>
                </a:solidFill>
              </a:rPr>
              <a:t>&lt;!ELEMENT attachment EMPTY&gt;</a:t>
            </a:r>
          </a:p>
          <a:p>
            <a:r>
              <a:rPr lang="en-US" sz="1600" i="1" dirty="0" smtClean="0">
                <a:solidFill>
                  <a:schemeClr val="tx1"/>
                </a:solidFill>
              </a:rPr>
              <a:t>&lt;!ATTLIST attachment</a:t>
            </a:r>
          </a:p>
          <a:p>
            <a:r>
              <a:rPr lang="en-US" sz="1600" dirty="0" smtClean="0">
                <a:solidFill>
                  <a:schemeClr val="tx1"/>
                </a:solidFill>
              </a:rPr>
              <a:t>encoding (</a:t>
            </a:r>
            <a:r>
              <a:rPr lang="en-US" sz="1600" dirty="0" err="1" smtClean="0">
                <a:solidFill>
                  <a:schemeClr val="tx1"/>
                </a:solidFill>
              </a:rPr>
              <a:t>mime|binhex</a:t>
            </a:r>
            <a:r>
              <a:rPr lang="en-US" sz="1600" dirty="0" smtClean="0">
                <a:solidFill>
                  <a:schemeClr val="tx1"/>
                </a:solidFill>
              </a:rPr>
              <a:t>) "mime"</a:t>
            </a:r>
          </a:p>
          <a:p>
            <a:r>
              <a:rPr lang="en-US" sz="1600" dirty="0" smtClean="0">
                <a:solidFill>
                  <a:schemeClr val="tx1"/>
                </a:solidFill>
              </a:rPr>
              <a:t>file CDATA #REQUIRED</a:t>
            </a:r>
            <a:r>
              <a:rPr lang="en-US" sz="1600" i="1" dirty="0" smtClean="0">
                <a:solidFill>
                  <a:schemeClr val="tx1"/>
                </a:solidFill>
              </a:rPr>
              <a:t>&gt;</a:t>
            </a:r>
            <a:endParaRPr lang="el-GR" sz="1600" dirty="0">
              <a:solidFill>
                <a:schemeClr val="tx1"/>
              </a:solidFill>
            </a:endParaRPr>
          </a:p>
        </p:txBody>
      </p:sp>
    </p:spTree>
    <p:extLst>
      <p:ext uri="{BB962C8B-B14F-4D97-AF65-F5344CB8AC3E}">
        <p14:creationId xmlns:p14="http://schemas.microsoft.com/office/powerpoint/2010/main" val="15052540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XML Schema</a:t>
            </a:r>
            <a:endParaRPr lang="el-GR" dirty="0"/>
          </a:p>
        </p:txBody>
      </p:sp>
      <p:sp>
        <p:nvSpPr>
          <p:cNvPr id="3" name="2 - Θέση περιεχομένου"/>
          <p:cNvSpPr>
            <a:spLocks noGrp="1"/>
          </p:cNvSpPr>
          <p:nvPr>
            <p:ph idx="1"/>
          </p:nvPr>
        </p:nvSpPr>
        <p:spPr>
          <a:xfrm>
            <a:off x="1435608" y="1447800"/>
            <a:ext cx="7498080" cy="5077544"/>
          </a:xfrm>
        </p:spPr>
        <p:txBody>
          <a:bodyPr>
            <a:normAutofit fontScale="62500" lnSpcReduction="20000"/>
          </a:bodyPr>
          <a:lstStyle/>
          <a:p>
            <a:r>
              <a:rPr lang="en-US" dirty="0" smtClean="0"/>
              <a:t>XML Schema offers a significantly richer language for defining the structure of XML documents</a:t>
            </a:r>
          </a:p>
          <a:p>
            <a:r>
              <a:rPr lang="en-US" dirty="0" smtClean="0"/>
              <a:t>One of its characteristics is that its syntax is based on XML itself</a:t>
            </a:r>
          </a:p>
          <a:p>
            <a:pPr lvl="1"/>
            <a:r>
              <a:rPr lang="en-US" dirty="0" smtClean="0"/>
              <a:t>This provides a significant improvement in readability</a:t>
            </a:r>
          </a:p>
          <a:p>
            <a:pPr lvl="1"/>
            <a:r>
              <a:rPr lang="en-US" dirty="0" smtClean="0"/>
              <a:t>It also allows significant reuse of technology</a:t>
            </a:r>
          </a:p>
          <a:p>
            <a:r>
              <a:rPr lang="en-US" dirty="0" smtClean="0"/>
              <a:t>It is no longer necessary to write separate parsers, editors, pretty printers, and so on, to obtain a separate syntax</a:t>
            </a:r>
          </a:p>
          <a:p>
            <a:pPr lvl="1"/>
            <a:r>
              <a:rPr lang="en-US" dirty="0" smtClean="0"/>
              <a:t>any XML will do</a:t>
            </a:r>
          </a:p>
          <a:p>
            <a:r>
              <a:rPr lang="en-US" dirty="0" smtClean="0"/>
              <a:t>There also is the possibility of reusing and refining schemas</a:t>
            </a:r>
          </a:p>
          <a:p>
            <a:pPr lvl="1"/>
            <a:r>
              <a:rPr lang="en-US" dirty="0" smtClean="0"/>
              <a:t>XML Schema allows one to define new types by extending or restricting already existing ones</a:t>
            </a:r>
          </a:p>
          <a:p>
            <a:pPr lvl="1"/>
            <a:r>
              <a:rPr lang="en-US" dirty="0" smtClean="0"/>
              <a:t>In combination with an XML-based syntax, this feature allows one to build schemas from other schemas, thus reducing the workload</a:t>
            </a:r>
          </a:p>
          <a:p>
            <a:r>
              <a:rPr lang="en-US" dirty="0" smtClean="0"/>
              <a:t>XML Schema provides a sophisticated set of data types that can be used in XML documents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58</a:t>
            </a:fld>
            <a:endParaRPr lang="el-GR"/>
          </a:p>
        </p:txBody>
      </p:sp>
    </p:spTree>
    <p:extLst>
      <p:ext uri="{BB962C8B-B14F-4D97-AF65-F5344CB8AC3E}">
        <p14:creationId xmlns:p14="http://schemas.microsoft.com/office/powerpoint/2010/main" val="20283167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1435608" y="1412776"/>
            <a:ext cx="7498080" cy="5221560"/>
          </a:xfrm>
        </p:spPr>
        <p:txBody>
          <a:bodyPr>
            <a:noAutofit/>
          </a:bodyPr>
          <a:lstStyle/>
          <a:p>
            <a:r>
              <a:rPr lang="en-US" sz="2000" dirty="0" smtClean="0"/>
              <a:t>An XML schema is an element with an opening tag like</a:t>
            </a:r>
          </a:p>
          <a:p>
            <a:endParaRPr lang="en-US" sz="2000" dirty="0" smtClean="0"/>
          </a:p>
          <a:p>
            <a:endParaRPr lang="en-US" sz="2000" dirty="0" smtClean="0"/>
          </a:p>
          <a:p>
            <a:endParaRPr lang="en-US" sz="1100" dirty="0" smtClean="0"/>
          </a:p>
          <a:p>
            <a:r>
              <a:rPr lang="en-US" sz="2000" dirty="0" smtClean="0"/>
              <a:t>The element uses the schema of XML Schema found at the W3C Web site</a:t>
            </a:r>
          </a:p>
          <a:p>
            <a:r>
              <a:rPr lang="en-US" sz="2000" dirty="0" smtClean="0"/>
              <a:t>It is the foundation on which new schemas can be built.</a:t>
            </a:r>
          </a:p>
          <a:p>
            <a:r>
              <a:rPr lang="en-US" sz="2000" dirty="0" smtClean="0"/>
              <a:t>The prefix </a:t>
            </a:r>
            <a:r>
              <a:rPr lang="en-US" sz="2000" i="1" dirty="0" err="1" smtClean="0"/>
              <a:t>xsd</a:t>
            </a:r>
            <a:r>
              <a:rPr lang="en-US" sz="2000" dirty="0" smtClean="0"/>
              <a:t> denotes the namespace of that schema </a:t>
            </a:r>
          </a:p>
          <a:p>
            <a:pPr lvl="1"/>
            <a:r>
              <a:rPr lang="en-US" sz="1700" dirty="0" smtClean="0"/>
              <a:t>If the prefix is omitted in the </a:t>
            </a:r>
            <a:r>
              <a:rPr lang="en-US" sz="1700" i="1" dirty="0" err="1" smtClean="0"/>
              <a:t>xmlns</a:t>
            </a:r>
            <a:r>
              <a:rPr lang="en-US" sz="1700" dirty="0" smtClean="0"/>
              <a:t> attribute, then we are using elements from this namespace by default:</a:t>
            </a:r>
          </a:p>
          <a:p>
            <a:endParaRPr lang="en-US" sz="2000" dirty="0" smtClean="0"/>
          </a:p>
          <a:p>
            <a:endParaRPr lang="en-US" sz="2800" dirty="0" smtClean="0"/>
          </a:p>
          <a:p>
            <a:r>
              <a:rPr lang="en-US" sz="2000" dirty="0" smtClean="0"/>
              <a:t>The most important contents of </a:t>
            </a:r>
            <a:r>
              <a:rPr lang="en-US" sz="2000" i="1" dirty="0" smtClean="0"/>
              <a:t>schema</a:t>
            </a:r>
            <a:r>
              <a:rPr lang="en-US" sz="2000" dirty="0" smtClean="0"/>
              <a:t> elements are the definitions of element and attribute types, which are defined using data types</a:t>
            </a:r>
            <a:endParaRPr lang="el-GR" sz="20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59</a:t>
            </a:fld>
            <a:endParaRPr lang="el-GR"/>
          </a:p>
        </p:txBody>
      </p:sp>
      <p:sp>
        <p:nvSpPr>
          <p:cNvPr id="5" name="4 - Ορθογώνιο"/>
          <p:cNvSpPr/>
          <p:nvPr/>
        </p:nvSpPr>
        <p:spPr>
          <a:xfrm>
            <a:off x="2339752" y="1844824"/>
            <a:ext cx="4968552" cy="9361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700" i="1" dirty="0" smtClean="0"/>
              <a:t>&lt;</a:t>
            </a:r>
            <a:r>
              <a:rPr lang="en-US" sz="1700" i="1" dirty="0" err="1" smtClean="0"/>
              <a:t>xsd:schema</a:t>
            </a:r>
            <a:endParaRPr lang="en-US" sz="1700" i="1" dirty="0" smtClean="0"/>
          </a:p>
          <a:p>
            <a:r>
              <a:rPr lang="en-US" sz="1700" dirty="0" err="1" smtClean="0"/>
              <a:t>xmlns:xsd</a:t>
            </a:r>
            <a:r>
              <a:rPr lang="en-US" sz="1700" dirty="0" smtClean="0"/>
              <a:t>="http://www.w3.org/2000/10/XMLSchema"</a:t>
            </a:r>
          </a:p>
          <a:p>
            <a:r>
              <a:rPr lang="en-US" sz="1700" dirty="0" smtClean="0"/>
              <a:t>version="1.0"</a:t>
            </a:r>
            <a:r>
              <a:rPr lang="en-US" sz="1700" i="1" dirty="0" smtClean="0"/>
              <a:t>&gt;</a:t>
            </a:r>
          </a:p>
        </p:txBody>
      </p:sp>
      <p:sp>
        <p:nvSpPr>
          <p:cNvPr id="6" name="5 - Ορθογώνιο"/>
          <p:cNvSpPr/>
          <p:nvPr/>
        </p:nvSpPr>
        <p:spPr>
          <a:xfrm>
            <a:off x="2304256" y="4869160"/>
            <a:ext cx="4716016" cy="9361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700" i="1" dirty="0" smtClean="0"/>
              <a:t>&lt;schema</a:t>
            </a:r>
          </a:p>
          <a:p>
            <a:r>
              <a:rPr lang="en-US" sz="1700" dirty="0" err="1" smtClean="0"/>
              <a:t>xmlns</a:t>
            </a:r>
            <a:r>
              <a:rPr lang="en-US" sz="1700" dirty="0" smtClean="0"/>
              <a:t>="http://www.w3.org/2000/10/XMLSchema"</a:t>
            </a:r>
          </a:p>
          <a:p>
            <a:r>
              <a:rPr lang="en-US" sz="1700" dirty="0" smtClean="0"/>
              <a:t>version="1.0"</a:t>
            </a:r>
            <a:r>
              <a:rPr lang="en-US" sz="1700" i="1" dirty="0" smtClean="0"/>
              <a:t>&gt;</a:t>
            </a:r>
          </a:p>
        </p:txBody>
      </p:sp>
    </p:spTree>
    <p:extLst>
      <p:ext uri="{BB962C8B-B14F-4D97-AF65-F5344CB8AC3E}">
        <p14:creationId xmlns:p14="http://schemas.microsoft.com/office/powerpoint/2010/main" val="1133241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fontScale="90000"/>
          </a:bodyPr>
          <a:lstStyle/>
          <a:p>
            <a:r>
              <a:rPr lang="en-US" b="1" dirty="0" smtClean="0"/>
              <a:t>Knowledge Management (1/2)</a:t>
            </a:r>
            <a:endParaRPr lang="el-GR" dirty="0"/>
          </a:p>
        </p:txBody>
      </p:sp>
      <p:sp>
        <p:nvSpPr>
          <p:cNvPr id="6" name="5 - Θέση περιεχομένου"/>
          <p:cNvSpPr>
            <a:spLocks noGrp="1"/>
          </p:cNvSpPr>
          <p:nvPr>
            <p:ph idx="1"/>
          </p:nvPr>
        </p:nvSpPr>
        <p:spPr/>
        <p:txBody>
          <a:bodyPr>
            <a:normAutofit fontScale="92500" lnSpcReduction="20000"/>
          </a:bodyPr>
          <a:lstStyle/>
          <a:p>
            <a:r>
              <a:rPr lang="en-US" dirty="0" smtClean="0"/>
              <a:t>Knowledge management concerns itself with acquiring, accessing and maintaining knowledge within an organization</a:t>
            </a:r>
          </a:p>
          <a:p>
            <a:r>
              <a:rPr lang="en-US" dirty="0" smtClean="0"/>
              <a:t>It has emerged as a key activity of large businesses </a:t>
            </a:r>
          </a:p>
          <a:p>
            <a:pPr lvl="1"/>
            <a:r>
              <a:rPr lang="en-US" dirty="0" smtClean="0"/>
              <a:t>because they view the internal knowledge as intellectual assets from which they can draw greater productivity, create new value, and increase their competitiveness</a:t>
            </a:r>
          </a:p>
          <a:p>
            <a:r>
              <a:rPr lang="en-US" dirty="0" smtClean="0"/>
              <a:t>Knowledge management is particularly important for international organizations with geographically dispersed departments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a:t>
            </a:fld>
            <a:endParaRPr lang="el-G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62500" lnSpcReduction="20000"/>
          </a:bodyPr>
          <a:lstStyle/>
          <a:p>
            <a:r>
              <a:rPr lang="en-US" b="1" dirty="0" smtClean="0"/>
              <a:t>Element Types</a:t>
            </a:r>
          </a:p>
          <a:p>
            <a:r>
              <a:rPr lang="en-US" dirty="0" smtClean="0"/>
              <a:t>The syntax of element types is </a:t>
            </a:r>
            <a:r>
              <a:rPr lang="en-US" i="1" dirty="0" smtClean="0"/>
              <a:t>&lt;element name=". . ."/&gt;</a:t>
            </a:r>
          </a:p>
          <a:p>
            <a:r>
              <a:rPr lang="en-US" dirty="0" smtClean="0"/>
              <a:t>They may have a number of optional attributes, such as types, </a:t>
            </a:r>
            <a:r>
              <a:rPr lang="en-US" i="1" dirty="0" smtClean="0"/>
              <a:t>type=". . ."</a:t>
            </a:r>
          </a:p>
          <a:p>
            <a:r>
              <a:rPr lang="en-US" dirty="0" smtClean="0"/>
              <a:t>or cardinality constraints</a:t>
            </a:r>
          </a:p>
          <a:p>
            <a:pPr lvl="1"/>
            <a:r>
              <a:rPr lang="en-US" i="1" dirty="0" err="1" smtClean="0"/>
              <a:t>minOccurs</a:t>
            </a:r>
            <a:r>
              <a:rPr lang="en-US" dirty="0" smtClean="0"/>
              <a:t>="x", where x may be any natural number (including zero),</a:t>
            </a:r>
          </a:p>
          <a:p>
            <a:pPr lvl="1"/>
            <a:r>
              <a:rPr lang="en-US" i="1" dirty="0" err="1" smtClean="0"/>
              <a:t>maxOccurs</a:t>
            </a:r>
            <a:r>
              <a:rPr lang="en-US" dirty="0" smtClean="0"/>
              <a:t>="x", where x may be any natural number (including zero) or </a:t>
            </a:r>
            <a:r>
              <a:rPr lang="en-US" i="1" dirty="0" smtClean="0"/>
              <a:t>unbounded</a:t>
            </a:r>
            <a:r>
              <a:rPr lang="en-US" dirty="0" smtClean="0"/>
              <a:t>.</a:t>
            </a:r>
          </a:p>
          <a:p>
            <a:r>
              <a:rPr lang="en-US" i="1" dirty="0" err="1" smtClean="0"/>
              <a:t>minOccurs</a:t>
            </a:r>
            <a:r>
              <a:rPr lang="en-US" dirty="0" smtClean="0"/>
              <a:t> and </a:t>
            </a:r>
            <a:r>
              <a:rPr lang="en-US" i="1" dirty="0" err="1" smtClean="0"/>
              <a:t>maxOccurs</a:t>
            </a:r>
            <a:r>
              <a:rPr lang="en-US" dirty="0" smtClean="0"/>
              <a:t> are generalizations of the cardinality operators ?, *, and +, offered by DTDs</a:t>
            </a:r>
          </a:p>
          <a:p>
            <a:r>
              <a:rPr lang="en-US" dirty="0" smtClean="0"/>
              <a:t>When cardinality constraints are not provided explicitly, </a:t>
            </a:r>
            <a:r>
              <a:rPr lang="en-US" i="1" dirty="0" err="1" smtClean="0"/>
              <a:t>minOccurs</a:t>
            </a:r>
            <a:r>
              <a:rPr lang="en-US" dirty="0" smtClean="0"/>
              <a:t> and </a:t>
            </a:r>
            <a:r>
              <a:rPr lang="en-US" i="1" dirty="0" err="1" smtClean="0"/>
              <a:t>maxOccurs</a:t>
            </a:r>
            <a:r>
              <a:rPr lang="en-US" dirty="0" smtClean="0"/>
              <a:t> have value 1 by default</a:t>
            </a:r>
          </a:p>
          <a:p>
            <a:r>
              <a:rPr lang="en-US" dirty="0" smtClean="0"/>
              <a:t>Here are a few examples</a:t>
            </a:r>
          </a:p>
          <a:p>
            <a:pPr lvl="1"/>
            <a:r>
              <a:rPr lang="en-US" i="1" dirty="0" smtClean="0"/>
              <a:t>&lt;element name="email"/&gt;</a:t>
            </a:r>
          </a:p>
          <a:p>
            <a:pPr lvl="1"/>
            <a:r>
              <a:rPr lang="en-US" i="1" dirty="0" smtClean="0"/>
              <a:t>&lt;element name="head" </a:t>
            </a:r>
            <a:r>
              <a:rPr lang="en-US" i="1" dirty="0" err="1" smtClean="0"/>
              <a:t>minOccurs</a:t>
            </a:r>
            <a:r>
              <a:rPr lang="en-US" i="1" dirty="0" smtClean="0"/>
              <a:t>="1" </a:t>
            </a:r>
            <a:r>
              <a:rPr lang="en-US" i="1" dirty="0" err="1" smtClean="0"/>
              <a:t>maxOccurs</a:t>
            </a:r>
            <a:r>
              <a:rPr lang="en-US" i="1" dirty="0" smtClean="0"/>
              <a:t>="1"/&gt;</a:t>
            </a:r>
          </a:p>
          <a:p>
            <a:pPr lvl="1"/>
            <a:r>
              <a:rPr lang="en-US" i="1" dirty="0" smtClean="0"/>
              <a:t>&lt;element name="to" </a:t>
            </a:r>
            <a:r>
              <a:rPr lang="en-US" i="1" dirty="0" err="1" smtClean="0"/>
              <a:t>minOccurs</a:t>
            </a:r>
            <a:r>
              <a:rPr lang="en-US" i="1" dirty="0" smtClean="0"/>
              <a:t>="1"/&gt;</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60</a:t>
            </a:fld>
            <a:endParaRPr lang="el-GR"/>
          </a:p>
        </p:txBody>
      </p:sp>
    </p:spTree>
    <p:extLst>
      <p:ext uri="{BB962C8B-B14F-4D97-AF65-F5344CB8AC3E}">
        <p14:creationId xmlns:p14="http://schemas.microsoft.com/office/powerpoint/2010/main" val="36137851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0000" lnSpcReduction="20000"/>
          </a:bodyPr>
          <a:lstStyle/>
          <a:p>
            <a:r>
              <a:rPr lang="en-US" b="1" dirty="0" smtClean="0"/>
              <a:t>Attribute Types</a:t>
            </a:r>
          </a:p>
          <a:p>
            <a:r>
              <a:rPr lang="en-US" dirty="0" smtClean="0"/>
              <a:t>The syntax of attribute types is </a:t>
            </a:r>
            <a:r>
              <a:rPr lang="en-US" i="1" dirty="0" smtClean="0"/>
              <a:t>&lt;attribute name=". . ."/&gt;</a:t>
            </a:r>
          </a:p>
          <a:p>
            <a:r>
              <a:rPr lang="en-US" dirty="0" smtClean="0"/>
              <a:t>They may have a number of optional attributes, such as types, </a:t>
            </a:r>
            <a:r>
              <a:rPr lang="en-US" i="1" dirty="0" smtClean="0"/>
              <a:t>type=". . ."</a:t>
            </a:r>
          </a:p>
          <a:p>
            <a:r>
              <a:rPr lang="en-US" dirty="0" smtClean="0"/>
              <a:t>or existence (corresponds to #OPTIONAL and #IMPLIED in DTDs),</a:t>
            </a:r>
          </a:p>
          <a:p>
            <a:pPr lvl="1"/>
            <a:r>
              <a:rPr lang="en-US" i="1" dirty="0" smtClean="0"/>
              <a:t>use="x"</a:t>
            </a:r>
            <a:r>
              <a:rPr lang="en-US" dirty="0" smtClean="0"/>
              <a:t>, where x may be </a:t>
            </a:r>
            <a:r>
              <a:rPr lang="en-US" i="1" dirty="0" smtClean="0"/>
              <a:t>optional</a:t>
            </a:r>
            <a:r>
              <a:rPr lang="en-US" dirty="0" smtClean="0"/>
              <a:t> or </a:t>
            </a:r>
            <a:r>
              <a:rPr lang="en-US" i="1" dirty="0" smtClean="0"/>
              <a:t>required</a:t>
            </a:r>
            <a:r>
              <a:rPr lang="en-US" dirty="0" smtClean="0"/>
              <a:t> or </a:t>
            </a:r>
            <a:r>
              <a:rPr lang="en-US" i="1" dirty="0" smtClean="0"/>
              <a:t>prohibited</a:t>
            </a:r>
            <a:endParaRPr lang="en-US" dirty="0" smtClean="0"/>
          </a:p>
          <a:p>
            <a:r>
              <a:rPr lang="en-US" dirty="0" smtClean="0"/>
              <a:t>or a default value (corresponds to #FIXED and default values in DTDs)</a:t>
            </a:r>
          </a:p>
          <a:p>
            <a:r>
              <a:rPr lang="en-US" dirty="0" smtClean="0"/>
              <a:t>Here are examples:</a:t>
            </a:r>
          </a:p>
          <a:p>
            <a:pPr lvl="1"/>
            <a:r>
              <a:rPr lang="en-US" i="1" dirty="0" smtClean="0"/>
              <a:t>&lt;attribute name="id" type="ID" use="required"/&gt;</a:t>
            </a:r>
          </a:p>
          <a:p>
            <a:pPr lvl="1"/>
            <a:r>
              <a:rPr lang="en-US" i="1" dirty="0" smtClean="0"/>
              <a:t>&lt;attribute name="speaks" type="Language" use="optional” </a:t>
            </a:r>
            <a:r>
              <a:rPr lang="en-US" dirty="0" smtClean="0"/>
              <a:t>default="en"/</a:t>
            </a:r>
            <a:r>
              <a:rPr lang="en-US" i="1" dirty="0" smtClean="0"/>
              <a:t>&gt;</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61</a:t>
            </a:fld>
            <a:endParaRPr lang="el-GR"/>
          </a:p>
        </p:txBody>
      </p:sp>
    </p:spTree>
    <p:extLst>
      <p:ext uri="{BB962C8B-B14F-4D97-AF65-F5344CB8AC3E}">
        <p14:creationId xmlns:p14="http://schemas.microsoft.com/office/powerpoint/2010/main" val="11886938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1115616" y="1447800"/>
            <a:ext cx="7818072" cy="4861520"/>
          </a:xfrm>
        </p:spPr>
        <p:txBody>
          <a:bodyPr>
            <a:normAutofit fontScale="70000" lnSpcReduction="20000"/>
          </a:bodyPr>
          <a:lstStyle/>
          <a:p>
            <a:r>
              <a:rPr lang="en-US" sz="2900" b="1" dirty="0" smtClean="0"/>
              <a:t>Data Types</a:t>
            </a:r>
          </a:p>
          <a:p>
            <a:r>
              <a:rPr lang="en-US" sz="2900" dirty="0" smtClean="0"/>
              <a:t> XML Schema provides powerful capabilities for defining data type</a:t>
            </a:r>
          </a:p>
          <a:p>
            <a:r>
              <a:rPr lang="en-US" sz="2900" dirty="0" smtClean="0"/>
              <a:t>There is a variety of </a:t>
            </a:r>
            <a:r>
              <a:rPr lang="en-US" sz="2900" i="1" dirty="0" smtClean="0"/>
              <a:t>built-in data types. Here we list a </a:t>
            </a:r>
            <a:r>
              <a:rPr lang="en-US" sz="2900" dirty="0" smtClean="0"/>
              <a:t>few:</a:t>
            </a:r>
          </a:p>
          <a:p>
            <a:pPr lvl="1"/>
            <a:r>
              <a:rPr lang="en-US" sz="2700" dirty="0" smtClean="0"/>
              <a:t>Numerical data types, including integer, short, Byte, long, float, decimal</a:t>
            </a:r>
          </a:p>
          <a:p>
            <a:pPr lvl="1"/>
            <a:r>
              <a:rPr lang="en-US" sz="2700" dirty="0" smtClean="0"/>
              <a:t>String data types, including string, ID, IDREF, CDATA, language</a:t>
            </a:r>
          </a:p>
          <a:p>
            <a:pPr lvl="1"/>
            <a:r>
              <a:rPr lang="en-US" sz="2700" dirty="0" smtClean="0"/>
              <a:t>Date and time data types, including time, date, </a:t>
            </a:r>
            <a:r>
              <a:rPr lang="en-US" sz="2700" dirty="0" err="1" smtClean="0"/>
              <a:t>gMonth</a:t>
            </a:r>
            <a:r>
              <a:rPr lang="en-US" sz="2700" dirty="0" smtClean="0"/>
              <a:t>, </a:t>
            </a:r>
            <a:r>
              <a:rPr lang="en-US" sz="2700" dirty="0" err="1" smtClean="0"/>
              <a:t>gYear</a:t>
            </a:r>
            <a:endParaRPr lang="en-US" sz="2700" dirty="0" smtClean="0"/>
          </a:p>
          <a:p>
            <a:r>
              <a:rPr lang="en-US" sz="2900" dirty="0" smtClean="0"/>
              <a:t>There are also </a:t>
            </a:r>
            <a:r>
              <a:rPr lang="en-US" sz="2900" i="1" dirty="0" smtClean="0"/>
              <a:t>user-defined data types, comprising </a:t>
            </a:r>
          </a:p>
          <a:p>
            <a:pPr lvl="1"/>
            <a:r>
              <a:rPr lang="en-US" sz="2700" i="1" dirty="0" smtClean="0"/>
              <a:t>simple data types, which cannot </a:t>
            </a:r>
            <a:r>
              <a:rPr lang="en-US" sz="2700" dirty="0" smtClean="0"/>
              <a:t>use elements or attributes, and </a:t>
            </a:r>
          </a:p>
          <a:p>
            <a:pPr lvl="1"/>
            <a:r>
              <a:rPr lang="en-US" sz="2700" i="1" dirty="0" smtClean="0"/>
              <a:t>complex data types, which can use elements </a:t>
            </a:r>
            <a:r>
              <a:rPr lang="en-US" sz="2700" dirty="0" smtClean="0"/>
              <a:t>and attributes</a:t>
            </a:r>
          </a:p>
          <a:p>
            <a:pPr lvl="2"/>
            <a:r>
              <a:rPr lang="en-US" sz="2600" dirty="0" smtClean="0"/>
              <a:t>Complex types are defined from already existing data types by defining some attributes and using</a:t>
            </a:r>
          </a:p>
          <a:p>
            <a:pPr lvl="3"/>
            <a:r>
              <a:rPr lang="en-US" sz="2400" i="1" dirty="0" smtClean="0"/>
              <a:t>sequence</a:t>
            </a:r>
            <a:r>
              <a:rPr lang="en-US" sz="2400" dirty="0" smtClean="0"/>
              <a:t>, a sequence of existing data type elements, the appearance of which in a predefined order is important</a:t>
            </a:r>
          </a:p>
          <a:p>
            <a:pPr lvl="3"/>
            <a:r>
              <a:rPr lang="en-US" sz="2400" i="1" dirty="0" smtClean="0"/>
              <a:t>all</a:t>
            </a:r>
            <a:r>
              <a:rPr lang="en-US" sz="2400" dirty="0" smtClean="0"/>
              <a:t>, a collection of elements that must appear but the order of which is not important</a:t>
            </a:r>
          </a:p>
          <a:p>
            <a:pPr lvl="3"/>
            <a:r>
              <a:rPr lang="en-US" sz="2400" i="1" dirty="0" smtClean="0"/>
              <a:t>choice</a:t>
            </a:r>
            <a:r>
              <a:rPr lang="en-US" sz="2400" dirty="0" smtClean="0"/>
              <a:t>, a collection of elements, of which one will be chosen</a:t>
            </a:r>
            <a:endParaRPr lang="el-GR" sz="24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62</a:t>
            </a:fld>
            <a:endParaRPr lang="el-GR"/>
          </a:p>
        </p:txBody>
      </p:sp>
    </p:spTree>
    <p:extLst>
      <p:ext uri="{BB962C8B-B14F-4D97-AF65-F5344CB8AC3E}">
        <p14:creationId xmlns:p14="http://schemas.microsoft.com/office/powerpoint/2010/main" val="31840140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1435608" y="1447800"/>
            <a:ext cx="7498080" cy="469032"/>
          </a:xfrm>
        </p:spPr>
        <p:txBody>
          <a:bodyPr>
            <a:normAutofit/>
          </a:bodyPr>
          <a:lstStyle/>
          <a:p>
            <a:r>
              <a:rPr lang="en-US" sz="2000" dirty="0" smtClean="0"/>
              <a:t>Here is an example:</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63</a:t>
            </a:fld>
            <a:endParaRPr lang="el-GR"/>
          </a:p>
        </p:txBody>
      </p:sp>
      <p:sp>
        <p:nvSpPr>
          <p:cNvPr id="5" name="2 - Θέση περιεχομένου"/>
          <p:cNvSpPr txBox="1">
            <a:spLocks/>
          </p:cNvSpPr>
          <p:nvPr/>
        </p:nvSpPr>
        <p:spPr>
          <a:xfrm>
            <a:off x="1435608" y="4149080"/>
            <a:ext cx="7312856" cy="2304256"/>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000" dirty="0" smtClean="0"/>
              <a:t>The meaning is that an element in an XML document that is declared to be of type </a:t>
            </a:r>
            <a:r>
              <a:rPr lang="en-US" sz="2000" i="1" dirty="0" err="1" smtClean="0"/>
              <a:t>lecturerType</a:t>
            </a:r>
            <a:r>
              <a:rPr lang="en-US" sz="2000" dirty="0" smtClean="0"/>
              <a:t> may have a </a:t>
            </a:r>
            <a:r>
              <a:rPr lang="en-US" sz="2000" i="1" dirty="0" smtClean="0"/>
              <a:t>title</a:t>
            </a:r>
            <a:r>
              <a:rPr lang="en-US" sz="2000" dirty="0" smtClean="0"/>
              <a:t> attribute</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000" dirty="0" smtClean="0"/>
              <a:t>It may also include any number of </a:t>
            </a:r>
            <a:r>
              <a:rPr lang="en-US" sz="2000" i="1" dirty="0" err="1" smtClean="0"/>
              <a:t>firstname</a:t>
            </a:r>
            <a:r>
              <a:rPr lang="en-US" sz="2000" dirty="0" smtClean="0"/>
              <a:t> elements </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000" dirty="0" smtClean="0"/>
              <a:t>And must include exactly one </a:t>
            </a:r>
            <a:r>
              <a:rPr lang="en-US" sz="2000" i="1" dirty="0" err="1" smtClean="0"/>
              <a:t>lastname</a:t>
            </a:r>
            <a:r>
              <a:rPr lang="en-US" sz="2000" dirty="0" smtClean="0"/>
              <a:t> element</a:t>
            </a:r>
            <a:endParaRPr lang="el-GR" sz="2000" dirty="0" smtClean="0"/>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 Ορθογώνιο"/>
          <p:cNvSpPr/>
          <p:nvPr/>
        </p:nvSpPr>
        <p:spPr>
          <a:xfrm>
            <a:off x="1187624" y="1916832"/>
            <a:ext cx="7776864" cy="20882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700" i="1" dirty="0" smtClean="0"/>
              <a:t>&lt;</a:t>
            </a:r>
            <a:r>
              <a:rPr lang="en-US" sz="1700" i="1" dirty="0" err="1" smtClean="0"/>
              <a:t>complexType</a:t>
            </a:r>
            <a:r>
              <a:rPr lang="en-US" sz="1700" i="1" dirty="0" smtClean="0"/>
              <a:t> name="</a:t>
            </a:r>
            <a:r>
              <a:rPr lang="en-US" sz="1700" i="1" dirty="0" err="1" smtClean="0"/>
              <a:t>lecturerType</a:t>
            </a:r>
            <a:r>
              <a:rPr lang="en-US" sz="1700" i="1" dirty="0" smtClean="0"/>
              <a:t>"&gt;</a:t>
            </a:r>
          </a:p>
          <a:p>
            <a:r>
              <a:rPr lang="en-US" sz="1700" i="1" dirty="0" smtClean="0"/>
              <a:t>&lt;sequence&gt;</a:t>
            </a:r>
          </a:p>
          <a:p>
            <a:r>
              <a:rPr lang="en-US" sz="1700" i="1" dirty="0" smtClean="0"/>
              <a:t>  &lt;element name="</a:t>
            </a:r>
            <a:r>
              <a:rPr lang="en-US" sz="1700" i="1" dirty="0" err="1" smtClean="0"/>
              <a:t>firstname</a:t>
            </a:r>
            <a:r>
              <a:rPr lang="en-US" sz="1700" i="1" dirty="0" smtClean="0"/>
              <a:t>" type="string” </a:t>
            </a:r>
            <a:r>
              <a:rPr lang="en-US" sz="1700" dirty="0" err="1" smtClean="0"/>
              <a:t>minOccurs</a:t>
            </a:r>
            <a:r>
              <a:rPr lang="en-US" sz="1700" dirty="0" smtClean="0"/>
              <a:t>="0” </a:t>
            </a:r>
            <a:r>
              <a:rPr lang="en-US" sz="1700" dirty="0" err="1" smtClean="0"/>
              <a:t>maxOccurs</a:t>
            </a:r>
            <a:r>
              <a:rPr lang="en-US" sz="1700" dirty="0" smtClean="0"/>
              <a:t>="unbounded"/</a:t>
            </a:r>
            <a:r>
              <a:rPr lang="en-US" sz="1700" i="1" dirty="0" smtClean="0"/>
              <a:t>&gt;</a:t>
            </a:r>
          </a:p>
          <a:p>
            <a:r>
              <a:rPr lang="en-US" sz="1700" i="1" dirty="0" smtClean="0"/>
              <a:t>  &lt;element name="</a:t>
            </a:r>
            <a:r>
              <a:rPr lang="en-US" sz="1700" i="1" dirty="0" err="1" smtClean="0"/>
              <a:t>lastname</a:t>
            </a:r>
            <a:r>
              <a:rPr lang="en-US" sz="1700" i="1" dirty="0" smtClean="0"/>
              <a:t>" type="string"/&gt;</a:t>
            </a:r>
          </a:p>
          <a:p>
            <a:r>
              <a:rPr lang="en-US" sz="1700" i="1" dirty="0" smtClean="0"/>
              <a:t>&lt;/sequence&gt;</a:t>
            </a:r>
          </a:p>
          <a:p>
            <a:r>
              <a:rPr lang="en-US" sz="1700" i="1" dirty="0" smtClean="0"/>
              <a:t>&lt;attribute name="title" type="string" use="optional"/&gt;</a:t>
            </a:r>
          </a:p>
          <a:p>
            <a:r>
              <a:rPr lang="en-US" sz="1700" i="1" dirty="0" smtClean="0"/>
              <a:t>&lt;/</a:t>
            </a:r>
            <a:r>
              <a:rPr lang="en-US" sz="1700" i="1" dirty="0" err="1" smtClean="0"/>
              <a:t>complexType</a:t>
            </a:r>
            <a:r>
              <a:rPr lang="en-US" sz="1700" i="1" dirty="0" smtClean="0"/>
              <a:t>&gt;</a:t>
            </a:r>
          </a:p>
        </p:txBody>
      </p:sp>
    </p:spTree>
    <p:extLst>
      <p:ext uri="{BB962C8B-B14F-4D97-AF65-F5344CB8AC3E}">
        <p14:creationId xmlns:p14="http://schemas.microsoft.com/office/powerpoint/2010/main" val="35433221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1435608" y="1447800"/>
            <a:ext cx="7498080" cy="829072"/>
          </a:xfrm>
        </p:spPr>
        <p:txBody>
          <a:bodyPr>
            <a:normAutofit fontScale="55000" lnSpcReduction="20000"/>
          </a:bodyPr>
          <a:lstStyle/>
          <a:p>
            <a:r>
              <a:rPr lang="en-US" b="1" dirty="0" smtClean="0"/>
              <a:t>Data Type Extension</a:t>
            </a:r>
          </a:p>
          <a:p>
            <a:r>
              <a:rPr lang="en-US" dirty="0" smtClean="0"/>
              <a:t>Already existing data types can be extended by new elements or attributes (e.g. we extend the </a:t>
            </a:r>
            <a:r>
              <a:rPr lang="en-US" i="1" dirty="0" smtClean="0"/>
              <a:t>lecturer</a:t>
            </a:r>
            <a:r>
              <a:rPr lang="en-US" dirty="0" smtClean="0"/>
              <a:t> data type)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64</a:t>
            </a:fld>
            <a:endParaRPr lang="el-GR"/>
          </a:p>
        </p:txBody>
      </p:sp>
      <p:sp>
        <p:nvSpPr>
          <p:cNvPr id="5" name="2 - Θέση περιεχομένου"/>
          <p:cNvSpPr txBox="1">
            <a:spLocks/>
          </p:cNvSpPr>
          <p:nvPr/>
        </p:nvSpPr>
        <p:spPr>
          <a:xfrm>
            <a:off x="1331640" y="3933056"/>
            <a:ext cx="7498080" cy="576064"/>
          </a:xfrm>
          <a:prstGeom prst="rect">
            <a:avLst/>
          </a:prstGeom>
        </p:spPr>
        <p:txBody>
          <a:bodyPr>
            <a:normAutofit fontScale="55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In this example, </a:t>
            </a:r>
            <a:r>
              <a:rPr lang="en-US" sz="3200" i="1" dirty="0" err="1" smtClean="0"/>
              <a:t>lecturerType</a:t>
            </a:r>
            <a:r>
              <a:rPr lang="en-US" sz="3200" dirty="0" smtClean="0"/>
              <a:t> is extended by an </a:t>
            </a:r>
            <a:r>
              <a:rPr lang="en-US" sz="3200" i="1" dirty="0" smtClean="0"/>
              <a:t>email</a:t>
            </a:r>
            <a:r>
              <a:rPr lang="en-US" sz="3200" dirty="0" smtClean="0"/>
              <a:t> element and a </a:t>
            </a:r>
            <a:r>
              <a:rPr lang="en-US" sz="3200" i="1" dirty="0" smtClean="0"/>
              <a:t>rank</a:t>
            </a:r>
            <a:r>
              <a:rPr lang="en-US" sz="3200" dirty="0" smtClean="0"/>
              <a:t> attribute. The resulting data type looks like this:</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 Ορθογώνιο"/>
          <p:cNvSpPr/>
          <p:nvPr/>
        </p:nvSpPr>
        <p:spPr>
          <a:xfrm>
            <a:off x="755576" y="2276872"/>
            <a:ext cx="8208912" cy="158417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600" i="1" dirty="0" smtClean="0"/>
              <a:t>&lt;</a:t>
            </a:r>
            <a:r>
              <a:rPr lang="en-US" sz="1600" i="1" dirty="0" err="1" smtClean="0"/>
              <a:t>complexType</a:t>
            </a:r>
            <a:r>
              <a:rPr lang="en-US" sz="1600" i="1" dirty="0" smtClean="0"/>
              <a:t> name="</a:t>
            </a:r>
            <a:r>
              <a:rPr lang="en-US" sz="1600" i="1" dirty="0" err="1" smtClean="0"/>
              <a:t>extendedLecturerType</a:t>
            </a:r>
            <a:r>
              <a:rPr lang="en-US" sz="1600" i="1" dirty="0" smtClean="0"/>
              <a:t>"&gt;</a:t>
            </a:r>
          </a:p>
          <a:p>
            <a:r>
              <a:rPr lang="en-US" sz="1600" i="1" dirty="0" smtClean="0"/>
              <a:t>&lt;extension base="</a:t>
            </a:r>
            <a:r>
              <a:rPr lang="en-US" sz="1600" i="1" dirty="0" err="1" smtClean="0"/>
              <a:t>lecturerType</a:t>
            </a:r>
            <a:r>
              <a:rPr lang="en-US" sz="1600" i="1" dirty="0" smtClean="0"/>
              <a:t>"&gt;</a:t>
            </a:r>
          </a:p>
          <a:p>
            <a:r>
              <a:rPr lang="en-US" sz="1600" i="1" dirty="0" smtClean="0"/>
              <a:t>&lt;sequence&gt; &lt;element name="email" type="string” </a:t>
            </a:r>
            <a:r>
              <a:rPr lang="en-US" sz="1600" dirty="0" err="1" smtClean="0"/>
              <a:t>minOccurs</a:t>
            </a:r>
            <a:r>
              <a:rPr lang="en-US" sz="1600" dirty="0" smtClean="0"/>
              <a:t>="0" </a:t>
            </a:r>
            <a:r>
              <a:rPr lang="en-US" sz="1600" dirty="0" err="1" smtClean="0"/>
              <a:t>maxOccurs</a:t>
            </a:r>
            <a:r>
              <a:rPr lang="en-US" sz="1600" dirty="0" smtClean="0"/>
              <a:t>="1"/</a:t>
            </a:r>
            <a:r>
              <a:rPr lang="en-US" sz="1600" i="1" dirty="0" smtClean="0"/>
              <a:t>&gt; &lt;/sequence&gt;</a:t>
            </a:r>
          </a:p>
          <a:p>
            <a:r>
              <a:rPr lang="en-US" sz="1600" i="1" dirty="0" smtClean="0"/>
              <a:t>&lt;attribute name="rank" type="string" use="required"/&gt;</a:t>
            </a:r>
          </a:p>
          <a:p>
            <a:r>
              <a:rPr lang="en-US" sz="1600" i="1" dirty="0" smtClean="0"/>
              <a:t>&lt;/extension&gt;</a:t>
            </a:r>
          </a:p>
          <a:p>
            <a:r>
              <a:rPr lang="en-US" sz="1600" i="1" dirty="0" smtClean="0"/>
              <a:t>&lt;/</a:t>
            </a:r>
            <a:r>
              <a:rPr lang="en-US" sz="1600" i="1" dirty="0" err="1" smtClean="0"/>
              <a:t>complexType</a:t>
            </a:r>
            <a:r>
              <a:rPr lang="en-US" sz="1600" i="1" dirty="0" smtClean="0"/>
              <a:t>&gt;</a:t>
            </a:r>
          </a:p>
        </p:txBody>
      </p:sp>
      <p:sp>
        <p:nvSpPr>
          <p:cNvPr id="7" name="6 - Ορθογώνιο"/>
          <p:cNvSpPr/>
          <p:nvPr/>
        </p:nvSpPr>
        <p:spPr>
          <a:xfrm>
            <a:off x="755576" y="4437112"/>
            <a:ext cx="8208912" cy="23042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600" i="1" dirty="0" smtClean="0"/>
              <a:t>&lt;</a:t>
            </a:r>
            <a:r>
              <a:rPr lang="en-US" sz="1600" i="1" dirty="0" err="1" smtClean="0"/>
              <a:t>complexType</a:t>
            </a:r>
            <a:r>
              <a:rPr lang="en-US" sz="1600" i="1" dirty="0" smtClean="0"/>
              <a:t> name="</a:t>
            </a:r>
            <a:r>
              <a:rPr lang="en-US" sz="1600" i="1" dirty="0" err="1" smtClean="0"/>
              <a:t>extendedLecturerType</a:t>
            </a:r>
            <a:r>
              <a:rPr lang="en-US" sz="1600" i="1" dirty="0" smtClean="0"/>
              <a:t>"&gt;</a:t>
            </a:r>
          </a:p>
          <a:p>
            <a:r>
              <a:rPr lang="en-US" sz="1600" i="1" dirty="0" smtClean="0"/>
              <a:t>&lt;sequence&gt;</a:t>
            </a:r>
          </a:p>
          <a:p>
            <a:r>
              <a:rPr lang="en-US" sz="1600" i="1" dirty="0" smtClean="0"/>
              <a:t>&lt;element name="</a:t>
            </a:r>
            <a:r>
              <a:rPr lang="en-US" sz="1600" i="1" dirty="0" err="1" smtClean="0"/>
              <a:t>firstname</a:t>
            </a:r>
            <a:r>
              <a:rPr lang="en-US" sz="1600" i="1" dirty="0" smtClean="0"/>
              <a:t>" type="string” </a:t>
            </a:r>
            <a:r>
              <a:rPr lang="en-US" sz="1600" dirty="0" err="1" smtClean="0"/>
              <a:t>minOccurs</a:t>
            </a:r>
            <a:r>
              <a:rPr lang="en-US" sz="1600" dirty="0" smtClean="0"/>
              <a:t>="0" </a:t>
            </a:r>
            <a:r>
              <a:rPr lang="en-US" sz="1600" dirty="0" err="1" smtClean="0"/>
              <a:t>maxOccurs</a:t>
            </a:r>
            <a:r>
              <a:rPr lang="en-US" sz="1600" dirty="0" smtClean="0"/>
              <a:t>="unbounded"/</a:t>
            </a:r>
            <a:r>
              <a:rPr lang="en-US" sz="1600" i="1" dirty="0" smtClean="0"/>
              <a:t>&gt;</a:t>
            </a:r>
          </a:p>
          <a:p>
            <a:r>
              <a:rPr lang="en-US" sz="1600" i="1" dirty="0" smtClean="0"/>
              <a:t>&lt;element name="</a:t>
            </a:r>
            <a:r>
              <a:rPr lang="en-US" sz="1600" i="1" dirty="0" err="1" smtClean="0"/>
              <a:t>lastname</a:t>
            </a:r>
            <a:r>
              <a:rPr lang="en-US" sz="1600" i="1" dirty="0" smtClean="0"/>
              <a:t>" type="string"/&gt;</a:t>
            </a:r>
          </a:p>
          <a:p>
            <a:r>
              <a:rPr lang="en-US" sz="1600" i="1" dirty="0" smtClean="0"/>
              <a:t>&lt;element name="email" type="string” </a:t>
            </a:r>
            <a:r>
              <a:rPr lang="en-US" sz="1600" dirty="0" err="1" smtClean="0"/>
              <a:t>minOccurs</a:t>
            </a:r>
            <a:r>
              <a:rPr lang="en-US" sz="1600" dirty="0" smtClean="0"/>
              <a:t>="0" </a:t>
            </a:r>
            <a:r>
              <a:rPr lang="en-US" sz="1600" dirty="0" err="1" smtClean="0"/>
              <a:t>maxOccurs</a:t>
            </a:r>
            <a:r>
              <a:rPr lang="en-US" sz="1600" dirty="0" smtClean="0"/>
              <a:t>="1"/</a:t>
            </a:r>
            <a:r>
              <a:rPr lang="en-US" sz="1600" i="1" dirty="0" smtClean="0"/>
              <a:t>&gt;</a:t>
            </a:r>
          </a:p>
          <a:p>
            <a:r>
              <a:rPr lang="en-US" sz="1600" i="1" dirty="0" smtClean="0"/>
              <a:t>&lt;/sequence&gt;</a:t>
            </a:r>
          </a:p>
          <a:p>
            <a:r>
              <a:rPr lang="en-US" sz="1600" i="1" dirty="0" smtClean="0"/>
              <a:t>&lt;attribute name="title" type="string" use="optional"/&gt; </a:t>
            </a:r>
          </a:p>
          <a:p>
            <a:r>
              <a:rPr lang="en-US" sz="1600" i="1" dirty="0" smtClean="0"/>
              <a:t>&lt;attribute name="rank" type="string" use="required"/&gt;</a:t>
            </a:r>
          </a:p>
          <a:p>
            <a:r>
              <a:rPr lang="en-US" sz="1600" i="1" dirty="0" smtClean="0"/>
              <a:t>&lt;/</a:t>
            </a:r>
            <a:r>
              <a:rPr lang="en-US" sz="1600" i="1" dirty="0" err="1" smtClean="0"/>
              <a:t>complexType</a:t>
            </a:r>
            <a:r>
              <a:rPr lang="en-US" sz="1600" i="1" dirty="0" smtClean="0"/>
              <a:t>&gt;</a:t>
            </a:r>
          </a:p>
        </p:txBody>
      </p:sp>
      <p:sp>
        <p:nvSpPr>
          <p:cNvPr id="8" name="7 - Στρογγυλεμένο ορθογώνιο"/>
          <p:cNvSpPr/>
          <p:nvPr/>
        </p:nvSpPr>
        <p:spPr>
          <a:xfrm>
            <a:off x="6084168" y="5733256"/>
            <a:ext cx="2880320" cy="98072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i="1" dirty="0" smtClean="0">
                <a:solidFill>
                  <a:schemeClr val="tx1"/>
                </a:solidFill>
              </a:rPr>
              <a:t>Instances of the extended type are also instances of the original type</a:t>
            </a:r>
            <a:endParaRPr lang="el-GR" dirty="0">
              <a:solidFill>
                <a:schemeClr val="tx1"/>
              </a:solidFill>
            </a:endParaRPr>
          </a:p>
        </p:txBody>
      </p:sp>
    </p:spTree>
    <p:extLst>
      <p:ext uri="{BB962C8B-B14F-4D97-AF65-F5344CB8AC3E}">
        <p14:creationId xmlns:p14="http://schemas.microsoft.com/office/powerpoint/2010/main" val="1270511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  </a:t>
            </a:r>
            <a:endParaRPr lang="el-GR" dirty="0"/>
          </a:p>
        </p:txBody>
      </p:sp>
      <p:sp>
        <p:nvSpPr>
          <p:cNvPr id="3" name="2 - Θέση περιεχομένου"/>
          <p:cNvSpPr>
            <a:spLocks noGrp="1"/>
          </p:cNvSpPr>
          <p:nvPr>
            <p:ph idx="1"/>
          </p:nvPr>
        </p:nvSpPr>
        <p:spPr>
          <a:xfrm>
            <a:off x="1435608" y="1447800"/>
            <a:ext cx="7498080" cy="3565376"/>
          </a:xfrm>
        </p:spPr>
        <p:txBody>
          <a:bodyPr>
            <a:normAutofit fontScale="70000" lnSpcReduction="20000"/>
          </a:bodyPr>
          <a:lstStyle/>
          <a:p>
            <a:r>
              <a:rPr lang="en-US" b="1" dirty="0" smtClean="0"/>
              <a:t>Data Type Restriction</a:t>
            </a:r>
          </a:p>
          <a:p>
            <a:r>
              <a:rPr lang="en-US" dirty="0" smtClean="0"/>
              <a:t>An existing data </a:t>
            </a:r>
            <a:r>
              <a:rPr lang="en-US" i="1" dirty="0" smtClean="0"/>
              <a:t>type</a:t>
            </a:r>
            <a:r>
              <a:rPr lang="en-US" dirty="0" smtClean="0"/>
              <a:t> may also be restricted by adding constraints on certain values</a:t>
            </a:r>
          </a:p>
          <a:p>
            <a:r>
              <a:rPr lang="en-US" dirty="0" smtClean="0"/>
              <a:t>For example, new </a:t>
            </a:r>
            <a:r>
              <a:rPr lang="en-US" i="1" dirty="0" smtClean="0"/>
              <a:t>type</a:t>
            </a:r>
            <a:r>
              <a:rPr lang="en-US" dirty="0" smtClean="0"/>
              <a:t> and </a:t>
            </a:r>
            <a:r>
              <a:rPr lang="en-US" i="1" dirty="0" smtClean="0"/>
              <a:t>use</a:t>
            </a:r>
            <a:r>
              <a:rPr lang="en-US" dirty="0" smtClean="0"/>
              <a:t> attributes may be added, or the numerical constraints of </a:t>
            </a:r>
            <a:r>
              <a:rPr lang="en-US" i="1" dirty="0" err="1" smtClean="0"/>
              <a:t>minOccurs</a:t>
            </a:r>
            <a:r>
              <a:rPr lang="en-US" dirty="0" smtClean="0"/>
              <a:t> and </a:t>
            </a:r>
            <a:r>
              <a:rPr lang="en-US" i="1" dirty="0" err="1" smtClean="0"/>
              <a:t>maxOccurs</a:t>
            </a:r>
            <a:r>
              <a:rPr lang="en-US" dirty="0" smtClean="0"/>
              <a:t> tightened</a:t>
            </a:r>
          </a:p>
          <a:p>
            <a:r>
              <a:rPr lang="en-US" dirty="0" smtClean="0"/>
              <a:t>The following hierarchical relationship still holds: </a:t>
            </a:r>
          </a:p>
          <a:p>
            <a:pPr lvl="1"/>
            <a:r>
              <a:rPr lang="en-US" i="1" dirty="0" smtClean="0"/>
              <a:t>Instances of the restricted type are also instances of the original type</a:t>
            </a:r>
          </a:p>
          <a:p>
            <a:pPr lvl="1"/>
            <a:r>
              <a:rPr lang="en-US" dirty="0" smtClean="0"/>
              <a:t>They satisfy at least the constraints of the original type and some new ones</a:t>
            </a:r>
          </a:p>
          <a:p>
            <a:r>
              <a:rPr lang="en-US" dirty="0" smtClean="0"/>
              <a:t>As an example, we restrict the </a:t>
            </a:r>
            <a:r>
              <a:rPr lang="en-US" i="1" dirty="0" smtClean="0"/>
              <a:t>lecturer</a:t>
            </a:r>
            <a:r>
              <a:rPr lang="en-US" dirty="0" smtClean="0"/>
              <a:t> data type as follows: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65</a:t>
            </a:fld>
            <a:endParaRPr lang="el-GR"/>
          </a:p>
        </p:txBody>
      </p:sp>
      <p:sp>
        <p:nvSpPr>
          <p:cNvPr id="5" name="4 - Ορθογώνιο"/>
          <p:cNvSpPr/>
          <p:nvPr/>
        </p:nvSpPr>
        <p:spPr>
          <a:xfrm>
            <a:off x="467544" y="4941168"/>
            <a:ext cx="8424936" cy="158417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600" i="1" dirty="0" smtClean="0"/>
              <a:t>&lt;</a:t>
            </a:r>
            <a:r>
              <a:rPr lang="en-US" sz="1600" i="1" dirty="0" err="1" smtClean="0"/>
              <a:t>complexType</a:t>
            </a:r>
            <a:r>
              <a:rPr lang="en-US" sz="1600" i="1" dirty="0" smtClean="0"/>
              <a:t> name="</a:t>
            </a:r>
            <a:r>
              <a:rPr lang="en-US" sz="1600" i="1" dirty="0" err="1" smtClean="0"/>
              <a:t>restrictedLecturerType</a:t>
            </a:r>
            <a:r>
              <a:rPr lang="en-US" sz="1600" i="1" dirty="0" smtClean="0"/>
              <a:t>"&gt;</a:t>
            </a:r>
          </a:p>
          <a:p>
            <a:r>
              <a:rPr lang="en-US" sz="1600" i="1" dirty="0" smtClean="0"/>
              <a:t>&lt;restriction base="</a:t>
            </a:r>
            <a:r>
              <a:rPr lang="en-US" sz="1600" i="1" dirty="0" err="1" smtClean="0"/>
              <a:t>lecturerType</a:t>
            </a:r>
            <a:r>
              <a:rPr lang="en-US" sz="1600" i="1" dirty="0" smtClean="0"/>
              <a:t>"&gt;</a:t>
            </a:r>
          </a:p>
          <a:p>
            <a:r>
              <a:rPr lang="en-US" sz="1600" i="1" dirty="0" smtClean="0"/>
              <a:t>&lt;sequence&gt; &lt;element name="</a:t>
            </a:r>
            <a:r>
              <a:rPr lang="en-US" sz="1600" i="1" dirty="0" err="1" smtClean="0"/>
              <a:t>firstname</a:t>
            </a:r>
            <a:r>
              <a:rPr lang="en-US" sz="1600" i="1" dirty="0" smtClean="0"/>
              <a:t>" type="string” </a:t>
            </a:r>
            <a:r>
              <a:rPr lang="en-US" sz="1600" dirty="0" err="1" smtClean="0"/>
              <a:t>minOccurs</a:t>
            </a:r>
            <a:r>
              <a:rPr lang="en-US" sz="1600" dirty="0" smtClean="0"/>
              <a:t>="</a:t>
            </a:r>
            <a:r>
              <a:rPr lang="en-US" sz="1600" b="1" dirty="0" smtClean="0"/>
              <a:t>1</a:t>
            </a:r>
            <a:r>
              <a:rPr lang="en-US" sz="1600" dirty="0" smtClean="0"/>
              <a:t>" </a:t>
            </a:r>
            <a:r>
              <a:rPr lang="en-US" sz="1600" dirty="0" err="1" smtClean="0"/>
              <a:t>maxOccurs</a:t>
            </a:r>
            <a:r>
              <a:rPr lang="en-US" sz="1600" dirty="0" smtClean="0"/>
              <a:t>="</a:t>
            </a:r>
            <a:r>
              <a:rPr lang="en-US" sz="1600" b="1" dirty="0" smtClean="0"/>
              <a:t>2</a:t>
            </a:r>
            <a:r>
              <a:rPr lang="en-US" sz="1600" dirty="0" smtClean="0"/>
              <a:t>"/</a:t>
            </a:r>
            <a:r>
              <a:rPr lang="en-US" sz="1600" i="1" dirty="0" smtClean="0"/>
              <a:t>&gt; &lt;/sequence&gt;</a:t>
            </a:r>
          </a:p>
          <a:p>
            <a:r>
              <a:rPr lang="en-US" sz="1600" i="1" dirty="0" smtClean="0"/>
              <a:t>&lt;attribute name="title" type="string" use="</a:t>
            </a:r>
            <a:r>
              <a:rPr lang="en-US" sz="1600" b="1" i="1" dirty="0" smtClean="0"/>
              <a:t>required</a:t>
            </a:r>
            <a:r>
              <a:rPr lang="en-US" sz="1600" i="1" dirty="0" smtClean="0"/>
              <a:t>"/&gt;</a:t>
            </a:r>
          </a:p>
          <a:p>
            <a:r>
              <a:rPr lang="en-US" sz="1600" i="1" dirty="0" smtClean="0"/>
              <a:t>&lt;/restriction&gt;</a:t>
            </a:r>
          </a:p>
          <a:p>
            <a:r>
              <a:rPr lang="en-US" sz="1600" i="1" dirty="0" smtClean="0"/>
              <a:t>&lt;/</a:t>
            </a:r>
            <a:r>
              <a:rPr lang="en-US" sz="1600" i="1" dirty="0" err="1" smtClean="0"/>
              <a:t>complexType</a:t>
            </a:r>
            <a:r>
              <a:rPr lang="en-US" sz="1600" i="1" dirty="0" smtClean="0"/>
              <a:t>&gt;</a:t>
            </a:r>
            <a:endParaRPr lang="en-US" sz="1700" i="1" dirty="0" smtClean="0"/>
          </a:p>
        </p:txBody>
      </p:sp>
    </p:spTree>
    <p:extLst>
      <p:ext uri="{BB962C8B-B14F-4D97-AF65-F5344CB8AC3E}">
        <p14:creationId xmlns:p14="http://schemas.microsoft.com/office/powerpoint/2010/main" val="19949428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1259632" y="1447800"/>
            <a:ext cx="7488832" cy="1189112"/>
          </a:xfrm>
        </p:spPr>
        <p:txBody>
          <a:bodyPr>
            <a:normAutofit fontScale="62500" lnSpcReduction="20000"/>
          </a:bodyPr>
          <a:lstStyle/>
          <a:p>
            <a:r>
              <a:rPr lang="en-US" dirty="0" smtClean="0"/>
              <a:t>Simple data types can also be defined by restricting existing data types</a:t>
            </a:r>
          </a:p>
          <a:p>
            <a:r>
              <a:rPr lang="en-US" dirty="0" smtClean="0"/>
              <a:t>For example, we can define a type </a:t>
            </a:r>
            <a:r>
              <a:rPr lang="en-US" dirty="0" err="1" smtClean="0"/>
              <a:t>dayOfMonth</a:t>
            </a:r>
            <a:r>
              <a:rPr lang="en-US" dirty="0" smtClean="0"/>
              <a:t> that admits values from 1 to 31 as follows: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66</a:t>
            </a:fld>
            <a:endParaRPr lang="el-GR"/>
          </a:p>
        </p:txBody>
      </p:sp>
      <p:sp>
        <p:nvSpPr>
          <p:cNvPr id="5" name="2 - Θέση περιεχομένου"/>
          <p:cNvSpPr txBox="1">
            <a:spLocks/>
          </p:cNvSpPr>
          <p:nvPr/>
        </p:nvSpPr>
        <p:spPr>
          <a:xfrm>
            <a:off x="1331640" y="4005064"/>
            <a:ext cx="3960440" cy="1584176"/>
          </a:xfrm>
          <a:prstGeom prst="rect">
            <a:avLst/>
          </a:prstGeom>
        </p:spPr>
        <p:txBody>
          <a:bodyPr>
            <a:normAutofit fontScale="85000" lnSpcReduction="1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400" dirty="0" smtClean="0"/>
              <a:t>It is also possible to define a data type by listing all the possible values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400" dirty="0" smtClean="0"/>
              <a:t>For example, we can define a data type </a:t>
            </a:r>
            <a:r>
              <a:rPr lang="en-US" sz="2400" i="1" dirty="0" err="1" smtClean="0"/>
              <a:t>dayOfWeek</a:t>
            </a:r>
            <a:r>
              <a:rPr lang="en-US" sz="2400" dirty="0" smtClean="0"/>
              <a:t> as follows:</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 Ορθογώνιο"/>
          <p:cNvSpPr/>
          <p:nvPr/>
        </p:nvSpPr>
        <p:spPr>
          <a:xfrm>
            <a:off x="539552" y="2636912"/>
            <a:ext cx="8424936" cy="122413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700" i="1" dirty="0" smtClean="0"/>
              <a:t>&lt;</a:t>
            </a:r>
            <a:r>
              <a:rPr lang="en-US" sz="1700" i="1" dirty="0" err="1" smtClean="0"/>
              <a:t>simpleType</a:t>
            </a:r>
            <a:r>
              <a:rPr lang="en-US" sz="1700" i="1" dirty="0" smtClean="0"/>
              <a:t> name="</a:t>
            </a:r>
            <a:r>
              <a:rPr lang="en-US" sz="1700" i="1" dirty="0" err="1" smtClean="0"/>
              <a:t>dayOfMonth</a:t>
            </a:r>
            <a:r>
              <a:rPr lang="en-US" sz="1700" i="1" dirty="0" smtClean="0"/>
              <a:t>"&gt;</a:t>
            </a:r>
          </a:p>
          <a:p>
            <a:r>
              <a:rPr lang="en-US" sz="1700" i="1" dirty="0" smtClean="0"/>
              <a:t>&lt;restriction base="integer“&gt;  &lt;</a:t>
            </a:r>
            <a:r>
              <a:rPr lang="en-US" sz="1700" i="1" dirty="0" err="1" smtClean="0"/>
              <a:t>minInclusive</a:t>
            </a:r>
            <a:r>
              <a:rPr lang="en-US" sz="1700" i="1" dirty="0" smtClean="0"/>
              <a:t> value="1"/&gt;  &lt;</a:t>
            </a:r>
            <a:r>
              <a:rPr lang="en-US" sz="1700" i="1" dirty="0" err="1" smtClean="0"/>
              <a:t>maxInclusive</a:t>
            </a:r>
            <a:r>
              <a:rPr lang="en-US" sz="1700" i="1" dirty="0" smtClean="0"/>
              <a:t> value="31"/&gt; &lt;/restriction&gt;</a:t>
            </a:r>
          </a:p>
          <a:p>
            <a:r>
              <a:rPr lang="en-US" sz="1700" i="1" dirty="0" smtClean="0"/>
              <a:t>&lt;/</a:t>
            </a:r>
            <a:r>
              <a:rPr lang="en-US" sz="1700" i="1" dirty="0" err="1" smtClean="0"/>
              <a:t>simpleType</a:t>
            </a:r>
            <a:r>
              <a:rPr lang="en-US" sz="1700" i="1" dirty="0" smtClean="0"/>
              <a:t>&gt;</a:t>
            </a:r>
          </a:p>
        </p:txBody>
      </p:sp>
      <p:sp>
        <p:nvSpPr>
          <p:cNvPr id="7" name="6 - Ορθογώνιο"/>
          <p:cNvSpPr/>
          <p:nvPr/>
        </p:nvSpPr>
        <p:spPr>
          <a:xfrm>
            <a:off x="5436096" y="3573016"/>
            <a:ext cx="3168352" cy="309634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700" i="1" dirty="0" smtClean="0"/>
              <a:t>&lt;</a:t>
            </a:r>
            <a:r>
              <a:rPr lang="en-US" sz="1700" i="1" dirty="0" err="1" smtClean="0"/>
              <a:t>simpleType</a:t>
            </a:r>
            <a:r>
              <a:rPr lang="en-US" sz="1700" i="1" dirty="0" smtClean="0"/>
              <a:t> name="</a:t>
            </a:r>
            <a:r>
              <a:rPr lang="en-US" sz="1700" i="1" dirty="0" err="1" smtClean="0"/>
              <a:t>dayOfWeek</a:t>
            </a:r>
            <a:r>
              <a:rPr lang="en-US" sz="1700" i="1" dirty="0" smtClean="0"/>
              <a:t>"&gt;</a:t>
            </a:r>
          </a:p>
          <a:p>
            <a:r>
              <a:rPr lang="en-US" sz="1700" i="1" dirty="0" smtClean="0"/>
              <a:t>&lt;restriction base="string"&gt;</a:t>
            </a:r>
          </a:p>
          <a:p>
            <a:r>
              <a:rPr lang="en-US" sz="1700" i="1" dirty="0" smtClean="0"/>
              <a:t>&lt;enumeration value="Mon"/&gt;</a:t>
            </a:r>
          </a:p>
          <a:p>
            <a:r>
              <a:rPr lang="en-US" sz="1700" i="1" dirty="0" smtClean="0"/>
              <a:t>&lt;enumeration value="Tue"/&gt;</a:t>
            </a:r>
          </a:p>
          <a:p>
            <a:r>
              <a:rPr lang="en-US" sz="1700" i="1" dirty="0" smtClean="0"/>
              <a:t>&lt;enumeration value="Wed"/&gt;</a:t>
            </a:r>
          </a:p>
          <a:p>
            <a:r>
              <a:rPr lang="en-US" sz="1700" i="1" dirty="0" smtClean="0"/>
              <a:t>&lt;enumeration value="Thu"/&gt;</a:t>
            </a:r>
          </a:p>
          <a:p>
            <a:r>
              <a:rPr lang="en-US" sz="1700" i="1" dirty="0" smtClean="0"/>
              <a:t>&lt;enumeration value="Fri"/&gt;</a:t>
            </a:r>
          </a:p>
          <a:p>
            <a:r>
              <a:rPr lang="en-US" sz="1700" i="1" dirty="0" smtClean="0"/>
              <a:t>&lt;enumeration value="Sat"/&gt;</a:t>
            </a:r>
          </a:p>
          <a:p>
            <a:r>
              <a:rPr lang="en-US" sz="1700" i="1" dirty="0" smtClean="0"/>
              <a:t>&lt;enumeration value="Sun"/&gt;</a:t>
            </a:r>
          </a:p>
          <a:p>
            <a:r>
              <a:rPr lang="en-US" sz="1700" i="1" dirty="0" smtClean="0"/>
              <a:t>&lt;/restriction&gt;</a:t>
            </a:r>
          </a:p>
          <a:p>
            <a:r>
              <a:rPr lang="en-US" sz="1700" i="1" dirty="0" smtClean="0"/>
              <a:t>&lt;/</a:t>
            </a:r>
            <a:r>
              <a:rPr lang="en-US" sz="1700" i="1" dirty="0" err="1" smtClean="0"/>
              <a:t>simpleType</a:t>
            </a:r>
            <a:r>
              <a:rPr lang="en-US" sz="1700" i="1" dirty="0" smtClean="0"/>
              <a:t>&gt;</a:t>
            </a:r>
          </a:p>
        </p:txBody>
      </p:sp>
    </p:spTree>
    <p:extLst>
      <p:ext uri="{BB962C8B-B14F-4D97-AF65-F5344CB8AC3E}">
        <p14:creationId xmlns:p14="http://schemas.microsoft.com/office/powerpoint/2010/main" val="17905639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n-US" dirty="0" smtClean="0"/>
              <a:t>Namespaces</a:t>
            </a:r>
            <a:endParaRPr lang="el-GR" dirty="0"/>
          </a:p>
        </p:txBody>
      </p:sp>
      <p:sp>
        <p:nvSpPr>
          <p:cNvPr id="6" name="5 - Θέση κειμένου"/>
          <p:cNvSpPr>
            <a:spLocks noGrp="1"/>
          </p:cNvSpPr>
          <p:nvPr>
            <p:ph type="body" idx="1"/>
          </p:nvPr>
        </p:nvSpPr>
        <p:spPr>
          <a:xfrm>
            <a:off x="2743200" y="3645024"/>
            <a:ext cx="5285184" cy="1509712"/>
          </a:xfrm>
        </p:spPr>
        <p:txBody>
          <a:bodyPr/>
          <a:lstStyle/>
          <a:p>
            <a:pPr algn="ct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67</a:t>
            </a:fld>
            <a:endParaRPr lang="el-GR"/>
          </a:p>
        </p:txBody>
      </p:sp>
    </p:spTree>
    <p:extLst>
      <p:ext uri="{BB962C8B-B14F-4D97-AF65-F5344CB8AC3E}">
        <p14:creationId xmlns:p14="http://schemas.microsoft.com/office/powerpoint/2010/main" val="10601095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Namespaces (1/2)</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dirty="0" smtClean="0"/>
              <a:t>One of the main advantages of using XML as a universal (meta) markup language is that information from various sources may be accessed</a:t>
            </a:r>
          </a:p>
          <a:p>
            <a:pPr lvl="1"/>
            <a:r>
              <a:rPr lang="en-US" dirty="0" smtClean="0"/>
              <a:t>In technical terms, an XML document may use more than one DTD or schema</a:t>
            </a:r>
          </a:p>
          <a:p>
            <a:r>
              <a:rPr lang="en-US" dirty="0" smtClean="0"/>
              <a:t>But since each structuring document was developed independently, </a:t>
            </a:r>
            <a:r>
              <a:rPr lang="en-US" i="1" dirty="0" smtClean="0"/>
              <a:t>name clashes appear </a:t>
            </a:r>
            <a:r>
              <a:rPr lang="en-US" dirty="0" smtClean="0"/>
              <a:t>inevitable</a:t>
            </a:r>
          </a:p>
          <a:p>
            <a:pPr lvl="1"/>
            <a:r>
              <a:rPr lang="en-US" dirty="0" smtClean="0"/>
              <a:t>If DTD A and DTD B define an element type </a:t>
            </a:r>
            <a:r>
              <a:rPr lang="en-US" i="1" dirty="0" smtClean="0"/>
              <a:t>e in different </a:t>
            </a:r>
            <a:r>
              <a:rPr lang="en-US" dirty="0" smtClean="0"/>
              <a:t>ways, a parser that tries to validate an XML document in which an </a:t>
            </a:r>
            <a:r>
              <a:rPr lang="en-US" i="1" dirty="0" smtClean="0"/>
              <a:t>e element </a:t>
            </a:r>
            <a:r>
              <a:rPr lang="en-US" dirty="0" smtClean="0"/>
              <a:t>appears must be told which DTD to use for validation purposes</a:t>
            </a:r>
          </a:p>
          <a:p>
            <a:r>
              <a:rPr lang="en-US" dirty="0" smtClean="0"/>
              <a:t>The technical solution is simple: disambiguation is achieved by using a different prefix for each DTD or schema</a:t>
            </a:r>
          </a:p>
          <a:p>
            <a:r>
              <a:rPr lang="en-US" dirty="0" smtClean="0"/>
              <a:t>The prefix is separated from the local name by a colon:</a:t>
            </a:r>
          </a:p>
          <a:p>
            <a:pPr lvl="1"/>
            <a:r>
              <a:rPr lang="en-US" i="1" dirty="0" err="1" smtClean="0"/>
              <a:t>prefix:name</a:t>
            </a:r>
            <a:endParaRPr lang="el-GR" i="1"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68</a:t>
            </a:fld>
            <a:endParaRPr lang="el-GR"/>
          </a:p>
        </p:txBody>
      </p:sp>
    </p:spTree>
    <p:extLst>
      <p:ext uri="{BB962C8B-B14F-4D97-AF65-F5344CB8AC3E}">
        <p14:creationId xmlns:p14="http://schemas.microsoft.com/office/powerpoint/2010/main" val="25490941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Namespaces (2/2)</a:t>
            </a:r>
            <a:endParaRPr lang="el-GR" dirty="0"/>
          </a:p>
        </p:txBody>
      </p:sp>
      <p:sp>
        <p:nvSpPr>
          <p:cNvPr id="3" name="2 - Θέση περιεχομένου"/>
          <p:cNvSpPr>
            <a:spLocks noGrp="1"/>
          </p:cNvSpPr>
          <p:nvPr>
            <p:ph idx="1"/>
          </p:nvPr>
        </p:nvSpPr>
        <p:spPr>
          <a:xfrm>
            <a:off x="1435608" y="1447800"/>
            <a:ext cx="7498080" cy="1981200"/>
          </a:xfrm>
        </p:spPr>
        <p:txBody>
          <a:bodyPr>
            <a:normAutofit fontScale="62500" lnSpcReduction="20000"/>
          </a:bodyPr>
          <a:lstStyle/>
          <a:p>
            <a:r>
              <a:rPr lang="en-US" dirty="0" smtClean="0"/>
              <a:t>As an example, consider a joint venture of two universities to present a unified view for online students</a:t>
            </a:r>
          </a:p>
          <a:p>
            <a:r>
              <a:rPr lang="en-US" dirty="0" smtClean="0"/>
              <a:t>Each university uses its own terminology, and there are differences</a:t>
            </a:r>
          </a:p>
          <a:p>
            <a:pPr lvl="1"/>
            <a:r>
              <a:rPr lang="en-US" dirty="0" smtClean="0"/>
              <a:t>E.g.  Lecturers in the former are not considered regular faculty, whereas in the later they are</a:t>
            </a:r>
          </a:p>
          <a:p>
            <a:r>
              <a:rPr lang="en-US" dirty="0" smtClean="0"/>
              <a:t>The following example shows how disambiguation can be achieved</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69</a:t>
            </a:fld>
            <a:endParaRPr lang="el-GR"/>
          </a:p>
        </p:txBody>
      </p:sp>
      <p:sp>
        <p:nvSpPr>
          <p:cNvPr id="5" name="4 - Ορθογώνιο"/>
          <p:cNvSpPr/>
          <p:nvPr/>
        </p:nvSpPr>
        <p:spPr>
          <a:xfrm>
            <a:off x="1403648" y="3212976"/>
            <a:ext cx="3816424" cy="335699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600" i="1" dirty="0" smtClean="0"/>
              <a:t>&lt;?xml version="1.0" encoding="UTF-16"?&gt;</a:t>
            </a:r>
          </a:p>
          <a:p>
            <a:r>
              <a:rPr lang="en-US" sz="1600" i="1" dirty="0" smtClean="0"/>
              <a:t>&lt;</a:t>
            </a:r>
            <a:r>
              <a:rPr lang="en-US" sz="1600" i="1" dirty="0" err="1" smtClean="0"/>
              <a:t>vu:instructors</a:t>
            </a:r>
            <a:endParaRPr lang="en-US" sz="1600" i="1" dirty="0" smtClean="0"/>
          </a:p>
          <a:p>
            <a:r>
              <a:rPr lang="en-US" sz="1600" dirty="0" err="1" smtClean="0"/>
              <a:t>xmlns:vu</a:t>
            </a:r>
            <a:r>
              <a:rPr lang="en-US" sz="1600" dirty="0" smtClean="0"/>
              <a:t>="http://www.vu.com/empDTD"</a:t>
            </a:r>
          </a:p>
          <a:p>
            <a:r>
              <a:rPr lang="en-US" sz="1600" dirty="0" err="1" smtClean="0"/>
              <a:t>xmlns:gu</a:t>
            </a:r>
            <a:r>
              <a:rPr lang="en-US" sz="1600" dirty="0" smtClean="0"/>
              <a:t>="http://www.gu.au/empDTD"</a:t>
            </a:r>
          </a:p>
          <a:p>
            <a:r>
              <a:rPr lang="en-US" sz="1600" dirty="0" err="1" smtClean="0"/>
              <a:t>xmlns:uky</a:t>
            </a:r>
            <a:r>
              <a:rPr lang="en-US" sz="1600" dirty="0" smtClean="0"/>
              <a:t>="http://www.uky.edu/empDTD"</a:t>
            </a:r>
            <a:r>
              <a:rPr lang="en-US" sz="1600" i="1" dirty="0" smtClean="0"/>
              <a:t>&gt;</a:t>
            </a:r>
          </a:p>
          <a:p>
            <a:r>
              <a:rPr lang="en-US" sz="1600" i="1" dirty="0" smtClean="0"/>
              <a:t>&lt;</a:t>
            </a:r>
            <a:r>
              <a:rPr lang="en-US" sz="1600" i="1" dirty="0" err="1" smtClean="0"/>
              <a:t>uky:faculty</a:t>
            </a:r>
            <a:r>
              <a:rPr lang="en-US" sz="1600" i="1" dirty="0" smtClean="0"/>
              <a:t>  </a:t>
            </a:r>
            <a:r>
              <a:rPr lang="en-US" sz="1600" dirty="0" err="1" smtClean="0"/>
              <a:t>uky:title</a:t>
            </a:r>
            <a:r>
              <a:rPr lang="en-US" sz="1600" dirty="0" smtClean="0"/>
              <a:t>="assistant professor"</a:t>
            </a:r>
          </a:p>
          <a:p>
            <a:r>
              <a:rPr lang="en-US" sz="1600" dirty="0" err="1" smtClean="0"/>
              <a:t>uky:name</a:t>
            </a:r>
            <a:r>
              <a:rPr lang="en-US" sz="1600" dirty="0" smtClean="0"/>
              <a:t>="John Smith"</a:t>
            </a:r>
          </a:p>
          <a:p>
            <a:r>
              <a:rPr lang="en-US" sz="1600" dirty="0" err="1" smtClean="0"/>
              <a:t>uky:department</a:t>
            </a:r>
            <a:r>
              <a:rPr lang="en-US" sz="1600" dirty="0" smtClean="0"/>
              <a:t>="Computer Science"/</a:t>
            </a:r>
            <a:r>
              <a:rPr lang="en-US" sz="1600" i="1" dirty="0" smtClean="0"/>
              <a:t>&gt;</a:t>
            </a:r>
          </a:p>
          <a:p>
            <a:r>
              <a:rPr lang="en-US" sz="1600" i="1" dirty="0" smtClean="0"/>
              <a:t>&lt;</a:t>
            </a:r>
            <a:r>
              <a:rPr lang="en-US" sz="1600" i="1" dirty="0" err="1" smtClean="0"/>
              <a:t>gu:academicStaff</a:t>
            </a:r>
            <a:endParaRPr lang="en-US" sz="1600" i="1" dirty="0" smtClean="0"/>
          </a:p>
          <a:p>
            <a:r>
              <a:rPr lang="en-US" sz="1600" dirty="0" err="1" smtClean="0"/>
              <a:t>gu:title</a:t>
            </a:r>
            <a:r>
              <a:rPr lang="en-US" sz="1600" dirty="0" smtClean="0"/>
              <a:t>="lecturer"</a:t>
            </a:r>
          </a:p>
          <a:p>
            <a:r>
              <a:rPr lang="en-US" sz="1600" dirty="0" err="1" smtClean="0"/>
              <a:t>gu:name</a:t>
            </a:r>
            <a:r>
              <a:rPr lang="en-US" sz="1600" dirty="0" smtClean="0"/>
              <a:t>="Mate Jones"</a:t>
            </a:r>
          </a:p>
          <a:p>
            <a:r>
              <a:rPr lang="en-US" sz="1600" dirty="0" err="1" smtClean="0"/>
              <a:t>gu:school</a:t>
            </a:r>
            <a:r>
              <a:rPr lang="en-US" sz="1600" dirty="0" smtClean="0"/>
              <a:t>="Information Technology"/</a:t>
            </a:r>
            <a:r>
              <a:rPr lang="en-US" sz="1600" i="1" dirty="0" smtClean="0"/>
              <a:t>&gt;</a:t>
            </a:r>
          </a:p>
          <a:p>
            <a:r>
              <a:rPr lang="en-US" sz="1600" i="1" dirty="0" smtClean="0"/>
              <a:t>&lt;/</a:t>
            </a:r>
            <a:r>
              <a:rPr lang="en-US" sz="1600" i="1" dirty="0" err="1" smtClean="0"/>
              <a:t>vu:instructors</a:t>
            </a:r>
            <a:r>
              <a:rPr lang="en-US" sz="1600" i="1" dirty="0" smtClean="0"/>
              <a:t>&gt;</a:t>
            </a:r>
            <a:endParaRPr lang="en-US" sz="1700" i="1" dirty="0" smtClean="0"/>
          </a:p>
        </p:txBody>
      </p:sp>
      <p:sp>
        <p:nvSpPr>
          <p:cNvPr id="6" name="2 - Θέση περιεχομένου"/>
          <p:cNvSpPr txBox="1">
            <a:spLocks/>
          </p:cNvSpPr>
          <p:nvPr/>
        </p:nvSpPr>
        <p:spPr>
          <a:xfrm>
            <a:off x="5220072" y="3212976"/>
            <a:ext cx="3722000" cy="3456384"/>
          </a:xfrm>
          <a:prstGeom prst="rect">
            <a:avLst/>
          </a:prstGeom>
        </p:spPr>
        <p:txBody>
          <a:bodyPr>
            <a:normAutofit fontScale="6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Namespaces are declared within an element and can be used in that element and any of its children </a:t>
            </a:r>
          </a:p>
          <a:p>
            <a:pPr marL="365760" lvl="0" indent="-283464">
              <a:spcBef>
                <a:spcPts val="600"/>
              </a:spcBef>
              <a:buClr>
                <a:schemeClr val="accent1"/>
              </a:buClr>
              <a:buSzPct val="80000"/>
              <a:buFont typeface="Wingdings 2"/>
              <a:buChar char=""/>
            </a:pPr>
            <a:r>
              <a:rPr lang="en-US" sz="3200" dirty="0" smtClean="0"/>
              <a:t>A namespace declaration has the form: </a:t>
            </a:r>
            <a:r>
              <a:rPr lang="en-US" sz="3200" i="1" dirty="0" err="1" smtClean="0"/>
              <a:t>xmlns:prefix</a:t>
            </a:r>
            <a:r>
              <a:rPr lang="en-US" sz="3200" i="1" dirty="0" smtClean="0"/>
              <a:t>="location"</a:t>
            </a:r>
          </a:p>
          <a:p>
            <a:pPr marL="822960" lvl="1" indent="-283464">
              <a:spcBef>
                <a:spcPts val="600"/>
              </a:spcBef>
              <a:buClr>
                <a:schemeClr val="accent1"/>
              </a:buClr>
              <a:buSzPct val="80000"/>
              <a:buFont typeface="Wingdings 2"/>
              <a:buChar char=""/>
            </a:pPr>
            <a:r>
              <a:rPr lang="en-US" sz="2900" dirty="0" smtClean="0"/>
              <a:t>where location may be the address of the DTD or schema</a:t>
            </a:r>
          </a:p>
          <a:p>
            <a:pPr marL="365760" indent="-283464">
              <a:spcBef>
                <a:spcPts val="600"/>
              </a:spcBef>
              <a:buClr>
                <a:schemeClr val="accent1"/>
              </a:buClr>
              <a:buSzPct val="80000"/>
              <a:buFont typeface="Wingdings 2"/>
              <a:buChar char=""/>
            </a:pPr>
            <a:r>
              <a:rPr lang="en-US" sz="3200" dirty="0" smtClean="0"/>
              <a:t>If a prefix is not specified then the location is used by default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180260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Knowledge Management (2/2)</a:t>
            </a:r>
            <a:endParaRPr lang="el-GR" dirty="0"/>
          </a:p>
        </p:txBody>
      </p:sp>
      <p:sp>
        <p:nvSpPr>
          <p:cNvPr id="3" name="2 - Θέση περιεχομένου"/>
          <p:cNvSpPr>
            <a:spLocks noGrp="1"/>
          </p:cNvSpPr>
          <p:nvPr>
            <p:ph idx="1"/>
          </p:nvPr>
        </p:nvSpPr>
        <p:spPr>
          <a:xfrm>
            <a:off x="1187624" y="1447800"/>
            <a:ext cx="7746064" cy="5149552"/>
          </a:xfrm>
        </p:spPr>
        <p:txBody>
          <a:bodyPr>
            <a:normAutofit fontScale="62500" lnSpcReduction="20000"/>
          </a:bodyPr>
          <a:lstStyle/>
          <a:p>
            <a:r>
              <a:rPr lang="en-US" dirty="0" smtClean="0"/>
              <a:t>From the knowledge management perspective, the current technology suffers from the following limitations:</a:t>
            </a:r>
          </a:p>
          <a:p>
            <a:pPr lvl="1"/>
            <a:r>
              <a:rPr lang="en-US" dirty="0" smtClean="0"/>
              <a:t>Searching information</a:t>
            </a:r>
          </a:p>
          <a:p>
            <a:pPr lvl="1"/>
            <a:r>
              <a:rPr lang="en-US" dirty="0" smtClean="0"/>
              <a:t>Extracting information</a:t>
            </a:r>
          </a:p>
          <a:p>
            <a:pPr lvl="1"/>
            <a:r>
              <a:rPr lang="en-US" dirty="0" smtClean="0"/>
              <a:t>Maintaining information</a:t>
            </a:r>
          </a:p>
          <a:p>
            <a:pPr lvl="1"/>
            <a:r>
              <a:rPr lang="en-US" dirty="0" smtClean="0"/>
              <a:t>Uncovering information</a:t>
            </a:r>
          </a:p>
          <a:p>
            <a:pPr lvl="1"/>
            <a:r>
              <a:rPr lang="en-US" dirty="0" smtClean="0"/>
              <a:t>Views on knowledge</a:t>
            </a:r>
          </a:p>
          <a:p>
            <a:r>
              <a:rPr lang="en-US" dirty="0" smtClean="0"/>
              <a:t>The aim of the SW is to allow much more advanced knowledge management systems:</a:t>
            </a:r>
          </a:p>
          <a:p>
            <a:pPr lvl="1"/>
            <a:r>
              <a:rPr lang="en-US" dirty="0" smtClean="0"/>
              <a:t>Knowledge will be </a:t>
            </a:r>
            <a:r>
              <a:rPr lang="en-US" dirty="0" err="1" smtClean="0"/>
              <a:t>organised</a:t>
            </a:r>
            <a:r>
              <a:rPr lang="en-US" dirty="0" smtClean="0"/>
              <a:t> in conceptual spaces according to its meaning</a:t>
            </a:r>
          </a:p>
          <a:p>
            <a:pPr lvl="1"/>
            <a:r>
              <a:rPr lang="en-US" dirty="0" smtClean="0"/>
              <a:t>Automated tools will support maintenance by checking for inconsistencies and extracting new knowledge</a:t>
            </a:r>
          </a:p>
          <a:p>
            <a:pPr lvl="1"/>
            <a:r>
              <a:rPr lang="en-US" dirty="0" smtClean="0"/>
              <a:t>Keyword-based search will be replaced by query answering: requested knowledge will be retrieved, extracted, and presented in a human friendly way</a:t>
            </a:r>
          </a:p>
          <a:p>
            <a:pPr lvl="1"/>
            <a:r>
              <a:rPr lang="en-US" dirty="0" smtClean="0"/>
              <a:t>Query answering over several documents will be supported</a:t>
            </a:r>
          </a:p>
          <a:p>
            <a:pPr lvl="1"/>
            <a:r>
              <a:rPr lang="en-US" dirty="0" smtClean="0"/>
              <a:t>Definition of views on certain parts of information will be possible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7</a:t>
            </a:fld>
            <a:endParaRPr lang="el-G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n-US" dirty="0" smtClean="0"/>
              <a:t>Addressing and Querying XML Documents</a:t>
            </a:r>
            <a:endParaRPr lang="el-GR" dirty="0"/>
          </a:p>
        </p:txBody>
      </p:sp>
      <p:sp>
        <p:nvSpPr>
          <p:cNvPr id="6" name="5 - Θέση κειμένου"/>
          <p:cNvSpPr>
            <a:spLocks noGrp="1"/>
          </p:cNvSpPr>
          <p:nvPr>
            <p:ph type="body" idx="1"/>
          </p:nvPr>
        </p:nvSpPr>
        <p:spPr>
          <a:xfrm>
            <a:off x="2743200" y="3645024"/>
            <a:ext cx="5285184" cy="1509712"/>
          </a:xfrm>
        </p:spPr>
        <p:txBody>
          <a:bodyPr/>
          <a:lstStyle/>
          <a:p>
            <a:pPr algn="ct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70</a:t>
            </a:fld>
            <a:endParaRPr lang="el-GR"/>
          </a:p>
        </p:txBody>
      </p:sp>
    </p:spTree>
    <p:extLst>
      <p:ext uri="{BB962C8B-B14F-4D97-AF65-F5344CB8AC3E}">
        <p14:creationId xmlns:p14="http://schemas.microsoft.com/office/powerpoint/2010/main" val="36665447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Addressing and Querying XML Documents (1/5)</a:t>
            </a:r>
            <a:endParaRPr lang="el-GR" dirty="0"/>
          </a:p>
        </p:txBody>
      </p:sp>
      <p:sp>
        <p:nvSpPr>
          <p:cNvPr id="3" name="2 - Θέση περιεχομένου"/>
          <p:cNvSpPr>
            <a:spLocks noGrp="1"/>
          </p:cNvSpPr>
          <p:nvPr>
            <p:ph idx="1"/>
          </p:nvPr>
        </p:nvSpPr>
        <p:spPr>
          <a:xfrm>
            <a:off x="1435608" y="1447800"/>
            <a:ext cx="7498080" cy="5077544"/>
          </a:xfrm>
        </p:spPr>
        <p:txBody>
          <a:bodyPr>
            <a:normAutofit fontScale="62500" lnSpcReduction="20000"/>
          </a:bodyPr>
          <a:lstStyle/>
          <a:p>
            <a:r>
              <a:rPr lang="en-US" dirty="0" smtClean="0"/>
              <a:t>In relational databases, parts of a database can be selected and retrieved using query languages (e.g. SQL)</a:t>
            </a:r>
          </a:p>
          <a:p>
            <a:r>
              <a:rPr lang="en-US" dirty="0" smtClean="0"/>
              <a:t>The same is true for XML documents, for which there exist a number of proposals for query languages (e.g. XQL, XML-QL, </a:t>
            </a:r>
            <a:r>
              <a:rPr lang="en-US" dirty="0" err="1" smtClean="0"/>
              <a:t>XQuery</a:t>
            </a:r>
            <a:r>
              <a:rPr lang="en-US" dirty="0" smtClean="0"/>
              <a:t>)</a:t>
            </a:r>
          </a:p>
          <a:p>
            <a:r>
              <a:rPr lang="en-US" dirty="0" smtClean="0"/>
              <a:t>The central concept of XML query languages is a </a:t>
            </a:r>
            <a:r>
              <a:rPr lang="en-US" i="1" dirty="0" smtClean="0"/>
              <a:t>path expression that specifies </a:t>
            </a:r>
            <a:r>
              <a:rPr lang="en-US" dirty="0" smtClean="0"/>
              <a:t>how a node, or a set of nodes, in the tree representation of the XML document can be reached</a:t>
            </a:r>
          </a:p>
          <a:p>
            <a:r>
              <a:rPr lang="en-US" dirty="0" smtClean="0"/>
              <a:t>We introduce path expressions in the form of </a:t>
            </a:r>
            <a:r>
              <a:rPr lang="en-US" dirty="0" err="1" smtClean="0"/>
              <a:t>XPath</a:t>
            </a:r>
            <a:r>
              <a:rPr lang="en-US" dirty="0" smtClean="0"/>
              <a:t> because they can be used for purposes other than querying</a:t>
            </a:r>
          </a:p>
          <a:p>
            <a:pPr lvl="1"/>
            <a:r>
              <a:rPr lang="en-US" dirty="0" smtClean="0"/>
              <a:t>for transforming XML documents</a:t>
            </a:r>
          </a:p>
          <a:p>
            <a:r>
              <a:rPr lang="en-US" dirty="0" err="1" smtClean="0"/>
              <a:t>XPath</a:t>
            </a:r>
            <a:r>
              <a:rPr lang="en-US" dirty="0" smtClean="0"/>
              <a:t> is a language for addressing parts of an XML document</a:t>
            </a:r>
          </a:p>
          <a:p>
            <a:r>
              <a:rPr lang="en-US" dirty="0" smtClean="0"/>
              <a:t>It operates on the tree data model of XML and has a non-XML syntax</a:t>
            </a:r>
          </a:p>
          <a:p>
            <a:r>
              <a:rPr lang="en-US" dirty="0" smtClean="0"/>
              <a:t>The key concepts are path expressions. They can be</a:t>
            </a:r>
          </a:p>
          <a:p>
            <a:pPr lvl="1"/>
            <a:r>
              <a:rPr lang="en-US" dirty="0" smtClean="0"/>
              <a:t>absolute (starting at the root of the tree)</a:t>
            </a:r>
          </a:p>
          <a:p>
            <a:pPr lvl="1"/>
            <a:r>
              <a:rPr lang="en-US" dirty="0" smtClean="0"/>
              <a:t>relative to a context node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71</a:t>
            </a:fld>
            <a:endParaRPr lang="el-GR"/>
          </a:p>
        </p:txBody>
      </p:sp>
    </p:spTree>
    <p:extLst>
      <p:ext uri="{BB962C8B-B14F-4D97-AF65-F5344CB8AC3E}">
        <p14:creationId xmlns:p14="http://schemas.microsoft.com/office/powerpoint/2010/main" val="27080830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Addressing and Querying XML Documents (2/5)</a:t>
            </a:r>
            <a:endParaRPr lang="el-GR" dirty="0"/>
          </a:p>
        </p:txBody>
      </p:sp>
      <p:sp>
        <p:nvSpPr>
          <p:cNvPr id="3" name="2 - Θέση περιεχομένου"/>
          <p:cNvSpPr>
            <a:spLocks noGrp="1"/>
          </p:cNvSpPr>
          <p:nvPr>
            <p:ph idx="1"/>
          </p:nvPr>
        </p:nvSpPr>
        <p:spPr>
          <a:xfrm>
            <a:off x="1435608" y="1447800"/>
            <a:ext cx="7498080" cy="397024"/>
          </a:xfrm>
        </p:spPr>
        <p:txBody>
          <a:bodyPr>
            <a:normAutofit fontScale="77500" lnSpcReduction="20000"/>
          </a:bodyPr>
          <a:lstStyle/>
          <a:p>
            <a:r>
              <a:rPr lang="en-US" dirty="0" smtClean="0"/>
              <a:t>Consider the following XML document:</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72</a:t>
            </a:fld>
            <a:endParaRPr lang="el-GR"/>
          </a:p>
        </p:txBody>
      </p:sp>
      <p:sp>
        <p:nvSpPr>
          <p:cNvPr id="5" name="4 - Ορθογώνιο"/>
          <p:cNvSpPr/>
          <p:nvPr/>
        </p:nvSpPr>
        <p:spPr>
          <a:xfrm>
            <a:off x="2267744" y="1844824"/>
            <a:ext cx="4248472" cy="453650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700" i="1" dirty="0" smtClean="0"/>
              <a:t>&lt;?xml version="1.0" encoding="UTF-16"?&gt;</a:t>
            </a:r>
          </a:p>
          <a:p>
            <a:r>
              <a:rPr lang="en-US" sz="1700" i="1" dirty="0" smtClean="0"/>
              <a:t>&lt;!DOCTYPE library PUBLIC "library.dtd"&gt;</a:t>
            </a:r>
          </a:p>
          <a:p>
            <a:r>
              <a:rPr lang="en-US" sz="1700" i="1" dirty="0" smtClean="0"/>
              <a:t>&lt;library location="Bremen"&gt;</a:t>
            </a:r>
          </a:p>
          <a:p>
            <a:r>
              <a:rPr lang="en-US" sz="1700" i="1" dirty="0" smtClean="0"/>
              <a:t>   &lt;author name="Henry Wise"&gt;</a:t>
            </a:r>
          </a:p>
          <a:p>
            <a:r>
              <a:rPr lang="en-US" sz="1700" i="1" dirty="0" smtClean="0"/>
              <a:t>      &lt;book title="Artificial Intelligence"/&gt;</a:t>
            </a:r>
          </a:p>
          <a:p>
            <a:r>
              <a:rPr lang="en-US" sz="1700" i="1" dirty="0" smtClean="0"/>
              <a:t>      &lt;book title="Modern Web Services"/&gt;</a:t>
            </a:r>
          </a:p>
          <a:p>
            <a:r>
              <a:rPr lang="en-US" sz="1700" i="1" dirty="0" smtClean="0"/>
              <a:t>      &lt;book title="Theory of Computation"/&gt;</a:t>
            </a:r>
          </a:p>
          <a:p>
            <a:r>
              <a:rPr lang="en-US" sz="1700" i="1" dirty="0" smtClean="0"/>
              <a:t>   &lt;/author&gt;</a:t>
            </a:r>
          </a:p>
          <a:p>
            <a:r>
              <a:rPr lang="en-US" sz="1700" i="1" dirty="0" smtClean="0"/>
              <a:t>   &lt;author name="William Smart"&gt;</a:t>
            </a:r>
          </a:p>
          <a:p>
            <a:r>
              <a:rPr lang="en-US" sz="1700" i="1" dirty="0" smtClean="0"/>
              <a:t>      &lt;book title="Artificial Intelligence"/&gt;</a:t>
            </a:r>
          </a:p>
          <a:p>
            <a:r>
              <a:rPr lang="en-US" sz="1700" i="1" dirty="0" smtClean="0"/>
              <a:t>   &lt;/author&gt;</a:t>
            </a:r>
          </a:p>
          <a:p>
            <a:r>
              <a:rPr lang="en-US" sz="1700" i="1" dirty="0" smtClean="0"/>
              <a:t>   &lt;author name="Cynthia Singleton"&gt;</a:t>
            </a:r>
          </a:p>
          <a:p>
            <a:r>
              <a:rPr lang="en-US" sz="1700" i="1" dirty="0" smtClean="0"/>
              <a:t>      &lt;book title="The Semantic Web"/&gt;</a:t>
            </a:r>
          </a:p>
          <a:p>
            <a:r>
              <a:rPr lang="en-US" sz="1700" i="1" dirty="0" smtClean="0"/>
              <a:t>      &lt;book title="Browser Technology Revised"/&gt;</a:t>
            </a:r>
          </a:p>
          <a:p>
            <a:r>
              <a:rPr lang="en-US" sz="1700" i="1" dirty="0" smtClean="0"/>
              <a:t>   &lt;/author&gt;</a:t>
            </a:r>
          </a:p>
          <a:p>
            <a:r>
              <a:rPr lang="en-US" sz="1700" i="1" dirty="0" smtClean="0"/>
              <a:t>&lt;/library&gt;</a:t>
            </a:r>
          </a:p>
        </p:txBody>
      </p:sp>
    </p:spTree>
    <p:extLst>
      <p:ext uri="{BB962C8B-B14F-4D97-AF65-F5344CB8AC3E}">
        <p14:creationId xmlns:p14="http://schemas.microsoft.com/office/powerpoint/2010/main" val="17172957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Addressing and Querying XML Documents (3/5)</a:t>
            </a:r>
            <a:endParaRPr lang="el-GR" dirty="0"/>
          </a:p>
        </p:txBody>
      </p:sp>
      <p:sp>
        <p:nvSpPr>
          <p:cNvPr id="3" name="2 - Θέση περιεχομένου"/>
          <p:cNvSpPr>
            <a:spLocks noGrp="1"/>
          </p:cNvSpPr>
          <p:nvPr>
            <p:ph idx="1"/>
          </p:nvPr>
        </p:nvSpPr>
        <p:spPr>
          <a:xfrm>
            <a:off x="1435608" y="1447800"/>
            <a:ext cx="7498080" cy="397024"/>
          </a:xfrm>
        </p:spPr>
        <p:txBody>
          <a:bodyPr>
            <a:normAutofit fontScale="77500" lnSpcReduction="20000"/>
          </a:bodyPr>
          <a:lstStyle/>
          <a:p>
            <a:r>
              <a:rPr lang="en-US" dirty="0" smtClean="0"/>
              <a:t>And its tree representation</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73</a:t>
            </a:fld>
            <a:endParaRPr lang="el-GR"/>
          </a:p>
        </p:txBody>
      </p:sp>
      <p:pic>
        <p:nvPicPr>
          <p:cNvPr id="1026" name="Picture 2"/>
          <p:cNvPicPr>
            <a:picLocks noChangeAspect="1" noChangeArrowheads="1"/>
          </p:cNvPicPr>
          <p:nvPr/>
        </p:nvPicPr>
        <p:blipFill>
          <a:blip r:embed="rId2" cstate="print"/>
          <a:srcRect/>
          <a:stretch>
            <a:fillRect/>
          </a:stretch>
        </p:blipFill>
        <p:spPr bwMode="auto">
          <a:xfrm>
            <a:off x="323528" y="1916832"/>
            <a:ext cx="8661716" cy="4464496"/>
          </a:xfrm>
          <a:prstGeom prst="rect">
            <a:avLst/>
          </a:prstGeom>
          <a:noFill/>
          <a:ln w="9525">
            <a:noFill/>
            <a:miter lim="800000"/>
            <a:headEnd/>
            <a:tailEnd/>
          </a:ln>
        </p:spPr>
      </p:pic>
    </p:spTree>
    <p:extLst>
      <p:ext uri="{BB962C8B-B14F-4D97-AF65-F5344CB8AC3E}">
        <p14:creationId xmlns:p14="http://schemas.microsoft.com/office/powerpoint/2010/main" val="32667273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Addressing and Querying XML Documents (4/5)</a:t>
            </a:r>
            <a:endParaRPr lang="el-GR" dirty="0"/>
          </a:p>
        </p:txBody>
      </p:sp>
      <p:sp>
        <p:nvSpPr>
          <p:cNvPr id="3" name="2 - Θέση περιεχομένου"/>
          <p:cNvSpPr>
            <a:spLocks noGrp="1"/>
          </p:cNvSpPr>
          <p:nvPr>
            <p:ph idx="1"/>
          </p:nvPr>
        </p:nvSpPr>
        <p:spPr>
          <a:xfrm>
            <a:off x="1403648" y="1447800"/>
            <a:ext cx="7530040" cy="5005536"/>
          </a:xfrm>
        </p:spPr>
        <p:txBody>
          <a:bodyPr>
            <a:normAutofit fontScale="92500" lnSpcReduction="20000"/>
          </a:bodyPr>
          <a:lstStyle/>
          <a:p>
            <a:r>
              <a:rPr lang="en-US" sz="3000" dirty="0" smtClean="0"/>
              <a:t>In the following we illustrate the capabilities of </a:t>
            </a:r>
            <a:r>
              <a:rPr lang="en-US" sz="3000" dirty="0" err="1" smtClean="0"/>
              <a:t>XPath</a:t>
            </a:r>
            <a:r>
              <a:rPr lang="en-US" sz="3000" dirty="0" smtClean="0"/>
              <a:t> with a few examples of path expressions</a:t>
            </a:r>
          </a:p>
          <a:p>
            <a:pPr marL="916686" lvl="1" indent="-514350">
              <a:buFont typeface="+mj-lt"/>
              <a:buAutoNum type="arabicPeriod"/>
            </a:pPr>
            <a:r>
              <a:rPr lang="en-US" dirty="0" smtClean="0"/>
              <a:t>Address all author elements: </a:t>
            </a:r>
            <a:r>
              <a:rPr lang="en-US" i="1" dirty="0" smtClean="0"/>
              <a:t>/library/author</a:t>
            </a:r>
          </a:p>
          <a:p>
            <a:pPr marL="916686" lvl="1" indent="-514350">
              <a:buFont typeface="+mj-lt"/>
              <a:buAutoNum type="arabicPeriod"/>
            </a:pPr>
            <a:r>
              <a:rPr lang="en-US" dirty="0" smtClean="0"/>
              <a:t>An alternative solution is: </a:t>
            </a:r>
            <a:r>
              <a:rPr lang="en-US" i="1" dirty="0" smtClean="0"/>
              <a:t>//author</a:t>
            </a:r>
          </a:p>
          <a:p>
            <a:pPr lvl="2"/>
            <a:r>
              <a:rPr lang="en-US" dirty="0" smtClean="0"/>
              <a:t>Here // says that we should consider all elements in the document and check whether they are of type author</a:t>
            </a:r>
          </a:p>
          <a:p>
            <a:pPr marL="916686" lvl="1" indent="-514350">
              <a:buFont typeface="+mj-lt"/>
              <a:buAutoNum type="arabicPeriod"/>
            </a:pPr>
            <a:r>
              <a:rPr lang="en-US" dirty="0" smtClean="0"/>
              <a:t>Address the location attribute nodes within library element nodes: </a:t>
            </a:r>
            <a:r>
              <a:rPr lang="en-US" i="1" dirty="0" smtClean="0"/>
              <a:t>/library/@location</a:t>
            </a:r>
          </a:p>
          <a:p>
            <a:pPr lvl="2"/>
            <a:r>
              <a:rPr lang="en-US" dirty="0" smtClean="0"/>
              <a:t>The symbol @ is used to denote attribute nodes</a:t>
            </a:r>
          </a:p>
          <a:p>
            <a:pPr marL="916686" lvl="1" indent="-514350">
              <a:buFont typeface="+mj-lt"/>
              <a:buAutoNum type="arabicPeriod"/>
            </a:pPr>
            <a:r>
              <a:rPr lang="en-US" dirty="0" smtClean="0"/>
              <a:t>Address all title attribute nodes within book elements anywhere in the document, which have the value “Artificial Intelligence”: </a:t>
            </a:r>
            <a:r>
              <a:rPr lang="en-US" i="1" dirty="0" smtClean="0"/>
              <a:t>//book/@title=[.="Artificial Intelligence"]</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74</a:t>
            </a:fld>
            <a:endParaRPr lang="el-GR"/>
          </a:p>
        </p:txBody>
      </p:sp>
    </p:spTree>
    <p:extLst>
      <p:ext uri="{BB962C8B-B14F-4D97-AF65-F5344CB8AC3E}">
        <p14:creationId xmlns:p14="http://schemas.microsoft.com/office/powerpoint/2010/main" val="9545032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Addressing and Querying XML Documents (5/5)</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smtClean="0"/>
              <a:t>…</a:t>
            </a:r>
          </a:p>
          <a:p>
            <a:pPr marL="916686" lvl="1" indent="-514350">
              <a:buFont typeface="+mj-lt"/>
              <a:buAutoNum type="arabicPeriod" startAt="5"/>
            </a:pPr>
            <a:r>
              <a:rPr lang="en-US" dirty="0" smtClean="0"/>
              <a:t>Address all books with title “Artificial Intelligence”: </a:t>
            </a:r>
            <a:r>
              <a:rPr lang="en-US" i="1" dirty="0" smtClean="0"/>
              <a:t>//book[@title="Artificial Intelligence"]</a:t>
            </a:r>
          </a:p>
          <a:p>
            <a:pPr lvl="2"/>
            <a:r>
              <a:rPr lang="en-US" dirty="0" smtClean="0"/>
              <a:t>We call a test within square brackets a </a:t>
            </a:r>
            <a:r>
              <a:rPr lang="en-US" i="1" dirty="0" smtClean="0"/>
              <a:t>filter expression</a:t>
            </a:r>
          </a:p>
          <a:p>
            <a:pPr lvl="2"/>
            <a:r>
              <a:rPr lang="en-US" i="1" dirty="0" smtClean="0"/>
              <a:t>It restricts the set of </a:t>
            </a:r>
            <a:r>
              <a:rPr lang="en-US" dirty="0" smtClean="0"/>
              <a:t>addressed nodes</a:t>
            </a:r>
            <a:endParaRPr lang="el-GR" dirty="0" smtClean="0"/>
          </a:p>
          <a:p>
            <a:pPr marL="916686" lvl="1" indent="-514350">
              <a:buFont typeface="+mj-lt"/>
              <a:buAutoNum type="arabicPeriod" startAt="6"/>
            </a:pPr>
            <a:r>
              <a:rPr lang="en-US" dirty="0" smtClean="0"/>
              <a:t>Address the first author element node in the XML document:  </a:t>
            </a:r>
            <a:r>
              <a:rPr lang="en-US" i="1" dirty="0" smtClean="0"/>
              <a:t>//author[1]</a:t>
            </a:r>
          </a:p>
          <a:p>
            <a:pPr marL="916686" lvl="1" indent="-514350">
              <a:buFont typeface="+mj-lt"/>
              <a:buAutoNum type="arabicPeriod" startAt="7"/>
            </a:pPr>
            <a:r>
              <a:rPr lang="en-US" dirty="0" smtClean="0"/>
              <a:t>Address the last book element within the first author element node in the document:  </a:t>
            </a:r>
            <a:r>
              <a:rPr lang="en-US" i="1" dirty="0" smtClean="0"/>
              <a:t>//author[1]/book[last()]</a:t>
            </a:r>
          </a:p>
          <a:p>
            <a:pPr marL="916686" lvl="1" indent="-514350">
              <a:buFont typeface="+mj-lt"/>
              <a:buAutoNum type="arabicPeriod" startAt="8"/>
            </a:pPr>
            <a:r>
              <a:rPr lang="en-US" dirty="0" smtClean="0"/>
              <a:t>Address all book element nodes without a title attribute:  </a:t>
            </a:r>
            <a:r>
              <a:rPr lang="en-US" i="1" dirty="0" smtClean="0"/>
              <a:t>//book[not (@title)]</a:t>
            </a:r>
          </a:p>
          <a:p>
            <a:r>
              <a:rPr lang="en-US" dirty="0" smtClean="0"/>
              <a:t>A path expression consists of a series of steps, separated by slashes</a:t>
            </a:r>
          </a:p>
          <a:p>
            <a:r>
              <a:rPr lang="en-US" dirty="0" smtClean="0"/>
              <a:t>A </a:t>
            </a:r>
            <a:r>
              <a:rPr lang="en-US" i="1" dirty="0" smtClean="0"/>
              <a:t>step consists of an axis </a:t>
            </a:r>
            <a:r>
              <a:rPr lang="en-US" i="1" dirty="0" err="1" smtClean="0"/>
              <a:t>specifier</a:t>
            </a:r>
            <a:r>
              <a:rPr lang="en-US" i="1" dirty="0" smtClean="0"/>
              <a:t>, a node test, and an </a:t>
            </a:r>
            <a:r>
              <a:rPr lang="en-US" dirty="0" smtClean="0"/>
              <a:t>optional predicate</a:t>
            </a:r>
            <a:endParaRPr lang="el-GR" i="1"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75</a:t>
            </a:fld>
            <a:endParaRPr lang="el-GR"/>
          </a:p>
        </p:txBody>
      </p:sp>
    </p:spTree>
    <p:extLst>
      <p:ext uri="{BB962C8B-B14F-4D97-AF65-F5344CB8AC3E}">
        <p14:creationId xmlns:p14="http://schemas.microsoft.com/office/powerpoint/2010/main" val="9913407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n-US" dirty="0" smtClean="0"/>
              <a:t>Processing</a:t>
            </a:r>
            <a:endParaRPr lang="el-GR" dirty="0"/>
          </a:p>
        </p:txBody>
      </p:sp>
      <p:sp>
        <p:nvSpPr>
          <p:cNvPr id="6" name="5 - Θέση κειμένου"/>
          <p:cNvSpPr>
            <a:spLocks noGrp="1"/>
          </p:cNvSpPr>
          <p:nvPr>
            <p:ph type="body" idx="1"/>
          </p:nvPr>
        </p:nvSpPr>
        <p:spPr>
          <a:xfrm>
            <a:off x="2743200" y="3645024"/>
            <a:ext cx="5285184" cy="1509712"/>
          </a:xfrm>
        </p:spPr>
        <p:txBody>
          <a:bodyPr/>
          <a:lstStyle/>
          <a:p>
            <a:pPr algn="ct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76</a:t>
            </a:fld>
            <a:endParaRPr lang="el-GR"/>
          </a:p>
        </p:txBody>
      </p:sp>
    </p:spTree>
    <p:extLst>
      <p:ext uri="{BB962C8B-B14F-4D97-AF65-F5344CB8AC3E}">
        <p14:creationId xmlns:p14="http://schemas.microsoft.com/office/powerpoint/2010/main" val="9253194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Processing (1/8)</a:t>
            </a:r>
            <a:endParaRPr lang="el-GR" dirty="0"/>
          </a:p>
        </p:txBody>
      </p:sp>
      <p:sp>
        <p:nvSpPr>
          <p:cNvPr id="3" name="2 - Θέση περιεχομένου"/>
          <p:cNvSpPr>
            <a:spLocks noGrp="1"/>
          </p:cNvSpPr>
          <p:nvPr>
            <p:ph idx="1"/>
          </p:nvPr>
        </p:nvSpPr>
        <p:spPr>
          <a:xfrm>
            <a:off x="1435608" y="1340768"/>
            <a:ext cx="7498080" cy="1909192"/>
          </a:xfrm>
        </p:spPr>
        <p:txBody>
          <a:bodyPr>
            <a:normAutofit fontScale="62500" lnSpcReduction="20000"/>
          </a:bodyPr>
          <a:lstStyle/>
          <a:p>
            <a:r>
              <a:rPr lang="en-US" dirty="0" smtClean="0"/>
              <a:t>How XML documents can be displayed?</a:t>
            </a:r>
          </a:p>
          <a:p>
            <a:r>
              <a:rPr lang="en-US" dirty="0" smtClean="0"/>
              <a:t>Such information is necessary because unlike HTML documents, XML documents do not contain formatting information</a:t>
            </a:r>
          </a:p>
          <a:p>
            <a:r>
              <a:rPr lang="en-US" dirty="0" smtClean="0"/>
              <a:t>The advantage is that a given XML document can be presented in various ways, when different </a:t>
            </a:r>
            <a:r>
              <a:rPr lang="en-US" i="1" dirty="0" smtClean="0"/>
              <a:t>style sheets are applied to it</a:t>
            </a:r>
          </a:p>
          <a:p>
            <a:r>
              <a:rPr lang="en-US" dirty="0" smtClean="0"/>
              <a:t>For example, consider the XML element</a:t>
            </a:r>
            <a:endParaRPr lang="el-GR" dirty="0"/>
          </a:p>
        </p:txBody>
      </p:sp>
      <p:sp>
        <p:nvSpPr>
          <p:cNvPr id="4" name="3 - Θέση αριθμού διαφάνειας"/>
          <p:cNvSpPr>
            <a:spLocks noGrp="1"/>
          </p:cNvSpPr>
          <p:nvPr>
            <p:ph type="sldNum" sz="quarter" idx="12"/>
          </p:nvPr>
        </p:nvSpPr>
        <p:spPr>
          <a:xfrm>
            <a:off x="8613648" y="6337126"/>
            <a:ext cx="457200" cy="476250"/>
          </a:xfrm>
        </p:spPr>
        <p:txBody>
          <a:bodyPr/>
          <a:lstStyle/>
          <a:p>
            <a:fld id="{D3F1D1C4-C2D9-4231-9FB2-B2D9D97AA41D}" type="slidenum">
              <a:rPr lang="el-GR" smtClean="0"/>
              <a:pPr/>
              <a:t>77</a:t>
            </a:fld>
            <a:endParaRPr lang="el-GR"/>
          </a:p>
        </p:txBody>
      </p:sp>
      <p:sp>
        <p:nvSpPr>
          <p:cNvPr id="5" name="4 - Ορθογώνιο"/>
          <p:cNvSpPr/>
          <p:nvPr/>
        </p:nvSpPr>
        <p:spPr>
          <a:xfrm>
            <a:off x="1763688" y="3177952"/>
            <a:ext cx="3960440" cy="151216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700" i="1" dirty="0" smtClean="0"/>
              <a:t>&lt;author&gt;</a:t>
            </a:r>
          </a:p>
          <a:p>
            <a:r>
              <a:rPr lang="en-US" sz="1700" i="1" dirty="0" smtClean="0"/>
              <a:t>&lt;name&gt;</a:t>
            </a:r>
            <a:r>
              <a:rPr lang="en-US" sz="1700" i="1" dirty="0" err="1" smtClean="0"/>
              <a:t>Grigoris</a:t>
            </a:r>
            <a:r>
              <a:rPr lang="en-US" sz="1700" i="1" dirty="0" smtClean="0"/>
              <a:t> Antoniou&lt;/name&gt;</a:t>
            </a:r>
          </a:p>
          <a:p>
            <a:r>
              <a:rPr lang="en-US" sz="1700" i="1" dirty="0" smtClean="0"/>
              <a:t>&lt;affiliation&gt;University of Bremen&lt;/affiliation&gt;</a:t>
            </a:r>
          </a:p>
          <a:p>
            <a:r>
              <a:rPr lang="en-US" sz="1700" i="1" dirty="0" smtClean="0"/>
              <a:t>&lt;email&gt;ga@tzi.de&lt;/email&gt;</a:t>
            </a:r>
          </a:p>
          <a:p>
            <a:r>
              <a:rPr lang="en-US" sz="1700" i="1" dirty="0" smtClean="0"/>
              <a:t>&lt;/author&gt;</a:t>
            </a:r>
          </a:p>
        </p:txBody>
      </p:sp>
      <p:sp>
        <p:nvSpPr>
          <p:cNvPr id="6" name="2 - Θέση περιεχομένου"/>
          <p:cNvSpPr txBox="1">
            <a:spLocks/>
          </p:cNvSpPr>
          <p:nvPr/>
        </p:nvSpPr>
        <p:spPr>
          <a:xfrm>
            <a:off x="1403648" y="4725144"/>
            <a:ext cx="7416824" cy="1152128"/>
          </a:xfrm>
          <a:prstGeom prst="rect">
            <a:avLst/>
          </a:prstGeom>
        </p:spPr>
        <p:txBody>
          <a:bodyPr>
            <a:normAutofit/>
          </a:bodyPr>
          <a:lstStyle/>
          <a:p>
            <a:pPr marL="365760" lvl="0" indent="-283464">
              <a:spcBef>
                <a:spcPts val="600"/>
              </a:spcBef>
              <a:buClr>
                <a:schemeClr val="accent1"/>
              </a:buClr>
              <a:buSzPct val="80000"/>
              <a:buFont typeface="Wingdings 2"/>
              <a:buChar char=""/>
            </a:pPr>
            <a:r>
              <a:rPr lang="en-US" sz="2000" dirty="0" smtClean="0"/>
              <a:t>The output might look like one of the following (according the style sheet that it is used):</a:t>
            </a:r>
            <a:endParaRPr kumimoji="0" lang="el-GR"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6 - Ορθογώνιο"/>
          <p:cNvSpPr/>
          <p:nvPr/>
        </p:nvSpPr>
        <p:spPr>
          <a:xfrm>
            <a:off x="1691680" y="5404792"/>
            <a:ext cx="2304256" cy="11521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600" b="1" dirty="0" err="1" smtClean="0"/>
              <a:t>Grigoris</a:t>
            </a:r>
            <a:r>
              <a:rPr lang="en-US" sz="1600" b="1" dirty="0" smtClean="0"/>
              <a:t> Antoniou</a:t>
            </a:r>
          </a:p>
          <a:p>
            <a:r>
              <a:rPr lang="en-US" sz="1600" dirty="0" smtClean="0"/>
              <a:t>University of Bremen</a:t>
            </a:r>
          </a:p>
          <a:p>
            <a:r>
              <a:rPr lang="en-US" sz="1600" i="1" dirty="0" smtClean="0"/>
              <a:t>ga@tzi.de</a:t>
            </a:r>
            <a:endParaRPr lang="en-US" sz="1700" i="1" dirty="0" smtClean="0"/>
          </a:p>
        </p:txBody>
      </p:sp>
      <p:sp>
        <p:nvSpPr>
          <p:cNvPr id="8" name="7 - Ορθογώνιο"/>
          <p:cNvSpPr/>
          <p:nvPr/>
        </p:nvSpPr>
        <p:spPr>
          <a:xfrm>
            <a:off x="5076056" y="5404792"/>
            <a:ext cx="2376264" cy="11521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600" i="1" dirty="0" err="1" smtClean="0"/>
              <a:t>Grigoris</a:t>
            </a:r>
            <a:r>
              <a:rPr lang="en-US" sz="1600" i="1" dirty="0" smtClean="0"/>
              <a:t> Antoniou</a:t>
            </a:r>
          </a:p>
          <a:p>
            <a:r>
              <a:rPr lang="en-US" sz="1600" dirty="0" smtClean="0"/>
              <a:t>University of Bremen</a:t>
            </a:r>
          </a:p>
          <a:p>
            <a:r>
              <a:rPr lang="en-US" sz="1600" dirty="0" smtClean="0"/>
              <a:t>ga@tzi.de</a:t>
            </a:r>
            <a:endParaRPr lang="en-US" sz="1700" i="1" dirty="0" smtClean="0"/>
          </a:p>
        </p:txBody>
      </p:sp>
      <p:sp>
        <p:nvSpPr>
          <p:cNvPr id="9" name="2 - Θέση περιεχομένου"/>
          <p:cNvSpPr txBox="1">
            <a:spLocks/>
          </p:cNvSpPr>
          <p:nvPr/>
        </p:nvSpPr>
        <p:spPr>
          <a:xfrm>
            <a:off x="4211960" y="5655840"/>
            <a:ext cx="864096" cy="397024"/>
          </a:xfrm>
          <a:prstGeom prst="rect">
            <a:avLst/>
          </a:prstGeom>
        </p:spPr>
        <p:txBody>
          <a:bodyPr>
            <a:normAutofit/>
          </a:bodyPr>
          <a:lstStyle/>
          <a:p>
            <a:pPr marL="365760" lvl="0" indent="-283464">
              <a:spcBef>
                <a:spcPts val="600"/>
              </a:spcBef>
              <a:buClr>
                <a:schemeClr val="accent1"/>
              </a:buClr>
              <a:buSzPct val="80000"/>
            </a:pPr>
            <a:r>
              <a:rPr lang="en-US" dirty="0" smtClean="0"/>
              <a:t>or</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658261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Processing (2/8)</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n-US" dirty="0" smtClean="0"/>
              <a:t>Style sheets can be written in various languages (CSS2 or XSL)</a:t>
            </a:r>
          </a:p>
          <a:p>
            <a:r>
              <a:rPr lang="en-US" dirty="0" smtClean="0"/>
              <a:t>XSL (extensible </a:t>
            </a:r>
            <a:r>
              <a:rPr lang="en-US" dirty="0" err="1" smtClean="0"/>
              <a:t>stylesheet</a:t>
            </a:r>
            <a:r>
              <a:rPr lang="en-US" dirty="0" smtClean="0"/>
              <a:t> language)  includes</a:t>
            </a:r>
          </a:p>
          <a:p>
            <a:pPr lvl="1"/>
            <a:r>
              <a:rPr lang="en-US" dirty="0" smtClean="0"/>
              <a:t>A transformation language (XSLT) </a:t>
            </a:r>
          </a:p>
          <a:p>
            <a:pPr lvl="1"/>
            <a:r>
              <a:rPr lang="en-US" dirty="0" smtClean="0"/>
              <a:t>A formatting language</a:t>
            </a:r>
          </a:p>
          <a:p>
            <a:r>
              <a:rPr lang="en-US" dirty="0" smtClean="0"/>
              <a:t>Each of these is an XML application</a:t>
            </a:r>
          </a:p>
          <a:p>
            <a:r>
              <a:rPr lang="en-US" dirty="0" smtClean="0"/>
              <a:t>XSLT specifies rules with which an input XML document is transformed to another XML document, an HTML document, or plain text</a:t>
            </a:r>
          </a:p>
          <a:p>
            <a:r>
              <a:rPr lang="en-US" dirty="0" smtClean="0"/>
              <a:t>The output document may use the same DTD or schema as the input document, or it may use a completely different vocabulary</a:t>
            </a:r>
          </a:p>
          <a:p>
            <a:r>
              <a:rPr lang="en-US" dirty="0" smtClean="0"/>
              <a:t>XSLT (XSL transformations) can be used independently of the formatting language</a:t>
            </a:r>
          </a:p>
          <a:p>
            <a:pPr lvl="1"/>
            <a:r>
              <a:rPr lang="en-US" dirty="0" smtClean="0"/>
              <a:t>Its ability to move data and metadata from one XML representation to another makes it a most valuable tool for XML-based applications</a:t>
            </a:r>
          </a:p>
          <a:p>
            <a:r>
              <a:rPr lang="en-US" dirty="0" smtClean="0"/>
              <a:t>Generally XSLT is chosen when applications that use different DTDs or schemas need to communicate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78</a:t>
            </a:fld>
            <a:endParaRPr lang="el-GR"/>
          </a:p>
        </p:txBody>
      </p:sp>
    </p:spTree>
    <p:extLst>
      <p:ext uri="{BB962C8B-B14F-4D97-AF65-F5344CB8AC3E}">
        <p14:creationId xmlns:p14="http://schemas.microsoft.com/office/powerpoint/2010/main" val="9074410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Processing (3/8)</a:t>
            </a:r>
            <a:endParaRPr lang="el-GR" dirty="0"/>
          </a:p>
        </p:txBody>
      </p:sp>
      <p:sp>
        <p:nvSpPr>
          <p:cNvPr id="3" name="2 - Θέση περιεχομένου"/>
          <p:cNvSpPr>
            <a:spLocks noGrp="1"/>
          </p:cNvSpPr>
          <p:nvPr>
            <p:ph idx="1"/>
          </p:nvPr>
        </p:nvSpPr>
        <p:spPr>
          <a:xfrm>
            <a:off x="1435608" y="1447800"/>
            <a:ext cx="7498080" cy="541040"/>
          </a:xfrm>
        </p:spPr>
        <p:txBody>
          <a:bodyPr>
            <a:normAutofit fontScale="55000" lnSpcReduction="20000"/>
          </a:bodyPr>
          <a:lstStyle/>
          <a:p>
            <a:r>
              <a:rPr lang="en-US" dirty="0" smtClean="0"/>
              <a:t>We define an XSLT document that will be applied to the author example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79</a:t>
            </a:fld>
            <a:endParaRPr lang="el-GR"/>
          </a:p>
        </p:txBody>
      </p:sp>
      <p:sp>
        <p:nvSpPr>
          <p:cNvPr id="5" name="4 - Ορθογώνιο"/>
          <p:cNvSpPr/>
          <p:nvPr/>
        </p:nvSpPr>
        <p:spPr>
          <a:xfrm>
            <a:off x="1115616" y="1844824"/>
            <a:ext cx="4752528" cy="352839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600" i="1" dirty="0" smtClean="0"/>
              <a:t>&lt;?xml version="1.0" encoding="UTF-16"?&gt;</a:t>
            </a:r>
          </a:p>
          <a:p>
            <a:r>
              <a:rPr lang="en-US" sz="1600" i="1" dirty="0" smtClean="0"/>
              <a:t>&lt;</a:t>
            </a:r>
            <a:r>
              <a:rPr lang="en-US" sz="1600" i="1" dirty="0" err="1" smtClean="0"/>
              <a:t>xsl:stylesheet</a:t>
            </a:r>
            <a:r>
              <a:rPr lang="en-US" sz="1600" i="1" dirty="0" smtClean="0"/>
              <a:t> version="1.0"</a:t>
            </a:r>
          </a:p>
          <a:p>
            <a:r>
              <a:rPr lang="en-US" sz="1600" dirty="0" err="1" smtClean="0"/>
              <a:t>xmlns:xsl</a:t>
            </a:r>
            <a:r>
              <a:rPr lang="en-US" sz="1600" dirty="0" smtClean="0"/>
              <a:t>="http://www.w3.org/1999/XSL/Transform"</a:t>
            </a:r>
            <a:r>
              <a:rPr lang="en-US" sz="1600" i="1" dirty="0" smtClean="0"/>
              <a:t>&gt;</a:t>
            </a:r>
          </a:p>
          <a:p>
            <a:r>
              <a:rPr lang="en-US" sz="1600" i="1" dirty="0" smtClean="0"/>
              <a:t>&lt;</a:t>
            </a:r>
            <a:r>
              <a:rPr lang="en-US" sz="1600" i="1" dirty="0" err="1" smtClean="0"/>
              <a:t>xsl:template</a:t>
            </a:r>
            <a:r>
              <a:rPr lang="en-US" sz="1600" i="1" dirty="0" smtClean="0"/>
              <a:t> match="/author"&gt;</a:t>
            </a:r>
          </a:p>
          <a:p>
            <a:r>
              <a:rPr lang="en-US" sz="1600" i="1" dirty="0" smtClean="0"/>
              <a:t>&lt;html&gt;</a:t>
            </a:r>
          </a:p>
          <a:p>
            <a:r>
              <a:rPr lang="en-US" sz="1600" i="1" dirty="0" smtClean="0"/>
              <a:t>&lt;head&gt;&lt;title&gt;An author&lt; /title&gt;&lt;/head&gt;</a:t>
            </a:r>
          </a:p>
          <a:p>
            <a:r>
              <a:rPr lang="en-US" sz="1600" i="1" dirty="0" smtClean="0"/>
              <a:t>&lt;body </a:t>
            </a:r>
            <a:r>
              <a:rPr lang="en-US" sz="1600" i="1" dirty="0" err="1" smtClean="0"/>
              <a:t>bgcolor</a:t>
            </a:r>
            <a:r>
              <a:rPr lang="en-US" sz="1600" i="1" dirty="0" smtClean="0"/>
              <a:t>="white"&gt;</a:t>
            </a:r>
          </a:p>
          <a:p>
            <a:r>
              <a:rPr lang="en-US" sz="1600" i="1" dirty="0" smtClean="0"/>
              <a:t>&lt;b&gt;&lt;</a:t>
            </a:r>
            <a:r>
              <a:rPr lang="en-US" sz="1600" i="1" dirty="0" err="1" smtClean="0"/>
              <a:t>xsl:value</a:t>
            </a:r>
            <a:r>
              <a:rPr lang="en-US" sz="1600" i="1" dirty="0" smtClean="0"/>
              <a:t>-of select="name"/&gt;&lt;/b&gt;&lt;</a:t>
            </a:r>
            <a:r>
              <a:rPr lang="en-US" sz="1600" i="1" dirty="0" err="1" smtClean="0"/>
              <a:t>br</a:t>
            </a:r>
            <a:r>
              <a:rPr lang="en-US" sz="1600" i="1" dirty="0" smtClean="0"/>
              <a:t>&gt;&lt;/</a:t>
            </a:r>
            <a:r>
              <a:rPr lang="en-US" sz="1600" i="1" dirty="0" err="1" smtClean="0"/>
              <a:t>br</a:t>
            </a:r>
            <a:r>
              <a:rPr lang="en-US" sz="1600" i="1" dirty="0" smtClean="0"/>
              <a:t>&gt;</a:t>
            </a:r>
          </a:p>
          <a:p>
            <a:r>
              <a:rPr lang="en-US" sz="1600" i="1" dirty="0" smtClean="0"/>
              <a:t>&lt;</a:t>
            </a:r>
            <a:r>
              <a:rPr lang="en-US" sz="1600" i="1" dirty="0" err="1" smtClean="0"/>
              <a:t>xsl:value</a:t>
            </a:r>
            <a:r>
              <a:rPr lang="en-US" sz="1600" i="1" dirty="0" smtClean="0"/>
              <a:t>-of select="affiliation"/&gt;&lt;</a:t>
            </a:r>
            <a:r>
              <a:rPr lang="en-US" sz="1600" i="1" dirty="0" err="1" smtClean="0"/>
              <a:t>br</a:t>
            </a:r>
            <a:r>
              <a:rPr lang="en-US" sz="1600" i="1" dirty="0" smtClean="0"/>
              <a:t>&gt;&lt;/</a:t>
            </a:r>
            <a:r>
              <a:rPr lang="en-US" sz="1600" i="1" dirty="0" err="1" smtClean="0"/>
              <a:t>br</a:t>
            </a:r>
            <a:r>
              <a:rPr lang="en-US" sz="1600" i="1" dirty="0" smtClean="0"/>
              <a:t>&gt;</a:t>
            </a:r>
          </a:p>
          <a:p>
            <a:r>
              <a:rPr lang="en-US" sz="1600" i="1" dirty="0" smtClean="0"/>
              <a:t>&lt;</a:t>
            </a:r>
            <a:r>
              <a:rPr lang="en-US" sz="1600" i="1" dirty="0" err="1" smtClean="0"/>
              <a:t>i</a:t>
            </a:r>
            <a:r>
              <a:rPr lang="en-US" sz="1600" i="1" dirty="0" smtClean="0"/>
              <a:t>&gt;&lt;</a:t>
            </a:r>
            <a:r>
              <a:rPr lang="en-US" sz="1600" i="1" dirty="0" err="1" smtClean="0"/>
              <a:t>xsl:value</a:t>
            </a:r>
            <a:r>
              <a:rPr lang="en-US" sz="1600" i="1" dirty="0" smtClean="0"/>
              <a:t>-of select="email"/&gt;&lt;/</a:t>
            </a:r>
            <a:r>
              <a:rPr lang="en-US" sz="1600" i="1" dirty="0" err="1" smtClean="0"/>
              <a:t>i</a:t>
            </a:r>
            <a:r>
              <a:rPr lang="en-US" sz="1600" i="1" dirty="0" smtClean="0"/>
              <a:t>&gt;</a:t>
            </a:r>
          </a:p>
          <a:p>
            <a:r>
              <a:rPr lang="en-US" sz="1600" i="1" dirty="0" smtClean="0"/>
              <a:t>&lt;/body&gt;</a:t>
            </a:r>
          </a:p>
          <a:p>
            <a:r>
              <a:rPr lang="en-US" sz="1600" i="1" dirty="0" smtClean="0"/>
              <a:t>&lt;/html&gt;</a:t>
            </a:r>
          </a:p>
          <a:p>
            <a:r>
              <a:rPr lang="en-US" sz="1600" i="1" dirty="0" smtClean="0"/>
              <a:t>&lt;/</a:t>
            </a:r>
            <a:r>
              <a:rPr lang="en-US" sz="1600" i="1" dirty="0" err="1" smtClean="0"/>
              <a:t>xsl:template</a:t>
            </a:r>
            <a:r>
              <a:rPr lang="en-US" sz="1600" i="1" dirty="0" smtClean="0"/>
              <a:t>&gt;</a:t>
            </a:r>
          </a:p>
          <a:p>
            <a:r>
              <a:rPr lang="en-US" sz="1600" i="1" dirty="0" smtClean="0"/>
              <a:t>&lt;/</a:t>
            </a:r>
            <a:r>
              <a:rPr lang="en-US" sz="1600" i="1" dirty="0" err="1" smtClean="0"/>
              <a:t>xsl:stylesheet</a:t>
            </a:r>
            <a:r>
              <a:rPr lang="en-US" sz="1600" i="1" dirty="0" smtClean="0"/>
              <a:t>&gt;</a:t>
            </a:r>
            <a:endParaRPr lang="en-US" sz="1700" i="1" dirty="0" smtClean="0"/>
          </a:p>
        </p:txBody>
      </p:sp>
      <p:sp>
        <p:nvSpPr>
          <p:cNvPr id="6" name="2 - Θέση περιεχομένου"/>
          <p:cNvSpPr txBox="1">
            <a:spLocks/>
          </p:cNvSpPr>
          <p:nvPr/>
        </p:nvSpPr>
        <p:spPr>
          <a:xfrm>
            <a:off x="5580112" y="3212976"/>
            <a:ext cx="3312368" cy="1584176"/>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lang="en-US" dirty="0" smtClean="0"/>
              <a:t>     The output of this style sheet, applied to the previous XML document, produces the following HTML document:</a:t>
            </a:r>
            <a:endParaRPr kumimoji="0" lang="el-GR"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6 - Ορθογώνιο"/>
          <p:cNvSpPr/>
          <p:nvPr/>
        </p:nvSpPr>
        <p:spPr>
          <a:xfrm>
            <a:off x="5076056" y="4437112"/>
            <a:ext cx="3384376" cy="223224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600" i="1" dirty="0" smtClean="0"/>
              <a:t>&lt;html&gt;</a:t>
            </a:r>
          </a:p>
          <a:p>
            <a:r>
              <a:rPr lang="en-US" sz="1600" i="1" dirty="0" smtClean="0"/>
              <a:t>&lt;head&gt;&lt;title&gt;An author&lt; /title&gt;&lt;/head&gt;</a:t>
            </a:r>
          </a:p>
          <a:p>
            <a:r>
              <a:rPr lang="en-US" sz="1600" i="1" dirty="0" smtClean="0"/>
              <a:t>&lt;body </a:t>
            </a:r>
            <a:r>
              <a:rPr lang="en-US" sz="1600" i="1" dirty="0" err="1" smtClean="0"/>
              <a:t>bgcolor</a:t>
            </a:r>
            <a:r>
              <a:rPr lang="en-US" sz="1600" i="1" dirty="0" smtClean="0"/>
              <a:t>="white"&gt;</a:t>
            </a:r>
          </a:p>
          <a:p>
            <a:r>
              <a:rPr lang="en-US" sz="1600" i="1" dirty="0" smtClean="0"/>
              <a:t>&lt;b&gt;</a:t>
            </a:r>
            <a:r>
              <a:rPr lang="en-US" sz="1600" i="1" dirty="0" err="1" smtClean="0"/>
              <a:t>Grigoris</a:t>
            </a:r>
            <a:r>
              <a:rPr lang="en-US" sz="1600" i="1" dirty="0" smtClean="0"/>
              <a:t> Antoniou&lt;/b&gt;&lt;</a:t>
            </a:r>
            <a:r>
              <a:rPr lang="en-US" sz="1600" i="1" dirty="0" err="1" smtClean="0"/>
              <a:t>br</a:t>
            </a:r>
            <a:r>
              <a:rPr lang="en-US" sz="1600" i="1" dirty="0" smtClean="0"/>
              <a:t>&gt;</a:t>
            </a:r>
          </a:p>
          <a:p>
            <a:r>
              <a:rPr lang="en-US" sz="1600" dirty="0" smtClean="0"/>
              <a:t>University of Bremen</a:t>
            </a:r>
            <a:r>
              <a:rPr lang="en-US" sz="1600" i="1" dirty="0" smtClean="0"/>
              <a:t>&lt;</a:t>
            </a:r>
            <a:r>
              <a:rPr lang="en-US" sz="1600" i="1" dirty="0" err="1" smtClean="0"/>
              <a:t>br</a:t>
            </a:r>
            <a:r>
              <a:rPr lang="en-US" sz="1600" i="1" dirty="0" smtClean="0"/>
              <a:t>&gt;</a:t>
            </a:r>
          </a:p>
          <a:p>
            <a:r>
              <a:rPr lang="en-US" sz="1600" i="1" dirty="0" smtClean="0"/>
              <a:t>&lt;</a:t>
            </a:r>
            <a:r>
              <a:rPr lang="en-US" sz="1600" i="1" dirty="0" err="1" smtClean="0"/>
              <a:t>i</a:t>
            </a:r>
            <a:r>
              <a:rPr lang="en-US" sz="1600" i="1" dirty="0" smtClean="0"/>
              <a:t>&gt;ga@tzi.de&lt;/</a:t>
            </a:r>
            <a:r>
              <a:rPr lang="en-US" sz="1600" i="1" dirty="0" err="1" smtClean="0"/>
              <a:t>i</a:t>
            </a:r>
            <a:r>
              <a:rPr lang="en-US" sz="1600" i="1" dirty="0" smtClean="0"/>
              <a:t>&gt;</a:t>
            </a:r>
          </a:p>
          <a:p>
            <a:r>
              <a:rPr lang="en-US" sz="1600" i="1" dirty="0" smtClean="0"/>
              <a:t>&lt;/body&gt;</a:t>
            </a:r>
          </a:p>
          <a:p>
            <a:r>
              <a:rPr lang="en-US" sz="1600" i="1" dirty="0" smtClean="0"/>
              <a:t>&lt;/html&gt;</a:t>
            </a:r>
            <a:endParaRPr lang="en-US" sz="1700" i="1" dirty="0" smtClean="0"/>
          </a:p>
        </p:txBody>
      </p:sp>
    </p:spTree>
    <p:extLst>
      <p:ext uri="{BB962C8B-B14F-4D97-AF65-F5344CB8AC3E}">
        <p14:creationId xmlns:p14="http://schemas.microsoft.com/office/powerpoint/2010/main" val="2088565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59632" y="274638"/>
            <a:ext cx="7674056" cy="1143000"/>
          </a:xfrm>
        </p:spPr>
        <p:txBody>
          <a:bodyPr>
            <a:normAutofit fontScale="90000"/>
          </a:bodyPr>
          <a:lstStyle/>
          <a:p>
            <a:r>
              <a:rPr lang="en-US" b="1" dirty="0" smtClean="0"/>
              <a:t>B2C Electronic Commerce (1/2)</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dirty="0" smtClean="0"/>
              <a:t>Business-to-consumer electronic commerce is the predominant commercial experience of Web users</a:t>
            </a:r>
          </a:p>
          <a:p>
            <a:r>
              <a:rPr lang="en-US" dirty="0" smtClean="0"/>
              <a:t>A typical scenario involves a user visit one or several online shops, browse their offers, select and order products</a:t>
            </a:r>
          </a:p>
          <a:p>
            <a:pPr lvl="1"/>
            <a:r>
              <a:rPr lang="en-US" dirty="0" smtClean="0"/>
              <a:t>Ideally a user would collect information about prices, terms and conditions of all, or at least all major online shops, and then proceed to select the best offer</a:t>
            </a:r>
          </a:p>
          <a:p>
            <a:pPr lvl="1"/>
            <a:r>
              <a:rPr lang="en-US" dirty="0" smtClean="0"/>
              <a:t>But manual browsing is obviously too time consuming to be conducted at this scale. Typically a user will visit one, or very few online stores before making a decision</a:t>
            </a:r>
          </a:p>
          <a:p>
            <a:r>
              <a:rPr lang="en-US" dirty="0" smtClean="0"/>
              <a:t>To alleviate the situation, tools for shopping around on the Web are available in the form of </a:t>
            </a:r>
            <a:r>
              <a:rPr lang="en-US" dirty="0" err="1" smtClean="0"/>
              <a:t>shopbots</a:t>
            </a:r>
            <a:endParaRPr lang="en-US" dirty="0" smtClean="0"/>
          </a:p>
          <a:p>
            <a:pPr lvl="1"/>
            <a:r>
              <a:rPr lang="en-US" dirty="0" smtClean="0"/>
              <a:t>software agents that visit several shops, extract product and price information, and compile a market overview</a:t>
            </a:r>
          </a:p>
          <a:p>
            <a:r>
              <a:rPr lang="en-US" dirty="0" smtClean="0"/>
              <a:t>However this approach suffers from several drawbacks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8</a:t>
            </a:fld>
            <a:endParaRPr lang="el-G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Processing (4/8)</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smtClean="0"/>
              <a:t>XSLT documents are XML documents</a:t>
            </a:r>
          </a:p>
          <a:p>
            <a:pPr lvl="1"/>
            <a:r>
              <a:rPr lang="en-US" dirty="0" smtClean="0"/>
              <a:t>So XSLT resides on top of XML </a:t>
            </a:r>
          </a:p>
          <a:p>
            <a:r>
              <a:rPr lang="en-US" dirty="0" smtClean="0"/>
              <a:t>The XSLT document defines a </a:t>
            </a:r>
            <a:r>
              <a:rPr lang="en-US" i="1" dirty="0" smtClean="0"/>
              <a:t>template</a:t>
            </a:r>
          </a:p>
          <a:p>
            <a:pPr lvl="1"/>
            <a:r>
              <a:rPr lang="en-US" dirty="0" smtClean="0"/>
              <a:t>in this case an HTML document, with some</a:t>
            </a:r>
            <a:r>
              <a:rPr lang="en-US" i="1" dirty="0" smtClean="0"/>
              <a:t> </a:t>
            </a:r>
            <a:r>
              <a:rPr lang="en-US" dirty="0" smtClean="0"/>
              <a:t>placeholders for content to be inserted </a:t>
            </a:r>
          </a:p>
          <a:p>
            <a:r>
              <a:rPr lang="en-US" dirty="0" smtClean="0"/>
              <a:t>In the previous XSLT document (example)</a:t>
            </a:r>
          </a:p>
          <a:p>
            <a:pPr lvl="1"/>
            <a:r>
              <a:rPr lang="en-US" i="1" dirty="0" err="1" smtClean="0"/>
              <a:t>xsl:value</a:t>
            </a:r>
            <a:r>
              <a:rPr lang="en-US" i="1" dirty="0" smtClean="0"/>
              <a:t>-of</a:t>
            </a:r>
            <a:r>
              <a:rPr lang="en-US" dirty="0" smtClean="0"/>
              <a:t> retrieves the value of an element and copies it into the output document</a:t>
            </a:r>
          </a:p>
          <a:p>
            <a:pPr lvl="2"/>
            <a:r>
              <a:rPr lang="en-US" dirty="0" smtClean="0"/>
              <a:t>It places some content into the template</a:t>
            </a:r>
          </a:p>
          <a:p>
            <a:r>
              <a:rPr lang="en-US" dirty="0" smtClean="0"/>
              <a:t>Now suppose we had an XML document with details of several authors</a:t>
            </a:r>
          </a:p>
          <a:p>
            <a:r>
              <a:rPr lang="en-US" dirty="0" smtClean="0"/>
              <a:t>In such cases, a special template is defined for </a:t>
            </a:r>
            <a:r>
              <a:rPr lang="en-US" i="1" dirty="0" smtClean="0"/>
              <a:t>author</a:t>
            </a:r>
            <a:r>
              <a:rPr lang="en-US" dirty="0" smtClean="0"/>
              <a:t> elements, which is used by the main template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80</a:t>
            </a:fld>
            <a:endParaRPr lang="el-GR"/>
          </a:p>
        </p:txBody>
      </p:sp>
    </p:spTree>
    <p:extLst>
      <p:ext uri="{BB962C8B-B14F-4D97-AF65-F5344CB8AC3E}">
        <p14:creationId xmlns:p14="http://schemas.microsoft.com/office/powerpoint/2010/main" val="19015347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Processing (5/8)</a:t>
            </a:r>
            <a:endParaRPr lang="el-GR" dirty="0"/>
          </a:p>
        </p:txBody>
      </p:sp>
      <p:sp>
        <p:nvSpPr>
          <p:cNvPr id="3" name="2 - Θέση περιεχομένου"/>
          <p:cNvSpPr>
            <a:spLocks noGrp="1"/>
          </p:cNvSpPr>
          <p:nvPr>
            <p:ph idx="1"/>
          </p:nvPr>
        </p:nvSpPr>
        <p:spPr>
          <a:xfrm>
            <a:off x="1435608" y="1447800"/>
            <a:ext cx="7498080" cy="397024"/>
          </a:xfrm>
        </p:spPr>
        <p:txBody>
          <a:bodyPr>
            <a:normAutofit fontScale="77500" lnSpcReduction="20000"/>
          </a:bodyPr>
          <a:lstStyle/>
          <a:p>
            <a:r>
              <a:rPr lang="en-US" dirty="0" smtClean="0"/>
              <a:t>Consider the following input document:</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81</a:t>
            </a:fld>
            <a:endParaRPr lang="el-GR"/>
          </a:p>
        </p:txBody>
      </p:sp>
      <p:sp>
        <p:nvSpPr>
          <p:cNvPr id="5" name="4 - Ορθογώνιο"/>
          <p:cNvSpPr/>
          <p:nvPr/>
        </p:nvSpPr>
        <p:spPr>
          <a:xfrm>
            <a:off x="2411760" y="2060848"/>
            <a:ext cx="4104456" cy="338437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700" i="1" dirty="0" smtClean="0"/>
              <a:t>&lt;authors&gt;</a:t>
            </a:r>
          </a:p>
          <a:p>
            <a:r>
              <a:rPr lang="en-US" sz="1700" i="1" dirty="0" smtClean="0"/>
              <a:t>&lt;author&gt;</a:t>
            </a:r>
          </a:p>
          <a:p>
            <a:r>
              <a:rPr lang="en-US" sz="1700" i="1" dirty="0" smtClean="0"/>
              <a:t>&lt;name&gt;</a:t>
            </a:r>
            <a:r>
              <a:rPr lang="en-US" sz="1700" i="1" dirty="0" err="1" smtClean="0"/>
              <a:t>Grigoris</a:t>
            </a:r>
            <a:r>
              <a:rPr lang="en-US" sz="1700" i="1" dirty="0" smtClean="0"/>
              <a:t> Antoniou&lt;/name&gt;</a:t>
            </a:r>
          </a:p>
          <a:p>
            <a:r>
              <a:rPr lang="en-US" sz="1700" i="1" dirty="0" smtClean="0"/>
              <a:t>&lt;affiliation&gt;University of Bremen&lt;/affiliation&gt;</a:t>
            </a:r>
          </a:p>
          <a:p>
            <a:r>
              <a:rPr lang="en-US" sz="1700" i="1" dirty="0" smtClean="0"/>
              <a:t>&lt;email&gt;ga@tzi.de&lt;/email&gt;</a:t>
            </a:r>
          </a:p>
          <a:p>
            <a:r>
              <a:rPr lang="en-US" sz="1700" i="1" dirty="0" smtClean="0"/>
              <a:t>&lt;/author&gt;</a:t>
            </a:r>
          </a:p>
          <a:p>
            <a:r>
              <a:rPr lang="en-US" sz="1700" i="1" dirty="0" smtClean="0"/>
              <a:t>&lt;author&gt;</a:t>
            </a:r>
          </a:p>
          <a:p>
            <a:r>
              <a:rPr lang="en-US" sz="1700" i="1" dirty="0" smtClean="0"/>
              <a:t>&lt;name&gt;David </a:t>
            </a:r>
            <a:r>
              <a:rPr lang="en-US" sz="1700" i="1" dirty="0" err="1" smtClean="0"/>
              <a:t>Billington</a:t>
            </a:r>
            <a:r>
              <a:rPr lang="en-US" sz="1700" i="1" dirty="0" smtClean="0"/>
              <a:t>&lt;/name&gt;</a:t>
            </a:r>
          </a:p>
          <a:p>
            <a:r>
              <a:rPr lang="en-US" sz="1700" i="1" dirty="0" smtClean="0"/>
              <a:t>&lt;affiliation&gt;Griffith University&lt;/affiliation&gt;</a:t>
            </a:r>
          </a:p>
          <a:p>
            <a:r>
              <a:rPr lang="en-US" sz="1700" i="1" dirty="0" smtClean="0"/>
              <a:t>&lt;email&gt;david@gu.edu.net&lt;/email&gt;</a:t>
            </a:r>
          </a:p>
          <a:p>
            <a:r>
              <a:rPr lang="en-US" sz="1700" i="1" dirty="0" smtClean="0"/>
              <a:t>&lt;/author&gt;</a:t>
            </a:r>
          </a:p>
          <a:p>
            <a:r>
              <a:rPr lang="en-US" sz="1700" i="1" dirty="0" smtClean="0"/>
              <a:t>&lt;/authors&gt;</a:t>
            </a:r>
          </a:p>
        </p:txBody>
      </p:sp>
    </p:spTree>
    <p:extLst>
      <p:ext uri="{BB962C8B-B14F-4D97-AF65-F5344CB8AC3E}">
        <p14:creationId xmlns:p14="http://schemas.microsoft.com/office/powerpoint/2010/main" val="18071508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Processing (6/8)</a:t>
            </a:r>
            <a:endParaRPr lang="el-GR" dirty="0"/>
          </a:p>
        </p:txBody>
      </p:sp>
      <p:sp>
        <p:nvSpPr>
          <p:cNvPr id="3" name="2 - Θέση περιεχομένου"/>
          <p:cNvSpPr>
            <a:spLocks noGrp="1"/>
          </p:cNvSpPr>
          <p:nvPr>
            <p:ph idx="1"/>
          </p:nvPr>
        </p:nvSpPr>
        <p:spPr>
          <a:xfrm>
            <a:off x="1435608" y="1447800"/>
            <a:ext cx="2776352" cy="1189112"/>
          </a:xfrm>
        </p:spPr>
        <p:txBody>
          <a:bodyPr>
            <a:normAutofit fontScale="85000" lnSpcReduction="20000"/>
          </a:bodyPr>
          <a:lstStyle/>
          <a:p>
            <a:r>
              <a:rPr lang="en-US" dirty="0" smtClean="0"/>
              <a:t>We define the following XSLT document:</a:t>
            </a:r>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82</a:t>
            </a:fld>
            <a:endParaRPr lang="el-GR"/>
          </a:p>
        </p:txBody>
      </p:sp>
      <p:sp>
        <p:nvSpPr>
          <p:cNvPr id="5" name="4 - Ορθογώνιο"/>
          <p:cNvSpPr/>
          <p:nvPr/>
        </p:nvSpPr>
        <p:spPr>
          <a:xfrm>
            <a:off x="4211960" y="1296144"/>
            <a:ext cx="4644008" cy="544522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600" i="1" dirty="0" smtClean="0"/>
              <a:t>&lt;?xml version="1.0" encoding="UTF-16"?&gt;</a:t>
            </a:r>
          </a:p>
          <a:p>
            <a:r>
              <a:rPr lang="en-US" sz="1600" i="1" dirty="0" smtClean="0"/>
              <a:t>&lt;</a:t>
            </a:r>
            <a:r>
              <a:rPr lang="en-US" sz="1600" i="1" dirty="0" err="1" smtClean="0"/>
              <a:t>xsl:stylesheet</a:t>
            </a:r>
            <a:r>
              <a:rPr lang="en-US" sz="1600" i="1" dirty="0" smtClean="0"/>
              <a:t> version="1.0"</a:t>
            </a:r>
          </a:p>
          <a:p>
            <a:r>
              <a:rPr lang="en-US" sz="1600" dirty="0" err="1" smtClean="0"/>
              <a:t>xmlns:xsl</a:t>
            </a:r>
            <a:r>
              <a:rPr lang="en-US" sz="1600" dirty="0" smtClean="0"/>
              <a:t>="http://www.w3.org/1999/XSL/Transform"</a:t>
            </a:r>
            <a:r>
              <a:rPr lang="en-US" sz="1600" i="1" dirty="0" smtClean="0"/>
              <a:t>&gt;</a:t>
            </a:r>
          </a:p>
          <a:p>
            <a:r>
              <a:rPr lang="en-US" sz="1600" i="1" dirty="0" smtClean="0"/>
              <a:t>&lt;</a:t>
            </a:r>
            <a:r>
              <a:rPr lang="en-US" sz="1600" i="1" dirty="0" err="1" smtClean="0"/>
              <a:t>xsl:template</a:t>
            </a:r>
            <a:r>
              <a:rPr lang="en-US" sz="1600" i="1" dirty="0" smtClean="0"/>
              <a:t> match="/"&gt;</a:t>
            </a:r>
          </a:p>
          <a:p>
            <a:r>
              <a:rPr lang="en-US" sz="1600" i="1" dirty="0" smtClean="0"/>
              <a:t>&lt;html&gt;</a:t>
            </a:r>
          </a:p>
          <a:p>
            <a:r>
              <a:rPr lang="en-US" sz="1600" i="1" dirty="0" smtClean="0"/>
              <a:t>&lt;head&gt;&lt;title&gt;Authors&lt; /title&gt;&lt;/head&gt;</a:t>
            </a:r>
          </a:p>
          <a:p>
            <a:r>
              <a:rPr lang="en-US" sz="1600" i="1" dirty="0" smtClean="0"/>
              <a:t>&lt;body </a:t>
            </a:r>
            <a:r>
              <a:rPr lang="en-US" sz="1600" i="1" dirty="0" err="1" smtClean="0"/>
              <a:t>bgcolor</a:t>
            </a:r>
            <a:r>
              <a:rPr lang="en-US" sz="1600" i="1" dirty="0" smtClean="0"/>
              <a:t>="white"&gt;</a:t>
            </a:r>
          </a:p>
          <a:p>
            <a:r>
              <a:rPr lang="en-US" sz="1600" i="1" dirty="0" smtClean="0"/>
              <a:t>&lt;</a:t>
            </a:r>
            <a:r>
              <a:rPr lang="en-US" sz="1600" i="1" dirty="0" err="1" smtClean="0"/>
              <a:t>xsl:apply</a:t>
            </a:r>
            <a:r>
              <a:rPr lang="en-US" sz="1600" i="1" dirty="0" smtClean="0"/>
              <a:t>-templates select="authors"/&gt;</a:t>
            </a:r>
          </a:p>
          <a:p>
            <a:r>
              <a:rPr lang="en-US" sz="1600" i="1" dirty="0" smtClean="0"/>
              <a:t>&lt;!-- Apply templates for AUTHORS children --&gt;</a:t>
            </a:r>
          </a:p>
          <a:p>
            <a:r>
              <a:rPr lang="en-US" sz="1600" i="1" dirty="0" smtClean="0"/>
              <a:t>&lt;/body&gt;</a:t>
            </a:r>
          </a:p>
          <a:p>
            <a:r>
              <a:rPr lang="en-US" sz="1600" i="1" dirty="0" smtClean="0"/>
              <a:t>&lt;/html&gt;</a:t>
            </a:r>
          </a:p>
          <a:p>
            <a:r>
              <a:rPr lang="en-US" sz="1600" i="1" dirty="0" smtClean="0"/>
              <a:t>&lt;/</a:t>
            </a:r>
            <a:r>
              <a:rPr lang="en-US" sz="1600" i="1" dirty="0" err="1" smtClean="0"/>
              <a:t>xsl:template</a:t>
            </a:r>
            <a:r>
              <a:rPr lang="en-US" sz="1600" i="1" dirty="0" smtClean="0"/>
              <a:t>&gt;</a:t>
            </a:r>
          </a:p>
          <a:p>
            <a:r>
              <a:rPr lang="en-US" sz="1600" i="1" dirty="0" smtClean="0"/>
              <a:t>&lt;</a:t>
            </a:r>
            <a:r>
              <a:rPr lang="en-US" sz="1600" i="1" dirty="0" err="1" smtClean="0"/>
              <a:t>xsl:template</a:t>
            </a:r>
            <a:r>
              <a:rPr lang="en-US" sz="1600" i="1" dirty="0" smtClean="0"/>
              <a:t> match="authors"&gt;</a:t>
            </a:r>
          </a:p>
          <a:p>
            <a:r>
              <a:rPr lang="en-US" sz="1600" i="1" dirty="0" smtClean="0"/>
              <a:t>&lt;</a:t>
            </a:r>
            <a:r>
              <a:rPr lang="en-US" sz="1600" i="1" dirty="0" err="1" smtClean="0"/>
              <a:t>xsl:apply</a:t>
            </a:r>
            <a:r>
              <a:rPr lang="en-US" sz="1600" i="1" dirty="0" smtClean="0"/>
              <a:t>-templates select="author"/&gt;</a:t>
            </a:r>
          </a:p>
          <a:p>
            <a:r>
              <a:rPr lang="en-US" sz="1600" i="1" dirty="0" smtClean="0"/>
              <a:t>&lt;/</a:t>
            </a:r>
            <a:r>
              <a:rPr lang="en-US" sz="1600" i="1" dirty="0" err="1" smtClean="0"/>
              <a:t>xsl:template</a:t>
            </a:r>
            <a:r>
              <a:rPr lang="en-US" sz="1600" i="1" dirty="0" smtClean="0"/>
              <a:t>&gt;</a:t>
            </a:r>
          </a:p>
          <a:p>
            <a:r>
              <a:rPr lang="en-US" sz="1600" i="1" dirty="0" smtClean="0"/>
              <a:t>&lt;</a:t>
            </a:r>
            <a:r>
              <a:rPr lang="en-US" sz="1600" i="1" dirty="0" err="1" smtClean="0"/>
              <a:t>xsl:template</a:t>
            </a:r>
            <a:r>
              <a:rPr lang="en-US" sz="1600" i="1" dirty="0" smtClean="0"/>
              <a:t> match="author"&gt;</a:t>
            </a:r>
          </a:p>
          <a:p>
            <a:r>
              <a:rPr lang="en-US" sz="1600" i="1" dirty="0" smtClean="0"/>
              <a:t>&lt;h2&gt;&lt;</a:t>
            </a:r>
            <a:r>
              <a:rPr lang="en-US" sz="1600" i="1" dirty="0" err="1" smtClean="0"/>
              <a:t>xsl:value</a:t>
            </a:r>
            <a:r>
              <a:rPr lang="en-US" sz="1600" i="1" dirty="0" smtClean="0"/>
              <a:t>-of select="name"/&gt;&lt;/h2&gt;</a:t>
            </a:r>
          </a:p>
          <a:p>
            <a:r>
              <a:rPr lang="en-US" sz="1600" dirty="0" smtClean="0"/>
              <a:t>Affiliation:</a:t>
            </a:r>
            <a:r>
              <a:rPr lang="en-US" sz="1600" i="1" dirty="0" smtClean="0"/>
              <a:t>&lt;</a:t>
            </a:r>
            <a:r>
              <a:rPr lang="en-US" sz="1600" i="1" dirty="0" err="1" smtClean="0"/>
              <a:t>xsl:value</a:t>
            </a:r>
            <a:r>
              <a:rPr lang="en-US" sz="1600" i="1" dirty="0" smtClean="0"/>
              <a:t>-of select="affiliation"/&gt;&lt;</a:t>
            </a:r>
            <a:r>
              <a:rPr lang="en-US" sz="1600" i="1" dirty="0" err="1" smtClean="0"/>
              <a:t>br</a:t>
            </a:r>
            <a:r>
              <a:rPr lang="en-US" sz="1600" i="1" dirty="0" smtClean="0"/>
              <a:t>&gt;</a:t>
            </a:r>
          </a:p>
          <a:p>
            <a:r>
              <a:rPr lang="en-US" sz="1600" dirty="0" smtClean="0"/>
              <a:t>Email: </a:t>
            </a:r>
            <a:r>
              <a:rPr lang="en-US" sz="1600" i="1" dirty="0" smtClean="0"/>
              <a:t>&lt;</a:t>
            </a:r>
            <a:r>
              <a:rPr lang="en-US" sz="1600" i="1" dirty="0" err="1" smtClean="0"/>
              <a:t>xsl:value</a:t>
            </a:r>
            <a:r>
              <a:rPr lang="en-US" sz="1600" i="1" dirty="0" smtClean="0"/>
              <a:t>-of select="email"/&gt;</a:t>
            </a:r>
          </a:p>
          <a:p>
            <a:r>
              <a:rPr lang="en-US" sz="1600" i="1" dirty="0" smtClean="0"/>
              <a:t>&lt;p&gt;</a:t>
            </a:r>
          </a:p>
          <a:p>
            <a:r>
              <a:rPr lang="en-US" sz="1600" i="1" dirty="0" smtClean="0"/>
              <a:t>&lt;/</a:t>
            </a:r>
            <a:r>
              <a:rPr lang="en-US" sz="1600" i="1" dirty="0" err="1" smtClean="0"/>
              <a:t>xsl:template</a:t>
            </a:r>
            <a:r>
              <a:rPr lang="en-US" sz="1600" i="1" dirty="0" smtClean="0"/>
              <a:t>&gt;</a:t>
            </a:r>
          </a:p>
          <a:p>
            <a:r>
              <a:rPr lang="en-US" sz="1600" i="1" dirty="0" smtClean="0"/>
              <a:t>&lt;/</a:t>
            </a:r>
            <a:r>
              <a:rPr lang="en-US" sz="1600" i="1" dirty="0" err="1" smtClean="0"/>
              <a:t>xsl:stylesheet</a:t>
            </a:r>
            <a:r>
              <a:rPr lang="en-US" sz="1600" i="1" dirty="0" smtClean="0"/>
              <a:t>&gt;</a:t>
            </a:r>
            <a:endParaRPr lang="en-US" sz="1700" i="1" dirty="0" smtClean="0"/>
          </a:p>
        </p:txBody>
      </p:sp>
    </p:spTree>
    <p:extLst>
      <p:ext uri="{BB962C8B-B14F-4D97-AF65-F5344CB8AC3E}">
        <p14:creationId xmlns:p14="http://schemas.microsoft.com/office/powerpoint/2010/main" val="15966925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Processing (7/8)</a:t>
            </a:r>
            <a:endParaRPr lang="el-GR" dirty="0"/>
          </a:p>
        </p:txBody>
      </p:sp>
      <p:sp>
        <p:nvSpPr>
          <p:cNvPr id="3" name="2 - Θέση περιεχομένου"/>
          <p:cNvSpPr>
            <a:spLocks noGrp="1"/>
          </p:cNvSpPr>
          <p:nvPr>
            <p:ph idx="1"/>
          </p:nvPr>
        </p:nvSpPr>
        <p:spPr>
          <a:xfrm>
            <a:off x="1115616" y="1447800"/>
            <a:ext cx="3208400" cy="469032"/>
          </a:xfrm>
        </p:spPr>
        <p:txBody>
          <a:bodyPr>
            <a:normAutofit/>
          </a:bodyPr>
          <a:lstStyle/>
          <a:p>
            <a:r>
              <a:rPr lang="en-US" sz="2000" dirty="0" smtClean="0"/>
              <a:t>The output produced is</a:t>
            </a:r>
            <a:endParaRPr lang="el-GR" sz="20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83</a:t>
            </a:fld>
            <a:endParaRPr lang="el-GR"/>
          </a:p>
        </p:txBody>
      </p:sp>
      <p:sp>
        <p:nvSpPr>
          <p:cNvPr id="5" name="4 - Ορθογώνιο"/>
          <p:cNvSpPr/>
          <p:nvPr/>
        </p:nvSpPr>
        <p:spPr>
          <a:xfrm>
            <a:off x="1187624" y="1988840"/>
            <a:ext cx="3456384" cy="338437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700" i="1" dirty="0" smtClean="0"/>
              <a:t>&lt;html&gt;</a:t>
            </a:r>
          </a:p>
          <a:p>
            <a:r>
              <a:rPr lang="en-US" sz="1700" i="1" dirty="0" smtClean="0"/>
              <a:t>&lt;head&gt;&lt;title&gt;Authors&lt; /title&gt;&lt;/head&gt;</a:t>
            </a:r>
          </a:p>
          <a:p>
            <a:r>
              <a:rPr lang="en-US" sz="1700" i="1" dirty="0" smtClean="0"/>
              <a:t>&lt;body </a:t>
            </a:r>
            <a:r>
              <a:rPr lang="en-US" sz="1700" i="1" dirty="0" err="1" smtClean="0"/>
              <a:t>bgcolor</a:t>
            </a:r>
            <a:r>
              <a:rPr lang="en-US" sz="1700" i="1" dirty="0" smtClean="0"/>
              <a:t>="white"&gt;</a:t>
            </a:r>
          </a:p>
          <a:p>
            <a:r>
              <a:rPr lang="en-US" sz="1700" i="1" dirty="0" smtClean="0"/>
              <a:t>&lt;h2&gt;</a:t>
            </a:r>
            <a:r>
              <a:rPr lang="en-US" sz="1700" i="1" dirty="0" err="1" smtClean="0"/>
              <a:t>Grigoris</a:t>
            </a:r>
            <a:r>
              <a:rPr lang="en-US" sz="1700" i="1" dirty="0" smtClean="0"/>
              <a:t> Antoniou&lt;/h2&gt;</a:t>
            </a:r>
          </a:p>
          <a:p>
            <a:r>
              <a:rPr lang="en-US" sz="1700" dirty="0" smtClean="0"/>
              <a:t>Affiliation: University of Bremen</a:t>
            </a:r>
            <a:r>
              <a:rPr lang="en-US" sz="1700" i="1" dirty="0" smtClean="0"/>
              <a:t>&lt;</a:t>
            </a:r>
            <a:r>
              <a:rPr lang="en-US" sz="1700" i="1" dirty="0" err="1" smtClean="0"/>
              <a:t>br</a:t>
            </a:r>
            <a:r>
              <a:rPr lang="en-US" sz="1700" i="1" dirty="0" smtClean="0"/>
              <a:t>&gt;</a:t>
            </a:r>
          </a:p>
          <a:p>
            <a:r>
              <a:rPr lang="en-US" sz="1700" dirty="0" smtClean="0"/>
              <a:t>Email: ga@tzi.de</a:t>
            </a:r>
          </a:p>
          <a:p>
            <a:r>
              <a:rPr lang="en-US" sz="1700" i="1" dirty="0" smtClean="0"/>
              <a:t>&lt;p&gt;</a:t>
            </a:r>
          </a:p>
          <a:p>
            <a:r>
              <a:rPr lang="en-US" sz="1700" i="1" dirty="0" smtClean="0"/>
              <a:t>&lt;h2&gt;David </a:t>
            </a:r>
            <a:r>
              <a:rPr lang="en-US" sz="1700" i="1" dirty="0" err="1" smtClean="0"/>
              <a:t>Billington</a:t>
            </a:r>
            <a:r>
              <a:rPr lang="en-US" sz="1700" i="1" dirty="0" smtClean="0"/>
              <a:t>&lt;/h2&gt;</a:t>
            </a:r>
          </a:p>
          <a:p>
            <a:r>
              <a:rPr lang="en-US" sz="1700" dirty="0" smtClean="0"/>
              <a:t>Affiliation: Griffith University</a:t>
            </a:r>
            <a:r>
              <a:rPr lang="en-US" sz="1700" i="1" dirty="0" smtClean="0"/>
              <a:t>&lt;</a:t>
            </a:r>
            <a:r>
              <a:rPr lang="en-US" sz="1700" i="1" dirty="0" err="1" smtClean="0"/>
              <a:t>br</a:t>
            </a:r>
            <a:r>
              <a:rPr lang="en-US" sz="1700" i="1" dirty="0" smtClean="0"/>
              <a:t>&gt;</a:t>
            </a:r>
          </a:p>
          <a:p>
            <a:r>
              <a:rPr lang="en-US" sz="1700" dirty="0" smtClean="0"/>
              <a:t>Email: david@gu.edu.net</a:t>
            </a:r>
          </a:p>
          <a:p>
            <a:r>
              <a:rPr lang="en-US" sz="1700" i="1" dirty="0" smtClean="0"/>
              <a:t>&lt;p&gt;</a:t>
            </a:r>
          </a:p>
          <a:p>
            <a:r>
              <a:rPr lang="en-US" sz="1700" i="1" dirty="0" smtClean="0"/>
              <a:t>&lt;/body&gt;</a:t>
            </a:r>
          </a:p>
          <a:p>
            <a:r>
              <a:rPr lang="en-US" sz="1700" i="1" dirty="0" smtClean="0"/>
              <a:t>&lt;/html&gt;</a:t>
            </a:r>
          </a:p>
        </p:txBody>
      </p:sp>
      <p:sp>
        <p:nvSpPr>
          <p:cNvPr id="6" name="2 - Θέση περιεχομένου"/>
          <p:cNvSpPr txBox="1">
            <a:spLocks/>
          </p:cNvSpPr>
          <p:nvPr/>
        </p:nvSpPr>
        <p:spPr>
          <a:xfrm>
            <a:off x="4716016" y="1484784"/>
            <a:ext cx="4176464" cy="5373216"/>
          </a:xfrm>
          <a:prstGeom prst="rect">
            <a:avLst/>
          </a:prstGeom>
        </p:spPr>
        <p:txBody>
          <a:bodyPr>
            <a:normAutofit fontScale="6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The </a:t>
            </a:r>
            <a:r>
              <a:rPr lang="en-US" sz="3200" i="1" dirty="0" err="1" smtClean="0"/>
              <a:t>xsl:apply</a:t>
            </a:r>
            <a:r>
              <a:rPr lang="en-US" sz="3200" i="1" dirty="0" smtClean="0"/>
              <a:t>-templates</a:t>
            </a:r>
            <a:r>
              <a:rPr lang="en-US" sz="3200" dirty="0" smtClean="0"/>
              <a:t> element causes all children of the context node to be matched against the selected path expression</a:t>
            </a:r>
          </a:p>
          <a:p>
            <a:pPr marL="822960" lvl="1" indent="-283464">
              <a:spcBef>
                <a:spcPts val="600"/>
              </a:spcBef>
              <a:buClr>
                <a:schemeClr val="accent1"/>
              </a:buClr>
              <a:buSzPct val="80000"/>
              <a:buFont typeface="Wingdings 2"/>
              <a:buChar char=""/>
            </a:pPr>
            <a:r>
              <a:rPr lang="en-US" sz="2900" dirty="0" smtClean="0"/>
              <a:t>For example, if the current template applies to /, then the element </a:t>
            </a:r>
            <a:r>
              <a:rPr lang="en-US" sz="2900" i="1" dirty="0" err="1" smtClean="0"/>
              <a:t>xsl:apply</a:t>
            </a:r>
            <a:r>
              <a:rPr lang="en-US" sz="2900" i="1" dirty="0" smtClean="0"/>
              <a:t>-templates</a:t>
            </a:r>
            <a:r>
              <a:rPr lang="en-US" sz="2900" dirty="0" smtClean="0"/>
              <a:t> applies to the root element, in this case, the </a:t>
            </a:r>
            <a:r>
              <a:rPr lang="en-US" sz="2900" i="1" dirty="0" smtClean="0"/>
              <a:t>authors</a:t>
            </a:r>
            <a:r>
              <a:rPr lang="en-US" sz="2900" dirty="0" smtClean="0"/>
              <a:t> element</a:t>
            </a:r>
          </a:p>
          <a:p>
            <a:pPr marL="822960" lvl="1" indent="-283464">
              <a:spcBef>
                <a:spcPts val="600"/>
              </a:spcBef>
              <a:buClr>
                <a:schemeClr val="accent1"/>
              </a:buClr>
              <a:buSzPct val="80000"/>
              <a:buFont typeface="Wingdings 2"/>
              <a:buChar char=""/>
            </a:pPr>
            <a:r>
              <a:rPr lang="en-US" sz="2900" dirty="0" smtClean="0"/>
              <a:t>And if the current node is the </a:t>
            </a:r>
            <a:r>
              <a:rPr lang="en-US" sz="2900" i="1" dirty="0" smtClean="0"/>
              <a:t>authors</a:t>
            </a:r>
            <a:r>
              <a:rPr lang="en-US" sz="2900" dirty="0" smtClean="0"/>
              <a:t> element, then the element </a:t>
            </a:r>
            <a:r>
              <a:rPr lang="en-US" sz="2900" i="1" dirty="0" err="1" smtClean="0"/>
              <a:t>xsl:apply</a:t>
            </a:r>
            <a:r>
              <a:rPr lang="en-US" sz="2900" i="1" dirty="0" smtClean="0"/>
              <a:t>-templates select="author"</a:t>
            </a:r>
            <a:r>
              <a:rPr lang="en-US" sz="2900" dirty="0" smtClean="0"/>
              <a:t> causes the template for the author elements to be applied to all author children of the authors element</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It is good practice to define a template for each element type in the document</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439535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Processing (8/8)</a:t>
            </a:r>
            <a:endParaRPr lang="el-GR" dirty="0"/>
          </a:p>
        </p:txBody>
      </p:sp>
      <p:sp>
        <p:nvSpPr>
          <p:cNvPr id="3" name="2 - Θέση περιεχομένου"/>
          <p:cNvSpPr>
            <a:spLocks noGrp="1"/>
          </p:cNvSpPr>
          <p:nvPr>
            <p:ph idx="1"/>
          </p:nvPr>
        </p:nvSpPr>
        <p:spPr>
          <a:xfrm>
            <a:off x="1435608" y="1447800"/>
            <a:ext cx="7498080" cy="2773288"/>
          </a:xfrm>
        </p:spPr>
        <p:txBody>
          <a:bodyPr>
            <a:normAutofit fontScale="70000" lnSpcReduction="20000"/>
          </a:bodyPr>
          <a:lstStyle/>
          <a:p>
            <a:r>
              <a:rPr lang="en-US" dirty="0" smtClean="0"/>
              <a:t>Now we turn our attention to attributes</a:t>
            </a:r>
          </a:p>
          <a:p>
            <a:r>
              <a:rPr lang="en-US" dirty="0" smtClean="0"/>
              <a:t>Suppose we wish to process the element </a:t>
            </a:r>
          </a:p>
          <a:p>
            <a:pPr lvl="1"/>
            <a:r>
              <a:rPr lang="en-US" i="1" dirty="0" smtClean="0"/>
              <a:t>&lt;person </a:t>
            </a:r>
            <a:r>
              <a:rPr lang="en-US" i="1" dirty="0" err="1" smtClean="0"/>
              <a:t>firstname</a:t>
            </a:r>
            <a:r>
              <a:rPr lang="en-US" i="1" dirty="0" smtClean="0"/>
              <a:t>="John" </a:t>
            </a:r>
            <a:r>
              <a:rPr lang="en-US" i="1" dirty="0" err="1" smtClean="0"/>
              <a:t>lastname</a:t>
            </a:r>
            <a:r>
              <a:rPr lang="en-US" i="1" dirty="0" smtClean="0"/>
              <a:t>="Woo"/&gt; </a:t>
            </a:r>
            <a:r>
              <a:rPr lang="en-US" dirty="0" smtClean="0"/>
              <a:t>with XSLT</a:t>
            </a:r>
          </a:p>
          <a:p>
            <a:r>
              <a:rPr lang="en-US" dirty="0" smtClean="0"/>
              <a:t>We wish to add attribute values into the template</a:t>
            </a:r>
          </a:p>
          <a:p>
            <a:pPr lvl="1"/>
            <a:r>
              <a:rPr lang="en-US" dirty="0" smtClean="0"/>
              <a:t>In XSLT, data enclosed in curly brackets take the place of the </a:t>
            </a:r>
            <a:r>
              <a:rPr lang="en-US" i="1" dirty="0" err="1" smtClean="0"/>
              <a:t>xsl:value</a:t>
            </a:r>
            <a:r>
              <a:rPr lang="en-US" i="1" dirty="0" smtClean="0"/>
              <a:t>-of</a:t>
            </a:r>
            <a:r>
              <a:rPr lang="en-US" dirty="0" smtClean="0"/>
              <a:t> element</a:t>
            </a:r>
          </a:p>
          <a:p>
            <a:r>
              <a:rPr lang="en-US" dirty="0" smtClean="0"/>
              <a:t>The correct way to define a template for this example is as follows: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84</a:t>
            </a:fld>
            <a:endParaRPr lang="el-GR"/>
          </a:p>
        </p:txBody>
      </p:sp>
      <p:sp>
        <p:nvSpPr>
          <p:cNvPr id="5" name="4 - Ορθογώνιο"/>
          <p:cNvSpPr/>
          <p:nvPr/>
        </p:nvSpPr>
        <p:spPr>
          <a:xfrm>
            <a:off x="1763688" y="4221088"/>
            <a:ext cx="5904656" cy="115212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700" i="1" dirty="0" smtClean="0"/>
              <a:t>&lt;</a:t>
            </a:r>
            <a:r>
              <a:rPr lang="en-US" sz="1700" i="1" dirty="0" err="1" smtClean="0"/>
              <a:t>xsl:template</a:t>
            </a:r>
            <a:r>
              <a:rPr lang="en-US" sz="1700" i="1" dirty="0" smtClean="0"/>
              <a:t> match="person"&gt;</a:t>
            </a:r>
          </a:p>
          <a:p>
            <a:r>
              <a:rPr lang="en-US" sz="1700" i="1" dirty="0" smtClean="0"/>
              <a:t>&lt;person </a:t>
            </a:r>
            <a:r>
              <a:rPr lang="en-US" sz="1700" dirty="0" err="1" smtClean="0"/>
              <a:t>firstname</a:t>
            </a:r>
            <a:r>
              <a:rPr lang="en-US" sz="1700" dirty="0" smtClean="0"/>
              <a:t>="{@</a:t>
            </a:r>
            <a:r>
              <a:rPr lang="en-US" sz="1700" dirty="0" err="1" smtClean="0"/>
              <a:t>firstname</a:t>
            </a:r>
            <a:r>
              <a:rPr lang="en-US" sz="1700" dirty="0" smtClean="0"/>
              <a:t>}” </a:t>
            </a:r>
            <a:r>
              <a:rPr lang="en-US" sz="1700" dirty="0" err="1" smtClean="0"/>
              <a:t>lastname</a:t>
            </a:r>
            <a:r>
              <a:rPr lang="en-US" sz="1700" dirty="0" smtClean="0"/>
              <a:t>="{@</a:t>
            </a:r>
            <a:r>
              <a:rPr lang="en-US" sz="1700" dirty="0" err="1" smtClean="0"/>
              <a:t>lastname</a:t>
            </a:r>
            <a:r>
              <a:rPr lang="en-US" sz="1700" dirty="0" smtClean="0"/>
              <a:t>}"/</a:t>
            </a:r>
            <a:r>
              <a:rPr lang="en-US" sz="1700" i="1" dirty="0" smtClean="0"/>
              <a:t>&gt;</a:t>
            </a:r>
          </a:p>
          <a:p>
            <a:r>
              <a:rPr lang="en-US" sz="1700" i="1" dirty="0" smtClean="0"/>
              <a:t>&lt;/</a:t>
            </a:r>
            <a:r>
              <a:rPr lang="en-US" sz="1700" i="1" dirty="0" err="1" smtClean="0"/>
              <a:t>xsl:template</a:t>
            </a:r>
            <a:r>
              <a:rPr lang="en-US" sz="1700" i="1" dirty="0" smtClean="0"/>
              <a:t>&gt;</a:t>
            </a:r>
          </a:p>
        </p:txBody>
      </p:sp>
    </p:spTree>
    <p:extLst>
      <p:ext uri="{BB962C8B-B14F-4D97-AF65-F5344CB8AC3E}">
        <p14:creationId xmlns:p14="http://schemas.microsoft.com/office/powerpoint/2010/main" val="8541169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32560" y="588664"/>
            <a:ext cx="7406640" cy="1688208"/>
          </a:xfrm>
        </p:spPr>
        <p:txBody>
          <a:bodyPr/>
          <a:lstStyle/>
          <a:p>
            <a:r>
              <a:rPr lang="en-US" b="1" i="1" dirty="0" smtClean="0"/>
              <a:t>Describing Web Resources: RDF  </a:t>
            </a:r>
            <a:endParaRPr lang="el-GR" dirty="0"/>
          </a:p>
        </p:txBody>
      </p:sp>
      <p:sp>
        <p:nvSpPr>
          <p:cNvPr id="3" name="2 - Υπότιτλος"/>
          <p:cNvSpPr>
            <a:spLocks noGrp="1"/>
          </p:cNvSpPr>
          <p:nvPr>
            <p:ph type="subTitle" idx="1"/>
          </p:nvPr>
        </p:nvSpPr>
        <p:spPr/>
        <p:txBody>
          <a:bodyPr anchor="b"/>
          <a:lstStyle/>
          <a:p>
            <a:pPr algn="r"/>
            <a:r>
              <a:rPr lang="en-US" dirty="0" smtClean="0"/>
              <a:t>A Semantic Web Primer</a:t>
            </a:r>
            <a:endParaRPr lang="el-GR" dirty="0"/>
          </a:p>
        </p:txBody>
      </p:sp>
    </p:spTree>
    <p:extLst>
      <p:ext uri="{BB962C8B-B14F-4D97-AF65-F5344CB8AC3E}">
        <p14:creationId xmlns:p14="http://schemas.microsoft.com/office/powerpoint/2010/main" val="18450642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Introduction (1/4)</a:t>
            </a:r>
            <a:endParaRPr lang="el-GR" dirty="0"/>
          </a:p>
        </p:txBody>
      </p:sp>
      <p:sp>
        <p:nvSpPr>
          <p:cNvPr id="3" name="2 - Θέση περιεχομένου"/>
          <p:cNvSpPr>
            <a:spLocks noGrp="1"/>
          </p:cNvSpPr>
          <p:nvPr>
            <p:ph idx="1"/>
          </p:nvPr>
        </p:nvSpPr>
        <p:spPr>
          <a:xfrm>
            <a:off x="1187624" y="1447800"/>
            <a:ext cx="7746064" cy="2773288"/>
          </a:xfrm>
        </p:spPr>
        <p:txBody>
          <a:bodyPr>
            <a:normAutofit fontScale="62500" lnSpcReduction="20000"/>
          </a:bodyPr>
          <a:lstStyle/>
          <a:p>
            <a:r>
              <a:rPr lang="en-US" sz="2800" dirty="0" smtClean="0"/>
              <a:t>XML is a universal </a:t>
            </a:r>
            <a:r>
              <a:rPr lang="en-US" sz="2800" dirty="0" err="1" smtClean="0"/>
              <a:t>metalanguage</a:t>
            </a:r>
            <a:r>
              <a:rPr lang="en-US" sz="2800" dirty="0" smtClean="0"/>
              <a:t> for defining markup</a:t>
            </a:r>
          </a:p>
          <a:p>
            <a:r>
              <a:rPr lang="en-US" sz="2800" dirty="0" smtClean="0"/>
              <a:t>It provides a uniform framework, and a set of tools like parsers, for interchange of data and metadata between applications</a:t>
            </a:r>
          </a:p>
          <a:p>
            <a:r>
              <a:rPr lang="en-US" sz="2800" dirty="0" smtClean="0"/>
              <a:t>However, XML does not provide any means of talking about the </a:t>
            </a:r>
            <a:r>
              <a:rPr lang="en-US" sz="2800" i="1" dirty="0" smtClean="0"/>
              <a:t>semantics (meaning) of data</a:t>
            </a:r>
          </a:p>
          <a:p>
            <a:pPr lvl="1"/>
            <a:r>
              <a:rPr lang="en-US" sz="2400" dirty="0" smtClean="0"/>
              <a:t>For example, there is no</a:t>
            </a:r>
            <a:r>
              <a:rPr lang="en-US" sz="2400" i="1" dirty="0" smtClean="0"/>
              <a:t> </a:t>
            </a:r>
            <a:r>
              <a:rPr lang="en-US" sz="2400" dirty="0" smtClean="0"/>
              <a:t>intended meaning associated with the nesting of tags</a:t>
            </a:r>
          </a:p>
          <a:p>
            <a:r>
              <a:rPr lang="en-US" sz="2800" dirty="0" smtClean="0"/>
              <a:t>Example: Suppose we want to express the following fact: </a:t>
            </a:r>
          </a:p>
          <a:p>
            <a:pPr lvl="1"/>
            <a:r>
              <a:rPr lang="en-US" sz="2400" i="1" dirty="0" smtClean="0"/>
              <a:t>David </a:t>
            </a:r>
            <a:r>
              <a:rPr lang="en-US" sz="2400" i="1" dirty="0" err="1" smtClean="0"/>
              <a:t>Billington</a:t>
            </a:r>
            <a:r>
              <a:rPr lang="en-US" sz="2400" i="1" dirty="0" smtClean="0"/>
              <a:t> is a lecturer of Discrete Mathematics.</a:t>
            </a:r>
          </a:p>
          <a:p>
            <a:r>
              <a:rPr lang="en-US" sz="2800" dirty="0" smtClean="0"/>
              <a:t>There are various ways of representing this sentence in XML. Three possibilities are:</a:t>
            </a:r>
            <a:endParaRPr lang="en-US" sz="2400" dirty="0" smtClean="0"/>
          </a:p>
          <a:p>
            <a:pPr lvl="1"/>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86</a:t>
            </a:fld>
            <a:endParaRPr lang="el-GR"/>
          </a:p>
        </p:txBody>
      </p:sp>
      <p:sp>
        <p:nvSpPr>
          <p:cNvPr id="5" name="4 - Ορθογώνιο"/>
          <p:cNvSpPr/>
          <p:nvPr/>
        </p:nvSpPr>
        <p:spPr>
          <a:xfrm>
            <a:off x="1152128" y="4149080"/>
            <a:ext cx="7812360" cy="18722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700" i="1" dirty="0" smtClean="0"/>
              <a:t>&lt;course name="Discrete Mathematics“&gt; &lt;lecturer&gt;David </a:t>
            </a:r>
            <a:r>
              <a:rPr lang="en-US" sz="1700" i="1" dirty="0" err="1" smtClean="0"/>
              <a:t>Billington</a:t>
            </a:r>
            <a:r>
              <a:rPr lang="en-US" sz="1700" i="1" dirty="0" smtClean="0"/>
              <a:t>&lt;/lecturer&gt; &lt;/course&gt;</a:t>
            </a:r>
          </a:p>
          <a:p>
            <a:endParaRPr lang="en-US" sz="1200" i="1" dirty="0" smtClean="0"/>
          </a:p>
          <a:p>
            <a:r>
              <a:rPr lang="en-US" sz="1700" i="1" dirty="0" smtClean="0"/>
              <a:t>&lt;lecturer name="David </a:t>
            </a:r>
            <a:r>
              <a:rPr lang="en-US" sz="1700" i="1" dirty="0" err="1" smtClean="0"/>
              <a:t>Billington</a:t>
            </a:r>
            <a:r>
              <a:rPr lang="en-US" sz="1700" i="1" dirty="0" smtClean="0"/>
              <a:t>“&gt; &lt;teaches&gt;Discrete Mathematics&lt;/teaches&gt; &lt;/lecturer&gt;</a:t>
            </a:r>
          </a:p>
          <a:p>
            <a:endParaRPr lang="en-US" sz="1200" i="1" dirty="0" smtClean="0"/>
          </a:p>
          <a:p>
            <a:r>
              <a:rPr lang="en-US" sz="1700" i="1" dirty="0" smtClean="0"/>
              <a:t>&lt;</a:t>
            </a:r>
            <a:r>
              <a:rPr lang="en-US" sz="1700" i="1" dirty="0" err="1" smtClean="0"/>
              <a:t>teachingOffering</a:t>
            </a:r>
            <a:r>
              <a:rPr lang="en-US" sz="1700" i="1" dirty="0" smtClean="0"/>
              <a:t>&gt;</a:t>
            </a:r>
          </a:p>
          <a:p>
            <a:r>
              <a:rPr lang="en-US" sz="1700" i="1" dirty="0" smtClean="0"/>
              <a:t>&lt;lecturer&gt;David </a:t>
            </a:r>
            <a:r>
              <a:rPr lang="en-US" sz="1700" i="1" dirty="0" err="1" smtClean="0"/>
              <a:t>Billington</a:t>
            </a:r>
            <a:r>
              <a:rPr lang="en-US" sz="1700" i="1" dirty="0" smtClean="0"/>
              <a:t>&lt;/lecturer&gt;  &lt;course&gt;Discrete Mathematics&lt;/course&gt;</a:t>
            </a:r>
          </a:p>
          <a:p>
            <a:r>
              <a:rPr lang="en-US" sz="1700" i="1" dirty="0" smtClean="0"/>
              <a:t>&lt;/</a:t>
            </a:r>
            <a:r>
              <a:rPr lang="en-US" sz="1700" i="1" dirty="0" err="1" smtClean="0"/>
              <a:t>teachingOffering</a:t>
            </a:r>
            <a:r>
              <a:rPr lang="en-US" sz="1700" i="1" dirty="0" smtClean="0"/>
              <a:t>&gt;</a:t>
            </a:r>
            <a:endParaRPr lang="el-GR" sz="1700" dirty="0">
              <a:solidFill>
                <a:schemeClr val="tx1"/>
              </a:solidFill>
            </a:endParaRPr>
          </a:p>
        </p:txBody>
      </p:sp>
      <p:sp>
        <p:nvSpPr>
          <p:cNvPr id="6" name="2 - Θέση περιεχομένου"/>
          <p:cNvSpPr txBox="1">
            <a:spLocks/>
          </p:cNvSpPr>
          <p:nvPr/>
        </p:nvSpPr>
        <p:spPr>
          <a:xfrm>
            <a:off x="1187624" y="6093296"/>
            <a:ext cx="7344816" cy="432048"/>
          </a:xfrm>
          <a:prstGeom prst="rect">
            <a:avLst/>
          </a:prstGeom>
        </p:spPr>
        <p:txBody>
          <a:bodyPr>
            <a:normAutofit fontScale="925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200" dirty="0" smtClean="0"/>
              <a:t>There is no standard way of assigning meaning to tag nesting</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705395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Introduction (2/4)</a:t>
            </a:r>
            <a:endParaRPr lang="el-GR" dirty="0"/>
          </a:p>
        </p:txBody>
      </p:sp>
      <p:sp>
        <p:nvSpPr>
          <p:cNvPr id="3" name="2 - Θέση περιεχομένου"/>
          <p:cNvSpPr>
            <a:spLocks noGrp="1"/>
          </p:cNvSpPr>
          <p:nvPr>
            <p:ph idx="1"/>
          </p:nvPr>
        </p:nvSpPr>
        <p:spPr>
          <a:xfrm>
            <a:off x="1187624" y="1447800"/>
            <a:ext cx="7746064" cy="5221560"/>
          </a:xfrm>
        </p:spPr>
        <p:txBody>
          <a:bodyPr>
            <a:noAutofit/>
          </a:bodyPr>
          <a:lstStyle/>
          <a:p>
            <a:r>
              <a:rPr lang="en-US" sz="1800" dirty="0" smtClean="0"/>
              <a:t>RDF (Resource Description Framework) is essentially a </a:t>
            </a:r>
            <a:r>
              <a:rPr lang="en-US" sz="1800" i="1" dirty="0" smtClean="0"/>
              <a:t>data model</a:t>
            </a:r>
          </a:p>
          <a:p>
            <a:pPr lvl="1"/>
            <a:r>
              <a:rPr lang="en-US" sz="1600" dirty="0" smtClean="0"/>
              <a:t>Although often called a “language”</a:t>
            </a:r>
            <a:endParaRPr lang="en-US" sz="1600" i="1" dirty="0" smtClean="0"/>
          </a:p>
          <a:p>
            <a:r>
              <a:rPr lang="en-US" sz="1800" dirty="0" smtClean="0"/>
              <a:t>Its basic building block is an object-attribute-value triple, called a </a:t>
            </a:r>
            <a:r>
              <a:rPr lang="en-US" sz="1800" i="1" dirty="0" smtClean="0"/>
              <a:t>statement</a:t>
            </a:r>
          </a:p>
          <a:p>
            <a:r>
              <a:rPr lang="en-US" sz="1800" dirty="0" smtClean="0"/>
              <a:t>An abstract data model needs a concrete syntax in order to be represented and transmitted, and RDF has been given a syntax in XML</a:t>
            </a:r>
          </a:p>
          <a:p>
            <a:pPr lvl="1"/>
            <a:r>
              <a:rPr lang="en-US" sz="1600" dirty="0" smtClean="0"/>
              <a:t>As a result, it inherits the benefits associated with XML</a:t>
            </a:r>
          </a:p>
          <a:p>
            <a:pPr lvl="1"/>
            <a:r>
              <a:rPr lang="en-US" sz="1600" dirty="0" smtClean="0"/>
              <a:t>Other syntactic representations of RDF, not based on XML, are also possible</a:t>
            </a:r>
          </a:p>
          <a:p>
            <a:r>
              <a:rPr lang="en-US" sz="1800" dirty="0" smtClean="0"/>
              <a:t>RDF is domain-independent in that no assumptions about a particular domain of use are made</a:t>
            </a:r>
          </a:p>
          <a:p>
            <a:r>
              <a:rPr lang="en-US" sz="1800" dirty="0" smtClean="0"/>
              <a:t>It is up to users to define their own terminology in a schema language called </a:t>
            </a:r>
            <a:r>
              <a:rPr lang="en-US" sz="1800" i="1" dirty="0" smtClean="0"/>
              <a:t>RDF Schema (RDFS)</a:t>
            </a:r>
          </a:p>
          <a:p>
            <a:r>
              <a:rPr lang="en-US" sz="1800" dirty="0" smtClean="0"/>
              <a:t>RDF Schema </a:t>
            </a:r>
            <a:r>
              <a:rPr lang="en-US" sz="1800" dirty="0" err="1" smtClean="0"/>
              <a:t>vs</a:t>
            </a:r>
            <a:r>
              <a:rPr lang="en-US" sz="1800" dirty="0" smtClean="0"/>
              <a:t> XML Schema </a:t>
            </a:r>
          </a:p>
          <a:p>
            <a:pPr lvl="1"/>
            <a:r>
              <a:rPr lang="en-US" sz="1600" dirty="0" smtClean="0"/>
              <a:t>XML Schema constrains the </a:t>
            </a:r>
            <a:r>
              <a:rPr lang="en-US" sz="1600" i="1" dirty="0" smtClean="0"/>
              <a:t>structure</a:t>
            </a:r>
            <a:r>
              <a:rPr lang="en-US" sz="1600" dirty="0" smtClean="0"/>
              <a:t> of XML documents, whereas RDF Schema defines the </a:t>
            </a:r>
            <a:r>
              <a:rPr lang="en-US" sz="1600" i="1" dirty="0" smtClean="0"/>
              <a:t>vocabulary</a:t>
            </a:r>
            <a:r>
              <a:rPr lang="en-US" sz="1600" dirty="0" smtClean="0"/>
              <a:t> used in RDF data models</a:t>
            </a:r>
          </a:p>
          <a:p>
            <a:pPr lvl="1"/>
            <a:r>
              <a:rPr lang="en-US" sz="1600" dirty="0" smtClean="0"/>
              <a:t>In RDFS we can define the vocabulary, specify which properties apply to which kinds of objects and what values they can take, and describe the relationships between objects</a:t>
            </a:r>
            <a:endParaRPr lang="el-GR" sz="16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87</a:t>
            </a:fld>
            <a:endParaRPr lang="el-GR"/>
          </a:p>
        </p:txBody>
      </p:sp>
    </p:spTree>
    <p:extLst>
      <p:ext uri="{BB962C8B-B14F-4D97-AF65-F5344CB8AC3E}">
        <p14:creationId xmlns:p14="http://schemas.microsoft.com/office/powerpoint/2010/main" val="23532790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Introduction (3/4)</a:t>
            </a:r>
            <a:endParaRPr lang="el-GR" dirty="0"/>
          </a:p>
        </p:txBody>
      </p:sp>
      <p:sp>
        <p:nvSpPr>
          <p:cNvPr id="3" name="2 - Θέση περιεχομένου"/>
          <p:cNvSpPr>
            <a:spLocks noGrp="1"/>
          </p:cNvSpPr>
          <p:nvPr>
            <p:ph idx="1"/>
          </p:nvPr>
        </p:nvSpPr>
        <p:spPr>
          <a:xfrm>
            <a:off x="1435608" y="1447800"/>
            <a:ext cx="7498080" cy="2701280"/>
          </a:xfrm>
        </p:spPr>
        <p:txBody>
          <a:bodyPr>
            <a:normAutofit fontScale="70000" lnSpcReduction="20000"/>
          </a:bodyPr>
          <a:lstStyle/>
          <a:p>
            <a:r>
              <a:rPr lang="en-US" dirty="0" smtClean="0"/>
              <a:t>For example, we can write: </a:t>
            </a:r>
            <a:r>
              <a:rPr lang="en-US" i="1" dirty="0" smtClean="0"/>
              <a:t>Lecturer is a subclass of academic staff member</a:t>
            </a:r>
          </a:p>
          <a:p>
            <a:pPr lvl="1"/>
            <a:r>
              <a:rPr lang="en-US" dirty="0" smtClean="0"/>
              <a:t>This sentence means that all lecturers are also academic staff members</a:t>
            </a:r>
          </a:p>
          <a:p>
            <a:pPr lvl="1"/>
            <a:r>
              <a:rPr lang="en-US" dirty="0" smtClean="0"/>
              <a:t>There is an intended meaning associated with “is a subclass of”</a:t>
            </a:r>
          </a:p>
          <a:p>
            <a:pPr lvl="1"/>
            <a:r>
              <a:rPr lang="en-US" dirty="0" smtClean="0"/>
              <a:t>It is not up to the application to interpret this term</a:t>
            </a:r>
          </a:p>
          <a:p>
            <a:pPr lvl="2"/>
            <a:r>
              <a:rPr lang="en-US" dirty="0" smtClean="0"/>
              <a:t>its intended meaning must be respected by all RDF processing software</a:t>
            </a:r>
          </a:p>
          <a:p>
            <a:pPr lvl="1"/>
            <a:r>
              <a:rPr lang="en-US" dirty="0" smtClean="0"/>
              <a:t>Through fixing the semantics of certain ingredients, RDF/RDFS enables us to model particular domains</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88</a:t>
            </a:fld>
            <a:endParaRPr lang="el-GR"/>
          </a:p>
        </p:txBody>
      </p:sp>
      <p:sp>
        <p:nvSpPr>
          <p:cNvPr id="5" name="4 - Ορθογώνιο"/>
          <p:cNvSpPr/>
          <p:nvPr/>
        </p:nvSpPr>
        <p:spPr>
          <a:xfrm>
            <a:off x="3275856" y="4509120"/>
            <a:ext cx="5688632" cy="12961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i="1" dirty="0" smtClean="0"/>
              <a:t>&lt;</a:t>
            </a:r>
            <a:r>
              <a:rPr lang="en-US" sz="1600" i="1" dirty="0" err="1" smtClean="0"/>
              <a:t>academicStaffMember</a:t>
            </a:r>
            <a:r>
              <a:rPr lang="en-US" sz="1600" i="1" dirty="0" smtClean="0"/>
              <a:t>&gt;</a:t>
            </a:r>
            <a:r>
              <a:rPr lang="en-US" sz="1600" i="1" dirty="0" err="1" smtClean="0"/>
              <a:t>Grigoris</a:t>
            </a:r>
            <a:r>
              <a:rPr lang="en-US" sz="1600" i="1" dirty="0" smtClean="0"/>
              <a:t> Antoniou&lt;/</a:t>
            </a:r>
            <a:r>
              <a:rPr lang="en-US" sz="1600" i="1" dirty="0" err="1" smtClean="0"/>
              <a:t>academicStaffMember</a:t>
            </a:r>
            <a:r>
              <a:rPr lang="en-US" sz="1600" i="1" dirty="0" smtClean="0"/>
              <a:t>&gt;</a:t>
            </a:r>
          </a:p>
          <a:p>
            <a:r>
              <a:rPr lang="en-US" sz="1600" i="1" dirty="0" smtClean="0"/>
              <a:t>&lt;professor&gt;Michael Maher&lt;/professor&gt;</a:t>
            </a:r>
          </a:p>
          <a:p>
            <a:r>
              <a:rPr lang="en-US" sz="1600" i="1" dirty="0" smtClean="0"/>
              <a:t>&lt;course name="Discrete Mathematics"&gt;</a:t>
            </a:r>
          </a:p>
          <a:p>
            <a:r>
              <a:rPr lang="en-US" sz="1600" i="1" dirty="0" smtClean="0"/>
              <a:t>&lt;</a:t>
            </a:r>
            <a:r>
              <a:rPr lang="en-US" sz="1600" i="1" dirty="0" err="1" smtClean="0"/>
              <a:t>isTaughtBy</a:t>
            </a:r>
            <a:r>
              <a:rPr lang="en-US" sz="1600" i="1" dirty="0" smtClean="0"/>
              <a:t>&gt;David </a:t>
            </a:r>
            <a:r>
              <a:rPr lang="en-US" sz="1600" i="1" dirty="0" err="1" smtClean="0"/>
              <a:t>Billington</a:t>
            </a:r>
            <a:r>
              <a:rPr lang="en-US" sz="1600" i="1" dirty="0" smtClean="0"/>
              <a:t>&lt;/</a:t>
            </a:r>
            <a:r>
              <a:rPr lang="en-US" sz="1600" i="1" dirty="0" err="1" smtClean="0"/>
              <a:t>isTaughtBy</a:t>
            </a:r>
            <a:r>
              <a:rPr lang="en-US" sz="1600" i="1" dirty="0" smtClean="0"/>
              <a:t>&gt;</a:t>
            </a:r>
          </a:p>
          <a:p>
            <a:r>
              <a:rPr lang="en-US" sz="1600" i="1" dirty="0" smtClean="0"/>
              <a:t>&lt;/course&gt;</a:t>
            </a:r>
            <a:endParaRPr lang="el-GR" sz="1700" dirty="0">
              <a:solidFill>
                <a:schemeClr val="tx1"/>
              </a:solidFill>
            </a:endParaRPr>
          </a:p>
        </p:txBody>
      </p:sp>
      <p:sp>
        <p:nvSpPr>
          <p:cNvPr id="6" name="2 - Θέση περιεχομένου"/>
          <p:cNvSpPr txBox="1">
            <a:spLocks/>
          </p:cNvSpPr>
          <p:nvPr/>
        </p:nvSpPr>
        <p:spPr>
          <a:xfrm>
            <a:off x="1403648" y="5192216"/>
            <a:ext cx="7498080" cy="2269232"/>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60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7 - TextBox"/>
          <p:cNvSpPr txBox="1"/>
          <p:nvPr/>
        </p:nvSpPr>
        <p:spPr>
          <a:xfrm>
            <a:off x="1187624" y="4509120"/>
            <a:ext cx="2016224" cy="1323439"/>
          </a:xfrm>
          <a:prstGeom prst="rect">
            <a:avLst/>
          </a:prstGeom>
          <a:noFill/>
        </p:spPr>
        <p:txBody>
          <a:bodyPr wrap="square" rtlCol="0">
            <a:spAutoFit/>
          </a:bodyPr>
          <a:lstStyle/>
          <a:p>
            <a:pPr lvl="0"/>
            <a:r>
              <a:rPr lang="en-US" sz="2000" dirty="0" smtClean="0"/>
              <a:t>We illustrate the importance of RDF Schema with an example:</a:t>
            </a:r>
            <a:endParaRPr lang="el-GR" sz="2000" dirty="0"/>
          </a:p>
        </p:txBody>
      </p:sp>
    </p:spTree>
    <p:extLst>
      <p:ext uri="{BB962C8B-B14F-4D97-AF65-F5344CB8AC3E}">
        <p14:creationId xmlns:p14="http://schemas.microsoft.com/office/powerpoint/2010/main" val="22628423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Introduction (4/4)</a:t>
            </a:r>
            <a:endParaRPr lang="el-GR" dirty="0"/>
          </a:p>
        </p:txBody>
      </p:sp>
      <p:sp>
        <p:nvSpPr>
          <p:cNvPr id="3" name="2 - Θέση περιεχομένου"/>
          <p:cNvSpPr>
            <a:spLocks noGrp="1"/>
          </p:cNvSpPr>
          <p:nvPr>
            <p:ph idx="1"/>
          </p:nvPr>
        </p:nvSpPr>
        <p:spPr>
          <a:xfrm>
            <a:off x="1435608" y="1447800"/>
            <a:ext cx="7498080" cy="5077544"/>
          </a:xfrm>
        </p:spPr>
        <p:txBody>
          <a:bodyPr>
            <a:normAutofit fontScale="70000" lnSpcReduction="20000"/>
          </a:bodyPr>
          <a:lstStyle/>
          <a:p>
            <a:pPr lvl="0"/>
            <a:r>
              <a:rPr lang="en-US" dirty="0" smtClean="0"/>
              <a:t>Suppose we want to collect all academic staff members</a:t>
            </a:r>
          </a:p>
          <a:p>
            <a:r>
              <a:rPr lang="en-US" dirty="0" smtClean="0"/>
              <a:t>A path expression in </a:t>
            </a:r>
            <a:r>
              <a:rPr lang="en-US" dirty="0" err="1" smtClean="0"/>
              <a:t>Xpath</a:t>
            </a:r>
            <a:r>
              <a:rPr lang="en-US" dirty="0" smtClean="0"/>
              <a:t> might be </a:t>
            </a:r>
            <a:r>
              <a:rPr lang="en-US" i="1" dirty="0" smtClean="0"/>
              <a:t>//</a:t>
            </a:r>
            <a:r>
              <a:rPr lang="en-US" i="1" dirty="0" err="1" smtClean="0"/>
              <a:t>academicStaffMember</a:t>
            </a:r>
            <a:r>
              <a:rPr lang="en-US" i="1" dirty="0" smtClean="0"/>
              <a:t> </a:t>
            </a:r>
          </a:p>
          <a:p>
            <a:pPr lvl="1"/>
            <a:r>
              <a:rPr lang="en-US" dirty="0" smtClean="0"/>
              <a:t>The result is only </a:t>
            </a:r>
            <a:r>
              <a:rPr lang="en-US" dirty="0" err="1" smtClean="0"/>
              <a:t>Grigoris</a:t>
            </a:r>
            <a:r>
              <a:rPr lang="en-US" dirty="0" smtClean="0"/>
              <a:t> Antoniou</a:t>
            </a:r>
          </a:p>
          <a:p>
            <a:pPr lvl="0"/>
            <a:r>
              <a:rPr lang="en-US" dirty="0" smtClean="0"/>
              <a:t>While correct from the XML viewpoint, this answer is </a:t>
            </a:r>
            <a:r>
              <a:rPr lang="en-US" i="1" dirty="0" smtClean="0"/>
              <a:t>semantically unsatisfactory</a:t>
            </a:r>
            <a:endParaRPr lang="en-US" dirty="0" smtClean="0"/>
          </a:p>
          <a:p>
            <a:pPr lvl="1"/>
            <a:r>
              <a:rPr lang="en-US" dirty="0" smtClean="0"/>
              <a:t>Human readers would have also included Michael Maher and David </a:t>
            </a:r>
            <a:r>
              <a:rPr lang="en-US" dirty="0" err="1" smtClean="0"/>
              <a:t>Billington</a:t>
            </a:r>
            <a:r>
              <a:rPr lang="en-US" dirty="0" smtClean="0"/>
              <a:t> in the answer because </a:t>
            </a:r>
          </a:p>
          <a:p>
            <a:pPr lvl="2"/>
            <a:r>
              <a:rPr lang="en-US" sz="2600" dirty="0" smtClean="0"/>
              <a:t>all professors are academic staff members (that is, professor is a subclass of </a:t>
            </a:r>
            <a:r>
              <a:rPr lang="en-US" sz="2600" dirty="0" err="1" smtClean="0"/>
              <a:t>academicStaffMember</a:t>
            </a:r>
            <a:r>
              <a:rPr lang="en-US" sz="2600" dirty="0" smtClean="0"/>
              <a:t>)</a:t>
            </a:r>
          </a:p>
          <a:p>
            <a:pPr lvl="2"/>
            <a:r>
              <a:rPr lang="en-US" sz="2600" dirty="0" smtClean="0"/>
              <a:t>courses are only taught by academic staff members</a:t>
            </a:r>
          </a:p>
          <a:p>
            <a:r>
              <a:rPr lang="en-US" dirty="0" smtClean="0"/>
              <a:t>This kind of information makes use of the </a:t>
            </a:r>
            <a:r>
              <a:rPr lang="en-US" i="1" dirty="0" smtClean="0"/>
              <a:t>semantic model </a:t>
            </a:r>
            <a:r>
              <a:rPr lang="en-US" dirty="0" smtClean="0"/>
              <a:t>of the particular domain and cannot be represented in XML or in RDF but is typical of knowledge written in RDF Schema</a:t>
            </a:r>
          </a:p>
          <a:p>
            <a:r>
              <a:rPr lang="en-US" dirty="0" smtClean="0"/>
              <a:t>Thus </a:t>
            </a:r>
            <a:r>
              <a:rPr lang="en-US" i="1" dirty="0" smtClean="0"/>
              <a:t>RDFS makes semantic information </a:t>
            </a:r>
            <a:r>
              <a:rPr lang="en-US" i="1" dirty="0" err="1" smtClean="0"/>
              <a:t>machineaccessible</a:t>
            </a:r>
            <a:r>
              <a:rPr lang="en-US" i="1" dirty="0" smtClean="0"/>
              <a:t>, </a:t>
            </a:r>
            <a:r>
              <a:rPr lang="en-US" dirty="0" smtClean="0"/>
              <a:t>in accordance with the Semantic Web vision</a:t>
            </a:r>
            <a:endParaRPr lang="el-GR" sz="9600" dirty="0" smtClean="0"/>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89</a:t>
            </a:fld>
            <a:endParaRPr lang="el-GR"/>
          </a:p>
        </p:txBody>
      </p:sp>
    </p:spTree>
    <p:extLst>
      <p:ext uri="{BB962C8B-B14F-4D97-AF65-F5344CB8AC3E}">
        <p14:creationId xmlns:p14="http://schemas.microsoft.com/office/powerpoint/2010/main" val="432157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59632" y="274638"/>
            <a:ext cx="7674056" cy="1143000"/>
          </a:xfrm>
        </p:spPr>
        <p:txBody>
          <a:bodyPr>
            <a:normAutofit fontScale="90000"/>
          </a:bodyPr>
          <a:lstStyle/>
          <a:p>
            <a:r>
              <a:rPr lang="en-US" b="1" dirty="0" smtClean="0"/>
              <a:t>B2C Electronic Commerce (2/2)</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smtClean="0"/>
              <a:t>The realization of the SW will allow the development of software agents that can interpret the product information and the terms of service</a:t>
            </a:r>
          </a:p>
          <a:p>
            <a:pPr lvl="1"/>
            <a:r>
              <a:rPr lang="en-US" dirty="0" smtClean="0"/>
              <a:t>Pricing and product information will be extracted correctly, delivery and privacy policies will be interpreted and compared to the user requirements</a:t>
            </a:r>
          </a:p>
          <a:p>
            <a:pPr lvl="1"/>
            <a:r>
              <a:rPr lang="en-US" dirty="0" smtClean="0"/>
              <a:t>Additional information about the reputation of online shops will be retrieved from other sources, for example, independent rating agencies or consumer bodies</a:t>
            </a:r>
          </a:p>
          <a:p>
            <a:pPr lvl="1"/>
            <a:r>
              <a:rPr lang="en-US" dirty="0" smtClean="0"/>
              <a:t>The low-level programming of wrappers will become obsolete</a:t>
            </a:r>
          </a:p>
          <a:p>
            <a:pPr lvl="1"/>
            <a:r>
              <a:rPr lang="en-US" dirty="0" smtClean="0"/>
              <a:t>More sophisticated shopping agents will be able to conduct automated negotiations, on the buyer’s behalf, with shop agents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9</a:t>
            </a:fld>
            <a:endParaRPr lang="el-G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2578392" y="2600325"/>
            <a:ext cx="6400800" cy="1692771"/>
          </a:xfrm>
        </p:spPr>
        <p:txBody>
          <a:bodyPr/>
          <a:lstStyle/>
          <a:p>
            <a:r>
              <a:rPr lang="en-US" dirty="0" smtClean="0"/>
              <a:t>RDF: Basic Ideas</a:t>
            </a:r>
            <a:endParaRPr lang="el-GR" dirty="0"/>
          </a:p>
        </p:txBody>
      </p:sp>
      <p:sp>
        <p:nvSpPr>
          <p:cNvPr id="6" name="5 - Θέση κειμένου"/>
          <p:cNvSpPr>
            <a:spLocks noGrp="1"/>
          </p:cNvSpPr>
          <p:nvPr>
            <p:ph type="body" idx="1"/>
          </p:nvPr>
        </p:nvSpPr>
        <p:spPr>
          <a:xfrm>
            <a:off x="4283968" y="4005064"/>
            <a:ext cx="4695224" cy="1077664"/>
          </a:xfrm>
        </p:spPr>
        <p:txBody>
          <a:bodyPr/>
          <a:lstStyle/>
          <a:p>
            <a:r>
              <a:rPr lang="en-US" dirty="0" smtClean="0"/>
              <a:t>The fundamental concepts of RDF are resources, properties, and statements.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90</a:t>
            </a:fld>
            <a:endParaRPr lang="el-GR"/>
          </a:p>
        </p:txBody>
      </p:sp>
    </p:spTree>
    <p:extLst>
      <p:ext uri="{BB962C8B-B14F-4D97-AF65-F5344CB8AC3E}">
        <p14:creationId xmlns:p14="http://schemas.microsoft.com/office/powerpoint/2010/main" val="25466974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Resources</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smtClean="0"/>
              <a:t>We can think of a resource as an object, a “thing” we want to talk about</a:t>
            </a:r>
          </a:p>
          <a:p>
            <a:pPr lvl="1"/>
            <a:r>
              <a:rPr lang="en-US" dirty="0" smtClean="0"/>
              <a:t>Resources may be authors, books, publishers, places, people, hotels, rooms, search queries, and so on</a:t>
            </a:r>
          </a:p>
          <a:p>
            <a:r>
              <a:rPr lang="en-US" dirty="0" smtClean="0"/>
              <a:t>Every resource has a URI, a Uniform Resource Identifier</a:t>
            </a:r>
          </a:p>
          <a:p>
            <a:pPr lvl="1"/>
            <a:r>
              <a:rPr lang="en-US" dirty="0" smtClean="0"/>
              <a:t>A URI can be a URL (Uniform Resource Locator, or Web address) or some other kind of unique identifier;</a:t>
            </a:r>
          </a:p>
          <a:p>
            <a:pPr lvl="2"/>
            <a:r>
              <a:rPr lang="en-US" dirty="0" smtClean="0"/>
              <a:t>An identifier does not necessarily enable </a:t>
            </a:r>
            <a:r>
              <a:rPr lang="en-US" i="1" dirty="0" smtClean="0"/>
              <a:t>access to a resource</a:t>
            </a:r>
          </a:p>
          <a:p>
            <a:pPr lvl="1"/>
            <a:r>
              <a:rPr lang="en-US" dirty="0" smtClean="0"/>
              <a:t>URI schemes have been defined not only for Web locations but also for such diverse objects </a:t>
            </a:r>
          </a:p>
          <a:p>
            <a:pPr lvl="2"/>
            <a:r>
              <a:rPr lang="en-US" dirty="0" smtClean="0"/>
              <a:t>as telephone numbers, ISBN numbers, and geographic locations</a:t>
            </a:r>
          </a:p>
          <a:p>
            <a:pPr lvl="1"/>
            <a:r>
              <a:rPr lang="en-US" dirty="0" smtClean="0"/>
              <a:t>In general, we assume that a URI is the identifier of a Web resource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91</a:t>
            </a:fld>
            <a:endParaRPr lang="el-GR"/>
          </a:p>
        </p:txBody>
      </p:sp>
    </p:spTree>
    <p:extLst>
      <p:ext uri="{BB962C8B-B14F-4D97-AF65-F5344CB8AC3E}">
        <p14:creationId xmlns:p14="http://schemas.microsoft.com/office/powerpoint/2010/main" val="13190859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Properties and Statements</a:t>
            </a:r>
            <a:endParaRPr lang="el-GR" dirty="0"/>
          </a:p>
        </p:txBody>
      </p:sp>
      <p:sp>
        <p:nvSpPr>
          <p:cNvPr id="3" name="2 - Θέση περιεχομένου"/>
          <p:cNvSpPr>
            <a:spLocks noGrp="1"/>
          </p:cNvSpPr>
          <p:nvPr>
            <p:ph idx="1"/>
          </p:nvPr>
        </p:nvSpPr>
        <p:spPr>
          <a:xfrm>
            <a:off x="1259632" y="1340768"/>
            <a:ext cx="7674056" cy="5410200"/>
          </a:xfrm>
        </p:spPr>
        <p:txBody>
          <a:bodyPr>
            <a:normAutofit fontScale="70000" lnSpcReduction="20000"/>
          </a:bodyPr>
          <a:lstStyle/>
          <a:p>
            <a:r>
              <a:rPr lang="en-US" b="1" dirty="0" smtClean="0"/>
              <a:t>Properties</a:t>
            </a:r>
            <a:r>
              <a:rPr lang="en-US" dirty="0" smtClean="0"/>
              <a:t> are a special kind of resources</a:t>
            </a:r>
          </a:p>
          <a:p>
            <a:pPr lvl="1"/>
            <a:r>
              <a:rPr lang="en-US" dirty="0" smtClean="0"/>
              <a:t>They describe relations between resources, for example “written by”, “age”, “title”, and so on. </a:t>
            </a:r>
          </a:p>
          <a:p>
            <a:r>
              <a:rPr lang="en-US" dirty="0" smtClean="0"/>
              <a:t>Properties in RDF are also identified by URIs</a:t>
            </a:r>
          </a:p>
          <a:p>
            <a:pPr lvl="1"/>
            <a:r>
              <a:rPr lang="en-US" dirty="0" smtClean="0"/>
              <a:t>and in practice by URLs</a:t>
            </a:r>
          </a:p>
          <a:p>
            <a:r>
              <a:rPr lang="en-US" dirty="0" smtClean="0"/>
              <a:t>This idea of using URIs to identify “things” and the relations between them is quite important</a:t>
            </a:r>
          </a:p>
          <a:p>
            <a:pPr lvl="1"/>
            <a:r>
              <a:rPr lang="en-US" dirty="0" smtClean="0"/>
              <a:t>This choice gives us in one stroke a global, worldwide, unique naming scheme</a:t>
            </a:r>
          </a:p>
          <a:p>
            <a:pPr lvl="1"/>
            <a:r>
              <a:rPr lang="en-US" dirty="0" smtClean="0"/>
              <a:t>The use of such a scheme greatly reduces the homonym problem that has plagued distributed data representation until now</a:t>
            </a:r>
          </a:p>
          <a:p>
            <a:r>
              <a:rPr lang="en-US" b="1" dirty="0" smtClean="0"/>
              <a:t>Statements</a:t>
            </a:r>
            <a:r>
              <a:rPr lang="en-US" dirty="0" smtClean="0"/>
              <a:t> assert the properties of resources</a:t>
            </a:r>
          </a:p>
          <a:p>
            <a:r>
              <a:rPr lang="en-US" dirty="0" smtClean="0"/>
              <a:t>A statement is an object-attribute-value triple, consisting of a resource, a property, and a value</a:t>
            </a:r>
          </a:p>
          <a:p>
            <a:pPr lvl="1"/>
            <a:r>
              <a:rPr lang="en-US" dirty="0" smtClean="0"/>
              <a:t>Values can either be resources or </a:t>
            </a:r>
            <a:r>
              <a:rPr lang="en-US" i="1" dirty="0" smtClean="0"/>
              <a:t>literals</a:t>
            </a:r>
          </a:p>
          <a:p>
            <a:pPr lvl="2"/>
            <a:r>
              <a:rPr lang="en-US" dirty="0" smtClean="0"/>
              <a:t>Literals are atomic values (strings)</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92</a:t>
            </a:fld>
            <a:endParaRPr lang="el-GR"/>
          </a:p>
        </p:txBody>
      </p:sp>
    </p:spTree>
    <p:extLst>
      <p:ext uri="{BB962C8B-B14F-4D97-AF65-F5344CB8AC3E}">
        <p14:creationId xmlns:p14="http://schemas.microsoft.com/office/powerpoint/2010/main" val="3283435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274638"/>
            <a:ext cx="7890080" cy="1143000"/>
          </a:xfrm>
        </p:spPr>
        <p:txBody>
          <a:bodyPr>
            <a:normAutofit fontScale="90000"/>
          </a:bodyPr>
          <a:lstStyle/>
          <a:p>
            <a:r>
              <a:rPr lang="en-US" b="1" dirty="0" smtClean="0"/>
              <a:t>Three Views of a Statement (1/4)</a:t>
            </a:r>
            <a:endParaRPr lang="el-GR" dirty="0"/>
          </a:p>
        </p:txBody>
      </p:sp>
      <p:sp>
        <p:nvSpPr>
          <p:cNvPr id="3" name="2 - Θέση περιεχομένου"/>
          <p:cNvSpPr>
            <a:spLocks noGrp="1"/>
          </p:cNvSpPr>
          <p:nvPr>
            <p:ph idx="1"/>
          </p:nvPr>
        </p:nvSpPr>
        <p:spPr>
          <a:xfrm>
            <a:off x="1403648" y="1412776"/>
            <a:ext cx="7498080" cy="432048"/>
          </a:xfrm>
        </p:spPr>
        <p:txBody>
          <a:bodyPr>
            <a:noAutofit/>
          </a:bodyPr>
          <a:lstStyle/>
          <a:p>
            <a:r>
              <a:rPr lang="en-US" sz="2200" dirty="0" smtClean="0"/>
              <a:t>An example of a statement is</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93</a:t>
            </a:fld>
            <a:endParaRPr lang="el-GR"/>
          </a:p>
        </p:txBody>
      </p:sp>
      <p:sp>
        <p:nvSpPr>
          <p:cNvPr id="5" name="2 - Θέση περιεχομένου"/>
          <p:cNvSpPr txBox="1">
            <a:spLocks/>
          </p:cNvSpPr>
          <p:nvPr/>
        </p:nvSpPr>
        <p:spPr>
          <a:xfrm>
            <a:off x="1394400" y="4581128"/>
            <a:ext cx="7498080" cy="2016224"/>
          </a:xfrm>
          <a:prstGeom prst="rect">
            <a:avLst/>
          </a:prstGeom>
        </p:spPr>
        <p:txBody>
          <a:bodyPr>
            <a:normAutofit fontScale="70000" lnSpcReduction="20000"/>
          </a:bodyPr>
          <a:lstStyle/>
          <a:p>
            <a:pPr marL="365760" lvl="0" indent="-283464">
              <a:spcBef>
                <a:spcPts val="600"/>
              </a:spcBef>
              <a:buClr>
                <a:schemeClr val="accent1"/>
              </a:buClr>
              <a:buSzPct val="80000"/>
              <a:buFont typeface="Wingdings 2"/>
              <a:buChar char=""/>
              <a:defRPr/>
            </a:pPr>
            <a:r>
              <a:rPr lang="en-US" sz="3200" dirty="0" smtClean="0"/>
              <a:t>We can think of this triple (</a:t>
            </a:r>
            <a:r>
              <a:rPr lang="en-US" sz="3200" i="1" dirty="0" smtClean="0"/>
              <a:t>x, P, y) as a logical formula P(x, y)</a:t>
            </a:r>
          </a:p>
          <a:p>
            <a:pPr marL="822960" lvl="1" indent="-283464">
              <a:spcBef>
                <a:spcPts val="600"/>
              </a:spcBef>
              <a:buClr>
                <a:schemeClr val="accent1"/>
              </a:buClr>
              <a:buSzPct val="80000"/>
              <a:buFont typeface="Wingdings 2"/>
              <a:buChar char=""/>
              <a:defRPr/>
            </a:pPr>
            <a:r>
              <a:rPr lang="en-US" sz="2900" dirty="0" smtClean="0"/>
              <a:t>where the binary predicate P relates the object x to the object y</a:t>
            </a:r>
          </a:p>
          <a:p>
            <a:pPr marL="365760" lvl="0" indent="-283464">
              <a:spcBef>
                <a:spcPts val="600"/>
              </a:spcBef>
              <a:buClr>
                <a:schemeClr val="accent1"/>
              </a:buClr>
              <a:buSzPct val="80000"/>
              <a:buFont typeface="Wingdings 2"/>
              <a:buChar char=""/>
              <a:defRPr/>
            </a:pPr>
            <a:r>
              <a:rPr lang="en-US" sz="3200" dirty="0" smtClean="0"/>
              <a:t>In fact, RDF </a:t>
            </a:r>
            <a:r>
              <a:rPr lang="en-US" sz="3200" i="1" dirty="0" smtClean="0"/>
              <a:t>offers only </a:t>
            </a:r>
            <a:r>
              <a:rPr lang="en-US" sz="2800" i="1" dirty="0" smtClean="0"/>
              <a:t>binary predicates (properties)</a:t>
            </a:r>
          </a:p>
          <a:p>
            <a:pPr marL="822960" lvl="1" indent="-283464">
              <a:spcBef>
                <a:spcPts val="600"/>
              </a:spcBef>
              <a:buClr>
                <a:schemeClr val="accent1"/>
              </a:buClr>
              <a:buSzPct val="80000"/>
              <a:buFont typeface="Wingdings 2"/>
              <a:buChar char=""/>
              <a:defRPr/>
            </a:pPr>
            <a:r>
              <a:rPr lang="en-US" sz="2900" dirty="0" smtClean="0"/>
              <a:t>Note that the property “site-owner” and both of the two objects are identified by URLs</a:t>
            </a:r>
            <a:endParaRPr lang="el-GR" sz="2900" dirty="0" smtClean="0"/>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 Ορθογώνιο"/>
          <p:cNvSpPr/>
          <p:nvPr/>
        </p:nvSpPr>
        <p:spPr>
          <a:xfrm>
            <a:off x="1187624" y="3789040"/>
            <a:ext cx="7776864" cy="6480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365760" lvl="0" indent="-283464">
              <a:spcBef>
                <a:spcPts val="600"/>
              </a:spcBef>
              <a:buClr>
                <a:schemeClr val="accent1"/>
              </a:buClr>
              <a:buSzPct val="80000"/>
              <a:defRPr/>
            </a:pPr>
            <a:r>
              <a:rPr lang="en-US" sz="1700" dirty="0" smtClean="0">
                <a:solidFill>
                  <a:schemeClr val="tx1"/>
                </a:solidFill>
              </a:rPr>
              <a:t>(http://www.cit.gu.edu.au/~db, http://www.mydomain.org/site-owner, #</a:t>
            </a:r>
            <a:r>
              <a:rPr lang="en-US" sz="1700" dirty="0" err="1" smtClean="0">
                <a:solidFill>
                  <a:schemeClr val="tx1"/>
                </a:solidFill>
              </a:rPr>
              <a:t>DavidBillington</a:t>
            </a:r>
            <a:r>
              <a:rPr lang="en-US" sz="1700" dirty="0" smtClean="0">
                <a:solidFill>
                  <a:schemeClr val="tx1"/>
                </a:solidFill>
              </a:rPr>
              <a:t>)</a:t>
            </a:r>
          </a:p>
        </p:txBody>
      </p:sp>
      <p:sp>
        <p:nvSpPr>
          <p:cNvPr id="7" name="6 - Ορθογώνιο"/>
          <p:cNvSpPr/>
          <p:nvPr/>
        </p:nvSpPr>
        <p:spPr>
          <a:xfrm>
            <a:off x="1907704" y="1916832"/>
            <a:ext cx="3960440" cy="7837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700" i="1" dirty="0" smtClean="0"/>
              <a:t>David </a:t>
            </a:r>
            <a:r>
              <a:rPr lang="en-US" sz="1700" i="1" dirty="0" err="1" smtClean="0"/>
              <a:t>Billington</a:t>
            </a:r>
            <a:r>
              <a:rPr lang="en-US" sz="1700" i="1" dirty="0" smtClean="0"/>
              <a:t> is the owner of the Web page</a:t>
            </a:r>
          </a:p>
          <a:p>
            <a:r>
              <a:rPr lang="en-US" sz="1700" i="1" dirty="0" smtClean="0"/>
              <a:t>http://www.cit.gu.edu.au/∼db.</a:t>
            </a:r>
          </a:p>
        </p:txBody>
      </p:sp>
      <p:sp>
        <p:nvSpPr>
          <p:cNvPr id="8" name="2 - Θέση περιεχομένου"/>
          <p:cNvSpPr txBox="1">
            <a:spLocks/>
          </p:cNvSpPr>
          <p:nvPr/>
        </p:nvSpPr>
        <p:spPr>
          <a:xfrm>
            <a:off x="1394400" y="2996952"/>
            <a:ext cx="7498080" cy="936104"/>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The simplest way of interpreting this statement is to use the definition and consider the triple</a:t>
            </a:r>
            <a:endParaRPr lang="en-US" sz="2200" dirty="0" smtClean="0"/>
          </a:p>
        </p:txBody>
      </p:sp>
    </p:spTree>
    <p:extLst>
      <p:ext uri="{BB962C8B-B14F-4D97-AF65-F5344CB8AC3E}">
        <p14:creationId xmlns:p14="http://schemas.microsoft.com/office/powerpoint/2010/main" val="30499431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274638"/>
            <a:ext cx="7818072" cy="1143000"/>
          </a:xfrm>
        </p:spPr>
        <p:txBody>
          <a:bodyPr>
            <a:normAutofit fontScale="90000"/>
          </a:bodyPr>
          <a:lstStyle/>
          <a:p>
            <a:r>
              <a:rPr lang="en-US" b="1" dirty="0" smtClean="0"/>
              <a:t>Three Views of a Statement (2/4)</a:t>
            </a:r>
            <a:endParaRPr lang="el-GR" dirty="0"/>
          </a:p>
        </p:txBody>
      </p:sp>
      <p:sp>
        <p:nvSpPr>
          <p:cNvPr id="3" name="2 - Θέση περιεχομένου"/>
          <p:cNvSpPr>
            <a:spLocks noGrp="1"/>
          </p:cNvSpPr>
          <p:nvPr>
            <p:ph idx="1"/>
          </p:nvPr>
        </p:nvSpPr>
        <p:spPr>
          <a:xfrm>
            <a:off x="1435608" y="1447800"/>
            <a:ext cx="7498080" cy="1765176"/>
          </a:xfrm>
        </p:spPr>
        <p:txBody>
          <a:bodyPr>
            <a:normAutofit fontScale="77500" lnSpcReduction="20000"/>
          </a:bodyPr>
          <a:lstStyle/>
          <a:p>
            <a:r>
              <a:rPr lang="en-US" dirty="0" smtClean="0"/>
              <a:t>A second view is graph-based</a:t>
            </a:r>
          </a:p>
          <a:p>
            <a:r>
              <a:rPr lang="en-US" dirty="0" smtClean="0"/>
              <a:t>The corresponding graph to the preceding statement:</a:t>
            </a:r>
          </a:p>
          <a:p>
            <a:pPr lvl="1"/>
            <a:r>
              <a:rPr lang="en-US" dirty="0" smtClean="0"/>
              <a:t>It is a directed graph with labeled nodes and arcs</a:t>
            </a:r>
          </a:p>
          <a:p>
            <a:pPr lvl="2"/>
            <a:r>
              <a:rPr lang="en-US" dirty="0" smtClean="0"/>
              <a:t>the arcs are directed from the resource (the </a:t>
            </a:r>
            <a:r>
              <a:rPr lang="en-US" i="1" dirty="0" smtClean="0"/>
              <a:t>subject of the statement) to </a:t>
            </a:r>
            <a:r>
              <a:rPr lang="en-US" dirty="0" smtClean="0"/>
              <a:t>the value (the </a:t>
            </a:r>
            <a:r>
              <a:rPr lang="en-US" i="1" dirty="0" smtClean="0"/>
              <a:t>object of the statement)</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94</a:t>
            </a:fld>
            <a:endParaRPr lang="el-GR"/>
          </a:p>
        </p:txBody>
      </p:sp>
      <p:sp>
        <p:nvSpPr>
          <p:cNvPr id="6" name="2 - Θέση περιεχομένου"/>
          <p:cNvSpPr txBox="1">
            <a:spLocks/>
          </p:cNvSpPr>
          <p:nvPr/>
        </p:nvSpPr>
        <p:spPr>
          <a:xfrm>
            <a:off x="1403648" y="6056312"/>
            <a:ext cx="7498080" cy="801688"/>
          </a:xfrm>
          <a:prstGeom prst="rect">
            <a:avLst/>
          </a:prstGeom>
        </p:spPr>
        <p:txBody>
          <a:bodyPr>
            <a:normAutofit/>
          </a:bodyPr>
          <a:lstStyle/>
          <a:p>
            <a:pPr marL="365760" lvl="0" indent="-283464">
              <a:spcBef>
                <a:spcPts val="600"/>
              </a:spcBef>
              <a:buClr>
                <a:schemeClr val="accent1"/>
              </a:buClr>
              <a:buSzPct val="80000"/>
              <a:buFont typeface="Wingdings 2"/>
              <a:buChar cha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2" cstate="print"/>
          <a:srcRect/>
          <a:stretch>
            <a:fillRect/>
          </a:stretch>
        </p:blipFill>
        <p:spPr bwMode="auto">
          <a:xfrm>
            <a:off x="1475656" y="3265165"/>
            <a:ext cx="7425895" cy="739899"/>
          </a:xfrm>
          <a:prstGeom prst="rect">
            <a:avLst/>
          </a:prstGeom>
          <a:noFill/>
          <a:ln w="9525">
            <a:noFill/>
            <a:miter lim="800000"/>
            <a:headEnd/>
            <a:tailEnd/>
          </a:ln>
        </p:spPr>
      </p:pic>
      <p:sp>
        <p:nvSpPr>
          <p:cNvPr id="9" name="2 - Θέση περιεχομένου"/>
          <p:cNvSpPr txBox="1">
            <a:spLocks/>
          </p:cNvSpPr>
          <p:nvPr/>
        </p:nvSpPr>
        <p:spPr>
          <a:xfrm>
            <a:off x="1403648" y="4005064"/>
            <a:ext cx="7498080" cy="1080120"/>
          </a:xfrm>
          <a:prstGeom prst="rect">
            <a:avLst/>
          </a:prstGeom>
        </p:spPr>
        <p:txBody>
          <a:bodyPr>
            <a:normAutofit/>
          </a:bodyPr>
          <a:lstStyle/>
          <a:p>
            <a:pPr marL="365760" lvl="0" indent="-283464">
              <a:spcBef>
                <a:spcPts val="600"/>
              </a:spcBef>
              <a:buClr>
                <a:schemeClr val="accent1"/>
              </a:buClr>
              <a:buSzPct val="80000"/>
              <a:buFont typeface="Wingdings 2"/>
              <a:buChar char=""/>
            </a:pPr>
            <a:r>
              <a:rPr lang="en-US" sz="2700" dirty="0" smtClean="0"/>
              <a:t>The value of a statement may be a resource</a:t>
            </a:r>
          </a:p>
          <a:p>
            <a:pPr marL="822960" lvl="1" indent="-283464">
              <a:spcBef>
                <a:spcPts val="600"/>
              </a:spcBef>
              <a:buClr>
                <a:schemeClr val="accent1"/>
              </a:buClr>
              <a:buSzPct val="80000"/>
              <a:buFont typeface="Wingdings 2"/>
              <a:buChar char=""/>
            </a:pPr>
            <a:r>
              <a:rPr lang="en-US" sz="2400" dirty="0" smtClean="0"/>
              <a:t>Therefore, it may be linked to other resources</a:t>
            </a:r>
          </a:p>
          <a:p>
            <a:pPr marL="365760" lvl="0" indent="-283464">
              <a:spcBef>
                <a:spcPts val="600"/>
              </a:spcBef>
              <a:buClr>
                <a:schemeClr val="accent1"/>
              </a:buClr>
              <a:buSzPct val="80000"/>
              <a:buFont typeface="Wingdings 2"/>
              <a:buChar char=""/>
            </a:pP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014678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274638"/>
            <a:ext cx="7818072" cy="1143000"/>
          </a:xfrm>
        </p:spPr>
        <p:txBody>
          <a:bodyPr>
            <a:normAutofit fontScale="90000"/>
          </a:bodyPr>
          <a:lstStyle/>
          <a:p>
            <a:r>
              <a:rPr lang="en-US" b="1" dirty="0" smtClean="0"/>
              <a:t>Three Views of a Statement (3/4)</a:t>
            </a:r>
            <a:endParaRPr lang="el-GR" dirty="0"/>
          </a:p>
        </p:txBody>
      </p:sp>
      <p:sp>
        <p:nvSpPr>
          <p:cNvPr id="3" name="2 - Θέση περιεχομένου"/>
          <p:cNvSpPr>
            <a:spLocks noGrp="1"/>
          </p:cNvSpPr>
          <p:nvPr>
            <p:ph idx="1"/>
          </p:nvPr>
        </p:nvSpPr>
        <p:spPr>
          <a:xfrm>
            <a:off x="1435608" y="1447800"/>
            <a:ext cx="7498080" cy="541040"/>
          </a:xfrm>
        </p:spPr>
        <p:txBody>
          <a:bodyPr>
            <a:normAutofit/>
          </a:bodyPr>
          <a:lstStyle/>
          <a:p>
            <a:r>
              <a:rPr lang="en-US" sz="2500" dirty="0" smtClean="0"/>
              <a:t>Consider the following triples:</a:t>
            </a:r>
            <a:endParaRPr lang="el-GR" sz="25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95</a:t>
            </a:fld>
            <a:endParaRPr lang="el-GR"/>
          </a:p>
        </p:txBody>
      </p:sp>
      <p:sp>
        <p:nvSpPr>
          <p:cNvPr id="5" name="2 - Θέση περιεχομένου"/>
          <p:cNvSpPr txBox="1">
            <a:spLocks/>
          </p:cNvSpPr>
          <p:nvPr/>
        </p:nvSpPr>
        <p:spPr>
          <a:xfrm>
            <a:off x="1403648" y="3752056"/>
            <a:ext cx="7498080" cy="541040"/>
          </a:xfrm>
          <a:prstGeom prst="rect">
            <a:avLst/>
          </a:prstGeom>
        </p:spPr>
        <p:txBody>
          <a:bodyPr>
            <a:normAutofit/>
          </a:bodyPr>
          <a:lstStyle/>
          <a:p>
            <a:pPr marL="365760" lvl="0" indent="-283464">
              <a:spcBef>
                <a:spcPts val="600"/>
              </a:spcBef>
              <a:buClr>
                <a:schemeClr val="accent1"/>
              </a:buClr>
              <a:buSzPct val="80000"/>
              <a:buFont typeface="Wingdings 2"/>
              <a:buChar char=""/>
            </a:pPr>
            <a:r>
              <a:rPr lang="en-US" sz="2500" dirty="0" smtClean="0"/>
              <a:t>Their graphic representation</a:t>
            </a:r>
            <a:endParaRPr lang="el-GR" sz="2500" dirty="0"/>
          </a:p>
        </p:txBody>
      </p:sp>
      <p:sp>
        <p:nvSpPr>
          <p:cNvPr id="6" name="5 - Ορθογώνιο"/>
          <p:cNvSpPr/>
          <p:nvPr/>
        </p:nvSpPr>
        <p:spPr>
          <a:xfrm>
            <a:off x="1331640" y="1844824"/>
            <a:ext cx="7272808" cy="1800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(http://www.cit.gu.edu.au/~db, http://www.mydomain.org/site-owner, #</a:t>
            </a:r>
            <a:r>
              <a:rPr lang="en-US" sz="1600" dirty="0" err="1" smtClean="0"/>
              <a:t>DavidBillington</a:t>
            </a:r>
            <a:r>
              <a:rPr lang="en-US" sz="1600" dirty="0" smtClean="0"/>
              <a:t>)</a:t>
            </a:r>
          </a:p>
          <a:p>
            <a:r>
              <a:rPr lang="en-US" sz="1600" dirty="0" smtClean="0"/>
              <a:t>(#</a:t>
            </a:r>
            <a:r>
              <a:rPr lang="en-US" sz="1600" dirty="0" err="1" smtClean="0"/>
              <a:t>DavidBillington</a:t>
            </a:r>
            <a:r>
              <a:rPr lang="en-US" sz="1600" dirty="0" smtClean="0"/>
              <a:t>, http://www.mydomain.org/phone, </a:t>
            </a:r>
            <a:r>
              <a:rPr lang="el-GR" sz="1600" dirty="0" smtClean="0"/>
              <a:t>"3875507")</a:t>
            </a:r>
          </a:p>
          <a:p>
            <a:r>
              <a:rPr lang="en-US" sz="1600" dirty="0" smtClean="0"/>
              <a:t>(#</a:t>
            </a:r>
            <a:r>
              <a:rPr lang="en-US" sz="1600" dirty="0" err="1" smtClean="0"/>
              <a:t>DavidBillington</a:t>
            </a:r>
            <a:r>
              <a:rPr lang="en-US" sz="1600" dirty="0" smtClean="0"/>
              <a:t>, http://www.mydomain.org/uses,</a:t>
            </a:r>
          </a:p>
          <a:p>
            <a:r>
              <a:rPr lang="en-US" sz="1600" dirty="0" smtClean="0"/>
              <a:t>http://www.cit.gu.edu.au/~arock/defeasible/Defeasible.cgi)</a:t>
            </a:r>
          </a:p>
          <a:p>
            <a:r>
              <a:rPr lang="en-US" sz="1600" dirty="0" smtClean="0"/>
              <a:t>(http://www.cit.gu.edu.au/~arock/defeasible/Defeasible.cgi,</a:t>
            </a:r>
          </a:p>
          <a:p>
            <a:r>
              <a:rPr lang="en-US" sz="1600" dirty="0" smtClean="0"/>
              <a:t>http://www.mydomain.org/site-owner, ‘‘Andrew Rock’’)</a:t>
            </a:r>
            <a:endParaRPr lang="en-US" sz="1700" i="1" dirty="0" smtClean="0"/>
          </a:p>
        </p:txBody>
      </p:sp>
      <p:pic>
        <p:nvPicPr>
          <p:cNvPr id="7" name="Picture 3"/>
          <p:cNvPicPr>
            <a:picLocks noChangeAspect="1" noChangeArrowheads="1"/>
          </p:cNvPicPr>
          <p:nvPr/>
        </p:nvPicPr>
        <p:blipFill>
          <a:blip r:embed="rId2" cstate="print"/>
          <a:srcRect/>
          <a:stretch>
            <a:fillRect/>
          </a:stretch>
        </p:blipFill>
        <p:spPr bwMode="auto">
          <a:xfrm>
            <a:off x="1466850" y="4365104"/>
            <a:ext cx="6210300" cy="1590675"/>
          </a:xfrm>
          <a:prstGeom prst="rect">
            <a:avLst/>
          </a:prstGeom>
          <a:noFill/>
          <a:ln w="9525">
            <a:noFill/>
            <a:miter lim="800000"/>
            <a:headEnd/>
            <a:tailEnd/>
          </a:ln>
        </p:spPr>
      </p:pic>
    </p:spTree>
    <p:extLst>
      <p:ext uri="{BB962C8B-B14F-4D97-AF65-F5344CB8AC3E}">
        <p14:creationId xmlns:p14="http://schemas.microsoft.com/office/powerpoint/2010/main" val="29534127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274638"/>
            <a:ext cx="7818072" cy="1143000"/>
          </a:xfrm>
        </p:spPr>
        <p:txBody>
          <a:bodyPr>
            <a:normAutofit fontScale="90000"/>
          </a:bodyPr>
          <a:lstStyle/>
          <a:p>
            <a:r>
              <a:rPr lang="en-US" b="1" dirty="0" smtClean="0"/>
              <a:t>Three Views of a Statement (4/4)</a:t>
            </a:r>
            <a:endParaRPr lang="el-GR" dirty="0"/>
          </a:p>
        </p:txBody>
      </p:sp>
      <p:sp>
        <p:nvSpPr>
          <p:cNvPr id="3" name="2 - Θέση περιεχομένου"/>
          <p:cNvSpPr>
            <a:spLocks noGrp="1"/>
          </p:cNvSpPr>
          <p:nvPr>
            <p:ph idx="1"/>
          </p:nvPr>
        </p:nvSpPr>
        <p:spPr>
          <a:xfrm>
            <a:off x="1187624" y="1447800"/>
            <a:ext cx="7746064" cy="3637384"/>
          </a:xfrm>
        </p:spPr>
        <p:txBody>
          <a:bodyPr>
            <a:normAutofit lnSpcReduction="10000"/>
          </a:bodyPr>
          <a:lstStyle/>
          <a:p>
            <a:r>
              <a:rPr lang="en-US" sz="2500" dirty="0" smtClean="0"/>
              <a:t>The third representation is based on XML </a:t>
            </a:r>
          </a:p>
          <a:p>
            <a:pPr lvl="1"/>
            <a:r>
              <a:rPr lang="en-US" sz="2200" dirty="0" smtClean="0"/>
              <a:t>An RDF document is represented by an XML element with the tag </a:t>
            </a:r>
            <a:r>
              <a:rPr lang="en-US" sz="2200" i="1" dirty="0" err="1" smtClean="0"/>
              <a:t>rdf:RDF</a:t>
            </a:r>
            <a:endParaRPr lang="en-US" sz="2200" i="1" dirty="0" smtClean="0"/>
          </a:p>
          <a:p>
            <a:pPr lvl="1"/>
            <a:r>
              <a:rPr lang="en-US" sz="2200" dirty="0" smtClean="0"/>
              <a:t>The content of this element is a number of </a:t>
            </a:r>
            <a:r>
              <a:rPr lang="en-US" sz="2200" i="1" dirty="0" smtClean="0"/>
              <a:t>descriptions, </a:t>
            </a:r>
            <a:r>
              <a:rPr lang="en-US" sz="2200" dirty="0" smtClean="0"/>
              <a:t>which use </a:t>
            </a:r>
            <a:r>
              <a:rPr lang="en-US" sz="2200" i="1" dirty="0" err="1" smtClean="0"/>
              <a:t>rdf:Description</a:t>
            </a:r>
            <a:r>
              <a:rPr lang="en-US" sz="2200" dirty="0" smtClean="0"/>
              <a:t> tags</a:t>
            </a:r>
          </a:p>
          <a:p>
            <a:pPr lvl="2"/>
            <a:r>
              <a:rPr lang="en-US" sz="2000" dirty="0" smtClean="0"/>
              <a:t>Every description makes a statement about a resource, which is identified in one of three different ways:</a:t>
            </a:r>
          </a:p>
          <a:p>
            <a:pPr lvl="3"/>
            <a:r>
              <a:rPr lang="en-US" sz="1900" dirty="0" smtClean="0"/>
              <a:t>An </a:t>
            </a:r>
            <a:r>
              <a:rPr lang="en-US" sz="1900" i="1" dirty="0" smtClean="0"/>
              <a:t>about</a:t>
            </a:r>
            <a:r>
              <a:rPr lang="en-US" sz="1900" dirty="0" smtClean="0"/>
              <a:t> attribute, referencing an existing resource </a:t>
            </a:r>
          </a:p>
          <a:p>
            <a:pPr lvl="3"/>
            <a:r>
              <a:rPr lang="en-US" sz="1900" dirty="0" smtClean="0"/>
              <a:t>An </a:t>
            </a:r>
            <a:r>
              <a:rPr lang="en-US" sz="1900" i="1" dirty="0" smtClean="0"/>
              <a:t>ID</a:t>
            </a:r>
            <a:r>
              <a:rPr lang="en-US" sz="1900" dirty="0" smtClean="0"/>
              <a:t> attribute, creating a new resource</a:t>
            </a:r>
          </a:p>
          <a:p>
            <a:pPr lvl="3"/>
            <a:r>
              <a:rPr lang="en-US" sz="1900" dirty="0" smtClean="0"/>
              <a:t>Without a name, creating an anonymous resource</a:t>
            </a:r>
          </a:p>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96</a:t>
            </a:fld>
            <a:endParaRPr lang="el-GR"/>
          </a:p>
        </p:txBody>
      </p:sp>
      <p:sp>
        <p:nvSpPr>
          <p:cNvPr id="5" name="4 - Ορθογώνιο"/>
          <p:cNvSpPr/>
          <p:nvPr/>
        </p:nvSpPr>
        <p:spPr>
          <a:xfrm>
            <a:off x="2051720" y="4797152"/>
            <a:ext cx="5400600" cy="19442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&lt;?xml version="1.0" encoding="UTF-16"?&gt;</a:t>
            </a:r>
          </a:p>
          <a:p>
            <a:r>
              <a:rPr lang="en-US" sz="1600" dirty="0" smtClean="0"/>
              <a:t>&lt;</a:t>
            </a:r>
            <a:r>
              <a:rPr lang="en-US" sz="1600" dirty="0" err="1" smtClean="0"/>
              <a:t>rdf:RDF</a:t>
            </a:r>
            <a:endParaRPr lang="en-US" sz="1600" dirty="0" smtClean="0"/>
          </a:p>
          <a:p>
            <a:r>
              <a:rPr lang="en-US" sz="1600" dirty="0" err="1" smtClean="0"/>
              <a:t>xmlns:rdf</a:t>
            </a:r>
            <a:r>
              <a:rPr lang="en-US" sz="1600" dirty="0" smtClean="0"/>
              <a:t>="http://www.w3.org/1999/02/22-rdf-syntax-ns#"</a:t>
            </a:r>
          </a:p>
          <a:p>
            <a:r>
              <a:rPr lang="en-US" sz="1600" dirty="0" err="1" smtClean="0"/>
              <a:t>xmlns:mydomain</a:t>
            </a:r>
            <a:r>
              <a:rPr lang="en-US" sz="1600" dirty="0" smtClean="0"/>
              <a:t>="http://www.mydomain.org/my-rdf-ns"&gt;</a:t>
            </a:r>
          </a:p>
          <a:p>
            <a:r>
              <a:rPr lang="fr-FR" sz="1600" dirty="0" smtClean="0"/>
              <a:t>&lt;</a:t>
            </a:r>
            <a:r>
              <a:rPr lang="fr-FR" sz="1600" dirty="0" err="1" smtClean="0"/>
              <a:t>rdf:Description</a:t>
            </a:r>
            <a:r>
              <a:rPr lang="fr-FR" sz="1600" dirty="0" smtClean="0"/>
              <a:t> </a:t>
            </a:r>
            <a:r>
              <a:rPr lang="fr-FR" sz="1600" dirty="0" err="1" smtClean="0"/>
              <a:t>rdf:about</a:t>
            </a:r>
            <a:r>
              <a:rPr lang="fr-FR" sz="1600" dirty="0" smtClean="0"/>
              <a:t>="http://www.cit.gu.edu.au/~db"&gt;</a:t>
            </a:r>
          </a:p>
          <a:p>
            <a:r>
              <a:rPr lang="en-US" sz="1600" dirty="0" smtClean="0"/>
              <a:t>&lt;</a:t>
            </a:r>
            <a:r>
              <a:rPr lang="en-US" sz="1600" dirty="0" err="1" smtClean="0"/>
              <a:t>mydomain:site</a:t>
            </a:r>
            <a:r>
              <a:rPr lang="en-US" sz="1600" dirty="0" smtClean="0"/>
              <a:t>-owner </a:t>
            </a:r>
            <a:r>
              <a:rPr lang="en-US" sz="1600" dirty="0" err="1" smtClean="0"/>
              <a:t>rdf:resource</a:t>
            </a:r>
            <a:r>
              <a:rPr lang="en-US" sz="1600" dirty="0" smtClean="0"/>
              <a:t>="#</a:t>
            </a:r>
            <a:r>
              <a:rPr lang="en-US" sz="1600" dirty="0" err="1" smtClean="0"/>
              <a:t>DavidBillington</a:t>
            </a:r>
            <a:r>
              <a:rPr lang="en-US" sz="1600" dirty="0" smtClean="0"/>
              <a:t>"/&gt;</a:t>
            </a:r>
          </a:p>
          <a:p>
            <a:r>
              <a:rPr lang="en-US" sz="1600" dirty="0" smtClean="0"/>
              <a:t>&lt;/</a:t>
            </a:r>
            <a:r>
              <a:rPr lang="en-US" sz="1600" dirty="0" err="1" smtClean="0"/>
              <a:t>rdf:Description</a:t>
            </a:r>
            <a:r>
              <a:rPr lang="en-US" sz="1600" dirty="0" smtClean="0"/>
              <a:t>&gt;</a:t>
            </a:r>
          </a:p>
          <a:p>
            <a:r>
              <a:rPr lang="en-US" sz="1600" dirty="0" smtClean="0"/>
              <a:t>&lt;/</a:t>
            </a:r>
            <a:r>
              <a:rPr lang="en-US" sz="1600" dirty="0" err="1" smtClean="0"/>
              <a:t>rdf:RDF</a:t>
            </a:r>
            <a:r>
              <a:rPr lang="en-US" sz="1600" dirty="0" smtClean="0"/>
              <a:t>&gt;</a:t>
            </a:r>
            <a:endParaRPr lang="en-US" sz="1700" i="1" dirty="0" smtClean="0"/>
          </a:p>
        </p:txBody>
      </p:sp>
    </p:spTree>
    <p:extLst>
      <p:ext uri="{BB962C8B-B14F-4D97-AF65-F5344CB8AC3E}">
        <p14:creationId xmlns:p14="http://schemas.microsoft.com/office/powerpoint/2010/main" val="24424622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Reification</a:t>
            </a:r>
            <a:endParaRPr lang="el-GR" dirty="0"/>
          </a:p>
        </p:txBody>
      </p:sp>
      <p:sp>
        <p:nvSpPr>
          <p:cNvPr id="3" name="2 - Θέση περιεχομένου"/>
          <p:cNvSpPr>
            <a:spLocks noGrp="1"/>
          </p:cNvSpPr>
          <p:nvPr>
            <p:ph idx="1"/>
          </p:nvPr>
        </p:nvSpPr>
        <p:spPr>
          <a:xfrm>
            <a:off x="1435608" y="1447800"/>
            <a:ext cx="7498080" cy="685056"/>
          </a:xfrm>
        </p:spPr>
        <p:txBody>
          <a:bodyPr>
            <a:normAutofit fontScale="70000" lnSpcReduction="20000"/>
          </a:bodyPr>
          <a:lstStyle/>
          <a:p>
            <a:r>
              <a:rPr lang="en-US" dirty="0" smtClean="0"/>
              <a:t>In RDF it is possible to make statements about statements:</a:t>
            </a: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97</a:t>
            </a:fld>
            <a:endParaRPr lang="el-GR"/>
          </a:p>
        </p:txBody>
      </p:sp>
      <p:sp>
        <p:nvSpPr>
          <p:cNvPr id="5" name="4 - Ορθογώνιο"/>
          <p:cNvSpPr/>
          <p:nvPr/>
        </p:nvSpPr>
        <p:spPr>
          <a:xfrm>
            <a:off x="1979712" y="2060848"/>
            <a:ext cx="6336704"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700" dirty="0" err="1" smtClean="0"/>
              <a:t>Grigoris</a:t>
            </a:r>
            <a:r>
              <a:rPr lang="en-US" sz="1700" dirty="0" smtClean="0"/>
              <a:t> believes that David </a:t>
            </a:r>
            <a:r>
              <a:rPr lang="en-US" sz="1700" dirty="0" err="1" smtClean="0"/>
              <a:t>Billington</a:t>
            </a:r>
            <a:r>
              <a:rPr lang="en-US" sz="1700" dirty="0" smtClean="0"/>
              <a:t> is the creator of the Web page</a:t>
            </a:r>
          </a:p>
          <a:p>
            <a:r>
              <a:rPr lang="en-US" sz="1700" dirty="0" smtClean="0"/>
              <a:t>http://www.cit.gu.edu.au/</a:t>
            </a:r>
            <a:r>
              <a:rPr lang="en-US" sz="1700" i="1" dirty="0" smtClean="0"/>
              <a:t>∼db</a:t>
            </a:r>
          </a:p>
        </p:txBody>
      </p:sp>
      <p:sp>
        <p:nvSpPr>
          <p:cNvPr id="6" name="2 - Θέση περιεχομένου"/>
          <p:cNvSpPr txBox="1">
            <a:spLocks/>
          </p:cNvSpPr>
          <p:nvPr/>
        </p:nvSpPr>
        <p:spPr>
          <a:xfrm>
            <a:off x="1403648" y="2852936"/>
            <a:ext cx="7498080" cy="3205336"/>
          </a:xfrm>
          <a:prstGeom prst="rect">
            <a:avLst/>
          </a:prstGeom>
        </p:spPr>
        <p:txBody>
          <a:bodyPr>
            <a:normAutofit fontScale="625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This kind of statement can be used to describe belief or trust in other statements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The solution is to assign a unique identifier to each statement, which can be used to refer to the statement</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RDF allows this using a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reification mechanism </a:t>
            </a:r>
          </a:p>
          <a:p>
            <a:pPr marL="365760" indent="-283464">
              <a:spcBef>
                <a:spcPts val="600"/>
              </a:spcBef>
              <a:buClr>
                <a:schemeClr val="accent1"/>
              </a:buClr>
              <a:buSzPct val="80000"/>
              <a:buFont typeface="Wingdings 2"/>
              <a:buChar cha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key idea is to introduce an auxiliary object, say,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belief1, and relate it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to each of the three parts of the original statement through the properties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subject, predicate, and object</a:t>
            </a:r>
          </a:p>
          <a:p>
            <a:pPr marL="822960" lvl="1" indent="-283464">
              <a:spcBef>
                <a:spcPts val="600"/>
              </a:spcBef>
              <a:buClr>
                <a:schemeClr val="accent1"/>
              </a:buClr>
              <a:buSzPct val="80000"/>
              <a:buFont typeface="Wingdings 2"/>
              <a:buChar char=""/>
            </a:pPr>
            <a:r>
              <a:rPr kumimoji="0" lang="en-US" sz="3200" b="0" u="none" strike="noStrike" kern="1200" cap="none" spc="0" normalizeH="0" baseline="0" noProof="0" dirty="0" smtClean="0">
                <a:ln>
                  <a:noFill/>
                </a:ln>
                <a:solidFill>
                  <a:schemeClr val="tx1"/>
                </a:solidFill>
                <a:effectLst/>
                <a:uLnTx/>
                <a:uFillTx/>
                <a:latin typeface="+mn-lt"/>
                <a:ea typeface="+mn-ea"/>
                <a:cs typeface="+mn-cs"/>
              </a:rPr>
              <a:t>In the preceding example the subject of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belief1</a:t>
            </a:r>
            <a:r>
              <a:rPr kumimoji="0" lang="en-US" sz="3200" b="0" u="none" strike="noStrike" kern="1200" cap="none" spc="0" normalizeH="0" baseline="0" noProof="0" dirty="0" smtClean="0">
                <a:ln>
                  <a:noFill/>
                </a:ln>
                <a:solidFill>
                  <a:schemeClr val="tx1"/>
                </a:solidFill>
                <a:effectLst/>
                <a:uLnTx/>
                <a:uFillTx/>
                <a:latin typeface="+mn-lt"/>
                <a:ea typeface="+mn-ea"/>
                <a:cs typeface="+mn-cs"/>
              </a:rPr>
              <a:t> would be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David </a:t>
            </a:r>
            <a:r>
              <a:rPr kumimoji="0" lang="en-US" sz="3200" b="0" i="1" u="none" strike="noStrike" kern="1200" cap="none" spc="0" normalizeH="0" baseline="0" noProof="0" dirty="0" err="1" smtClean="0">
                <a:ln>
                  <a:noFill/>
                </a:ln>
                <a:solidFill>
                  <a:schemeClr val="tx1"/>
                </a:solidFill>
                <a:effectLst/>
                <a:uLnTx/>
                <a:uFillTx/>
                <a:latin typeface="+mn-lt"/>
                <a:ea typeface="+mn-ea"/>
                <a:cs typeface="+mn-cs"/>
              </a:rPr>
              <a:t>Billington</a:t>
            </a:r>
            <a:r>
              <a:rPr kumimoji="0" lang="en-US" sz="3200" b="0" u="none" strike="noStrike" kern="1200" cap="none" spc="0" normalizeH="0" baseline="0" noProof="0" dirty="0" smtClean="0">
                <a:ln>
                  <a:noFill/>
                </a:ln>
                <a:solidFill>
                  <a:schemeClr val="tx1"/>
                </a:solidFill>
                <a:effectLst/>
                <a:uLnTx/>
                <a:uFillTx/>
                <a:latin typeface="+mn-lt"/>
                <a:ea typeface="+mn-ea"/>
                <a:cs typeface="+mn-cs"/>
              </a:rPr>
              <a:t>, the predicate would be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creator</a:t>
            </a:r>
            <a:r>
              <a:rPr kumimoji="0" lang="en-US" sz="3200" b="0" u="none" strike="noStrike" kern="1200" cap="none" spc="0" normalizeH="0" baseline="0" noProof="0" dirty="0" smtClean="0">
                <a:ln>
                  <a:noFill/>
                </a:ln>
                <a:solidFill>
                  <a:schemeClr val="tx1"/>
                </a:solidFill>
                <a:effectLst/>
                <a:uLnTx/>
                <a:uFillTx/>
                <a:latin typeface="+mn-lt"/>
                <a:ea typeface="+mn-ea"/>
                <a:cs typeface="+mn-cs"/>
              </a:rPr>
              <a:t>, and the object </a:t>
            </a:r>
            <a:r>
              <a:rPr kumimoji="0" lang="en-US" sz="3200" b="0" i="1" u="none" strike="noStrike" kern="1200" cap="none" spc="0" normalizeH="0" baseline="0" noProof="0" dirty="0" smtClean="0">
                <a:ln>
                  <a:noFill/>
                </a:ln>
                <a:solidFill>
                  <a:schemeClr val="tx1"/>
                </a:solidFill>
                <a:effectLst/>
                <a:uLnTx/>
                <a:uFillTx/>
                <a:latin typeface="+mn-lt"/>
                <a:ea typeface="+mn-ea"/>
                <a:cs typeface="+mn-cs"/>
              </a:rPr>
              <a:t>http://www.cit.gu.edu.au/∼db</a:t>
            </a:r>
          </a:p>
        </p:txBody>
      </p:sp>
    </p:spTree>
    <p:extLst>
      <p:ext uri="{BB962C8B-B14F-4D97-AF65-F5344CB8AC3E}">
        <p14:creationId xmlns:p14="http://schemas.microsoft.com/office/powerpoint/2010/main" val="634487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Data Types</a:t>
            </a:r>
            <a:endParaRPr lang="el-GR" dirty="0"/>
          </a:p>
        </p:txBody>
      </p:sp>
      <p:sp>
        <p:nvSpPr>
          <p:cNvPr id="3" name="2 - Θέση περιεχομένου"/>
          <p:cNvSpPr>
            <a:spLocks noGrp="1"/>
          </p:cNvSpPr>
          <p:nvPr>
            <p:ph idx="1"/>
          </p:nvPr>
        </p:nvSpPr>
        <p:spPr>
          <a:xfrm>
            <a:off x="1187624" y="1196752"/>
            <a:ext cx="7746064" cy="4536504"/>
          </a:xfrm>
        </p:spPr>
        <p:txBody>
          <a:bodyPr>
            <a:normAutofit fontScale="62500" lnSpcReduction="20000"/>
          </a:bodyPr>
          <a:lstStyle/>
          <a:p>
            <a:r>
              <a:rPr lang="en-US" dirty="0" smtClean="0"/>
              <a:t>Consider the telephone number “3875507”</a:t>
            </a:r>
          </a:p>
          <a:p>
            <a:r>
              <a:rPr lang="en-US" dirty="0" smtClean="0"/>
              <a:t>A program reading this RDF data model cannot know if the literal “3875507” is to be interpreted as an integer or as a string, or indeed if it is a integer, whether it is in decimal or hexadecimal representation</a:t>
            </a:r>
          </a:p>
          <a:p>
            <a:r>
              <a:rPr lang="en-US" dirty="0" smtClean="0"/>
              <a:t>A program can only know how to interpret this resource if the application is explicitly given the information that the literal is intended to represent a number,  and which number the literal is supposed to represent</a:t>
            </a:r>
          </a:p>
          <a:p>
            <a:r>
              <a:rPr lang="en-US" dirty="0" smtClean="0"/>
              <a:t>The common practice is to provide this kind of information by associating a data type with the literal, in this case, a data type like decimal or integer</a:t>
            </a:r>
          </a:p>
          <a:p>
            <a:r>
              <a:rPr lang="en-US" dirty="0" smtClean="0"/>
              <a:t>In RDF, </a:t>
            </a:r>
            <a:r>
              <a:rPr lang="en-US" i="1" dirty="0" smtClean="0"/>
              <a:t>typed literals</a:t>
            </a:r>
            <a:r>
              <a:rPr lang="en-US" dirty="0" smtClean="0"/>
              <a:t> are used to provide this kind of information</a:t>
            </a:r>
          </a:p>
          <a:p>
            <a:pPr lvl="1"/>
            <a:r>
              <a:rPr lang="en-US" dirty="0" smtClean="0"/>
              <a:t>Using a typed literal, we could describe David </a:t>
            </a:r>
            <a:r>
              <a:rPr lang="en-US" dirty="0" err="1" smtClean="0"/>
              <a:t>Billington’s</a:t>
            </a:r>
            <a:r>
              <a:rPr lang="en-US" dirty="0" smtClean="0"/>
              <a:t> age as being the integer number 27 using the triple</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98</a:t>
            </a:fld>
            <a:endParaRPr lang="el-GR"/>
          </a:p>
        </p:txBody>
      </p:sp>
      <p:sp>
        <p:nvSpPr>
          <p:cNvPr id="5" name="4 - Ορθογώνιο"/>
          <p:cNvSpPr/>
          <p:nvPr/>
        </p:nvSpPr>
        <p:spPr>
          <a:xfrm>
            <a:off x="467544" y="5301208"/>
            <a:ext cx="8568952" cy="4320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600" dirty="0" smtClean="0"/>
              <a:t>(#</a:t>
            </a:r>
            <a:r>
              <a:rPr lang="en-US" sz="1600" dirty="0" err="1" smtClean="0"/>
              <a:t>DavidBillington</a:t>
            </a:r>
            <a:r>
              <a:rPr lang="en-US" sz="1600" dirty="0" smtClean="0"/>
              <a:t>, http://www.mydomain.org/age, "27"^http://www.w3.org/2001/XMLSchema#integer)</a:t>
            </a:r>
            <a:endParaRPr lang="en-US" sz="1700" i="1" dirty="0" smtClean="0"/>
          </a:p>
        </p:txBody>
      </p:sp>
      <p:sp>
        <p:nvSpPr>
          <p:cNvPr id="6" name="2 - Θέση περιεχομένου"/>
          <p:cNvSpPr txBox="1">
            <a:spLocks/>
          </p:cNvSpPr>
          <p:nvPr/>
        </p:nvSpPr>
        <p:spPr>
          <a:xfrm>
            <a:off x="1187624" y="5805264"/>
            <a:ext cx="7498080" cy="1008112"/>
          </a:xfrm>
          <a:prstGeom prst="rect">
            <a:avLst/>
          </a:prstGeom>
        </p:spPr>
        <p:txBody>
          <a:bodyPr>
            <a:normAutofit fontScale="70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3200" dirty="0" smtClean="0"/>
              <a:t>This example shows two things: </a:t>
            </a:r>
          </a:p>
          <a:p>
            <a:pPr marL="822960" lvl="1" indent="-283464">
              <a:spcBef>
                <a:spcPts val="600"/>
              </a:spcBef>
              <a:buClr>
                <a:schemeClr val="accent1"/>
              </a:buClr>
              <a:buSzPct val="80000"/>
              <a:buFont typeface="Wingdings 2"/>
              <a:buChar char=""/>
            </a:pPr>
            <a:r>
              <a:rPr lang="en-US" sz="2600" dirty="0" smtClean="0"/>
              <a:t>the use of the ^^ notation to indicate the type of a literal</a:t>
            </a:r>
          </a:p>
          <a:p>
            <a:pPr marL="822960" lvl="1" indent="-283464">
              <a:spcBef>
                <a:spcPts val="600"/>
              </a:spcBef>
              <a:buClr>
                <a:schemeClr val="accent1"/>
              </a:buClr>
              <a:buSzPct val="80000"/>
              <a:buFont typeface="Wingdings 2"/>
              <a:buChar char=""/>
            </a:pPr>
            <a:r>
              <a:rPr lang="en-US" sz="2600" dirty="0" smtClean="0"/>
              <a:t>the use of data types that are predefined by XML Schema</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126698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724128" y="4797152"/>
            <a:ext cx="2647950" cy="1847850"/>
          </a:xfrm>
          <a:prstGeom prst="rect">
            <a:avLst/>
          </a:prstGeom>
          <a:noFill/>
          <a:ln w="9525">
            <a:noFill/>
            <a:miter lim="800000"/>
            <a:headEnd/>
            <a:tailEnd/>
          </a:ln>
        </p:spPr>
      </p:pic>
      <p:sp>
        <p:nvSpPr>
          <p:cNvPr id="2" name="1 - Τίτλος"/>
          <p:cNvSpPr>
            <a:spLocks noGrp="1"/>
          </p:cNvSpPr>
          <p:nvPr>
            <p:ph type="title"/>
          </p:nvPr>
        </p:nvSpPr>
        <p:spPr/>
        <p:txBody>
          <a:bodyPr>
            <a:normAutofit/>
          </a:bodyPr>
          <a:lstStyle/>
          <a:p>
            <a:r>
              <a:rPr lang="en-US" b="1" dirty="0" smtClean="0"/>
              <a:t>A Critical View of RDF (1/3)</a:t>
            </a:r>
            <a:endParaRPr lang="el-GR" dirty="0"/>
          </a:p>
        </p:txBody>
      </p:sp>
      <p:sp>
        <p:nvSpPr>
          <p:cNvPr id="3" name="2 - Θέση περιεχομένου"/>
          <p:cNvSpPr>
            <a:spLocks noGrp="1"/>
          </p:cNvSpPr>
          <p:nvPr>
            <p:ph idx="1"/>
          </p:nvPr>
        </p:nvSpPr>
        <p:spPr>
          <a:xfrm>
            <a:off x="1435608" y="1340768"/>
            <a:ext cx="7498080" cy="2341240"/>
          </a:xfrm>
        </p:spPr>
        <p:txBody>
          <a:bodyPr>
            <a:normAutofit/>
          </a:bodyPr>
          <a:lstStyle/>
          <a:p>
            <a:r>
              <a:rPr lang="en-US" sz="2000" dirty="0" smtClean="0"/>
              <a:t>RDF uses only binary properties</a:t>
            </a:r>
          </a:p>
          <a:p>
            <a:r>
              <a:rPr lang="en-US" sz="2000" dirty="0" smtClean="0"/>
              <a:t>We often use predicates with more than two arguments</a:t>
            </a:r>
          </a:p>
          <a:p>
            <a:pPr lvl="1"/>
            <a:r>
              <a:rPr lang="en-US" sz="1800" dirty="0" smtClean="0"/>
              <a:t>Such predicates can be simulated by a number of binary predicates</a:t>
            </a:r>
          </a:p>
          <a:p>
            <a:r>
              <a:rPr lang="en-US" sz="2000" dirty="0" smtClean="0"/>
              <a:t>We illustrate this technique for a predicate </a:t>
            </a:r>
            <a:r>
              <a:rPr lang="en-US" sz="2000" i="1" dirty="0" smtClean="0"/>
              <a:t>referee </a:t>
            </a:r>
            <a:r>
              <a:rPr lang="en-US" sz="2000" dirty="0" smtClean="0"/>
              <a:t>with three arguments</a:t>
            </a:r>
          </a:p>
          <a:p>
            <a:r>
              <a:rPr lang="en-US" sz="2000" dirty="0" smtClean="0"/>
              <a:t>The intuitive meaning of </a:t>
            </a:r>
            <a:r>
              <a:rPr lang="en-US" sz="2000" i="1" dirty="0" smtClean="0"/>
              <a:t>referee(X, Y, Z) is</a:t>
            </a:r>
            <a:endParaRPr lang="el-GR" sz="2000"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99</a:t>
            </a:fld>
            <a:endParaRPr lang="el-GR"/>
          </a:p>
        </p:txBody>
      </p:sp>
      <p:sp>
        <p:nvSpPr>
          <p:cNvPr id="5" name="2 - Θέση περιεχομένου"/>
          <p:cNvSpPr txBox="1">
            <a:spLocks/>
          </p:cNvSpPr>
          <p:nvPr/>
        </p:nvSpPr>
        <p:spPr>
          <a:xfrm>
            <a:off x="1403648" y="4077072"/>
            <a:ext cx="7498080" cy="1152128"/>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000" dirty="0" smtClean="0"/>
              <a:t>We now introduce a new auxiliary resource </a:t>
            </a:r>
            <a:r>
              <a:rPr lang="en-US" sz="2000" i="1" dirty="0" err="1" smtClean="0"/>
              <a:t>chessGame</a:t>
            </a:r>
            <a:r>
              <a:rPr lang="en-US" sz="2000" i="1" dirty="0" smtClean="0"/>
              <a:t> and the binary predicates ref, player1, and player2</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000" dirty="0" smtClean="0"/>
              <a:t>Then we can represent referee(X, Y, Z) as follows:</a:t>
            </a:r>
            <a:endParaRPr kumimoji="0" lang="el-GR" sz="2000" b="0" u="none" strike="noStrike" kern="1200" cap="none" spc="0" normalizeH="0" baseline="0" noProof="0" dirty="0">
              <a:ln>
                <a:noFill/>
              </a:ln>
              <a:solidFill>
                <a:schemeClr val="tx1"/>
              </a:solidFill>
              <a:effectLst/>
              <a:uLnTx/>
              <a:uFillTx/>
              <a:latin typeface="+mn-lt"/>
              <a:ea typeface="+mn-ea"/>
              <a:cs typeface="+mn-cs"/>
            </a:endParaRPr>
          </a:p>
        </p:txBody>
      </p:sp>
      <p:sp>
        <p:nvSpPr>
          <p:cNvPr id="6" name="5 - Ορθογώνιο"/>
          <p:cNvSpPr/>
          <p:nvPr/>
        </p:nvSpPr>
        <p:spPr>
          <a:xfrm>
            <a:off x="1763688" y="5301208"/>
            <a:ext cx="2088232" cy="9807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700" i="1" dirty="0" smtClean="0"/>
              <a:t>ref(</a:t>
            </a:r>
            <a:r>
              <a:rPr lang="en-US" sz="1700" i="1" dirty="0" err="1" smtClean="0"/>
              <a:t>chessGame</a:t>
            </a:r>
            <a:r>
              <a:rPr lang="en-US" sz="1700" i="1" dirty="0" smtClean="0"/>
              <a:t>, X)</a:t>
            </a:r>
          </a:p>
          <a:p>
            <a:r>
              <a:rPr lang="en-US" sz="1700" i="1" dirty="0" smtClean="0"/>
              <a:t>player1(</a:t>
            </a:r>
            <a:r>
              <a:rPr lang="en-US" sz="1700" i="1" dirty="0" err="1" smtClean="0"/>
              <a:t>chessGame</a:t>
            </a:r>
            <a:r>
              <a:rPr lang="en-US" sz="1700" i="1" dirty="0" smtClean="0"/>
              <a:t>, Y)</a:t>
            </a:r>
          </a:p>
          <a:p>
            <a:r>
              <a:rPr lang="en-US" sz="1700" i="1" dirty="0" smtClean="0"/>
              <a:t>player2(</a:t>
            </a:r>
            <a:r>
              <a:rPr lang="en-US" sz="1700" i="1" dirty="0" err="1" smtClean="0"/>
              <a:t>chessGame</a:t>
            </a:r>
            <a:r>
              <a:rPr lang="en-US" sz="1700" i="1" dirty="0" smtClean="0"/>
              <a:t>, Z)</a:t>
            </a:r>
          </a:p>
        </p:txBody>
      </p:sp>
      <p:sp>
        <p:nvSpPr>
          <p:cNvPr id="7" name="6 - Ορθογώνιο"/>
          <p:cNvSpPr/>
          <p:nvPr/>
        </p:nvSpPr>
        <p:spPr>
          <a:xfrm>
            <a:off x="2132112" y="3501008"/>
            <a:ext cx="4960168"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700" i="1" dirty="0" smtClean="0"/>
              <a:t>X is the referee in a chess game between players Y and Z</a:t>
            </a:r>
          </a:p>
        </p:txBody>
      </p:sp>
    </p:spTree>
    <p:extLst>
      <p:ext uri="{BB962C8B-B14F-4D97-AF65-F5344CB8AC3E}">
        <p14:creationId xmlns:p14="http://schemas.microsoft.com/office/powerpoint/2010/main" val="38658234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Ρίζες">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842</TotalTime>
  <Words>50414</Words>
  <Application>Microsoft Office PowerPoint</Application>
  <PresentationFormat>Προβολή στην οθόνη (4:3)</PresentationFormat>
  <Paragraphs>5333</Paragraphs>
  <Slides>463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463</vt:i4>
      </vt:variant>
    </vt:vector>
  </HeadingPairs>
  <TitlesOfParts>
    <vt:vector size="464" baseType="lpstr">
      <vt:lpstr>Ηλιοστάσιο</vt:lpstr>
      <vt:lpstr>The Semantic Web Vision</vt:lpstr>
      <vt:lpstr>Today’s Web</vt:lpstr>
      <vt:lpstr>Search Engines</vt:lpstr>
      <vt:lpstr>The Semantic Web (SW) Initiative</vt:lpstr>
      <vt:lpstr>From Today’s Web to the Semantic Web: Examples</vt:lpstr>
      <vt:lpstr>Knowledge Management (1/2)</vt:lpstr>
      <vt:lpstr>Knowledge Management (2/2)</vt:lpstr>
      <vt:lpstr>B2C Electronic Commerce (1/2)</vt:lpstr>
      <vt:lpstr>B2C Electronic Commerce (2/2)</vt:lpstr>
      <vt:lpstr>B2B Electronic Commerce</vt:lpstr>
      <vt:lpstr>Wikis</vt:lpstr>
      <vt:lpstr>Παρουσίαση του PowerPoint</vt:lpstr>
      <vt:lpstr>Personal Agents:  A Future Scenario (2/2)</vt:lpstr>
      <vt:lpstr>Semantic Web Technologies</vt:lpstr>
      <vt:lpstr>Explicit Metadata (1/3)</vt:lpstr>
      <vt:lpstr>Explicit Metadata (2/3)</vt:lpstr>
      <vt:lpstr>Explicit Metadata (3/3)</vt:lpstr>
      <vt:lpstr>Ontologies (1/4) </vt:lpstr>
      <vt:lpstr>Ontologies (2/4)</vt:lpstr>
      <vt:lpstr>Ontologies (3/4)</vt:lpstr>
      <vt:lpstr>Ontologies (4/4)</vt:lpstr>
      <vt:lpstr>Logic (1/3)</vt:lpstr>
      <vt:lpstr>Logic (2/3)</vt:lpstr>
      <vt:lpstr>Logic (3/3)</vt:lpstr>
      <vt:lpstr>Agents (1/2)</vt:lpstr>
      <vt:lpstr>Agents (2/2)</vt:lpstr>
      <vt:lpstr>The Semantic Web versus Artificial Intelligence</vt:lpstr>
      <vt:lpstr>A Layered Approach (1/2)</vt:lpstr>
      <vt:lpstr>A Layered Approach (2/2)</vt:lpstr>
      <vt:lpstr>The “layer cake” of the SW (1/2)</vt:lpstr>
      <vt:lpstr>The “layer cake” of the SW (2/2)</vt:lpstr>
      <vt:lpstr>Structured Web Documents: XML</vt:lpstr>
      <vt:lpstr>Introduction (1/6)</vt:lpstr>
      <vt:lpstr>Introduction (2/6) – Example 1</vt:lpstr>
      <vt:lpstr>Introduction (3/6)</vt:lpstr>
      <vt:lpstr>Introduction (4/6)</vt:lpstr>
      <vt:lpstr>Introduction (5/6)</vt:lpstr>
      <vt:lpstr>Introduction (6/6) – Example 2</vt:lpstr>
      <vt:lpstr>The XML Language</vt:lpstr>
      <vt:lpstr>Prolog</vt:lpstr>
      <vt:lpstr>Elements</vt:lpstr>
      <vt:lpstr>Attributes</vt:lpstr>
      <vt:lpstr>Comments and Processing Instructions (PIs)</vt:lpstr>
      <vt:lpstr>Well-Formed XML Documents</vt:lpstr>
      <vt:lpstr>Tree Model of XML Documents (1/3)</vt:lpstr>
      <vt:lpstr>Tree Model of XML Documents (2/3)</vt:lpstr>
      <vt:lpstr>Tree Model of XML Documents (3/3)</vt:lpstr>
      <vt:lpstr>Structuring</vt:lpstr>
      <vt:lpstr>DTDs (1/9)</vt:lpstr>
      <vt:lpstr>DTDs (2/9)</vt:lpstr>
      <vt:lpstr>DTDs (3/9)</vt:lpstr>
      <vt:lpstr>DTDs (4/9)</vt:lpstr>
      <vt:lpstr>DTDs (5/9)</vt:lpstr>
      <vt:lpstr>DTDs (6/9)</vt:lpstr>
      <vt:lpstr>DTDs (7/9)</vt:lpstr>
      <vt:lpstr>DTDs (8/9)</vt:lpstr>
      <vt:lpstr>DTDs (9/9)</vt:lpstr>
      <vt:lpstr>XML Schema</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vt:lpstr>
      <vt:lpstr>Παρουσίαση του PowerPoint</vt:lpstr>
      <vt:lpstr>Namespaces</vt:lpstr>
      <vt:lpstr>Namespaces (1/2)</vt:lpstr>
      <vt:lpstr>Namespaces (2/2)</vt:lpstr>
      <vt:lpstr>Addressing and Querying XML Documents</vt:lpstr>
      <vt:lpstr>Addressing and Querying XML Documents (1/5)</vt:lpstr>
      <vt:lpstr>Addressing and Querying XML Documents (2/5)</vt:lpstr>
      <vt:lpstr>Addressing and Querying XML Documents (3/5)</vt:lpstr>
      <vt:lpstr>Addressing and Querying XML Documents (4/5)</vt:lpstr>
      <vt:lpstr>Addressing and Querying XML Documents (5/5)</vt:lpstr>
      <vt:lpstr>Processing</vt:lpstr>
      <vt:lpstr>Processing (1/8)</vt:lpstr>
      <vt:lpstr>Processing (2/8)</vt:lpstr>
      <vt:lpstr>Processing (3/8)</vt:lpstr>
      <vt:lpstr>Processing (4/8)</vt:lpstr>
      <vt:lpstr>Processing (5/8)</vt:lpstr>
      <vt:lpstr>Processing (6/8)</vt:lpstr>
      <vt:lpstr>Processing (7/8)</vt:lpstr>
      <vt:lpstr>Processing (8/8)</vt:lpstr>
      <vt:lpstr>Describing Web Resources: RDF  </vt:lpstr>
      <vt:lpstr>Introduction (1/4)</vt:lpstr>
      <vt:lpstr>Introduction (2/4)</vt:lpstr>
      <vt:lpstr>Introduction (3/4)</vt:lpstr>
      <vt:lpstr>Introduction (4/4)</vt:lpstr>
      <vt:lpstr>RDF: Basic Ideas</vt:lpstr>
      <vt:lpstr>Resources</vt:lpstr>
      <vt:lpstr>Properties and Statements</vt:lpstr>
      <vt:lpstr>Three Views of a Statement (1/4)</vt:lpstr>
      <vt:lpstr>Three Views of a Statement (2/4)</vt:lpstr>
      <vt:lpstr>Three Views of a Statement (3/4)</vt:lpstr>
      <vt:lpstr>Three Views of a Statement (4/4)</vt:lpstr>
      <vt:lpstr>Reification</vt:lpstr>
      <vt:lpstr>Data Types</vt:lpstr>
      <vt:lpstr>A Critical View of RDF (1/3)</vt:lpstr>
      <vt:lpstr>A Critical View of RDF (2/3)</vt:lpstr>
      <vt:lpstr>A Critical View of RDF (3/3)</vt:lpstr>
      <vt:lpstr>RDF: XML-Based Syntax</vt:lpstr>
      <vt:lpstr>RDF Introduction (1/4)</vt:lpstr>
      <vt:lpstr>RDF Introduction (2/4)</vt:lpstr>
      <vt:lpstr>RDF Introduction (3/4)</vt:lpstr>
      <vt:lpstr>RDF Introduction (4/4)</vt:lpstr>
      <vt:lpstr>The rdf:resource Attribute (1/2)</vt:lpstr>
      <vt:lpstr>The rdf:resource Attribute (2/2)</vt:lpstr>
      <vt:lpstr>Nested Descriptions</vt:lpstr>
      <vt:lpstr>The rdf:type Element</vt:lpstr>
      <vt:lpstr>Abbreviated Syntax (1/2)</vt:lpstr>
      <vt:lpstr>Abbreviated Syntax (2/2)</vt:lpstr>
      <vt:lpstr>Container Elements (1/6)</vt:lpstr>
      <vt:lpstr>Container Elements (2/6)</vt:lpstr>
      <vt:lpstr>Container Elements (3/6)</vt:lpstr>
      <vt:lpstr>Container Elements (4/6)</vt:lpstr>
      <vt:lpstr>Container Elements (5/6)</vt:lpstr>
      <vt:lpstr>Container Elements (6/6)</vt:lpstr>
      <vt:lpstr>Reification (1/2)</vt:lpstr>
      <vt:lpstr>Reification (2/2)</vt:lpstr>
      <vt:lpstr>RDF Schema:  Basic Ideas</vt:lpstr>
      <vt:lpstr>RDF Schema: Basic Ideas</vt:lpstr>
      <vt:lpstr>Classes and Properties (1/2)</vt:lpstr>
      <vt:lpstr>Classes and Properties (2/2)</vt:lpstr>
      <vt:lpstr>Class Hierarchies and Inheritance (1/4)</vt:lpstr>
      <vt:lpstr>Class Hierarchies and Inheritance (2/4)</vt:lpstr>
      <vt:lpstr>Class Hierarchies and Inheritance (3/4)</vt:lpstr>
      <vt:lpstr>Class Hierarchies and Inheritance (4/4)</vt:lpstr>
      <vt:lpstr>Property Hierarchies</vt:lpstr>
      <vt:lpstr>RDF versus RDFS Layers</vt:lpstr>
      <vt:lpstr>RDF Schema:  The Language</vt:lpstr>
      <vt:lpstr>RDF Schema: The Language</vt:lpstr>
      <vt:lpstr>Core Classes</vt:lpstr>
      <vt:lpstr>Core Properties for Defining Relationships</vt:lpstr>
      <vt:lpstr>Core Properties for Restricting Properties</vt:lpstr>
      <vt:lpstr>Useful Properties for Reification And Container Classes</vt:lpstr>
      <vt:lpstr>Utility Properties</vt:lpstr>
      <vt:lpstr>Example: Motor Vehicles</vt:lpstr>
      <vt:lpstr>RDF and RDF Schema in RDF Schema</vt:lpstr>
      <vt:lpstr>RDF (1/2)</vt:lpstr>
      <vt:lpstr>RDF (2/2)</vt:lpstr>
      <vt:lpstr>RDF Schema (1/2)</vt:lpstr>
      <vt:lpstr>RDF Schema (2/2)</vt:lpstr>
      <vt:lpstr>An Axiomatic Semantics for  RDF and RDF Schema</vt:lpstr>
      <vt:lpstr>An Axiomatic Semantics for  RDF and RDF Schema</vt:lpstr>
      <vt:lpstr>The Approach (1/2)</vt:lpstr>
      <vt:lpstr>The Approach (2/2)</vt:lpstr>
      <vt:lpstr>Basic Predicates</vt:lpstr>
      <vt:lpstr>RDF (1/5)</vt:lpstr>
      <vt:lpstr>RDF (2/5)</vt:lpstr>
      <vt:lpstr>RDF (3/5)</vt:lpstr>
      <vt:lpstr>RDF (4/5)</vt:lpstr>
      <vt:lpstr>RDF (5/5)</vt:lpstr>
      <vt:lpstr>RDF Schema (1/3)</vt:lpstr>
      <vt:lpstr>RDF Schema (2/3)</vt:lpstr>
      <vt:lpstr>RDF Schema (3/3)</vt:lpstr>
      <vt:lpstr>A Direct  Inference System  for RDF and RDFS</vt:lpstr>
      <vt:lpstr>A Direct Inference System for RDF and RDFS (1/3)</vt:lpstr>
      <vt:lpstr>A Direct Inference System for RDF and RDFS (2/3)</vt:lpstr>
      <vt:lpstr>A Direct Inference System for RDF and RDFS (3/3)</vt:lpstr>
      <vt:lpstr>Querying in SPARQL</vt:lpstr>
      <vt:lpstr>Querying in SPARQL – Introduction (1/2)</vt:lpstr>
      <vt:lpstr>Querying in SPARQL – Introduction (2/2)</vt:lpstr>
      <vt:lpstr>Basic Queries (1/2)</vt:lpstr>
      <vt:lpstr>Basic Queries (2/2)</vt:lpstr>
      <vt:lpstr>Using select-from-where (1/3)</vt:lpstr>
      <vt:lpstr>Using select-from-where (2/3)</vt:lpstr>
      <vt:lpstr>Using select-from-where (3/3)</vt:lpstr>
      <vt:lpstr>Optional Patterns (1/2)</vt:lpstr>
      <vt:lpstr>Optional Patterns (2/2)</vt:lpstr>
      <vt:lpstr>Web Ontology Language: OWL</vt:lpstr>
      <vt:lpstr>Introduction</vt:lpstr>
      <vt:lpstr>OWL and RDF/RDFS</vt:lpstr>
      <vt:lpstr>Requirements for Ontology Languages (1/3)</vt:lpstr>
      <vt:lpstr>Requirements for Ontology Languages (2/3)</vt:lpstr>
      <vt:lpstr>Requirements for Ontology Languages (3/3)</vt:lpstr>
      <vt:lpstr>Limitations of the Expressive Power of RDF Schema (1/3)</vt:lpstr>
      <vt:lpstr>Power of RDF Schema (2/3)</vt:lpstr>
      <vt:lpstr>Power of RDF Schema (3/3)</vt:lpstr>
      <vt:lpstr>Compatibility of OWL with RDF/RDFS</vt:lpstr>
      <vt:lpstr>Three Sublanguages of OWL</vt:lpstr>
      <vt:lpstr>Three Sublanguages of OWL</vt:lpstr>
      <vt:lpstr>OWL Full</vt:lpstr>
      <vt:lpstr>OWL DL</vt:lpstr>
      <vt:lpstr>OWL Lite (1/3)</vt:lpstr>
      <vt:lpstr>OWL Lite (2/3)</vt:lpstr>
      <vt:lpstr>OWL Lite (3/3)</vt:lpstr>
      <vt:lpstr>Description of the OWL Language</vt:lpstr>
      <vt:lpstr>Syntax</vt:lpstr>
      <vt:lpstr>Header (1/2)</vt:lpstr>
      <vt:lpstr>Header (2/2)</vt:lpstr>
      <vt:lpstr>Class Elements (1/2)</vt:lpstr>
      <vt:lpstr>Class Elements (2/2)</vt:lpstr>
      <vt:lpstr>Property Elements (1/3)</vt:lpstr>
      <vt:lpstr>Property Elements (2/3)</vt:lpstr>
      <vt:lpstr>Property Elements (3/3)</vt:lpstr>
      <vt:lpstr>Property Restrictions (1/7)</vt:lpstr>
      <vt:lpstr>Property Restrictions (2/7)</vt:lpstr>
      <vt:lpstr>Property Restrictions (3/7)</vt:lpstr>
      <vt:lpstr>Property Restrictions (4/7)</vt:lpstr>
      <vt:lpstr>Property Restrictions (5/7)</vt:lpstr>
      <vt:lpstr>Property Restrictions (6/7)</vt:lpstr>
      <vt:lpstr>Property Restrictions (7/7)</vt:lpstr>
      <vt:lpstr>Special Properties</vt:lpstr>
      <vt:lpstr>Boolean Combinations (1/4)</vt:lpstr>
      <vt:lpstr>Boolean Combinations (2/4)</vt:lpstr>
      <vt:lpstr>Boolean Combinations (3/4)</vt:lpstr>
      <vt:lpstr>Boolean Combinations (4/4)</vt:lpstr>
      <vt:lpstr>Enumerations</vt:lpstr>
      <vt:lpstr>Instances (1/3)</vt:lpstr>
      <vt:lpstr>Instances (2/3)</vt:lpstr>
      <vt:lpstr>Instances (3/3)</vt:lpstr>
      <vt:lpstr>Data Types</vt:lpstr>
      <vt:lpstr>Versioning Information</vt:lpstr>
      <vt:lpstr>Layering of OWL</vt:lpstr>
      <vt:lpstr>OWL Full</vt:lpstr>
      <vt:lpstr>OWL DL (1/2)</vt:lpstr>
      <vt:lpstr>OWL DL (2/2)</vt:lpstr>
      <vt:lpstr>OWL Lite</vt:lpstr>
      <vt:lpstr>OWL DLP (1/5)</vt:lpstr>
      <vt:lpstr>OWL DLP (2/5)</vt:lpstr>
      <vt:lpstr>OWL DLP (3/5)</vt:lpstr>
      <vt:lpstr>OWL DLP (4/5)</vt:lpstr>
      <vt:lpstr>OWL DLP (5/5)</vt:lpstr>
      <vt:lpstr>Examples</vt:lpstr>
      <vt:lpstr>An African Wildlife Ontology (1/7)</vt:lpstr>
      <vt:lpstr>An African Wildlife Ontology (2/7)</vt:lpstr>
      <vt:lpstr>An African Wildlife Ontology (3/7)</vt:lpstr>
      <vt:lpstr>An African Wildlife Ontology (4/7)</vt:lpstr>
      <vt:lpstr>An African Wildlife Ontology (5/7)</vt:lpstr>
      <vt:lpstr>An African Wildlife Ontology (6/7)</vt:lpstr>
      <vt:lpstr>An African Wildlife Ontology (7/7)</vt:lpstr>
      <vt:lpstr>A Printer Ontology (1/9)</vt:lpstr>
      <vt:lpstr>A Printer Ontology (2/9)</vt:lpstr>
      <vt:lpstr>A Printer Ontology (3/9)</vt:lpstr>
      <vt:lpstr>A Printer Ontology (4/9)</vt:lpstr>
      <vt:lpstr>A Printer Ontology (5/9)</vt:lpstr>
      <vt:lpstr>A Printer Ontology (6/9)</vt:lpstr>
      <vt:lpstr>A Printer Ontology (7/9)</vt:lpstr>
      <vt:lpstr>A Printer Ontology (8/9)</vt:lpstr>
      <vt:lpstr>A Printer Ontology (9/9)</vt:lpstr>
      <vt:lpstr>OWL in OWL</vt:lpstr>
      <vt:lpstr>Namespaces</vt:lpstr>
      <vt:lpstr>Classes of Classes (Metaclasses)</vt:lpstr>
      <vt:lpstr>Class Equivalence (1/3)</vt:lpstr>
      <vt:lpstr>Class Equivalence (2/3)</vt:lpstr>
      <vt:lpstr>Class Equivalence (3/3)</vt:lpstr>
      <vt:lpstr>Building Classes from Other Classes</vt:lpstr>
      <vt:lpstr>Restricting Properties of Classes (1/2)</vt:lpstr>
      <vt:lpstr>Restricting Properties of Classes (2/2)</vt:lpstr>
      <vt:lpstr>Properties</vt:lpstr>
      <vt:lpstr>Future Extensions</vt:lpstr>
      <vt:lpstr>Modules and Imports</vt:lpstr>
      <vt:lpstr>Defaults and Closed-World Assumption</vt:lpstr>
      <vt:lpstr>Unique-Names Assumption</vt:lpstr>
      <vt:lpstr>Procedural Attachment and Rules for Property Chaining</vt:lpstr>
      <vt:lpstr>Logic and Inference: Rules</vt:lpstr>
      <vt:lpstr>Introduction (1/8)</vt:lpstr>
      <vt:lpstr>Introduction (2/8)</vt:lpstr>
      <vt:lpstr>Introduction (3/8)</vt:lpstr>
      <vt:lpstr>Introduction (4/8)</vt:lpstr>
      <vt:lpstr>Introduction (5/8)</vt:lpstr>
      <vt:lpstr>Introduction (6/8)</vt:lpstr>
      <vt:lpstr>Introduction (7/8)</vt:lpstr>
      <vt:lpstr>Introduction (8/8)</vt:lpstr>
      <vt:lpstr>Example of Monotonic Rules: Family Relationships</vt:lpstr>
      <vt:lpstr>Example of Monotonic Rules: Family Relationships (1/2)</vt:lpstr>
      <vt:lpstr>Example of Monotonic Rules: Family Relationships (2/2)</vt:lpstr>
      <vt:lpstr>Monotonic Rules: Syntax</vt:lpstr>
      <vt:lpstr>Monotonic Rules: Syntax</vt:lpstr>
      <vt:lpstr>Rules (1/2)</vt:lpstr>
      <vt:lpstr>Rules (2/2)</vt:lpstr>
      <vt:lpstr>Facts and Logic Programs</vt:lpstr>
      <vt:lpstr>Goals (1/2)</vt:lpstr>
      <vt:lpstr>Goals (2/2)</vt:lpstr>
      <vt:lpstr>Monotonic Rules: Semantics</vt:lpstr>
      <vt:lpstr>Predicate Logic Semantics (1/3)</vt:lpstr>
      <vt:lpstr>Predicate Logic Semantics (2/3)</vt:lpstr>
      <vt:lpstr>Predicate Logic Semantics (3/3)</vt:lpstr>
      <vt:lpstr>Ground and Parameterized Witnesses (1/2)</vt:lpstr>
      <vt:lpstr>Ground and Parameterized Witnesses (2/2)</vt:lpstr>
      <vt:lpstr>Description Logic Programs (DLP)</vt:lpstr>
      <vt:lpstr>Description Logic Programs (DLP) (1/5)</vt:lpstr>
      <vt:lpstr>Description Logic Programs (DLP) (2/5)</vt:lpstr>
      <vt:lpstr>Description Logic Programs (DLP) (3/5)</vt:lpstr>
      <vt:lpstr>Description Logic Programs (DLP) (4/5)</vt:lpstr>
      <vt:lpstr>Description Logic Programs (DLP) (5/5)</vt:lpstr>
      <vt:lpstr>SemanticWeb Rules Language (SWRL)</vt:lpstr>
      <vt:lpstr>SemanticWeb Rules Language (SWRL) (1/2)</vt:lpstr>
      <vt:lpstr>SemanticWeb Rules Language (SWRL) (2/2)</vt:lpstr>
      <vt:lpstr>Nonmonotonic Rules: Motivation and Syntax</vt:lpstr>
      <vt:lpstr>Informal Discussion (1/4)</vt:lpstr>
      <vt:lpstr>Informal Discussion (2/4)</vt:lpstr>
      <vt:lpstr>Informal Discussion (3/4)</vt:lpstr>
      <vt:lpstr>Informal Discussion (4/4)</vt:lpstr>
      <vt:lpstr>Definition of the Syntax</vt:lpstr>
      <vt:lpstr>Example of Nonmonotonic Rules: Brokered Trade</vt:lpstr>
      <vt:lpstr>Example: Brokered Trade (1/2)</vt:lpstr>
      <vt:lpstr>Example: Brokered Trade (1/2)</vt:lpstr>
      <vt:lpstr>Formalization of Carlos’s Requirements (1/2)</vt:lpstr>
      <vt:lpstr>Formalization of Carlos’s Requirements (2/2)</vt:lpstr>
      <vt:lpstr>Representation of Available Apartments (1/2)</vt:lpstr>
      <vt:lpstr>Representation of Available Apartments (1/2)</vt:lpstr>
      <vt:lpstr>Selecting an Apartment (1/2)</vt:lpstr>
      <vt:lpstr>Selecting an Apartment (2/2)</vt:lpstr>
      <vt:lpstr>Rule Markup Language (RuleML)</vt:lpstr>
      <vt:lpstr>Rule Markup Language (RuleML) (1/4) </vt:lpstr>
      <vt:lpstr>Rule Markup Language (RuleML) (2/4)</vt:lpstr>
      <vt:lpstr>Rule Markup Language (RuleML) (3/4)</vt:lpstr>
      <vt:lpstr>Rule Markup Language (RuleML) (4/4)</vt:lpstr>
      <vt:lpstr>Applications</vt:lpstr>
      <vt:lpstr>Introduction </vt:lpstr>
      <vt:lpstr>Horizontal Information Products at Elsevier</vt:lpstr>
      <vt:lpstr>The Setting</vt:lpstr>
      <vt:lpstr>The Problem (1/2)</vt:lpstr>
      <vt:lpstr>The Problem (2/2)</vt:lpstr>
      <vt:lpstr>The Contribution of SW Technology (1/3)</vt:lpstr>
      <vt:lpstr>The Contribution of SW Technology (2/3)</vt:lpstr>
      <vt:lpstr>The Contribution of SW Technology (3/3)</vt:lpstr>
      <vt:lpstr>The Results (1/2)</vt:lpstr>
      <vt:lpstr>The Results (2/2)</vt:lpstr>
      <vt:lpstr>Openacademia: Distributed Publication Management</vt:lpstr>
      <vt:lpstr>The Setting</vt:lpstr>
      <vt:lpstr>The Problem</vt:lpstr>
      <vt:lpstr>The Contribution of Semantic Web Technology</vt:lpstr>
      <vt:lpstr>Functionality (1/3)</vt:lpstr>
      <vt:lpstr>Functionality (2/3)</vt:lpstr>
      <vt:lpstr>Functionality (3/3)</vt:lpstr>
      <vt:lpstr>Information Sources (1/2)</vt:lpstr>
      <vt:lpstr>Information Sources (2/2)</vt:lpstr>
      <vt:lpstr>Integration (1/2)</vt:lpstr>
      <vt:lpstr>Integration (2/2)</vt:lpstr>
      <vt:lpstr>Presentation (1/2)</vt:lpstr>
      <vt:lpstr>Presentation (2/2)</vt:lpstr>
      <vt:lpstr>Bibster:  Data Exchange in a  Peer-to-Peer System</vt:lpstr>
      <vt:lpstr>The Setting</vt:lpstr>
      <vt:lpstr>The Problem (1/2)</vt:lpstr>
      <vt:lpstr>The Problem (2/2)</vt:lpstr>
      <vt:lpstr>The Contribution of SW Technology (1/2)</vt:lpstr>
      <vt:lpstr>The Contribution of SW Technology (2/2)</vt:lpstr>
      <vt:lpstr>The Results</vt:lpstr>
      <vt:lpstr>Data Integration  at Audi</vt:lpstr>
      <vt:lpstr>The Setting and the Problem</vt:lpstr>
      <vt:lpstr>The Contribution of SW Technology (1/6)</vt:lpstr>
      <vt:lpstr>The Contribution of SW Technology (2/6)</vt:lpstr>
      <vt:lpstr>The Contribution of SW Technology (3/6)</vt:lpstr>
      <vt:lpstr>The Contribution of SW Technology (4/6)</vt:lpstr>
      <vt:lpstr>The Contribution of SW Technology (5/6)</vt:lpstr>
      <vt:lpstr>The Contribution of SW Technology (6/6)</vt:lpstr>
      <vt:lpstr>Skill Finding  at Swiss Life</vt:lpstr>
      <vt:lpstr>The Setting</vt:lpstr>
      <vt:lpstr>The Problem</vt:lpstr>
      <vt:lpstr>The Contribution of SW Technology (1/3)</vt:lpstr>
      <vt:lpstr>The Contribution of SW Technology (2/3)</vt:lpstr>
      <vt:lpstr>The Contribution of SW Technology (3/3)</vt:lpstr>
      <vt:lpstr>Think Tank Portal at EnerSearch</vt:lpstr>
      <vt:lpstr>The Setting (1/2)</vt:lpstr>
      <vt:lpstr>The Setting (2/2)</vt:lpstr>
      <vt:lpstr>The Problem</vt:lpstr>
      <vt:lpstr>The Contribution of SW Technology (1/4)</vt:lpstr>
      <vt:lpstr>The Contribution of SW Technology (2/4)</vt:lpstr>
      <vt:lpstr>The Contribution of SW Technology (3/4)</vt:lpstr>
      <vt:lpstr>The Contribution of SW Technology (4/4)</vt:lpstr>
      <vt:lpstr>e-Learning</vt:lpstr>
      <vt:lpstr>The Setting (1/2)</vt:lpstr>
      <vt:lpstr>The Setting (2/2)</vt:lpstr>
      <vt:lpstr>The Problem</vt:lpstr>
      <vt:lpstr>The Contribution of SW Technology</vt:lpstr>
      <vt:lpstr>Ontologies for e-Learning (1/3)</vt:lpstr>
      <vt:lpstr>Ontologies for e-Learning (2/3)</vt:lpstr>
      <vt:lpstr>Ontologies for e-Learning (3/3)</vt:lpstr>
      <vt:lpstr>Web Services</vt:lpstr>
      <vt:lpstr>The Setting</vt:lpstr>
      <vt:lpstr>The Problem</vt:lpstr>
      <vt:lpstr>The Contribution of SW Technology (1/3)</vt:lpstr>
      <vt:lpstr>The Contribution of SW Technology (2/3)</vt:lpstr>
      <vt:lpstr>The Contribution of SW Technology (3/3)</vt:lpstr>
      <vt:lpstr>Generic Web Service Ontologies: OWL-S (1/12)</vt:lpstr>
      <vt:lpstr>Generic Web Service Ontologies: OWL-S (2/12)</vt:lpstr>
      <vt:lpstr>Generic Web Service Ontologies: OWL-S (3/12)</vt:lpstr>
      <vt:lpstr>Generic Web Service Ontologies: OWL-S (4/12)</vt:lpstr>
      <vt:lpstr>Generic Web Service Ontologies: OWL-S (5/12)</vt:lpstr>
      <vt:lpstr>Generic Web Service Ontologies: OWL-S (6/12)</vt:lpstr>
      <vt:lpstr>Generic Web Service Ontologies: OWL-S (7/12)</vt:lpstr>
      <vt:lpstr>Generic Web Service Ontologies: OWL-S (8/12)</vt:lpstr>
      <vt:lpstr>Generic Web Service Ontologies: OWL-S (9/12)</vt:lpstr>
      <vt:lpstr>Generic Web Service Ontologies: OWL-S (10/12)</vt:lpstr>
      <vt:lpstr>Generic Web Service Ontologies: OWL-S (11/12)</vt:lpstr>
      <vt:lpstr>Generic Web Service Ontologies: OWL-S (12/12)</vt:lpstr>
      <vt:lpstr>Web Service Domain Ontology (1/4)</vt:lpstr>
      <vt:lpstr>Web Service Domain Ontology (2/4)</vt:lpstr>
      <vt:lpstr>Web Service Domain Ontology (3/4)</vt:lpstr>
      <vt:lpstr>Web Service Domain Ontology (4/4)</vt:lpstr>
      <vt:lpstr>Other Scenarios</vt:lpstr>
      <vt:lpstr>Multimedia Collection Indexing at Scotland Yard (1/2)</vt:lpstr>
      <vt:lpstr>Multimedia Collection Indexing at Scotland Yard (2/2)</vt:lpstr>
      <vt:lpstr>Online Procurement at Daimler-Chrysler (1/3)</vt:lpstr>
      <vt:lpstr>Online Procurement at Daimler-Chrysler (2/3)</vt:lpstr>
      <vt:lpstr>Online Procurement at Daimler-Chrysler (3/3)</vt:lpstr>
      <vt:lpstr>Device Interoperability at Nokia (1/2)</vt:lpstr>
      <vt:lpstr>Device Interoperability at Nokia (2/2) </vt:lpstr>
      <vt:lpstr>Ontology Engineering</vt:lpstr>
      <vt:lpstr>Introduction </vt:lpstr>
      <vt:lpstr>Constructing Ontologies Manually</vt:lpstr>
      <vt:lpstr>Constructing Ontologies Manually</vt:lpstr>
      <vt:lpstr>Determine Scope</vt:lpstr>
      <vt:lpstr>Consider Reuse and Enumerate Terms</vt:lpstr>
      <vt:lpstr>Define Taxonomy</vt:lpstr>
      <vt:lpstr>Define Properties</vt:lpstr>
      <vt:lpstr>Define Facets (1/2)</vt:lpstr>
      <vt:lpstr>Define Facets (2/2)</vt:lpstr>
      <vt:lpstr>Define Instances</vt:lpstr>
      <vt:lpstr>Check for Anomalies</vt:lpstr>
      <vt:lpstr>Reusing Existing Ontologies</vt:lpstr>
      <vt:lpstr>Codified Bodies of Expert Knowledge</vt:lpstr>
      <vt:lpstr>Integrated Vocabularies</vt:lpstr>
      <vt:lpstr>Upper-Level Ontologies</vt:lpstr>
      <vt:lpstr>Topic Hierarchies and Linguistic Resources</vt:lpstr>
      <vt:lpstr>Ontology Libraries (1/2)</vt:lpstr>
      <vt:lpstr>Ontology Libraries (2/2)</vt:lpstr>
      <vt:lpstr>Semiautomatic Ontology Acquisition</vt:lpstr>
      <vt:lpstr>Semiautomatic Ontology Acquisition (1/3)</vt:lpstr>
      <vt:lpstr>Semiautomatic Ontology Acquisition (2/3)</vt:lpstr>
      <vt:lpstr>Semiautomatic Ontology Acquisition (3/3)</vt:lpstr>
      <vt:lpstr>Natural Language Ontologies</vt:lpstr>
      <vt:lpstr>Domain Ontologies</vt:lpstr>
      <vt:lpstr>Ontology Instances (1/5)</vt:lpstr>
      <vt:lpstr>Ontology Instances (2/5)</vt:lpstr>
      <vt:lpstr>Ontology Instances (3/5)</vt:lpstr>
      <vt:lpstr>Ontology Instances (4/5)</vt:lpstr>
      <vt:lpstr>Ontology Instances (5/5)</vt:lpstr>
      <vt:lpstr>Ontology Mapping</vt:lpstr>
      <vt:lpstr>Ontology Mapping</vt:lpstr>
      <vt:lpstr>Linguistic and Statistical Methods</vt:lpstr>
      <vt:lpstr>Structural Methods</vt:lpstr>
      <vt:lpstr>Logical Methods</vt:lpstr>
      <vt:lpstr>On-To-Knowledge Semantic Web Architecture</vt:lpstr>
      <vt:lpstr>On-To-Knowledge SW Architecture</vt:lpstr>
      <vt:lpstr>Knowledge Acquisition</vt:lpstr>
      <vt:lpstr>Knowledge Storage</vt:lpstr>
      <vt:lpstr>Knowledge Maintenance and Knowledge Use</vt:lpstr>
      <vt:lpstr>Technical Interoperability (1/2)</vt:lpstr>
      <vt:lpstr>Technical Interoperability (2/2)</vt:lpstr>
      <vt:lpstr>Conclusion and Outlook</vt:lpstr>
      <vt:lpstr>Introduction </vt:lpstr>
      <vt:lpstr>Which Semantic Web? (1/3)</vt:lpstr>
      <vt:lpstr>Which Semantic Web? (2/3)</vt:lpstr>
      <vt:lpstr>Which Semantic Web? (3/3)</vt:lpstr>
      <vt:lpstr>Four Popular Fallacies (1/5)</vt:lpstr>
      <vt:lpstr>Four Popular Fallacies (2/5)</vt:lpstr>
      <vt:lpstr>Four Popular Fallacies (3/5)</vt:lpstr>
      <vt:lpstr>Four Popular Fallacies (4/5)</vt:lpstr>
      <vt:lpstr>Four Popular Fallacies (5/5)</vt:lpstr>
      <vt:lpstr>Current Status </vt:lpstr>
      <vt:lpstr>Current Status –  Four Main Questions (1/6)</vt:lpstr>
      <vt:lpstr>Current Status –  Four Main Questions (2/6)</vt:lpstr>
      <vt:lpstr>Current Status –  Four Main Questions (3/6)</vt:lpstr>
      <vt:lpstr>Current Status –  Four Main Questions (4/6)</vt:lpstr>
      <vt:lpstr>Current Status –  Four Main Questions (5/6)</vt:lpstr>
      <vt:lpstr>Current Status –  Four Main Questions (6/6)</vt:lpstr>
      <vt:lpstr>Current Status –  Main Application Areas (1/2)</vt:lpstr>
      <vt:lpstr>Current Status –  Main Application Areas (2/2)</vt:lpstr>
      <vt:lpstr>Selected Key Research Challenges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Semantic Web Vision</dc:title>
  <dc:creator>maria</dc:creator>
  <cp:lastModifiedBy>nikos</cp:lastModifiedBy>
  <cp:revision>99</cp:revision>
  <dcterms:created xsi:type="dcterms:W3CDTF">2012-08-22T08:09:34Z</dcterms:created>
  <dcterms:modified xsi:type="dcterms:W3CDTF">2012-09-16T10:10:07Z</dcterms:modified>
</cp:coreProperties>
</file>