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703008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1303920" y="3317760"/>
            <a:ext cx="703008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1303920" y="331776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body"/>
          </p:nvPr>
        </p:nvSpPr>
        <p:spPr>
          <a:xfrm>
            <a:off x="4906440" y="331776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3680640" y="199008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57720" y="199008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1303920" y="331776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6"/>
          <p:cNvSpPr>
            <a:spLocks noGrp="1"/>
          </p:cNvSpPr>
          <p:nvPr>
            <p:ph type="body"/>
          </p:nvPr>
        </p:nvSpPr>
        <p:spPr>
          <a:xfrm>
            <a:off x="3680640" y="331776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7"/>
          <p:cNvSpPr>
            <a:spLocks noGrp="1"/>
          </p:cNvSpPr>
          <p:nvPr>
            <p:ph type="body"/>
          </p:nvPr>
        </p:nvSpPr>
        <p:spPr>
          <a:xfrm>
            <a:off x="6057720" y="331776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1303920" y="1990080"/>
            <a:ext cx="7030080" cy="254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703008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1303920" y="598680"/>
            <a:ext cx="7030080" cy="4632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1303920" y="331776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ubTitle"/>
          </p:nvPr>
        </p:nvSpPr>
        <p:spPr>
          <a:xfrm>
            <a:off x="1303920" y="1990080"/>
            <a:ext cx="7030080" cy="254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4906440" y="331776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1303920" y="3317760"/>
            <a:ext cx="703008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703008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1303920" y="3317760"/>
            <a:ext cx="703008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1303920" y="331776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4906440" y="331776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680640" y="199008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57720" y="199008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1303920" y="331776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3680640" y="331776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6057720" y="3317760"/>
            <a:ext cx="226332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703008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ubTitle"/>
          </p:nvPr>
        </p:nvSpPr>
        <p:spPr>
          <a:xfrm>
            <a:off x="1303920" y="598680"/>
            <a:ext cx="7030080" cy="4632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1303920" y="331776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254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906440" y="331776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30392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906440" y="1990080"/>
            <a:ext cx="343044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1303920" y="3317760"/>
            <a:ext cx="7030080" cy="1212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991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1"/>
          <p:cNvGrpSpPr/>
          <p:nvPr/>
        </p:nvGrpSpPr>
        <p:grpSpPr>
          <a:xfrm>
            <a:off x="7342920" y="3409560"/>
            <a:ext cx="1691280" cy="1732320"/>
            <a:chOff x="7342920" y="3409560"/>
            <a:chExt cx="1691280" cy="1732320"/>
          </a:xfrm>
        </p:grpSpPr>
        <p:grpSp>
          <p:nvGrpSpPr>
            <p:cNvPr id="40" name="Group 2"/>
            <p:cNvGrpSpPr/>
            <p:nvPr/>
          </p:nvGrpSpPr>
          <p:grpSpPr>
            <a:xfrm>
              <a:off x="7342920" y="4453560"/>
              <a:ext cx="316440" cy="688320"/>
              <a:chOff x="7342920" y="4453560"/>
              <a:chExt cx="316440" cy="688320"/>
            </a:xfrm>
          </p:grpSpPr>
          <p:sp>
            <p:nvSpPr>
              <p:cNvPr id="2" name="CustomShape 3"/>
              <p:cNvSpPr/>
              <p:nvPr/>
            </p:nvSpPr>
            <p:spPr>
              <a:xfrm>
                <a:off x="7342920" y="4453560"/>
                <a:ext cx="316440" cy="68832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" name="CustomShape 4"/>
              <p:cNvSpPr/>
              <p:nvPr/>
            </p:nvSpPr>
            <p:spPr>
              <a:xfrm>
                <a:off x="7342920" y="4801680"/>
                <a:ext cx="316440" cy="340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4" name="Group 5"/>
            <p:cNvGrpSpPr/>
            <p:nvPr/>
          </p:nvGrpSpPr>
          <p:grpSpPr>
            <a:xfrm>
              <a:off x="7801200" y="4105800"/>
              <a:ext cx="316440" cy="1036080"/>
              <a:chOff x="7801200" y="4105800"/>
              <a:chExt cx="316440" cy="1036080"/>
            </a:xfrm>
          </p:grpSpPr>
          <p:sp>
            <p:nvSpPr>
              <p:cNvPr id="5" name="CustomShape 6"/>
              <p:cNvSpPr/>
              <p:nvPr/>
            </p:nvSpPr>
            <p:spPr>
              <a:xfrm>
                <a:off x="7801200" y="4453560"/>
                <a:ext cx="316440" cy="68832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6" name="CustomShape 7"/>
              <p:cNvSpPr/>
              <p:nvPr/>
            </p:nvSpPr>
            <p:spPr>
              <a:xfrm>
                <a:off x="7801200" y="4105800"/>
                <a:ext cx="316440" cy="103608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7" name="CustomShape 8"/>
              <p:cNvSpPr/>
              <p:nvPr/>
            </p:nvSpPr>
            <p:spPr>
              <a:xfrm>
                <a:off x="7801200" y="4801680"/>
                <a:ext cx="316440" cy="340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8" name="Group 9"/>
            <p:cNvGrpSpPr/>
            <p:nvPr/>
          </p:nvGrpSpPr>
          <p:grpSpPr>
            <a:xfrm>
              <a:off x="8259480" y="3757680"/>
              <a:ext cx="316440" cy="1384200"/>
              <a:chOff x="8259480" y="3757680"/>
              <a:chExt cx="316440" cy="1384200"/>
            </a:xfrm>
          </p:grpSpPr>
          <p:sp>
            <p:nvSpPr>
              <p:cNvPr id="9" name="CustomShape 10"/>
              <p:cNvSpPr/>
              <p:nvPr/>
            </p:nvSpPr>
            <p:spPr>
              <a:xfrm>
                <a:off x="8259480" y="4453560"/>
                <a:ext cx="316440" cy="68832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" name="CustomShape 11"/>
              <p:cNvSpPr/>
              <p:nvPr/>
            </p:nvSpPr>
            <p:spPr>
              <a:xfrm>
                <a:off x="8259480" y="3757680"/>
                <a:ext cx="316440" cy="1384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" name="CustomShape 12"/>
              <p:cNvSpPr/>
              <p:nvPr/>
            </p:nvSpPr>
            <p:spPr>
              <a:xfrm>
                <a:off x="8259480" y="4105800"/>
                <a:ext cx="316440" cy="103608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" name="CustomShape 13"/>
              <p:cNvSpPr/>
              <p:nvPr/>
            </p:nvSpPr>
            <p:spPr>
              <a:xfrm>
                <a:off x="8259480" y="4801680"/>
                <a:ext cx="316440" cy="340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3" name="Group 14"/>
            <p:cNvGrpSpPr/>
            <p:nvPr/>
          </p:nvGrpSpPr>
          <p:grpSpPr>
            <a:xfrm>
              <a:off x="8717760" y="3409560"/>
              <a:ext cx="316440" cy="1732320"/>
              <a:chOff x="8717760" y="3409560"/>
              <a:chExt cx="316440" cy="1732320"/>
            </a:xfrm>
          </p:grpSpPr>
          <p:sp>
            <p:nvSpPr>
              <p:cNvPr id="14" name="CustomShape 15"/>
              <p:cNvSpPr/>
              <p:nvPr/>
            </p:nvSpPr>
            <p:spPr>
              <a:xfrm>
                <a:off x="8717760" y="4453560"/>
                <a:ext cx="316440" cy="68832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5" name="CustomShape 16"/>
              <p:cNvSpPr/>
              <p:nvPr/>
            </p:nvSpPr>
            <p:spPr>
              <a:xfrm>
                <a:off x="8717760" y="3757680"/>
                <a:ext cx="316440" cy="1384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" name="CustomShape 17"/>
              <p:cNvSpPr/>
              <p:nvPr/>
            </p:nvSpPr>
            <p:spPr>
              <a:xfrm>
                <a:off x="8717760" y="4105800"/>
                <a:ext cx="316440" cy="103608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7" name="CustomShape 18"/>
              <p:cNvSpPr/>
              <p:nvPr/>
            </p:nvSpPr>
            <p:spPr>
              <a:xfrm>
                <a:off x="8717760" y="3409560"/>
                <a:ext cx="316440" cy="173232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8" name="CustomShape 19"/>
              <p:cNvSpPr/>
              <p:nvPr/>
            </p:nvSpPr>
            <p:spPr>
              <a:xfrm>
                <a:off x="8717760" y="4801680"/>
                <a:ext cx="316440" cy="340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grpSp>
        <p:nvGrpSpPr>
          <p:cNvPr id="19" name="Group 20"/>
          <p:cNvGrpSpPr/>
          <p:nvPr/>
        </p:nvGrpSpPr>
        <p:grpSpPr>
          <a:xfrm>
            <a:off x="5043600" y="0"/>
            <a:ext cx="3813840" cy="3839040"/>
            <a:chOff x="5043600" y="0"/>
            <a:chExt cx="3813840" cy="3839040"/>
          </a:xfrm>
        </p:grpSpPr>
        <p:sp>
          <p:nvSpPr>
            <p:cNvPr id="20" name="CustomShape 21"/>
            <p:cNvSpPr/>
            <p:nvPr/>
          </p:nvSpPr>
          <p:spPr>
            <a:xfrm>
              <a:off x="8461080" y="1817640"/>
              <a:ext cx="396360" cy="396360"/>
            </a:xfrm>
            <a:prstGeom prst="ellipse">
              <a:avLst/>
            </a:prstGeom>
            <a:solidFill>
              <a:schemeClr val="lt1">
                <a:alpha val="9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" name="CustomShape 22"/>
            <p:cNvSpPr/>
            <p:nvPr/>
          </p:nvSpPr>
          <p:spPr>
            <a:xfrm rot="11769600">
              <a:off x="6470280" y="3480840"/>
              <a:ext cx="319680" cy="319680"/>
            </a:xfrm>
            <a:prstGeom prst="ellipse">
              <a:avLst/>
            </a:prstGeom>
            <a:solidFill>
              <a:schemeClr val="lt1">
                <a:alpha val="9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2" name="Group 23"/>
            <p:cNvGrpSpPr/>
            <p:nvPr/>
          </p:nvGrpSpPr>
          <p:grpSpPr>
            <a:xfrm>
              <a:off x="7648200" y="2704320"/>
              <a:ext cx="634680" cy="634680"/>
              <a:chOff x="7648200" y="2704320"/>
              <a:chExt cx="634680" cy="634680"/>
            </a:xfrm>
          </p:grpSpPr>
          <p:sp>
            <p:nvSpPr>
              <p:cNvPr id="23" name="CustomShape 24"/>
              <p:cNvSpPr/>
              <p:nvPr/>
            </p:nvSpPr>
            <p:spPr>
              <a:xfrm rot="5400000">
                <a:off x="7648200" y="2704320"/>
                <a:ext cx="634680" cy="634680"/>
              </a:xfrm>
              <a:prstGeom prst="ellipse">
                <a:avLst/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4" name="CustomShape 25"/>
              <p:cNvSpPr/>
              <p:nvPr/>
            </p:nvSpPr>
            <p:spPr>
              <a:xfrm rot="5400000">
                <a:off x="7648200" y="2704320"/>
                <a:ext cx="634680" cy="63468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5" name="CustomShape 26"/>
              <p:cNvSpPr/>
              <p:nvPr/>
            </p:nvSpPr>
            <p:spPr>
              <a:xfrm rot="5400000">
                <a:off x="7768800" y="2824920"/>
                <a:ext cx="393840" cy="393840"/>
              </a:xfrm>
              <a:prstGeom prst="ellipse">
                <a:avLst/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26" name="CustomShape 27"/>
            <p:cNvSpPr/>
            <p:nvPr/>
          </p:nvSpPr>
          <p:spPr>
            <a:xfrm>
              <a:off x="8461080" y="1817640"/>
              <a:ext cx="396360" cy="39636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7" name="Group 28"/>
            <p:cNvGrpSpPr/>
            <p:nvPr/>
          </p:nvGrpSpPr>
          <p:grpSpPr>
            <a:xfrm>
              <a:off x="7952760" y="179640"/>
              <a:ext cx="872640" cy="872640"/>
              <a:chOff x="7952760" y="179640"/>
              <a:chExt cx="872640" cy="872640"/>
            </a:xfrm>
          </p:grpSpPr>
          <p:sp>
            <p:nvSpPr>
              <p:cNvPr id="28" name="CustomShape 29"/>
              <p:cNvSpPr/>
              <p:nvPr/>
            </p:nvSpPr>
            <p:spPr>
              <a:xfrm rot="12952200">
                <a:off x="8076600" y="303480"/>
                <a:ext cx="624960" cy="624960"/>
              </a:xfrm>
              <a:prstGeom prst="ellipse">
                <a:avLst/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9" name="CustomShape 30"/>
              <p:cNvSpPr/>
              <p:nvPr/>
            </p:nvSpPr>
            <p:spPr>
              <a:xfrm rot="12952200">
                <a:off x="8076600" y="303480"/>
                <a:ext cx="624960" cy="624960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00"/>
                </a:schemeClr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sp>
          <p:nvSpPr>
            <p:cNvPr id="30" name="CustomShape 31"/>
            <p:cNvSpPr/>
            <p:nvPr/>
          </p:nvSpPr>
          <p:spPr>
            <a:xfrm>
              <a:off x="5400000" y="356400"/>
              <a:ext cx="2576520" cy="2576520"/>
            </a:xfrm>
            <a:prstGeom prst="ellipse">
              <a:avLst/>
            </a:prstGeom>
            <a:solidFill>
              <a:schemeClr val="lt1">
                <a:alpha val="9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" name="CustomShape 32"/>
            <p:cNvSpPr/>
            <p:nvPr/>
          </p:nvSpPr>
          <p:spPr>
            <a:xfrm rot="2043600">
              <a:off x="5503680" y="460080"/>
              <a:ext cx="2369160" cy="2369160"/>
            </a:xfrm>
            <a:prstGeom prst="ellipse">
              <a:avLst/>
            </a:prstGeom>
            <a:solidFill>
              <a:schemeClr val="lt1">
                <a:alpha val="9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" name="CustomShape 33"/>
            <p:cNvSpPr/>
            <p:nvPr/>
          </p:nvSpPr>
          <p:spPr>
            <a:xfrm>
              <a:off x="5399640" y="360360"/>
              <a:ext cx="2576520" cy="257652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" name="CustomShape 34"/>
            <p:cNvSpPr/>
            <p:nvPr/>
          </p:nvSpPr>
          <p:spPr>
            <a:xfrm rot="2044800">
              <a:off x="5911560" y="867600"/>
              <a:ext cx="1553760" cy="15537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" name="CustomShape 35"/>
            <p:cNvSpPr/>
            <p:nvPr/>
          </p:nvSpPr>
          <p:spPr>
            <a:xfrm>
              <a:off x="5399640" y="356400"/>
              <a:ext cx="2576520" cy="257652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" name="CustomShape 36"/>
            <p:cNvSpPr/>
            <p:nvPr/>
          </p:nvSpPr>
          <p:spPr>
            <a:xfrm rot="11769600">
              <a:off x="6470280" y="3480840"/>
              <a:ext cx="319680" cy="31968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6" name="PlaceHolder 37"/>
          <p:cNvSpPr>
            <a:spLocks noGrp="1"/>
          </p:cNvSpPr>
          <p:nvPr>
            <p:ph type="title"/>
          </p:nvPr>
        </p:nvSpPr>
        <p:spPr>
          <a:xfrm>
            <a:off x="824040" y="1613880"/>
            <a:ext cx="4255200" cy="1872720"/>
          </a:xfrm>
          <a:prstGeom prst="rect">
            <a:avLst/>
          </a:prstGeom>
        </p:spPr>
        <p:txBody>
          <a:bodyPr tIns="91440" bIns="91440" anchor="ctr">
            <a:normAutofit/>
          </a:bodyPr>
          <a:lstStyle/>
          <a:p>
            <a:r>
              <a:rPr lang="en-US" sz="36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7" name="PlaceHolder 38"/>
          <p:cNvSpPr>
            <a:spLocks noGrp="1"/>
          </p:cNvSpPr>
          <p:nvPr>
            <p:ph type="sldNum"/>
          </p:nvPr>
        </p:nvSpPr>
        <p:spPr>
          <a:xfrm>
            <a:off x="8451000" y="473688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D213C556-C986-4AD7-9109-9C877C62A1CC}" type="slidenum">
              <a:rPr lang="el" sz="900" b="0" strike="noStrike" spc="-1">
                <a:solidFill>
                  <a:srgbClr val="FFFFFF"/>
                </a:solidFill>
                <a:latin typeface="Nunito"/>
                <a:ea typeface="Nunito"/>
              </a:rPr>
              <a:pPr algn="r">
                <a:lnSpc>
                  <a:spcPct val="100000"/>
                </a:lnSpc>
                <a:tabLst>
                  <a:tab pos="0" algn="l"/>
                </a:tabLst>
              </a:pPr>
              <a:t>‹#›</a:t>
            </a:fld>
            <a:endParaRPr lang="en-US" sz="900" b="0" strike="noStrike" spc="-1">
              <a:latin typeface="Times New Roman"/>
            </a:endParaRPr>
          </a:p>
        </p:txBody>
      </p:sp>
      <p:sp>
        <p:nvSpPr>
          <p:cNvPr id="38" name="PlaceHolder 39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1"/>
          <p:cNvGrpSpPr/>
          <p:nvPr/>
        </p:nvGrpSpPr>
        <p:grpSpPr>
          <a:xfrm>
            <a:off x="626040" y="299520"/>
            <a:ext cx="999000" cy="999000"/>
            <a:chOff x="626040" y="299520"/>
            <a:chExt cx="999000" cy="999000"/>
          </a:xfrm>
        </p:grpSpPr>
        <p:sp>
          <p:nvSpPr>
            <p:cNvPr id="76" name="CustomShape 2"/>
            <p:cNvSpPr/>
            <p:nvPr/>
          </p:nvSpPr>
          <p:spPr>
            <a:xfrm rot="16200000">
              <a:off x="828720" y="502560"/>
              <a:ext cx="593640" cy="59364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3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CustomShape 3"/>
            <p:cNvSpPr/>
            <p:nvPr/>
          </p:nvSpPr>
          <p:spPr>
            <a:xfrm rot="16200000">
              <a:off x="626040" y="299520"/>
              <a:ext cx="999000" cy="9990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3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8" name="PlaceHolder 4"/>
          <p:cNvSpPr>
            <a:spLocks noGrp="1"/>
          </p:cNvSpPr>
          <p:nvPr>
            <p:ph type="title"/>
          </p:nvPr>
        </p:nvSpPr>
        <p:spPr>
          <a:xfrm>
            <a:off x="1303920" y="598680"/>
            <a:ext cx="7030080" cy="999000"/>
          </a:xfrm>
          <a:prstGeom prst="rect">
            <a:avLst/>
          </a:prstGeom>
        </p:spPr>
        <p:txBody>
          <a:bodyPr tIns="91440" bIns="91440">
            <a:normAutofit/>
          </a:bodyPr>
          <a:lstStyle/>
          <a:p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1303920" y="1990080"/>
            <a:ext cx="7030080" cy="2541240"/>
          </a:xfrm>
          <a:prstGeom prst="rect">
            <a:avLst/>
          </a:prstGeom>
        </p:spPr>
        <p:txBody>
          <a:bodyPr tIns="91440" bIns="9144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3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3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3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3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3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3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3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80" name="PlaceHolder 6"/>
          <p:cNvSpPr>
            <a:spLocks noGrp="1"/>
          </p:cNvSpPr>
          <p:nvPr>
            <p:ph type="sldNum"/>
          </p:nvPr>
        </p:nvSpPr>
        <p:spPr>
          <a:xfrm>
            <a:off x="8451000" y="473688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06BC5ABC-B1E9-4CB1-A08E-A88DEC526B02}" type="slidenum">
              <a:rPr lang="el" sz="900" b="0" strike="noStrike" spc="-1">
                <a:solidFill>
                  <a:srgbClr val="424242"/>
                </a:solidFill>
                <a:latin typeface="Nunito"/>
                <a:ea typeface="Nunito"/>
              </a:rPr>
              <a:pPr algn="r">
                <a:lnSpc>
                  <a:spcPct val="100000"/>
                </a:lnSpc>
                <a:tabLst>
                  <a:tab pos="0" algn="l"/>
                </a:tabLst>
              </a:pPr>
              <a:t>‹#›</a:t>
            </a:fld>
            <a:endParaRPr lang="en-US" sz="9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824040" y="1613880"/>
            <a:ext cx="4255200" cy="18727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>
            <a:norm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3600" b="1" strike="noStrike" spc="-1">
                <a:solidFill>
                  <a:srgbClr val="FFFFFF"/>
                </a:solidFill>
                <a:latin typeface="Maven Pro"/>
                <a:ea typeface="Maven Pro"/>
              </a:rPr>
              <a:t>Arithmetic Operations part A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1236240" y="86760"/>
            <a:ext cx="7030080" cy="49136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94000"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el" sz="1300" b="1" strike="noStrike" spc="-1">
                <a:solidFill>
                  <a:srgbClr val="000000"/>
                </a:solidFill>
                <a:latin typeface="Arial"/>
                <a:ea typeface="Arial"/>
              </a:rPr>
              <a:t>Basic Addition and Subtraction Program (α’ τρόπος)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.data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.text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.globl main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main: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li $t0, 10      		# Load 10 into $t0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li $t1, 5       		# Load 5 into $t1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add $t2, $t0, $t1     # $t2 = $t0 + $t1 (10 + 5 = 15)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li $v0, 1       		# Print result syscall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	move $a0, $t2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	syscall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    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	li $v0, 10      	# Exit program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	syscall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output sum: 15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	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	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1303920" y="444960"/>
            <a:ext cx="7030080" cy="408636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94000"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el" sz="1300" b="1" strike="noStrike" spc="-1">
                <a:solidFill>
                  <a:srgbClr val="000000"/>
                </a:solidFill>
                <a:latin typeface="Arial"/>
                <a:ea typeface="Arial"/>
              </a:rPr>
              <a:t>(β’ τρόπος) αυτόν χρησιμοποιούμε πιο πολύ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.data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.text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.globl main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main: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addi $8,$0, 10      	# Load 10 into $t0 (register $t10= register$8)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addi $9, $0,5       		# Load 5 into $9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add  $10, $8, $9     	# $10 = $8 + $9 (10 + 5 = 15)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DD7E6B"/>
                </a:solidFill>
                <a:latin typeface="Nunito"/>
                <a:ea typeface="Nunito"/>
              </a:rPr>
              <a:t>li $v0,1       		# Print result syscall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DD7E6B"/>
                </a:solidFill>
                <a:latin typeface="Nunito"/>
                <a:ea typeface="Nunito"/>
              </a:rPr>
              <a:t>	move $a0, $10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DD7E6B"/>
                </a:solidFill>
                <a:latin typeface="Nunito"/>
                <a:ea typeface="Nunito"/>
              </a:rPr>
              <a:t>	syscall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    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	</a:t>
            </a:r>
            <a:r>
              <a:rPr lang="el" sz="1400" b="0" strike="noStrike" spc="-1">
                <a:solidFill>
                  <a:srgbClr val="38761D"/>
                </a:solidFill>
                <a:latin typeface="Nunito"/>
                <a:ea typeface="Nunito"/>
              </a:rPr>
              <a:t>li $v0, 10      	# Exit program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38761D"/>
                </a:solidFill>
                <a:latin typeface="Nunito"/>
                <a:ea typeface="Nunito"/>
              </a:rPr>
              <a:t>	syscall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400" b="0" strike="noStrike" spc="-1">
                <a:solidFill>
                  <a:srgbClr val="424242"/>
                </a:solidFill>
                <a:latin typeface="Nunito"/>
                <a:ea typeface="Nunito"/>
              </a:rPr>
              <a:t>output sum: 15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400"/>
              </a:spcBef>
              <a:spcAft>
                <a:spcPts val="400"/>
              </a:spcAft>
              <a:tabLst>
                <a:tab pos="0" algn="l"/>
              </a:tabLst>
            </a:pP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1303920" y="188640"/>
            <a:ext cx="7030080" cy="43423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1" strike="noStrike" spc="-1">
                <a:solidFill>
                  <a:srgbClr val="424242"/>
                </a:solidFill>
                <a:latin typeface="Nunito"/>
                <a:ea typeface="Nunito"/>
              </a:rPr>
              <a:t>  Multiplication and Division Exercise </a:t>
            </a:r>
            <a:r>
              <a:rPr lang="el" sz="1300" b="1" strike="noStrike" spc="-1">
                <a:solidFill>
                  <a:srgbClr val="000000"/>
                </a:solidFill>
                <a:latin typeface="Arial"/>
                <a:ea typeface="Arial"/>
              </a:rPr>
              <a:t>(α’ τρόπος)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1" strike="noStrike" spc="-1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data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.text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.globl main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main: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li $t0, 12      		# Load 12 into $t0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li $t1, 3       		# Load 3 into $t1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l" sz="1300" b="0" strike="noStrike" spc="-1">
                <a:solidFill>
                  <a:srgbClr val="DD7E6B"/>
                </a:solidFill>
                <a:latin typeface="Arial"/>
                <a:ea typeface="Arial"/>
              </a:rPr>
              <a:t>mul $t2, $t0, $t1   # Multiply $t0 * $t1	</a:t>
            </a: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			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  	</a:t>
            </a: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li $v0, 1       	          # Print product result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	move $a0, $t2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	syscall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    	</a:t>
            </a:r>
            <a:r>
              <a:rPr lang="el" sz="1300" b="0" strike="noStrike" spc="-1">
                <a:solidFill>
                  <a:srgbClr val="6AA84F"/>
                </a:solidFill>
                <a:latin typeface="Arial"/>
                <a:ea typeface="Arial"/>
              </a:rPr>
              <a:t>div $t0, $t1    	# Divide $t0 by $t1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l" sz="1300" b="0" strike="noStrike" spc="-1">
                <a:solidFill>
                  <a:srgbClr val="6AA84F"/>
                </a:solidFill>
                <a:latin typeface="Arial"/>
                <a:ea typeface="Arial"/>
              </a:rPr>
              <a:t>mflo $t3        	# Get quotient (πηλίκο)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6AA84F"/>
                </a:solidFill>
                <a:latin typeface="Arial"/>
                <a:ea typeface="Arial"/>
              </a:rPr>
              <a:t>	mfhi $t4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li $v0, 1       		# Print quotient result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	move $a0, $t3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	syscall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1303920" y="734760"/>
            <a:ext cx="7030080" cy="379656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li $v0, 1       		# Print remainder (υπόλοιπο) result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	move $a0, $t4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	syscall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    	li $v0, 10      	# Exit program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syscall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36 (product)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4  (Quotient)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0  (Remainder)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Aft>
                <a:spcPts val="1199"/>
              </a:spcAft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1303920" y="788760"/>
            <a:ext cx="7030080" cy="374256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97000" lnSpcReduction="10000"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1" strike="noStrike" spc="-1">
                <a:solidFill>
                  <a:srgbClr val="000000"/>
                </a:solidFill>
                <a:latin typeface="Arial"/>
                <a:ea typeface="Arial"/>
              </a:rPr>
              <a:t>(β’ τρόπος) αυτόν χρησιμοποιούμε πιο πολύ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1" strike="noStrike" spc="-1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data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.text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.globl main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main: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addi $8,$0, 12      		# Load 12 into $8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addi $9, $0,3       		# Load 3 into $9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lang="el" sz="1300" b="0" strike="noStrike" spc="-1">
                <a:solidFill>
                  <a:srgbClr val="38761D"/>
                </a:solidFill>
                <a:latin typeface="Arial"/>
                <a:ea typeface="Arial"/>
              </a:rPr>
              <a:t>mul $10, $8, $9     # Multiply $8 * $9</a:t>
            </a: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				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  	</a:t>
            </a:r>
            <a:r>
              <a:rPr lang="el" sz="1300" b="0" strike="noStrike" spc="-1">
                <a:solidFill>
                  <a:srgbClr val="CC0000"/>
                </a:solidFill>
                <a:latin typeface="Arial"/>
                <a:ea typeface="Arial"/>
              </a:rPr>
              <a:t>li $v0, 1       	          # Print product result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CC0000"/>
                </a:solidFill>
                <a:latin typeface="Arial"/>
                <a:ea typeface="Arial"/>
              </a:rPr>
              <a:t>	move $a0, $10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CC0000"/>
                </a:solidFill>
                <a:latin typeface="Arial"/>
                <a:ea typeface="Arial"/>
              </a:rPr>
              <a:t>	syscall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38761D"/>
                </a:solidFill>
                <a:latin typeface="Arial"/>
                <a:ea typeface="Arial"/>
              </a:rPr>
              <a:t>div $8, $9    	# Divide $8 by $9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38761D"/>
                </a:solidFill>
                <a:latin typeface="Arial"/>
                <a:ea typeface="Arial"/>
              </a:rPr>
              <a:t>	mflo $11       	# Get quotient (πηλίκο)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38761D"/>
                </a:solidFill>
                <a:latin typeface="Arial"/>
                <a:ea typeface="Arial"/>
              </a:rPr>
              <a:t>	mfhi $12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CC0000"/>
                </a:solidFill>
                <a:latin typeface="Arial"/>
                <a:ea typeface="Arial"/>
              </a:rPr>
              <a:t>li $v0, 1       		# Print quotient result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CC0000"/>
                </a:solidFill>
                <a:latin typeface="Arial"/>
                <a:ea typeface="Arial"/>
              </a:rPr>
              <a:t>	move $a0, $11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CC0000"/>
                </a:solidFill>
                <a:latin typeface="Arial"/>
                <a:ea typeface="Arial"/>
              </a:rPr>
              <a:t>	syscall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1310400" y="803520"/>
            <a:ext cx="7030080" cy="41576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94000"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li $v0, 1       		# Print remainder (υπόλοιπο) result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	move $a0, $12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	syscall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    	li $v0, 10      	# Exit program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	syscall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36 (product)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4  (Quotient)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0  (Remainder)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310680">
              <a:lnSpc>
                <a:spcPct val="115000"/>
              </a:lnSpc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300" b="0" strike="noStrike" spc="-1">
                <a:solidFill>
                  <a:srgbClr val="000000"/>
                </a:solidFill>
                <a:latin typeface="Arial"/>
                <a:ea typeface="Arial"/>
              </a:rPr>
              <a:t>αν θέλετε να τυπώσετε τα αποτελέσματα σε διαφορετικές γραμμές πρέπει να βάλετε μετά τις εντολές </a:t>
            </a: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Print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# Print newline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li $v0, 11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li $a0, 10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E06666"/>
                </a:solidFill>
                <a:latin typeface="Arial"/>
                <a:ea typeface="Arial"/>
              </a:rPr>
              <a:t>syscall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Βιβλιογραφία: MIPS Assembly Language using QtSpim Ed Jorgensen Version 1.0 January 2013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1303920" y="598680"/>
            <a:ext cx="7030080" cy="99900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97000"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2800" b="1" strike="noStrike" spc="-1">
                <a:solidFill>
                  <a:srgbClr val="424242"/>
                </a:solidFill>
                <a:latin typeface="Maven Pro"/>
                <a:ea typeface="Maven Pro"/>
              </a:rPr>
              <a:t>ALU -&gt;Arithmetic Logic Unit in Mips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1303920" y="1528560"/>
            <a:ext cx="7030080" cy="300276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/>
          </a:bodyPr>
          <a:lstStyle/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Το ALU είναι ένα βασικό στοιχείο της CPU που είναι υπεύθυνη για την εκτέλεση αριθμητικών και λογικών πράξεων.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Στη MIPS assembly η ALU χειρίζεται ακέραιες λειτουργίες όπως</a:t>
            </a:r>
            <a:r>
              <a:rPr lang="el" sz="1300" b="1" strike="noStrike" spc="-1">
                <a:solidFill>
                  <a:srgbClr val="424242"/>
                </a:solidFill>
                <a:latin typeface="Nunito"/>
                <a:ea typeface="Nunito"/>
              </a:rPr>
              <a:t>: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310680" algn="just">
              <a:lnSpc>
                <a:spcPct val="115000"/>
              </a:lnSpc>
              <a:spcBef>
                <a:spcPts val="1199"/>
              </a:spcBef>
              <a:buClr>
                <a:srgbClr val="424242"/>
              </a:buClr>
              <a:buFont typeface="Nunito"/>
              <a:buChar char="●"/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Αριθμητικές Πράξεις (Arithmetic Operations): Πρόσθεση (Addition), αφαίρεση (subtraction), πολλαπλασιασμός (multiplication) και διαίρεση (division).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310680" algn="just">
              <a:lnSpc>
                <a:spcPct val="115000"/>
              </a:lnSpc>
              <a:buClr>
                <a:srgbClr val="424242"/>
              </a:buClr>
              <a:buFont typeface="Nunito"/>
              <a:buChar char="●"/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Λογικές πράξεις (Logical Operations): AND, OR, XOR, NOR.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310680" algn="just">
              <a:lnSpc>
                <a:spcPct val="115000"/>
              </a:lnSpc>
              <a:buClr>
                <a:srgbClr val="424242"/>
              </a:buClr>
              <a:buFont typeface="Nunito"/>
              <a:buChar char="●"/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Shift Operations: Shift left (sll), shift right (srl, sra). 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310680" algn="just">
              <a:lnSpc>
                <a:spcPct val="115000"/>
              </a:lnSpc>
              <a:buClr>
                <a:srgbClr val="424242"/>
              </a:buClr>
              <a:buFont typeface="Nunito"/>
              <a:buChar char="●"/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Λειτουργίες σύγκρισης (Comparison Operations): Ρύθμιση σε λιγότερο από (slt, sltu) κ.α..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1303920" y="598680"/>
            <a:ext cx="7030080" cy="6019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lstStyle/>
          <a:p>
            <a:pPr marL="457200" algn="just">
              <a:lnSpc>
                <a:spcPct val="115000"/>
              </a:lnSpc>
              <a:spcAft>
                <a:spcPts val="1199"/>
              </a:spcAft>
              <a:tabLst>
                <a:tab pos="0" algn="l"/>
              </a:tabLst>
            </a:pPr>
            <a:r>
              <a:rPr lang="el" sz="2400" b="1" strike="noStrike" spc="-1" dirty="0">
                <a:solidFill>
                  <a:srgbClr val="424242"/>
                </a:solidFill>
                <a:latin typeface="Nunito"/>
                <a:ea typeface="Nunito"/>
              </a:rPr>
              <a:t>Α. Αριθμητικές Πράξεις (Arithmetic Operations)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1303920" y="1521720"/>
            <a:ext cx="7030080" cy="32803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lstStyle/>
          <a:p>
            <a:pPr marL="457200">
              <a:lnSpc>
                <a:spcPct val="95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el" sz="1190" b="1" strike="noStrike" spc="-1" dirty="0">
                <a:solidFill>
                  <a:srgbClr val="000000"/>
                </a:solidFill>
                <a:latin typeface="Arial"/>
                <a:ea typeface="Arial"/>
              </a:rPr>
              <a:t>1</a:t>
            </a:r>
            <a:r>
              <a:rPr lang="el" sz="1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. Addition (</a:t>
            </a:r>
            <a:r>
              <a:rPr lang="el" sz="14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add</a:t>
            </a:r>
            <a:r>
              <a:rPr lang="el" sz="1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, </a:t>
            </a:r>
            <a:r>
              <a:rPr lang="el" sz="14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addi</a:t>
            </a:r>
            <a:r>
              <a:rPr lang="el" sz="1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add rd, rs, rt</a:t>
            </a: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→ </a:t>
            </a:r>
            <a:r>
              <a:rPr lang="el" sz="14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rd = rs + rt</a:t>
            </a: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(registers only)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addi rt, rs, immediate</a:t>
            </a: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→ </a:t>
            </a:r>
            <a:r>
              <a:rPr lang="el" sz="14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rt = rs + immediate</a:t>
            </a: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(register + constant)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424242"/>
                </a:solidFill>
                <a:latin typeface="Arial"/>
                <a:ea typeface="Arial"/>
              </a:rPr>
              <a:t>Example: Add Two Numbers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add $t0, $t1, $t2   # $t0 = $t1 + $t2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addi $t3, $t1, 5	# $t3 = $t1 + 5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5000"/>
              </a:lnSpc>
              <a:spcBef>
                <a:spcPts val="1199"/>
              </a:spcBef>
              <a:spcAft>
                <a:spcPts val="1199"/>
              </a:spcAft>
              <a:tabLst>
                <a:tab pos="0" algn="l"/>
              </a:tabLst>
            </a:pPr>
            <a:endParaRPr lang="en-US" sz="111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1303920" y="802800"/>
            <a:ext cx="7030080" cy="423648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/>
          </a:bodyPr>
          <a:lstStyle/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424242"/>
                </a:solidFill>
                <a:latin typeface="Arial"/>
                <a:ea typeface="Arial"/>
              </a:rPr>
              <a:t>Another Example</a:t>
            </a: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: 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addi $t0, $zero, 10   # Load 10 into $t0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addi $t1, $zero, 20   # Load 20 into $t1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add  $t2, $t0, $t1	# $t2 = $t0 + $t1 (10 + 20 = 30)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2. Subtraction (</a:t>
            </a:r>
            <a:r>
              <a:rPr lang="el" sz="14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sub</a:t>
            </a:r>
            <a:r>
              <a:rPr lang="el" sz="1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sub rd, rs, rt</a:t>
            </a:r>
            <a:r>
              <a:rPr lang="el" sz="1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→ </a:t>
            </a:r>
            <a:r>
              <a:rPr lang="el" sz="14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rd = rs - rt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424242"/>
                </a:solidFill>
                <a:latin typeface="Roboto Mono"/>
                <a:ea typeface="Roboto Mono"/>
              </a:rPr>
              <a:t>Example: Subtract Two Numbers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400" b="0" strike="noStrike" spc="-1" dirty="0">
                <a:solidFill>
                  <a:srgbClr val="000000"/>
                </a:solidFill>
                <a:latin typeface="Roboto Mono"/>
                <a:ea typeface="Roboto Mono"/>
              </a:rPr>
              <a:t>sub $t0, $t1, $t2   # $t0 = $t1 - $t2</a:t>
            </a:r>
            <a:endParaRPr lang="en-US" sz="1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1303920" y="816840"/>
            <a:ext cx="7030080" cy="41947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lnSpcReduction="10000"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l" sz="1300" b="1" strike="noStrike" spc="-1" dirty="0">
                <a:solidFill>
                  <a:srgbClr val="424242"/>
                </a:solidFill>
                <a:latin typeface="Nunito"/>
                <a:ea typeface="Nunito"/>
              </a:rPr>
              <a:t>3.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Multiplication (</a:t>
            </a:r>
            <a:r>
              <a:rPr lang="el" sz="12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, </a:t>
            </a:r>
            <a:r>
              <a:rPr lang="el" sz="12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mult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, </a:t>
            </a:r>
            <a:r>
              <a:rPr lang="el" sz="12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multu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9808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 rd, rs, rt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→ </a:t>
            </a: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rd = rs × rt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(pseudo-instruction)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98080">
              <a:lnSpc>
                <a:spcPct val="100000"/>
              </a:lnSpc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mult rs, rt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→ Stores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low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result in </a:t>
            </a: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LO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,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high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result in </a:t>
            </a: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HI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98080">
              <a:lnSpc>
                <a:spcPct val="100000"/>
              </a:lnSpc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multu rs, rt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→ Unsigned multiplication </a:t>
            </a:r>
            <a:r>
              <a:rPr lang="el" sz="1200" b="0" strike="noStrike" spc="-1" dirty="0">
                <a:solidFill>
                  <a:srgbClr val="FF0000"/>
                </a:solidFill>
                <a:latin typeface="Arial"/>
                <a:ea typeface="Arial"/>
              </a:rPr>
              <a:t># δε χρησιμοποιείται ευρέως στα πλαίσια του μαθήματος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424242"/>
                </a:solidFill>
                <a:latin typeface="Nunito"/>
                <a:ea typeface="Nunito"/>
              </a:rPr>
              <a:t>Example: Multiply Two Numbers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424242"/>
                </a:solidFill>
                <a:latin typeface="Nunito"/>
                <a:ea typeface="Nunito"/>
              </a:rPr>
              <a:t>mul $t0, $t1, $t2   # $t0 = $t1 × $t2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If using </a:t>
            </a: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mult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: 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mult $t1, $t2   	# Multiply $t1 × $t2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mflo $t0        	# Move lower 32 bits of result to $t0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mfhi $t1        	# Move upper 32 bits to $t1 (if needed)		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t1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and </a:t>
            </a: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t2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are the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multiplicands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(operands).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The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64-bit product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is stored in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HI and LO registers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To use the result, you must move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LO to a general-purpose register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1234080" y="831240"/>
            <a:ext cx="7030080" cy="412416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Example: Multiplying Two Numbers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.data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.text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.globl main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main: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li $t1, 5    	# Load 5 into register $t1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li $t2, 7    	# Load 7 into register $t2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mult $t1, $t2	# Multiply: $t1 * $t2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mflo $t3     	# Move lower 32 bits to $t3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sw $t3, result   # Store result in memory </a:t>
            </a:r>
            <a:r>
              <a:rPr lang="el" sz="1200" b="0" strike="noStrike" spc="-1" dirty="0">
                <a:solidFill>
                  <a:srgbClr val="FF0000"/>
                </a:solidFill>
                <a:latin typeface="Arial"/>
                <a:ea typeface="Arial"/>
              </a:rPr>
              <a:t>! further details about sw instruction in lab3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li $v0, 10   	# Exit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	syscall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1275840" y="775440"/>
            <a:ext cx="7030080" cy="42775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/>
          </a:bodyPr>
          <a:lstStyle/>
          <a:p>
            <a:pPr>
              <a:lnSpc>
                <a:spcPct val="100000"/>
              </a:lnSpc>
              <a:spcBef>
                <a:spcPts val="1400"/>
              </a:spcBef>
              <a:tabLst>
                <a:tab pos="0" algn="l"/>
              </a:tabLst>
            </a:pP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Step-by-Step Execution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8224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AutoNum type="arabicPeriod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$t1 = 5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, </a:t>
            </a: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$t2 = 7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8224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mult $t1, $t2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→ Computes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5 × 7 = 35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8224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mflo $t3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→ Moves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35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from LO into </a:t>
            </a: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$t3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8224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sw $t3, result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→ Stores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35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in memory.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✅ The result is stored in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LO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, since it fits within 32 bits.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tabLst>
                <a:tab pos="0" algn="l"/>
              </a:tabLst>
            </a:pP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When to Use </a:t>
            </a:r>
            <a:r>
              <a:rPr lang="el" sz="12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mult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 vs. </a:t>
            </a:r>
            <a:r>
              <a:rPr lang="el" sz="12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✅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Use </a:t>
            </a:r>
            <a:r>
              <a:rPr lang="el" sz="12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mult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 when: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8224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You need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full 64-bit precision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82240">
              <a:lnSpc>
                <a:spcPct val="100000"/>
              </a:lnSpc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You need to check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overflow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82240">
              <a:lnSpc>
                <a:spcPct val="100000"/>
              </a:lnSpc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You are working with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large numbers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✅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Use </a:t>
            </a:r>
            <a:r>
              <a:rPr lang="el" sz="1200" b="1" strike="noStrike" spc="-1" dirty="0">
                <a:solidFill>
                  <a:srgbClr val="188038"/>
                </a:solidFill>
                <a:latin typeface="Roboto Mono"/>
                <a:ea typeface="Roboto Mono"/>
              </a:rPr>
              <a:t>mul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 when: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8224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You only need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low 32 bits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457200" indent="-282240">
              <a:lnSpc>
                <a:spcPct val="100000"/>
              </a:lnSpc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You are working with </a:t>
            </a:r>
            <a:r>
              <a:rPr lang="el" sz="12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small numbers</a:t>
            </a:r>
            <a:r>
              <a:rPr lang="el" sz="12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 (where overflow is not a concern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pos="0" algn="l"/>
              </a:tabLst>
            </a:pP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1303920" y="809640"/>
            <a:ext cx="7030080" cy="372168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4. </a:t>
            </a:r>
            <a:r>
              <a:rPr lang="el" sz="1300" b="1" strike="noStrike" spc="-1">
                <a:solidFill>
                  <a:srgbClr val="000000"/>
                </a:solidFill>
                <a:latin typeface="Arial"/>
                <a:ea typeface="Arial"/>
              </a:rPr>
              <a:t>Division (</a:t>
            </a:r>
            <a:r>
              <a:rPr lang="el" sz="1300" b="1" strike="noStrike" spc="-1">
                <a:solidFill>
                  <a:srgbClr val="188038"/>
                </a:solidFill>
                <a:latin typeface="Roboto Mono"/>
                <a:ea typeface="Roboto Mono"/>
              </a:rPr>
              <a:t>div</a:t>
            </a:r>
            <a:r>
              <a:rPr lang="el" sz="1300" b="1" strike="noStrike" spc="-1">
                <a:solidFill>
                  <a:srgbClr val="000000"/>
                </a:solidFill>
                <a:latin typeface="Arial"/>
                <a:ea typeface="Arial"/>
              </a:rPr>
              <a:t>, </a:t>
            </a:r>
            <a:r>
              <a:rPr lang="el" sz="1300" b="1" strike="noStrike" spc="-1">
                <a:solidFill>
                  <a:srgbClr val="188038"/>
                </a:solidFill>
                <a:latin typeface="Roboto Mono"/>
                <a:ea typeface="Roboto Mono"/>
              </a:rPr>
              <a:t>divu</a:t>
            </a:r>
            <a:r>
              <a:rPr lang="el" sz="1300" b="1" strike="noStrike" spc="-1">
                <a:solidFill>
                  <a:srgbClr val="000000"/>
                </a:solidFill>
                <a:latin typeface="Arial"/>
                <a:ea typeface="Arial"/>
              </a:rPr>
              <a:t>)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29808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100" b="0" strike="noStrike" spc="-1">
                <a:solidFill>
                  <a:srgbClr val="188038"/>
                </a:solidFill>
                <a:latin typeface="Roboto Mono"/>
                <a:ea typeface="Roboto Mono"/>
              </a:rPr>
              <a:t>div rs, rt</a:t>
            </a:r>
            <a:r>
              <a:rPr lang="el" sz="1100" b="0" strike="noStrike" spc="-1">
                <a:solidFill>
                  <a:srgbClr val="000000"/>
                </a:solidFill>
                <a:latin typeface="Arial"/>
                <a:ea typeface="Arial"/>
              </a:rPr>
              <a:t> → Stores quotient in </a:t>
            </a:r>
            <a:r>
              <a:rPr lang="el" sz="1100" b="0" strike="noStrike" spc="-1">
                <a:solidFill>
                  <a:srgbClr val="188038"/>
                </a:solidFill>
                <a:latin typeface="Roboto Mono"/>
                <a:ea typeface="Roboto Mono"/>
              </a:rPr>
              <a:t>LO</a:t>
            </a:r>
            <a:r>
              <a:rPr lang="el" sz="1100" b="0" strike="noStrike" spc="-1">
                <a:solidFill>
                  <a:srgbClr val="000000"/>
                </a:solidFill>
                <a:latin typeface="Arial"/>
                <a:ea typeface="Arial"/>
              </a:rPr>
              <a:t>, remainder in </a:t>
            </a:r>
            <a:r>
              <a:rPr lang="el" sz="1100" b="0" strike="noStrike" spc="-1">
                <a:solidFill>
                  <a:srgbClr val="188038"/>
                </a:solidFill>
                <a:latin typeface="Roboto Mono"/>
                <a:ea typeface="Roboto Mono"/>
              </a:rPr>
              <a:t>HI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298080">
              <a:lnSpc>
                <a:spcPct val="115000"/>
              </a:lnSpc>
              <a:buClr>
                <a:srgbClr val="000000"/>
              </a:buClr>
              <a:buFont typeface="Arial"/>
              <a:buChar char="●"/>
              <a:tabLst>
                <a:tab pos="0" algn="l"/>
              </a:tabLst>
            </a:pPr>
            <a:r>
              <a:rPr lang="el" sz="1100" b="0" strike="noStrike" spc="-1">
                <a:solidFill>
                  <a:srgbClr val="188038"/>
                </a:solidFill>
                <a:latin typeface="Roboto Mono"/>
                <a:ea typeface="Roboto Mono"/>
              </a:rPr>
              <a:t>divu rs, rt</a:t>
            </a:r>
            <a:r>
              <a:rPr lang="el" sz="1100" b="0" strike="noStrike" spc="-1">
                <a:solidFill>
                  <a:srgbClr val="000000"/>
                </a:solidFill>
                <a:latin typeface="Arial"/>
                <a:ea typeface="Arial"/>
              </a:rPr>
              <a:t> → Unsigned division </a:t>
            </a:r>
            <a:r>
              <a:rPr lang="el" sz="1100" b="0" strike="noStrike" spc="-1">
                <a:solidFill>
                  <a:srgbClr val="FF0000"/>
                </a:solidFill>
                <a:latin typeface="Arial"/>
                <a:ea typeface="Arial"/>
              </a:rPr>
              <a:t># δε χρησιμοποιείται στα πλαίσια του μαθήματος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100" b="0" strike="noStrike" spc="-1">
                <a:solidFill>
                  <a:srgbClr val="424242"/>
                </a:solidFill>
                <a:latin typeface="Arial"/>
                <a:ea typeface="Arial"/>
              </a:rPr>
              <a:t>Example: Divide Two Numbers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div $t1, $t2   	# $t1 / $t2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mflo $t0       	# Move quotient to $t0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el" sz="1300" b="0" strike="noStrike" spc="-1">
                <a:solidFill>
                  <a:srgbClr val="424242"/>
                </a:solidFill>
                <a:latin typeface="Nunito"/>
                <a:ea typeface="Nunito"/>
              </a:rPr>
              <a:t>mfhi $t1       	# Move remainder to $t1</a:t>
            </a: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pos="0" algn="l"/>
              </a:tabLst>
            </a:pPr>
            <a:endParaRPr lang="en-US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319;p21"/>
          <p:cNvPicPr/>
          <p:nvPr/>
        </p:nvPicPr>
        <p:blipFill>
          <a:blip r:embed="rId2" cstate="print"/>
          <a:stretch/>
        </p:blipFill>
        <p:spPr>
          <a:xfrm>
            <a:off x="1360080" y="766800"/>
            <a:ext cx="7448040" cy="3333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560</Words>
  <Application>Microsoft Office PowerPoint</Application>
  <PresentationFormat>Προβολή στην οθόνη (16:9)</PresentationFormat>
  <Paragraphs>185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15</vt:i4>
      </vt:variant>
    </vt:vector>
  </HeadingPairs>
  <TitlesOfParts>
    <vt:vector size="17" baseType="lpstr">
      <vt:lpstr>Office Theme</vt:lpstr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subject/>
  <dc:creator/>
  <dc:description/>
  <cp:lastModifiedBy>Foteini</cp:lastModifiedBy>
  <cp:revision>3</cp:revision>
  <dcterms:modified xsi:type="dcterms:W3CDTF">2026-03-02T20:58:28Z</dcterms:modified>
  <dc:language>en-US</dc:language>
</cp:coreProperties>
</file>