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Nunito"/>
      <p:regular r:id="rId21"/>
      <p:bold r:id="rId22"/>
      <p:italic r:id="rId23"/>
      <p:boldItalic r:id="rId24"/>
    </p:embeddedFont>
    <p:embeddedFont>
      <p:font typeface="Maven Pro"/>
      <p:regular r:id="rId25"/>
      <p:bold r:id="rId26"/>
    </p:embeddedFont>
    <p:embeddedFont>
      <p:font typeface="Roboto Mono"/>
      <p:regular r:id="rId27"/>
      <p:bold r:id="rId28"/>
      <p:italic r:id="rId29"/>
      <p:boldItalic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Nunito-bold.fntdata"/><Relationship Id="rId21" Type="http://schemas.openxmlformats.org/officeDocument/2006/relationships/font" Target="fonts/Nunito-regular.fntdata"/><Relationship Id="rId24" Type="http://schemas.openxmlformats.org/officeDocument/2006/relationships/font" Target="fonts/Nunito-boldItalic.fntdata"/><Relationship Id="rId23" Type="http://schemas.openxmlformats.org/officeDocument/2006/relationships/font" Target="fonts/Nuni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MavenPro-bold.fntdata"/><Relationship Id="rId25" Type="http://schemas.openxmlformats.org/officeDocument/2006/relationships/font" Target="fonts/MavenPro-regular.fntdata"/><Relationship Id="rId28" Type="http://schemas.openxmlformats.org/officeDocument/2006/relationships/font" Target="fonts/RobotoMono-bold.fntdata"/><Relationship Id="rId27" Type="http://schemas.openxmlformats.org/officeDocument/2006/relationships/font" Target="fonts/RobotoMon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Mon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font" Target="fonts/RobotoMon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3355e4f3f6c_0_3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3355e4f3f6c_0_3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355e4f3f6c_0_3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3355e4f3f6c_0_3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355e4f3f6c_0_3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355e4f3f6c_0_3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355e4f3f6c_0_3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3355e4f3f6c_0_3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3355e4f3f6c_0_3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Google Shape;342;g3355e4f3f6c_0_3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336e064527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336e064527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355e4f3f6c_0_2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355e4f3f6c_0_2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355e4f3f6c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355e4f3f6c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355e4f3f6c_0_2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355e4f3f6c_0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3355e4f3f6c_0_2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3355e4f3f6c_0_2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355e4f3f6c_0_3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3355e4f3f6c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355e4f3f6c_0_3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3355e4f3f6c_0_3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355e4f3f6c_0_2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3355e4f3f6c_0_2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355e4f3f6c_0_3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355e4f3f6c_0_3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Arithmetic Operations part 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2"/>
          <p:cNvSpPr txBox="1"/>
          <p:nvPr>
            <p:ph idx="1" type="body"/>
          </p:nvPr>
        </p:nvSpPr>
        <p:spPr>
          <a:xfrm>
            <a:off x="1236150" y="86875"/>
            <a:ext cx="7030500" cy="491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Basic Addition and Subtraction Program (α’ τρόπος)</a:t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l" sz="1398"/>
              <a:t>.data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.text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.globl main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main:</a:t>
            </a:r>
            <a:endParaRPr sz="1398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li $t0, 10      		# Load 10 into $t0</a:t>
            </a:r>
            <a:endParaRPr sz="1398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li $t1, 5       		# Load 5 into $t1</a:t>
            </a:r>
            <a:endParaRPr sz="1398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add $t2, $t0, $t1     # $t2 = $t0 + $t1 (10 + 5 = 15)</a:t>
            </a:r>
            <a:endParaRPr sz="1398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li $v0, 1       		# Print result syscall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	move $a0, $t2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	syscall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    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	li $v0, 10      	# Exit program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	syscall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output sum: 15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	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	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3"/>
          <p:cNvSpPr txBox="1"/>
          <p:nvPr>
            <p:ph idx="1" type="body"/>
          </p:nvPr>
        </p:nvSpPr>
        <p:spPr>
          <a:xfrm>
            <a:off x="1303800" y="444925"/>
            <a:ext cx="7030500" cy="408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(β’ τρόπος) αυτόν χρησιμοποιούμε πιο πολύ</a:t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l" sz="1398"/>
              <a:t>.data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.text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.globl main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main:</a:t>
            </a:r>
            <a:endParaRPr sz="1398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addi $8,$0, 10      	# Load 10 into $t0 (register $t10= register$8)</a:t>
            </a:r>
            <a:endParaRPr sz="1398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addi $9, $0,5       		# Load 5 into $9</a:t>
            </a:r>
            <a:endParaRPr sz="1398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add  $10, $8, $9     	# $10 = $8 + $9 (10 + 5 = 15)</a:t>
            </a:r>
            <a:endParaRPr sz="1398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/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>
                <a:solidFill>
                  <a:srgbClr val="DD7E6B"/>
                </a:solidFill>
              </a:rPr>
              <a:t>li $v0,1       		# Print result syscall</a:t>
            </a:r>
            <a:endParaRPr sz="1398">
              <a:solidFill>
                <a:srgbClr val="DD7E6B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>
                <a:solidFill>
                  <a:srgbClr val="DD7E6B"/>
                </a:solidFill>
              </a:rPr>
              <a:t>	move $a0, $10</a:t>
            </a:r>
            <a:endParaRPr sz="1398">
              <a:solidFill>
                <a:srgbClr val="DD7E6B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>
                <a:solidFill>
                  <a:srgbClr val="DD7E6B"/>
                </a:solidFill>
              </a:rPr>
              <a:t>	syscall</a:t>
            </a:r>
            <a:endParaRPr sz="1398">
              <a:solidFill>
                <a:srgbClr val="DD7E6B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    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	</a:t>
            </a:r>
            <a:r>
              <a:rPr lang="el" sz="1398">
                <a:solidFill>
                  <a:srgbClr val="38761D"/>
                </a:solidFill>
              </a:rPr>
              <a:t>li $v0, 10      	# Exit program</a:t>
            </a:r>
            <a:endParaRPr sz="1398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>
                <a:solidFill>
                  <a:srgbClr val="38761D"/>
                </a:solidFill>
              </a:rPr>
              <a:t>	syscall</a:t>
            </a:r>
            <a:endParaRPr sz="1398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" sz="1398"/>
              <a:t>output sum: 15</a:t>
            </a:r>
            <a:endParaRPr sz="1398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4"/>
          <p:cNvSpPr txBox="1"/>
          <p:nvPr>
            <p:ph idx="1" type="body"/>
          </p:nvPr>
        </p:nvSpPr>
        <p:spPr>
          <a:xfrm>
            <a:off x="1303800" y="188750"/>
            <a:ext cx="7030500" cy="434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l"/>
              <a:t>  Multiplication and Division Exercise </a:t>
            </a: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(α’ τρόπος)</a:t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.text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.globl main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main: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li $t0, 12      		# Load 12 into $t0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li $t1, 3       		# Load 3 into $t1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l">
                <a:solidFill>
                  <a:srgbClr val="DD7E6B"/>
                </a:solidFill>
                <a:latin typeface="Arial"/>
                <a:ea typeface="Arial"/>
                <a:cs typeface="Arial"/>
                <a:sym typeface="Arial"/>
              </a:rPr>
              <a:t>mul $t2, $t0, $t1   # Multiply $t0 * $t1	</a:t>
            </a: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	</a:t>
            </a: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li $v0, 1       	          # Print product result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	move $a0, $t2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	syscall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	</a:t>
            </a:r>
            <a:r>
              <a:rPr lang="el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div $t0, $t1    	# Divide $t0 by $t1</a:t>
            </a:r>
            <a:endParaRPr>
              <a:solidFill>
                <a:srgbClr val="6AA8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l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mflo $t3        	# Get quotient (πηλίκο)</a:t>
            </a:r>
            <a:endParaRPr>
              <a:solidFill>
                <a:srgbClr val="6AA8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</a:rPr>
              <a:t>	mfhi $t4 </a:t>
            </a:r>
            <a:endParaRPr>
              <a:solidFill>
                <a:srgbClr val="6AA8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li $v0, 1       		# Print quotient result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	move $a0, $t3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	syscall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5"/>
          <p:cNvSpPr txBox="1"/>
          <p:nvPr>
            <p:ph idx="1" type="body"/>
          </p:nvPr>
        </p:nvSpPr>
        <p:spPr>
          <a:xfrm>
            <a:off x="1303800" y="734775"/>
            <a:ext cx="7030500" cy="379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li $v0, 1       		# Print remainder (υπόλοιπο) result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	move $a0, $t4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	syscall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	li $v0, 10      	# Exit program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syscall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36 (product)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  (Quotient)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 (Remainder)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6"/>
          <p:cNvSpPr txBox="1"/>
          <p:nvPr>
            <p:ph idx="1" type="body"/>
          </p:nvPr>
        </p:nvSpPr>
        <p:spPr>
          <a:xfrm>
            <a:off x="1303800" y="788725"/>
            <a:ext cx="7030500" cy="374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(β’ τρόπος) αυτόν χρησιμοποιούμε πιο πολύ</a:t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.text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.globl main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main: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addi $8,$0, 12      		# Load 12 into $8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addi $9, $0,3       		# Load 3 into $9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l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mul $10, $8, $9     # Multiply $8 * $9</a:t>
            </a: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		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	</a:t>
            </a:r>
            <a:r>
              <a:rPr lang="el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 $v0, 1       	          # Print product result</a:t>
            </a:r>
            <a:endParaRPr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	move $a0, $10</a:t>
            </a:r>
            <a:endParaRPr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	syscall</a:t>
            </a:r>
            <a:endParaRPr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div $8, $9    	# Divide $8 by $9</a:t>
            </a:r>
            <a:endParaRPr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	mflo $11       	# Get quotient (πηλίκο)</a:t>
            </a:r>
            <a:endParaRPr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	mfhi $12 </a:t>
            </a:r>
            <a:endParaRPr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 $v0, 1       		# Print quotient result</a:t>
            </a:r>
            <a:endParaRPr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	move $a0, $11</a:t>
            </a:r>
            <a:endParaRPr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	syscall</a:t>
            </a:r>
            <a:endParaRPr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7"/>
          <p:cNvSpPr txBox="1"/>
          <p:nvPr>
            <p:ph idx="1" type="body"/>
          </p:nvPr>
        </p:nvSpPr>
        <p:spPr>
          <a:xfrm>
            <a:off x="1310525" y="803600"/>
            <a:ext cx="7030500" cy="415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li $v0, 1       		# Print remainder (υπόλοιπο) result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	move $a0, $12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	syscall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	li $v0, 10      	# Exit program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syscall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36 (product)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  (Quotient)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 (Remainder)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αν θέλετε να τυπώσετε τα αποτελέσματα σε διαφορετικές γραμμές πρέπει να βάλετε μετά τις εντολές </a:t>
            </a: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Print 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# Print newline 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li $v0, 11 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li $a0, 10 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syscall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 περισσότερα παραδείγματα στο εργαστήριο)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ALU -&gt;Arithmetic Logic Unit in Mips</a:t>
            </a:r>
            <a:endParaRPr/>
          </a:p>
        </p:txBody>
      </p:sp>
      <p:sp>
        <p:nvSpPr>
          <p:cNvPr id="283" name="Google Shape;283;p14"/>
          <p:cNvSpPr txBox="1"/>
          <p:nvPr>
            <p:ph idx="1" type="body"/>
          </p:nvPr>
        </p:nvSpPr>
        <p:spPr>
          <a:xfrm>
            <a:off x="1303800" y="1528650"/>
            <a:ext cx="7030500" cy="300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Το ALU είναι ένα βασικό στοιχείο της CPU που είναι υπεύθυνη για την εκτέλεση αριθμητικών και λογικών πράξεων. </a:t>
            </a:r>
            <a:endParaRPr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l"/>
              <a:t>Στη MIPS assembly η ALU χειρίζεται ακέραιες λειτουργίες όπως</a:t>
            </a:r>
            <a:r>
              <a:rPr b="1" lang="el"/>
              <a:t>:</a:t>
            </a:r>
            <a:endParaRPr b="1"/>
          </a:p>
          <a:p>
            <a:pPr indent="-311150" lvl="0" marL="457200" rtl="0" algn="just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l"/>
              <a:t>Αριθμητικές Πράξεις (Arithmetic Operations): Πρόσθεση (Addition), αφαίρεση (subtraction), πολλαπλασιασμός (multiplication) και διαίρεση (division). </a:t>
            </a:r>
            <a:endParaRPr/>
          </a:p>
          <a:p>
            <a:pPr indent="-311150" lvl="0" marL="457200" rtl="0" algn="just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l"/>
              <a:t>Λογικές πράξεις (Logical Operations): AND, OR, XOR, NOR. </a:t>
            </a:r>
            <a:endParaRPr/>
          </a:p>
          <a:p>
            <a:pPr indent="-311150" lvl="0" marL="457200" rtl="0" algn="just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l"/>
              <a:t>Shift Operations: Shift left (sll), shift right (srl, sra). </a:t>
            </a:r>
            <a:endParaRPr/>
          </a:p>
          <a:p>
            <a:pPr indent="-311150" lvl="0" marL="457200" rtl="0" algn="just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l"/>
              <a:t>Λειτουργίες σύγκρισης (Comparison Operations): Ρύθμιση σε λιγότερο από (slt, sltu) κ.α..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5"/>
          <p:cNvSpPr txBox="1"/>
          <p:nvPr>
            <p:ph type="title"/>
          </p:nvPr>
        </p:nvSpPr>
        <p:spPr>
          <a:xfrm>
            <a:off x="1303800" y="598575"/>
            <a:ext cx="7030500" cy="6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" sz="2000">
                <a:latin typeface="Nunito"/>
                <a:ea typeface="Nunito"/>
                <a:cs typeface="Nunito"/>
                <a:sym typeface="Nunito"/>
              </a:rPr>
              <a:t>Α. </a:t>
            </a:r>
            <a:r>
              <a:rPr lang="el" sz="2000">
                <a:latin typeface="Nunito"/>
                <a:ea typeface="Nunito"/>
                <a:cs typeface="Nunito"/>
                <a:sym typeface="Nunito"/>
              </a:rPr>
              <a:t>Αριθμητικές Πράξεις (Arithmetic Operations)</a:t>
            </a:r>
            <a:endParaRPr sz="3500"/>
          </a:p>
        </p:txBody>
      </p:sp>
      <p:sp>
        <p:nvSpPr>
          <p:cNvPr id="289" name="Google Shape;289;p15"/>
          <p:cNvSpPr txBox="1"/>
          <p:nvPr>
            <p:ph idx="1" type="body"/>
          </p:nvPr>
        </p:nvSpPr>
        <p:spPr>
          <a:xfrm>
            <a:off x="1303800" y="1521675"/>
            <a:ext cx="7030500" cy="328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l" sz="118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b="1" lang="el" sz="118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Addition (</a:t>
            </a:r>
            <a:r>
              <a:rPr b="1" lang="el" sz="118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add</a:t>
            </a:r>
            <a:r>
              <a:rPr b="1" lang="el" sz="118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el" sz="118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addi</a:t>
            </a:r>
            <a:r>
              <a:rPr b="1" lang="el" sz="118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1" sz="118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l" sz="110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add rd, rs, rt</a:t>
            </a:r>
            <a:r>
              <a:rPr lang="el" sz="110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</a:t>
            </a:r>
            <a:r>
              <a:rPr lang="el" sz="110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rd = rs + rt</a:t>
            </a:r>
            <a:r>
              <a:rPr lang="el" sz="110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(registers only)</a:t>
            </a:r>
            <a:endParaRPr sz="110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l" sz="110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addi rt, rs, immediate</a:t>
            </a:r>
            <a:r>
              <a:rPr lang="el" sz="110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</a:t>
            </a:r>
            <a:r>
              <a:rPr lang="el" sz="110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rt = rs + immediate</a:t>
            </a:r>
            <a:r>
              <a:rPr lang="el" sz="110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(register + constant)</a:t>
            </a:r>
            <a:endParaRPr sz="110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l" sz="1104">
                <a:latin typeface="Arial"/>
                <a:ea typeface="Arial"/>
                <a:cs typeface="Arial"/>
                <a:sym typeface="Arial"/>
              </a:rPr>
              <a:t>Example: Add Two Numbers</a:t>
            </a:r>
            <a:endParaRPr sz="1104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l" sz="110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 $t0, $t1, $t2   # $t0 = $t1 + $t2</a:t>
            </a:r>
            <a:endParaRPr sz="110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el" sz="110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addi $t3, $t1, 5	# $t3 = $t1 + 5</a:t>
            </a:r>
            <a:endParaRPr sz="110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110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5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5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5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5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440"/>
              <a:buNone/>
            </a:pPr>
            <a:r>
              <a:t/>
            </a:r>
            <a:endParaRPr sz="62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"/>
          <p:cNvSpPr txBox="1"/>
          <p:nvPr>
            <p:ph idx="1" type="body"/>
          </p:nvPr>
        </p:nvSpPr>
        <p:spPr>
          <a:xfrm>
            <a:off x="1303800" y="802725"/>
            <a:ext cx="7030500" cy="423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10">
                <a:latin typeface="Arial"/>
                <a:ea typeface="Arial"/>
                <a:cs typeface="Arial"/>
                <a:sym typeface="Arial"/>
              </a:rPr>
              <a:t>Another Example</a:t>
            </a:r>
            <a:r>
              <a:rPr lang="el" sz="111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1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addi $t0, $zero, 10   # Load 10 into $t0</a:t>
            </a:r>
            <a:endParaRPr sz="1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1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addi $t1, $zero, 20   # Load 20 into $t1</a:t>
            </a:r>
            <a:endParaRPr sz="1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1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add  $t2, $t0, $t1	# $t2 = $t0 + $t1 (10 + 20 = 30)</a:t>
            </a:r>
            <a:endParaRPr sz="1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Subtraction (</a:t>
            </a:r>
            <a:r>
              <a:rPr b="1" lang="el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sub</a:t>
            </a: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1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sub rd, rs, rt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rd = rs - rt</a:t>
            </a:r>
            <a:endParaRPr sz="1100">
              <a:solidFill>
                <a:srgbClr val="18803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latin typeface="Roboto Mono"/>
                <a:ea typeface="Roboto Mono"/>
                <a:cs typeface="Roboto Mono"/>
                <a:sym typeface="Roboto Mono"/>
              </a:rPr>
              <a:t>Example: Subtract Two Numbers</a:t>
            </a:r>
            <a:endParaRPr sz="1100"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sub $t0, $t1, $t2   # $t0 = $t1 - $t2</a:t>
            </a:r>
            <a:endParaRPr sz="1100">
              <a:solidFill>
                <a:srgbClr val="000000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1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7"/>
          <p:cNvSpPr txBox="1"/>
          <p:nvPr>
            <p:ph idx="1" type="body"/>
          </p:nvPr>
        </p:nvSpPr>
        <p:spPr>
          <a:xfrm>
            <a:off x="1303800" y="816675"/>
            <a:ext cx="7030500" cy="419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l"/>
              <a:t>3. </a:t>
            </a: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Multiplication (</a:t>
            </a:r>
            <a:r>
              <a:rPr b="1" lang="el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</a:t>
            </a: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el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mult</a:t>
            </a: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el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multu</a:t>
            </a: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 rd, rs, rt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rd = rs × rt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(pseudo-instruction)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mult rs, rt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Stores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low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result in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LO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high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result in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HI</a:t>
            </a:r>
            <a:endParaRPr sz="1100">
              <a:solidFill>
                <a:srgbClr val="18803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multu rs, rt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Unsigned multiplication </a:t>
            </a:r>
            <a:r>
              <a:rPr lang="el" sz="11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# δε χρησιμοποιείται ευρέως στα πλαίσια του μαθήματος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/>
              <a:t>Example: Multiply Two Numbers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/>
              <a:t>mul $t0, $t1, $t2   # $t0 = $t1 × $t2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using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mult $t1, $t2   	# Multiply $t1 × $t2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mflo $t0        	# Move lower 32 bits of result to $t0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mfhi $t1        	# Move upper 32 bits to $t1 (if needed)		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t1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t2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are the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multiplicands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(operands).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64-bit product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 stored in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 and LO registers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use the result, you must move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 to a general-purpose register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8"/>
          <p:cNvSpPr txBox="1"/>
          <p:nvPr>
            <p:ph idx="1" type="body"/>
          </p:nvPr>
        </p:nvSpPr>
        <p:spPr>
          <a:xfrm>
            <a:off x="1234000" y="831350"/>
            <a:ext cx="7030500" cy="41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Example: Multiplying Two Numbers</a:t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.data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.text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.globl main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main: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li $t1, 5    	# Load 5 into register $t1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li $t2, 7    	# Load 7 into register $t2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mult $t1, $t2	# Multiply: $t1 * $t2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mflo $t3     	# Move lower 32 bits to $t3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sw $t3, result   # Store result in memory </a:t>
            </a:r>
            <a:r>
              <a:rPr lang="el" sz="11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! further details about sw instruction in lab3</a:t>
            </a:r>
            <a:endParaRPr sz="11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li $v0, 10   	# Exit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syscall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9"/>
          <p:cNvSpPr txBox="1"/>
          <p:nvPr>
            <p:ph idx="1" type="body"/>
          </p:nvPr>
        </p:nvSpPr>
        <p:spPr>
          <a:xfrm>
            <a:off x="1275900" y="775500"/>
            <a:ext cx="7030500" cy="42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Step-by-Step Execution</a:t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2733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$t1 = 5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$t2 = 7</a:t>
            </a:r>
            <a:endParaRPr sz="1100">
              <a:solidFill>
                <a:srgbClr val="18803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-28273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mult $t1, $t2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Computes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 × 7 = 35</a:t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273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mflo $t3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Moves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35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from LO into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$t3</a:t>
            </a:r>
            <a:endParaRPr sz="1100">
              <a:solidFill>
                <a:srgbClr val="18803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-28273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sw $t3, result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Stores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35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 memory.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The result is stored in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since it fits within 32 bits.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l" sz="144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to Use </a:t>
            </a:r>
            <a:r>
              <a:rPr b="1" lang="el" sz="1441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mult</a:t>
            </a:r>
            <a:r>
              <a:rPr b="1" lang="el" sz="144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vs. </a:t>
            </a:r>
            <a:r>
              <a:rPr b="1" lang="el" sz="1441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</a:t>
            </a:r>
            <a:endParaRPr b="1" sz="1441">
              <a:solidFill>
                <a:srgbClr val="18803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</a:t>
            </a:r>
            <a:r>
              <a:rPr b="1"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mult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when:</a:t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2733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need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full 64-bit precision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273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need to check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overflow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273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are working with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large numbers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</a:t>
            </a:r>
            <a:r>
              <a:rPr b="1"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mul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when:</a:t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2733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only need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low 32 bits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273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are working with </a:t>
            </a:r>
            <a:r>
              <a:rPr b="1"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small numbers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(where overflow is not a concern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0"/>
          <p:cNvSpPr txBox="1"/>
          <p:nvPr>
            <p:ph idx="1" type="body"/>
          </p:nvPr>
        </p:nvSpPr>
        <p:spPr>
          <a:xfrm>
            <a:off x="1303800" y="809700"/>
            <a:ext cx="7030500" cy="372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4. </a:t>
            </a: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Division (</a:t>
            </a:r>
            <a:r>
              <a:rPr b="1" lang="el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div</a:t>
            </a: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el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divu</a:t>
            </a:r>
            <a:r>
              <a:rPr b="1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div rs, rt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Stores quotient in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LO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remainder in </a:t>
            </a: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HI</a:t>
            </a:r>
            <a:endParaRPr sz="1100">
              <a:solidFill>
                <a:srgbClr val="18803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l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divu rs, rt</a:t>
            </a:r>
            <a:r>
              <a:rPr lang="e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Unsigned division </a:t>
            </a:r>
            <a:r>
              <a:rPr lang="el" sz="11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# δε </a:t>
            </a:r>
            <a:r>
              <a:rPr lang="el" sz="11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χρησιμοποιείται</a:t>
            </a:r>
            <a:r>
              <a:rPr lang="el" sz="11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στα πλαίσια του μαθήματος</a:t>
            </a:r>
            <a:endParaRPr sz="11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100">
                <a:latin typeface="Arial"/>
                <a:ea typeface="Arial"/>
                <a:cs typeface="Arial"/>
                <a:sym typeface="Arial"/>
              </a:rPr>
              <a:t>Example: Divide Two Numbers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/>
              <a:t>div $t1, $t2   	# $t1 / $t2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/>
              <a:t>mflo $t0       	# Move quotient to $t0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/>
              <a:t>mfhi $t1       	# Move remainder to $t1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" name="Google Shape;3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9975" y="766625"/>
            <a:ext cx="7448550" cy="333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