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Nunito"/>
      <p:regular r:id="rId14"/>
      <p:bold r:id="rId15"/>
      <p:italic r:id="rId16"/>
      <p:boldItalic r:id="rId17"/>
    </p:embeddedFont>
    <p:embeddedFont>
      <p:font typeface="Maven Pro"/>
      <p:regular r:id="rId18"/>
      <p:bold r:id="rId19"/>
    </p:embeddedFont>
    <p:embeddedFont>
      <p:font typeface="Roboto Mon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Mono-regular.fntdata"/><Relationship Id="rId11" Type="http://schemas.openxmlformats.org/officeDocument/2006/relationships/slide" Target="slides/slide6.xml"/><Relationship Id="rId22" Type="http://schemas.openxmlformats.org/officeDocument/2006/relationships/font" Target="fonts/RobotoMono-italic.fntdata"/><Relationship Id="rId10" Type="http://schemas.openxmlformats.org/officeDocument/2006/relationships/slide" Target="slides/slide5.xml"/><Relationship Id="rId21" Type="http://schemas.openxmlformats.org/officeDocument/2006/relationships/font" Target="fonts/RobotoMono-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RobotoMono-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notesMaster" Target="notesMasters/notesMaster1.xml"/><Relationship Id="rId19" Type="http://schemas.openxmlformats.org/officeDocument/2006/relationships/font" Target="fonts/MavenPro-bold.fntdata"/><Relationship Id="rId6" Type="http://schemas.openxmlformats.org/officeDocument/2006/relationships/slide" Target="slides/slide1.xml"/><Relationship Id="rId18" Type="http://schemas.openxmlformats.org/officeDocument/2006/relationships/font" Target="fonts/MavenPr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2d9447c20f2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2d9447c20f2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2d9447c20f2_0_2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2d9447c20f2_0_2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2d9447c20f2_0_3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2d9447c20f2_0_3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2d9447c20f2_0_3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2d9447c20f2_0_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g2d9447c20f2_0_3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4" name="Google Shape;304;g2d9447c20f2_0_3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2d9447c20f2_0_3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2d9447c20f2_0_3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g337168e7cb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4" name="Google Shape;314;g337168e7cb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3"/>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l"/>
              <a:t>Introduction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1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406400" lvl="0" marL="457200" rtl="0" algn="l">
              <a:spcBef>
                <a:spcPts val="0"/>
              </a:spcBef>
              <a:spcAft>
                <a:spcPts val="0"/>
              </a:spcAft>
              <a:buSzPts val="2800"/>
              <a:buAutoNum type="arabicPeriod"/>
            </a:pPr>
            <a:r>
              <a:rPr lang="el"/>
              <a:t>Γενικά χαρακτηριστικά</a:t>
            </a:r>
            <a:endParaRPr/>
          </a:p>
        </p:txBody>
      </p:sp>
      <p:sp>
        <p:nvSpPr>
          <p:cNvPr id="283" name="Google Shape;283;p14"/>
          <p:cNvSpPr txBox="1"/>
          <p:nvPr>
            <p:ph idx="1" type="body"/>
          </p:nvPr>
        </p:nvSpPr>
        <p:spPr>
          <a:xfrm>
            <a:off x="1338700" y="1347875"/>
            <a:ext cx="7030500" cy="3461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l"/>
              <a:t>Το MIPS (Microprocessor without Interlocked Pipeline Stage) είναι μια αρχιτεκτονική RISC (Reduced Instruction Set Computing) που αναπτύχθηκε από την MIPS Computer Systems. Χρησιμοποιείται ευρέως σε ενσωματωμένα συστήματα, κονσόλες παιχνιδιών και σε ακαδημαϊκά μαθήματα για τη διδασκαλία της αρχιτεκτονικής υπολογιστών.</a:t>
            </a:r>
            <a:endParaRPr/>
          </a:p>
          <a:p>
            <a:pPr indent="0" lvl="0" marL="0" rtl="0" algn="just">
              <a:spcBef>
                <a:spcPts val="1200"/>
              </a:spcBef>
              <a:spcAft>
                <a:spcPts val="0"/>
              </a:spcAft>
              <a:buNone/>
            </a:pPr>
            <a:r>
              <a:rPr lang="el"/>
              <a:t>Σχεδιασμός RISC (σταθερό μήκος εντολής, load/store architecture) </a:t>
            </a:r>
            <a:endParaRPr/>
          </a:p>
          <a:p>
            <a:pPr indent="0" lvl="0" marL="0" rtl="0" algn="just">
              <a:spcBef>
                <a:spcPts val="0"/>
              </a:spcBef>
              <a:spcAft>
                <a:spcPts val="0"/>
              </a:spcAft>
              <a:buNone/>
            </a:pPr>
            <a:r>
              <a:rPr lang="el"/>
              <a:t>Αρχιτεκτονική που βασίζεται σε καταχωρητές (λίγες οδηγίες αλληλεπιδρούν απευθείας με τη μνήμη) </a:t>
            </a:r>
            <a:endParaRPr/>
          </a:p>
          <a:p>
            <a:pPr indent="0" lvl="0" marL="0" rtl="0" algn="just">
              <a:spcBef>
                <a:spcPts val="0"/>
              </a:spcBef>
              <a:spcAft>
                <a:spcPts val="0"/>
              </a:spcAft>
              <a:buNone/>
            </a:pPr>
            <a:r>
              <a:rPr lang="el"/>
              <a:t>Pipelined execution (βελτιώνει την απόδοση) </a:t>
            </a:r>
            <a:endParaRPr/>
          </a:p>
          <a:p>
            <a:pPr indent="0" lvl="0" marL="0" rtl="0" algn="just">
              <a:spcBef>
                <a:spcPts val="0"/>
              </a:spcBef>
              <a:spcAft>
                <a:spcPts val="0"/>
              </a:spcAft>
              <a:buNone/>
            </a:pPr>
            <a:r>
              <a:rPr lang="el"/>
              <a:t>Λειτουργίες Big-Endian &amp; Little-Endian </a:t>
            </a:r>
            <a:endParaRPr/>
          </a:p>
          <a:p>
            <a:pPr indent="0" lvl="0" marL="0" rtl="0" algn="l">
              <a:spcBef>
                <a:spcPts val="0"/>
              </a:spcBef>
              <a:spcAft>
                <a:spcPts val="0"/>
              </a:spcAft>
              <a:buNone/>
            </a:pPr>
            <a:r>
              <a:t/>
            </a:r>
            <a:endParaRPr/>
          </a:p>
          <a:p>
            <a:pPr indent="0" lvl="0" marL="0" rtl="0" algn="l">
              <a:spcBef>
                <a:spcPts val="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a:t>2. </a:t>
            </a:r>
            <a:r>
              <a:rPr lang="el"/>
              <a:t>Qtspim registers </a:t>
            </a:r>
            <a:endParaRPr/>
          </a:p>
        </p:txBody>
      </p:sp>
      <p:sp>
        <p:nvSpPr>
          <p:cNvPr id="289" name="Google Shape;289;p15"/>
          <p:cNvSpPr txBox="1"/>
          <p:nvPr>
            <p:ph idx="1" type="body"/>
          </p:nvPr>
        </p:nvSpPr>
        <p:spPr>
          <a:xfrm>
            <a:off x="1303800" y="1182775"/>
            <a:ext cx="7030500" cy="1034700"/>
          </a:xfrm>
          <a:prstGeom prst="rect">
            <a:avLst/>
          </a:prstGeom>
        </p:spPr>
        <p:txBody>
          <a:bodyPr anchorCtr="0" anchor="t" bIns="91425" lIns="91425" spcFirstLastPara="1" rIns="91425" wrap="square" tIns="91425">
            <a:noAutofit/>
          </a:bodyPr>
          <a:lstStyle/>
          <a:p>
            <a:pPr indent="0" lvl="0" marL="0" rtl="0" algn="l">
              <a:lnSpc>
                <a:spcPct val="95000"/>
              </a:lnSpc>
              <a:spcBef>
                <a:spcPts val="0"/>
              </a:spcBef>
              <a:spcAft>
                <a:spcPts val="0"/>
              </a:spcAft>
              <a:buSzPts val="275"/>
              <a:buNone/>
            </a:pPr>
            <a:r>
              <a:rPr lang="el" sz="1375">
                <a:solidFill>
                  <a:srgbClr val="000000"/>
                </a:solidFill>
                <a:latin typeface="Arial"/>
                <a:ea typeface="Arial"/>
                <a:cs typeface="Arial"/>
                <a:sym typeface="Arial"/>
              </a:rPr>
              <a:t>MIPS έχει </a:t>
            </a:r>
            <a:r>
              <a:rPr b="1" lang="el" sz="1375">
                <a:solidFill>
                  <a:srgbClr val="000000"/>
                </a:solidFill>
                <a:latin typeface="Arial"/>
                <a:ea typeface="Arial"/>
                <a:cs typeface="Arial"/>
                <a:sym typeface="Arial"/>
              </a:rPr>
              <a:t>32 general-purpose registers (GPRs)</a:t>
            </a:r>
            <a:r>
              <a:rPr lang="el" sz="1375">
                <a:solidFill>
                  <a:srgbClr val="000000"/>
                </a:solidFill>
                <a:latin typeface="Arial"/>
                <a:ea typeface="Arial"/>
                <a:cs typeface="Arial"/>
                <a:sym typeface="Arial"/>
              </a:rPr>
              <a:t> (</a:t>
            </a:r>
            <a:r>
              <a:rPr lang="el" sz="1375">
                <a:solidFill>
                  <a:srgbClr val="188038"/>
                </a:solidFill>
                <a:latin typeface="Roboto Mono"/>
                <a:ea typeface="Roboto Mono"/>
                <a:cs typeface="Roboto Mono"/>
                <a:sym typeface="Roboto Mono"/>
              </a:rPr>
              <a:t>$0</a:t>
            </a:r>
            <a:r>
              <a:rPr lang="el" sz="1375">
                <a:solidFill>
                  <a:srgbClr val="000000"/>
                </a:solidFill>
                <a:latin typeface="Arial"/>
                <a:ea typeface="Arial"/>
                <a:cs typeface="Arial"/>
                <a:sym typeface="Arial"/>
              </a:rPr>
              <a:t> - </a:t>
            </a:r>
            <a:r>
              <a:rPr lang="el" sz="1375">
                <a:solidFill>
                  <a:srgbClr val="188038"/>
                </a:solidFill>
                <a:latin typeface="Roboto Mono"/>
                <a:ea typeface="Roboto Mono"/>
                <a:cs typeface="Roboto Mono"/>
                <a:sym typeface="Roboto Mono"/>
              </a:rPr>
              <a:t>$31</a:t>
            </a:r>
            <a:r>
              <a:rPr lang="el" sz="1375">
                <a:solidFill>
                  <a:srgbClr val="000000"/>
                </a:solidFill>
                <a:latin typeface="Arial"/>
                <a:ea typeface="Arial"/>
                <a:cs typeface="Arial"/>
                <a:sym typeface="Arial"/>
              </a:rPr>
              <a:t>), 32-bit ο </a:t>
            </a:r>
            <a:r>
              <a:rPr lang="el" sz="1375">
                <a:solidFill>
                  <a:srgbClr val="000000"/>
                </a:solidFill>
                <a:latin typeface="Arial"/>
                <a:ea typeface="Arial"/>
                <a:cs typeface="Arial"/>
                <a:sym typeface="Arial"/>
              </a:rPr>
              <a:t>κάθε</a:t>
            </a:r>
            <a:r>
              <a:rPr lang="el" sz="1375">
                <a:solidFill>
                  <a:srgbClr val="000000"/>
                </a:solidFill>
                <a:latin typeface="Arial"/>
                <a:ea typeface="Arial"/>
                <a:cs typeface="Arial"/>
                <a:sym typeface="Arial"/>
              </a:rPr>
              <a:t> ένας.</a:t>
            </a:r>
            <a:endParaRPr sz="1375">
              <a:solidFill>
                <a:srgbClr val="000000"/>
              </a:solidFill>
              <a:latin typeface="Arial"/>
              <a:ea typeface="Arial"/>
              <a:cs typeface="Arial"/>
              <a:sym typeface="Arial"/>
            </a:endParaRPr>
          </a:p>
          <a:p>
            <a:pPr indent="0" lvl="0" marL="0" rtl="0" algn="l">
              <a:lnSpc>
                <a:spcPct val="95000"/>
              </a:lnSpc>
              <a:spcBef>
                <a:spcPts val="1200"/>
              </a:spcBef>
              <a:spcAft>
                <a:spcPts val="0"/>
              </a:spcAft>
              <a:buSzPts val="275"/>
              <a:buNone/>
            </a:pPr>
            <a:r>
              <a:t/>
            </a:r>
            <a:endParaRPr sz="1375">
              <a:solidFill>
                <a:srgbClr val="000000"/>
              </a:solidFill>
              <a:latin typeface="Arial"/>
              <a:ea typeface="Arial"/>
              <a:cs typeface="Arial"/>
              <a:sym typeface="Arial"/>
            </a:endParaRPr>
          </a:p>
          <a:p>
            <a:pPr indent="0" lvl="0" marL="0" rtl="0" algn="l">
              <a:lnSpc>
                <a:spcPct val="95000"/>
              </a:lnSpc>
              <a:spcBef>
                <a:spcPts val="1200"/>
              </a:spcBef>
              <a:spcAft>
                <a:spcPts val="0"/>
              </a:spcAft>
              <a:buSzPts val="275"/>
              <a:buNone/>
            </a:pPr>
            <a:r>
              <a:t/>
            </a:r>
            <a:endParaRPr sz="1375">
              <a:solidFill>
                <a:srgbClr val="000000"/>
              </a:solidFill>
              <a:latin typeface="Arial"/>
              <a:ea typeface="Arial"/>
              <a:cs typeface="Arial"/>
              <a:sym typeface="Arial"/>
            </a:endParaRPr>
          </a:p>
          <a:p>
            <a:pPr indent="0" lvl="0" marL="0" rtl="0" algn="l">
              <a:lnSpc>
                <a:spcPct val="95000"/>
              </a:lnSpc>
              <a:spcBef>
                <a:spcPts val="1200"/>
              </a:spcBef>
              <a:spcAft>
                <a:spcPts val="0"/>
              </a:spcAft>
              <a:buSzPts val="275"/>
              <a:buNone/>
            </a:pPr>
            <a:r>
              <a:t/>
            </a:r>
            <a:endParaRPr sz="1375">
              <a:solidFill>
                <a:srgbClr val="000000"/>
              </a:solidFill>
              <a:latin typeface="Arial"/>
              <a:ea typeface="Arial"/>
              <a:cs typeface="Arial"/>
              <a:sym typeface="Arial"/>
            </a:endParaRPr>
          </a:p>
          <a:p>
            <a:pPr indent="0" lvl="0" marL="0" rtl="0" algn="l">
              <a:lnSpc>
                <a:spcPct val="95000"/>
              </a:lnSpc>
              <a:spcBef>
                <a:spcPts val="1200"/>
              </a:spcBef>
              <a:spcAft>
                <a:spcPts val="1200"/>
              </a:spcAft>
              <a:buSzPts val="275"/>
              <a:buNone/>
            </a:pPr>
            <a:r>
              <a:t/>
            </a:r>
            <a:endParaRPr sz="1375">
              <a:solidFill>
                <a:srgbClr val="000000"/>
              </a:solidFill>
              <a:latin typeface="Arial"/>
              <a:ea typeface="Arial"/>
              <a:cs typeface="Arial"/>
              <a:sym typeface="Arial"/>
            </a:endParaRPr>
          </a:p>
        </p:txBody>
      </p:sp>
      <p:pic>
        <p:nvPicPr>
          <p:cNvPr id="290" name="Google Shape;290;p15"/>
          <p:cNvPicPr preferRelativeResize="0"/>
          <p:nvPr/>
        </p:nvPicPr>
        <p:blipFill>
          <a:blip r:embed="rId3">
            <a:alphaModFix/>
          </a:blip>
          <a:stretch>
            <a:fillRect/>
          </a:stretch>
        </p:blipFill>
        <p:spPr>
          <a:xfrm>
            <a:off x="1341125" y="1760275"/>
            <a:ext cx="6669761" cy="2621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16"/>
          <p:cNvSpPr txBox="1"/>
          <p:nvPr>
            <p:ph idx="1" type="body"/>
          </p:nvPr>
        </p:nvSpPr>
        <p:spPr>
          <a:xfrm>
            <a:off x="1303800" y="792475"/>
            <a:ext cx="7030500" cy="37392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Char char="●"/>
            </a:pPr>
            <a:r>
              <a:rPr lang="el"/>
              <a:t>Οι καταχωρητές $k0 και $k1 προορίζονται για χρήση από το λειτουργικό σύστημα και δεν πρέπει να χρησιμοποιούνται σε προγράμματα χρηστών. </a:t>
            </a:r>
            <a:endParaRPr/>
          </a:p>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311150" lvl="0" marL="457200" rtl="0" algn="l">
              <a:spcBef>
                <a:spcPts val="0"/>
              </a:spcBef>
              <a:spcAft>
                <a:spcPts val="0"/>
              </a:spcAft>
              <a:buSzPts val="1300"/>
              <a:buChar char="●"/>
            </a:pPr>
            <a:r>
              <a:rPr lang="el"/>
              <a:t>Ο καταχωρητής $at χρησιμοποιείται από τον assembler και δεν πρέπει να χρησιμοποιείται σε προγράμματα χρήστη. </a:t>
            </a:r>
            <a:endParaRPr/>
          </a:p>
          <a:p>
            <a:pPr indent="0" lvl="0" marL="457200" rtl="0" algn="l">
              <a:spcBef>
                <a:spcPts val="0"/>
              </a:spcBef>
              <a:spcAft>
                <a:spcPts val="0"/>
              </a:spcAft>
              <a:buNone/>
            </a:pPr>
            <a:r>
              <a:t/>
            </a:r>
            <a:endParaRPr/>
          </a:p>
          <a:p>
            <a:pPr indent="0" lvl="0" marL="0" rtl="0" algn="l">
              <a:spcBef>
                <a:spcPts val="0"/>
              </a:spcBef>
              <a:spcAft>
                <a:spcPts val="0"/>
              </a:spcAft>
              <a:buNone/>
            </a:pPr>
            <a:r>
              <a:t/>
            </a:r>
            <a:endParaRPr/>
          </a:p>
          <a:p>
            <a:pPr indent="-311150" lvl="0" marL="457200" rtl="0" algn="l">
              <a:spcBef>
                <a:spcPts val="0"/>
              </a:spcBef>
              <a:spcAft>
                <a:spcPts val="0"/>
              </a:spcAft>
              <a:buSzPts val="1300"/>
              <a:buChar char="●"/>
            </a:pPr>
            <a:r>
              <a:rPr lang="el"/>
              <a:t>Ο καταχωρητής $gp χρησιμοποιείται προς καθολικά δεδομένα (όπως απαιτείται) και δεν πρέπει να χρησιμοποιείται σε προγράμματα χρηστών.</a:t>
            </a:r>
            <a:endParaRPr/>
          </a:p>
          <a:p>
            <a:pPr indent="0" lvl="0" marL="0" rtl="0" algn="l">
              <a:spcBef>
                <a:spcPts val="0"/>
              </a:spcBef>
              <a:spcAft>
                <a:spcPts val="0"/>
              </a:spcAft>
              <a:buNone/>
            </a:pPr>
            <a:r>
              <a:t/>
            </a:r>
            <a:endParaRPr/>
          </a:p>
          <a:p>
            <a:pPr indent="0" lvl="0" marL="0" rtl="0" algn="l">
              <a:spcBef>
                <a:spcPts val="0"/>
              </a:spcBef>
              <a:spcAft>
                <a:spcPts val="120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l"/>
              <a:t>3. System Service Calls</a:t>
            </a:r>
            <a:endParaRPr/>
          </a:p>
        </p:txBody>
      </p:sp>
      <p:sp>
        <p:nvSpPr>
          <p:cNvPr id="301" name="Google Shape;301;p17"/>
          <p:cNvSpPr txBox="1"/>
          <p:nvPr>
            <p:ph idx="1" type="body"/>
          </p:nvPr>
        </p:nvSpPr>
        <p:spPr>
          <a:xfrm>
            <a:off x="1236375" y="1511425"/>
            <a:ext cx="7030500" cy="2541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l"/>
              <a:t>Ο προσομοιωτής QtSpim παρέχει μια σειρά από υπηρεσίες </a:t>
            </a:r>
            <a:r>
              <a:rPr lang="el"/>
              <a:t>εισόδου και εξόδου</a:t>
            </a:r>
            <a:r>
              <a:rPr lang="el"/>
              <a:t> χρησιμοποιώντας μια εντολή </a:t>
            </a:r>
            <a:r>
              <a:rPr b="1" lang="el"/>
              <a:t>syscall</a:t>
            </a:r>
            <a:r>
              <a:rPr lang="el"/>
              <a:t>. </a:t>
            </a:r>
            <a:endParaRPr/>
          </a:p>
          <a:p>
            <a:pPr indent="0" lvl="0" marL="0" rtl="0" algn="l">
              <a:spcBef>
                <a:spcPts val="1200"/>
              </a:spcBef>
              <a:spcAft>
                <a:spcPts val="0"/>
              </a:spcAft>
              <a:buNone/>
            </a:pPr>
            <a:r>
              <a:rPr lang="el"/>
              <a:t>Για να ζητήσετε μια συγκεκριμένη υπηρεσία από τον προσομοιωτή QtSpim, ο 'κωδικός κλήσης' φορτώνεται στον καταχωρητή $v0. </a:t>
            </a:r>
            <a:endParaRPr/>
          </a:p>
          <a:p>
            <a:pPr indent="0" lvl="0" marL="0" rtl="0" algn="l">
              <a:spcBef>
                <a:spcPts val="1200"/>
              </a:spcBef>
              <a:spcAft>
                <a:spcPts val="0"/>
              </a:spcAft>
              <a:buNone/>
            </a:pPr>
            <a:r>
              <a:rPr lang="el"/>
              <a:t>Με βάση τη συγκεκριμένη υπηρεσία συστήματος που ζητείται, ενδέχεται να χρειαστούν πρόσθετες πληροφορίες που φορτώνονται στους καταχωρητές ορισμάτων.</a:t>
            </a:r>
            <a:endParaRPr/>
          </a:p>
          <a:p>
            <a:pPr indent="0" lvl="0" marL="0" rtl="0" algn="l">
              <a:spcBef>
                <a:spcPts val="1200"/>
              </a:spcBef>
              <a:spcAft>
                <a:spcPts val="1200"/>
              </a:spcAft>
              <a:buNone/>
            </a:pPr>
            <a:r>
              <a:rPr lang="el"/>
              <a:t>Μια λίστα με τις υποστηριζόμενες υπηρεσίες συστήματος παρατίθεται στον παρακάτω πίνακα</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pic>
        <p:nvPicPr>
          <p:cNvPr id="306" name="Google Shape;306;p18"/>
          <p:cNvPicPr preferRelativeResize="0"/>
          <p:nvPr/>
        </p:nvPicPr>
        <p:blipFill>
          <a:blip r:embed="rId3">
            <a:alphaModFix/>
          </a:blip>
          <a:stretch>
            <a:fillRect/>
          </a:stretch>
        </p:blipFill>
        <p:spPr>
          <a:xfrm>
            <a:off x="2263150" y="152400"/>
            <a:ext cx="4968225" cy="4838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pic>
        <p:nvPicPr>
          <p:cNvPr id="311" name="Google Shape;311;p19"/>
          <p:cNvPicPr preferRelativeResize="0"/>
          <p:nvPr/>
        </p:nvPicPr>
        <p:blipFill>
          <a:blip r:embed="rId3">
            <a:alphaModFix/>
          </a:blip>
          <a:stretch>
            <a:fillRect/>
          </a:stretch>
        </p:blipFill>
        <p:spPr>
          <a:xfrm>
            <a:off x="1706900" y="640075"/>
            <a:ext cx="6115050" cy="38004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20"/>
          <p:cNvSpPr txBox="1"/>
          <p:nvPr>
            <p:ph idx="1" type="body"/>
          </p:nvPr>
        </p:nvSpPr>
        <p:spPr>
          <a:xfrm>
            <a:off x="1303800" y="903325"/>
            <a:ext cx="7030500" cy="36282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l"/>
              <a:t>Δηλαδή στον προσομοιωτή </a:t>
            </a:r>
            <a:r>
              <a:rPr lang="el"/>
              <a:t>QtSPIM, ένα syscall (συντομογραφία για την κλήση συστήματος- </a:t>
            </a:r>
            <a:r>
              <a:rPr lang="el" sz="1100">
                <a:solidFill>
                  <a:srgbClr val="000000"/>
                </a:solidFill>
                <a:latin typeface="Arial"/>
                <a:ea typeface="Arial"/>
                <a:cs typeface="Arial"/>
                <a:sym typeface="Arial"/>
              </a:rPr>
              <a:t>short for </a:t>
            </a:r>
            <a:r>
              <a:rPr b="1" lang="el" sz="1100">
                <a:solidFill>
                  <a:srgbClr val="000000"/>
                </a:solidFill>
                <a:latin typeface="Arial"/>
                <a:ea typeface="Arial"/>
                <a:cs typeface="Arial"/>
                <a:sym typeface="Arial"/>
              </a:rPr>
              <a:t>system call</a:t>
            </a:r>
            <a:r>
              <a:rPr lang="el"/>
              <a:t>) είναι μια ειδική οδηγία που ζητά μια υπηρεσία από το λειτουργικό σύστημα ή τον ίδιο τον προσομοιωτή. </a:t>
            </a:r>
            <a:endParaRPr/>
          </a:p>
          <a:p>
            <a:pPr indent="0" lvl="0" marL="0" rtl="0" algn="just">
              <a:spcBef>
                <a:spcPts val="1200"/>
              </a:spcBef>
              <a:spcAft>
                <a:spcPts val="0"/>
              </a:spcAft>
              <a:buNone/>
            </a:pPr>
            <a:r>
              <a:rPr lang="el"/>
              <a:t>Χρησιμοποιείται για την εκτέλεση λειτουργιών όπως είσοδος/έξοδος, εκχώρηση μνήμης και τερματισμός προγράμματος. </a:t>
            </a:r>
            <a:endParaRPr/>
          </a:p>
          <a:p>
            <a:pPr indent="0" lvl="0" marL="0" rtl="0" algn="just">
              <a:spcBef>
                <a:spcPts val="1200"/>
              </a:spcBef>
              <a:spcAft>
                <a:spcPts val="0"/>
              </a:spcAft>
              <a:buNone/>
            </a:pPr>
            <a:r>
              <a:rPr lang="el"/>
              <a:t>Τα “syscals” καλούνται χρησιμοποιώντας την εντολή syscall. </a:t>
            </a:r>
            <a:endParaRPr/>
          </a:p>
          <a:p>
            <a:pPr indent="0" lvl="0" marL="0" rtl="0" algn="just">
              <a:spcBef>
                <a:spcPts val="1200"/>
              </a:spcBef>
              <a:spcAft>
                <a:spcPts val="0"/>
              </a:spcAft>
              <a:buNone/>
            </a:pPr>
            <a:r>
              <a:rPr lang="el"/>
              <a:t>Ο αριθμός κλήσης συστήματος πρέπει να τοποθετηθεί στον καταχωρητή $v0 πριν καλέσετε το syscall. </a:t>
            </a:r>
            <a:endParaRPr/>
          </a:p>
          <a:p>
            <a:pPr indent="0" lvl="0" marL="0" rtl="0" algn="just">
              <a:spcBef>
                <a:spcPts val="1200"/>
              </a:spcBef>
              <a:spcAft>
                <a:spcPts val="1200"/>
              </a:spcAft>
              <a:buNone/>
            </a:pPr>
            <a:r>
              <a:rPr lang="el"/>
              <a:t>Πρόσθετα ορίσματα (αν χρειάζεται) τοποθετούνται σε συγκεκριμένους καταχωρητές (π.χ. $a0, $a1, κ.λπ.). Το αποτέλεσμα του syscall αποθηκεύεται σε $v0 ή σε άλλο καθορισμένο καταχωρητή.</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