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Nunito"/>
      <p:regular r:id="rId19"/>
      <p:bold r:id="rId20"/>
      <p:italic r:id="rId21"/>
      <p:boldItalic r:id="rId22"/>
    </p:embeddedFont>
    <p:embeddedFont>
      <p:font typeface="Maven Pro"/>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11" Type="http://schemas.openxmlformats.org/officeDocument/2006/relationships/slide" Target="slides/slide7.xml"/><Relationship Id="rId22" Type="http://schemas.openxmlformats.org/officeDocument/2006/relationships/font" Target="fonts/Nunito-boldItalic.fntdata"/><Relationship Id="rId10" Type="http://schemas.openxmlformats.org/officeDocument/2006/relationships/slide" Target="slides/slide6.xml"/><Relationship Id="rId21" Type="http://schemas.openxmlformats.org/officeDocument/2006/relationships/font" Target="fonts/Nunito-italic.fntdata"/><Relationship Id="rId13" Type="http://schemas.openxmlformats.org/officeDocument/2006/relationships/slide" Target="slides/slide9.xml"/><Relationship Id="rId24" Type="http://schemas.openxmlformats.org/officeDocument/2006/relationships/font" Target="fonts/MavenPro-bold.fntdata"/><Relationship Id="rId12" Type="http://schemas.openxmlformats.org/officeDocument/2006/relationships/slide" Target="slides/slide8.xml"/><Relationship Id="rId23" Type="http://schemas.openxmlformats.org/officeDocument/2006/relationships/font" Target="fonts/MavenPro-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Nunito-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d943851119_1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d943851119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d943851119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2d943851119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d943851119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d943851119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d943851119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2d943851119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d943851119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d943851119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3353c300e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3353c300e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53c300e6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353c300e6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d94385111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d94385111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2d943851119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2d943851119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d94385111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d94385111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d94385111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d94385111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d94385111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d94385111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d943851119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d943851119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311708" y="1337800"/>
            <a:ext cx="8520600" cy="20526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l"/>
              <a:t>Qtspim Simulator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2"/>
          <p:cNvSpPr txBox="1"/>
          <p:nvPr>
            <p:ph idx="1" type="body"/>
          </p:nvPr>
        </p:nvSpPr>
        <p:spPr>
          <a:xfrm>
            <a:off x="1303800" y="810350"/>
            <a:ext cx="7030500" cy="38613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l"/>
              <a:t>Όπως και πριν, οι διευθύνσεις εμφανίζονται στην αριστερή πλευρά (με τα []). </a:t>
            </a:r>
            <a:endParaRPr/>
          </a:p>
          <a:p>
            <a:pPr indent="0" lvl="0" marL="457200" rtl="0" algn="l">
              <a:spcBef>
                <a:spcPts val="1200"/>
              </a:spcBef>
              <a:spcAft>
                <a:spcPts val="0"/>
              </a:spcAft>
              <a:buNone/>
            </a:pPr>
            <a:r>
              <a:t/>
            </a:r>
            <a:endParaRPr/>
          </a:p>
          <a:p>
            <a:pPr indent="-311150" lvl="0" marL="457200" rtl="0" algn="l">
              <a:spcBef>
                <a:spcPts val="1200"/>
              </a:spcBef>
              <a:spcAft>
                <a:spcPts val="0"/>
              </a:spcAft>
              <a:buSzPts val="1300"/>
              <a:buChar char="●"/>
            </a:pPr>
            <a:r>
              <a:rPr lang="el"/>
              <a:t>Οι τιμές σε αυτή τη διεύθυνση εμφανίζονται σε hex (μέση) και σε ASCII (δεξιά πλευρά). </a:t>
            </a:r>
            <a:endParaRPr/>
          </a:p>
          <a:p>
            <a:pPr indent="0" lvl="0" marL="457200" rtl="0" algn="l">
              <a:spcBef>
                <a:spcPts val="1200"/>
              </a:spcBef>
              <a:spcAft>
                <a:spcPts val="0"/>
              </a:spcAft>
              <a:buNone/>
            </a:pPr>
            <a:r>
              <a:t/>
            </a:r>
            <a:endParaRPr/>
          </a:p>
          <a:p>
            <a:pPr indent="-311150" lvl="0" marL="457200" rtl="0" algn="l">
              <a:spcBef>
                <a:spcPts val="1200"/>
              </a:spcBef>
              <a:spcAft>
                <a:spcPts val="0"/>
              </a:spcAft>
              <a:buSzPts val="1300"/>
              <a:buChar char="●"/>
            </a:pPr>
            <a:r>
              <a:rPr lang="el"/>
              <a:t>Ανάλογα με τον συγκεκριμένο τύπο δηλώσεων δεδομένων, μπορεί να είναι ευκολότερη η προβολή της δεκαεξαδικής αναπαράστασης (δηλαδή, όπως ο πίνακας αριθμών από τον κώδικα του παραδείγματος) ή η αναπαράσταση ASCII (δηλαδή, οι δηλωμένες συμβολοσειρές).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l"/>
              <a:t>Σημείωση, κάνοντας δεξί κλικ στο παράθυρο δεδομένων θα εμφανιστεί ένα μενού που επιτρέπει στον χρήστη να αλλάξει την προεπιλεγμένη εξαγωνική αναπαράσταση σε δεκαδική αναπαράσταση (εάν επιθυμεί)</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3"/>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4. Εκτέλεση προγράμματος</a:t>
            </a:r>
            <a:endParaRPr/>
          </a:p>
        </p:txBody>
      </p:sp>
      <p:sp>
        <p:nvSpPr>
          <p:cNvPr id="337" name="Google Shape;337;p23"/>
          <p:cNvSpPr txBox="1"/>
          <p:nvPr>
            <p:ph idx="1" type="body"/>
          </p:nvPr>
        </p:nvSpPr>
        <p:spPr>
          <a:xfrm>
            <a:off x="1303800" y="1516750"/>
            <a:ext cx="7030500" cy="3015000"/>
          </a:xfrm>
          <a:prstGeom prst="rect">
            <a:avLst/>
          </a:prstGeom>
        </p:spPr>
        <p:txBody>
          <a:bodyPr anchorCtr="0" anchor="t" bIns="91425" lIns="91425" spcFirstLastPara="1" rIns="91425" wrap="square" tIns="91425">
            <a:normAutofit/>
          </a:bodyPr>
          <a:lstStyle/>
          <a:p>
            <a:pPr indent="-311150" lvl="0" marL="457200" rtl="0" algn="just">
              <a:spcBef>
                <a:spcPts val="0"/>
              </a:spcBef>
              <a:spcAft>
                <a:spcPts val="0"/>
              </a:spcAft>
              <a:buSzPts val="1300"/>
              <a:buChar char="●"/>
            </a:pPr>
            <a:r>
              <a:rPr lang="el"/>
              <a:t>Για να εκτελέσετε ολόκληρο το πρόγραμμα (αδιάλειπτα), μπορείτε να επιλέξετε την τυπική επιλογή «Simulator →Run/Continue» από τη γραμμή μενού. </a:t>
            </a:r>
            <a:endParaRPr/>
          </a:p>
          <a:p>
            <a:pPr indent="0" lvl="0" marL="457200" rtl="0" algn="just">
              <a:spcBef>
                <a:spcPts val="1200"/>
              </a:spcBef>
              <a:spcAft>
                <a:spcPts val="0"/>
              </a:spcAft>
              <a:buNone/>
            </a:pPr>
            <a:r>
              <a:t/>
            </a:r>
            <a:endParaRPr/>
          </a:p>
          <a:p>
            <a:pPr indent="-311150" lvl="0" marL="457200" rtl="0" algn="just">
              <a:spcBef>
                <a:spcPts val="1200"/>
              </a:spcBef>
              <a:spcAft>
                <a:spcPts val="0"/>
              </a:spcAft>
              <a:buSzPts val="1300"/>
              <a:buChar char="●"/>
            </a:pPr>
            <a:r>
              <a:rPr lang="el"/>
              <a:t>Ωστόσο, είναι συνήθως πιο εύκολο να επιλέξετε το εικονίδιο Run/Continue από την κύρια οθόνη          ή να πληκτρολογήσετε το πλήκτρο F5. </a:t>
            </a:r>
            <a:endParaRPr/>
          </a:p>
          <a:p>
            <a:pPr indent="0" lvl="0" marL="457200" rtl="0" algn="just">
              <a:spcBef>
                <a:spcPts val="1200"/>
              </a:spcBef>
              <a:spcAft>
                <a:spcPts val="0"/>
              </a:spcAft>
              <a:buNone/>
            </a:pPr>
            <a:r>
              <a:t/>
            </a:r>
            <a:endParaRPr/>
          </a:p>
          <a:p>
            <a:pPr indent="-311150" lvl="0" marL="457200" rtl="0" algn="just">
              <a:spcBef>
                <a:spcPts val="1200"/>
              </a:spcBef>
              <a:spcAft>
                <a:spcPts val="0"/>
              </a:spcAft>
              <a:buSzPts val="1300"/>
              <a:buChar char="●"/>
            </a:pPr>
            <a:r>
              <a:rPr lang="el"/>
              <a:t>Μόλις πληκτρολογηθεί, το πρόγραμμα θα εκτελεστεί. Εάν ένα πρόγραμμα πραγματοποιεί είσοδο και/ή έξοδο, θα κατευθυνθεί στο παράθυρο της Κονσόλας.</a:t>
            </a:r>
            <a:endParaRPr/>
          </a:p>
        </p:txBody>
      </p:sp>
      <p:sp>
        <p:nvSpPr>
          <p:cNvPr id="338" name="Google Shape;338;p23"/>
          <p:cNvSpPr/>
          <p:nvPr/>
        </p:nvSpPr>
        <p:spPr>
          <a:xfrm>
            <a:off x="3660450" y="2811050"/>
            <a:ext cx="229200" cy="323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a:ea typeface="Nunito"/>
              <a:cs typeface="Nunito"/>
              <a:sym typeface="Nuni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5. Εντοπισμός σφαλμάτων</a:t>
            </a:r>
            <a:endParaRPr/>
          </a:p>
        </p:txBody>
      </p:sp>
      <p:sp>
        <p:nvSpPr>
          <p:cNvPr id="344" name="Google Shape;344;p24"/>
          <p:cNvSpPr txBox="1"/>
          <p:nvPr>
            <p:ph idx="1" type="body"/>
          </p:nvPr>
        </p:nvSpPr>
        <p:spPr>
          <a:xfrm>
            <a:off x="1303800" y="1429125"/>
            <a:ext cx="7030500" cy="3102600"/>
          </a:xfrm>
          <a:prstGeom prst="rect">
            <a:avLst/>
          </a:prstGeom>
        </p:spPr>
        <p:txBody>
          <a:bodyPr anchorCtr="0" anchor="t" bIns="91425" lIns="91425" spcFirstLastPara="1" rIns="91425" wrap="square" tIns="91425">
            <a:normAutofit/>
          </a:bodyPr>
          <a:lstStyle/>
          <a:p>
            <a:pPr indent="-311150" lvl="0" marL="457200" rtl="0" algn="just">
              <a:spcBef>
                <a:spcPts val="0"/>
              </a:spcBef>
              <a:spcAft>
                <a:spcPts val="0"/>
              </a:spcAft>
              <a:buSzPts val="1300"/>
              <a:buChar char="●"/>
            </a:pPr>
            <a:r>
              <a:rPr lang="el"/>
              <a:t>Το πρώτο βήμα στον εντοπισμό σφαλμάτων είναι να διασφαλίσετε ότι το αρχείο </a:t>
            </a:r>
            <a:r>
              <a:rPr lang="el"/>
              <a:t>διαβάζεται</a:t>
            </a:r>
            <a:r>
              <a:rPr lang="el"/>
              <a:t> σωστά. </a:t>
            </a:r>
            <a:endParaRPr/>
          </a:p>
          <a:p>
            <a:pPr indent="0" lvl="0" marL="457200" rtl="0" algn="just">
              <a:spcBef>
                <a:spcPts val="1200"/>
              </a:spcBef>
              <a:spcAft>
                <a:spcPts val="0"/>
              </a:spcAft>
              <a:buNone/>
            </a:pPr>
            <a:r>
              <a:t/>
            </a:r>
            <a:endParaRPr/>
          </a:p>
          <a:p>
            <a:pPr indent="-311150" lvl="0" marL="457200" rtl="0" algn="just">
              <a:spcBef>
                <a:spcPts val="1200"/>
              </a:spcBef>
              <a:spcAft>
                <a:spcPts val="0"/>
              </a:spcAft>
              <a:buSzPts val="1300"/>
              <a:buChar char="●"/>
            </a:pPr>
            <a:r>
              <a:rPr lang="el"/>
              <a:t>Με μια ευρεία έννοια, ο εντοπισμός σφαλμάτων είναι η σύγκριση των αναμενόμενων αποτελεσμάτων του προγράμματος με τα πραγματικά αποτελέσματα του προγράμματος. Αυτό απαιτεί μια σταθερή κατανόηση του τι πρέπει να κάνει το πρόγραμμα και τη συγκεκριμένη σειρά με την οποία το κάνει → δηλαδή κατανόηση του αλγόριθμου που χρησιμοποιείται για την επίλυση του προγράμματος. </a:t>
            </a:r>
            <a:endParaRPr/>
          </a:p>
          <a:p>
            <a:pPr indent="0" lvl="0" marL="0" rtl="0" algn="just">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25"/>
          <p:cNvSpPr txBox="1"/>
          <p:nvPr>
            <p:ph idx="1" type="body"/>
          </p:nvPr>
        </p:nvSpPr>
        <p:spPr>
          <a:xfrm>
            <a:off x="1330750" y="835900"/>
            <a:ext cx="7030500" cy="3721200"/>
          </a:xfrm>
          <a:prstGeom prst="rect">
            <a:avLst/>
          </a:prstGeom>
        </p:spPr>
        <p:txBody>
          <a:bodyPr anchorCtr="0" anchor="t" bIns="91425" lIns="91425" spcFirstLastPara="1" rIns="91425" wrap="square" tIns="91425">
            <a:normAutofit lnSpcReduction="20000"/>
          </a:bodyPr>
          <a:lstStyle/>
          <a:p>
            <a:pPr indent="-311150" lvl="0" marL="457200" rtl="0" algn="just">
              <a:spcBef>
                <a:spcPts val="0"/>
              </a:spcBef>
              <a:spcAft>
                <a:spcPts val="0"/>
              </a:spcAft>
              <a:buSzPts val="1300"/>
              <a:buChar char="●"/>
            </a:pPr>
            <a:r>
              <a:rPr lang="el"/>
              <a:t>Θ</a:t>
            </a:r>
            <a:r>
              <a:rPr lang="el"/>
              <a:t>α πρέπει να σημειώνεται σχόλια στο προγράμματος (μπορούν να χρησιμοποιηθούν ως λίστα ελέγχου για τη διαδικασία εντοπισμού σφαλμάτων). </a:t>
            </a:r>
            <a:endParaRPr/>
          </a:p>
          <a:p>
            <a:pPr indent="0" lvl="0" marL="457200" rtl="0" algn="just">
              <a:spcBef>
                <a:spcPts val="1200"/>
              </a:spcBef>
              <a:spcAft>
                <a:spcPts val="0"/>
              </a:spcAft>
              <a:buNone/>
            </a:pPr>
            <a:r>
              <a:t/>
            </a:r>
            <a:endParaRPr/>
          </a:p>
          <a:p>
            <a:pPr indent="-311150" lvl="0" marL="457200" rtl="0" algn="just">
              <a:spcBef>
                <a:spcPts val="1200"/>
              </a:spcBef>
              <a:spcAft>
                <a:spcPts val="0"/>
              </a:spcAft>
              <a:buSzPts val="1300"/>
              <a:buChar char="●"/>
            </a:pPr>
            <a:r>
              <a:rPr lang="el"/>
              <a:t>Ένας δυνητικά χρήσιμος τρόπος για να ελέγξετε την κατάσταση του προγράμματος είναι να δείτε τα περιεχόμενα </a:t>
            </a:r>
            <a:r>
              <a:rPr b="1" lang="el"/>
              <a:t>register contents</a:t>
            </a:r>
            <a:r>
              <a:rPr lang="el"/>
              <a:t>. Τα τρέχοντα register contents εμφανίζονται στο παράθυρο καταχωρητών (αριστερή πλευρά).</a:t>
            </a:r>
            <a:endParaRPr/>
          </a:p>
          <a:p>
            <a:pPr indent="0" lvl="0" marL="457200" rtl="0" algn="just">
              <a:spcBef>
                <a:spcPts val="1200"/>
              </a:spcBef>
              <a:spcAft>
                <a:spcPts val="0"/>
              </a:spcAft>
              <a:buNone/>
            </a:pPr>
            <a:r>
              <a:t/>
            </a:r>
            <a:endParaRPr/>
          </a:p>
          <a:p>
            <a:pPr indent="-311150" lvl="0" marL="457200" rtl="0" algn="just">
              <a:spcBef>
                <a:spcPts val="1200"/>
              </a:spcBef>
              <a:spcAft>
                <a:spcPts val="0"/>
              </a:spcAft>
              <a:buSzPts val="1300"/>
              <a:buChar char="●"/>
            </a:pPr>
            <a:r>
              <a:rPr lang="el"/>
              <a:t>Συνήθως, να επιλέγετε το πλαίσιο Single Step (λειτουργία ενός βήματος),(εικονίδιο με τρεις παράλληλες γραμμές, δίπλα από το stop). </a:t>
            </a:r>
            <a:endParaRPr/>
          </a:p>
          <a:p>
            <a:pPr indent="0" lvl="0" marL="457200" rtl="0" algn="just">
              <a:spcBef>
                <a:spcPts val="1200"/>
              </a:spcBef>
              <a:spcAft>
                <a:spcPts val="0"/>
              </a:spcAft>
              <a:buNone/>
            </a:pPr>
            <a:r>
              <a:rPr lang="el"/>
              <a:t>Η παρακάτω εικόνα δείχνει το αποτέλεσμα της επιλογής του Single Step</a:t>
            </a:r>
            <a:endParaRPr/>
          </a:p>
          <a:p>
            <a:pPr indent="0" lvl="0" marL="0" rtl="0" algn="just">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6"/>
          <p:cNvSpPr txBox="1"/>
          <p:nvPr>
            <p:ph idx="1" type="body"/>
          </p:nvPr>
        </p:nvSpPr>
        <p:spPr>
          <a:xfrm>
            <a:off x="829425" y="3411025"/>
            <a:ext cx="7030500" cy="14559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el"/>
              <a:t>Σημείωση, η επισημασμένη εντολή αντιπροσωπεύει την επόμενη εντολή που θα εκτελεστεί και επομένως δεν έχει εκτελεστεί ακόμη. Αυτή η επισήμανση είναι ο τρόπος παρακολούθησης της προόδου του προγράμματος εκτέλεση.</a:t>
            </a:r>
            <a:endParaRPr/>
          </a:p>
          <a:p>
            <a:pPr indent="0" lvl="0" marL="0" rtl="0" algn="l">
              <a:spcBef>
                <a:spcPts val="0"/>
              </a:spcBef>
              <a:spcAft>
                <a:spcPts val="0"/>
              </a:spcAft>
              <a:buNone/>
            </a:pPr>
            <a:r>
              <a:t/>
            </a:r>
            <a:endParaRPr/>
          </a:p>
          <a:p>
            <a:pPr indent="0" lvl="0" marL="0" rtl="0" algn="l">
              <a:spcBef>
                <a:spcPts val="0"/>
              </a:spcBef>
              <a:spcAft>
                <a:spcPts val="1200"/>
              </a:spcAft>
              <a:buNone/>
            </a:pPr>
            <a:r>
              <a:t/>
            </a:r>
            <a:endParaRPr/>
          </a:p>
        </p:txBody>
      </p:sp>
      <p:pic>
        <p:nvPicPr>
          <p:cNvPr id="355" name="Google Shape;355;p26"/>
          <p:cNvPicPr preferRelativeResize="0"/>
          <p:nvPr/>
        </p:nvPicPr>
        <p:blipFill>
          <a:blip r:embed="rId3">
            <a:alphaModFix/>
          </a:blip>
          <a:stretch>
            <a:fillRect/>
          </a:stretch>
        </p:blipFill>
        <p:spPr>
          <a:xfrm>
            <a:off x="1489800" y="577100"/>
            <a:ext cx="5709749" cy="2600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4"/>
          <p:cNvSpPr txBox="1"/>
          <p:nvPr>
            <p:ph type="title"/>
          </p:nvPr>
        </p:nvSpPr>
        <p:spPr>
          <a:xfrm>
            <a:off x="1303800" y="598575"/>
            <a:ext cx="7030500" cy="999300"/>
          </a:xfrm>
          <a:prstGeom prst="rect">
            <a:avLst/>
          </a:prstGeom>
        </p:spPr>
        <p:txBody>
          <a:bodyPr anchorCtr="0" anchor="t" bIns="91425" lIns="91425" spcFirstLastPara="1" rIns="91425" wrap="square" tIns="91425">
            <a:normAutofit fontScale="90000"/>
          </a:bodyPr>
          <a:lstStyle/>
          <a:p>
            <a:pPr indent="-388620" lvl="0" marL="457200" rtl="0" algn="l">
              <a:spcBef>
                <a:spcPts val="0"/>
              </a:spcBef>
              <a:spcAft>
                <a:spcPts val="0"/>
              </a:spcAft>
              <a:buSzPct val="100000"/>
              <a:buAutoNum type="arabicPeriod"/>
            </a:pPr>
            <a:r>
              <a:rPr lang="el"/>
              <a:t>Λήψη και εγκατάσταση του Qtspim</a:t>
            </a:r>
            <a:endParaRPr/>
          </a:p>
        </p:txBody>
      </p:sp>
      <p:sp>
        <p:nvSpPr>
          <p:cNvPr id="283" name="Google Shape;283;p14"/>
          <p:cNvSpPr txBox="1"/>
          <p:nvPr>
            <p:ph idx="1" type="body"/>
          </p:nvPr>
        </p:nvSpPr>
        <p:spPr>
          <a:xfrm>
            <a:off x="278000" y="1143825"/>
            <a:ext cx="8520600" cy="780300"/>
          </a:xfrm>
          <a:prstGeom prst="rect">
            <a:avLst/>
          </a:prstGeom>
        </p:spPr>
        <p:txBody>
          <a:bodyPr anchorCtr="0" anchor="t" bIns="91425" lIns="91425" spcFirstLastPara="1" rIns="91425" wrap="square" tIns="91425">
            <a:normAutofit fontScale="92500"/>
          </a:bodyPr>
          <a:lstStyle/>
          <a:p>
            <a:pPr indent="-328453" lvl="0" marL="457200" rtl="0" algn="just">
              <a:spcBef>
                <a:spcPts val="0"/>
              </a:spcBef>
              <a:spcAft>
                <a:spcPts val="0"/>
              </a:spcAft>
              <a:buSzPct val="100000"/>
              <a:buChar char="●"/>
            </a:pPr>
            <a:r>
              <a:rPr lang="el" sz="1700"/>
              <a:t>Το πρώτο βήμα είναι να κατεβάσετε και να εγκαταστήσετε το QtSpim στον υπολογιστή σας. Το QtSpim είναι διαθέσιμο για Winodws, Linux και MAC OS. </a:t>
            </a:r>
            <a:endParaRPr sz="1700"/>
          </a:p>
        </p:txBody>
      </p:sp>
      <p:sp>
        <p:nvSpPr>
          <p:cNvPr id="284" name="Google Shape;284;p14"/>
          <p:cNvSpPr txBox="1"/>
          <p:nvPr/>
        </p:nvSpPr>
        <p:spPr>
          <a:xfrm>
            <a:off x="311700" y="2050225"/>
            <a:ext cx="8342400" cy="18717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chemeClr val="dk2"/>
              </a:buClr>
              <a:buSzPts val="1600"/>
              <a:buChar char="●"/>
            </a:pPr>
            <a:r>
              <a:rPr lang="el" sz="1600">
                <a:solidFill>
                  <a:schemeClr val="dk2"/>
                </a:solidFill>
              </a:rPr>
              <a:t>Διευθύνσεις URL λήψης QtSpim</a:t>
            </a:r>
            <a:endParaRPr sz="1600">
              <a:solidFill>
                <a:schemeClr val="dk2"/>
              </a:solidFill>
            </a:endParaRPr>
          </a:p>
          <a:p>
            <a:pPr indent="0" lvl="0" marL="0" rtl="0" algn="l">
              <a:lnSpc>
                <a:spcPct val="115000"/>
              </a:lnSpc>
              <a:spcBef>
                <a:spcPts val="1200"/>
              </a:spcBef>
              <a:spcAft>
                <a:spcPts val="0"/>
              </a:spcAft>
              <a:buNone/>
            </a:pPr>
            <a:r>
              <a:rPr lang="el" sz="1600">
                <a:solidFill>
                  <a:schemeClr val="dk2"/>
                </a:solidFill>
              </a:rPr>
              <a:t>Η αρχική σελίδα του QtSpim βρίσκεται στη διεύθυνση: http://spimsimulator.sourceforge.net/ </a:t>
            </a:r>
            <a:endParaRPr sz="1600">
              <a:solidFill>
                <a:schemeClr val="dk2"/>
              </a:solidFill>
            </a:endParaRPr>
          </a:p>
          <a:p>
            <a:pPr indent="0" lvl="0" marL="0" rtl="0" algn="l">
              <a:lnSpc>
                <a:spcPct val="115000"/>
              </a:lnSpc>
              <a:spcBef>
                <a:spcPts val="1200"/>
              </a:spcBef>
              <a:spcAft>
                <a:spcPts val="1200"/>
              </a:spcAft>
              <a:buNone/>
            </a:pPr>
            <a:r>
              <a:rPr lang="el" sz="1600">
                <a:solidFill>
                  <a:schemeClr val="dk2"/>
                </a:solidFill>
              </a:rPr>
              <a:t>Η συγκεκριμένη τοποθεσία λήψης βρίσκεται στη διεύθυνση: http://sourceforge.net/projects/spimsimulator/files/</a:t>
            </a:r>
            <a:endParaRPr sz="1600">
              <a:solidFill>
                <a:schemeClr val="dk2"/>
              </a:solidFill>
            </a:endParaRPr>
          </a:p>
        </p:txBody>
      </p:sp>
      <p:sp>
        <p:nvSpPr>
          <p:cNvPr id="285" name="Google Shape;285;p14"/>
          <p:cNvSpPr txBox="1"/>
          <p:nvPr/>
        </p:nvSpPr>
        <p:spPr>
          <a:xfrm>
            <a:off x="248875" y="4048025"/>
            <a:ext cx="8520600" cy="7143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0"/>
              </a:spcBef>
              <a:spcAft>
                <a:spcPts val="0"/>
              </a:spcAft>
              <a:buClr>
                <a:schemeClr val="dk2"/>
              </a:buClr>
              <a:buSzPts val="1600"/>
              <a:buChar char="●"/>
            </a:pPr>
            <a:r>
              <a:rPr lang="el" sz="1600">
                <a:solidFill>
                  <a:schemeClr val="dk2"/>
                </a:solidFill>
              </a:rPr>
              <a:t>Μόλις γίνει λήψη, ακολουθήστε την τυπική διαδικασία εγκατάστασης του </a:t>
            </a:r>
            <a:r>
              <a:rPr lang="el" sz="1600">
                <a:solidFill>
                  <a:schemeClr val="dk2"/>
                </a:solidFill>
              </a:rPr>
              <a:t>προσομοιωτή</a:t>
            </a:r>
            <a:r>
              <a:rPr lang="el" sz="1600">
                <a:solidFill>
                  <a:schemeClr val="dk2"/>
                </a:solidFill>
              </a:rPr>
              <a:t> για το λειτουργικό σύστημα που χρησιμοποιείται.</a:t>
            </a:r>
            <a:endParaRPr sz="160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2. Εκτέλεση προγράμματος </a:t>
            </a:r>
            <a:endParaRPr/>
          </a:p>
        </p:txBody>
      </p:sp>
      <p:sp>
        <p:nvSpPr>
          <p:cNvPr id="291" name="Google Shape;291;p15"/>
          <p:cNvSpPr txBox="1"/>
          <p:nvPr>
            <p:ph idx="1" type="body"/>
          </p:nvPr>
        </p:nvSpPr>
        <p:spPr>
          <a:xfrm>
            <a:off x="311700" y="1354725"/>
            <a:ext cx="8520600" cy="946500"/>
          </a:xfrm>
          <a:prstGeom prst="rect">
            <a:avLst/>
          </a:prstGeom>
        </p:spPr>
        <p:txBody>
          <a:bodyPr anchorCtr="0" anchor="t" bIns="91425" lIns="91425" spcFirstLastPara="1" rIns="91425" wrap="square" tIns="91425">
            <a:spAutoFit/>
          </a:bodyPr>
          <a:lstStyle/>
          <a:p>
            <a:pPr indent="-323850" lvl="0" marL="457200" rtl="0" algn="l">
              <a:spcBef>
                <a:spcPts val="0"/>
              </a:spcBef>
              <a:spcAft>
                <a:spcPts val="0"/>
              </a:spcAft>
              <a:buSzPts val="1500"/>
              <a:buChar char="●"/>
            </a:pPr>
            <a:r>
              <a:rPr lang="el" sz="1500"/>
              <a:t>Αφού ολοκληρωθεί η εγκατάσταση του </a:t>
            </a:r>
            <a:r>
              <a:rPr lang="el" sz="1500"/>
              <a:t>προσομοιωτή</a:t>
            </a:r>
            <a:r>
              <a:rPr lang="el" sz="1500"/>
              <a:t> QtSpim, δημιουργούμε ένα “δείγμα” προγράμματος σε ένα text editor, μπορούμε να το εκτελέσουμε για να δουμε τα αποτελέσματα.  </a:t>
            </a:r>
            <a:endParaRPr sz="1500"/>
          </a:p>
        </p:txBody>
      </p:sp>
      <p:sp>
        <p:nvSpPr>
          <p:cNvPr id="292" name="Google Shape;292;p15"/>
          <p:cNvSpPr txBox="1"/>
          <p:nvPr>
            <p:ph idx="1" type="body"/>
          </p:nvPr>
        </p:nvSpPr>
        <p:spPr>
          <a:xfrm>
            <a:off x="278000" y="2521225"/>
            <a:ext cx="8520600" cy="1689300"/>
          </a:xfrm>
          <a:prstGeom prst="rect">
            <a:avLst/>
          </a:prstGeom>
        </p:spPr>
        <p:txBody>
          <a:bodyPr anchorCtr="0" anchor="t" bIns="91425" lIns="91425" spcFirstLastPara="1" rIns="91425" wrap="square" tIns="91425">
            <a:spAutoFit/>
          </a:bodyPr>
          <a:lstStyle/>
          <a:p>
            <a:pPr indent="-311150" lvl="0" marL="457200" rtl="0" algn="l">
              <a:spcBef>
                <a:spcPts val="0"/>
              </a:spcBef>
              <a:spcAft>
                <a:spcPts val="0"/>
              </a:spcAft>
              <a:buSzPts val="1300"/>
              <a:buChar char="❖"/>
            </a:pPr>
            <a:r>
              <a:rPr lang="el"/>
              <a:t>Main Screen</a:t>
            </a:r>
            <a:endParaRPr/>
          </a:p>
          <a:p>
            <a:pPr indent="0" lvl="0" marL="0" rtl="0" algn="just">
              <a:spcBef>
                <a:spcPts val="1200"/>
              </a:spcBef>
              <a:spcAft>
                <a:spcPts val="0"/>
              </a:spcAft>
              <a:buNone/>
            </a:pPr>
            <a:r>
              <a:rPr lang="el"/>
              <a:t>Η αρχική οθόνη QtSpim θα εμφανιστεί όπως φαίνεται στην επόμενη διαφάνεια. </a:t>
            </a:r>
            <a:endParaRPr/>
          </a:p>
          <a:p>
            <a:pPr indent="0" lvl="0" marL="0" rtl="0" algn="just">
              <a:spcBef>
                <a:spcPts val="0"/>
              </a:spcBef>
              <a:spcAft>
                <a:spcPts val="0"/>
              </a:spcAft>
              <a:buNone/>
            </a:pPr>
            <a:r>
              <a:rPr lang="el"/>
              <a:t>Θα υπάρξει κάποια μικρή διαφορά βάση το λειτουργικό σύστημα που χρησιμοποιείται.</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457200" rtl="0" algn="l">
              <a:spcBef>
                <a:spcPts val="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id="297" name="Google Shape;297;p16"/>
          <p:cNvPicPr preferRelativeResize="0"/>
          <p:nvPr/>
        </p:nvPicPr>
        <p:blipFill>
          <a:blip r:embed="rId3">
            <a:alphaModFix/>
          </a:blip>
          <a:stretch>
            <a:fillRect/>
          </a:stretch>
        </p:blipFill>
        <p:spPr>
          <a:xfrm>
            <a:off x="1333100" y="86950"/>
            <a:ext cx="6477800" cy="4969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3. </a:t>
            </a:r>
            <a:r>
              <a:rPr lang="el"/>
              <a:t>Φόρτωση προγράμματος</a:t>
            </a:r>
            <a:endParaRPr/>
          </a:p>
        </p:txBody>
      </p:sp>
      <p:sp>
        <p:nvSpPr>
          <p:cNvPr id="303" name="Google Shape;303;p17"/>
          <p:cNvSpPr txBox="1"/>
          <p:nvPr>
            <p:ph idx="1" type="body"/>
          </p:nvPr>
        </p:nvSpPr>
        <p:spPr>
          <a:xfrm>
            <a:off x="311700" y="1341250"/>
            <a:ext cx="8520600" cy="3267000"/>
          </a:xfrm>
          <a:prstGeom prst="rect">
            <a:avLst/>
          </a:prstGeom>
        </p:spPr>
        <p:txBody>
          <a:bodyPr anchorCtr="0" anchor="t" bIns="91425" lIns="91425" spcFirstLastPara="1" rIns="91425" wrap="square" tIns="91425">
            <a:spAutoFit/>
          </a:bodyPr>
          <a:lstStyle/>
          <a:p>
            <a:pPr indent="-323850" lvl="0" marL="457200" rtl="0" algn="just">
              <a:spcBef>
                <a:spcPts val="0"/>
              </a:spcBef>
              <a:spcAft>
                <a:spcPts val="0"/>
              </a:spcAft>
              <a:buSzPts val="1500"/>
              <a:buChar char="●"/>
            </a:pPr>
            <a:r>
              <a:rPr lang="el" sz="1500"/>
              <a:t>Για να φορτώσετε το </a:t>
            </a:r>
            <a:r>
              <a:rPr lang="el" sz="1500"/>
              <a:t>πρόγραμμα</a:t>
            </a:r>
            <a:r>
              <a:rPr lang="el" sz="1500"/>
              <a:t> (και όλα τα προγράμματα), μπορείτε να επιλέξετε την τυπική επιλογή «File→Reinitialize and Load File» από τη γραμμή μενού. </a:t>
            </a:r>
            <a:endParaRPr sz="1500"/>
          </a:p>
          <a:p>
            <a:pPr indent="-323850" lvl="0" marL="457200" rtl="0" algn="just">
              <a:spcBef>
                <a:spcPts val="0"/>
              </a:spcBef>
              <a:spcAft>
                <a:spcPts val="0"/>
              </a:spcAft>
              <a:buSzPts val="1500"/>
              <a:buChar char="●"/>
            </a:pPr>
            <a:r>
              <a:rPr lang="el" sz="1500"/>
              <a:t>Ωστόσο, είναι συνήθως πιο εύκολο να επιλέξετε το εικονίδιο </a:t>
            </a:r>
            <a:r>
              <a:rPr lang="el" sz="1500"/>
              <a:t>Reinitialize and Load </a:t>
            </a:r>
            <a:r>
              <a:rPr lang="el" sz="1500"/>
              <a:t>από την κύρια οθόνη (εικονίδιο δεύτερου αρχείου στη δεξιά πλευρά). </a:t>
            </a:r>
            <a:endParaRPr sz="1500"/>
          </a:p>
          <a:p>
            <a:pPr indent="0" lvl="0" marL="0" rtl="0" algn="just">
              <a:spcBef>
                <a:spcPts val="1200"/>
              </a:spcBef>
              <a:spcAft>
                <a:spcPts val="0"/>
              </a:spcAft>
              <a:buNone/>
            </a:pPr>
            <a:r>
              <a:rPr lang="el" sz="1500"/>
              <a:t>Σημείωση, η επιλογή Φόρτωση αρχείου μπορεί να χρησιμοποιηθεί στην αρχική φόρτωση, αλλά οι επόμενες φορτώσεις αρχείων θα πρέπει να χρησιμοποιούν το Reinitialize and Load File για να διασφαλιστεί ότι θα πραγματοποιηθεί η κατάλληλη επανεκκίνηση. </a:t>
            </a:r>
            <a:endParaRPr sz="1500"/>
          </a:p>
          <a:p>
            <a:pPr indent="0" lvl="0" marL="0" rtl="0" algn="l">
              <a:spcBef>
                <a:spcPts val="1200"/>
              </a:spcBef>
              <a:spcAft>
                <a:spcPts val="0"/>
              </a:spcAft>
              <a:buNone/>
            </a:pPr>
            <a:r>
              <a:t/>
            </a:r>
            <a:endParaRPr sz="1500"/>
          </a:p>
          <a:p>
            <a:pPr indent="0" lvl="0" marL="0" rtl="0" algn="l">
              <a:spcBef>
                <a:spcPts val="1200"/>
              </a:spcBef>
              <a:spcAft>
                <a:spcPts val="0"/>
              </a:spcAft>
              <a:buNone/>
            </a:pPr>
            <a:r>
              <a:t/>
            </a:r>
            <a:endParaRPr sz="1500"/>
          </a:p>
          <a:p>
            <a:pPr indent="0" lvl="0" marL="457200" rtl="0" algn="l">
              <a:spcBef>
                <a:spcPts val="0"/>
              </a:spcBef>
              <a:spcAft>
                <a:spcPts val="1200"/>
              </a:spcAft>
              <a:buNone/>
            </a:pPr>
            <a:r>
              <a:t/>
            </a:r>
            <a:endParaRPr sz="1500"/>
          </a:p>
        </p:txBody>
      </p:sp>
      <p:pic>
        <p:nvPicPr>
          <p:cNvPr id="304" name="Google Shape;304;p17"/>
          <p:cNvPicPr preferRelativeResize="0"/>
          <p:nvPr/>
        </p:nvPicPr>
        <p:blipFill>
          <a:blip r:embed="rId3">
            <a:alphaModFix/>
          </a:blip>
          <a:stretch>
            <a:fillRect/>
          </a:stretch>
        </p:blipFill>
        <p:spPr>
          <a:xfrm>
            <a:off x="379000" y="3470225"/>
            <a:ext cx="8386001" cy="167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18"/>
          <p:cNvSpPr txBox="1"/>
          <p:nvPr>
            <p:ph type="title"/>
          </p:nvPr>
        </p:nvSpPr>
        <p:spPr>
          <a:xfrm>
            <a:off x="1303800" y="598575"/>
            <a:ext cx="7030500" cy="1262100"/>
          </a:xfrm>
          <a:prstGeom prst="rect">
            <a:avLst/>
          </a:prstGeom>
        </p:spPr>
        <p:txBody>
          <a:bodyPr anchorCtr="0" anchor="t" bIns="91425" lIns="91425" spcFirstLastPara="1" rIns="91425" wrap="square" tIns="91425">
            <a:normAutofit fontScale="90000"/>
          </a:bodyPr>
          <a:lstStyle/>
          <a:p>
            <a:pPr indent="-314325" lvl="0" marL="457200" rtl="0" algn="just">
              <a:lnSpc>
                <a:spcPct val="115000"/>
              </a:lnSpc>
              <a:spcBef>
                <a:spcPts val="0"/>
              </a:spcBef>
              <a:spcAft>
                <a:spcPts val="0"/>
              </a:spcAft>
              <a:buSzPct val="100000"/>
              <a:buFont typeface="Nunito"/>
              <a:buChar char="●"/>
            </a:pPr>
            <a:r>
              <a:rPr b="0" lang="el" sz="1500">
                <a:latin typeface="Nunito"/>
                <a:ea typeface="Nunito"/>
                <a:cs typeface="Nunito"/>
                <a:sym typeface="Nunito"/>
              </a:rPr>
              <a:t>Μόλις επιλεγεί, θα εμφανιστεί ένα τυπικό πλαίσιο διαλόγου ανοιχτού αρχείου. Βρείτε και επιλέξτε το αρχείο "xxx.txt" (ή"xxx.s" ).</a:t>
            </a:r>
            <a:endParaRPr b="0" sz="1500">
              <a:latin typeface="Nunito"/>
              <a:ea typeface="Nunito"/>
              <a:cs typeface="Nunito"/>
              <a:sym typeface="Nunito"/>
            </a:endParaRPr>
          </a:p>
          <a:p>
            <a:pPr indent="0" lvl="0" marL="457200" rtl="0" algn="just">
              <a:lnSpc>
                <a:spcPct val="115000"/>
              </a:lnSpc>
              <a:spcBef>
                <a:spcPts val="0"/>
              </a:spcBef>
              <a:spcAft>
                <a:spcPts val="0"/>
              </a:spcAft>
              <a:buNone/>
            </a:pPr>
            <a:r>
              <a:rPr b="0" lang="el" sz="1500">
                <a:latin typeface="Nunito"/>
                <a:ea typeface="Nunito"/>
                <a:cs typeface="Nunito"/>
                <a:sym typeface="Nunito"/>
              </a:rPr>
              <a:t>Βρείτε το παράδειγμα αρχείου που δημιουργήσατε. </a:t>
            </a:r>
            <a:endParaRPr b="0" sz="1500">
              <a:latin typeface="Nunito"/>
              <a:ea typeface="Nunito"/>
              <a:cs typeface="Nunito"/>
              <a:sym typeface="Nunito"/>
            </a:endParaRPr>
          </a:p>
          <a:p>
            <a:pPr indent="0" lvl="0" marL="457200" rtl="0" algn="just">
              <a:lnSpc>
                <a:spcPct val="115000"/>
              </a:lnSpc>
              <a:spcBef>
                <a:spcPts val="0"/>
              </a:spcBef>
              <a:spcAft>
                <a:spcPts val="0"/>
              </a:spcAft>
              <a:buNone/>
            </a:pPr>
            <a:r>
              <a:rPr b="0" lang="el" sz="1500">
                <a:latin typeface="Nunito"/>
                <a:ea typeface="Nunito"/>
                <a:cs typeface="Nunito"/>
                <a:sym typeface="Nunito"/>
              </a:rPr>
              <a:t>Επιλέξτε το αρχείο και κάντε κλικ στο κουμπί Άνοιγμα (κάτω δεξιά γωνία).</a:t>
            </a:r>
            <a:endParaRPr b="0" sz="1300">
              <a:latin typeface="Nunito"/>
              <a:ea typeface="Nunito"/>
              <a:cs typeface="Nunito"/>
              <a:sym typeface="Nunito"/>
            </a:endParaRPr>
          </a:p>
          <a:p>
            <a:pPr indent="0" lvl="0" marL="0" rtl="0" algn="l">
              <a:spcBef>
                <a:spcPts val="0"/>
              </a:spcBef>
              <a:spcAft>
                <a:spcPts val="0"/>
              </a:spcAft>
              <a:buNone/>
            </a:pPr>
            <a:r>
              <a:t/>
            </a:r>
            <a:endParaRPr b="0" sz="1500">
              <a:latin typeface="Nunito"/>
              <a:ea typeface="Nunito"/>
              <a:cs typeface="Nunito"/>
              <a:sym typeface="Nunito"/>
            </a:endParaRPr>
          </a:p>
        </p:txBody>
      </p:sp>
      <p:sp>
        <p:nvSpPr>
          <p:cNvPr id="310" name="Google Shape;310;p18"/>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p>
            <a:pPr indent="-311150" lvl="0" marL="457200" rtl="0" algn="just">
              <a:spcBef>
                <a:spcPts val="0"/>
              </a:spcBef>
              <a:spcAft>
                <a:spcPts val="0"/>
              </a:spcAft>
              <a:buSzPts val="1300"/>
              <a:buChar char="●"/>
            </a:pPr>
            <a:r>
              <a:rPr lang="el"/>
              <a:t>Τ</a:t>
            </a:r>
            <a:r>
              <a:rPr lang="el"/>
              <a:t>υχόν σφάλματα σύνταξης (δηλαδή, ανορθόγραφες οδηγίες, ακαθόριστες μεταβλητές κ.λπ.) καταγράφονται σε αυτό το σημείο. Παρέχεται ένα κατάλληλο μήνυμα σφάλματος με αναφορά στον αριθμό γραμμής που προκάλεσε το σφάλμα.</a:t>
            </a:r>
            <a:endParaRPr/>
          </a:p>
          <a:p>
            <a:pPr indent="0" lvl="0" marL="0" rtl="0" algn="just">
              <a:spcBef>
                <a:spcPts val="0"/>
              </a:spcBef>
              <a:spcAft>
                <a:spcPts val="0"/>
              </a:spcAft>
              <a:buNone/>
            </a:pPr>
            <a:r>
              <a:t/>
            </a:r>
            <a:endParaRPr/>
          </a:p>
          <a:p>
            <a:pPr indent="-311150" lvl="0" marL="457200" rtl="0" algn="just">
              <a:spcBef>
                <a:spcPts val="0"/>
              </a:spcBef>
              <a:spcAft>
                <a:spcPts val="0"/>
              </a:spcAft>
              <a:buSzPts val="1300"/>
              <a:buChar char="●"/>
            </a:pPr>
            <a:r>
              <a:rPr lang="el"/>
              <a:t>Όταν ολοκληρωθεί η φόρτωση του αρχείου χωρίς σφάλματα, το πρόγραμμα είναι έτοιμο να εκτελεστεί, αλλά δεν έχει ακόμη εκτελεστεί. Στην οθόνη θα εμφανιστεί κάτι σαν την παρακάτω εικόνα.</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19"/>
          <p:cNvPicPr preferRelativeResize="0"/>
          <p:nvPr/>
        </p:nvPicPr>
        <p:blipFill>
          <a:blip r:embed="rId3">
            <a:alphaModFix/>
          </a:blip>
          <a:stretch>
            <a:fillRect/>
          </a:stretch>
        </p:blipFill>
        <p:spPr>
          <a:xfrm>
            <a:off x="1840325" y="219850"/>
            <a:ext cx="5709776"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0"/>
          <p:cNvSpPr txBox="1"/>
          <p:nvPr>
            <p:ph idx="1" type="body"/>
          </p:nvPr>
        </p:nvSpPr>
        <p:spPr>
          <a:xfrm>
            <a:off x="1256625" y="790125"/>
            <a:ext cx="7030500" cy="3490500"/>
          </a:xfrm>
          <a:prstGeom prst="rect">
            <a:avLst/>
          </a:prstGeom>
        </p:spPr>
        <p:txBody>
          <a:bodyPr anchorCtr="0" anchor="t" bIns="91425" lIns="91425" spcFirstLastPara="1" rIns="91425" wrap="square" tIns="91425">
            <a:normAutofit lnSpcReduction="10000"/>
          </a:bodyPr>
          <a:lstStyle/>
          <a:p>
            <a:pPr indent="-311150" lvl="0" marL="457200" rtl="0" algn="just">
              <a:spcBef>
                <a:spcPts val="0"/>
              </a:spcBef>
              <a:spcAft>
                <a:spcPts val="0"/>
              </a:spcAft>
              <a:buSzPts val="1300"/>
              <a:buChar char="●"/>
            </a:pPr>
            <a:r>
              <a:rPr lang="el"/>
              <a:t>Ο κώδικας τοποθετείται στο Text Window. Η πρώτη στήλη δεκαεξαδικών τιμών (στα []) είναι η διεύθυνση αυτής της γραμμής κώδικα. </a:t>
            </a:r>
            <a:endParaRPr/>
          </a:p>
          <a:p>
            <a:pPr indent="0" lvl="0" marL="457200" rtl="0" algn="just">
              <a:spcBef>
                <a:spcPts val="1200"/>
              </a:spcBef>
              <a:spcAft>
                <a:spcPts val="0"/>
              </a:spcAft>
              <a:buNone/>
            </a:pPr>
            <a:r>
              <a:t/>
            </a:r>
            <a:endParaRPr/>
          </a:p>
          <a:p>
            <a:pPr indent="-311150" lvl="0" marL="457200" rtl="0" algn="just">
              <a:spcBef>
                <a:spcPts val="1200"/>
              </a:spcBef>
              <a:spcAft>
                <a:spcPts val="0"/>
              </a:spcAft>
              <a:buSzPts val="1300"/>
              <a:buChar char="●"/>
            </a:pPr>
            <a:r>
              <a:rPr lang="el"/>
              <a:t>Η επόμενη τιμή hex value είναι η τιμή OpCode ή δεκαεξαδική τιμή των 1 και 0 που η CPU κατανοεί ότι είναι αυτή η οδηγία. </a:t>
            </a:r>
            <a:endParaRPr/>
          </a:p>
          <a:p>
            <a:pPr indent="0" lvl="0" marL="457200" rtl="0" algn="just">
              <a:spcBef>
                <a:spcPts val="1200"/>
              </a:spcBef>
              <a:spcAft>
                <a:spcPts val="0"/>
              </a:spcAft>
              <a:buNone/>
            </a:pPr>
            <a:r>
              <a:t/>
            </a:r>
            <a:endParaRPr/>
          </a:p>
          <a:p>
            <a:pPr indent="-311150" lvl="0" marL="457200" rtl="0" algn="just">
              <a:spcBef>
                <a:spcPts val="1200"/>
              </a:spcBef>
              <a:spcAft>
                <a:spcPts val="0"/>
              </a:spcAft>
              <a:buSzPts val="1300"/>
              <a:buChar char="●"/>
            </a:pPr>
            <a:r>
              <a:rPr lang="el"/>
              <a:t>Το MIPS περιλαμβάνει ψευδο-εντολές. Αυτή είναι μια οδηγία που η CPU δεν εκτελεί, αλλά ο προγραμματιστής επιτρέπεται να τη χρησιμοποιήσει. </a:t>
            </a:r>
            <a:endParaRPr/>
          </a:p>
          <a:p>
            <a:pPr indent="0" lvl="0" marL="457200" rtl="0" algn="just">
              <a:spcBef>
                <a:spcPts val="1200"/>
              </a:spcBef>
              <a:spcAft>
                <a:spcPts val="0"/>
              </a:spcAft>
              <a:buNone/>
            </a:pPr>
            <a:r>
              <a:t/>
            </a:r>
            <a:endParaRPr/>
          </a:p>
          <a:p>
            <a:pPr indent="-311150" lvl="0" marL="457200" rtl="0" algn="just">
              <a:spcBef>
                <a:spcPts val="1200"/>
              </a:spcBef>
              <a:spcAft>
                <a:spcPts val="0"/>
              </a:spcAft>
              <a:buSzPts val="1300"/>
              <a:buChar char="●"/>
            </a:pPr>
            <a:r>
              <a:rPr lang="el"/>
              <a:t>Ο προσομοιωτής QtSpim, αποδέχεται την οδηγία και εισάγει την πραγματική ή την bare οδηγία.</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21"/>
          <p:cNvSpPr txBox="1"/>
          <p:nvPr>
            <p:ph idx="1" type="body"/>
          </p:nvPr>
        </p:nvSpPr>
        <p:spPr>
          <a:xfrm>
            <a:off x="1270100" y="769900"/>
            <a:ext cx="7030500" cy="767100"/>
          </a:xfrm>
          <a:prstGeom prst="rect">
            <a:avLst/>
          </a:prstGeom>
        </p:spPr>
        <p:txBody>
          <a:bodyPr anchorCtr="0" anchor="t" bIns="91425" lIns="91425" spcFirstLastPara="1" rIns="91425" wrap="square" tIns="91425">
            <a:normAutofit lnSpcReduction="20000"/>
          </a:bodyPr>
          <a:lstStyle/>
          <a:p>
            <a:pPr indent="-311150" lvl="0" marL="457200" rtl="0" algn="just">
              <a:spcBef>
                <a:spcPts val="0"/>
              </a:spcBef>
              <a:spcAft>
                <a:spcPts val="0"/>
              </a:spcAft>
              <a:buSzPts val="1300"/>
              <a:buChar char="●"/>
            </a:pPr>
            <a:r>
              <a:rPr lang="el"/>
              <a:t>Το data segment περιέχει τα δεδομένα που δηλώθηκαν από το πρόγραμμά σας (εάν υπάρχουν). Για να προβάλετε το τμήμα δεδομένων, κάντε κλικ στο εικονίδιο Data.</a:t>
            </a:r>
            <a:endParaRPr/>
          </a:p>
        </p:txBody>
      </p:sp>
      <p:pic>
        <p:nvPicPr>
          <p:cNvPr id="326" name="Google Shape;326;p21"/>
          <p:cNvPicPr preferRelativeResize="0"/>
          <p:nvPr/>
        </p:nvPicPr>
        <p:blipFill>
          <a:blip r:embed="rId3">
            <a:alphaModFix/>
          </a:blip>
          <a:stretch>
            <a:fillRect/>
          </a:stretch>
        </p:blipFill>
        <p:spPr>
          <a:xfrm>
            <a:off x="1968425" y="1480425"/>
            <a:ext cx="4678351" cy="36630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