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668D5-4FDF-467F-89ED-0C49DD7D366B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53F69-D25D-4D4A-A055-699BF8C6F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53F69-D25D-4D4A-A055-699BF8C6F3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53F69-D25D-4D4A-A055-699BF8C6F3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53F69-D25D-4D4A-A055-699BF8C6F3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49F-0580-4750-8552-52982CAACC98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9717-5AB9-46A2-A703-A0155DA16DB8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7711-546D-426F-A1C6-A18BB22487D4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1FC1-29D6-4FC8-BC24-5A3D641D5A47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C675-03A4-4B99-BCE7-020B22EBC620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AE9-38B0-40E8-96DF-CC7792421037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A140-ABDA-44B9-91BA-A657F3684CC1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2D57-AC69-4BED-9E64-A359917AD989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B114-1EED-4F4F-80B9-782A0E2CFE8A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78D-A7F4-413A-B5E7-DB6D3B09F7A4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259-51F5-4AE1-9AB0-BA31CA43DE15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11F21F-8BC4-4F6D-BF6D-9264216C1671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Prepared By:   Ashique Rasool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28A27-E3F7-4751-97DA-A153CE3A80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48380"/>
            <a:ext cx="7851648" cy="914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Chapter 5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1518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Fuzzy Logic</a:t>
            </a:r>
          </a:p>
          <a:p>
            <a:pPr algn="ctr"/>
            <a:r>
              <a:rPr lang="en-US" sz="1400" dirty="0" smtClean="0"/>
              <a:t>(Knowledge-Based Systems; R </a:t>
            </a:r>
            <a:r>
              <a:rPr lang="en-US" sz="1400" dirty="0" err="1" smtClean="0"/>
              <a:t>Akerkar</a:t>
            </a:r>
            <a:r>
              <a:rPr lang="en-US" sz="1400" dirty="0" smtClean="0"/>
              <a:t>, P </a:t>
            </a:r>
            <a:r>
              <a:rPr lang="en-US" sz="1400" dirty="0" err="1" smtClean="0"/>
              <a:t>Sajja</a:t>
            </a:r>
            <a:r>
              <a:rPr lang="en-US" sz="1400" dirty="0" smtClean="0"/>
              <a:t>)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Prepared By:   </a:t>
            </a:r>
            <a:r>
              <a:rPr lang="en-US" dirty="0" err="1" smtClean="0"/>
              <a:t>Ashique</a:t>
            </a:r>
            <a:r>
              <a:rPr lang="en-US" dirty="0" smtClean="0"/>
              <a:t> </a:t>
            </a:r>
            <a:r>
              <a:rPr lang="en-US" dirty="0" err="1" smtClean="0"/>
              <a:t>Rasool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Operations on Fuzzy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8512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Union of Fuzzy Set</a:t>
            </a:r>
          </a:p>
          <a:p>
            <a:pPr algn="just">
              <a:buNone/>
            </a:pPr>
            <a:r>
              <a:rPr lang="en-US" dirty="0" smtClean="0"/>
              <a:t>The union of A and B is defined as (A ∪ B)(x) = max{A(x), B(x)} = A(x)∪B(x), ∀ x ∈ X, as demonstrated in figure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6" name="Picture 5" descr="5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319434"/>
            <a:ext cx="7772400" cy="1709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Operations on Fuzzy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8512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Complement of Fuzzy Set</a:t>
            </a:r>
          </a:p>
          <a:p>
            <a:pPr algn="just">
              <a:buNone/>
            </a:pPr>
            <a:r>
              <a:rPr lang="en-US" dirty="0" smtClean="0"/>
              <a:t>The complement of a fuzzy set A is defined as (~ A)(x) = 1 - A(x) as demonstrated in figure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6" name="Picture 5" descr="5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88512"/>
            <a:ext cx="7620000" cy="305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Operations on Fuzzy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8512"/>
          </a:xfrm>
        </p:spPr>
        <p:txBody>
          <a:bodyPr/>
          <a:lstStyle/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r>
              <a:rPr lang="en-US" sz="2800" b="1" dirty="0" smtClean="0"/>
              <a:t>Equality of Fuzzy Sets</a:t>
            </a:r>
          </a:p>
          <a:p>
            <a:pPr algn="just">
              <a:buNone/>
            </a:pPr>
            <a:r>
              <a:rPr lang="en-US" dirty="0" smtClean="0"/>
              <a:t>Let A and B are fuzzy sets on classical set X. A and B are said to be equal, denoted as A = B if  A ⊂ B and B ⊂ A. That is A = B, if and only if A(x) = B(x) ∀ x ∈ X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Types of Fuzzy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2312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Quasi-Fuzzy Membership Functions:</a:t>
            </a:r>
          </a:p>
          <a:p>
            <a:pPr algn="just">
              <a:buNone/>
            </a:pPr>
            <a:r>
              <a:rPr lang="en-US" sz="2800" dirty="0" smtClean="0"/>
              <a:t>The membership function follows a quasi curve. A quasi curve is a real line with a normal fuzzy convex and a continuous membership function satisfying the limit conditions as below: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6" name="Picture 5" descr="5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657600"/>
            <a:ext cx="7924800" cy="279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Types of Fuzzy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2312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Triangular Fuzzy Membership Functions:</a:t>
            </a:r>
          </a:p>
          <a:p>
            <a:pPr algn="just">
              <a:buNone/>
            </a:pPr>
            <a:r>
              <a:rPr lang="en-US" sz="2800" dirty="0" smtClean="0"/>
              <a:t>The membership curve follows a triangular shape then it is triangular membership function. Fuzzy function A is called triangular fuzzy function(A=</a:t>
            </a:r>
            <a:r>
              <a:rPr lang="en-US" sz="2800" dirty="0" err="1" smtClean="0"/>
              <a:t>a,α,β</a:t>
            </a:r>
            <a:r>
              <a:rPr lang="en-US" sz="2800" dirty="0" smtClean="0"/>
              <a:t>) with peak a, left width α&gt;0 and right width β&gt;0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7" name="Picture 6" descr="5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38600"/>
            <a:ext cx="7696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Types of Fuzzy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2312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Trapezoidal </a:t>
            </a:r>
            <a:r>
              <a:rPr lang="en-US" sz="2800" b="1" dirty="0" smtClean="0"/>
              <a:t>Fuzzy Membership Functions:</a:t>
            </a:r>
          </a:p>
          <a:p>
            <a:pPr algn="just">
              <a:buNone/>
            </a:pPr>
            <a:r>
              <a:rPr lang="en-US" sz="2800" dirty="0" smtClean="0"/>
              <a:t>The membership curve follows a </a:t>
            </a:r>
            <a:r>
              <a:rPr lang="en-US" sz="2800" dirty="0" smtClean="0"/>
              <a:t>trapezoidal shape. </a:t>
            </a:r>
            <a:r>
              <a:rPr lang="en-US" sz="2800" dirty="0" smtClean="0"/>
              <a:t>Fuzzy function A is called triangular fuzzy function(A=</a:t>
            </a:r>
            <a:r>
              <a:rPr lang="en-US" sz="2800" dirty="0" err="1" smtClean="0"/>
              <a:t>a,α,β</a:t>
            </a:r>
            <a:r>
              <a:rPr lang="en-US" sz="2800" dirty="0" smtClean="0"/>
              <a:t>) with </a:t>
            </a:r>
            <a:r>
              <a:rPr lang="en-US" sz="2800" dirty="0" smtClean="0"/>
              <a:t>tolerance interval [a, b], left </a:t>
            </a:r>
            <a:r>
              <a:rPr lang="en-US" sz="2800" dirty="0" smtClean="0"/>
              <a:t>width </a:t>
            </a:r>
            <a:r>
              <a:rPr lang="en-US" sz="2800" dirty="0" smtClean="0"/>
              <a:t>α and right width </a:t>
            </a:r>
            <a:r>
              <a:rPr lang="en-US" sz="2800" dirty="0" smtClean="0"/>
              <a:t>β</a:t>
            </a:r>
            <a:endParaRPr lang="en-US" sz="28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7" name="Picture 6" descr="5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581400"/>
            <a:ext cx="7848600" cy="289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Linguistic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85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A variable whose values are words or sentences in natural language. Example: Temperature is linguistic variable if it takes values hot, cool, warm, comfortable etc.</a:t>
            </a:r>
          </a:p>
          <a:p>
            <a:pPr algn="just">
              <a:buNone/>
            </a:pPr>
            <a:r>
              <a:rPr lang="en-US" dirty="0" smtClean="0"/>
              <a:t>The framework of linguistic variable is given as (X, Lx, </a:t>
            </a:r>
            <a:r>
              <a:rPr lang="el-GR" dirty="0" smtClean="0"/>
              <a:t>χ</a:t>
            </a:r>
            <a:r>
              <a:rPr lang="en-US" dirty="0" smtClean="0"/>
              <a:t>, µx) where</a:t>
            </a:r>
            <a:endParaRPr lang="en-US" dirty="0" smtClean="0"/>
          </a:p>
          <a:p>
            <a:pPr algn="just"/>
            <a:r>
              <a:rPr lang="en-US" dirty="0" smtClean="0"/>
              <a:t>X denotes the symbolic name of linguistic variable</a:t>
            </a:r>
            <a:endParaRPr lang="en-US" dirty="0" smtClean="0"/>
          </a:p>
          <a:p>
            <a:pPr algn="just"/>
            <a:r>
              <a:rPr lang="en-US" dirty="0" smtClean="0"/>
              <a:t>Lx is a set of linguistic values that X can take</a:t>
            </a:r>
            <a:endParaRPr lang="en-US" dirty="0" smtClean="0"/>
          </a:p>
          <a:p>
            <a:pPr algn="just"/>
            <a:r>
              <a:rPr lang="el-GR" dirty="0" smtClean="0"/>
              <a:t>χ</a:t>
            </a:r>
            <a:r>
              <a:rPr lang="en-US" dirty="0" smtClean="0"/>
              <a:t> is the physical domain that defines crisp values</a:t>
            </a:r>
          </a:p>
          <a:p>
            <a:pPr algn="just"/>
            <a:r>
              <a:rPr lang="en-US" dirty="0" smtClean="0"/>
              <a:t> </a:t>
            </a:r>
            <a:r>
              <a:rPr lang="en-US" sz="3600" dirty="0" smtClean="0"/>
              <a:t>µ</a:t>
            </a:r>
            <a:r>
              <a:rPr lang="en-US" dirty="0" smtClean="0"/>
              <a:t>x is a fuzzy function that maps linguistic terms of variables to the equivalent crisp values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Fuzzy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8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A fuzzy proposition is a statement tha</a:t>
            </a:r>
            <a:r>
              <a:rPr lang="en-US" dirty="0" smtClean="0"/>
              <a:t>t drives a fuzzy truth value.</a:t>
            </a:r>
            <a:endParaRPr lang="en-US" dirty="0" smtClean="0"/>
          </a:p>
          <a:p>
            <a:pPr algn="just"/>
            <a:r>
              <a:rPr lang="en-US" b="1" dirty="0" smtClean="0"/>
              <a:t>Fuzzy Connectives:</a:t>
            </a:r>
            <a:r>
              <a:rPr lang="en-US" dirty="0" smtClean="0"/>
              <a:t> Fuzzy connectives are used to join simple fuzzy propositions to make compound propositions. Examples of fuzzy connectives are:</a:t>
            </a:r>
          </a:p>
          <a:p>
            <a:pPr algn="just"/>
            <a:r>
              <a:rPr lang="en-US" dirty="0" smtClean="0"/>
              <a:t>Negation</a:t>
            </a:r>
          </a:p>
          <a:p>
            <a:pPr algn="just"/>
            <a:r>
              <a:rPr lang="en-US" dirty="0" smtClean="0"/>
              <a:t>Disjunction</a:t>
            </a:r>
          </a:p>
          <a:p>
            <a:pPr algn="just"/>
            <a:r>
              <a:rPr lang="en-US" dirty="0" smtClean="0"/>
              <a:t>Conjunction</a:t>
            </a:r>
          </a:p>
          <a:p>
            <a:pPr algn="just"/>
            <a:r>
              <a:rPr lang="en-US" dirty="0" err="1" smtClean="0"/>
              <a:t>Imlication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Fuzzy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174"/>
            <a:ext cx="8229600" cy="50620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The power and flexibility of simple If-Then-Else logic rules is enhanced by adding linguistic parameter.</a:t>
            </a:r>
          </a:p>
          <a:p>
            <a:pPr algn="just">
              <a:buNone/>
            </a:pPr>
            <a:r>
              <a:rPr lang="en-US" dirty="0" smtClean="0"/>
              <a:t>Fuzzy rules are expressed in the form:</a:t>
            </a:r>
          </a:p>
          <a:p>
            <a:pPr algn="just">
              <a:buNone/>
            </a:pPr>
            <a:r>
              <a:rPr lang="en-US" dirty="0" smtClean="0"/>
              <a:t>IF variable IS set THEN action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b="1" dirty="0" smtClean="0"/>
              <a:t>Examples: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IF temperature is very cold THEN stop air conditioner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IF temperature is normal THEN adjust air conditioner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IF temperature is hot THEN start air conditioner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Fuzzy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174"/>
            <a:ext cx="8229600" cy="50620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A fuzzy control system is based on Fuzzy Logic. The process of designing fuzzy control system can be described using following steps</a:t>
            </a:r>
          </a:p>
          <a:p>
            <a:pPr algn="just"/>
            <a:r>
              <a:rPr lang="en-US" b="1" dirty="0" smtClean="0"/>
              <a:t>Step 1:</a:t>
            </a:r>
            <a:r>
              <a:rPr lang="en-US" dirty="0" smtClean="0"/>
              <a:t> Identify the principal input, output and process tasks</a:t>
            </a:r>
          </a:p>
          <a:p>
            <a:pPr algn="just"/>
            <a:r>
              <a:rPr lang="en-US" b="1" dirty="0" smtClean="0"/>
              <a:t>Step 2:</a:t>
            </a:r>
            <a:r>
              <a:rPr lang="en-US" dirty="0" smtClean="0"/>
              <a:t> </a:t>
            </a:r>
            <a:r>
              <a:rPr lang="en-US" dirty="0" smtClean="0"/>
              <a:t>Identify linguistic variables used and define fuzzy sets and memberships accordingly</a:t>
            </a:r>
          </a:p>
          <a:p>
            <a:pPr algn="just"/>
            <a:r>
              <a:rPr lang="en-US" b="1" dirty="0" smtClean="0"/>
              <a:t>Step 3:</a:t>
            </a:r>
            <a:r>
              <a:rPr lang="en-US" dirty="0" smtClean="0"/>
              <a:t> Use these fuzzy sets and linguistic variables to form procedural rules</a:t>
            </a:r>
          </a:p>
          <a:p>
            <a:pPr algn="just"/>
            <a:r>
              <a:rPr lang="en-US" b="1" dirty="0" smtClean="0"/>
              <a:t>Step 4:</a:t>
            </a:r>
            <a:r>
              <a:rPr lang="en-US" dirty="0" smtClean="0"/>
              <a:t> Determine the defuzzification method</a:t>
            </a:r>
          </a:p>
          <a:p>
            <a:pPr algn="just"/>
            <a:r>
              <a:rPr lang="en-US" b="1" dirty="0" smtClean="0"/>
              <a:t>Step 5:</a:t>
            </a:r>
            <a:r>
              <a:rPr lang="en-US" dirty="0" smtClean="0"/>
              <a:t> Test the system and modify if necessary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Fuzzy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9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Flexible machine learning technique</a:t>
            </a:r>
          </a:p>
          <a:p>
            <a:r>
              <a:rPr lang="en-US" dirty="0" smtClean="0"/>
              <a:t>Mimicking the logic of human thought</a:t>
            </a:r>
          </a:p>
          <a:p>
            <a:r>
              <a:rPr lang="en-US" dirty="0" smtClean="0"/>
              <a:t>Logic may have two values and represents two possible solutions</a:t>
            </a:r>
          </a:p>
          <a:p>
            <a:pPr algn="just"/>
            <a:r>
              <a:rPr lang="en-US" dirty="0" smtClean="0"/>
              <a:t>Fuzzy logic is a multi valued logic and allows intermediate values to be defined</a:t>
            </a:r>
          </a:p>
          <a:p>
            <a:pPr algn="just"/>
            <a:r>
              <a:rPr lang="en-US" dirty="0" smtClean="0"/>
              <a:t>Provides an inference mechanism which can interpret and execute commands</a:t>
            </a:r>
          </a:p>
          <a:p>
            <a:pPr algn="just"/>
            <a:r>
              <a:rPr lang="en-US" dirty="0" smtClean="0"/>
              <a:t>Fuzzy systems are suitable for uncertain or approximate reasoning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Fuzzy Control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7" name="Content Placeholder 6" descr="5.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8229600" cy="3688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Modeling Fuzzy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174"/>
            <a:ext cx="8229600" cy="50620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Fuzzy system modeling can be pursued using the following steps</a:t>
            </a:r>
          </a:p>
          <a:p>
            <a:pPr algn="just"/>
            <a:r>
              <a:rPr lang="en-US" b="1" dirty="0" smtClean="0"/>
              <a:t>Step 1:</a:t>
            </a:r>
            <a:r>
              <a:rPr lang="en-US" dirty="0" smtClean="0"/>
              <a:t> Choose the relative input and output variables</a:t>
            </a:r>
          </a:p>
          <a:p>
            <a:pPr algn="just"/>
            <a:r>
              <a:rPr lang="en-US" b="1" dirty="0" smtClean="0"/>
              <a:t>Step 2:</a:t>
            </a:r>
            <a:r>
              <a:rPr lang="en-US" dirty="0" smtClean="0"/>
              <a:t> </a:t>
            </a:r>
            <a:r>
              <a:rPr lang="en-US" dirty="0" smtClean="0"/>
              <a:t>Determine the number of linguistic terms associated with each input/output variables</a:t>
            </a:r>
            <a:endParaRPr lang="en-US" dirty="0" smtClean="0"/>
          </a:p>
          <a:p>
            <a:pPr algn="just"/>
            <a:r>
              <a:rPr lang="en-US" b="1" dirty="0" smtClean="0"/>
              <a:t>Step 3:</a:t>
            </a:r>
            <a:r>
              <a:rPr lang="en-US" dirty="0" smtClean="0"/>
              <a:t> Select a specific type of fuzzy system</a:t>
            </a:r>
          </a:p>
          <a:p>
            <a:pPr algn="just"/>
            <a:r>
              <a:rPr lang="en-US" b="1" dirty="0" smtClean="0"/>
              <a:t>Step 4:</a:t>
            </a:r>
            <a:r>
              <a:rPr lang="en-US" dirty="0" smtClean="0"/>
              <a:t> Design a collection of fuzzy if-then rules. To formulate initial rule base, the input space is divided into multi dimensional partitions and then actions are assigned to each of the partitions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Limitations of Fuzzy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727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Fuzzy systems lack the capability of machine learning as-well-as neural network type pattern recognition</a:t>
            </a:r>
          </a:p>
          <a:p>
            <a:pPr algn="just"/>
            <a:r>
              <a:rPr lang="en-US" dirty="0" smtClean="0"/>
              <a:t>Verification and validation of a fuzzy knowledge-based system require extensive testing with hardware</a:t>
            </a:r>
          </a:p>
          <a:p>
            <a:pPr algn="just"/>
            <a:r>
              <a:rPr lang="en-US" dirty="0" smtClean="0"/>
              <a:t>Determining exact fuzzy rules and membership functions is a hard task</a:t>
            </a:r>
          </a:p>
          <a:p>
            <a:pPr algn="just"/>
            <a:r>
              <a:rPr lang="en-US" dirty="0" smtClean="0"/>
              <a:t>Stability is an important concern for fuzzy control</a:t>
            </a:r>
            <a:r>
              <a:rPr lang="en-US" dirty="0" smtClean="0"/>
              <a:t> 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Applications of Fuzzy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75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Automatic control system</a:t>
            </a:r>
          </a:p>
          <a:p>
            <a:pPr algn="just"/>
            <a:r>
              <a:rPr lang="en-US" dirty="0" smtClean="0"/>
              <a:t>Prediction, diagnostic and advisory systems</a:t>
            </a:r>
          </a:p>
          <a:p>
            <a:pPr algn="just"/>
            <a:r>
              <a:rPr lang="en-US" dirty="0" smtClean="0"/>
              <a:t>User interface and neural language processing</a:t>
            </a:r>
          </a:p>
          <a:p>
            <a:pPr algn="just"/>
            <a:r>
              <a:rPr lang="en-US" dirty="0" smtClean="0"/>
              <a:t>Domestic appliances and embedded systems</a:t>
            </a:r>
          </a:p>
          <a:p>
            <a:pPr algn="just"/>
            <a:r>
              <a:rPr lang="en-US" dirty="0" smtClean="0"/>
              <a:t>Soft computing and hybrid systems with artificial neural networks</a:t>
            </a:r>
          </a:p>
          <a:p>
            <a:pPr algn="just"/>
            <a:r>
              <a:rPr lang="en-US" dirty="0" smtClean="0"/>
              <a:t>Very Large Scale Integrated circuits (VLSI) micro controller</a:t>
            </a:r>
          </a:p>
          <a:p>
            <a:pPr algn="just"/>
            <a:r>
              <a:rPr lang="en-US" dirty="0" smtClean="0"/>
              <a:t>Fuzzy expert system and fuzzy inference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Fuzzy Logic Vs Bivalued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92"/>
            <a:ext cx="8229600" cy="4389120"/>
          </a:xfrm>
        </p:spPr>
        <p:txBody>
          <a:bodyPr/>
          <a:lstStyle/>
          <a:p>
            <a:r>
              <a:rPr lang="en-US" dirty="0" smtClean="0"/>
              <a:t>Bivalued logic can have only two possible values as 0/1, yes/no, right/wrong etc</a:t>
            </a:r>
          </a:p>
          <a:p>
            <a:r>
              <a:rPr lang="en-US" dirty="0" smtClean="0"/>
              <a:t>Fuzzy logic can be multi valued. It can have relative values like yes, not, not so much, a little bit etc.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6" name="Picture 5" descr="5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781202"/>
            <a:ext cx="7772400" cy="2238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Characteristics of Fuzzy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92"/>
            <a:ext cx="8229600" cy="4389120"/>
          </a:xfrm>
        </p:spPr>
        <p:txBody>
          <a:bodyPr/>
          <a:lstStyle/>
          <a:p>
            <a:pPr algn="just"/>
            <a:r>
              <a:rPr lang="en-US" dirty="0" smtClean="0"/>
              <a:t>Exact reasoning is viewed as a limiting case of approximate reasoning</a:t>
            </a:r>
          </a:p>
          <a:p>
            <a:pPr algn="just"/>
            <a:r>
              <a:rPr lang="en-US" dirty="0" smtClean="0"/>
              <a:t>Everything is a matter of degree</a:t>
            </a:r>
          </a:p>
          <a:p>
            <a:pPr algn="just"/>
            <a:r>
              <a:rPr lang="en-US" dirty="0" smtClean="0"/>
              <a:t>Knowledge is interpreted as a collection of elastic or equivalently fuzzy constraints on a collection of variables</a:t>
            </a:r>
          </a:p>
          <a:p>
            <a:pPr algn="just"/>
            <a:r>
              <a:rPr lang="en-US" dirty="0" smtClean="0"/>
              <a:t>Inference is viewed as a process of propagating elastic constraints</a:t>
            </a:r>
          </a:p>
          <a:p>
            <a:pPr algn="just"/>
            <a:r>
              <a:rPr lang="en-US" dirty="0" smtClean="0"/>
              <a:t>Any logical system can be </a:t>
            </a:r>
            <a:r>
              <a:rPr lang="en-US" dirty="0" err="1" smtClean="0"/>
              <a:t>fuzzified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Fuzzy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92"/>
            <a:ext cx="8229600" cy="4389120"/>
          </a:xfrm>
        </p:spPr>
        <p:txBody>
          <a:bodyPr/>
          <a:lstStyle/>
          <a:p>
            <a:pPr algn="just"/>
            <a:r>
              <a:rPr lang="en-US" dirty="0" smtClean="0"/>
              <a:t>Let X be a non empty set, A fuzzy set A in X is characterized by its membership function </a:t>
            </a:r>
            <a:r>
              <a:rPr lang="en-US" dirty="0" err="1" smtClean="0"/>
              <a:t>μA</a:t>
            </a:r>
            <a:r>
              <a:rPr lang="en-US" dirty="0" smtClean="0"/>
              <a:t>: X -&gt; [0,1], where </a:t>
            </a:r>
            <a:r>
              <a:rPr lang="en-US" dirty="0" err="1" smtClean="0"/>
              <a:t>μA</a:t>
            </a:r>
            <a:r>
              <a:rPr lang="en-US" dirty="0" smtClean="0"/>
              <a:t>(x) is the degree of membership of element x in fuzzy set A for each x ∈ X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6" name="Picture 5" descr="5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35574"/>
            <a:ext cx="7696200" cy="1346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Membership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92"/>
            <a:ext cx="8229600" cy="4389120"/>
          </a:xfrm>
        </p:spPr>
        <p:txBody>
          <a:bodyPr/>
          <a:lstStyle/>
          <a:p>
            <a:pPr algn="just"/>
            <a:r>
              <a:rPr lang="en-US" dirty="0" smtClean="0"/>
              <a:t>Maps elements of a fuzzy set to real numbered values in the interval 0 to 1.</a:t>
            </a:r>
          </a:p>
          <a:p>
            <a:pPr algn="just"/>
            <a:r>
              <a:rPr lang="en-US" dirty="0" smtClean="0"/>
              <a:t>The curve representing the mathematical function is a membership function that determines the degree of belonging of member x to the fuzzy set T.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7" name="Picture 6" descr="5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0"/>
            <a:ext cx="8077200" cy="255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Fuzzification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6112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The process of transforming crisp(</a:t>
            </a:r>
            <a:r>
              <a:rPr lang="en-US" dirty="0" err="1" smtClean="0"/>
              <a:t>bivalued</a:t>
            </a:r>
            <a:r>
              <a:rPr lang="en-US" dirty="0" smtClean="0"/>
              <a:t>) input values into linguistic values is called </a:t>
            </a:r>
            <a:r>
              <a:rPr lang="en-US" dirty="0" err="1" smtClean="0"/>
              <a:t>fuzzification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Steps of </a:t>
            </a:r>
            <a:r>
              <a:rPr lang="en-US" dirty="0" err="1" smtClean="0"/>
              <a:t>Fuzzification</a:t>
            </a:r>
            <a:r>
              <a:rPr lang="en-US" dirty="0" smtClean="0"/>
              <a:t>:</a:t>
            </a:r>
          </a:p>
          <a:p>
            <a:pPr marL="514350" indent="-514350" algn="just">
              <a:buNone/>
            </a:pPr>
            <a:r>
              <a:rPr lang="en-US" dirty="0" smtClean="0"/>
              <a:t>Step 1: Input values are translated into linguistic concepts, which are represented by fuzzy set.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Step 2: Membership functions are applied to the measurements, and the degree of membership is determined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Defuzzification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8512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Defuzzification converts the fuzzy values into crisp (bivalued) value.</a:t>
            </a:r>
          </a:p>
          <a:p>
            <a:pPr algn="just">
              <a:buNone/>
            </a:pPr>
            <a:r>
              <a:rPr lang="en-US" dirty="0" smtClean="0"/>
              <a:t>Example methods of defuzzification:</a:t>
            </a:r>
          </a:p>
          <a:p>
            <a:pPr algn="just"/>
            <a:r>
              <a:rPr lang="en-US" b="1" dirty="0" smtClean="0"/>
              <a:t>Max-membership method: </a:t>
            </a:r>
            <a:r>
              <a:rPr lang="en-US" dirty="0" smtClean="0"/>
              <a:t>This method chooses the elements with maximum value</a:t>
            </a:r>
          </a:p>
          <a:p>
            <a:pPr algn="just"/>
            <a:r>
              <a:rPr lang="en-US" b="1" dirty="0" smtClean="0"/>
              <a:t>Centroid method: </a:t>
            </a:r>
            <a:r>
              <a:rPr lang="en-US" dirty="0" smtClean="0"/>
              <a:t>This method find the centre point of the targeted fuzzy region by calculating the weighted mean of the output fuzzy region</a:t>
            </a:r>
          </a:p>
          <a:p>
            <a:pPr algn="just"/>
            <a:r>
              <a:rPr lang="en-US" b="1" dirty="0" smtClean="0"/>
              <a:t>Weighted average method: </a:t>
            </a:r>
            <a:r>
              <a:rPr lang="en-US" dirty="0" smtClean="0"/>
              <a:t>Assigns weight to each membership function in the output by its respective maximum membership value 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Operations on Fuzzy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8512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Intersection of Fuzzy Set</a:t>
            </a:r>
          </a:p>
          <a:p>
            <a:pPr algn="just">
              <a:buNone/>
            </a:pPr>
            <a:r>
              <a:rPr lang="en-US" dirty="0" smtClean="0"/>
              <a:t>The intersection of A and B is defined as (A ∩ B)(x) = min{A(x), B(x)} = A(x)∩B(x), ∀ x ∈ X, as demonstrated in figure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  Ashique Rasool</a:t>
            </a:r>
            <a:endParaRPr lang="en-US"/>
          </a:p>
        </p:txBody>
      </p:sp>
      <p:pic>
        <p:nvPicPr>
          <p:cNvPr id="6" name="Picture 5" descr="5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480904"/>
            <a:ext cx="8077200" cy="170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1292</TotalTime>
  <Words>1278</Words>
  <Application>Microsoft Office PowerPoint</Application>
  <PresentationFormat>On-screen Show (4:3)</PresentationFormat>
  <Paragraphs>142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Chapter 5</vt:lpstr>
      <vt:lpstr>Fuzzy Logic</vt:lpstr>
      <vt:lpstr>Fuzzy Logic Vs Bivalued Logic</vt:lpstr>
      <vt:lpstr>Characteristics of Fuzzy Logic</vt:lpstr>
      <vt:lpstr>Fuzzy Set</vt:lpstr>
      <vt:lpstr>Membership Function</vt:lpstr>
      <vt:lpstr>Fuzzification</vt:lpstr>
      <vt:lpstr>Defuzzification</vt:lpstr>
      <vt:lpstr>Operations on Fuzzy set</vt:lpstr>
      <vt:lpstr>Operations on Fuzzy set</vt:lpstr>
      <vt:lpstr>Operations on Fuzzy set</vt:lpstr>
      <vt:lpstr>Operations on Fuzzy set</vt:lpstr>
      <vt:lpstr>Types of Fuzzy Function</vt:lpstr>
      <vt:lpstr>Types of Fuzzy Function</vt:lpstr>
      <vt:lpstr>Types of Fuzzy Function</vt:lpstr>
      <vt:lpstr>Linguistic Variable</vt:lpstr>
      <vt:lpstr>Fuzzy Propositions</vt:lpstr>
      <vt:lpstr>Fuzzy Rules</vt:lpstr>
      <vt:lpstr>Fuzzy Control System</vt:lpstr>
      <vt:lpstr>Fuzzy Control System</vt:lpstr>
      <vt:lpstr>Modeling Fuzzy Systems</vt:lpstr>
      <vt:lpstr>Limitations of Fuzzy Systems</vt:lpstr>
      <vt:lpstr>Applications of Fuzzy Logic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ASHIQUE</dc:creator>
  <cp:lastModifiedBy>ASHIQUE</cp:lastModifiedBy>
  <cp:revision>96</cp:revision>
  <dcterms:created xsi:type="dcterms:W3CDTF">2013-10-13T06:38:21Z</dcterms:created>
  <dcterms:modified xsi:type="dcterms:W3CDTF">2013-10-16T08:49:34Z</dcterms:modified>
</cp:coreProperties>
</file>