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300" r:id="rId8"/>
    <p:sldId id="263" r:id="rId9"/>
    <p:sldId id="264" r:id="rId10"/>
    <p:sldId id="304" r:id="rId11"/>
    <p:sldId id="305" r:id="rId12"/>
    <p:sldId id="306"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8" r:id="rId33"/>
    <p:sldId id="284" r:id="rId34"/>
    <p:sldId id="285" r:id="rId35"/>
    <p:sldId id="286" r:id="rId36"/>
    <p:sldId id="287" r:id="rId37"/>
    <p:sldId id="289" r:id="rId38"/>
    <p:sldId id="290" r:id="rId39"/>
    <p:sldId id="291" r:id="rId40"/>
    <p:sldId id="292" r:id="rId41"/>
    <p:sldId id="293" r:id="rId42"/>
    <p:sldId id="294" r:id="rId43"/>
    <p:sldId id="295" r:id="rId44"/>
    <p:sldId id="296" r:id="rId45"/>
    <p:sldId id="297" r:id="rId46"/>
    <p:sldId id="298" r:id="rId47"/>
    <p:sldId id="299" r:id="rId48"/>
    <p:sldId id="301" r:id="rId49"/>
    <p:sldId id="302" r:id="rId50"/>
    <p:sldId id="303" r:id="rId51"/>
    <p:sldId id="307" r:id="rId52"/>
    <p:sldId id="308" r:id="rId53"/>
    <p:sldId id="309" r:id="rId54"/>
    <p:sldId id="339" r:id="rId55"/>
    <p:sldId id="334" r:id="rId56"/>
    <p:sldId id="310" r:id="rId57"/>
    <p:sldId id="311" r:id="rId58"/>
    <p:sldId id="312" r:id="rId59"/>
    <p:sldId id="313" r:id="rId60"/>
    <p:sldId id="314" r:id="rId61"/>
    <p:sldId id="315" r:id="rId62"/>
    <p:sldId id="316" r:id="rId63"/>
    <p:sldId id="317" r:id="rId64"/>
    <p:sldId id="318" r:id="rId65"/>
    <p:sldId id="319" r:id="rId66"/>
    <p:sldId id="321" r:id="rId67"/>
    <p:sldId id="322" r:id="rId68"/>
    <p:sldId id="323" r:id="rId69"/>
    <p:sldId id="325" r:id="rId70"/>
    <p:sldId id="326" r:id="rId71"/>
    <p:sldId id="327" r:id="rId72"/>
    <p:sldId id="328" r:id="rId73"/>
    <p:sldId id="329" r:id="rId74"/>
    <p:sldId id="258" r:id="rId75"/>
    <p:sldId id="330" r:id="rId76"/>
    <p:sldId id="341" r:id="rId77"/>
    <p:sldId id="342" r:id="rId78"/>
    <p:sldId id="340" r:id="rId79"/>
    <p:sldId id="333" r:id="rId80"/>
    <p:sldId id="335" r:id="rId81"/>
    <p:sldId id="336" r:id="rId82"/>
    <p:sldId id="337" r:id="rId83"/>
    <p:sldId id="338" r:id="rId84"/>
    <p:sldId id="331" r:id="rId85"/>
    <p:sldId id="332"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43" autoAdjust="0"/>
    <p:restoredTop sz="94660"/>
  </p:normalViewPr>
  <p:slideViewPr>
    <p:cSldViewPr snapToGrid="0">
      <p:cViewPr varScale="1">
        <p:scale>
          <a:sx n="113" d="100"/>
          <a:sy n="113" d="100"/>
        </p:scale>
        <p:origin x="20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931EB-89A6-427A-A314-D38A7C2DCEC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E53F8F8-EFBC-4CAA-B094-40D77F3DA8C3}">
      <dgm:prSet/>
      <dgm:spPr/>
      <dgm:t>
        <a:bodyPr/>
        <a:lstStyle/>
        <a:p>
          <a:r>
            <a:rPr lang="en-US"/>
            <a:t>Deep Learning is a new area of Machine Learning research, which has been introduced with the objective of moving Machine Learning closer to one of its original goals</a:t>
          </a:r>
        </a:p>
      </dgm:t>
    </dgm:pt>
    <dgm:pt modelId="{A88EB214-1C17-4056-9897-B24B81BFCBF4}" type="parTrans" cxnId="{985F57B0-F452-4632-BC32-B0E1CF22728C}">
      <dgm:prSet/>
      <dgm:spPr/>
      <dgm:t>
        <a:bodyPr/>
        <a:lstStyle/>
        <a:p>
          <a:endParaRPr lang="en-US"/>
        </a:p>
      </dgm:t>
    </dgm:pt>
    <dgm:pt modelId="{A40A3555-E3D5-4833-A3F0-11EF5D4776A7}" type="sibTrans" cxnId="{985F57B0-F452-4632-BC32-B0E1CF22728C}">
      <dgm:prSet/>
      <dgm:spPr/>
      <dgm:t>
        <a:bodyPr/>
        <a:lstStyle/>
        <a:p>
          <a:endParaRPr lang="en-US"/>
        </a:p>
      </dgm:t>
    </dgm:pt>
    <dgm:pt modelId="{CE2F1B30-67CB-4AD4-B556-AC651C2661A8}">
      <dgm:prSet/>
      <dgm:spPr/>
      <dgm:t>
        <a:bodyPr/>
        <a:lstStyle/>
        <a:p>
          <a:r>
            <a:rPr lang="en-US"/>
            <a:t>Deep Learning is about learning multiple levels of representation and abstraction that help to make sense of data such as images, sound, and text.</a:t>
          </a:r>
        </a:p>
      </dgm:t>
    </dgm:pt>
    <dgm:pt modelId="{875B3A0F-BE00-4AFE-A453-AF4493518943}" type="parTrans" cxnId="{8CF324FC-CB0E-4078-9362-5CAD985D3A50}">
      <dgm:prSet/>
      <dgm:spPr/>
      <dgm:t>
        <a:bodyPr/>
        <a:lstStyle/>
        <a:p>
          <a:endParaRPr lang="en-US"/>
        </a:p>
      </dgm:t>
    </dgm:pt>
    <dgm:pt modelId="{E18D9094-C151-4947-882F-A619A597F769}" type="sibTrans" cxnId="{8CF324FC-CB0E-4078-9362-5CAD985D3A50}">
      <dgm:prSet/>
      <dgm:spPr/>
      <dgm:t>
        <a:bodyPr/>
        <a:lstStyle/>
        <a:p>
          <a:endParaRPr lang="en-US"/>
        </a:p>
      </dgm:t>
    </dgm:pt>
    <dgm:pt modelId="{5790A0AC-6594-463C-9604-2B9B28E2D1D0}" type="pres">
      <dgm:prSet presAssocID="{D54931EB-89A6-427A-A314-D38A7C2DCECD}" presName="hierChild1" presStyleCnt="0">
        <dgm:presLayoutVars>
          <dgm:chPref val="1"/>
          <dgm:dir/>
          <dgm:animOne val="branch"/>
          <dgm:animLvl val="lvl"/>
          <dgm:resizeHandles/>
        </dgm:presLayoutVars>
      </dgm:prSet>
      <dgm:spPr/>
    </dgm:pt>
    <dgm:pt modelId="{EF4F219E-0241-4514-BB69-74D9ED6DE1A7}" type="pres">
      <dgm:prSet presAssocID="{3E53F8F8-EFBC-4CAA-B094-40D77F3DA8C3}" presName="hierRoot1" presStyleCnt="0"/>
      <dgm:spPr/>
    </dgm:pt>
    <dgm:pt modelId="{D05F3D92-4076-4DFB-A43B-5AB9FFAFF113}" type="pres">
      <dgm:prSet presAssocID="{3E53F8F8-EFBC-4CAA-B094-40D77F3DA8C3}" presName="composite" presStyleCnt="0"/>
      <dgm:spPr/>
    </dgm:pt>
    <dgm:pt modelId="{03C6211D-F85A-4B72-B45B-D1373A2FC62B}" type="pres">
      <dgm:prSet presAssocID="{3E53F8F8-EFBC-4CAA-B094-40D77F3DA8C3}" presName="background" presStyleLbl="node0" presStyleIdx="0" presStyleCnt="2"/>
      <dgm:spPr/>
    </dgm:pt>
    <dgm:pt modelId="{6DD62779-C877-42BC-B170-1E33869C49DE}" type="pres">
      <dgm:prSet presAssocID="{3E53F8F8-EFBC-4CAA-B094-40D77F3DA8C3}" presName="text" presStyleLbl="fgAcc0" presStyleIdx="0" presStyleCnt="2">
        <dgm:presLayoutVars>
          <dgm:chPref val="3"/>
        </dgm:presLayoutVars>
      </dgm:prSet>
      <dgm:spPr/>
    </dgm:pt>
    <dgm:pt modelId="{EEDF9431-DF7B-45E2-A199-E8DA09023FCC}" type="pres">
      <dgm:prSet presAssocID="{3E53F8F8-EFBC-4CAA-B094-40D77F3DA8C3}" presName="hierChild2" presStyleCnt="0"/>
      <dgm:spPr/>
    </dgm:pt>
    <dgm:pt modelId="{1773252F-B933-4C15-9789-07B27E340F2B}" type="pres">
      <dgm:prSet presAssocID="{CE2F1B30-67CB-4AD4-B556-AC651C2661A8}" presName="hierRoot1" presStyleCnt="0"/>
      <dgm:spPr/>
    </dgm:pt>
    <dgm:pt modelId="{D72DBC76-790D-41D3-9812-53B1542AB1B0}" type="pres">
      <dgm:prSet presAssocID="{CE2F1B30-67CB-4AD4-B556-AC651C2661A8}" presName="composite" presStyleCnt="0"/>
      <dgm:spPr/>
    </dgm:pt>
    <dgm:pt modelId="{A951A5DF-72E2-43E3-94B0-66C011BE7FBC}" type="pres">
      <dgm:prSet presAssocID="{CE2F1B30-67CB-4AD4-B556-AC651C2661A8}" presName="background" presStyleLbl="node0" presStyleIdx="1" presStyleCnt="2"/>
      <dgm:spPr/>
    </dgm:pt>
    <dgm:pt modelId="{04FDF9C7-132A-464D-85F5-87C5E470DBBA}" type="pres">
      <dgm:prSet presAssocID="{CE2F1B30-67CB-4AD4-B556-AC651C2661A8}" presName="text" presStyleLbl="fgAcc0" presStyleIdx="1" presStyleCnt="2">
        <dgm:presLayoutVars>
          <dgm:chPref val="3"/>
        </dgm:presLayoutVars>
      </dgm:prSet>
      <dgm:spPr/>
    </dgm:pt>
    <dgm:pt modelId="{84ECA20C-1668-40F8-BDBC-84EC0CB2BCA4}" type="pres">
      <dgm:prSet presAssocID="{CE2F1B30-67CB-4AD4-B556-AC651C2661A8}" presName="hierChild2" presStyleCnt="0"/>
      <dgm:spPr/>
    </dgm:pt>
  </dgm:ptLst>
  <dgm:cxnLst>
    <dgm:cxn modelId="{822F8A4B-9141-459B-BDC5-C46299BC3466}" type="presOf" srcId="{D54931EB-89A6-427A-A314-D38A7C2DCECD}" destId="{5790A0AC-6594-463C-9604-2B9B28E2D1D0}" srcOrd="0" destOrd="0" presId="urn:microsoft.com/office/officeart/2005/8/layout/hierarchy1"/>
    <dgm:cxn modelId="{985F57B0-F452-4632-BC32-B0E1CF22728C}" srcId="{D54931EB-89A6-427A-A314-D38A7C2DCECD}" destId="{3E53F8F8-EFBC-4CAA-B094-40D77F3DA8C3}" srcOrd="0" destOrd="0" parTransId="{A88EB214-1C17-4056-9897-B24B81BFCBF4}" sibTransId="{A40A3555-E3D5-4833-A3F0-11EF5D4776A7}"/>
    <dgm:cxn modelId="{17FE17E6-B0D5-4E9B-9A3A-1A9746A473D3}" type="presOf" srcId="{3E53F8F8-EFBC-4CAA-B094-40D77F3DA8C3}" destId="{6DD62779-C877-42BC-B170-1E33869C49DE}" srcOrd="0" destOrd="0" presId="urn:microsoft.com/office/officeart/2005/8/layout/hierarchy1"/>
    <dgm:cxn modelId="{800A6BF6-5B38-4383-B1F1-BDB22F254418}" type="presOf" srcId="{CE2F1B30-67CB-4AD4-B556-AC651C2661A8}" destId="{04FDF9C7-132A-464D-85F5-87C5E470DBBA}" srcOrd="0" destOrd="0" presId="urn:microsoft.com/office/officeart/2005/8/layout/hierarchy1"/>
    <dgm:cxn modelId="{8CF324FC-CB0E-4078-9362-5CAD985D3A50}" srcId="{D54931EB-89A6-427A-A314-D38A7C2DCECD}" destId="{CE2F1B30-67CB-4AD4-B556-AC651C2661A8}" srcOrd="1" destOrd="0" parTransId="{875B3A0F-BE00-4AFE-A453-AF4493518943}" sibTransId="{E18D9094-C151-4947-882F-A619A597F769}"/>
    <dgm:cxn modelId="{EDBD174F-BF11-4546-BC39-198EA073FBD1}" type="presParOf" srcId="{5790A0AC-6594-463C-9604-2B9B28E2D1D0}" destId="{EF4F219E-0241-4514-BB69-74D9ED6DE1A7}" srcOrd="0" destOrd="0" presId="urn:microsoft.com/office/officeart/2005/8/layout/hierarchy1"/>
    <dgm:cxn modelId="{B8A09FD8-13A4-4A7F-8906-E249B11D1AE5}" type="presParOf" srcId="{EF4F219E-0241-4514-BB69-74D9ED6DE1A7}" destId="{D05F3D92-4076-4DFB-A43B-5AB9FFAFF113}" srcOrd="0" destOrd="0" presId="urn:microsoft.com/office/officeart/2005/8/layout/hierarchy1"/>
    <dgm:cxn modelId="{755CC865-D9CC-4E09-857C-209001984990}" type="presParOf" srcId="{D05F3D92-4076-4DFB-A43B-5AB9FFAFF113}" destId="{03C6211D-F85A-4B72-B45B-D1373A2FC62B}" srcOrd="0" destOrd="0" presId="urn:microsoft.com/office/officeart/2005/8/layout/hierarchy1"/>
    <dgm:cxn modelId="{74F7D535-FFD2-4EA2-A4FD-49A269548E2C}" type="presParOf" srcId="{D05F3D92-4076-4DFB-A43B-5AB9FFAFF113}" destId="{6DD62779-C877-42BC-B170-1E33869C49DE}" srcOrd="1" destOrd="0" presId="urn:microsoft.com/office/officeart/2005/8/layout/hierarchy1"/>
    <dgm:cxn modelId="{174FA9C7-A722-4CBA-B60E-8DC37A93E8A4}" type="presParOf" srcId="{EF4F219E-0241-4514-BB69-74D9ED6DE1A7}" destId="{EEDF9431-DF7B-45E2-A199-E8DA09023FCC}" srcOrd="1" destOrd="0" presId="urn:microsoft.com/office/officeart/2005/8/layout/hierarchy1"/>
    <dgm:cxn modelId="{4B144464-A1F2-4DE9-AC2A-ED5AF6610472}" type="presParOf" srcId="{5790A0AC-6594-463C-9604-2B9B28E2D1D0}" destId="{1773252F-B933-4C15-9789-07B27E340F2B}" srcOrd="1" destOrd="0" presId="urn:microsoft.com/office/officeart/2005/8/layout/hierarchy1"/>
    <dgm:cxn modelId="{39D365D7-4CB7-4648-9AB9-C2EFAAC41A2D}" type="presParOf" srcId="{1773252F-B933-4C15-9789-07B27E340F2B}" destId="{D72DBC76-790D-41D3-9812-53B1542AB1B0}" srcOrd="0" destOrd="0" presId="urn:microsoft.com/office/officeart/2005/8/layout/hierarchy1"/>
    <dgm:cxn modelId="{587C4EA1-351E-4AD7-B7ED-DD8EEE7B890E}" type="presParOf" srcId="{D72DBC76-790D-41D3-9812-53B1542AB1B0}" destId="{A951A5DF-72E2-43E3-94B0-66C011BE7FBC}" srcOrd="0" destOrd="0" presId="urn:microsoft.com/office/officeart/2005/8/layout/hierarchy1"/>
    <dgm:cxn modelId="{DE83E1A9-DD75-43F3-90BD-F65E73320F9F}" type="presParOf" srcId="{D72DBC76-790D-41D3-9812-53B1542AB1B0}" destId="{04FDF9C7-132A-464D-85F5-87C5E470DBBA}" srcOrd="1" destOrd="0" presId="urn:microsoft.com/office/officeart/2005/8/layout/hierarchy1"/>
    <dgm:cxn modelId="{DFEE1991-0A50-4870-BB22-3DF7132BB70E}" type="presParOf" srcId="{1773252F-B933-4C15-9789-07B27E340F2B}" destId="{84ECA20C-1668-40F8-BDBC-84EC0CB2BC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5A32AD-994B-4CD8-8682-D4B4DF32FE41}"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B2E2E619-F3B1-4FE5-A995-ACAD64F43936}">
      <dgm:prSet/>
      <dgm:spPr/>
      <dgm:t>
        <a:bodyPr/>
        <a:lstStyle/>
        <a:p>
          <a:r>
            <a:rPr lang="en-US" dirty="0"/>
            <a:t>Few-shot learning</a:t>
          </a:r>
        </a:p>
      </dgm:t>
    </dgm:pt>
    <dgm:pt modelId="{74663A2B-F1B7-4C6C-B8CE-4C7BD9EA19B2}" type="parTrans" cxnId="{C89A133D-401B-4C61-AD5F-11B32EE55E11}">
      <dgm:prSet/>
      <dgm:spPr/>
      <dgm:t>
        <a:bodyPr/>
        <a:lstStyle/>
        <a:p>
          <a:endParaRPr lang="en-US"/>
        </a:p>
      </dgm:t>
    </dgm:pt>
    <dgm:pt modelId="{FD792916-013A-4B29-A4C4-4203FBC95C3F}" type="sibTrans" cxnId="{C89A133D-401B-4C61-AD5F-11B32EE55E11}">
      <dgm:prSet/>
      <dgm:spPr/>
      <dgm:t>
        <a:bodyPr/>
        <a:lstStyle/>
        <a:p>
          <a:endParaRPr lang="en-US"/>
        </a:p>
      </dgm:t>
    </dgm:pt>
    <dgm:pt modelId="{F7DCBEC6-5071-4AE8-8746-AFCE679915CA}">
      <dgm:prSet/>
      <dgm:spPr/>
      <dgm:t>
        <a:bodyPr/>
        <a:lstStyle/>
        <a:p>
          <a:r>
            <a:rPr lang="en-US" b="0" i="0" dirty="0"/>
            <a:t>GANs</a:t>
          </a:r>
          <a:endParaRPr lang="en-US" dirty="0"/>
        </a:p>
      </dgm:t>
    </dgm:pt>
    <dgm:pt modelId="{F5F3E929-E960-4A8A-908A-7F817F44A54E}" type="parTrans" cxnId="{B6D8B55F-171F-4C21-9E4B-05438128EA82}">
      <dgm:prSet/>
      <dgm:spPr/>
      <dgm:t>
        <a:bodyPr/>
        <a:lstStyle/>
        <a:p>
          <a:endParaRPr lang="en-US"/>
        </a:p>
      </dgm:t>
    </dgm:pt>
    <dgm:pt modelId="{C438BB22-5811-4EBF-B444-47311AFB85C4}" type="sibTrans" cxnId="{B6D8B55F-171F-4C21-9E4B-05438128EA82}">
      <dgm:prSet/>
      <dgm:spPr/>
      <dgm:t>
        <a:bodyPr/>
        <a:lstStyle/>
        <a:p>
          <a:endParaRPr lang="en-US"/>
        </a:p>
      </dgm:t>
    </dgm:pt>
    <dgm:pt modelId="{385FE7BA-AB03-47A2-BE73-AC06F3FF6859}">
      <dgm:prSet/>
      <dgm:spPr/>
      <dgm:t>
        <a:bodyPr/>
        <a:lstStyle/>
        <a:p>
          <a:r>
            <a:rPr lang="en-US" b="0" i="0" dirty="0"/>
            <a:t>Federated Learning</a:t>
          </a:r>
          <a:endParaRPr lang="en-US" dirty="0"/>
        </a:p>
      </dgm:t>
    </dgm:pt>
    <dgm:pt modelId="{4F95F982-2936-49F3-935D-86A7D39F4E84}" type="parTrans" cxnId="{D370DEBD-AB11-4C66-B946-1EA0E05A7052}">
      <dgm:prSet/>
      <dgm:spPr/>
      <dgm:t>
        <a:bodyPr/>
        <a:lstStyle/>
        <a:p>
          <a:endParaRPr lang="en-US"/>
        </a:p>
      </dgm:t>
    </dgm:pt>
    <dgm:pt modelId="{0C2A45E4-E51F-45A7-BE63-5E033B6CD00A}" type="sibTrans" cxnId="{D370DEBD-AB11-4C66-B946-1EA0E05A7052}">
      <dgm:prSet/>
      <dgm:spPr/>
      <dgm:t>
        <a:bodyPr/>
        <a:lstStyle/>
        <a:p>
          <a:endParaRPr lang="en-US"/>
        </a:p>
      </dgm:t>
    </dgm:pt>
    <dgm:pt modelId="{EF3006AC-D2F6-4FE6-968D-A7787748883C}">
      <dgm:prSet/>
      <dgm:spPr/>
      <dgm:t>
        <a:bodyPr/>
        <a:lstStyle/>
        <a:p>
          <a:endParaRPr lang="en-GB" dirty="0"/>
        </a:p>
      </dgm:t>
    </dgm:pt>
    <dgm:pt modelId="{E62469D6-7DAF-46DB-A20A-4CE7F0FDD632}" type="parTrans" cxnId="{54FD56A2-ED45-46E6-BF4D-8CE0F5E2C341}">
      <dgm:prSet/>
      <dgm:spPr/>
      <dgm:t>
        <a:bodyPr/>
        <a:lstStyle/>
        <a:p>
          <a:endParaRPr lang="en-US"/>
        </a:p>
      </dgm:t>
    </dgm:pt>
    <dgm:pt modelId="{5754C0C2-46DA-4471-AFB3-FC473A9C732E}" type="sibTrans" cxnId="{54FD56A2-ED45-46E6-BF4D-8CE0F5E2C341}">
      <dgm:prSet/>
      <dgm:spPr/>
      <dgm:t>
        <a:bodyPr/>
        <a:lstStyle/>
        <a:p>
          <a:endParaRPr lang="en-US"/>
        </a:p>
      </dgm:t>
    </dgm:pt>
    <dgm:pt modelId="{F9D09A1A-0D57-4FAA-999D-8215376950A7}">
      <dgm:prSet/>
      <dgm:spPr/>
      <dgm:t>
        <a:bodyPr/>
        <a:lstStyle/>
        <a:p>
          <a:endParaRPr lang="en-GB" dirty="0"/>
        </a:p>
      </dgm:t>
    </dgm:pt>
    <dgm:pt modelId="{B9A7A41C-C64C-483B-984E-6FD496E5C7FA}" type="parTrans" cxnId="{2E47520E-D28A-4CD6-89AB-31C0C2D08259}">
      <dgm:prSet/>
      <dgm:spPr/>
      <dgm:t>
        <a:bodyPr/>
        <a:lstStyle/>
        <a:p>
          <a:endParaRPr lang="en-US"/>
        </a:p>
      </dgm:t>
    </dgm:pt>
    <dgm:pt modelId="{DAA4280B-5B4F-4FFF-9374-EE793A042050}" type="sibTrans" cxnId="{2E47520E-D28A-4CD6-89AB-31C0C2D08259}">
      <dgm:prSet/>
      <dgm:spPr/>
      <dgm:t>
        <a:bodyPr/>
        <a:lstStyle/>
        <a:p>
          <a:endParaRPr lang="en-US"/>
        </a:p>
      </dgm:t>
    </dgm:pt>
    <dgm:pt modelId="{D370AC5D-59FC-4AC5-80E7-1B5919262118}">
      <dgm:prSet/>
      <dgm:spPr/>
      <dgm:t>
        <a:bodyPr/>
        <a:lstStyle/>
        <a:p>
          <a:r>
            <a:rPr lang="en-US" dirty="0"/>
            <a:t>Meta-learning</a:t>
          </a:r>
        </a:p>
      </dgm:t>
    </dgm:pt>
    <dgm:pt modelId="{179B1E39-A067-4833-B1AB-F9C847865039}" type="parTrans" cxnId="{3248D157-95F8-465A-BF50-D7A64DCD417A}">
      <dgm:prSet/>
      <dgm:spPr/>
      <dgm:t>
        <a:bodyPr/>
        <a:lstStyle/>
        <a:p>
          <a:endParaRPr lang="en-US"/>
        </a:p>
      </dgm:t>
    </dgm:pt>
    <dgm:pt modelId="{09097F60-CFE5-4361-9564-67779942F4A5}" type="sibTrans" cxnId="{3248D157-95F8-465A-BF50-D7A64DCD417A}">
      <dgm:prSet/>
      <dgm:spPr/>
      <dgm:t>
        <a:bodyPr/>
        <a:lstStyle/>
        <a:p>
          <a:endParaRPr lang="en-US"/>
        </a:p>
      </dgm:t>
    </dgm:pt>
    <dgm:pt modelId="{9D2F5471-62E1-4537-BEBC-B5DC64F8642E}" type="pres">
      <dgm:prSet presAssocID="{3D5A32AD-994B-4CD8-8682-D4B4DF32FE41}" presName="matrix" presStyleCnt="0">
        <dgm:presLayoutVars>
          <dgm:chMax val="1"/>
          <dgm:dir/>
          <dgm:resizeHandles val="exact"/>
        </dgm:presLayoutVars>
      </dgm:prSet>
      <dgm:spPr/>
    </dgm:pt>
    <dgm:pt modelId="{1E82D780-DD98-4EA4-BAB7-898F5CC20D8D}" type="pres">
      <dgm:prSet presAssocID="{3D5A32AD-994B-4CD8-8682-D4B4DF32FE41}" presName="diamond" presStyleLbl="bgShp" presStyleIdx="0" presStyleCnt="1"/>
      <dgm:spPr/>
    </dgm:pt>
    <dgm:pt modelId="{FC94ED4F-10C1-4690-8DDF-BBE8B3576DF8}" type="pres">
      <dgm:prSet presAssocID="{3D5A32AD-994B-4CD8-8682-D4B4DF32FE41}" presName="quad1" presStyleLbl="node1" presStyleIdx="0" presStyleCnt="4">
        <dgm:presLayoutVars>
          <dgm:chMax val="0"/>
          <dgm:chPref val="0"/>
          <dgm:bulletEnabled val="1"/>
        </dgm:presLayoutVars>
      </dgm:prSet>
      <dgm:spPr/>
    </dgm:pt>
    <dgm:pt modelId="{D8CAAF03-4D22-4B93-B9E5-280C20ECE951}" type="pres">
      <dgm:prSet presAssocID="{3D5A32AD-994B-4CD8-8682-D4B4DF32FE41}" presName="quad2" presStyleLbl="node1" presStyleIdx="1" presStyleCnt="4">
        <dgm:presLayoutVars>
          <dgm:chMax val="0"/>
          <dgm:chPref val="0"/>
          <dgm:bulletEnabled val="1"/>
        </dgm:presLayoutVars>
      </dgm:prSet>
      <dgm:spPr/>
    </dgm:pt>
    <dgm:pt modelId="{88AC5E87-25DD-4452-B83A-AFFEC09AEF2E}" type="pres">
      <dgm:prSet presAssocID="{3D5A32AD-994B-4CD8-8682-D4B4DF32FE41}" presName="quad3" presStyleLbl="node1" presStyleIdx="2" presStyleCnt="4">
        <dgm:presLayoutVars>
          <dgm:chMax val="0"/>
          <dgm:chPref val="0"/>
          <dgm:bulletEnabled val="1"/>
        </dgm:presLayoutVars>
      </dgm:prSet>
      <dgm:spPr/>
    </dgm:pt>
    <dgm:pt modelId="{4A7B88B8-60A9-4EA7-BE40-B5DC489813E9}" type="pres">
      <dgm:prSet presAssocID="{3D5A32AD-994B-4CD8-8682-D4B4DF32FE41}" presName="quad4" presStyleLbl="node1" presStyleIdx="3" presStyleCnt="4">
        <dgm:presLayoutVars>
          <dgm:chMax val="0"/>
          <dgm:chPref val="0"/>
          <dgm:bulletEnabled val="1"/>
        </dgm:presLayoutVars>
      </dgm:prSet>
      <dgm:spPr/>
    </dgm:pt>
  </dgm:ptLst>
  <dgm:cxnLst>
    <dgm:cxn modelId="{2E47520E-D28A-4CD6-89AB-31C0C2D08259}" srcId="{3D5A32AD-994B-4CD8-8682-D4B4DF32FE41}" destId="{F9D09A1A-0D57-4FAA-999D-8215376950A7}" srcOrd="5" destOrd="0" parTransId="{B9A7A41C-C64C-483B-984E-6FD496E5C7FA}" sibTransId="{DAA4280B-5B4F-4FFF-9374-EE793A042050}"/>
    <dgm:cxn modelId="{7AA9CA36-310C-4A51-B2DB-C3195AF7915C}" type="presOf" srcId="{3D5A32AD-994B-4CD8-8682-D4B4DF32FE41}" destId="{9D2F5471-62E1-4537-BEBC-B5DC64F8642E}" srcOrd="0" destOrd="0" presId="urn:microsoft.com/office/officeart/2005/8/layout/matrix3"/>
    <dgm:cxn modelId="{C89A133D-401B-4C61-AD5F-11B32EE55E11}" srcId="{3D5A32AD-994B-4CD8-8682-D4B4DF32FE41}" destId="{B2E2E619-F3B1-4FE5-A995-ACAD64F43936}" srcOrd="0" destOrd="0" parTransId="{74663A2B-F1B7-4C6C-B8CE-4C7BD9EA19B2}" sibTransId="{FD792916-013A-4B29-A4C4-4203FBC95C3F}"/>
    <dgm:cxn modelId="{7BC96354-15E2-4CBC-9E17-8E9B3EA25ACE}" type="presOf" srcId="{F7DCBEC6-5071-4AE8-8746-AFCE679915CA}" destId="{88AC5E87-25DD-4452-B83A-AFFEC09AEF2E}" srcOrd="0" destOrd="0" presId="urn:microsoft.com/office/officeart/2005/8/layout/matrix3"/>
    <dgm:cxn modelId="{3248D157-95F8-465A-BF50-D7A64DCD417A}" srcId="{3D5A32AD-994B-4CD8-8682-D4B4DF32FE41}" destId="{D370AC5D-59FC-4AC5-80E7-1B5919262118}" srcOrd="1" destOrd="0" parTransId="{179B1E39-A067-4833-B1AB-F9C847865039}" sibTransId="{09097F60-CFE5-4361-9564-67779942F4A5}"/>
    <dgm:cxn modelId="{B6D8B55F-171F-4C21-9E4B-05438128EA82}" srcId="{3D5A32AD-994B-4CD8-8682-D4B4DF32FE41}" destId="{F7DCBEC6-5071-4AE8-8746-AFCE679915CA}" srcOrd="2" destOrd="0" parTransId="{F5F3E929-E960-4A8A-908A-7F817F44A54E}" sibTransId="{C438BB22-5811-4EBF-B444-47311AFB85C4}"/>
    <dgm:cxn modelId="{92963F64-0A04-4F90-86F5-5EE5760447CD}" type="presOf" srcId="{385FE7BA-AB03-47A2-BE73-AC06F3FF6859}" destId="{4A7B88B8-60A9-4EA7-BE40-B5DC489813E9}" srcOrd="0" destOrd="0" presId="urn:microsoft.com/office/officeart/2005/8/layout/matrix3"/>
    <dgm:cxn modelId="{7A2BFB9C-DD75-439D-9217-CBC6DD7EBD4D}" type="presOf" srcId="{D370AC5D-59FC-4AC5-80E7-1B5919262118}" destId="{D8CAAF03-4D22-4B93-B9E5-280C20ECE951}" srcOrd="0" destOrd="0" presId="urn:microsoft.com/office/officeart/2005/8/layout/matrix3"/>
    <dgm:cxn modelId="{54FD56A2-ED45-46E6-BF4D-8CE0F5E2C341}" srcId="{3D5A32AD-994B-4CD8-8682-D4B4DF32FE41}" destId="{EF3006AC-D2F6-4FE6-968D-A7787748883C}" srcOrd="4" destOrd="0" parTransId="{E62469D6-7DAF-46DB-A20A-4CE7F0FDD632}" sibTransId="{5754C0C2-46DA-4471-AFB3-FC473A9C732E}"/>
    <dgm:cxn modelId="{D370DEBD-AB11-4C66-B946-1EA0E05A7052}" srcId="{3D5A32AD-994B-4CD8-8682-D4B4DF32FE41}" destId="{385FE7BA-AB03-47A2-BE73-AC06F3FF6859}" srcOrd="3" destOrd="0" parTransId="{4F95F982-2936-49F3-935D-86A7D39F4E84}" sibTransId="{0C2A45E4-E51F-45A7-BE63-5E033B6CD00A}"/>
    <dgm:cxn modelId="{963EE3F4-C140-4AC1-971A-758CEF521805}" type="presOf" srcId="{B2E2E619-F3B1-4FE5-A995-ACAD64F43936}" destId="{FC94ED4F-10C1-4690-8DDF-BBE8B3576DF8}" srcOrd="0" destOrd="0" presId="urn:microsoft.com/office/officeart/2005/8/layout/matrix3"/>
    <dgm:cxn modelId="{2514A43F-D7CA-4458-83A5-63B0B108AC7F}" type="presParOf" srcId="{9D2F5471-62E1-4537-BEBC-B5DC64F8642E}" destId="{1E82D780-DD98-4EA4-BAB7-898F5CC20D8D}" srcOrd="0" destOrd="0" presId="urn:microsoft.com/office/officeart/2005/8/layout/matrix3"/>
    <dgm:cxn modelId="{3E719E75-D094-4BB3-BAF8-62E3958961A3}" type="presParOf" srcId="{9D2F5471-62E1-4537-BEBC-B5DC64F8642E}" destId="{FC94ED4F-10C1-4690-8DDF-BBE8B3576DF8}" srcOrd="1" destOrd="0" presId="urn:microsoft.com/office/officeart/2005/8/layout/matrix3"/>
    <dgm:cxn modelId="{10F6E551-95EA-4F9B-B2F2-EE57DDBBE3E9}" type="presParOf" srcId="{9D2F5471-62E1-4537-BEBC-B5DC64F8642E}" destId="{D8CAAF03-4D22-4B93-B9E5-280C20ECE951}" srcOrd="2" destOrd="0" presId="urn:microsoft.com/office/officeart/2005/8/layout/matrix3"/>
    <dgm:cxn modelId="{778CB8A9-B3E2-4AA7-81B0-0F773C630FFF}" type="presParOf" srcId="{9D2F5471-62E1-4537-BEBC-B5DC64F8642E}" destId="{88AC5E87-25DD-4452-B83A-AFFEC09AEF2E}" srcOrd="3" destOrd="0" presId="urn:microsoft.com/office/officeart/2005/8/layout/matrix3"/>
    <dgm:cxn modelId="{2389700B-62B3-4AC4-A07A-AFAC3508D136}" type="presParOf" srcId="{9D2F5471-62E1-4537-BEBC-B5DC64F8642E}" destId="{4A7B88B8-60A9-4EA7-BE40-B5DC489813E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6211D-F85A-4B72-B45B-D1373A2FC62B}">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62779-C877-42BC-B170-1E33869C49DE}">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Deep Learning is a new area of Machine Learning research, which has been introduced with the objective of moving Machine Learning closer to one of its original goals</a:t>
          </a:r>
        </a:p>
      </dsp:txBody>
      <dsp:txXfrm>
        <a:off x="706207" y="551349"/>
        <a:ext cx="4264426" cy="2647776"/>
      </dsp:txXfrm>
    </dsp:sp>
    <dsp:sp modelId="{A951A5DF-72E2-43E3-94B0-66C011BE7FBC}">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DF9C7-132A-464D-85F5-87C5E470DBBA}">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Deep Learning is about learning multiple levels of representation and abstraction that help to make sense of data such as images, sound, and text.</a:t>
          </a:r>
        </a:p>
      </dsp:txBody>
      <dsp:txXfrm>
        <a:off x="6119647" y="551349"/>
        <a:ext cx="4264426" cy="2647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2D780-DD98-4EA4-BAB7-898F5CC20D8D}">
      <dsp:nvSpPr>
        <dsp:cNvPr id="0" name=""/>
        <dsp:cNvSpPr/>
      </dsp:nvSpPr>
      <dsp:spPr>
        <a:xfrm>
          <a:off x="1529087" y="0"/>
          <a:ext cx="5536141" cy="55361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94ED4F-10C1-4690-8DDF-BBE8B3576DF8}">
      <dsp:nvSpPr>
        <dsp:cNvPr id="0" name=""/>
        <dsp:cNvSpPr/>
      </dsp:nvSpPr>
      <dsp:spPr>
        <a:xfrm>
          <a:off x="2055020" y="525933"/>
          <a:ext cx="2159094" cy="21590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Few-shot learning</a:t>
          </a:r>
        </a:p>
      </dsp:txBody>
      <dsp:txXfrm>
        <a:off x="2160418" y="631331"/>
        <a:ext cx="1948298" cy="1948298"/>
      </dsp:txXfrm>
    </dsp:sp>
    <dsp:sp modelId="{D8CAAF03-4D22-4B93-B9E5-280C20ECE951}">
      <dsp:nvSpPr>
        <dsp:cNvPr id="0" name=""/>
        <dsp:cNvSpPr/>
      </dsp:nvSpPr>
      <dsp:spPr>
        <a:xfrm>
          <a:off x="4380199" y="525933"/>
          <a:ext cx="2159094" cy="21590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Meta-learning</a:t>
          </a:r>
        </a:p>
      </dsp:txBody>
      <dsp:txXfrm>
        <a:off x="4485597" y="631331"/>
        <a:ext cx="1948298" cy="1948298"/>
      </dsp:txXfrm>
    </dsp:sp>
    <dsp:sp modelId="{88AC5E87-25DD-4452-B83A-AFFEC09AEF2E}">
      <dsp:nvSpPr>
        <dsp:cNvPr id="0" name=""/>
        <dsp:cNvSpPr/>
      </dsp:nvSpPr>
      <dsp:spPr>
        <a:xfrm>
          <a:off x="2055020" y="2851112"/>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a:t>GANs</a:t>
          </a:r>
          <a:endParaRPr lang="en-US" sz="3200" kern="1200" dirty="0"/>
        </a:p>
      </dsp:txBody>
      <dsp:txXfrm>
        <a:off x="2160418" y="2956510"/>
        <a:ext cx="1948298" cy="1948298"/>
      </dsp:txXfrm>
    </dsp:sp>
    <dsp:sp modelId="{4A7B88B8-60A9-4EA7-BE40-B5DC489813E9}">
      <dsp:nvSpPr>
        <dsp:cNvPr id="0" name=""/>
        <dsp:cNvSpPr/>
      </dsp:nvSpPr>
      <dsp:spPr>
        <a:xfrm>
          <a:off x="4380199" y="2851112"/>
          <a:ext cx="2159094" cy="21590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a:t>Federated Learning</a:t>
          </a:r>
          <a:endParaRPr lang="en-US" sz="3200" kern="1200" dirty="0"/>
        </a:p>
      </dsp:txBody>
      <dsp:txXfrm>
        <a:off x="4485597" y="2956510"/>
        <a:ext cx="1948298" cy="19482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B7B5A-DB5C-4D10-947E-386D46CA4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CC7101-4512-4237-8574-C61DB897D1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AD2B0C-370C-47D1-BCDA-735E76FB6DC8}"/>
              </a:ext>
            </a:extLst>
          </p:cNvPr>
          <p:cNvSpPr>
            <a:spLocks noGrp="1"/>
          </p:cNvSpPr>
          <p:nvPr>
            <p:ph type="dt" sz="half" idx="10"/>
          </p:nvPr>
        </p:nvSpPr>
        <p:spPr/>
        <p:txBody>
          <a:bodyPr/>
          <a:lstStyle/>
          <a:p>
            <a:fld id="{809D8898-F5E9-4362-BAE9-B6C8E2F8E7B4}" type="datetimeFigureOut">
              <a:rPr lang="en-US" smtClean="0"/>
              <a:t>12/5/22</a:t>
            </a:fld>
            <a:endParaRPr lang="en-US"/>
          </a:p>
        </p:txBody>
      </p:sp>
      <p:sp>
        <p:nvSpPr>
          <p:cNvPr id="5" name="Footer Placeholder 4">
            <a:extLst>
              <a:ext uri="{FF2B5EF4-FFF2-40B4-BE49-F238E27FC236}">
                <a16:creationId xmlns:a16="http://schemas.microsoft.com/office/drawing/2014/main" id="{420961C6-4FDF-4ECF-BCD9-B77847A23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BE3E1-A2BA-4A93-B2A4-88D45E9D33BA}"/>
              </a:ext>
            </a:extLst>
          </p:cNvPr>
          <p:cNvSpPr>
            <a:spLocks noGrp="1"/>
          </p:cNvSpPr>
          <p:nvPr>
            <p:ph type="sldNum" sz="quarter" idx="12"/>
          </p:nvPr>
        </p:nvSpPr>
        <p:spPr/>
        <p:txBody>
          <a:bodyPr/>
          <a:lstStyle/>
          <a:p>
            <a:fld id="{4AB8E8BB-C823-47D5-A63C-930EC417A1B8}" type="slidenum">
              <a:rPr lang="en-US" smtClean="0"/>
              <a:t>‹#›</a:t>
            </a:fld>
            <a:endParaRPr lang="en-US"/>
          </a:p>
        </p:txBody>
      </p:sp>
    </p:spTree>
    <p:extLst>
      <p:ext uri="{BB962C8B-B14F-4D97-AF65-F5344CB8AC3E}">
        <p14:creationId xmlns:p14="http://schemas.microsoft.com/office/powerpoint/2010/main" val="308737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A057-5A26-480D-BB6A-D29422D19D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87EBFF-CD44-465E-BB80-EF0F59EEC8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06803-00BB-446D-BEDB-29671DFCCDDF}"/>
              </a:ext>
            </a:extLst>
          </p:cNvPr>
          <p:cNvSpPr>
            <a:spLocks noGrp="1"/>
          </p:cNvSpPr>
          <p:nvPr>
            <p:ph type="dt" sz="half" idx="10"/>
          </p:nvPr>
        </p:nvSpPr>
        <p:spPr/>
        <p:txBody>
          <a:bodyPr/>
          <a:lstStyle/>
          <a:p>
            <a:fld id="{809D8898-F5E9-4362-BAE9-B6C8E2F8E7B4}" type="datetimeFigureOut">
              <a:rPr lang="en-US" smtClean="0"/>
              <a:t>12/5/22</a:t>
            </a:fld>
            <a:endParaRPr lang="en-US"/>
          </a:p>
        </p:txBody>
      </p:sp>
      <p:sp>
        <p:nvSpPr>
          <p:cNvPr id="5" name="Footer Placeholder 4">
            <a:extLst>
              <a:ext uri="{FF2B5EF4-FFF2-40B4-BE49-F238E27FC236}">
                <a16:creationId xmlns:a16="http://schemas.microsoft.com/office/drawing/2014/main" id="{259A2E14-444B-40F4-903E-4C19B193D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2EE8D-477A-41AA-8BCF-36AF5C4A66F2}"/>
              </a:ext>
            </a:extLst>
          </p:cNvPr>
          <p:cNvSpPr>
            <a:spLocks noGrp="1"/>
          </p:cNvSpPr>
          <p:nvPr>
            <p:ph type="sldNum" sz="quarter" idx="12"/>
          </p:nvPr>
        </p:nvSpPr>
        <p:spPr/>
        <p:txBody>
          <a:bodyPr/>
          <a:lstStyle/>
          <a:p>
            <a:fld id="{4AB8E8BB-C823-47D5-A63C-930EC417A1B8}" type="slidenum">
              <a:rPr lang="en-US" smtClean="0"/>
              <a:t>‹#›</a:t>
            </a:fld>
            <a:endParaRPr lang="en-US"/>
          </a:p>
        </p:txBody>
      </p:sp>
    </p:spTree>
    <p:extLst>
      <p:ext uri="{BB962C8B-B14F-4D97-AF65-F5344CB8AC3E}">
        <p14:creationId xmlns:p14="http://schemas.microsoft.com/office/powerpoint/2010/main" val="364840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75F124-6609-4A06-97CE-8643AB87B4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169F3-1970-44EA-A608-04C40E3A6A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E1B33-DD6B-487E-B227-838F370FCEB5}"/>
              </a:ext>
            </a:extLst>
          </p:cNvPr>
          <p:cNvSpPr>
            <a:spLocks noGrp="1"/>
          </p:cNvSpPr>
          <p:nvPr>
            <p:ph type="dt" sz="half" idx="10"/>
          </p:nvPr>
        </p:nvSpPr>
        <p:spPr/>
        <p:txBody>
          <a:bodyPr/>
          <a:lstStyle/>
          <a:p>
            <a:fld id="{809D8898-F5E9-4362-BAE9-B6C8E2F8E7B4}" type="datetimeFigureOut">
              <a:rPr lang="en-US" smtClean="0"/>
              <a:t>12/5/22</a:t>
            </a:fld>
            <a:endParaRPr lang="en-US"/>
          </a:p>
        </p:txBody>
      </p:sp>
      <p:sp>
        <p:nvSpPr>
          <p:cNvPr id="5" name="Footer Placeholder 4">
            <a:extLst>
              <a:ext uri="{FF2B5EF4-FFF2-40B4-BE49-F238E27FC236}">
                <a16:creationId xmlns:a16="http://schemas.microsoft.com/office/drawing/2014/main" id="{9B21CE1E-BC04-455B-851B-5F6750A3E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7AA6B-EBB4-4ECC-80AA-1367555D65F7}"/>
              </a:ext>
            </a:extLst>
          </p:cNvPr>
          <p:cNvSpPr>
            <a:spLocks noGrp="1"/>
          </p:cNvSpPr>
          <p:nvPr>
            <p:ph type="sldNum" sz="quarter" idx="12"/>
          </p:nvPr>
        </p:nvSpPr>
        <p:spPr/>
        <p:txBody>
          <a:bodyPr/>
          <a:lstStyle/>
          <a:p>
            <a:fld id="{4AB8E8BB-C823-47D5-A63C-930EC417A1B8}" type="slidenum">
              <a:rPr lang="en-US" smtClean="0"/>
              <a:t>‹#›</a:t>
            </a:fld>
            <a:endParaRPr lang="en-US"/>
          </a:p>
        </p:txBody>
      </p:sp>
    </p:spTree>
    <p:extLst>
      <p:ext uri="{BB962C8B-B14F-4D97-AF65-F5344CB8AC3E}">
        <p14:creationId xmlns:p14="http://schemas.microsoft.com/office/powerpoint/2010/main" val="40765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A41D-0749-41BA-A361-932D30189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54F899-16D0-4806-B0B9-D65249C2AB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EAC09-265A-48D7-B387-B8946BCB40D7}"/>
              </a:ext>
            </a:extLst>
          </p:cNvPr>
          <p:cNvSpPr>
            <a:spLocks noGrp="1"/>
          </p:cNvSpPr>
          <p:nvPr>
            <p:ph type="dt" sz="half" idx="10"/>
          </p:nvPr>
        </p:nvSpPr>
        <p:spPr/>
        <p:txBody>
          <a:bodyPr/>
          <a:lstStyle/>
          <a:p>
            <a:fld id="{809D8898-F5E9-4362-BAE9-B6C8E2F8E7B4}" type="datetimeFigureOut">
              <a:rPr lang="en-US" smtClean="0"/>
              <a:t>12/5/22</a:t>
            </a:fld>
            <a:endParaRPr lang="en-US"/>
          </a:p>
        </p:txBody>
      </p:sp>
      <p:sp>
        <p:nvSpPr>
          <p:cNvPr id="5" name="Footer Placeholder 4">
            <a:extLst>
              <a:ext uri="{FF2B5EF4-FFF2-40B4-BE49-F238E27FC236}">
                <a16:creationId xmlns:a16="http://schemas.microsoft.com/office/drawing/2014/main" id="{D7517128-0455-4483-A418-74CCEDB72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FC666-4A4B-4828-B1D4-5EA4AC876ABB}"/>
              </a:ext>
            </a:extLst>
          </p:cNvPr>
          <p:cNvSpPr>
            <a:spLocks noGrp="1"/>
          </p:cNvSpPr>
          <p:nvPr>
            <p:ph type="sldNum" sz="quarter" idx="12"/>
          </p:nvPr>
        </p:nvSpPr>
        <p:spPr/>
        <p:txBody>
          <a:bodyPr/>
          <a:lstStyle/>
          <a:p>
            <a:fld id="{4AB8E8BB-C823-47D5-A63C-930EC417A1B8}" type="slidenum">
              <a:rPr lang="en-US" smtClean="0"/>
              <a:t>‹#›</a:t>
            </a:fld>
            <a:endParaRPr lang="en-US"/>
          </a:p>
        </p:txBody>
      </p:sp>
    </p:spTree>
    <p:extLst>
      <p:ext uri="{BB962C8B-B14F-4D97-AF65-F5344CB8AC3E}">
        <p14:creationId xmlns:p14="http://schemas.microsoft.com/office/powerpoint/2010/main" val="329064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BCDE-9A5A-41D1-9CCE-294AA214A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10EDC9-6042-4855-948E-6DF2F2B16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1B1136-4203-4250-90D9-FBC4836985CE}"/>
              </a:ext>
            </a:extLst>
          </p:cNvPr>
          <p:cNvSpPr>
            <a:spLocks noGrp="1"/>
          </p:cNvSpPr>
          <p:nvPr>
            <p:ph type="dt" sz="half" idx="10"/>
          </p:nvPr>
        </p:nvSpPr>
        <p:spPr/>
        <p:txBody>
          <a:bodyPr/>
          <a:lstStyle/>
          <a:p>
            <a:fld id="{809D8898-F5E9-4362-BAE9-B6C8E2F8E7B4}" type="datetimeFigureOut">
              <a:rPr lang="en-US" smtClean="0"/>
              <a:t>12/5/22</a:t>
            </a:fld>
            <a:endParaRPr lang="en-US"/>
          </a:p>
        </p:txBody>
      </p:sp>
      <p:sp>
        <p:nvSpPr>
          <p:cNvPr id="5" name="Footer Placeholder 4">
            <a:extLst>
              <a:ext uri="{FF2B5EF4-FFF2-40B4-BE49-F238E27FC236}">
                <a16:creationId xmlns:a16="http://schemas.microsoft.com/office/drawing/2014/main" id="{E1A072F0-473C-45CA-8B23-DE9BFBDE3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31D62-18FC-47B0-ACDE-BA363A9B6BF0}"/>
              </a:ext>
            </a:extLst>
          </p:cNvPr>
          <p:cNvSpPr>
            <a:spLocks noGrp="1"/>
          </p:cNvSpPr>
          <p:nvPr>
            <p:ph type="sldNum" sz="quarter" idx="12"/>
          </p:nvPr>
        </p:nvSpPr>
        <p:spPr/>
        <p:txBody>
          <a:bodyPr/>
          <a:lstStyle/>
          <a:p>
            <a:fld id="{4AB8E8BB-C823-47D5-A63C-930EC417A1B8}" type="slidenum">
              <a:rPr lang="en-US" smtClean="0"/>
              <a:t>‹#›</a:t>
            </a:fld>
            <a:endParaRPr lang="en-US"/>
          </a:p>
        </p:txBody>
      </p:sp>
    </p:spTree>
    <p:extLst>
      <p:ext uri="{BB962C8B-B14F-4D97-AF65-F5344CB8AC3E}">
        <p14:creationId xmlns:p14="http://schemas.microsoft.com/office/powerpoint/2010/main" val="14807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DF6E-DA6B-4797-A40C-1E8905BBB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7A200A-D553-4695-A0F2-100C6B8230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F90722-97B7-4B5A-80A8-93173FCD86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10F33E-D66D-4AC2-95B5-AF55CB13F8B1}"/>
              </a:ext>
            </a:extLst>
          </p:cNvPr>
          <p:cNvSpPr>
            <a:spLocks noGrp="1"/>
          </p:cNvSpPr>
          <p:nvPr>
            <p:ph type="dt" sz="half" idx="10"/>
          </p:nvPr>
        </p:nvSpPr>
        <p:spPr/>
        <p:txBody>
          <a:bodyPr/>
          <a:lstStyle/>
          <a:p>
            <a:fld id="{809D8898-F5E9-4362-BAE9-B6C8E2F8E7B4}" type="datetimeFigureOut">
              <a:rPr lang="en-US" smtClean="0"/>
              <a:t>12/5/22</a:t>
            </a:fld>
            <a:endParaRPr lang="en-US"/>
          </a:p>
        </p:txBody>
      </p:sp>
      <p:sp>
        <p:nvSpPr>
          <p:cNvPr id="6" name="Footer Placeholder 5">
            <a:extLst>
              <a:ext uri="{FF2B5EF4-FFF2-40B4-BE49-F238E27FC236}">
                <a16:creationId xmlns:a16="http://schemas.microsoft.com/office/drawing/2014/main" id="{320F62F5-2D3F-4F34-AD80-90F979B0B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EE05D2-0DC5-494E-87D2-4FC7B9CDF0F1}"/>
              </a:ext>
            </a:extLst>
          </p:cNvPr>
          <p:cNvSpPr>
            <a:spLocks noGrp="1"/>
          </p:cNvSpPr>
          <p:nvPr>
            <p:ph type="sldNum" sz="quarter" idx="12"/>
          </p:nvPr>
        </p:nvSpPr>
        <p:spPr/>
        <p:txBody>
          <a:bodyPr/>
          <a:lstStyle/>
          <a:p>
            <a:fld id="{4AB8E8BB-C823-47D5-A63C-930EC417A1B8}" type="slidenum">
              <a:rPr lang="en-US" smtClean="0"/>
              <a:t>‹#›</a:t>
            </a:fld>
            <a:endParaRPr lang="en-US"/>
          </a:p>
        </p:txBody>
      </p:sp>
    </p:spTree>
    <p:extLst>
      <p:ext uri="{BB962C8B-B14F-4D97-AF65-F5344CB8AC3E}">
        <p14:creationId xmlns:p14="http://schemas.microsoft.com/office/powerpoint/2010/main" val="262536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AC39-FD0E-43F3-B049-79A5A69307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3A0BA-A631-4823-B7EB-246422D7B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5CEC85-7335-46B0-B411-DD810659B3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561F91-C0AF-4E15-9036-F43EDE37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95B528-7DB2-4E39-857C-6A19629972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A06D4C-5628-482F-8E2A-64ABEC5DA3FE}"/>
              </a:ext>
            </a:extLst>
          </p:cNvPr>
          <p:cNvSpPr>
            <a:spLocks noGrp="1"/>
          </p:cNvSpPr>
          <p:nvPr>
            <p:ph type="dt" sz="half" idx="10"/>
          </p:nvPr>
        </p:nvSpPr>
        <p:spPr/>
        <p:txBody>
          <a:bodyPr/>
          <a:lstStyle/>
          <a:p>
            <a:fld id="{809D8898-F5E9-4362-BAE9-B6C8E2F8E7B4}" type="datetimeFigureOut">
              <a:rPr lang="en-US" smtClean="0"/>
              <a:t>12/5/22</a:t>
            </a:fld>
            <a:endParaRPr lang="en-US"/>
          </a:p>
        </p:txBody>
      </p:sp>
      <p:sp>
        <p:nvSpPr>
          <p:cNvPr id="8" name="Footer Placeholder 7">
            <a:extLst>
              <a:ext uri="{FF2B5EF4-FFF2-40B4-BE49-F238E27FC236}">
                <a16:creationId xmlns:a16="http://schemas.microsoft.com/office/drawing/2014/main" id="{AA7BAA4D-6549-42CD-B65B-10A6B82CF2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6DA146-327A-44A3-AD5B-9E7C5272762C}"/>
              </a:ext>
            </a:extLst>
          </p:cNvPr>
          <p:cNvSpPr>
            <a:spLocks noGrp="1"/>
          </p:cNvSpPr>
          <p:nvPr>
            <p:ph type="sldNum" sz="quarter" idx="12"/>
          </p:nvPr>
        </p:nvSpPr>
        <p:spPr/>
        <p:txBody>
          <a:bodyPr/>
          <a:lstStyle/>
          <a:p>
            <a:fld id="{4AB8E8BB-C823-47D5-A63C-930EC417A1B8}" type="slidenum">
              <a:rPr lang="en-US" smtClean="0"/>
              <a:t>‹#›</a:t>
            </a:fld>
            <a:endParaRPr lang="en-US"/>
          </a:p>
        </p:txBody>
      </p:sp>
    </p:spTree>
    <p:extLst>
      <p:ext uri="{BB962C8B-B14F-4D97-AF65-F5344CB8AC3E}">
        <p14:creationId xmlns:p14="http://schemas.microsoft.com/office/powerpoint/2010/main" val="131434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E1ED-BD42-46BB-B39D-C4FE204A5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E1C87A-5F79-4DC6-9399-0D4CB43CB800}"/>
              </a:ext>
            </a:extLst>
          </p:cNvPr>
          <p:cNvSpPr>
            <a:spLocks noGrp="1"/>
          </p:cNvSpPr>
          <p:nvPr>
            <p:ph type="dt" sz="half" idx="10"/>
          </p:nvPr>
        </p:nvSpPr>
        <p:spPr/>
        <p:txBody>
          <a:bodyPr/>
          <a:lstStyle/>
          <a:p>
            <a:fld id="{809D8898-F5E9-4362-BAE9-B6C8E2F8E7B4}" type="datetimeFigureOut">
              <a:rPr lang="en-US" smtClean="0"/>
              <a:t>12/5/22</a:t>
            </a:fld>
            <a:endParaRPr lang="en-US"/>
          </a:p>
        </p:txBody>
      </p:sp>
      <p:sp>
        <p:nvSpPr>
          <p:cNvPr id="4" name="Footer Placeholder 3">
            <a:extLst>
              <a:ext uri="{FF2B5EF4-FFF2-40B4-BE49-F238E27FC236}">
                <a16:creationId xmlns:a16="http://schemas.microsoft.com/office/drawing/2014/main" id="{1548FC39-8C89-4C34-8D67-26C15AF8C9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9D6991-0A38-49EB-ABC2-E8DC6878132E}"/>
              </a:ext>
            </a:extLst>
          </p:cNvPr>
          <p:cNvSpPr>
            <a:spLocks noGrp="1"/>
          </p:cNvSpPr>
          <p:nvPr>
            <p:ph type="sldNum" sz="quarter" idx="12"/>
          </p:nvPr>
        </p:nvSpPr>
        <p:spPr/>
        <p:txBody>
          <a:bodyPr/>
          <a:lstStyle/>
          <a:p>
            <a:fld id="{4AB8E8BB-C823-47D5-A63C-930EC417A1B8}" type="slidenum">
              <a:rPr lang="en-US" smtClean="0"/>
              <a:t>‹#›</a:t>
            </a:fld>
            <a:endParaRPr lang="en-US"/>
          </a:p>
        </p:txBody>
      </p:sp>
    </p:spTree>
    <p:extLst>
      <p:ext uri="{BB962C8B-B14F-4D97-AF65-F5344CB8AC3E}">
        <p14:creationId xmlns:p14="http://schemas.microsoft.com/office/powerpoint/2010/main" val="390488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1ECCB-D280-4AF7-B88C-6678DDC6AF57}"/>
              </a:ext>
            </a:extLst>
          </p:cNvPr>
          <p:cNvSpPr>
            <a:spLocks noGrp="1"/>
          </p:cNvSpPr>
          <p:nvPr>
            <p:ph type="dt" sz="half" idx="10"/>
          </p:nvPr>
        </p:nvSpPr>
        <p:spPr/>
        <p:txBody>
          <a:bodyPr/>
          <a:lstStyle/>
          <a:p>
            <a:fld id="{809D8898-F5E9-4362-BAE9-B6C8E2F8E7B4}" type="datetimeFigureOut">
              <a:rPr lang="en-US" smtClean="0"/>
              <a:t>12/5/22</a:t>
            </a:fld>
            <a:endParaRPr lang="en-US"/>
          </a:p>
        </p:txBody>
      </p:sp>
      <p:sp>
        <p:nvSpPr>
          <p:cNvPr id="3" name="Footer Placeholder 2">
            <a:extLst>
              <a:ext uri="{FF2B5EF4-FFF2-40B4-BE49-F238E27FC236}">
                <a16:creationId xmlns:a16="http://schemas.microsoft.com/office/drawing/2014/main" id="{1BA1C1C2-C182-43E6-A1E9-D74A8065F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7B5E6F-C5B3-4BFC-9EC0-7C4B3DE3EF26}"/>
              </a:ext>
            </a:extLst>
          </p:cNvPr>
          <p:cNvSpPr>
            <a:spLocks noGrp="1"/>
          </p:cNvSpPr>
          <p:nvPr>
            <p:ph type="sldNum" sz="quarter" idx="12"/>
          </p:nvPr>
        </p:nvSpPr>
        <p:spPr/>
        <p:txBody>
          <a:bodyPr/>
          <a:lstStyle/>
          <a:p>
            <a:fld id="{4AB8E8BB-C823-47D5-A63C-930EC417A1B8}" type="slidenum">
              <a:rPr lang="en-US" smtClean="0"/>
              <a:t>‹#›</a:t>
            </a:fld>
            <a:endParaRPr lang="en-US"/>
          </a:p>
        </p:txBody>
      </p:sp>
    </p:spTree>
    <p:extLst>
      <p:ext uri="{BB962C8B-B14F-4D97-AF65-F5344CB8AC3E}">
        <p14:creationId xmlns:p14="http://schemas.microsoft.com/office/powerpoint/2010/main" val="61499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9A65-DBEE-4FDC-BFDE-8CDBA7EA5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B80695-5073-4CF7-A0F2-5777BD0262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3AEB48-8DDF-4BA3-A30B-C38B13608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5A9153-F6EA-4FCE-AFC4-E578221CA33C}"/>
              </a:ext>
            </a:extLst>
          </p:cNvPr>
          <p:cNvSpPr>
            <a:spLocks noGrp="1"/>
          </p:cNvSpPr>
          <p:nvPr>
            <p:ph type="dt" sz="half" idx="10"/>
          </p:nvPr>
        </p:nvSpPr>
        <p:spPr/>
        <p:txBody>
          <a:bodyPr/>
          <a:lstStyle/>
          <a:p>
            <a:fld id="{809D8898-F5E9-4362-BAE9-B6C8E2F8E7B4}" type="datetimeFigureOut">
              <a:rPr lang="en-US" smtClean="0"/>
              <a:t>12/5/22</a:t>
            </a:fld>
            <a:endParaRPr lang="en-US"/>
          </a:p>
        </p:txBody>
      </p:sp>
      <p:sp>
        <p:nvSpPr>
          <p:cNvPr id="6" name="Footer Placeholder 5">
            <a:extLst>
              <a:ext uri="{FF2B5EF4-FFF2-40B4-BE49-F238E27FC236}">
                <a16:creationId xmlns:a16="http://schemas.microsoft.com/office/drawing/2014/main" id="{752C8AEA-467A-469C-A6CA-A1ED9AFC8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99A21-6939-4BBF-B63C-70BEA60EA4F6}"/>
              </a:ext>
            </a:extLst>
          </p:cNvPr>
          <p:cNvSpPr>
            <a:spLocks noGrp="1"/>
          </p:cNvSpPr>
          <p:nvPr>
            <p:ph type="sldNum" sz="quarter" idx="12"/>
          </p:nvPr>
        </p:nvSpPr>
        <p:spPr/>
        <p:txBody>
          <a:bodyPr/>
          <a:lstStyle/>
          <a:p>
            <a:fld id="{4AB8E8BB-C823-47D5-A63C-930EC417A1B8}" type="slidenum">
              <a:rPr lang="en-US" smtClean="0"/>
              <a:t>‹#›</a:t>
            </a:fld>
            <a:endParaRPr lang="en-US"/>
          </a:p>
        </p:txBody>
      </p:sp>
    </p:spTree>
    <p:extLst>
      <p:ext uri="{BB962C8B-B14F-4D97-AF65-F5344CB8AC3E}">
        <p14:creationId xmlns:p14="http://schemas.microsoft.com/office/powerpoint/2010/main" val="410760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062E-81A3-4538-9CE2-C672E0AA0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7BC622-3153-4DC1-AA55-E8C12FAAE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4AFD6C-B84F-4716-A4DC-1472F33A0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40AE14-B257-41EC-9E8B-E0B70BBDD1D3}"/>
              </a:ext>
            </a:extLst>
          </p:cNvPr>
          <p:cNvSpPr>
            <a:spLocks noGrp="1"/>
          </p:cNvSpPr>
          <p:nvPr>
            <p:ph type="dt" sz="half" idx="10"/>
          </p:nvPr>
        </p:nvSpPr>
        <p:spPr/>
        <p:txBody>
          <a:bodyPr/>
          <a:lstStyle/>
          <a:p>
            <a:fld id="{809D8898-F5E9-4362-BAE9-B6C8E2F8E7B4}" type="datetimeFigureOut">
              <a:rPr lang="en-US" smtClean="0"/>
              <a:t>12/5/22</a:t>
            </a:fld>
            <a:endParaRPr lang="en-US"/>
          </a:p>
        </p:txBody>
      </p:sp>
      <p:sp>
        <p:nvSpPr>
          <p:cNvPr id="6" name="Footer Placeholder 5">
            <a:extLst>
              <a:ext uri="{FF2B5EF4-FFF2-40B4-BE49-F238E27FC236}">
                <a16:creationId xmlns:a16="http://schemas.microsoft.com/office/drawing/2014/main" id="{131D09E8-1DA8-4B43-9B86-EE36F27069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A96C0-FB2C-49D2-8673-5722CFC8FE6A}"/>
              </a:ext>
            </a:extLst>
          </p:cNvPr>
          <p:cNvSpPr>
            <a:spLocks noGrp="1"/>
          </p:cNvSpPr>
          <p:nvPr>
            <p:ph type="sldNum" sz="quarter" idx="12"/>
          </p:nvPr>
        </p:nvSpPr>
        <p:spPr/>
        <p:txBody>
          <a:bodyPr/>
          <a:lstStyle/>
          <a:p>
            <a:fld id="{4AB8E8BB-C823-47D5-A63C-930EC417A1B8}" type="slidenum">
              <a:rPr lang="en-US" smtClean="0"/>
              <a:t>‹#›</a:t>
            </a:fld>
            <a:endParaRPr lang="en-US"/>
          </a:p>
        </p:txBody>
      </p:sp>
    </p:spTree>
    <p:extLst>
      <p:ext uri="{BB962C8B-B14F-4D97-AF65-F5344CB8AC3E}">
        <p14:creationId xmlns:p14="http://schemas.microsoft.com/office/powerpoint/2010/main" val="292370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553BC-1991-4D07-B641-223AE0532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87CE2D-9603-49E9-9319-6342D6D26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17BC7-BF91-4B01-B137-27F7FDF7CE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D8898-F5E9-4362-BAE9-B6C8E2F8E7B4}" type="datetimeFigureOut">
              <a:rPr lang="en-US" smtClean="0"/>
              <a:t>12/5/22</a:t>
            </a:fld>
            <a:endParaRPr lang="en-US"/>
          </a:p>
        </p:txBody>
      </p:sp>
      <p:sp>
        <p:nvSpPr>
          <p:cNvPr id="5" name="Footer Placeholder 4">
            <a:extLst>
              <a:ext uri="{FF2B5EF4-FFF2-40B4-BE49-F238E27FC236}">
                <a16:creationId xmlns:a16="http://schemas.microsoft.com/office/drawing/2014/main" id="{F4F59841-6818-4863-820A-A829AE0E54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757A26-76FB-43A9-9C76-83200E8E07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8E8BB-C823-47D5-A63C-930EC417A1B8}" type="slidenum">
              <a:rPr lang="en-US" smtClean="0"/>
              <a:t>‹#›</a:t>
            </a:fld>
            <a:endParaRPr lang="en-US"/>
          </a:p>
        </p:txBody>
      </p:sp>
    </p:spTree>
    <p:extLst>
      <p:ext uri="{BB962C8B-B14F-4D97-AF65-F5344CB8AC3E}">
        <p14:creationId xmlns:p14="http://schemas.microsoft.com/office/powerpoint/2010/main" val="14428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arxiv.org/abs/1311.2901" TargetMode="External"/><Relationship Id="rId2" Type="http://schemas.openxmlformats.org/officeDocument/2006/relationships/hyperlink" Target="https://papers.nips.cc/paper/4824-imagenet-classification-with-deep-convolutional-neural-networks.pdf" TargetMode="External"/><Relationship Id="rId1" Type="http://schemas.openxmlformats.org/officeDocument/2006/relationships/slideLayout" Target="../slideLayouts/slideLayout2.xml"/><Relationship Id="rId4" Type="http://schemas.openxmlformats.org/officeDocument/2006/relationships/hyperlink" Target="http://arxiv.org/abs/1409.4842"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arxiv.org/abs/1512.03385" TargetMode="External"/><Relationship Id="rId2" Type="http://schemas.openxmlformats.org/officeDocument/2006/relationships/hyperlink" Target="http://www.robots.ox.ac.uk/~vgg/research/very_deep/" TargetMode="External"/><Relationship Id="rId1" Type="http://schemas.openxmlformats.org/officeDocument/2006/relationships/slideLayout" Target="../slideLayouts/slideLayout2.xml"/><Relationship Id="rId4" Type="http://schemas.openxmlformats.org/officeDocument/2006/relationships/hyperlink" Target="http://arxiv.org/abs/1608.06993"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https://link.springer.com/article/10.1134/S1054661820030098"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3.png"/><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research.nvidia.com/sites/default/files/pubs/2017-10_Progressive-Growing-of/karras2018iclr-paper.pdf"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cs.toronto.edu/~hinton/csc2535/notes/lec4new.pdf" TargetMode="External"/><Relationship Id="rId2" Type="http://schemas.openxmlformats.org/officeDocument/2006/relationships/hyperlink" Target="https://www.bioinf.jku.at/publications/older/2604.pdf" TargetMode="External"/><Relationship Id="rId1" Type="http://schemas.openxmlformats.org/officeDocument/2006/relationships/slideLayout" Target="../slideLayouts/slideLayout2.xml"/><Relationship Id="rId5" Type="http://schemas.openxmlformats.org/officeDocument/2006/relationships/hyperlink" Target="https://www.mitpressjournals.org/doi/abs/10.1162/neco.2006.18.7.1527" TargetMode="External"/><Relationship Id="rId4" Type="http://schemas.openxmlformats.org/officeDocument/2006/relationships/hyperlink" Target="http://proceedings.mlr.press/v5/salakhutdinov09a/salakhutdinov09a.pdf"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ujjwalkarn.me/2016/08/11/intuitive-explanation-convnets/" TargetMode="External"/><Relationship Id="rId7" Type="http://schemas.openxmlformats.org/officeDocument/2006/relationships/hyperlink" Target="https://www.jeremyjordan.me/convnet-architectures/" TargetMode="External"/><Relationship Id="rId2" Type="http://schemas.openxmlformats.org/officeDocument/2006/relationships/hyperlink" Target="http://ufldl.stanford.edu/tutorial/unsupervised/Autoencoders/" TargetMode="External"/><Relationship Id="rId1" Type="http://schemas.openxmlformats.org/officeDocument/2006/relationships/slideLayout" Target="../slideLayouts/slideLayout2.xml"/><Relationship Id="rId6" Type="http://schemas.openxmlformats.org/officeDocument/2006/relationships/hyperlink" Target="https://ml-cheatsheet.readthedocs.io/en/latest/activation_functions.html" TargetMode="External"/><Relationship Id="rId5" Type="http://schemas.openxmlformats.org/officeDocument/2006/relationships/hyperlink" Target="http://www.iro.umontreal.ca/~pift6266/H10/notes/deepintro.html" TargetMode="External"/><Relationship Id="rId4" Type="http://schemas.openxmlformats.org/officeDocument/2006/relationships/hyperlink" Target="http://introtodeeplearning.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D63398-EEE4-4E6A-BEF3-E92924A28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0"/>
            <a:ext cx="12226755"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804B24-17AC-406D-9636-1332F5DF9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03156" y="-2460574"/>
            <a:ext cx="6859919" cy="11777232"/>
          </a:xfrm>
          <a:prstGeom prst="rect">
            <a:avLst/>
          </a:prstGeom>
          <a:gradFill>
            <a:gsLst>
              <a:gs pos="0">
                <a:schemeClr val="accent1">
                  <a:lumMod val="50000"/>
                  <a:alpha val="0"/>
                </a:schemeClr>
              </a:gs>
              <a:gs pos="100000">
                <a:schemeClr val="accent1">
                  <a:lumMod val="5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864"/>
            <a:ext cx="3608179" cy="6858864"/>
          </a:xfrm>
          <a:prstGeom prst="rect">
            <a:avLst/>
          </a:prstGeom>
          <a:gradFill>
            <a:gsLst>
              <a:gs pos="0">
                <a:schemeClr val="accent1">
                  <a:lumMod val="75000"/>
                  <a:alpha val="48000"/>
                </a:schemeClr>
              </a:gs>
              <a:gs pos="99000">
                <a:srgbClr val="000000">
                  <a:alpha val="46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26703">
            <a:off x="1164940" y="1025588"/>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70DF94D-F28F-435E-AD56-C40FC99AF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409782"/>
            <a:ext cx="12221732" cy="4443259"/>
          </a:xfrm>
          <a:prstGeom prst="rect">
            <a:avLst/>
          </a:prstGeom>
          <a:gradFill>
            <a:gsLst>
              <a:gs pos="0">
                <a:schemeClr val="accent1">
                  <a:lumMod val="75000"/>
                  <a:alpha val="50000"/>
                </a:schemeClr>
              </a:gs>
              <a:gs pos="99000">
                <a:srgbClr val="000000">
                  <a:alpha val="11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F952EE-9AAE-4D81-BF98-35DF71334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942096" y="-2872097"/>
            <a:ext cx="6407535" cy="12151737"/>
          </a:xfrm>
          <a:prstGeom prst="rect">
            <a:avLst/>
          </a:prstGeom>
          <a:gradFill>
            <a:gsLst>
              <a:gs pos="1000">
                <a:srgbClr val="000000">
                  <a:alpha val="33000"/>
                </a:srgbClr>
              </a:gs>
              <a:gs pos="100000">
                <a:schemeClr val="accent1">
                  <a:lumMod val="50000"/>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BFEDB-2EDD-4A57-909D-5354663FF0BD}"/>
              </a:ext>
            </a:extLst>
          </p:cNvPr>
          <p:cNvSpPr>
            <a:spLocks noGrp="1"/>
          </p:cNvSpPr>
          <p:nvPr>
            <p:ph type="ctrTitle"/>
          </p:nvPr>
        </p:nvSpPr>
        <p:spPr>
          <a:xfrm>
            <a:off x="2428378" y="2977348"/>
            <a:ext cx="9793354" cy="2732297"/>
          </a:xfrm>
        </p:spPr>
        <p:txBody>
          <a:bodyPr anchor="t">
            <a:normAutofit/>
          </a:bodyPr>
          <a:lstStyle/>
          <a:p>
            <a:pPr algn="l"/>
            <a:r>
              <a:rPr lang="en-US" sz="4800" dirty="0">
                <a:solidFill>
                  <a:srgbClr val="FFFFFF"/>
                </a:solidFill>
              </a:rPr>
              <a:t>Current trends in Neural Networks</a:t>
            </a:r>
          </a:p>
        </p:txBody>
      </p:sp>
      <p:sp>
        <p:nvSpPr>
          <p:cNvPr id="3" name="Subtitle 2">
            <a:extLst>
              <a:ext uri="{FF2B5EF4-FFF2-40B4-BE49-F238E27FC236}">
                <a16:creationId xmlns:a16="http://schemas.microsoft.com/office/drawing/2014/main" id="{A133ABA9-BEFD-4623-9367-CA0EA363C8D4}"/>
              </a:ext>
            </a:extLst>
          </p:cNvPr>
          <p:cNvSpPr>
            <a:spLocks noGrp="1"/>
          </p:cNvSpPr>
          <p:nvPr>
            <p:ph type="subTitle" idx="1"/>
          </p:nvPr>
        </p:nvSpPr>
        <p:spPr>
          <a:xfrm>
            <a:off x="492856" y="4114040"/>
            <a:ext cx="11366696" cy="1296368"/>
          </a:xfrm>
        </p:spPr>
        <p:txBody>
          <a:bodyPr anchor="b">
            <a:normAutofit/>
          </a:bodyPr>
          <a:lstStyle/>
          <a:p>
            <a:r>
              <a:rPr lang="en-US" dirty="0">
                <a:solidFill>
                  <a:srgbClr val="FFFFFF"/>
                </a:solidFill>
              </a:rPr>
              <a:t>Dr. Konstantinos </a:t>
            </a:r>
            <a:r>
              <a:rPr lang="en-US" dirty="0" err="1">
                <a:solidFill>
                  <a:srgbClr val="FFFFFF"/>
                </a:solidFill>
              </a:rPr>
              <a:t>Karampidis</a:t>
            </a:r>
            <a:r>
              <a:rPr lang="en-US" dirty="0">
                <a:solidFill>
                  <a:srgbClr val="FFFFFF"/>
                </a:solidFill>
              </a:rPr>
              <a:t> </a:t>
            </a:r>
            <a:br>
              <a:rPr lang="en-US" dirty="0">
                <a:solidFill>
                  <a:srgbClr val="FFFFFF"/>
                </a:solidFill>
              </a:rPr>
            </a:br>
            <a:r>
              <a:rPr lang="en-US" dirty="0">
                <a:solidFill>
                  <a:srgbClr val="FFFFFF"/>
                </a:solidFill>
              </a:rPr>
              <a:t>Department of Electrical and Computer Engineering</a:t>
            </a:r>
            <a:br>
              <a:rPr lang="en-US" dirty="0">
                <a:solidFill>
                  <a:srgbClr val="FFFFFF"/>
                </a:solidFill>
              </a:rPr>
            </a:br>
            <a:r>
              <a:rPr lang="en-US" dirty="0">
                <a:solidFill>
                  <a:srgbClr val="FFFFFF"/>
                </a:solidFill>
              </a:rPr>
              <a:t>Hellenic Mediterranean University </a:t>
            </a:r>
          </a:p>
        </p:txBody>
      </p:sp>
    </p:spTree>
    <p:extLst>
      <p:ext uri="{BB962C8B-B14F-4D97-AF65-F5344CB8AC3E}">
        <p14:creationId xmlns:p14="http://schemas.microsoft.com/office/powerpoint/2010/main" val="4198234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br>
              <a:rPr lang="en-US" b="1" dirty="0"/>
            </a:b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703385" y="829994"/>
            <a:ext cx="10650415" cy="5346969"/>
          </a:xfrm>
        </p:spPr>
        <p:txBody>
          <a:bodyPr/>
          <a:lstStyle/>
          <a:p>
            <a:pPr marL="0" indent="0">
              <a:buNone/>
            </a:pPr>
            <a:r>
              <a:rPr lang="en-US" dirty="0"/>
              <a:t> </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9AAEF367-F0BF-41E1-8449-4D9970407607}"/>
              </a:ext>
            </a:extLst>
          </p:cNvPr>
          <p:cNvPicPr>
            <a:picLocks noChangeAspect="1"/>
          </p:cNvPicPr>
          <p:nvPr/>
        </p:nvPicPr>
        <p:blipFill>
          <a:blip r:embed="rId2"/>
          <a:stretch>
            <a:fillRect/>
          </a:stretch>
        </p:blipFill>
        <p:spPr>
          <a:xfrm>
            <a:off x="706005" y="681037"/>
            <a:ext cx="10487819" cy="5346969"/>
          </a:xfrm>
          <a:prstGeom prst="rect">
            <a:avLst/>
          </a:prstGeom>
        </p:spPr>
      </p:pic>
    </p:spTree>
    <p:extLst>
      <p:ext uri="{BB962C8B-B14F-4D97-AF65-F5344CB8AC3E}">
        <p14:creationId xmlns:p14="http://schemas.microsoft.com/office/powerpoint/2010/main" val="397806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br>
              <a:rPr lang="en-US" b="1" dirty="0"/>
            </a:b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703385" y="829994"/>
            <a:ext cx="10650415" cy="5346969"/>
          </a:xfrm>
        </p:spPr>
        <p:txBody>
          <a:bodyPr/>
          <a:lstStyle/>
          <a:p>
            <a:pPr marL="0" indent="0">
              <a:buNone/>
            </a:pPr>
            <a:r>
              <a:rPr lang="en-US" dirty="0"/>
              <a:t> </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6DD73D7A-9591-4D2B-B089-FCC70C60E684}"/>
              </a:ext>
            </a:extLst>
          </p:cNvPr>
          <p:cNvPicPr>
            <a:picLocks noChangeAspect="1"/>
          </p:cNvPicPr>
          <p:nvPr/>
        </p:nvPicPr>
        <p:blipFill>
          <a:blip r:embed="rId2"/>
          <a:stretch>
            <a:fillRect/>
          </a:stretch>
        </p:blipFill>
        <p:spPr>
          <a:xfrm>
            <a:off x="212259" y="581497"/>
            <a:ext cx="11632666" cy="5446509"/>
          </a:xfrm>
          <a:prstGeom prst="rect">
            <a:avLst/>
          </a:prstGeom>
        </p:spPr>
      </p:pic>
    </p:spTree>
    <p:extLst>
      <p:ext uri="{BB962C8B-B14F-4D97-AF65-F5344CB8AC3E}">
        <p14:creationId xmlns:p14="http://schemas.microsoft.com/office/powerpoint/2010/main" val="369960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br>
              <a:rPr lang="en-US" b="1" dirty="0"/>
            </a:b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703385" y="829994"/>
            <a:ext cx="10650415" cy="5346969"/>
          </a:xfrm>
        </p:spPr>
        <p:txBody>
          <a:bodyPr/>
          <a:lstStyle/>
          <a:p>
            <a:pPr marL="0" indent="0">
              <a:buNone/>
            </a:pPr>
            <a:r>
              <a:rPr lang="en-US" dirty="0"/>
              <a:t> </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A6F3720E-3149-4E89-8A06-ADB8BC88B5D8}"/>
              </a:ext>
            </a:extLst>
          </p:cNvPr>
          <p:cNvPicPr>
            <a:picLocks noChangeAspect="1"/>
          </p:cNvPicPr>
          <p:nvPr/>
        </p:nvPicPr>
        <p:blipFill>
          <a:blip r:embed="rId2"/>
          <a:stretch>
            <a:fillRect/>
          </a:stretch>
        </p:blipFill>
        <p:spPr>
          <a:xfrm>
            <a:off x="1026943" y="827078"/>
            <a:ext cx="10132436" cy="5200928"/>
          </a:xfrm>
          <a:prstGeom prst="rect">
            <a:avLst/>
          </a:prstGeom>
        </p:spPr>
      </p:pic>
    </p:spTree>
    <p:extLst>
      <p:ext uri="{BB962C8B-B14F-4D97-AF65-F5344CB8AC3E}">
        <p14:creationId xmlns:p14="http://schemas.microsoft.com/office/powerpoint/2010/main" val="230671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E2598F74-3ED8-47EC-96FD-248D12DF839E}"/>
              </a:ext>
            </a:extLst>
          </p:cNvPr>
          <p:cNvPicPr>
            <a:picLocks noChangeAspect="1"/>
          </p:cNvPicPr>
          <p:nvPr/>
        </p:nvPicPr>
        <p:blipFill>
          <a:blip r:embed="rId2"/>
          <a:stretch>
            <a:fillRect/>
          </a:stretch>
        </p:blipFill>
        <p:spPr>
          <a:xfrm>
            <a:off x="474593" y="636105"/>
            <a:ext cx="10736745" cy="5893214"/>
          </a:xfrm>
          <a:prstGeom prst="rect">
            <a:avLst/>
          </a:prstGeom>
        </p:spPr>
      </p:pic>
    </p:spTree>
    <p:extLst>
      <p:ext uri="{BB962C8B-B14F-4D97-AF65-F5344CB8AC3E}">
        <p14:creationId xmlns:p14="http://schemas.microsoft.com/office/powerpoint/2010/main" val="308661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79FC73BB-43CB-46F2-9E63-5BA76CCEAFF7}"/>
              </a:ext>
            </a:extLst>
          </p:cNvPr>
          <p:cNvPicPr>
            <a:picLocks noChangeAspect="1"/>
          </p:cNvPicPr>
          <p:nvPr/>
        </p:nvPicPr>
        <p:blipFill>
          <a:blip r:embed="rId2"/>
          <a:stretch>
            <a:fillRect/>
          </a:stretch>
        </p:blipFill>
        <p:spPr>
          <a:xfrm>
            <a:off x="591584" y="662610"/>
            <a:ext cx="10762215" cy="5860498"/>
          </a:xfrm>
          <a:prstGeom prst="rect">
            <a:avLst/>
          </a:prstGeom>
        </p:spPr>
      </p:pic>
    </p:spTree>
    <p:extLst>
      <p:ext uri="{BB962C8B-B14F-4D97-AF65-F5344CB8AC3E}">
        <p14:creationId xmlns:p14="http://schemas.microsoft.com/office/powerpoint/2010/main" val="747454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33AAED59-CB5D-4D68-9C2A-21540D7C25D6}"/>
              </a:ext>
            </a:extLst>
          </p:cNvPr>
          <p:cNvPicPr>
            <a:picLocks noChangeAspect="1"/>
          </p:cNvPicPr>
          <p:nvPr/>
        </p:nvPicPr>
        <p:blipFill>
          <a:blip r:embed="rId2"/>
          <a:stretch>
            <a:fillRect/>
          </a:stretch>
        </p:blipFill>
        <p:spPr>
          <a:xfrm>
            <a:off x="613327" y="916263"/>
            <a:ext cx="10515600" cy="5206554"/>
          </a:xfrm>
          <a:prstGeom prst="rect">
            <a:avLst/>
          </a:prstGeom>
        </p:spPr>
      </p:pic>
    </p:spTree>
    <p:extLst>
      <p:ext uri="{BB962C8B-B14F-4D97-AF65-F5344CB8AC3E}">
        <p14:creationId xmlns:p14="http://schemas.microsoft.com/office/powerpoint/2010/main" val="19217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DC4F8319-FED1-4DE5-A814-0E7B434584A2}"/>
              </a:ext>
            </a:extLst>
          </p:cNvPr>
          <p:cNvPicPr>
            <a:picLocks noChangeAspect="1"/>
          </p:cNvPicPr>
          <p:nvPr/>
        </p:nvPicPr>
        <p:blipFill>
          <a:blip r:embed="rId2"/>
          <a:stretch>
            <a:fillRect/>
          </a:stretch>
        </p:blipFill>
        <p:spPr>
          <a:xfrm>
            <a:off x="711890" y="619678"/>
            <a:ext cx="9734550" cy="5124450"/>
          </a:xfrm>
          <a:prstGeom prst="rect">
            <a:avLst/>
          </a:prstGeom>
        </p:spPr>
      </p:pic>
    </p:spTree>
    <p:extLst>
      <p:ext uri="{BB962C8B-B14F-4D97-AF65-F5344CB8AC3E}">
        <p14:creationId xmlns:p14="http://schemas.microsoft.com/office/powerpoint/2010/main" val="289405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66A0B8B9-173E-4A3D-9719-41CD9824C4A1}"/>
              </a:ext>
            </a:extLst>
          </p:cNvPr>
          <p:cNvPicPr>
            <a:picLocks noChangeAspect="1"/>
          </p:cNvPicPr>
          <p:nvPr/>
        </p:nvPicPr>
        <p:blipFill>
          <a:blip r:embed="rId2"/>
          <a:stretch>
            <a:fillRect/>
          </a:stretch>
        </p:blipFill>
        <p:spPr>
          <a:xfrm>
            <a:off x="660538" y="593033"/>
            <a:ext cx="11606148" cy="5048111"/>
          </a:xfrm>
          <a:prstGeom prst="rect">
            <a:avLst/>
          </a:prstGeom>
        </p:spPr>
      </p:pic>
    </p:spTree>
    <p:extLst>
      <p:ext uri="{BB962C8B-B14F-4D97-AF65-F5344CB8AC3E}">
        <p14:creationId xmlns:p14="http://schemas.microsoft.com/office/powerpoint/2010/main" val="220640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1991C635-F905-4E2C-974E-CAF124AE5672}"/>
              </a:ext>
            </a:extLst>
          </p:cNvPr>
          <p:cNvPicPr>
            <a:picLocks noChangeAspect="1"/>
          </p:cNvPicPr>
          <p:nvPr/>
        </p:nvPicPr>
        <p:blipFill>
          <a:blip r:embed="rId2"/>
          <a:stretch>
            <a:fillRect/>
          </a:stretch>
        </p:blipFill>
        <p:spPr>
          <a:xfrm>
            <a:off x="540026" y="548723"/>
            <a:ext cx="10813774" cy="5427062"/>
          </a:xfrm>
          <a:prstGeom prst="rect">
            <a:avLst/>
          </a:prstGeom>
        </p:spPr>
      </p:pic>
    </p:spTree>
    <p:extLst>
      <p:ext uri="{BB962C8B-B14F-4D97-AF65-F5344CB8AC3E}">
        <p14:creationId xmlns:p14="http://schemas.microsoft.com/office/powerpoint/2010/main" val="1713799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29DB0A28-19AA-4D3A-A134-30646FF2B806}"/>
              </a:ext>
            </a:extLst>
          </p:cNvPr>
          <p:cNvPicPr>
            <a:picLocks noChangeAspect="1"/>
          </p:cNvPicPr>
          <p:nvPr/>
        </p:nvPicPr>
        <p:blipFill>
          <a:blip r:embed="rId2"/>
          <a:stretch>
            <a:fillRect/>
          </a:stretch>
        </p:blipFill>
        <p:spPr>
          <a:xfrm>
            <a:off x="665714" y="588479"/>
            <a:ext cx="10515600" cy="5573786"/>
          </a:xfrm>
          <a:prstGeom prst="rect">
            <a:avLst/>
          </a:prstGeom>
        </p:spPr>
      </p:pic>
    </p:spTree>
    <p:extLst>
      <p:ext uri="{BB962C8B-B14F-4D97-AF65-F5344CB8AC3E}">
        <p14:creationId xmlns:p14="http://schemas.microsoft.com/office/powerpoint/2010/main" val="69740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6C47599-18AF-4385-B544-C45C35816E01}"/>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Introduction </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9309CFA-D46C-4EA0-B57B-58B9C82C3175}"/>
              </a:ext>
            </a:extLst>
          </p:cNvPr>
          <p:cNvGraphicFramePr>
            <a:graphicFrameLocks noGrp="1"/>
          </p:cNvGraphicFramePr>
          <p:nvPr>
            <p:ph idx="1"/>
            <p:extLst>
              <p:ext uri="{D42A27DB-BD31-4B8C-83A1-F6EECF244321}">
                <p14:modId xmlns:p14="http://schemas.microsoft.com/office/powerpoint/2010/main" val="2606526746"/>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852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D80910D0-7BCC-45DE-AECB-ADEEDFBA403A}"/>
              </a:ext>
            </a:extLst>
          </p:cNvPr>
          <p:cNvPicPr>
            <a:picLocks noChangeAspect="1"/>
          </p:cNvPicPr>
          <p:nvPr/>
        </p:nvPicPr>
        <p:blipFill>
          <a:blip r:embed="rId2"/>
          <a:stretch>
            <a:fillRect/>
          </a:stretch>
        </p:blipFill>
        <p:spPr>
          <a:xfrm>
            <a:off x="361949" y="467138"/>
            <a:ext cx="11152105" cy="5638239"/>
          </a:xfrm>
          <a:prstGeom prst="rect">
            <a:avLst/>
          </a:prstGeom>
        </p:spPr>
      </p:pic>
    </p:spTree>
    <p:extLst>
      <p:ext uri="{BB962C8B-B14F-4D97-AF65-F5344CB8AC3E}">
        <p14:creationId xmlns:p14="http://schemas.microsoft.com/office/powerpoint/2010/main" val="280761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3B7E13D0-F85C-428A-9B1C-69D565E4E99E}"/>
              </a:ext>
            </a:extLst>
          </p:cNvPr>
          <p:cNvPicPr>
            <a:picLocks noChangeAspect="1"/>
          </p:cNvPicPr>
          <p:nvPr/>
        </p:nvPicPr>
        <p:blipFill>
          <a:blip r:embed="rId2"/>
          <a:stretch>
            <a:fillRect/>
          </a:stretch>
        </p:blipFill>
        <p:spPr>
          <a:xfrm>
            <a:off x="442084" y="539197"/>
            <a:ext cx="10864626" cy="5734993"/>
          </a:xfrm>
          <a:prstGeom prst="rect">
            <a:avLst/>
          </a:prstGeom>
        </p:spPr>
      </p:pic>
    </p:spTree>
    <p:extLst>
      <p:ext uri="{BB962C8B-B14F-4D97-AF65-F5344CB8AC3E}">
        <p14:creationId xmlns:p14="http://schemas.microsoft.com/office/powerpoint/2010/main" val="3646681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7B7B7FE4-B847-44DB-84E3-D04FEC180487}"/>
              </a:ext>
            </a:extLst>
          </p:cNvPr>
          <p:cNvPicPr>
            <a:picLocks noChangeAspect="1"/>
          </p:cNvPicPr>
          <p:nvPr/>
        </p:nvPicPr>
        <p:blipFill>
          <a:blip r:embed="rId2"/>
          <a:stretch>
            <a:fillRect/>
          </a:stretch>
        </p:blipFill>
        <p:spPr>
          <a:xfrm>
            <a:off x="383484" y="365125"/>
            <a:ext cx="11670377" cy="5979404"/>
          </a:xfrm>
          <a:prstGeom prst="rect">
            <a:avLst/>
          </a:prstGeom>
        </p:spPr>
      </p:pic>
    </p:spTree>
    <p:extLst>
      <p:ext uri="{BB962C8B-B14F-4D97-AF65-F5344CB8AC3E}">
        <p14:creationId xmlns:p14="http://schemas.microsoft.com/office/powerpoint/2010/main" val="2628733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32077975-A2AB-4552-978F-8569796BEF36}"/>
              </a:ext>
            </a:extLst>
          </p:cNvPr>
          <p:cNvPicPr>
            <a:picLocks noChangeAspect="1"/>
          </p:cNvPicPr>
          <p:nvPr/>
        </p:nvPicPr>
        <p:blipFill>
          <a:blip r:embed="rId2"/>
          <a:stretch>
            <a:fillRect/>
          </a:stretch>
        </p:blipFill>
        <p:spPr>
          <a:xfrm>
            <a:off x="497991" y="365125"/>
            <a:ext cx="11286017" cy="5880930"/>
          </a:xfrm>
          <a:prstGeom prst="rect">
            <a:avLst/>
          </a:prstGeom>
        </p:spPr>
      </p:pic>
    </p:spTree>
    <p:extLst>
      <p:ext uri="{BB962C8B-B14F-4D97-AF65-F5344CB8AC3E}">
        <p14:creationId xmlns:p14="http://schemas.microsoft.com/office/powerpoint/2010/main" val="359636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84F2295A-A662-440A-9E9A-FDDA70B777D1}"/>
              </a:ext>
            </a:extLst>
          </p:cNvPr>
          <p:cNvPicPr>
            <a:picLocks noChangeAspect="1"/>
          </p:cNvPicPr>
          <p:nvPr/>
        </p:nvPicPr>
        <p:blipFill>
          <a:blip r:embed="rId2"/>
          <a:stretch>
            <a:fillRect/>
          </a:stretch>
        </p:blipFill>
        <p:spPr>
          <a:xfrm>
            <a:off x="466724" y="365125"/>
            <a:ext cx="10973079" cy="4657041"/>
          </a:xfrm>
          <a:prstGeom prst="rect">
            <a:avLst/>
          </a:prstGeom>
        </p:spPr>
      </p:pic>
    </p:spTree>
    <p:extLst>
      <p:ext uri="{BB962C8B-B14F-4D97-AF65-F5344CB8AC3E}">
        <p14:creationId xmlns:p14="http://schemas.microsoft.com/office/powerpoint/2010/main" val="2747399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1A7253E8-72F8-4BE5-B953-1D844D7B7EB6}"/>
              </a:ext>
            </a:extLst>
          </p:cNvPr>
          <p:cNvPicPr>
            <a:picLocks noChangeAspect="1"/>
          </p:cNvPicPr>
          <p:nvPr/>
        </p:nvPicPr>
        <p:blipFill>
          <a:blip r:embed="rId2"/>
          <a:stretch>
            <a:fillRect/>
          </a:stretch>
        </p:blipFill>
        <p:spPr>
          <a:xfrm>
            <a:off x="226850" y="556660"/>
            <a:ext cx="10554937" cy="4658970"/>
          </a:xfrm>
          <a:prstGeom prst="rect">
            <a:avLst/>
          </a:prstGeom>
        </p:spPr>
      </p:pic>
    </p:spTree>
    <p:extLst>
      <p:ext uri="{BB962C8B-B14F-4D97-AF65-F5344CB8AC3E}">
        <p14:creationId xmlns:p14="http://schemas.microsoft.com/office/powerpoint/2010/main" val="77147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0A494A6E-B9E2-489A-833C-D2A04365192D}"/>
              </a:ext>
            </a:extLst>
          </p:cNvPr>
          <p:cNvPicPr>
            <a:picLocks noChangeAspect="1"/>
          </p:cNvPicPr>
          <p:nvPr/>
        </p:nvPicPr>
        <p:blipFill>
          <a:blip r:embed="rId2"/>
          <a:stretch>
            <a:fillRect/>
          </a:stretch>
        </p:blipFill>
        <p:spPr>
          <a:xfrm>
            <a:off x="516834" y="623957"/>
            <a:ext cx="9543609" cy="5059391"/>
          </a:xfrm>
          <a:prstGeom prst="rect">
            <a:avLst/>
          </a:prstGeom>
        </p:spPr>
      </p:pic>
    </p:spTree>
    <p:extLst>
      <p:ext uri="{BB962C8B-B14F-4D97-AF65-F5344CB8AC3E}">
        <p14:creationId xmlns:p14="http://schemas.microsoft.com/office/powerpoint/2010/main" val="1697914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D93C03F8-B6CC-4D05-9802-31E73F79D247}"/>
              </a:ext>
            </a:extLst>
          </p:cNvPr>
          <p:cNvPicPr>
            <a:picLocks noChangeAspect="1"/>
          </p:cNvPicPr>
          <p:nvPr/>
        </p:nvPicPr>
        <p:blipFill>
          <a:blip r:embed="rId2"/>
          <a:stretch>
            <a:fillRect/>
          </a:stretch>
        </p:blipFill>
        <p:spPr>
          <a:xfrm>
            <a:off x="405640" y="581095"/>
            <a:ext cx="10173265" cy="5404896"/>
          </a:xfrm>
          <a:prstGeom prst="rect">
            <a:avLst/>
          </a:prstGeom>
        </p:spPr>
      </p:pic>
    </p:spTree>
    <p:extLst>
      <p:ext uri="{BB962C8B-B14F-4D97-AF65-F5344CB8AC3E}">
        <p14:creationId xmlns:p14="http://schemas.microsoft.com/office/powerpoint/2010/main" val="3309861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3981187A-87D9-4342-9B0E-C6064C07B733}"/>
              </a:ext>
            </a:extLst>
          </p:cNvPr>
          <p:cNvPicPr>
            <a:picLocks noChangeAspect="1"/>
          </p:cNvPicPr>
          <p:nvPr/>
        </p:nvPicPr>
        <p:blipFill>
          <a:blip r:embed="rId2"/>
          <a:stretch>
            <a:fillRect/>
          </a:stretch>
        </p:blipFill>
        <p:spPr>
          <a:xfrm>
            <a:off x="422620" y="513522"/>
            <a:ext cx="11001646" cy="5398398"/>
          </a:xfrm>
          <a:prstGeom prst="rect">
            <a:avLst/>
          </a:prstGeom>
        </p:spPr>
      </p:pic>
    </p:spTree>
    <p:extLst>
      <p:ext uri="{BB962C8B-B14F-4D97-AF65-F5344CB8AC3E}">
        <p14:creationId xmlns:p14="http://schemas.microsoft.com/office/powerpoint/2010/main" val="295492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a:bodyPr>
          <a:lstStyle/>
          <a:p>
            <a:r>
              <a:rPr lang="en-US" sz="4000" dirty="0"/>
              <a:t> </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0439A946-3287-455F-ABB5-85C9633A4A82}"/>
              </a:ext>
            </a:extLst>
          </p:cNvPr>
          <p:cNvPicPr>
            <a:picLocks noChangeAspect="1"/>
          </p:cNvPicPr>
          <p:nvPr/>
        </p:nvPicPr>
        <p:blipFill>
          <a:blip r:embed="rId2"/>
          <a:stretch>
            <a:fillRect/>
          </a:stretch>
        </p:blipFill>
        <p:spPr>
          <a:xfrm>
            <a:off x="531743" y="365124"/>
            <a:ext cx="11174669" cy="5402629"/>
          </a:xfrm>
          <a:prstGeom prst="rect">
            <a:avLst/>
          </a:prstGeom>
        </p:spPr>
      </p:pic>
    </p:spTree>
    <p:extLst>
      <p:ext uri="{BB962C8B-B14F-4D97-AF65-F5344CB8AC3E}">
        <p14:creationId xmlns:p14="http://schemas.microsoft.com/office/powerpoint/2010/main" val="209622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Motivations for Deep Architectures</a:t>
            </a:r>
            <a:br>
              <a:rPr lang="en-US" sz="4000" b="1">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4810259" y="649480"/>
            <a:ext cx="6555347" cy="5546047"/>
          </a:xfrm>
        </p:spPr>
        <p:txBody>
          <a:bodyPr anchor="ctr">
            <a:normAutofit/>
          </a:bodyPr>
          <a:lstStyle/>
          <a:p>
            <a:pPr marL="0" indent="0">
              <a:buNone/>
            </a:pPr>
            <a:r>
              <a:rPr lang="en-US" sz="2000"/>
              <a:t>Why Deep Learning?</a:t>
            </a:r>
          </a:p>
          <a:p>
            <a:pPr marL="0" indent="0">
              <a:buNone/>
            </a:pPr>
            <a:endParaRPr lang="en-US" sz="2000"/>
          </a:p>
          <a:p>
            <a:pPr>
              <a:buFont typeface="Wingdings" panose="05000000000000000000" pitchFamily="2" charset="2"/>
              <a:buChar char="Ø"/>
            </a:pPr>
            <a:r>
              <a:rPr lang="en-US" sz="2000"/>
              <a:t>Insufficient depth can hurt</a:t>
            </a:r>
          </a:p>
          <a:p>
            <a:pPr lvl="1"/>
            <a:r>
              <a:rPr lang="en-US" sz="2000"/>
              <a:t>With shallow architecture (SVM, NB, KNN, etc.), the required number of nodes in the graph (i.e. computations, and also number of parameters, when we try to learn the function) may grow very large.</a:t>
            </a:r>
          </a:p>
          <a:p>
            <a:pPr lvl="1"/>
            <a:r>
              <a:rPr lang="en-US" sz="2000"/>
              <a:t>Many functions that can be represented efficiently with a deep architecture cannot be represented efficiently with a shallow one.</a:t>
            </a:r>
          </a:p>
          <a:p>
            <a:pPr marL="0" indent="0">
              <a:buNone/>
            </a:pPr>
            <a:endParaRPr lang="en-US" sz="2000"/>
          </a:p>
          <a:p>
            <a:pPr marL="0" indent="0">
              <a:buNone/>
            </a:pPr>
            <a:endParaRPr lang="en-US" sz="2000"/>
          </a:p>
        </p:txBody>
      </p:sp>
    </p:spTree>
    <p:extLst>
      <p:ext uri="{BB962C8B-B14F-4D97-AF65-F5344CB8AC3E}">
        <p14:creationId xmlns:p14="http://schemas.microsoft.com/office/powerpoint/2010/main" val="705075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sz="4000" dirty="0"/>
              <a:t>Training Neural Networks</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5445038F-D4F0-44E0-AE63-3577B40ABBF7}"/>
              </a:ext>
            </a:extLst>
          </p:cNvPr>
          <p:cNvPicPr>
            <a:picLocks noChangeAspect="1"/>
          </p:cNvPicPr>
          <p:nvPr/>
        </p:nvPicPr>
        <p:blipFill>
          <a:blip r:embed="rId2"/>
          <a:stretch>
            <a:fillRect/>
          </a:stretch>
        </p:blipFill>
        <p:spPr>
          <a:xfrm>
            <a:off x="652670" y="1465400"/>
            <a:ext cx="9660838" cy="4063203"/>
          </a:xfrm>
          <a:prstGeom prst="rect">
            <a:avLst/>
          </a:prstGeom>
        </p:spPr>
      </p:pic>
    </p:spTree>
    <p:extLst>
      <p:ext uri="{BB962C8B-B14F-4D97-AF65-F5344CB8AC3E}">
        <p14:creationId xmlns:p14="http://schemas.microsoft.com/office/powerpoint/2010/main" val="2062889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2CFB2BF4-697A-4F93-8EF2-3F5F01DE2426}"/>
              </a:ext>
            </a:extLst>
          </p:cNvPr>
          <p:cNvPicPr>
            <a:picLocks noChangeAspect="1"/>
          </p:cNvPicPr>
          <p:nvPr/>
        </p:nvPicPr>
        <p:blipFill>
          <a:blip r:embed="rId2"/>
          <a:stretch>
            <a:fillRect/>
          </a:stretch>
        </p:blipFill>
        <p:spPr>
          <a:xfrm>
            <a:off x="475783" y="494377"/>
            <a:ext cx="10869374" cy="5417543"/>
          </a:xfrm>
          <a:prstGeom prst="rect">
            <a:avLst/>
          </a:prstGeom>
        </p:spPr>
      </p:pic>
    </p:spTree>
    <p:extLst>
      <p:ext uri="{BB962C8B-B14F-4D97-AF65-F5344CB8AC3E}">
        <p14:creationId xmlns:p14="http://schemas.microsoft.com/office/powerpoint/2010/main" val="466707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833E-9D1E-44E9-B887-59DCA629328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745BE31-178C-4779-B2B6-3F0D0695385D}"/>
              </a:ext>
            </a:extLst>
          </p:cNvPr>
          <p:cNvPicPr>
            <a:picLocks noGrp="1" noChangeAspect="1"/>
          </p:cNvPicPr>
          <p:nvPr>
            <p:ph idx="1"/>
          </p:nvPr>
        </p:nvPicPr>
        <p:blipFill>
          <a:blip r:embed="rId2"/>
          <a:stretch>
            <a:fillRect/>
          </a:stretch>
        </p:blipFill>
        <p:spPr>
          <a:xfrm>
            <a:off x="296249" y="573126"/>
            <a:ext cx="11253325" cy="5603837"/>
          </a:xfrm>
          <a:prstGeom prst="rect">
            <a:avLst/>
          </a:prstGeom>
        </p:spPr>
      </p:pic>
    </p:spTree>
    <p:extLst>
      <p:ext uri="{BB962C8B-B14F-4D97-AF65-F5344CB8AC3E}">
        <p14:creationId xmlns:p14="http://schemas.microsoft.com/office/powerpoint/2010/main" val="3750175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6" name="Picture 5">
            <a:extLst>
              <a:ext uri="{FF2B5EF4-FFF2-40B4-BE49-F238E27FC236}">
                <a16:creationId xmlns:a16="http://schemas.microsoft.com/office/drawing/2014/main" id="{905C9EA8-8231-42FD-A22F-BF55C4F3AD06}"/>
              </a:ext>
            </a:extLst>
          </p:cNvPr>
          <p:cNvPicPr>
            <a:picLocks noChangeAspect="1"/>
          </p:cNvPicPr>
          <p:nvPr/>
        </p:nvPicPr>
        <p:blipFill>
          <a:blip r:embed="rId2"/>
          <a:stretch>
            <a:fillRect/>
          </a:stretch>
        </p:blipFill>
        <p:spPr>
          <a:xfrm>
            <a:off x="201888" y="257795"/>
            <a:ext cx="11686761" cy="5960125"/>
          </a:xfrm>
          <a:prstGeom prst="rect">
            <a:avLst/>
          </a:prstGeom>
        </p:spPr>
      </p:pic>
    </p:spTree>
    <p:extLst>
      <p:ext uri="{BB962C8B-B14F-4D97-AF65-F5344CB8AC3E}">
        <p14:creationId xmlns:p14="http://schemas.microsoft.com/office/powerpoint/2010/main" val="1229127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3888CEE1-65D9-4852-8D31-669C3C2A2AD2}"/>
              </a:ext>
            </a:extLst>
          </p:cNvPr>
          <p:cNvPicPr>
            <a:picLocks noChangeAspect="1"/>
          </p:cNvPicPr>
          <p:nvPr/>
        </p:nvPicPr>
        <p:blipFill>
          <a:blip r:embed="rId2"/>
          <a:stretch>
            <a:fillRect/>
          </a:stretch>
        </p:blipFill>
        <p:spPr>
          <a:xfrm>
            <a:off x="464234" y="533837"/>
            <a:ext cx="11029501" cy="5670015"/>
          </a:xfrm>
          <a:prstGeom prst="rect">
            <a:avLst/>
          </a:prstGeom>
        </p:spPr>
      </p:pic>
    </p:spTree>
    <p:extLst>
      <p:ext uri="{BB962C8B-B14F-4D97-AF65-F5344CB8AC3E}">
        <p14:creationId xmlns:p14="http://schemas.microsoft.com/office/powerpoint/2010/main" val="1079675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7D4E9304-09AA-45DA-994C-5DA92CCD3F86}"/>
              </a:ext>
            </a:extLst>
          </p:cNvPr>
          <p:cNvPicPr>
            <a:picLocks noChangeAspect="1"/>
          </p:cNvPicPr>
          <p:nvPr/>
        </p:nvPicPr>
        <p:blipFill>
          <a:blip r:embed="rId2"/>
          <a:stretch>
            <a:fillRect/>
          </a:stretch>
        </p:blipFill>
        <p:spPr>
          <a:xfrm>
            <a:off x="57210" y="393895"/>
            <a:ext cx="11111059" cy="5755113"/>
          </a:xfrm>
          <a:prstGeom prst="rect">
            <a:avLst/>
          </a:prstGeom>
        </p:spPr>
      </p:pic>
    </p:spTree>
    <p:extLst>
      <p:ext uri="{BB962C8B-B14F-4D97-AF65-F5344CB8AC3E}">
        <p14:creationId xmlns:p14="http://schemas.microsoft.com/office/powerpoint/2010/main" val="1250208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6" name="Picture 5">
            <a:extLst>
              <a:ext uri="{FF2B5EF4-FFF2-40B4-BE49-F238E27FC236}">
                <a16:creationId xmlns:a16="http://schemas.microsoft.com/office/drawing/2014/main" id="{A9107A16-41A2-4A29-8FBB-4E6C497516E8}"/>
              </a:ext>
            </a:extLst>
          </p:cNvPr>
          <p:cNvPicPr>
            <a:picLocks noChangeAspect="1"/>
          </p:cNvPicPr>
          <p:nvPr/>
        </p:nvPicPr>
        <p:blipFill>
          <a:blip r:embed="rId2"/>
          <a:stretch>
            <a:fillRect/>
          </a:stretch>
        </p:blipFill>
        <p:spPr>
          <a:xfrm>
            <a:off x="652670" y="569982"/>
            <a:ext cx="10024708" cy="1981200"/>
          </a:xfrm>
          <a:prstGeom prst="rect">
            <a:avLst/>
          </a:prstGeom>
        </p:spPr>
      </p:pic>
      <p:sp>
        <p:nvSpPr>
          <p:cNvPr id="7" name="TextBox 6">
            <a:extLst>
              <a:ext uri="{FF2B5EF4-FFF2-40B4-BE49-F238E27FC236}">
                <a16:creationId xmlns:a16="http://schemas.microsoft.com/office/drawing/2014/main" id="{47A24B12-A205-4494-B714-BD67E26789F7}"/>
              </a:ext>
            </a:extLst>
          </p:cNvPr>
          <p:cNvSpPr txBox="1"/>
          <p:nvPr/>
        </p:nvSpPr>
        <p:spPr>
          <a:xfrm>
            <a:off x="5327374" y="3028365"/>
            <a:ext cx="3127513" cy="707886"/>
          </a:xfrm>
          <a:prstGeom prst="rect">
            <a:avLst/>
          </a:prstGeom>
          <a:noFill/>
        </p:spPr>
        <p:txBody>
          <a:bodyPr wrap="square" rtlCol="0">
            <a:spAutoFit/>
          </a:bodyPr>
          <a:lstStyle/>
          <a:p>
            <a:r>
              <a:rPr lang="en-US" sz="4000" dirty="0"/>
              <a:t>Or</a:t>
            </a:r>
          </a:p>
        </p:txBody>
      </p:sp>
      <p:pic>
        <p:nvPicPr>
          <p:cNvPr id="8" name="Picture 7">
            <a:extLst>
              <a:ext uri="{FF2B5EF4-FFF2-40B4-BE49-F238E27FC236}">
                <a16:creationId xmlns:a16="http://schemas.microsoft.com/office/drawing/2014/main" id="{D38F558D-7CAC-4965-BA32-5A8BF849284C}"/>
              </a:ext>
            </a:extLst>
          </p:cNvPr>
          <p:cNvPicPr>
            <a:picLocks noChangeAspect="1"/>
          </p:cNvPicPr>
          <p:nvPr/>
        </p:nvPicPr>
        <p:blipFill>
          <a:blip r:embed="rId3"/>
          <a:stretch>
            <a:fillRect/>
          </a:stretch>
        </p:blipFill>
        <p:spPr>
          <a:xfrm>
            <a:off x="1278394" y="4306819"/>
            <a:ext cx="9398984" cy="1447800"/>
          </a:xfrm>
          <a:prstGeom prst="rect">
            <a:avLst/>
          </a:prstGeom>
        </p:spPr>
      </p:pic>
    </p:spTree>
    <p:extLst>
      <p:ext uri="{BB962C8B-B14F-4D97-AF65-F5344CB8AC3E}">
        <p14:creationId xmlns:p14="http://schemas.microsoft.com/office/powerpoint/2010/main" val="1093670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2E41978B-01BE-4B98-940C-7B6F3ADCDE98}"/>
              </a:ext>
            </a:extLst>
          </p:cNvPr>
          <p:cNvPicPr>
            <a:picLocks noChangeAspect="1"/>
          </p:cNvPicPr>
          <p:nvPr/>
        </p:nvPicPr>
        <p:blipFill>
          <a:blip r:embed="rId2"/>
          <a:stretch>
            <a:fillRect/>
          </a:stretch>
        </p:blipFill>
        <p:spPr>
          <a:xfrm>
            <a:off x="150707" y="397797"/>
            <a:ext cx="12025013" cy="5313685"/>
          </a:xfrm>
          <a:prstGeom prst="rect">
            <a:avLst/>
          </a:prstGeom>
        </p:spPr>
      </p:pic>
    </p:spTree>
    <p:extLst>
      <p:ext uri="{BB962C8B-B14F-4D97-AF65-F5344CB8AC3E}">
        <p14:creationId xmlns:p14="http://schemas.microsoft.com/office/powerpoint/2010/main" val="622607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C30BECCD-AA00-49A2-88E4-F787783EBA2A}"/>
              </a:ext>
            </a:extLst>
          </p:cNvPr>
          <p:cNvPicPr>
            <a:picLocks noChangeAspect="1"/>
          </p:cNvPicPr>
          <p:nvPr/>
        </p:nvPicPr>
        <p:blipFill>
          <a:blip r:embed="rId2"/>
          <a:stretch>
            <a:fillRect/>
          </a:stretch>
        </p:blipFill>
        <p:spPr>
          <a:xfrm>
            <a:off x="158326" y="309490"/>
            <a:ext cx="11730276" cy="5602430"/>
          </a:xfrm>
          <a:prstGeom prst="rect">
            <a:avLst/>
          </a:prstGeom>
        </p:spPr>
      </p:pic>
    </p:spTree>
    <p:extLst>
      <p:ext uri="{BB962C8B-B14F-4D97-AF65-F5344CB8AC3E}">
        <p14:creationId xmlns:p14="http://schemas.microsoft.com/office/powerpoint/2010/main" val="8803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dirty="0"/>
              <a:t>Mini-batches</a:t>
            </a: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D1C4AE9F-B0F0-4586-8DAE-F14CC73B5D6C}"/>
              </a:ext>
            </a:extLst>
          </p:cNvPr>
          <p:cNvPicPr>
            <a:picLocks noChangeAspect="1"/>
          </p:cNvPicPr>
          <p:nvPr/>
        </p:nvPicPr>
        <p:blipFill>
          <a:blip r:embed="rId2"/>
          <a:stretch>
            <a:fillRect/>
          </a:stretch>
        </p:blipFill>
        <p:spPr>
          <a:xfrm>
            <a:off x="359847" y="1465401"/>
            <a:ext cx="12090655" cy="4259333"/>
          </a:xfrm>
          <a:prstGeom prst="rect">
            <a:avLst/>
          </a:prstGeom>
        </p:spPr>
      </p:pic>
      <p:pic>
        <p:nvPicPr>
          <p:cNvPr id="6" name="Picture 5">
            <a:extLst>
              <a:ext uri="{FF2B5EF4-FFF2-40B4-BE49-F238E27FC236}">
                <a16:creationId xmlns:a16="http://schemas.microsoft.com/office/drawing/2014/main" id="{1722BF24-0BDD-490B-AAD9-D1B5154B6762}"/>
              </a:ext>
            </a:extLst>
          </p:cNvPr>
          <p:cNvPicPr>
            <a:picLocks noChangeAspect="1"/>
          </p:cNvPicPr>
          <p:nvPr/>
        </p:nvPicPr>
        <p:blipFill>
          <a:blip r:embed="rId3"/>
          <a:stretch>
            <a:fillRect/>
          </a:stretch>
        </p:blipFill>
        <p:spPr>
          <a:xfrm>
            <a:off x="2271712" y="4810334"/>
            <a:ext cx="8124313" cy="1323180"/>
          </a:xfrm>
          <a:prstGeom prst="rect">
            <a:avLst/>
          </a:prstGeom>
        </p:spPr>
      </p:pic>
      <p:sp>
        <p:nvSpPr>
          <p:cNvPr id="5" name="TextBox 4"/>
          <p:cNvSpPr txBox="1"/>
          <p:nvPr/>
        </p:nvSpPr>
        <p:spPr>
          <a:xfrm>
            <a:off x="838200" y="1985129"/>
            <a:ext cx="10515600" cy="923330"/>
          </a:xfrm>
          <a:prstGeom prst="rect">
            <a:avLst/>
          </a:prstGeom>
          <a:noFill/>
        </p:spPr>
        <p:txBody>
          <a:bodyPr wrap="square" rtlCol="0">
            <a:spAutoFit/>
          </a:bodyPr>
          <a:lstStyle/>
          <a:p>
            <a:pPr algn="just"/>
            <a:r>
              <a:rPr lang="en-US" dirty="0"/>
              <a:t>Mini-batch training is a combination of batch and stochastic training. Instead of using all training data items to compute gradients (as in batch training) or using a single training item to compute gradients (as in stochastic training), mini-batch training uses a user-specified number of training items</a:t>
            </a:r>
            <a:endParaRPr lang="el-GR" dirty="0"/>
          </a:p>
        </p:txBody>
      </p:sp>
    </p:spTree>
    <p:extLst>
      <p:ext uri="{BB962C8B-B14F-4D97-AF65-F5344CB8AC3E}">
        <p14:creationId xmlns:p14="http://schemas.microsoft.com/office/powerpoint/2010/main" val="414213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Motivations for Deep Architectures</a:t>
            </a:r>
            <a:br>
              <a:rPr lang="en-US" sz="4000" b="1">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4810259" y="649480"/>
            <a:ext cx="6555347" cy="5546047"/>
          </a:xfrm>
        </p:spPr>
        <p:txBody>
          <a:bodyPr anchor="ctr">
            <a:normAutofit/>
          </a:bodyPr>
          <a:lstStyle/>
          <a:p>
            <a:pPr marL="0" indent="0">
              <a:buNone/>
            </a:pPr>
            <a:r>
              <a:rPr lang="en-US" sz="2000" dirty="0"/>
              <a:t>Why Deep Learning?</a:t>
            </a:r>
          </a:p>
          <a:p>
            <a:pPr marL="0" indent="0">
              <a:buNone/>
            </a:pPr>
            <a:endParaRPr lang="en-US" sz="2000" dirty="0"/>
          </a:p>
          <a:p>
            <a:pPr>
              <a:buFont typeface="Wingdings" panose="05000000000000000000" pitchFamily="2" charset="2"/>
              <a:buChar char="Ø"/>
            </a:pPr>
            <a:r>
              <a:rPr lang="en-US" sz="2000" dirty="0"/>
              <a:t>The brain has a deep architecture*</a:t>
            </a:r>
          </a:p>
          <a:p>
            <a:pPr lvl="1"/>
            <a:r>
              <a:rPr lang="en-US" sz="2000" dirty="0"/>
              <a:t>The visual cortex shows a sequence of areas each of which contains a representation of the input, and signals flow from one to the next.</a:t>
            </a:r>
          </a:p>
          <a:p>
            <a:pPr lvl="1"/>
            <a:r>
              <a:rPr lang="en-US" sz="2000" dirty="0"/>
              <a:t>Note that representations in the brain are in between dense distributed and purely local: they are </a:t>
            </a:r>
            <a:r>
              <a:rPr lang="en-US" sz="2000" b="1" dirty="0"/>
              <a:t>sparse</a:t>
            </a:r>
            <a:r>
              <a:rPr lang="en-US" sz="2000" dirty="0"/>
              <a:t>: about 1% of neurons are active simultaneously in the brain.</a:t>
            </a:r>
          </a:p>
          <a:p>
            <a:pPr>
              <a:buFont typeface="Wingdings" panose="05000000000000000000" pitchFamily="2" charset="2"/>
              <a:buChar char="Ø"/>
            </a:pPr>
            <a:endParaRPr lang="en-US" sz="2000" dirty="0"/>
          </a:p>
          <a:p>
            <a:pPr marL="0" indent="0">
              <a:buNone/>
            </a:pPr>
            <a:r>
              <a:rPr lang="en-US" sz="2000" dirty="0"/>
              <a:t>*86 billion neurons</a:t>
            </a:r>
          </a:p>
        </p:txBody>
      </p:sp>
    </p:spTree>
    <p:extLst>
      <p:ext uri="{BB962C8B-B14F-4D97-AF65-F5344CB8AC3E}">
        <p14:creationId xmlns:p14="http://schemas.microsoft.com/office/powerpoint/2010/main" val="141654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dirty="0"/>
              <a:t> </a:t>
            </a: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11D36D09-43D5-4102-8B1F-CFA5FF6F9B67}"/>
              </a:ext>
            </a:extLst>
          </p:cNvPr>
          <p:cNvPicPr>
            <a:picLocks noChangeAspect="1"/>
          </p:cNvPicPr>
          <p:nvPr/>
        </p:nvPicPr>
        <p:blipFill>
          <a:blip r:embed="rId2"/>
          <a:stretch>
            <a:fillRect/>
          </a:stretch>
        </p:blipFill>
        <p:spPr>
          <a:xfrm>
            <a:off x="241714" y="267288"/>
            <a:ext cx="10377342" cy="3017446"/>
          </a:xfrm>
          <a:prstGeom prst="rect">
            <a:avLst/>
          </a:prstGeom>
        </p:spPr>
      </p:pic>
      <p:pic>
        <p:nvPicPr>
          <p:cNvPr id="6" name="Picture 5">
            <a:extLst>
              <a:ext uri="{FF2B5EF4-FFF2-40B4-BE49-F238E27FC236}">
                <a16:creationId xmlns:a16="http://schemas.microsoft.com/office/drawing/2014/main" id="{A7F7BCEB-FA49-4B8B-9DC6-3FE78B6505D7}"/>
              </a:ext>
            </a:extLst>
          </p:cNvPr>
          <p:cNvPicPr>
            <a:picLocks noChangeAspect="1"/>
          </p:cNvPicPr>
          <p:nvPr/>
        </p:nvPicPr>
        <p:blipFill>
          <a:blip r:embed="rId3"/>
          <a:stretch>
            <a:fillRect/>
          </a:stretch>
        </p:blipFill>
        <p:spPr>
          <a:xfrm>
            <a:off x="2096086" y="3500276"/>
            <a:ext cx="7160456" cy="1367146"/>
          </a:xfrm>
          <a:prstGeom prst="rect">
            <a:avLst/>
          </a:prstGeom>
        </p:spPr>
      </p:pic>
    </p:spTree>
    <p:extLst>
      <p:ext uri="{BB962C8B-B14F-4D97-AF65-F5344CB8AC3E}">
        <p14:creationId xmlns:p14="http://schemas.microsoft.com/office/powerpoint/2010/main" val="1346888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dirty="0"/>
              <a:t> </a:t>
            </a: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0C9548E7-8C52-4F93-A878-0561ED393964}"/>
              </a:ext>
            </a:extLst>
          </p:cNvPr>
          <p:cNvPicPr>
            <a:picLocks noChangeAspect="1"/>
          </p:cNvPicPr>
          <p:nvPr/>
        </p:nvPicPr>
        <p:blipFill>
          <a:blip r:embed="rId2"/>
          <a:stretch>
            <a:fillRect/>
          </a:stretch>
        </p:blipFill>
        <p:spPr>
          <a:xfrm>
            <a:off x="478302" y="403132"/>
            <a:ext cx="9932523" cy="5349968"/>
          </a:xfrm>
          <a:prstGeom prst="rect">
            <a:avLst/>
          </a:prstGeom>
        </p:spPr>
      </p:pic>
    </p:spTree>
    <p:extLst>
      <p:ext uri="{BB962C8B-B14F-4D97-AF65-F5344CB8AC3E}">
        <p14:creationId xmlns:p14="http://schemas.microsoft.com/office/powerpoint/2010/main" val="3309753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dirty="0"/>
              <a:t> </a:t>
            </a: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0523F07A-4E0F-492F-BA1F-9BEFA590295A}"/>
              </a:ext>
            </a:extLst>
          </p:cNvPr>
          <p:cNvPicPr>
            <a:picLocks noChangeAspect="1"/>
          </p:cNvPicPr>
          <p:nvPr/>
        </p:nvPicPr>
        <p:blipFill>
          <a:blip r:embed="rId2"/>
          <a:stretch>
            <a:fillRect/>
          </a:stretch>
        </p:blipFill>
        <p:spPr>
          <a:xfrm>
            <a:off x="365760" y="542966"/>
            <a:ext cx="11211799" cy="5646819"/>
          </a:xfrm>
          <a:prstGeom prst="rect">
            <a:avLst/>
          </a:prstGeom>
        </p:spPr>
      </p:pic>
    </p:spTree>
    <p:extLst>
      <p:ext uri="{BB962C8B-B14F-4D97-AF65-F5344CB8AC3E}">
        <p14:creationId xmlns:p14="http://schemas.microsoft.com/office/powerpoint/2010/main" val="3028177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dirty="0"/>
              <a:t> </a:t>
            </a: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4ABDC8AA-190E-428A-A414-F36D5EB4E0D9}"/>
              </a:ext>
            </a:extLst>
          </p:cNvPr>
          <p:cNvPicPr>
            <a:picLocks noChangeAspect="1"/>
          </p:cNvPicPr>
          <p:nvPr/>
        </p:nvPicPr>
        <p:blipFill>
          <a:blip r:embed="rId2"/>
          <a:stretch>
            <a:fillRect/>
          </a:stretch>
        </p:blipFill>
        <p:spPr>
          <a:xfrm>
            <a:off x="-5371" y="365760"/>
            <a:ext cx="11656351" cy="5852160"/>
          </a:xfrm>
          <a:prstGeom prst="rect">
            <a:avLst/>
          </a:prstGeom>
        </p:spPr>
      </p:pic>
    </p:spTree>
    <p:extLst>
      <p:ext uri="{BB962C8B-B14F-4D97-AF65-F5344CB8AC3E}">
        <p14:creationId xmlns:p14="http://schemas.microsoft.com/office/powerpoint/2010/main" val="814400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dirty="0"/>
              <a:t> </a:t>
            </a: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r>
              <a:rPr lang="en-US" dirty="0"/>
              <a:t> </a:t>
            </a:r>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63F08560-9160-41F4-B122-AF8B32B1EFD1}"/>
              </a:ext>
            </a:extLst>
          </p:cNvPr>
          <p:cNvPicPr>
            <a:picLocks noChangeAspect="1"/>
          </p:cNvPicPr>
          <p:nvPr/>
        </p:nvPicPr>
        <p:blipFill>
          <a:blip r:embed="rId2"/>
          <a:stretch>
            <a:fillRect/>
          </a:stretch>
        </p:blipFill>
        <p:spPr>
          <a:xfrm>
            <a:off x="19684" y="393895"/>
            <a:ext cx="11603441" cy="5795890"/>
          </a:xfrm>
          <a:prstGeom prst="rect">
            <a:avLst/>
          </a:prstGeom>
        </p:spPr>
      </p:pic>
    </p:spTree>
    <p:extLst>
      <p:ext uri="{BB962C8B-B14F-4D97-AF65-F5344CB8AC3E}">
        <p14:creationId xmlns:p14="http://schemas.microsoft.com/office/powerpoint/2010/main" val="719527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b="1" dirty="0" err="1"/>
              <a:t>ConvNets</a:t>
            </a:r>
            <a:endParaRPr lang="en-US" b="1"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a:buFont typeface="Wingdings" panose="05000000000000000000" pitchFamily="2" charset="2"/>
              <a:buChar char="Ø"/>
            </a:pPr>
            <a:r>
              <a:rPr lang="en-US" dirty="0"/>
              <a:t>A supervised deep learning method.</a:t>
            </a:r>
          </a:p>
          <a:p>
            <a:pPr marL="0" indent="0">
              <a:buNone/>
            </a:pPr>
            <a:endParaRPr lang="en-US" dirty="0"/>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413683E0-E2D5-471E-AF4B-5508DBC0036D}"/>
              </a:ext>
            </a:extLst>
          </p:cNvPr>
          <p:cNvPicPr>
            <a:picLocks noChangeAspect="1"/>
          </p:cNvPicPr>
          <p:nvPr/>
        </p:nvPicPr>
        <p:blipFill>
          <a:blip r:embed="rId2"/>
          <a:stretch>
            <a:fillRect/>
          </a:stretch>
        </p:blipFill>
        <p:spPr>
          <a:xfrm>
            <a:off x="652670" y="2182260"/>
            <a:ext cx="10701130" cy="4295775"/>
          </a:xfrm>
          <a:prstGeom prst="rect">
            <a:avLst/>
          </a:prstGeom>
        </p:spPr>
      </p:pic>
    </p:spTree>
    <p:extLst>
      <p:ext uri="{BB962C8B-B14F-4D97-AF65-F5344CB8AC3E}">
        <p14:creationId xmlns:p14="http://schemas.microsoft.com/office/powerpoint/2010/main" val="3913515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b="1" dirty="0" err="1"/>
              <a:t>ConvNets</a:t>
            </a:r>
            <a:endParaRPr lang="en-US" b="1"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endParaRPr lang="en-US" dirty="0"/>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D1EB1F24-1E5C-4B9A-A6FB-1A239B8E48F8}"/>
              </a:ext>
            </a:extLst>
          </p:cNvPr>
          <p:cNvPicPr>
            <a:picLocks noChangeAspect="1"/>
          </p:cNvPicPr>
          <p:nvPr/>
        </p:nvPicPr>
        <p:blipFill>
          <a:blip r:embed="rId2"/>
          <a:stretch>
            <a:fillRect/>
          </a:stretch>
        </p:blipFill>
        <p:spPr>
          <a:xfrm>
            <a:off x="838201" y="1376362"/>
            <a:ext cx="10871508" cy="4940032"/>
          </a:xfrm>
          <a:prstGeom prst="rect">
            <a:avLst/>
          </a:prstGeom>
        </p:spPr>
      </p:pic>
    </p:spTree>
    <p:extLst>
      <p:ext uri="{BB962C8B-B14F-4D97-AF65-F5344CB8AC3E}">
        <p14:creationId xmlns:p14="http://schemas.microsoft.com/office/powerpoint/2010/main" val="2786370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b="1" dirty="0" err="1"/>
              <a:t>ConvNets</a:t>
            </a:r>
            <a:endParaRPr lang="en-US" b="1"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endParaRPr lang="en-US" dirty="0"/>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1AACA653-1EBC-4975-83D7-30E33058B798}"/>
              </a:ext>
            </a:extLst>
          </p:cNvPr>
          <p:cNvPicPr>
            <a:picLocks noChangeAspect="1"/>
          </p:cNvPicPr>
          <p:nvPr/>
        </p:nvPicPr>
        <p:blipFill>
          <a:blip r:embed="rId2"/>
          <a:stretch>
            <a:fillRect/>
          </a:stretch>
        </p:blipFill>
        <p:spPr>
          <a:xfrm>
            <a:off x="104641" y="1094340"/>
            <a:ext cx="10825090" cy="5494095"/>
          </a:xfrm>
          <a:prstGeom prst="rect">
            <a:avLst/>
          </a:prstGeom>
        </p:spPr>
      </p:pic>
    </p:spTree>
    <p:extLst>
      <p:ext uri="{BB962C8B-B14F-4D97-AF65-F5344CB8AC3E}">
        <p14:creationId xmlns:p14="http://schemas.microsoft.com/office/powerpoint/2010/main" val="2044161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b="1" dirty="0" err="1"/>
              <a:t>ConvNets</a:t>
            </a:r>
            <a:endParaRPr lang="en-US" b="1"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endParaRPr lang="en-US" dirty="0"/>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7B1D8289-1106-45C3-A9AE-BD71BE375BCB}"/>
              </a:ext>
            </a:extLst>
          </p:cNvPr>
          <p:cNvPicPr>
            <a:picLocks noChangeAspect="1"/>
          </p:cNvPicPr>
          <p:nvPr/>
        </p:nvPicPr>
        <p:blipFill>
          <a:blip r:embed="rId2"/>
          <a:stretch>
            <a:fillRect/>
          </a:stretch>
        </p:blipFill>
        <p:spPr>
          <a:xfrm>
            <a:off x="652669" y="1339838"/>
            <a:ext cx="11015603" cy="4572082"/>
          </a:xfrm>
          <a:prstGeom prst="rect">
            <a:avLst/>
          </a:prstGeom>
        </p:spPr>
      </p:pic>
    </p:spTree>
    <p:extLst>
      <p:ext uri="{BB962C8B-B14F-4D97-AF65-F5344CB8AC3E}">
        <p14:creationId xmlns:p14="http://schemas.microsoft.com/office/powerpoint/2010/main" val="1945955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b="1" dirty="0" err="1"/>
              <a:t>ConvNets</a:t>
            </a:r>
            <a:endParaRPr lang="en-US" b="1"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endParaRPr lang="en-US" dirty="0"/>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2BB3295B-2D39-40D9-8DEC-368F078893AE}"/>
              </a:ext>
            </a:extLst>
          </p:cNvPr>
          <p:cNvPicPr>
            <a:picLocks noChangeAspect="1"/>
          </p:cNvPicPr>
          <p:nvPr/>
        </p:nvPicPr>
        <p:blipFill>
          <a:blip r:embed="rId2"/>
          <a:stretch>
            <a:fillRect/>
          </a:stretch>
        </p:blipFill>
        <p:spPr>
          <a:xfrm>
            <a:off x="522582" y="1465400"/>
            <a:ext cx="10831217" cy="4569639"/>
          </a:xfrm>
          <a:prstGeom prst="rect">
            <a:avLst/>
          </a:prstGeom>
        </p:spPr>
      </p:pic>
    </p:spTree>
    <p:extLst>
      <p:ext uri="{BB962C8B-B14F-4D97-AF65-F5344CB8AC3E}">
        <p14:creationId xmlns:p14="http://schemas.microsoft.com/office/powerpoint/2010/main" val="226142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Motivations for Deep Architectures</a:t>
            </a:r>
            <a:br>
              <a:rPr lang="en-US" sz="4000" b="1">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4810259" y="649480"/>
            <a:ext cx="6555347" cy="5546047"/>
          </a:xfrm>
        </p:spPr>
        <p:txBody>
          <a:bodyPr anchor="ctr">
            <a:normAutofit/>
          </a:bodyPr>
          <a:lstStyle/>
          <a:p>
            <a:pPr marL="0" indent="0">
              <a:buNone/>
            </a:pPr>
            <a:r>
              <a:rPr lang="en-US" sz="2000"/>
              <a:t>Why Deep Learning?</a:t>
            </a:r>
          </a:p>
          <a:p>
            <a:pPr marL="0" indent="0">
              <a:buNone/>
            </a:pPr>
            <a:endParaRPr lang="en-US" sz="2000"/>
          </a:p>
          <a:p>
            <a:pPr>
              <a:buFont typeface="Wingdings" panose="05000000000000000000" pitchFamily="2" charset="2"/>
              <a:buChar char="Ø"/>
            </a:pPr>
            <a:r>
              <a:rPr lang="en-US" sz="2000"/>
              <a:t> Cognitive processes seem deep</a:t>
            </a:r>
          </a:p>
          <a:p>
            <a:pPr lvl="1"/>
            <a:r>
              <a:rPr lang="en-US" sz="2000"/>
              <a:t>Humans organize their ideas and concepts hierarchically.</a:t>
            </a:r>
          </a:p>
          <a:p>
            <a:pPr lvl="1"/>
            <a:r>
              <a:rPr lang="en-US" sz="2000"/>
              <a:t>Humans first learn simpler concepts and then compose them to represent more abstract ones.</a:t>
            </a:r>
          </a:p>
          <a:p>
            <a:pPr lvl="1"/>
            <a:r>
              <a:rPr lang="en-US" sz="2000"/>
              <a:t>Engineers break-up solutions into multiple levels of abstraction and processing</a:t>
            </a:r>
          </a:p>
          <a:p>
            <a:pPr>
              <a:buFont typeface="Wingdings" panose="05000000000000000000" pitchFamily="2" charset="2"/>
              <a:buChar char="Ø"/>
            </a:pPr>
            <a:endParaRPr lang="en-US" sz="2000"/>
          </a:p>
          <a:p>
            <a:pPr>
              <a:buFont typeface="Wingdings" panose="05000000000000000000" pitchFamily="2" charset="2"/>
              <a:buChar char="Ø"/>
            </a:pPr>
            <a:endParaRPr lang="en-US" sz="2000"/>
          </a:p>
          <a:p>
            <a:pPr marL="0" indent="0">
              <a:buNone/>
            </a:pPr>
            <a:endParaRPr lang="en-US" sz="2000"/>
          </a:p>
        </p:txBody>
      </p:sp>
    </p:spTree>
    <p:extLst>
      <p:ext uri="{BB962C8B-B14F-4D97-AF65-F5344CB8AC3E}">
        <p14:creationId xmlns:p14="http://schemas.microsoft.com/office/powerpoint/2010/main" val="3312461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b="1" dirty="0" err="1"/>
              <a:t>ConvNets</a:t>
            </a:r>
            <a:endParaRPr lang="en-US" b="1"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560582"/>
            <a:ext cx="10515600" cy="4351338"/>
          </a:xfrm>
        </p:spPr>
        <p:txBody>
          <a:bodyPr/>
          <a:lstStyle/>
          <a:p>
            <a:pPr marL="0" indent="0">
              <a:buNone/>
            </a:pPr>
            <a:endParaRPr lang="en-US" dirty="0"/>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31030F50-3FE0-41C6-B3BF-8530307DCBA5}"/>
              </a:ext>
            </a:extLst>
          </p:cNvPr>
          <p:cNvPicPr>
            <a:picLocks noChangeAspect="1"/>
          </p:cNvPicPr>
          <p:nvPr/>
        </p:nvPicPr>
        <p:blipFill>
          <a:blip r:embed="rId2"/>
          <a:stretch>
            <a:fillRect/>
          </a:stretch>
        </p:blipFill>
        <p:spPr>
          <a:xfrm>
            <a:off x="652670" y="1327182"/>
            <a:ext cx="10662329" cy="4454639"/>
          </a:xfrm>
          <a:prstGeom prst="rect">
            <a:avLst/>
          </a:prstGeom>
        </p:spPr>
      </p:pic>
    </p:spTree>
    <p:extLst>
      <p:ext uri="{BB962C8B-B14F-4D97-AF65-F5344CB8AC3E}">
        <p14:creationId xmlns:p14="http://schemas.microsoft.com/office/powerpoint/2010/main" val="4228568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b="1" dirty="0"/>
              <a:t> </a:t>
            </a: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1321912" cy="5433618"/>
          </a:xfrm>
        </p:spPr>
        <p:txBody>
          <a:bodyPr/>
          <a:lstStyle/>
          <a:p>
            <a:pPr marL="0" indent="0">
              <a:buNone/>
            </a:pPr>
            <a:endParaRPr lang="en-US" dirty="0"/>
          </a:p>
          <a:p>
            <a:pPr marL="0" indent="0">
              <a:buNone/>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DCE2EF09-007C-4CFF-8C3D-DF8339B26012}"/>
              </a:ext>
            </a:extLst>
          </p:cNvPr>
          <p:cNvPicPr>
            <a:picLocks noChangeAspect="1"/>
          </p:cNvPicPr>
          <p:nvPr/>
        </p:nvPicPr>
        <p:blipFill>
          <a:blip r:embed="rId2"/>
          <a:stretch>
            <a:fillRect/>
          </a:stretch>
        </p:blipFill>
        <p:spPr>
          <a:xfrm>
            <a:off x="342279" y="478303"/>
            <a:ext cx="7451223" cy="5031910"/>
          </a:xfrm>
          <a:prstGeom prst="rect">
            <a:avLst/>
          </a:prstGeom>
        </p:spPr>
      </p:pic>
      <p:sp>
        <p:nvSpPr>
          <p:cNvPr id="6" name="TextBox 5">
            <a:extLst>
              <a:ext uri="{FF2B5EF4-FFF2-40B4-BE49-F238E27FC236}">
                <a16:creationId xmlns:a16="http://schemas.microsoft.com/office/drawing/2014/main" id="{479AF873-434F-4155-876B-16ECF5EAF5CD}"/>
              </a:ext>
            </a:extLst>
          </p:cNvPr>
          <p:cNvSpPr txBox="1"/>
          <p:nvPr/>
        </p:nvSpPr>
        <p:spPr>
          <a:xfrm>
            <a:off x="8131126" y="1097280"/>
            <a:ext cx="3533065" cy="3416320"/>
          </a:xfrm>
          <a:prstGeom prst="rect">
            <a:avLst/>
          </a:prstGeom>
          <a:noFill/>
        </p:spPr>
        <p:txBody>
          <a:bodyPr wrap="square" rtlCol="0">
            <a:spAutoFit/>
          </a:bodyPr>
          <a:lstStyle/>
          <a:p>
            <a:pPr algn="just"/>
            <a:r>
              <a:rPr lang="en-US" dirty="0"/>
              <a:t>In CNN terminology, the 3×3 matrix is called a ‘</a:t>
            </a:r>
            <a:r>
              <a:rPr lang="en-US" b="1" dirty="0"/>
              <a:t>filter</a:t>
            </a:r>
            <a:r>
              <a:rPr lang="en-US" dirty="0"/>
              <a:t>‘ or ‘kernel’ or ‘feature detector’ and the matrix formed by sliding the filter over the image and computing the dot product is called the ‘Convolved Feature’ or ‘Activation Map’ or the ‘</a:t>
            </a:r>
            <a:r>
              <a:rPr lang="en-US" b="1" dirty="0"/>
              <a:t>Feature Map</a:t>
            </a:r>
            <a:r>
              <a:rPr lang="en-US" dirty="0"/>
              <a:t>‘. It is important to note that filters act as feature detectors from the original input image.</a:t>
            </a:r>
          </a:p>
          <a:p>
            <a:endParaRPr lang="en-US" dirty="0"/>
          </a:p>
        </p:txBody>
      </p:sp>
    </p:spTree>
    <p:extLst>
      <p:ext uri="{BB962C8B-B14F-4D97-AF65-F5344CB8AC3E}">
        <p14:creationId xmlns:p14="http://schemas.microsoft.com/office/powerpoint/2010/main" val="2450499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b="1" u="sng" dirty="0"/>
              <a:t>Feature Map Parameters</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7304225" cy="5433618"/>
          </a:xfrm>
        </p:spPr>
        <p:txBody>
          <a:bodyPr>
            <a:normAutofit fontScale="92500"/>
          </a:bodyPr>
          <a:lstStyle/>
          <a:p>
            <a:pPr marL="0" indent="0">
              <a:buNone/>
            </a:pPr>
            <a:endParaRPr lang="en-US" dirty="0"/>
          </a:p>
          <a:p>
            <a:pPr marL="0" indent="0">
              <a:buNone/>
            </a:pPr>
            <a:endParaRPr lang="en-US" dirty="0"/>
          </a:p>
          <a:p>
            <a:pPr marL="0" indent="0">
              <a:buNone/>
            </a:pPr>
            <a:r>
              <a:rPr lang="en-US" dirty="0"/>
              <a:t>The size of the Feature Map (Convolved Feature) is controlled by three parameters that we need to decide before the convolution step is performed:</a:t>
            </a:r>
          </a:p>
          <a:p>
            <a:pPr marL="0" indent="0">
              <a:buNone/>
            </a:pPr>
            <a:r>
              <a:rPr lang="en-US" b="1" dirty="0"/>
              <a:t>Depth: </a:t>
            </a:r>
            <a:r>
              <a:rPr lang="en-US" dirty="0"/>
              <a:t>Depth corresponds to the number of filters we use for the convolution operation. In the network shown in Figure, we are performing convolution of the original boat image using three distinct filters, thus producing three different feature maps as shown. You can think of these three feature maps as stacked 2d matrices, so, the ‘depth’ of the feature map would be three.</a:t>
            </a:r>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AE4EEDAB-51A5-4743-AE65-508AB3C1D878}"/>
              </a:ext>
            </a:extLst>
          </p:cNvPr>
          <p:cNvPicPr>
            <a:picLocks noChangeAspect="1"/>
          </p:cNvPicPr>
          <p:nvPr/>
        </p:nvPicPr>
        <p:blipFill>
          <a:blip r:embed="rId2"/>
          <a:stretch>
            <a:fillRect/>
          </a:stretch>
        </p:blipFill>
        <p:spPr>
          <a:xfrm>
            <a:off x="7588676" y="1260535"/>
            <a:ext cx="4603324" cy="4065562"/>
          </a:xfrm>
          <a:prstGeom prst="rect">
            <a:avLst/>
          </a:prstGeom>
        </p:spPr>
      </p:pic>
    </p:spTree>
    <p:extLst>
      <p:ext uri="{BB962C8B-B14F-4D97-AF65-F5344CB8AC3E}">
        <p14:creationId xmlns:p14="http://schemas.microsoft.com/office/powerpoint/2010/main" val="4250682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b="1" u="sng" dirty="0"/>
              <a:t>Feature Map Parameters</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5433618"/>
          </a:xfrm>
        </p:spPr>
        <p:txBody>
          <a:bodyPr>
            <a:normAutofit lnSpcReduction="10000"/>
          </a:bodyPr>
          <a:lstStyle/>
          <a:p>
            <a:pPr marL="0" indent="0">
              <a:buNone/>
            </a:pPr>
            <a:endParaRPr lang="en-US" dirty="0"/>
          </a:p>
          <a:p>
            <a:pPr marL="0" indent="0">
              <a:buNone/>
            </a:pPr>
            <a:endParaRPr lang="en-US" dirty="0"/>
          </a:p>
          <a:p>
            <a:pPr algn="just">
              <a:buFont typeface="Wingdings" panose="05000000000000000000" pitchFamily="2" charset="2"/>
              <a:buChar char="Ø"/>
            </a:pPr>
            <a:r>
              <a:rPr lang="en-US" b="1" dirty="0"/>
              <a:t>Stride</a:t>
            </a:r>
            <a:r>
              <a:rPr lang="en-US" dirty="0"/>
              <a:t>: Stride is the number of pixels by which we slide our filter matrix over the input matrix. When the stride is 1 then we move the filters one pixel at a time. When the stride is 2, then the filters jump 2 pixels at a time as we slide them around. Having a larger stride will produce smaller feature maps.</a:t>
            </a:r>
          </a:p>
          <a:p>
            <a:pPr algn="just"/>
            <a:r>
              <a:rPr lang="en-US" b="1" dirty="0"/>
              <a:t>Zero-padding</a:t>
            </a:r>
            <a:r>
              <a:rPr lang="en-US" dirty="0"/>
              <a:t>: Sometimes, it is convenient to pad the input matrix with zeros around the border, so that we can apply the filter to bordering elements of our input image matrix. A nice feature of zero padding is that it allows us to control the size of the feature maps. Adding zero-padding is also called wide convolution, and not using zero-padding would be a narrow convolution. </a:t>
            </a:r>
          </a:p>
          <a:p>
            <a:pPr marL="0" indent="0">
              <a:buNone/>
            </a:pPr>
            <a:endParaRPr lang="en-US" dirty="0"/>
          </a:p>
        </p:txBody>
      </p:sp>
    </p:spTree>
    <p:extLst>
      <p:ext uri="{BB962C8B-B14F-4D97-AF65-F5344CB8AC3E}">
        <p14:creationId xmlns:p14="http://schemas.microsoft.com/office/powerpoint/2010/main" val="718532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b="1" u="sng" dirty="0"/>
              <a:t>Feature Map Parameters</a:t>
            </a: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5433618"/>
          </a:xfrm>
        </p:spPr>
        <p:txBody>
          <a:bodyPr>
            <a:normAutofit fontScale="85000" lnSpcReduction="20000"/>
          </a:bodyPr>
          <a:lstStyle/>
          <a:p>
            <a:pPr marL="0" indent="0">
              <a:buNone/>
            </a:pPr>
            <a:endParaRPr lang="en-US" dirty="0"/>
          </a:p>
          <a:p>
            <a:pPr marL="0" indent="0">
              <a:buNone/>
            </a:pPr>
            <a:endParaRPr lang="en-US" dirty="0"/>
          </a:p>
          <a:p>
            <a:pPr marL="0" indent="0" algn="just">
              <a:buNone/>
            </a:pPr>
            <a:r>
              <a:rPr lang="en-US" b="1" dirty="0"/>
              <a:t>Zero-padding</a:t>
            </a:r>
            <a:r>
              <a:rPr lang="en-US" dirty="0"/>
              <a:t>: By default, a filter starts at the left of the image with the left-hand side of the filter sitting on the far left pixels of the image. The filter is then stepped across the image one column at a time until the right-hand side of the filter is sitting on the far right pixels of the image.</a:t>
            </a:r>
          </a:p>
          <a:p>
            <a:pPr marL="0" indent="0" algn="just">
              <a:buNone/>
            </a:pPr>
            <a:r>
              <a:rPr lang="en-US" dirty="0"/>
              <a:t>An alternative approach to applying a filter to an image is to ensure that each pixel in the image is given an opportunity to be at the center of the filter.</a:t>
            </a:r>
          </a:p>
          <a:p>
            <a:pPr marL="0" indent="0" algn="just">
              <a:buNone/>
            </a:pPr>
            <a:r>
              <a:rPr lang="en-US" dirty="0"/>
              <a:t>By default, this is not the case, as the pixels on the edge of the input are only ever exposed to the edge of the filter. By starting the filter outside the frame of the image, it gives the pixels on the border of the image more of an opportunity for interacting with the filter, more of an opportunity for features to be detected by the filter, and in turn, an output feature map that has the same shape as the input image.</a:t>
            </a:r>
          </a:p>
          <a:p>
            <a:pPr marL="0" indent="0" algn="just">
              <a:buNone/>
            </a:pPr>
            <a:r>
              <a:rPr lang="en-US" dirty="0"/>
              <a:t>For example, in the case of applying a 3×3 filter to the 8×8 input image, we can add a border of one pixel around the outside of the image. This has the effect of artificially creating a 10×10 input image. When the 3×3 filter is applied, it results in an 8×8 feature map. The added pixel values could have the value zero value that has no effect with the dot product operation when the filter is applied.</a:t>
            </a:r>
          </a:p>
          <a:p>
            <a:pPr algn="just"/>
            <a:endParaRPr lang="en-US" dirty="0"/>
          </a:p>
          <a:p>
            <a:pPr marL="0" indent="0">
              <a:buNone/>
            </a:pPr>
            <a:endParaRPr lang="en-US" dirty="0"/>
          </a:p>
        </p:txBody>
      </p:sp>
    </p:spTree>
    <p:extLst>
      <p:ext uri="{BB962C8B-B14F-4D97-AF65-F5344CB8AC3E}">
        <p14:creationId xmlns:p14="http://schemas.microsoft.com/office/powerpoint/2010/main" val="151078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dirty="0"/>
              <a:t>Size of Feature Map</a:t>
            </a: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1197051" cy="5949002"/>
          </a:xfrm>
        </p:spPr>
        <p:txBody>
          <a:bodyPr>
            <a:normAutofit fontScale="92500" lnSpcReduction="20000"/>
          </a:bodyPr>
          <a:lstStyle/>
          <a:p>
            <a:pPr marL="0" indent="0">
              <a:buNone/>
            </a:pPr>
            <a:endParaRPr lang="en-US" dirty="0"/>
          </a:p>
          <a:p>
            <a:pPr marL="0" indent="0">
              <a:buNone/>
            </a:pPr>
            <a:endParaRPr lang="en-US" dirty="0"/>
          </a:p>
          <a:p>
            <a:pPr marL="0" indent="0">
              <a:buNone/>
            </a:pPr>
            <a:r>
              <a:rPr lang="en-US" dirty="0"/>
              <a:t>Output width=((W-F</a:t>
            </a:r>
            <a:r>
              <a:rPr lang="en-US" baseline="-25000" dirty="0"/>
              <a:t>w</a:t>
            </a:r>
            <a:r>
              <a:rPr lang="en-US" dirty="0"/>
              <a:t>+2*P )/S)+1</a:t>
            </a:r>
          </a:p>
          <a:p>
            <a:pPr marL="0" indent="0">
              <a:buNone/>
            </a:pPr>
            <a:r>
              <a:rPr lang="en-US" dirty="0"/>
              <a:t>Output height=((H-F</a:t>
            </a:r>
            <a:r>
              <a:rPr lang="en-US" baseline="-25000" dirty="0"/>
              <a:t>h</a:t>
            </a:r>
            <a:r>
              <a:rPr lang="en-US" dirty="0"/>
              <a:t>+2*P)/S)+1</a:t>
            </a:r>
          </a:p>
          <a:p>
            <a:pPr marL="0" indent="0">
              <a:buNone/>
            </a:pPr>
            <a:endParaRPr lang="en-US" dirty="0"/>
          </a:p>
          <a:p>
            <a:pPr marL="0" indent="0">
              <a:buNone/>
            </a:pPr>
            <a:r>
              <a:rPr lang="en-US" u="sng" dirty="0"/>
              <a:t>Example</a:t>
            </a:r>
          </a:p>
          <a:p>
            <a:r>
              <a:rPr lang="en-US" dirty="0"/>
              <a:t>Tensor size or shape: (width = 28, height = 28)</a:t>
            </a:r>
          </a:p>
          <a:p>
            <a:r>
              <a:rPr lang="en-US" dirty="0"/>
              <a:t>Convolution filter size (F): (</a:t>
            </a:r>
            <a:r>
              <a:rPr lang="en-US" dirty="0" err="1"/>
              <a:t>F_width</a:t>
            </a:r>
            <a:r>
              <a:rPr lang="en-US" dirty="0"/>
              <a:t> = 5, </a:t>
            </a:r>
            <a:r>
              <a:rPr lang="en-US" dirty="0" err="1"/>
              <a:t>F_height</a:t>
            </a:r>
            <a:r>
              <a:rPr lang="en-US" dirty="0"/>
              <a:t> = 5)</a:t>
            </a:r>
          </a:p>
          <a:p>
            <a:r>
              <a:rPr lang="en-US" dirty="0"/>
              <a:t>Padding (P): 0</a:t>
            </a:r>
          </a:p>
          <a:p>
            <a:r>
              <a:rPr lang="en-US" dirty="0"/>
              <a:t>Stride (S): 1</a:t>
            </a:r>
          </a:p>
          <a:p>
            <a:endParaRPr lang="en-US" dirty="0"/>
          </a:p>
          <a:p>
            <a:pPr marL="0" indent="0">
              <a:buNone/>
            </a:pPr>
            <a:r>
              <a:rPr lang="en-US" dirty="0"/>
              <a:t>Output width=((28-5+2*0)/1)+1=24</a:t>
            </a:r>
          </a:p>
          <a:p>
            <a:pPr marL="0" indent="0">
              <a:buNone/>
            </a:pPr>
            <a:r>
              <a:rPr lang="en-US" dirty="0"/>
              <a:t>Output height=((28-5+2*0)/1)+1=24</a:t>
            </a:r>
          </a:p>
          <a:p>
            <a:pPr marL="0" indent="0">
              <a:buNone/>
            </a:pPr>
            <a:r>
              <a:rPr lang="en-US" dirty="0"/>
              <a:t>The output dimension will be (24,24)</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42677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a:t>Non Linearity (ReLU)</a:t>
            </a:r>
            <a:br>
              <a:rPr lang="en-US"/>
            </a:b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5433618"/>
          </a:xfrm>
        </p:spPr>
        <p:txBody>
          <a:bodyPr>
            <a:normAutofit/>
          </a:bodyPr>
          <a:lstStyle/>
          <a:p>
            <a:pPr marL="0" indent="0">
              <a:buNone/>
            </a:pPr>
            <a:endParaRPr lang="en-US"/>
          </a:p>
          <a:p>
            <a:pPr marL="0" indent="0">
              <a:buNone/>
            </a:pPr>
            <a:r>
              <a:rPr lang="en-US"/>
              <a:t>ReLU stands for Rectified Linear Unit and is a non-linear operation. Its output is given by: </a:t>
            </a:r>
          </a:p>
          <a:p>
            <a:pPr marL="0" indent="0">
              <a:buNone/>
            </a:pPr>
            <a:r>
              <a:rPr lang="en-US"/>
              <a:t> </a:t>
            </a:r>
          </a:p>
          <a:p>
            <a:pPr marL="0" indent="0">
              <a:buNone/>
            </a:pPr>
            <a:endParaRPr lang="en-US" dirty="0"/>
          </a:p>
        </p:txBody>
      </p:sp>
      <p:pic>
        <p:nvPicPr>
          <p:cNvPr id="4" name="Picture 3">
            <a:extLst>
              <a:ext uri="{FF2B5EF4-FFF2-40B4-BE49-F238E27FC236}">
                <a16:creationId xmlns:a16="http://schemas.microsoft.com/office/drawing/2014/main" id="{856DC917-E91D-4EA6-A0FD-55ADB807E804}"/>
              </a:ext>
            </a:extLst>
          </p:cNvPr>
          <p:cNvPicPr>
            <a:picLocks noChangeAspect="1"/>
          </p:cNvPicPr>
          <p:nvPr/>
        </p:nvPicPr>
        <p:blipFill>
          <a:blip r:embed="rId2"/>
          <a:stretch>
            <a:fillRect/>
          </a:stretch>
        </p:blipFill>
        <p:spPr>
          <a:xfrm>
            <a:off x="7976381" y="1690198"/>
            <a:ext cx="4037428" cy="2319093"/>
          </a:xfrm>
          <a:prstGeom prst="rect">
            <a:avLst/>
          </a:prstGeom>
        </p:spPr>
      </p:pic>
      <p:pic>
        <p:nvPicPr>
          <p:cNvPr id="6" name="Picture 5">
            <a:extLst>
              <a:ext uri="{FF2B5EF4-FFF2-40B4-BE49-F238E27FC236}">
                <a16:creationId xmlns:a16="http://schemas.microsoft.com/office/drawing/2014/main" id="{53D1C3D2-E759-4CFD-908B-3D8656A72A98}"/>
              </a:ext>
            </a:extLst>
          </p:cNvPr>
          <p:cNvPicPr>
            <a:picLocks noChangeAspect="1"/>
          </p:cNvPicPr>
          <p:nvPr/>
        </p:nvPicPr>
        <p:blipFill>
          <a:blip r:embed="rId3"/>
          <a:stretch>
            <a:fillRect/>
          </a:stretch>
        </p:blipFill>
        <p:spPr>
          <a:xfrm>
            <a:off x="342279" y="2028090"/>
            <a:ext cx="7634103" cy="4690071"/>
          </a:xfrm>
          <a:prstGeom prst="rect">
            <a:avLst/>
          </a:prstGeom>
        </p:spPr>
      </p:pic>
    </p:spTree>
    <p:extLst>
      <p:ext uri="{BB962C8B-B14F-4D97-AF65-F5344CB8AC3E}">
        <p14:creationId xmlns:p14="http://schemas.microsoft.com/office/powerpoint/2010/main" val="3557628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dirty="0"/>
              <a:t>Non Linearity (</a:t>
            </a:r>
            <a:r>
              <a:rPr lang="en-US" dirty="0" err="1"/>
              <a:t>ReLU</a:t>
            </a:r>
            <a:r>
              <a:rPr lang="en-US" dirty="0"/>
              <a:t>)</a:t>
            </a:r>
            <a:br>
              <a:rPr lang="en-US" dirty="0"/>
            </a:b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5433618"/>
          </a:xfrm>
        </p:spPr>
        <p:txBody>
          <a:bodyPr>
            <a:normAutofit/>
          </a:bodyPr>
          <a:lstStyle/>
          <a:p>
            <a:pPr marL="0" indent="0">
              <a:buNone/>
            </a:pPr>
            <a:endParaRPr lang="en-US" dirty="0"/>
          </a:p>
          <a:p>
            <a:pPr marL="0" indent="0">
              <a:buNone/>
            </a:pPr>
            <a:r>
              <a:rPr lang="en-US" dirty="0"/>
              <a:t> </a:t>
            </a:r>
          </a:p>
          <a:p>
            <a:pPr marL="0" indent="0">
              <a:buNone/>
            </a:pPr>
            <a:r>
              <a:rPr lang="en-US" dirty="0"/>
              <a:t> </a:t>
            </a:r>
          </a:p>
          <a:p>
            <a:pPr marL="0" indent="0">
              <a:buNone/>
            </a:pPr>
            <a:endParaRPr lang="en-US" dirty="0"/>
          </a:p>
        </p:txBody>
      </p:sp>
      <p:pic>
        <p:nvPicPr>
          <p:cNvPr id="7" name="Picture 6">
            <a:extLst>
              <a:ext uri="{FF2B5EF4-FFF2-40B4-BE49-F238E27FC236}">
                <a16:creationId xmlns:a16="http://schemas.microsoft.com/office/drawing/2014/main" id="{637ADDA5-2D91-456F-A744-3EF8EE8945C0}"/>
              </a:ext>
            </a:extLst>
          </p:cNvPr>
          <p:cNvPicPr>
            <a:picLocks noChangeAspect="1"/>
          </p:cNvPicPr>
          <p:nvPr/>
        </p:nvPicPr>
        <p:blipFill>
          <a:blip r:embed="rId2"/>
          <a:stretch>
            <a:fillRect/>
          </a:stretch>
        </p:blipFill>
        <p:spPr>
          <a:xfrm>
            <a:off x="652671" y="1087902"/>
            <a:ext cx="5002542" cy="3810000"/>
          </a:xfrm>
          <a:prstGeom prst="rect">
            <a:avLst/>
          </a:prstGeom>
        </p:spPr>
      </p:pic>
      <p:sp>
        <p:nvSpPr>
          <p:cNvPr id="8" name="TextBox 7">
            <a:extLst>
              <a:ext uri="{FF2B5EF4-FFF2-40B4-BE49-F238E27FC236}">
                <a16:creationId xmlns:a16="http://schemas.microsoft.com/office/drawing/2014/main" id="{7638D412-A37B-4BEC-970F-4B48FF6DA655}"/>
              </a:ext>
            </a:extLst>
          </p:cNvPr>
          <p:cNvSpPr txBox="1"/>
          <p:nvPr/>
        </p:nvSpPr>
        <p:spPr>
          <a:xfrm>
            <a:off x="5655213" y="802619"/>
            <a:ext cx="6536787" cy="5632311"/>
          </a:xfrm>
          <a:prstGeom prst="rect">
            <a:avLst/>
          </a:prstGeom>
          <a:noFill/>
        </p:spPr>
        <p:txBody>
          <a:bodyPr wrap="square" rtlCol="0">
            <a:spAutoFit/>
          </a:bodyPr>
          <a:lstStyle/>
          <a:p>
            <a:r>
              <a:rPr lang="en-US" b="1" dirty="0"/>
              <a:t>Pros</a:t>
            </a:r>
          </a:p>
          <a:p>
            <a:pPr marL="285750" indent="-285750">
              <a:buFont typeface="Arial" panose="020B0604020202020204" pitchFamily="34" charset="0"/>
              <a:buChar char="•"/>
            </a:pPr>
            <a:r>
              <a:rPr lang="en-US" dirty="0"/>
              <a:t>It avoids and rectifies vanishing gradient problem.</a:t>
            </a:r>
          </a:p>
          <a:p>
            <a:pPr marL="285750" indent="-285750">
              <a:buFont typeface="Arial" panose="020B0604020202020204" pitchFamily="34" charset="0"/>
              <a:buChar char="•"/>
            </a:pPr>
            <a:r>
              <a:rPr lang="en-US" dirty="0" err="1"/>
              <a:t>ReLu</a:t>
            </a:r>
            <a:r>
              <a:rPr lang="en-US" dirty="0"/>
              <a:t> is less computationally expensive than tanh and sigmoid because it involves simpler mathematical operations.</a:t>
            </a:r>
          </a:p>
          <a:p>
            <a:r>
              <a:rPr lang="en-US" b="1" dirty="0"/>
              <a:t>Cons</a:t>
            </a:r>
          </a:p>
          <a:p>
            <a:pPr marL="285750" indent="-285750">
              <a:buFont typeface="Arial" panose="020B0604020202020204" pitchFamily="34" charset="0"/>
              <a:buChar char="•"/>
            </a:pPr>
            <a:r>
              <a:rPr lang="en-US" dirty="0"/>
              <a:t>One of its limitation is that it should only be used within Hidden layers of a Neural Network Model.</a:t>
            </a:r>
          </a:p>
          <a:p>
            <a:pPr marL="285750" indent="-285750">
              <a:buFont typeface="Arial" panose="020B0604020202020204" pitchFamily="34" charset="0"/>
              <a:buChar char="•"/>
            </a:pPr>
            <a:r>
              <a:rPr lang="en-US" dirty="0"/>
              <a:t>Some gradients can be fragile during training and can die. It can cause a weight update which will makes it never activate on any data point again. Simply saying that </a:t>
            </a:r>
            <a:r>
              <a:rPr lang="en-US" dirty="0" err="1"/>
              <a:t>ReLu</a:t>
            </a:r>
            <a:r>
              <a:rPr lang="en-US" dirty="0"/>
              <a:t> could result in Dead Neurons.</a:t>
            </a:r>
          </a:p>
          <a:p>
            <a:pPr marL="285750" indent="-285750">
              <a:buFont typeface="Arial" panose="020B0604020202020204" pitchFamily="34" charset="0"/>
              <a:buChar char="•"/>
            </a:pPr>
            <a:r>
              <a:rPr lang="en-US" dirty="0"/>
              <a:t>In another words, For activations in the region (x&lt;0) of </a:t>
            </a:r>
            <a:r>
              <a:rPr lang="en-US" dirty="0" err="1"/>
              <a:t>ReLu</a:t>
            </a:r>
            <a:r>
              <a:rPr lang="en-US" dirty="0"/>
              <a:t>, gradient will be 0 because of which the weights will not get adjusted during descent. That means, those neurons which go into that state will stop responding to variations in error/ input (simply because gradient is 0, nothing changes ). This is called dying </a:t>
            </a:r>
            <a:r>
              <a:rPr lang="en-US" dirty="0" err="1"/>
              <a:t>ReLu</a:t>
            </a:r>
            <a:r>
              <a:rPr lang="en-US" dirty="0"/>
              <a:t> problem.</a:t>
            </a:r>
          </a:p>
          <a:p>
            <a:pPr marL="285750" indent="-285750">
              <a:buFont typeface="Arial" panose="020B0604020202020204" pitchFamily="34" charset="0"/>
              <a:buChar char="•"/>
            </a:pPr>
            <a:r>
              <a:rPr lang="en-US" dirty="0"/>
              <a:t>The range of </a:t>
            </a:r>
            <a:r>
              <a:rPr lang="en-US" dirty="0" err="1"/>
              <a:t>ReLu</a:t>
            </a:r>
            <a:r>
              <a:rPr lang="en-US" dirty="0"/>
              <a:t> is [0, inf). This means it can blow up the activation.</a:t>
            </a:r>
          </a:p>
          <a:p>
            <a:endParaRPr lang="en-US" dirty="0"/>
          </a:p>
        </p:txBody>
      </p:sp>
    </p:spTree>
    <p:extLst>
      <p:ext uri="{BB962C8B-B14F-4D97-AF65-F5344CB8AC3E}">
        <p14:creationId xmlns:p14="http://schemas.microsoft.com/office/powerpoint/2010/main" val="1446534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652670" y="139838"/>
            <a:ext cx="10515600" cy="1325563"/>
          </a:xfrm>
        </p:spPr>
        <p:txBody>
          <a:bodyPr>
            <a:normAutofit/>
          </a:bodyPr>
          <a:lstStyle/>
          <a:p>
            <a:r>
              <a:rPr lang="en-US" dirty="0"/>
              <a:t>Leaky </a:t>
            </a:r>
            <a:r>
              <a:rPr lang="en-US" dirty="0" err="1"/>
              <a:t>ReLU</a:t>
            </a:r>
            <a:br>
              <a:rPr lang="en-US" dirty="0"/>
            </a:b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5433618"/>
          </a:xfrm>
        </p:spPr>
        <p:txBody>
          <a:bodyPr>
            <a:normAutofit fontScale="85000" lnSpcReduction="20000"/>
          </a:bodyPr>
          <a:lstStyle/>
          <a:p>
            <a:pPr marL="0" indent="0">
              <a:buNone/>
            </a:pPr>
            <a:endParaRPr lang="en-US" dirty="0"/>
          </a:p>
          <a:p>
            <a:pPr marL="0" indent="0">
              <a:buNone/>
            </a:pPr>
            <a:r>
              <a:rPr lang="en-US" dirty="0" err="1"/>
              <a:t>LeakyRelu</a:t>
            </a:r>
            <a:r>
              <a:rPr lang="en-US" dirty="0"/>
              <a:t> is a variant of </a:t>
            </a:r>
            <a:r>
              <a:rPr lang="en-US" dirty="0" err="1"/>
              <a:t>ReLU</a:t>
            </a:r>
            <a:r>
              <a:rPr lang="en-US" dirty="0"/>
              <a:t>. Instead of being 0 when z&lt;0, a leaky </a:t>
            </a:r>
            <a:r>
              <a:rPr lang="en-US" dirty="0" err="1"/>
              <a:t>ReLU</a:t>
            </a:r>
            <a:r>
              <a:rPr lang="en-US" dirty="0"/>
              <a:t> allows a small, non-zero, constant gradient α (normally, α=0.01).</a:t>
            </a:r>
          </a:p>
          <a:p>
            <a:pPr marL="0" indent="0">
              <a:buNone/>
            </a:pPr>
            <a:r>
              <a:rPr lang="en-US" u="sng" dirty="0"/>
              <a:t>Pros</a:t>
            </a:r>
          </a:p>
          <a:p>
            <a:pPr marL="0" indent="0">
              <a:buNone/>
            </a:pPr>
            <a:r>
              <a:rPr lang="en-US" dirty="0"/>
              <a:t>Leaky </a:t>
            </a:r>
            <a:r>
              <a:rPr lang="en-US" dirty="0" err="1"/>
              <a:t>ReLUs</a:t>
            </a:r>
            <a:r>
              <a:rPr lang="en-US" dirty="0"/>
              <a:t> are one attempt to fix the</a:t>
            </a:r>
          </a:p>
          <a:p>
            <a:pPr marL="0" indent="0">
              <a:buNone/>
            </a:pPr>
            <a:r>
              <a:rPr lang="en-US" dirty="0"/>
              <a:t> “dying </a:t>
            </a:r>
            <a:r>
              <a:rPr lang="en-US" dirty="0" err="1"/>
              <a:t>ReLU</a:t>
            </a:r>
            <a:r>
              <a:rPr lang="en-US" dirty="0"/>
              <a:t>” problem by having </a:t>
            </a:r>
          </a:p>
          <a:p>
            <a:pPr marL="0" indent="0">
              <a:buNone/>
            </a:pPr>
            <a:r>
              <a:rPr lang="en-US" dirty="0"/>
              <a:t>a small negative slope (of 0.01, or so).</a:t>
            </a:r>
          </a:p>
          <a:p>
            <a:pPr marL="0" indent="0">
              <a:buNone/>
            </a:pPr>
            <a:r>
              <a:rPr lang="en-US" u="sng" dirty="0"/>
              <a:t>Cons</a:t>
            </a:r>
          </a:p>
          <a:p>
            <a:pPr marL="0" indent="0">
              <a:buNone/>
            </a:pPr>
            <a:r>
              <a:rPr lang="en-US" dirty="0"/>
              <a:t>As it possess linearity, it can’t be used </a:t>
            </a:r>
          </a:p>
          <a:p>
            <a:pPr marL="0" indent="0">
              <a:buNone/>
            </a:pPr>
            <a:r>
              <a:rPr lang="en-US" dirty="0"/>
              <a:t>for the complex Classification. </a:t>
            </a:r>
          </a:p>
          <a:p>
            <a:pPr marL="0" indent="0">
              <a:buNone/>
            </a:pPr>
            <a:r>
              <a:rPr lang="en-US" dirty="0"/>
              <a:t>It lags behind the Sigmoid and Tanh </a:t>
            </a:r>
          </a:p>
          <a:p>
            <a:pPr marL="0" indent="0">
              <a:buNone/>
            </a:pPr>
            <a:r>
              <a:rPr lang="en-US" dirty="0"/>
              <a:t>for some of the use cases.</a:t>
            </a:r>
          </a:p>
          <a:p>
            <a:pPr marL="0" indent="0">
              <a:buNone/>
            </a:pPr>
            <a:endParaRPr lang="en-US" dirty="0"/>
          </a:p>
          <a:p>
            <a:pPr marL="0" indent="0">
              <a:buNone/>
            </a:pPr>
            <a:r>
              <a:rPr lang="en-US" dirty="0"/>
              <a:t> </a:t>
            </a:r>
          </a:p>
          <a:p>
            <a:pPr marL="0" indent="0">
              <a:buNone/>
            </a:pPr>
            <a:endParaRPr lang="en-US" dirty="0"/>
          </a:p>
        </p:txBody>
      </p:sp>
      <p:pic>
        <p:nvPicPr>
          <p:cNvPr id="4" name="Picture 3">
            <a:extLst>
              <a:ext uri="{FF2B5EF4-FFF2-40B4-BE49-F238E27FC236}">
                <a16:creationId xmlns:a16="http://schemas.microsoft.com/office/drawing/2014/main" id="{768779B2-2E75-49F5-98C8-4A99CFE4AAC5}"/>
              </a:ext>
            </a:extLst>
          </p:cNvPr>
          <p:cNvPicPr>
            <a:picLocks noChangeAspect="1"/>
          </p:cNvPicPr>
          <p:nvPr/>
        </p:nvPicPr>
        <p:blipFill>
          <a:blip r:embed="rId2"/>
          <a:stretch>
            <a:fillRect/>
          </a:stretch>
        </p:blipFill>
        <p:spPr>
          <a:xfrm>
            <a:off x="5910470" y="1524000"/>
            <a:ext cx="5329445" cy="3810000"/>
          </a:xfrm>
          <a:prstGeom prst="rect">
            <a:avLst/>
          </a:prstGeom>
        </p:spPr>
      </p:pic>
    </p:spTree>
    <p:extLst>
      <p:ext uri="{BB962C8B-B14F-4D97-AF65-F5344CB8AC3E}">
        <p14:creationId xmlns:p14="http://schemas.microsoft.com/office/powerpoint/2010/main" val="2364258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p:txBody>
          <a:bodyPr/>
          <a:lstStyle/>
          <a:p>
            <a:r>
              <a:rPr lang="en-US" dirty="0"/>
              <a:t>Other Activation Functions - Sigmoid</a:t>
            </a:r>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11449879" cy="1754326"/>
          </a:xfrm>
          <a:prstGeom prst="rect">
            <a:avLst/>
          </a:prstGeom>
          <a:noFill/>
        </p:spPr>
        <p:txBody>
          <a:bodyPr wrap="square" rtlCol="0">
            <a:spAutoFit/>
          </a:bodyPr>
          <a:lstStyle/>
          <a:p>
            <a:r>
              <a:rPr lang="en-US" sz="2400" dirty="0"/>
              <a:t>Sigmoid takes a real value as input and outputs another value between 0 and 1. It’s easy to work with and has all the nice properties of activation functions: it’s non-linear, continuously differentiable, monotonic, and has a fixed output range.</a:t>
            </a:r>
          </a:p>
          <a:p>
            <a:endParaRPr lang="en-US" dirty="0"/>
          </a:p>
          <a:p>
            <a:endParaRPr lang="en-US" dirty="0"/>
          </a:p>
        </p:txBody>
      </p:sp>
      <p:pic>
        <p:nvPicPr>
          <p:cNvPr id="8" name="Picture 7">
            <a:extLst>
              <a:ext uri="{FF2B5EF4-FFF2-40B4-BE49-F238E27FC236}">
                <a16:creationId xmlns:a16="http://schemas.microsoft.com/office/drawing/2014/main" id="{90C906F9-94A6-4166-8B64-4FD6487AFA36}"/>
              </a:ext>
            </a:extLst>
          </p:cNvPr>
          <p:cNvPicPr>
            <a:picLocks noChangeAspect="1"/>
          </p:cNvPicPr>
          <p:nvPr/>
        </p:nvPicPr>
        <p:blipFill>
          <a:blip r:embed="rId2"/>
          <a:stretch>
            <a:fillRect/>
          </a:stretch>
        </p:blipFill>
        <p:spPr>
          <a:xfrm>
            <a:off x="410817" y="2809806"/>
            <a:ext cx="5581650" cy="3524250"/>
          </a:xfrm>
          <a:prstGeom prst="rect">
            <a:avLst/>
          </a:prstGeom>
        </p:spPr>
      </p:pic>
    </p:spTree>
    <p:extLst>
      <p:ext uri="{BB962C8B-B14F-4D97-AF65-F5344CB8AC3E}">
        <p14:creationId xmlns:p14="http://schemas.microsoft.com/office/powerpoint/2010/main" val="207433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lstStyle/>
          <a:p>
            <a:r>
              <a:rPr lang="en-US" b="1"/>
              <a:t>Why Now ?</a:t>
            </a:r>
            <a:br>
              <a:rPr lang="en-US" b="1"/>
            </a:b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825625"/>
            <a:ext cx="10515600" cy="4351338"/>
          </a:xfrm>
        </p:spPr>
        <p:txBody>
          <a:bodyPr/>
          <a:lstStyle/>
          <a:p>
            <a:pPr marL="0" indent="0">
              <a:buNone/>
            </a:pPr>
            <a:r>
              <a:rPr lang="en-US" dirty="0"/>
              <a:t> </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09947115-4A23-462C-9DF9-015E8E3F0DB4}"/>
              </a:ext>
            </a:extLst>
          </p:cNvPr>
          <p:cNvPicPr>
            <a:picLocks noChangeAspect="1"/>
          </p:cNvPicPr>
          <p:nvPr/>
        </p:nvPicPr>
        <p:blipFill>
          <a:blip r:embed="rId2"/>
          <a:stretch>
            <a:fillRect/>
          </a:stretch>
        </p:blipFill>
        <p:spPr>
          <a:xfrm>
            <a:off x="440634" y="1166191"/>
            <a:ext cx="10913165" cy="5168348"/>
          </a:xfrm>
          <a:prstGeom prst="rect">
            <a:avLst/>
          </a:prstGeom>
        </p:spPr>
      </p:pic>
    </p:spTree>
    <p:extLst>
      <p:ext uri="{BB962C8B-B14F-4D97-AF65-F5344CB8AC3E}">
        <p14:creationId xmlns:p14="http://schemas.microsoft.com/office/powerpoint/2010/main" val="810865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p:txBody>
          <a:bodyPr/>
          <a:lstStyle/>
          <a:p>
            <a:r>
              <a:rPr lang="en-US" dirty="0"/>
              <a:t>Other Activation Functions  - Tanh </a:t>
            </a:r>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11449879" cy="830997"/>
          </a:xfrm>
          <a:prstGeom prst="rect">
            <a:avLst/>
          </a:prstGeom>
          <a:noFill/>
        </p:spPr>
        <p:txBody>
          <a:bodyPr wrap="square" rtlCol="0">
            <a:spAutoFit/>
          </a:bodyPr>
          <a:lstStyle/>
          <a:p>
            <a:r>
              <a:rPr lang="en-US" sz="2400" dirty="0"/>
              <a:t>Tanh squashes a real-valued number to the range [-1, 1]. It’s non-linear. But unlike Sigmoid, its output is zero-centered.</a:t>
            </a:r>
            <a:endParaRPr lang="en-US" dirty="0"/>
          </a:p>
        </p:txBody>
      </p:sp>
      <p:pic>
        <p:nvPicPr>
          <p:cNvPr id="2" name="Picture 1">
            <a:extLst>
              <a:ext uri="{FF2B5EF4-FFF2-40B4-BE49-F238E27FC236}">
                <a16:creationId xmlns:a16="http://schemas.microsoft.com/office/drawing/2014/main" id="{DB1AADE0-7817-4D7E-A195-894DA5929F12}"/>
              </a:ext>
            </a:extLst>
          </p:cNvPr>
          <p:cNvPicPr>
            <a:picLocks noChangeAspect="1"/>
          </p:cNvPicPr>
          <p:nvPr/>
        </p:nvPicPr>
        <p:blipFill>
          <a:blip r:embed="rId2"/>
          <a:stretch>
            <a:fillRect/>
          </a:stretch>
        </p:blipFill>
        <p:spPr>
          <a:xfrm>
            <a:off x="961611" y="2692400"/>
            <a:ext cx="5524500" cy="3800475"/>
          </a:xfrm>
          <a:prstGeom prst="rect">
            <a:avLst/>
          </a:prstGeom>
        </p:spPr>
      </p:pic>
    </p:spTree>
    <p:extLst>
      <p:ext uri="{BB962C8B-B14F-4D97-AF65-F5344CB8AC3E}">
        <p14:creationId xmlns:p14="http://schemas.microsoft.com/office/powerpoint/2010/main" val="31754132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p:txBody>
          <a:bodyPr/>
          <a:lstStyle/>
          <a:p>
            <a:r>
              <a:rPr lang="en-US" dirty="0"/>
              <a:t>Other Activation Functions  - </a:t>
            </a:r>
            <a:r>
              <a:rPr lang="en-US" dirty="0" err="1"/>
              <a:t>Softmax</a:t>
            </a:r>
            <a:endParaRPr lang="en-US" dirty="0"/>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11449879" cy="461665"/>
          </a:xfrm>
          <a:prstGeom prst="rect">
            <a:avLst/>
          </a:prstGeom>
          <a:noFill/>
        </p:spPr>
        <p:txBody>
          <a:bodyPr wrap="square" rtlCol="0">
            <a:spAutoFit/>
          </a:bodyPr>
          <a:lstStyle/>
          <a:p>
            <a:r>
              <a:rPr lang="en-US" sz="2400" dirty="0"/>
              <a:t> </a:t>
            </a:r>
            <a:endParaRPr lang="en-US" dirty="0"/>
          </a:p>
        </p:txBody>
      </p:sp>
      <p:sp>
        <p:nvSpPr>
          <p:cNvPr id="4" name="TextBox 3">
            <a:extLst>
              <a:ext uri="{FF2B5EF4-FFF2-40B4-BE49-F238E27FC236}">
                <a16:creationId xmlns:a16="http://schemas.microsoft.com/office/drawing/2014/main" id="{B31C6843-CF50-4956-A2CD-EC5182E99182}"/>
              </a:ext>
            </a:extLst>
          </p:cNvPr>
          <p:cNvSpPr txBox="1"/>
          <p:nvPr/>
        </p:nvSpPr>
        <p:spPr>
          <a:xfrm>
            <a:off x="838200" y="1690688"/>
            <a:ext cx="9604513" cy="1938992"/>
          </a:xfrm>
          <a:prstGeom prst="rect">
            <a:avLst/>
          </a:prstGeom>
          <a:noFill/>
        </p:spPr>
        <p:txBody>
          <a:bodyPr wrap="square" rtlCol="0">
            <a:spAutoFit/>
          </a:bodyPr>
          <a:lstStyle/>
          <a:p>
            <a:r>
              <a:rPr lang="en-US" sz="2400" dirty="0" err="1"/>
              <a:t>Softmax</a:t>
            </a:r>
            <a:r>
              <a:rPr lang="en-US" sz="2400" dirty="0"/>
              <a:t> function calculates the probabilities distribution of the event over ‘n’ different events. In general way of saying, this function will calculate the probabilities of each target class over all possible target classes. Later the calculated probabilities will be helpful for determining the target class for the given inputs.</a:t>
            </a:r>
          </a:p>
        </p:txBody>
      </p:sp>
    </p:spTree>
    <p:extLst>
      <p:ext uri="{BB962C8B-B14F-4D97-AF65-F5344CB8AC3E}">
        <p14:creationId xmlns:p14="http://schemas.microsoft.com/office/powerpoint/2010/main" val="8116895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p:txBody>
          <a:bodyPr/>
          <a:lstStyle/>
          <a:p>
            <a:r>
              <a:rPr lang="en-US" dirty="0"/>
              <a:t>Pooling </a:t>
            </a:r>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11449879" cy="461665"/>
          </a:xfrm>
          <a:prstGeom prst="rect">
            <a:avLst/>
          </a:prstGeom>
          <a:noFill/>
        </p:spPr>
        <p:txBody>
          <a:bodyPr wrap="square" rtlCol="0">
            <a:spAutoFit/>
          </a:bodyPr>
          <a:lstStyle/>
          <a:p>
            <a:r>
              <a:rPr lang="en-US" sz="2400" dirty="0"/>
              <a:t> </a:t>
            </a:r>
            <a:endParaRPr lang="en-US" dirty="0"/>
          </a:p>
        </p:txBody>
      </p:sp>
      <p:sp>
        <p:nvSpPr>
          <p:cNvPr id="4" name="TextBox 3">
            <a:extLst>
              <a:ext uri="{FF2B5EF4-FFF2-40B4-BE49-F238E27FC236}">
                <a16:creationId xmlns:a16="http://schemas.microsoft.com/office/drawing/2014/main" id="{B31C6843-CF50-4956-A2CD-EC5182E99182}"/>
              </a:ext>
            </a:extLst>
          </p:cNvPr>
          <p:cNvSpPr txBox="1"/>
          <p:nvPr/>
        </p:nvSpPr>
        <p:spPr>
          <a:xfrm>
            <a:off x="516836" y="1690688"/>
            <a:ext cx="9925878" cy="3785652"/>
          </a:xfrm>
          <a:prstGeom prst="rect">
            <a:avLst/>
          </a:prstGeom>
          <a:noFill/>
        </p:spPr>
        <p:txBody>
          <a:bodyPr wrap="square" rtlCol="0">
            <a:spAutoFit/>
          </a:bodyPr>
          <a:lstStyle/>
          <a:p>
            <a:pPr algn="just"/>
            <a:r>
              <a:rPr lang="en-US" sz="2400" dirty="0"/>
              <a:t>Spatial Pooling (also called subsampling or </a:t>
            </a:r>
            <a:r>
              <a:rPr lang="en-US" sz="2400" dirty="0" err="1"/>
              <a:t>downsampling</a:t>
            </a:r>
            <a:r>
              <a:rPr lang="en-US" sz="2400" dirty="0"/>
              <a:t>) reduces the dimensionality of each feature map but retains the most important information. Spatial Pooling can be of different types: Max, Average, Sum etc.</a:t>
            </a:r>
          </a:p>
          <a:p>
            <a:pPr algn="just"/>
            <a:r>
              <a:rPr lang="en-US" sz="2400" dirty="0"/>
              <a:t>In case of Max Pooling, we define a spatial neighborhood (for example, a 2×2 window) and take the largest element from the rectified feature map within that window. Instead of taking the largest element we could also take the average (Average Pooling) or sum of all elements in that window. In practice, Max Pooling has been shown to work better.</a:t>
            </a:r>
          </a:p>
          <a:p>
            <a:endParaRPr lang="en-US" sz="2400" dirty="0"/>
          </a:p>
        </p:txBody>
      </p:sp>
    </p:spTree>
    <p:extLst>
      <p:ext uri="{BB962C8B-B14F-4D97-AF65-F5344CB8AC3E}">
        <p14:creationId xmlns:p14="http://schemas.microsoft.com/office/powerpoint/2010/main" val="42000200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p:txBody>
          <a:bodyPr/>
          <a:lstStyle/>
          <a:p>
            <a:r>
              <a:rPr lang="en-US" dirty="0"/>
              <a:t>Pooling </a:t>
            </a:r>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11449879" cy="461665"/>
          </a:xfrm>
          <a:prstGeom prst="rect">
            <a:avLst/>
          </a:prstGeom>
          <a:noFill/>
        </p:spPr>
        <p:txBody>
          <a:bodyPr wrap="square" rtlCol="0">
            <a:spAutoFit/>
          </a:bodyPr>
          <a:lstStyle/>
          <a:p>
            <a:r>
              <a:rPr lang="en-US" sz="2400" dirty="0"/>
              <a:t> </a:t>
            </a:r>
            <a:endParaRPr lang="en-US" dirty="0"/>
          </a:p>
        </p:txBody>
      </p:sp>
      <p:sp>
        <p:nvSpPr>
          <p:cNvPr id="4" name="TextBox 3">
            <a:extLst>
              <a:ext uri="{FF2B5EF4-FFF2-40B4-BE49-F238E27FC236}">
                <a16:creationId xmlns:a16="http://schemas.microsoft.com/office/drawing/2014/main" id="{B31C6843-CF50-4956-A2CD-EC5182E99182}"/>
              </a:ext>
            </a:extLst>
          </p:cNvPr>
          <p:cNvSpPr txBox="1"/>
          <p:nvPr/>
        </p:nvSpPr>
        <p:spPr>
          <a:xfrm>
            <a:off x="516836" y="1690688"/>
            <a:ext cx="9925878" cy="830997"/>
          </a:xfrm>
          <a:prstGeom prst="rect">
            <a:avLst/>
          </a:prstGeom>
          <a:noFill/>
        </p:spPr>
        <p:txBody>
          <a:bodyPr wrap="square" rtlCol="0">
            <a:spAutoFit/>
          </a:bodyPr>
          <a:lstStyle/>
          <a:p>
            <a:r>
              <a:rPr lang="en-US" sz="2400" dirty="0"/>
              <a:t>  </a:t>
            </a:r>
          </a:p>
          <a:p>
            <a:endParaRPr lang="en-US" sz="2400" dirty="0"/>
          </a:p>
        </p:txBody>
      </p:sp>
      <p:pic>
        <p:nvPicPr>
          <p:cNvPr id="2" name="Picture 1">
            <a:extLst>
              <a:ext uri="{FF2B5EF4-FFF2-40B4-BE49-F238E27FC236}">
                <a16:creationId xmlns:a16="http://schemas.microsoft.com/office/drawing/2014/main" id="{4C191755-42E3-4E40-9B64-B049DFFBA52A}"/>
              </a:ext>
            </a:extLst>
          </p:cNvPr>
          <p:cNvPicPr>
            <a:picLocks noChangeAspect="1"/>
          </p:cNvPicPr>
          <p:nvPr/>
        </p:nvPicPr>
        <p:blipFill>
          <a:blip r:embed="rId2"/>
          <a:stretch>
            <a:fillRect/>
          </a:stretch>
        </p:blipFill>
        <p:spPr>
          <a:xfrm>
            <a:off x="516836" y="1594107"/>
            <a:ext cx="5429250" cy="3952875"/>
          </a:xfrm>
          <a:prstGeom prst="rect">
            <a:avLst/>
          </a:prstGeom>
        </p:spPr>
      </p:pic>
      <p:pic>
        <p:nvPicPr>
          <p:cNvPr id="5" name="Picture 4">
            <a:extLst>
              <a:ext uri="{FF2B5EF4-FFF2-40B4-BE49-F238E27FC236}">
                <a16:creationId xmlns:a16="http://schemas.microsoft.com/office/drawing/2014/main" id="{8F4E24F4-7D4A-4011-8E0C-AD15BECE27B3}"/>
              </a:ext>
            </a:extLst>
          </p:cNvPr>
          <p:cNvPicPr>
            <a:picLocks noChangeAspect="1"/>
          </p:cNvPicPr>
          <p:nvPr/>
        </p:nvPicPr>
        <p:blipFill>
          <a:blip r:embed="rId3"/>
          <a:stretch>
            <a:fillRect/>
          </a:stretch>
        </p:blipFill>
        <p:spPr>
          <a:xfrm>
            <a:off x="5878169" y="1594106"/>
            <a:ext cx="5543548" cy="3952875"/>
          </a:xfrm>
          <a:prstGeom prst="rect">
            <a:avLst/>
          </a:prstGeom>
        </p:spPr>
      </p:pic>
    </p:spTree>
    <p:extLst>
      <p:ext uri="{BB962C8B-B14F-4D97-AF65-F5344CB8AC3E}">
        <p14:creationId xmlns:p14="http://schemas.microsoft.com/office/powerpoint/2010/main" val="3637636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p:txBody>
          <a:bodyPr/>
          <a:lstStyle/>
          <a:p>
            <a:r>
              <a:rPr lang="en-US" dirty="0"/>
              <a:t>Pooling </a:t>
            </a:r>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11449879" cy="461665"/>
          </a:xfrm>
          <a:prstGeom prst="rect">
            <a:avLst/>
          </a:prstGeom>
          <a:noFill/>
        </p:spPr>
        <p:txBody>
          <a:bodyPr wrap="square" rtlCol="0">
            <a:spAutoFit/>
          </a:bodyPr>
          <a:lstStyle/>
          <a:p>
            <a:r>
              <a:rPr lang="en-US" sz="2400" dirty="0"/>
              <a:t> </a:t>
            </a:r>
            <a:endParaRPr lang="en-US" dirty="0"/>
          </a:p>
        </p:txBody>
      </p:sp>
      <p:sp>
        <p:nvSpPr>
          <p:cNvPr id="4" name="TextBox 3">
            <a:extLst>
              <a:ext uri="{FF2B5EF4-FFF2-40B4-BE49-F238E27FC236}">
                <a16:creationId xmlns:a16="http://schemas.microsoft.com/office/drawing/2014/main" id="{B31C6843-CF50-4956-A2CD-EC5182E99182}"/>
              </a:ext>
            </a:extLst>
          </p:cNvPr>
          <p:cNvSpPr txBox="1"/>
          <p:nvPr/>
        </p:nvSpPr>
        <p:spPr>
          <a:xfrm>
            <a:off x="516835" y="1690688"/>
            <a:ext cx="11264347" cy="4524315"/>
          </a:xfrm>
          <a:prstGeom prst="rect">
            <a:avLst/>
          </a:prstGeom>
          <a:noFill/>
        </p:spPr>
        <p:txBody>
          <a:bodyPr wrap="square" rtlCol="0">
            <a:spAutoFit/>
          </a:bodyPr>
          <a:lstStyle/>
          <a:p>
            <a:pPr algn="just"/>
            <a:r>
              <a:rPr lang="en-US" sz="2400" dirty="0"/>
              <a:t> </a:t>
            </a:r>
            <a:r>
              <a:rPr lang="el-GR" sz="2400" dirty="0"/>
              <a:t>In </a:t>
            </a:r>
            <a:r>
              <a:rPr lang="el-GR" sz="2400" dirty="0" err="1"/>
              <a:t>particular</a:t>
            </a:r>
            <a:r>
              <a:rPr lang="el-GR" sz="2400" dirty="0"/>
              <a:t>, </a:t>
            </a:r>
            <a:r>
              <a:rPr lang="el-GR" sz="2400" dirty="0" err="1"/>
              <a:t>pooling</a:t>
            </a:r>
            <a:r>
              <a:rPr lang="en-US" sz="2400" dirty="0"/>
              <a:t>: </a:t>
            </a:r>
          </a:p>
          <a:p>
            <a:pPr marL="342900" lvl="0" indent="-342900" algn="just">
              <a:buFont typeface="Arial" panose="020B0604020202020204" pitchFamily="34" charset="0"/>
              <a:buChar char="•"/>
            </a:pPr>
            <a:r>
              <a:rPr lang="en-US" sz="2400" dirty="0"/>
              <a:t>makes the input representations (feature dimension) smaller and more manageable</a:t>
            </a:r>
          </a:p>
          <a:p>
            <a:pPr marL="342900" lvl="0" indent="-342900" algn="just">
              <a:buFont typeface="Arial" panose="020B0604020202020204" pitchFamily="34" charset="0"/>
              <a:buChar char="•"/>
            </a:pPr>
            <a:r>
              <a:rPr lang="en-US" sz="2400" dirty="0"/>
              <a:t>reduces the number of parameters and computations in the network, therefore, controlling overfitting </a:t>
            </a:r>
          </a:p>
          <a:p>
            <a:pPr marL="342900" lvl="0" indent="-342900" algn="just">
              <a:buFont typeface="Arial" panose="020B0604020202020204" pitchFamily="34" charset="0"/>
              <a:buChar char="•"/>
            </a:pPr>
            <a:r>
              <a:rPr lang="en-US" sz="2400" dirty="0"/>
              <a:t>makes the network invariant to small transformations, distortions and translations in the input image (a small distortion in input will not change the output of Pooling – since we take the maximum / average value in a local neighborhood).</a:t>
            </a:r>
          </a:p>
          <a:p>
            <a:pPr marL="342900" lvl="0" indent="-342900" algn="just">
              <a:buFont typeface="Arial" panose="020B0604020202020204" pitchFamily="34" charset="0"/>
              <a:buChar char="•"/>
            </a:pPr>
            <a:r>
              <a:rPr lang="en-US" sz="2400" dirty="0"/>
              <a:t>helps us arrive at an almost scale invariant representation of our image (the exact term is “equivariant”). This is very powerful since we can detect objects in an image no matter where they are located</a:t>
            </a:r>
          </a:p>
          <a:p>
            <a:pPr algn="just"/>
            <a:endParaRPr lang="en-US" sz="2400" dirty="0"/>
          </a:p>
          <a:p>
            <a:endParaRPr lang="en-US" sz="2400" dirty="0"/>
          </a:p>
        </p:txBody>
      </p:sp>
    </p:spTree>
    <p:extLst>
      <p:ext uri="{BB962C8B-B14F-4D97-AF65-F5344CB8AC3E}">
        <p14:creationId xmlns:p14="http://schemas.microsoft.com/office/powerpoint/2010/main" val="2909697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p:txBody>
          <a:bodyPr/>
          <a:lstStyle/>
          <a:p>
            <a:r>
              <a:rPr lang="en-US" b="1" dirty="0"/>
              <a:t>Fully Connected Layer</a:t>
            </a:r>
            <a:endParaRPr lang="en-US" dirty="0"/>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11449879" cy="461665"/>
          </a:xfrm>
          <a:prstGeom prst="rect">
            <a:avLst/>
          </a:prstGeom>
          <a:noFill/>
        </p:spPr>
        <p:txBody>
          <a:bodyPr wrap="square" rtlCol="0">
            <a:spAutoFit/>
          </a:bodyPr>
          <a:lstStyle/>
          <a:p>
            <a:r>
              <a:rPr lang="en-US" sz="2400" dirty="0"/>
              <a:t> </a:t>
            </a:r>
            <a:endParaRPr lang="en-US" dirty="0"/>
          </a:p>
        </p:txBody>
      </p:sp>
      <p:sp>
        <p:nvSpPr>
          <p:cNvPr id="4" name="TextBox 3">
            <a:extLst>
              <a:ext uri="{FF2B5EF4-FFF2-40B4-BE49-F238E27FC236}">
                <a16:creationId xmlns:a16="http://schemas.microsoft.com/office/drawing/2014/main" id="{B31C6843-CF50-4956-A2CD-EC5182E99182}"/>
              </a:ext>
            </a:extLst>
          </p:cNvPr>
          <p:cNvSpPr txBox="1"/>
          <p:nvPr/>
        </p:nvSpPr>
        <p:spPr>
          <a:xfrm>
            <a:off x="516835" y="1690688"/>
            <a:ext cx="11264347" cy="2677656"/>
          </a:xfrm>
          <a:prstGeom prst="rect">
            <a:avLst/>
          </a:prstGeom>
          <a:noFill/>
        </p:spPr>
        <p:txBody>
          <a:bodyPr wrap="square" rtlCol="0">
            <a:spAutoFit/>
          </a:bodyPr>
          <a:lstStyle/>
          <a:p>
            <a:pPr algn="just"/>
            <a:r>
              <a:rPr lang="en-US" sz="2400" dirty="0"/>
              <a:t>The Fully Connected layer is a traditional Multi Layer Perceptron that uses a </a:t>
            </a:r>
            <a:r>
              <a:rPr lang="en-US" sz="2400" dirty="0" err="1"/>
              <a:t>softmax</a:t>
            </a:r>
            <a:r>
              <a:rPr lang="en-US" sz="2400" dirty="0"/>
              <a:t>* activation function in the output layer (other classifiers like SVM can also be used). The term “Fully Connected” implies that every neuron in the previous layer is connected to every neuron on the next layer. </a:t>
            </a:r>
          </a:p>
          <a:p>
            <a:pPr algn="just"/>
            <a:endParaRPr lang="en-US" sz="2400" dirty="0"/>
          </a:p>
          <a:p>
            <a:pPr algn="just"/>
            <a:endParaRPr lang="en-US" sz="2400" dirty="0"/>
          </a:p>
          <a:p>
            <a:endParaRPr lang="en-US" sz="2400" dirty="0"/>
          </a:p>
        </p:txBody>
      </p:sp>
      <p:pic>
        <p:nvPicPr>
          <p:cNvPr id="8" name="Picture 7">
            <a:extLst>
              <a:ext uri="{FF2B5EF4-FFF2-40B4-BE49-F238E27FC236}">
                <a16:creationId xmlns:a16="http://schemas.microsoft.com/office/drawing/2014/main" id="{2FA08017-BB09-4994-8E69-78DEA2150AB2}"/>
              </a:ext>
            </a:extLst>
          </p:cNvPr>
          <p:cNvPicPr/>
          <p:nvPr/>
        </p:nvPicPr>
        <p:blipFill>
          <a:blip r:embed="rId2"/>
          <a:stretch>
            <a:fillRect/>
          </a:stretch>
        </p:blipFill>
        <p:spPr>
          <a:xfrm>
            <a:off x="2429392" y="3291156"/>
            <a:ext cx="6651763" cy="2380774"/>
          </a:xfrm>
          <a:prstGeom prst="rect">
            <a:avLst/>
          </a:prstGeom>
        </p:spPr>
      </p:pic>
      <p:sp>
        <p:nvSpPr>
          <p:cNvPr id="2" name="Rectangle 1">
            <a:extLst>
              <a:ext uri="{FF2B5EF4-FFF2-40B4-BE49-F238E27FC236}">
                <a16:creationId xmlns:a16="http://schemas.microsoft.com/office/drawing/2014/main" id="{4422E46B-3419-43C1-BC85-BD6E7CAAA4DD}"/>
              </a:ext>
            </a:extLst>
          </p:cNvPr>
          <p:cNvSpPr/>
          <p:nvPr/>
        </p:nvSpPr>
        <p:spPr>
          <a:xfrm>
            <a:off x="516835" y="5683850"/>
            <a:ext cx="11158330" cy="646331"/>
          </a:xfrm>
          <a:prstGeom prst="rect">
            <a:avLst/>
          </a:prstGeom>
        </p:spPr>
        <p:txBody>
          <a:bodyPr wrap="square">
            <a:spAutoFit/>
          </a:bodyPr>
          <a:lstStyle/>
          <a:p>
            <a:pPr algn="just">
              <a:spcAft>
                <a:spcPts val="1800"/>
              </a:spcAft>
            </a:pPr>
            <a:r>
              <a:rPr lang="en-US" b="1" dirty="0">
                <a:latin typeface="Helvetica" panose="020B0604020202020204" pitchFamily="34" charset="0"/>
                <a:ea typeface="Times New Roman" panose="02020603050405020304" pitchFamily="18" charset="0"/>
              </a:rPr>
              <a:t>*</a:t>
            </a:r>
            <a:r>
              <a:rPr lang="en-US" b="1" dirty="0" err="1">
                <a:latin typeface="Helvetica" panose="020B0604020202020204" pitchFamily="34" charset="0"/>
                <a:ea typeface="Times New Roman" panose="02020603050405020304" pitchFamily="18" charset="0"/>
              </a:rPr>
              <a:t>Softmax</a:t>
            </a:r>
            <a:r>
              <a:rPr lang="en-US" b="1" dirty="0">
                <a:latin typeface="Helvetica" panose="020B0604020202020204" pitchFamily="34" charset="0"/>
                <a:ea typeface="Times New Roman" panose="02020603050405020304" pitchFamily="18" charset="0"/>
              </a:rPr>
              <a:t> classifiers give you </a:t>
            </a:r>
            <a:r>
              <a:rPr lang="en-US" b="1" i="1" dirty="0">
                <a:latin typeface="Helvetica" panose="020B0604020202020204" pitchFamily="34" charset="0"/>
                <a:ea typeface="Times New Roman" panose="02020603050405020304" pitchFamily="18" charset="0"/>
              </a:rPr>
              <a:t>probabilities</a:t>
            </a:r>
            <a:r>
              <a:rPr lang="en-US" b="1" dirty="0">
                <a:latin typeface="Helvetica" panose="020B0604020202020204" pitchFamily="34" charset="0"/>
                <a:ea typeface="Times New Roman" panose="02020603050405020304" pitchFamily="18" charset="0"/>
              </a:rPr>
              <a:t> for each class label. </a:t>
            </a:r>
            <a:r>
              <a:rPr lang="en-US" dirty="0" err="1">
                <a:latin typeface="Helvetica" panose="020B0604020202020204" pitchFamily="34" charset="0"/>
                <a:ea typeface="Times New Roman" panose="02020603050405020304" pitchFamily="18" charset="0"/>
              </a:rPr>
              <a:t>Softmax</a:t>
            </a:r>
            <a:r>
              <a:rPr lang="en-US" dirty="0">
                <a:latin typeface="Helvetica" panose="020B0604020202020204" pitchFamily="34" charset="0"/>
                <a:ea typeface="Times New Roman" panose="02020603050405020304" pitchFamily="18" charset="0"/>
              </a:rPr>
              <a:t> classifier is a generalization of the binary form of Logistic Regression</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15368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p:txBody>
          <a:bodyPr/>
          <a:lstStyle/>
          <a:p>
            <a:r>
              <a:rPr lang="en-US" b="1" dirty="0"/>
              <a:t>The network </a:t>
            </a:r>
            <a:endParaRPr lang="en-US" dirty="0"/>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11449879" cy="461665"/>
          </a:xfrm>
          <a:prstGeom prst="rect">
            <a:avLst/>
          </a:prstGeom>
          <a:noFill/>
        </p:spPr>
        <p:txBody>
          <a:bodyPr wrap="square" rtlCol="0">
            <a:spAutoFit/>
          </a:bodyPr>
          <a:lstStyle/>
          <a:p>
            <a:r>
              <a:rPr lang="en-US" sz="2400" dirty="0"/>
              <a:t> </a:t>
            </a:r>
            <a:endParaRPr lang="en-US" dirty="0"/>
          </a:p>
        </p:txBody>
      </p:sp>
      <p:sp>
        <p:nvSpPr>
          <p:cNvPr id="4" name="TextBox 3">
            <a:extLst>
              <a:ext uri="{FF2B5EF4-FFF2-40B4-BE49-F238E27FC236}">
                <a16:creationId xmlns:a16="http://schemas.microsoft.com/office/drawing/2014/main" id="{B31C6843-CF50-4956-A2CD-EC5182E99182}"/>
              </a:ext>
            </a:extLst>
          </p:cNvPr>
          <p:cNvSpPr txBox="1"/>
          <p:nvPr/>
        </p:nvSpPr>
        <p:spPr>
          <a:xfrm>
            <a:off x="516835" y="1690688"/>
            <a:ext cx="11264347" cy="1569660"/>
          </a:xfrm>
          <a:prstGeom prst="rect">
            <a:avLst/>
          </a:prstGeom>
          <a:noFill/>
        </p:spPr>
        <p:txBody>
          <a:bodyPr wrap="square" rtlCol="0">
            <a:spAutoFit/>
          </a:bodyPr>
          <a:lstStyle/>
          <a:p>
            <a:pPr algn="just"/>
            <a:r>
              <a:rPr lang="en-US" sz="2400" dirty="0"/>
              <a:t>  </a:t>
            </a:r>
          </a:p>
          <a:p>
            <a:pPr algn="just"/>
            <a:endParaRPr lang="en-US" sz="2400" dirty="0"/>
          </a:p>
          <a:p>
            <a:pPr algn="just"/>
            <a:endParaRPr lang="en-US" sz="2400" dirty="0"/>
          </a:p>
          <a:p>
            <a:endParaRPr lang="en-US" sz="2400" dirty="0"/>
          </a:p>
        </p:txBody>
      </p:sp>
      <p:pic>
        <p:nvPicPr>
          <p:cNvPr id="9" name="Picture 8">
            <a:extLst>
              <a:ext uri="{FF2B5EF4-FFF2-40B4-BE49-F238E27FC236}">
                <a16:creationId xmlns:a16="http://schemas.microsoft.com/office/drawing/2014/main" id="{3C3C5E10-982A-4679-BA48-7CF5E2597113}"/>
              </a:ext>
            </a:extLst>
          </p:cNvPr>
          <p:cNvPicPr/>
          <p:nvPr/>
        </p:nvPicPr>
        <p:blipFill>
          <a:blip r:embed="rId2"/>
          <a:stretch>
            <a:fillRect/>
          </a:stretch>
        </p:blipFill>
        <p:spPr>
          <a:xfrm>
            <a:off x="1026942" y="1690688"/>
            <a:ext cx="10326858" cy="4386555"/>
          </a:xfrm>
          <a:prstGeom prst="rect">
            <a:avLst/>
          </a:prstGeom>
        </p:spPr>
      </p:pic>
    </p:spTree>
    <p:extLst>
      <p:ext uri="{BB962C8B-B14F-4D97-AF65-F5344CB8AC3E}">
        <p14:creationId xmlns:p14="http://schemas.microsoft.com/office/powerpoint/2010/main" val="27875658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p:txBody>
          <a:bodyPr/>
          <a:lstStyle/>
          <a:p>
            <a:r>
              <a:rPr lang="en-US" b="1" dirty="0"/>
              <a:t>Training the network </a:t>
            </a:r>
            <a:endParaRPr lang="en-US" dirty="0"/>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11449879" cy="461665"/>
          </a:xfrm>
          <a:prstGeom prst="rect">
            <a:avLst/>
          </a:prstGeom>
          <a:noFill/>
        </p:spPr>
        <p:txBody>
          <a:bodyPr wrap="square" rtlCol="0">
            <a:spAutoFit/>
          </a:bodyPr>
          <a:lstStyle/>
          <a:p>
            <a:r>
              <a:rPr lang="en-US" sz="2400" dirty="0"/>
              <a:t> </a:t>
            </a:r>
            <a:endParaRPr lang="en-US" dirty="0"/>
          </a:p>
        </p:txBody>
      </p:sp>
      <p:sp>
        <p:nvSpPr>
          <p:cNvPr id="4" name="TextBox 3">
            <a:extLst>
              <a:ext uri="{FF2B5EF4-FFF2-40B4-BE49-F238E27FC236}">
                <a16:creationId xmlns:a16="http://schemas.microsoft.com/office/drawing/2014/main" id="{B31C6843-CF50-4956-A2CD-EC5182E99182}"/>
              </a:ext>
            </a:extLst>
          </p:cNvPr>
          <p:cNvSpPr txBox="1"/>
          <p:nvPr/>
        </p:nvSpPr>
        <p:spPr>
          <a:xfrm>
            <a:off x="516835" y="1690688"/>
            <a:ext cx="11264347" cy="4431983"/>
          </a:xfrm>
          <a:prstGeom prst="rect">
            <a:avLst/>
          </a:prstGeom>
          <a:noFill/>
        </p:spPr>
        <p:txBody>
          <a:bodyPr wrap="square" rtlCol="0">
            <a:spAutoFit/>
          </a:bodyPr>
          <a:lstStyle/>
          <a:p>
            <a:pPr algn="just"/>
            <a:r>
              <a:rPr lang="en-US" sz="2400" dirty="0"/>
              <a:t>The overall training process of the Convolution Network may be summarized as below:</a:t>
            </a:r>
          </a:p>
          <a:p>
            <a:pPr lvl="0" algn="just"/>
            <a:r>
              <a:rPr lang="en-US" sz="2400" b="1" dirty="0"/>
              <a:t>Step1:</a:t>
            </a:r>
            <a:r>
              <a:rPr lang="en-US" sz="2400" dirty="0"/>
              <a:t> We initialize all filters and parameters / weights with random values</a:t>
            </a:r>
          </a:p>
          <a:p>
            <a:pPr algn="just"/>
            <a:r>
              <a:rPr lang="en-US" sz="2400" b="1" dirty="0"/>
              <a:t>Step2: </a:t>
            </a:r>
            <a:r>
              <a:rPr lang="en-US" sz="2400" dirty="0"/>
              <a:t>The network takes a training image as input, goes through the forward propagation step (convolution, </a:t>
            </a:r>
            <a:r>
              <a:rPr lang="en-US" sz="2400" dirty="0" err="1"/>
              <a:t>ReLU</a:t>
            </a:r>
            <a:r>
              <a:rPr lang="en-US" sz="2400" dirty="0"/>
              <a:t> and pooling operations along with forward propagation in the Fully Connected layer) and finds the output probabilities for each class.</a:t>
            </a:r>
          </a:p>
          <a:p>
            <a:pPr lvl="0" algn="just"/>
            <a:r>
              <a:rPr lang="en-US" sz="2400" b="1" dirty="0"/>
              <a:t>Step3:</a:t>
            </a:r>
            <a:r>
              <a:rPr lang="en-US" sz="2400" dirty="0"/>
              <a:t> Calculate the total error at the output layer</a:t>
            </a:r>
          </a:p>
          <a:p>
            <a:pPr algn="just"/>
            <a:r>
              <a:rPr lang="en-US" sz="2400" b="1" dirty="0"/>
              <a:t>Step4:</a:t>
            </a:r>
            <a:r>
              <a:rPr lang="en-US" sz="2400" dirty="0"/>
              <a:t> Use Backpropagation to calculate the </a:t>
            </a:r>
            <a:r>
              <a:rPr lang="en-US" sz="2400" i="1" dirty="0"/>
              <a:t>gradients</a:t>
            </a:r>
            <a:r>
              <a:rPr lang="en-US" sz="2400" dirty="0"/>
              <a:t> of the error with respect to all weights in the network and use </a:t>
            </a:r>
            <a:r>
              <a:rPr lang="en-US" sz="2400" i="1" dirty="0"/>
              <a:t>gradient descent</a:t>
            </a:r>
            <a:r>
              <a:rPr lang="en-US" sz="2400" dirty="0"/>
              <a:t> to update all filter values / weights and parameter values to minimize the output error.</a:t>
            </a:r>
          </a:p>
          <a:p>
            <a:pPr algn="just"/>
            <a:r>
              <a:rPr lang="en-US" sz="2400" b="1" dirty="0"/>
              <a:t>Step5:</a:t>
            </a:r>
            <a:r>
              <a:rPr lang="en-US" sz="2400" dirty="0"/>
              <a:t> Repeat steps 2-4 with all images in the training set.</a:t>
            </a:r>
          </a:p>
          <a:p>
            <a:pPr lvl="0"/>
            <a:endParaRPr lang="en-US" dirty="0"/>
          </a:p>
        </p:txBody>
      </p:sp>
    </p:spTree>
    <p:extLst>
      <p:ext uri="{BB962C8B-B14F-4D97-AF65-F5344CB8AC3E}">
        <p14:creationId xmlns:p14="http://schemas.microsoft.com/office/powerpoint/2010/main" val="29420216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p:txBody>
          <a:bodyPr/>
          <a:lstStyle/>
          <a:p>
            <a:r>
              <a:rPr lang="en-US" b="1" dirty="0"/>
              <a:t>Testing the network </a:t>
            </a:r>
            <a:endParaRPr lang="en-US" dirty="0"/>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11449879" cy="461665"/>
          </a:xfrm>
          <a:prstGeom prst="rect">
            <a:avLst/>
          </a:prstGeom>
          <a:noFill/>
        </p:spPr>
        <p:txBody>
          <a:bodyPr wrap="square" rtlCol="0">
            <a:spAutoFit/>
          </a:bodyPr>
          <a:lstStyle/>
          <a:p>
            <a:r>
              <a:rPr lang="en-US" sz="2400" dirty="0"/>
              <a:t> </a:t>
            </a:r>
            <a:endParaRPr lang="en-US" dirty="0"/>
          </a:p>
        </p:txBody>
      </p:sp>
      <p:sp>
        <p:nvSpPr>
          <p:cNvPr id="4" name="TextBox 3">
            <a:extLst>
              <a:ext uri="{FF2B5EF4-FFF2-40B4-BE49-F238E27FC236}">
                <a16:creationId xmlns:a16="http://schemas.microsoft.com/office/drawing/2014/main" id="{B31C6843-CF50-4956-A2CD-EC5182E99182}"/>
              </a:ext>
            </a:extLst>
          </p:cNvPr>
          <p:cNvSpPr txBox="1"/>
          <p:nvPr/>
        </p:nvSpPr>
        <p:spPr>
          <a:xfrm>
            <a:off x="516835" y="1690688"/>
            <a:ext cx="11264347" cy="2585323"/>
          </a:xfrm>
          <a:prstGeom prst="rect">
            <a:avLst/>
          </a:prstGeom>
          <a:noFill/>
        </p:spPr>
        <p:txBody>
          <a:bodyPr wrap="square" rtlCol="0">
            <a:spAutoFit/>
          </a:bodyPr>
          <a:lstStyle/>
          <a:p>
            <a:pPr algn="just"/>
            <a:r>
              <a:rPr lang="en-US" sz="2400" dirty="0"/>
              <a:t>When a new (unseen) image is input into the </a:t>
            </a:r>
            <a:r>
              <a:rPr lang="en-US" sz="2400" dirty="0" err="1"/>
              <a:t>ConvNet</a:t>
            </a:r>
            <a:r>
              <a:rPr lang="en-US" sz="2400" dirty="0"/>
              <a:t>, the network would go through the forward propagation step and output a probability for each class (for a new image, the output probabilities are calculated using the weights which have been optimized to correctly classify all the previous training examples). If our training set is large enough, the network will (hopefully) generalize well to new images and classify them into correct categories.</a:t>
            </a:r>
          </a:p>
          <a:p>
            <a:pPr lvl="0"/>
            <a:endParaRPr lang="en-US" dirty="0"/>
          </a:p>
        </p:txBody>
      </p:sp>
    </p:spTree>
    <p:extLst>
      <p:ext uri="{BB962C8B-B14F-4D97-AF65-F5344CB8AC3E}">
        <p14:creationId xmlns:p14="http://schemas.microsoft.com/office/powerpoint/2010/main" val="18902605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175591" y="-302985"/>
            <a:ext cx="10515600" cy="1325563"/>
          </a:xfrm>
        </p:spPr>
        <p:txBody>
          <a:bodyPr/>
          <a:lstStyle/>
          <a:p>
            <a:r>
              <a:rPr lang="en-US" b="1" dirty="0"/>
              <a:t>Some Network Architectures </a:t>
            </a:r>
            <a:endParaRPr lang="en-US" dirty="0"/>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11449879" cy="461665"/>
          </a:xfrm>
          <a:prstGeom prst="rect">
            <a:avLst/>
          </a:prstGeom>
          <a:noFill/>
        </p:spPr>
        <p:txBody>
          <a:bodyPr wrap="square" rtlCol="0">
            <a:spAutoFit/>
          </a:bodyPr>
          <a:lstStyle/>
          <a:p>
            <a:r>
              <a:rPr lang="en-US" sz="2400" dirty="0"/>
              <a:t> </a:t>
            </a:r>
            <a:endParaRPr lang="en-US" dirty="0"/>
          </a:p>
        </p:txBody>
      </p:sp>
      <p:sp>
        <p:nvSpPr>
          <p:cNvPr id="4" name="TextBox 3">
            <a:extLst>
              <a:ext uri="{FF2B5EF4-FFF2-40B4-BE49-F238E27FC236}">
                <a16:creationId xmlns:a16="http://schemas.microsoft.com/office/drawing/2014/main" id="{B31C6843-CF50-4956-A2CD-EC5182E99182}"/>
              </a:ext>
            </a:extLst>
          </p:cNvPr>
          <p:cNvSpPr txBox="1"/>
          <p:nvPr/>
        </p:nvSpPr>
        <p:spPr>
          <a:xfrm>
            <a:off x="175591" y="746891"/>
            <a:ext cx="11264347" cy="6278642"/>
          </a:xfrm>
          <a:prstGeom prst="rect">
            <a:avLst/>
          </a:prstGeom>
          <a:noFill/>
        </p:spPr>
        <p:txBody>
          <a:bodyPr wrap="square" rtlCol="0">
            <a:spAutoFit/>
          </a:bodyPr>
          <a:lstStyle/>
          <a:p>
            <a:pPr lvl="0"/>
            <a:r>
              <a:rPr lang="en-US" sz="2400" b="1" dirty="0" err="1"/>
              <a:t>LeNet</a:t>
            </a:r>
            <a:r>
              <a:rPr lang="en-US" sz="2400" b="1" dirty="0"/>
              <a:t> (1990s)</a:t>
            </a:r>
          </a:p>
          <a:p>
            <a:pPr lvl="0"/>
            <a:r>
              <a:rPr lang="en-US" sz="2400" b="1" dirty="0"/>
              <a:t>1990s to 2012:</a:t>
            </a:r>
            <a:r>
              <a:rPr lang="en-US" sz="2400" dirty="0"/>
              <a:t> In the years from late 1990s to early 2010s convolutional neural network were in incubation. As more and more data and computing power became available, tasks that convolutional neural networks could tackle became more and more interesting.</a:t>
            </a:r>
          </a:p>
          <a:p>
            <a:pPr lvl="0"/>
            <a:r>
              <a:rPr lang="en-US" sz="2400" b="1" dirty="0" err="1"/>
              <a:t>AlexNet</a:t>
            </a:r>
            <a:r>
              <a:rPr lang="en-US" sz="2400" b="1" dirty="0"/>
              <a:t> (2012) – </a:t>
            </a:r>
            <a:r>
              <a:rPr lang="en-US" sz="2400" dirty="0"/>
              <a:t>In 2012, Alex </a:t>
            </a:r>
            <a:r>
              <a:rPr lang="en-US" sz="2400" dirty="0" err="1"/>
              <a:t>Krizhevsky</a:t>
            </a:r>
            <a:r>
              <a:rPr lang="en-US" sz="2400" dirty="0"/>
              <a:t> (and others) released </a:t>
            </a:r>
            <a:r>
              <a:rPr lang="en-US" sz="2400" u="sng" dirty="0" err="1">
                <a:hlinkClick r:id="rId2"/>
              </a:rPr>
              <a:t>AlexNet</a:t>
            </a:r>
            <a:r>
              <a:rPr lang="en-US" sz="2400" dirty="0"/>
              <a:t> which was a deeper and much wider version of the </a:t>
            </a:r>
            <a:r>
              <a:rPr lang="en-US" sz="2400" dirty="0" err="1"/>
              <a:t>LeNet</a:t>
            </a:r>
            <a:r>
              <a:rPr lang="en-US" sz="2400" dirty="0"/>
              <a:t> and won by a large margin the difficult ImageNet Large Scale Visual Recognition Challenge (ILSVRC) in 2012. It was a significant breakthrough with respect to the previous approaches and the current widespread application of CNNs can be attributed to this work.</a:t>
            </a:r>
          </a:p>
          <a:p>
            <a:pPr lvl="0"/>
            <a:r>
              <a:rPr lang="en-US" sz="2400" b="1" dirty="0"/>
              <a:t>ZF Net (2013) –</a:t>
            </a:r>
            <a:r>
              <a:rPr lang="en-US" sz="2400" dirty="0"/>
              <a:t> The ILSVRC 2013 winner was a Convolutional Network from Matthew </a:t>
            </a:r>
            <a:r>
              <a:rPr lang="en-US" sz="2400" dirty="0" err="1"/>
              <a:t>Zeiler</a:t>
            </a:r>
            <a:r>
              <a:rPr lang="en-US" sz="2400" dirty="0"/>
              <a:t> and Rob Fergus. It became known as the </a:t>
            </a:r>
            <a:r>
              <a:rPr lang="en-US" sz="2400" u="sng" dirty="0" err="1">
                <a:hlinkClick r:id="rId3"/>
              </a:rPr>
              <a:t>ZFNet</a:t>
            </a:r>
            <a:r>
              <a:rPr lang="en-US" sz="2400" dirty="0"/>
              <a:t> (short for </a:t>
            </a:r>
            <a:r>
              <a:rPr lang="en-US" sz="2400" dirty="0" err="1"/>
              <a:t>Zeiler</a:t>
            </a:r>
            <a:r>
              <a:rPr lang="en-US" sz="2400" dirty="0"/>
              <a:t> &amp; Fergus Net). It was an improvement on </a:t>
            </a:r>
            <a:r>
              <a:rPr lang="en-US" sz="2400" dirty="0" err="1"/>
              <a:t>AlexNet</a:t>
            </a:r>
            <a:r>
              <a:rPr lang="en-US" sz="2400" dirty="0"/>
              <a:t> by tweaking the architecture hyperparameters.</a:t>
            </a:r>
          </a:p>
          <a:p>
            <a:pPr lvl="0"/>
            <a:r>
              <a:rPr lang="en-US" sz="2400" b="1" dirty="0" err="1"/>
              <a:t>GoogLeNet</a:t>
            </a:r>
            <a:r>
              <a:rPr lang="en-US" sz="2400" b="1" dirty="0"/>
              <a:t> (2014) – </a:t>
            </a:r>
            <a:r>
              <a:rPr lang="en-US" sz="2400" dirty="0"/>
              <a:t>The ILSVRC 2014 winner was a Convolutional Network from </a:t>
            </a:r>
            <a:r>
              <a:rPr lang="en-US" sz="2400" u="sng" dirty="0" err="1">
                <a:hlinkClick r:id="rId4"/>
              </a:rPr>
              <a:t>Szegedy</a:t>
            </a:r>
            <a:r>
              <a:rPr lang="en-US" sz="2400" u="sng" dirty="0">
                <a:hlinkClick r:id="rId4"/>
              </a:rPr>
              <a:t> et </a:t>
            </a:r>
            <a:r>
              <a:rPr lang="en-US" sz="2400" u="sng" dirty="0" err="1">
                <a:hlinkClick r:id="rId4"/>
              </a:rPr>
              <a:t>al.</a:t>
            </a:r>
            <a:r>
              <a:rPr lang="en-US" sz="2400" dirty="0" err="1"/>
              <a:t>from</a:t>
            </a:r>
            <a:r>
              <a:rPr lang="en-US" sz="2400" dirty="0"/>
              <a:t> Google. Its main contribution was the development of an </a:t>
            </a:r>
            <a:r>
              <a:rPr lang="en-US" sz="2400" i="1" dirty="0"/>
              <a:t>Inception Module</a:t>
            </a:r>
            <a:r>
              <a:rPr lang="en-US" sz="2400" dirty="0"/>
              <a:t> that dramatically reduced the number of parameters in the network (4M, compared to </a:t>
            </a:r>
            <a:r>
              <a:rPr lang="en-US" sz="2400" dirty="0" err="1"/>
              <a:t>AlexNet</a:t>
            </a:r>
            <a:r>
              <a:rPr lang="en-US" sz="2400" dirty="0"/>
              <a:t> with 60M).</a:t>
            </a:r>
          </a:p>
          <a:p>
            <a:pPr algn="just"/>
            <a:endParaRPr lang="en-US" dirty="0"/>
          </a:p>
        </p:txBody>
      </p:sp>
    </p:spTree>
    <p:extLst>
      <p:ext uri="{BB962C8B-B14F-4D97-AF65-F5344CB8AC3E}">
        <p14:creationId xmlns:p14="http://schemas.microsoft.com/office/powerpoint/2010/main" val="136293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lstStyle/>
          <a:p>
            <a:r>
              <a:rPr lang="en-US" b="1" dirty="0"/>
              <a:t>Until Now…</a:t>
            </a:r>
            <a:br>
              <a:rPr lang="en-US" b="1" dirty="0"/>
            </a:b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825625"/>
            <a:ext cx="10515600" cy="4351338"/>
          </a:xfrm>
        </p:spPr>
        <p:txBody>
          <a:bodyPr/>
          <a:lstStyle/>
          <a:p>
            <a:pPr marL="0" indent="0">
              <a:buNone/>
            </a:pPr>
            <a:r>
              <a:rPr lang="en-US" dirty="0"/>
              <a:t> </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16D28FD6-64EB-4F71-997B-CAB85E3D912F}"/>
              </a:ext>
            </a:extLst>
          </p:cNvPr>
          <p:cNvPicPr>
            <a:picLocks noChangeAspect="1"/>
          </p:cNvPicPr>
          <p:nvPr/>
        </p:nvPicPr>
        <p:blipFill>
          <a:blip r:embed="rId2"/>
          <a:stretch>
            <a:fillRect/>
          </a:stretch>
        </p:blipFill>
        <p:spPr>
          <a:xfrm>
            <a:off x="940905" y="1451269"/>
            <a:ext cx="9780103" cy="4850479"/>
          </a:xfrm>
          <a:prstGeom prst="rect">
            <a:avLst/>
          </a:prstGeom>
        </p:spPr>
      </p:pic>
    </p:spTree>
    <p:extLst>
      <p:ext uri="{BB962C8B-B14F-4D97-AF65-F5344CB8AC3E}">
        <p14:creationId xmlns:p14="http://schemas.microsoft.com/office/powerpoint/2010/main" val="3361177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175591" y="-302985"/>
            <a:ext cx="10515600" cy="1325563"/>
          </a:xfrm>
        </p:spPr>
        <p:txBody>
          <a:bodyPr/>
          <a:lstStyle/>
          <a:p>
            <a:r>
              <a:rPr lang="en-US" b="1" dirty="0"/>
              <a:t>Some Network Architectures </a:t>
            </a:r>
            <a:endParaRPr lang="en-US" dirty="0"/>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11449879" cy="461665"/>
          </a:xfrm>
          <a:prstGeom prst="rect">
            <a:avLst/>
          </a:prstGeom>
          <a:noFill/>
        </p:spPr>
        <p:txBody>
          <a:bodyPr wrap="square" rtlCol="0">
            <a:spAutoFit/>
          </a:bodyPr>
          <a:lstStyle/>
          <a:p>
            <a:r>
              <a:rPr lang="en-US" sz="2400" dirty="0"/>
              <a:t> </a:t>
            </a:r>
            <a:endParaRPr lang="en-US" dirty="0"/>
          </a:p>
        </p:txBody>
      </p:sp>
      <p:sp>
        <p:nvSpPr>
          <p:cNvPr id="4" name="TextBox 3">
            <a:extLst>
              <a:ext uri="{FF2B5EF4-FFF2-40B4-BE49-F238E27FC236}">
                <a16:creationId xmlns:a16="http://schemas.microsoft.com/office/drawing/2014/main" id="{B31C6843-CF50-4956-A2CD-EC5182E99182}"/>
              </a:ext>
            </a:extLst>
          </p:cNvPr>
          <p:cNvSpPr txBox="1"/>
          <p:nvPr/>
        </p:nvSpPr>
        <p:spPr>
          <a:xfrm>
            <a:off x="175591" y="746891"/>
            <a:ext cx="11264347" cy="5170646"/>
          </a:xfrm>
          <a:prstGeom prst="rect">
            <a:avLst/>
          </a:prstGeom>
          <a:noFill/>
        </p:spPr>
        <p:txBody>
          <a:bodyPr wrap="square" rtlCol="0">
            <a:spAutoFit/>
          </a:bodyPr>
          <a:lstStyle/>
          <a:p>
            <a:pPr lvl="0"/>
            <a:r>
              <a:rPr lang="en-US" sz="2400" b="1" dirty="0" err="1"/>
              <a:t>VGGNet</a:t>
            </a:r>
            <a:r>
              <a:rPr lang="en-US" sz="2400" b="1" dirty="0"/>
              <a:t> (2014) –</a:t>
            </a:r>
            <a:r>
              <a:rPr lang="en-US" sz="2400" dirty="0"/>
              <a:t> The runner-up in ILSVRC 2014 was the network that became known as the </a:t>
            </a:r>
            <a:r>
              <a:rPr lang="en-US" sz="2400" u="sng" dirty="0">
                <a:hlinkClick r:id="rId2"/>
              </a:rPr>
              <a:t>VGGNet</a:t>
            </a:r>
            <a:r>
              <a:rPr lang="en-US" sz="2400" dirty="0"/>
              <a:t>. Its main contribution was in showing that the depth of the network (number of layers) is a critical component for good performance.</a:t>
            </a:r>
          </a:p>
          <a:p>
            <a:pPr lvl="0"/>
            <a:r>
              <a:rPr lang="en-US" sz="2400" b="1" dirty="0" err="1"/>
              <a:t>ResNets</a:t>
            </a:r>
            <a:r>
              <a:rPr lang="en-US" sz="2400" b="1" dirty="0"/>
              <a:t> (2015) – </a:t>
            </a:r>
            <a:r>
              <a:rPr lang="en-US" sz="2400" u="sng" dirty="0">
                <a:hlinkClick r:id="rId3"/>
              </a:rPr>
              <a:t>Residual Network</a:t>
            </a:r>
            <a:r>
              <a:rPr lang="en-US" sz="2400" dirty="0"/>
              <a:t> developed by </a:t>
            </a:r>
            <a:r>
              <a:rPr lang="en-US" sz="2400" dirty="0" err="1"/>
              <a:t>Kaiming</a:t>
            </a:r>
            <a:r>
              <a:rPr lang="en-US" sz="2400" dirty="0"/>
              <a:t> He (and others) was the winner of ILSVRC 2015. </a:t>
            </a:r>
            <a:r>
              <a:rPr lang="en-US" sz="2400" dirty="0" err="1"/>
              <a:t>ResNets</a:t>
            </a:r>
            <a:r>
              <a:rPr lang="en-US" sz="2400" dirty="0"/>
              <a:t> are currently by far state of the art Convolutional Neural Network models and are the default choice for using </a:t>
            </a:r>
            <a:r>
              <a:rPr lang="en-US" sz="2400" dirty="0" err="1"/>
              <a:t>ConvNets</a:t>
            </a:r>
            <a:r>
              <a:rPr lang="en-US" sz="2400" dirty="0"/>
              <a:t> in practice (as of May 2016).</a:t>
            </a:r>
          </a:p>
          <a:p>
            <a:r>
              <a:rPr lang="en-US" sz="2400" b="1" dirty="0" err="1"/>
              <a:t>DenseNet</a:t>
            </a:r>
            <a:r>
              <a:rPr lang="en-US" sz="2400" b="1" dirty="0"/>
              <a:t> (August 2016) – </a:t>
            </a:r>
            <a:r>
              <a:rPr lang="en-US" sz="2400" dirty="0"/>
              <a:t>Recently published by Gao Huang (and others), the </a:t>
            </a:r>
            <a:r>
              <a:rPr lang="en-US" sz="2400" u="sng" dirty="0">
                <a:hlinkClick r:id="rId4"/>
              </a:rPr>
              <a:t>Densely Connected Convolutional Network</a:t>
            </a:r>
            <a:r>
              <a:rPr lang="en-US" sz="2400" dirty="0"/>
              <a:t> has each layer directly connected to every other layer in a feed-forward fashion. The </a:t>
            </a:r>
            <a:r>
              <a:rPr lang="en-US" sz="2400" dirty="0" err="1"/>
              <a:t>DenseNet</a:t>
            </a:r>
            <a:r>
              <a:rPr lang="en-US" sz="2400" dirty="0"/>
              <a:t> has been shown to obtain significant improvements over previous state-of-the-art architectures on five highly competitive object recognition benchmark tasks. </a:t>
            </a:r>
          </a:p>
          <a:p>
            <a:pPr lvl="0"/>
            <a:endParaRPr lang="en-US" sz="2400" dirty="0"/>
          </a:p>
          <a:p>
            <a:pPr algn="just"/>
            <a:endParaRPr lang="en-US" dirty="0"/>
          </a:p>
        </p:txBody>
      </p:sp>
    </p:spTree>
    <p:extLst>
      <p:ext uri="{BB962C8B-B14F-4D97-AF65-F5344CB8AC3E}">
        <p14:creationId xmlns:p14="http://schemas.microsoft.com/office/powerpoint/2010/main" val="7843722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175591" y="-302985"/>
            <a:ext cx="10515600" cy="1325563"/>
          </a:xfrm>
        </p:spPr>
        <p:txBody>
          <a:bodyPr/>
          <a:lstStyle/>
          <a:p>
            <a:r>
              <a:rPr lang="en-US" b="1" dirty="0"/>
              <a:t>Some Network Architectures  - Parameters</a:t>
            </a:r>
            <a:endParaRPr lang="en-US" dirty="0"/>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11449879" cy="461665"/>
          </a:xfrm>
          <a:prstGeom prst="rect">
            <a:avLst/>
          </a:prstGeom>
          <a:noFill/>
        </p:spPr>
        <p:txBody>
          <a:bodyPr wrap="square" rtlCol="0">
            <a:spAutoFit/>
          </a:bodyPr>
          <a:lstStyle/>
          <a:p>
            <a:r>
              <a:rPr lang="en-US" sz="2400" dirty="0"/>
              <a:t> </a:t>
            </a:r>
            <a:endParaRPr lang="en-US" dirty="0"/>
          </a:p>
        </p:txBody>
      </p:sp>
      <p:graphicFrame>
        <p:nvGraphicFramePr>
          <p:cNvPr id="2" name="Table 1">
            <a:extLst>
              <a:ext uri="{FF2B5EF4-FFF2-40B4-BE49-F238E27FC236}">
                <a16:creationId xmlns:a16="http://schemas.microsoft.com/office/drawing/2014/main" id="{10C2AAAD-5298-44F7-8F60-79089397467D}"/>
              </a:ext>
            </a:extLst>
          </p:cNvPr>
          <p:cNvGraphicFramePr>
            <a:graphicFrameLocks noGrp="1"/>
          </p:cNvGraphicFramePr>
          <p:nvPr>
            <p:extLst>
              <p:ext uri="{D42A27DB-BD31-4B8C-83A1-F6EECF244321}">
                <p14:modId xmlns:p14="http://schemas.microsoft.com/office/powerpoint/2010/main" val="3859001281"/>
              </p:ext>
            </p:extLst>
          </p:nvPr>
        </p:nvGraphicFramePr>
        <p:xfrm>
          <a:off x="1846469" y="1741104"/>
          <a:ext cx="8128000" cy="38778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47634819"/>
                    </a:ext>
                  </a:extLst>
                </a:gridCol>
                <a:gridCol w="4064000">
                  <a:extLst>
                    <a:ext uri="{9D8B030D-6E8A-4147-A177-3AD203B41FA5}">
                      <a16:colId xmlns:a16="http://schemas.microsoft.com/office/drawing/2014/main" val="350121190"/>
                    </a:ext>
                  </a:extLst>
                </a:gridCol>
              </a:tblGrid>
              <a:tr h="485559">
                <a:tc>
                  <a:txBody>
                    <a:bodyPr/>
                    <a:lstStyle/>
                    <a:p>
                      <a:r>
                        <a:rPr lang="en-US" dirty="0"/>
                        <a:t>Network </a:t>
                      </a:r>
                    </a:p>
                  </a:txBody>
                  <a:tcPr/>
                </a:tc>
                <a:tc>
                  <a:txBody>
                    <a:bodyPr/>
                    <a:lstStyle/>
                    <a:p>
                      <a:r>
                        <a:rPr lang="en-US" dirty="0"/>
                        <a:t>Number of Parameters</a:t>
                      </a:r>
                    </a:p>
                  </a:txBody>
                  <a:tcPr/>
                </a:tc>
                <a:extLst>
                  <a:ext uri="{0D108BD9-81ED-4DB2-BD59-A6C34878D82A}">
                    <a16:rowId xmlns:a16="http://schemas.microsoft.com/office/drawing/2014/main" val="4038310072"/>
                  </a:ext>
                </a:extLst>
              </a:tr>
              <a:tr h="485559">
                <a:tc>
                  <a:txBody>
                    <a:bodyPr/>
                    <a:lstStyle/>
                    <a:p>
                      <a:r>
                        <a:rPr lang="en-US" dirty="0"/>
                        <a:t>LeNet-5</a:t>
                      </a:r>
                    </a:p>
                  </a:txBody>
                  <a:tcPr/>
                </a:tc>
                <a:tc>
                  <a:txBody>
                    <a:bodyPr/>
                    <a:lstStyle/>
                    <a:p>
                      <a:r>
                        <a:rPr lang="en-US" dirty="0"/>
                        <a:t>60000</a:t>
                      </a:r>
                    </a:p>
                  </a:txBody>
                  <a:tcPr/>
                </a:tc>
                <a:extLst>
                  <a:ext uri="{0D108BD9-81ED-4DB2-BD59-A6C34878D82A}">
                    <a16:rowId xmlns:a16="http://schemas.microsoft.com/office/drawing/2014/main" val="788055204"/>
                  </a:ext>
                </a:extLst>
              </a:tr>
              <a:tr h="485559">
                <a:tc>
                  <a:txBody>
                    <a:bodyPr/>
                    <a:lstStyle/>
                    <a:p>
                      <a:r>
                        <a:rPr lang="en-US" dirty="0" err="1"/>
                        <a:t>AlexNet</a:t>
                      </a:r>
                      <a:endParaRPr lang="en-US" dirty="0"/>
                    </a:p>
                  </a:txBody>
                  <a:tcPr/>
                </a:tc>
                <a:tc>
                  <a:txBody>
                    <a:bodyPr/>
                    <a:lstStyle/>
                    <a:p>
                      <a:r>
                        <a:rPr lang="en-US" dirty="0"/>
                        <a:t>60 million</a:t>
                      </a:r>
                    </a:p>
                  </a:txBody>
                  <a:tcPr/>
                </a:tc>
                <a:extLst>
                  <a:ext uri="{0D108BD9-81ED-4DB2-BD59-A6C34878D82A}">
                    <a16:rowId xmlns:a16="http://schemas.microsoft.com/office/drawing/2014/main" val="2593181711"/>
                  </a:ext>
                </a:extLst>
              </a:tr>
              <a:tr h="485559">
                <a:tc>
                  <a:txBody>
                    <a:bodyPr/>
                    <a:lstStyle/>
                    <a:p>
                      <a:r>
                        <a:rPr lang="en-US" dirty="0"/>
                        <a:t>VGG-16</a:t>
                      </a:r>
                    </a:p>
                  </a:txBody>
                  <a:tcPr/>
                </a:tc>
                <a:tc>
                  <a:txBody>
                    <a:bodyPr/>
                    <a:lstStyle/>
                    <a:p>
                      <a:r>
                        <a:rPr lang="en-US" dirty="0"/>
                        <a:t>138 million</a:t>
                      </a:r>
                    </a:p>
                  </a:txBody>
                  <a:tcPr/>
                </a:tc>
                <a:extLst>
                  <a:ext uri="{0D108BD9-81ED-4DB2-BD59-A6C34878D82A}">
                    <a16:rowId xmlns:a16="http://schemas.microsoft.com/office/drawing/2014/main" val="789576507"/>
                  </a:ext>
                </a:extLst>
              </a:tr>
              <a:tr h="485559">
                <a:tc>
                  <a:txBody>
                    <a:bodyPr/>
                    <a:lstStyle/>
                    <a:p>
                      <a:r>
                        <a:rPr lang="en-US" dirty="0" err="1"/>
                        <a:t>GoogleNet</a:t>
                      </a:r>
                      <a:endParaRPr lang="en-US" dirty="0"/>
                    </a:p>
                  </a:txBody>
                  <a:tcPr/>
                </a:tc>
                <a:tc>
                  <a:txBody>
                    <a:bodyPr/>
                    <a:lstStyle/>
                    <a:p>
                      <a:r>
                        <a:rPr lang="en-US" dirty="0"/>
                        <a:t>5 million (V1) - 23 million (V3)</a:t>
                      </a:r>
                    </a:p>
                  </a:txBody>
                  <a:tcPr/>
                </a:tc>
                <a:extLst>
                  <a:ext uri="{0D108BD9-81ED-4DB2-BD59-A6C34878D82A}">
                    <a16:rowId xmlns:a16="http://schemas.microsoft.com/office/drawing/2014/main" val="711695662"/>
                  </a:ext>
                </a:extLst>
              </a:tr>
              <a:tr h="485559">
                <a:tc>
                  <a:txBody>
                    <a:bodyPr/>
                    <a:lstStyle/>
                    <a:p>
                      <a:r>
                        <a:rPr lang="en-US" dirty="0"/>
                        <a:t>ResNet50</a:t>
                      </a:r>
                    </a:p>
                  </a:txBody>
                  <a:tcPr/>
                </a:tc>
                <a:tc>
                  <a:txBody>
                    <a:bodyPr/>
                    <a:lstStyle/>
                    <a:p>
                      <a:r>
                        <a:rPr lang="en-US" dirty="0"/>
                        <a:t>25 million</a:t>
                      </a:r>
                    </a:p>
                  </a:txBody>
                  <a:tcPr/>
                </a:tc>
                <a:extLst>
                  <a:ext uri="{0D108BD9-81ED-4DB2-BD59-A6C34878D82A}">
                    <a16:rowId xmlns:a16="http://schemas.microsoft.com/office/drawing/2014/main" val="1146206912"/>
                  </a:ext>
                </a:extLst>
              </a:tr>
              <a:tr h="485559">
                <a:tc>
                  <a:txBody>
                    <a:bodyPr/>
                    <a:lstStyle/>
                    <a:p>
                      <a:r>
                        <a:rPr lang="en-US" dirty="0"/>
                        <a:t>DenseNet-190</a:t>
                      </a:r>
                    </a:p>
                  </a:txBody>
                  <a:tcPr/>
                </a:tc>
                <a:tc>
                  <a:txBody>
                    <a:bodyPr/>
                    <a:lstStyle/>
                    <a:p>
                      <a:r>
                        <a:rPr lang="en-US" dirty="0"/>
                        <a:t>40 million </a:t>
                      </a:r>
                    </a:p>
                  </a:txBody>
                  <a:tcPr/>
                </a:tc>
                <a:extLst>
                  <a:ext uri="{0D108BD9-81ED-4DB2-BD59-A6C34878D82A}">
                    <a16:rowId xmlns:a16="http://schemas.microsoft.com/office/drawing/2014/main" val="3737069117"/>
                  </a:ext>
                </a:extLst>
              </a:tr>
              <a:tr h="478907">
                <a:tc>
                  <a:txBody>
                    <a:bodyPr/>
                    <a:lstStyle/>
                    <a:p>
                      <a:r>
                        <a:rPr lang="en-US" dirty="0" err="1">
                          <a:hlinkClick r:id="rId2"/>
                        </a:rPr>
                        <a:t>KarNet</a:t>
                      </a:r>
                      <a:endParaRPr lang="en-US" dirty="0"/>
                    </a:p>
                  </a:txBody>
                  <a:tcPr/>
                </a:tc>
                <a:tc>
                  <a:txBody>
                    <a:bodyPr/>
                    <a:lstStyle/>
                    <a:p>
                      <a:r>
                        <a:rPr lang="en-US" dirty="0"/>
                        <a:t>16 million </a:t>
                      </a:r>
                    </a:p>
                  </a:txBody>
                  <a:tcPr/>
                </a:tc>
                <a:extLst>
                  <a:ext uri="{0D108BD9-81ED-4DB2-BD59-A6C34878D82A}">
                    <a16:rowId xmlns:a16="http://schemas.microsoft.com/office/drawing/2014/main" val="947738688"/>
                  </a:ext>
                </a:extLst>
              </a:tr>
            </a:tbl>
          </a:graphicData>
        </a:graphic>
      </p:graphicFrame>
    </p:spTree>
    <p:extLst>
      <p:ext uri="{BB962C8B-B14F-4D97-AF65-F5344CB8AC3E}">
        <p14:creationId xmlns:p14="http://schemas.microsoft.com/office/powerpoint/2010/main" val="957308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175591" y="-302985"/>
            <a:ext cx="10515600" cy="1325563"/>
          </a:xfrm>
        </p:spPr>
        <p:txBody>
          <a:bodyPr/>
          <a:lstStyle/>
          <a:p>
            <a:r>
              <a:rPr lang="en-US" b="1" dirty="0"/>
              <a:t>Autoencoders	</a:t>
            </a:r>
            <a:endParaRPr lang="en-US" dirty="0"/>
          </a:p>
        </p:txBody>
      </p:sp>
      <p:sp>
        <p:nvSpPr>
          <p:cNvPr id="7" name="TextBox 6">
            <a:extLst>
              <a:ext uri="{FF2B5EF4-FFF2-40B4-BE49-F238E27FC236}">
                <a16:creationId xmlns:a16="http://schemas.microsoft.com/office/drawing/2014/main" id="{8430ECD1-6FF7-4730-A87B-8AC77022207D}"/>
              </a:ext>
            </a:extLst>
          </p:cNvPr>
          <p:cNvSpPr txBox="1"/>
          <p:nvPr/>
        </p:nvSpPr>
        <p:spPr>
          <a:xfrm>
            <a:off x="331304" y="1373084"/>
            <a:ext cx="5420139" cy="3323987"/>
          </a:xfrm>
          <a:prstGeom prst="rect">
            <a:avLst/>
          </a:prstGeom>
          <a:noFill/>
        </p:spPr>
        <p:txBody>
          <a:bodyPr wrap="square" rtlCol="0">
            <a:spAutoFit/>
          </a:bodyPr>
          <a:lstStyle/>
          <a:p>
            <a:pPr algn="just"/>
            <a:r>
              <a:rPr lang="en-US" sz="2400" dirty="0"/>
              <a:t>The autoencoder tries to learn a function             . In other words, it is trying to learn an approximation to the identity function, so as to output    that is similar to x.</a:t>
            </a:r>
          </a:p>
          <a:p>
            <a:pPr algn="just"/>
            <a:endParaRPr lang="en-US" sz="2400" dirty="0"/>
          </a:p>
          <a:p>
            <a:pPr algn="just"/>
            <a:r>
              <a:rPr lang="en-US" sz="2400" dirty="0"/>
              <a:t>Typically used for unsupervised learning or for feature extraction </a:t>
            </a:r>
          </a:p>
          <a:p>
            <a:endParaRPr lang="en-US" dirty="0"/>
          </a:p>
        </p:txBody>
      </p:sp>
      <p:pic>
        <p:nvPicPr>
          <p:cNvPr id="8" name="Picture 7">
            <a:extLst>
              <a:ext uri="{FF2B5EF4-FFF2-40B4-BE49-F238E27FC236}">
                <a16:creationId xmlns:a16="http://schemas.microsoft.com/office/drawing/2014/main" id="{E6193547-E2B5-4BDA-B852-1454FD5F1170}"/>
              </a:ext>
            </a:extLst>
          </p:cNvPr>
          <p:cNvPicPr/>
          <p:nvPr/>
        </p:nvPicPr>
        <p:blipFill>
          <a:blip r:embed="rId2">
            <a:extLst>
              <a:ext uri="{28A0092B-C50C-407E-A947-70E740481C1C}">
                <a14:useLocalDpi xmlns:a14="http://schemas.microsoft.com/office/drawing/2010/main" val="0"/>
              </a:ext>
            </a:extLst>
          </a:blip>
          <a:stretch>
            <a:fillRect/>
          </a:stretch>
        </p:blipFill>
        <p:spPr>
          <a:xfrm>
            <a:off x="5748131" y="1126435"/>
            <a:ext cx="6218582" cy="5265475"/>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469877" y="1792276"/>
            <a:ext cx="1427147" cy="386901"/>
          </a:xfrm>
          <a:prstGeom prst="rect">
            <a:avLst/>
          </a:prstGeom>
        </p:spPr>
      </p:pic>
      <p:pic>
        <p:nvPicPr>
          <p:cNvPr id="4" name="Picture 3"/>
          <p:cNvPicPr>
            <a:picLocks noChangeAspect="1"/>
          </p:cNvPicPr>
          <p:nvPr/>
        </p:nvPicPr>
        <p:blipFill>
          <a:blip r:embed="rId5"/>
          <a:stretch>
            <a:fillRect/>
          </a:stretch>
        </p:blipFill>
        <p:spPr>
          <a:xfrm>
            <a:off x="4617311" y="2605953"/>
            <a:ext cx="220190" cy="256888"/>
          </a:xfrm>
          <a:prstGeom prst="rect">
            <a:avLst/>
          </a:prstGeom>
        </p:spPr>
      </p:pic>
    </p:spTree>
    <p:extLst>
      <p:ext uri="{BB962C8B-B14F-4D97-AF65-F5344CB8AC3E}">
        <p14:creationId xmlns:p14="http://schemas.microsoft.com/office/powerpoint/2010/main" val="21172366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175591" y="-302985"/>
            <a:ext cx="10515600" cy="1325563"/>
          </a:xfrm>
        </p:spPr>
        <p:txBody>
          <a:bodyPr/>
          <a:lstStyle/>
          <a:p>
            <a:r>
              <a:rPr lang="en-US" b="1" dirty="0"/>
              <a:t>Autoencoders	</a:t>
            </a:r>
            <a:endParaRPr lang="en-US" dirty="0"/>
          </a:p>
        </p:txBody>
      </p:sp>
      <p:sp>
        <p:nvSpPr>
          <p:cNvPr id="7" name="TextBox 6">
            <a:extLst>
              <a:ext uri="{FF2B5EF4-FFF2-40B4-BE49-F238E27FC236}">
                <a16:creationId xmlns:a16="http://schemas.microsoft.com/office/drawing/2014/main" id="{8430ECD1-6FF7-4730-A87B-8AC77022207D}"/>
              </a:ext>
            </a:extLst>
          </p:cNvPr>
          <p:cNvSpPr txBox="1"/>
          <p:nvPr/>
        </p:nvSpPr>
        <p:spPr>
          <a:xfrm>
            <a:off x="330511" y="1465849"/>
            <a:ext cx="5373638" cy="738664"/>
          </a:xfrm>
          <a:prstGeom prst="rect">
            <a:avLst/>
          </a:prstGeom>
          <a:noFill/>
        </p:spPr>
        <p:txBody>
          <a:bodyPr wrap="square" rtlCol="0">
            <a:spAutoFit/>
          </a:bodyPr>
          <a:lstStyle/>
          <a:p>
            <a:pPr algn="just"/>
            <a:r>
              <a:rPr lang="en-US" sz="2400" dirty="0"/>
              <a:t> </a:t>
            </a:r>
          </a:p>
          <a:p>
            <a:endParaRPr lang="en-US" dirty="0"/>
          </a:p>
        </p:txBody>
      </p:sp>
      <p:pic>
        <p:nvPicPr>
          <p:cNvPr id="1026" name="Picture 2" descr="ÎÏÎ¿ÏÎ­Î»ÎµÏÎ¼Î± ÎµÎ¹ÎºÏÎ½Î±Ï Î³Î¹Î± typical deep autoencoder">
            <a:extLst>
              <a:ext uri="{FF2B5EF4-FFF2-40B4-BE49-F238E27FC236}">
                <a16:creationId xmlns:a16="http://schemas.microsoft.com/office/drawing/2014/main" id="{CE45DD4C-2B6D-4671-92A2-9B7DF7626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 y="981272"/>
            <a:ext cx="11944178" cy="53538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AE4459-56FD-4447-B6B3-0FF0F2977E58}"/>
              </a:ext>
            </a:extLst>
          </p:cNvPr>
          <p:cNvSpPr txBox="1"/>
          <p:nvPr/>
        </p:nvSpPr>
        <p:spPr>
          <a:xfrm>
            <a:off x="887896" y="6379698"/>
            <a:ext cx="10664687" cy="369332"/>
          </a:xfrm>
          <a:prstGeom prst="rect">
            <a:avLst/>
          </a:prstGeom>
          <a:noFill/>
        </p:spPr>
        <p:txBody>
          <a:bodyPr wrap="square" rtlCol="0">
            <a:spAutoFit/>
          </a:bodyPr>
          <a:lstStyle/>
          <a:p>
            <a:r>
              <a:rPr lang="en-US" dirty="0"/>
              <a:t>Source : https://towardsdatascience.com/applied-deep-learning-part-3-autoencoders-1c083af4d798</a:t>
            </a:r>
          </a:p>
        </p:txBody>
      </p:sp>
    </p:spTree>
    <p:extLst>
      <p:ext uri="{BB962C8B-B14F-4D97-AF65-F5344CB8AC3E}">
        <p14:creationId xmlns:p14="http://schemas.microsoft.com/office/powerpoint/2010/main" val="37463739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7EFC28F1-0740-4389-8F4B-D1C6C6F8D2EA}"/>
              </a:ext>
            </a:extLst>
          </p:cNvPr>
          <p:cNvGraphicFramePr>
            <a:graphicFrameLocks noGrp="1"/>
          </p:cNvGraphicFramePr>
          <p:nvPr>
            <p:ph idx="1"/>
            <p:extLst>
              <p:ext uri="{D42A27DB-BD31-4B8C-83A1-F6EECF244321}">
                <p14:modId xmlns:p14="http://schemas.microsoft.com/office/powerpoint/2010/main" val="3127801329"/>
              </p:ext>
            </p:extLst>
          </p:nvPr>
        </p:nvGraphicFramePr>
        <p:xfrm>
          <a:off x="1896360" y="1137445"/>
          <a:ext cx="8594315"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07474F44-8079-4950-8B7E-F9C6FE082279}"/>
              </a:ext>
            </a:extLst>
          </p:cNvPr>
          <p:cNvSpPr>
            <a:spLocks noGrp="1"/>
          </p:cNvSpPr>
          <p:nvPr>
            <p:ph type="title"/>
          </p:nvPr>
        </p:nvSpPr>
        <p:spPr/>
        <p:txBody>
          <a:bodyPr/>
          <a:lstStyle/>
          <a:p>
            <a:r>
              <a:rPr lang="en-US" b="1" dirty="0"/>
              <a:t>Trends</a:t>
            </a:r>
          </a:p>
        </p:txBody>
      </p:sp>
    </p:spTree>
    <p:extLst>
      <p:ext uri="{BB962C8B-B14F-4D97-AF65-F5344CB8AC3E}">
        <p14:creationId xmlns:p14="http://schemas.microsoft.com/office/powerpoint/2010/main" val="37392641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9645" y="653466"/>
            <a:ext cx="3718261" cy="4363844"/>
          </a:xfrm>
        </p:spPr>
        <p:txBody>
          <a:bodyPr vert="horz" lIns="91440" tIns="45720" rIns="91440" bIns="45720" rtlCol="0" anchor="t">
            <a:normAutofit fontScale="90000"/>
          </a:bodyPr>
          <a:lstStyle/>
          <a:p>
            <a:r>
              <a:rPr lang="en-US" sz="3600" b="1" kern="1200" dirty="0">
                <a:solidFill>
                  <a:srgbClr val="FFFFFF"/>
                </a:solidFill>
                <a:latin typeface="+mj-lt"/>
                <a:ea typeface="+mj-ea"/>
                <a:cs typeface="+mj-cs"/>
              </a:rPr>
              <a:t>Meta Learning</a:t>
            </a: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Few Shot Learning</a:t>
            </a: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Federated Learning</a:t>
            </a: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 </a:t>
            </a: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 	</a:t>
            </a:r>
            <a:endParaRPr lang="en-US" sz="36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4472131" y="476200"/>
            <a:ext cx="7669068" cy="1872578"/>
          </a:xfrm>
        </p:spPr>
        <p:txBody>
          <a:bodyPr vert="horz" lIns="91440" tIns="45720" rIns="91440" bIns="45720" rtlCol="0">
            <a:normAutofit/>
          </a:bodyPr>
          <a:lstStyle/>
          <a:p>
            <a:pPr marL="0" indent="0" algn="just" fontAlgn="base">
              <a:buNone/>
            </a:pPr>
            <a:r>
              <a:rPr lang="en-GB" sz="2400" b="1" dirty="0">
                <a:solidFill>
                  <a:srgbClr val="555555"/>
                </a:solidFill>
                <a:effectLst/>
                <a:latin typeface="Times New Roman" panose="02020603050405020304" pitchFamily="18" charset="0"/>
                <a:cs typeface="Times New Roman" panose="02020603050405020304" pitchFamily="18" charset="0"/>
              </a:rPr>
              <a:t>Meta-learning</a:t>
            </a:r>
            <a:r>
              <a:rPr lang="en-GB" sz="2400" b="0" dirty="0">
                <a:solidFill>
                  <a:srgbClr val="555555"/>
                </a:solidFill>
                <a:effectLst/>
                <a:latin typeface="Times New Roman" panose="02020603050405020304" pitchFamily="18" charset="0"/>
                <a:cs typeface="Times New Roman" panose="02020603050405020304" pitchFamily="18" charset="0"/>
              </a:rPr>
              <a:t> refers to learning algorithms that learn from other learning algorithms.</a:t>
            </a:r>
          </a:p>
          <a:p>
            <a:pPr marL="0" indent="0" algn="just" fontAlgn="base">
              <a:buNone/>
            </a:pPr>
            <a:r>
              <a:rPr lang="en-GB" sz="2400" b="0" dirty="0">
                <a:solidFill>
                  <a:srgbClr val="555555"/>
                </a:solidFill>
                <a:effectLst/>
                <a:latin typeface="Times New Roman" panose="02020603050405020304" pitchFamily="18" charset="0"/>
                <a:cs typeface="Times New Roman" panose="02020603050405020304" pitchFamily="18" charset="0"/>
              </a:rPr>
              <a:t>This means the use of learning algorithms that learn how to best combine the predictions from other learning algorithms in the field of ensemble learning.</a:t>
            </a:r>
          </a:p>
          <a:p>
            <a:pPr marL="0"/>
            <a:endParaRPr lang="en-US" sz="2000" dirty="0"/>
          </a:p>
          <a:p>
            <a:pPr marL="0" indent="0">
              <a:buNone/>
            </a:pPr>
            <a:endParaRPr lang="en-US" sz="2000" dirty="0"/>
          </a:p>
          <a:p>
            <a:pPr marL="0" indent="0">
              <a:buNone/>
            </a:pPr>
            <a:endParaRPr lang="en-US" sz="2000" dirty="0"/>
          </a:p>
          <a:p>
            <a:pPr marL="0" indent="0">
              <a:buNone/>
            </a:pPr>
            <a:endParaRPr lang="en-US" sz="2000" dirty="0"/>
          </a:p>
          <a:p>
            <a:pPr marL="0"/>
            <a:endParaRPr lang="en-US" sz="2000" dirty="0"/>
          </a:p>
        </p:txBody>
      </p:sp>
      <p:sp>
        <p:nvSpPr>
          <p:cNvPr id="7" name="TextBox 6">
            <a:extLst>
              <a:ext uri="{FF2B5EF4-FFF2-40B4-BE49-F238E27FC236}">
                <a16:creationId xmlns:a16="http://schemas.microsoft.com/office/drawing/2014/main" id="{8430ECD1-6FF7-4730-A87B-8AC77022207D}"/>
              </a:ext>
            </a:extLst>
          </p:cNvPr>
          <p:cNvSpPr txBox="1"/>
          <p:nvPr/>
        </p:nvSpPr>
        <p:spPr>
          <a:xfrm>
            <a:off x="4740812" y="1412489"/>
            <a:ext cx="6636872"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endParaRPr lang="en-US" sz="2000" b="1" dirty="0"/>
          </a:p>
        </p:txBody>
      </p:sp>
      <p:sp>
        <p:nvSpPr>
          <p:cNvPr id="2" name="Content Placeholder 2">
            <a:extLst>
              <a:ext uri="{FF2B5EF4-FFF2-40B4-BE49-F238E27FC236}">
                <a16:creationId xmlns:a16="http://schemas.microsoft.com/office/drawing/2014/main" id="{AEAA2B0B-A36C-B453-B8B6-DF3608560681}"/>
              </a:ext>
            </a:extLst>
          </p:cNvPr>
          <p:cNvSpPr txBox="1">
            <a:spLocks/>
          </p:cNvSpPr>
          <p:nvPr/>
        </p:nvSpPr>
        <p:spPr>
          <a:xfrm>
            <a:off x="4421332" y="2544188"/>
            <a:ext cx="7669068" cy="1081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sz="2400" b="1" dirty="0">
                <a:solidFill>
                  <a:srgbClr val="555555"/>
                </a:solidFill>
                <a:latin typeface="Times New Roman" panose="02020603050405020304" pitchFamily="18" charset="0"/>
                <a:cs typeface="Times New Roman" panose="02020603050405020304" pitchFamily="18" charset="0"/>
              </a:rPr>
              <a:t>Few shot learning </a:t>
            </a:r>
            <a:r>
              <a:rPr lang="en-GB" sz="2400" dirty="0">
                <a:solidFill>
                  <a:srgbClr val="555555"/>
                </a:solidFill>
                <a:latin typeface="Times New Roman" panose="02020603050405020304" pitchFamily="18" charset="0"/>
                <a:cs typeface="Times New Roman" panose="02020603050405020304" pitchFamily="18" charset="0"/>
              </a:rPr>
              <a:t>learning means making classification or regression based on a very small number of samples.</a:t>
            </a:r>
          </a:p>
          <a:p>
            <a:pPr marL="0"/>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a:endParaRPr lang="en-US" sz="2000" dirty="0"/>
          </a:p>
        </p:txBody>
      </p:sp>
      <p:sp>
        <p:nvSpPr>
          <p:cNvPr id="4" name="Content Placeholder 2">
            <a:extLst>
              <a:ext uri="{FF2B5EF4-FFF2-40B4-BE49-F238E27FC236}">
                <a16:creationId xmlns:a16="http://schemas.microsoft.com/office/drawing/2014/main" id="{3C55E3E1-6DB7-AF37-2AA9-86830A7DBE17}"/>
              </a:ext>
            </a:extLst>
          </p:cNvPr>
          <p:cNvSpPr txBox="1">
            <a:spLocks/>
          </p:cNvSpPr>
          <p:nvPr/>
        </p:nvSpPr>
        <p:spPr>
          <a:xfrm>
            <a:off x="4421332" y="3820821"/>
            <a:ext cx="7669068" cy="108122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n-GB" sz="2400" b="1" dirty="0">
                <a:solidFill>
                  <a:srgbClr val="555555"/>
                </a:solidFill>
                <a:latin typeface="Times New Roman" panose="02020603050405020304" pitchFamily="18" charset="0"/>
                <a:cs typeface="Times New Roman" panose="02020603050405020304" pitchFamily="18" charset="0"/>
              </a:rPr>
              <a:t>Federated learning </a:t>
            </a:r>
            <a:r>
              <a:rPr lang="en-GB" sz="2400" dirty="0">
                <a:solidFill>
                  <a:srgbClr val="555555"/>
                </a:solidFill>
                <a:latin typeface="Times New Roman" panose="02020603050405020304" pitchFamily="18" charset="0"/>
                <a:cs typeface="Times New Roman" panose="02020603050405020304" pitchFamily="18" charset="0"/>
              </a:rPr>
              <a:t>is a way to train AI models without anyone seeing or touching your data. It is a technique that trains an algorithm across multiple decentralized edge devices or servers holding local data samples, without exchanging them. </a:t>
            </a:r>
          </a:p>
          <a:p>
            <a:pPr marL="0"/>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a:endParaRPr lang="en-US" sz="2000" dirty="0"/>
          </a:p>
        </p:txBody>
      </p:sp>
    </p:spTree>
    <p:extLst>
      <p:ext uri="{BB962C8B-B14F-4D97-AF65-F5344CB8AC3E}">
        <p14:creationId xmlns:p14="http://schemas.microsoft.com/office/powerpoint/2010/main" val="16974797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9645" y="653466"/>
            <a:ext cx="3718261" cy="4363844"/>
          </a:xfrm>
        </p:spPr>
        <p:txBody>
          <a:bodyPr vert="horz" lIns="91440" tIns="45720" rIns="91440" bIns="45720" rtlCol="0" anchor="t">
            <a:normAutofit fontScale="90000"/>
          </a:bodyPr>
          <a:lstStyle/>
          <a:p>
            <a:r>
              <a:rPr lang="en-US" sz="3600" b="1" kern="1200" dirty="0">
                <a:solidFill>
                  <a:srgbClr val="FFFFFF"/>
                </a:solidFill>
                <a:latin typeface="+mj-lt"/>
                <a:ea typeface="+mj-ea"/>
                <a:cs typeface="+mj-cs"/>
              </a:rPr>
              <a:t>Generative Adversarial Networks </a:t>
            </a: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(GANs)</a:t>
            </a: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 </a:t>
            </a: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 	</a:t>
            </a:r>
            <a:endParaRPr lang="en-US" sz="36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4472131" y="476200"/>
            <a:ext cx="7669068" cy="4363844"/>
          </a:xfrm>
        </p:spPr>
        <p:txBody>
          <a:bodyPr vert="horz" lIns="91440" tIns="45720" rIns="91440" bIns="45720" rtlCol="0">
            <a:normAutofit/>
          </a:bodyPr>
          <a:lstStyle/>
          <a:p>
            <a:pPr marL="0" indent="0" algn="just" fontAlgn="base">
              <a:buNone/>
            </a:pPr>
            <a:r>
              <a:rPr lang="en-GB" sz="2400" b="1" dirty="0">
                <a:solidFill>
                  <a:srgbClr val="555555"/>
                </a:solidFill>
                <a:latin typeface="Times New Roman" panose="02020603050405020304" pitchFamily="18" charset="0"/>
                <a:cs typeface="Times New Roman" panose="02020603050405020304" pitchFamily="18" charset="0"/>
              </a:rPr>
              <a:t>GANs</a:t>
            </a:r>
            <a:r>
              <a:rPr lang="en-GB" sz="2400" dirty="0">
                <a:solidFill>
                  <a:srgbClr val="555555"/>
                </a:solidFill>
                <a:latin typeface="Times New Roman" panose="02020603050405020304" pitchFamily="18" charset="0"/>
                <a:cs typeface="Times New Roman" panose="02020603050405020304" pitchFamily="18" charset="0"/>
              </a:rPr>
              <a:t> are generative models: they create new data instances that resemble your training data.</a:t>
            </a:r>
          </a:p>
          <a:p>
            <a:pPr marL="0" indent="0" algn="just" fontAlgn="base">
              <a:buNone/>
            </a:pPr>
            <a:endParaRPr lang="en-GB" sz="2400" dirty="0">
              <a:solidFill>
                <a:srgbClr val="555555"/>
              </a:solidFill>
              <a:latin typeface="Times New Roman" panose="02020603050405020304" pitchFamily="18" charset="0"/>
              <a:cs typeface="Times New Roman" panose="02020603050405020304" pitchFamily="18" charset="0"/>
            </a:endParaRPr>
          </a:p>
          <a:p>
            <a:pPr marL="0" indent="0" algn="just" fontAlgn="base">
              <a:buNone/>
            </a:pPr>
            <a:endParaRPr lang="en-GB" sz="2400" dirty="0">
              <a:solidFill>
                <a:srgbClr val="555555"/>
              </a:solidFill>
              <a:latin typeface="Times New Roman" panose="02020603050405020304" pitchFamily="18" charset="0"/>
              <a:cs typeface="Times New Roman" panose="02020603050405020304" pitchFamily="18" charset="0"/>
            </a:endParaRPr>
          </a:p>
          <a:p>
            <a:pPr marL="0" indent="0" algn="just" fontAlgn="base">
              <a:buNone/>
            </a:pPr>
            <a:endParaRPr lang="en-GB" sz="2400" dirty="0">
              <a:solidFill>
                <a:srgbClr val="555555"/>
              </a:solidFill>
              <a:latin typeface="Times New Roman" panose="02020603050405020304" pitchFamily="18" charset="0"/>
              <a:cs typeface="Times New Roman" panose="02020603050405020304" pitchFamily="18" charset="0"/>
            </a:endParaRPr>
          </a:p>
          <a:p>
            <a:pPr marL="0" indent="0" algn="just" fontAlgn="base">
              <a:buNone/>
            </a:pPr>
            <a:endParaRPr lang="en-GB" sz="2400" b="0" dirty="0">
              <a:solidFill>
                <a:srgbClr val="555555"/>
              </a:solidFill>
              <a:effectLst/>
              <a:latin typeface="Times New Roman" panose="02020603050405020304" pitchFamily="18" charset="0"/>
              <a:cs typeface="Times New Roman" panose="02020603050405020304" pitchFamily="18" charset="0"/>
            </a:endParaRPr>
          </a:p>
          <a:p>
            <a:pPr marL="0"/>
            <a:endParaRPr lang="en-US" sz="2000" dirty="0"/>
          </a:p>
          <a:p>
            <a:pPr marL="0" indent="0" algn="ctr">
              <a:buNone/>
            </a:pPr>
            <a:r>
              <a:rPr lang="en-US" sz="2000" dirty="0"/>
              <a:t>Images created by a GAN </a:t>
            </a:r>
            <a:r>
              <a:rPr lang="en-US" sz="2000" dirty="0">
                <a:hlinkClick r:id="rId2"/>
              </a:rPr>
              <a:t>created by NVIDIA</a:t>
            </a:r>
            <a:endParaRPr lang="en-US" sz="2000" dirty="0"/>
          </a:p>
          <a:p>
            <a:pPr marL="0" indent="0">
              <a:buNone/>
            </a:pPr>
            <a:endParaRPr lang="en-US" sz="2000" dirty="0"/>
          </a:p>
          <a:p>
            <a:pPr marL="0" indent="0">
              <a:buNone/>
            </a:pPr>
            <a:endParaRPr lang="en-US" sz="2000" dirty="0"/>
          </a:p>
          <a:p>
            <a:pPr marL="0"/>
            <a:endParaRPr lang="en-US" sz="2000" dirty="0"/>
          </a:p>
        </p:txBody>
      </p:sp>
      <p:sp>
        <p:nvSpPr>
          <p:cNvPr id="7" name="TextBox 6">
            <a:extLst>
              <a:ext uri="{FF2B5EF4-FFF2-40B4-BE49-F238E27FC236}">
                <a16:creationId xmlns:a16="http://schemas.microsoft.com/office/drawing/2014/main" id="{8430ECD1-6FF7-4730-A87B-8AC77022207D}"/>
              </a:ext>
            </a:extLst>
          </p:cNvPr>
          <p:cNvSpPr txBox="1"/>
          <p:nvPr/>
        </p:nvSpPr>
        <p:spPr>
          <a:xfrm>
            <a:off x="4740812" y="1412489"/>
            <a:ext cx="6636872"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endParaRPr lang="en-US" sz="2000" b="1" dirty="0"/>
          </a:p>
        </p:txBody>
      </p:sp>
      <p:pic>
        <p:nvPicPr>
          <p:cNvPr id="8" name="Picture 7" descr=" ">
            <a:extLst>
              <a:ext uri="{FF2B5EF4-FFF2-40B4-BE49-F238E27FC236}">
                <a16:creationId xmlns:a16="http://schemas.microsoft.com/office/drawing/2014/main" id="{51531AAB-2B1B-85E7-3DCD-791F1F731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798" y="1689100"/>
            <a:ext cx="6946900" cy="1739900"/>
          </a:xfrm>
          <a:prstGeom prst="rect">
            <a:avLst/>
          </a:prstGeom>
        </p:spPr>
      </p:pic>
    </p:spTree>
    <p:extLst>
      <p:ext uri="{BB962C8B-B14F-4D97-AF65-F5344CB8AC3E}">
        <p14:creationId xmlns:p14="http://schemas.microsoft.com/office/powerpoint/2010/main" val="656412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9645" y="653466"/>
            <a:ext cx="3718261" cy="4363844"/>
          </a:xfrm>
        </p:spPr>
        <p:txBody>
          <a:bodyPr vert="horz" lIns="91440" tIns="45720" rIns="91440" bIns="45720" rtlCol="0" anchor="t">
            <a:normAutofit fontScale="90000"/>
          </a:bodyPr>
          <a:lstStyle/>
          <a:p>
            <a:r>
              <a:rPr lang="en-US" sz="3600" b="1" kern="1200" dirty="0">
                <a:solidFill>
                  <a:srgbClr val="FFFFFF"/>
                </a:solidFill>
                <a:latin typeface="+mj-lt"/>
                <a:ea typeface="+mj-ea"/>
                <a:cs typeface="+mj-cs"/>
              </a:rPr>
              <a:t>Generative Adversarial Networks </a:t>
            </a: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(GANs)</a:t>
            </a: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 </a:t>
            </a: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 	</a:t>
            </a:r>
            <a:endParaRPr lang="en-US" sz="36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41833" y="1912228"/>
            <a:ext cx="4488227" cy="3194948"/>
          </a:xfrm>
        </p:spPr>
        <p:txBody>
          <a:bodyPr vert="horz" lIns="91440" tIns="45720" rIns="91440" bIns="45720" rtlCol="0">
            <a:normAutofit/>
          </a:bodyPr>
          <a:lstStyle/>
          <a:p>
            <a:pPr marL="0" indent="0" algn="just" fontAlgn="base">
              <a:buNone/>
            </a:pPr>
            <a:endParaRPr lang="en-GB" sz="2400" dirty="0">
              <a:solidFill>
                <a:srgbClr val="555555"/>
              </a:solidFill>
              <a:latin typeface="Times New Roman" panose="02020603050405020304" pitchFamily="18" charset="0"/>
              <a:cs typeface="Times New Roman" panose="02020603050405020304" pitchFamily="18" charset="0"/>
            </a:endParaRPr>
          </a:p>
          <a:p>
            <a:pPr marL="0" indent="0" algn="just" fontAlgn="base">
              <a:buNone/>
            </a:pPr>
            <a:endParaRPr lang="en-GB" sz="2400" dirty="0">
              <a:solidFill>
                <a:srgbClr val="555555"/>
              </a:solidFill>
              <a:latin typeface="Times New Roman" panose="02020603050405020304" pitchFamily="18" charset="0"/>
              <a:cs typeface="Times New Roman" panose="02020603050405020304" pitchFamily="18" charset="0"/>
            </a:endParaRPr>
          </a:p>
          <a:p>
            <a:pPr marL="0" indent="0" algn="just" fontAlgn="base">
              <a:buNone/>
            </a:pPr>
            <a:endParaRPr lang="en-GB" sz="2400" dirty="0">
              <a:solidFill>
                <a:srgbClr val="555555"/>
              </a:solidFill>
              <a:latin typeface="Times New Roman" panose="02020603050405020304" pitchFamily="18" charset="0"/>
              <a:cs typeface="Times New Roman" panose="02020603050405020304" pitchFamily="18" charset="0"/>
            </a:endParaRPr>
          </a:p>
          <a:p>
            <a:pPr marL="0" indent="0" algn="just" fontAlgn="base">
              <a:buNone/>
            </a:pPr>
            <a:endParaRPr lang="en-GB" sz="2400" b="0" dirty="0">
              <a:solidFill>
                <a:srgbClr val="555555"/>
              </a:solidFill>
              <a:effectLst/>
              <a:latin typeface="Times New Roman" panose="02020603050405020304" pitchFamily="18" charset="0"/>
              <a:cs typeface="Times New Roman" panose="02020603050405020304" pitchFamily="18" charset="0"/>
            </a:endParaRPr>
          </a:p>
          <a:p>
            <a:pPr marL="0"/>
            <a:endParaRPr lang="en-US" sz="2000" dirty="0"/>
          </a:p>
          <a:p>
            <a:pPr marL="0" indent="0">
              <a:buNone/>
            </a:pPr>
            <a:endParaRPr lang="en-US" sz="2000" dirty="0"/>
          </a:p>
          <a:p>
            <a:pPr marL="0" indent="0">
              <a:buNone/>
            </a:pPr>
            <a:endParaRPr lang="en-US" sz="2000" dirty="0"/>
          </a:p>
          <a:p>
            <a:pPr marL="0"/>
            <a:endParaRPr lang="en-US" sz="2000" dirty="0"/>
          </a:p>
        </p:txBody>
      </p:sp>
      <p:sp>
        <p:nvSpPr>
          <p:cNvPr id="7" name="TextBox 6">
            <a:extLst>
              <a:ext uri="{FF2B5EF4-FFF2-40B4-BE49-F238E27FC236}">
                <a16:creationId xmlns:a16="http://schemas.microsoft.com/office/drawing/2014/main" id="{8430ECD1-6FF7-4730-A87B-8AC77022207D}"/>
              </a:ext>
            </a:extLst>
          </p:cNvPr>
          <p:cNvSpPr txBox="1"/>
          <p:nvPr/>
        </p:nvSpPr>
        <p:spPr>
          <a:xfrm>
            <a:off x="4740812" y="1412489"/>
            <a:ext cx="6636872"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endParaRPr lang="en-US" sz="2000" b="1" dirty="0"/>
          </a:p>
        </p:txBody>
      </p:sp>
      <p:pic>
        <p:nvPicPr>
          <p:cNvPr id="3074" name="Picture 2">
            <a:extLst>
              <a:ext uri="{FF2B5EF4-FFF2-40B4-BE49-F238E27FC236}">
                <a16:creationId xmlns:a16="http://schemas.microsoft.com/office/drawing/2014/main" id="{5CD46DEB-4C49-AB9C-025C-A69514DF1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578" y="2045202"/>
            <a:ext cx="8478501" cy="38924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8480943-2D5E-5672-9C16-0E674DA2182F}"/>
              </a:ext>
            </a:extLst>
          </p:cNvPr>
          <p:cNvSpPr txBox="1"/>
          <p:nvPr/>
        </p:nvSpPr>
        <p:spPr>
          <a:xfrm>
            <a:off x="5110508" y="6129580"/>
            <a:ext cx="4910666" cy="369332"/>
          </a:xfrm>
          <a:prstGeom prst="rect">
            <a:avLst/>
          </a:prstGeom>
          <a:noFill/>
        </p:spPr>
        <p:txBody>
          <a:bodyPr wrap="square" rtlCol="0">
            <a:spAutoFit/>
          </a:bodyPr>
          <a:lstStyle/>
          <a:p>
            <a:r>
              <a:rPr lang="en-GR" dirty="0"/>
              <a:t>Source : </a:t>
            </a:r>
            <a:r>
              <a:rPr lang="en-GB" dirty="0"/>
              <a:t>https://</a:t>
            </a:r>
            <a:r>
              <a:rPr lang="en-GB" dirty="0" err="1"/>
              <a:t>sthalles.github.io</a:t>
            </a:r>
            <a:r>
              <a:rPr lang="en-GB" dirty="0"/>
              <a:t>/intro-to-</a:t>
            </a:r>
            <a:r>
              <a:rPr lang="en-GB" dirty="0" err="1"/>
              <a:t>gans</a:t>
            </a:r>
            <a:r>
              <a:rPr lang="en-GB" dirty="0"/>
              <a:t>/</a:t>
            </a:r>
            <a:endParaRPr lang="en-GR" dirty="0"/>
          </a:p>
        </p:txBody>
      </p:sp>
    </p:spTree>
    <p:extLst>
      <p:ext uri="{BB962C8B-B14F-4D97-AF65-F5344CB8AC3E}">
        <p14:creationId xmlns:p14="http://schemas.microsoft.com/office/powerpoint/2010/main" val="32045654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3600" b="1" kern="1200">
                <a:solidFill>
                  <a:srgbClr val="FFFFFF"/>
                </a:solidFill>
                <a:latin typeface="+mj-lt"/>
                <a:ea typeface="+mj-ea"/>
                <a:cs typeface="+mj-cs"/>
              </a:rPr>
              <a:t>Other Deep Learning algorithms 	</a:t>
            </a:r>
            <a:endParaRPr lang="en-US" sz="36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5198993" y="1412489"/>
            <a:ext cx="2926080" cy="4363844"/>
          </a:xfrm>
        </p:spPr>
        <p:txBody>
          <a:bodyPr vert="horz" lIns="91440" tIns="45720" rIns="91440" bIns="45720" rtlCol="0">
            <a:normAutofit/>
          </a:bodyPr>
          <a:lstStyle/>
          <a:p>
            <a:pPr marL="0"/>
            <a:endParaRPr lang="en-US" sz="2000" dirty="0"/>
          </a:p>
          <a:p>
            <a:pPr marL="0" indent="0">
              <a:buNone/>
            </a:pPr>
            <a:endParaRPr lang="en-US" sz="2000" dirty="0"/>
          </a:p>
          <a:p>
            <a:pPr marL="0"/>
            <a:endParaRPr lang="en-US" sz="2000" dirty="0"/>
          </a:p>
          <a:p>
            <a:pPr marL="0" indent="0">
              <a:buNone/>
            </a:pPr>
            <a:endParaRPr lang="en-US" sz="2000" dirty="0"/>
          </a:p>
          <a:p>
            <a:pPr marL="0"/>
            <a:endParaRPr lang="en-US" sz="2000" dirty="0"/>
          </a:p>
        </p:txBody>
      </p:sp>
      <p:sp>
        <p:nvSpPr>
          <p:cNvPr id="7" name="TextBox 6">
            <a:extLst>
              <a:ext uri="{FF2B5EF4-FFF2-40B4-BE49-F238E27FC236}">
                <a16:creationId xmlns:a16="http://schemas.microsoft.com/office/drawing/2014/main" id="{8430ECD1-6FF7-4730-A87B-8AC77022207D}"/>
              </a:ext>
            </a:extLst>
          </p:cNvPr>
          <p:cNvSpPr txBox="1"/>
          <p:nvPr/>
        </p:nvSpPr>
        <p:spPr>
          <a:xfrm>
            <a:off x="4740812" y="1412489"/>
            <a:ext cx="6636872" cy="4363844"/>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800" dirty="0">
                <a:hlinkClick r:id="rId2"/>
              </a:rPr>
              <a:t>Long Short-Term Memory (LSTM)</a:t>
            </a:r>
            <a:endParaRPr lang="en-US" sz="2800" dirty="0"/>
          </a:p>
          <a:p>
            <a:pPr marL="342900" indent="-228600">
              <a:lnSpc>
                <a:spcPct val="90000"/>
              </a:lnSpc>
              <a:spcAft>
                <a:spcPts val="600"/>
              </a:spcAft>
              <a:buFont typeface="Arial" panose="020B0604020202020204" pitchFamily="34" charset="0"/>
              <a:buChar char="•"/>
            </a:pPr>
            <a:r>
              <a:rPr lang="en-US" sz="2800" dirty="0">
                <a:hlinkClick r:id="rId3"/>
              </a:rPr>
              <a:t>Restricted Boltzmann Machine (RBM)</a:t>
            </a:r>
            <a:endParaRPr lang="en-US" sz="2800" dirty="0">
              <a:hlinkClick r:id="rId4"/>
            </a:endParaRPr>
          </a:p>
          <a:p>
            <a:pPr marL="342900" indent="-228600">
              <a:lnSpc>
                <a:spcPct val="90000"/>
              </a:lnSpc>
              <a:spcAft>
                <a:spcPts val="600"/>
              </a:spcAft>
              <a:buFont typeface="Arial" panose="020B0604020202020204" pitchFamily="34" charset="0"/>
              <a:buChar char="•"/>
            </a:pPr>
            <a:r>
              <a:rPr lang="en-US" sz="2800" dirty="0">
                <a:hlinkClick r:id="rId5"/>
              </a:rPr>
              <a:t>Deep Belief Networks (DBN)</a:t>
            </a:r>
            <a:endParaRPr lang="en-US" sz="2800" dirty="0"/>
          </a:p>
          <a:p>
            <a:pPr>
              <a:lnSpc>
                <a:spcPct val="90000"/>
              </a:lnSpc>
              <a:spcAft>
                <a:spcPts val="600"/>
              </a:spcAft>
            </a:pPr>
            <a:endParaRPr lang="en-US" sz="2000" b="1" dirty="0"/>
          </a:p>
          <a:p>
            <a:pPr indent="-228600">
              <a:lnSpc>
                <a:spcPct val="90000"/>
              </a:lnSpc>
              <a:spcAft>
                <a:spcPts val="600"/>
              </a:spcAft>
              <a:buFont typeface="Arial" panose="020B0604020202020204" pitchFamily="34" charset="0"/>
              <a:buChar char="•"/>
            </a:pPr>
            <a:endParaRPr lang="en-US" sz="2000" b="1" dirty="0"/>
          </a:p>
        </p:txBody>
      </p:sp>
    </p:spTree>
    <p:extLst>
      <p:ext uri="{BB962C8B-B14F-4D97-AF65-F5344CB8AC3E}">
        <p14:creationId xmlns:p14="http://schemas.microsoft.com/office/powerpoint/2010/main" val="13513271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3600" b="1" kern="1200">
                <a:solidFill>
                  <a:srgbClr val="FFFFFF"/>
                </a:solidFill>
                <a:latin typeface="+mj-lt"/>
                <a:ea typeface="+mj-ea"/>
                <a:cs typeface="+mj-cs"/>
              </a:rPr>
              <a:t>Deep Learning Frameworks</a:t>
            </a:r>
            <a:endParaRPr lang="en-US" sz="36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5198993" y="1412489"/>
            <a:ext cx="2926080" cy="4363844"/>
          </a:xfrm>
        </p:spPr>
        <p:txBody>
          <a:bodyPr vert="horz" lIns="91440" tIns="45720" rIns="91440" bIns="45720" rtlCol="0">
            <a:normAutofit/>
          </a:bodyPr>
          <a:lstStyle/>
          <a:p>
            <a:pPr marL="0"/>
            <a:endParaRPr lang="en-US" sz="2000" dirty="0"/>
          </a:p>
          <a:p>
            <a:pPr marL="0" indent="0">
              <a:buNone/>
            </a:pPr>
            <a:r>
              <a:rPr lang="en-US" sz="2000" dirty="0"/>
              <a:t> </a:t>
            </a:r>
          </a:p>
          <a:p>
            <a:pPr marL="0"/>
            <a:endParaRPr lang="en-US" sz="2000" dirty="0"/>
          </a:p>
          <a:p>
            <a:pPr marL="0" indent="0">
              <a:buNone/>
            </a:pPr>
            <a:r>
              <a:rPr lang="en-US" sz="2000" dirty="0"/>
              <a:t> </a:t>
            </a:r>
          </a:p>
          <a:p>
            <a:pPr marL="0"/>
            <a:endParaRPr lang="en-US" sz="2000" dirty="0"/>
          </a:p>
        </p:txBody>
      </p:sp>
      <p:sp>
        <p:nvSpPr>
          <p:cNvPr id="7" name="TextBox 6">
            <a:extLst>
              <a:ext uri="{FF2B5EF4-FFF2-40B4-BE49-F238E27FC236}">
                <a16:creationId xmlns:a16="http://schemas.microsoft.com/office/drawing/2014/main" id="{8430ECD1-6FF7-4730-A87B-8AC77022207D}"/>
              </a:ext>
            </a:extLst>
          </p:cNvPr>
          <p:cNvSpPr txBox="1"/>
          <p:nvPr/>
        </p:nvSpPr>
        <p:spPr>
          <a:xfrm>
            <a:off x="4726745" y="1412489"/>
            <a:ext cx="6650939" cy="4363844"/>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800" dirty="0" err="1"/>
              <a:t>Tensorflow</a:t>
            </a:r>
            <a:endParaRPr lang="en-US" sz="2800" dirty="0"/>
          </a:p>
          <a:p>
            <a:pPr marL="342900" indent="-228600">
              <a:lnSpc>
                <a:spcPct val="90000"/>
              </a:lnSpc>
              <a:spcAft>
                <a:spcPts val="600"/>
              </a:spcAft>
              <a:buFont typeface="Arial" panose="020B0604020202020204" pitchFamily="34" charset="0"/>
              <a:buChar char="•"/>
            </a:pPr>
            <a:r>
              <a:rPr lang="en-US" sz="2800" dirty="0"/>
              <a:t>Caffe</a:t>
            </a:r>
          </a:p>
          <a:p>
            <a:pPr marL="342900" indent="-228600">
              <a:lnSpc>
                <a:spcPct val="90000"/>
              </a:lnSpc>
              <a:spcAft>
                <a:spcPts val="600"/>
              </a:spcAft>
              <a:buFont typeface="Arial" panose="020B0604020202020204" pitchFamily="34" charset="0"/>
              <a:buChar char="•"/>
            </a:pPr>
            <a:r>
              <a:rPr lang="en-US" sz="2800" dirty="0" err="1"/>
              <a:t>PyTorch</a:t>
            </a:r>
            <a:endParaRPr lang="en-US" sz="2800" dirty="0"/>
          </a:p>
          <a:p>
            <a:pPr marL="342900" indent="-228600">
              <a:lnSpc>
                <a:spcPct val="90000"/>
              </a:lnSpc>
              <a:spcAft>
                <a:spcPts val="600"/>
              </a:spcAft>
              <a:buFont typeface="Arial" panose="020B0604020202020204" pitchFamily="34" charset="0"/>
              <a:buChar char="•"/>
            </a:pPr>
            <a:r>
              <a:rPr lang="en-US" sz="2800" dirty="0" err="1"/>
              <a:t>MxNet</a:t>
            </a:r>
            <a:endParaRPr lang="en-US" sz="2800" dirty="0"/>
          </a:p>
          <a:p>
            <a:pPr marL="342900" indent="-228600">
              <a:lnSpc>
                <a:spcPct val="90000"/>
              </a:lnSpc>
              <a:spcAft>
                <a:spcPts val="600"/>
              </a:spcAft>
              <a:buFont typeface="Arial" panose="020B0604020202020204" pitchFamily="34" charset="0"/>
              <a:buChar char="•"/>
            </a:pPr>
            <a:r>
              <a:rPr lang="en-US" sz="2800" dirty="0"/>
              <a:t>The Microsoft Cognitive Toolkit/CNTK</a:t>
            </a:r>
          </a:p>
          <a:p>
            <a:pPr marL="342900" indent="-228600">
              <a:lnSpc>
                <a:spcPct val="90000"/>
              </a:lnSpc>
              <a:spcAft>
                <a:spcPts val="600"/>
              </a:spcAft>
              <a:buFont typeface="Arial" panose="020B0604020202020204" pitchFamily="34" charset="0"/>
              <a:buChar char="•"/>
            </a:pPr>
            <a:r>
              <a:rPr lang="en-US" sz="2800" dirty="0"/>
              <a:t>Chainer</a:t>
            </a:r>
          </a:p>
          <a:p>
            <a:pPr marL="342900" indent="-228600">
              <a:lnSpc>
                <a:spcPct val="90000"/>
              </a:lnSpc>
              <a:spcAft>
                <a:spcPts val="600"/>
              </a:spcAft>
              <a:buFont typeface="Arial" panose="020B0604020202020204" pitchFamily="34" charset="0"/>
              <a:buChar char="•"/>
            </a:pPr>
            <a:r>
              <a:rPr lang="en-US" sz="2800" dirty="0" err="1"/>
              <a:t>Keras</a:t>
            </a:r>
            <a:endParaRPr lang="en-US" sz="2800" dirty="0"/>
          </a:p>
          <a:p>
            <a:pPr marL="342900" indent="-228600">
              <a:lnSpc>
                <a:spcPct val="90000"/>
              </a:lnSpc>
              <a:spcAft>
                <a:spcPts val="600"/>
              </a:spcAft>
              <a:buFont typeface="Arial" panose="020B0604020202020204" pitchFamily="34" charset="0"/>
              <a:buChar char="•"/>
            </a:pPr>
            <a:r>
              <a:rPr lang="en-US" sz="2800" dirty="0"/>
              <a:t>Deeplearning4j</a:t>
            </a:r>
          </a:p>
          <a:p>
            <a:pPr marL="342900" indent="-228600">
              <a:lnSpc>
                <a:spcPct val="90000"/>
              </a:lnSpc>
              <a:spcAft>
                <a:spcPts val="600"/>
              </a:spcAft>
              <a:buFont typeface="Arial" panose="020B0604020202020204" pitchFamily="34" charset="0"/>
              <a:buChar char="•"/>
            </a:pPr>
            <a:r>
              <a:rPr lang="en-US" sz="2800" dirty="0" err="1"/>
              <a:t>Matlab</a:t>
            </a:r>
            <a:r>
              <a:rPr lang="en-US" sz="2800" dirty="0"/>
              <a:t> </a:t>
            </a:r>
          </a:p>
          <a:p>
            <a:pPr marL="342900"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endParaRPr lang="en-US" sz="2000" b="1" dirty="0"/>
          </a:p>
        </p:txBody>
      </p:sp>
    </p:spTree>
    <p:extLst>
      <p:ext uri="{BB962C8B-B14F-4D97-AF65-F5344CB8AC3E}">
        <p14:creationId xmlns:p14="http://schemas.microsoft.com/office/powerpoint/2010/main" val="442314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fontScale="90000"/>
          </a:bodyPr>
          <a:lstStyle/>
          <a:p>
            <a:r>
              <a:rPr lang="en-US" sz="4000" dirty="0"/>
              <a:t>Deep Learning = Learning Hierarchical Representations</a:t>
            </a:r>
            <a:br>
              <a:rPr lang="en-US" b="1" dirty="0"/>
            </a:b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825625"/>
            <a:ext cx="10515600" cy="4351338"/>
          </a:xfrm>
        </p:spPr>
        <p:txBody>
          <a:bodyPr/>
          <a:lstStyle/>
          <a:p>
            <a:pPr marL="0" indent="0">
              <a:buNone/>
            </a:pPr>
            <a:r>
              <a:rPr lang="en-US" dirty="0"/>
              <a:t> </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3">
            <a:extLst>
              <a:ext uri="{FF2B5EF4-FFF2-40B4-BE49-F238E27FC236}">
                <a16:creationId xmlns:a16="http://schemas.microsoft.com/office/drawing/2014/main" id="{9FF66541-8979-4759-8581-38EF8C336288}"/>
              </a:ext>
            </a:extLst>
          </p:cNvPr>
          <p:cNvPicPr>
            <a:picLocks noChangeAspect="1"/>
          </p:cNvPicPr>
          <p:nvPr/>
        </p:nvPicPr>
        <p:blipFill>
          <a:blip r:embed="rId2"/>
          <a:stretch>
            <a:fillRect/>
          </a:stretch>
        </p:blipFill>
        <p:spPr>
          <a:xfrm>
            <a:off x="685592" y="1662769"/>
            <a:ext cx="10273955" cy="4677050"/>
          </a:xfrm>
          <a:prstGeom prst="rect">
            <a:avLst/>
          </a:prstGeom>
        </p:spPr>
      </p:pic>
    </p:spTree>
    <p:extLst>
      <p:ext uri="{BB962C8B-B14F-4D97-AF65-F5344CB8AC3E}">
        <p14:creationId xmlns:p14="http://schemas.microsoft.com/office/powerpoint/2010/main" val="3930312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3600" b="1" kern="1200">
                <a:solidFill>
                  <a:srgbClr val="FFFFFF"/>
                </a:solidFill>
                <a:latin typeface="+mj-lt"/>
                <a:ea typeface="+mj-ea"/>
                <a:cs typeface="+mj-cs"/>
              </a:rPr>
              <a:t>Deep Learning Projects</a:t>
            </a:r>
            <a:endParaRPr lang="en-US" sz="36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5198993" y="1412489"/>
            <a:ext cx="2926080" cy="4363844"/>
          </a:xfrm>
        </p:spPr>
        <p:txBody>
          <a:bodyPr vert="horz" lIns="91440" tIns="45720" rIns="91440" bIns="45720" rtlCol="0">
            <a:normAutofit/>
          </a:bodyPr>
          <a:lstStyle/>
          <a:p>
            <a:pPr marL="0"/>
            <a:endParaRPr lang="en-US" sz="2000" dirty="0"/>
          </a:p>
          <a:p>
            <a:pPr marL="0" indent="0">
              <a:buNone/>
            </a:pPr>
            <a:r>
              <a:rPr lang="en-US" sz="2000" dirty="0"/>
              <a:t> </a:t>
            </a:r>
          </a:p>
          <a:p>
            <a:pPr marL="0"/>
            <a:endParaRPr lang="en-US" sz="2000" dirty="0"/>
          </a:p>
          <a:p>
            <a:pPr marL="0" indent="0">
              <a:buNone/>
            </a:pPr>
            <a:r>
              <a:rPr lang="en-US" sz="2000" dirty="0"/>
              <a:t> </a:t>
            </a:r>
          </a:p>
          <a:p>
            <a:pPr marL="0"/>
            <a:endParaRPr lang="en-US" sz="2000" dirty="0"/>
          </a:p>
        </p:txBody>
      </p:sp>
      <p:sp>
        <p:nvSpPr>
          <p:cNvPr id="7" name="TextBox 6">
            <a:extLst>
              <a:ext uri="{FF2B5EF4-FFF2-40B4-BE49-F238E27FC236}">
                <a16:creationId xmlns:a16="http://schemas.microsoft.com/office/drawing/2014/main" id="{8430ECD1-6FF7-4730-A87B-8AC77022207D}"/>
              </a:ext>
            </a:extLst>
          </p:cNvPr>
          <p:cNvSpPr txBox="1"/>
          <p:nvPr/>
        </p:nvSpPr>
        <p:spPr>
          <a:xfrm>
            <a:off x="6260123" y="1412489"/>
            <a:ext cx="5117561" cy="4363844"/>
          </a:xfrm>
          <a:prstGeom prst="rect">
            <a:avLst/>
          </a:prstGeom>
        </p:spPr>
        <p:txBody>
          <a:bodyPr vert="horz" lIns="91440" tIns="45720" rIns="91440" bIns="45720" rtlCol="0">
            <a:normAutofit fontScale="92500" lnSpcReduction="20000"/>
          </a:bodyPr>
          <a:lstStyle/>
          <a:p>
            <a:pPr marL="342900" indent="-228600">
              <a:lnSpc>
                <a:spcPct val="90000"/>
              </a:lnSpc>
              <a:spcAft>
                <a:spcPts val="600"/>
              </a:spcAft>
              <a:buFont typeface="Arial" panose="020B0604020202020204" pitchFamily="34" charset="0"/>
              <a:buChar char="•"/>
            </a:pPr>
            <a:r>
              <a:rPr lang="en-US" sz="3200" dirty="0"/>
              <a:t>Crowd Counting </a:t>
            </a:r>
          </a:p>
          <a:p>
            <a:pPr marL="342900" indent="-228600">
              <a:lnSpc>
                <a:spcPct val="90000"/>
              </a:lnSpc>
              <a:spcAft>
                <a:spcPts val="600"/>
              </a:spcAft>
              <a:buFont typeface="Arial" panose="020B0604020202020204" pitchFamily="34" charset="0"/>
              <a:buChar char="•"/>
            </a:pPr>
            <a:r>
              <a:rPr lang="en-US" sz="3200" dirty="0"/>
              <a:t>EEG biometrics </a:t>
            </a:r>
          </a:p>
          <a:p>
            <a:pPr marL="342900" indent="-228600">
              <a:lnSpc>
                <a:spcPct val="90000"/>
              </a:lnSpc>
              <a:spcAft>
                <a:spcPts val="600"/>
              </a:spcAft>
              <a:buFont typeface="Arial" panose="020B0604020202020204" pitchFamily="34" charset="0"/>
              <a:buChar char="•"/>
            </a:pPr>
            <a:r>
              <a:rPr lang="en-US" sz="3200" dirty="0"/>
              <a:t>ECG biometrics </a:t>
            </a:r>
          </a:p>
          <a:p>
            <a:pPr marL="342900" indent="-228600">
              <a:lnSpc>
                <a:spcPct val="90000"/>
              </a:lnSpc>
              <a:spcAft>
                <a:spcPts val="600"/>
              </a:spcAft>
              <a:buFont typeface="Arial" panose="020B0604020202020204" pitchFamily="34" charset="0"/>
              <a:buChar char="•"/>
            </a:pPr>
            <a:r>
              <a:rPr lang="en-US" sz="3200" dirty="0"/>
              <a:t>Fake fingerprints generated by a GAN</a:t>
            </a:r>
          </a:p>
          <a:p>
            <a:pPr marL="342900" indent="-228600">
              <a:lnSpc>
                <a:spcPct val="90000"/>
              </a:lnSpc>
              <a:spcAft>
                <a:spcPts val="600"/>
              </a:spcAft>
              <a:buFont typeface="Arial" panose="020B0604020202020204" pitchFamily="34" charset="0"/>
              <a:buChar char="•"/>
            </a:pPr>
            <a:r>
              <a:rPr lang="en-US" sz="3200" dirty="0"/>
              <a:t>Object Detection and Recognition with transfer learning</a:t>
            </a:r>
          </a:p>
          <a:p>
            <a:pPr marL="342900" indent="-228600">
              <a:lnSpc>
                <a:spcPct val="90000"/>
              </a:lnSpc>
              <a:spcAft>
                <a:spcPts val="600"/>
              </a:spcAft>
              <a:buFont typeface="Arial" panose="020B0604020202020204" pitchFamily="34" charset="0"/>
              <a:buChar char="•"/>
            </a:pPr>
            <a:r>
              <a:rPr lang="en-US" sz="3200" dirty="0"/>
              <a:t>Financial Forecasting – Computational Finance</a:t>
            </a:r>
          </a:p>
          <a:p>
            <a:pPr marL="342900" indent="-228600">
              <a:lnSpc>
                <a:spcPct val="90000"/>
              </a:lnSpc>
              <a:spcAft>
                <a:spcPts val="600"/>
              </a:spcAft>
              <a:buFont typeface="Arial" panose="020B0604020202020204" pitchFamily="34" charset="0"/>
              <a:buChar char="•"/>
            </a:pPr>
            <a:r>
              <a:rPr lang="en-US" sz="3200" dirty="0"/>
              <a:t>Computational Medicine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endParaRPr lang="en-US" sz="2000" b="1" dirty="0"/>
          </a:p>
        </p:txBody>
      </p:sp>
    </p:spTree>
    <p:extLst>
      <p:ext uri="{BB962C8B-B14F-4D97-AF65-F5344CB8AC3E}">
        <p14:creationId xmlns:p14="http://schemas.microsoft.com/office/powerpoint/2010/main" val="22510726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3600" b="1" kern="1200">
                <a:solidFill>
                  <a:srgbClr val="FFFFFF"/>
                </a:solidFill>
                <a:latin typeface="+mj-lt"/>
                <a:ea typeface="+mj-ea"/>
                <a:cs typeface="+mj-cs"/>
              </a:rPr>
              <a:t>Equipment – ISCA Lab - 1 </a:t>
            </a:r>
            <a:endParaRPr lang="en-US" sz="36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4691270" y="1412489"/>
            <a:ext cx="3433803" cy="4363844"/>
          </a:xfrm>
        </p:spPr>
        <p:txBody>
          <a:bodyPr vert="horz" lIns="91440" tIns="45720" rIns="91440" bIns="45720" rtlCol="0">
            <a:normAutofit/>
          </a:bodyPr>
          <a:lstStyle/>
          <a:p>
            <a:pPr marL="0"/>
            <a:endParaRPr lang="en-US" sz="2000" dirty="0"/>
          </a:p>
          <a:p>
            <a:pPr marL="0" indent="0">
              <a:buNone/>
            </a:pPr>
            <a:endParaRPr lang="en-US" sz="2000" dirty="0"/>
          </a:p>
          <a:p>
            <a:pPr marL="0"/>
            <a:endParaRPr lang="en-US" sz="2000" dirty="0"/>
          </a:p>
          <a:p>
            <a:pPr marL="0" indent="0">
              <a:buNone/>
            </a:pPr>
            <a:endParaRPr lang="en-US" sz="2000" dirty="0"/>
          </a:p>
          <a:p>
            <a:pPr marL="0"/>
            <a:endParaRPr lang="en-US" sz="2000" dirty="0"/>
          </a:p>
        </p:txBody>
      </p:sp>
      <p:sp>
        <p:nvSpPr>
          <p:cNvPr id="7" name="TextBox 6">
            <a:extLst>
              <a:ext uri="{FF2B5EF4-FFF2-40B4-BE49-F238E27FC236}">
                <a16:creationId xmlns:a16="http://schemas.microsoft.com/office/drawing/2014/main" id="{8430ECD1-6FF7-4730-A87B-8AC77022207D}"/>
              </a:ext>
            </a:extLst>
          </p:cNvPr>
          <p:cNvSpPr txBox="1"/>
          <p:nvPr/>
        </p:nvSpPr>
        <p:spPr>
          <a:xfrm>
            <a:off x="4691269" y="1412489"/>
            <a:ext cx="6686415" cy="4363844"/>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800" dirty="0"/>
              <a:t>2 x Intel Xeon 2680v5 2.4 </a:t>
            </a:r>
            <a:r>
              <a:rPr lang="en-US" sz="2800" dirty="0" err="1"/>
              <a:t>Ghz</a:t>
            </a:r>
            <a:r>
              <a:rPr lang="en-US" sz="2800" dirty="0"/>
              <a:t> – 56 cores</a:t>
            </a:r>
          </a:p>
          <a:p>
            <a:pPr marL="342900" indent="-228600">
              <a:lnSpc>
                <a:spcPct val="90000"/>
              </a:lnSpc>
              <a:spcAft>
                <a:spcPts val="600"/>
              </a:spcAft>
              <a:buFont typeface="Arial" panose="020B0604020202020204" pitchFamily="34" charset="0"/>
              <a:buChar char="•"/>
            </a:pPr>
            <a:r>
              <a:rPr lang="en-US" sz="2800" dirty="0"/>
              <a:t>64GB RAM </a:t>
            </a:r>
          </a:p>
          <a:p>
            <a:pPr marL="342900" indent="-228600">
              <a:lnSpc>
                <a:spcPct val="90000"/>
              </a:lnSpc>
              <a:spcAft>
                <a:spcPts val="600"/>
              </a:spcAft>
              <a:buFont typeface="Arial" panose="020B0604020202020204" pitchFamily="34" charset="0"/>
              <a:buChar char="•"/>
            </a:pPr>
            <a:r>
              <a:rPr lang="en-US" sz="2800" dirty="0"/>
              <a:t>2 x Nvidia 1080ti 11GB in SLI mode</a:t>
            </a:r>
          </a:p>
          <a:p>
            <a:pPr marL="342900" indent="-228600">
              <a:lnSpc>
                <a:spcPct val="90000"/>
              </a:lnSpc>
              <a:spcAft>
                <a:spcPts val="600"/>
              </a:spcAft>
              <a:buFont typeface="Arial" panose="020B0604020202020204" pitchFamily="34" charset="0"/>
              <a:buChar char="•"/>
            </a:pPr>
            <a:r>
              <a:rPr lang="en-US" sz="2800" dirty="0"/>
              <a:t>500GB SSD</a:t>
            </a:r>
          </a:p>
          <a:p>
            <a:pPr marL="342900" indent="-228600">
              <a:lnSpc>
                <a:spcPct val="90000"/>
              </a:lnSpc>
              <a:spcAft>
                <a:spcPts val="600"/>
              </a:spcAft>
              <a:buFont typeface="Arial" panose="020B0604020202020204" pitchFamily="34" charset="0"/>
              <a:buChar char="•"/>
            </a:pPr>
            <a:r>
              <a:rPr lang="en-US" sz="2800" dirty="0"/>
              <a:t>3TB HDD</a:t>
            </a:r>
          </a:p>
          <a:p>
            <a:pPr marL="342900" indent="-228600">
              <a:lnSpc>
                <a:spcPct val="90000"/>
              </a:lnSpc>
              <a:spcAft>
                <a:spcPts val="600"/>
              </a:spcAft>
              <a:buFont typeface="Arial" panose="020B0604020202020204" pitchFamily="34" charset="0"/>
              <a:buChar char="•"/>
            </a:pPr>
            <a:r>
              <a:rPr lang="en-US" sz="2800" dirty="0"/>
              <a:t>1500W</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endParaRPr lang="en-US" sz="2000" b="1" dirty="0"/>
          </a:p>
        </p:txBody>
      </p:sp>
    </p:spTree>
    <p:extLst>
      <p:ext uri="{BB962C8B-B14F-4D97-AF65-F5344CB8AC3E}">
        <p14:creationId xmlns:p14="http://schemas.microsoft.com/office/powerpoint/2010/main" val="3759085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175591" y="-302985"/>
            <a:ext cx="10515600" cy="1325563"/>
          </a:xfrm>
        </p:spPr>
        <p:txBody>
          <a:bodyPr/>
          <a:lstStyle/>
          <a:p>
            <a:r>
              <a:rPr lang="en-US" b="1" dirty="0"/>
              <a:t>Equipment – ISCA Lab - 2 </a:t>
            </a:r>
            <a:endParaRPr lang="en-US" dirty="0"/>
          </a:p>
        </p:txBody>
      </p:sp>
      <p:pic>
        <p:nvPicPr>
          <p:cNvPr id="4" name="Picture 3">
            <a:extLst>
              <a:ext uri="{FF2B5EF4-FFF2-40B4-BE49-F238E27FC236}">
                <a16:creationId xmlns:a16="http://schemas.microsoft.com/office/drawing/2014/main" id="{0D36B98F-EE0C-4229-B3E0-8C74330D57C2}"/>
              </a:ext>
            </a:extLst>
          </p:cNvPr>
          <p:cNvPicPr>
            <a:picLocks noChangeAspect="1"/>
          </p:cNvPicPr>
          <p:nvPr/>
        </p:nvPicPr>
        <p:blipFill>
          <a:blip r:embed="rId2"/>
          <a:stretch>
            <a:fillRect/>
          </a:stretch>
        </p:blipFill>
        <p:spPr>
          <a:xfrm>
            <a:off x="6487853" y="478303"/>
            <a:ext cx="5024369" cy="5655212"/>
          </a:xfrm>
          <a:prstGeom prst="rect">
            <a:avLst/>
          </a:prstGeom>
        </p:spPr>
      </p:pic>
      <p:pic>
        <p:nvPicPr>
          <p:cNvPr id="8" name="Picture 7">
            <a:extLst>
              <a:ext uri="{FF2B5EF4-FFF2-40B4-BE49-F238E27FC236}">
                <a16:creationId xmlns:a16="http://schemas.microsoft.com/office/drawing/2014/main" id="{F1E73F3E-15F2-438F-A029-DAE8D308038F}"/>
              </a:ext>
            </a:extLst>
          </p:cNvPr>
          <p:cNvPicPr>
            <a:picLocks noChangeAspect="1"/>
          </p:cNvPicPr>
          <p:nvPr/>
        </p:nvPicPr>
        <p:blipFill>
          <a:blip r:embed="rId3"/>
          <a:stretch>
            <a:fillRect/>
          </a:stretch>
        </p:blipFill>
        <p:spPr>
          <a:xfrm>
            <a:off x="679778" y="1131277"/>
            <a:ext cx="4806622" cy="5390015"/>
          </a:xfrm>
          <a:prstGeom prst="rect">
            <a:avLst/>
          </a:prstGeom>
        </p:spPr>
      </p:pic>
      <p:sp>
        <p:nvSpPr>
          <p:cNvPr id="9" name="TextBox 8">
            <a:extLst>
              <a:ext uri="{FF2B5EF4-FFF2-40B4-BE49-F238E27FC236}">
                <a16:creationId xmlns:a16="http://schemas.microsoft.com/office/drawing/2014/main" id="{556C6AC6-0864-4ABC-9ED0-3D4456A1854B}"/>
              </a:ext>
            </a:extLst>
          </p:cNvPr>
          <p:cNvSpPr txBox="1"/>
          <p:nvPr/>
        </p:nvSpPr>
        <p:spPr>
          <a:xfrm>
            <a:off x="7931897" y="5874961"/>
            <a:ext cx="4916557" cy="646331"/>
          </a:xfrm>
          <a:prstGeom prst="rect">
            <a:avLst/>
          </a:prstGeom>
          <a:noFill/>
        </p:spPr>
        <p:txBody>
          <a:bodyPr wrap="square" rtlCol="0">
            <a:spAutoFit/>
          </a:bodyPr>
          <a:lstStyle/>
          <a:p>
            <a:endParaRPr lang="en-US" dirty="0"/>
          </a:p>
          <a:p>
            <a:r>
              <a:rPr lang="en-US" dirty="0"/>
              <a:t>Nvidia DGX Workstation</a:t>
            </a:r>
          </a:p>
        </p:txBody>
      </p:sp>
    </p:spTree>
    <p:extLst>
      <p:ext uri="{BB962C8B-B14F-4D97-AF65-F5344CB8AC3E}">
        <p14:creationId xmlns:p14="http://schemas.microsoft.com/office/powerpoint/2010/main" val="18461962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175591" y="-302985"/>
            <a:ext cx="10515600" cy="1325563"/>
          </a:xfrm>
        </p:spPr>
        <p:txBody>
          <a:bodyPr/>
          <a:lstStyle/>
          <a:p>
            <a:r>
              <a:rPr lang="en-US" b="1" dirty="0"/>
              <a:t>Equipment – HMU</a:t>
            </a:r>
            <a:endParaRPr lang="en-US" dirty="0"/>
          </a:p>
        </p:txBody>
      </p:sp>
      <p:pic>
        <p:nvPicPr>
          <p:cNvPr id="5" name="Picture 4">
            <a:extLst>
              <a:ext uri="{FF2B5EF4-FFF2-40B4-BE49-F238E27FC236}">
                <a16:creationId xmlns:a16="http://schemas.microsoft.com/office/drawing/2014/main" id="{F4E952AA-2A10-434F-9308-8961D0529289}"/>
              </a:ext>
            </a:extLst>
          </p:cNvPr>
          <p:cNvPicPr>
            <a:picLocks noChangeAspect="1"/>
          </p:cNvPicPr>
          <p:nvPr/>
        </p:nvPicPr>
        <p:blipFill>
          <a:blip r:embed="rId2"/>
          <a:stretch>
            <a:fillRect/>
          </a:stretch>
        </p:blipFill>
        <p:spPr>
          <a:xfrm>
            <a:off x="7188018" y="981272"/>
            <a:ext cx="3333750" cy="2971800"/>
          </a:xfrm>
          <a:prstGeom prst="rect">
            <a:avLst/>
          </a:prstGeom>
        </p:spPr>
      </p:pic>
      <p:pic>
        <p:nvPicPr>
          <p:cNvPr id="9" name="Picture 8">
            <a:extLst>
              <a:ext uri="{FF2B5EF4-FFF2-40B4-BE49-F238E27FC236}">
                <a16:creationId xmlns:a16="http://schemas.microsoft.com/office/drawing/2014/main" id="{87413A21-CD26-4315-83C8-CBEDB22DD6C0}"/>
              </a:ext>
            </a:extLst>
          </p:cNvPr>
          <p:cNvPicPr>
            <a:picLocks noChangeAspect="1"/>
          </p:cNvPicPr>
          <p:nvPr/>
        </p:nvPicPr>
        <p:blipFill>
          <a:blip r:embed="rId3"/>
          <a:stretch>
            <a:fillRect/>
          </a:stretch>
        </p:blipFill>
        <p:spPr>
          <a:xfrm>
            <a:off x="429469" y="981272"/>
            <a:ext cx="4705239" cy="4969362"/>
          </a:xfrm>
          <a:prstGeom prst="rect">
            <a:avLst/>
          </a:prstGeom>
        </p:spPr>
      </p:pic>
      <p:sp>
        <p:nvSpPr>
          <p:cNvPr id="10" name="TextBox 9">
            <a:extLst>
              <a:ext uri="{FF2B5EF4-FFF2-40B4-BE49-F238E27FC236}">
                <a16:creationId xmlns:a16="http://schemas.microsoft.com/office/drawing/2014/main" id="{526DD4EA-02B1-40C9-8CD9-C97D8C055E49}"/>
              </a:ext>
            </a:extLst>
          </p:cNvPr>
          <p:cNvSpPr txBox="1"/>
          <p:nvPr/>
        </p:nvSpPr>
        <p:spPr>
          <a:xfrm>
            <a:off x="7188018" y="4358859"/>
            <a:ext cx="4916557" cy="646331"/>
          </a:xfrm>
          <a:prstGeom prst="rect">
            <a:avLst/>
          </a:prstGeom>
          <a:noFill/>
        </p:spPr>
        <p:txBody>
          <a:bodyPr wrap="square" rtlCol="0">
            <a:spAutoFit/>
          </a:bodyPr>
          <a:lstStyle/>
          <a:p>
            <a:endParaRPr lang="en-US" dirty="0"/>
          </a:p>
          <a:p>
            <a:r>
              <a:rPr lang="en-US" dirty="0"/>
              <a:t>Dell Storage Server 20x1.92TB SSD</a:t>
            </a:r>
          </a:p>
        </p:txBody>
      </p:sp>
      <p:pic>
        <p:nvPicPr>
          <p:cNvPr id="12" name="Picture 11">
            <a:extLst>
              <a:ext uri="{FF2B5EF4-FFF2-40B4-BE49-F238E27FC236}">
                <a16:creationId xmlns:a16="http://schemas.microsoft.com/office/drawing/2014/main" id="{BE926E61-5A4D-463A-AD49-42012A793373}"/>
              </a:ext>
            </a:extLst>
          </p:cNvPr>
          <p:cNvPicPr>
            <a:picLocks noChangeAspect="1"/>
          </p:cNvPicPr>
          <p:nvPr/>
        </p:nvPicPr>
        <p:blipFill>
          <a:blip r:embed="rId4"/>
          <a:stretch>
            <a:fillRect/>
          </a:stretch>
        </p:blipFill>
        <p:spPr>
          <a:xfrm>
            <a:off x="5755274" y="5005190"/>
            <a:ext cx="6448425" cy="1743075"/>
          </a:xfrm>
          <a:prstGeom prst="rect">
            <a:avLst/>
          </a:prstGeom>
        </p:spPr>
      </p:pic>
      <p:sp>
        <p:nvSpPr>
          <p:cNvPr id="13" name="TextBox 12">
            <a:extLst>
              <a:ext uri="{FF2B5EF4-FFF2-40B4-BE49-F238E27FC236}">
                <a16:creationId xmlns:a16="http://schemas.microsoft.com/office/drawing/2014/main" id="{3FCB31D7-FD6A-4C5A-BC47-420C3E6EB2C5}"/>
              </a:ext>
            </a:extLst>
          </p:cNvPr>
          <p:cNvSpPr txBox="1"/>
          <p:nvPr/>
        </p:nvSpPr>
        <p:spPr>
          <a:xfrm>
            <a:off x="8063489" y="3671211"/>
            <a:ext cx="4916557" cy="646331"/>
          </a:xfrm>
          <a:prstGeom prst="rect">
            <a:avLst/>
          </a:prstGeom>
          <a:noFill/>
        </p:spPr>
        <p:txBody>
          <a:bodyPr wrap="square" rtlCol="0">
            <a:spAutoFit/>
          </a:bodyPr>
          <a:lstStyle/>
          <a:p>
            <a:endParaRPr lang="en-US" dirty="0"/>
          </a:p>
          <a:p>
            <a:r>
              <a:rPr lang="en-US" dirty="0"/>
              <a:t>Nvidia DGX-A100</a:t>
            </a:r>
          </a:p>
        </p:txBody>
      </p:sp>
    </p:spTree>
    <p:extLst>
      <p:ext uri="{BB962C8B-B14F-4D97-AF65-F5344CB8AC3E}">
        <p14:creationId xmlns:p14="http://schemas.microsoft.com/office/powerpoint/2010/main" val="11445487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40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175591" y="-302985"/>
            <a:ext cx="10515600" cy="1325563"/>
          </a:xfrm>
        </p:spPr>
        <p:txBody>
          <a:bodyPr/>
          <a:lstStyle/>
          <a:p>
            <a:endParaRPr lang="en-US" dirty="0"/>
          </a:p>
        </p:txBody>
      </p:sp>
      <p:sp>
        <p:nvSpPr>
          <p:cNvPr id="7" name="TextBox 6">
            <a:extLst>
              <a:ext uri="{FF2B5EF4-FFF2-40B4-BE49-F238E27FC236}">
                <a16:creationId xmlns:a16="http://schemas.microsoft.com/office/drawing/2014/main" id="{8430ECD1-6FF7-4730-A87B-8AC77022207D}"/>
              </a:ext>
            </a:extLst>
          </p:cNvPr>
          <p:cNvSpPr txBox="1"/>
          <p:nvPr/>
        </p:nvSpPr>
        <p:spPr>
          <a:xfrm>
            <a:off x="3232737" y="2685049"/>
            <a:ext cx="5373638" cy="1477328"/>
          </a:xfrm>
          <a:prstGeom prst="rect">
            <a:avLst/>
          </a:prstGeom>
          <a:noFill/>
        </p:spPr>
        <p:txBody>
          <a:bodyPr wrap="square" rtlCol="0">
            <a:spAutoFit/>
          </a:bodyPr>
          <a:lstStyle/>
          <a:p>
            <a:pPr algn="ctr"/>
            <a:r>
              <a:rPr lang="en-US" sz="7200" dirty="0"/>
              <a:t>Thank you </a:t>
            </a:r>
          </a:p>
          <a:p>
            <a:endParaRPr lang="en-US" b="1" dirty="0"/>
          </a:p>
        </p:txBody>
      </p:sp>
    </p:spTree>
    <p:extLst>
      <p:ext uri="{BB962C8B-B14F-4D97-AF65-F5344CB8AC3E}">
        <p14:creationId xmlns:p14="http://schemas.microsoft.com/office/powerpoint/2010/main" val="24879009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342279" y="478302"/>
            <a:ext cx="10825991" cy="1005941"/>
          </a:xfrm>
        </p:spPr>
        <p:txBody>
          <a:bodyPr>
            <a:normAutofit fontScale="250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r>
              <a:rPr lang="en-US" sz="6400" u="sng" dirty="0">
                <a:hlinkClick r:id="rId2"/>
              </a:rPr>
              <a:t>http://ufldl.stanford.edu/tutorial/unsupervised/Autoencoders/</a:t>
            </a:r>
            <a:endParaRPr lang="en-US" sz="6400" dirty="0"/>
          </a:p>
          <a:p>
            <a:pPr marL="0" indent="0">
              <a:buNone/>
            </a:pPr>
            <a:r>
              <a:rPr lang="en-US" sz="6400" u="sng" dirty="0">
                <a:hlinkClick r:id="rId3"/>
              </a:rPr>
              <a:t>https://ujjwalkarn.me/2016/08/11/intuitive-explanation-convnets/</a:t>
            </a:r>
            <a:endParaRPr lang="en-US" sz="6400" dirty="0"/>
          </a:p>
          <a:p>
            <a:pPr marL="0" indent="0">
              <a:buNone/>
            </a:pPr>
            <a:r>
              <a:rPr lang="en-US" sz="6400" dirty="0">
                <a:hlinkClick r:id="rId4"/>
              </a:rPr>
              <a:t>http://introtodeeplearning.com/</a:t>
            </a:r>
            <a:endParaRPr lang="en-US" sz="6400" dirty="0"/>
          </a:p>
          <a:p>
            <a:pPr marL="0" indent="0">
              <a:buNone/>
            </a:pPr>
            <a:r>
              <a:rPr lang="en-US" sz="6400" dirty="0">
                <a:hlinkClick r:id="rId5"/>
              </a:rPr>
              <a:t>http://www.iro.umontreal.ca/~pift6266/H10/notes/deepintro.html</a:t>
            </a:r>
            <a:endParaRPr lang="en-US" sz="6400" dirty="0"/>
          </a:p>
          <a:p>
            <a:pPr marL="0" indent="0">
              <a:buNone/>
            </a:pPr>
            <a:r>
              <a:rPr lang="en-US" sz="6400" dirty="0">
                <a:hlinkClick r:id="rId6"/>
              </a:rPr>
              <a:t>https://ml-cheatsheet.readthedocs.io/en/latest/activation_functions.html</a:t>
            </a:r>
            <a:endParaRPr lang="en-US" sz="6400" dirty="0"/>
          </a:p>
          <a:p>
            <a:pPr marL="0" indent="0">
              <a:buNone/>
            </a:pPr>
            <a:r>
              <a:rPr lang="en-US" sz="6400" dirty="0">
                <a:hlinkClick r:id="rId7"/>
              </a:rPr>
              <a:t>https://www.jeremyjordan.me/convnet-architectures/</a:t>
            </a:r>
            <a:endParaRPr lang="en-US" sz="6400" dirty="0"/>
          </a:p>
          <a:p>
            <a:pPr marL="0" indent="0">
              <a:buNone/>
            </a:pPr>
            <a:endParaRPr lang="en-US" sz="6400" dirty="0"/>
          </a:p>
          <a:p>
            <a:pPr marL="0" indent="0">
              <a:buNone/>
            </a:pPr>
            <a:endParaRPr lang="en-US" dirty="0"/>
          </a:p>
        </p:txBody>
      </p:sp>
      <p:sp>
        <p:nvSpPr>
          <p:cNvPr id="6" name="Title 5">
            <a:extLst>
              <a:ext uri="{FF2B5EF4-FFF2-40B4-BE49-F238E27FC236}">
                <a16:creationId xmlns:a16="http://schemas.microsoft.com/office/drawing/2014/main" id="{AC79C8EE-2C05-4704-859F-BDB648B35FC1}"/>
              </a:ext>
            </a:extLst>
          </p:cNvPr>
          <p:cNvSpPr>
            <a:spLocks noGrp="1"/>
          </p:cNvSpPr>
          <p:nvPr>
            <p:ph type="title"/>
          </p:nvPr>
        </p:nvSpPr>
        <p:spPr>
          <a:xfrm>
            <a:off x="175591" y="-302985"/>
            <a:ext cx="10515600" cy="1325563"/>
          </a:xfrm>
        </p:spPr>
        <p:txBody>
          <a:bodyPr/>
          <a:lstStyle/>
          <a:p>
            <a:r>
              <a:rPr lang="en-US" dirty="0"/>
              <a:t>References</a:t>
            </a:r>
          </a:p>
        </p:txBody>
      </p:sp>
    </p:spTree>
    <p:extLst>
      <p:ext uri="{BB962C8B-B14F-4D97-AF65-F5344CB8AC3E}">
        <p14:creationId xmlns:p14="http://schemas.microsoft.com/office/powerpoint/2010/main" val="288513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29D9-0CAF-4FB4-9514-7F247A087A4E}"/>
              </a:ext>
            </a:extLst>
          </p:cNvPr>
          <p:cNvSpPr>
            <a:spLocks noGrp="1"/>
          </p:cNvSpPr>
          <p:nvPr>
            <p:ph type="title"/>
          </p:nvPr>
        </p:nvSpPr>
        <p:spPr>
          <a:xfrm>
            <a:off x="838200" y="365125"/>
            <a:ext cx="10515600" cy="1325563"/>
          </a:xfrm>
        </p:spPr>
        <p:txBody>
          <a:bodyPr>
            <a:normAutofit fontScale="90000"/>
          </a:bodyPr>
          <a:lstStyle/>
          <a:p>
            <a:r>
              <a:rPr lang="en-US" sz="4000" dirty="0"/>
              <a:t>Deep Learning = Learning Hierarchical Representations</a:t>
            </a:r>
            <a:br>
              <a:rPr lang="en-US" b="1" dirty="0"/>
            </a:br>
            <a:endParaRPr lang="en-US" dirty="0"/>
          </a:p>
        </p:txBody>
      </p:sp>
      <p:sp>
        <p:nvSpPr>
          <p:cNvPr id="3" name="Content Placeholder 2">
            <a:extLst>
              <a:ext uri="{FF2B5EF4-FFF2-40B4-BE49-F238E27FC236}">
                <a16:creationId xmlns:a16="http://schemas.microsoft.com/office/drawing/2014/main" id="{5D1FFAA7-C36A-41C3-95A4-7CDDA18FB712}"/>
              </a:ext>
            </a:extLst>
          </p:cNvPr>
          <p:cNvSpPr>
            <a:spLocks noGrp="1"/>
          </p:cNvSpPr>
          <p:nvPr>
            <p:ph idx="1"/>
          </p:nvPr>
        </p:nvSpPr>
        <p:spPr>
          <a:xfrm>
            <a:off x="838200" y="1825625"/>
            <a:ext cx="10515600" cy="4351338"/>
          </a:xfrm>
        </p:spPr>
        <p:txBody>
          <a:bodyPr/>
          <a:lstStyle/>
          <a:p>
            <a:pPr marL="0" indent="0">
              <a:buNone/>
            </a:pPr>
            <a:r>
              <a:rPr lang="en-US" dirty="0"/>
              <a:t> </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1D6CA21A-0B43-483C-A6A5-9659C6F74AC2}"/>
              </a:ext>
            </a:extLst>
          </p:cNvPr>
          <p:cNvPicPr>
            <a:picLocks noChangeAspect="1"/>
          </p:cNvPicPr>
          <p:nvPr/>
        </p:nvPicPr>
        <p:blipFill>
          <a:blip r:embed="rId2"/>
          <a:stretch>
            <a:fillRect/>
          </a:stretch>
        </p:blipFill>
        <p:spPr>
          <a:xfrm>
            <a:off x="1612973" y="1202234"/>
            <a:ext cx="8760711" cy="5230821"/>
          </a:xfrm>
          <a:prstGeom prst="rect">
            <a:avLst/>
          </a:prstGeom>
        </p:spPr>
      </p:pic>
    </p:spTree>
    <p:extLst>
      <p:ext uri="{BB962C8B-B14F-4D97-AF65-F5344CB8AC3E}">
        <p14:creationId xmlns:p14="http://schemas.microsoft.com/office/powerpoint/2010/main" val="4229676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3027</Words>
  <Application>Microsoft Macintosh PowerPoint</Application>
  <PresentationFormat>Widescreen</PresentationFormat>
  <Paragraphs>473</Paragraphs>
  <Slides>85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Arial</vt:lpstr>
      <vt:lpstr>Calibri</vt:lpstr>
      <vt:lpstr>Calibri Light</vt:lpstr>
      <vt:lpstr>Helvetica</vt:lpstr>
      <vt:lpstr>Times New Roman</vt:lpstr>
      <vt:lpstr>Wingdings</vt:lpstr>
      <vt:lpstr>Office Theme</vt:lpstr>
      <vt:lpstr>Current trends in Neural Networks</vt:lpstr>
      <vt:lpstr>Introduction </vt:lpstr>
      <vt:lpstr>Motivations for Deep Architectures </vt:lpstr>
      <vt:lpstr>Motivations for Deep Architectures </vt:lpstr>
      <vt:lpstr>Motivations for Deep Architectures </vt:lpstr>
      <vt:lpstr>Why Now ? </vt:lpstr>
      <vt:lpstr>Until Now… </vt:lpstr>
      <vt:lpstr>Deep Learning = Learning Hierarchical Representations </vt:lpstr>
      <vt:lpstr>Deep Learning = Learning Hierarchical Representations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Training Neural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Mini-batches</vt:lpstr>
      <vt:lpstr> </vt:lpstr>
      <vt:lpstr> </vt:lpstr>
      <vt:lpstr> </vt:lpstr>
      <vt:lpstr> </vt:lpstr>
      <vt:lpstr> </vt:lpstr>
      <vt:lpstr>ConvNets</vt:lpstr>
      <vt:lpstr>ConvNets</vt:lpstr>
      <vt:lpstr>ConvNets</vt:lpstr>
      <vt:lpstr>ConvNets</vt:lpstr>
      <vt:lpstr>ConvNets</vt:lpstr>
      <vt:lpstr>ConvNets</vt:lpstr>
      <vt:lpstr> </vt:lpstr>
      <vt:lpstr>Feature Map Parameters</vt:lpstr>
      <vt:lpstr>Feature Map Parameters</vt:lpstr>
      <vt:lpstr>Feature Map Parameters</vt:lpstr>
      <vt:lpstr>Size of Feature Map</vt:lpstr>
      <vt:lpstr>Non Linearity (ReLU) </vt:lpstr>
      <vt:lpstr>Non Linearity (ReLU) </vt:lpstr>
      <vt:lpstr>Leaky ReLU </vt:lpstr>
      <vt:lpstr>Other Activation Functions - Sigmoid</vt:lpstr>
      <vt:lpstr>Other Activation Functions  - Tanh </vt:lpstr>
      <vt:lpstr>Other Activation Functions  - Softmax</vt:lpstr>
      <vt:lpstr>Pooling </vt:lpstr>
      <vt:lpstr>Pooling </vt:lpstr>
      <vt:lpstr>Pooling </vt:lpstr>
      <vt:lpstr>Fully Connected Layer</vt:lpstr>
      <vt:lpstr>The network </vt:lpstr>
      <vt:lpstr>Training the network </vt:lpstr>
      <vt:lpstr>Testing the network </vt:lpstr>
      <vt:lpstr>Some Network Architectures </vt:lpstr>
      <vt:lpstr>Some Network Architectures </vt:lpstr>
      <vt:lpstr>Some Network Architectures  - Parameters</vt:lpstr>
      <vt:lpstr>Autoencoders </vt:lpstr>
      <vt:lpstr>Autoencoders </vt:lpstr>
      <vt:lpstr>Trends</vt:lpstr>
      <vt:lpstr>Meta Learning    Few Shot Learning   Federated Learning            </vt:lpstr>
      <vt:lpstr>Generative Adversarial Networks   (GANs)              </vt:lpstr>
      <vt:lpstr>Generative Adversarial Networks   (GANs)              </vt:lpstr>
      <vt:lpstr>Other Deep Learning algorithms  </vt:lpstr>
      <vt:lpstr>Deep Learning Frameworks</vt:lpstr>
      <vt:lpstr>Deep Learning Projects</vt:lpstr>
      <vt:lpstr>Equipment – ISCA Lab - 1 </vt:lpstr>
      <vt:lpstr>Equipment – ISCA Lab - 2 </vt:lpstr>
      <vt:lpstr>Equipment – HMU</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Deep Learning </dc:title>
  <dc:creator>Konstantinos Karampidis</dc:creator>
  <cp:lastModifiedBy>Konstantinos Karampidis</cp:lastModifiedBy>
  <cp:revision>42</cp:revision>
  <dcterms:created xsi:type="dcterms:W3CDTF">2020-12-22T21:34:20Z</dcterms:created>
  <dcterms:modified xsi:type="dcterms:W3CDTF">2022-12-05T11:51:16Z</dcterms:modified>
</cp:coreProperties>
</file>