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3" r:id="rId16"/>
    <p:sldId id="269" r:id="rId17"/>
    <p:sldId id="271" r:id="rId18"/>
    <p:sldId id="272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0EF5D-3C15-4A18-BE1C-BFC46109929D}" type="datetimeFigureOut">
              <a:rPr lang="el-GR" smtClean="0"/>
              <a:t>22/11/2012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A366-9910-465D-A3D7-4C9F9871612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Artroisma</a:t>
            </a:r>
            <a:r>
              <a:rPr lang="en-US" dirty="0" smtClean="0"/>
              <a:t> </a:t>
            </a:r>
            <a:r>
              <a:rPr lang="en-US" dirty="0" err="1" smtClean="0"/>
              <a:t>gewm</a:t>
            </a:r>
            <a:r>
              <a:rPr lang="en-US" dirty="0" smtClean="0"/>
              <a:t> </a:t>
            </a:r>
            <a:r>
              <a:rPr lang="en-US" dirty="0" err="1" smtClean="0"/>
              <a:t>proodoy</a:t>
            </a:r>
            <a:r>
              <a:rPr lang="en-US" dirty="0" smtClean="0"/>
              <a:t> in=i1*a^n-1       s=((</a:t>
            </a:r>
            <a:r>
              <a:rPr lang="en-US" dirty="0" err="1" smtClean="0"/>
              <a:t>a^n</a:t>
            </a:r>
            <a:r>
              <a:rPr lang="en-US" dirty="0" smtClean="0"/>
              <a:t>)-1)/(a-1)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DA366-9910-465D-A3D7-4C9F98716124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9124-6230-4650-B4A0-9B497FA76D07}" type="datetimeFigureOut">
              <a:rPr lang="el-GR" smtClean="0"/>
              <a:pPr/>
              <a:t>22/11/2012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C50C-08F8-4602-A08F-2252947A3D9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Divide and Conquer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Structures and Algorithms</a:t>
            </a:r>
          </a:p>
          <a:p>
            <a:r>
              <a:rPr lang="en-US" dirty="0" smtClean="0"/>
              <a:t>A. G. </a:t>
            </a:r>
            <a:r>
              <a:rPr lang="en-US" dirty="0" err="1"/>
              <a:t>M</a:t>
            </a:r>
            <a:r>
              <a:rPr lang="en-US" dirty="0" err="1" smtClean="0"/>
              <a:t>alamos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Multiplication recursion Complexity</a:t>
            </a:r>
            <a:endParaRPr lang="el-GR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32" y="1340768"/>
            <a:ext cx="477402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4788024" y="1412776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Therefore, the height of the tree is log</a:t>
            </a:r>
            <a:r>
              <a:rPr lang="en-US" baseline="-25000" dirty="0" smtClean="0"/>
              <a:t>2</a:t>
            </a:r>
            <a:r>
              <a:rPr lang="en-US" dirty="0" smtClean="0"/>
              <a:t>n. The branching factor is 3 each problem recursively produces three smaller ones with the result that at depth k in the tree there are 3</a:t>
            </a:r>
            <a:r>
              <a:rPr lang="en-US" baseline="30000" dirty="0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subproblems</a:t>
            </a:r>
            <a:r>
              <a:rPr lang="en-US" dirty="0" smtClean="0"/>
              <a:t>, each of size n/2</a:t>
            </a:r>
            <a:r>
              <a:rPr lang="en-US" baseline="30000" dirty="0" smtClean="0"/>
              <a:t>k</a:t>
            </a:r>
          </a:p>
          <a:p>
            <a:endParaRPr lang="en-US" dirty="0" smtClean="0"/>
          </a:p>
          <a:p>
            <a:r>
              <a:rPr lang="en-US" dirty="0" smtClean="0"/>
              <a:t>For each </a:t>
            </a:r>
            <a:r>
              <a:rPr lang="en-US" dirty="0" err="1" smtClean="0"/>
              <a:t>subproblem</a:t>
            </a:r>
            <a:r>
              <a:rPr lang="en-US" dirty="0" smtClean="0"/>
              <a:t>, a linear amount of work is done in identifying further </a:t>
            </a:r>
            <a:r>
              <a:rPr lang="en-US" dirty="0" err="1" smtClean="0"/>
              <a:t>subproblems</a:t>
            </a:r>
            <a:r>
              <a:rPr lang="en-US" dirty="0" smtClean="0"/>
              <a:t> and combining their answers. Therefore the total time spent at depth k in the tree is</a:t>
            </a:r>
            <a:endParaRPr lang="el-G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5013176"/>
            <a:ext cx="25127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251520" y="5879013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 the very top level, when k = 0, this works out to O(n). At the bottom, when k = log</a:t>
            </a:r>
            <a:r>
              <a:rPr lang="en-US" baseline="-25000" dirty="0" smtClean="0"/>
              <a:t>2</a:t>
            </a:r>
            <a:r>
              <a:rPr lang="en-US" dirty="0" smtClean="0"/>
              <a:t>n,</a:t>
            </a:r>
          </a:p>
          <a:p>
            <a:r>
              <a:rPr lang="en-US" dirty="0" smtClean="0"/>
              <a:t>it is O(3^log</a:t>
            </a:r>
            <a:r>
              <a:rPr lang="en-US" baseline="-25000" dirty="0" smtClean="0"/>
              <a:t>2</a:t>
            </a:r>
            <a:r>
              <a:rPr lang="en-US" dirty="0" smtClean="0"/>
              <a:t>n), which can be rewritten as O(n^log</a:t>
            </a:r>
            <a:r>
              <a:rPr lang="en-US" baseline="-25000" dirty="0" smtClean="0"/>
              <a:t>2</a:t>
            </a:r>
            <a:r>
              <a:rPr lang="en-US" dirty="0" smtClean="0"/>
              <a:t>3)  =O(n</a:t>
            </a:r>
            <a:r>
              <a:rPr lang="en-US" baseline="30000" dirty="0" smtClean="0"/>
              <a:t>1,59</a:t>
            </a:r>
            <a:r>
              <a:rPr lang="en-US" dirty="0" smtClean="0"/>
              <a:t>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Matrix multiplication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755576" y="162880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product of two </a:t>
            </a:r>
            <a:r>
              <a:rPr lang="en-US" dirty="0" err="1" smtClean="0"/>
              <a:t>nxn</a:t>
            </a:r>
            <a:r>
              <a:rPr lang="en-US" dirty="0" smtClean="0"/>
              <a:t> matrices X and Y is a third </a:t>
            </a:r>
            <a:r>
              <a:rPr lang="en-US" dirty="0" err="1" smtClean="0"/>
              <a:t>nxn</a:t>
            </a:r>
            <a:r>
              <a:rPr lang="en-US" dirty="0" smtClean="0"/>
              <a:t> matrix Z = XY , with (</a:t>
            </a:r>
            <a:r>
              <a:rPr lang="en-US" dirty="0" err="1" smtClean="0"/>
              <a:t>I,j</a:t>
            </a:r>
            <a:r>
              <a:rPr lang="en-US" dirty="0" smtClean="0"/>
              <a:t> )</a:t>
            </a:r>
            <a:r>
              <a:rPr lang="en-US" dirty="0" err="1" smtClean="0"/>
              <a:t>th</a:t>
            </a:r>
            <a:r>
              <a:rPr lang="en-US" dirty="0" smtClean="0"/>
              <a:t> entry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492896"/>
            <a:ext cx="1943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549" y="3717032"/>
            <a:ext cx="6517779" cy="2043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539552" y="587727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general, XY is not the same as YX; matrix multiplication is not commutative.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Matrix multiplication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772816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preceding formula implies an O(n</a:t>
            </a:r>
            <a:r>
              <a:rPr lang="en-US" baseline="30000" dirty="0" smtClean="0"/>
              <a:t>3</a:t>
            </a:r>
            <a:r>
              <a:rPr lang="en-US" dirty="0" smtClean="0"/>
              <a:t>) algorithm for matrix multiplication: there are n</a:t>
            </a:r>
            <a:r>
              <a:rPr lang="en-US" baseline="30000" dirty="0" smtClean="0"/>
              <a:t>2 </a:t>
            </a:r>
            <a:r>
              <a:rPr lang="en-US" dirty="0" smtClean="0"/>
              <a:t>entries to be computed, and each takes O(n) time.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2492896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 quite a while, this was widely believed to be the best running time possible, and it was even proved that in certain models of com-</a:t>
            </a:r>
            <a:r>
              <a:rPr lang="en-US" dirty="0" err="1" smtClean="0"/>
              <a:t>putation</a:t>
            </a:r>
            <a:r>
              <a:rPr lang="en-US" dirty="0" smtClean="0"/>
              <a:t> no algorithm could do better . It was therefore a source of great excitement when in 1969, the German mathematician  Volker </a:t>
            </a:r>
            <a:r>
              <a:rPr lang="en-US" dirty="0" err="1" smtClean="0"/>
              <a:t>Strassen</a:t>
            </a:r>
            <a:r>
              <a:rPr lang="en-US" dirty="0" smtClean="0"/>
              <a:t> announced a </a:t>
            </a:r>
            <a:r>
              <a:rPr lang="en-US" dirty="0" err="1" smtClean="0"/>
              <a:t>signcantly</a:t>
            </a:r>
            <a:r>
              <a:rPr lang="en-US" dirty="0" smtClean="0"/>
              <a:t> more efficient algorithm, based upon divide-and-conquer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467544" y="4077072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Matrix multiplication is particularly easy to break into </a:t>
            </a:r>
            <a:r>
              <a:rPr lang="en-US" dirty="0" err="1" smtClean="0"/>
              <a:t>subproblems</a:t>
            </a:r>
            <a:r>
              <a:rPr lang="en-US" dirty="0" smtClean="0"/>
              <a:t>, because it can be</a:t>
            </a:r>
          </a:p>
          <a:p>
            <a:r>
              <a:rPr lang="en-US" dirty="0" smtClean="0"/>
              <a:t>performed </a:t>
            </a:r>
            <a:r>
              <a:rPr lang="en-US" dirty="0" err="1" smtClean="0"/>
              <a:t>blockwise</a:t>
            </a:r>
            <a:r>
              <a:rPr lang="en-US" dirty="0" smtClean="0"/>
              <a:t>. To see what this means, carve X into four n/2 </a:t>
            </a:r>
            <a:r>
              <a:rPr lang="en-US" dirty="0" err="1" smtClean="0"/>
              <a:t>Xn</a:t>
            </a:r>
            <a:r>
              <a:rPr lang="en-US" dirty="0" smtClean="0"/>
              <a:t>/2 blocks, and also Y  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941168"/>
            <a:ext cx="36099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877272"/>
            <a:ext cx="63246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Matrix multiplication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772816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now have a divide-and-conquer strategy: to compute the size-n product XY , recursively compute eight size-n/2 products AE BG AF BH CE DG CF DH, and then do a few O(n</a:t>
            </a:r>
            <a:r>
              <a:rPr lang="en-US" baseline="30000" dirty="0" smtClean="0"/>
              <a:t>2</a:t>
            </a:r>
            <a:r>
              <a:rPr lang="en-US" dirty="0" smtClean="0"/>
              <a:t>)-time additions. The total running time is described by the recurrence relation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924944"/>
            <a:ext cx="27717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288032" y="3441680"/>
            <a:ext cx="8388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This comes out to an unimpressive O(n</a:t>
            </a:r>
            <a:r>
              <a:rPr lang="en-US" baseline="30000" dirty="0" smtClean="0"/>
              <a:t>3</a:t>
            </a:r>
            <a:r>
              <a:rPr lang="en-US" dirty="0" smtClean="0"/>
              <a:t>), the same as for the default algorithm. But the</a:t>
            </a:r>
          </a:p>
          <a:p>
            <a:r>
              <a:rPr lang="en-US" dirty="0" smtClean="0"/>
              <a:t>efficiency can be further improved, and as with integer multiplication, the key is some clever algebra. It turns out XY can be computed from just seven n/2 x n/2 </a:t>
            </a:r>
            <a:r>
              <a:rPr lang="en-US" dirty="0" err="1" smtClean="0"/>
              <a:t>subproblems</a:t>
            </a:r>
            <a:r>
              <a:rPr lang="en-US" dirty="0" smtClean="0"/>
              <a:t>, via a decomposition so tricky and intricate that one wonders how </a:t>
            </a:r>
            <a:r>
              <a:rPr lang="en-US" dirty="0" err="1" smtClean="0"/>
              <a:t>Strassen</a:t>
            </a:r>
            <a:r>
              <a:rPr lang="en-US" dirty="0" smtClean="0"/>
              <a:t> was ever able to discover it!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Matrix multiplication</a:t>
            </a:r>
            <a:endParaRPr lang="el-GR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1895475"/>
            <a:ext cx="82486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445224"/>
            <a:ext cx="3343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733256"/>
            <a:ext cx="7200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Master theorem</a:t>
            </a:r>
            <a:endParaRPr lang="el-G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492" y="1700808"/>
            <a:ext cx="799393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Binary search</a:t>
            </a:r>
            <a:endParaRPr lang="el-GR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76276"/>
            <a:ext cx="68961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Merge sort</a:t>
            </a:r>
            <a:endParaRPr lang="el-GR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0425" y="1340768"/>
            <a:ext cx="742315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Merge sort</a:t>
            </a:r>
            <a:endParaRPr lang="el-GR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6572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573016"/>
            <a:ext cx="7239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5895553"/>
            <a:ext cx="47529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5949280"/>
            <a:ext cx="1057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9 - Ευθύγραμμο βέλος σύνδεσης"/>
          <p:cNvCxnSpPr>
            <a:stCxn id="7171" idx="3"/>
            <a:endCxn id="7172" idx="1"/>
          </p:cNvCxnSpPr>
          <p:nvPr/>
        </p:nvCxnSpPr>
        <p:spPr>
          <a:xfrm flipV="1">
            <a:off x="4788471" y="6111205"/>
            <a:ext cx="1871761" cy="27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Divide and Conquer</a:t>
            </a:r>
            <a:endParaRPr lang="el-GR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323528" y="1674674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divide-and-conquer strategy solves a problem by:</a:t>
            </a:r>
          </a:p>
          <a:p>
            <a:r>
              <a:rPr lang="en-US" dirty="0" smtClean="0"/>
              <a:t>1. Breaking it into </a:t>
            </a:r>
            <a:r>
              <a:rPr lang="en-US" dirty="0" err="1" smtClean="0"/>
              <a:t>subproblems</a:t>
            </a:r>
            <a:r>
              <a:rPr lang="en-US" dirty="0" smtClean="0"/>
              <a:t> that are themselves smaller instances of the same type of problem</a:t>
            </a:r>
          </a:p>
          <a:p>
            <a:r>
              <a:rPr lang="en-US" dirty="0" smtClean="0"/>
              <a:t>2. Recursively solving these </a:t>
            </a:r>
            <a:r>
              <a:rPr lang="en-US" dirty="0" err="1" smtClean="0"/>
              <a:t>subproblems</a:t>
            </a:r>
            <a:r>
              <a:rPr lang="en-US" dirty="0" smtClean="0"/>
              <a:t> </a:t>
            </a:r>
          </a:p>
          <a:p>
            <a:r>
              <a:rPr lang="en-US" dirty="0" smtClean="0"/>
              <a:t>3. Appropriately combining their answers</a:t>
            </a:r>
          </a:p>
          <a:p>
            <a:endParaRPr lang="en-US" dirty="0" smtClean="0"/>
          </a:p>
        </p:txBody>
      </p:sp>
      <p:sp>
        <p:nvSpPr>
          <p:cNvPr id="6" name="5 - Ορθογώνιο"/>
          <p:cNvSpPr/>
          <p:nvPr/>
        </p:nvSpPr>
        <p:spPr>
          <a:xfrm>
            <a:off x="323528" y="3356992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When the </a:t>
            </a:r>
            <a:r>
              <a:rPr lang="en-US" dirty="0" err="1" smtClean="0"/>
              <a:t>subproblems</a:t>
            </a:r>
            <a:r>
              <a:rPr lang="en-US" dirty="0" smtClean="0"/>
              <a:t> are large enough to solve recursively, we call that the recur-</a:t>
            </a:r>
            <a:r>
              <a:rPr lang="en-US" dirty="0" err="1" smtClean="0"/>
              <a:t>sive</a:t>
            </a:r>
            <a:r>
              <a:rPr lang="en-US" dirty="0" smtClean="0"/>
              <a:t> case. Once the </a:t>
            </a:r>
            <a:r>
              <a:rPr lang="en-US" dirty="0" err="1" smtClean="0"/>
              <a:t>subproblems</a:t>
            </a:r>
            <a:r>
              <a:rPr lang="en-US" dirty="0" smtClean="0"/>
              <a:t> become small enough that we no longer </a:t>
            </a:r>
            <a:r>
              <a:rPr lang="en-US" dirty="0" err="1" smtClean="0"/>
              <a:t>recurse</a:t>
            </a:r>
            <a:r>
              <a:rPr lang="en-US" dirty="0" smtClean="0"/>
              <a:t>,</a:t>
            </a:r>
          </a:p>
          <a:p>
            <a:r>
              <a:rPr lang="en-US" dirty="0" smtClean="0"/>
              <a:t>we say that the recursion “bottoms out” and that we have gotten down to the base</a:t>
            </a:r>
          </a:p>
          <a:p>
            <a:r>
              <a:rPr lang="en-US" dirty="0" smtClean="0"/>
              <a:t>case. Sometimes, in addition to </a:t>
            </a:r>
            <a:r>
              <a:rPr lang="en-US" dirty="0" err="1" smtClean="0"/>
              <a:t>subproblems</a:t>
            </a:r>
            <a:r>
              <a:rPr lang="en-US" dirty="0" smtClean="0"/>
              <a:t> that are smaller instances of the same</a:t>
            </a:r>
          </a:p>
          <a:p>
            <a:r>
              <a:rPr lang="en-US" dirty="0" smtClean="0"/>
              <a:t>problem, we have to solve </a:t>
            </a:r>
            <a:r>
              <a:rPr lang="en-US" dirty="0" err="1" smtClean="0"/>
              <a:t>subproblems</a:t>
            </a:r>
            <a:r>
              <a:rPr lang="en-US" dirty="0" smtClean="0"/>
              <a:t> that are not quite the same as the original</a:t>
            </a:r>
          </a:p>
          <a:p>
            <a:r>
              <a:rPr lang="en-US" dirty="0" smtClean="0"/>
              <a:t>problem. We consider solving such </a:t>
            </a:r>
            <a:r>
              <a:rPr lang="en-US" dirty="0" err="1" smtClean="0"/>
              <a:t>subproblems</a:t>
            </a:r>
            <a:r>
              <a:rPr lang="en-US" dirty="0" smtClean="0"/>
              <a:t> as part of the combine step.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467544" y="5661248"/>
            <a:ext cx="67707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References: </a:t>
            </a:r>
          </a:p>
          <a:p>
            <a:r>
              <a:rPr lang="en-US" dirty="0" smtClean="0"/>
              <a:t>Algorithms, 2006, S. </a:t>
            </a:r>
            <a:r>
              <a:rPr lang="en-US" dirty="0" err="1" smtClean="0"/>
              <a:t>Dasgupta</a:t>
            </a:r>
            <a:r>
              <a:rPr lang="en-US" dirty="0" smtClean="0"/>
              <a:t>, C. H. Papadimitriou, and U . V . </a:t>
            </a:r>
            <a:r>
              <a:rPr lang="en-US" dirty="0" err="1" smtClean="0"/>
              <a:t>Vazirani</a:t>
            </a:r>
            <a:endParaRPr lang="en-US" dirty="0" smtClean="0"/>
          </a:p>
          <a:p>
            <a:r>
              <a:rPr lang="en-US" dirty="0" smtClean="0"/>
              <a:t>Introduction to Algorithms, </a:t>
            </a:r>
            <a:r>
              <a:rPr lang="en-US" dirty="0" err="1" smtClean="0"/>
              <a:t>Cormen</a:t>
            </a:r>
            <a:r>
              <a:rPr lang="en-US" dirty="0" smtClean="0"/>
              <a:t>, </a:t>
            </a:r>
            <a:r>
              <a:rPr lang="en-US" dirty="0" err="1" smtClean="0"/>
              <a:t>Leiserson</a:t>
            </a:r>
            <a:r>
              <a:rPr lang="en-US" dirty="0" smtClean="0"/>
              <a:t>, </a:t>
            </a:r>
            <a:r>
              <a:rPr lang="en-US" dirty="0" err="1" smtClean="0"/>
              <a:t>Rivest</a:t>
            </a:r>
            <a:r>
              <a:rPr lang="en-US" dirty="0" smtClean="0"/>
              <a:t> &amp; Stein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Complexity of </a:t>
            </a:r>
            <a:r>
              <a:rPr lang="en-US" b="1" dirty="0" smtClean="0"/>
              <a:t>Div &amp; </a:t>
            </a:r>
            <a:r>
              <a:rPr lang="en-US" b="1" dirty="0" err="1" smtClean="0"/>
              <a:t>Conq</a:t>
            </a:r>
            <a:r>
              <a:rPr lang="en-US" b="1" dirty="0" smtClean="0"/>
              <a:t> problems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772816"/>
            <a:ext cx="82089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This chapter offers three methods for </a:t>
            </a:r>
            <a:r>
              <a:rPr lang="en-US" dirty="0" smtClean="0"/>
              <a:t>solving complexity of divide and conquer problem  </a:t>
            </a:r>
            <a:r>
              <a:rPr lang="en-US" dirty="0" smtClean="0"/>
              <a:t>for </a:t>
            </a:r>
            <a:r>
              <a:rPr lang="en-US" dirty="0" smtClean="0"/>
              <a:t>obtaining asymptotic </a:t>
            </a:r>
            <a:r>
              <a:rPr lang="en-US" dirty="0" smtClean="0"/>
              <a:t>“</a:t>
            </a:r>
            <a:r>
              <a:rPr lang="el-GR" dirty="0" smtClean="0"/>
              <a:t>Θ</a:t>
            </a:r>
            <a:r>
              <a:rPr lang="en-US" dirty="0" smtClean="0"/>
              <a:t>”or “O” bounds on the solution: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 the substitution method, we guess a bound and then use mathematical induction to prove our guess correct.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recursion-tree method converts the recurrence into a tree whose nodes</a:t>
            </a:r>
          </a:p>
          <a:p>
            <a:r>
              <a:rPr lang="en-US" dirty="0" smtClean="0"/>
              <a:t>represent the costs incurred at various levels of the recursion. We use techniques</a:t>
            </a:r>
          </a:p>
          <a:p>
            <a:r>
              <a:rPr lang="en-US" dirty="0" smtClean="0"/>
              <a:t>for bounding summations to solve the recurrence.</a:t>
            </a:r>
          </a:p>
          <a:p>
            <a:endParaRPr lang="el-GR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</a:t>
            </a:r>
            <a:r>
              <a:rPr lang="el-GR" dirty="0" smtClean="0"/>
              <a:t> </a:t>
            </a:r>
            <a:r>
              <a:rPr lang="en-US" dirty="0" smtClean="0"/>
              <a:t>master method</a:t>
            </a:r>
            <a:r>
              <a:rPr lang="el-GR" dirty="0" smtClean="0"/>
              <a:t> </a:t>
            </a:r>
            <a:r>
              <a:rPr lang="en-US" dirty="0" smtClean="0"/>
              <a:t>provides bounds for recurrences of the form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n-US" dirty="0" smtClean="0"/>
              <a:t>Here</a:t>
            </a:r>
            <a:r>
              <a:rPr lang="el-GR" dirty="0" smtClean="0"/>
              <a:t> </a:t>
            </a:r>
            <a:r>
              <a:rPr lang="en-US" dirty="0" smtClean="0"/>
              <a:t>a</a:t>
            </a:r>
            <a:r>
              <a:rPr lang="el-GR" dirty="0" smtClean="0"/>
              <a:t>&gt;</a:t>
            </a:r>
            <a:r>
              <a:rPr lang="en-US" dirty="0" smtClean="0"/>
              <a:t>1, b&gt;1,andf</a:t>
            </a:r>
            <a:r>
              <a:rPr lang="el-GR" dirty="0" smtClean="0"/>
              <a:t>(</a:t>
            </a:r>
            <a:r>
              <a:rPr lang="en-US" dirty="0" smtClean="0"/>
              <a:t>n</a:t>
            </a:r>
            <a:r>
              <a:rPr lang="el-GR" dirty="0" smtClean="0"/>
              <a:t>)</a:t>
            </a:r>
            <a:r>
              <a:rPr lang="en-US" dirty="0" smtClean="0"/>
              <a:t> is a given function. A recurrence of that form characterizes a divide-and-conquer algorithm that creates (a) </a:t>
            </a:r>
            <a:r>
              <a:rPr lang="en-US" dirty="0" err="1" smtClean="0"/>
              <a:t>subproblems</a:t>
            </a:r>
            <a:r>
              <a:rPr lang="en-US" dirty="0" smtClean="0"/>
              <a:t>, each of which is (1/b) the</a:t>
            </a:r>
          </a:p>
          <a:p>
            <a:r>
              <a:rPr lang="en-US" dirty="0" smtClean="0"/>
              <a:t>size of the original problem, and in which the divide and combine steps together</a:t>
            </a:r>
          </a:p>
          <a:p>
            <a:r>
              <a:rPr lang="en-US" dirty="0" smtClean="0"/>
              <a:t>Take f(n).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941168"/>
            <a:ext cx="2371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Family of Bachmann–Landau notations</a:t>
            </a:r>
            <a:endParaRPr lang="el-GR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611560" y="1592212"/>
          <a:ext cx="8208912" cy="5005140"/>
        </p:xfrm>
        <a:graphic>
          <a:graphicData uri="http://schemas.openxmlformats.org/drawingml/2006/table">
            <a:tbl>
              <a:tblPr/>
              <a:tblGrid>
                <a:gridCol w="2052228"/>
                <a:gridCol w="2052228"/>
                <a:gridCol w="2052228"/>
                <a:gridCol w="2052228"/>
              </a:tblGrid>
              <a:tr h="466915">
                <a:tc>
                  <a:txBody>
                    <a:bodyPr/>
                    <a:lstStyle/>
                    <a:p>
                      <a:r>
                        <a:rPr lang="en-US" sz="1600" dirty="0"/>
                        <a:t>Big Omicron; Big O; Big Oh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is bounded above by (up to constant factor)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for some </a:t>
                      </a:r>
                      <a:r>
                        <a:rPr lang="en-GB" sz="1600" i="1"/>
                        <a:t>k</a:t>
                      </a:r>
                      <a:endParaRPr lang="en-GB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  <a:tr h="1217314">
                <a:tc>
                  <a:txBody>
                    <a:bodyPr/>
                    <a:lstStyle/>
                    <a:p>
                      <a:r>
                        <a:rPr lang="en-GB" sz="1600"/>
                        <a:t>Big Omega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is bounded below by (up to constant factor)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for some positive </a:t>
                      </a:r>
                      <a:r>
                        <a:rPr lang="en-GB" sz="1600" i="1" dirty="0"/>
                        <a:t>k</a:t>
                      </a:r>
                      <a:endParaRPr lang="en-GB" sz="1600" dirty="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Since the beginning of the 20th century, papers in number theory have been increasingly and widely using this notation in the weaker sense that </a:t>
                      </a:r>
                      <a:r>
                        <a:rPr lang="en-US" sz="1600" i="1"/>
                        <a:t>f</a:t>
                      </a:r>
                      <a:r>
                        <a:rPr lang="en-US" sz="1600"/>
                        <a:t> = o(</a:t>
                      </a:r>
                      <a:r>
                        <a:rPr lang="en-US" sz="1600" i="1"/>
                        <a:t>g</a:t>
                      </a:r>
                      <a:r>
                        <a:rPr lang="en-US" sz="1600"/>
                        <a:t>) is false.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  <a:tr h="466915">
                <a:tc>
                  <a:txBody>
                    <a:bodyPr/>
                    <a:lstStyle/>
                    <a:p>
                      <a:r>
                        <a:rPr lang="en-GB" sz="1600"/>
                        <a:t>Big Theta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is bounded both above and below by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for some positive </a:t>
                      </a:r>
                      <a:r>
                        <a:rPr lang="en-GB" sz="1600" i="1"/>
                        <a:t>k</a:t>
                      </a:r>
                      <a:r>
                        <a:rPr lang="en-GB" sz="1600" baseline="-25000"/>
                        <a:t>1</a:t>
                      </a:r>
                      <a:r>
                        <a:rPr lang="en-GB" sz="1600"/>
                        <a:t>, </a:t>
                      </a:r>
                      <a:r>
                        <a:rPr lang="en-GB" sz="1600" i="1"/>
                        <a:t>k</a:t>
                      </a:r>
                      <a:r>
                        <a:rPr lang="en-GB" sz="1600" baseline="-25000"/>
                        <a:t>2</a:t>
                      </a:r>
                      <a:endParaRPr lang="en-GB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  <a:tr h="266809">
                <a:tc>
                  <a:txBody>
                    <a:bodyPr/>
                    <a:lstStyle/>
                    <a:p>
                      <a:r>
                        <a:rPr lang="en-US" sz="1600"/>
                        <a:t>Small Omicron; Small O; Small Oh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is dominated by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for every 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  <a:tr h="216782">
                <a:tc>
                  <a:txBody>
                    <a:bodyPr/>
                    <a:lstStyle/>
                    <a:p>
                      <a:r>
                        <a:rPr lang="en-GB" sz="1600"/>
                        <a:t>Small Omega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dominates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for every </a:t>
                      </a:r>
                      <a:r>
                        <a:rPr lang="en-GB" sz="1600" i="1"/>
                        <a:t>k</a:t>
                      </a:r>
                      <a:endParaRPr lang="en-GB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  <a:tr h="216782">
                <a:tc>
                  <a:txBody>
                    <a:bodyPr/>
                    <a:lstStyle/>
                    <a:p>
                      <a:r>
                        <a:rPr lang="en-GB" sz="1600"/>
                        <a:t>On the order of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is equal to asymptotically</a:t>
                      </a:r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 marL="21389" marR="21389" marT="10695" marB="106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 marL="21389" marR="21389" marT="10695" marB="10695">
                    <a:lnL>
                      <a:noFill/>
                    </a:lnL>
                    <a:lnT>
                      <a:noFill/>
                    </a:lnT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Family of Bachmann–Landau notations</a:t>
            </a:r>
            <a:endParaRPr lang="el-GR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 l="16603" t="17719" r="2872" b="7540"/>
          <a:stretch>
            <a:fillRect/>
          </a:stretch>
        </p:blipFill>
        <p:spPr bwMode="auto">
          <a:xfrm>
            <a:off x="179512" y="1484784"/>
            <a:ext cx="883106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7 - Ομάδα"/>
          <p:cNvGrpSpPr/>
          <p:nvPr/>
        </p:nvGrpSpPr>
        <p:grpSpPr>
          <a:xfrm>
            <a:off x="2411760" y="1484784"/>
            <a:ext cx="2304256" cy="4248472"/>
            <a:chOff x="2411760" y="1484784"/>
            <a:chExt cx="2304256" cy="4248472"/>
          </a:xfrm>
        </p:grpSpPr>
        <p:sp>
          <p:nvSpPr>
            <p:cNvPr id="4" name="3 - Επεξήγηση με γραμμή 1"/>
            <p:cNvSpPr/>
            <p:nvPr/>
          </p:nvSpPr>
          <p:spPr>
            <a:xfrm>
              <a:off x="2411760" y="1484784"/>
              <a:ext cx="1584176" cy="792088"/>
            </a:xfrm>
            <a:prstGeom prst="borderCallout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At most</a:t>
              </a:r>
              <a:endParaRPr lang="el-GR" dirty="0"/>
            </a:p>
          </p:txBody>
        </p:sp>
        <p:sp>
          <p:nvSpPr>
            <p:cNvPr id="5" name="4 - Επεξήγηση με γραμμή 1"/>
            <p:cNvSpPr/>
            <p:nvPr/>
          </p:nvSpPr>
          <p:spPr>
            <a:xfrm>
              <a:off x="2771800" y="2564904"/>
              <a:ext cx="1584176" cy="792088"/>
            </a:xfrm>
            <a:prstGeom prst="borderCallout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At least</a:t>
              </a:r>
              <a:endParaRPr lang="el-GR" dirty="0"/>
            </a:p>
          </p:txBody>
        </p:sp>
        <p:sp>
          <p:nvSpPr>
            <p:cNvPr id="6" name="5 - Επεξήγηση με γραμμή 1"/>
            <p:cNvSpPr/>
            <p:nvPr/>
          </p:nvSpPr>
          <p:spPr>
            <a:xfrm>
              <a:off x="2987824" y="3861048"/>
              <a:ext cx="1584176" cy="792088"/>
            </a:xfrm>
            <a:prstGeom prst="borderCallout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between</a:t>
              </a:r>
              <a:endParaRPr lang="el-GR" dirty="0"/>
            </a:p>
          </p:txBody>
        </p:sp>
        <p:sp>
          <p:nvSpPr>
            <p:cNvPr id="7" name="6 - Επεξήγηση με γραμμή 1"/>
            <p:cNvSpPr/>
            <p:nvPr/>
          </p:nvSpPr>
          <p:spPr>
            <a:xfrm>
              <a:off x="3131840" y="4941168"/>
              <a:ext cx="1584176" cy="792088"/>
            </a:xfrm>
            <a:prstGeom prst="borderCallout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absolutely</a:t>
              </a:r>
              <a:endParaRPr lang="el-G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Multiplication 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308824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mathematician Carl Friedrich Gauss (17771855) once noticed that although the product of two complex numbers</a:t>
            </a:r>
          </a:p>
          <a:p>
            <a:r>
              <a:rPr lang="en-US" dirty="0" smtClean="0"/>
              <a:t>(a + bi)(c + </a:t>
            </a:r>
            <a:r>
              <a:rPr lang="en-US" dirty="0" err="1" smtClean="0"/>
              <a:t>di</a:t>
            </a:r>
            <a:r>
              <a:rPr lang="en-US" dirty="0" smtClean="0"/>
              <a:t>) = ac-</a:t>
            </a:r>
            <a:r>
              <a:rPr lang="en-US" dirty="0" err="1" smtClean="0"/>
              <a:t>bd</a:t>
            </a:r>
            <a:r>
              <a:rPr lang="en-US" dirty="0" smtClean="0"/>
              <a:t> + (</a:t>
            </a:r>
            <a:r>
              <a:rPr lang="en-US" dirty="0" err="1" smtClean="0"/>
              <a:t>bc</a:t>
            </a:r>
            <a:r>
              <a:rPr lang="en-US" dirty="0" smtClean="0"/>
              <a:t> + ad)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seems to involve four real-number multiplications, it can in fact be done with just three: </a:t>
            </a:r>
            <a:r>
              <a:rPr lang="en-US" dirty="0" err="1" smtClean="0"/>
              <a:t>ac,bd</a:t>
            </a:r>
            <a:r>
              <a:rPr lang="en-US" dirty="0" smtClean="0"/>
              <a:t>, and (a + b)(c + d), since</a:t>
            </a:r>
          </a:p>
          <a:p>
            <a:endParaRPr lang="en-US" dirty="0" smtClean="0"/>
          </a:p>
          <a:p>
            <a:r>
              <a:rPr lang="en-US" dirty="0" err="1" smtClean="0"/>
              <a:t>bc</a:t>
            </a:r>
            <a:r>
              <a:rPr lang="en-US" dirty="0" smtClean="0"/>
              <a:t> + ad = (a + b)(c + d)-ac-</a:t>
            </a:r>
            <a:r>
              <a:rPr lang="en-US" dirty="0" err="1" smtClean="0"/>
              <a:t>bd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In our big-O way of thinking, reducing the number of multiplications from four to three seems wasted ingenuity . But this modest improvement becomes very significant when applied recursively.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Multiplication</a:t>
            </a:r>
            <a:endParaRPr lang="el-G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0213" y="2790825"/>
            <a:ext cx="574357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323528" y="1497558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Suppose x and y are two n-bit integers, and assume for convenience that n is a power of</a:t>
            </a:r>
          </a:p>
          <a:p>
            <a:r>
              <a:rPr lang="en-US" dirty="0" smtClean="0"/>
              <a:t>2. As a first step toward multiplying x and y, split each of them into their left and right halves, which are n/2 bits long:</a:t>
            </a:r>
            <a:endParaRPr lang="el-G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28056" y="5577805"/>
            <a:ext cx="3048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7450" y="3933056"/>
            <a:ext cx="9151450" cy="73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Δεξιό άγκιστρο"/>
          <p:cNvSpPr/>
          <p:nvPr/>
        </p:nvSpPr>
        <p:spPr>
          <a:xfrm>
            <a:off x="7164288" y="2780928"/>
            <a:ext cx="360040" cy="115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144016" y="4593902"/>
            <a:ext cx="882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will compute </a:t>
            </a:r>
            <a:r>
              <a:rPr lang="en-US" dirty="0" err="1" smtClean="0"/>
              <a:t>xy</a:t>
            </a:r>
            <a:r>
              <a:rPr lang="en-US" dirty="0" smtClean="0"/>
              <a:t> via the expression on the right. The additions take linear time, as do the</a:t>
            </a:r>
          </a:p>
          <a:p>
            <a:r>
              <a:rPr lang="en-US" dirty="0" smtClean="0"/>
              <a:t>multiplications by powers of 2 (which are merely left-shifts). The significant operations are</a:t>
            </a:r>
          </a:p>
          <a:p>
            <a:r>
              <a:rPr lang="en-US" dirty="0" smtClean="0"/>
              <a:t>the four n/2-bit multiplications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Multiplication</a:t>
            </a:r>
            <a:endParaRPr lang="el-GR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34076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Thus our method for multiplying n-bit numbers starts by making recursive calls to</a:t>
            </a:r>
          </a:p>
          <a:p>
            <a:r>
              <a:rPr lang="en-US" dirty="0" smtClean="0"/>
              <a:t>multiply these four pairs of n/2-bit numbers (four </a:t>
            </a:r>
            <a:r>
              <a:rPr lang="en-US" dirty="0" err="1" smtClean="0"/>
              <a:t>subproblems</a:t>
            </a:r>
            <a:r>
              <a:rPr lang="en-US" dirty="0" smtClean="0"/>
              <a:t> of half the size), and then evaluates the preceding expression in O(n) time. Writing T (n) for the overall running time on n-bit inputs, we get the recurrence relation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08920"/>
            <a:ext cx="34861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365104"/>
            <a:ext cx="59150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95536" y="3430741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IMPROVEMENT! This is where Gauss's trick comes to mind. Although the expression for </a:t>
            </a:r>
            <a:r>
              <a:rPr lang="en-US" dirty="0" err="1" smtClean="0"/>
              <a:t>xy</a:t>
            </a:r>
            <a:r>
              <a:rPr lang="en-US" dirty="0" smtClean="0"/>
              <a:t> seems to demand four n/2-bit multiplications, as before just three will do</a:t>
            </a:r>
            <a:endParaRPr lang="el-G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5157192"/>
            <a:ext cx="3371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Multiplication</a:t>
            </a:r>
            <a:endParaRPr lang="el-GR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" y="1433513"/>
            <a:ext cx="81534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ς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1180</Words>
  <Application>Microsoft Office PowerPoint</Application>
  <PresentationFormat>Προβολή στην οθόνη (4:3)</PresentationFormat>
  <Paragraphs>99</Paragraphs>
  <Slides>18</Slides>
  <Notes>1</Notes>
  <HiddenSlides>1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Divide and Conquer</vt:lpstr>
      <vt:lpstr>Divide and Conquer</vt:lpstr>
      <vt:lpstr>Complexity of Div &amp; Conq problems</vt:lpstr>
      <vt:lpstr>Family of Bachmann–Landau notations</vt:lpstr>
      <vt:lpstr>Family of Bachmann–Landau notations</vt:lpstr>
      <vt:lpstr>Multiplication </vt:lpstr>
      <vt:lpstr>Multiplication</vt:lpstr>
      <vt:lpstr>Multiplication</vt:lpstr>
      <vt:lpstr>Multiplication</vt:lpstr>
      <vt:lpstr>Multiplication recursion Complexity</vt:lpstr>
      <vt:lpstr>Matrix multiplication</vt:lpstr>
      <vt:lpstr>Matrix multiplication</vt:lpstr>
      <vt:lpstr>Matrix multiplication</vt:lpstr>
      <vt:lpstr>Matrix multiplication</vt:lpstr>
      <vt:lpstr>Master theorem</vt:lpstr>
      <vt:lpstr>Binary search</vt:lpstr>
      <vt:lpstr>Merge sort</vt:lpstr>
      <vt:lpstr>Merge sort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 and Conquer</dc:title>
  <dc:creator>mclab</dc:creator>
  <cp:lastModifiedBy>mclab</cp:lastModifiedBy>
  <cp:revision>66</cp:revision>
  <dcterms:created xsi:type="dcterms:W3CDTF">2012-11-19T14:40:23Z</dcterms:created>
  <dcterms:modified xsi:type="dcterms:W3CDTF">2012-11-22T15:12:06Z</dcterms:modified>
</cp:coreProperties>
</file>