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5" r:id="rId10"/>
    <p:sldId id="266" r:id="rId11"/>
    <p:sldId id="267" r:id="rId12"/>
    <p:sldId id="268" r:id="rId13"/>
    <p:sldId id="271" r:id="rId14"/>
    <p:sldId id="269" r:id="rId15"/>
    <p:sldId id="270" r:id="rId16"/>
    <p:sldId id="273" r:id="rId17"/>
    <p:sldId id="272" r:id="rId18"/>
    <p:sldId id="274" r:id="rId19"/>
    <p:sldId id="276" r:id="rId20"/>
    <p:sldId id="275" r:id="rId21"/>
    <p:sldId id="277" r:id="rId2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2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7140-5E8C-410F-8364-B70B26E10938}" type="datetimeFigureOut">
              <a:rPr lang="el-GR" smtClean="0"/>
              <a:pPr/>
              <a:t>4/12/2012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6DEB-7127-4E16-9E4D-6DFADFD2FE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7140-5E8C-410F-8364-B70B26E10938}" type="datetimeFigureOut">
              <a:rPr lang="el-GR" smtClean="0"/>
              <a:pPr/>
              <a:t>4/12/2012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6DEB-7127-4E16-9E4D-6DFADFD2FE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7140-5E8C-410F-8364-B70B26E10938}" type="datetimeFigureOut">
              <a:rPr lang="el-GR" smtClean="0"/>
              <a:pPr/>
              <a:t>4/12/2012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6DEB-7127-4E16-9E4D-6DFADFD2FE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7140-5E8C-410F-8364-B70B26E10938}" type="datetimeFigureOut">
              <a:rPr lang="el-GR" smtClean="0"/>
              <a:pPr/>
              <a:t>4/12/2012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6DEB-7127-4E16-9E4D-6DFADFD2FE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7140-5E8C-410F-8364-B70B26E10938}" type="datetimeFigureOut">
              <a:rPr lang="el-GR" smtClean="0"/>
              <a:pPr/>
              <a:t>4/12/2012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6DEB-7127-4E16-9E4D-6DFADFD2FE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7140-5E8C-410F-8364-B70B26E10938}" type="datetimeFigureOut">
              <a:rPr lang="el-GR" smtClean="0"/>
              <a:pPr/>
              <a:t>4/12/2012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6DEB-7127-4E16-9E4D-6DFADFD2FE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7140-5E8C-410F-8364-B70B26E10938}" type="datetimeFigureOut">
              <a:rPr lang="el-GR" smtClean="0"/>
              <a:pPr/>
              <a:t>4/12/2012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6DEB-7127-4E16-9E4D-6DFADFD2FE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7140-5E8C-410F-8364-B70B26E10938}" type="datetimeFigureOut">
              <a:rPr lang="el-GR" smtClean="0"/>
              <a:pPr/>
              <a:t>4/12/2012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6DEB-7127-4E16-9E4D-6DFADFD2FE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7140-5E8C-410F-8364-B70B26E10938}" type="datetimeFigureOut">
              <a:rPr lang="el-GR" smtClean="0"/>
              <a:pPr/>
              <a:t>4/12/2012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6DEB-7127-4E16-9E4D-6DFADFD2FE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7140-5E8C-410F-8364-B70B26E10938}" type="datetimeFigureOut">
              <a:rPr lang="el-GR" smtClean="0"/>
              <a:pPr/>
              <a:t>4/12/2012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6DEB-7127-4E16-9E4D-6DFADFD2FE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17140-5E8C-410F-8364-B70B26E10938}" type="datetimeFigureOut">
              <a:rPr lang="el-GR" smtClean="0"/>
              <a:pPr/>
              <a:t>4/12/2012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46DEB-7127-4E16-9E4D-6DFADFD2FEF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17140-5E8C-410F-8364-B70B26E10938}" type="datetimeFigureOut">
              <a:rPr lang="el-GR" smtClean="0"/>
              <a:pPr/>
              <a:t>4/12/2012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46DEB-7127-4E16-9E4D-6DFADFD2FEF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Greedy Algorithms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Data Structures and Algorithms</a:t>
            </a:r>
          </a:p>
          <a:p>
            <a:r>
              <a:rPr lang="en-US" dirty="0" smtClean="0"/>
              <a:t>A. G. </a:t>
            </a:r>
            <a:r>
              <a:rPr lang="en-US" dirty="0" err="1" smtClean="0"/>
              <a:t>Malamos</a:t>
            </a:r>
            <a:endParaRPr lang="el-G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Greedy Strategy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997839"/>
            <a:ext cx="82089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More generally, we design greedy algorithms according to the following sequence</a:t>
            </a:r>
          </a:p>
          <a:p>
            <a:r>
              <a:rPr lang="en-US" dirty="0" smtClean="0"/>
              <a:t>of steps:</a:t>
            </a:r>
          </a:p>
          <a:p>
            <a:r>
              <a:rPr lang="en-US" dirty="0" smtClean="0"/>
              <a:t>1. Cast the optimization problem as one in which we make a choice and are left</a:t>
            </a:r>
          </a:p>
          <a:p>
            <a:r>
              <a:rPr lang="en-US" dirty="0" smtClean="0"/>
              <a:t>with one </a:t>
            </a:r>
            <a:r>
              <a:rPr lang="en-US" dirty="0" err="1" smtClean="0"/>
              <a:t>subproblem</a:t>
            </a:r>
            <a:r>
              <a:rPr lang="en-US" dirty="0" smtClean="0"/>
              <a:t> to solve.</a:t>
            </a:r>
          </a:p>
          <a:p>
            <a:r>
              <a:rPr lang="en-US" dirty="0" smtClean="0"/>
              <a:t>2. Prove that there is always an optimal solution to the original problem that makes</a:t>
            </a:r>
          </a:p>
          <a:p>
            <a:r>
              <a:rPr lang="en-US" dirty="0" smtClean="0"/>
              <a:t>the greedy choice, so that the greedy choice is always safe.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539552" y="3789040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3. Demonstrate optimal substructure by showing that, having made the greedy</a:t>
            </a:r>
          </a:p>
          <a:p>
            <a:r>
              <a:rPr lang="en-US" dirty="0" smtClean="0"/>
              <a:t>choice, what remains is a </a:t>
            </a:r>
            <a:r>
              <a:rPr lang="en-US" dirty="0" err="1" smtClean="0"/>
              <a:t>subproblem</a:t>
            </a:r>
            <a:r>
              <a:rPr lang="en-US" dirty="0" smtClean="0"/>
              <a:t> with the property that if we combine an</a:t>
            </a:r>
          </a:p>
          <a:p>
            <a:r>
              <a:rPr lang="en-US" dirty="0" smtClean="0"/>
              <a:t>optimal solution to the </a:t>
            </a:r>
            <a:r>
              <a:rPr lang="en-US" dirty="0" err="1" smtClean="0"/>
              <a:t>subproblem</a:t>
            </a:r>
            <a:r>
              <a:rPr lang="en-US" dirty="0" smtClean="0"/>
              <a:t> with the greedy choice we have made, we</a:t>
            </a:r>
          </a:p>
          <a:p>
            <a:r>
              <a:rPr lang="en-US" dirty="0" smtClean="0"/>
              <a:t>arrive at an optimal solution to the original problem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Minimum spanning trees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340768"/>
            <a:ext cx="84969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Suppose you are asked to network a collection of computers by linking selected pairs of </a:t>
            </a:r>
            <a:r>
              <a:rPr lang="en-US" dirty="0" err="1" smtClean="0"/>
              <a:t>them.This</a:t>
            </a:r>
            <a:r>
              <a:rPr lang="en-US" dirty="0" smtClean="0"/>
              <a:t> translates into a graph problem in which nodes are computers, undirected edges are potential links, and the goal is to pick enough of these edges that the nodes are connected. </a:t>
            </a:r>
          </a:p>
          <a:p>
            <a:r>
              <a:rPr lang="en-US" dirty="0" smtClean="0"/>
              <a:t>But this is not all; each link also has a maintenance cost, reflected in that edge's weight. What is the cheapest possible network?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3212951"/>
            <a:ext cx="33909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Ορθογώνιο"/>
          <p:cNvSpPr/>
          <p:nvPr/>
        </p:nvSpPr>
        <p:spPr>
          <a:xfrm>
            <a:off x="395536" y="5036983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One immediate observation is that the optimal set of edges cannot contain a cycle, because removing an edge from this cycle would reduce the cost without compromising connectivity.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MST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611560" y="1772816"/>
            <a:ext cx="8280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Property 1 Removing a cycle edge cannot disconnect a graph.</a:t>
            </a:r>
            <a:endParaRPr lang="el-GR" sz="2000" b="1" dirty="0"/>
          </a:p>
        </p:txBody>
      </p:sp>
      <p:sp>
        <p:nvSpPr>
          <p:cNvPr id="4" name="3 - Ορθογώνιο"/>
          <p:cNvSpPr/>
          <p:nvPr/>
        </p:nvSpPr>
        <p:spPr>
          <a:xfrm>
            <a:off x="467544" y="2690336"/>
            <a:ext cx="76328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So the solution must be connected and acyclic: undirected graphs of this kind are called trees. </a:t>
            </a:r>
          </a:p>
          <a:p>
            <a:endParaRPr lang="en-US" dirty="0" smtClean="0"/>
          </a:p>
          <a:p>
            <a:r>
              <a:rPr lang="en-US" b="1" dirty="0" smtClean="0"/>
              <a:t>The particular tree we want is the one with minimum total weight, known as the minimum spanning tree. 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3125" y="0"/>
            <a:ext cx="659537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TextBox"/>
          <p:cNvSpPr txBox="1"/>
          <p:nvPr/>
        </p:nvSpPr>
        <p:spPr>
          <a:xfrm rot="16200000">
            <a:off x="-1560586" y="2648819"/>
            <a:ext cx="58326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To remember</a:t>
            </a:r>
            <a:endParaRPr lang="el-GR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MST</a:t>
            </a:r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397471"/>
            <a:ext cx="8858250" cy="469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789015"/>
            <a:ext cx="33909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- Ραβδωτό δεξιό βέλος"/>
          <p:cNvSpPr/>
          <p:nvPr/>
        </p:nvSpPr>
        <p:spPr>
          <a:xfrm>
            <a:off x="3563888" y="4581128"/>
            <a:ext cx="576064" cy="21602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MST </a:t>
            </a:r>
            <a:r>
              <a:rPr lang="en-US" dirty="0" err="1" smtClean="0"/>
              <a:t>Kruskal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251520" y="1268760"/>
            <a:ext cx="84249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Kruskal's</a:t>
            </a:r>
            <a:r>
              <a:rPr lang="en-US" dirty="0" smtClean="0"/>
              <a:t> minimum spanning tree algorithm starts with the empty graph and then selects</a:t>
            </a:r>
          </a:p>
          <a:p>
            <a:r>
              <a:rPr lang="en-US" dirty="0" smtClean="0"/>
              <a:t>edges from E according to the following rule.</a:t>
            </a:r>
          </a:p>
          <a:p>
            <a:endParaRPr lang="en-US" dirty="0" smtClean="0"/>
          </a:p>
          <a:p>
            <a:pPr algn="ctr"/>
            <a:r>
              <a:rPr lang="en-US" b="1" i="1" dirty="0" smtClean="0"/>
              <a:t>Repeatedly add the next lightest edge that doesn't produce a cycle.</a:t>
            </a:r>
          </a:p>
          <a:p>
            <a:endParaRPr lang="en-US" dirty="0" smtClean="0"/>
          </a:p>
          <a:p>
            <a:r>
              <a:rPr lang="en-US" dirty="0" smtClean="0"/>
              <a:t>This is a greedy algorithm:  Every decision it makes is the one with the most obvious immediate advantage.</a:t>
            </a:r>
          </a:p>
          <a:p>
            <a:r>
              <a:rPr lang="en-US" dirty="0" smtClean="0"/>
              <a:t>In the example. We start with an empty graph and then attempt to add</a:t>
            </a:r>
          </a:p>
          <a:p>
            <a:r>
              <a:rPr lang="en-US" dirty="0" smtClean="0"/>
              <a:t>edges in increasing order of weight (ties are broken arbitrarily):</a:t>
            </a:r>
          </a:p>
          <a:p>
            <a:r>
              <a:rPr lang="en-US" dirty="0" smtClean="0"/>
              <a:t>B   C; C   D; B   D; C   F; D   F; E   F; A   D; A   B; C   E; A   C:</a:t>
            </a:r>
          </a:p>
          <a:p>
            <a:r>
              <a:rPr lang="en-US" dirty="0" smtClean="0"/>
              <a:t>The first two succeed, but the third, B   D, would produce a cycle if added. So we ignore it and move along. The final result is a tree with cost 14, the minimum possible.</a:t>
            </a:r>
            <a:endParaRPr lang="el-G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2425" y="5013176"/>
            <a:ext cx="879157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Cut Property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106741"/>
            <a:ext cx="83529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Cut property: </a:t>
            </a:r>
            <a:r>
              <a:rPr lang="en-US" dirty="0" smtClean="0"/>
              <a:t>Suppose edges X are part of a minimum spanning tree of G = (V; E). Pick any subset of nodes S for which X does not cross between S and V-S, and let e be the lightest edge across this partition. Then X </a:t>
            </a:r>
            <a:r>
              <a:rPr lang="en-US" dirty="0" err="1" smtClean="0"/>
              <a:t>Ue</a:t>
            </a:r>
            <a:r>
              <a:rPr lang="en-US" dirty="0" smtClean="0"/>
              <a:t> is part of some MST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539552" y="5541039"/>
            <a:ext cx="79928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 cut is any partition of the vertices into two groups, S and V-S. What this property says is that it is always safe to add the lightest edge across any cut (that is, between a vertex in S and one in V -S), provided X has no edges across the cut.</a:t>
            </a:r>
            <a:endParaRPr lang="el-G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8109" y="2132856"/>
            <a:ext cx="5910195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MST </a:t>
            </a:r>
            <a:r>
              <a:rPr lang="en-US" dirty="0" err="1" smtClean="0"/>
              <a:t>Kruskal</a:t>
            </a:r>
            <a:endParaRPr lang="el-G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7750" y="1268760"/>
            <a:ext cx="70485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Ορθογώνιο"/>
          <p:cNvSpPr/>
          <p:nvPr/>
        </p:nvSpPr>
        <p:spPr>
          <a:xfrm>
            <a:off x="971600" y="4077072"/>
            <a:ext cx="7632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makeset</a:t>
            </a:r>
            <a:r>
              <a:rPr lang="en-US" dirty="0" smtClean="0"/>
              <a:t>(x): create a singleton set containing just x.</a:t>
            </a:r>
            <a:endParaRPr lang="el-GR" dirty="0"/>
          </a:p>
        </p:txBody>
      </p:sp>
      <p:sp>
        <p:nvSpPr>
          <p:cNvPr id="5" name="4 - Ορθογώνιο"/>
          <p:cNvSpPr/>
          <p:nvPr/>
        </p:nvSpPr>
        <p:spPr>
          <a:xfrm>
            <a:off x="971600" y="4566027"/>
            <a:ext cx="748883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find(x): to which set does edge x belong? </a:t>
            </a:r>
          </a:p>
          <a:p>
            <a:r>
              <a:rPr lang="en-US" dirty="0" smtClean="0"/>
              <a:t>Union </a:t>
            </a:r>
            <a:r>
              <a:rPr lang="en-US" dirty="0" err="1" smtClean="0"/>
              <a:t>u,v</a:t>
            </a:r>
            <a:r>
              <a:rPr lang="en-US" dirty="0" smtClean="0"/>
              <a:t> produces a new set from the union of the </a:t>
            </a:r>
            <a:r>
              <a:rPr lang="en-US" dirty="0" err="1" smtClean="0"/>
              <a:t>u,v</a:t>
            </a:r>
            <a:r>
              <a:rPr lang="en-US" dirty="0" smtClean="0"/>
              <a:t>, thus all the corresponding nodes are related now in the same set.</a:t>
            </a:r>
          </a:p>
          <a:p>
            <a:endParaRPr lang="en-US" dirty="0" smtClean="0"/>
          </a:p>
          <a:p>
            <a:r>
              <a:rPr lang="en-US" dirty="0" smtClean="0"/>
              <a:t>The algorithm creates sets of vertices and checks if a new edge connect two vertices of the same set. If so then it is an edge that produces a cycle and  must be ignored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Huffman encoding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23528" y="1268760"/>
            <a:ext cx="849694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In the MP3 audio compression scheme, a sound signal is encoded in three steps.</a:t>
            </a:r>
          </a:p>
          <a:p>
            <a:pPr marL="342900" indent="-342900">
              <a:buAutoNum type="arabicPeriod"/>
            </a:pPr>
            <a:r>
              <a:rPr lang="en-US" dirty="0" smtClean="0"/>
              <a:t>It is digitized by sampling at regular intervals, yielding a sequence of real numbers</a:t>
            </a:r>
          </a:p>
          <a:p>
            <a:pPr marL="342900" indent="-342900"/>
            <a:r>
              <a:rPr lang="en-US" dirty="0" smtClean="0"/>
              <a:t>s1,s2,s3….</a:t>
            </a:r>
          </a:p>
          <a:p>
            <a:r>
              <a:rPr lang="en-US" dirty="0" smtClean="0"/>
              <a:t>For instance, at a rate of 44;100 samples per second, a 50-minute symphony</a:t>
            </a:r>
          </a:p>
          <a:p>
            <a:r>
              <a:rPr lang="en-US" dirty="0" smtClean="0"/>
              <a:t>would correspond to T = 50 x 60 x 44.100 = 130 million measurements.</a:t>
            </a:r>
          </a:p>
          <a:p>
            <a:endParaRPr lang="en-US" dirty="0" smtClean="0"/>
          </a:p>
          <a:p>
            <a:r>
              <a:rPr lang="en-US" dirty="0" smtClean="0"/>
              <a:t>2. Each real-valued sample s is quantized: approximated by a nearby number from a</a:t>
            </a:r>
          </a:p>
          <a:p>
            <a:r>
              <a:rPr lang="en-US" dirty="0" smtClean="0"/>
              <a:t>finite set  </a:t>
            </a:r>
            <a:r>
              <a:rPr lang="el-GR" dirty="0" smtClean="0"/>
              <a:t>Γ</a:t>
            </a:r>
            <a:r>
              <a:rPr lang="en-US" dirty="0" smtClean="0"/>
              <a:t>. This set is carefully chosen to exploit human perceptual limitations, with</a:t>
            </a:r>
          </a:p>
          <a:p>
            <a:r>
              <a:rPr lang="en-US" dirty="0" smtClean="0"/>
              <a:t>the intention that the approximating sequence is indistinguishable from by</a:t>
            </a:r>
            <a:r>
              <a:rPr lang="el-GR" dirty="0" smtClean="0"/>
              <a:t> </a:t>
            </a:r>
            <a:r>
              <a:rPr lang="en-US" dirty="0" smtClean="0"/>
              <a:t>the human ear </a:t>
            </a:r>
            <a:r>
              <a:rPr lang="el-GR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3. The resulting string of length T over alphabet </a:t>
            </a:r>
            <a:r>
              <a:rPr lang="el-GR" dirty="0" smtClean="0"/>
              <a:t> Γ</a:t>
            </a:r>
            <a:r>
              <a:rPr lang="en-US" dirty="0" smtClean="0"/>
              <a:t>  is encoded in binary .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539552" y="4566027"/>
            <a:ext cx="806489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It is in the last step that Huffman encoding is used. To understand its role, let's look at a toy</a:t>
            </a:r>
            <a:r>
              <a:rPr lang="el-GR" dirty="0" smtClean="0"/>
              <a:t> </a:t>
            </a:r>
            <a:r>
              <a:rPr lang="en-US" dirty="0" smtClean="0"/>
              <a:t>example in which T is 130 million and the alphabet   consists of just four values, denoted by</a:t>
            </a:r>
            <a:r>
              <a:rPr lang="el-GR" dirty="0" smtClean="0"/>
              <a:t> </a:t>
            </a:r>
            <a:r>
              <a:rPr lang="en-US" dirty="0" smtClean="0"/>
              <a:t>the symbols A; B; C; D. What is the most economical way to write this long string in binary?</a:t>
            </a:r>
          </a:p>
          <a:p>
            <a:r>
              <a:rPr lang="en-US" dirty="0" smtClean="0"/>
              <a:t>The obvious choice is to use 2 bits per </a:t>
            </a:r>
            <a:r>
              <a:rPr lang="en-US" dirty="0" err="1" smtClean="0"/>
              <a:t>symbolsay</a:t>
            </a:r>
            <a:r>
              <a:rPr lang="en-US" dirty="0" smtClean="0"/>
              <a:t> codeword 00 for A, 01 for B, 10 for C ,</a:t>
            </a:r>
            <a:r>
              <a:rPr lang="el-GR" dirty="0" smtClean="0"/>
              <a:t> </a:t>
            </a:r>
            <a:r>
              <a:rPr lang="en-US" dirty="0" smtClean="0"/>
              <a:t>and 11 for D</a:t>
            </a:r>
            <a:r>
              <a:rPr lang="el-GR" dirty="0" smtClean="0"/>
              <a:t> </a:t>
            </a:r>
            <a:r>
              <a:rPr lang="en-US" dirty="0" smtClean="0"/>
              <a:t>in which case 260 megabits are needed in total. Can there possibly be a better</a:t>
            </a:r>
            <a:r>
              <a:rPr lang="el-GR" dirty="0" smtClean="0"/>
              <a:t> </a:t>
            </a:r>
            <a:r>
              <a:rPr lang="en-US" dirty="0" smtClean="0"/>
              <a:t>encoding than this?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Huffman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251520" y="1340768"/>
            <a:ext cx="856895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Is there some sort of variable-length encoding, in which just one bit is used for the frequently occurring symbol A, possibly at the expense of needing three or more bits for less common symbols?</a:t>
            </a:r>
          </a:p>
          <a:p>
            <a:endParaRPr lang="en-US" dirty="0" smtClean="0"/>
          </a:p>
          <a:p>
            <a:r>
              <a:rPr lang="en-US" b="1" dirty="0" smtClean="0"/>
              <a:t>A danger with having </a:t>
            </a:r>
            <a:r>
              <a:rPr lang="en-US" b="1" dirty="0" err="1" smtClean="0"/>
              <a:t>codewords</a:t>
            </a:r>
            <a:r>
              <a:rPr lang="en-US" b="1" dirty="0" smtClean="0"/>
              <a:t> of different lengths is that the resulting encoding may not be uniquely decipherable. For instance, if the </a:t>
            </a:r>
            <a:r>
              <a:rPr lang="en-US" b="1" dirty="0" err="1" smtClean="0"/>
              <a:t>codewords</a:t>
            </a:r>
            <a:r>
              <a:rPr lang="en-US" b="1" dirty="0" smtClean="0"/>
              <a:t> are 0; 01; 11; 001, the decoding of strings like 001 is ambiguous. We will avoid this problem by insisting on the prefix-free property: no codeword can be a </a:t>
            </a:r>
            <a:r>
              <a:rPr lang="en-US" b="1" dirty="0" err="1" smtClean="0"/>
              <a:t>prex</a:t>
            </a:r>
            <a:r>
              <a:rPr lang="en-US" b="1" dirty="0" smtClean="0"/>
              <a:t> of another codeword.</a:t>
            </a:r>
          </a:p>
          <a:p>
            <a:endParaRPr lang="en-US" dirty="0" smtClean="0"/>
          </a:p>
          <a:p>
            <a:r>
              <a:rPr lang="en-US" dirty="0" smtClean="0"/>
              <a:t>Any prefix free encoding can be represented by a full binary tree that is, a binary tree in</a:t>
            </a:r>
          </a:p>
          <a:p>
            <a:r>
              <a:rPr lang="en-US" dirty="0" smtClean="0"/>
              <a:t>which every node has either zero or two children where the symbols are at the leaves, and</a:t>
            </a:r>
          </a:p>
          <a:p>
            <a:r>
              <a:rPr lang="en-US" dirty="0" smtClean="0"/>
              <a:t>where each codeword is generated by a path from root to leaf , interpreting left as 0 and right as 1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l-GR" dirty="0"/>
          </a:p>
        </p:txBody>
      </p:sp>
      <p:sp>
        <p:nvSpPr>
          <p:cNvPr id="5" name="4 - Ορθογώνιο"/>
          <p:cNvSpPr/>
          <p:nvPr/>
        </p:nvSpPr>
        <p:spPr>
          <a:xfrm>
            <a:off x="395536" y="2413338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Greedy algorithms build up a solution piece by piece, always choosing the next piece that offers the most obvious and immediate benefit. Although such an approach can be</a:t>
            </a:r>
          </a:p>
          <a:p>
            <a:r>
              <a:rPr lang="en-US" dirty="0" smtClean="0"/>
              <a:t>disastrous for some computational tasks, there are many for which it is optimal.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Huffman</a:t>
            </a:r>
            <a:endParaRPr lang="el-G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412776"/>
            <a:ext cx="5705475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4437112"/>
            <a:ext cx="542925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Huffman</a:t>
            </a:r>
            <a:endParaRPr lang="el-GR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268760"/>
            <a:ext cx="7401644" cy="5092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Selection and Scheduling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539552" y="1628800"/>
            <a:ext cx="83529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first problem to discuss is scheduling several competing activities that require exclusive use of a common resource, with a goal of selecting a maximum-size</a:t>
            </a:r>
          </a:p>
          <a:p>
            <a:r>
              <a:rPr lang="en-US" dirty="0" smtClean="0"/>
              <a:t>set of mutually compatible activities.</a:t>
            </a:r>
          </a:p>
          <a:p>
            <a:endParaRPr lang="en-US" dirty="0"/>
          </a:p>
          <a:p>
            <a:r>
              <a:rPr lang="en-US" dirty="0" smtClean="0"/>
              <a:t>Assume </a:t>
            </a:r>
            <a:r>
              <a:rPr lang="en-US" i="1" dirty="0" smtClean="0"/>
              <a:t>S={a</a:t>
            </a:r>
            <a:r>
              <a:rPr lang="en-US" i="1" baseline="-25000" dirty="0" smtClean="0"/>
              <a:t>1</a:t>
            </a:r>
            <a:r>
              <a:rPr lang="en-US" i="1" dirty="0" smtClean="0"/>
              <a:t>, a</a:t>
            </a:r>
            <a:r>
              <a:rPr lang="en-US" i="1" baseline="-25000" dirty="0" smtClean="0"/>
              <a:t>2</a:t>
            </a:r>
            <a:r>
              <a:rPr lang="en-US" i="1" dirty="0" smtClean="0"/>
              <a:t>,..a</a:t>
            </a:r>
            <a:r>
              <a:rPr lang="en-US" i="1" baseline="-25000" dirty="0" smtClean="0"/>
              <a:t>n</a:t>
            </a:r>
            <a:r>
              <a:rPr lang="en-US" i="1" dirty="0" smtClean="0"/>
              <a:t>} </a:t>
            </a:r>
            <a:r>
              <a:rPr lang="en-US" dirty="0" smtClean="0"/>
              <a:t>activities each with a finite start time </a:t>
            </a:r>
            <a:r>
              <a:rPr lang="en-US" i="1" dirty="0" err="1" smtClean="0"/>
              <a:t>s</a:t>
            </a:r>
            <a:r>
              <a:rPr lang="en-US" i="1" baseline="-25000" dirty="0" err="1" smtClean="0"/>
              <a:t>i</a:t>
            </a:r>
            <a:r>
              <a:rPr lang="en-US" dirty="0" smtClean="0"/>
              <a:t> and finish time </a:t>
            </a:r>
            <a:r>
              <a:rPr lang="en-US" i="1" dirty="0" err="1" smtClean="0"/>
              <a:t>f</a:t>
            </a:r>
            <a:r>
              <a:rPr lang="en-US" i="1" baseline="-25000" dirty="0" err="1" smtClean="0"/>
              <a:t>i</a:t>
            </a:r>
            <a:r>
              <a:rPr lang="en-US" baseline="-25000" dirty="0"/>
              <a:t> </a:t>
            </a:r>
            <a:endParaRPr lang="el-GR" baseline="-25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284985"/>
            <a:ext cx="4676403" cy="326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3310063"/>
            <a:ext cx="3105919" cy="27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Ορθογώνιο"/>
          <p:cNvSpPr/>
          <p:nvPr/>
        </p:nvSpPr>
        <p:spPr>
          <a:xfrm>
            <a:off x="467544" y="3789040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In the activity-selection problem, we wish to select a maximum-size subset of mutually compatible activities. We assume that the activities are sorted in monotonically increasing order of finish time.</a:t>
            </a:r>
            <a:endParaRPr lang="el-G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784" y="4869160"/>
            <a:ext cx="2991619" cy="45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 Selection and Scheduling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539552" y="1347733"/>
            <a:ext cx="770485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Greedy choice is to choose first the activity that finishes first, thus leaves enough time for more…</a:t>
            </a:r>
          </a:p>
          <a:p>
            <a:r>
              <a:rPr lang="en-US" dirty="0" smtClean="0"/>
              <a:t>If we make the greedy choice, we have only one remaining </a:t>
            </a:r>
            <a:r>
              <a:rPr lang="en-US" dirty="0" err="1" smtClean="0"/>
              <a:t>subproblem</a:t>
            </a:r>
            <a:r>
              <a:rPr lang="en-US" dirty="0" smtClean="0"/>
              <a:t> to solve:</a:t>
            </a:r>
          </a:p>
          <a:p>
            <a:r>
              <a:rPr lang="en-US" dirty="0" smtClean="0"/>
              <a:t>finding activities that start after </a:t>
            </a:r>
            <a:r>
              <a:rPr lang="en-US" i="1" dirty="0" smtClean="0"/>
              <a:t>a</a:t>
            </a:r>
            <a:r>
              <a:rPr lang="en-US" i="1" baseline="-25000" dirty="0" smtClean="0"/>
              <a:t>1</a:t>
            </a:r>
            <a:r>
              <a:rPr lang="en-US" dirty="0" smtClean="0"/>
              <a:t> finishes. Why don’t we have to consider activities that finish before </a:t>
            </a:r>
            <a:r>
              <a:rPr lang="en-US" i="1" dirty="0" smtClean="0"/>
              <a:t>a</a:t>
            </a:r>
            <a:r>
              <a:rPr lang="en-US" i="1" baseline="-25000" dirty="0" smtClean="0"/>
              <a:t>1</a:t>
            </a:r>
            <a:r>
              <a:rPr lang="en-US" dirty="0" smtClean="0"/>
              <a:t>starts? We have that </a:t>
            </a:r>
            <a:r>
              <a:rPr lang="en-US" i="1" dirty="0"/>
              <a:t>s</a:t>
            </a:r>
            <a:r>
              <a:rPr lang="en-US" i="1" baseline="-25000" dirty="0"/>
              <a:t>1</a:t>
            </a:r>
            <a:r>
              <a:rPr lang="en-US" i="1" dirty="0" smtClean="0"/>
              <a:t> &lt;f</a:t>
            </a:r>
            <a:r>
              <a:rPr lang="en-US" i="1" baseline="-25000" dirty="0" smtClean="0"/>
              <a:t>1</a:t>
            </a:r>
            <a:r>
              <a:rPr lang="en-US" dirty="0" smtClean="0"/>
              <a:t>, and </a:t>
            </a:r>
            <a:r>
              <a:rPr lang="en-US" i="1" dirty="0" smtClean="0"/>
              <a:t>f</a:t>
            </a:r>
            <a:r>
              <a:rPr lang="en-US" i="1" baseline="-25000" dirty="0" smtClean="0"/>
              <a:t>1</a:t>
            </a:r>
            <a:r>
              <a:rPr lang="en-US" dirty="0" smtClean="0"/>
              <a:t> is the earliest</a:t>
            </a:r>
          </a:p>
          <a:p>
            <a:r>
              <a:rPr lang="en-US" dirty="0" smtClean="0"/>
              <a:t>finish time of any activity, and therefore no activity can have a finish time less than or equal to </a:t>
            </a:r>
            <a:r>
              <a:rPr lang="en-US" i="1" dirty="0" smtClean="0"/>
              <a:t>s</a:t>
            </a:r>
            <a:r>
              <a:rPr lang="en-US" i="1" baseline="-25000" dirty="0" smtClean="0"/>
              <a:t>1</a:t>
            </a:r>
            <a:r>
              <a:rPr lang="en-US" dirty="0" smtClean="0"/>
              <a:t>. Thus, all activities that are compatible with activity </a:t>
            </a:r>
            <a:r>
              <a:rPr lang="en-US" i="1" dirty="0" smtClean="0"/>
              <a:t>a</a:t>
            </a:r>
            <a:r>
              <a:rPr lang="en-US" i="1" baseline="-25000" dirty="0" smtClean="0"/>
              <a:t>1</a:t>
            </a:r>
            <a:r>
              <a:rPr lang="en-US" dirty="0" smtClean="0"/>
              <a:t> must start after </a:t>
            </a:r>
            <a:r>
              <a:rPr lang="en-US" i="1" dirty="0" smtClean="0"/>
              <a:t>a</a:t>
            </a:r>
            <a:r>
              <a:rPr lang="en-US" i="1" baseline="-25000" dirty="0" smtClean="0"/>
              <a:t>1 </a:t>
            </a:r>
            <a:r>
              <a:rPr lang="en-US" dirty="0" smtClean="0"/>
              <a:t>finishes.</a:t>
            </a:r>
          </a:p>
          <a:p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395536" y="3645024"/>
            <a:ext cx="85324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Let </a:t>
            </a:r>
          </a:p>
          <a:p>
            <a:r>
              <a:rPr lang="en-US" dirty="0" smtClean="0"/>
              <a:t>be the set of activities that start after activity 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k</a:t>
            </a:r>
            <a:r>
              <a:rPr lang="en-US" i="1" dirty="0" smtClean="0"/>
              <a:t> </a:t>
            </a:r>
            <a:r>
              <a:rPr lang="en-US" dirty="0" smtClean="0"/>
              <a:t>finishes. If we make the greedy choice of activity </a:t>
            </a:r>
            <a:r>
              <a:rPr lang="en-US" i="1" dirty="0" smtClean="0"/>
              <a:t>a</a:t>
            </a:r>
            <a:r>
              <a:rPr lang="en-US" i="1" baseline="-25000" dirty="0" smtClean="0"/>
              <a:t>1</a:t>
            </a:r>
            <a:r>
              <a:rPr lang="en-US" dirty="0" smtClean="0"/>
              <a:t>,then </a:t>
            </a:r>
            <a:r>
              <a:rPr lang="en-US" i="1" dirty="0" smtClean="0"/>
              <a:t>S</a:t>
            </a:r>
            <a:r>
              <a:rPr lang="en-US" i="1" baseline="-25000" dirty="0" smtClean="0"/>
              <a:t>1</a:t>
            </a:r>
            <a:r>
              <a:rPr lang="en-US" baseline="-25000" dirty="0" smtClean="0"/>
              <a:t> </a:t>
            </a:r>
            <a:r>
              <a:rPr lang="en-US" dirty="0" smtClean="0"/>
              <a:t>remains as the only </a:t>
            </a:r>
            <a:r>
              <a:rPr lang="en-US" dirty="0" err="1" smtClean="0"/>
              <a:t>subproblem</a:t>
            </a:r>
            <a:r>
              <a:rPr lang="en-US" dirty="0" smtClean="0"/>
              <a:t> to solve.</a:t>
            </a:r>
          </a:p>
          <a:p>
            <a:r>
              <a:rPr lang="en-US" dirty="0" smtClean="0"/>
              <a:t>Optimal substructure tells us that if </a:t>
            </a:r>
            <a:r>
              <a:rPr lang="en-US" i="1" dirty="0" smtClean="0"/>
              <a:t>a</a:t>
            </a:r>
            <a:r>
              <a:rPr lang="en-US" i="1" baseline="-25000" dirty="0" smtClean="0"/>
              <a:t>1</a:t>
            </a:r>
            <a:r>
              <a:rPr lang="en-US" baseline="-25000" dirty="0" smtClean="0"/>
              <a:t> </a:t>
            </a:r>
            <a:r>
              <a:rPr lang="en-US" dirty="0" smtClean="0"/>
              <a:t>is in the optimal solution, then an optimal solution to the original problem consists of activity </a:t>
            </a:r>
            <a:r>
              <a:rPr lang="en-US" i="1" dirty="0" smtClean="0"/>
              <a:t>a</a:t>
            </a:r>
            <a:r>
              <a:rPr lang="en-US" i="1" baseline="-25000" dirty="0" smtClean="0"/>
              <a:t>1</a:t>
            </a:r>
            <a:r>
              <a:rPr lang="en-US" i="1" dirty="0" smtClean="0"/>
              <a:t> </a:t>
            </a:r>
            <a:r>
              <a:rPr lang="en-US" dirty="0" smtClean="0"/>
              <a:t>and all the activities in an optimal solution to the </a:t>
            </a:r>
            <a:r>
              <a:rPr lang="en-US" dirty="0" err="1" smtClean="0"/>
              <a:t>subproblem</a:t>
            </a:r>
            <a:r>
              <a:rPr lang="en-US" dirty="0" smtClean="0"/>
              <a:t> </a:t>
            </a:r>
            <a:r>
              <a:rPr lang="en-US" i="1" dirty="0" smtClean="0"/>
              <a:t>S</a:t>
            </a:r>
            <a:r>
              <a:rPr lang="en-US" i="1" baseline="-25000" dirty="0" smtClean="0"/>
              <a:t>1</a:t>
            </a:r>
            <a:endParaRPr lang="el-GR" i="1" baseline="-25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3717032"/>
            <a:ext cx="2303512" cy="262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Ορθογώνιο"/>
          <p:cNvSpPr/>
          <p:nvPr/>
        </p:nvSpPr>
        <p:spPr>
          <a:xfrm>
            <a:off x="1187624" y="5693186"/>
            <a:ext cx="64087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 smtClean="0"/>
              <a:t>One big question remains: is our intuition correct?</a:t>
            </a:r>
            <a:endParaRPr lang="el-GR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Activity Selection and Scheduling</a:t>
            </a:r>
            <a:br>
              <a:rPr lang="en-US" dirty="0" smtClean="0"/>
            </a:br>
            <a:r>
              <a:rPr lang="en-US" dirty="0" smtClean="0"/>
              <a:t>Theorem</a:t>
            </a:r>
            <a:endParaRPr lang="el-G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274" y="1700808"/>
            <a:ext cx="7824166" cy="3339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TextBox"/>
          <p:cNvSpPr txBox="1"/>
          <p:nvPr/>
        </p:nvSpPr>
        <p:spPr>
          <a:xfrm>
            <a:off x="755576" y="5733256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other words.. Since </a:t>
            </a:r>
            <a:r>
              <a:rPr lang="en-US" i="1" dirty="0" smtClean="0"/>
              <a:t>f</a:t>
            </a:r>
            <a:r>
              <a:rPr lang="en-US" i="1" baseline="-25000" dirty="0" smtClean="0"/>
              <a:t>m</a:t>
            </a:r>
            <a:r>
              <a:rPr lang="en-US" i="1" dirty="0" smtClean="0"/>
              <a:t>&lt;=</a:t>
            </a:r>
            <a:r>
              <a:rPr lang="en-US" i="1" dirty="0" err="1" smtClean="0"/>
              <a:t>f</a:t>
            </a:r>
            <a:r>
              <a:rPr lang="en-US" i="1" baseline="-25000" dirty="0" err="1" smtClean="0"/>
              <a:t>j</a:t>
            </a:r>
            <a:r>
              <a:rPr lang="en-US" i="1" dirty="0" smtClean="0"/>
              <a:t> t</a:t>
            </a:r>
            <a:r>
              <a:rPr lang="en-US" dirty="0" smtClean="0"/>
              <a:t>hen if 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j</a:t>
            </a:r>
            <a:r>
              <a:rPr lang="en-US" dirty="0" smtClean="0"/>
              <a:t> belongs to a optimal subset… then </a:t>
            </a:r>
            <a:r>
              <a:rPr lang="en-US" i="1" dirty="0" smtClean="0"/>
              <a:t>a</a:t>
            </a:r>
            <a:r>
              <a:rPr lang="en-US" i="1" baseline="-25000" dirty="0" smtClean="0"/>
              <a:t>m</a:t>
            </a:r>
            <a:r>
              <a:rPr lang="en-US" dirty="0" smtClean="0"/>
              <a:t> belongs as well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Activity Selection and Scheduling</a:t>
            </a:r>
            <a:br>
              <a:rPr lang="en-US" dirty="0" smtClean="0"/>
            </a:br>
            <a:r>
              <a:rPr lang="en-US" dirty="0" smtClean="0"/>
              <a:t>The recursive solution</a:t>
            </a:r>
            <a:endParaRPr lang="el-G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628800"/>
            <a:ext cx="8401050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Αριστερό άγκιστρο"/>
          <p:cNvSpPr/>
          <p:nvPr/>
        </p:nvSpPr>
        <p:spPr>
          <a:xfrm>
            <a:off x="611560" y="2132856"/>
            <a:ext cx="216024" cy="86409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Αριστερό άγκιστρο"/>
          <p:cNvSpPr/>
          <p:nvPr/>
        </p:nvSpPr>
        <p:spPr>
          <a:xfrm>
            <a:off x="683568" y="3068960"/>
            <a:ext cx="144016" cy="86409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9308" y="-26278"/>
            <a:ext cx="6715100" cy="6884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Activity Selection and Scheduling</a:t>
            </a:r>
            <a:br>
              <a:rPr lang="en-US" dirty="0" smtClean="0"/>
            </a:br>
            <a:r>
              <a:rPr lang="en-US" dirty="0" smtClean="0"/>
              <a:t>The iterative solution</a:t>
            </a:r>
            <a:endParaRPr lang="el-G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00808"/>
            <a:ext cx="4104457" cy="280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Greedy Strategy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988840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 greedy algorithm obtains an optimal solution to a problem by making a sequence</a:t>
            </a:r>
          </a:p>
          <a:p>
            <a:r>
              <a:rPr lang="en-US" dirty="0" smtClean="0"/>
              <a:t>of choices. At each decision point, the algorithm makes choice that seems best at</a:t>
            </a:r>
          </a:p>
          <a:p>
            <a:r>
              <a:rPr lang="en-US" dirty="0" smtClean="0"/>
              <a:t>the moment. This heuristic strategy does not always produce an optimal solution,</a:t>
            </a:r>
          </a:p>
          <a:p>
            <a:r>
              <a:rPr lang="en-US" dirty="0" smtClean="0"/>
              <a:t>but as we saw in the activity-selection problem, sometimes it does. This section</a:t>
            </a:r>
          </a:p>
          <a:p>
            <a:r>
              <a:rPr lang="en-US" dirty="0" smtClean="0"/>
              <a:t>discusses some of the general properties of greedy methods.</a:t>
            </a:r>
          </a:p>
          <a:p>
            <a:r>
              <a:rPr lang="en-US" dirty="0" smtClean="0"/>
              <a:t>The process that we followed in Section 16.1 to develop a greedy algorithm was</a:t>
            </a:r>
          </a:p>
          <a:p>
            <a:r>
              <a:rPr lang="en-US" dirty="0" smtClean="0"/>
              <a:t>a bit more involved than is typical. We went through the following steps:</a:t>
            </a:r>
          </a:p>
          <a:p>
            <a:r>
              <a:rPr lang="en-US" dirty="0" smtClean="0"/>
              <a:t>1. Determine the optimal substructure of the problem.</a:t>
            </a:r>
          </a:p>
          <a:p>
            <a:r>
              <a:rPr lang="en-US" dirty="0" smtClean="0"/>
              <a:t>2. Develop a recursive solution. (For the activity-selection problem, we </a:t>
            </a:r>
            <a:r>
              <a:rPr lang="en-US" dirty="0" err="1" smtClean="0"/>
              <a:t>formu-lated</a:t>
            </a:r>
            <a:r>
              <a:rPr lang="en-US" dirty="0" smtClean="0"/>
              <a:t> recurrence (16.2), but we bypassed developing a recursive algorithm based</a:t>
            </a:r>
          </a:p>
          <a:p>
            <a:r>
              <a:rPr lang="en-US" dirty="0" smtClean="0"/>
              <a:t>on this recurrence.)</a:t>
            </a:r>
          </a:p>
          <a:p>
            <a:r>
              <a:rPr lang="en-US" dirty="0" smtClean="0"/>
              <a:t>3. Show that if we make the greedy choice, then only one </a:t>
            </a:r>
            <a:r>
              <a:rPr lang="en-US" dirty="0" err="1" smtClean="0"/>
              <a:t>subproblem</a:t>
            </a:r>
            <a:r>
              <a:rPr lang="en-US" dirty="0" smtClean="0"/>
              <a:t> remains.</a:t>
            </a:r>
          </a:p>
          <a:p>
            <a:r>
              <a:rPr lang="en-US" dirty="0" smtClean="0"/>
              <a:t>4. Prove that it is always safe to make the greedy choice. (Steps 3 and 4 can occur</a:t>
            </a:r>
          </a:p>
          <a:p>
            <a:r>
              <a:rPr lang="en-US" dirty="0" smtClean="0"/>
              <a:t>in either order.)</a:t>
            </a:r>
          </a:p>
          <a:p>
            <a:r>
              <a:rPr lang="en-US" dirty="0" smtClean="0"/>
              <a:t>5. Develop a recursive algorithm that implements the greedy strategy.</a:t>
            </a:r>
          </a:p>
          <a:p>
            <a:r>
              <a:rPr lang="en-US" dirty="0" smtClean="0"/>
              <a:t>6. Convert the recursive algorithm to an iterative algorithm.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Προσαρμοσμένος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1619</Words>
  <Application>Microsoft Office PowerPoint</Application>
  <PresentationFormat>Προβολή στην οθόνη (4:3)</PresentationFormat>
  <Paragraphs>107</Paragraphs>
  <Slides>21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2" baseType="lpstr">
      <vt:lpstr>Θέμα του Office</vt:lpstr>
      <vt:lpstr>Greedy Algorithms</vt:lpstr>
      <vt:lpstr>Introduction </vt:lpstr>
      <vt:lpstr>Activity Selection and Scheduling</vt:lpstr>
      <vt:lpstr>Activity Selection and Scheduling</vt:lpstr>
      <vt:lpstr>Activity Selection and Scheduling Theorem</vt:lpstr>
      <vt:lpstr>Activity Selection and Scheduling The recursive solution</vt:lpstr>
      <vt:lpstr>Διαφάνεια 7</vt:lpstr>
      <vt:lpstr>Activity Selection and Scheduling The iterative solution</vt:lpstr>
      <vt:lpstr>The Greedy Strategy</vt:lpstr>
      <vt:lpstr>The Greedy Strategy</vt:lpstr>
      <vt:lpstr>Minimum spanning trees</vt:lpstr>
      <vt:lpstr>MST</vt:lpstr>
      <vt:lpstr>Διαφάνεια 13</vt:lpstr>
      <vt:lpstr>MST</vt:lpstr>
      <vt:lpstr>MST Kruskal</vt:lpstr>
      <vt:lpstr>Cut Property</vt:lpstr>
      <vt:lpstr>MST Kruskal</vt:lpstr>
      <vt:lpstr>Huffman encoding</vt:lpstr>
      <vt:lpstr>Huffman</vt:lpstr>
      <vt:lpstr>Huffman</vt:lpstr>
      <vt:lpstr>Huffman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Greedy Algorithms</dc:title>
  <dc:creator>mclab</dc:creator>
  <cp:lastModifiedBy>mclab</cp:lastModifiedBy>
  <cp:revision>77</cp:revision>
  <dcterms:created xsi:type="dcterms:W3CDTF">2012-11-27T15:32:27Z</dcterms:created>
  <dcterms:modified xsi:type="dcterms:W3CDTF">2012-12-04T16:03:56Z</dcterms:modified>
</cp:coreProperties>
</file>