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75" r:id="rId10"/>
    <p:sldId id="264" r:id="rId11"/>
    <p:sldId id="265" r:id="rId12"/>
    <p:sldId id="266" r:id="rId13"/>
    <p:sldId id="267" r:id="rId14"/>
    <p:sldId id="268" r:id="rId15"/>
    <p:sldId id="269" r:id="rId16"/>
    <p:sldId id="270" r:id="rId17"/>
    <p:sldId id="274" r:id="rId18"/>
    <p:sldId id="276" r:id="rId19"/>
    <p:sldId id="278" r:id="rId20"/>
    <p:sldId id="277" r:id="rId21"/>
    <p:sldId id="279" r:id="rId22"/>
    <p:sldId id="280" r:id="rId23"/>
    <p:sldId id="281" r:id="rId24"/>
    <p:sldId id="283" r:id="rId25"/>
    <p:sldId id="284" r:id="rId26"/>
    <p:sldId id="285" r:id="rId27"/>
    <p:sldId id="286" r:id="rId28"/>
    <p:sldId id="287" r:id="rId29"/>
    <p:sldId id="288" r:id="rId30"/>
    <p:sldId id="282" r:id="rId31"/>
    <p:sldId id="289" r:id="rId32"/>
    <p:sldId id="290" r:id="rId3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253"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31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028E20-C984-4617-918B-CB7ACEE135EC}" type="datetimeFigureOut">
              <a:rPr lang="el-GR" smtClean="0"/>
              <a:pPr/>
              <a:t>15/1/2013</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A0ED43-19A1-4402-B8F3-4BA0A32EB5E6}"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ADA0ED43-19A1-4402-B8F3-4BA0A32EB5E6}" type="slidenum">
              <a:rPr lang="el-GR" smtClean="0"/>
              <a:pPr/>
              <a:t>23</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ADA0ED43-19A1-4402-B8F3-4BA0A32EB5E6}" type="slidenum">
              <a:rPr lang="el-GR" smtClean="0"/>
              <a:pPr/>
              <a:t>30</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CDB69EEB-923E-496D-9824-902557FBC8FF}" type="datetimeFigureOut">
              <a:rPr lang="el-GR" smtClean="0"/>
              <a:pPr/>
              <a:t>15/1/2013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22708F0-EAFB-4C6B-9F55-043CFA599A8A}"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DB69EEB-923E-496D-9824-902557FBC8FF}" type="datetimeFigureOut">
              <a:rPr lang="el-GR" smtClean="0"/>
              <a:pPr/>
              <a:t>15/1/2013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22708F0-EAFB-4C6B-9F55-043CFA599A8A}"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DB69EEB-923E-496D-9824-902557FBC8FF}" type="datetimeFigureOut">
              <a:rPr lang="el-GR" smtClean="0"/>
              <a:pPr/>
              <a:t>15/1/2013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22708F0-EAFB-4C6B-9F55-043CFA599A8A}"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DB69EEB-923E-496D-9824-902557FBC8FF}" type="datetimeFigureOut">
              <a:rPr lang="el-GR" smtClean="0"/>
              <a:pPr/>
              <a:t>15/1/2013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22708F0-EAFB-4C6B-9F55-043CFA599A8A}"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CDB69EEB-923E-496D-9824-902557FBC8FF}" type="datetimeFigureOut">
              <a:rPr lang="el-GR" smtClean="0"/>
              <a:pPr/>
              <a:t>15/1/2013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22708F0-EAFB-4C6B-9F55-043CFA599A8A}"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CDB69EEB-923E-496D-9824-902557FBC8FF}" type="datetimeFigureOut">
              <a:rPr lang="el-GR" smtClean="0"/>
              <a:pPr/>
              <a:t>15/1/2013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22708F0-EAFB-4C6B-9F55-043CFA599A8A}"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CDB69EEB-923E-496D-9824-902557FBC8FF}" type="datetimeFigureOut">
              <a:rPr lang="el-GR" smtClean="0"/>
              <a:pPr/>
              <a:t>15/1/2013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B22708F0-EAFB-4C6B-9F55-043CFA599A8A}"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CDB69EEB-923E-496D-9824-902557FBC8FF}" type="datetimeFigureOut">
              <a:rPr lang="el-GR" smtClean="0"/>
              <a:pPr/>
              <a:t>15/1/2013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B22708F0-EAFB-4C6B-9F55-043CFA599A8A}"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DB69EEB-923E-496D-9824-902557FBC8FF}" type="datetimeFigureOut">
              <a:rPr lang="el-GR" smtClean="0"/>
              <a:pPr/>
              <a:t>15/1/2013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B22708F0-EAFB-4C6B-9F55-043CFA599A8A}"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DB69EEB-923E-496D-9824-902557FBC8FF}" type="datetimeFigureOut">
              <a:rPr lang="el-GR" smtClean="0"/>
              <a:pPr/>
              <a:t>15/1/2013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22708F0-EAFB-4C6B-9F55-043CFA599A8A}"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DB69EEB-923E-496D-9824-902557FBC8FF}" type="datetimeFigureOut">
              <a:rPr lang="el-GR" smtClean="0"/>
              <a:pPr/>
              <a:t>15/1/2013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22708F0-EAFB-4C6B-9F55-043CFA599A8A}"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B69EEB-923E-496D-9824-902557FBC8FF}" type="datetimeFigureOut">
              <a:rPr lang="el-GR" smtClean="0"/>
              <a:pPr/>
              <a:t>15/1/2013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708F0-EAFB-4C6B-9F55-043CFA599A8A}"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3.gif"/><Relationship Id="rId4" Type="http://schemas.openxmlformats.org/officeDocument/2006/relationships/image" Target="../media/image22.gif"/></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n-US" dirty="0" smtClean="0"/>
              <a:t>Linear Programming</a:t>
            </a:r>
            <a:endParaRPr lang="el-GR" dirty="0"/>
          </a:p>
        </p:txBody>
      </p:sp>
      <p:sp>
        <p:nvSpPr>
          <p:cNvPr id="3" name="2 - Υπότιτλος"/>
          <p:cNvSpPr>
            <a:spLocks noGrp="1"/>
          </p:cNvSpPr>
          <p:nvPr>
            <p:ph type="subTitle" idx="1"/>
          </p:nvPr>
        </p:nvSpPr>
        <p:spPr/>
        <p:txBody>
          <a:bodyPr/>
          <a:lstStyle/>
          <a:p>
            <a:r>
              <a:rPr lang="en-US" dirty="0" smtClean="0"/>
              <a:t>Data Structures and Algorithms</a:t>
            </a:r>
          </a:p>
          <a:p>
            <a:r>
              <a:rPr lang="en-US" dirty="0" smtClean="0"/>
              <a:t>A.G. </a:t>
            </a:r>
            <a:r>
              <a:rPr lang="en-US" dirty="0" err="1" smtClean="0"/>
              <a:t>Malamos</a:t>
            </a:r>
            <a:endParaRPr lang="el-GR" dirty="0"/>
          </a:p>
        </p:txBody>
      </p:sp>
      <p:sp>
        <p:nvSpPr>
          <p:cNvPr id="4" name="3 - TextBox"/>
          <p:cNvSpPr txBox="1"/>
          <p:nvPr/>
        </p:nvSpPr>
        <p:spPr>
          <a:xfrm>
            <a:off x="467544" y="5661248"/>
            <a:ext cx="6770700" cy="1200329"/>
          </a:xfrm>
          <a:prstGeom prst="rect">
            <a:avLst/>
          </a:prstGeom>
          <a:noFill/>
        </p:spPr>
        <p:txBody>
          <a:bodyPr wrap="none" rtlCol="0">
            <a:spAutoFit/>
          </a:bodyPr>
          <a:lstStyle/>
          <a:p>
            <a:r>
              <a:rPr lang="en-US" dirty="0" smtClean="0"/>
              <a:t>References: </a:t>
            </a:r>
          </a:p>
          <a:p>
            <a:r>
              <a:rPr lang="en-US" dirty="0" smtClean="0"/>
              <a:t>Algorithms, 2006, S. </a:t>
            </a:r>
            <a:r>
              <a:rPr lang="en-US" dirty="0" err="1" smtClean="0"/>
              <a:t>Dasgupta</a:t>
            </a:r>
            <a:r>
              <a:rPr lang="en-US" dirty="0" smtClean="0"/>
              <a:t>, C. H. Papadimitriou, and U . V . </a:t>
            </a:r>
            <a:r>
              <a:rPr lang="en-US" dirty="0" err="1" smtClean="0"/>
              <a:t>Vazirani</a:t>
            </a:r>
            <a:endParaRPr lang="en-US" dirty="0" smtClean="0"/>
          </a:p>
          <a:p>
            <a:r>
              <a:rPr lang="en-US" dirty="0" smtClean="0"/>
              <a:t>Introduction to Algorithms, </a:t>
            </a:r>
            <a:r>
              <a:rPr lang="en-US" dirty="0" err="1" smtClean="0"/>
              <a:t>Cormen</a:t>
            </a:r>
            <a:r>
              <a:rPr lang="en-US" dirty="0" smtClean="0"/>
              <a:t>, </a:t>
            </a:r>
            <a:r>
              <a:rPr lang="en-US" dirty="0" err="1" smtClean="0"/>
              <a:t>Leiserson</a:t>
            </a:r>
            <a:r>
              <a:rPr lang="en-US" dirty="0" smtClean="0"/>
              <a:t>, </a:t>
            </a:r>
            <a:r>
              <a:rPr lang="en-US" dirty="0" err="1" smtClean="0"/>
              <a:t>Rivest</a:t>
            </a:r>
            <a:r>
              <a:rPr lang="en-US" dirty="0" smtClean="0"/>
              <a:t> &amp; Stein</a:t>
            </a:r>
          </a:p>
          <a:p>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Examples: Production  Planning</a:t>
            </a:r>
            <a:endParaRPr lang="el-GR" dirty="0"/>
          </a:p>
        </p:txBody>
      </p:sp>
      <p:pic>
        <p:nvPicPr>
          <p:cNvPr id="2050" name="Picture 2"/>
          <p:cNvPicPr>
            <a:picLocks noChangeAspect="1" noChangeArrowheads="1"/>
          </p:cNvPicPr>
          <p:nvPr/>
        </p:nvPicPr>
        <p:blipFill>
          <a:blip r:embed="rId2" cstate="print"/>
          <a:srcRect/>
          <a:stretch>
            <a:fillRect/>
          </a:stretch>
        </p:blipFill>
        <p:spPr bwMode="auto">
          <a:xfrm>
            <a:off x="467544" y="1321462"/>
            <a:ext cx="8173699" cy="35476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Production Planning</a:t>
            </a:r>
            <a:endParaRPr lang="el-GR" dirty="0"/>
          </a:p>
        </p:txBody>
      </p:sp>
      <p:pic>
        <p:nvPicPr>
          <p:cNvPr id="3074" name="Picture 2"/>
          <p:cNvPicPr>
            <a:picLocks noChangeAspect="1" noChangeArrowheads="1"/>
          </p:cNvPicPr>
          <p:nvPr/>
        </p:nvPicPr>
        <p:blipFill>
          <a:blip r:embed="rId2" cstate="print"/>
          <a:srcRect/>
          <a:stretch>
            <a:fillRect/>
          </a:stretch>
        </p:blipFill>
        <p:spPr bwMode="auto">
          <a:xfrm>
            <a:off x="589053" y="1124744"/>
            <a:ext cx="7583347" cy="55900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Production Planning</a:t>
            </a:r>
            <a:endParaRPr lang="el-GR" dirty="0"/>
          </a:p>
        </p:txBody>
      </p:sp>
      <p:pic>
        <p:nvPicPr>
          <p:cNvPr id="4098" name="Picture 2"/>
          <p:cNvPicPr>
            <a:picLocks noChangeAspect="1" noChangeArrowheads="1"/>
          </p:cNvPicPr>
          <p:nvPr/>
        </p:nvPicPr>
        <p:blipFill>
          <a:blip r:embed="rId2" cstate="print"/>
          <a:srcRect/>
          <a:stretch>
            <a:fillRect/>
          </a:stretch>
        </p:blipFill>
        <p:spPr bwMode="auto">
          <a:xfrm>
            <a:off x="209650" y="1844824"/>
            <a:ext cx="8219792" cy="2577951"/>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251520" y="4348702"/>
            <a:ext cx="8207147" cy="1672586"/>
          </a:xfrm>
          <a:prstGeom prst="rect">
            <a:avLst/>
          </a:prstGeom>
          <a:noFill/>
          <a:ln w="9525">
            <a:solidFill>
              <a:srgbClr val="C00000"/>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Optimum Bandwidth Allocation</a:t>
            </a:r>
            <a:endParaRPr lang="el-GR" dirty="0"/>
          </a:p>
        </p:txBody>
      </p:sp>
      <p:sp>
        <p:nvSpPr>
          <p:cNvPr id="4" name="3 - Ορθογώνιο"/>
          <p:cNvSpPr/>
          <p:nvPr/>
        </p:nvSpPr>
        <p:spPr>
          <a:xfrm>
            <a:off x="467544" y="1844824"/>
            <a:ext cx="8280920" cy="1754326"/>
          </a:xfrm>
          <a:prstGeom prst="rect">
            <a:avLst/>
          </a:prstGeom>
        </p:spPr>
        <p:txBody>
          <a:bodyPr wrap="square">
            <a:spAutoFit/>
          </a:bodyPr>
          <a:lstStyle/>
          <a:p>
            <a:r>
              <a:rPr lang="en-US" dirty="0" smtClean="0"/>
              <a:t>Suppose we are managing a network whose lines have the bandwidths shown in Fig. and we need to establish three connections: between users A and B, between B and C , and between A and C . </a:t>
            </a:r>
          </a:p>
          <a:p>
            <a:r>
              <a:rPr lang="en-US" dirty="0" smtClean="0"/>
              <a:t>Each connection requires at least two units of bandwidth, but can be assigned more. Connection AB pays $3 per unit of bandwidth, and connections BC and AC pay $2 and $4, respectively .</a:t>
            </a:r>
            <a:endParaRPr lang="el-GR" dirty="0"/>
          </a:p>
        </p:txBody>
      </p:sp>
      <p:sp>
        <p:nvSpPr>
          <p:cNvPr id="5" name="4 - Ορθογώνιο"/>
          <p:cNvSpPr/>
          <p:nvPr/>
        </p:nvSpPr>
        <p:spPr>
          <a:xfrm>
            <a:off x="539552" y="5157192"/>
            <a:ext cx="8136904" cy="923330"/>
          </a:xfrm>
          <a:prstGeom prst="rect">
            <a:avLst/>
          </a:prstGeom>
        </p:spPr>
        <p:txBody>
          <a:bodyPr wrap="square">
            <a:spAutoFit/>
          </a:bodyPr>
          <a:lstStyle/>
          <a:p>
            <a:r>
              <a:rPr lang="en-US" dirty="0" smtClean="0"/>
              <a:t>Each connection can be routed in two ways, a long path and a short path, or by a combination: for instance, two units of bandwidth via the short route, one via the long route. How do we route these connections to maximize our network's revenue?</a:t>
            </a:r>
            <a:endParaRPr lang="el-GR" dirty="0"/>
          </a:p>
        </p:txBody>
      </p:sp>
      <p:pic>
        <p:nvPicPr>
          <p:cNvPr id="5123" name="Picture 3"/>
          <p:cNvPicPr>
            <a:picLocks noChangeAspect="1" noChangeArrowheads="1"/>
          </p:cNvPicPr>
          <p:nvPr/>
        </p:nvPicPr>
        <p:blipFill>
          <a:blip r:embed="rId2" cstate="print"/>
          <a:srcRect/>
          <a:stretch>
            <a:fillRect/>
          </a:stretch>
        </p:blipFill>
        <p:spPr bwMode="auto">
          <a:xfrm>
            <a:off x="2899965" y="3429000"/>
            <a:ext cx="2536131" cy="16893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Optimum Bandwidth Allocation</a:t>
            </a:r>
            <a:endParaRPr lang="el-GR" dirty="0"/>
          </a:p>
        </p:txBody>
      </p:sp>
      <p:sp>
        <p:nvSpPr>
          <p:cNvPr id="3" name="2 - Ορθογώνιο"/>
          <p:cNvSpPr/>
          <p:nvPr/>
        </p:nvSpPr>
        <p:spPr>
          <a:xfrm>
            <a:off x="683568" y="1582341"/>
            <a:ext cx="7848872" cy="1477328"/>
          </a:xfrm>
          <a:prstGeom prst="rect">
            <a:avLst/>
          </a:prstGeom>
        </p:spPr>
        <p:txBody>
          <a:bodyPr wrap="square">
            <a:spAutoFit/>
          </a:bodyPr>
          <a:lstStyle/>
          <a:p>
            <a:r>
              <a:rPr lang="en-US" dirty="0" smtClean="0"/>
              <a:t>This is a linear program. We have variables for each connection and each path (long or short); for example, </a:t>
            </a:r>
            <a:r>
              <a:rPr lang="en-US" dirty="0" err="1" smtClean="0"/>
              <a:t>x</a:t>
            </a:r>
            <a:r>
              <a:rPr lang="en-US" baseline="-25000" dirty="0" err="1" smtClean="0"/>
              <a:t>AB</a:t>
            </a:r>
            <a:r>
              <a:rPr lang="en-US" baseline="-25000" dirty="0" smtClean="0"/>
              <a:t> </a:t>
            </a:r>
            <a:r>
              <a:rPr lang="en-US" dirty="0" smtClean="0"/>
              <a:t>is the short-path bandwidth allocated to the connection between A and B, and </a:t>
            </a:r>
            <a:r>
              <a:rPr lang="en-US" dirty="0" err="1" smtClean="0"/>
              <a:t>x’</a:t>
            </a:r>
            <a:r>
              <a:rPr lang="en-US" baseline="-25000" dirty="0" err="1" smtClean="0"/>
              <a:t>Ab</a:t>
            </a:r>
            <a:r>
              <a:rPr lang="en-US" baseline="-25000" dirty="0" smtClean="0"/>
              <a:t> </a:t>
            </a:r>
            <a:r>
              <a:rPr lang="en-US" dirty="0" smtClean="0"/>
              <a:t>the long-path bandwidth for this same connection. We demand that no edge‘s bandwidth is exceeded and that each connection gets a bandwidth of at least 2 units.</a:t>
            </a:r>
            <a:endParaRPr lang="el-GR" dirty="0"/>
          </a:p>
        </p:txBody>
      </p:sp>
      <p:pic>
        <p:nvPicPr>
          <p:cNvPr id="6146" name="Picture 2"/>
          <p:cNvPicPr>
            <a:picLocks noChangeAspect="1" noChangeArrowheads="1"/>
          </p:cNvPicPr>
          <p:nvPr/>
        </p:nvPicPr>
        <p:blipFill>
          <a:blip r:embed="rId2" cstate="print"/>
          <a:srcRect/>
          <a:stretch>
            <a:fillRect/>
          </a:stretch>
        </p:blipFill>
        <p:spPr bwMode="auto">
          <a:xfrm>
            <a:off x="2267744" y="3083768"/>
            <a:ext cx="53340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Optimum Bandwidth Allocation</a:t>
            </a:r>
            <a:endParaRPr lang="el-GR" dirty="0"/>
          </a:p>
        </p:txBody>
      </p:sp>
      <p:pic>
        <p:nvPicPr>
          <p:cNvPr id="7170" name="Picture 2"/>
          <p:cNvPicPr>
            <a:picLocks noChangeAspect="1" noChangeArrowheads="1"/>
          </p:cNvPicPr>
          <p:nvPr/>
        </p:nvPicPr>
        <p:blipFill>
          <a:blip r:embed="rId2" cstate="print"/>
          <a:srcRect/>
          <a:stretch>
            <a:fillRect/>
          </a:stretch>
        </p:blipFill>
        <p:spPr bwMode="auto">
          <a:xfrm>
            <a:off x="1259632" y="2204864"/>
            <a:ext cx="6038850" cy="419100"/>
          </a:xfrm>
          <a:prstGeom prst="rect">
            <a:avLst/>
          </a:prstGeom>
          <a:noFill/>
          <a:ln w="9525">
            <a:noFill/>
            <a:miter lim="800000"/>
            <a:headEnd/>
            <a:tailEnd/>
          </a:ln>
        </p:spPr>
      </p:pic>
      <p:sp>
        <p:nvSpPr>
          <p:cNvPr id="4" name="3 - Ορθογώνιο"/>
          <p:cNvSpPr/>
          <p:nvPr/>
        </p:nvSpPr>
        <p:spPr>
          <a:xfrm>
            <a:off x="611560" y="1556792"/>
            <a:ext cx="7776864" cy="646331"/>
          </a:xfrm>
          <a:prstGeom prst="rect">
            <a:avLst/>
          </a:prstGeom>
        </p:spPr>
        <p:txBody>
          <a:bodyPr wrap="square">
            <a:spAutoFit/>
          </a:bodyPr>
          <a:lstStyle/>
          <a:p>
            <a:r>
              <a:rPr lang="en-US" dirty="0" smtClean="0"/>
              <a:t>Even a tiny example like this one is hard to solve on one's own (try it!), and yet the optimal solution is obtained instantaneously via simplex:</a:t>
            </a:r>
            <a:endParaRPr lang="el-GR" dirty="0"/>
          </a:p>
        </p:txBody>
      </p:sp>
      <p:sp>
        <p:nvSpPr>
          <p:cNvPr id="5" name="4 - Ορθογώνιο"/>
          <p:cNvSpPr/>
          <p:nvPr/>
        </p:nvSpPr>
        <p:spPr>
          <a:xfrm>
            <a:off x="2286000" y="3105835"/>
            <a:ext cx="4572000" cy="369332"/>
          </a:xfrm>
          <a:prstGeom prst="rect">
            <a:avLst/>
          </a:prstGeom>
        </p:spPr>
        <p:txBody>
          <a:bodyPr>
            <a:spAutoFit/>
          </a:bodyPr>
          <a:lstStyle/>
          <a:p>
            <a:r>
              <a:rPr lang="en-US" dirty="0" smtClean="0"/>
              <a:t>Every edge except a-c is used at full capacity .</a:t>
            </a:r>
            <a:endParaRPr lang="el-GR" dirty="0"/>
          </a:p>
        </p:txBody>
      </p:sp>
      <p:pic>
        <p:nvPicPr>
          <p:cNvPr id="6" name="Picture 3"/>
          <p:cNvPicPr>
            <a:picLocks noChangeAspect="1" noChangeArrowheads="1"/>
          </p:cNvPicPr>
          <p:nvPr/>
        </p:nvPicPr>
        <p:blipFill>
          <a:blip r:embed="rId3" cstate="print"/>
          <a:srcRect/>
          <a:stretch>
            <a:fillRect/>
          </a:stretch>
        </p:blipFill>
        <p:spPr bwMode="auto">
          <a:xfrm>
            <a:off x="2899965" y="3429000"/>
            <a:ext cx="3783609" cy="2520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8194" name="Picture 2"/>
          <p:cNvPicPr>
            <a:picLocks noChangeAspect="1" noChangeArrowheads="1"/>
          </p:cNvPicPr>
          <p:nvPr/>
        </p:nvPicPr>
        <p:blipFill>
          <a:blip r:embed="rId2" cstate="print"/>
          <a:srcRect/>
          <a:stretch>
            <a:fillRect/>
          </a:stretch>
        </p:blipFill>
        <p:spPr bwMode="auto">
          <a:xfrm>
            <a:off x="971600" y="692696"/>
            <a:ext cx="7429500" cy="527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Assignments</a:t>
            </a:r>
            <a:endParaRPr lang="el-GR" dirty="0"/>
          </a:p>
        </p:txBody>
      </p:sp>
      <p:sp>
        <p:nvSpPr>
          <p:cNvPr id="3" name="2 - Ορθογώνιο"/>
          <p:cNvSpPr/>
          <p:nvPr/>
        </p:nvSpPr>
        <p:spPr>
          <a:xfrm>
            <a:off x="467544" y="1268760"/>
            <a:ext cx="8136904" cy="4247317"/>
          </a:xfrm>
          <a:prstGeom prst="rect">
            <a:avLst/>
          </a:prstGeom>
        </p:spPr>
        <p:txBody>
          <a:bodyPr wrap="square">
            <a:spAutoFit/>
          </a:bodyPr>
          <a:lstStyle/>
          <a:p>
            <a:pPr marL="342900" indent="-342900"/>
            <a:r>
              <a:rPr lang="en-US" dirty="0" smtClean="0"/>
              <a:t>1. A store has requested a manufacturer to produce shirts and trousers.</a:t>
            </a:r>
          </a:p>
          <a:p>
            <a:r>
              <a:rPr lang="en-US" dirty="0" smtClean="0"/>
              <a:t>For materials, the manufacturer has 750 m</a:t>
            </a:r>
            <a:r>
              <a:rPr lang="en-US" baseline="30000" dirty="0" smtClean="0"/>
              <a:t>2</a:t>
            </a:r>
            <a:r>
              <a:rPr lang="en-US" dirty="0" smtClean="0"/>
              <a:t> of cotton textile and 1,000 m</a:t>
            </a:r>
            <a:r>
              <a:rPr lang="en-US" baseline="30000" dirty="0" smtClean="0"/>
              <a:t>2</a:t>
            </a:r>
            <a:r>
              <a:rPr lang="en-US" dirty="0" smtClean="0"/>
              <a:t> of wool. Every pair of shirts (1 unit) needs 1 m</a:t>
            </a:r>
            <a:r>
              <a:rPr lang="en-US" baseline="30000" dirty="0" smtClean="0"/>
              <a:t>2</a:t>
            </a:r>
            <a:r>
              <a:rPr lang="en-US" dirty="0" smtClean="0"/>
              <a:t> of cotton and 2 m</a:t>
            </a:r>
            <a:r>
              <a:rPr lang="en-US" baseline="30000" dirty="0" smtClean="0"/>
              <a:t>2</a:t>
            </a:r>
            <a:r>
              <a:rPr lang="en-US" dirty="0" smtClean="0"/>
              <a:t> of wool. Every trouser needs 1.5 m</a:t>
            </a:r>
            <a:r>
              <a:rPr lang="en-US" baseline="30000" dirty="0" smtClean="0"/>
              <a:t>2</a:t>
            </a:r>
            <a:r>
              <a:rPr lang="en-US" dirty="0" smtClean="0"/>
              <a:t> of cotton and 1 m</a:t>
            </a:r>
            <a:r>
              <a:rPr lang="en-US" baseline="30000" dirty="0" smtClean="0"/>
              <a:t>2</a:t>
            </a:r>
            <a:r>
              <a:rPr lang="en-US" dirty="0" smtClean="0"/>
              <a:t> of wool.</a:t>
            </a:r>
          </a:p>
          <a:p>
            <a:r>
              <a:rPr lang="en-US" dirty="0" smtClean="0"/>
              <a:t>The price of the shirts is fixed at 34</a:t>
            </a:r>
            <a:r>
              <a:rPr lang="el-GR" dirty="0" smtClean="0"/>
              <a:t>€</a:t>
            </a:r>
            <a:r>
              <a:rPr lang="en-US" dirty="0" smtClean="0"/>
              <a:t> and the  trousers 64</a:t>
            </a:r>
            <a:r>
              <a:rPr lang="el-GR" dirty="0" smtClean="0"/>
              <a:t>€</a:t>
            </a:r>
            <a:r>
              <a:rPr lang="en-US" dirty="0" smtClean="0"/>
              <a:t> .</a:t>
            </a:r>
          </a:p>
          <a:p>
            <a:r>
              <a:rPr lang="en-US" dirty="0" smtClean="0"/>
              <a:t>What is the number of shirts and trousers that the manufacturer must give to the stores so that these items obtain a maximum sale? (Just Express the problems into matrix vector LP format. Do not solve it.)</a:t>
            </a:r>
          </a:p>
          <a:p>
            <a:endParaRPr lang="en-US" dirty="0" smtClean="0"/>
          </a:p>
          <a:p>
            <a:endParaRPr lang="en-US" dirty="0" smtClean="0"/>
          </a:p>
          <a:p>
            <a:r>
              <a:rPr lang="en-US" dirty="0" smtClean="0"/>
              <a:t>2</a:t>
            </a:r>
            <a:r>
              <a:rPr lang="en-US" dirty="0" smtClean="0"/>
              <a:t>. </a:t>
            </a:r>
            <a:r>
              <a:rPr lang="en-US" dirty="0" smtClean="0"/>
              <a:t>Express 7.2, 7.3, 7.4 and 7.5 </a:t>
            </a:r>
            <a:r>
              <a:rPr lang="en-US" dirty="0" err="1" smtClean="0"/>
              <a:t>prob;lems</a:t>
            </a:r>
            <a:r>
              <a:rPr lang="en-US" dirty="0" smtClean="0"/>
              <a:t> of textbook  in  matrix vector LP format. Do not solve them.</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GB" dirty="0" smtClean="0"/>
              <a:t>The Simplex algorithm</a:t>
            </a:r>
            <a:endParaRPr lang="el-GR" dirty="0"/>
          </a:p>
        </p:txBody>
      </p:sp>
      <p:sp>
        <p:nvSpPr>
          <p:cNvPr id="3" name="2 - Ορθογώνιο"/>
          <p:cNvSpPr/>
          <p:nvPr/>
        </p:nvSpPr>
        <p:spPr>
          <a:xfrm>
            <a:off x="467544" y="1772816"/>
            <a:ext cx="7992888" cy="2031325"/>
          </a:xfrm>
          <a:prstGeom prst="rect">
            <a:avLst/>
          </a:prstGeom>
        </p:spPr>
        <p:txBody>
          <a:bodyPr wrap="square">
            <a:spAutoFit/>
          </a:bodyPr>
          <a:lstStyle/>
          <a:p>
            <a:r>
              <a:rPr lang="en-US" dirty="0" smtClean="0"/>
              <a:t>At a high level, the simplex algorithm takes a set of linear inequalities and a linear </a:t>
            </a:r>
            <a:r>
              <a:rPr lang="en-US" dirty="0" err="1" smtClean="0"/>
              <a:t>objec-tive</a:t>
            </a:r>
            <a:r>
              <a:rPr lang="en-US" dirty="0" smtClean="0"/>
              <a:t> function and  finds the optimal feasible point by the following strategy:</a:t>
            </a:r>
          </a:p>
          <a:p>
            <a:endParaRPr lang="en-US" dirty="0" smtClean="0"/>
          </a:p>
          <a:p>
            <a:endParaRPr lang="en-US" dirty="0" smtClean="0"/>
          </a:p>
          <a:p>
            <a:pPr lvl="2"/>
            <a:r>
              <a:rPr lang="en-US" i="1" dirty="0" smtClean="0"/>
              <a:t>let v be any vertex of the feasible region</a:t>
            </a:r>
          </a:p>
          <a:p>
            <a:pPr lvl="2"/>
            <a:r>
              <a:rPr lang="en-US" i="1" dirty="0" smtClean="0"/>
              <a:t>while there is a neighbor  v’ of v with better objective value:</a:t>
            </a:r>
          </a:p>
          <a:p>
            <a:pPr lvl="2"/>
            <a:r>
              <a:rPr lang="en-US" i="1" dirty="0" smtClean="0"/>
              <a:t>set v = v’</a:t>
            </a:r>
            <a:endParaRPr lang="el-GR" i="1" dirty="0"/>
          </a:p>
        </p:txBody>
      </p:sp>
      <p:pic>
        <p:nvPicPr>
          <p:cNvPr id="1026" name="Picture 2"/>
          <p:cNvPicPr>
            <a:picLocks noChangeAspect="1" noChangeArrowheads="1"/>
          </p:cNvPicPr>
          <p:nvPr/>
        </p:nvPicPr>
        <p:blipFill>
          <a:blip r:embed="rId2" cstate="print"/>
          <a:srcRect/>
          <a:stretch>
            <a:fillRect/>
          </a:stretch>
        </p:blipFill>
        <p:spPr bwMode="auto">
          <a:xfrm>
            <a:off x="241855" y="4221088"/>
            <a:ext cx="8722633" cy="17281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Simplex</a:t>
            </a:r>
            <a:endParaRPr lang="el-GR" dirty="0"/>
          </a:p>
        </p:txBody>
      </p:sp>
      <p:sp>
        <p:nvSpPr>
          <p:cNvPr id="3" name="2 - Ορθογώνιο"/>
          <p:cNvSpPr/>
          <p:nvPr/>
        </p:nvSpPr>
        <p:spPr>
          <a:xfrm>
            <a:off x="467544" y="2828836"/>
            <a:ext cx="8208912" cy="1200329"/>
          </a:xfrm>
          <a:prstGeom prst="rect">
            <a:avLst/>
          </a:prstGeom>
        </p:spPr>
        <p:txBody>
          <a:bodyPr wrap="square">
            <a:spAutoFit/>
          </a:bodyPr>
          <a:lstStyle/>
          <a:p>
            <a:r>
              <a:rPr lang="en-US" dirty="0" smtClean="0"/>
              <a:t>Pick a subset of the inequalities. If there is a unique point that satisfies them with</a:t>
            </a:r>
          </a:p>
          <a:p>
            <a:r>
              <a:rPr lang="en-US" dirty="0" smtClean="0"/>
              <a:t>equality , and this point happens to be feasible, then it is a </a:t>
            </a:r>
            <a:r>
              <a:rPr lang="en-US" u="sng" dirty="0" smtClean="0"/>
              <a:t>vertex.</a:t>
            </a:r>
          </a:p>
          <a:p>
            <a:endParaRPr lang="en-US" u="sng" dirty="0" smtClean="0"/>
          </a:p>
          <a:p>
            <a:r>
              <a:rPr lang="en-US" dirty="0" smtClean="0"/>
              <a:t>Each vertex is specified by a set of n inequalities</a:t>
            </a:r>
            <a:endParaRPr lang="el-GR" dirty="0"/>
          </a:p>
        </p:txBody>
      </p:sp>
      <p:sp>
        <p:nvSpPr>
          <p:cNvPr id="4" name="3 - Ορθογώνιο"/>
          <p:cNvSpPr/>
          <p:nvPr/>
        </p:nvSpPr>
        <p:spPr>
          <a:xfrm>
            <a:off x="467544" y="4293096"/>
            <a:ext cx="7848872" cy="1754326"/>
          </a:xfrm>
          <a:prstGeom prst="rect">
            <a:avLst/>
          </a:prstGeom>
        </p:spPr>
        <p:txBody>
          <a:bodyPr wrap="square">
            <a:spAutoFit/>
          </a:bodyPr>
          <a:lstStyle/>
          <a:p>
            <a:r>
              <a:rPr lang="en-US" dirty="0" smtClean="0"/>
              <a:t>Two vertices are neighbors if they have n-1 defining inequalities in common</a:t>
            </a:r>
          </a:p>
          <a:p>
            <a:endParaRPr lang="en-US" dirty="0" smtClean="0"/>
          </a:p>
          <a:p>
            <a:endParaRPr lang="en-US" dirty="0" smtClean="0"/>
          </a:p>
          <a:p>
            <a:r>
              <a:rPr lang="en-US" dirty="0" smtClean="0"/>
              <a:t>I have reached optimality when all objective function coefficients in LP are becoming negative… ( objective function changes slope from increasing –positive </a:t>
            </a:r>
            <a:r>
              <a:rPr lang="en-US" dirty="0" err="1" smtClean="0"/>
              <a:t>coeficient</a:t>
            </a:r>
            <a:r>
              <a:rPr lang="en-US" dirty="0" smtClean="0"/>
              <a:t> to decreasing –negative </a:t>
            </a:r>
            <a:r>
              <a:rPr lang="en-US" dirty="0" err="1" smtClean="0"/>
              <a:t>coeficient</a:t>
            </a:r>
            <a:r>
              <a:rPr lang="en-US" dirty="0" smtClean="0"/>
              <a:t>)</a:t>
            </a: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797876" y="3501008"/>
            <a:ext cx="3132456" cy="3138289"/>
          </a:xfrm>
          <a:prstGeom prst="rect">
            <a:avLst/>
          </a:prstGeom>
          <a:noFill/>
          <a:ln w="9525">
            <a:noFill/>
            <a:miter lim="800000"/>
            <a:headEnd/>
            <a:tailEnd/>
          </a:ln>
        </p:spPr>
      </p:pic>
      <p:sp>
        <p:nvSpPr>
          <p:cNvPr id="4" name="3 - Τίτλος"/>
          <p:cNvSpPr>
            <a:spLocks noGrp="1"/>
          </p:cNvSpPr>
          <p:nvPr>
            <p:ph type="title"/>
          </p:nvPr>
        </p:nvSpPr>
        <p:spPr/>
        <p:txBody>
          <a:bodyPr/>
          <a:lstStyle/>
          <a:p>
            <a:r>
              <a:rPr lang="en-US" dirty="0" smtClean="0"/>
              <a:t>Intro</a:t>
            </a:r>
            <a:endParaRPr lang="el-GR" dirty="0"/>
          </a:p>
        </p:txBody>
      </p:sp>
      <p:sp>
        <p:nvSpPr>
          <p:cNvPr id="5" name="4 - Ορθογώνιο"/>
          <p:cNvSpPr/>
          <p:nvPr/>
        </p:nvSpPr>
        <p:spPr>
          <a:xfrm>
            <a:off x="395536" y="1772816"/>
            <a:ext cx="8208912" cy="3693319"/>
          </a:xfrm>
          <a:prstGeom prst="rect">
            <a:avLst/>
          </a:prstGeom>
        </p:spPr>
        <p:txBody>
          <a:bodyPr wrap="square">
            <a:spAutoFit/>
          </a:bodyPr>
          <a:lstStyle/>
          <a:p>
            <a:r>
              <a:rPr lang="en-US" dirty="0" smtClean="0"/>
              <a:t>Linear programming describes a broad class of optimization tasks in which both the constraints and the optimization criterion are linear functions.</a:t>
            </a:r>
          </a:p>
          <a:p>
            <a:endParaRPr lang="en-US" dirty="0"/>
          </a:p>
          <a:p>
            <a:r>
              <a:rPr lang="en-US" dirty="0" smtClean="0"/>
              <a:t>In a linear programming problem we are given a set of variables, and we want to assign real values to them so as to </a:t>
            </a:r>
          </a:p>
          <a:p>
            <a:endParaRPr lang="en-US" dirty="0"/>
          </a:p>
          <a:p>
            <a:r>
              <a:rPr lang="en-US" dirty="0" smtClean="0"/>
              <a:t>(1) satisfy a set of linear equations and/or linear inequalities involving</a:t>
            </a:r>
          </a:p>
          <a:p>
            <a:r>
              <a:rPr lang="en-US" dirty="0" smtClean="0"/>
              <a:t>these variables and</a:t>
            </a:r>
          </a:p>
          <a:p>
            <a:endParaRPr lang="en-US" dirty="0"/>
          </a:p>
          <a:p>
            <a:r>
              <a:rPr lang="en-US" dirty="0" smtClean="0"/>
              <a:t>(2) maximize or minimize one (or more) given linear objective function</a:t>
            </a:r>
          </a:p>
          <a:p>
            <a:endParaRPr lang="en-US" dirty="0" smtClean="0"/>
          </a:p>
          <a:p>
            <a:r>
              <a:rPr lang="en-US" dirty="0" smtClean="0"/>
              <a:t>Feasible solutions are in the polyhedron that is produced by the constraints and is usually the highest point of the volume </a:t>
            </a:r>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Simplex</a:t>
            </a:r>
            <a:endParaRPr lang="el-GR" dirty="0"/>
          </a:p>
        </p:txBody>
      </p:sp>
      <p:pic>
        <p:nvPicPr>
          <p:cNvPr id="1026" name="Picture 2"/>
          <p:cNvPicPr>
            <a:picLocks noChangeAspect="1" noChangeArrowheads="1"/>
          </p:cNvPicPr>
          <p:nvPr/>
        </p:nvPicPr>
        <p:blipFill>
          <a:blip r:embed="rId2" cstate="print"/>
          <a:srcRect/>
          <a:stretch>
            <a:fillRect/>
          </a:stretch>
        </p:blipFill>
        <p:spPr bwMode="auto">
          <a:xfrm>
            <a:off x="539552" y="1340768"/>
            <a:ext cx="8220484" cy="4074765"/>
          </a:xfrm>
          <a:prstGeom prst="rect">
            <a:avLst/>
          </a:prstGeom>
          <a:noFill/>
          <a:ln w="9525">
            <a:noFill/>
            <a:miter lim="800000"/>
            <a:headEnd/>
            <a:tailEnd/>
          </a:ln>
        </p:spPr>
      </p:pic>
      <p:sp>
        <p:nvSpPr>
          <p:cNvPr id="4" name="3 - Επεξήγηση με γραμμή 1 (χωρίς περίγραμμα)"/>
          <p:cNvSpPr/>
          <p:nvPr/>
        </p:nvSpPr>
        <p:spPr>
          <a:xfrm>
            <a:off x="3347864" y="2060848"/>
            <a:ext cx="1152128" cy="432048"/>
          </a:xfrm>
          <a:prstGeom prst="callout1">
            <a:avLst>
              <a:gd name="adj1" fmla="val 18750"/>
              <a:gd name="adj2" fmla="val -6746"/>
              <a:gd name="adj3" fmla="val 99272"/>
              <a:gd name="adj4" fmla="val -41508"/>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Neighbors</a:t>
            </a:r>
            <a:endParaRPr lang="el-GR" dirty="0">
              <a:solidFill>
                <a:schemeClr val="tx1"/>
              </a:solidFill>
            </a:endParaRPr>
          </a:p>
        </p:txBody>
      </p:sp>
      <p:cxnSp>
        <p:nvCxnSpPr>
          <p:cNvPr id="6" name="5 - Ευθεία γραμμή σύνδεσης"/>
          <p:cNvCxnSpPr/>
          <p:nvPr/>
        </p:nvCxnSpPr>
        <p:spPr>
          <a:xfrm flipH="1">
            <a:off x="3059832" y="2132856"/>
            <a:ext cx="144016" cy="936104"/>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2051" name="Picture 3"/>
          <p:cNvPicPr>
            <a:picLocks noChangeAspect="1" noChangeArrowheads="1"/>
          </p:cNvPicPr>
          <p:nvPr/>
        </p:nvPicPr>
        <p:blipFill>
          <a:blip r:embed="rId2" cstate="print"/>
          <a:srcRect/>
          <a:stretch>
            <a:fillRect/>
          </a:stretch>
        </p:blipFill>
        <p:spPr bwMode="auto">
          <a:xfrm>
            <a:off x="1763688" y="-36009"/>
            <a:ext cx="5688631" cy="70192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Degeneracy in vertices of solution spaces in </a:t>
            </a:r>
            <a:r>
              <a:rPr lang="en-US" dirty="0" err="1" smtClean="0"/>
              <a:t>Simpex</a:t>
            </a:r>
            <a:endParaRPr lang="el-GR" dirty="0"/>
          </a:p>
        </p:txBody>
      </p:sp>
      <p:grpSp>
        <p:nvGrpSpPr>
          <p:cNvPr id="13" name="12 - Ομάδα"/>
          <p:cNvGrpSpPr/>
          <p:nvPr/>
        </p:nvGrpSpPr>
        <p:grpSpPr>
          <a:xfrm>
            <a:off x="971600" y="1628800"/>
            <a:ext cx="7056784" cy="1872208"/>
            <a:chOff x="971600" y="1628800"/>
            <a:chExt cx="7056784" cy="1872208"/>
          </a:xfrm>
        </p:grpSpPr>
        <p:pic>
          <p:nvPicPr>
            <p:cNvPr id="3074" name="Picture 2"/>
            <p:cNvPicPr>
              <a:picLocks noChangeAspect="1" noChangeArrowheads="1"/>
            </p:cNvPicPr>
            <p:nvPr/>
          </p:nvPicPr>
          <p:blipFill>
            <a:blip r:embed="rId2" cstate="print"/>
            <a:srcRect b="28748"/>
            <a:stretch>
              <a:fillRect/>
            </a:stretch>
          </p:blipFill>
          <p:spPr bwMode="auto">
            <a:xfrm>
              <a:off x="971600" y="1628800"/>
              <a:ext cx="7056784" cy="1872208"/>
            </a:xfrm>
            <a:prstGeom prst="rect">
              <a:avLst/>
            </a:prstGeom>
            <a:noFill/>
            <a:ln w="9525">
              <a:noFill/>
              <a:miter lim="800000"/>
              <a:headEnd/>
              <a:tailEnd/>
            </a:ln>
          </p:spPr>
        </p:pic>
        <p:cxnSp>
          <p:nvCxnSpPr>
            <p:cNvPr id="7" name="6 - Ευθεία γραμμή σύνδεσης"/>
            <p:cNvCxnSpPr/>
            <p:nvPr/>
          </p:nvCxnSpPr>
          <p:spPr>
            <a:xfrm>
              <a:off x="2068755" y="2925862"/>
              <a:ext cx="5828648"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8 - Ευθεία γραμμή σύνδεσης"/>
            <p:cNvCxnSpPr/>
            <p:nvPr/>
          </p:nvCxnSpPr>
          <p:spPr>
            <a:xfrm>
              <a:off x="2330717" y="1901866"/>
              <a:ext cx="4060407"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3075" name="Picture 3"/>
          <p:cNvPicPr>
            <a:picLocks noChangeAspect="1" noChangeArrowheads="1"/>
          </p:cNvPicPr>
          <p:nvPr/>
        </p:nvPicPr>
        <p:blipFill>
          <a:blip r:embed="rId3" cstate="print"/>
          <a:srcRect/>
          <a:stretch>
            <a:fillRect/>
          </a:stretch>
        </p:blipFill>
        <p:spPr bwMode="auto">
          <a:xfrm>
            <a:off x="827584" y="4005064"/>
            <a:ext cx="7498972" cy="1636266"/>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Simplex complexity</a:t>
            </a:r>
            <a:endParaRPr lang="el-GR" dirty="0"/>
          </a:p>
        </p:txBody>
      </p:sp>
      <p:sp>
        <p:nvSpPr>
          <p:cNvPr id="3" name="2 - Ορθογώνιο"/>
          <p:cNvSpPr/>
          <p:nvPr/>
        </p:nvSpPr>
        <p:spPr>
          <a:xfrm>
            <a:off x="395536" y="1340768"/>
            <a:ext cx="8424936" cy="3139321"/>
          </a:xfrm>
          <a:prstGeom prst="rect">
            <a:avLst/>
          </a:prstGeom>
        </p:spPr>
        <p:txBody>
          <a:bodyPr wrap="square">
            <a:spAutoFit/>
          </a:bodyPr>
          <a:lstStyle/>
          <a:p>
            <a:r>
              <a:rPr lang="en-US" dirty="0" smtClean="0"/>
              <a:t>What is the running time of simplex, for a generic linear program</a:t>
            </a:r>
          </a:p>
          <a:p>
            <a:r>
              <a:rPr lang="en-US" dirty="0" smtClean="0"/>
              <a:t>max </a:t>
            </a:r>
            <a:r>
              <a:rPr lang="en-US" b="1" dirty="0" err="1" smtClean="0"/>
              <a:t>c</a:t>
            </a:r>
            <a:r>
              <a:rPr lang="en-US" b="1" baseline="30000" dirty="0" err="1" smtClean="0"/>
              <a:t>T</a:t>
            </a:r>
            <a:r>
              <a:rPr lang="en-US" b="1" dirty="0" err="1" smtClean="0"/>
              <a:t>x</a:t>
            </a:r>
            <a:r>
              <a:rPr lang="en-US" dirty="0" smtClean="0"/>
              <a:t> such that </a:t>
            </a:r>
            <a:r>
              <a:rPr lang="en-US" b="1" dirty="0" smtClean="0"/>
              <a:t>Ax</a:t>
            </a:r>
            <a:r>
              <a:rPr lang="en-US" dirty="0" smtClean="0"/>
              <a:t> =&lt;0 and x&gt;=0;</a:t>
            </a:r>
          </a:p>
          <a:p>
            <a:r>
              <a:rPr lang="en-US" dirty="0" smtClean="0"/>
              <a:t>where there are </a:t>
            </a:r>
            <a:r>
              <a:rPr lang="en-US" b="1" i="1" dirty="0" smtClean="0"/>
              <a:t>n</a:t>
            </a:r>
            <a:r>
              <a:rPr lang="en-US" dirty="0" smtClean="0"/>
              <a:t> variables and A contains </a:t>
            </a:r>
            <a:r>
              <a:rPr lang="en-US" b="1" i="1" dirty="0" smtClean="0"/>
              <a:t>m</a:t>
            </a:r>
            <a:r>
              <a:rPr lang="en-US" dirty="0" smtClean="0"/>
              <a:t> inequality constraints?</a:t>
            </a:r>
          </a:p>
          <a:p>
            <a:endParaRPr lang="en-US" dirty="0" smtClean="0"/>
          </a:p>
          <a:p>
            <a:r>
              <a:rPr lang="en-US" dirty="0" smtClean="0"/>
              <a:t>It is proved that  the running time per iteration of simplex is just O(</a:t>
            </a:r>
            <a:r>
              <a:rPr lang="en-US" dirty="0" err="1" smtClean="0"/>
              <a:t>mn</a:t>
            </a:r>
            <a:r>
              <a:rPr lang="en-US" dirty="0" smtClean="0"/>
              <a:t>). But how many</a:t>
            </a:r>
          </a:p>
          <a:p>
            <a:r>
              <a:rPr lang="en-US" dirty="0" smtClean="0"/>
              <a:t>iterations could there be? Naturally , there can't be more than ,           *  which is an upper bound on the number of vertices. But this upper bound is exponential in n. And in fact, there are examples of LPs for which simplex does indeed take an exponential number of iterations. In other words</a:t>
            </a:r>
            <a:r>
              <a:rPr lang="en-US" b="1" dirty="0" smtClean="0"/>
              <a:t>, simplex is an exponential-time algorithm</a:t>
            </a:r>
            <a:r>
              <a:rPr lang="en-US" dirty="0" smtClean="0"/>
              <a:t>. However , </a:t>
            </a:r>
            <a:r>
              <a:rPr lang="en-US" b="1" dirty="0" smtClean="0"/>
              <a:t>such exponential examples do not occur in practice</a:t>
            </a:r>
            <a:r>
              <a:rPr lang="en-US" dirty="0" smtClean="0"/>
              <a:t>, and it is this fact that makes simplex so valuable and so widely used.</a:t>
            </a:r>
            <a:endParaRPr lang="el-GR" dirty="0"/>
          </a:p>
        </p:txBody>
      </p:sp>
      <p:grpSp>
        <p:nvGrpSpPr>
          <p:cNvPr id="7" name="6 - Ομάδα"/>
          <p:cNvGrpSpPr/>
          <p:nvPr/>
        </p:nvGrpSpPr>
        <p:grpSpPr>
          <a:xfrm>
            <a:off x="755576" y="5013176"/>
            <a:ext cx="1127373" cy="457200"/>
            <a:chOff x="7308304" y="404664"/>
            <a:chExt cx="1127373" cy="457200"/>
          </a:xfrm>
        </p:grpSpPr>
        <p:pic>
          <p:nvPicPr>
            <p:cNvPr id="3076" name="Picture 4" descr="http://www.math.aegean.gr/Courses/probabilities/P_k01/Image81.gif"/>
            <p:cNvPicPr>
              <a:picLocks noChangeAspect="1" noChangeArrowheads="1"/>
            </p:cNvPicPr>
            <p:nvPr/>
          </p:nvPicPr>
          <p:blipFill>
            <a:blip r:embed="rId4" cstate="print"/>
            <a:srcRect/>
            <a:stretch>
              <a:fillRect/>
            </a:stretch>
          </p:blipFill>
          <p:spPr bwMode="auto">
            <a:xfrm>
              <a:off x="7740352" y="404664"/>
              <a:ext cx="695325" cy="409575"/>
            </a:xfrm>
            <a:prstGeom prst="rect">
              <a:avLst/>
            </a:prstGeom>
            <a:noFill/>
          </p:spPr>
        </p:pic>
        <p:pic>
          <p:nvPicPr>
            <p:cNvPr id="3078" name="Picture 6" descr="http://www.math.aegean.gr/Courses/probabilities/P_k01/Image79.gif"/>
            <p:cNvPicPr>
              <a:picLocks noChangeAspect="1" noChangeArrowheads="1"/>
            </p:cNvPicPr>
            <p:nvPr/>
          </p:nvPicPr>
          <p:blipFill>
            <a:blip r:embed="rId5" cstate="print"/>
            <a:srcRect/>
            <a:stretch>
              <a:fillRect/>
            </a:stretch>
          </p:blipFill>
          <p:spPr bwMode="auto">
            <a:xfrm>
              <a:off x="7308304" y="404664"/>
              <a:ext cx="295275" cy="457200"/>
            </a:xfrm>
            <a:prstGeom prst="rect">
              <a:avLst/>
            </a:prstGeom>
            <a:noFill/>
          </p:spPr>
        </p:pic>
      </p:grpSp>
      <p:graphicFrame>
        <p:nvGraphicFramePr>
          <p:cNvPr id="8" name="7 - Αντικείμενο"/>
          <p:cNvGraphicFramePr>
            <a:graphicFrameLocks noChangeAspect="1"/>
          </p:cNvGraphicFramePr>
          <p:nvPr/>
        </p:nvGraphicFramePr>
        <p:xfrm>
          <a:off x="6228184" y="2683768"/>
          <a:ext cx="520700" cy="457200"/>
        </p:xfrm>
        <a:graphic>
          <a:graphicData uri="http://schemas.openxmlformats.org/presentationml/2006/ole">
            <p:oleObj spid="_x0000_s3079" name="Εξίσωση" r:id="rId6" imgW="520560" imgH="457200" progId="Equation.3">
              <p:embed/>
            </p:oleObj>
          </a:graphicData>
        </a:graphic>
      </p:graphicFrame>
      <p:sp>
        <p:nvSpPr>
          <p:cNvPr id="9" name="8 - TextBox"/>
          <p:cNvSpPr txBox="1"/>
          <p:nvPr/>
        </p:nvSpPr>
        <p:spPr>
          <a:xfrm>
            <a:off x="395536" y="4941168"/>
            <a:ext cx="300082" cy="369332"/>
          </a:xfrm>
          <a:prstGeom prst="rect">
            <a:avLst/>
          </a:prstGeom>
          <a:noFill/>
        </p:spPr>
        <p:txBody>
          <a:bodyPr wrap="none" rtlCol="0">
            <a:spAutoFit/>
          </a:bodyPr>
          <a:lstStyle/>
          <a:p>
            <a:r>
              <a:rPr lang="en-US" dirty="0" smtClean="0"/>
              <a:t>*</a:t>
            </a:r>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Flow Algorithms</a:t>
            </a:r>
            <a:endParaRPr lang="el-GR" dirty="0"/>
          </a:p>
        </p:txBody>
      </p:sp>
      <p:sp>
        <p:nvSpPr>
          <p:cNvPr id="3" name="2 - Ορθογώνιο"/>
          <p:cNvSpPr/>
          <p:nvPr/>
        </p:nvSpPr>
        <p:spPr>
          <a:xfrm>
            <a:off x="611560" y="1556792"/>
            <a:ext cx="8136904" cy="1200329"/>
          </a:xfrm>
          <a:prstGeom prst="rect">
            <a:avLst/>
          </a:prstGeom>
        </p:spPr>
        <p:txBody>
          <a:bodyPr wrap="square">
            <a:spAutoFit/>
          </a:bodyPr>
          <a:lstStyle/>
          <a:p>
            <a:r>
              <a:rPr lang="en-US" dirty="0" smtClean="0"/>
              <a:t>Figure shows a directed graph representing a network of pipelines along which oil can be sent. The goal is to ship as much oil as possible from the source s to the sink t. Each pipeline has a maximum capacity it can handle, and there are no opportunities for storing oil</a:t>
            </a:r>
            <a:endParaRPr lang="el-GR" dirty="0"/>
          </a:p>
        </p:txBody>
      </p:sp>
      <p:pic>
        <p:nvPicPr>
          <p:cNvPr id="9218" name="Picture 2"/>
          <p:cNvPicPr>
            <a:picLocks noChangeAspect="1" noChangeArrowheads="1"/>
          </p:cNvPicPr>
          <p:nvPr/>
        </p:nvPicPr>
        <p:blipFill>
          <a:blip r:embed="rId2" cstate="print"/>
          <a:srcRect/>
          <a:stretch>
            <a:fillRect/>
          </a:stretch>
        </p:blipFill>
        <p:spPr bwMode="auto">
          <a:xfrm>
            <a:off x="2740893" y="3140968"/>
            <a:ext cx="3343275" cy="20288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Max Flow</a:t>
            </a:r>
            <a:endParaRPr lang="el-GR" dirty="0"/>
          </a:p>
        </p:txBody>
      </p:sp>
      <p:pic>
        <p:nvPicPr>
          <p:cNvPr id="10242" name="Picture 2"/>
          <p:cNvPicPr>
            <a:picLocks noChangeAspect="1" noChangeArrowheads="1"/>
          </p:cNvPicPr>
          <p:nvPr/>
        </p:nvPicPr>
        <p:blipFill>
          <a:blip r:embed="rId2" cstate="print"/>
          <a:srcRect/>
          <a:stretch>
            <a:fillRect/>
          </a:stretch>
        </p:blipFill>
        <p:spPr bwMode="auto">
          <a:xfrm>
            <a:off x="467544" y="1457324"/>
            <a:ext cx="8153986" cy="420392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Max Flow</a:t>
            </a:r>
            <a:endParaRPr lang="el-GR" dirty="0"/>
          </a:p>
        </p:txBody>
      </p:sp>
      <p:pic>
        <p:nvPicPr>
          <p:cNvPr id="1026" name="Picture 2"/>
          <p:cNvPicPr>
            <a:picLocks noChangeAspect="1" noChangeArrowheads="1"/>
          </p:cNvPicPr>
          <p:nvPr/>
        </p:nvPicPr>
        <p:blipFill>
          <a:blip r:embed="rId2" cstate="print"/>
          <a:srcRect/>
          <a:stretch>
            <a:fillRect/>
          </a:stretch>
        </p:blipFill>
        <p:spPr bwMode="auto">
          <a:xfrm>
            <a:off x="1757363" y="2913087"/>
            <a:ext cx="5629275" cy="332422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60509" y="1340768"/>
            <a:ext cx="8287955" cy="83400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Max Flow</a:t>
            </a:r>
            <a:endParaRPr lang="el-GR" dirty="0"/>
          </a:p>
        </p:txBody>
      </p:sp>
      <p:sp>
        <p:nvSpPr>
          <p:cNvPr id="3" name="2 - Ορθογώνιο"/>
          <p:cNvSpPr/>
          <p:nvPr/>
        </p:nvSpPr>
        <p:spPr>
          <a:xfrm>
            <a:off x="251520" y="4797152"/>
            <a:ext cx="8568952" cy="1754326"/>
          </a:xfrm>
          <a:prstGeom prst="rect">
            <a:avLst/>
          </a:prstGeom>
        </p:spPr>
        <p:txBody>
          <a:bodyPr wrap="square">
            <a:spAutoFit/>
          </a:bodyPr>
          <a:lstStyle/>
          <a:p>
            <a:r>
              <a:rPr lang="en-US" dirty="0" smtClean="0"/>
              <a:t>There is just one complication. What if we had initially chosen a different path, the one in</a:t>
            </a:r>
          </a:p>
          <a:p>
            <a:r>
              <a:rPr lang="en-US" dirty="0" smtClean="0"/>
              <a:t>Figure 7.5(e)? This gives only one unit of flow and yet seems to block all other paths. Simplex gets around this problem by also allowing paths to cancel existing flow. In this particular</a:t>
            </a:r>
          </a:p>
          <a:p>
            <a:r>
              <a:rPr lang="en-US" dirty="0" smtClean="0"/>
              <a:t>case, it would subsequently choose the path of Figure 7.5(f). Edge (b; a) of this path isn't in</a:t>
            </a:r>
          </a:p>
          <a:p>
            <a:r>
              <a:rPr lang="en-US" dirty="0" smtClean="0"/>
              <a:t>the original network and has the effect of canceling flow previously assigned to edge (a; b).</a:t>
            </a:r>
            <a:endParaRPr lang="el-GR" dirty="0"/>
          </a:p>
        </p:txBody>
      </p:sp>
      <p:pic>
        <p:nvPicPr>
          <p:cNvPr id="43010" name="Picture 2"/>
          <p:cNvPicPr>
            <a:picLocks noChangeAspect="1" noChangeArrowheads="1"/>
          </p:cNvPicPr>
          <p:nvPr/>
        </p:nvPicPr>
        <p:blipFill>
          <a:blip r:embed="rId2" cstate="print"/>
          <a:srcRect/>
          <a:stretch>
            <a:fillRect/>
          </a:stretch>
        </p:blipFill>
        <p:spPr bwMode="auto">
          <a:xfrm>
            <a:off x="1422400" y="2924944"/>
            <a:ext cx="6299200" cy="1428750"/>
          </a:xfrm>
          <a:prstGeom prst="rect">
            <a:avLst/>
          </a:prstGeom>
          <a:noFill/>
          <a:ln w="9525">
            <a:noFill/>
            <a:miter lim="800000"/>
            <a:headEnd/>
            <a:tailEnd/>
          </a:ln>
        </p:spPr>
      </p:pic>
      <p:sp>
        <p:nvSpPr>
          <p:cNvPr id="5" name="4 - Ορθογώνιο"/>
          <p:cNvSpPr/>
          <p:nvPr/>
        </p:nvSpPr>
        <p:spPr>
          <a:xfrm>
            <a:off x="467544" y="1196752"/>
            <a:ext cx="8352928" cy="1477328"/>
          </a:xfrm>
          <a:prstGeom prst="rect">
            <a:avLst/>
          </a:prstGeom>
        </p:spPr>
        <p:txBody>
          <a:bodyPr wrap="square">
            <a:spAutoFit/>
          </a:bodyPr>
          <a:lstStyle/>
          <a:p>
            <a:r>
              <a:rPr lang="en-US" dirty="0" smtClean="0"/>
              <a:t>Start with zero flow .</a:t>
            </a:r>
          </a:p>
          <a:p>
            <a:r>
              <a:rPr lang="en-US" dirty="0" smtClean="0"/>
              <a:t>Repeat: choose an appropriate path from s to t, and increase flow along the edges</a:t>
            </a:r>
          </a:p>
          <a:p>
            <a:r>
              <a:rPr lang="en-US" dirty="0" smtClean="0"/>
              <a:t>of this path as much as possible.</a:t>
            </a:r>
          </a:p>
          <a:p>
            <a:r>
              <a:rPr lang="en-US" dirty="0" smtClean="0"/>
              <a:t>Figure 7.5(a)(d) shows a small example in which simplex halts after two iterations. The</a:t>
            </a:r>
          </a:p>
          <a:p>
            <a:r>
              <a:rPr lang="en-US" dirty="0" smtClean="0"/>
              <a:t>final flow has size 2, which is easily seen to be optimal.</a:t>
            </a:r>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Max Flow – Min Cut</a:t>
            </a:r>
            <a:endParaRPr lang="el-GR" dirty="0"/>
          </a:p>
        </p:txBody>
      </p:sp>
      <p:pic>
        <p:nvPicPr>
          <p:cNvPr id="44034" name="Picture 2"/>
          <p:cNvPicPr>
            <a:picLocks noChangeAspect="1" noChangeArrowheads="1"/>
          </p:cNvPicPr>
          <p:nvPr/>
        </p:nvPicPr>
        <p:blipFill>
          <a:blip r:embed="rId2" cstate="print"/>
          <a:srcRect/>
          <a:stretch>
            <a:fillRect/>
          </a:stretch>
        </p:blipFill>
        <p:spPr bwMode="auto">
          <a:xfrm>
            <a:off x="1475656" y="1196752"/>
            <a:ext cx="6581391" cy="3240360"/>
          </a:xfrm>
          <a:prstGeom prst="rect">
            <a:avLst/>
          </a:prstGeom>
          <a:noFill/>
          <a:ln w="9525">
            <a:noFill/>
            <a:miter lim="800000"/>
            <a:headEnd/>
            <a:tailEnd/>
          </a:ln>
        </p:spPr>
      </p:pic>
      <p:pic>
        <p:nvPicPr>
          <p:cNvPr id="44035" name="Picture 3"/>
          <p:cNvPicPr>
            <a:picLocks noChangeAspect="1" noChangeArrowheads="1"/>
          </p:cNvPicPr>
          <p:nvPr/>
        </p:nvPicPr>
        <p:blipFill>
          <a:blip r:embed="rId3" cstate="print"/>
          <a:srcRect/>
          <a:stretch>
            <a:fillRect/>
          </a:stretch>
        </p:blipFill>
        <p:spPr bwMode="auto">
          <a:xfrm>
            <a:off x="1403648" y="4437112"/>
            <a:ext cx="6724650" cy="1612900"/>
          </a:xfrm>
          <a:prstGeom prst="rect">
            <a:avLst/>
          </a:prstGeom>
          <a:noFill/>
          <a:ln w="9525">
            <a:noFill/>
            <a:miter lim="800000"/>
            <a:headEnd/>
            <a:tailEnd/>
          </a:ln>
        </p:spPr>
      </p:pic>
      <p:sp>
        <p:nvSpPr>
          <p:cNvPr id="5" name="4 - Ορθογώνιο"/>
          <p:cNvSpPr/>
          <p:nvPr/>
        </p:nvSpPr>
        <p:spPr>
          <a:xfrm>
            <a:off x="1403648" y="6095037"/>
            <a:ext cx="6624736" cy="646331"/>
          </a:xfrm>
          <a:prstGeom prst="rect">
            <a:avLst/>
          </a:prstGeom>
        </p:spPr>
        <p:txBody>
          <a:bodyPr wrap="square">
            <a:spAutoFit/>
          </a:bodyPr>
          <a:lstStyle/>
          <a:p>
            <a:r>
              <a:rPr lang="en-US" i="1" dirty="0" smtClean="0"/>
              <a:t>Max-Flow min-cut theorem: The size of the maximum flow in a network equals the capacity of the smallest (s; t)-cut</a:t>
            </a:r>
            <a:endParaRPr lang="el-GR" i="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GB" dirty="0" smtClean="0"/>
              <a:t>Bipartite matching</a:t>
            </a:r>
            <a:endParaRPr lang="el-GR" dirty="0"/>
          </a:p>
        </p:txBody>
      </p:sp>
      <p:pic>
        <p:nvPicPr>
          <p:cNvPr id="45058" name="Picture 2"/>
          <p:cNvPicPr>
            <a:picLocks noChangeAspect="1" noChangeArrowheads="1"/>
          </p:cNvPicPr>
          <p:nvPr/>
        </p:nvPicPr>
        <p:blipFill>
          <a:blip r:embed="rId2" cstate="print"/>
          <a:srcRect/>
          <a:stretch>
            <a:fillRect/>
          </a:stretch>
        </p:blipFill>
        <p:spPr bwMode="auto">
          <a:xfrm>
            <a:off x="1043608" y="1253232"/>
            <a:ext cx="6781800" cy="2463800"/>
          </a:xfrm>
          <a:prstGeom prst="rect">
            <a:avLst/>
          </a:prstGeom>
          <a:noFill/>
          <a:ln w="9525">
            <a:noFill/>
            <a:miter lim="800000"/>
            <a:headEnd/>
            <a:tailEnd/>
          </a:ln>
        </p:spPr>
      </p:pic>
      <p:pic>
        <p:nvPicPr>
          <p:cNvPr id="45059" name="Picture 3"/>
          <p:cNvPicPr>
            <a:picLocks noChangeAspect="1" noChangeArrowheads="1"/>
          </p:cNvPicPr>
          <p:nvPr/>
        </p:nvPicPr>
        <p:blipFill>
          <a:blip r:embed="rId3" cstate="print"/>
          <a:srcRect/>
          <a:stretch>
            <a:fillRect/>
          </a:stretch>
        </p:blipFill>
        <p:spPr bwMode="auto">
          <a:xfrm>
            <a:off x="826164" y="4005064"/>
            <a:ext cx="7490252" cy="243433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GB" dirty="0"/>
              <a:t>P</a:t>
            </a:r>
            <a:r>
              <a:rPr lang="en-GB" dirty="0" smtClean="0"/>
              <a:t>rofit </a:t>
            </a:r>
            <a:r>
              <a:rPr lang="en-GB" dirty="0"/>
              <a:t>M</a:t>
            </a:r>
            <a:r>
              <a:rPr lang="en-GB" dirty="0" smtClean="0"/>
              <a:t>aximization</a:t>
            </a:r>
            <a:endParaRPr lang="el-GR" dirty="0"/>
          </a:p>
        </p:txBody>
      </p:sp>
      <p:pic>
        <p:nvPicPr>
          <p:cNvPr id="1026" name="Picture 2"/>
          <p:cNvPicPr>
            <a:picLocks noChangeAspect="1" noChangeArrowheads="1"/>
          </p:cNvPicPr>
          <p:nvPr/>
        </p:nvPicPr>
        <p:blipFill>
          <a:blip r:embed="rId2" cstate="print"/>
          <a:srcRect/>
          <a:stretch>
            <a:fillRect/>
          </a:stretch>
        </p:blipFill>
        <p:spPr bwMode="auto">
          <a:xfrm>
            <a:off x="35496" y="1318022"/>
            <a:ext cx="9079711" cy="2254994"/>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t="16023"/>
          <a:stretch>
            <a:fillRect/>
          </a:stretch>
        </p:blipFill>
        <p:spPr bwMode="auto">
          <a:xfrm>
            <a:off x="253305" y="3957612"/>
            <a:ext cx="8639175" cy="21356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Duality</a:t>
            </a:r>
            <a:endParaRPr lang="el-GR" dirty="0"/>
          </a:p>
        </p:txBody>
      </p:sp>
      <p:sp>
        <p:nvSpPr>
          <p:cNvPr id="3" name="2 - Ορθογώνιο"/>
          <p:cNvSpPr/>
          <p:nvPr/>
        </p:nvSpPr>
        <p:spPr>
          <a:xfrm>
            <a:off x="611560" y="1340768"/>
            <a:ext cx="8208912" cy="646331"/>
          </a:xfrm>
          <a:prstGeom prst="rect">
            <a:avLst/>
          </a:prstGeom>
        </p:spPr>
        <p:txBody>
          <a:bodyPr wrap="square">
            <a:spAutoFit/>
          </a:bodyPr>
          <a:lstStyle/>
          <a:p>
            <a:r>
              <a:rPr lang="en-US" dirty="0" smtClean="0"/>
              <a:t>We have seen that maximum flow and minimum cut exactly coincide and each is therefore a certificate of the other's optimality . </a:t>
            </a:r>
            <a:endParaRPr lang="el-GR" dirty="0"/>
          </a:p>
        </p:txBody>
      </p:sp>
      <p:sp>
        <p:nvSpPr>
          <p:cNvPr id="4" name="3 - Ορθογώνιο"/>
          <p:cNvSpPr/>
          <p:nvPr/>
        </p:nvSpPr>
        <p:spPr>
          <a:xfrm>
            <a:off x="611560" y="2564904"/>
            <a:ext cx="7848872" cy="923330"/>
          </a:xfrm>
          <a:prstGeom prst="rect">
            <a:avLst/>
          </a:prstGeom>
        </p:spPr>
        <p:txBody>
          <a:bodyPr wrap="square">
            <a:spAutoFit/>
          </a:bodyPr>
          <a:lstStyle/>
          <a:p>
            <a:r>
              <a:rPr lang="en-US" dirty="0" smtClean="0"/>
              <a:t>It turns out that every linear maximization problem has a dual minimization problem, and they relate to each other in much the same way as flows and</a:t>
            </a:r>
          </a:p>
          <a:p>
            <a:r>
              <a:rPr lang="en-US" dirty="0" smtClean="0"/>
              <a:t>cuts</a:t>
            </a:r>
            <a:endParaRPr lang="el-G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3" name="Picture 2"/>
          <p:cNvPicPr>
            <a:picLocks noChangeAspect="1" noChangeArrowheads="1"/>
          </p:cNvPicPr>
          <p:nvPr/>
        </p:nvPicPr>
        <p:blipFill>
          <a:blip r:embed="rId2" cstate="print"/>
          <a:srcRect/>
          <a:stretch>
            <a:fillRect/>
          </a:stretch>
        </p:blipFill>
        <p:spPr bwMode="auto">
          <a:xfrm>
            <a:off x="186429" y="216024"/>
            <a:ext cx="8634043" cy="6381328"/>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Primal Dual</a:t>
            </a:r>
            <a:endParaRPr lang="el-GR" dirty="0"/>
          </a:p>
        </p:txBody>
      </p:sp>
      <p:pic>
        <p:nvPicPr>
          <p:cNvPr id="47106" name="Picture 2"/>
          <p:cNvPicPr>
            <a:picLocks noChangeAspect="1" noChangeArrowheads="1"/>
          </p:cNvPicPr>
          <p:nvPr/>
        </p:nvPicPr>
        <p:blipFill>
          <a:blip r:embed="rId2" cstate="print"/>
          <a:srcRect/>
          <a:stretch>
            <a:fillRect/>
          </a:stretch>
        </p:blipFill>
        <p:spPr bwMode="auto">
          <a:xfrm>
            <a:off x="985458" y="1844824"/>
            <a:ext cx="7258950" cy="2664296"/>
          </a:xfrm>
          <a:prstGeom prst="rect">
            <a:avLst/>
          </a:prstGeom>
          <a:noFill/>
          <a:ln w="9525">
            <a:noFill/>
            <a:miter lim="800000"/>
            <a:headEnd/>
            <a:tailEnd/>
          </a:ln>
        </p:spPr>
      </p:pic>
      <p:sp>
        <p:nvSpPr>
          <p:cNvPr id="4" name="3 - Ορθογώνιο"/>
          <p:cNvSpPr/>
          <p:nvPr/>
        </p:nvSpPr>
        <p:spPr>
          <a:xfrm>
            <a:off x="827584" y="1196752"/>
            <a:ext cx="7344816" cy="646331"/>
          </a:xfrm>
          <a:prstGeom prst="rect">
            <a:avLst/>
          </a:prstGeom>
        </p:spPr>
        <p:txBody>
          <a:bodyPr wrap="square">
            <a:spAutoFit/>
          </a:bodyPr>
          <a:lstStyle/>
          <a:p>
            <a:r>
              <a:rPr lang="en-US" dirty="0" smtClean="0"/>
              <a:t>Duality theorem If a linear program has a bounded optimum, then so does its dual, and the two optimum values coincide.</a:t>
            </a:r>
            <a:endParaRPr lang="el-GR" dirty="0"/>
          </a:p>
        </p:txBody>
      </p:sp>
      <p:pic>
        <p:nvPicPr>
          <p:cNvPr id="47107" name="Picture 3"/>
          <p:cNvPicPr>
            <a:picLocks noChangeAspect="1" noChangeArrowheads="1"/>
          </p:cNvPicPr>
          <p:nvPr/>
        </p:nvPicPr>
        <p:blipFill>
          <a:blip r:embed="rId3" cstate="print"/>
          <a:srcRect/>
          <a:stretch>
            <a:fillRect/>
          </a:stretch>
        </p:blipFill>
        <p:spPr bwMode="auto">
          <a:xfrm>
            <a:off x="899592" y="3645024"/>
            <a:ext cx="7287308" cy="302433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Profit Maximization </a:t>
            </a:r>
            <a:r>
              <a:rPr lang="en-US" sz="3100" dirty="0" smtClean="0"/>
              <a:t>(feasible and optimal)</a:t>
            </a:r>
            <a:endParaRPr lang="el-GR" sz="3100" dirty="0"/>
          </a:p>
        </p:txBody>
      </p:sp>
      <p:pic>
        <p:nvPicPr>
          <p:cNvPr id="2051" name="Picture 3"/>
          <p:cNvPicPr>
            <a:picLocks noChangeAspect="1" noChangeArrowheads="1"/>
          </p:cNvPicPr>
          <p:nvPr/>
        </p:nvPicPr>
        <p:blipFill>
          <a:blip r:embed="rId2" cstate="print"/>
          <a:srcRect/>
          <a:stretch>
            <a:fillRect/>
          </a:stretch>
        </p:blipFill>
        <p:spPr bwMode="auto">
          <a:xfrm>
            <a:off x="755576" y="1124744"/>
            <a:ext cx="7613650" cy="334645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t="16023"/>
          <a:stretch>
            <a:fillRect/>
          </a:stretch>
        </p:blipFill>
        <p:spPr bwMode="auto">
          <a:xfrm>
            <a:off x="253305" y="4653136"/>
            <a:ext cx="8639175" cy="21356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Feasible and optimal solution</a:t>
            </a:r>
            <a:endParaRPr lang="el-GR" dirty="0"/>
          </a:p>
        </p:txBody>
      </p:sp>
      <p:sp>
        <p:nvSpPr>
          <p:cNvPr id="3" name="2 - Ορθογώνιο"/>
          <p:cNvSpPr/>
          <p:nvPr/>
        </p:nvSpPr>
        <p:spPr>
          <a:xfrm>
            <a:off x="611560" y="2274838"/>
            <a:ext cx="7560840" cy="2585323"/>
          </a:xfrm>
          <a:prstGeom prst="rect">
            <a:avLst/>
          </a:prstGeom>
        </p:spPr>
        <p:txBody>
          <a:bodyPr wrap="square">
            <a:spAutoFit/>
          </a:bodyPr>
          <a:lstStyle/>
          <a:p>
            <a:r>
              <a:rPr lang="en-US" dirty="0" smtClean="0"/>
              <a:t>It is a general rule of linear programs that the optimum is achieved at a vertex of the feasible region. The only exceptions are cases in which there is no optimum; this can happen in two ways:</a:t>
            </a:r>
          </a:p>
          <a:p>
            <a:endParaRPr lang="en-US" dirty="0" smtClean="0"/>
          </a:p>
          <a:p>
            <a:r>
              <a:rPr lang="en-US" dirty="0" smtClean="0"/>
              <a:t>1. The linear program is infeasible; that is, the constraints are so tight that it is impossible to satisfy all of them.</a:t>
            </a:r>
          </a:p>
          <a:p>
            <a:endParaRPr lang="en-US" dirty="0"/>
          </a:p>
          <a:p>
            <a:r>
              <a:rPr lang="en-US" dirty="0" smtClean="0"/>
              <a:t>2. The constraints are so loose that the feasible region is unbounded, and it is possible to achieve arbitrarily high objective values.</a:t>
            </a:r>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GB" dirty="0" smtClean="0"/>
              <a:t>Variants of linear programming</a:t>
            </a:r>
            <a:endParaRPr lang="el-GR" dirty="0"/>
          </a:p>
        </p:txBody>
      </p:sp>
      <p:sp>
        <p:nvSpPr>
          <p:cNvPr id="3" name="2 - Ορθογώνιο"/>
          <p:cNvSpPr/>
          <p:nvPr/>
        </p:nvSpPr>
        <p:spPr>
          <a:xfrm>
            <a:off x="467544" y="1447616"/>
            <a:ext cx="8280920" cy="1477328"/>
          </a:xfrm>
          <a:prstGeom prst="rect">
            <a:avLst/>
          </a:prstGeom>
        </p:spPr>
        <p:txBody>
          <a:bodyPr wrap="square">
            <a:spAutoFit/>
          </a:bodyPr>
          <a:lstStyle/>
          <a:p>
            <a:r>
              <a:rPr lang="en-US" dirty="0" smtClean="0"/>
              <a:t>As evidenced in our example, a general linear program has many degrees of freedom.</a:t>
            </a:r>
          </a:p>
          <a:p>
            <a:r>
              <a:rPr lang="en-US" dirty="0" smtClean="0"/>
              <a:t>1. It can be either a maximization or a minimization problem.</a:t>
            </a:r>
          </a:p>
          <a:p>
            <a:r>
              <a:rPr lang="en-US" dirty="0" smtClean="0"/>
              <a:t>2. Its constraints can be equations and/or inequalities.</a:t>
            </a:r>
          </a:p>
          <a:p>
            <a:r>
              <a:rPr lang="en-US" dirty="0" smtClean="0"/>
              <a:t>3. The variables are often restricted to be nonnegative, but they can also be  unrestricted in sign.</a:t>
            </a:r>
            <a:endParaRPr lang="el-GR" dirty="0"/>
          </a:p>
        </p:txBody>
      </p:sp>
      <p:sp>
        <p:nvSpPr>
          <p:cNvPr id="4" name="3 - Ορθογώνιο"/>
          <p:cNvSpPr/>
          <p:nvPr/>
        </p:nvSpPr>
        <p:spPr>
          <a:xfrm>
            <a:off x="2286000" y="2828836"/>
            <a:ext cx="4572000" cy="646331"/>
          </a:xfrm>
          <a:prstGeom prst="rect">
            <a:avLst/>
          </a:prstGeom>
        </p:spPr>
        <p:txBody>
          <a:bodyPr>
            <a:spAutoFit/>
          </a:bodyPr>
          <a:lstStyle/>
          <a:p>
            <a:r>
              <a:rPr lang="en-US" b="1" dirty="0" smtClean="0"/>
              <a:t>How can we transform on LP problem to another?</a:t>
            </a:r>
            <a:endParaRPr lang="el-GR" b="1" dirty="0"/>
          </a:p>
        </p:txBody>
      </p:sp>
      <p:sp>
        <p:nvSpPr>
          <p:cNvPr id="6" name="5 - Ορθογώνιο"/>
          <p:cNvSpPr/>
          <p:nvPr/>
        </p:nvSpPr>
        <p:spPr>
          <a:xfrm>
            <a:off x="395536" y="3861048"/>
            <a:ext cx="7920880" cy="1477328"/>
          </a:xfrm>
          <a:prstGeom prst="rect">
            <a:avLst/>
          </a:prstGeom>
        </p:spPr>
        <p:txBody>
          <a:bodyPr wrap="square">
            <a:spAutoFit/>
          </a:bodyPr>
          <a:lstStyle/>
          <a:p>
            <a:r>
              <a:rPr lang="en-US" dirty="0" smtClean="0"/>
              <a:t>By applying transformations we can reduce any LP (maximization or minimization, with both inequalities and equations, and with both nonnegative and unrestricted variables) into an LP of a much more constrained kind that we call the </a:t>
            </a:r>
            <a:r>
              <a:rPr lang="en-US" b="1" dirty="0" smtClean="0"/>
              <a:t>standard form, </a:t>
            </a:r>
            <a:r>
              <a:rPr lang="en-US" dirty="0" smtClean="0"/>
              <a:t>in which the variables are all nonnegative, the constraints are all equations, and the objective function is to be minimized.</a:t>
            </a:r>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GB" dirty="0" smtClean="0"/>
              <a:t>Variants of linear programming</a:t>
            </a:r>
            <a:endParaRPr lang="el-GR" dirty="0"/>
          </a:p>
        </p:txBody>
      </p:sp>
      <p:pic>
        <p:nvPicPr>
          <p:cNvPr id="4098" name="Picture 2"/>
          <p:cNvPicPr>
            <a:picLocks noChangeAspect="1" noChangeArrowheads="1"/>
          </p:cNvPicPr>
          <p:nvPr/>
        </p:nvPicPr>
        <p:blipFill>
          <a:blip r:embed="rId2" cstate="print"/>
          <a:srcRect/>
          <a:stretch>
            <a:fillRect/>
          </a:stretch>
        </p:blipFill>
        <p:spPr bwMode="auto">
          <a:xfrm>
            <a:off x="971600" y="1517650"/>
            <a:ext cx="7359650" cy="5340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GB" dirty="0" smtClean="0"/>
              <a:t>Variants of linear programming</a:t>
            </a:r>
            <a:endParaRPr lang="el-GR" dirty="0"/>
          </a:p>
        </p:txBody>
      </p:sp>
      <p:pic>
        <p:nvPicPr>
          <p:cNvPr id="1026" name="Picture 2"/>
          <p:cNvPicPr>
            <a:picLocks noChangeAspect="1" noChangeArrowheads="1"/>
          </p:cNvPicPr>
          <p:nvPr/>
        </p:nvPicPr>
        <p:blipFill>
          <a:blip r:embed="rId2" cstate="print"/>
          <a:srcRect/>
          <a:stretch>
            <a:fillRect/>
          </a:stretch>
        </p:blipFill>
        <p:spPr bwMode="auto">
          <a:xfrm>
            <a:off x="242888" y="2338388"/>
            <a:ext cx="8658225" cy="2181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050" name="Picture 2"/>
          <p:cNvPicPr>
            <a:picLocks noChangeAspect="1" noChangeArrowheads="1"/>
          </p:cNvPicPr>
          <p:nvPr/>
        </p:nvPicPr>
        <p:blipFill>
          <a:blip r:embed="rId2" cstate="print"/>
          <a:srcRect/>
          <a:stretch>
            <a:fillRect/>
          </a:stretch>
        </p:blipFill>
        <p:spPr bwMode="auto">
          <a:xfrm>
            <a:off x="1691680" y="244399"/>
            <a:ext cx="6408712" cy="6441577"/>
          </a:xfrm>
          <a:prstGeom prst="rect">
            <a:avLst/>
          </a:prstGeom>
          <a:noFill/>
          <a:ln w="9525">
            <a:noFill/>
            <a:miter lim="800000"/>
            <a:headEnd/>
            <a:tailEnd/>
          </a:ln>
        </p:spPr>
      </p:pic>
      <p:sp>
        <p:nvSpPr>
          <p:cNvPr id="4" name="3 - TextBox"/>
          <p:cNvSpPr txBox="1"/>
          <p:nvPr/>
        </p:nvSpPr>
        <p:spPr>
          <a:xfrm rot="16200000">
            <a:off x="-1989151" y="2772506"/>
            <a:ext cx="5688633" cy="1384995"/>
          </a:xfrm>
          <a:prstGeom prst="rect">
            <a:avLst/>
          </a:prstGeom>
          <a:noFill/>
        </p:spPr>
        <p:txBody>
          <a:bodyPr wrap="square" rtlCol="0">
            <a:spAutoFit/>
          </a:bodyPr>
          <a:lstStyle/>
          <a:p>
            <a:r>
              <a:rPr lang="en-US" sz="2800" dirty="0" smtClean="0">
                <a:solidFill>
                  <a:srgbClr val="FF0000"/>
                </a:solidFill>
              </a:rPr>
              <a:t>Important! Think theoretically with sets, graphs etc not with code and programming APIs</a:t>
            </a:r>
            <a:endParaRPr lang="el-GR" sz="2800"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Προσαρμοσμένος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818</TotalTime>
  <Words>1460</Words>
  <Application>Microsoft Office PowerPoint</Application>
  <PresentationFormat>Προβολή στην οθόνη (4:3)</PresentationFormat>
  <Paragraphs>108</Paragraphs>
  <Slides>32</Slides>
  <Notes>2</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32</vt:i4>
      </vt:variant>
    </vt:vector>
  </HeadingPairs>
  <TitlesOfParts>
    <vt:vector size="34" baseType="lpstr">
      <vt:lpstr>Θέμα του Office</vt:lpstr>
      <vt:lpstr>Εξίσωση</vt:lpstr>
      <vt:lpstr>Linear Programming</vt:lpstr>
      <vt:lpstr>Intro</vt:lpstr>
      <vt:lpstr>Profit Maximization</vt:lpstr>
      <vt:lpstr>Profit Maximization (feasible and optimal)</vt:lpstr>
      <vt:lpstr>Feasible and optimal solution</vt:lpstr>
      <vt:lpstr>Variants of linear programming</vt:lpstr>
      <vt:lpstr>Variants of linear programming</vt:lpstr>
      <vt:lpstr>Variants of linear programming</vt:lpstr>
      <vt:lpstr>Διαφάνεια 9</vt:lpstr>
      <vt:lpstr>Examples: Production  Planning</vt:lpstr>
      <vt:lpstr>Production Planning</vt:lpstr>
      <vt:lpstr>Production Planning</vt:lpstr>
      <vt:lpstr>Optimum Bandwidth Allocation</vt:lpstr>
      <vt:lpstr>Optimum Bandwidth Allocation</vt:lpstr>
      <vt:lpstr>Optimum Bandwidth Allocation</vt:lpstr>
      <vt:lpstr>Διαφάνεια 16</vt:lpstr>
      <vt:lpstr>Assignments</vt:lpstr>
      <vt:lpstr>The Simplex algorithm</vt:lpstr>
      <vt:lpstr>Simplex</vt:lpstr>
      <vt:lpstr>Simplex</vt:lpstr>
      <vt:lpstr>Διαφάνεια 21</vt:lpstr>
      <vt:lpstr>Degeneracy in vertices of solution spaces in Simpex</vt:lpstr>
      <vt:lpstr>Simplex complexity</vt:lpstr>
      <vt:lpstr>Flow Algorithms</vt:lpstr>
      <vt:lpstr>Max Flow</vt:lpstr>
      <vt:lpstr>Max Flow</vt:lpstr>
      <vt:lpstr>Max Flow</vt:lpstr>
      <vt:lpstr>Max Flow – Min Cut</vt:lpstr>
      <vt:lpstr>Bipartite matching</vt:lpstr>
      <vt:lpstr>Duality</vt:lpstr>
      <vt:lpstr>Διαφάνεια 31</vt:lpstr>
      <vt:lpstr>Primal Dual</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Linear Programming</dc:title>
  <dc:creator>mclab</dc:creator>
  <cp:lastModifiedBy>mclab</cp:lastModifiedBy>
  <cp:revision>102</cp:revision>
  <dcterms:created xsi:type="dcterms:W3CDTF">2012-12-17T17:33:33Z</dcterms:created>
  <dcterms:modified xsi:type="dcterms:W3CDTF">2013-01-15T18:06:51Z</dcterms:modified>
</cp:coreProperties>
</file>