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67" r:id="rId4"/>
    <p:sldId id="274" r:id="rId5"/>
    <p:sldId id="275" r:id="rId6"/>
    <p:sldId id="258" r:id="rId7"/>
    <p:sldId id="259" r:id="rId8"/>
    <p:sldId id="260" r:id="rId9"/>
    <p:sldId id="261" r:id="rId10"/>
    <p:sldId id="262" r:id="rId11"/>
    <p:sldId id="297" r:id="rId12"/>
    <p:sldId id="263" r:id="rId13"/>
    <p:sldId id="264" r:id="rId14"/>
    <p:sldId id="265" r:id="rId15"/>
    <p:sldId id="266" r:id="rId16"/>
    <p:sldId id="268" r:id="rId17"/>
    <p:sldId id="269" r:id="rId18"/>
    <p:sldId id="270" r:id="rId19"/>
    <p:sldId id="271" r:id="rId20"/>
    <p:sldId id="272" r:id="rId21"/>
    <p:sldId id="273" r:id="rId22"/>
    <p:sldId id="276" r:id="rId23"/>
    <p:sldId id="277" r:id="rId24"/>
    <p:sldId id="278" r:id="rId25"/>
    <p:sldId id="283" r:id="rId26"/>
    <p:sldId id="284" r:id="rId27"/>
    <p:sldId id="285" r:id="rId28"/>
    <p:sldId id="286" r:id="rId29"/>
    <p:sldId id="293" r:id="rId30"/>
    <p:sldId id="287" r:id="rId31"/>
    <p:sldId id="288" r:id="rId32"/>
    <p:sldId id="289" r:id="rId33"/>
    <p:sldId id="290" r:id="rId34"/>
    <p:sldId id="291" r:id="rId35"/>
    <p:sldId id="294" r:id="rId36"/>
    <p:sldId id="295" r:id="rId37"/>
    <p:sldId id="296" r:id="rId38"/>
    <p:sldId id="298"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36" autoAdjust="0"/>
  </p:normalViewPr>
  <p:slideViewPr>
    <p:cSldViewPr>
      <p:cViewPr>
        <p:scale>
          <a:sx n="60" d="100"/>
          <a:sy n="60" d="100"/>
        </p:scale>
        <p:origin x="-730" y="53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997"/>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28E20-C984-4617-918B-CB7ACEE135EC}" type="datetimeFigureOut">
              <a:rPr lang="el-GR" smtClean="0"/>
              <a:pPr/>
              <a:t>7/1/2014</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0ED43-19A1-4402-B8F3-4BA0A32EB5E6}"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7/1/2014</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69EEB-923E-496D-9824-902557FBC8FF}" type="datetimeFigureOut">
              <a:rPr lang="el-GR" smtClean="0"/>
              <a:pPr/>
              <a:t>7/1/2014</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2708F0-EAFB-4C6B-9F55-043CFA599A8A}"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NP-Complete Problems</a:t>
            </a:r>
            <a:endParaRPr lang="el-GR" dirty="0"/>
          </a:p>
        </p:txBody>
      </p:sp>
      <p:sp>
        <p:nvSpPr>
          <p:cNvPr id="3" name="2 - Υπότιτλος"/>
          <p:cNvSpPr>
            <a:spLocks noGrp="1"/>
          </p:cNvSpPr>
          <p:nvPr>
            <p:ph type="subTitle" idx="1"/>
          </p:nvPr>
        </p:nvSpPr>
        <p:spPr/>
        <p:txBody>
          <a:bodyPr/>
          <a:lstStyle/>
          <a:p>
            <a:r>
              <a:rPr lang="en-US" dirty="0" smtClean="0"/>
              <a:t>Data Structures and Algorithms</a:t>
            </a:r>
          </a:p>
          <a:p>
            <a:r>
              <a:rPr lang="en-US" dirty="0" smtClean="0"/>
              <a:t>A.G. Malamos</a:t>
            </a:r>
            <a:endParaRPr lang="el-GR" dirty="0"/>
          </a:p>
        </p:txBody>
      </p:sp>
      <p:sp>
        <p:nvSpPr>
          <p:cNvPr id="4" name="3 - TextBox"/>
          <p:cNvSpPr txBox="1"/>
          <p:nvPr/>
        </p:nvSpPr>
        <p:spPr>
          <a:xfrm>
            <a:off x="467544" y="5661248"/>
            <a:ext cx="6962547" cy="1200329"/>
          </a:xfrm>
          <a:prstGeom prst="rect">
            <a:avLst/>
          </a:prstGeom>
          <a:noFill/>
        </p:spPr>
        <p:txBody>
          <a:bodyPr wrap="none" rtlCol="0">
            <a:spAutoFit/>
          </a:bodyPr>
          <a:lstStyle/>
          <a:p>
            <a:r>
              <a:rPr lang="en-US" dirty="0" smtClean="0"/>
              <a:t>References: </a:t>
            </a:r>
          </a:p>
          <a:p>
            <a:r>
              <a:rPr lang="en-US" dirty="0" smtClean="0"/>
              <a:t>Algorithms, 2006, S. Dasgupta, C. H. Papadimitriou, and U . V . Vazirani</a:t>
            </a:r>
          </a:p>
          <a:p>
            <a:r>
              <a:rPr lang="en-US" dirty="0" smtClean="0"/>
              <a:t>Introduction to Algorithms, Cormen, Leiserson, Rivest &amp; Stein</a:t>
            </a:r>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Euler: The bridges of Konigsberg</a:t>
            </a:r>
            <a:endParaRPr lang="el-GR" dirty="0"/>
          </a:p>
        </p:txBody>
      </p:sp>
      <p:sp>
        <p:nvSpPr>
          <p:cNvPr id="3" name="2 - Ορθογώνιο"/>
          <p:cNvSpPr/>
          <p:nvPr/>
        </p:nvSpPr>
        <p:spPr>
          <a:xfrm>
            <a:off x="467544" y="5013176"/>
            <a:ext cx="7992888" cy="1477328"/>
          </a:xfrm>
          <a:prstGeom prst="rect">
            <a:avLst/>
          </a:prstGeom>
        </p:spPr>
        <p:txBody>
          <a:bodyPr wrap="square">
            <a:spAutoFit/>
          </a:bodyPr>
          <a:lstStyle/>
          <a:p>
            <a:r>
              <a:rPr lang="en-US" b="1" dirty="0" smtClean="0"/>
              <a:t>Expressing Euler problem as a search problem.</a:t>
            </a:r>
            <a:endParaRPr lang="en-US" b="1" dirty="0" smtClean="0"/>
          </a:p>
          <a:p>
            <a:endParaRPr lang="en-US" dirty="0" smtClean="0"/>
          </a:p>
          <a:p>
            <a:r>
              <a:rPr lang="en-US" dirty="0" smtClean="0"/>
              <a:t>EULER </a:t>
            </a:r>
            <a:r>
              <a:rPr lang="en-US" dirty="0" smtClean="0"/>
              <a:t>PATH: </a:t>
            </a:r>
            <a:r>
              <a:rPr lang="en-US" i="1" dirty="0" smtClean="0"/>
              <a:t>Given a graph, find a path that contains each edge exactly once. It follows from Euler‘s observation, and a little more thinking, that this search problem can be solved in polynomial time.</a:t>
            </a:r>
            <a:endParaRPr lang="el-GR" i="1" dirty="0"/>
          </a:p>
        </p:txBody>
      </p:sp>
      <p:sp>
        <p:nvSpPr>
          <p:cNvPr id="6" name="5 - Ορθογώνιο"/>
          <p:cNvSpPr/>
          <p:nvPr/>
        </p:nvSpPr>
        <p:spPr>
          <a:xfrm>
            <a:off x="467544" y="1441807"/>
            <a:ext cx="8136904" cy="3139321"/>
          </a:xfrm>
          <a:prstGeom prst="rect">
            <a:avLst/>
          </a:prstGeom>
        </p:spPr>
        <p:txBody>
          <a:bodyPr wrap="square">
            <a:spAutoFit/>
          </a:bodyPr>
          <a:lstStyle/>
          <a:p>
            <a:r>
              <a:rPr lang="en-US" dirty="0" smtClean="0"/>
              <a:t>This graph has multiple edges between two vertices </a:t>
            </a:r>
            <a:r>
              <a:rPr lang="en-US" dirty="0" smtClean="0"/>
              <a:t>since </a:t>
            </a:r>
            <a:r>
              <a:rPr lang="en-US" dirty="0" smtClean="0"/>
              <a:t>each bridge </a:t>
            </a:r>
            <a:r>
              <a:rPr lang="en-US" dirty="0" smtClean="0"/>
              <a:t>should be represented by an individual edge. </a:t>
            </a:r>
            <a:r>
              <a:rPr lang="en-US" dirty="0" smtClean="0"/>
              <a:t>We are looking for a path that goes through each edge exactly once (</a:t>
            </a:r>
            <a:r>
              <a:rPr lang="en-US" u="sng" dirty="0" smtClean="0"/>
              <a:t>the path is allowed to repeat </a:t>
            </a:r>
            <a:r>
              <a:rPr lang="en-US" u="sng" dirty="0" smtClean="0"/>
              <a:t>vertices only not edges</a:t>
            </a:r>
            <a:r>
              <a:rPr lang="en-US" dirty="0" smtClean="0"/>
              <a:t>). </a:t>
            </a:r>
            <a:r>
              <a:rPr lang="en-US" dirty="0" smtClean="0"/>
              <a:t>In other words, we are asking this question:</a:t>
            </a:r>
          </a:p>
          <a:p>
            <a:r>
              <a:rPr lang="en-US" i="1" dirty="0" smtClean="0"/>
              <a:t>When can a graph be drawn without lifting the pencil from the paper</a:t>
            </a:r>
            <a:r>
              <a:rPr lang="en-US" dirty="0" smtClean="0"/>
              <a:t>?</a:t>
            </a:r>
          </a:p>
          <a:p>
            <a:endParaRPr lang="en-US" dirty="0" smtClean="0"/>
          </a:p>
          <a:p>
            <a:r>
              <a:rPr lang="en-US" dirty="0" smtClean="0"/>
              <a:t>The answer discovered by Euler is simple, elegant, and intuitive: If and only if </a:t>
            </a:r>
          </a:p>
          <a:p>
            <a:pPr marL="342900" indent="-342900">
              <a:buAutoNum type="alphaLcParenBoth"/>
            </a:pPr>
            <a:r>
              <a:rPr lang="en-US" dirty="0" smtClean="0"/>
              <a:t>The graph is connected and </a:t>
            </a:r>
          </a:p>
          <a:p>
            <a:pPr marL="342900" indent="-342900">
              <a:buAutoNum type="alphaLcParenBoth"/>
            </a:pPr>
            <a:r>
              <a:rPr lang="en-US" dirty="0" smtClean="0"/>
              <a:t>every </a:t>
            </a:r>
            <a:r>
              <a:rPr lang="en-US" dirty="0" smtClean="0"/>
              <a:t>vertex, with the possible exception of two vertices (the start and final vertices of the walk), has even degree This is why </a:t>
            </a:r>
            <a:r>
              <a:rPr lang="en-US" dirty="0" smtClean="0"/>
              <a:t>Konigsberg's </a:t>
            </a:r>
            <a:r>
              <a:rPr lang="en-US" dirty="0" smtClean="0"/>
              <a:t>park was impossible to traverse: all four vertices have odd </a:t>
            </a:r>
            <a:r>
              <a:rPr lang="en-US" dirty="0" smtClean="0"/>
              <a:t>degree (number of edges)</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Euler and </a:t>
            </a:r>
            <a:r>
              <a:rPr lang="en-GB" dirty="0" err="1" smtClean="0"/>
              <a:t>Rudrata</a:t>
            </a:r>
            <a:endParaRPr lang="el-GR" dirty="0"/>
          </a:p>
        </p:txBody>
      </p:sp>
      <p:sp>
        <p:nvSpPr>
          <p:cNvPr id="3" name="2 - Ορθογώνιο"/>
          <p:cNvSpPr/>
          <p:nvPr/>
        </p:nvSpPr>
        <p:spPr>
          <a:xfrm>
            <a:off x="683568" y="1340768"/>
            <a:ext cx="7920880" cy="1754326"/>
          </a:xfrm>
          <a:prstGeom prst="rect">
            <a:avLst/>
          </a:prstGeom>
        </p:spPr>
        <p:txBody>
          <a:bodyPr wrap="square">
            <a:spAutoFit/>
          </a:bodyPr>
          <a:lstStyle/>
          <a:p>
            <a:r>
              <a:rPr lang="en-US" dirty="0" smtClean="0"/>
              <a:t>Almost a millennium before </a:t>
            </a:r>
            <a:r>
              <a:rPr lang="en-US" dirty="0" smtClean="0"/>
              <a:t>Euler', </a:t>
            </a:r>
            <a:r>
              <a:rPr lang="en-US" dirty="0" smtClean="0"/>
              <a:t>a Kashmiri poet named </a:t>
            </a:r>
            <a:r>
              <a:rPr lang="en-US" dirty="0" err="1" smtClean="0"/>
              <a:t>Rudrata</a:t>
            </a:r>
            <a:r>
              <a:rPr lang="en-US" dirty="0" smtClean="0"/>
              <a:t> had asked this question: Can one visit all the squares of the chessboard, without repeating any square, in one long walk that ends at the starting square and at each step makes a legal knight move? This is again a graph problem: the graph now has 64 vertices, and two squares are joined by an edge if a knight can go from one to the other in a single move </a:t>
            </a:r>
            <a:endParaRPr lang="el-GR" dirty="0"/>
          </a:p>
        </p:txBody>
      </p:sp>
      <p:sp>
        <p:nvSpPr>
          <p:cNvPr id="4" name="3 - Ορθογώνιο"/>
          <p:cNvSpPr/>
          <p:nvPr/>
        </p:nvSpPr>
        <p:spPr>
          <a:xfrm>
            <a:off x="683568" y="3419614"/>
            <a:ext cx="7848872" cy="3139321"/>
          </a:xfrm>
          <a:prstGeom prst="rect">
            <a:avLst/>
          </a:prstGeom>
        </p:spPr>
        <p:txBody>
          <a:bodyPr wrap="square">
            <a:spAutoFit/>
          </a:bodyPr>
          <a:lstStyle/>
          <a:p>
            <a:r>
              <a:rPr lang="en-US" dirty="0" smtClean="0"/>
              <a:t>This is a different kind of search problem in graphs: we want a cycle that goes through all vertices (as opposed to all edges in Euler's problem), without repeating any vertex. And there is no reason to stick to chessboards; this question can be asked of any graph. </a:t>
            </a:r>
          </a:p>
          <a:p>
            <a:endParaRPr lang="en-US" dirty="0" smtClean="0"/>
          </a:p>
          <a:p>
            <a:r>
              <a:rPr lang="en-US" b="1" dirty="0" smtClean="0"/>
              <a:t>RUDRATA </a:t>
            </a:r>
            <a:r>
              <a:rPr lang="en-US" b="1" dirty="0" smtClean="0"/>
              <a:t>CYCLE search problem to be the </a:t>
            </a:r>
            <a:r>
              <a:rPr lang="en-US" b="1" dirty="0" smtClean="0"/>
              <a:t>following</a:t>
            </a:r>
          </a:p>
          <a:p>
            <a:r>
              <a:rPr lang="en-US" i="1" dirty="0" smtClean="0"/>
              <a:t>Given </a:t>
            </a:r>
            <a:r>
              <a:rPr lang="en-US" i="1" dirty="0" smtClean="0"/>
              <a:t>a graph, find a cycle that visits each vertex exactly once or report that no such cycle exists</a:t>
            </a:r>
            <a:r>
              <a:rPr lang="en-US" i="1" dirty="0" smtClean="0"/>
              <a:t>.</a:t>
            </a:r>
          </a:p>
          <a:p>
            <a:endParaRPr lang="en-US" dirty="0" smtClean="0"/>
          </a:p>
          <a:p>
            <a:r>
              <a:rPr lang="en-US" dirty="0" smtClean="0"/>
              <a:t>This problem looks like of the TSP, and indeed </a:t>
            </a:r>
            <a:r>
              <a:rPr lang="en-US" b="1" dirty="0" smtClean="0"/>
              <a:t>no polynomial algorithm </a:t>
            </a:r>
            <a:r>
              <a:rPr lang="en-US" dirty="0" smtClean="0"/>
              <a:t>is known for it.</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Euler and </a:t>
            </a:r>
            <a:r>
              <a:rPr lang="en-GB" dirty="0" err="1" smtClean="0"/>
              <a:t>Rudrata</a:t>
            </a:r>
            <a:endParaRPr lang="el-GR" dirty="0"/>
          </a:p>
        </p:txBody>
      </p:sp>
      <p:sp>
        <p:nvSpPr>
          <p:cNvPr id="3" name="2 - Ορθογώνιο"/>
          <p:cNvSpPr/>
          <p:nvPr/>
        </p:nvSpPr>
        <p:spPr>
          <a:xfrm>
            <a:off x="395536" y="1412776"/>
            <a:ext cx="8424936" cy="3693319"/>
          </a:xfrm>
          <a:prstGeom prst="rect">
            <a:avLst/>
          </a:prstGeom>
        </p:spPr>
        <p:txBody>
          <a:bodyPr wrap="square">
            <a:spAutoFit/>
          </a:bodyPr>
          <a:lstStyle/>
          <a:p>
            <a:r>
              <a:rPr lang="en-US" dirty="0" smtClean="0"/>
              <a:t>There are two differences between the definitions of the Euler and </a:t>
            </a:r>
            <a:r>
              <a:rPr lang="en-US" dirty="0" err="1" smtClean="0"/>
              <a:t>Rudrata</a:t>
            </a:r>
            <a:r>
              <a:rPr lang="en-US" dirty="0" smtClean="0"/>
              <a:t> problems. </a:t>
            </a:r>
            <a:endParaRPr lang="en-US" dirty="0" smtClean="0"/>
          </a:p>
          <a:p>
            <a:endParaRPr lang="en-US" dirty="0" smtClean="0"/>
          </a:p>
          <a:p>
            <a:pPr marL="342900" indent="-342900">
              <a:buAutoNum type="arabicPeriod"/>
            </a:pPr>
            <a:r>
              <a:rPr lang="en-US" dirty="0" smtClean="0"/>
              <a:t>The fist </a:t>
            </a:r>
            <a:r>
              <a:rPr lang="en-US" dirty="0" smtClean="0"/>
              <a:t>is that Euler's problem visits all edges while </a:t>
            </a:r>
            <a:r>
              <a:rPr lang="en-US" dirty="0" err="1" smtClean="0"/>
              <a:t>Rudrata's</a:t>
            </a:r>
            <a:r>
              <a:rPr lang="en-US" dirty="0" smtClean="0"/>
              <a:t> visits all vertices. </a:t>
            </a:r>
            <a:endParaRPr lang="en-US" dirty="0" smtClean="0"/>
          </a:p>
          <a:p>
            <a:pPr marL="342900" indent="-342900">
              <a:buAutoNum type="arabicPeriod"/>
            </a:pPr>
            <a:endParaRPr lang="en-US" dirty="0" smtClean="0"/>
          </a:p>
          <a:p>
            <a:pPr marL="342900" indent="-342900">
              <a:buAutoNum type="arabicPeriod"/>
            </a:pPr>
            <a:r>
              <a:rPr lang="en-US" dirty="0" smtClean="0"/>
              <a:t>But </a:t>
            </a:r>
            <a:r>
              <a:rPr lang="en-US" dirty="0" smtClean="0"/>
              <a:t>there is also the issue that one of them demands a path while the other requires a cycle. </a:t>
            </a:r>
            <a:endParaRPr lang="en-US" dirty="0" smtClean="0"/>
          </a:p>
          <a:p>
            <a:pPr marL="342900" indent="-342900">
              <a:buAutoNum type="arabicPeriod"/>
            </a:pPr>
            <a:endParaRPr lang="en-US" dirty="0" smtClean="0"/>
          </a:p>
          <a:p>
            <a:pPr marL="342900" indent="-342900"/>
            <a:r>
              <a:rPr lang="en-US" dirty="0" smtClean="0"/>
              <a:t>	</a:t>
            </a:r>
            <a:r>
              <a:rPr lang="en-US" u="sng" dirty="0" smtClean="0"/>
              <a:t>Which of these </a:t>
            </a:r>
            <a:r>
              <a:rPr lang="en-US" u="sng" dirty="0" smtClean="0"/>
              <a:t>differences accounts for the huge disparity in computational complexity between the two problems? It must be the first, because the second difference can be shown to be purely cosmetic</a:t>
            </a:r>
            <a:r>
              <a:rPr lang="en-US" u="sng" dirty="0" smtClean="0"/>
              <a:t>.</a:t>
            </a:r>
          </a:p>
          <a:p>
            <a:pPr marL="342900" indent="-342900"/>
            <a:endParaRPr lang="en-US" i="1" dirty="0" smtClean="0"/>
          </a:p>
          <a:p>
            <a:pPr marL="342900" indent="-342900"/>
            <a:r>
              <a:rPr lang="en-US" i="1" dirty="0" smtClean="0"/>
              <a:t>	 </a:t>
            </a:r>
            <a:r>
              <a:rPr lang="en-US" i="1" dirty="0" smtClean="0"/>
              <a:t>Indeed, define the RUDRATA PATH problem to be just like RUDRATA CYCLE, except that the goal is now to find a path that goes through each vertex exactly once.</a:t>
            </a:r>
            <a:endParaRPr lang="el-GR"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Cuts and bisections</a:t>
            </a:r>
            <a:endParaRPr lang="el-GR" dirty="0"/>
          </a:p>
        </p:txBody>
      </p:sp>
      <p:sp>
        <p:nvSpPr>
          <p:cNvPr id="3" name="2 - Ορθογώνιο"/>
          <p:cNvSpPr/>
          <p:nvPr/>
        </p:nvSpPr>
        <p:spPr>
          <a:xfrm>
            <a:off x="539552" y="1443841"/>
            <a:ext cx="8208912" cy="3970318"/>
          </a:xfrm>
          <a:prstGeom prst="rect">
            <a:avLst/>
          </a:prstGeom>
        </p:spPr>
        <p:txBody>
          <a:bodyPr wrap="square">
            <a:spAutoFit/>
          </a:bodyPr>
          <a:lstStyle/>
          <a:p>
            <a:r>
              <a:rPr lang="en-US" b="1" dirty="0" smtClean="0"/>
              <a:t>A cut is a set of edges whose removal leaves a graph disconnected.</a:t>
            </a:r>
            <a:r>
              <a:rPr lang="en-US" dirty="0" smtClean="0"/>
              <a:t> </a:t>
            </a:r>
            <a:endParaRPr lang="en-US" dirty="0" smtClean="0"/>
          </a:p>
          <a:p>
            <a:r>
              <a:rPr lang="en-US" dirty="0" smtClean="0"/>
              <a:t>It </a:t>
            </a:r>
            <a:r>
              <a:rPr lang="en-US" dirty="0" smtClean="0"/>
              <a:t>is often of interest to find small cuts, and the MI NIMUM CUT problem is, given a graph and a budget b, to find a cut with at most b edges. </a:t>
            </a:r>
            <a:r>
              <a:rPr lang="en-US" dirty="0" smtClean="0"/>
              <a:t>This </a:t>
            </a:r>
            <a:r>
              <a:rPr lang="en-US" dirty="0" smtClean="0"/>
              <a:t>problem can be solved in polynomial time by n-1 max-flow computations: give each edge a capacity of 1, and find the maximum flow between some fixed node and every single other node. The smallest such flow will correspond (via the max-flow min-cut theorem) to the smallest cut </a:t>
            </a:r>
          </a:p>
          <a:p>
            <a:endParaRPr lang="en-US" dirty="0" smtClean="0"/>
          </a:p>
          <a:p>
            <a:r>
              <a:rPr lang="en-US" b="1" dirty="0" smtClean="0"/>
              <a:t>Far </a:t>
            </a:r>
            <a:r>
              <a:rPr lang="en-US" b="1" dirty="0" smtClean="0"/>
              <a:t>more interesting are small cuts that partition the vertices of the graph into nearly equal-sized </a:t>
            </a:r>
            <a:r>
              <a:rPr lang="en-US" b="1" dirty="0" smtClean="0"/>
              <a:t>sets (BALANCED CUT). </a:t>
            </a:r>
          </a:p>
          <a:p>
            <a:r>
              <a:rPr lang="en-US" dirty="0" smtClean="0"/>
              <a:t>More </a:t>
            </a:r>
            <a:r>
              <a:rPr lang="en-US" dirty="0" smtClean="0"/>
              <a:t>precisely , the BALANCED CUT problem is this: given a graph with n vertices and a </a:t>
            </a:r>
            <a:r>
              <a:rPr lang="en-US" dirty="0" smtClean="0"/>
              <a:t>number </a:t>
            </a:r>
            <a:r>
              <a:rPr lang="en-US" b="1" dirty="0" smtClean="0"/>
              <a:t>b</a:t>
            </a:r>
            <a:r>
              <a:rPr lang="en-US" dirty="0" smtClean="0"/>
              <a:t>, </a:t>
            </a:r>
            <a:r>
              <a:rPr lang="en-US" dirty="0" smtClean="0"/>
              <a:t>partition the </a:t>
            </a:r>
            <a:r>
              <a:rPr lang="en-US" dirty="0" smtClean="0"/>
              <a:t>vertices into two sets S and T such that S, T &gt;= n/3 and such that there are at most </a:t>
            </a:r>
            <a:r>
              <a:rPr lang="en-US" dirty="0" smtClean="0"/>
              <a:t>b edges </a:t>
            </a:r>
            <a:r>
              <a:rPr lang="en-US" dirty="0" smtClean="0"/>
              <a:t>between S and T </a:t>
            </a:r>
            <a:r>
              <a:rPr lang="en-US" dirty="0" smtClean="0"/>
              <a:t>.</a:t>
            </a:r>
          </a:p>
          <a:p>
            <a:r>
              <a:rPr lang="en-US" b="1" dirty="0" smtClean="0"/>
              <a:t>Another </a:t>
            </a:r>
            <a:r>
              <a:rPr lang="en-US" b="1" dirty="0" smtClean="0"/>
              <a:t>hard </a:t>
            </a:r>
            <a:r>
              <a:rPr lang="en-US" b="1" dirty="0" smtClean="0"/>
              <a:t>problem!!!!</a:t>
            </a:r>
            <a:endParaRPr lang="el-G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Bisections </a:t>
            </a:r>
            <a:r>
              <a:rPr lang="en-US" dirty="0" smtClean="0"/>
              <a:t>application ideas</a:t>
            </a:r>
            <a:endParaRPr lang="el-GR" dirty="0"/>
          </a:p>
        </p:txBody>
      </p:sp>
      <p:sp>
        <p:nvSpPr>
          <p:cNvPr id="3" name="2 - Ορθογώνιο"/>
          <p:cNvSpPr/>
          <p:nvPr/>
        </p:nvSpPr>
        <p:spPr>
          <a:xfrm>
            <a:off x="467544" y="1628800"/>
            <a:ext cx="8136904" cy="3139321"/>
          </a:xfrm>
          <a:prstGeom prst="rect">
            <a:avLst/>
          </a:prstGeom>
        </p:spPr>
        <p:txBody>
          <a:bodyPr wrap="square">
            <a:spAutoFit/>
          </a:bodyPr>
          <a:lstStyle/>
          <a:p>
            <a:r>
              <a:rPr lang="en-US" dirty="0" smtClean="0"/>
              <a:t>Balanced cuts arise in a variety of important applications, such as clustering. Consider</a:t>
            </a:r>
          </a:p>
          <a:p>
            <a:r>
              <a:rPr lang="en-US" dirty="0" smtClean="0"/>
              <a:t>for example the problem of segmenting an image into its constituent components (say , an elephant standing in a grassy plain with a clear blue sky above). A good way of doing this is to create a graph with a node for each pixel of the image and to put an edge between nodes whose corresponding pixels are spatially close together and are also similar in color . A single object in the image (like the elephant, say) then corresponds to a set of highly connected vertices in the graph. A </a:t>
            </a:r>
            <a:r>
              <a:rPr lang="en-US" b="1" dirty="0" smtClean="0"/>
              <a:t>balanced cut </a:t>
            </a:r>
            <a:r>
              <a:rPr lang="en-US" dirty="0" smtClean="0"/>
              <a:t>is therefore likely to divide the pixels into two clusters without breaking apart any of the primary constituents of the image. The first cut might, for instance, separate the elephant on the one hand from the sky and from grass on the other . A further cut would then be needed to separate the sky from the grass.</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Integer linear programming</a:t>
            </a:r>
            <a:endParaRPr lang="el-GR" dirty="0"/>
          </a:p>
        </p:txBody>
      </p:sp>
      <p:sp>
        <p:nvSpPr>
          <p:cNvPr id="3" name="2 - Ορθογώνιο"/>
          <p:cNvSpPr/>
          <p:nvPr/>
        </p:nvSpPr>
        <p:spPr>
          <a:xfrm>
            <a:off x="539552" y="1757715"/>
            <a:ext cx="8136904" cy="2308324"/>
          </a:xfrm>
          <a:prstGeom prst="rect">
            <a:avLst/>
          </a:prstGeom>
        </p:spPr>
        <p:txBody>
          <a:bodyPr wrap="square">
            <a:spAutoFit/>
          </a:bodyPr>
          <a:lstStyle/>
          <a:p>
            <a:r>
              <a:rPr lang="en-US" dirty="0" smtClean="0"/>
              <a:t>Even though the simplex algorithm is not polynomial time, we mentioned in previous lecture that there is a different, polynomial algorithm for linear programming. Therefore, linear programming is efficiently solvable both in practice and in theory . </a:t>
            </a:r>
            <a:endParaRPr lang="en-US" dirty="0" smtClean="0"/>
          </a:p>
          <a:p>
            <a:endParaRPr lang="en-US" dirty="0" smtClean="0"/>
          </a:p>
          <a:p>
            <a:r>
              <a:rPr lang="en-US" dirty="0" smtClean="0"/>
              <a:t>But </a:t>
            </a:r>
            <a:r>
              <a:rPr lang="en-US" dirty="0" smtClean="0"/>
              <a:t>the situation changes completely if , in addition to specifying a linear objective function and linear inequalities, we also constrain the solution (the values for the variables) to be integer. This latter problem is called </a:t>
            </a:r>
            <a:r>
              <a:rPr lang="en-US" b="1" dirty="0" smtClean="0"/>
              <a:t>INTEGER LINEAR PROGRAMMING </a:t>
            </a:r>
            <a:r>
              <a:rPr lang="en-US" b="1" dirty="0" smtClean="0"/>
              <a:t>(</a:t>
            </a:r>
            <a:r>
              <a:rPr lang="en-US" b="1" dirty="0" smtClean="0"/>
              <a:t>ILP</a:t>
            </a:r>
            <a:r>
              <a:rPr lang="en-US" b="1" dirty="0" smtClean="0"/>
              <a:t>)</a:t>
            </a:r>
            <a:r>
              <a:rPr lang="en-US" dirty="0" smtClean="0"/>
              <a:t>.</a:t>
            </a:r>
            <a:endParaRPr lang="el-GR" dirty="0"/>
          </a:p>
        </p:txBody>
      </p:sp>
      <p:sp>
        <p:nvSpPr>
          <p:cNvPr id="4" name="3 - Ορθογώνιο"/>
          <p:cNvSpPr/>
          <p:nvPr/>
        </p:nvSpPr>
        <p:spPr>
          <a:xfrm>
            <a:off x="539552" y="4471952"/>
            <a:ext cx="8208912" cy="1477328"/>
          </a:xfrm>
          <a:prstGeom prst="rect">
            <a:avLst/>
          </a:prstGeom>
        </p:spPr>
        <p:txBody>
          <a:bodyPr wrap="square">
            <a:spAutoFit/>
          </a:bodyPr>
          <a:lstStyle/>
          <a:p>
            <a:r>
              <a:rPr lang="en-US" dirty="0" smtClean="0"/>
              <a:t>We define </a:t>
            </a:r>
            <a:r>
              <a:rPr lang="en-US" dirty="0" smtClean="0"/>
              <a:t>ILP </a:t>
            </a:r>
            <a:r>
              <a:rPr lang="en-US" dirty="0" smtClean="0"/>
              <a:t>to be following search problem: given A and b, find a nonnegative integer vector x satisfying the inequalities Ax &lt;= b, or report that none exists. Despite the many crucial applications of this problem, and intense interest by researchers, </a:t>
            </a:r>
            <a:r>
              <a:rPr lang="en-US" u="sng" dirty="0" smtClean="0"/>
              <a:t>no efficient algorithm is known for it</a:t>
            </a:r>
            <a:r>
              <a:rPr lang="en-US" dirty="0" smtClean="0"/>
              <a:t>.</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Three-dimensional matching</a:t>
            </a:r>
            <a:endParaRPr lang="el-GR" dirty="0"/>
          </a:p>
        </p:txBody>
      </p:sp>
      <p:sp>
        <p:nvSpPr>
          <p:cNvPr id="3" name="2 - Ορθογώνιο"/>
          <p:cNvSpPr/>
          <p:nvPr/>
        </p:nvSpPr>
        <p:spPr>
          <a:xfrm>
            <a:off x="683568" y="1268760"/>
            <a:ext cx="8064896" cy="2862322"/>
          </a:xfrm>
          <a:prstGeom prst="rect">
            <a:avLst/>
          </a:prstGeom>
        </p:spPr>
        <p:txBody>
          <a:bodyPr wrap="square">
            <a:spAutoFit/>
          </a:bodyPr>
          <a:lstStyle/>
          <a:p>
            <a:r>
              <a:rPr lang="en-US" dirty="0" smtClean="0"/>
              <a:t>Recall the BI PARTI TE MATCHI NG problem: given a bipartite graph with n nodes on each side (the boys and the girls), find a set of n disjoint edges, or decide that no such set exists. In previous section, we saw how to efficiently solve this problem by a reduction to maximum flow.</a:t>
            </a:r>
          </a:p>
          <a:p>
            <a:r>
              <a:rPr lang="en-US" dirty="0" smtClean="0"/>
              <a:t>However , there is an interesting generalization, called 3D MATCHI NG, for which no polynomial algorithm is known. In this new setting, there are n boys and n girls, but also n pets, and the compatibilities among them are </a:t>
            </a:r>
            <a:r>
              <a:rPr lang="en-US" dirty="0" err="1" smtClean="0"/>
              <a:t>specied</a:t>
            </a:r>
            <a:r>
              <a:rPr lang="en-US" dirty="0" smtClean="0"/>
              <a:t> by a set of triples, each containing a boy , a girl, and a pet. Intuitively , a triple (b; g; p) means that boy b, girl g, and pet p get along well together . We want to find n disjoint triples and thereby create n harmonious households.</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Independent set, vertex cover , and clique</a:t>
            </a:r>
            <a:endParaRPr lang="el-GR" dirty="0"/>
          </a:p>
        </p:txBody>
      </p:sp>
      <p:sp>
        <p:nvSpPr>
          <p:cNvPr id="3" name="2 - Ορθογώνιο"/>
          <p:cNvSpPr/>
          <p:nvPr/>
        </p:nvSpPr>
        <p:spPr>
          <a:xfrm>
            <a:off x="539552" y="1628800"/>
            <a:ext cx="8424936" cy="2585323"/>
          </a:xfrm>
          <a:prstGeom prst="rect">
            <a:avLst/>
          </a:prstGeom>
        </p:spPr>
        <p:txBody>
          <a:bodyPr wrap="square">
            <a:spAutoFit/>
          </a:bodyPr>
          <a:lstStyle/>
          <a:p>
            <a:r>
              <a:rPr lang="en-US" dirty="0" smtClean="0"/>
              <a:t>In the I NDEPENDENT SET problem (recall Section 6.7) we are given a graph and an integer g, and the aim is to find g vertices that are independent, that is, no two of which have an edge between them. We saw in Section 6 that this problem can be solved efficiently on trees, but for general graphs no polynomial algorithm is known.</a:t>
            </a:r>
          </a:p>
          <a:p>
            <a:endParaRPr lang="en-US" dirty="0" smtClean="0"/>
          </a:p>
          <a:p>
            <a:r>
              <a:rPr lang="en-US" dirty="0" smtClean="0"/>
              <a:t>There are many other search problems about graphs. In VERTEX COVER, for example, the input is a graph and a budget b, and the idea is to find b vertices that cover (touch) every edge. Can you cover all edges of Figure 8.5 with seven vertices? With six? (And do you see the intimate connection to the I NDEPENDENT SET problem?</a:t>
            </a:r>
            <a:endParaRPr lang="el-GR" dirty="0"/>
          </a:p>
        </p:txBody>
      </p:sp>
      <p:pic>
        <p:nvPicPr>
          <p:cNvPr id="41986" name="Picture 2"/>
          <p:cNvPicPr>
            <a:picLocks noChangeAspect="1" noChangeArrowheads="1"/>
          </p:cNvPicPr>
          <p:nvPr/>
        </p:nvPicPr>
        <p:blipFill>
          <a:blip r:embed="rId2" cstate="print"/>
          <a:srcRect/>
          <a:stretch>
            <a:fillRect/>
          </a:stretch>
        </p:blipFill>
        <p:spPr bwMode="auto">
          <a:xfrm>
            <a:off x="1403648" y="4254500"/>
            <a:ext cx="6280150" cy="26035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Independent set, vertex cover , and clique</a:t>
            </a:r>
            <a:endParaRPr lang="el-GR" dirty="0"/>
          </a:p>
        </p:txBody>
      </p:sp>
      <p:sp>
        <p:nvSpPr>
          <p:cNvPr id="3" name="2 - Ορθογώνιο"/>
          <p:cNvSpPr/>
          <p:nvPr/>
        </p:nvSpPr>
        <p:spPr>
          <a:xfrm>
            <a:off x="467544" y="1700808"/>
            <a:ext cx="8352928" cy="2862322"/>
          </a:xfrm>
          <a:prstGeom prst="rect">
            <a:avLst/>
          </a:prstGeom>
        </p:spPr>
        <p:txBody>
          <a:bodyPr wrap="square">
            <a:spAutoFit/>
          </a:bodyPr>
          <a:lstStyle/>
          <a:p>
            <a:r>
              <a:rPr lang="en-US" dirty="0" smtClean="0"/>
              <a:t>VERTEX COVER is a special case of SET COVER, which we encountered in Chapter 5. In that problem, we are given a set E and several subsets of it, S1… </a:t>
            </a:r>
            <a:r>
              <a:rPr lang="en-US" dirty="0" err="1" smtClean="0"/>
              <a:t>Sm</a:t>
            </a:r>
            <a:r>
              <a:rPr lang="en-US" dirty="0" smtClean="0"/>
              <a:t>, along with a budget b. We are asked to select b of these subsets so that their union is E. </a:t>
            </a:r>
          </a:p>
          <a:p>
            <a:r>
              <a:rPr lang="en-US" dirty="0" smtClean="0"/>
              <a:t>VERTEX COVER is the special case in which E consists of the edges of a graph, and there is a subset Si for each vertex, containing the edges adjacent to that vertex. Can you see why 3D MATCHI NG is also a special case of SET COVER?</a:t>
            </a:r>
          </a:p>
          <a:p>
            <a:endParaRPr lang="en-US" dirty="0" smtClean="0"/>
          </a:p>
          <a:p>
            <a:r>
              <a:rPr lang="en-US" dirty="0" smtClean="0"/>
              <a:t>The CLI QUE problem: given a graph and a goal g, find a set of g vertices such that all possible edges between them are present. What is the largest clique in</a:t>
            </a:r>
          </a:p>
          <a:p>
            <a:r>
              <a:rPr lang="en-US" dirty="0" smtClean="0"/>
              <a:t>Figure 8.5? (3 is for sure but is it 4?)</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Longest path</a:t>
            </a:r>
            <a:endParaRPr lang="el-GR" dirty="0"/>
          </a:p>
        </p:txBody>
      </p:sp>
      <p:sp>
        <p:nvSpPr>
          <p:cNvPr id="3" name="2 - Ορθογώνιο"/>
          <p:cNvSpPr/>
          <p:nvPr/>
        </p:nvSpPr>
        <p:spPr>
          <a:xfrm>
            <a:off x="323528" y="1628800"/>
            <a:ext cx="8424936" cy="2862322"/>
          </a:xfrm>
          <a:prstGeom prst="rect">
            <a:avLst/>
          </a:prstGeom>
        </p:spPr>
        <p:txBody>
          <a:bodyPr wrap="square">
            <a:spAutoFit/>
          </a:bodyPr>
          <a:lstStyle/>
          <a:p>
            <a:r>
              <a:rPr lang="en-US" dirty="0" smtClean="0"/>
              <a:t>We all know that shortest path is a problem with efficient solution.</a:t>
            </a:r>
          </a:p>
          <a:p>
            <a:endParaRPr lang="en-US" dirty="0" smtClean="0"/>
          </a:p>
          <a:p>
            <a:r>
              <a:rPr lang="en-US" dirty="0" smtClean="0"/>
              <a:t>On the other hand</a:t>
            </a:r>
          </a:p>
          <a:p>
            <a:endParaRPr lang="en-US" dirty="0" smtClean="0"/>
          </a:p>
          <a:p>
            <a:r>
              <a:rPr lang="en-US" dirty="0" smtClean="0"/>
              <a:t>Assume graph G with nonnegative edge weights and two distinguished vertices s and t, along with a goal g. We are asked to find a path from s to t with total weight at least g.</a:t>
            </a:r>
          </a:p>
          <a:p>
            <a:r>
              <a:rPr lang="en-US" dirty="0" smtClean="0"/>
              <a:t> Naturally , to avoid trivial solutions we require that the path be simple, containing no repeated vertices.</a:t>
            </a:r>
          </a:p>
          <a:p>
            <a:r>
              <a:rPr lang="en-US" dirty="0" smtClean="0"/>
              <a:t>No efficient algorithm is known for this problem (which sometimes also goes by the name of TAXI CAB RIP- OFF).</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n-US" dirty="0" smtClean="0"/>
              <a:t>Intro</a:t>
            </a:r>
            <a:endParaRPr lang="el-GR" dirty="0"/>
          </a:p>
        </p:txBody>
      </p:sp>
      <p:sp>
        <p:nvSpPr>
          <p:cNvPr id="6" name="5 - Ορθογώνιο"/>
          <p:cNvSpPr/>
          <p:nvPr/>
        </p:nvSpPr>
        <p:spPr>
          <a:xfrm>
            <a:off x="683568" y="1340768"/>
            <a:ext cx="7920880" cy="4524315"/>
          </a:xfrm>
          <a:prstGeom prst="rect">
            <a:avLst/>
          </a:prstGeom>
        </p:spPr>
        <p:txBody>
          <a:bodyPr wrap="square">
            <a:spAutoFit/>
          </a:bodyPr>
          <a:lstStyle/>
          <a:p>
            <a:r>
              <a:rPr lang="en-US" dirty="0" smtClean="0"/>
              <a:t>Over the course we have developed algorithms for finding shortest paths and</a:t>
            </a:r>
          </a:p>
          <a:p>
            <a:r>
              <a:rPr lang="en-US" dirty="0" smtClean="0"/>
              <a:t>minimum spanning trees in graphs, matchings in bipartite graphs, maximum increasing sub-sequences, maximum flows in networks, and so on. All these algorithms are efficient, because in each case their time requirement grows as a polynomial function (such as n, n^2, n^3 of the size of the input.</a:t>
            </a:r>
          </a:p>
          <a:p>
            <a:endParaRPr lang="en-US" dirty="0" smtClean="0"/>
          </a:p>
          <a:p>
            <a:r>
              <a:rPr lang="en-US" dirty="0" smtClean="0"/>
              <a:t>To better appreciate such efficient algorithms, consider the alternative: In all these problems we are searching for a solution (path, tree, matching, etc.) from among an exponential population of possibilities. Indeed, n boys can be matched with n girls in n! different ways, a graph with n vertices has n^(n-2) spanning trees, and a typical graph has an exponential number of paths from s to t. All these problems could in principle be solved in exponential time by checking through all candidate solutions, one by one. But an algorithm whose running time is 2^n, or worse, is all but useless in practice (see the next box). The quest for efficient algorithms</a:t>
            </a:r>
          </a:p>
          <a:p>
            <a:r>
              <a:rPr lang="en-US" dirty="0" smtClean="0"/>
              <a:t>is about finding clever ways to bypass this process of exhaustive search, using clues from the input in order to dramatically narrow down the search space.</a:t>
            </a:r>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Knapsack and subset sum</a:t>
            </a:r>
            <a:endParaRPr lang="el-GR" dirty="0"/>
          </a:p>
        </p:txBody>
      </p:sp>
      <p:sp>
        <p:nvSpPr>
          <p:cNvPr id="3" name="2 - Ορθογώνιο"/>
          <p:cNvSpPr/>
          <p:nvPr/>
        </p:nvSpPr>
        <p:spPr>
          <a:xfrm>
            <a:off x="467544" y="1166843"/>
            <a:ext cx="7848872" cy="1754326"/>
          </a:xfrm>
          <a:prstGeom prst="rect">
            <a:avLst/>
          </a:prstGeom>
        </p:spPr>
        <p:txBody>
          <a:bodyPr wrap="square">
            <a:spAutoFit/>
          </a:bodyPr>
          <a:lstStyle/>
          <a:p>
            <a:r>
              <a:rPr lang="en-US" dirty="0" smtClean="0"/>
              <a:t>the KNAPSACK problem we are given integer weights w1,..,wn</a:t>
            </a:r>
          </a:p>
          <a:p>
            <a:r>
              <a:rPr lang="en-US" dirty="0" smtClean="0"/>
              <a:t>And integer values v1…</a:t>
            </a:r>
            <a:r>
              <a:rPr lang="en-US" dirty="0" err="1" smtClean="0"/>
              <a:t>vn</a:t>
            </a:r>
            <a:r>
              <a:rPr lang="en-US" dirty="0" smtClean="0"/>
              <a:t> for n items. We are also given a weight capacity W and a goal g (the former is present in the original optimization problem, the latter is added to make it a search problem). We seek a set of items whose total weight is at most W and whose total value is at least g. As always, if no such set exists, we should say so.</a:t>
            </a:r>
            <a:endParaRPr lang="el-GR" dirty="0"/>
          </a:p>
        </p:txBody>
      </p:sp>
      <p:sp>
        <p:nvSpPr>
          <p:cNvPr id="4" name="3 - Ορθογώνιο"/>
          <p:cNvSpPr/>
          <p:nvPr/>
        </p:nvSpPr>
        <p:spPr>
          <a:xfrm>
            <a:off x="539552" y="2996952"/>
            <a:ext cx="8280920" cy="1477328"/>
          </a:xfrm>
          <a:prstGeom prst="rect">
            <a:avLst/>
          </a:prstGeom>
        </p:spPr>
        <p:txBody>
          <a:bodyPr wrap="square">
            <a:spAutoFit/>
          </a:bodyPr>
          <a:lstStyle/>
          <a:p>
            <a:r>
              <a:rPr lang="en-US" dirty="0" smtClean="0"/>
              <a:t>In a previous session we developed a dynamic programming scheme for KNAPSACK with running time O(</a:t>
            </a:r>
            <a:r>
              <a:rPr lang="en-US" dirty="0" err="1" smtClean="0"/>
              <a:t>nW</a:t>
            </a:r>
            <a:r>
              <a:rPr lang="en-US" dirty="0" smtClean="0"/>
              <a:t> ), which we noted is exponential in the input size, since it involves W rather than log W . And we have the usual exhaustive algorithm as well, which looks at all subsets of items all 2</a:t>
            </a:r>
            <a:r>
              <a:rPr lang="en-US" baseline="30000" dirty="0" smtClean="0"/>
              <a:t>n </a:t>
            </a:r>
            <a:r>
              <a:rPr lang="en-US" dirty="0" smtClean="0"/>
              <a:t>of them. Is there a polynomial algorithm for KNAPSACK? Nobody knows of one.</a:t>
            </a:r>
            <a:endParaRPr lang="el-GR" dirty="0"/>
          </a:p>
        </p:txBody>
      </p:sp>
      <p:sp>
        <p:nvSpPr>
          <p:cNvPr id="5" name="4 - Ορθογώνιο"/>
          <p:cNvSpPr/>
          <p:nvPr/>
        </p:nvSpPr>
        <p:spPr>
          <a:xfrm>
            <a:off x="467544" y="4869160"/>
            <a:ext cx="7704856" cy="646331"/>
          </a:xfrm>
          <a:prstGeom prst="rect">
            <a:avLst/>
          </a:prstGeom>
        </p:spPr>
        <p:txBody>
          <a:bodyPr wrap="square">
            <a:spAutoFit/>
          </a:bodyPr>
          <a:lstStyle/>
          <a:p>
            <a:r>
              <a:rPr lang="en-US" dirty="0" smtClean="0"/>
              <a:t>A different variation: suppose now that each item's value is equal to its weight (all given in binary), and to top it off, the goal g is the same as the capacity W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SUBSET SUM</a:t>
            </a:r>
            <a:endParaRPr lang="el-GR" dirty="0"/>
          </a:p>
        </p:txBody>
      </p:sp>
      <p:sp>
        <p:nvSpPr>
          <p:cNvPr id="3" name="2 - Ορθογώνιο"/>
          <p:cNvSpPr/>
          <p:nvPr/>
        </p:nvSpPr>
        <p:spPr>
          <a:xfrm>
            <a:off x="323528" y="1700808"/>
            <a:ext cx="8352928" cy="923330"/>
          </a:xfrm>
          <a:prstGeom prst="rect">
            <a:avLst/>
          </a:prstGeom>
        </p:spPr>
        <p:txBody>
          <a:bodyPr wrap="square">
            <a:spAutoFit/>
          </a:bodyPr>
          <a:lstStyle/>
          <a:p>
            <a:r>
              <a:rPr lang="en-US" dirty="0" smtClean="0"/>
              <a:t>The goal now is to find a subset of a given set of integers that adds up to exactly W . Since it is a special case of KNAPSACK, it cannot be any harder . But could it be polynomial? As it turns out, this problem, called SUBSET SUM, is also very hard.</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NP-complete problems</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1076325" y="1795463"/>
            <a:ext cx="6991350" cy="326707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P&amp;NP</a:t>
            </a:r>
            <a:endParaRPr lang="el-GR" dirty="0"/>
          </a:p>
        </p:txBody>
      </p:sp>
      <p:sp>
        <p:nvSpPr>
          <p:cNvPr id="3" name="2 - Ορθογώνιο"/>
          <p:cNvSpPr/>
          <p:nvPr/>
        </p:nvSpPr>
        <p:spPr>
          <a:xfrm>
            <a:off x="323528" y="1305342"/>
            <a:ext cx="7848872" cy="2862322"/>
          </a:xfrm>
          <a:prstGeom prst="rect">
            <a:avLst/>
          </a:prstGeom>
        </p:spPr>
        <p:txBody>
          <a:bodyPr wrap="square">
            <a:spAutoFit/>
          </a:bodyPr>
          <a:lstStyle/>
          <a:p>
            <a:r>
              <a:rPr lang="en-US" dirty="0" smtClean="0"/>
              <a:t>We know what a search problem is: its defining characteristic is that any proposed solution can be quickly checked for correctness, in the sense that there is an efficient checking algorithm C that takes as input the given instance I (the data specifying the problem to be solved), as well as the proposed solution S, and outputs true if and only if S really is a solution to instance I . </a:t>
            </a:r>
          </a:p>
          <a:p>
            <a:r>
              <a:rPr lang="en-US" dirty="0" smtClean="0"/>
              <a:t>We denote the class of all search problems by NP.</a:t>
            </a:r>
          </a:p>
          <a:p>
            <a:endParaRPr lang="en-US" dirty="0" smtClean="0"/>
          </a:p>
          <a:p>
            <a:r>
              <a:rPr lang="en-US" dirty="0" smtClean="0"/>
              <a:t>Moreover sometimes the running time of C (I ; S) is bounded by a polynomial in |I| , the length of the instance. The class of all search problems that can be solved</a:t>
            </a:r>
          </a:p>
          <a:p>
            <a:r>
              <a:rPr lang="en-US" dirty="0" smtClean="0"/>
              <a:t>in polynomial time is denoted P.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P&lt;&gt;NP</a:t>
            </a:r>
            <a:endParaRPr lang="el-GR" dirty="0"/>
          </a:p>
        </p:txBody>
      </p:sp>
      <p:sp>
        <p:nvSpPr>
          <p:cNvPr id="4" name="3 - Ορθογώνιο"/>
          <p:cNvSpPr/>
          <p:nvPr/>
        </p:nvSpPr>
        <p:spPr>
          <a:xfrm>
            <a:off x="467544" y="1340768"/>
            <a:ext cx="7848872" cy="3693319"/>
          </a:xfrm>
          <a:prstGeom prst="rect">
            <a:avLst/>
          </a:prstGeom>
        </p:spPr>
        <p:txBody>
          <a:bodyPr wrap="square">
            <a:spAutoFit/>
          </a:bodyPr>
          <a:lstStyle/>
          <a:p>
            <a:r>
              <a:rPr lang="en-US" dirty="0" smtClean="0"/>
              <a:t>Are there search problems that cannot be solved in polynomial time? In other words, is P&lt;&gt;NP? Most algorithms researchers think so. It is hard to believe that exponential search can always be avoided, that a simple trick will crack all these hard problems, famously unsolved for decades and centuries. And there is a good reason for mathematicians to believe that P 6 = NP the task of  finding a proof for a given mathematical assertion is a search problem and is therefore in NP (after all, when a formal proof of a mathematical statement is written out in excruciating detail, it can be checked mechanically , line by line, by an efficient algorithm). So if P = NP, there would be an efficient method to prove any theorem, thus eliminating the need for mathematicians! All in all, there are a variety of reasons why it is widely believed that P &lt;&gt;NP. However , proving this has turned out to be extremely difficult, one of the deepest and most important unsolved puzzles of mathematics.</a:t>
            </a:r>
            <a:endParaRPr lang="el-GR" dirty="0"/>
          </a:p>
        </p:txBody>
      </p:sp>
      <p:sp>
        <p:nvSpPr>
          <p:cNvPr id="5" name="4 - Ορθογώνιο"/>
          <p:cNvSpPr/>
          <p:nvPr/>
        </p:nvSpPr>
        <p:spPr>
          <a:xfrm>
            <a:off x="1763688" y="5877272"/>
            <a:ext cx="5711820" cy="584775"/>
          </a:xfrm>
          <a:prstGeom prst="rect">
            <a:avLst/>
          </a:prstGeom>
        </p:spPr>
        <p:txBody>
          <a:bodyPr wrap="none">
            <a:spAutoFit/>
          </a:bodyPr>
          <a:lstStyle/>
          <a:p>
            <a:r>
              <a:rPr lang="en-GB" sz="3200" i="1" dirty="0" smtClean="0">
                <a:latin typeface="+mj-lt"/>
                <a:cs typeface="Vijaya" pitchFamily="34" charset="0"/>
              </a:rPr>
              <a:t>Next Thursday Reductions !!!!!!!!</a:t>
            </a:r>
            <a:endParaRPr lang="el-GR" sz="3200" i="1" dirty="0">
              <a:latin typeface="+mj-lt"/>
              <a:cs typeface="Vijay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Reductions</a:t>
            </a:r>
            <a:endParaRPr lang="el-GR" dirty="0"/>
          </a:p>
        </p:txBody>
      </p:sp>
      <p:sp>
        <p:nvSpPr>
          <p:cNvPr id="3" name="2 - Ορθογώνιο"/>
          <p:cNvSpPr/>
          <p:nvPr/>
        </p:nvSpPr>
        <p:spPr>
          <a:xfrm>
            <a:off x="467544" y="1628800"/>
            <a:ext cx="8280920" cy="1754326"/>
          </a:xfrm>
          <a:prstGeom prst="rect">
            <a:avLst/>
          </a:prstGeom>
        </p:spPr>
        <p:txBody>
          <a:bodyPr wrap="square">
            <a:spAutoFit/>
          </a:bodyPr>
          <a:lstStyle/>
          <a:p>
            <a:r>
              <a:rPr lang="en-US" dirty="0" smtClean="0"/>
              <a:t>What evidence do we have that the left side  problems have no</a:t>
            </a:r>
          </a:p>
          <a:p>
            <a:r>
              <a:rPr lang="en-US" dirty="0" smtClean="0"/>
              <a:t>efficient algorithm (besides, of course, the historical fact that many clever  mathematicians and computer scientists have tried hard and failed to find any)? </a:t>
            </a:r>
          </a:p>
          <a:p>
            <a:endParaRPr lang="en-US" dirty="0" smtClean="0"/>
          </a:p>
          <a:p>
            <a:r>
              <a:rPr lang="en-US" dirty="0" smtClean="0"/>
              <a:t>Such evidence is provided by </a:t>
            </a:r>
            <a:r>
              <a:rPr lang="en-US" b="1" i="1" dirty="0" smtClean="0"/>
              <a:t>reductions</a:t>
            </a:r>
            <a:r>
              <a:rPr lang="en-US" dirty="0" smtClean="0"/>
              <a:t>, which translate one search problem into another.</a:t>
            </a:r>
            <a:endParaRPr lang="el-GR" dirty="0"/>
          </a:p>
        </p:txBody>
      </p:sp>
      <p:sp>
        <p:nvSpPr>
          <p:cNvPr id="4" name="3 - Ορθογώνιο"/>
          <p:cNvSpPr/>
          <p:nvPr/>
        </p:nvSpPr>
        <p:spPr>
          <a:xfrm>
            <a:off x="539552" y="3573016"/>
            <a:ext cx="7848872" cy="923330"/>
          </a:xfrm>
          <a:prstGeom prst="rect">
            <a:avLst/>
          </a:prstGeom>
        </p:spPr>
        <p:txBody>
          <a:bodyPr wrap="square">
            <a:spAutoFit/>
          </a:bodyPr>
          <a:lstStyle/>
          <a:p>
            <a:r>
              <a:rPr lang="en-US" dirty="0" smtClean="0"/>
              <a:t>What's more, we will also use reductions to show that these problems are the hardest search problems in NP  if even one of them has a polynomial time algorithm, then every problem in NP has a polynomial time algorithm. </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Reductions</a:t>
            </a:r>
            <a:endParaRPr lang="el-GR" dirty="0"/>
          </a:p>
        </p:txBody>
      </p:sp>
      <p:sp>
        <p:nvSpPr>
          <p:cNvPr id="3" name="2 - Ορθογώνιο"/>
          <p:cNvSpPr/>
          <p:nvPr/>
        </p:nvSpPr>
        <p:spPr>
          <a:xfrm>
            <a:off x="251520" y="1700808"/>
            <a:ext cx="8568952" cy="923330"/>
          </a:xfrm>
          <a:prstGeom prst="rect">
            <a:avLst/>
          </a:prstGeom>
        </p:spPr>
        <p:txBody>
          <a:bodyPr wrap="square">
            <a:spAutoFit/>
          </a:bodyPr>
          <a:lstStyle/>
          <a:p>
            <a:r>
              <a:rPr lang="en-US" i="1" dirty="0" smtClean="0"/>
              <a:t>A reduction from search problem A to search problem B is a polynomial-time algorithm f that transforms any instance I of A into an instance f (I ) of B, together with another polynomial-time algorithm h that maps any solution S of f (I ) back into a solution h(S) of I </a:t>
            </a:r>
            <a:endParaRPr lang="el-GR" i="1" dirty="0"/>
          </a:p>
        </p:txBody>
      </p:sp>
      <p:pic>
        <p:nvPicPr>
          <p:cNvPr id="1026" name="Picture 2"/>
          <p:cNvPicPr>
            <a:picLocks noChangeAspect="1" noChangeArrowheads="1"/>
          </p:cNvPicPr>
          <p:nvPr/>
        </p:nvPicPr>
        <p:blipFill>
          <a:blip r:embed="rId2" cstate="print"/>
          <a:srcRect/>
          <a:stretch>
            <a:fillRect/>
          </a:stretch>
        </p:blipFill>
        <p:spPr bwMode="auto">
          <a:xfrm>
            <a:off x="404813" y="3040360"/>
            <a:ext cx="8334375" cy="1828800"/>
          </a:xfrm>
          <a:prstGeom prst="rect">
            <a:avLst/>
          </a:prstGeom>
          <a:noFill/>
          <a:ln w="9525">
            <a:noFill/>
            <a:miter lim="800000"/>
            <a:headEnd/>
            <a:tailEnd/>
          </a:ln>
        </p:spPr>
      </p:pic>
      <p:sp>
        <p:nvSpPr>
          <p:cNvPr id="5" name="4 - Ορθογώνιο"/>
          <p:cNvSpPr/>
          <p:nvPr/>
        </p:nvSpPr>
        <p:spPr>
          <a:xfrm>
            <a:off x="755576" y="5517232"/>
            <a:ext cx="7560840" cy="369332"/>
          </a:xfrm>
          <a:prstGeom prst="rect">
            <a:avLst/>
          </a:prstGeom>
        </p:spPr>
        <p:txBody>
          <a:bodyPr wrap="square">
            <a:spAutoFit/>
          </a:bodyPr>
          <a:lstStyle/>
          <a:p>
            <a:r>
              <a:rPr lang="en-US" i="1" dirty="0" smtClean="0"/>
              <a:t>A search problem is NP-complete if all other search problems reduce to it.</a:t>
            </a:r>
            <a:endParaRPr lang="el-GR" i="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Reductions</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359229" y="0"/>
            <a:ext cx="8425542"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Reductions</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395536" y="1857374"/>
            <a:ext cx="8458053" cy="3947889"/>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SAT</a:t>
            </a:r>
            <a:r>
              <a:rPr lang="en-US" dirty="0" smtClean="0">
                <a:sym typeface="Wingdings" pitchFamily="2" charset="2"/>
              </a:rPr>
              <a:t>3SAT</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827584" y="2204864"/>
            <a:ext cx="6409209" cy="3865988"/>
          </a:xfrm>
          <a:prstGeom prst="rect">
            <a:avLst/>
          </a:prstGeom>
          <a:noFill/>
          <a:ln w="9525">
            <a:noFill/>
            <a:miter lim="800000"/>
            <a:headEnd/>
            <a:tailEnd/>
          </a:ln>
        </p:spPr>
      </p:pic>
      <p:sp>
        <p:nvSpPr>
          <p:cNvPr id="4" name="3 - TextBox"/>
          <p:cNvSpPr txBox="1"/>
          <p:nvPr/>
        </p:nvSpPr>
        <p:spPr>
          <a:xfrm>
            <a:off x="899592" y="1268760"/>
            <a:ext cx="6413615" cy="923330"/>
          </a:xfrm>
          <a:prstGeom prst="rect">
            <a:avLst/>
          </a:prstGeom>
          <a:noFill/>
        </p:spPr>
        <p:txBody>
          <a:bodyPr wrap="none" rtlCol="0">
            <a:spAutoFit/>
          </a:bodyPr>
          <a:lstStyle/>
          <a:p>
            <a:r>
              <a:rPr lang="en-US" dirty="0" smtClean="0"/>
              <a:t>Assume F binary function with more than 3 variables per clause.</a:t>
            </a:r>
          </a:p>
          <a:p>
            <a:r>
              <a:rPr lang="en-US" dirty="0" smtClean="0"/>
              <a:t>We shall construct a F’ that is equivalent to F (has exact truth table)</a:t>
            </a:r>
          </a:p>
          <a:p>
            <a:r>
              <a:rPr lang="en-US" dirty="0" smtClean="0"/>
              <a:t>The construction is as follows*:</a:t>
            </a:r>
            <a:endParaRPr lang="el-GR" dirty="0"/>
          </a:p>
        </p:txBody>
      </p:sp>
      <p:sp>
        <p:nvSpPr>
          <p:cNvPr id="5" name="4 - TextBox"/>
          <p:cNvSpPr txBox="1"/>
          <p:nvPr/>
        </p:nvSpPr>
        <p:spPr>
          <a:xfrm>
            <a:off x="323528" y="6084585"/>
            <a:ext cx="8568952" cy="584775"/>
          </a:xfrm>
          <a:prstGeom prst="rect">
            <a:avLst/>
          </a:prstGeom>
          <a:noFill/>
        </p:spPr>
        <p:txBody>
          <a:bodyPr wrap="square" rtlCol="0">
            <a:spAutoFit/>
          </a:bodyPr>
          <a:lstStyle/>
          <a:p>
            <a:r>
              <a:rPr lang="en-US" sz="1600" dirty="0" smtClean="0"/>
              <a:t>Papadimitriou and </a:t>
            </a:r>
            <a:r>
              <a:rPr lang="en-US" sz="1600" dirty="0" err="1" smtClean="0"/>
              <a:t>Steiglitz</a:t>
            </a:r>
            <a:r>
              <a:rPr lang="en-US" sz="1600" dirty="0" smtClean="0"/>
              <a:t> , “Combinatorial Optimization – Algorithms and Complexity”, Dover Publications 1982</a:t>
            </a:r>
            <a:endParaRPr lang="el-G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Intro</a:t>
            </a:r>
            <a:endParaRPr lang="el-GR" dirty="0"/>
          </a:p>
        </p:txBody>
      </p:sp>
      <p:sp>
        <p:nvSpPr>
          <p:cNvPr id="3" name="2 - Ορθογώνιο"/>
          <p:cNvSpPr/>
          <p:nvPr/>
        </p:nvSpPr>
        <p:spPr>
          <a:xfrm>
            <a:off x="755576" y="2551837"/>
            <a:ext cx="8064896" cy="1200329"/>
          </a:xfrm>
          <a:prstGeom prst="rect">
            <a:avLst/>
          </a:prstGeom>
        </p:spPr>
        <p:txBody>
          <a:bodyPr wrap="square">
            <a:spAutoFit/>
          </a:bodyPr>
          <a:lstStyle/>
          <a:p>
            <a:r>
              <a:rPr lang="en-US" dirty="0" smtClean="0"/>
              <a:t>We will introduce a number of important search problems, some of which are familiar from earlier lectures and for which there are efficient algorithms, and others which</a:t>
            </a:r>
          </a:p>
          <a:p>
            <a:r>
              <a:rPr lang="en-US" dirty="0" smtClean="0"/>
              <a:t>are different in small but crucial ways that make them very hard computational problems.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dirty="0" smtClean="0"/>
              <a:t>3SAT </a:t>
            </a:r>
            <a:r>
              <a:rPr lang="en-GB" dirty="0" smtClean="0">
                <a:sym typeface="Wingdings" pitchFamily="2" charset="2"/>
              </a:rPr>
              <a:t> </a:t>
            </a:r>
            <a:r>
              <a:rPr lang="en-GB" dirty="0" smtClean="0"/>
              <a:t>INDEPENDENT SET</a:t>
            </a:r>
            <a:endParaRPr lang="el-GR" dirty="0"/>
          </a:p>
        </p:txBody>
      </p:sp>
      <p:sp>
        <p:nvSpPr>
          <p:cNvPr id="3" name="2 - Ορθογώνιο"/>
          <p:cNvSpPr/>
          <p:nvPr/>
        </p:nvSpPr>
        <p:spPr>
          <a:xfrm>
            <a:off x="467544" y="1484784"/>
            <a:ext cx="8136904" cy="369332"/>
          </a:xfrm>
          <a:prstGeom prst="rect">
            <a:avLst/>
          </a:prstGeom>
        </p:spPr>
        <p:txBody>
          <a:bodyPr wrap="square">
            <a:spAutoFit/>
          </a:bodyPr>
          <a:lstStyle/>
          <a:p>
            <a:r>
              <a:rPr lang="en-US" dirty="0" smtClean="0"/>
              <a:t>In 3SAT the input is a set of clauses,  each with three or fewer literals, for example</a:t>
            </a:r>
            <a:endParaRPr lang="el-GR" dirty="0"/>
          </a:p>
        </p:txBody>
      </p:sp>
      <p:pic>
        <p:nvPicPr>
          <p:cNvPr id="4098" name="Picture 2"/>
          <p:cNvPicPr>
            <a:picLocks noChangeAspect="1" noChangeArrowheads="1"/>
          </p:cNvPicPr>
          <p:nvPr/>
        </p:nvPicPr>
        <p:blipFill>
          <a:blip r:embed="rId2" cstate="print"/>
          <a:srcRect/>
          <a:stretch>
            <a:fillRect/>
          </a:stretch>
        </p:blipFill>
        <p:spPr bwMode="auto">
          <a:xfrm>
            <a:off x="3131840" y="2060848"/>
            <a:ext cx="2781300" cy="295275"/>
          </a:xfrm>
          <a:prstGeom prst="rect">
            <a:avLst/>
          </a:prstGeom>
          <a:noFill/>
          <a:ln w="9525">
            <a:noFill/>
            <a:miter lim="800000"/>
            <a:headEnd/>
            <a:tailEnd/>
          </a:ln>
        </p:spPr>
      </p:pic>
      <p:sp>
        <p:nvSpPr>
          <p:cNvPr id="5" name="4 - Ορθογώνιο"/>
          <p:cNvSpPr/>
          <p:nvPr/>
        </p:nvSpPr>
        <p:spPr>
          <a:xfrm>
            <a:off x="323528" y="2967335"/>
            <a:ext cx="8424936" cy="646331"/>
          </a:xfrm>
          <a:prstGeom prst="rect">
            <a:avLst/>
          </a:prstGeom>
        </p:spPr>
        <p:txBody>
          <a:bodyPr wrap="square">
            <a:spAutoFit/>
          </a:bodyPr>
          <a:lstStyle/>
          <a:p>
            <a:r>
              <a:rPr lang="en-US" dirty="0" smtClean="0"/>
              <a:t>In INDEPENDENT SET the input is a graph and a number g, and the problem is to find a set of g pair-wise non-adjacent vertices.</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3SAT </a:t>
            </a:r>
            <a:r>
              <a:rPr lang="en-GB" dirty="0" smtClean="0">
                <a:sym typeface="Wingdings" pitchFamily="2" charset="2"/>
              </a:rPr>
              <a:t> </a:t>
            </a:r>
            <a:r>
              <a:rPr lang="en-GB" dirty="0" smtClean="0"/>
              <a:t>INDEPENDENT SET</a:t>
            </a:r>
            <a:endParaRPr lang="el-GR" dirty="0"/>
          </a:p>
        </p:txBody>
      </p:sp>
      <p:pic>
        <p:nvPicPr>
          <p:cNvPr id="5122" name="Picture 2"/>
          <p:cNvPicPr>
            <a:picLocks noChangeAspect="1" noChangeArrowheads="1"/>
          </p:cNvPicPr>
          <p:nvPr/>
        </p:nvPicPr>
        <p:blipFill>
          <a:blip r:embed="rId2" cstate="print"/>
          <a:srcRect/>
          <a:stretch>
            <a:fillRect/>
          </a:stretch>
        </p:blipFill>
        <p:spPr bwMode="auto">
          <a:xfrm>
            <a:off x="1219200" y="1340768"/>
            <a:ext cx="6705600" cy="2286000"/>
          </a:xfrm>
          <a:prstGeom prst="rect">
            <a:avLst/>
          </a:prstGeom>
          <a:noFill/>
          <a:ln w="9525">
            <a:noFill/>
            <a:miter lim="800000"/>
            <a:headEnd/>
            <a:tailEnd/>
          </a:ln>
        </p:spPr>
      </p:pic>
      <p:sp>
        <p:nvSpPr>
          <p:cNvPr id="4" name="3 - Ορθογώνιο"/>
          <p:cNvSpPr/>
          <p:nvPr/>
        </p:nvSpPr>
        <p:spPr>
          <a:xfrm>
            <a:off x="323528" y="3717032"/>
            <a:ext cx="8532440" cy="1754326"/>
          </a:xfrm>
          <a:prstGeom prst="rect">
            <a:avLst/>
          </a:prstGeom>
        </p:spPr>
        <p:txBody>
          <a:bodyPr wrap="square">
            <a:spAutoFit/>
          </a:bodyPr>
          <a:lstStyle/>
          <a:p>
            <a:r>
              <a:rPr lang="en-US" dirty="0" smtClean="0"/>
              <a:t>So, let us represent a clause, say (x _ y _ z), by a triangle, with vertices labeled x y, z. Why</a:t>
            </a:r>
          </a:p>
          <a:p>
            <a:r>
              <a:rPr lang="en-US" dirty="0" smtClean="0"/>
              <a:t>triangle? Because a triangle has its three vertices maximally connected, and thus forces us</a:t>
            </a:r>
          </a:p>
          <a:p>
            <a:r>
              <a:rPr lang="en-US" dirty="0" smtClean="0"/>
              <a:t>to pick only one of them for the independent set. </a:t>
            </a:r>
          </a:p>
          <a:p>
            <a:endParaRPr lang="en-US" dirty="0" smtClean="0"/>
          </a:p>
          <a:p>
            <a:r>
              <a:rPr lang="en-US" dirty="0" smtClean="0"/>
              <a:t>Repeat this construction for all clauses a clause with two literals will be represented simply by an edge joining the literals.</a:t>
            </a:r>
            <a:endParaRPr lang="el-GR" dirty="0"/>
          </a:p>
        </p:txBody>
      </p:sp>
      <p:sp>
        <p:nvSpPr>
          <p:cNvPr id="5" name="4 - Ορθογώνιο"/>
          <p:cNvSpPr/>
          <p:nvPr/>
        </p:nvSpPr>
        <p:spPr>
          <a:xfrm>
            <a:off x="323528" y="5589240"/>
            <a:ext cx="8352928" cy="369332"/>
          </a:xfrm>
          <a:prstGeom prst="rect">
            <a:avLst/>
          </a:prstGeom>
        </p:spPr>
        <p:txBody>
          <a:bodyPr wrap="square">
            <a:spAutoFit/>
          </a:bodyPr>
          <a:lstStyle/>
          <a:p>
            <a:r>
              <a:rPr lang="en-US" dirty="0" smtClean="0"/>
              <a:t>Put an edge between any two vertices that correspond to opposite literals.</a:t>
            </a:r>
            <a:endParaRPr lang="el-GR" dirty="0"/>
          </a:p>
        </p:txBody>
      </p:sp>
      <p:sp>
        <p:nvSpPr>
          <p:cNvPr id="6" name="5 - Ορθογώνιο"/>
          <p:cNvSpPr/>
          <p:nvPr/>
        </p:nvSpPr>
        <p:spPr>
          <a:xfrm>
            <a:off x="323528" y="6093296"/>
            <a:ext cx="8424936" cy="369332"/>
          </a:xfrm>
          <a:prstGeom prst="rect">
            <a:avLst/>
          </a:prstGeom>
        </p:spPr>
        <p:txBody>
          <a:bodyPr wrap="square">
            <a:spAutoFit/>
          </a:bodyPr>
          <a:lstStyle/>
          <a:p>
            <a:r>
              <a:rPr lang="en-US" dirty="0" smtClean="0"/>
              <a:t>Given an instance I of 3SAT, we create an instance (G, g) of INDEPENDENT SET </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3SAT </a:t>
            </a:r>
            <a:r>
              <a:rPr lang="en-GB" dirty="0" smtClean="0">
                <a:sym typeface="Wingdings" pitchFamily="2" charset="2"/>
              </a:rPr>
              <a:t> </a:t>
            </a:r>
            <a:r>
              <a:rPr lang="en-GB" dirty="0" smtClean="0"/>
              <a:t>INDEPENDENT SET</a:t>
            </a:r>
            <a:endParaRPr lang="el-GR" dirty="0"/>
          </a:p>
        </p:txBody>
      </p:sp>
      <p:sp>
        <p:nvSpPr>
          <p:cNvPr id="3" name="2 - Ορθογώνιο"/>
          <p:cNvSpPr/>
          <p:nvPr/>
        </p:nvSpPr>
        <p:spPr>
          <a:xfrm>
            <a:off x="683568" y="1280949"/>
            <a:ext cx="8064896" cy="1200329"/>
          </a:xfrm>
          <a:prstGeom prst="rect">
            <a:avLst/>
          </a:prstGeom>
        </p:spPr>
        <p:txBody>
          <a:bodyPr wrap="square">
            <a:spAutoFit/>
          </a:bodyPr>
          <a:lstStyle/>
          <a:p>
            <a:r>
              <a:rPr lang="en-US" dirty="0" smtClean="0"/>
              <a:t>Clearly , this construction takes polynomial time. However , recall that for a reduction we do not just need an efficient way to map instances of the first problem to instances of the second, but also a way to reconstruct a solution to the first instance from any solution of the second (the function h). </a:t>
            </a:r>
            <a:endParaRPr lang="el-GR" dirty="0"/>
          </a:p>
        </p:txBody>
      </p:sp>
      <p:sp>
        <p:nvSpPr>
          <p:cNvPr id="4" name="3 - Ορθογώνιο"/>
          <p:cNvSpPr/>
          <p:nvPr/>
        </p:nvSpPr>
        <p:spPr>
          <a:xfrm>
            <a:off x="467544" y="2804735"/>
            <a:ext cx="8424936" cy="2585323"/>
          </a:xfrm>
          <a:prstGeom prst="rect">
            <a:avLst/>
          </a:prstGeom>
        </p:spPr>
        <p:txBody>
          <a:bodyPr wrap="square">
            <a:spAutoFit/>
          </a:bodyPr>
          <a:lstStyle/>
          <a:p>
            <a:r>
              <a:rPr lang="en-US" dirty="0" smtClean="0"/>
              <a:t>There are two things to show:</a:t>
            </a:r>
          </a:p>
          <a:p>
            <a:endParaRPr lang="en-US" dirty="0" smtClean="0"/>
          </a:p>
          <a:p>
            <a:pPr marL="342900" indent="-342900">
              <a:buAutoNum type="arabicPeriod"/>
            </a:pPr>
            <a:r>
              <a:rPr lang="en-US" dirty="0" smtClean="0"/>
              <a:t>Given an independent set S of g vertices in G, it is possible to efficiently recover a satisfying truth assignment to I .</a:t>
            </a:r>
          </a:p>
          <a:p>
            <a:pPr marL="342900" indent="-342900"/>
            <a:r>
              <a:rPr lang="en-US" i="1" dirty="0" smtClean="0"/>
              <a:t>(The clause contain OR operations, thus if </a:t>
            </a:r>
            <a:r>
              <a:rPr lang="en-US" i="1" dirty="0" err="1" smtClean="0"/>
              <a:t>atleast</a:t>
            </a:r>
            <a:r>
              <a:rPr lang="en-US" i="1" dirty="0" smtClean="0"/>
              <a:t> one is TRUE then all clause is TRUE)</a:t>
            </a:r>
          </a:p>
          <a:p>
            <a:pPr marL="342900" indent="-342900">
              <a:buAutoNum type="arabicPeriod" startAt="2"/>
            </a:pPr>
            <a:r>
              <a:rPr lang="en-US" dirty="0" smtClean="0"/>
              <a:t>If graph G has no independent set of size g, then the Boolean formula I is </a:t>
            </a:r>
            <a:r>
              <a:rPr lang="en-US" dirty="0" err="1" smtClean="0"/>
              <a:t>unsatisfiable</a:t>
            </a:r>
            <a:endParaRPr lang="en-US" dirty="0" smtClean="0"/>
          </a:p>
          <a:p>
            <a:pPr marL="342900" indent="-342900"/>
            <a:r>
              <a:rPr lang="en-US" i="1" dirty="0" smtClean="0"/>
              <a:t>(If there is no independent set with size g then one or more clauses will be FALSE and since clauses are related with AND the whole function will become FALSE )</a:t>
            </a:r>
            <a:endParaRPr lang="el-GR" i="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Independent Set </a:t>
            </a:r>
            <a:r>
              <a:rPr lang="en-US" dirty="0" smtClean="0">
                <a:sym typeface="Wingdings" pitchFamily="2" charset="2"/>
              </a:rPr>
              <a:t> Vertex Cover</a:t>
            </a:r>
            <a:endParaRPr lang="el-GR" dirty="0"/>
          </a:p>
        </p:txBody>
      </p:sp>
      <p:sp>
        <p:nvSpPr>
          <p:cNvPr id="3" name="2 - Ορθογώνιο"/>
          <p:cNvSpPr/>
          <p:nvPr/>
        </p:nvSpPr>
        <p:spPr>
          <a:xfrm>
            <a:off x="395536" y="1484784"/>
            <a:ext cx="8280920" cy="3139321"/>
          </a:xfrm>
          <a:prstGeom prst="rect">
            <a:avLst/>
          </a:prstGeom>
        </p:spPr>
        <p:txBody>
          <a:bodyPr wrap="square">
            <a:spAutoFit/>
          </a:bodyPr>
          <a:lstStyle/>
          <a:p>
            <a:r>
              <a:rPr lang="en-US" dirty="0" smtClean="0"/>
              <a:t>Some reductions aim to relate two very different problems. Others simply record the fact that one problem is slightly different to the another. </a:t>
            </a:r>
          </a:p>
          <a:p>
            <a:endParaRPr lang="en-US" dirty="0" smtClean="0"/>
          </a:p>
          <a:p>
            <a:r>
              <a:rPr lang="en-US" dirty="0" smtClean="0"/>
              <a:t>To reduce INDEPENDENT SET to VERTEX COVER we just need to notice that a set of nodes S is a vertex cover of graph G = (V,E) (that is, S touches every edge in E) if and only if the remaining nodes, V-S, are an independent set of G.</a:t>
            </a:r>
          </a:p>
          <a:p>
            <a:endParaRPr lang="en-US" dirty="0" smtClean="0"/>
          </a:p>
          <a:p>
            <a:r>
              <a:rPr lang="en-US" dirty="0" smtClean="0"/>
              <a:t>Therefore, to solve an instance (G, g) of  INDEPENDENT SET, simply look for a vertex cover of G with |V |-g nodes. If such a vertex cover exists, then take all nodes not in it. If no such vertex cover exists, then G cannot possibly have an independent set of size g.</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INDEPENDENT SET </a:t>
            </a:r>
            <a:r>
              <a:rPr lang="en-US" dirty="0" smtClean="0">
                <a:sym typeface="Wingdings" pitchFamily="2" charset="2"/>
              </a:rPr>
              <a:t></a:t>
            </a:r>
            <a:r>
              <a:rPr lang="en-US" dirty="0" smtClean="0"/>
              <a:t>CLIQUE</a:t>
            </a:r>
            <a:endParaRPr lang="el-GR" dirty="0"/>
          </a:p>
        </p:txBody>
      </p:sp>
      <p:sp>
        <p:nvSpPr>
          <p:cNvPr id="3" name="2 - Ορθογώνιο"/>
          <p:cNvSpPr/>
          <p:nvPr/>
        </p:nvSpPr>
        <p:spPr>
          <a:xfrm>
            <a:off x="179512" y="1556792"/>
            <a:ext cx="8712968" cy="2585323"/>
          </a:xfrm>
          <a:prstGeom prst="rect">
            <a:avLst/>
          </a:prstGeom>
        </p:spPr>
        <p:txBody>
          <a:bodyPr wrap="square">
            <a:spAutoFit/>
          </a:bodyPr>
          <a:lstStyle/>
          <a:p>
            <a:r>
              <a:rPr lang="en-US" dirty="0" smtClean="0"/>
              <a:t>INDEPENDENT SET and CLIQUE are also easy to reduce to one another. Define the complement of a graph G = (V,E) to be G’ = (V,E’), where E’ contains precisely those unordered pairs of vertices that are not in E. Then a set of nodes S is an independent set of G if and only if S is a clique of G’. To paraphrase, these nodes have no edges between them in G if and only if they have all possible edges between them in G’.</a:t>
            </a:r>
          </a:p>
          <a:p>
            <a:endParaRPr lang="en-US" dirty="0" smtClean="0"/>
          </a:p>
          <a:p>
            <a:r>
              <a:rPr lang="en-US" dirty="0" smtClean="0"/>
              <a:t>Therefore, we can reduce INDEPENDENT SET to CLIQUE by mapping an instance (G, g) of INDEPENDENT SET to the corresponding instance (</a:t>
            </a:r>
            <a:r>
              <a:rPr lang="en-US" dirty="0" err="1" smtClean="0"/>
              <a:t>G’,g</a:t>
            </a:r>
            <a:r>
              <a:rPr lang="en-US" dirty="0" smtClean="0"/>
              <a:t>) of CLIQUE the solution to both is identical.</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ANY PROBLEM IN NP </a:t>
            </a:r>
            <a:r>
              <a:rPr lang="en-US" dirty="0" smtClean="0">
                <a:sym typeface="Wingdings" pitchFamily="2" charset="2"/>
              </a:rPr>
              <a:t></a:t>
            </a:r>
            <a:r>
              <a:rPr lang="en-US" dirty="0" smtClean="0"/>
              <a:t>SAT</a:t>
            </a:r>
            <a:endParaRPr lang="el-GR" dirty="0"/>
          </a:p>
        </p:txBody>
      </p:sp>
      <p:sp>
        <p:nvSpPr>
          <p:cNvPr id="3" name="2 - Ορθογώνιο"/>
          <p:cNvSpPr/>
          <p:nvPr/>
        </p:nvSpPr>
        <p:spPr>
          <a:xfrm>
            <a:off x="467544" y="1196752"/>
            <a:ext cx="8208912" cy="923330"/>
          </a:xfrm>
          <a:prstGeom prst="rect">
            <a:avLst/>
          </a:prstGeom>
        </p:spPr>
        <p:txBody>
          <a:bodyPr wrap="square">
            <a:spAutoFit/>
          </a:bodyPr>
          <a:lstStyle/>
          <a:p>
            <a:r>
              <a:rPr lang="en-US" dirty="0" smtClean="0"/>
              <a:t>All problems in NP can be reduced to a generalization of SAT which we call CIRCUIT SAT. In CIRCUIT SAT we are given a (Boolean) circuit (a dag whose vertices are gates of  five different types:</a:t>
            </a:r>
            <a:endParaRPr lang="el-GR" dirty="0"/>
          </a:p>
        </p:txBody>
      </p:sp>
      <p:sp>
        <p:nvSpPr>
          <p:cNvPr id="4" name="3 - Ορθογώνιο"/>
          <p:cNvSpPr/>
          <p:nvPr/>
        </p:nvSpPr>
        <p:spPr>
          <a:xfrm>
            <a:off x="323528" y="2204864"/>
            <a:ext cx="6606480" cy="1477328"/>
          </a:xfrm>
          <a:prstGeom prst="rect">
            <a:avLst/>
          </a:prstGeom>
        </p:spPr>
        <p:txBody>
          <a:bodyPr wrap="square">
            <a:spAutoFit/>
          </a:bodyPr>
          <a:lstStyle/>
          <a:p>
            <a:r>
              <a:rPr lang="en-US" dirty="0" smtClean="0"/>
              <a:t> AND gates and OR gates have in-degree 2.</a:t>
            </a:r>
          </a:p>
          <a:p>
            <a:r>
              <a:rPr lang="en-US" dirty="0" smtClean="0"/>
              <a:t> NOT gates have in-degree 1.</a:t>
            </a:r>
          </a:p>
          <a:p>
            <a:r>
              <a:rPr lang="en-US" dirty="0" smtClean="0"/>
              <a:t> Known input gates have no incoming edges and are labeled false or true</a:t>
            </a:r>
          </a:p>
          <a:p>
            <a:r>
              <a:rPr lang="en-US" dirty="0" smtClean="0"/>
              <a:t> Unknown input gates have no incoming edges and are labeled ?.</a:t>
            </a:r>
            <a:endParaRPr lang="el-GR" dirty="0"/>
          </a:p>
        </p:txBody>
      </p:sp>
      <p:sp>
        <p:nvSpPr>
          <p:cNvPr id="5" name="4 - Ορθογώνιο"/>
          <p:cNvSpPr/>
          <p:nvPr/>
        </p:nvSpPr>
        <p:spPr>
          <a:xfrm>
            <a:off x="467544" y="3933056"/>
            <a:ext cx="8208912" cy="1477328"/>
          </a:xfrm>
          <a:prstGeom prst="rect">
            <a:avLst/>
          </a:prstGeom>
        </p:spPr>
        <p:txBody>
          <a:bodyPr wrap="square">
            <a:spAutoFit/>
          </a:bodyPr>
          <a:lstStyle/>
          <a:p>
            <a:r>
              <a:rPr lang="en-US" dirty="0" smtClean="0"/>
              <a:t>One of the sinks of the dag is designated as the output gate.</a:t>
            </a:r>
          </a:p>
          <a:p>
            <a:r>
              <a:rPr lang="en-US" dirty="0" smtClean="0"/>
              <a:t>Given an assignment of values to the unknown inputs, we can evaluate the gates of the</a:t>
            </a:r>
          </a:p>
          <a:p>
            <a:r>
              <a:rPr lang="en-US" dirty="0" smtClean="0"/>
              <a:t>circuit in topological order, using the rules of Boolean logic (such as false OR true = true), until we obtain the value at the output gate. This is the value of the circuit for the particular assignment to the inputs. </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ANY PROBLEM IN NP </a:t>
            </a:r>
            <a:r>
              <a:rPr lang="en-US" dirty="0" smtClean="0">
                <a:sym typeface="Wingdings" pitchFamily="2" charset="2"/>
              </a:rPr>
              <a:t></a:t>
            </a:r>
            <a:r>
              <a:rPr lang="en-US" dirty="0" smtClean="0"/>
              <a:t>SAT</a:t>
            </a:r>
            <a:endParaRPr lang="el-GR" dirty="0"/>
          </a:p>
        </p:txBody>
      </p:sp>
      <p:sp>
        <p:nvSpPr>
          <p:cNvPr id="3" name="2 - Ορθογώνιο"/>
          <p:cNvSpPr/>
          <p:nvPr/>
        </p:nvSpPr>
        <p:spPr>
          <a:xfrm>
            <a:off x="539552" y="1196752"/>
            <a:ext cx="8208912" cy="923330"/>
          </a:xfrm>
          <a:prstGeom prst="rect">
            <a:avLst/>
          </a:prstGeom>
        </p:spPr>
        <p:txBody>
          <a:bodyPr wrap="square">
            <a:spAutoFit/>
          </a:bodyPr>
          <a:lstStyle/>
          <a:p>
            <a:r>
              <a:rPr lang="en-US" dirty="0" smtClean="0"/>
              <a:t>CIRCUIT SAT is then the following search problem: Given a circuit, find a truth assignment for the unknown inputs such that the output gate evaluates to true, or report that no such exist.</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827584" y="2132856"/>
            <a:ext cx="7236296" cy="404292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ANY PROBLEM IN NP </a:t>
            </a:r>
            <a:r>
              <a:rPr lang="en-US" dirty="0" smtClean="0">
                <a:sym typeface="Wingdings" pitchFamily="2" charset="2"/>
              </a:rPr>
              <a:t></a:t>
            </a:r>
            <a:r>
              <a:rPr lang="en-US" dirty="0" smtClean="0"/>
              <a:t>SAT</a:t>
            </a:r>
            <a:endParaRPr lang="el-GR" dirty="0"/>
          </a:p>
        </p:txBody>
      </p:sp>
      <p:sp>
        <p:nvSpPr>
          <p:cNvPr id="3" name="2 - Ορθογώνιο"/>
          <p:cNvSpPr/>
          <p:nvPr/>
        </p:nvSpPr>
        <p:spPr>
          <a:xfrm>
            <a:off x="323528" y="1628800"/>
            <a:ext cx="8496944" cy="4247317"/>
          </a:xfrm>
          <a:prstGeom prst="rect">
            <a:avLst/>
          </a:prstGeom>
        </p:spPr>
        <p:txBody>
          <a:bodyPr wrap="square">
            <a:spAutoFit/>
          </a:bodyPr>
          <a:lstStyle/>
          <a:p>
            <a:r>
              <a:rPr lang="en-US" b="1" i="1" dirty="0" smtClean="0"/>
              <a:t>Any polynomial algorithm can be rendered as a circuit, whose input gates encode the input to the algorithm. </a:t>
            </a:r>
          </a:p>
          <a:p>
            <a:endParaRPr lang="en-US" dirty="0" smtClean="0"/>
          </a:p>
          <a:p>
            <a:r>
              <a:rPr lang="en-US" dirty="0" smtClean="0"/>
              <a:t>Naturally, for any input length (number of input bits) the circuit will be scaled to the appropriate number of inputs, but the total number of gates of the circuit will be polynomial in the number of inputs. </a:t>
            </a:r>
          </a:p>
          <a:p>
            <a:endParaRPr lang="en-US" dirty="0" smtClean="0"/>
          </a:p>
          <a:p>
            <a:r>
              <a:rPr lang="en-US" dirty="0" smtClean="0"/>
              <a:t>If the polynomial algorithm in question solves a problem that requires a yes or no answer (as is the situation with C: Does S encode a solution to the instance encoded by I), then this answer is given at the output gate.</a:t>
            </a:r>
          </a:p>
          <a:p>
            <a:r>
              <a:rPr lang="en-US" dirty="0" smtClean="0"/>
              <a:t>We conclude that, given any instance I of problem A, we can construct in polynomial time</a:t>
            </a:r>
          </a:p>
          <a:p>
            <a:r>
              <a:rPr lang="en-US" dirty="0" smtClean="0"/>
              <a:t>a circuit whose known inputs are the bits of I, and whose unknown inputs are the bits of S,</a:t>
            </a:r>
          </a:p>
          <a:p>
            <a:r>
              <a:rPr lang="en-US" dirty="0" smtClean="0"/>
              <a:t>such that the output is true if and only if the unknown inputs spell a solution S of I. In other words, the satisfying truth assignments to the unknown inputs of the circuit are in one-to-one correspondence with the solutions of instance I of A. The reduction is complete</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Assignment 6</a:t>
            </a:r>
            <a:endParaRPr lang="el-GR" dirty="0"/>
          </a:p>
        </p:txBody>
      </p:sp>
      <p:sp>
        <p:nvSpPr>
          <p:cNvPr id="3" name="2 - TextBox"/>
          <p:cNvSpPr txBox="1"/>
          <p:nvPr/>
        </p:nvSpPr>
        <p:spPr>
          <a:xfrm>
            <a:off x="1403648" y="2924944"/>
            <a:ext cx="1107996" cy="369332"/>
          </a:xfrm>
          <a:prstGeom prst="rect">
            <a:avLst/>
          </a:prstGeom>
          <a:noFill/>
        </p:spPr>
        <p:txBody>
          <a:bodyPr wrap="none" rtlCol="0">
            <a:spAutoFit/>
          </a:bodyPr>
          <a:lstStyle/>
          <a:p>
            <a:r>
              <a:rPr lang="en-GB" dirty="0" smtClean="0"/>
              <a:t>8.10, 8.13</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Satisfiability</a:t>
            </a:r>
            <a:endParaRPr lang="el-GR" dirty="0"/>
          </a:p>
        </p:txBody>
      </p:sp>
      <p:sp>
        <p:nvSpPr>
          <p:cNvPr id="3" name="2 - Ορθογώνιο"/>
          <p:cNvSpPr/>
          <p:nvPr/>
        </p:nvSpPr>
        <p:spPr>
          <a:xfrm>
            <a:off x="467544" y="1484784"/>
            <a:ext cx="8064896" cy="2585323"/>
          </a:xfrm>
          <a:prstGeom prst="rect">
            <a:avLst/>
          </a:prstGeom>
        </p:spPr>
        <p:txBody>
          <a:bodyPr wrap="square">
            <a:spAutoFit/>
          </a:bodyPr>
          <a:lstStyle/>
          <a:p>
            <a:r>
              <a:rPr lang="en-US" dirty="0" smtClean="0"/>
              <a:t>The SAT problem is the following: given a Boolean formula in conjunctive normal form, either find a satisfying truth assignment or else report that none exists.</a:t>
            </a:r>
          </a:p>
          <a:p>
            <a:r>
              <a:rPr lang="en-US" dirty="0" smtClean="0"/>
              <a:t>In the instance shown</a:t>
            </a:r>
          </a:p>
          <a:p>
            <a:endParaRPr lang="en-US" dirty="0" smtClean="0"/>
          </a:p>
          <a:p>
            <a:endParaRPr lang="en-US" dirty="0" smtClean="0"/>
          </a:p>
          <a:p>
            <a:pPr algn="ctr"/>
            <a:r>
              <a:rPr lang="en-US" dirty="0" smtClean="0"/>
              <a:t>(</a:t>
            </a:r>
            <a:r>
              <a:rPr lang="en-US" dirty="0" err="1" smtClean="0"/>
              <a:t>x+y+z</a:t>
            </a:r>
            <a:r>
              <a:rPr lang="en-US" dirty="0" smtClean="0"/>
              <a:t>)*(</a:t>
            </a:r>
            <a:r>
              <a:rPr lang="en-US" dirty="0" err="1" smtClean="0"/>
              <a:t>x’+y</a:t>
            </a:r>
            <a:r>
              <a:rPr lang="en-US" dirty="0" smtClean="0"/>
              <a:t>’)*(</a:t>
            </a:r>
            <a:r>
              <a:rPr lang="en-US" dirty="0" err="1" smtClean="0"/>
              <a:t>x’+y’+x</a:t>
            </a:r>
            <a:r>
              <a:rPr lang="en-US" dirty="0" smtClean="0"/>
              <a:t>)</a:t>
            </a:r>
          </a:p>
          <a:p>
            <a:pPr algn="just"/>
            <a:endParaRPr lang="en-US" dirty="0" smtClean="0"/>
          </a:p>
          <a:p>
            <a:endParaRPr lang="en-US" dirty="0" smtClean="0"/>
          </a:p>
          <a:p>
            <a:endParaRPr lang="el-GR" dirty="0"/>
          </a:p>
        </p:txBody>
      </p:sp>
      <p:sp>
        <p:nvSpPr>
          <p:cNvPr id="4" name="3 - Ορθογώνιο"/>
          <p:cNvSpPr/>
          <p:nvPr/>
        </p:nvSpPr>
        <p:spPr>
          <a:xfrm>
            <a:off x="611560" y="3356992"/>
            <a:ext cx="8280920" cy="1477328"/>
          </a:xfrm>
          <a:prstGeom prst="rect">
            <a:avLst/>
          </a:prstGeom>
        </p:spPr>
        <p:txBody>
          <a:bodyPr wrap="square">
            <a:spAutoFit/>
          </a:bodyPr>
          <a:lstStyle/>
          <a:p>
            <a:r>
              <a:rPr lang="en-US" dirty="0" smtClean="0"/>
              <a:t>SAT is a typical search problem. We are given an instance I (that is, some input data</a:t>
            </a:r>
          </a:p>
          <a:p>
            <a:r>
              <a:rPr lang="en-US" dirty="0" smtClean="0"/>
              <a:t>specifying the problem at hand, in this case a Boolean formula in conjunctive normal form), and we are asked to find a solution S (an object that meets a particular specification, in this case an assignment that satisfies each clause). If no such solution exists, we must say so.</a:t>
            </a:r>
            <a:endParaRPr lang="el-GR" dirty="0"/>
          </a:p>
        </p:txBody>
      </p:sp>
      <p:sp>
        <p:nvSpPr>
          <p:cNvPr id="5" name="4 - Ορθογώνιο"/>
          <p:cNvSpPr/>
          <p:nvPr/>
        </p:nvSpPr>
        <p:spPr>
          <a:xfrm>
            <a:off x="1187624" y="4869160"/>
            <a:ext cx="6768752" cy="923330"/>
          </a:xfrm>
          <a:prstGeom prst="rect">
            <a:avLst/>
          </a:prstGeom>
        </p:spPr>
        <p:txBody>
          <a:bodyPr wrap="square">
            <a:spAutoFit/>
          </a:bodyPr>
          <a:lstStyle/>
          <a:p>
            <a:r>
              <a:rPr lang="en-US" dirty="0" smtClean="0"/>
              <a:t>A search problem is specified by an algorithm C that takes two inputs, an instance I and a proposed solution S, and runs in time polynomial in </a:t>
            </a:r>
            <a:r>
              <a:rPr lang="en-US" dirty="0" err="1" smtClean="0"/>
              <a:t>jI</a:t>
            </a:r>
            <a:r>
              <a:rPr lang="en-US" dirty="0" smtClean="0"/>
              <a:t> j. We say S is a solution to I if and only if C (I ; S) = true.</a:t>
            </a:r>
            <a:endParaRPr lang="el-GR" dirty="0"/>
          </a:p>
        </p:txBody>
      </p:sp>
      <p:sp>
        <p:nvSpPr>
          <p:cNvPr id="6" name="5 - Ορθογώνιο"/>
          <p:cNvSpPr/>
          <p:nvPr/>
        </p:nvSpPr>
        <p:spPr>
          <a:xfrm>
            <a:off x="323528" y="5842337"/>
            <a:ext cx="8352928" cy="923330"/>
          </a:xfrm>
          <a:prstGeom prst="rect">
            <a:avLst/>
          </a:prstGeom>
        </p:spPr>
        <p:txBody>
          <a:bodyPr wrap="square">
            <a:spAutoFit/>
          </a:bodyPr>
          <a:lstStyle/>
          <a:p>
            <a:r>
              <a:rPr lang="en-US" dirty="0" smtClean="0"/>
              <a:t>researchers over the past 50 years have tried hard to find efficient ways to solve it, but without success. The fastest algorithms we have are still exponential on their worst-case inputs</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Satisfiability</a:t>
            </a:r>
            <a:endParaRPr lang="el-GR" dirty="0"/>
          </a:p>
        </p:txBody>
      </p:sp>
      <p:sp>
        <p:nvSpPr>
          <p:cNvPr id="3" name="2 - Ορθογώνιο"/>
          <p:cNvSpPr/>
          <p:nvPr/>
        </p:nvSpPr>
        <p:spPr>
          <a:xfrm>
            <a:off x="467544" y="1772816"/>
            <a:ext cx="8064896" cy="923330"/>
          </a:xfrm>
          <a:prstGeom prst="rect">
            <a:avLst/>
          </a:prstGeom>
        </p:spPr>
        <p:txBody>
          <a:bodyPr wrap="square">
            <a:spAutoFit/>
          </a:bodyPr>
          <a:lstStyle/>
          <a:p>
            <a:r>
              <a:rPr lang="en-US" dirty="0" smtClean="0"/>
              <a:t>However…..If all clauses contain at most one positive literal, then the Boolean formula is called a Horn formula, and a satisfying truth assignment, if one exists, can be found by the greedy algorithm </a:t>
            </a:r>
            <a:endParaRPr lang="el-GR" dirty="0"/>
          </a:p>
        </p:txBody>
      </p:sp>
      <p:sp>
        <p:nvSpPr>
          <p:cNvPr id="4" name="3 - Ορθογώνιο"/>
          <p:cNvSpPr/>
          <p:nvPr/>
        </p:nvSpPr>
        <p:spPr>
          <a:xfrm>
            <a:off x="539552" y="2996952"/>
            <a:ext cx="8136904" cy="923330"/>
          </a:xfrm>
          <a:prstGeom prst="rect">
            <a:avLst/>
          </a:prstGeom>
        </p:spPr>
        <p:txBody>
          <a:bodyPr wrap="square">
            <a:spAutoFit/>
          </a:bodyPr>
          <a:lstStyle/>
          <a:p>
            <a:r>
              <a:rPr lang="en-US" dirty="0" smtClean="0"/>
              <a:t>Alternatively , if all clauses have only two literals, then graph theory comes into play , and SAT can be solved in linear time by finding the strongly connected components of a particular graph constructed from the instance</a:t>
            </a:r>
            <a:endParaRPr lang="el-GR" dirty="0"/>
          </a:p>
        </p:txBody>
      </p:sp>
      <p:sp>
        <p:nvSpPr>
          <p:cNvPr id="5" name="4 - Ορθογώνιο"/>
          <p:cNvSpPr/>
          <p:nvPr/>
        </p:nvSpPr>
        <p:spPr>
          <a:xfrm>
            <a:off x="611560" y="4581128"/>
            <a:ext cx="7992888" cy="923330"/>
          </a:xfrm>
          <a:prstGeom prst="rect">
            <a:avLst/>
          </a:prstGeom>
        </p:spPr>
        <p:txBody>
          <a:bodyPr wrap="square">
            <a:spAutoFit/>
          </a:bodyPr>
          <a:lstStyle/>
          <a:p>
            <a:r>
              <a:rPr lang="en-US" dirty="0" smtClean="0"/>
              <a:t>On the other hand, if we are just a little more permissive and allow clauses to contain three literals, then the resulting problem, known as 3SAT (an example of which we saw earlier), once again becomes hard to solve!</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GB" dirty="0" smtClean="0"/>
              <a:t>The travelling salesman problem</a:t>
            </a:r>
            <a:endParaRPr lang="el-GR" dirty="0"/>
          </a:p>
        </p:txBody>
      </p:sp>
      <p:sp>
        <p:nvSpPr>
          <p:cNvPr id="3" name="2 - Ορθογώνιο"/>
          <p:cNvSpPr/>
          <p:nvPr/>
        </p:nvSpPr>
        <p:spPr>
          <a:xfrm>
            <a:off x="683568" y="1340768"/>
            <a:ext cx="7992888" cy="1754326"/>
          </a:xfrm>
          <a:prstGeom prst="rect">
            <a:avLst/>
          </a:prstGeom>
        </p:spPr>
        <p:txBody>
          <a:bodyPr wrap="square">
            <a:spAutoFit/>
          </a:bodyPr>
          <a:lstStyle/>
          <a:p>
            <a:r>
              <a:rPr lang="en-US" dirty="0" smtClean="0"/>
              <a:t>In the traveling salesman problem (TSP) we are given n vertices </a:t>
            </a:r>
            <a:r>
              <a:rPr lang="en-US" i="1" dirty="0" smtClean="0"/>
              <a:t>1… n </a:t>
            </a:r>
            <a:r>
              <a:rPr lang="en-US" dirty="0" smtClean="0"/>
              <a:t>and all </a:t>
            </a:r>
            <a:r>
              <a:rPr lang="en-US" i="1" dirty="0" smtClean="0"/>
              <a:t>n(n -1)/2 </a:t>
            </a:r>
            <a:r>
              <a:rPr lang="en-US" dirty="0" smtClean="0"/>
              <a:t>distances between them, as well as a budget </a:t>
            </a:r>
            <a:r>
              <a:rPr lang="en-US" i="1" dirty="0" smtClean="0"/>
              <a:t>b</a:t>
            </a:r>
            <a:r>
              <a:rPr lang="en-US" dirty="0" smtClean="0"/>
              <a:t>. We are asked to find a tour, a cycle that passes through every vertex exactly once, of total cost b or less or to report that no such tour exists.</a:t>
            </a:r>
          </a:p>
          <a:p>
            <a:r>
              <a:rPr lang="en-US" dirty="0" smtClean="0"/>
              <a:t>That is, we seek a permutation  </a:t>
            </a:r>
            <a:r>
              <a:rPr lang="el-GR" i="1" dirty="0" smtClean="0"/>
              <a:t>τ1…τ</a:t>
            </a:r>
            <a:r>
              <a:rPr lang="en-US" i="1" dirty="0" smtClean="0"/>
              <a:t>n</a:t>
            </a:r>
            <a:r>
              <a:rPr lang="en-US" dirty="0" smtClean="0"/>
              <a:t> of the vertices such that when they are toured</a:t>
            </a:r>
            <a:r>
              <a:rPr lang="el-GR" dirty="0" smtClean="0"/>
              <a:t> </a:t>
            </a:r>
            <a:r>
              <a:rPr lang="en-US" dirty="0" smtClean="0"/>
              <a:t>in this order , the total distance covered is at most </a:t>
            </a:r>
            <a:r>
              <a:rPr lang="en-US" i="1" dirty="0" smtClean="0"/>
              <a:t>b</a:t>
            </a:r>
            <a:r>
              <a:rPr lang="en-US" dirty="0" smtClean="0"/>
              <a:t>:</a:t>
            </a:r>
            <a:endParaRPr lang="el-GR" dirty="0"/>
          </a:p>
        </p:txBody>
      </p:sp>
      <p:pic>
        <p:nvPicPr>
          <p:cNvPr id="39938" name="Picture 2"/>
          <p:cNvPicPr>
            <a:picLocks noChangeAspect="1" noChangeArrowheads="1"/>
          </p:cNvPicPr>
          <p:nvPr/>
        </p:nvPicPr>
        <p:blipFill>
          <a:blip r:embed="rId2" cstate="print"/>
          <a:srcRect/>
          <a:stretch>
            <a:fillRect/>
          </a:stretch>
        </p:blipFill>
        <p:spPr bwMode="auto">
          <a:xfrm>
            <a:off x="2319338" y="3228975"/>
            <a:ext cx="4505325" cy="400050"/>
          </a:xfrm>
          <a:prstGeom prst="rect">
            <a:avLst/>
          </a:prstGeom>
          <a:noFill/>
          <a:ln w="9525">
            <a:noFill/>
            <a:miter lim="800000"/>
            <a:headEnd/>
            <a:tailEnd/>
          </a:ln>
        </p:spPr>
      </p:pic>
      <p:pic>
        <p:nvPicPr>
          <p:cNvPr id="39939" name="Picture 3"/>
          <p:cNvPicPr>
            <a:picLocks noChangeAspect="1" noChangeArrowheads="1"/>
          </p:cNvPicPr>
          <p:nvPr/>
        </p:nvPicPr>
        <p:blipFill>
          <a:blip r:embed="rId3" cstate="print"/>
          <a:srcRect/>
          <a:stretch>
            <a:fillRect/>
          </a:stretch>
        </p:blipFill>
        <p:spPr bwMode="auto">
          <a:xfrm>
            <a:off x="1403648" y="3861048"/>
            <a:ext cx="6337300" cy="2387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TSP</a:t>
            </a:r>
            <a:endParaRPr lang="el-GR" dirty="0"/>
          </a:p>
        </p:txBody>
      </p:sp>
      <p:sp>
        <p:nvSpPr>
          <p:cNvPr id="3" name="2 - Ορθογώνιο"/>
          <p:cNvSpPr/>
          <p:nvPr/>
        </p:nvSpPr>
        <p:spPr>
          <a:xfrm>
            <a:off x="539552" y="1414517"/>
            <a:ext cx="7920880" cy="646331"/>
          </a:xfrm>
          <a:prstGeom prst="rect">
            <a:avLst/>
          </a:prstGeom>
        </p:spPr>
        <p:txBody>
          <a:bodyPr wrap="square">
            <a:spAutoFit/>
          </a:bodyPr>
          <a:lstStyle/>
          <a:p>
            <a:r>
              <a:rPr lang="en-US" dirty="0" smtClean="0"/>
              <a:t>Notice how we have </a:t>
            </a:r>
            <a:r>
              <a:rPr lang="en-US" u="sng" dirty="0" smtClean="0"/>
              <a:t>defined the TSP as a search problem</a:t>
            </a:r>
            <a:r>
              <a:rPr lang="en-US" dirty="0" smtClean="0"/>
              <a:t>: </a:t>
            </a:r>
            <a:r>
              <a:rPr lang="en-US" b="1" dirty="0" smtClean="0"/>
              <a:t>given an instance, find a tour within the budget (or report that none exists)</a:t>
            </a:r>
            <a:r>
              <a:rPr lang="en-US" dirty="0" smtClean="0"/>
              <a:t>. </a:t>
            </a:r>
            <a:endParaRPr lang="el-GR" dirty="0"/>
          </a:p>
        </p:txBody>
      </p:sp>
      <p:sp>
        <p:nvSpPr>
          <p:cNvPr id="4" name="3 - Ορθογώνιο"/>
          <p:cNvSpPr/>
          <p:nvPr/>
        </p:nvSpPr>
        <p:spPr>
          <a:xfrm>
            <a:off x="539552" y="2492896"/>
            <a:ext cx="8208912" cy="1200329"/>
          </a:xfrm>
          <a:prstGeom prst="rect">
            <a:avLst/>
          </a:prstGeom>
        </p:spPr>
        <p:txBody>
          <a:bodyPr wrap="square">
            <a:spAutoFit/>
          </a:bodyPr>
          <a:lstStyle/>
          <a:p>
            <a:r>
              <a:rPr lang="en-US" b="1" dirty="0" smtClean="0"/>
              <a:t>Turning an optimization problem into a search problem does not change its difficulty at all </a:t>
            </a:r>
            <a:r>
              <a:rPr lang="en-US" dirty="0" smtClean="0"/>
              <a:t>,because the two versions reduce to one another. Any algorithm that solves the optimization TSP also readily solves the search problem find the optimum tour and if it is within budget, return it; if not, there is no solution.</a:t>
            </a:r>
            <a:endParaRPr lang="el-GR" dirty="0"/>
          </a:p>
        </p:txBody>
      </p:sp>
      <p:sp>
        <p:nvSpPr>
          <p:cNvPr id="7" name="6 - Ορθογώνιο"/>
          <p:cNvSpPr/>
          <p:nvPr/>
        </p:nvSpPr>
        <p:spPr>
          <a:xfrm>
            <a:off x="539552" y="4028871"/>
            <a:ext cx="8280920" cy="1200329"/>
          </a:xfrm>
          <a:prstGeom prst="rect">
            <a:avLst/>
          </a:prstGeom>
        </p:spPr>
        <p:txBody>
          <a:bodyPr wrap="square">
            <a:spAutoFit/>
          </a:bodyPr>
          <a:lstStyle/>
          <a:p>
            <a:r>
              <a:rPr lang="en-US" b="1" dirty="0" smtClean="0"/>
              <a:t>There are no known polynomial-time algorithms for the TSP</a:t>
            </a:r>
            <a:r>
              <a:rPr lang="en-US" dirty="0" smtClean="0"/>
              <a:t>, despite much</a:t>
            </a:r>
          </a:p>
          <a:p>
            <a:r>
              <a:rPr lang="en-US" dirty="0" smtClean="0"/>
              <a:t>effort by researchers over nearly a century . Of course, there is an exponential algorithm for solving it, by trying all (n-1)! tours, and in previous lecture we saw a faster , yet still exponential, dynamic programming algorithm.</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MSP</a:t>
            </a:r>
            <a:endParaRPr lang="el-GR" dirty="0"/>
          </a:p>
        </p:txBody>
      </p:sp>
      <p:sp>
        <p:nvSpPr>
          <p:cNvPr id="4" name="3 - Ορθογώνιο"/>
          <p:cNvSpPr/>
          <p:nvPr/>
        </p:nvSpPr>
        <p:spPr>
          <a:xfrm>
            <a:off x="683568" y="2643877"/>
            <a:ext cx="8136904" cy="1200329"/>
          </a:xfrm>
          <a:prstGeom prst="rect">
            <a:avLst/>
          </a:prstGeom>
        </p:spPr>
        <p:txBody>
          <a:bodyPr wrap="square">
            <a:spAutoFit/>
          </a:bodyPr>
          <a:lstStyle/>
          <a:p>
            <a:r>
              <a:rPr lang="en-US" b="1" dirty="0" smtClean="0"/>
              <a:t>The minimum spanning tree ( MST) problem, for which we do have efficient algorithms</a:t>
            </a:r>
            <a:r>
              <a:rPr lang="en-US" dirty="0" smtClean="0"/>
              <a:t>, provides </a:t>
            </a:r>
            <a:r>
              <a:rPr lang="en-US" dirty="0" smtClean="0"/>
              <a:t>similarities with TSP. </a:t>
            </a:r>
            <a:r>
              <a:rPr lang="en-US" dirty="0" smtClean="0"/>
              <a:t>To phrase it as a search problem, we are again given a distance matrix D{</a:t>
            </a:r>
            <a:r>
              <a:rPr lang="en-US" dirty="0" err="1" smtClean="0"/>
              <a:t>dij</a:t>
            </a:r>
            <a:r>
              <a:rPr lang="en-US" dirty="0" smtClean="0"/>
              <a:t>} and a bound b, and are asked to find a tree T with total weight P = </a:t>
            </a:r>
            <a:r>
              <a:rPr lang="el-GR" dirty="0" smtClean="0"/>
              <a:t>Σ</a:t>
            </a:r>
            <a:r>
              <a:rPr lang="en-US" dirty="0" err="1" smtClean="0"/>
              <a:t>dij</a:t>
            </a:r>
            <a:r>
              <a:rPr lang="en-US" dirty="0" smtClean="0"/>
              <a:t>&lt;=b. </a:t>
            </a:r>
            <a:endParaRPr lang="el-GR" dirty="0"/>
          </a:p>
        </p:txBody>
      </p:sp>
      <p:sp>
        <p:nvSpPr>
          <p:cNvPr id="5" name="4 - Ορθογώνιο"/>
          <p:cNvSpPr/>
          <p:nvPr/>
        </p:nvSpPr>
        <p:spPr>
          <a:xfrm>
            <a:off x="1691680" y="4077072"/>
            <a:ext cx="4572000" cy="923330"/>
          </a:xfrm>
          <a:prstGeom prst="rect">
            <a:avLst/>
          </a:prstGeom>
        </p:spPr>
        <p:txBody>
          <a:bodyPr>
            <a:spAutoFit/>
          </a:bodyPr>
          <a:lstStyle/>
          <a:p>
            <a:r>
              <a:rPr lang="en-US" dirty="0" smtClean="0"/>
              <a:t>The TSP can be thought of as a tough cousin of the MST problem, </a:t>
            </a:r>
            <a:r>
              <a:rPr lang="en-US" dirty="0" smtClean="0"/>
              <a:t>yet MST </a:t>
            </a:r>
            <a:r>
              <a:rPr lang="en-US" dirty="0" smtClean="0"/>
              <a:t>has efficient solution while TSP doesn’t.</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Ορθογώνιο"/>
          <p:cNvSpPr/>
          <p:nvPr/>
        </p:nvSpPr>
        <p:spPr>
          <a:xfrm>
            <a:off x="467544" y="2754794"/>
            <a:ext cx="5688632" cy="1754326"/>
          </a:xfrm>
          <a:prstGeom prst="rect">
            <a:avLst/>
          </a:prstGeom>
        </p:spPr>
        <p:txBody>
          <a:bodyPr wrap="square">
            <a:spAutoFit/>
          </a:bodyPr>
          <a:lstStyle/>
          <a:p>
            <a:r>
              <a:rPr lang="en-US" i="1" dirty="0" smtClean="0"/>
              <a:t>In the summer of 1735 Leonhard Euler was walking the bridges of the East Prussian town of Konigsberg. After a while, he noticed in </a:t>
            </a:r>
            <a:r>
              <a:rPr lang="en-US" i="1" dirty="0" smtClean="0"/>
              <a:t>that</a:t>
            </a:r>
            <a:r>
              <a:rPr lang="en-US" i="1" dirty="0" smtClean="0"/>
              <a:t>, no matter where he started his walk, no matter how cleverly he continued, it was impossible to cross each bridge exactly </a:t>
            </a:r>
            <a:r>
              <a:rPr lang="en-US" i="1" dirty="0" smtClean="0"/>
              <a:t>once. This wa</a:t>
            </a:r>
            <a:r>
              <a:rPr lang="en-US" i="1" dirty="0" smtClean="0"/>
              <a:t>s the beginning of graph theory….</a:t>
            </a:r>
            <a:endParaRPr lang="el-GR" i="1" dirty="0"/>
          </a:p>
        </p:txBody>
      </p:sp>
      <p:pic>
        <p:nvPicPr>
          <p:cNvPr id="40962" name="Picture 2"/>
          <p:cNvPicPr>
            <a:picLocks noChangeAspect="1" noChangeArrowheads="1"/>
          </p:cNvPicPr>
          <p:nvPr/>
        </p:nvPicPr>
        <p:blipFill>
          <a:blip r:embed="rId2" cstate="print"/>
          <a:srcRect/>
          <a:stretch>
            <a:fillRect/>
          </a:stretch>
        </p:blipFill>
        <p:spPr bwMode="auto">
          <a:xfrm>
            <a:off x="6228184" y="2348880"/>
            <a:ext cx="2727375" cy="2576274"/>
          </a:xfrm>
          <a:prstGeom prst="rect">
            <a:avLst/>
          </a:prstGeom>
          <a:noFill/>
          <a:ln w="9525">
            <a:noFill/>
            <a:miter lim="800000"/>
            <a:headEnd/>
            <a:tailEnd/>
          </a:ln>
        </p:spPr>
      </p:pic>
      <p:sp>
        <p:nvSpPr>
          <p:cNvPr id="2" name="1 - Τίτλος"/>
          <p:cNvSpPr>
            <a:spLocks noGrp="1"/>
          </p:cNvSpPr>
          <p:nvPr>
            <p:ph type="title"/>
          </p:nvPr>
        </p:nvSpPr>
        <p:spPr/>
        <p:txBody>
          <a:bodyPr/>
          <a:lstStyle/>
          <a:p>
            <a:r>
              <a:rPr lang="en-GB" dirty="0" smtClean="0"/>
              <a:t>Euler: The bridges of Konigsberg</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ς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1493</TotalTime>
  <Words>4449</Words>
  <Application>Microsoft Office PowerPoint</Application>
  <PresentationFormat>Προβολή στην οθόνη (4:3)</PresentationFormat>
  <Paragraphs>191</Paragraphs>
  <Slides>38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Θέμα του Office</vt:lpstr>
      <vt:lpstr>NP-Complete Problems</vt:lpstr>
      <vt:lpstr>Intro</vt:lpstr>
      <vt:lpstr>Intro</vt:lpstr>
      <vt:lpstr>Satisfiability</vt:lpstr>
      <vt:lpstr>Satisfiability</vt:lpstr>
      <vt:lpstr>The travelling salesman problem</vt:lpstr>
      <vt:lpstr>TSP</vt:lpstr>
      <vt:lpstr>MSP</vt:lpstr>
      <vt:lpstr>Euler: The bridges of Konigsberg</vt:lpstr>
      <vt:lpstr>Euler: The bridges of Konigsberg</vt:lpstr>
      <vt:lpstr>Euler and Rudrata</vt:lpstr>
      <vt:lpstr>Euler and Rudrata</vt:lpstr>
      <vt:lpstr>Cuts and bisections</vt:lpstr>
      <vt:lpstr>Bisections application ideas</vt:lpstr>
      <vt:lpstr>Integer linear programming</vt:lpstr>
      <vt:lpstr>Three-dimensional matching</vt:lpstr>
      <vt:lpstr>Independent set, vertex cover , and clique</vt:lpstr>
      <vt:lpstr>Independent set, vertex cover , and clique</vt:lpstr>
      <vt:lpstr>Longest path</vt:lpstr>
      <vt:lpstr>Knapsack and subset sum</vt:lpstr>
      <vt:lpstr>SUBSET SUM</vt:lpstr>
      <vt:lpstr>NP-complete problems</vt:lpstr>
      <vt:lpstr>P&amp;NP</vt:lpstr>
      <vt:lpstr>P&lt;&gt;NP</vt:lpstr>
      <vt:lpstr>Reductions</vt:lpstr>
      <vt:lpstr>Reductions</vt:lpstr>
      <vt:lpstr>Reductions</vt:lpstr>
      <vt:lpstr>Reductions</vt:lpstr>
      <vt:lpstr>SAT3SAT</vt:lpstr>
      <vt:lpstr>3SAT  INDEPENDENT SET</vt:lpstr>
      <vt:lpstr>3SAT  INDEPENDENT SET</vt:lpstr>
      <vt:lpstr>3SAT  INDEPENDENT SET</vt:lpstr>
      <vt:lpstr>Independent Set  Vertex Cover</vt:lpstr>
      <vt:lpstr>INDEPENDENT SET CLIQUE</vt:lpstr>
      <vt:lpstr>ANY PROBLEM IN NP SAT</vt:lpstr>
      <vt:lpstr>ANY PROBLEM IN NP SAT</vt:lpstr>
      <vt:lpstr>ANY PROBLEM IN NP SAT</vt:lpstr>
      <vt:lpstr>Assignment 6</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Programming</dc:title>
  <dc:creator>mclab</dc:creator>
  <cp:lastModifiedBy>mclab</cp:lastModifiedBy>
  <cp:revision>256</cp:revision>
  <dcterms:created xsi:type="dcterms:W3CDTF">2012-12-17T17:33:33Z</dcterms:created>
  <dcterms:modified xsi:type="dcterms:W3CDTF">2014-01-07T18:50:55Z</dcterms:modified>
</cp:coreProperties>
</file>