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326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1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60EF5D-3C15-4A18-BE1C-BFC46109929D}" type="datetimeFigureOut">
              <a:rPr lang="el-GR" smtClean="0"/>
              <a:pPr/>
              <a:t>23/10/2013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6DA366-9910-465D-A3D7-4C9F9871612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DA366-9910-465D-A3D7-4C9F98716124}" type="slidenum">
              <a:rPr lang="el-GR" smtClean="0"/>
              <a:pPr/>
              <a:t>24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23/10/2013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23/10/2013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23/10/2013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23/10/2013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23/10/2013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23/10/2013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23/10/2013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23/10/2013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23/10/2013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23/10/2013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23/10/2013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29124-6230-4650-B4A0-9B497FA76D07}" type="datetimeFigureOut">
              <a:rPr lang="el-GR" smtClean="0"/>
              <a:pPr/>
              <a:t>23/10/2013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8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Elementary Data Structures</a:t>
            </a:r>
            <a:endParaRPr lang="el-GR" b="1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Data Structures and Algorithms</a:t>
            </a:r>
          </a:p>
          <a:p>
            <a:r>
              <a:rPr lang="en-US" dirty="0" smtClean="0"/>
              <a:t>A. G. </a:t>
            </a:r>
            <a:r>
              <a:rPr lang="en-US" dirty="0" err="1"/>
              <a:t>M</a:t>
            </a:r>
            <a:r>
              <a:rPr lang="en-US" dirty="0" err="1" smtClean="0"/>
              <a:t>alamos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Representing rooted trees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755576" y="1628800"/>
            <a:ext cx="76328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represent each node of a tree by an object. As with linked lists, we assume</a:t>
            </a:r>
          </a:p>
          <a:p>
            <a:r>
              <a:rPr lang="en-US" dirty="0" smtClean="0"/>
              <a:t>that each node contains a key attribute. The remaining attributes of interest are</a:t>
            </a:r>
          </a:p>
          <a:p>
            <a:r>
              <a:rPr lang="en-US" dirty="0" smtClean="0"/>
              <a:t>pointers to other nodes, and they vary according to the type of tree.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827584" y="2852936"/>
            <a:ext cx="74888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Fortunately, there is a clever scheme to represent trees with arbitrary numbers of children. It has the advantage of using only O(n) space for any n-node rooted tree.</a:t>
            </a:r>
          </a:p>
          <a:p>
            <a:r>
              <a:rPr lang="en-US" dirty="0" smtClean="0"/>
              <a:t>In the </a:t>
            </a:r>
            <a:r>
              <a:rPr lang="en-US" b="1" dirty="0" smtClean="0"/>
              <a:t>left-child, right-sibling </a:t>
            </a:r>
            <a:r>
              <a:rPr lang="en-US" dirty="0" smtClean="0"/>
              <a:t>representation each node contains a parent pointer </a:t>
            </a:r>
            <a:r>
              <a:rPr lang="en-US" dirty="0" err="1" smtClean="0"/>
              <a:t>p,and</a:t>
            </a:r>
            <a:r>
              <a:rPr lang="en-US" dirty="0" smtClean="0"/>
              <a:t> T:root points to the root of tree T.</a:t>
            </a:r>
          </a:p>
          <a:p>
            <a:r>
              <a:rPr lang="en-US" dirty="0" smtClean="0"/>
              <a:t>Instead of having a pointer to each of its children, however, each node x has only two pointers:</a:t>
            </a:r>
          </a:p>
          <a:p>
            <a:r>
              <a:rPr lang="en-US" dirty="0" smtClean="0"/>
              <a:t>1. x:left-childpoints to the leftmost child of node x, and</a:t>
            </a:r>
          </a:p>
          <a:p>
            <a:r>
              <a:rPr lang="en-US" dirty="0" smtClean="0"/>
              <a:t>2. x:right-sibling points to the sibling of x immediately to its right.</a:t>
            </a:r>
          </a:p>
          <a:p>
            <a:endParaRPr lang="en-US" dirty="0" smtClean="0"/>
          </a:p>
          <a:p>
            <a:r>
              <a:rPr lang="en-US" dirty="0" smtClean="0"/>
              <a:t>If node x has no children, then x:left-child=NIL, and if node x is the rightmost</a:t>
            </a:r>
          </a:p>
          <a:p>
            <a:r>
              <a:rPr lang="en-US" dirty="0" smtClean="0"/>
              <a:t>child of its parent, then x:right-sibling=NIL.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left-child, right-sibling examples </a:t>
            </a:r>
            <a:endParaRPr lang="el-GR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200606"/>
            <a:ext cx="5256584" cy="2588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3789040"/>
            <a:ext cx="5220267" cy="2852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1, Exercise 1</a:t>
            </a:r>
            <a:endParaRPr lang="el-GR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00808"/>
            <a:ext cx="7169704" cy="2239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TextBox"/>
          <p:cNvSpPr txBox="1"/>
          <p:nvPr/>
        </p:nvSpPr>
        <p:spPr>
          <a:xfrm>
            <a:off x="1331640" y="4509120"/>
            <a:ext cx="4759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 deliver in 2 weeks (between 29 and 31 of Oct)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Direct-address tables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467544" y="1484784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Direct addressing is a simple technique that works well when the universe U of</a:t>
            </a:r>
          </a:p>
          <a:p>
            <a:r>
              <a:rPr lang="en-US" dirty="0" smtClean="0"/>
              <a:t>keys is reasonably small.</a:t>
            </a:r>
            <a:endParaRPr lang="el-GR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2306874"/>
            <a:ext cx="4753744" cy="4357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Hash tables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467544" y="1268760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downside of direct addressing is obvious: if the universe U is large, storing</a:t>
            </a:r>
          </a:p>
          <a:p>
            <a:r>
              <a:rPr lang="en-US" dirty="0" smtClean="0"/>
              <a:t>A table T of size |U| may be impractical, or even impossible.</a:t>
            </a:r>
          </a:p>
          <a:p>
            <a:endParaRPr lang="en-US" dirty="0" smtClean="0"/>
          </a:p>
          <a:p>
            <a:r>
              <a:rPr lang="en-US" dirty="0" smtClean="0"/>
              <a:t>With direct addressing, an element with key k is stored in slot k. With hashing,</a:t>
            </a:r>
          </a:p>
          <a:p>
            <a:r>
              <a:rPr lang="en-US" dirty="0" smtClean="0"/>
              <a:t>this element is stored in slot h(k) that is, we use a hash function h to compute the</a:t>
            </a:r>
          </a:p>
          <a:p>
            <a:r>
              <a:rPr lang="en-US" dirty="0" smtClean="0"/>
              <a:t>slot from the key k. Here, h maps the universe U of  keys into the slots of a hash</a:t>
            </a:r>
          </a:p>
          <a:p>
            <a:r>
              <a:rPr lang="en-US" dirty="0" smtClean="0"/>
              <a:t>Table T (0…m-1)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There is one hitch: two keys may hash to the same slot. We call this situation</a:t>
            </a:r>
          </a:p>
          <a:p>
            <a:r>
              <a:rPr lang="en-US" dirty="0" smtClean="0"/>
              <a:t>A collision. Fortunately, we have effective techniques for resolving the conflict</a:t>
            </a:r>
          </a:p>
          <a:p>
            <a:r>
              <a:rPr lang="en-US" dirty="0" smtClean="0"/>
              <a:t>created by collisions.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9349" y="3789040"/>
            <a:ext cx="6744651" cy="27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97" y="44624"/>
            <a:ext cx="4536504" cy="2504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Ορθογώνιο"/>
          <p:cNvSpPr/>
          <p:nvPr/>
        </p:nvSpPr>
        <p:spPr>
          <a:xfrm>
            <a:off x="4355976" y="33265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Using a hash function h to map keys to hash-table slots. Because keys k2 and k5 map</a:t>
            </a:r>
          </a:p>
          <a:p>
            <a:r>
              <a:rPr lang="en-US" dirty="0" smtClean="0"/>
              <a:t>to the same slot, they collide. </a:t>
            </a:r>
            <a:endParaRPr lang="el-GR" dirty="0"/>
          </a:p>
        </p:txBody>
      </p:sp>
      <p:sp>
        <p:nvSpPr>
          <p:cNvPr id="6" name="5 - Ορθογώνιο"/>
          <p:cNvSpPr/>
          <p:nvPr/>
        </p:nvSpPr>
        <p:spPr>
          <a:xfrm>
            <a:off x="4529217" y="3131676"/>
            <a:ext cx="32111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Collision resolution by chaining.</a:t>
            </a: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Perfect hashing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539552" y="1556792"/>
            <a:ext cx="80648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Although hashing is often a good choice for its excellent average-case performance, hashing can also provide excellent worst-case performance when the set of</a:t>
            </a:r>
          </a:p>
          <a:p>
            <a:r>
              <a:rPr lang="en-US" dirty="0" smtClean="0"/>
              <a:t>keys is static: once the keys are stored in the table, the set of keys never changes</a:t>
            </a:r>
          </a:p>
          <a:p>
            <a:endParaRPr lang="en-US" dirty="0" smtClean="0"/>
          </a:p>
          <a:p>
            <a:r>
              <a:rPr lang="en-US" dirty="0" smtClean="0"/>
              <a:t>We call a hashing technique perfect hashing  O(1) memory accesses are required to</a:t>
            </a:r>
          </a:p>
          <a:p>
            <a:r>
              <a:rPr lang="en-US" dirty="0" smtClean="0"/>
              <a:t>perform a search in the worst case.</a:t>
            </a:r>
          </a:p>
          <a:p>
            <a:r>
              <a:rPr lang="en-US" dirty="0" smtClean="0"/>
              <a:t>To create a perfect hashing scheme, we use two levels of hashing, with universal</a:t>
            </a:r>
          </a:p>
          <a:p>
            <a:r>
              <a:rPr lang="en-US" dirty="0" smtClean="0"/>
              <a:t>hashing at each level.</a:t>
            </a:r>
            <a:endParaRPr lang="el-GR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3861048"/>
            <a:ext cx="6048673" cy="2871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Hashing works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467544" y="1181645"/>
            <a:ext cx="8208912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b="1" dirty="0" smtClean="0"/>
              <a:t>Interpreting keys as natural numbers</a:t>
            </a:r>
          </a:p>
          <a:p>
            <a:r>
              <a:rPr lang="en-US" sz="1700" dirty="0" smtClean="0"/>
              <a:t>Most hash functions assume that the universe of keys is the set N[0, 1,2….]</a:t>
            </a:r>
          </a:p>
          <a:p>
            <a:r>
              <a:rPr lang="en-US" sz="1700" dirty="0" smtClean="0"/>
              <a:t>of natural numbers. Thus, if the keys are not natural numbers, we find a way to</a:t>
            </a:r>
          </a:p>
          <a:p>
            <a:r>
              <a:rPr lang="en-US" sz="1700" dirty="0" smtClean="0"/>
              <a:t>interpret them as natural numbers. For example, we can interpret a character string</a:t>
            </a:r>
          </a:p>
          <a:p>
            <a:r>
              <a:rPr lang="en-US" sz="1700" dirty="0" smtClean="0"/>
              <a:t>as an integer expressed in suitable radix notation.</a:t>
            </a:r>
          </a:p>
          <a:p>
            <a:endParaRPr lang="en-US" sz="1700" dirty="0" smtClean="0"/>
          </a:p>
          <a:p>
            <a:r>
              <a:rPr lang="en-US" sz="1700" b="1" dirty="0" smtClean="0"/>
              <a:t>The division method</a:t>
            </a:r>
          </a:p>
          <a:p>
            <a:r>
              <a:rPr lang="en-US" sz="1700" dirty="0" smtClean="0"/>
              <a:t>In the division method for creating hash functions, we map a key k into one of m</a:t>
            </a:r>
          </a:p>
          <a:p>
            <a:r>
              <a:rPr lang="en-US" sz="1700" dirty="0" smtClean="0"/>
              <a:t>slots by taking the remainder of k divided by m. That is, the hash function is</a:t>
            </a:r>
          </a:p>
          <a:p>
            <a:r>
              <a:rPr lang="en-US" sz="1700" b="1" dirty="0" smtClean="0"/>
              <a:t>H=k mod m</a:t>
            </a:r>
          </a:p>
          <a:p>
            <a:endParaRPr lang="en-US" sz="1700" dirty="0" smtClean="0"/>
          </a:p>
          <a:p>
            <a:r>
              <a:rPr lang="en-US" sz="1700" b="1" dirty="0" smtClean="0"/>
              <a:t>The multiplication method</a:t>
            </a:r>
          </a:p>
          <a:p>
            <a:r>
              <a:rPr lang="en-US" sz="1700" dirty="0" smtClean="0"/>
              <a:t>The multiplication method for creating hash functions operates in two steps. First,</a:t>
            </a:r>
          </a:p>
          <a:p>
            <a:r>
              <a:rPr lang="en-US" sz="1700" dirty="0" smtClean="0"/>
              <a:t>we multiply the key k by a constant A in the range 0&lt;A&lt;1and extract the fractional part of k*A. Then, we multiply this value by m and take the floor of the</a:t>
            </a:r>
          </a:p>
          <a:p>
            <a:r>
              <a:rPr lang="en-US" sz="1700" dirty="0" smtClean="0"/>
              <a:t>result. In short, the hash function is</a:t>
            </a:r>
          </a:p>
          <a:p>
            <a:r>
              <a:rPr lang="en-US" sz="1700" b="1" dirty="0" smtClean="0"/>
              <a:t>H=m*(k*A  mod 1)</a:t>
            </a:r>
          </a:p>
          <a:p>
            <a:endParaRPr lang="en-US" sz="1700" b="1" dirty="0" smtClean="0"/>
          </a:p>
          <a:p>
            <a:r>
              <a:rPr lang="en-GB" sz="1700" b="1" dirty="0" smtClean="0"/>
              <a:t>Universal hashing</a:t>
            </a:r>
          </a:p>
          <a:p>
            <a:r>
              <a:rPr lang="en-US" sz="1700" dirty="0" smtClean="0"/>
              <a:t>In universal hashing, at the beginning of execution we select the hash function at random from a carefully designed class of functions</a:t>
            </a:r>
            <a:endParaRPr lang="en-US" sz="1700" b="1" dirty="0" smtClean="0"/>
          </a:p>
          <a:p>
            <a:endParaRPr lang="el-GR" sz="1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1 Exercises </a:t>
            </a:r>
            <a:r>
              <a:rPr lang="en-US" dirty="0" smtClean="0"/>
              <a:t>2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899592" y="1844824"/>
            <a:ext cx="75608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11.3-1</a:t>
            </a:r>
          </a:p>
          <a:p>
            <a:r>
              <a:rPr lang="en-US" dirty="0" smtClean="0"/>
              <a:t>Suppose we wish to search a linked list of length n, where each element contains a key k along with a hash value h(k). Each key is a long character string. How might we take advantage of the hash values when searching the list for an element with a given key?</a:t>
            </a:r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Binary Search Trees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395536" y="1484784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search tree data structure supports many dynamic-set operations, including</a:t>
            </a:r>
          </a:p>
          <a:p>
            <a:r>
              <a:rPr lang="en-US" dirty="0" smtClean="0"/>
              <a:t>SEARCH, MINIMUM, MAXIMUM, PREDECESSOR, SUCCESSOR, INSERT, and</a:t>
            </a:r>
          </a:p>
          <a:p>
            <a:r>
              <a:rPr lang="en-US" dirty="0" smtClean="0"/>
              <a:t>DELETE. Thus, we can use a search tree both as a dictionary and as a priority</a:t>
            </a:r>
          </a:p>
          <a:p>
            <a:r>
              <a:rPr lang="en-US" dirty="0" smtClean="0"/>
              <a:t>queue.</a:t>
            </a:r>
            <a:endParaRPr lang="el-GR" dirty="0"/>
          </a:p>
        </p:txBody>
      </p:sp>
      <p:sp>
        <p:nvSpPr>
          <p:cNvPr id="5" name="4 - Ορθογώνιο"/>
          <p:cNvSpPr/>
          <p:nvPr/>
        </p:nvSpPr>
        <p:spPr>
          <a:xfrm>
            <a:off x="323528" y="2852936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Basic operations on a binary search tree take time proportional to the height of</a:t>
            </a:r>
          </a:p>
          <a:p>
            <a:r>
              <a:rPr lang="en-US" dirty="0" smtClean="0"/>
              <a:t>the tree. For a complete binary tree with n nodes, such operations run in O(log</a:t>
            </a:r>
            <a:r>
              <a:rPr lang="en-US" baseline="-25000" dirty="0" smtClean="0"/>
              <a:t>2</a:t>
            </a:r>
            <a:r>
              <a:rPr lang="en-US" dirty="0" smtClean="0"/>
              <a:t>(n))</a:t>
            </a:r>
          </a:p>
          <a:p>
            <a:r>
              <a:rPr lang="en-US" dirty="0" smtClean="0"/>
              <a:t>worst-case time. If the tree is a linear chain of n nodes, however, the same operations take O(n) worst-case time. 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221088"/>
            <a:ext cx="39147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Basic Set Operations</a:t>
            </a:r>
            <a:endParaRPr lang="el-GR" b="1" dirty="0"/>
          </a:p>
        </p:txBody>
      </p:sp>
      <p:sp>
        <p:nvSpPr>
          <p:cNvPr id="7" name="6 - TextBox"/>
          <p:cNvSpPr txBox="1"/>
          <p:nvPr/>
        </p:nvSpPr>
        <p:spPr>
          <a:xfrm>
            <a:off x="393145" y="5457998"/>
            <a:ext cx="71311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References: </a:t>
            </a:r>
          </a:p>
          <a:p>
            <a:r>
              <a:rPr lang="en-US" dirty="0" smtClean="0"/>
              <a:t>Introduction to Algorithms ,Third Edition, </a:t>
            </a:r>
            <a:r>
              <a:rPr lang="en-US" dirty="0" err="1" smtClean="0"/>
              <a:t>Th</a:t>
            </a:r>
            <a:r>
              <a:rPr lang="en-US" dirty="0" smtClean="0"/>
              <a:t> H. </a:t>
            </a:r>
            <a:r>
              <a:rPr lang="en-US" dirty="0" err="1" smtClean="0"/>
              <a:t>Cormen</a:t>
            </a:r>
            <a:r>
              <a:rPr lang="en-US" dirty="0" smtClean="0"/>
              <a:t>, Ch E. </a:t>
            </a:r>
            <a:r>
              <a:rPr lang="en-US" dirty="0" err="1" smtClean="0"/>
              <a:t>Leiserson</a:t>
            </a:r>
            <a:r>
              <a:rPr lang="en-US" dirty="0" smtClean="0"/>
              <a:t>,</a:t>
            </a:r>
          </a:p>
          <a:p>
            <a:r>
              <a:rPr lang="en-US" dirty="0" smtClean="0"/>
              <a:t>R L. </a:t>
            </a:r>
            <a:r>
              <a:rPr lang="en-US" dirty="0" err="1" smtClean="0"/>
              <a:t>Rivest</a:t>
            </a:r>
            <a:r>
              <a:rPr lang="en-US" dirty="0" smtClean="0"/>
              <a:t>, </a:t>
            </a:r>
            <a:r>
              <a:rPr lang="en-US" dirty="0" err="1" smtClean="0"/>
              <a:t>Cl</a:t>
            </a:r>
            <a:r>
              <a:rPr lang="en-US" dirty="0" smtClean="0"/>
              <a:t> Stein</a:t>
            </a:r>
          </a:p>
        </p:txBody>
      </p:sp>
      <p:sp>
        <p:nvSpPr>
          <p:cNvPr id="8" name="7 - Ορθογώνιο"/>
          <p:cNvSpPr/>
          <p:nvPr/>
        </p:nvSpPr>
        <p:spPr>
          <a:xfrm>
            <a:off x="288032" y="1412776"/>
            <a:ext cx="82444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Operations on a dynamic set can be grouped into two categories: </a:t>
            </a:r>
            <a:r>
              <a:rPr lang="en-US" b="1" dirty="0" smtClean="0"/>
              <a:t>queries</a:t>
            </a:r>
            <a:r>
              <a:rPr lang="en-US" dirty="0" smtClean="0"/>
              <a:t>, which</a:t>
            </a:r>
          </a:p>
          <a:p>
            <a:r>
              <a:rPr lang="en-US" dirty="0" smtClean="0"/>
              <a:t>simply return information about the set, and </a:t>
            </a:r>
            <a:r>
              <a:rPr lang="en-US" b="1" dirty="0" smtClean="0"/>
              <a:t>modifying operations</a:t>
            </a:r>
            <a:r>
              <a:rPr lang="en-US" dirty="0" smtClean="0"/>
              <a:t>, which change</a:t>
            </a:r>
          </a:p>
          <a:p>
            <a:r>
              <a:rPr lang="en-US" dirty="0" smtClean="0"/>
              <a:t>the set. </a:t>
            </a:r>
          </a:p>
          <a:p>
            <a:endParaRPr lang="en-US" dirty="0" smtClean="0"/>
          </a:p>
          <a:p>
            <a:r>
              <a:rPr lang="en-US" dirty="0" smtClean="0"/>
              <a:t>SEARCH.S, k</a:t>
            </a:r>
          </a:p>
          <a:p>
            <a:r>
              <a:rPr lang="en-US" dirty="0" err="1" smtClean="0"/>
              <a:t>INSERT.S,x</a:t>
            </a:r>
            <a:endParaRPr lang="en-US" dirty="0" smtClean="0"/>
          </a:p>
          <a:p>
            <a:r>
              <a:rPr lang="en-US" dirty="0" smtClean="0"/>
              <a:t>DELETE.S, x</a:t>
            </a:r>
          </a:p>
          <a:p>
            <a:r>
              <a:rPr lang="en-US" dirty="0" smtClean="0"/>
              <a:t>MINIMUM.S</a:t>
            </a:r>
          </a:p>
          <a:p>
            <a:r>
              <a:rPr lang="en-US" dirty="0" smtClean="0"/>
              <a:t>MAXIMUM.S</a:t>
            </a:r>
          </a:p>
          <a:p>
            <a:r>
              <a:rPr lang="en-US" dirty="0" err="1" smtClean="0"/>
              <a:t>SUCCESSOR.S,x</a:t>
            </a:r>
            <a:endParaRPr lang="en-US" dirty="0" smtClean="0"/>
          </a:p>
          <a:p>
            <a:r>
              <a:rPr lang="en-US" dirty="0" err="1" smtClean="0"/>
              <a:t>PREDECESSOR.S,x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binary tree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23528" y="1196752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 binary search tree is organized, in a binary tree, as shown in Figure. We can represent such a tree by a linked data structure in which each node is an object. In addition to a key and satellite data, each node contains Attributes left, right, and p that point to the nodes corresponding to its left child, its right child, and its parent, respectively.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323528" y="2492896"/>
            <a:ext cx="77048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/>
              <a:t>Let x be a node in a binary search tree. If y is a node in the left </a:t>
            </a:r>
            <a:r>
              <a:rPr lang="en-US" i="1" dirty="0" err="1" smtClean="0"/>
              <a:t>subtree</a:t>
            </a:r>
            <a:endParaRPr lang="en-US" i="1" dirty="0" smtClean="0"/>
          </a:p>
          <a:p>
            <a:r>
              <a:rPr lang="en-US" i="1" dirty="0" smtClean="0"/>
              <a:t>Of  x, then </a:t>
            </a:r>
            <a:r>
              <a:rPr lang="en-US" i="1" dirty="0" err="1" smtClean="0"/>
              <a:t>y.key</a:t>
            </a:r>
            <a:r>
              <a:rPr lang="en-US" i="1" dirty="0" smtClean="0"/>
              <a:t>&lt;=</a:t>
            </a:r>
            <a:r>
              <a:rPr lang="en-US" i="1" dirty="0" err="1" smtClean="0"/>
              <a:t>x.key</a:t>
            </a:r>
            <a:r>
              <a:rPr lang="en-US" i="1" dirty="0" smtClean="0"/>
              <a:t>. If y is a node in the right </a:t>
            </a:r>
            <a:r>
              <a:rPr lang="en-US" i="1" dirty="0" err="1" smtClean="0"/>
              <a:t>subtree</a:t>
            </a:r>
            <a:r>
              <a:rPr lang="en-US" i="1" dirty="0" smtClean="0"/>
              <a:t> of  x, then</a:t>
            </a:r>
          </a:p>
          <a:p>
            <a:r>
              <a:rPr lang="en-US" i="1" dirty="0" err="1" smtClean="0"/>
              <a:t>y.key</a:t>
            </a:r>
            <a:r>
              <a:rPr lang="en-US" i="1" dirty="0" smtClean="0"/>
              <a:t>&gt;=</a:t>
            </a:r>
            <a:r>
              <a:rPr lang="en-US" i="1" dirty="0" err="1" smtClean="0"/>
              <a:t>x.key</a:t>
            </a:r>
            <a:endParaRPr lang="el-GR" i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 Tree Walk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467544" y="1772816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binary-search-tree property allows us to print out all the keys in a binary</a:t>
            </a:r>
          </a:p>
          <a:p>
            <a:r>
              <a:rPr lang="en-US" dirty="0" smtClean="0"/>
              <a:t>search tree in sorted order by a simple recursive algorithm, called an </a:t>
            </a:r>
            <a:r>
              <a:rPr lang="en-US" b="1" dirty="0" err="1" smtClean="0"/>
              <a:t>inorder</a:t>
            </a:r>
            <a:r>
              <a:rPr lang="en-US" b="1" dirty="0" smtClean="0"/>
              <a:t> tree</a:t>
            </a:r>
          </a:p>
          <a:p>
            <a:r>
              <a:rPr lang="en-US" b="1" dirty="0" smtClean="0"/>
              <a:t>walk</a:t>
            </a:r>
            <a:r>
              <a:rPr lang="en-US" dirty="0" smtClean="0"/>
              <a:t>. </a:t>
            </a:r>
            <a:endParaRPr lang="el-G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2780928"/>
            <a:ext cx="3629025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3009" y="4298150"/>
            <a:ext cx="4823247" cy="2299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Searching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467544" y="1353542"/>
            <a:ext cx="79928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use the following procedure to search for a node with a given key in a binary</a:t>
            </a:r>
          </a:p>
          <a:p>
            <a:r>
              <a:rPr lang="en-US" dirty="0" smtClean="0"/>
              <a:t>search tree. Given a pointer to the root of the tree and a key k, TREE-SEARCH</a:t>
            </a:r>
          </a:p>
          <a:p>
            <a:r>
              <a:rPr lang="en-US" dirty="0" smtClean="0"/>
              <a:t>returns a pointer to a node with key k if one exists; otherwise, it returns NIL.</a:t>
            </a:r>
            <a:endParaRPr lang="el-G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71900" y="2357239"/>
            <a:ext cx="40005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16363" y="4293096"/>
            <a:ext cx="4048125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251520" y="465313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The nodes encountered during the recursion form a simple path downward from the root of</a:t>
            </a:r>
          </a:p>
          <a:p>
            <a:r>
              <a:rPr lang="en-US" dirty="0" smtClean="0"/>
              <a:t>the tree, and thus the running time of TREE-SEARCH is O(h),where h is the height</a:t>
            </a:r>
          </a:p>
          <a:p>
            <a:r>
              <a:rPr lang="en-US" dirty="0" smtClean="0"/>
              <a:t>of the tree.</a:t>
            </a:r>
            <a:endParaRPr lang="el-GR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8954" y="2300089"/>
            <a:ext cx="3028950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Minimum and maximum</a:t>
            </a:r>
            <a:endParaRPr lang="el-GR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556792"/>
            <a:ext cx="20288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1508770"/>
            <a:ext cx="24003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755576" y="2690336"/>
            <a:ext cx="77768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Both of these procedures run in O(h) time on a tree of height h since, as in TREE-SEARCH, the sequence of nodes encountered forms a simple path downward from the root.</a:t>
            </a:r>
            <a:endParaRPr lang="el-G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Successor and predecessor</a:t>
            </a:r>
            <a:endParaRPr lang="el-G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412776"/>
            <a:ext cx="3781425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Ορθογώνιο"/>
          <p:cNvSpPr/>
          <p:nvPr/>
        </p:nvSpPr>
        <p:spPr>
          <a:xfrm>
            <a:off x="4392488" y="1412776"/>
            <a:ext cx="4572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break the code for TREE-SUCCESSOR into two cases. If the right </a:t>
            </a:r>
            <a:r>
              <a:rPr lang="en-US" dirty="0" err="1" smtClean="0"/>
              <a:t>subtree</a:t>
            </a:r>
            <a:r>
              <a:rPr lang="en-US" dirty="0" smtClean="0"/>
              <a:t> of node x is nonempty, then the successor of x is just the leftmost node in </a:t>
            </a:r>
            <a:r>
              <a:rPr lang="en-US" dirty="0" err="1" smtClean="0"/>
              <a:t>x’s</a:t>
            </a:r>
            <a:r>
              <a:rPr lang="en-US" dirty="0" smtClean="0"/>
              <a:t> right </a:t>
            </a:r>
            <a:r>
              <a:rPr lang="en-US" dirty="0" err="1" smtClean="0"/>
              <a:t>subtree</a:t>
            </a:r>
            <a:r>
              <a:rPr lang="en-US" dirty="0" smtClean="0"/>
              <a:t>, which we find in line 2 by calling TREE- MINIMUM(</a:t>
            </a:r>
            <a:r>
              <a:rPr lang="en-US" dirty="0" err="1" smtClean="0"/>
              <a:t>x.right</a:t>
            </a:r>
            <a:r>
              <a:rPr lang="en-US" dirty="0" smtClean="0"/>
              <a:t>). The running time of TREE-SUCCESSOR on a tree of height h is O(h),since we either follow a simple path up the tree or follow a simple path down the tree. </a:t>
            </a:r>
          </a:p>
          <a:p>
            <a:endParaRPr lang="en-US" dirty="0" smtClean="0"/>
          </a:p>
          <a:p>
            <a:r>
              <a:rPr lang="en-US" dirty="0" smtClean="0"/>
              <a:t>The procedure TREE-PREDECESSOR, which is symmetric to TREE-SUCCESSOR, also</a:t>
            </a:r>
          </a:p>
          <a:p>
            <a:r>
              <a:rPr lang="en-US" dirty="0" smtClean="0"/>
              <a:t>runs in time O(h)</a:t>
            </a:r>
            <a:endParaRPr lang="el-GR" dirty="0"/>
          </a:p>
        </p:txBody>
      </p:sp>
      <p:sp>
        <p:nvSpPr>
          <p:cNvPr id="5" name="4 - Ορθογώνιο"/>
          <p:cNvSpPr/>
          <p:nvPr/>
        </p:nvSpPr>
        <p:spPr>
          <a:xfrm>
            <a:off x="539552" y="5013176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Theorem 12.2</a:t>
            </a:r>
          </a:p>
          <a:p>
            <a:r>
              <a:rPr lang="en-US" i="1" dirty="0" smtClean="0"/>
              <a:t>We can implement the dynamic-set operations SEARCH,MINIMUM,MAXIMUM,</a:t>
            </a:r>
          </a:p>
          <a:p>
            <a:r>
              <a:rPr lang="en-US" i="1" dirty="0" smtClean="0"/>
              <a:t>SUCCESSOR, and PREDECESSOR so that each one runs in O(h) time on a binary</a:t>
            </a:r>
          </a:p>
          <a:p>
            <a:r>
              <a:rPr lang="en-US" i="1" dirty="0" smtClean="0"/>
              <a:t>search tree of height h.</a:t>
            </a:r>
            <a:endParaRPr lang="el-GR" i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Insertion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95536" y="1412776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</a:t>
            </a:r>
            <a:r>
              <a:rPr lang="en-US" dirty="0" smtClean="0"/>
              <a:t>operations of insertion and deletion cause the dynamic set represented by a</a:t>
            </a:r>
          </a:p>
          <a:p>
            <a:r>
              <a:rPr lang="en-US" dirty="0" smtClean="0"/>
              <a:t>binary search tree to change. The data structure must be modified to reflect this</a:t>
            </a:r>
          </a:p>
          <a:p>
            <a:r>
              <a:rPr lang="en-US" dirty="0" smtClean="0"/>
              <a:t>change, but in such a way that the binary-search-tree property continues to hold.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420888"/>
            <a:ext cx="4457700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2420888"/>
            <a:ext cx="3714750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- Ορθογώνιο"/>
          <p:cNvSpPr/>
          <p:nvPr/>
        </p:nvSpPr>
        <p:spPr>
          <a:xfrm>
            <a:off x="5148064" y="4826675"/>
            <a:ext cx="37799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Inserting an item with key13into a binary search tree. Lightly shaded nodes </a:t>
            </a:r>
            <a:r>
              <a:rPr lang="en-US" dirty="0" smtClean="0"/>
              <a:t>indicate the </a:t>
            </a:r>
            <a:r>
              <a:rPr lang="en-US" dirty="0" smtClean="0"/>
              <a:t>simple path from the root down to the position where the item is inserted. The dashed line</a:t>
            </a:r>
          </a:p>
          <a:p>
            <a:r>
              <a:rPr lang="en-US" dirty="0" smtClean="0"/>
              <a:t>indicates the link in the tree that is added to insert the item</a:t>
            </a:r>
            <a:endParaRPr lang="el-GR" dirty="0"/>
          </a:p>
        </p:txBody>
      </p:sp>
      <p:sp>
        <p:nvSpPr>
          <p:cNvPr id="9" name="8 - Ορθογώνιο"/>
          <p:cNvSpPr/>
          <p:nvPr/>
        </p:nvSpPr>
        <p:spPr>
          <a:xfrm>
            <a:off x="395536" y="593467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Like the other primitive operations on search trees, the procedure TREE-INSERT</a:t>
            </a:r>
          </a:p>
          <a:p>
            <a:r>
              <a:rPr lang="en-US" dirty="0" smtClean="0"/>
              <a:t>runs </a:t>
            </a:r>
            <a:r>
              <a:rPr lang="en-US" dirty="0" smtClean="0"/>
              <a:t>in O(h) time </a:t>
            </a:r>
            <a:r>
              <a:rPr lang="en-US" dirty="0" smtClean="0"/>
              <a:t>on a tree of </a:t>
            </a:r>
            <a:r>
              <a:rPr lang="en-US" dirty="0" smtClean="0"/>
              <a:t>height h</a:t>
            </a:r>
            <a:r>
              <a:rPr lang="en-US" dirty="0" smtClean="0"/>
              <a:t>.</a:t>
            </a:r>
            <a:endParaRPr lang="el-G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Deletion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95536" y="1268760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procedure for deleting a given </a:t>
            </a:r>
            <a:r>
              <a:rPr lang="en-US" dirty="0" smtClean="0"/>
              <a:t>node z from </a:t>
            </a:r>
            <a:r>
              <a:rPr lang="en-US" dirty="0" smtClean="0"/>
              <a:t>a binary search </a:t>
            </a:r>
            <a:r>
              <a:rPr lang="en-US" dirty="0" smtClean="0"/>
              <a:t>tree T takes </a:t>
            </a:r>
            <a:r>
              <a:rPr lang="en-US" dirty="0" smtClean="0"/>
              <a:t>as</a:t>
            </a:r>
          </a:p>
          <a:p>
            <a:r>
              <a:rPr lang="en-US" dirty="0" smtClean="0"/>
              <a:t>arguments pointers </a:t>
            </a:r>
            <a:r>
              <a:rPr lang="en-US" dirty="0" smtClean="0"/>
              <a:t>to T and z. </a:t>
            </a:r>
            <a:r>
              <a:rPr lang="en-US" dirty="0" smtClean="0"/>
              <a:t>Deletion is done by considering the four cases </a:t>
            </a:r>
            <a:r>
              <a:rPr lang="en-US" dirty="0" smtClean="0"/>
              <a:t>shown.</a:t>
            </a:r>
            <a:endParaRPr lang="en-US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134320"/>
            <a:ext cx="4034036" cy="3842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1995162"/>
            <a:ext cx="1908423" cy="164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3773975"/>
            <a:ext cx="2592288" cy="236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Ορθογώνιο"/>
          <p:cNvSpPr/>
          <p:nvPr/>
        </p:nvSpPr>
        <p:spPr>
          <a:xfrm>
            <a:off x="0" y="5962054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Theorem 12.3</a:t>
            </a:r>
          </a:p>
          <a:p>
            <a:r>
              <a:rPr lang="en-US" dirty="0" smtClean="0"/>
              <a:t>We can implement the dynamic-set operations </a:t>
            </a:r>
            <a:r>
              <a:rPr lang="en-US" dirty="0" smtClean="0"/>
              <a:t>INSERT and DELETE so </a:t>
            </a:r>
            <a:r>
              <a:rPr lang="en-US" dirty="0" smtClean="0"/>
              <a:t>that each</a:t>
            </a:r>
          </a:p>
          <a:p>
            <a:r>
              <a:rPr lang="en-US" dirty="0" smtClean="0"/>
              <a:t>one runs </a:t>
            </a:r>
            <a:r>
              <a:rPr lang="en-US" dirty="0" smtClean="0"/>
              <a:t>in O(h) time </a:t>
            </a:r>
            <a:r>
              <a:rPr lang="en-US" dirty="0" smtClean="0"/>
              <a:t>on a binary search tree of </a:t>
            </a:r>
            <a:r>
              <a:rPr lang="en-US" dirty="0" smtClean="0"/>
              <a:t>height h</a:t>
            </a:r>
            <a:r>
              <a:rPr lang="en-US" dirty="0" smtClean="0"/>
              <a:t>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1 Exercise 3</a:t>
            </a:r>
            <a:endParaRPr lang="el-G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988840"/>
            <a:ext cx="6934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Stacks and queues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467544" y="1556792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In a stack, the element deleted from the set is the one most recently inserted: the stack implements a last-in, first-out, or </a:t>
            </a:r>
            <a:r>
              <a:rPr lang="en-US" b="1" dirty="0" smtClean="0"/>
              <a:t>LIFO</a:t>
            </a:r>
            <a:r>
              <a:rPr lang="en-US" dirty="0" smtClean="0"/>
              <a:t>, policy. Similarly, in a queue, the element deleted is always the one that has been in the set for the longest time: the queue implements a first-in, first-out, or </a:t>
            </a:r>
            <a:r>
              <a:rPr lang="en-US" b="1" dirty="0" smtClean="0"/>
              <a:t>FIFO</a:t>
            </a:r>
            <a:r>
              <a:rPr lang="en-US" dirty="0" smtClean="0"/>
              <a:t>, policy.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467544" y="2828836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INSERT operation on a stack is often called PUSH, and the DELETE operation, which does not take an element argument, is often called POP</a:t>
            </a:r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293096"/>
            <a:ext cx="669925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Stacks and queues</a:t>
            </a:r>
            <a:endParaRPr lang="el-G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b="32866"/>
          <a:stretch>
            <a:fillRect/>
          </a:stretch>
        </p:blipFill>
        <p:spPr bwMode="auto">
          <a:xfrm>
            <a:off x="1309836" y="3140968"/>
            <a:ext cx="6286500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Ορθογώνιο"/>
          <p:cNvSpPr/>
          <p:nvPr/>
        </p:nvSpPr>
        <p:spPr>
          <a:xfrm>
            <a:off x="395536" y="1628800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call the INSERT operation on a queue ENQUEUE, and we call the DELETE</a:t>
            </a:r>
          </a:p>
          <a:p>
            <a:r>
              <a:rPr lang="en-US" dirty="0" smtClean="0"/>
              <a:t>operation DEQUEUE; like the stack operation POP, DEQUEUE takes no element argument. The FIFO property of a queue causes it to operate like a line of customers</a:t>
            </a:r>
          </a:p>
          <a:p>
            <a:r>
              <a:rPr lang="en-US" dirty="0" smtClean="0"/>
              <a:t>waiting to pay a cashier. The queue has a head and a tail. 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Linked lists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611560" y="1484784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 linked list is a data structure in which the objects are arranged in a linear order.</a:t>
            </a:r>
          </a:p>
          <a:p>
            <a:r>
              <a:rPr lang="en-US" dirty="0" smtClean="0"/>
              <a:t>Unlike an array, however, in which the linear order is determined by the array</a:t>
            </a:r>
          </a:p>
          <a:p>
            <a:r>
              <a:rPr lang="en-US" dirty="0" smtClean="0"/>
              <a:t>indices, the order in a linked list is determined by a pointer in each object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611560" y="269033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Linked lists provide a simple, flexible representation for dynamic sets, supporting all the set operations listed</a:t>
            </a:r>
            <a:endParaRPr lang="el-G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450" y="3524746"/>
            <a:ext cx="75311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Searching a linked list</a:t>
            </a:r>
            <a:endParaRPr lang="el-G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844824"/>
            <a:ext cx="4143375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Ορθογώνιο"/>
          <p:cNvSpPr/>
          <p:nvPr/>
        </p:nvSpPr>
        <p:spPr>
          <a:xfrm>
            <a:off x="827584" y="4293096"/>
            <a:ext cx="7488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To search a list of n objects, the LIST-SEARCH procedure takes O(n) in the</a:t>
            </a:r>
          </a:p>
          <a:p>
            <a:r>
              <a:rPr lang="en-US" dirty="0" smtClean="0"/>
              <a:t>worst case, since it may have to search the entire list.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Inserting into a linked list</a:t>
            </a:r>
            <a:endParaRPr lang="el-G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00350" y="1556792"/>
            <a:ext cx="3543300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Ορθογώνιο"/>
          <p:cNvSpPr/>
          <p:nvPr/>
        </p:nvSpPr>
        <p:spPr>
          <a:xfrm>
            <a:off x="971600" y="4509120"/>
            <a:ext cx="37701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INSERT on a list of n elements is O(1)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Deleting from a linked list</a:t>
            </a:r>
            <a:endParaRPr lang="el-G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5075" y="1628800"/>
            <a:ext cx="413385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Ορθογώνιο"/>
          <p:cNvSpPr/>
          <p:nvPr/>
        </p:nvSpPr>
        <p:spPr>
          <a:xfrm>
            <a:off x="395536" y="4149080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LIST-DELETE runs </a:t>
            </a:r>
            <a:r>
              <a:rPr lang="en-US" dirty="0" err="1" smtClean="0"/>
              <a:t>inO</a:t>
            </a:r>
            <a:r>
              <a:rPr lang="en-US" dirty="0" smtClean="0"/>
              <a:t>(1), but if we wish to delete an element with a given key O(n)</a:t>
            </a:r>
          </a:p>
          <a:p>
            <a:r>
              <a:rPr lang="en-US" dirty="0" smtClean="0"/>
              <a:t>is required in the worst case because we must first call LIST-SEARCH to find the</a:t>
            </a:r>
          </a:p>
          <a:p>
            <a:r>
              <a:rPr lang="en-US" dirty="0" smtClean="0"/>
              <a:t>element.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Sentinels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467544" y="1484784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 sentinel is a dummy object that allows us to simplify boundary conditions.</a:t>
            </a:r>
            <a:endParaRPr lang="el-G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093962"/>
            <a:ext cx="7169150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Ορθογώνιο"/>
          <p:cNvSpPr/>
          <p:nvPr/>
        </p:nvSpPr>
        <p:spPr>
          <a:xfrm>
            <a:off x="539552" y="4797152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attribute L:nil:next points to the head of the list, and L:nil:prev</a:t>
            </a:r>
          </a:p>
          <a:p>
            <a:r>
              <a:rPr lang="en-US" dirty="0" smtClean="0"/>
              <a:t>points to the tail.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Προσαρμοσμένος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</TotalTime>
  <Words>1872</Words>
  <Application>Microsoft Office PowerPoint</Application>
  <PresentationFormat>Προβολή στην οθόνη (4:3)</PresentationFormat>
  <Paragraphs>160</Paragraphs>
  <Slides>27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27</vt:i4>
      </vt:variant>
    </vt:vector>
  </HeadingPairs>
  <TitlesOfParts>
    <vt:vector size="28" baseType="lpstr">
      <vt:lpstr>Θέμα του Office</vt:lpstr>
      <vt:lpstr>Elementary Data Structures</vt:lpstr>
      <vt:lpstr>Basic Set Operations</vt:lpstr>
      <vt:lpstr>Stacks and queues</vt:lpstr>
      <vt:lpstr>Stacks and queues</vt:lpstr>
      <vt:lpstr>Linked lists</vt:lpstr>
      <vt:lpstr>Searching a linked list</vt:lpstr>
      <vt:lpstr>Inserting into a linked list</vt:lpstr>
      <vt:lpstr>Deleting from a linked list</vt:lpstr>
      <vt:lpstr>Sentinels</vt:lpstr>
      <vt:lpstr>Representing rooted trees</vt:lpstr>
      <vt:lpstr>left-child, right-sibling examples </vt:lpstr>
      <vt:lpstr>Assignment 1, Exercise 1</vt:lpstr>
      <vt:lpstr>Direct-address tables</vt:lpstr>
      <vt:lpstr>Hash tables</vt:lpstr>
      <vt:lpstr>Διαφάνεια 15</vt:lpstr>
      <vt:lpstr>Perfect hashing</vt:lpstr>
      <vt:lpstr>How Hashing works</vt:lpstr>
      <vt:lpstr>Assignment 1 Exercises 2</vt:lpstr>
      <vt:lpstr>Binary Search Trees</vt:lpstr>
      <vt:lpstr>What is a binary tree</vt:lpstr>
      <vt:lpstr>Binary Search Tree Walk</vt:lpstr>
      <vt:lpstr>Searching</vt:lpstr>
      <vt:lpstr>Minimum and maximum</vt:lpstr>
      <vt:lpstr>Successor and predecessor</vt:lpstr>
      <vt:lpstr>Insertion</vt:lpstr>
      <vt:lpstr>Deletion</vt:lpstr>
      <vt:lpstr>Assignment 1 Exercise 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Divide and Conquer</dc:title>
  <dc:creator>mclab</dc:creator>
  <cp:lastModifiedBy>mclab</cp:lastModifiedBy>
  <cp:revision>148</cp:revision>
  <dcterms:created xsi:type="dcterms:W3CDTF">2012-11-19T14:40:23Z</dcterms:created>
  <dcterms:modified xsi:type="dcterms:W3CDTF">2013-10-23T17:58:20Z</dcterms:modified>
</cp:coreProperties>
</file>