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94" r:id="rId15"/>
    <p:sldId id="270" r:id="rId16"/>
    <p:sldId id="272" r:id="rId17"/>
    <p:sldId id="300" r:id="rId18"/>
    <p:sldId id="295" r:id="rId19"/>
    <p:sldId id="296" r:id="rId20"/>
    <p:sldId id="297" r:id="rId21"/>
    <p:sldId id="299" r:id="rId22"/>
    <p:sldId id="273" r:id="rId23"/>
    <p:sldId id="274" r:id="rId24"/>
    <p:sldId id="275" r:id="rId25"/>
    <p:sldId id="276" r:id="rId26"/>
    <p:sldId id="278" r:id="rId27"/>
    <p:sldId id="279" r:id="rId28"/>
    <p:sldId id="290" r:id="rId29"/>
    <p:sldId id="292" r:id="rId30"/>
    <p:sldId id="280" r:id="rId31"/>
    <p:sldId id="281" r:id="rId32"/>
    <p:sldId id="282" r:id="rId33"/>
    <p:sldId id="283" r:id="rId34"/>
    <p:sldId id="284" r:id="rId35"/>
    <p:sldId id="285" r:id="rId36"/>
    <p:sldId id="286" r:id="rId37"/>
    <p:sldId id="293" r:id="rId38"/>
    <p:sldId id="287" r:id="rId39"/>
    <p:sldId id="288" r:id="rId40"/>
    <p:sldId id="289"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1205"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FE17140-5E8C-410F-8364-B70B26E10938}" type="datetimeFigureOut">
              <a:rPr lang="el-GR" smtClean="0"/>
              <a:pPr/>
              <a:t>27/11/2013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846DEB-7127-4E16-9E4D-6DFADFD2FEF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17140-5E8C-410F-8364-B70B26E10938}" type="datetimeFigureOut">
              <a:rPr lang="el-GR" smtClean="0"/>
              <a:pPr/>
              <a:t>27/11/2013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46DEB-7127-4E16-9E4D-6DFADFD2FEF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Dynamic Programming</a:t>
            </a:r>
            <a:endParaRPr lang="el-GR" dirty="0"/>
          </a:p>
        </p:txBody>
      </p:sp>
      <p:sp>
        <p:nvSpPr>
          <p:cNvPr id="3" name="2 - Υπότιτλος"/>
          <p:cNvSpPr>
            <a:spLocks noGrp="1"/>
          </p:cNvSpPr>
          <p:nvPr>
            <p:ph type="subTitle" idx="1"/>
          </p:nvPr>
        </p:nvSpPr>
        <p:spPr/>
        <p:txBody>
          <a:bodyPr/>
          <a:lstStyle/>
          <a:p>
            <a:r>
              <a:rPr lang="en-US" dirty="0" smtClean="0"/>
              <a:t>Data Structures and Algorithms</a:t>
            </a:r>
          </a:p>
          <a:p>
            <a:r>
              <a:rPr lang="en-US" dirty="0" smtClean="0"/>
              <a:t>A. G. </a:t>
            </a:r>
            <a:r>
              <a:rPr lang="en-US" dirty="0" err="1" smtClean="0"/>
              <a:t>Malamos</a:t>
            </a:r>
            <a:endParaRPr 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Edit Distance</a:t>
            </a:r>
            <a:endParaRPr lang="el-GR" dirty="0"/>
          </a:p>
        </p:txBody>
      </p:sp>
      <p:sp>
        <p:nvSpPr>
          <p:cNvPr id="3" name="2 - Ορθογώνιο"/>
          <p:cNvSpPr/>
          <p:nvPr/>
        </p:nvSpPr>
        <p:spPr>
          <a:xfrm>
            <a:off x="323528" y="1628800"/>
            <a:ext cx="8568952" cy="1200329"/>
          </a:xfrm>
          <a:prstGeom prst="rect">
            <a:avLst/>
          </a:prstGeom>
        </p:spPr>
        <p:txBody>
          <a:bodyPr wrap="square">
            <a:spAutoFit/>
          </a:bodyPr>
          <a:lstStyle/>
          <a:p>
            <a:r>
              <a:rPr lang="en-US" dirty="0" smtClean="0"/>
              <a:t>For this to work, we need to somehow express E(</a:t>
            </a:r>
            <a:r>
              <a:rPr lang="en-US" dirty="0" err="1" smtClean="0"/>
              <a:t>i</a:t>
            </a:r>
            <a:r>
              <a:rPr lang="en-US" dirty="0" smtClean="0"/>
              <a:t>, j ) in terms of smaller </a:t>
            </a:r>
            <a:r>
              <a:rPr lang="en-US" dirty="0" err="1" smtClean="0"/>
              <a:t>subproblems</a:t>
            </a:r>
            <a:r>
              <a:rPr lang="en-US" dirty="0" smtClean="0"/>
              <a:t>.</a:t>
            </a:r>
          </a:p>
          <a:p>
            <a:r>
              <a:rPr lang="en-US" dirty="0" smtClean="0"/>
              <a:t>Let's see what do we know about the best alignment between x[1,..,i] and y[1,..,j ]? </a:t>
            </a:r>
          </a:p>
          <a:p>
            <a:endParaRPr lang="en-US" dirty="0" smtClean="0"/>
          </a:p>
          <a:p>
            <a:r>
              <a:rPr lang="en-US" dirty="0" smtClean="0"/>
              <a:t>Well, its rightmost column can only be one of three things:</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2671763" y="3048000"/>
            <a:ext cx="3800475" cy="762000"/>
          </a:xfrm>
          <a:prstGeom prst="rect">
            <a:avLst/>
          </a:prstGeom>
          <a:noFill/>
          <a:ln w="9525">
            <a:noFill/>
            <a:miter lim="800000"/>
            <a:headEnd/>
            <a:tailEnd/>
          </a:ln>
        </p:spPr>
      </p:pic>
      <p:sp>
        <p:nvSpPr>
          <p:cNvPr id="5" name="4 - Ορθογώνιο"/>
          <p:cNvSpPr/>
          <p:nvPr/>
        </p:nvSpPr>
        <p:spPr>
          <a:xfrm>
            <a:off x="395536" y="4149080"/>
            <a:ext cx="7920880" cy="1754326"/>
          </a:xfrm>
          <a:prstGeom prst="rect">
            <a:avLst/>
          </a:prstGeom>
        </p:spPr>
        <p:txBody>
          <a:bodyPr wrap="square">
            <a:spAutoFit/>
          </a:bodyPr>
          <a:lstStyle/>
          <a:p>
            <a:r>
              <a:rPr lang="en-US" dirty="0" smtClean="0"/>
              <a:t>The first case incurs a cost of 1 for this particular column (delete a character x[</a:t>
            </a:r>
            <a:r>
              <a:rPr lang="en-US" dirty="0" err="1" smtClean="0"/>
              <a:t>i</a:t>
            </a:r>
            <a:r>
              <a:rPr lang="en-US" dirty="0" smtClean="0"/>
              <a:t>]), and it remains to align x[1,..,i -1] with y[1,..,j ]. But this is exactly the </a:t>
            </a:r>
            <a:r>
              <a:rPr lang="en-US" dirty="0" err="1" smtClean="0"/>
              <a:t>subproblem</a:t>
            </a:r>
            <a:r>
              <a:rPr lang="en-US" dirty="0" smtClean="0"/>
              <a:t> E(</a:t>
            </a:r>
            <a:r>
              <a:rPr lang="en-US" dirty="0" err="1" smtClean="0"/>
              <a:t>i</a:t>
            </a:r>
            <a:r>
              <a:rPr lang="en-US" dirty="0" smtClean="0"/>
              <a:t> -1, j ).</a:t>
            </a:r>
          </a:p>
          <a:p>
            <a:r>
              <a:rPr lang="en-US" dirty="0" smtClean="0"/>
              <a:t>In the second case, also with cost 1, we still need to align x[1,...,</a:t>
            </a:r>
            <a:r>
              <a:rPr lang="en-US" dirty="0" err="1" smtClean="0"/>
              <a:t>i</a:t>
            </a:r>
            <a:r>
              <a:rPr lang="en-US" dirty="0" smtClean="0"/>
              <a:t>] with y[1,..,j-1]. This is again another </a:t>
            </a:r>
            <a:r>
              <a:rPr lang="en-US" dirty="0" err="1" smtClean="0"/>
              <a:t>subproblem</a:t>
            </a:r>
            <a:r>
              <a:rPr lang="en-US" dirty="0" smtClean="0"/>
              <a:t>, E(</a:t>
            </a:r>
            <a:r>
              <a:rPr lang="en-US" dirty="0" err="1" smtClean="0"/>
              <a:t>i</a:t>
            </a:r>
            <a:r>
              <a:rPr lang="en-US" dirty="0" smtClean="0"/>
              <a:t>; j-1). And in the final case, which either costs 1 (if x[</a:t>
            </a:r>
            <a:r>
              <a:rPr lang="en-US" dirty="0" err="1" smtClean="0"/>
              <a:t>i</a:t>
            </a:r>
            <a:r>
              <a:rPr lang="en-US" dirty="0" smtClean="0"/>
              <a:t>] &lt;&gt; y[j]) or 0 (if x[</a:t>
            </a:r>
            <a:r>
              <a:rPr lang="en-US" dirty="0" err="1" smtClean="0"/>
              <a:t>i</a:t>
            </a:r>
            <a:r>
              <a:rPr lang="en-US" dirty="0" smtClean="0"/>
              <a:t>] = y[j ]), what's left is the </a:t>
            </a:r>
            <a:r>
              <a:rPr lang="en-US" dirty="0" err="1" smtClean="0"/>
              <a:t>subproblem</a:t>
            </a:r>
            <a:r>
              <a:rPr lang="en-US" dirty="0" smtClean="0"/>
              <a:t> E(i-1, j-1).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Edit Distance</a:t>
            </a:r>
            <a:endParaRPr lang="el-GR" dirty="0"/>
          </a:p>
        </p:txBody>
      </p:sp>
      <p:sp>
        <p:nvSpPr>
          <p:cNvPr id="3" name="2 - Ορθογώνιο"/>
          <p:cNvSpPr/>
          <p:nvPr/>
        </p:nvSpPr>
        <p:spPr>
          <a:xfrm>
            <a:off x="395536" y="1484784"/>
            <a:ext cx="8280920" cy="1477328"/>
          </a:xfrm>
          <a:prstGeom prst="rect">
            <a:avLst/>
          </a:prstGeom>
        </p:spPr>
        <p:txBody>
          <a:bodyPr wrap="square">
            <a:spAutoFit/>
          </a:bodyPr>
          <a:lstStyle/>
          <a:p>
            <a:r>
              <a:rPr lang="en-US" dirty="0" smtClean="0"/>
              <a:t>In short, we have expressed E(</a:t>
            </a:r>
            <a:r>
              <a:rPr lang="en-US" dirty="0" err="1" smtClean="0"/>
              <a:t>i</a:t>
            </a:r>
            <a:r>
              <a:rPr lang="en-US" dirty="0" smtClean="0"/>
              <a:t>, j ) in terms of three smaller </a:t>
            </a:r>
            <a:r>
              <a:rPr lang="en-US" dirty="0" err="1" smtClean="0"/>
              <a:t>subproblems</a:t>
            </a:r>
            <a:r>
              <a:rPr lang="en-US" dirty="0" smtClean="0"/>
              <a:t> E(</a:t>
            </a:r>
            <a:r>
              <a:rPr lang="en-US" dirty="0" err="1" smtClean="0"/>
              <a:t>i</a:t>
            </a:r>
            <a:r>
              <a:rPr lang="en-US" dirty="0" smtClean="0"/>
              <a:t> -1, j ), E(I, j -1), E(i-1; j -1). We have no idea which of them is the right one, so we need to try them all and pick the best: </a:t>
            </a:r>
          </a:p>
          <a:p>
            <a:endParaRPr lang="en-US" dirty="0" smtClean="0"/>
          </a:p>
          <a:p>
            <a:r>
              <a:rPr lang="en-US" b="1" i="1" dirty="0" smtClean="0"/>
              <a:t>E(I, j ) = min{1+E(</a:t>
            </a:r>
            <a:r>
              <a:rPr lang="en-US" b="1" i="1" dirty="0" err="1" smtClean="0"/>
              <a:t>i</a:t>
            </a:r>
            <a:r>
              <a:rPr lang="en-US" b="1" i="1" dirty="0" smtClean="0"/>
              <a:t> -1, j ), 1 + </a:t>
            </a:r>
            <a:r>
              <a:rPr lang="en-US" b="1" i="1" dirty="0" smtClean="0"/>
              <a:t>E(</a:t>
            </a:r>
            <a:r>
              <a:rPr lang="en-US" b="1" i="1" dirty="0" err="1" smtClean="0"/>
              <a:t>i</a:t>
            </a:r>
            <a:r>
              <a:rPr lang="en-US" b="1" i="1" dirty="0" smtClean="0"/>
              <a:t>, </a:t>
            </a:r>
            <a:r>
              <a:rPr lang="en-US" b="1" i="1" dirty="0" smtClean="0"/>
              <a:t>j-1), diff(</a:t>
            </a:r>
            <a:r>
              <a:rPr lang="en-US" b="1" i="1" dirty="0" err="1" smtClean="0"/>
              <a:t>i</a:t>
            </a:r>
            <a:r>
              <a:rPr lang="en-US" b="1" i="1" dirty="0" smtClean="0"/>
              <a:t>, j ) + E(</a:t>
            </a:r>
            <a:r>
              <a:rPr lang="en-US" b="1" i="1" dirty="0" err="1" smtClean="0"/>
              <a:t>i</a:t>
            </a:r>
            <a:r>
              <a:rPr lang="en-US" b="1" i="1" dirty="0" smtClean="0"/>
              <a:t> -1, j-1)}</a:t>
            </a:r>
            <a:endParaRPr lang="el-GR" b="1" i="1" dirty="0"/>
          </a:p>
        </p:txBody>
      </p:sp>
      <p:sp>
        <p:nvSpPr>
          <p:cNvPr id="4" name="3 - Ορθογώνιο"/>
          <p:cNvSpPr/>
          <p:nvPr/>
        </p:nvSpPr>
        <p:spPr>
          <a:xfrm>
            <a:off x="395536" y="3105835"/>
            <a:ext cx="8136904" cy="369332"/>
          </a:xfrm>
          <a:prstGeom prst="rect">
            <a:avLst/>
          </a:prstGeom>
        </p:spPr>
        <p:txBody>
          <a:bodyPr wrap="square">
            <a:spAutoFit/>
          </a:bodyPr>
          <a:lstStyle/>
          <a:p>
            <a:r>
              <a:rPr lang="en-US" dirty="0" smtClean="0"/>
              <a:t>where for convenience diff(</a:t>
            </a:r>
            <a:r>
              <a:rPr lang="en-US" dirty="0" err="1" smtClean="0"/>
              <a:t>i</a:t>
            </a:r>
            <a:r>
              <a:rPr lang="en-US" dirty="0" smtClean="0"/>
              <a:t>, j ) is defined to be 0 if x[</a:t>
            </a:r>
            <a:r>
              <a:rPr lang="en-US" dirty="0" err="1" smtClean="0"/>
              <a:t>i</a:t>
            </a:r>
            <a:r>
              <a:rPr lang="en-US" dirty="0" smtClean="0"/>
              <a:t>] = y[j] and 1 otherwise</a:t>
            </a:r>
            <a:endParaRPr lang="el-GR" dirty="0"/>
          </a:p>
        </p:txBody>
      </p:sp>
      <p:sp>
        <p:nvSpPr>
          <p:cNvPr id="6" name="5 - Ορθογώνιο"/>
          <p:cNvSpPr/>
          <p:nvPr/>
        </p:nvSpPr>
        <p:spPr>
          <a:xfrm>
            <a:off x="395536" y="3501008"/>
            <a:ext cx="8136904" cy="923330"/>
          </a:xfrm>
          <a:prstGeom prst="rect">
            <a:avLst/>
          </a:prstGeom>
        </p:spPr>
        <p:txBody>
          <a:bodyPr wrap="square">
            <a:spAutoFit/>
          </a:bodyPr>
          <a:lstStyle/>
          <a:p>
            <a:r>
              <a:rPr lang="en-US" dirty="0" smtClean="0"/>
              <a:t>For instance, in computing the edit distance between EXPONENTIAL and POLYNOMIAL, </a:t>
            </a:r>
            <a:r>
              <a:rPr lang="en-US" dirty="0" err="1" smtClean="0"/>
              <a:t>subproblem</a:t>
            </a:r>
            <a:r>
              <a:rPr lang="en-US" dirty="0" smtClean="0"/>
              <a:t> E(4, 3) corresponds to the prefixes EXPO and POL. The rightmost column of their best alignment must be one of the following:</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1979712" y="4725144"/>
            <a:ext cx="4643636" cy="754167"/>
          </a:xfrm>
          <a:prstGeom prst="rect">
            <a:avLst/>
          </a:prstGeom>
          <a:noFill/>
          <a:ln w="9525">
            <a:noFill/>
            <a:miter lim="800000"/>
            <a:headEnd/>
            <a:tailEnd/>
          </a:ln>
        </p:spPr>
      </p:pic>
      <p:sp>
        <p:nvSpPr>
          <p:cNvPr id="8" name="7 - Ορθογώνιο"/>
          <p:cNvSpPr/>
          <p:nvPr/>
        </p:nvSpPr>
        <p:spPr>
          <a:xfrm>
            <a:off x="323528" y="5517232"/>
            <a:ext cx="8136904" cy="369332"/>
          </a:xfrm>
          <a:prstGeom prst="rect">
            <a:avLst/>
          </a:prstGeom>
        </p:spPr>
        <p:txBody>
          <a:bodyPr wrap="square">
            <a:spAutoFit/>
          </a:bodyPr>
          <a:lstStyle/>
          <a:p>
            <a:r>
              <a:rPr lang="en-GB" dirty="0" smtClean="0"/>
              <a:t>Thus, E(4; 3) = min{1 + E(3,3), 1 + E(4,2), 1 + E(3,2)}</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Edit Distance</a:t>
            </a:r>
            <a:endParaRPr lang="el-GR" dirty="0"/>
          </a:p>
        </p:txBody>
      </p:sp>
      <p:sp>
        <p:nvSpPr>
          <p:cNvPr id="3" name="2 - Ορθογώνιο"/>
          <p:cNvSpPr/>
          <p:nvPr/>
        </p:nvSpPr>
        <p:spPr>
          <a:xfrm>
            <a:off x="539552" y="1556792"/>
            <a:ext cx="7704856" cy="369332"/>
          </a:xfrm>
          <a:prstGeom prst="rect">
            <a:avLst/>
          </a:prstGeom>
        </p:spPr>
        <p:txBody>
          <a:bodyPr wrap="square">
            <a:spAutoFit/>
          </a:bodyPr>
          <a:lstStyle/>
          <a:p>
            <a:r>
              <a:rPr lang="en-US" dirty="0" smtClean="0"/>
              <a:t>The answers to all the </a:t>
            </a:r>
            <a:r>
              <a:rPr lang="en-US" dirty="0" err="1" smtClean="0"/>
              <a:t>subproblems</a:t>
            </a:r>
            <a:r>
              <a:rPr lang="en-US" dirty="0" smtClean="0"/>
              <a:t> E(</a:t>
            </a:r>
            <a:r>
              <a:rPr lang="en-US" dirty="0" err="1" smtClean="0"/>
              <a:t>i</a:t>
            </a:r>
            <a:r>
              <a:rPr lang="en-US" dirty="0" smtClean="0"/>
              <a:t>, j) form a two-dimensional table</a:t>
            </a:r>
            <a:endParaRPr lang="el-GR" dirty="0"/>
          </a:p>
        </p:txBody>
      </p:sp>
      <p:sp>
        <p:nvSpPr>
          <p:cNvPr id="4" name="3 - Ορθογώνιο"/>
          <p:cNvSpPr/>
          <p:nvPr/>
        </p:nvSpPr>
        <p:spPr>
          <a:xfrm>
            <a:off x="611560" y="1859340"/>
            <a:ext cx="8280920" cy="1754326"/>
          </a:xfrm>
          <a:prstGeom prst="rect">
            <a:avLst/>
          </a:prstGeom>
        </p:spPr>
        <p:txBody>
          <a:bodyPr wrap="square">
            <a:spAutoFit/>
          </a:bodyPr>
          <a:lstStyle/>
          <a:p>
            <a:r>
              <a:rPr lang="en-US" dirty="0" smtClean="0"/>
              <a:t>In what order should these </a:t>
            </a:r>
            <a:r>
              <a:rPr lang="en-US" dirty="0" err="1" smtClean="0"/>
              <a:t>subproblems</a:t>
            </a:r>
            <a:r>
              <a:rPr lang="en-US" dirty="0" smtClean="0"/>
              <a:t> be solved? Any order is fine, as long as E(i-1,j),</a:t>
            </a:r>
          </a:p>
          <a:p>
            <a:r>
              <a:rPr lang="en-US" dirty="0" smtClean="0"/>
              <a:t>E(</a:t>
            </a:r>
            <a:r>
              <a:rPr lang="en-US" dirty="0" err="1" smtClean="0"/>
              <a:t>i</a:t>
            </a:r>
            <a:r>
              <a:rPr lang="en-US" dirty="0" smtClean="0"/>
              <a:t>, j-1), and E(i-1, j-1) are handled before E(</a:t>
            </a:r>
            <a:r>
              <a:rPr lang="en-US" dirty="0" err="1" smtClean="0"/>
              <a:t>i</a:t>
            </a:r>
            <a:r>
              <a:rPr lang="en-US" dirty="0" smtClean="0"/>
              <a:t>, j ). For instance, we could fill in the table one row at a time, from top row to bottom row , and moving left to right across each row . Or alternatively , we could fill it in column by column. Both methods would ensure that by the time we get around to computing a particular table entry , all the other entries we need are already filled in.</a:t>
            </a:r>
            <a:endParaRPr lang="el-GR" dirty="0"/>
          </a:p>
        </p:txBody>
      </p:sp>
      <p:pic>
        <p:nvPicPr>
          <p:cNvPr id="9218" name="Picture 2"/>
          <p:cNvPicPr>
            <a:picLocks noChangeAspect="1" noChangeArrowheads="1"/>
          </p:cNvPicPr>
          <p:nvPr/>
        </p:nvPicPr>
        <p:blipFill>
          <a:blip r:embed="rId2" cstate="print"/>
          <a:srcRect/>
          <a:stretch>
            <a:fillRect/>
          </a:stretch>
        </p:blipFill>
        <p:spPr bwMode="auto">
          <a:xfrm>
            <a:off x="1440813" y="3573016"/>
            <a:ext cx="6515563"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Edit Distance</a:t>
            </a:r>
            <a:endParaRPr lang="el-GR" dirty="0"/>
          </a:p>
        </p:txBody>
      </p:sp>
      <p:sp>
        <p:nvSpPr>
          <p:cNvPr id="3" name="2 - Ορθογώνιο"/>
          <p:cNvSpPr/>
          <p:nvPr/>
        </p:nvSpPr>
        <p:spPr>
          <a:xfrm>
            <a:off x="179512" y="1196752"/>
            <a:ext cx="8352928" cy="1200329"/>
          </a:xfrm>
          <a:prstGeom prst="rect">
            <a:avLst/>
          </a:prstGeom>
        </p:spPr>
        <p:txBody>
          <a:bodyPr wrap="square">
            <a:spAutoFit/>
          </a:bodyPr>
          <a:lstStyle/>
          <a:p>
            <a:r>
              <a:rPr lang="en-US" dirty="0" smtClean="0"/>
              <a:t>There just remain the base cases of the dynamic programming, the very smallest </a:t>
            </a:r>
            <a:r>
              <a:rPr lang="en-US" dirty="0" err="1" smtClean="0"/>
              <a:t>subproblems</a:t>
            </a:r>
            <a:r>
              <a:rPr lang="en-US" dirty="0" smtClean="0"/>
              <a:t>. In the present situation, these are E(0, _) and E(_, 0), both of which are easily solved. E(0, j ) is the edit distance between the 0-length prefix of x, namely the empty string, and the first j </a:t>
            </a:r>
            <a:r>
              <a:rPr lang="en-US" dirty="0" smtClean="0"/>
              <a:t>letters of </a:t>
            </a:r>
            <a:r>
              <a:rPr lang="en-US" dirty="0" smtClean="0"/>
              <a:t>y: clearly j . And similarly , E(</a:t>
            </a:r>
            <a:r>
              <a:rPr lang="en-US" dirty="0" err="1" smtClean="0"/>
              <a:t>i</a:t>
            </a:r>
            <a:r>
              <a:rPr lang="en-US" dirty="0" smtClean="0"/>
              <a:t>, 0) = </a:t>
            </a:r>
            <a:r>
              <a:rPr lang="en-US" dirty="0" err="1" smtClean="0"/>
              <a:t>i</a:t>
            </a:r>
            <a:r>
              <a:rPr lang="en-US" dirty="0" smtClean="0"/>
              <a:t>.</a:t>
            </a:r>
            <a:endParaRPr lang="el-GR" dirty="0"/>
          </a:p>
        </p:txBody>
      </p:sp>
      <p:sp>
        <p:nvSpPr>
          <p:cNvPr id="4" name="3 - Ορθογώνιο"/>
          <p:cNvSpPr/>
          <p:nvPr/>
        </p:nvSpPr>
        <p:spPr>
          <a:xfrm>
            <a:off x="683568" y="2708920"/>
            <a:ext cx="7920880" cy="2308324"/>
          </a:xfrm>
          <a:prstGeom prst="rect">
            <a:avLst/>
          </a:prstGeom>
        </p:spPr>
        <p:txBody>
          <a:bodyPr wrap="square">
            <a:spAutoFit/>
          </a:bodyPr>
          <a:lstStyle/>
          <a:p>
            <a:r>
              <a:rPr lang="pt-BR" dirty="0" smtClean="0"/>
              <a:t>for i = 0 to m</a:t>
            </a:r>
          </a:p>
          <a:p>
            <a:r>
              <a:rPr lang="pt-BR" dirty="0" smtClean="0"/>
              <a:t>     E(i, 0) = i</a:t>
            </a:r>
          </a:p>
          <a:p>
            <a:r>
              <a:rPr lang="pt-BR" dirty="0" smtClean="0"/>
              <a:t>for j = 1 to n</a:t>
            </a:r>
          </a:p>
          <a:p>
            <a:r>
              <a:rPr lang="pt-BR" dirty="0" smtClean="0"/>
              <a:t>     E(0. j ) = j</a:t>
            </a:r>
          </a:p>
          <a:p>
            <a:r>
              <a:rPr lang="pt-BR" dirty="0" smtClean="0"/>
              <a:t>for i = 1 to m</a:t>
            </a:r>
          </a:p>
          <a:p>
            <a:r>
              <a:rPr lang="pt-BR" dirty="0" smtClean="0"/>
              <a:t>      for j = 1 to n</a:t>
            </a:r>
          </a:p>
          <a:p>
            <a:r>
              <a:rPr lang="pt-BR" dirty="0" smtClean="0"/>
              <a:t>            E(i; j ) = min{E(i-1, j ) + 1, E(i, j-1) + 1, E(i-1, j-1) + diff(i;,j )}</a:t>
            </a:r>
          </a:p>
          <a:p>
            <a:r>
              <a:rPr lang="pt-BR" dirty="0" smtClean="0"/>
              <a:t>return E(m, n)</a:t>
            </a:r>
            <a:endParaRPr lang="el-GR" dirty="0"/>
          </a:p>
        </p:txBody>
      </p:sp>
      <p:sp>
        <p:nvSpPr>
          <p:cNvPr id="5" name="4 - Ορθογώνιο"/>
          <p:cNvSpPr/>
          <p:nvPr/>
        </p:nvSpPr>
        <p:spPr>
          <a:xfrm>
            <a:off x="1403648" y="5373216"/>
            <a:ext cx="5166320" cy="369332"/>
          </a:xfrm>
          <a:prstGeom prst="rect">
            <a:avLst/>
          </a:prstGeom>
        </p:spPr>
        <p:txBody>
          <a:bodyPr wrap="square">
            <a:spAutoFit/>
          </a:bodyPr>
          <a:lstStyle/>
          <a:p>
            <a:r>
              <a:rPr lang="en-US" dirty="0" smtClean="0"/>
              <a:t>And in our example, the edit distance turns out to be 6</a:t>
            </a:r>
            <a:endParaRPr lang="el-GR" dirty="0"/>
          </a:p>
        </p:txBody>
      </p:sp>
      <p:pic>
        <p:nvPicPr>
          <p:cNvPr id="6" name="Picture 2"/>
          <p:cNvPicPr>
            <a:picLocks noChangeAspect="1" noChangeArrowheads="1"/>
          </p:cNvPicPr>
          <p:nvPr/>
        </p:nvPicPr>
        <p:blipFill>
          <a:blip r:embed="rId2" cstate="print"/>
          <a:srcRect/>
          <a:stretch>
            <a:fillRect/>
          </a:stretch>
        </p:blipFill>
        <p:spPr bwMode="auto">
          <a:xfrm>
            <a:off x="1619672" y="5949280"/>
            <a:ext cx="4773935" cy="593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dag</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763688" y="1695450"/>
            <a:ext cx="5381625" cy="5162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p:cNvPicPr>
            <a:picLocks noChangeAspect="1" noChangeArrowheads="1"/>
          </p:cNvPicPr>
          <p:nvPr/>
        </p:nvPicPr>
        <p:blipFill>
          <a:blip r:embed="rId2" cstate="print"/>
          <a:srcRect b="8001"/>
          <a:stretch>
            <a:fillRect/>
          </a:stretch>
        </p:blipFill>
        <p:spPr bwMode="auto">
          <a:xfrm>
            <a:off x="2051719" y="0"/>
            <a:ext cx="563570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knapsack</a:t>
            </a:r>
            <a:endParaRPr lang="el-GR" dirty="0"/>
          </a:p>
        </p:txBody>
      </p:sp>
      <p:sp>
        <p:nvSpPr>
          <p:cNvPr id="3" name="2 - Ορθογώνιο"/>
          <p:cNvSpPr/>
          <p:nvPr/>
        </p:nvSpPr>
        <p:spPr>
          <a:xfrm>
            <a:off x="395536" y="1196752"/>
            <a:ext cx="8424936" cy="1477328"/>
          </a:xfrm>
          <a:prstGeom prst="rect">
            <a:avLst/>
          </a:prstGeom>
        </p:spPr>
        <p:txBody>
          <a:bodyPr wrap="square">
            <a:spAutoFit/>
          </a:bodyPr>
          <a:lstStyle/>
          <a:p>
            <a:r>
              <a:rPr lang="en-US" dirty="0" smtClean="0"/>
              <a:t>During a robbery!!!, a burglar finds much more loot than he had expected and has to decide what to take. His bag (or knapsack) will hold a total weight of at most W pounds. There are n items to pick from, of weight w1,..,wn,. and dollar value v1,..,vn</a:t>
            </a:r>
          </a:p>
          <a:p>
            <a:r>
              <a:rPr lang="en-US" dirty="0" smtClean="0"/>
              <a:t>What's the most valuable combination of items he can into his bag?</a:t>
            </a:r>
          </a:p>
          <a:p>
            <a:r>
              <a:rPr lang="en-US" dirty="0" smtClean="0"/>
              <a:t>For instance, take W = 10 and</a:t>
            </a:r>
            <a:endParaRPr lang="el-GR" dirty="0"/>
          </a:p>
        </p:txBody>
      </p:sp>
      <p:sp>
        <p:nvSpPr>
          <p:cNvPr id="4" name="3 - Ορθογώνιο"/>
          <p:cNvSpPr/>
          <p:nvPr/>
        </p:nvSpPr>
        <p:spPr>
          <a:xfrm>
            <a:off x="539552" y="4147338"/>
            <a:ext cx="7992888" cy="1200329"/>
          </a:xfrm>
          <a:prstGeom prst="rect">
            <a:avLst/>
          </a:prstGeom>
        </p:spPr>
        <p:txBody>
          <a:bodyPr wrap="square">
            <a:spAutoFit/>
          </a:bodyPr>
          <a:lstStyle/>
          <a:p>
            <a:r>
              <a:rPr lang="en-US" dirty="0" smtClean="0"/>
              <a:t>There are two versions of this problem. If there are unlimited quantities of each item available, the optimal choice is to pick item 1 and two of item 4 (total: $48). On the other hand, if there is one of each item (the burglar has broken into an art gallery , say), then the optimal knapsack contains items 1 and 3 (total: $46)</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131840" y="2626284"/>
            <a:ext cx="2345234" cy="1425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solidFill>
                  <a:srgbClr val="FF0000"/>
                </a:solidFill>
              </a:rPr>
              <a:t>Intercalation from Greedy</a:t>
            </a:r>
            <a:endParaRPr lang="el-GR" dirty="0"/>
          </a:p>
        </p:txBody>
      </p:sp>
      <p:sp>
        <p:nvSpPr>
          <p:cNvPr id="3" name="2 - Υπότιτλος"/>
          <p:cNvSpPr>
            <a:spLocks noGrp="1"/>
          </p:cNvSpPr>
          <p:nvPr>
            <p:ph type="subTitle" idx="1"/>
          </p:nvPr>
        </p:nvSpPr>
        <p:spPr/>
        <p:txBody>
          <a:bodyPr/>
          <a:lstStyle/>
          <a:p>
            <a:r>
              <a:rPr lang="en-US" dirty="0" smtClean="0"/>
              <a:t>The Fractional Knapsack problem</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0000"/>
                </a:solidFill>
              </a:rPr>
              <a:t>Intercalation from Greedy </a:t>
            </a:r>
            <a:r>
              <a:rPr lang="en-US" dirty="0" smtClean="0"/>
              <a:t>(Fractional Knapsack)</a:t>
            </a:r>
            <a:endParaRPr lang="el-GR" dirty="0"/>
          </a:p>
        </p:txBody>
      </p:sp>
      <p:sp>
        <p:nvSpPr>
          <p:cNvPr id="3" name="2 - Ορθογώνιο"/>
          <p:cNvSpPr/>
          <p:nvPr/>
        </p:nvSpPr>
        <p:spPr>
          <a:xfrm>
            <a:off x="323528" y="1582341"/>
            <a:ext cx="8352928" cy="2862322"/>
          </a:xfrm>
          <a:prstGeom prst="rect">
            <a:avLst/>
          </a:prstGeom>
        </p:spPr>
        <p:txBody>
          <a:bodyPr wrap="square">
            <a:spAutoFit/>
          </a:bodyPr>
          <a:lstStyle/>
          <a:p>
            <a:r>
              <a:rPr lang="en-US" b="1" dirty="0" smtClean="0"/>
              <a:t>Fractional knapsack problem:</a:t>
            </a:r>
          </a:p>
          <a:p>
            <a:r>
              <a:rPr lang="en-US" dirty="0" smtClean="0"/>
              <a:t>n items.</a:t>
            </a:r>
          </a:p>
          <a:p>
            <a:r>
              <a:rPr lang="en-US" dirty="0" smtClean="0"/>
              <a:t>Item </a:t>
            </a:r>
            <a:r>
              <a:rPr lang="en-US" dirty="0" err="1" smtClean="0"/>
              <a:t>i</a:t>
            </a:r>
            <a:r>
              <a:rPr lang="en-US" dirty="0" smtClean="0"/>
              <a:t> worth vi, weighs </a:t>
            </a:r>
            <a:r>
              <a:rPr lang="en-US" dirty="0" err="1" smtClean="0"/>
              <a:t>wi</a:t>
            </a:r>
            <a:r>
              <a:rPr lang="en-US" dirty="0" smtClean="0"/>
              <a:t> pounds.</a:t>
            </a:r>
          </a:p>
          <a:p>
            <a:r>
              <a:rPr lang="en-US" dirty="0" smtClean="0"/>
              <a:t>• Find a most valuable subset of items with total </a:t>
            </a:r>
            <a:r>
              <a:rPr lang="en-US" dirty="0" err="1" smtClean="0"/>
              <a:t>weight≤W</a:t>
            </a:r>
            <a:r>
              <a:rPr lang="en-US" dirty="0" smtClean="0"/>
              <a:t>.</a:t>
            </a:r>
          </a:p>
          <a:p>
            <a:endParaRPr lang="en-US" dirty="0" smtClean="0"/>
          </a:p>
          <a:p>
            <a:r>
              <a:rPr lang="en-US" dirty="0" smtClean="0"/>
              <a:t>Fractional knapsack means you can take fraction of an item – assume items are in granular form.</a:t>
            </a:r>
          </a:p>
          <a:p>
            <a:endParaRPr lang="en-US" dirty="0" smtClean="0"/>
          </a:p>
          <a:p>
            <a:r>
              <a:rPr lang="en-US" b="1" dirty="0" smtClean="0"/>
              <a:t>Greedy solution</a:t>
            </a:r>
          </a:p>
          <a:p>
            <a:r>
              <a:rPr lang="en-US" dirty="0" smtClean="0"/>
              <a:t>To solve the fractional problem, rank items by value/</a:t>
            </a:r>
            <a:r>
              <a:rPr lang="en-US" dirty="0" err="1" smtClean="0"/>
              <a:t>weight:vi</a:t>
            </a:r>
            <a:r>
              <a:rPr lang="en-US" dirty="0" smtClean="0"/>
              <a:t>/</a:t>
            </a:r>
            <a:r>
              <a:rPr lang="en-US" dirty="0" err="1" smtClean="0"/>
              <a:t>wi</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0000"/>
                </a:solidFill>
              </a:rPr>
              <a:t>Intercalation from Greedy </a:t>
            </a:r>
            <a:r>
              <a:rPr lang="en-US" dirty="0" smtClean="0"/>
              <a:t>(Fractional </a:t>
            </a:r>
            <a:r>
              <a:rPr lang="en-US" dirty="0" smtClean="0"/>
              <a:t>knapsack)</a:t>
            </a:r>
            <a:endParaRPr lang="el-GR" dirty="0"/>
          </a:p>
        </p:txBody>
      </p:sp>
      <p:sp>
        <p:nvSpPr>
          <p:cNvPr id="3" name="2 - Ορθογώνιο"/>
          <p:cNvSpPr/>
          <p:nvPr/>
        </p:nvSpPr>
        <p:spPr>
          <a:xfrm>
            <a:off x="1907704" y="1484784"/>
            <a:ext cx="4572000" cy="3139321"/>
          </a:xfrm>
          <a:prstGeom prst="rect">
            <a:avLst/>
          </a:prstGeom>
        </p:spPr>
        <p:txBody>
          <a:bodyPr>
            <a:spAutoFit/>
          </a:bodyPr>
          <a:lstStyle/>
          <a:p>
            <a:r>
              <a:rPr lang="en-GB" dirty="0" smtClean="0"/>
              <a:t>Let vi/</a:t>
            </a:r>
            <a:r>
              <a:rPr lang="en-GB" dirty="0" err="1" smtClean="0"/>
              <a:t>wi</a:t>
            </a:r>
            <a:r>
              <a:rPr lang="en-GB" dirty="0" smtClean="0"/>
              <a:t> ≥vi+1/wi+1 for all </a:t>
            </a:r>
            <a:r>
              <a:rPr lang="en-GB" dirty="0" err="1" smtClean="0"/>
              <a:t>i</a:t>
            </a:r>
            <a:endParaRPr lang="en-GB" dirty="0" smtClean="0"/>
          </a:p>
          <a:p>
            <a:endParaRPr lang="en-GB" dirty="0" smtClean="0"/>
          </a:p>
          <a:p>
            <a:r>
              <a:rPr lang="en-GB" dirty="0" smtClean="0"/>
              <a:t>FRACTIONAL-KNAPSACK(v, </a:t>
            </a:r>
            <a:r>
              <a:rPr lang="en-GB" dirty="0" err="1" smtClean="0"/>
              <a:t>w,W</a:t>
            </a:r>
            <a:r>
              <a:rPr lang="en-GB" dirty="0" smtClean="0"/>
              <a:t>)</a:t>
            </a:r>
          </a:p>
          <a:p>
            <a:r>
              <a:rPr lang="en-GB" dirty="0" smtClean="0"/>
              <a:t>load ←0</a:t>
            </a:r>
          </a:p>
          <a:p>
            <a:r>
              <a:rPr lang="en-GB" dirty="0" err="1" smtClean="0"/>
              <a:t>i</a:t>
            </a:r>
            <a:r>
              <a:rPr lang="en-GB" dirty="0" smtClean="0"/>
              <a:t> ←1</a:t>
            </a:r>
          </a:p>
          <a:p>
            <a:r>
              <a:rPr lang="en-GB" dirty="0" smtClean="0"/>
              <a:t>While load &lt;W and </a:t>
            </a:r>
            <a:r>
              <a:rPr lang="en-GB" dirty="0" err="1" smtClean="0"/>
              <a:t>i</a:t>
            </a:r>
            <a:r>
              <a:rPr lang="en-GB" dirty="0" smtClean="0"/>
              <a:t> ≤n</a:t>
            </a:r>
          </a:p>
          <a:p>
            <a:r>
              <a:rPr lang="en-GB" dirty="0" smtClean="0"/>
              <a:t>do if </a:t>
            </a:r>
            <a:r>
              <a:rPr lang="en-GB" dirty="0" err="1" smtClean="0"/>
              <a:t>wi</a:t>
            </a:r>
            <a:r>
              <a:rPr lang="en-GB" dirty="0" smtClean="0"/>
              <a:t> ≤W−load</a:t>
            </a:r>
          </a:p>
          <a:p>
            <a:r>
              <a:rPr lang="en-GB" dirty="0" smtClean="0"/>
              <a:t>Then take all of item </a:t>
            </a:r>
            <a:r>
              <a:rPr lang="en-GB" dirty="0" err="1" smtClean="0"/>
              <a:t>i</a:t>
            </a:r>
            <a:endParaRPr lang="en-GB" dirty="0" smtClean="0"/>
          </a:p>
          <a:p>
            <a:r>
              <a:rPr lang="en-GB" dirty="0" smtClean="0"/>
              <a:t>else take(W−load)/</a:t>
            </a:r>
            <a:r>
              <a:rPr lang="en-GB" dirty="0" err="1" smtClean="0"/>
              <a:t>wi</a:t>
            </a:r>
            <a:r>
              <a:rPr lang="en-GB" dirty="0" smtClean="0"/>
              <a:t> of item </a:t>
            </a:r>
            <a:r>
              <a:rPr lang="en-GB" dirty="0" err="1" smtClean="0"/>
              <a:t>i</a:t>
            </a:r>
            <a:endParaRPr lang="en-GB" dirty="0" smtClean="0"/>
          </a:p>
          <a:p>
            <a:r>
              <a:rPr lang="en-GB" dirty="0" smtClean="0"/>
              <a:t>add what was taken to load</a:t>
            </a:r>
          </a:p>
          <a:p>
            <a:r>
              <a:rPr lang="en-GB" dirty="0" err="1" smtClean="0"/>
              <a:t>i</a:t>
            </a:r>
            <a:r>
              <a:rPr lang="en-GB" dirty="0" smtClean="0"/>
              <a:t> ←</a:t>
            </a:r>
            <a:r>
              <a:rPr lang="en-GB" dirty="0" err="1" smtClean="0"/>
              <a:t>i</a:t>
            </a:r>
            <a:r>
              <a:rPr lang="en-GB" dirty="0" smtClean="0"/>
              <a:t> +1</a:t>
            </a:r>
            <a:endParaRPr lang="el-GR" dirty="0"/>
          </a:p>
        </p:txBody>
      </p:sp>
      <p:sp>
        <p:nvSpPr>
          <p:cNvPr id="4" name="3 - Ορθογώνιο"/>
          <p:cNvSpPr/>
          <p:nvPr/>
        </p:nvSpPr>
        <p:spPr>
          <a:xfrm>
            <a:off x="323528" y="4797152"/>
            <a:ext cx="8676456" cy="1200329"/>
          </a:xfrm>
          <a:prstGeom prst="rect">
            <a:avLst/>
          </a:prstGeom>
        </p:spPr>
        <p:txBody>
          <a:bodyPr wrap="square">
            <a:spAutoFit/>
          </a:bodyPr>
          <a:lstStyle/>
          <a:p>
            <a:r>
              <a:rPr lang="en-US" i="1" dirty="0" err="1" smtClean="0"/>
              <a:t>Time:O</a:t>
            </a:r>
            <a:r>
              <a:rPr lang="en-US" i="1" dirty="0" smtClean="0"/>
              <a:t>(</a:t>
            </a:r>
            <a:r>
              <a:rPr lang="en-US" i="1" dirty="0" err="1" smtClean="0"/>
              <a:t>nlogn</a:t>
            </a:r>
            <a:r>
              <a:rPr lang="en-US" i="1" dirty="0" smtClean="0"/>
              <a:t>) to sort, O(n)thereafter.</a:t>
            </a:r>
          </a:p>
          <a:p>
            <a:endParaRPr lang="en-US" i="1" dirty="0" smtClean="0">
              <a:solidFill>
                <a:srgbClr val="FF0000"/>
              </a:solidFill>
            </a:endParaRPr>
          </a:p>
          <a:p>
            <a:r>
              <a:rPr lang="en-US" i="1" dirty="0" smtClean="0">
                <a:solidFill>
                  <a:srgbClr val="FF0000"/>
                </a:solidFill>
              </a:rPr>
              <a:t>Greedy </a:t>
            </a:r>
            <a:r>
              <a:rPr lang="en-US" i="1" dirty="0" smtClean="0">
                <a:solidFill>
                  <a:srgbClr val="FF0000"/>
                </a:solidFill>
              </a:rPr>
              <a:t>doesn’t work for the 0-1 knapsack problem. Might get empty space, which</a:t>
            </a:r>
          </a:p>
          <a:p>
            <a:r>
              <a:rPr lang="en-US" i="1" dirty="0" smtClean="0">
                <a:solidFill>
                  <a:srgbClr val="FF0000"/>
                </a:solidFill>
              </a:rPr>
              <a:t>lowers the average value per kilo of the items taken.</a:t>
            </a:r>
            <a:endParaRPr lang="el-GR"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Introduction</a:t>
            </a:r>
            <a:endParaRPr lang="el-GR" dirty="0"/>
          </a:p>
        </p:txBody>
      </p:sp>
      <p:sp>
        <p:nvSpPr>
          <p:cNvPr id="5" name="4 - Ορθογώνιο"/>
          <p:cNvSpPr/>
          <p:nvPr/>
        </p:nvSpPr>
        <p:spPr>
          <a:xfrm>
            <a:off x="647056" y="1556792"/>
            <a:ext cx="8496944" cy="923330"/>
          </a:xfrm>
          <a:prstGeom prst="rect">
            <a:avLst/>
          </a:prstGeom>
        </p:spPr>
        <p:txBody>
          <a:bodyPr wrap="square">
            <a:spAutoFit/>
          </a:bodyPr>
          <a:lstStyle/>
          <a:p>
            <a:r>
              <a:rPr lang="en-US" dirty="0" smtClean="0"/>
              <a:t>The two sledgehammers of the algorithms craft are dynamic programming and linear programming. Both are techniques of very broad applicability that can be invoked when more specialized methods fail. </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683568" y="3212976"/>
            <a:ext cx="7907094" cy="2224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FF0000"/>
                </a:solidFill>
              </a:rPr>
              <a:t>Intercalation from Greedy </a:t>
            </a:r>
            <a:r>
              <a:rPr lang="en-US" dirty="0" smtClean="0"/>
              <a:t>(1/0 </a:t>
            </a:r>
            <a:r>
              <a:rPr lang="en-US" dirty="0" smtClean="0"/>
              <a:t>Knapsack)</a:t>
            </a:r>
            <a:endParaRPr lang="el-GR" dirty="0"/>
          </a:p>
        </p:txBody>
      </p:sp>
      <p:pic>
        <p:nvPicPr>
          <p:cNvPr id="38914" name="Picture 2"/>
          <p:cNvPicPr>
            <a:picLocks noChangeAspect="1" noChangeArrowheads="1"/>
          </p:cNvPicPr>
          <p:nvPr/>
        </p:nvPicPr>
        <p:blipFill>
          <a:blip r:embed="rId2" cstate="print"/>
          <a:srcRect/>
          <a:stretch>
            <a:fillRect/>
          </a:stretch>
        </p:blipFill>
        <p:spPr bwMode="auto">
          <a:xfrm>
            <a:off x="2555776" y="1552525"/>
            <a:ext cx="3762267" cy="4828803"/>
          </a:xfrm>
          <a:prstGeom prst="rect">
            <a:avLst/>
          </a:prstGeom>
          <a:noFill/>
          <a:ln w="9525">
            <a:noFill/>
            <a:miter lim="800000"/>
            <a:headEnd/>
            <a:tailEnd/>
          </a:ln>
        </p:spPr>
      </p:pic>
      <p:sp>
        <p:nvSpPr>
          <p:cNvPr id="4" name="3 - TextBox"/>
          <p:cNvSpPr txBox="1"/>
          <p:nvPr/>
        </p:nvSpPr>
        <p:spPr>
          <a:xfrm>
            <a:off x="755576" y="6300028"/>
            <a:ext cx="7525650" cy="461665"/>
          </a:xfrm>
          <a:prstGeom prst="rect">
            <a:avLst/>
          </a:prstGeom>
          <a:noFill/>
        </p:spPr>
        <p:txBody>
          <a:bodyPr wrap="none" rtlCol="0">
            <a:spAutoFit/>
          </a:bodyPr>
          <a:lstStyle/>
          <a:p>
            <a:r>
              <a:rPr lang="en-US" sz="2400" dirty="0" smtClean="0">
                <a:solidFill>
                  <a:srgbClr val="FF0000"/>
                </a:solidFill>
              </a:rPr>
              <a:t>Greedy doesn’t work here, we need Dynamic Programming</a:t>
            </a:r>
            <a:endParaRPr lang="el-GR" sz="24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solidFill>
                  <a:srgbClr val="FF0000"/>
                </a:solidFill>
              </a:rPr>
              <a:t>Now Back to Dynamic Programming</a:t>
            </a:r>
            <a:endParaRPr lang="el-GR" dirty="0">
              <a:solidFill>
                <a:srgbClr val="FF0000"/>
              </a:solidFill>
            </a:endParaRPr>
          </a:p>
        </p:txBody>
      </p:sp>
      <p:sp>
        <p:nvSpPr>
          <p:cNvPr id="3" name="2 - Υπότιτλος"/>
          <p:cNvSpPr>
            <a:spLocks noGrp="1"/>
          </p:cNvSpPr>
          <p:nvPr>
            <p:ph type="subTitle" idx="1"/>
          </p:nvPr>
        </p:nvSpPr>
        <p:spPr/>
        <p:txBody>
          <a:bodyPr/>
          <a:lstStyle/>
          <a:p>
            <a:r>
              <a:rPr lang="en-US" dirty="0" smtClean="0"/>
              <a:t>Knapsack with or without repetitions</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Knapsack with repetition</a:t>
            </a:r>
            <a:endParaRPr lang="el-GR" dirty="0"/>
          </a:p>
        </p:txBody>
      </p:sp>
      <p:sp>
        <p:nvSpPr>
          <p:cNvPr id="3" name="2 - Ορθογώνιο"/>
          <p:cNvSpPr/>
          <p:nvPr/>
        </p:nvSpPr>
        <p:spPr>
          <a:xfrm>
            <a:off x="467544" y="1196752"/>
            <a:ext cx="8136904" cy="2308324"/>
          </a:xfrm>
          <a:prstGeom prst="rect">
            <a:avLst/>
          </a:prstGeom>
        </p:spPr>
        <p:txBody>
          <a:bodyPr wrap="square">
            <a:spAutoFit/>
          </a:bodyPr>
          <a:lstStyle/>
          <a:p>
            <a:r>
              <a:rPr lang="en-US" dirty="0" smtClean="0"/>
              <a:t>As always, the main question in dynamic programming is, what are the </a:t>
            </a:r>
            <a:r>
              <a:rPr lang="en-US" dirty="0" err="1" smtClean="0"/>
              <a:t>subproblems</a:t>
            </a:r>
            <a:r>
              <a:rPr lang="en-US" dirty="0" smtClean="0"/>
              <a:t>? In this case we can shrink the original problem in two ways: we can either look at smaller knapsack capacities w&lt;= W , or we can look at fewer items (for instance, items 1, 2,..,j , for j&lt;=n). It usually takes a little experimentation to figure out exactly what works.</a:t>
            </a:r>
          </a:p>
          <a:p>
            <a:r>
              <a:rPr lang="en-US" dirty="0" smtClean="0"/>
              <a:t>The first restriction calls for smaller capacities. Accordingly , define</a:t>
            </a:r>
          </a:p>
          <a:p>
            <a:endParaRPr lang="en-US" dirty="0" smtClean="0"/>
          </a:p>
          <a:p>
            <a:r>
              <a:rPr lang="en-US" dirty="0" smtClean="0"/>
              <a:t>K(w) = maximum value achievable with a knapsack of capacity w</a:t>
            </a:r>
            <a:endParaRPr lang="el-GR" dirty="0"/>
          </a:p>
        </p:txBody>
      </p:sp>
      <p:sp>
        <p:nvSpPr>
          <p:cNvPr id="4" name="3 - Ορθογώνιο"/>
          <p:cNvSpPr/>
          <p:nvPr/>
        </p:nvSpPr>
        <p:spPr>
          <a:xfrm>
            <a:off x="467544" y="3610089"/>
            <a:ext cx="7992888" cy="1200329"/>
          </a:xfrm>
          <a:prstGeom prst="rect">
            <a:avLst/>
          </a:prstGeom>
        </p:spPr>
        <p:txBody>
          <a:bodyPr wrap="square">
            <a:spAutoFit/>
          </a:bodyPr>
          <a:lstStyle/>
          <a:p>
            <a:r>
              <a:rPr lang="en-US" dirty="0" smtClean="0"/>
              <a:t>Can we express this in terms of smaller </a:t>
            </a:r>
            <a:r>
              <a:rPr lang="en-US" dirty="0" err="1" smtClean="0"/>
              <a:t>subproblems</a:t>
            </a:r>
            <a:r>
              <a:rPr lang="en-US" dirty="0" smtClean="0"/>
              <a:t>? Well, if the optimal solution to K(w) includes item </a:t>
            </a:r>
            <a:r>
              <a:rPr lang="en-US" dirty="0" err="1" smtClean="0"/>
              <a:t>i</a:t>
            </a:r>
            <a:r>
              <a:rPr lang="en-US" dirty="0" smtClean="0"/>
              <a:t>, then removing this item from the knapsack leaves an optimal solution to K(w-</a:t>
            </a:r>
            <a:r>
              <a:rPr lang="en-US" dirty="0" err="1" smtClean="0"/>
              <a:t>wi</a:t>
            </a:r>
            <a:r>
              <a:rPr lang="en-US" dirty="0" smtClean="0"/>
              <a:t>). In other words, K(w) is simply K(w-</a:t>
            </a:r>
            <a:r>
              <a:rPr lang="en-US" dirty="0" err="1" smtClean="0"/>
              <a:t>wi</a:t>
            </a:r>
            <a:r>
              <a:rPr lang="en-US" dirty="0" smtClean="0"/>
              <a:t>) + vi, for some </a:t>
            </a:r>
            <a:r>
              <a:rPr lang="en-US" dirty="0" err="1" smtClean="0"/>
              <a:t>i</a:t>
            </a:r>
            <a:r>
              <a:rPr lang="en-US" dirty="0" smtClean="0"/>
              <a:t>. We don't know which i, so we need to try all possibilities.</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522490" y="5013176"/>
            <a:ext cx="3617462" cy="632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Knapsack with repetition</a:t>
            </a:r>
            <a:endParaRPr lang="el-GR" dirty="0"/>
          </a:p>
        </p:txBody>
      </p:sp>
      <p:sp>
        <p:nvSpPr>
          <p:cNvPr id="3" name="2 - Ορθογώνιο"/>
          <p:cNvSpPr/>
          <p:nvPr/>
        </p:nvSpPr>
        <p:spPr>
          <a:xfrm>
            <a:off x="395536" y="2996952"/>
            <a:ext cx="8496944" cy="646331"/>
          </a:xfrm>
          <a:prstGeom prst="rect">
            <a:avLst/>
          </a:prstGeom>
        </p:spPr>
        <p:txBody>
          <a:bodyPr wrap="square">
            <a:spAutoFit/>
          </a:bodyPr>
          <a:lstStyle/>
          <a:p>
            <a:r>
              <a:rPr lang="en-US" dirty="0" smtClean="0"/>
              <a:t>This algorithm fills in a one-dimensional table of length W + 1, in left-to-right order . Each entry can take up to O(n) time to compute, so the overall running time is O(</a:t>
            </a:r>
            <a:r>
              <a:rPr lang="en-US" dirty="0" err="1" smtClean="0"/>
              <a:t>nW</a:t>
            </a:r>
            <a:r>
              <a:rPr lang="en-US" dirty="0" smtClean="0"/>
              <a:t> ).</a:t>
            </a:r>
            <a:endParaRPr lang="el-GR" dirty="0"/>
          </a:p>
        </p:txBody>
      </p:sp>
      <p:pic>
        <p:nvPicPr>
          <p:cNvPr id="4" name="Picture 3"/>
          <p:cNvPicPr>
            <a:picLocks noChangeAspect="1" noChangeArrowheads="1"/>
          </p:cNvPicPr>
          <p:nvPr/>
        </p:nvPicPr>
        <p:blipFill>
          <a:blip r:embed="rId2" cstate="print"/>
          <a:srcRect/>
          <a:stretch>
            <a:fillRect/>
          </a:stretch>
        </p:blipFill>
        <p:spPr bwMode="auto">
          <a:xfrm>
            <a:off x="1835696" y="1340768"/>
            <a:ext cx="4860032" cy="132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Knapsack without repetition</a:t>
            </a:r>
            <a:endParaRPr lang="el-GR" dirty="0"/>
          </a:p>
        </p:txBody>
      </p:sp>
      <p:sp>
        <p:nvSpPr>
          <p:cNvPr id="3" name="2 - Ορθογώνιο"/>
          <p:cNvSpPr/>
          <p:nvPr/>
        </p:nvSpPr>
        <p:spPr>
          <a:xfrm>
            <a:off x="539552" y="1859340"/>
            <a:ext cx="8136904" cy="1754326"/>
          </a:xfrm>
          <a:prstGeom prst="rect">
            <a:avLst/>
          </a:prstGeom>
        </p:spPr>
        <p:txBody>
          <a:bodyPr wrap="square">
            <a:spAutoFit/>
          </a:bodyPr>
          <a:lstStyle/>
          <a:p>
            <a:r>
              <a:rPr lang="en-US" dirty="0" smtClean="0"/>
              <a:t>On to the second variant: what if repetitions are not allowed? Our earlier </a:t>
            </a:r>
            <a:r>
              <a:rPr lang="en-US" dirty="0" err="1" smtClean="0"/>
              <a:t>subproblems</a:t>
            </a:r>
            <a:r>
              <a:rPr lang="en-US" dirty="0" smtClean="0"/>
              <a:t> now become completely useless. For instance, knowing that the value K(w-</a:t>
            </a:r>
            <a:r>
              <a:rPr lang="en-US" dirty="0" err="1" smtClean="0"/>
              <a:t>wn</a:t>
            </a:r>
            <a:r>
              <a:rPr lang="en-US" dirty="0" smtClean="0"/>
              <a:t>) is very high doesn't help us, because we don't know whether or not item n already got used up in this partial solution. We must therefore refine our concept of a </a:t>
            </a:r>
            <a:r>
              <a:rPr lang="en-US" dirty="0" err="1" smtClean="0"/>
              <a:t>subproblem</a:t>
            </a:r>
            <a:r>
              <a:rPr lang="en-US" dirty="0" smtClean="0"/>
              <a:t> to carry additional information about the items being used. We add a second parameter , 0&lt;=j&lt;=n.</a:t>
            </a:r>
            <a:endParaRPr lang="el-GR" dirty="0"/>
          </a:p>
        </p:txBody>
      </p:sp>
      <p:sp>
        <p:nvSpPr>
          <p:cNvPr id="4" name="3 - Ορθογώνιο"/>
          <p:cNvSpPr/>
          <p:nvPr/>
        </p:nvSpPr>
        <p:spPr>
          <a:xfrm>
            <a:off x="539552" y="3933056"/>
            <a:ext cx="8064896" cy="369332"/>
          </a:xfrm>
          <a:prstGeom prst="rect">
            <a:avLst/>
          </a:prstGeom>
        </p:spPr>
        <p:txBody>
          <a:bodyPr wrap="square">
            <a:spAutoFit/>
          </a:bodyPr>
          <a:lstStyle/>
          <a:p>
            <a:r>
              <a:rPr lang="en-US" dirty="0" smtClean="0"/>
              <a:t>K(w, j ) = maximum value achievable using a knapsack of capacity w and items 1,..,j </a:t>
            </a:r>
            <a:endParaRPr lang="el-GR" dirty="0"/>
          </a:p>
        </p:txBody>
      </p:sp>
      <p:sp>
        <p:nvSpPr>
          <p:cNvPr id="5" name="4 - Ορθογώνιο"/>
          <p:cNvSpPr/>
          <p:nvPr/>
        </p:nvSpPr>
        <p:spPr>
          <a:xfrm>
            <a:off x="539552" y="4581128"/>
            <a:ext cx="3068148" cy="369332"/>
          </a:xfrm>
          <a:prstGeom prst="rect">
            <a:avLst/>
          </a:prstGeom>
        </p:spPr>
        <p:txBody>
          <a:bodyPr wrap="none">
            <a:spAutoFit/>
          </a:bodyPr>
          <a:lstStyle/>
          <a:p>
            <a:r>
              <a:rPr lang="en-US" dirty="0" smtClean="0"/>
              <a:t>The answer we seek is K(W, n)</a:t>
            </a:r>
            <a:endParaRPr lang="el-GR" dirty="0"/>
          </a:p>
        </p:txBody>
      </p:sp>
      <p:sp>
        <p:nvSpPr>
          <p:cNvPr id="6" name="5 - Ορθογώνιο"/>
          <p:cNvSpPr/>
          <p:nvPr/>
        </p:nvSpPr>
        <p:spPr>
          <a:xfrm>
            <a:off x="539552" y="5157192"/>
            <a:ext cx="7416824" cy="369332"/>
          </a:xfrm>
          <a:prstGeom prst="rect">
            <a:avLst/>
          </a:prstGeom>
        </p:spPr>
        <p:txBody>
          <a:bodyPr wrap="square">
            <a:spAutoFit/>
          </a:bodyPr>
          <a:lstStyle/>
          <a:p>
            <a:r>
              <a:rPr lang="en-US" dirty="0" smtClean="0"/>
              <a:t>How can we express a </a:t>
            </a:r>
            <a:r>
              <a:rPr lang="en-US" dirty="0" err="1" smtClean="0"/>
              <a:t>subproblem</a:t>
            </a:r>
            <a:r>
              <a:rPr lang="en-US" dirty="0" smtClean="0"/>
              <a:t> K(w, j ) in terms of smaller </a:t>
            </a:r>
            <a:r>
              <a:rPr lang="en-US" dirty="0" err="1" smtClean="0"/>
              <a:t>subproblems</a:t>
            </a:r>
            <a:r>
              <a:rPr lang="en-US" dirty="0" smtClean="0"/>
              <a:t>?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Knapsack problem</a:t>
            </a:r>
            <a:endParaRPr lang="el-GR" dirty="0"/>
          </a:p>
        </p:txBody>
      </p:sp>
      <p:pic>
        <p:nvPicPr>
          <p:cNvPr id="3" name="Picture 2"/>
          <p:cNvPicPr>
            <a:picLocks noChangeAspect="1" noChangeArrowheads="1"/>
          </p:cNvPicPr>
          <p:nvPr/>
        </p:nvPicPr>
        <p:blipFill>
          <a:blip r:embed="rId2" cstate="print"/>
          <a:srcRect/>
          <a:stretch>
            <a:fillRect/>
          </a:stretch>
        </p:blipFill>
        <p:spPr bwMode="auto">
          <a:xfrm>
            <a:off x="1835696" y="1484784"/>
            <a:ext cx="5924550" cy="542925"/>
          </a:xfrm>
          <a:prstGeom prst="rect">
            <a:avLst/>
          </a:prstGeom>
          <a:noFill/>
          <a:ln w="9525">
            <a:noFill/>
            <a:miter lim="800000"/>
            <a:headEnd/>
            <a:tailEnd/>
          </a:ln>
        </p:spPr>
      </p:pic>
      <p:sp>
        <p:nvSpPr>
          <p:cNvPr id="4" name="3 - Ορθογώνιο"/>
          <p:cNvSpPr/>
          <p:nvPr/>
        </p:nvSpPr>
        <p:spPr>
          <a:xfrm>
            <a:off x="467544" y="2060848"/>
            <a:ext cx="7992888" cy="1200329"/>
          </a:xfrm>
          <a:prstGeom prst="rect">
            <a:avLst/>
          </a:prstGeom>
        </p:spPr>
        <p:txBody>
          <a:bodyPr wrap="square">
            <a:spAutoFit/>
          </a:bodyPr>
          <a:lstStyle/>
          <a:p>
            <a:r>
              <a:rPr lang="en-US" dirty="0" smtClean="0"/>
              <a:t>The algorithm then consists of filing out a two-dimensional table, with W + 1 rows and n + 1 columns. Each table entry takes just constant time, so even though the table is much larger than in the previous case, the running time remains the same, O(</a:t>
            </a:r>
            <a:r>
              <a:rPr lang="en-US" dirty="0" err="1" smtClean="0"/>
              <a:t>nW</a:t>
            </a:r>
            <a:r>
              <a:rPr lang="en-US" dirty="0" smtClean="0"/>
              <a:t> ).</a:t>
            </a:r>
            <a:endParaRPr lang="el-GR" dirty="0"/>
          </a:p>
        </p:txBody>
      </p:sp>
      <p:pic>
        <p:nvPicPr>
          <p:cNvPr id="4098" name="Picture 2"/>
          <p:cNvPicPr>
            <a:picLocks noChangeAspect="1" noChangeArrowheads="1"/>
          </p:cNvPicPr>
          <p:nvPr/>
        </p:nvPicPr>
        <p:blipFill>
          <a:blip r:embed="rId3" cstate="print"/>
          <a:srcRect/>
          <a:stretch>
            <a:fillRect/>
          </a:stretch>
        </p:blipFill>
        <p:spPr bwMode="auto">
          <a:xfrm>
            <a:off x="1805731" y="3374899"/>
            <a:ext cx="6078637" cy="1710285"/>
          </a:xfrm>
          <a:prstGeom prst="rect">
            <a:avLst/>
          </a:prstGeom>
          <a:noFill/>
          <a:ln w="9525">
            <a:noFill/>
            <a:miter lim="800000"/>
            <a:headEnd/>
            <a:tailEnd/>
          </a:ln>
        </p:spPr>
      </p:pic>
      <p:sp>
        <p:nvSpPr>
          <p:cNvPr id="6" name="5 - Επεξήγηση με γραμμή 1"/>
          <p:cNvSpPr/>
          <p:nvPr/>
        </p:nvSpPr>
        <p:spPr>
          <a:xfrm>
            <a:off x="7020272" y="692696"/>
            <a:ext cx="1944216" cy="576064"/>
          </a:xfrm>
          <a:prstGeom prst="borderCallout1">
            <a:avLst>
              <a:gd name="adj1" fmla="val 78275"/>
              <a:gd name="adj2" fmla="val -4414"/>
              <a:gd name="adj3" fmla="val 147774"/>
              <a:gd name="adj4" fmla="val -389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Shall I pick j-</a:t>
            </a:r>
            <a:r>
              <a:rPr lang="en-US" dirty="0" err="1" smtClean="0">
                <a:solidFill>
                  <a:schemeClr val="tx1"/>
                </a:solidFill>
              </a:rPr>
              <a:t>th</a:t>
            </a:r>
            <a:r>
              <a:rPr lang="en-US" dirty="0" smtClean="0">
                <a:solidFill>
                  <a:schemeClr val="tx1"/>
                </a:solidFill>
              </a:rPr>
              <a:t> item or not?</a:t>
            </a:r>
            <a:endParaRPr lang="el-GR" dirty="0">
              <a:solidFill>
                <a:schemeClr val="tx1"/>
              </a:solidFill>
            </a:endParaRPr>
          </a:p>
        </p:txBody>
      </p:sp>
      <p:sp>
        <p:nvSpPr>
          <p:cNvPr id="7" name="6 - Ορθογώνιο"/>
          <p:cNvSpPr/>
          <p:nvPr/>
        </p:nvSpPr>
        <p:spPr>
          <a:xfrm>
            <a:off x="467544" y="5517232"/>
            <a:ext cx="8136904" cy="923330"/>
          </a:xfrm>
          <a:prstGeom prst="rect">
            <a:avLst/>
          </a:prstGeom>
        </p:spPr>
        <p:txBody>
          <a:bodyPr wrap="square">
            <a:spAutoFit/>
          </a:bodyPr>
          <a:lstStyle/>
          <a:p>
            <a:r>
              <a:rPr lang="en-US" dirty="0" smtClean="0"/>
              <a:t>Neither </a:t>
            </a:r>
            <a:r>
              <a:rPr lang="en-US" dirty="0" smtClean="0"/>
              <a:t>version of this problem is likely to have a polynomial-time algorithm. However , using dynamic programming they can both be solved in O(</a:t>
            </a:r>
            <a:r>
              <a:rPr lang="en-US" dirty="0" err="1" smtClean="0"/>
              <a:t>nW</a:t>
            </a:r>
            <a:r>
              <a:rPr lang="en-US" dirty="0" smtClean="0"/>
              <a:t> ) time, which is reasonable when W is small, but is not </a:t>
            </a:r>
            <a:r>
              <a:rPr lang="en-US" dirty="0" smtClean="0"/>
              <a:t>polynomial.</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Assignment 4 for the next 2 weeks</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95536" y="1772816"/>
            <a:ext cx="7573223" cy="2520280"/>
          </a:xfrm>
          <a:prstGeom prst="rect">
            <a:avLst/>
          </a:prstGeom>
          <a:noFill/>
          <a:ln w="9525">
            <a:noFill/>
            <a:miter lim="800000"/>
            <a:headEnd/>
            <a:tailEnd/>
          </a:ln>
        </p:spPr>
      </p:pic>
      <p:sp>
        <p:nvSpPr>
          <p:cNvPr id="6" name="5 - Ορθογώνιο"/>
          <p:cNvSpPr/>
          <p:nvPr/>
        </p:nvSpPr>
        <p:spPr>
          <a:xfrm>
            <a:off x="755576" y="188640"/>
            <a:ext cx="7704856" cy="369332"/>
          </a:xfrm>
          <a:prstGeom prst="rect">
            <a:avLst/>
          </a:prstGeom>
        </p:spPr>
        <p:txBody>
          <a:bodyPr wrap="square">
            <a:spAutoFit/>
          </a:bodyPr>
          <a:lstStyle/>
          <a:p>
            <a:r>
              <a:rPr lang="en-US" dirty="0" smtClean="0"/>
              <a:t>Algorithms, 2006, S. </a:t>
            </a:r>
            <a:r>
              <a:rPr lang="en-US" dirty="0" err="1" smtClean="0"/>
              <a:t>Dasgupta</a:t>
            </a:r>
            <a:r>
              <a:rPr lang="en-US" dirty="0" smtClean="0"/>
              <a:t>, C. H. Papadimitriou, and U . V . </a:t>
            </a:r>
            <a:r>
              <a:rPr lang="en-US" dirty="0" err="1" smtClean="0"/>
              <a:t>Vazirani</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k Shortest Path</a:t>
            </a:r>
            <a:endParaRPr lang="el-GR" dirty="0"/>
          </a:p>
        </p:txBody>
      </p:sp>
      <p:sp>
        <p:nvSpPr>
          <p:cNvPr id="3" name="2 - Ορθογώνιο"/>
          <p:cNvSpPr/>
          <p:nvPr/>
        </p:nvSpPr>
        <p:spPr>
          <a:xfrm>
            <a:off x="323528" y="1340768"/>
            <a:ext cx="8136904" cy="923330"/>
          </a:xfrm>
          <a:prstGeom prst="rect">
            <a:avLst/>
          </a:prstGeom>
        </p:spPr>
        <p:txBody>
          <a:bodyPr wrap="square">
            <a:spAutoFit/>
          </a:bodyPr>
          <a:lstStyle/>
          <a:p>
            <a:r>
              <a:rPr lang="en-US" dirty="0" smtClean="0"/>
              <a:t>Suppose then that we are given a graph G with lengths on the edges, along with two nodes s and t and an integer k, and we want the shortest path from s to t that uses at most k edges.</a:t>
            </a:r>
            <a:endParaRPr lang="el-GR" dirty="0"/>
          </a:p>
        </p:txBody>
      </p:sp>
      <p:sp>
        <p:nvSpPr>
          <p:cNvPr id="4" name="3 - Ορθογώνιο"/>
          <p:cNvSpPr/>
          <p:nvPr/>
        </p:nvSpPr>
        <p:spPr>
          <a:xfrm>
            <a:off x="323528" y="2348880"/>
            <a:ext cx="7992888" cy="2308324"/>
          </a:xfrm>
          <a:prstGeom prst="rect">
            <a:avLst/>
          </a:prstGeom>
        </p:spPr>
        <p:txBody>
          <a:bodyPr wrap="square">
            <a:spAutoFit/>
          </a:bodyPr>
          <a:lstStyle/>
          <a:p>
            <a:r>
              <a:rPr lang="en-US" dirty="0" smtClean="0"/>
              <a:t>In dynamic programming, the trick is to choose </a:t>
            </a:r>
            <a:r>
              <a:rPr lang="en-US" dirty="0" err="1" smtClean="0"/>
              <a:t>subproblems</a:t>
            </a:r>
            <a:r>
              <a:rPr lang="en-US" dirty="0" smtClean="0"/>
              <a:t> so that all vital information is remembered and carried forward. </a:t>
            </a:r>
          </a:p>
          <a:p>
            <a:endParaRPr lang="en-US" dirty="0" smtClean="0"/>
          </a:p>
          <a:p>
            <a:r>
              <a:rPr lang="en-US" dirty="0" smtClean="0"/>
              <a:t>In this case, for each vertex v and each integer </a:t>
            </a:r>
            <a:r>
              <a:rPr lang="en-US" dirty="0" err="1" smtClean="0"/>
              <a:t>i</a:t>
            </a:r>
            <a:r>
              <a:rPr lang="en-US" dirty="0" smtClean="0"/>
              <a:t>&lt;=k, dist(v, </a:t>
            </a:r>
            <a:r>
              <a:rPr lang="en-US" dirty="0" err="1" smtClean="0"/>
              <a:t>i</a:t>
            </a:r>
            <a:r>
              <a:rPr lang="en-US" dirty="0" smtClean="0"/>
              <a:t>) to be the length of the shortest path from s to v that uses </a:t>
            </a:r>
            <a:r>
              <a:rPr lang="en-US" dirty="0" err="1" smtClean="0"/>
              <a:t>i</a:t>
            </a:r>
            <a:r>
              <a:rPr lang="en-US" dirty="0" smtClean="0"/>
              <a:t> edges. The starting values dist(v; 0) are 1 for all vertices except s, for which it is 0.</a:t>
            </a:r>
          </a:p>
          <a:p>
            <a:endParaRPr lang="en-US" dirty="0" smtClean="0"/>
          </a:p>
          <a:p>
            <a:r>
              <a:rPr lang="en-US" dirty="0" smtClean="0"/>
              <a:t>For </a:t>
            </a:r>
            <a:r>
              <a:rPr lang="en-US" dirty="0" err="1" smtClean="0"/>
              <a:t>i</a:t>
            </a:r>
            <a:r>
              <a:rPr lang="en-US" dirty="0" smtClean="0"/>
              <a:t>&lt;=k:</a:t>
            </a:r>
          </a:p>
        </p:txBody>
      </p:sp>
      <p:pic>
        <p:nvPicPr>
          <p:cNvPr id="1026" name="Picture 2"/>
          <p:cNvPicPr>
            <a:picLocks noChangeAspect="1" noChangeArrowheads="1"/>
          </p:cNvPicPr>
          <p:nvPr/>
        </p:nvPicPr>
        <p:blipFill>
          <a:blip r:embed="rId2" cstate="print"/>
          <a:srcRect/>
          <a:stretch>
            <a:fillRect/>
          </a:stretch>
        </p:blipFill>
        <p:spPr bwMode="auto">
          <a:xfrm>
            <a:off x="2051720" y="4580499"/>
            <a:ext cx="5036443" cy="648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Most Reliable Route</a:t>
            </a:r>
            <a:endParaRPr lang="el-GR" dirty="0"/>
          </a:p>
        </p:txBody>
      </p:sp>
      <p:sp>
        <p:nvSpPr>
          <p:cNvPr id="3" name="2 - TextBox"/>
          <p:cNvSpPr txBox="1"/>
          <p:nvPr/>
        </p:nvSpPr>
        <p:spPr>
          <a:xfrm>
            <a:off x="539552" y="1556792"/>
            <a:ext cx="7956376" cy="1200329"/>
          </a:xfrm>
          <a:prstGeom prst="rect">
            <a:avLst/>
          </a:prstGeom>
          <a:noFill/>
        </p:spPr>
        <p:txBody>
          <a:bodyPr wrap="square" rtlCol="0">
            <a:spAutoFit/>
          </a:bodyPr>
          <a:lstStyle/>
          <a:p>
            <a:r>
              <a:rPr lang="en-US" dirty="0" smtClean="0"/>
              <a:t>Assume someone is driving from home to work everyday. Assume that before to leave home he gets from the internet the traffic jam probability of every root in the direction to his work. The problem is to find the most reliable root, </a:t>
            </a:r>
            <a:r>
              <a:rPr lang="en-US" b="1" dirty="0" smtClean="0"/>
              <a:t>the one with the maximum probability to avoid traffic jam.</a:t>
            </a:r>
            <a:endParaRPr lang="el-GR" b="1" dirty="0"/>
          </a:p>
        </p:txBody>
      </p:sp>
      <p:grpSp>
        <p:nvGrpSpPr>
          <p:cNvPr id="53" name="52 - Ομάδα"/>
          <p:cNvGrpSpPr/>
          <p:nvPr/>
        </p:nvGrpSpPr>
        <p:grpSpPr>
          <a:xfrm>
            <a:off x="899592" y="3068960"/>
            <a:ext cx="5513766" cy="3033628"/>
            <a:chOff x="899592" y="3068960"/>
            <a:chExt cx="5513766" cy="3033628"/>
          </a:xfrm>
        </p:grpSpPr>
        <p:sp>
          <p:nvSpPr>
            <p:cNvPr id="4" name="3 - Έλλειψη"/>
            <p:cNvSpPr/>
            <p:nvPr/>
          </p:nvSpPr>
          <p:spPr>
            <a:xfrm>
              <a:off x="6012160" y="371703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l-GR" dirty="0"/>
            </a:p>
          </p:txBody>
        </p:sp>
        <p:sp>
          <p:nvSpPr>
            <p:cNvPr id="5" name="4 - Έλλειψη"/>
            <p:cNvSpPr/>
            <p:nvPr/>
          </p:nvSpPr>
          <p:spPr>
            <a:xfrm>
              <a:off x="3707904"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l-GR" dirty="0"/>
            </a:p>
          </p:txBody>
        </p:sp>
        <p:sp>
          <p:nvSpPr>
            <p:cNvPr id="6" name="5 - Έλλειψη"/>
            <p:cNvSpPr/>
            <p:nvPr/>
          </p:nvSpPr>
          <p:spPr>
            <a:xfrm>
              <a:off x="899592" y="42210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l-GR" dirty="0"/>
            </a:p>
          </p:txBody>
        </p:sp>
        <p:sp>
          <p:nvSpPr>
            <p:cNvPr id="7" name="6 - Έλλειψη"/>
            <p:cNvSpPr/>
            <p:nvPr/>
          </p:nvSpPr>
          <p:spPr>
            <a:xfrm>
              <a:off x="5436096" y="51571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l-GR" dirty="0"/>
            </a:p>
          </p:txBody>
        </p:sp>
        <p:sp>
          <p:nvSpPr>
            <p:cNvPr id="8" name="7 - Έλλειψη"/>
            <p:cNvSpPr/>
            <p:nvPr/>
          </p:nvSpPr>
          <p:spPr>
            <a:xfrm>
              <a:off x="2411760" y="544522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l-GR" dirty="0"/>
            </a:p>
          </p:txBody>
        </p:sp>
        <p:sp>
          <p:nvSpPr>
            <p:cNvPr id="9" name="8 - Έλλειψη"/>
            <p:cNvSpPr/>
            <p:nvPr/>
          </p:nvSpPr>
          <p:spPr>
            <a:xfrm>
              <a:off x="2483768" y="342900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l-GR" dirty="0"/>
            </a:p>
          </p:txBody>
        </p:sp>
        <p:sp>
          <p:nvSpPr>
            <p:cNvPr id="10" name="9 - Έλλειψη"/>
            <p:cNvSpPr/>
            <p:nvPr/>
          </p:nvSpPr>
          <p:spPr>
            <a:xfrm>
              <a:off x="4788024" y="33569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l-GR" dirty="0"/>
            </a:p>
          </p:txBody>
        </p:sp>
        <p:sp>
          <p:nvSpPr>
            <p:cNvPr id="11" name="10 - Έλλειψη"/>
            <p:cNvSpPr/>
            <p:nvPr/>
          </p:nvSpPr>
          <p:spPr>
            <a:xfrm>
              <a:off x="3491880" y="443711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l-GR" dirty="0"/>
            </a:p>
          </p:txBody>
        </p:sp>
        <p:sp>
          <p:nvSpPr>
            <p:cNvPr id="12" name="11 - Έλλειψη"/>
            <p:cNvSpPr/>
            <p:nvPr/>
          </p:nvSpPr>
          <p:spPr>
            <a:xfrm>
              <a:off x="3491880" y="321297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l-GR" dirty="0"/>
            </a:p>
          </p:txBody>
        </p:sp>
        <p:cxnSp>
          <p:nvCxnSpPr>
            <p:cNvPr id="14" name="13 - Ευθύγραμμο βέλος σύνδεσης"/>
            <p:cNvCxnSpPr>
              <a:stCxn id="6" idx="7"/>
              <a:endCxn id="9" idx="3"/>
            </p:cNvCxnSpPr>
            <p:nvPr/>
          </p:nvCxnSpPr>
          <p:spPr>
            <a:xfrm flipV="1">
              <a:off x="1145443" y="3674851"/>
              <a:ext cx="1380506" cy="588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stCxn id="9" idx="5"/>
              <a:endCxn id="11" idx="1"/>
            </p:cNvCxnSpPr>
            <p:nvPr/>
          </p:nvCxnSpPr>
          <p:spPr>
            <a:xfrm>
              <a:off x="2729619" y="3674851"/>
              <a:ext cx="804442" cy="804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stCxn id="9" idx="7"/>
              <a:endCxn id="12" idx="2"/>
            </p:cNvCxnSpPr>
            <p:nvPr/>
          </p:nvCxnSpPr>
          <p:spPr>
            <a:xfrm flipV="1">
              <a:off x="2729619" y="3356992"/>
              <a:ext cx="762261" cy="114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a:stCxn id="12" idx="6"/>
              <a:endCxn id="10" idx="2"/>
            </p:cNvCxnSpPr>
            <p:nvPr/>
          </p:nvCxnSpPr>
          <p:spPr>
            <a:xfrm>
              <a:off x="3779912" y="3356992"/>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a:stCxn id="6" idx="5"/>
            </p:cNvCxnSpPr>
            <p:nvPr/>
          </p:nvCxnSpPr>
          <p:spPr>
            <a:xfrm>
              <a:off x="1145443" y="4466939"/>
              <a:ext cx="1410333" cy="1122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a:stCxn id="8" idx="7"/>
              <a:endCxn id="11" idx="3"/>
            </p:cNvCxnSpPr>
            <p:nvPr/>
          </p:nvCxnSpPr>
          <p:spPr>
            <a:xfrm flipV="1">
              <a:off x="2657611" y="4682963"/>
              <a:ext cx="876450" cy="804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a:stCxn id="8" idx="6"/>
              <a:endCxn id="5" idx="2"/>
            </p:cNvCxnSpPr>
            <p:nvPr/>
          </p:nvCxnSpPr>
          <p:spPr>
            <a:xfrm>
              <a:off x="2699792" y="5589240"/>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a:stCxn id="11" idx="6"/>
              <a:endCxn id="7" idx="1"/>
            </p:cNvCxnSpPr>
            <p:nvPr/>
          </p:nvCxnSpPr>
          <p:spPr>
            <a:xfrm>
              <a:off x="3779912" y="4581128"/>
              <a:ext cx="1698365" cy="61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a:stCxn id="10" idx="5"/>
              <a:endCxn id="4" idx="2"/>
            </p:cNvCxnSpPr>
            <p:nvPr/>
          </p:nvCxnSpPr>
          <p:spPr>
            <a:xfrm>
              <a:off x="5033875" y="3602843"/>
              <a:ext cx="978285" cy="25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a:stCxn id="5" idx="7"/>
              <a:endCxn id="7" idx="3"/>
            </p:cNvCxnSpPr>
            <p:nvPr/>
          </p:nvCxnSpPr>
          <p:spPr>
            <a:xfrm flipV="1">
              <a:off x="3953755" y="5403043"/>
              <a:ext cx="1524522" cy="22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a:stCxn id="7" idx="0"/>
              <a:endCxn id="4" idx="3"/>
            </p:cNvCxnSpPr>
            <p:nvPr/>
          </p:nvCxnSpPr>
          <p:spPr>
            <a:xfrm flipV="1">
              <a:off x="5580112" y="3962883"/>
              <a:ext cx="474229" cy="1194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a:stCxn id="11" idx="7"/>
              <a:endCxn id="10" idx="3"/>
            </p:cNvCxnSpPr>
            <p:nvPr/>
          </p:nvCxnSpPr>
          <p:spPr>
            <a:xfrm flipV="1">
              <a:off x="3737731" y="3602843"/>
              <a:ext cx="1092474" cy="876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 TextBox"/>
            <p:cNvSpPr txBox="1"/>
            <p:nvPr/>
          </p:nvSpPr>
          <p:spPr>
            <a:xfrm>
              <a:off x="1547664" y="4005064"/>
              <a:ext cx="473206" cy="369332"/>
            </a:xfrm>
            <a:prstGeom prst="rect">
              <a:avLst/>
            </a:prstGeom>
            <a:noFill/>
          </p:spPr>
          <p:txBody>
            <a:bodyPr wrap="none" rtlCol="0">
              <a:spAutoFit/>
            </a:bodyPr>
            <a:lstStyle/>
            <a:p>
              <a:r>
                <a:rPr lang="en-US" dirty="0" smtClean="0"/>
                <a:t>0,7</a:t>
              </a:r>
              <a:endParaRPr lang="el-GR" dirty="0"/>
            </a:p>
          </p:txBody>
        </p:sp>
        <p:sp>
          <p:nvSpPr>
            <p:cNvPr id="39" name="38 - TextBox"/>
            <p:cNvSpPr txBox="1"/>
            <p:nvPr/>
          </p:nvSpPr>
          <p:spPr>
            <a:xfrm>
              <a:off x="3203848" y="4941168"/>
              <a:ext cx="473206" cy="369332"/>
            </a:xfrm>
            <a:prstGeom prst="rect">
              <a:avLst/>
            </a:prstGeom>
            <a:noFill/>
          </p:spPr>
          <p:txBody>
            <a:bodyPr wrap="none" rtlCol="0">
              <a:spAutoFit/>
            </a:bodyPr>
            <a:lstStyle/>
            <a:p>
              <a:r>
                <a:rPr lang="en-US" dirty="0" smtClean="0"/>
                <a:t>0,5</a:t>
              </a:r>
              <a:endParaRPr lang="el-GR" dirty="0"/>
            </a:p>
          </p:txBody>
        </p:sp>
        <p:sp>
          <p:nvSpPr>
            <p:cNvPr id="40" name="39 - TextBox"/>
            <p:cNvSpPr txBox="1"/>
            <p:nvPr/>
          </p:nvSpPr>
          <p:spPr>
            <a:xfrm>
              <a:off x="3203848" y="3789040"/>
              <a:ext cx="473206" cy="369332"/>
            </a:xfrm>
            <a:prstGeom prst="rect">
              <a:avLst/>
            </a:prstGeom>
            <a:noFill/>
          </p:spPr>
          <p:txBody>
            <a:bodyPr wrap="none" rtlCol="0">
              <a:spAutoFit/>
            </a:bodyPr>
            <a:lstStyle/>
            <a:p>
              <a:r>
                <a:rPr lang="en-US" dirty="0" smtClean="0"/>
                <a:t>0,4</a:t>
              </a:r>
              <a:endParaRPr lang="el-GR" dirty="0"/>
            </a:p>
          </p:txBody>
        </p:sp>
        <p:sp>
          <p:nvSpPr>
            <p:cNvPr id="42" name="41 - TextBox"/>
            <p:cNvSpPr txBox="1"/>
            <p:nvPr/>
          </p:nvSpPr>
          <p:spPr>
            <a:xfrm>
              <a:off x="2771800" y="3068960"/>
              <a:ext cx="473206" cy="369332"/>
            </a:xfrm>
            <a:prstGeom prst="rect">
              <a:avLst/>
            </a:prstGeom>
            <a:noFill/>
          </p:spPr>
          <p:txBody>
            <a:bodyPr wrap="none" rtlCol="0">
              <a:spAutoFit/>
            </a:bodyPr>
            <a:lstStyle/>
            <a:p>
              <a:r>
                <a:rPr lang="en-US" dirty="0" smtClean="0"/>
                <a:t>0,6</a:t>
              </a:r>
              <a:endParaRPr lang="el-GR" dirty="0"/>
            </a:p>
          </p:txBody>
        </p:sp>
        <p:sp>
          <p:nvSpPr>
            <p:cNvPr id="43" name="42 - TextBox"/>
            <p:cNvSpPr txBox="1"/>
            <p:nvPr/>
          </p:nvSpPr>
          <p:spPr>
            <a:xfrm>
              <a:off x="4139952" y="3068960"/>
              <a:ext cx="473206" cy="369332"/>
            </a:xfrm>
            <a:prstGeom prst="rect">
              <a:avLst/>
            </a:prstGeom>
            <a:noFill/>
          </p:spPr>
          <p:txBody>
            <a:bodyPr wrap="none" rtlCol="0">
              <a:spAutoFit/>
            </a:bodyPr>
            <a:lstStyle/>
            <a:p>
              <a:r>
                <a:rPr lang="en-US" dirty="0" smtClean="0"/>
                <a:t>0,4</a:t>
              </a:r>
              <a:endParaRPr lang="el-GR" dirty="0"/>
            </a:p>
          </p:txBody>
        </p:sp>
        <p:sp>
          <p:nvSpPr>
            <p:cNvPr id="44" name="43 - TextBox"/>
            <p:cNvSpPr txBox="1"/>
            <p:nvPr/>
          </p:nvSpPr>
          <p:spPr>
            <a:xfrm>
              <a:off x="4716016" y="4581128"/>
              <a:ext cx="473206" cy="369332"/>
            </a:xfrm>
            <a:prstGeom prst="rect">
              <a:avLst/>
            </a:prstGeom>
            <a:noFill/>
          </p:spPr>
          <p:txBody>
            <a:bodyPr wrap="none" rtlCol="0">
              <a:spAutoFit/>
            </a:bodyPr>
            <a:lstStyle/>
            <a:p>
              <a:r>
                <a:rPr lang="en-US" dirty="0" smtClean="0"/>
                <a:t>0,2</a:t>
              </a:r>
              <a:endParaRPr lang="el-GR" dirty="0"/>
            </a:p>
          </p:txBody>
        </p:sp>
        <p:sp>
          <p:nvSpPr>
            <p:cNvPr id="45" name="44 - TextBox"/>
            <p:cNvSpPr txBox="1"/>
            <p:nvPr/>
          </p:nvSpPr>
          <p:spPr>
            <a:xfrm>
              <a:off x="1835696" y="4653136"/>
              <a:ext cx="473206" cy="369332"/>
            </a:xfrm>
            <a:prstGeom prst="rect">
              <a:avLst/>
            </a:prstGeom>
            <a:noFill/>
          </p:spPr>
          <p:txBody>
            <a:bodyPr wrap="none" rtlCol="0">
              <a:spAutoFit/>
            </a:bodyPr>
            <a:lstStyle/>
            <a:p>
              <a:r>
                <a:rPr lang="en-US" dirty="0" smtClean="0"/>
                <a:t>0,9</a:t>
              </a:r>
              <a:endParaRPr lang="el-GR" dirty="0"/>
            </a:p>
          </p:txBody>
        </p:sp>
        <p:sp>
          <p:nvSpPr>
            <p:cNvPr id="46" name="45 - TextBox"/>
            <p:cNvSpPr txBox="1"/>
            <p:nvPr/>
          </p:nvSpPr>
          <p:spPr>
            <a:xfrm>
              <a:off x="2915816" y="5733256"/>
              <a:ext cx="473206" cy="369332"/>
            </a:xfrm>
            <a:prstGeom prst="rect">
              <a:avLst/>
            </a:prstGeom>
            <a:noFill/>
          </p:spPr>
          <p:txBody>
            <a:bodyPr wrap="none" rtlCol="0">
              <a:spAutoFit/>
            </a:bodyPr>
            <a:lstStyle/>
            <a:p>
              <a:r>
                <a:rPr lang="en-US" dirty="0" smtClean="0"/>
                <a:t>0,4</a:t>
              </a:r>
              <a:endParaRPr lang="el-GR" dirty="0"/>
            </a:p>
          </p:txBody>
        </p:sp>
        <p:sp>
          <p:nvSpPr>
            <p:cNvPr id="47" name="46 - TextBox"/>
            <p:cNvSpPr txBox="1"/>
            <p:nvPr/>
          </p:nvSpPr>
          <p:spPr>
            <a:xfrm>
              <a:off x="4355976" y="5589240"/>
              <a:ext cx="473206" cy="369332"/>
            </a:xfrm>
            <a:prstGeom prst="rect">
              <a:avLst/>
            </a:prstGeom>
            <a:noFill/>
          </p:spPr>
          <p:txBody>
            <a:bodyPr wrap="none" rtlCol="0">
              <a:spAutoFit/>
            </a:bodyPr>
            <a:lstStyle/>
            <a:p>
              <a:r>
                <a:rPr lang="en-US" dirty="0" smtClean="0"/>
                <a:t>0,7</a:t>
              </a:r>
              <a:endParaRPr lang="el-GR" dirty="0"/>
            </a:p>
          </p:txBody>
        </p:sp>
        <p:sp>
          <p:nvSpPr>
            <p:cNvPr id="50" name="49 - TextBox"/>
            <p:cNvSpPr txBox="1"/>
            <p:nvPr/>
          </p:nvSpPr>
          <p:spPr>
            <a:xfrm>
              <a:off x="5436096" y="3356992"/>
              <a:ext cx="473206" cy="369332"/>
            </a:xfrm>
            <a:prstGeom prst="rect">
              <a:avLst/>
            </a:prstGeom>
            <a:noFill/>
          </p:spPr>
          <p:txBody>
            <a:bodyPr wrap="none" rtlCol="0">
              <a:spAutoFit/>
            </a:bodyPr>
            <a:lstStyle/>
            <a:p>
              <a:r>
                <a:rPr lang="en-US" dirty="0" smtClean="0"/>
                <a:t>0,5</a:t>
              </a:r>
              <a:endParaRPr lang="el-GR" dirty="0"/>
            </a:p>
          </p:txBody>
        </p:sp>
        <p:sp>
          <p:nvSpPr>
            <p:cNvPr id="51" name="50 - TextBox"/>
            <p:cNvSpPr txBox="1"/>
            <p:nvPr/>
          </p:nvSpPr>
          <p:spPr>
            <a:xfrm>
              <a:off x="5940152" y="4509120"/>
              <a:ext cx="473206" cy="369332"/>
            </a:xfrm>
            <a:prstGeom prst="rect">
              <a:avLst/>
            </a:prstGeom>
            <a:noFill/>
          </p:spPr>
          <p:txBody>
            <a:bodyPr wrap="none" rtlCol="0">
              <a:spAutoFit/>
            </a:bodyPr>
            <a:lstStyle/>
            <a:p>
              <a:r>
                <a:rPr lang="en-US" dirty="0" smtClean="0"/>
                <a:t>0,6</a:t>
              </a:r>
              <a:endParaRPr lang="el-GR" dirty="0"/>
            </a:p>
          </p:txBody>
        </p:sp>
        <p:sp>
          <p:nvSpPr>
            <p:cNvPr id="52" name="51 - TextBox"/>
            <p:cNvSpPr txBox="1"/>
            <p:nvPr/>
          </p:nvSpPr>
          <p:spPr>
            <a:xfrm>
              <a:off x="4139952" y="4005064"/>
              <a:ext cx="473206" cy="369332"/>
            </a:xfrm>
            <a:prstGeom prst="rect">
              <a:avLst/>
            </a:prstGeom>
            <a:noFill/>
          </p:spPr>
          <p:txBody>
            <a:bodyPr wrap="none" rtlCol="0">
              <a:spAutoFit/>
            </a:bodyPr>
            <a:lstStyle/>
            <a:p>
              <a:r>
                <a:rPr lang="en-US" dirty="0" smtClean="0"/>
                <a:t>0,5</a:t>
              </a:r>
              <a:endParaRPr lang="el-GR"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Most Reliable Root</a:t>
            </a:r>
            <a:endParaRPr lang="el-GR" dirty="0"/>
          </a:p>
        </p:txBody>
      </p:sp>
      <p:sp>
        <p:nvSpPr>
          <p:cNvPr id="3" name="2 - Ορθογώνιο"/>
          <p:cNvSpPr/>
          <p:nvPr/>
        </p:nvSpPr>
        <p:spPr>
          <a:xfrm>
            <a:off x="395536" y="1268760"/>
            <a:ext cx="8496944" cy="3416320"/>
          </a:xfrm>
          <a:prstGeom prst="rect">
            <a:avLst/>
          </a:prstGeom>
        </p:spPr>
        <p:txBody>
          <a:bodyPr wrap="square">
            <a:spAutoFit/>
          </a:bodyPr>
          <a:lstStyle/>
          <a:p>
            <a:r>
              <a:rPr lang="en-US" dirty="0" smtClean="0"/>
              <a:t>Let R be the set of all roots from node 1 to node 9.</a:t>
            </a:r>
          </a:p>
          <a:p>
            <a:r>
              <a:rPr lang="en-US" dirty="0" smtClean="0"/>
              <a:t>Let r ∈ </a:t>
            </a:r>
            <a:r>
              <a:rPr lang="en-US" i="1" dirty="0" smtClean="0"/>
              <a:t>P</a:t>
            </a:r>
            <a:r>
              <a:rPr lang="en-US" dirty="0" smtClean="0"/>
              <a:t> be a root.</a:t>
            </a:r>
          </a:p>
          <a:p>
            <a:r>
              <a:rPr lang="en-US" dirty="0" smtClean="0"/>
              <a:t>Let </a:t>
            </a:r>
            <a:r>
              <a:rPr lang="en-US" i="1" dirty="0" smtClean="0"/>
              <a:t>L</a:t>
            </a:r>
            <a:r>
              <a:rPr lang="en-US" dirty="0" smtClean="0"/>
              <a:t> ∈ </a:t>
            </a:r>
            <a:r>
              <a:rPr lang="en-US" i="1" dirty="0" smtClean="0"/>
              <a:t>p</a:t>
            </a:r>
            <a:r>
              <a:rPr lang="en-US" dirty="0" smtClean="0"/>
              <a:t> denote that link  L belongs in a path p.</a:t>
            </a:r>
          </a:p>
          <a:p>
            <a:r>
              <a:rPr lang="en-US" dirty="0" smtClean="0"/>
              <a:t>Let in each </a:t>
            </a:r>
            <a:r>
              <a:rPr lang="en-US" i="1" dirty="0" smtClean="0"/>
              <a:t>L </a:t>
            </a:r>
            <a:r>
              <a:rPr lang="en-US" dirty="0" smtClean="0"/>
              <a:t>to be assigned  probability </a:t>
            </a:r>
            <a:r>
              <a:rPr lang="en-US" i="1" dirty="0" smtClean="0"/>
              <a:t>p</a:t>
            </a:r>
            <a:r>
              <a:rPr lang="en-US" dirty="0" smtClean="0"/>
              <a:t> NOT to be involved in a traffic jam </a:t>
            </a:r>
          </a:p>
          <a:p>
            <a:r>
              <a:rPr lang="en-US" dirty="0" smtClean="0"/>
              <a:t>The maximum reliable route is the following problem</a:t>
            </a:r>
          </a:p>
          <a:p>
            <a:endParaRPr lang="en-US" dirty="0" smtClean="0"/>
          </a:p>
          <a:p>
            <a:endParaRPr lang="en-US" dirty="0" smtClean="0"/>
          </a:p>
          <a:p>
            <a:pPr algn="ctr"/>
            <a:r>
              <a:rPr lang="en-US" i="1" dirty="0" err="1" smtClean="0"/>
              <a:t>Max</a:t>
            </a:r>
            <a:r>
              <a:rPr lang="en-US" i="1" baseline="-25000" dirty="0" err="1" smtClean="0"/>
              <a:t>r</a:t>
            </a:r>
            <a:r>
              <a:rPr lang="en-US" i="1" dirty="0" smtClean="0"/>
              <a:t> </a:t>
            </a:r>
            <a:r>
              <a:rPr lang="el-GR" i="1" dirty="0" smtClean="0"/>
              <a:t>Π</a:t>
            </a:r>
            <a:r>
              <a:rPr lang="en-US" i="1" baseline="-25000" dirty="0" smtClean="0"/>
              <a:t>L</a:t>
            </a:r>
            <a:r>
              <a:rPr lang="en-US" i="1" dirty="0" smtClean="0"/>
              <a:t> </a:t>
            </a:r>
            <a:r>
              <a:rPr lang="en-US" i="1" dirty="0" err="1" smtClean="0"/>
              <a:t>p</a:t>
            </a:r>
            <a:r>
              <a:rPr lang="en-US" i="1" baseline="-25000" dirty="0" err="1" smtClean="0"/>
              <a:t>L</a:t>
            </a:r>
            <a:endParaRPr lang="en-US" i="1" baseline="-25000" dirty="0" smtClean="0"/>
          </a:p>
          <a:p>
            <a:pPr algn="ctr"/>
            <a:endParaRPr lang="en-US" i="1" dirty="0" smtClean="0"/>
          </a:p>
          <a:p>
            <a:pPr algn="ctr"/>
            <a:r>
              <a:rPr lang="en-US" dirty="0" smtClean="0"/>
              <a:t>If  we assume logarithm of the objective function</a:t>
            </a:r>
          </a:p>
          <a:p>
            <a:pPr algn="ctr"/>
            <a:r>
              <a:rPr lang="en-US" i="1" dirty="0" err="1" smtClean="0"/>
              <a:t>Ln</a:t>
            </a:r>
            <a:r>
              <a:rPr lang="en-US" i="1" dirty="0" smtClean="0"/>
              <a:t>(</a:t>
            </a:r>
            <a:r>
              <a:rPr lang="en-US" i="1" dirty="0" err="1" smtClean="0"/>
              <a:t>Max</a:t>
            </a:r>
            <a:r>
              <a:rPr lang="en-US" i="1" baseline="-25000" dirty="0" err="1" smtClean="0"/>
              <a:t>p</a:t>
            </a:r>
            <a:r>
              <a:rPr lang="en-US" i="1" dirty="0" smtClean="0"/>
              <a:t> </a:t>
            </a:r>
            <a:r>
              <a:rPr lang="el-GR" i="1" dirty="0" smtClean="0"/>
              <a:t>Π</a:t>
            </a:r>
            <a:r>
              <a:rPr lang="en-US" i="1" baseline="-25000" dirty="0" smtClean="0"/>
              <a:t>L</a:t>
            </a:r>
            <a:r>
              <a:rPr lang="en-US" i="1" dirty="0" smtClean="0"/>
              <a:t> </a:t>
            </a:r>
            <a:r>
              <a:rPr lang="en-US" i="1" dirty="0" err="1" smtClean="0"/>
              <a:t>w</a:t>
            </a:r>
            <a:r>
              <a:rPr lang="en-US" i="1" baseline="-25000" dirty="0" err="1" smtClean="0"/>
              <a:t>L</a:t>
            </a:r>
            <a:r>
              <a:rPr lang="en-US" i="1" dirty="0" smtClean="0"/>
              <a:t>)=</a:t>
            </a:r>
            <a:r>
              <a:rPr lang="en-US" i="1" dirty="0" err="1" smtClean="0"/>
              <a:t>Max</a:t>
            </a:r>
            <a:r>
              <a:rPr lang="en-US" i="1" baseline="-25000" dirty="0" err="1" smtClean="0"/>
              <a:t>p</a:t>
            </a:r>
            <a:r>
              <a:rPr lang="en-US" i="1" dirty="0" smtClean="0"/>
              <a:t> {</a:t>
            </a:r>
            <a:r>
              <a:rPr lang="el-GR" i="1" dirty="0" smtClean="0"/>
              <a:t>Σ</a:t>
            </a:r>
            <a:r>
              <a:rPr lang="en-US" i="1" baseline="-25000" dirty="0" smtClean="0"/>
              <a:t>L</a:t>
            </a:r>
            <a:r>
              <a:rPr lang="en-US" i="1" dirty="0" smtClean="0"/>
              <a:t> </a:t>
            </a:r>
            <a:r>
              <a:rPr lang="en-US" i="1" dirty="0" err="1" smtClean="0"/>
              <a:t>ln</a:t>
            </a:r>
            <a:r>
              <a:rPr lang="en-US" i="1" dirty="0" smtClean="0"/>
              <a:t>(</a:t>
            </a:r>
            <a:r>
              <a:rPr lang="en-US" i="1" dirty="0" err="1" smtClean="0"/>
              <a:t>w</a:t>
            </a:r>
            <a:r>
              <a:rPr lang="en-US" i="1" baseline="-25000" dirty="0" err="1" smtClean="0"/>
              <a:t>L</a:t>
            </a:r>
            <a:r>
              <a:rPr lang="en-US" i="1" dirty="0" smtClean="0"/>
              <a:t>)}=</a:t>
            </a:r>
            <a:r>
              <a:rPr lang="en-US" i="1" dirty="0" err="1" smtClean="0"/>
              <a:t>min</a:t>
            </a:r>
            <a:r>
              <a:rPr lang="en-US" i="1" baseline="-25000" dirty="0" err="1" smtClean="0"/>
              <a:t>p</a:t>
            </a:r>
            <a:r>
              <a:rPr lang="en-US" i="1" dirty="0" smtClean="0"/>
              <a:t> {</a:t>
            </a:r>
            <a:r>
              <a:rPr lang="el-GR" i="1" dirty="0" smtClean="0"/>
              <a:t>Σ</a:t>
            </a:r>
            <a:r>
              <a:rPr lang="en-US" i="1" baseline="-25000" dirty="0" smtClean="0"/>
              <a:t>L-</a:t>
            </a:r>
            <a:r>
              <a:rPr lang="en-US" i="1" dirty="0" smtClean="0"/>
              <a:t>-</a:t>
            </a:r>
            <a:r>
              <a:rPr lang="en-US" i="1" dirty="0" err="1" smtClean="0"/>
              <a:t>ln</a:t>
            </a:r>
            <a:r>
              <a:rPr lang="en-US" i="1" dirty="0" smtClean="0"/>
              <a:t>(</a:t>
            </a:r>
            <a:r>
              <a:rPr lang="en-US" i="1" dirty="0" err="1" smtClean="0"/>
              <a:t>w</a:t>
            </a:r>
            <a:r>
              <a:rPr lang="en-US" i="1" baseline="-25000" dirty="0" err="1" smtClean="0"/>
              <a:t>L</a:t>
            </a:r>
            <a:r>
              <a:rPr lang="en-US" i="1" dirty="0" smtClean="0"/>
              <a:t>)}</a:t>
            </a:r>
            <a:endParaRPr lang="en-US" dirty="0" smtClean="0"/>
          </a:p>
          <a:p>
            <a:pPr algn="ct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Shortest paths in </a:t>
            </a:r>
            <a:r>
              <a:rPr lang="en-GB" dirty="0" err="1" smtClean="0"/>
              <a:t>dags</a:t>
            </a:r>
            <a:endParaRPr lang="el-GR" dirty="0"/>
          </a:p>
        </p:txBody>
      </p:sp>
      <p:sp>
        <p:nvSpPr>
          <p:cNvPr id="3" name="2 - Ορθογώνιο"/>
          <p:cNvSpPr/>
          <p:nvPr/>
        </p:nvSpPr>
        <p:spPr>
          <a:xfrm>
            <a:off x="539552" y="1497558"/>
            <a:ext cx="7992888" cy="923330"/>
          </a:xfrm>
          <a:prstGeom prst="rect">
            <a:avLst/>
          </a:prstGeom>
        </p:spPr>
        <p:txBody>
          <a:bodyPr wrap="square">
            <a:spAutoFit/>
          </a:bodyPr>
          <a:lstStyle/>
          <a:p>
            <a:r>
              <a:rPr lang="en-US" dirty="0" smtClean="0"/>
              <a:t>The special distinguishing feature of a dag (Directed Acyclic Graph) is that its nodes can be </a:t>
            </a:r>
            <a:r>
              <a:rPr lang="en-US" dirty="0" err="1" smtClean="0"/>
              <a:t>linearized</a:t>
            </a:r>
            <a:r>
              <a:rPr lang="en-US" dirty="0" smtClean="0"/>
              <a:t>; that is, they can be arranged on a line so that all edges go from left to right.</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079500" y="2348880"/>
            <a:ext cx="6985000" cy="1390650"/>
          </a:xfrm>
          <a:prstGeom prst="rect">
            <a:avLst/>
          </a:prstGeom>
          <a:noFill/>
          <a:ln w="9525">
            <a:noFill/>
            <a:miter lim="800000"/>
            <a:headEnd/>
            <a:tailEnd/>
          </a:ln>
        </p:spPr>
      </p:pic>
      <p:sp>
        <p:nvSpPr>
          <p:cNvPr id="5" name="4 - Ορθογώνιο"/>
          <p:cNvSpPr/>
          <p:nvPr/>
        </p:nvSpPr>
        <p:spPr>
          <a:xfrm>
            <a:off x="611560" y="4316903"/>
            <a:ext cx="7776864" cy="1200329"/>
          </a:xfrm>
          <a:prstGeom prst="rect">
            <a:avLst/>
          </a:prstGeom>
        </p:spPr>
        <p:txBody>
          <a:bodyPr wrap="square">
            <a:spAutoFit/>
          </a:bodyPr>
          <a:lstStyle/>
          <a:p>
            <a:r>
              <a:rPr lang="en-US" dirty="0" smtClean="0"/>
              <a:t>A similar relation can be written for every node. If we compute these dist values in the left-to-right order of dag, we can always be sure that by the time we get to a node v, we already have all the information we need to compute dist(v). We are therefore able to compute all distances from S in a single pass.</a:t>
            </a:r>
            <a:endParaRPr lang="el-GR" dirty="0"/>
          </a:p>
        </p:txBody>
      </p:sp>
      <p:pic>
        <p:nvPicPr>
          <p:cNvPr id="1027" name="Picture 3"/>
          <p:cNvPicPr>
            <a:picLocks noChangeAspect="1" noChangeArrowheads="1"/>
          </p:cNvPicPr>
          <p:nvPr/>
        </p:nvPicPr>
        <p:blipFill>
          <a:blip r:embed="rId3" cstate="print"/>
          <a:srcRect/>
          <a:stretch>
            <a:fillRect/>
          </a:stretch>
        </p:blipFill>
        <p:spPr bwMode="auto">
          <a:xfrm>
            <a:off x="1907704" y="5409928"/>
            <a:ext cx="5579368" cy="133144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2409825" y="3887713"/>
            <a:ext cx="4324350"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All-pairs shortest paths</a:t>
            </a:r>
            <a:endParaRPr lang="el-GR" dirty="0"/>
          </a:p>
        </p:txBody>
      </p:sp>
      <p:sp>
        <p:nvSpPr>
          <p:cNvPr id="3" name="2 - Ορθογώνιο"/>
          <p:cNvSpPr/>
          <p:nvPr/>
        </p:nvSpPr>
        <p:spPr>
          <a:xfrm>
            <a:off x="467544" y="1628800"/>
            <a:ext cx="7776864" cy="646331"/>
          </a:xfrm>
          <a:prstGeom prst="rect">
            <a:avLst/>
          </a:prstGeom>
        </p:spPr>
        <p:txBody>
          <a:bodyPr wrap="square">
            <a:spAutoFit/>
          </a:bodyPr>
          <a:lstStyle/>
          <a:p>
            <a:r>
              <a:rPr lang="en-US" dirty="0" smtClean="0"/>
              <a:t>What if we want to find the shortest path not just between s and t but between all pairs of vertices? </a:t>
            </a:r>
            <a:endParaRPr lang="el-GR" dirty="0"/>
          </a:p>
        </p:txBody>
      </p:sp>
      <p:sp>
        <p:nvSpPr>
          <p:cNvPr id="4" name="3 - Ορθογώνιο"/>
          <p:cNvSpPr/>
          <p:nvPr/>
        </p:nvSpPr>
        <p:spPr>
          <a:xfrm>
            <a:off x="467544" y="2413338"/>
            <a:ext cx="7920880" cy="923330"/>
          </a:xfrm>
          <a:prstGeom prst="rect">
            <a:avLst/>
          </a:prstGeom>
        </p:spPr>
        <p:txBody>
          <a:bodyPr wrap="square">
            <a:spAutoFit/>
          </a:bodyPr>
          <a:lstStyle/>
          <a:p>
            <a:r>
              <a:rPr lang="en-US" dirty="0" smtClean="0"/>
              <a:t>Is there is a good </a:t>
            </a:r>
            <a:r>
              <a:rPr lang="en-US" dirty="0" err="1" smtClean="0"/>
              <a:t>subproblem</a:t>
            </a:r>
            <a:r>
              <a:rPr lang="en-US" dirty="0" smtClean="0"/>
              <a:t> for computing distances between all pairs of vertices in a graph? Simply solving the problem for more and more pairs or starting points is leads to complexity:</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2411760" y="2996952"/>
            <a:ext cx="988318" cy="309771"/>
          </a:xfrm>
          <a:prstGeom prst="rect">
            <a:avLst/>
          </a:prstGeom>
          <a:noFill/>
          <a:ln w="9525">
            <a:noFill/>
            <a:miter lim="800000"/>
            <a:headEnd/>
            <a:tailEnd/>
          </a:ln>
        </p:spPr>
      </p:pic>
      <p:sp>
        <p:nvSpPr>
          <p:cNvPr id="8" name="7 - Ορθογώνιο"/>
          <p:cNvSpPr/>
          <p:nvPr/>
        </p:nvSpPr>
        <p:spPr>
          <a:xfrm>
            <a:off x="467544" y="3823880"/>
            <a:ext cx="8424936" cy="2031325"/>
          </a:xfrm>
          <a:prstGeom prst="rect">
            <a:avLst/>
          </a:prstGeom>
        </p:spPr>
        <p:txBody>
          <a:bodyPr wrap="square">
            <a:spAutoFit/>
          </a:bodyPr>
          <a:lstStyle/>
          <a:p>
            <a:r>
              <a:rPr lang="en-US" dirty="0" smtClean="0"/>
              <a:t>One idea comes to mind: the shortest path u – w1-….- v between u and v</a:t>
            </a:r>
          </a:p>
          <a:p>
            <a:r>
              <a:rPr lang="en-US" dirty="0" smtClean="0"/>
              <a:t>uses some number of intermediate nodes (possibly none). Suppose we disallow intermediate nodes altogether . </a:t>
            </a:r>
          </a:p>
          <a:p>
            <a:endParaRPr lang="en-US" dirty="0" smtClean="0"/>
          </a:p>
          <a:p>
            <a:r>
              <a:rPr lang="en-US" b="1" dirty="0" smtClean="0"/>
              <a:t>Then we can solve all-pairs shortest paths at once: the shortest path from u to v is simply the direct edge (</a:t>
            </a:r>
            <a:r>
              <a:rPr lang="en-US" b="1" dirty="0" err="1" smtClean="0"/>
              <a:t>u,v</a:t>
            </a:r>
            <a:r>
              <a:rPr lang="en-US" b="1" dirty="0" smtClean="0"/>
              <a:t>), if it exists. What if we now gradually expand the set of permissible intermediate nodes?</a:t>
            </a:r>
            <a:endParaRPr lang="el-GR"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All pair shortest path</a:t>
            </a:r>
            <a:endParaRPr lang="el-GR" dirty="0"/>
          </a:p>
        </p:txBody>
      </p:sp>
      <p:pic>
        <p:nvPicPr>
          <p:cNvPr id="3" name="Picture 3"/>
          <p:cNvPicPr>
            <a:picLocks noChangeAspect="1" noChangeArrowheads="1"/>
          </p:cNvPicPr>
          <p:nvPr/>
        </p:nvPicPr>
        <p:blipFill>
          <a:blip r:embed="rId2" cstate="print"/>
          <a:srcRect b="16116"/>
          <a:stretch>
            <a:fillRect/>
          </a:stretch>
        </p:blipFill>
        <p:spPr bwMode="auto">
          <a:xfrm>
            <a:off x="683567" y="2420888"/>
            <a:ext cx="8385175" cy="410445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755576" y="1510847"/>
            <a:ext cx="7802226" cy="88552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All pairs shortest paths</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1115616" y="1960676"/>
            <a:ext cx="3260775" cy="99271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020018" y="2778125"/>
            <a:ext cx="6864350" cy="13017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The </a:t>
            </a:r>
            <a:r>
              <a:rPr lang="en-GB" dirty="0" err="1" smtClean="0"/>
              <a:t>traveling</a:t>
            </a:r>
            <a:r>
              <a:rPr lang="en-GB" dirty="0" smtClean="0"/>
              <a:t> salesman problem</a:t>
            </a:r>
            <a:endParaRPr lang="el-GR" dirty="0"/>
          </a:p>
        </p:txBody>
      </p:sp>
      <p:sp>
        <p:nvSpPr>
          <p:cNvPr id="3" name="2 - Ορθογώνιο"/>
          <p:cNvSpPr/>
          <p:nvPr/>
        </p:nvSpPr>
        <p:spPr>
          <a:xfrm>
            <a:off x="539552" y="1340768"/>
            <a:ext cx="8064896" cy="2585323"/>
          </a:xfrm>
          <a:prstGeom prst="rect">
            <a:avLst/>
          </a:prstGeom>
        </p:spPr>
        <p:txBody>
          <a:bodyPr wrap="square">
            <a:spAutoFit/>
          </a:bodyPr>
          <a:lstStyle/>
          <a:p>
            <a:r>
              <a:rPr lang="en-US" dirty="0" smtClean="0"/>
              <a:t>A traveling salesman is getting ready for a big sales tour . Starting at his hometown, suitcase in hand, he will conduct a journey in which each of his target cities is visited exactly once before he returns home. Given the </a:t>
            </a:r>
            <a:r>
              <a:rPr lang="en-US" dirty="0" err="1" smtClean="0"/>
              <a:t>pairwise</a:t>
            </a:r>
            <a:r>
              <a:rPr lang="en-US" dirty="0" smtClean="0"/>
              <a:t> distances between cities, what is the best order in which to visit them, so as to minimize the overall distance traveled?</a:t>
            </a:r>
          </a:p>
          <a:p>
            <a:endParaRPr lang="en-US" dirty="0" smtClean="0"/>
          </a:p>
          <a:p>
            <a:r>
              <a:rPr lang="en-US" dirty="0" smtClean="0"/>
              <a:t>Denote the cities by 1,..,n, the salesman's hometown being 1, and let D = (</a:t>
            </a:r>
            <a:r>
              <a:rPr lang="en-US" dirty="0" err="1" smtClean="0"/>
              <a:t>dij</a:t>
            </a:r>
            <a:r>
              <a:rPr lang="en-US" dirty="0" smtClean="0"/>
              <a:t>) be the matrix of intercity distances. The goal is to design a tour that starts and ends at 1, includes all other cities exactly once, and has minimum total length.</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649932" y="4182070"/>
            <a:ext cx="7810500" cy="2127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TSP</a:t>
            </a:r>
            <a:endParaRPr lang="el-GR" dirty="0"/>
          </a:p>
        </p:txBody>
      </p:sp>
      <p:sp>
        <p:nvSpPr>
          <p:cNvPr id="3" name="2 - Ορθογώνιο"/>
          <p:cNvSpPr/>
          <p:nvPr/>
        </p:nvSpPr>
        <p:spPr>
          <a:xfrm>
            <a:off x="395536" y="1166843"/>
            <a:ext cx="8280920" cy="2308324"/>
          </a:xfrm>
          <a:prstGeom prst="rect">
            <a:avLst/>
          </a:prstGeom>
        </p:spPr>
        <p:txBody>
          <a:bodyPr wrap="square">
            <a:spAutoFit/>
          </a:bodyPr>
          <a:lstStyle/>
          <a:p>
            <a:r>
              <a:rPr lang="en-US" dirty="0" smtClean="0"/>
              <a:t>Even in this tiny example, it is tricky for a human to find the solution; imagine what happens when hundreds of cities are involved.</a:t>
            </a:r>
          </a:p>
          <a:p>
            <a:r>
              <a:rPr lang="en-US" dirty="0" smtClean="0"/>
              <a:t>It turns out this problem is also difficult for computers. In fact, the traveling salesman</a:t>
            </a:r>
          </a:p>
          <a:p>
            <a:r>
              <a:rPr lang="en-US" dirty="0" smtClean="0"/>
              <a:t>problem (TSP) is one of the most notorious computational tasks. There is a long history of attempts at solving it, a long saga of failures and partial successes, and along the way , major advances in algorithms and complexity theory . The most basic piece of bad news about the TSP , which we will better understand in Chapter 8, is that it is highly unlikely to be solvable in polynomial time.</a:t>
            </a:r>
            <a:endParaRPr lang="el-GR" dirty="0"/>
          </a:p>
        </p:txBody>
      </p:sp>
      <p:sp>
        <p:nvSpPr>
          <p:cNvPr id="4" name="3 - Ορθογώνιο"/>
          <p:cNvSpPr/>
          <p:nvPr/>
        </p:nvSpPr>
        <p:spPr>
          <a:xfrm>
            <a:off x="395536" y="3501008"/>
            <a:ext cx="8136904" cy="1477328"/>
          </a:xfrm>
          <a:prstGeom prst="rect">
            <a:avLst/>
          </a:prstGeom>
        </p:spPr>
        <p:txBody>
          <a:bodyPr wrap="square">
            <a:spAutoFit/>
          </a:bodyPr>
          <a:lstStyle/>
          <a:p>
            <a:r>
              <a:rPr lang="en-US" dirty="0" smtClean="0"/>
              <a:t>The brute-force approach is to evaluate every possible tour and return the best one. Since there are (n-1)! possibilities, this strategy takes O(n!) time. </a:t>
            </a:r>
          </a:p>
          <a:p>
            <a:endParaRPr lang="en-US" dirty="0" smtClean="0"/>
          </a:p>
          <a:p>
            <a:r>
              <a:rPr lang="en-US" dirty="0" smtClean="0"/>
              <a:t>We will now see that dynamic programming yields a much faster solution, though not a polynomial one.</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TSP</a:t>
            </a:r>
            <a:endParaRPr lang="el-GR" dirty="0"/>
          </a:p>
        </p:txBody>
      </p:sp>
      <p:sp>
        <p:nvSpPr>
          <p:cNvPr id="3" name="2 - Ορθογώνιο"/>
          <p:cNvSpPr/>
          <p:nvPr/>
        </p:nvSpPr>
        <p:spPr>
          <a:xfrm>
            <a:off x="611560" y="1340768"/>
            <a:ext cx="8280920" cy="2585323"/>
          </a:xfrm>
          <a:prstGeom prst="rect">
            <a:avLst/>
          </a:prstGeom>
        </p:spPr>
        <p:txBody>
          <a:bodyPr wrap="square">
            <a:spAutoFit/>
          </a:bodyPr>
          <a:lstStyle/>
          <a:p>
            <a:r>
              <a:rPr lang="en-US" dirty="0" err="1" smtClean="0"/>
              <a:t>Subproblems</a:t>
            </a:r>
            <a:r>
              <a:rPr lang="en-US" dirty="0" smtClean="0"/>
              <a:t> refer to partial solutions, and in this case the most obvious partial solution is the initial portion of a tour . Suppose we have started at city 1 as required, have visited a few cities, and are now in city j . </a:t>
            </a:r>
          </a:p>
          <a:p>
            <a:endParaRPr lang="en-US" dirty="0" smtClean="0"/>
          </a:p>
          <a:p>
            <a:r>
              <a:rPr lang="en-US" dirty="0" smtClean="0"/>
              <a:t>What information do we need in order to extend this partial tour?</a:t>
            </a:r>
          </a:p>
          <a:p>
            <a:endParaRPr lang="en-US" dirty="0" smtClean="0"/>
          </a:p>
          <a:p>
            <a:r>
              <a:rPr lang="en-US" dirty="0" smtClean="0"/>
              <a:t>We certainly need to know j , since this will determine which cities are most convenient to visit next. And we also need to know all the cities visited so far , so that we don't repeat any of them. </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683567" y="4077072"/>
            <a:ext cx="7986851" cy="89331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r="5064"/>
          <a:stretch>
            <a:fillRect/>
          </a:stretch>
        </p:blipFill>
        <p:spPr bwMode="auto">
          <a:xfrm>
            <a:off x="487225" y="5013176"/>
            <a:ext cx="8261239" cy="1656184"/>
          </a:xfrm>
          <a:prstGeom prst="rect">
            <a:avLst/>
          </a:prstGeom>
          <a:noFill/>
          <a:ln w="9525">
            <a:solidFill>
              <a:srgbClr val="FF00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TSP</a:t>
            </a:r>
            <a:endParaRPr lang="el-GR" dirty="0"/>
          </a:p>
        </p:txBody>
      </p:sp>
      <p:pic>
        <p:nvPicPr>
          <p:cNvPr id="6146" name="Picture 2"/>
          <p:cNvPicPr>
            <a:picLocks noChangeAspect="1" noChangeArrowheads="1"/>
          </p:cNvPicPr>
          <p:nvPr/>
        </p:nvPicPr>
        <p:blipFill>
          <a:blip r:embed="rId2" cstate="print"/>
          <a:srcRect/>
          <a:stretch>
            <a:fillRect/>
          </a:stretch>
        </p:blipFill>
        <p:spPr bwMode="auto">
          <a:xfrm>
            <a:off x="1043608" y="1412776"/>
            <a:ext cx="6527800" cy="1625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65175" y="3215382"/>
            <a:ext cx="7613650" cy="5016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TSP complexity</a:t>
            </a:r>
            <a:endParaRPr lang="el-GR" dirty="0"/>
          </a:p>
        </p:txBody>
      </p:sp>
      <p:sp>
        <p:nvSpPr>
          <p:cNvPr id="3" name="2 - Ορθογώνιο"/>
          <p:cNvSpPr/>
          <p:nvPr/>
        </p:nvSpPr>
        <p:spPr>
          <a:xfrm>
            <a:off x="827584" y="1844824"/>
            <a:ext cx="7704856" cy="5078313"/>
          </a:xfrm>
          <a:prstGeom prst="rect">
            <a:avLst/>
          </a:prstGeom>
        </p:spPr>
        <p:txBody>
          <a:bodyPr wrap="square">
            <a:spAutoFit/>
          </a:bodyPr>
          <a:lstStyle/>
          <a:p>
            <a:r>
              <a:rPr lang="en-US" dirty="0" smtClean="0"/>
              <a:t>In order to prove our superiority in complexity we have to prove that n!&gt;2^n</a:t>
            </a:r>
          </a:p>
          <a:p>
            <a:endParaRPr lang="en-US" dirty="0" smtClean="0"/>
          </a:p>
          <a:p>
            <a:endParaRPr lang="en-US" dirty="0" smtClean="0"/>
          </a:p>
          <a:p>
            <a:r>
              <a:rPr lang="en-US" dirty="0" smtClean="0"/>
              <a:t>If n &gt; 4, assume n! &gt; 2^n, and try to get to (n+1)! &gt; 2^(n+1)</a:t>
            </a:r>
          </a:p>
          <a:p>
            <a:endParaRPr lang="en-US" dirty="0" smtClean="0"/>
          </a:p>
          <a:p>
            <a:r>
              <a:rPr lang="en-US" b="1" dirty="0" smtClean="0"/>
              <a:t>Proof</a:t>
            </a:r>
          </a:p>
          <a:p>
            <a:r>
              <a:rPr lang="en-US" dirty="0" smtClean="0"/>
              <a:t>( n+1)!=n! (n+1)</a:t>
            </a:r>
            <a:br>
              <a:rPr lang="en-US" dirty="0" smtClean="0"/>
            </a:br>
            <a:r>
              <a:rPr lang="en-US" dirty="0" smtClean="0"/>
              <a:t>from the inductive hypothesis we have</a:t>
            </a:r>
            <a:br>
              <a:rPr lang="en-US" dirty="0" smtClean="0"/>
            </a:br>
            <a:r>
              <a:rPr lang="en-US" dirty="0" smtClean="0"/>
              <a:t>n! (n+1) &gt; 2^n (n+1)</a:t>
            </a:r>
            <a:br>
              <a:rPr lang="en-US" dirty="0" smtClean="0"/>
            </a:br>
            <a:endParaRPr lang="en-US" dirty="0" smtClean="0"/>
          </a:p>
          <a:p>
            <a:r>
              <a:rPr lang="en-US" dirty="0" smtClean="0"/>
              <a:t>since n&gt;1 we have</a:t>
            </a:r>
            <a:br>
              <a:rPr lang="en-US" dirty="0" smtClean="0"/>
            </a:br>
            <a:r>
              <a:rPr lang="en-US" dirty="0" smtClean="0"/>
              <a:t>2^n(n+1) &gt; 2^n(2)  and     2^n(2) = 2^{n+1}</a:t>
            </a:r>
            <a:br>
              <a:rPr lang="en-US" dirty="0" smtClean="0"/>
            </a:br>
            <a:endParaRPr lang="en-US" dirty="0" smtClean="0"/>
          </a:p>
          <a:p>
            <a:r>
              <a:rPr lang="en-US" dirty="0" smtClean="0"/>
              <a:t>so now……:</a:t>
            </a:r>
            <a:br>
              <a:rPr lang="en-US" dirty="0" smtClean="0"/>
            </a:br>
            <a:r>
              <a:rPr lang="en-US" dirty="0" smtClean="0"/>
              <a:t>(n+1)!=n! (n+1) &gt; 2^n(n+1) &gt; 2^n(2) =2^{n+1}</a:t>
            </a:r>
            <a:br>
              <a:rPr lang="en-US" dirty="0" smtClean="0"/>
            </a:br>
            <a:r>
              <a:rPr lang="en-US" dirty="0" smtClean="0"/>
              <a:t>(n+1)! &gt; 2^{n+1}</a:t>
            </a:r>
            <a:br>
              <a:rPr lang="en-US" dirty="0" smtClean="0"/>
            </a:br>
            <a:r>
              <a:rPr lang="en-US" dirty="0" smtClean="0"/>
              <a:t> </a:t>
            </a:r>
            <a:br>
              <a:rPr lang="en-US" dirty="0" smtClean="0"/>
            </a:b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Independent sets in trees</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774700" y="2348880"/>
            <a:ext cx="7594600" cy="1822450"/>
          </a:xfrm>
          <a:prstGeom prst="rect">
            <a:avLst/>
          </a:prstGeom>
          <a:noFill/>
          <a:ln w="9525">
            <a:noFill/>
            <a:miter lim="800000"/>
            <a:headEnd/>
            <a:tailEnd/>
          </a:ln>
        </p:spPr>
      </p:pic>
      <p:grpSp>
        <p:nvGrpSpPr>
          <p:cNvPr id="6" name="5 - Ομάδα"/>
          <p:cNvGrpSpPr/>
          <p:nvPr/>
        </p:nvGrpSpPr>
        <p:grpSpPr>
          <a:xfrm>
            <a:off x="683568" y="1484784"/>
            <a:ext cx="7704856" cy="646331"/>
            <a:chOff x="683568" y="1484784"/>
            <a:chExt cx="7704856" cy="646331"/>
          </a:xfrm>
        </p:grpSpPr>
        <p:sp>
          <p:nvSpPr>
            <p:cNvPr id="3" name="2 - Ορθογώνιο"/>
            <p:cNvSpPr/>
            <p:nvPr/>
          </p:nvSpPr>
          <p:spPr>
            <a:xfrm>
              <a:off x="683568" y="1484784"/>
              <a:ext cx="7704856" cy="646331"/>
            </a:xfrm>
            <a:prstGeom prst="rect">
              <a:avLst/>
            </a:prstGeom>
          </p:spPr>
          <p:txBody>
            <a:bodyPr wrap="square">
              <a:spAutoFit/>
            </a:bodyPr>
            <a:lstStyle/>
            <a:p>
              <a:r>
                <a:rPr lang="en-US" dirty="0" smtClean="0"/>
                <a:t>A subset of nodes     is      an independent set of graph G = (V,E) if there are no edges between them. </a:t>
              </a:r>
              <a:endParaRPr lang="el-GR" dirty="0"/>
            </a:p>
          </p:txBody>
        </p:sp>
        <p:pic>
          <p:nvPicPr>
            <p:cNvPr id="7171" name="Picture 3"/>
            <p:cNvPicPr>
              <a:picLocks noChangeAspect="1" noChangeArrowheads="1"/>
            </p:cNvPicPr>
            <p:nvPr/>
          </p:nvPicPr>
          <p:blipFill>
            <a:blip r:embed="rId3" cstate="print"/>
            <a:srcRect/>
            <a:stretch>
              <a:fillRect/>
            </a:stretch>
          </p:blipFill>
          <p:spPr bwMode="auto">
            <a:xfrm>
              <a:off x="2411760" y="1540842"/>
              <a:ext cx="740470" cy="303982"/>
            </a:xfrm>
            <a:prstGeom prst="rect">
              <a:avLst/>
            </a:prstGeom>
            <a:noFill/>
            <a:ln w="9525">
              <a:noFill/>
              <a:miter lim="800000"/>
              <a:headEnd/>
              <a:tailEnd/>
            </a:ln>
          </p:spPr>
        </p:pic>
      </p:grpSp>
      <p:sp>
        <p:nvSpPr>
          <p:cNvPr id="7" name="6 - Ορθογώνιο"/>
          <p:cNvSpPr/>
          <p:nvPr/>
        </p:nvSpPr>
        <p:spPr>
          <a:xfrm>
            <a:off x="539552" y="4797152"/>
            <a:ext cx="7776864" cy="646331"/>
          </a:xfrm>
          <a:prstGeom prst="rect">
            <a:avLst/>
          </a:prstGeom>
        </p:spPr>
        <p:txBody>
          <a:bodyPr wrap="square">
            <a:spAutoFit/>
          </a:bodyPr>
          <a:lstStyle/>
          <a:p>
            <a:r>
              <a:rPr lang="en-US" dirty="0" smtClean="0"/>
              <a:t>the nodes {1,5} form an independent set, but nodes {1,4,5} do not, because of the edge between 4 and 5. The largest independent set is {2,3,6}.</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Independent sets in trees</a:t>
            </a:r>
            <a:endParaRPr lang="el-GR" dirty="0"/>
          </a:p>
        </p:txBody>
      </p:sp>
      <p:sp>
        <p:nvSpPr>
          <p:cNvPr id="3" name="2 - Ορθογώνιο"/>
          <p:cNvSpPr/>
          <p:nvPr/>
        </p:nvSpPr>
        <p:spPr>
          <a:xfrm>
            <a:off x="683568" y="1556792"/>
            <a:ext cx="7992888" cy="1477328"/>
          </a:xfrm>
          <a:prstGeom prst="rect">
            <a:avLst/>
          </a:prstGeom>
        </p:spPr>
        <p:txBody>
          <a:bodyPr wrap="square">
            <a:spAutoFit/>
          </a:bodyPr>
          <a:lstStyle/>
          <a:p>
            <a:r>
              <a:rPr lang="en-US" dirty="0" smtClean="0"/>
              <a:t>Like several other problems we have seen in this chapter (knapsack, traveling salesman), finding the largest independent set in a graph is believed to be intractable.</a:t>
            </a:r>
          </a:p>
          <a:p>
            <a:endParaRPr lang="en-US" dirty="0" smtClean="0"/>
          </a:p>
          <a:p>
            <a:r>
              <a:rPr lang="en-US" dirty="0" smtClean="0"/>
              <a:t>However , when the graph happens to be a tree, the problem can be solved in linear time, using dynamic programming. </a:t>
            </a:r>
            <a:endParaRPr lang="el-GR" dirty="0"/>
          </a:p>
        </p:txBody>
      </p:sp>
      <p:sp>
        <p:nvSpPr>
          <p:cNvPr id="4" name="3 - Ορθογώνιο"/>
          <p:cNvSpPr/>
          <p:nvPr/>
        </p:nvSpPr>
        <p:spPr>
          <a:xfrm>
            <a:off x="539552" y="3501008"/>
            <a:ext cx="8136904" cy="2031325"/>
          </a:xfrm>
          <a:prstGeom prst="rect">
            <a:avLst/>
          </a:prstGeom>
        </p:spPr>
        <p:txBody>
          <a:bodyPr wrap="square">
            <a:spAutoFit/>
          </a:bodyPr>
          <a:lstStyle/>
          <a:p>
            <a:r>
              <a:rPr lang="en-US" dirty="0" smtClean="0"/>
              <a:t>So here's the algorithm: Start by rooting the tree at any node r. Now , each node defines a </a:t>
            </a:r>
            <a:r>
              <a:rPr lang="en-US" dirty="0" err="1" smtClean="0"/>
              <a:t>subtree</a:t>
            </a:r>
            <a:r>
              <a:rPr lang="en-US" dirty="0" smtClean="0"/>
              <a:t> the one hanging from it. This immediately suggests </a:t>
            </a:r>
            <a:r>
              <a:rPr lang="en-US" dirty="0" err="1" smtClean="0"/>
              <a:t>subproblems</a:t>
            </a:r>
            <a:r>
              <a:rPr lang="en-US" dirty="0" smtClean="0"/>
              <a:t>:</a:t>
            </a:r>
          </a:p>
          <a:p>
            <a:endParaRPr lang="en-US" dirty="0" smtClean="0"/>
          </a:p>
          <a:p>
            <a:r>
              <a:rPr lang="en-US" dirty="0" smtClean="0"/>
              <a:t>I (u) = size of largest independent set of </a:t>
            </a:r>
            <a:r>
              <a:rPr lang="en-US" dirty="0" err="1" smtClean="0"/>
              <a:t>subtree</a:t>
            </a:r>
            <a:r>
              <a:rPr lang="en-US" dirty="0" smtClean="0"/>
              <a:t> hanging from u:</a:t>
            </a:r>
          </a:p>
          <a:p>
            <a:r>
              <a:rPr lang="en-US" dirty="0" smtClean="0"/>
              <a:t>The goal is I(r).</a:t>
            </a:r>
          </a:p>
          <a:p>
            <a:endParaRPr lang="en-US" dirty="0" smtClean="0"/>
          </a:p>
          <a:p>
            <a:endParaRPr lang="el-GR" dirty="0"/>
          </a:p>
        </p:txBody>
      </p:sp>
      <p:sp>
        <p:nvSpPr>
          <p:cNvPr id="5" name="4 - Ορθογώνιο"/>
          <p:cNvSpPr/>
          <p:nvPr/>
        </p:nvSpPr>
        <p:spPr>
          <a:xfrm>
            <a:off x="539552" y="5085184"/>
            <a:ext cx="8208912" cy="1477328"/>
          </a:xfrm>
          <a:prstGeom prst="rect">
            <a:avLst/>
          </a:prstGeom>
        </p:spPr>
        <p:txBody>
          <a:bodyPr wrap="square">
            <a:spAutoFit/>
          </a:bodyPr>
          <a:lstStyle/>
          <a:p>
            <a:r>
              <a:rPr lang="en-US" dirty="0" smtClean="0"/>
              <a:t>Dynamic programming proceeds as always from smaller </a:t>
            </a:r>
            <a:r>
              <a:rPr lang="en-US" dirty="0" err="1" smtClean="0"/>
              <a:t>subproblems</a:t>
            </a:r>
            <a:r>
              <a:rPr lang="en-US" dirty="0" smtClean="0"/>
              <a:t> to larger ones, that is to say , bottom-up in the rooted tree. Suppose we know the largest independent sets for all </a:t>
            </a:r>
            <a:r>
              <a:rPr lang="en-US" dirty="0" err="1" smtClean="0"/>
              <a:t>subtrees</a:t>
            </a:r>
            <a:r>
              <a:rPr lang="en-US" dirty="0" smtClean="0"/>
              <a:t> below a certain node u; in other words, suppose we know I (w) for all descendants w of u. How can we compute I (u)? Let's split the computation into two cases: any independent set either includes u or it doesn't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Dynamic Programming (the idea)</a:t>
            </a:r>
            <a:endParaRPr lang="el-GR" dirty="0"/>
          </a:p>
        </p:txBody>
      </p:sp>
      <p:sp>
        <p:nvSpPr>
          <p:cNvPr id="3" name="2 - Ορθογώνιο"/>
          <p:cNvSpPr/>
          <p:nvPr/>
        </p:nvSpPr>
        <p:spPr>
          <a:xfrm>
            <a:off x="467544" y="1624732"/>
            <a:ext cx="8280920" cy="2308324"/>
          </a:xfrm>
          <a:prstGeom prst="rect">
            <a:avLst/>
          </a:prstGeom>
        </p:spPr>
        <p:txBody>
          <a:bodyPr wrap="square">
            <a:spAutoFit/>
          </a:bodyPr>
          <a:lstStyle/>
          <a:p>
            <a:r>
              <a:rPr lang="en-US" dirty="0" smtClean="0"/>
              <a:t>Dynamic programming is a very powerful algorithmic paradigm in which a problem is</a:t>
            </a:r>
          </a:p>
          <a:p>
            <a:r>
              <a:rPr lang="en-US" dirty="0" smtClean="0"/>
              <a:t>solved by identifying a collection of </a:t>
            </a:r>
            <a:r>
              <a:rPr lang="en-US" dirty="0" err="1" smtClean="0"/>
              <a:t>subproblems</a:t>
            </a:r>
            <a:r>
              <a:rPr lang="en-US" dirty="0" smtClean="0"/>
              <a:t> and tackling them one by one, smallest first, using the answers to small problems to help figure out larger ones, until the whole lot of them is solved. In dynamic programming we are not given a dag; the dag is implicit. Its nodes are the </a:t>
            </a:r>
            <a:r>
              <a:rPr lang="en-US" dirty="0" err="1" smtClean="0"/>
              <a:t>subproblems</a:t>
            </a:r>
            <a:r>
              <a:rPr lang="en-US" dirty="0" smtClean="0"/>
              <a:t> we define, and its edges are the dependencies between the </a:t>
            </a:r>
            <a:r>
              <a:rPr lang="en-US" dirty="0" err="1" smtClean="0"/>
              <a:t>subproblems</a:t>
            </a:r>
            <a:r>
              <a:rPr lang="en-US" dirty="0" smtClean="0"/>
              <a:t>: if to solve </a:t>
            </a:r>
            <a:r>
              <a:rPr lang="en-US" dirty="0" err="1" smtClean="0"/>
              <a:t>subproblem</a:t>
            </a:r>
            <a:r>
              <a:rPr lang="en-US" dirty="0" smtClean="0"/>
              <a:t> B we need the answer to </a:t>
            </a:r>
            <a:r>
              <a:rPr lang="en-US" dirty="0" err="1" smtClean="0"/>
              <a:t>subproblem</a:t>
            </a:r>
            <a:r>
              <a:rPr lang="en-US" dirty="0" smtClean="0"/>
              <a:t> A, then there is a (conceptual) edge from A to B. In this case, A is thought of as a smaller </a:t>
            </a:r>
            <a:r>
              <a:rPr lang="en-US" dirty="0" err="1" smtClean="0"/>
              <a:t>subproblem</a:t>
            </a:r>
            <a:r>
              <a:rPr lang="en-US" dirty="0" smtClean="0"/>
              <a:t> than B and it will always be smaller , in an obvious sense.</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Independent sets in trees</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1331640" y="1340768"/>
            <a:ext cx="6413525" cy="1152232"/>
          </a:xfrm>
          <a:prstGeom prst="rect">
            <a:avLst/>
          </a:prstGeom>
          <a:noFill/>
          <a:ln w="9525">
            <a:noFill/>
            <a:miter lim="800000"/>
            <a:headEnd/>
            <a:tailEnd/>
          </a:ln>
        </p:spPr>
      </p:pic>
      <p:sp>
        <p:nvSpPr>
          <p:cNvPr id="4" name="3 - Ορθογώνιο"/>
          <p:cNvSpPr/>
          <p:nvPr/>
        </p:nvSpPr>
        <p:spPr>
          <a:xfrm>
            <a:off x="755576" y="2492896"/>
            <a:ext cx="7632848" cy="2031325"/>
          </a:xfrm>
          <a:prstGeom prst="rect">
            <a:avLst/>
          </a:prstGeom>
        </p:spPr>
        <p:txBody>
          <a:bodyPr wrap="square">
            <a:spAutoFit/>
          </a:bodyPr>
          <a:lstStyle/>
          <a:p>
            <a:r>
              <a:rPr lang="en-US" dirty="0" smtClean="0"/>
              <a:t>If the independent set includes u, then we get one point for it, but we aren't allowed to include the children of u therefore we move on to the grandchildren (their children are connected to u thus could not be in the independent set). This is the first case in the formula. On the other hand, if we don't include u, then we don't get a point for it, but we can move on to its children.</a:t>
            </a:r>
          </a:p>
          <a:p>
            <a:r>
              <a:rPr lang="en-US" dirty="0" smtClean="0"/>
              <a:t>The number of </a:t>
            </a:r>
            <a:r>
              <a:rPr lang="en-US" dirty="0" err="1" smtClean="0"/>
              <a:t>subproblems</a:t>
            </a:r>
            <a:r>
              <a:rPr lang="en-US" dirty="0" smtClean="0"/>
              <a:t> is exactly the number of vertices. With a little care, the running time can be made linear , O(V + E).</a:t>
            </a:r>
            <a:endParaRPr lang="el-GR" dirty="0"/>
          </a:p>
        </p:txBody>
      </p:sp>
      <p:pic>
        <p:nvPicPr>
          <p:cNvPr id="8195" name="Picture 3"/>
          <p:cNvPicPr>
            <a:picLocks noChangeAspect="1" noChangeArrowheads="1"/>
          </p:cNvPicPr>
          <p:nvPr/>
        </p:nvPicPr>
        <p:blipFill>
          <a:blip r:embed="rId3" cstate="print"/>
          <a:srcRect/>
          <a:stretch>
            <a:fillRect/>
          </a:stretch>
        </p:blipFill>
        <p:spPr bwMode="auto">
          <a:xfrm>
            <a:off x="2123728" y="4581128"/>
            <a:ext cx="4830654" cy="204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Longest increasing </a:t>
            </a:r>
            <a:r>
              <a:rPr lang="en-GB" dirty="0" err="1" smtClean="0"/>
              <a:t>subsequences</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91310" y="1556792"/>
            <a:ext cx="8845186" cy="1939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Longest increasing </a:t>
            </a:r>
            <a:r>
              <a:rPr lang="en-GB" dirty="0" err="1" smtClean="0"/>
              <a:t>subsequences</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755576" y="2495680"/>
            <a:ext cx="7632848" cy="42456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422376" y="1196752"/>
            <a:ext cx="4165848" cy="1193785"/>
          </a:xfrm>
          <a:prstGeom prst="rect">
            <a:avLst/>
          </a:prstGeom>
          <a:noFill/>
          <a:ln w="9525">
            <a:noFill/>
            <a:miter lim="800000"/>
            <a:headEnd/>
            <a:tailEnd/>
          </a:ln>
        </p:spPr>
      </p:pic>
      <p:sp>
        <p:nvSpPr>
          <p:cNvPr id="5" name="4 - Ορθογώνιο"/>
          <p:cNvSpPr/>
          <p:nvPr/>
        </p:nvSpPr>
        <p:spPr>
          <a:xfrm>
            <a:off x="755576" y="3573016"/>
            <a:ext cx="763284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Επεξήγηση με γραμμή 1 (γραμμή έμφασης)"/>
          <p:cNvSpPr/>
          <p:nvPr/>
        </p:nvSpPr>
        <p:spPr>
          <a:xfrm>
            <a:off x="6876256" y="1340768"/>
            <a:ext cx="1944216" cy="936104"/>
          </a:xfrm>
          <a:prstGeom prst="accentCallout1">
            <a:avLst>
              <a:gd name="adj1" fmla="val 18750"/>
              <a:gd name="adj2" fmla="val -8333"/>
              <a:gd name="adj3" fmla="val 43310"/>
              <a:gd name="adj4" fmla="val -644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Arrows point only to neighbors with higher value</a:t>
            </a:r>
            <a:endParaRPr lang="el-GR"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Longest increasing </a:t>
            </a:r>
            <a:r>
              <a:rPr lang="en-GB" dirty="0" err="1" smtClean="0"/>
              <a:t>subsequences</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538998" y="1700808"/>
            <a:ext cx="7993442" cy="66255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411760" y="3789040"/>
            <a:ext cx="3952875" cy="4286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3568" y="4414118"/>
            <a:ext cx="7914376" cy="1175122"/>
          </a:xfrm>
          <a:prstGeom prst="rect">
            <a:avLst/>
          </a:prstGeom>
          <a:noFill/>
          <a:ln w="9525">
            <a:noFill/>
            <a:miter lim="800000"/>
            <a:headEnd/>
            <a:tailEnd/>
          </a:ln>
        </p:spPr>
      </p:pic>
      <p:sp>
        <p:nvSpPr>
          <p:cNvPr id="6" name="5 - Ορθογώνιο"/>
          <p:cNvSpPr/>
          <p:nvPr/>
        </p:nvSpPr>
        <p:spPr>
          <a:xfrm>
            <a:off x="611560" y="2564904"/>
            <a:ext cx="8064896" cy="1015663"/>
          </a:xfrm>
          <a:prstGeom prst="rect">
            <a:avLst/>
          </a:prstGeom>
        </p:spPr>
        <p:txBody>
          <a:bodyPr wrap="square">
            <a:spAutoFit/>
          </a:bodyPr>
          <a:lstStyle/>
          <a:p>
            <a:r>
              <a:rPr lang="en-US" sz="2000" b="1" dirty="0" smtClean="0"/>
              <a:t>There is an ordering on the </a:t>
            </a:r>
            <a:r>
              <a:rPr lang="en-US" sz="2000" b="1" dirty="0" err="1" smtClean="0"/>
              <a:t>subproblems</a:t>
            </a:r>
            <a:r>
              <a:rPr lang="en-US" sz="2000" b="1" dirty="0" smtClean="0"/>
              <a:t>, and a relation that shows how to solve a </a:t>
            </a:r>
            <a:r>
              <a:rPr lang="en-US" sz="2000" b="1" dirty="0" err="1" smtClean="0"/>
              <a:t>subproblem</a:t>
            </a:r>
            <a:r>
              <a:rPr lang="en-US" sz="2000" b="1" dirty="0" smtClean="0"/>
              <a:t> given the answers to smaller </a:t>
            </a:r>
            <a:r>
              <a:rPr lang="en-US" sz="2000" b="1" dirty="0" err="1" smtClean="0"/>
              <a:t>subproblems</a:t>
            </a:r>
            <a:r>
              <a:rPr lang="en-US" sz="2000" b="1" dirty="0" smtClean="0"/>
              <a:t>, that is, </a:t>
            </a:r>
            <a:r>
              <a:rPr lang="en-US" sz="2000" b="1" dirty="0" err="1" smtClean="0"/>
              <a:t>subproblems</a:t>
            </a:r>
            <a:r>
              <a:rPr lang="en-US" sz="2000" b="1" dirty="0" smtClean="0"/>
              <a:t> that appear earlier in the ordering.</a:t>
            </a:r>
            <a:endParaRPr lang="el-GR"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Edit distance</a:t>
            </a:r>
            <a:endParaRPr lang="el-GR" dirty="0"/>
          </a:p>
        </p:txBody>
      </p:sp>
      <p:sp>
        <p:nvSpPr>
          <p:cNvPr id="3" name="2 - Ορθογώνιο"/>
          <p:cNvSpPr/>
          <p:nvPr/>
        </p:nvSpPr>
        <p:spPr>
          <a:xfrm>
            <a:off x="539552" y="1268760"/>
            <a:ext cx="8064896" cy="1754326"/>
          </a:xfrm>
          <a:prstGeom prst="rect">
            <a:avLst/>
          </a:prstGeom>
        </p:spPr>
        <p:txBody>
          <a:bodyPr wrap="square">
            <a:spAutoFit/>
          </a:bodyPr>
          <a:lstStyle/>
          <a:p>
            <a:r>
              <a:rPr lang="en-US" dirty="0" smtClean="0"/>
              <a:t>When a spell checker encounters a possible misspelling, it looks in its dictionary for other words that are close by . What is the appropriate notion of closeness in this case?</a:t>
            </a:r>
          </a:p>
          <a:p>
            <a:r>
              <a:rPr lang="en-US" dirty="0" smtClean="0"/>
              <a:t>A natural measure of the distance between two strings is the extent to which they can be aligned, or matched up. Technically , an alignment is simply a way of writing the strings one above the other . </a:t>
            </a:r>
            <a:endParaRPr lang="el-GR" dirty="0"/>
          </a:p>
        </p:txBody>
      </p:sp>
      <p:sp>
        <p:nvSpPr>
          <p:cNvPr id="4" name="3 - Ορθογώνιο"/>
          <p:cNvSpPr/>
          <p:nvPr/>
        </p:nvSpPr>
        <p:spPr>
          <a:xfrm>
            <a:off x="539552" y="2981851"/>
            <a:ext cx="7848872" cy="1200329"/>
          </a:xfrm>
          <a:prstGeom prst="rect">
            <a:avLst/>
          </a:prstGeom>
        </p:spPr>
        <p:txBody>
          <a:bodyPr wrap="square">
            <a:spAutoFit/>
          </a:bodyPr>
          <a:lstStyle/>
          <a:p>
            <a:r>
              <a:rPr lang="en-US" dirty="0" smtClean="0"/>
              <a:t>Edit distance is so named because it can also be thought of as the minimum number of edits insertions, deletions, and substitutions of characters needed to transform the first string into the second. For instance, the alignment shown on the left corresponds to three edits: insert U, substitute O ! N, and delete W.</a:t>
            </a:r>
            <a:endParaRPr lang="el-GR" dirty="0"/>
          </a:p>
        </p:txBody>
      </p:sp>
      <p:pic>
        <p:nvPicPr>
          <p:cNvPr id="6146" name="Picture 2"/>
          <p:cNvPicPr>
            <a:picLocks noChangeAspect="1" noChangeArrowheads="1"/>
          </p:cNvPicPr>
          <p:nvPr/>
        </p:nvPicPr>
        <p:blipFill>
          <a:blip r:embed="rId2" cstate="print"/>
          <a:srcRect/>
          <a:stretch>
            <a:fillRect/>
          </a:stretch>
        </p:blipFill>
        <p:spPr bwMode="auto">
          <a:xfrm>
            <a:off x="1187624" y="4509120"/>
            <a:ext cx="6543675"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Edit Distance</a:t>
            </a:r>
            <a:endParaRPr lang="el-GR" dirty="0"/>
          </a:p>
        </p:txBody>
      </p:sp>
      <p:sp>
        <p:nvSpPr>
          <p:cNvPr id="3" name="2 - Ορθογώνιο"/>
          <p:cNvSpPr/>
          <p:nvPr/>
        </p:nvSpPr>
        <p:spPr>
          <a:xfrm>
            <a:off x="395536" y="1700808"/>
            <a:ext cx="8352928" cy="646331"/>
          </a:xfrm>
          <a:prstGeom prst="rect">
            <a:avLst/>
          </a:prstGeom>
        </p:spPr>
        <p:txBody>
          <a:bodyPr wrap="square">
            <a:spAutoFit/>
          </a:bodyPr>
          <a:lstStyle/>
          <a:p>
            <a:r>
              <a:rPr lang="en-US" dirty="0" smtClean="0"/>
              <a:t>When solving a problem by dynamic programming, the most crucial question is, What are the </a:t>
            </a:r>
            <a:r>
              <a:rPr lang="en-US" dirty="0" err="1" smtClean="0"/>
              <a:t>subproblems</a:t>
            </a:r>
            <a:r>
              <a:rPr lang="en-US" dirty="0" smtClean="0"/>
              <a:t>? </a:t>
            </a:r>
            <a:endParaRPr lang="el-GR" dirty="0"/>
          </a:p>
        </p:txBody>
      </p:sp>
      <p:sp>
        <p:nvSpPr>
          <p:cNvPr id="4" name="3 - Ορθογώνιο"/>
          <p:cNvSpPr/>
          <p:nvPr/>
        </p:nvSpPr>
        <p:spPr>
          <a:xfrm>
            <a:off x="467544" y="2690336"/>
            <a:ext cx="8208912" cy="923330"/>
          </a:xfrm>
          <a:prstGeom prst="rect">
            <a:avLst/>
          </a:prstGeom>
        </p:spPr>
        <p:txBody>
          <a:bodyPr wrap="square">
            <a:spAutoFit/>
          </a:bodyPr>
          <a:lstStyle/>
          <a:p>
            <a:r>
              <a:rPr lang="en-US" b="1" i="1" dirty="0" smtClean="0"/>
              <a:t>There is an ordering on the </a:t>
            </a:r>
            <a:r>
              <a:rPr lang="en-US" b="1" i="1" dirty="0" err="1" smtClean="0"/>
              <a:t>subproblems</a:t>
            </a:r>
            <a:r>
              <a:rPr lang="en-US" b="1" i="1" dirty="0" smtClean="0"/>
              <a:t>, and a relation that shows how to solve</a:t>
            </a:r>
          </a:p>
          <a:p>
            <a:r>
              <a:rPr lang="en-US" b="1" i="1" dirty="0" smtClean="0"/>
              <a:t>a </a:t>
            </a:r>
            <a:r>
              <a:rPr lang="en-US" b="1" i="1" dirty="0" err="1" smtClean="0"/>
              <a:t>subproblem</a:t>
            </a:r>
            <a:r>
              <a:rPr lang="en-US" b="1" i="1" dirty="0" smtClean="0"/>
              <a:t> given the answers to smaller </a:t>
            </a:r>
            <a:r>
              <a:rPr lang="en-US" b="1" i="1" dirty="0" err="1" smtClean="0"/>
              <a:t>subproblems</a:t>
            </a:r>
            <a:r>
              <a:rPr lang="en-US" b="1" i="1" dirty="0" smtClean="0"/>
              <a:t>, that is, </a:t>
            </a:r>
            <a:r>
              <a:rPr lang="en-US" b="1" i="1" dirty="0" err="1" smtClean="0"/>
              <a:t>subproblems</a:t>
            </a:r>
            <a:endParaRPr lang="en-US" b="1" i="1" dirty="0" smtClean="0"/>
          </a:p>
          <a:p>
            <a:r>
              <a:rPr lang="en-US" b="1" i="1" dirty="0" smtClean="0"/>
              <a:t>that appear earlier in the ordering.</a:t>
            </a:r>
            <a:endParaRPr lang="el-GR" b="1" i="1" dirty="0"/>
          </a:p>
        </p:txBody>
      </p:sp>
      <p:sp>
        <p:nvSpPr>
          <p:cNvPr id="5" name="4 - Ορθογώνιο"/>
          <p:cNvSpPr/>
          <p:nvPr/>
        </p:nvSpPr>
        <p:spPr>
          <a:xfrm>
            <a:off x="467544" y="3861048"/>
            <a:ext cx="7920880" cy="2308324"/>
          </a:xfrm>
          <a:prstGeom prst="rect">
            <a:avLst/>
          </a:prstGeom>
        </p:spPr>
        <p:txBody>
          <a:bodyPr wrap="square">
            <a:spAutoFit/>
          </a:bodyPr>
          <a:lstStyle/>
          <a:p>
            <a:r>
              <a:rPr lang="en-US" dirty="0" smtClean="0"/>
              <a:t>Our goal is to find the edit distance between two strings x[1,..,m] and y[1,..,n]. What is a good </a:t>
            </a:r>
            <a:r>
              <a:rPr lang="en-US" dirty="0" err="1" smtClean="0"/>
              <a:t>subproblem</a:t>
            </a:r>
            <a:r>
              <a:rPr lang="en-US" dirty="0" smtClean="0"/>
              <a:t>? Well, it should go part of the way toward solving the whole problem</a:t>
            </a:r>
          </a:p>
          <a:p>
            <a:endParaRPr lang="en-US" dirty="0" smtClean="0"/>
          </a:p>
          <a:p>
            <a:r>
              <a:rPr lang="en-US" dirty="0" smtClean="0"/>
              <a:t>Looking at the edit distance between some prefix of the first string, x[1,.., </a:t>
            </a:r>
            <a:r>
              <a:rPr lang="en-US" dirty="0" err="1" smtClean="0"/>
              <a:t>i</a:t>
            </a:r>
            <a:r>
              <a:rPr lang="en-US" dirty="0" smtClean="0"/>
              <a:t>], and some prefix of the second, y[1,..,j ]? Call this </a:t>
            </a:r>
            <a:r>
              <a:rPr lang="en-US" dirty="0" err="1" smtClean="0"/>
              <a:t>subproblem</a:t>
            </a:r>
            <a:r>
              <a:rPr lang="en-US" dirty="0" smtClean="0"/>
              <a:t> E(</a:t>
            </a:r>
            <a:r>
              <a:rPr lang="en-US" dirty="0" err="1" smtClean="0"/>
              <a:t>i</a:t>
            </a:r>
            <a:r>
              <a:rPr lang="en-US" dirty="0" smtClean="0"/>
              <a:t>, j ) Our final objective, then, will be to compute E(m, n).</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3386</Words>
  <Application>Microsoft Office PowerPoint</Application>
  <PresentationFormat>Προβολή στην οθόνη (4:3)</PresentationFormat>
  <Paragraphs>208</Paragraphs>
  <Slides>40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Dynamic Programming</vt:lpstr>
      <vt:lpstr>Introduction</vt:lpstr>
      <vt:lpstr>Shortest paths in dags</vt:lpstr>
      <vt:lpstr>Dynamic Programming (the idea)</vt:lpstr>
      <vt:lpstr>Longest increasing subsequences</vt:lpstr>
      <vt:lpstr>Longest increasing subsequences</vt:lpstr>
      <vt:lpstr>Longest increasing subsequences</vt:lpstr>
      <vt:lpstr>Edit distance</vt:lpstr>
      <vt:lpstr>Edit Distance</vt:lpstr>
      <vt:lpstr>Edit Distance</vt:lpstr>
      <vt:lpstr>Edit Distance</vt:lpstr>
      <vt:lpstr>Edit Distance</vt:lpstr>
      <vt:lpstr>Edit Distance</vt:lpstr>
      <vt:lpstr>The dag</vt:lpstr>
      <vt:lpstr>Διαφάνεια 15</vt:lpstr>
      <vt:lpstr>knapsack</vt:lpstr>
      <vt:lpstr>Intercalation from Greedy</vt:lpstr>
      <vt:lpstr>Intercalation from Greedy (Fractional Knapsack)</vt:lpstr>
      <vt:lpstr>Intercalation from Greedy (Fractional knapsack)</vt:lpstr>
      <vt:lpstr>Intercalation from Greedy (1/0 Knapsack)</vt:lpstr>
      <vt:lpstr>Now Back to Dynamic Programming</vt:lpstr>
      <vt:lpstr>Knapsack with repetition</vt:lpstr>
      <vt:lpstr>Knapsack with repetition</vt:lpstr>
      <vt:lpstr>Knapsack without repetition</vt:lpstr>
      <vt:lpstr>Knapsack problem</vt:lpstr>
      <vt:lpstr>Assignment 4 for the next 2 weeks</vt:lpstr>
      <vt:lpstr>k Shortest Path</vt:lpstr>
      <vt:lpstr>Most Reliable Route</vt:lpstr>
      <vt:lpstr>Most Reliable Root</vt:lpstr>
      <vt:lpstr>All-pairs shortest paths</vt:lpstr>
      <vt:lpstr>All pair shortest path</vt:lpstr>
      <vt:lpstr>All pairs shortest paths</vt:lpstr>
      <vt:lpstr>The traveling salesman problem</vt:lpstr>
      <vt:lpstr>TSP</vt:lpstr>
      <vt:lpstr>TSP</vt:lpstr>
      <vt:lpstr>TSP</vt:lpstr>
      <vt:lpstr>TSP complexity</vt:lpstr>
      <vt:lpstr>Independent sets in trees</vt:lpstr>
      <vt:lpstr>Independent sets in trees</vt:lpstr>
      <vt:lpstr>Independent sets in trees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Greedy Algorithms</dc:title>
  <dc:creator>mclab</dc:creator>
  <cp:lastModifiedBy>mclab</cp:lastModifiedBy>
  <cp:revision>280</cp:revision>
  <dcterms:created xsi:type="dcterms:W3CDTF">2012-11-27T15:32:27Z</dcterms:created>
  <dcterms:modified xsi:type="dcterms:W3CDTF">2013-11-27T18:56:07Z</dcterms:modified>
</cp:coreProperties>
</file>