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61" r:id="rId4"/>
    <p:sldId id="258" r:id="rId5"/>
    <p:sldId id="259" r:id="rId6"/>
    <p:sldId id="260" r:id="rId7"/>
    <p:sldId id="262" r:id="rId8"/>
    <p:sldId id="263" r:id="rId9"/>
    <p:sldId id="264" r:id="rId10"/>
    <p:sldId id="265" r:id="rId11"/>
    <p:sldId id="268" r:id="rId12"/>
    <p:sldId id="271" r:id="rId13"/>
    <p:sldId id="272" r:id="rId14"/>
    <p:sldId id="266" r:id="rId15"/>
    <p:sldId id="267" r:id="rId16"/>
    <p:sldId id="273" r:id="rId17"/>
    <p:sldId id="274" r:id="rId18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170" y="-8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60EF5D-3C15-4A18-BE1C-BFC46109929D}" type="datetimeFigureOut">
              <a:rPr lang="el-GR" smtClean="0"/>
              <a:pPr/>
              <a:t>1/11/2013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6DA366-9910-465D-A3D7-4C9F98716124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29124-6230-4650-B4A0-9B497FA76D07}" type="datetimeFigureOut">
              <a:rPr lang="el-GR" smtClean="0"/>
              <a:pPr/>
              <a:t>1/11/2013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0C50C-08F8-4602-A08F-2252947A3D9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29124-6230-4650-B4A0-9B497FA76D07}" type="datetimeFigureOut">
              <a:rPr lang="el-GR" smtClean="0"/>
              <a:pPr/>
              <a:t>1/11/2013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0C50C-08F8-4602-A08F-2252947A3D9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29124-6230-4650-B4A0-9B497FA76D07}" type="datetimeFigureOut">
              <a:rPr lang="el-GR" smtClean="0"/>
              <a:pPr/>
              <a:t>1/11/2013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0C50C-08F8-4602-A08F-2252947A3D9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29124-6230-4650-B4A0-9B497FA76D07}" type="datetimeFigureOut">
              <a:rPr lang="el-GR" smtClean="0"/>
              <a:pPr/>
              <a:t>1/11/2013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0C50C-08F8-4602-A08F-2252947A3D9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29124-6230-4650-B4A0-9B497FA76D07}" type="datetimeFigureOut">
              <a:rPr lang="el-GR" smtClean="0"/>
              <a:pPr/>
              <a:t>1/11/2013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0C50C-08F8-4602-A08F-2252947A3D9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29124-6230-4650-B4A0-9B497FA76D07}" type="datetimeFigureOut">
              <a:rPr lang="el-GR" smtClean="0"/>
              <a:pPr/>
              <a:t>1/11/2013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0C50C-08F8-4602-A08F-2252947A3D9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29124-6230-4650-B4A0-9B497FA76D07}" type="datetimeFigureOut">
              <a:rPr lang="el-GR" smtClean="0"/>
              <a:pPr/>
              <a:t>1/11/2013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0C50C-08F8-4602-A08F-2252947A3D9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29124-6230-4650-B4A0-9B497FA76D07}" type="datetimeFigureOut">
              <a:rPr lang="el-GR" smtClean="0"/>
              <a:pPr/>
              <a:t>1/11/2013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0C50C-08F8-4602-A08F-2252947A3D9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29124-6230-4650-B4A0-9B497FA76D07}" type="datetimeFigureOut">
              <a:rPr lang="el-GR" smtClean="0"/>
              <a:pPr/>
              <a:t>1/11/2013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0C50C-08F8-4602-A08F-2252947A3D9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29124-6230-4650-B4A0-9B497FA76D07}" type="datetimeFigureOut">
              <a:rPr lang="el-GR" smtClean="0"/>
              <a:pPr/>
              <a:t>1/11/2013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0C50C-08F8-4602-A08F-2252947A3D9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29124-6230-4650-B4A0-9B497FA76D07}" type="datetimeFigureOut">
              <a:rPr lang="el-GR" smtClean="0"/>
              <a:pPr/>
              <a:t>1/11/2013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0C50C-08F8-4602-A08F-2252947A3D9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029124-6230-4650-B4A0-9B497FA76D07}" type="datetimeFigureOut">
              <a:rPr lang="el-GR" smtClean="0"/>
              <a:pPr/>
              <a:t>1/11/2013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D0C50C-08F8-4602-A08F-2252947A3D92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4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Graphs</a:t>
            </a:r>
            <a:endParaRPr lang="el-GR" b="1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Data Structures and Algorithms</a:t>
            </a:r>
          </a:p>
          <a:p>
            <a:r>
              <a:rPr lang="en-US" dirty="0" smtClean="0"/>
              <a:t>A. G. </a:t>
            </a:r>
            <a:r>
              <a:rPr lang="en-US" dirty="0" err="1"/>
              <a:t>M</a:t>
            </a:r>
            <a:r>
              <a:rPr lang="en-US" dirty="0" err="1" smtClean="0"/>
              <a:t>alamos</a:t>
            </a:r>
            <a:endParaRPr lang="el-GR" dirty="0"/>
          </a:p>
        </p:txBody>
      </p:sp>
      <p:sp>
        <p:nvSpPr>
          <p:cNvPr id="4" name="3 - TextBox"/>
          <p:cNvSpPr txBox="1"/>
          <p:nvPr/>
        </p:nvSpPr>
        <p:spPr>
          <a:xfrm>
            <a:off x="393145" y="5229200"/>
            <a:ext cx="857134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Reference </a:t>
            </a:r>
          </a:p>
          <a:p>
            <a:r>
              <a:rPr lang="en-US" dirty="0" smtClean="0"/>
              <a:t>Algorithms, 2006, S. </a:t>
            </a:r>
            <a:r>
              <a:rPr lang="en-US" dirty="0" err="1" smtClean="0"/>
              <a:t>Dasgupta</a:t>
            </a:r>
            <a:r>
              <a:rPr lang="en-US" dirty="0" smtClean="0"/>
              <a:t>, C. H. Papadimitriou, and U . V . </a:t>
            </a:r>
            <a:r>
              <a:rPr lang="en-US" dirty="0" err="1" smtClean="0"/>
              <a:t>Vazirani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Introduction to Algorithms ,Third Edition, </a:t>
            </a:r>
            <a:r>
              <a:rPr lang="en-US" dirty="0" err="1" smtClean="0"/>
              <a:t>Th</a:t>
            </a:r>
            <a:r>
              <a:rPr lang="en-US" dirty="0" smtClean="0"/>
              <a:t> H. </a:t>
            </a:r>
            <a:r>
              <a:rPr lang="en-US" dirty="0" err="1" smtClean="0"/>
              <a:t>Cormen</a:t>
            </a:r>
            <a:r>
              <a:rPr lang="en-US" dirty="0" smtClean="0"/>
              <a:t>, Ch E. </a:t>
            </a:r>
            <a:r>
              <a:rPr lang="en-US" dirty="0" err="1" smtClean="0"/>
              <a:t>Leiserson</a:t>
            </a:r>
            <a:r>
              <a:rPr lang="en-US" dirty="0" smtClean="0"/>
              <a:t>, R L. </a:t>
            </a:r>
            <a:r>
              <a:rPr lang="en-US" dirty="0" err="1" smtClean="0"/>
              <a:t>Rivest</a:t>
            </a:r>
            <a:r>
              <a:rPr lang="en-US" dirty="0" smtClean="0"/>
              <a:t>, </a:t>
            </a:r>
            <a:r>
              <a:rPr lang="en-US" dirty="0" err="1" smtClean="0"/>
              <a:t>Cl</a:t>
            </a:r>
            <a:r>
              <a:rPr lang="en-US" dirty="0" smtClean="0"/>
              <a:t> Stein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Dijkstra</a:t>
            </a:r>
            <a:r>
              <a:rPr lang="en-US" dirty="0" smtClean="0"/>
              <a:t> complexity</a:t>
            </a:r>
            <a:endParaRPr lang="el-GR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8688" y="2195513"/>
            <a:ext cx="7286625" cy="246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Shortest paths in the presence of negative edges</a:t>
            </a:r>
            <a:endParaRPr lang="el-GR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4" y="1484784"/>
            <a:ext cx="6076950" cy="180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3 - Ορθογώνιο"/>
          <p:cNvSpPr/>
          <p:nvPr/>
        </p:nvSpPr>
        <p:spPr>
          <a:xfrm>
            <a:off x="395536" y="3356992"/>
            <a:ext cx="842493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What needs to be changed in order to accommodate this new complication? To answer this, let's take a particular high-level view of </a:t>
            </a:r>
            <a:r>
              <a:rPr lang="en-US" dirty="0" err="1" smtClean="0"/>
              <a:t>Dijkstra's</a:t>
            </a:r>
            <a:r>
              <a:rPr lang="en-US" dirty="0" smtClean="0"/>
              <a:t> algorithm. A crucial invariant is that the </a:t>
            </a:r>
            <a:r>
              <a:rPr lang="en-US" i="1" dirty="0" smtClean="0"/>
              <a:t>dist</a:t>
            </a:r>
            <a:r>
              <a:rPr lang="en-US" dirty="0" smtClean="0"/>
              <a:t> values it maintains are always either overestimates or exactly correct. They start off at ∞, and the only way they ever change is by updating along an edge</a:t>
            </a:r>
            <a:endParaRPr lang="el-GR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27784" y="4581128"/>
            <a:ext cx="390525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- Ορθογώνιο"/>
          <p:cNvSpPr/>
          <p:nvPr/>
        </p:nvSpPr>
        <p:spPr>
          <a:xfrm>
            <a:off x="467544" y="5157192"/>
            <a:ext cx="79928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This update operation is simply an expression of the fact that the distance to v cannot possibly be more than the distance to u, plus l(</a:t>
            </a:r>
            <a:r>
              <a:rPr lang="en-US" dirty="0" err="1" smtClean="0"/>
              <a:t>u,v</a:t>
            </a:r>
            <a:r>
              <a:rPr lang="en-US" dirty="0" smtClean="0"/>
              <a:t>). </a:t>
            </a: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27784" y="5876503"/>
            <a:ext cx="35433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8 - Ορθογώνιο"/>
          <p:cNvSpPr/>
          <p:nvPr/>
        </p:nvSpPr>
        <p:spPr>
          <a:xfrm>
            <a:off x="395536" y="6372036"/>
            <a:ext cx="82089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In fact, </a:t>
            </a:r>
            <a:r>
              <a:rPr lang="en-US" dirty="0" err="1" smtClean="0"/>
              <a:t>Dijkstra's</a:t>
            </a:r>
            <a:r>
              <a:rPr lang="en-US" dirty="0" smtClean="0"/>
              <a:t> algorithm can be thought of simply as a sequence of update's</a:t>
            </a:r>
            <a:endParaRPr lang="el-G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Bellman-Ford algorithm</a:t>
            </a:r>
            <a:endParaRPr lang="el-GR" dirty="0"/>
          </a:p>
        </p:txBody>
      </p:sp>
      <p:sp>
        <p:nvSpPr>
          <p:cNvPr id="3" name="2 - Ορθογώνιο"/>
          <p:cNvSpPr/>
          <p:nvPr/>
        </p:nvSpPr>
        <p:spPr>
          <a:xfrm>
            <a:off x="467544" y="1844824"/>
            <a:ext cx="83529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But still, if we don't know all the shortest paths beforehand, how can we be sure to update the right edges in the right order? Here is an easy solution: </a:t>
            </a:r>
            <a:r>
              <a:rPr lang="en-US" u="sng" dirty="0" smtClean="0"/>
              <a:t>simply update all the edges, |V| -1 times</a:t>
            </a:r>
            <a:r>
              <a:rPr lang="en-US" dirty="0" smtClean="0"/>
              <a:t>! The resulting O(|V||E|) procedure is called the </a:t>
            </a:r>
            <a:r>
              <a:rPr lang="en-US" i="1" dirty="0" smtClean="0"/>
              <a:t>Bellman-Ford</a:t>
            </a:r>
            <a:r>
              <a:rPr lang="en-US" dirty="0" smtClean="0"/>
              <a:t> algorithm</a:t>
            </a:r>
            <a:endParaRPr lang="el-GR" dirty="0"/>
          </a:p>
        </p:txBody>
      </p:sp>
      <p:sp>
        <p:nvSpPr>
          <p:cNvPr id="4" name="3 - Ορθογώνιο"/>
          <p:cNvSpPr/>
          <p:nvPr/>
        </p:nvSpPr>
        <p:spPr>
          <a:xfrm>
            <a:off x="539552" y="3359894"/>
            <a:ext cx="806489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i="1" dirty="0" smtClean="0"/>
              <a:t>A note about implementation: for many graphs, the maximum number of edges in any</a:t>
            </a:r>
          </a:p>
          <a:p>
            <a:r>
              <a:rPr lang="en-US" sz="1600" i="1" dirty="0" smtClean="0"/>
              <a:t>shortest path is substantially less than |V|-1, with the result that fewer rounds of updates are needed. Therefore, it makes sense to add an extra check to the shortest-path algorithm, to make it terminate immediately after any round in which no update occurred</a:t>
            </a:r>
            <a:endParaRPr lang="el-GR" sz="1600" i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Bellman Ford.. An example</a:t>
            </a:r>
            <a:endParaRPr lang="el-GR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196752"/>
            <a:ext cx="6477000" cy="322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11760" y="3573016"/>
            <a:ext cx="6696744" cy="3240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Shortest paths in </a:t>
            </a:r>
            <a:r>
              <a:rPr lang="en-GB" dirty="0" err="1" smtClean="0"/>
              <a:t>dags</a:t>
            </a:r>
            <a:endParaRPr lang="el-GR" dirty="0"/>
          </a:p>
        </p:txBody>
      </p:sp>
      <p:sp>
        <p:nvSpPr>
          <p:cNvPr id="3" name="2 - Ορθογώνιο"/>
          <p:cNvSpPr/>
          <p:nvPr/>
        </p:nvSpPr>
        <p:spPr>
          <a:xfrm>
            <a:off x="467544" y="1340768"/>
            <a:ext cx="84969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Single-source shortest-path problem can be solved in just linear time on directed acyclic graphs</a:t>
            </a:r>
            <a:endParaRPr lang="el-GR" dirty="0"/>
          </a:p>
        </p:txBody>
      </p:sp>
      <p:sp>
        <p:nvSpPr>
          <p:cNvPr id="4" name="3 - Ορθογώνιο"/>
          <p:cNvSpPr/>
          <p:nvPr/>
        </p:nvSpPr>
        <p:spPr>
          <a:xfrm>
            <a:off x="2195736" y="1916832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i="1" dirty="0" smtClean="0"/>
              <a:t>In any path of a dag, the vertices appear in increasing </a:t>
            </a:r>
            <a:r>
              <a:rPr lang="en-US" i="1" dirty="0" err="1" smtClean="0"/>
              <a:t>linearized</a:t>
            </a:r>
            <a:r>
              <a:rPr lang="en-US" i="1" dirty="0" smtClean="0"/>
              <a:t> order .</a:t>
            </a:r>
            <a:endParaRPr lang="el-GR" i="1" dirty="0"/>
          </a:p>
        </p:txBody>
      </p:sp>
      <p:sp>
        <p:nvSpPr>
          <p:cNvPr id="5" name="4 - Ορθογώνιο"/>
          <p:cNvSpPr/>
          <p:nvPr/>
        </p:nvSpPr>
        <p:spPr>
          <a:xfrm>
            <a:off x="539552" y="2494637"/>
            <a:ext cx="82809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Notice that our scheme doesn't require edges to be positive. In particular , we can find</a:t>
            </a:r>
          </a:p>
          <a:p>
            <a:r>
              <a:rPr lang="en-US" dirty="0" smtClean="0"/>
              <a:t>longest paths in a dag by the same algorithm: just negate all edge lengths.</a:t>
            </a:r>
            <a:endParaRPr lang="el-G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3323034"/>
            <a:ext cx="7658100" cy="356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64088" y="6021288"/>
            <a:ext cx="3609975" cy="457200"/>
          </a:xfrm>
          <a:prstGeom prst="rect">
            <a:avLst/>
          </a:prstGeom>
          <a:noFill/>
          <a:ln w="9525">
            <a:solidFill>
              <a:schemeClr val="tx1">
                <a:lumMod val="50000"/>
                <a:lumOff val="50000"/>
              </a:schemeClr>
            </a:solidFill>
            <a:prstDash val="dash"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Assignment 2</a:t>
            </a:r>
            <a:endParaRPr lang="el-GR" dirty="0"/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4388" y="1209675"/>
            <a:ext cx="7515225" cy="443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Assignment 2 cont…</a:t>
            </a:r>
            <a:endParaRPr lang="el-GR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1385888"/>
            <a:ext cx="7924800" cy="408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3 - TextBox"/>
          <p:cNvSpPr txBox="1"/>
          <p:nvPr/>
        </p:nvSpPr>
        <p:spPr>
          <a:xfrm>
            <a:off x="251521" y="5733256"/>
            <a:ext cx="87849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Deadline  Wed 13/11. </a:t>
            </a:r>
            <a:r>
              <a:rPr lang="en-US" b="1" u="sng" dirty="0" smtClean="0">
                <a:solidFill>
                  <a:srgbClr val="FF0000"/>
                </a:solidFill>
              </a:rPr>
              <a:t>You must upload your solutions (typewritten or scanned) on </a:t>
            </a:r>
            <a:r>
              <a:rPr lang="en-US" b="1" u="sng" dirty="0" err="1" smtClean="0">
                <a:solidFill>
                  <a:srgbClr val="FF0000"/>
                </a:solidFill>
              </a:rPr>
              <a:t>eclass</a:t>
            </a:r>
            <a:r>
              <a:rPr lang="en-US" b="1" u="sng" dirty="0" smtClean="0">
                <a:solidFill>
                  <a:srgbClr val="FF0000"/>
                </a:solidFill>
              </a:rPr>
              <a:t>!</a:t>
            </a:r>
          </a:p>
          <a:p>
            <a:r>
              <a:rPr lang="en-US" b="1" i="1" dirty="0" smtClean="0">
                <a:solidFill>
                  <a:srgbClr val="FF0000"/>
                </a:solidFill>
              </a:rPr>
              <a:t>Shall we keep the same Doodle time slots or you want to start a new doodle round?</a:t>
            </a:r>
            <a:endParaRPr lang="el-GR" b="1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How is a graph represented?</a:t>
            </a:r>
            <a:endParaRPr lang="el-GR" b="1" dirty="0"/>
          </a:p>
        </p:txBody>
      </p:sp>
      <p:sp>
        <p:nvSpPr>
          <p:cNvPr id="8" name="7 - Ορθογώνιο"/>
          <p:cNvSpPr/>
          <p:nvPr/>
        </p:nvSpPr>
        <p:spPr>
          <a:xfrm>
            <a:off x="288032" y="1412776"/>
            <a:ext cx="824440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We can represent a graph by an adjacency matrix, if there are n = |V| vertices v1,..,vn</a:t>
            </a:r>
          </a:p>
          <a:p>
            <a:r>
              <a:rPr lang="en-US" dirty="0" smtClean="0"/>
              <a:t>This is an </a:t>
            </a:r>
            <a:r>
              <a:rPr lang="en-US" dirty="0" err="1" smtClean="0"/>
              <a:t>nxn</a:t>
            </a:r>
            <a:r>
              <a:rPr lang="en-US" dirty="0" smtClean="0"/>
              <a:t> array whose (</a:t>
            </a:r>
            <a:r>
              <a:rPr lang="en-US" dirty="0" err="1" smtClean="0"/>
              <a:t>i,j</a:t>
            </a:r>
            <a:r>
              <a:rPr lang="en-US" dirty="0" smtClean="0"/>
              <a:t> )</a:t>
            </a:r>
            <a:r>
              <a:rPr lang="en-US" dirty="0" err="1" smtClean="0"/>
              <a:t>th</a:t>
            </a:r>
            <a:r>
              <a:rPr lang="en-US" dirty="0" smtClean="0"/>
              <a:t> entry is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2283209"/>
            <a:ext cx="4582294" cy="712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- Ορθογώνιο"/>
          <p:cNvSpPr/>
          <p:nvPr/>
        </p:nvSpPr>
        <p:spPr>
          <a:xfrm>
            <a:off x="360040" y="3068960"/>
            <a:ext cx="8460432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u="sng" dirty="0" smtClean="0"/>
              <a:t>For undirected graphs, the matrix is symmetric since an edge (</a:t>
            </a:r>
            <a:r>
              <a:rPr lang="en-US" u="sng" dirty="0" err="1" smtClean="0"/>
              <a:t>u,v</a:t>
            </a:r>
            <a:r>
              <a:rPr lang="en-US" u="sng" dirty="0" smtClean="0"/>
              <a:t>) can be taken in either</a:t>
            </a:r>
          </a:p>
          <a:p>
            <a:r>
              <a:rPr lang="en-US" u="sng" dirty="0" smtClean="0"/>
              <a:t>direction.</a:t>
            </a:r>
          </a:p>
          <a:p>
            <a:r>
              <a:rPr lang="en-US" dirty="0" smtClean="0"/>
              <a:t>The biggest convenience of this format is that the presence of a particular edge can be</a:t>
            </a:r>
          </a:p>
          <a:p>
            <a:r>
              <a:rPr lang="en-US" dirty="0" smtClean="0"/>
              <a:t>checked in constant time, with just one memory access. On the other hand the matrix takes up O(n^2) space, which is wasteful.</a:t>
            </a:r>
          </a:p>
          <a:p>
            <a:endParaRPr lang="en-US" dirty="0" smtClean="0"/>
          </a:p>
          <a:p>
            <a:r>
              <a:rPr lang="en-US" dirty="0" smtClean="0"/>
              <a:t>An alternative representation, with size proportional to the number of edges, is the adjacency list. It consists of |V| linked lists, one per vertex. The linked list for vertex u holds the names of vertices to which u has an outgoing edge that is, vertices v for which (</a:t>
            </a:r>
            <a:r>
              <a:rPr lang="en-US" dirty="0" err="1" smtClean="0"/>
              <a:t>u,v</a:t>
            </a:r>
            <a:r>
              <a:rPr lang="en-US" dirty="0" smtClean="0"/>
              <a:t>)  in E.</a:t>
            </a: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43" y="1988840"/>
            <a:ext cx="9139314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Distances</a:t>
            </a:r>
            <a:endParaRPr lang="el-GR" dirty="0"/>
          </a:p>
        </p:txBody>
      </p:sp>
      <p:sp>
        <p:nvSpPr>
          <p:cNvPr id="3" name="2 - Ορθογώνιο"/>
          <p:cNvSpPr/>
          <p:nvPr/>
        </p:nvSpPr>
        <p:spPr>
          <a:xfrm>
            <a:off x="323528" y="1268760"/>
            <a:ext cx="828092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Depth first search readily identifies all the vertices of a graph that can be reached from a</a:t>
            </a:r>
          </a:p>
          <a:p>
            <a:r>
              <a:rPr lang="en-US" dirty="0" smtClean="0"/>
              <a:t>designated starting point. </a:t>
            </a:r>
          </a:p>
          <a:p>
            <a:r>
              <a:rPr lang="en-US" dirty="0" smtClean="0"/>
              <a:t>However , these paths might not be the most economical ones possible. In the figure, vertex C is reachable from S by traversing just one edge, while the DFS tree shows a path of length 3. This chapter is about algorithms for finding shortest paths in graphs.</a:t>
            </a:r>
            <a:endParaRPr lang="el-GR" dirty="0"/>
          </a:p>
        </p:txBody>
      </p:sp>
      <p:sp>
        <p:nvSpPr>
          <p:cNvPr id="4" name="3 - Ορθογώνιο"/>
          <p:cNvSpPr/>
          <p:nvPr/>
        </p:nvSpPr>
        <p:spPr>
          <a:xfrm>
            <a:off x="611560" y="2996952"/>
            <a:ext cx="81369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i="1" dirty="0" smtClean="0"/>
              <a:t>The distance between two nodes is the length of the shortest path between them.</a:t>
            </a:r>
            <a:endParaRPr lang="el-GR" i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74750" y="3752304"/>
            <a:ext cx="6794500" cy="241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2708920"/>
            <a:ext cx="6701873" cy="34333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Breadth first search</a:t>
            </a:r>
            <a:endParaRPr lang="el-GR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 l="16667"/>
          <a:stretch>
            <a:fillRect/>
          </a:stretch>
        </p:blipFill>
        <p:spPr bwMode="auto">
          <a:xfrm>
            <a:off x="6983760" y="2492896"/>
            <a:ext cx="2160240" cy="1445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 cstate="print"/>
          <a:srcRect r="53037"/>
          <a:stretch>
            <a:fillRect/>
          </a:stretch>
        </p:blipFill>
        <p:spPr bwMode="auto">
          <a:xfrm>
            <a:off x="6191672" y="3933056"/>
            <a:ext cx="2952328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- Ορθογώνιο"/>
          <p:cNvSpPr/>
          <p:nvPr/>
        </p:nvSpPr>
        <p:spPr>
          <a:xfrm>
            <a:off x="395536" y="1412776"/>
            <a:ext cx="842493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A convenient way to compute distances from s to the other vertices is to proceed layer by layer . Once we have picked out the nodes at distance 0, 1, 2, …,d, the ones at d + 1 are easily determined: they are precisely the as-yet unseen nodes that are adjacent to the layer at distance d. </a:t>
            </a:r>
            <a:endParaRPr lang="el-GR" dirty="0"/>
          </a:p>
        </p:txBody>
      </p:sp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4" cstate="print"/>
          <a:srcRect l="62999"/>
          <a:stretch>
            <a:fillRect/>
          </a:stretch>
        </p:blipFill>
        <p:spPr bwMode="auto">
          <a:xfrm>
            <a:off x="3923928" y="4876800"/>
            <a:ext cx="232606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Dijkstra's</a:t>
            </a:r>
            <a:r>
              <a:rPr lang="en-GB" dirty="0" smtClean="0"/>
              <a:t> algorithm</a:t>
            </a:r>
            <a:endParaRPr lang="el-GR" dirty="0"/>
          </a:p>
        </p:txBody>
      </p:sp>
      <p:sp>
        <p:nvSpPr>
          <p:cNvPr id="3" name="2 - Ορθογώνιο"/>
          <p:cNvSpPr/>
          <p:nvPr/>
        </p:nvSpPr>
        <p:spPr>
          <a:xfrm>
            <a:off x="539552" y="1412776"/>
            <a:ext cx="813690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Breadth first search finds shortest paths in any graph whose edges have unit length. Can we adapt it to a more general graph G = (V,E) whose edge lengths </a:t>
            </a:r>
            <a:r>
              <a:rPr lang="el-GR" dirty="0" smtClean="0"/>
              <a:t>λ</a:t>
            </a:r>
            <a:endParaRPr lang="en-US" dirty="0" smtClean="0"/>
          </a:p>
          <a:p>
            <a:r>
              <a:rPr lang="en-US" dirty="0" smtClean="0"/>
              <a:t>are positive integers?</a:t>
            </a:r>
            <a:endParaRPr lang="el-GR" dirty="0"/>
          </a:p>
        </p:txBody>
      </p:sp>
      <p:sp>
        <p:nvSpPr>
          <p:cNvPr id="4" name="3 - Ορθογώνιο"/>
          <p:cNvSpPr/>
          <p:nvPr/>
        </p:nvSpPr>
        <p:spPr>
          <a:xfrm>
            <a:off x="611560" y="2348880"/>
            <a:ext cx="82809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For any edge e = (u; v) of E, replace it by edges of length 1, by adding </a:t>
            </a:r>
            <a:r>
              <a:rPr lang="el-GR" dirty="0" smtClean="0"/>
              <a:t>λ</a:t>
            </a:r>
            <a:r>
              <a:rPr lang="en-US" dirty="0" smtClean="0"/>
              <a:t>-1</a:t>
            </a:r>
          </a:p>
          <a:p>
            <a:r>
              <a:rPr lang="en-US" dirty="0" smtClean="0"/>
              <a:t>dummy nodes between u and v.</a:t>
            </a:r>
            <a:endParaRPr lang="el-GR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73621" y="2996952"/>
            <a:ext cx="7226771" cy="1433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Dijkstra's</a:t>
            </a:r>
            <a:r>
              <a:rPr lang="en-US" dirty="0" smtClean="0"/>
              <a:t> Shortest path</a:t>
            </a:r>
            <a:endParaRPr lang="el-GR" dirty="0"/>
          </a:p>
        </p:txBody>
      </p:sp>
      <p:sp>
        <p:nvSpPr>
          <p:cNvPr id="3" name="2 - Ορθογώνιο"/>
          <p:cNvSpPr/>
          <p:nvPr/>
        </p:nvSpPr>
        <p:spPr>
          <a:xfrm>
            <a:off x="395536" y="1772816"/>
            <a:ext cx="82809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We can think of </a:t>
            </a:r>
            <a:r>
              <a:rPr lang="en-US" dirty="0" err="1" smtClean="0"/>
              <a:t>Dijkstra's</a:t>
            </a:r>
            <a:r>
              <a:rPr lang="en-US" dirty="0" smtClean="0"/>
              <a:t> algorithm as just BFS, except it uses a priority queue instead of a regular queue, so as to prioritize nodes in a way that takes edge lengths into  account.</a:t>
            </a:r>
            <a:endParaRPr lang="el-G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2703022"/>
            <a:ext cx="6588224" cy="3994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- TextBox"/>
          <p:cNvSpPr txBox="1"/>
          <p:nvPr/>
        </p:nvSpPr>
        <p:spPr>
          <a:xfrm>
            <a:off x="3851920" y="5733256"/>
            <a:ext cx="4138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/</a:t>
            </a:r>
            <a:r>
              <a:rPr lang="el-GR" dirty="0" smtClean="0"/>
              <a:t>∞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1657350"/>
            <a:ext cx="7778182" cy="40038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- TextBox"/>
          <p:cNvSpPr txBox="1"/>
          <p:nvPr/>
        </p:nvSpPr>
        <p:spPr>
          <a:xfrm>
            <a:off x="1835696" y="6093296"/>
            <a:ext cx="48876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Hint! We keep the shortest until now and we go-on</a:t>
            </a:r>
            <a:endParaRPr lang="el-GR" i="1" dirty="0"/>
          </a:p>
        </p:txBody>
      </p:sp>
      <p:sp>
        <p:nvSpPr>
          <p:cNvPr id="8" name="7 - Ορθογώνιο"/>
          <p:cNvSpPr/>
          <p:nvPr/>
        </p:nvSpPr>
        <p:spPr>
          <a:xfrm>
            <a:off x="5796136" y="2852936"/>
            <a:ext cx="576064" cy="216024"/>
          </a:xfrm>
          <a:prstGeom prst="rect">
            <a:avLst/>
          </a:prstGeom>
          <a:solidFill>
            <a:schemeClr val="bg1">
              <a:lumMod val="85000"/>
              <a:alpha val="4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10 - Ορθογώνιο"/>
          <p:cNvSpPr/>
          <p:nvPr/>
        </p:nvSpPr>
        <p:spPr>
          <a:xfrm>
            <a:off x="5796136" y="5013176"/>
            <a:ext cx="576064" cy="216024"/>
          </a:xfrm>
          <a:prstGeom prst="rect">
            <a:avLst/>
          </a:prstGeom>
          <a:solidFill>
            <a:schemeClr val="bg1">
              <a:lumMod val="85000"/>
              <a:alpha val="4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11 - Ορθογώνιο"/>
          <p:cNvSpPr/>
          <p:nvPr/>
        </p:nvSpPr>
        <p:spPr>
          <a:xfrm>
            <a:off x="5796136" y="4581128"/>
            <a:ext cx="576064" cy="216024"/>
          </a:xfrm>
          <a:prstGeom prst="rect">
            <a:avLst/>
          </a:prstGeom>
          <a:solidFill>
            <a:schemeClr val="bg1">
              <a:lumMod val="85000"/>
              <a:alpha val="4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90663" y="671513"/>
            <a:ext cx="6162675" cy="551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- Ορθογώνιο"/>
          <p:cNvSpPr/>
          <p:nvPr/>
        </p:nvSpPr>
        <p:spPr>
          <a:xfrm>
            <a:off x="5652120" y="1484784"/>
            <a:ext cx="576064" cy="648072"/>
          </a:xfrm>
          <a:prstGeom prst="rect">
            <a:avLst/>
          </a:prstGeom>
          <a:solidFill>
            <a:schemeClr val="bg1">
              <a:lumMod val="85000"/>
              <a:alpha val="4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6 - Ορθογώνιο"/>
          <p:cNvSpPr/>
          <p:nvPr/>
        </p:nvSpPr>
        <p:spPr>
          <a:xfrm>
            <a:off x="6228184" y="3284984"/>
            <a:ext cx="576064" cy="216024"/>
          </a:xfrm>
          <a:prstGeom prst="rect">
            <a:avLst/>
          </a:prstGeom>
          <a:solidFill>
            <a:schemeClr val="bg1">
              <a:lumMod val="85000"/>
              <a:alpha val="4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7 - Ορθογώνιο"/>
          <p:cNvSpPr/>
          <p:nvPr/>
        </p:nvSpPr>
        <p:spPr>
          <a:xfrm>
            <a:off x="5652120" y="3284984"/>
            <a:ext cx="576064" cy="648072"/>
          </a:xfrm>
          <a:prstGeom prst="rect">
            <a:avLst/>
          </a:prstGeom>
          <a:solidFill>
            <a:schemeClr val="bg1">
              <a:lumMod val="85000"/>
              <a:alpha val="4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Προσαρμοσμένος 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978</TotalTime>
  <Words>860</Words>
  <Application>Microsoft Office PowerPoint</Application>
  <PresentationFormat>Προβολή στην οθόνη (4:3)</PresentationFormat>
  <Paragraphs>51</Paragraphs>
  <Slides>17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17</vt:i4>
      </vt:variant>
    </vt:vector>
  </HeadingPairs>
  <TitlesOfParts>
    <vt:vector size="18" baseType="lpstr">
      <vt:lpstr>Θέμα του Office</vt:lpstr>
      <vt:lpstr>Graphs</vt:lpstr>
      <vt:lpstr>How is a graph represented?</vt:lpstr>
      <vt:lpstr>Διαφάνεια 3</vt:lpstr>
      <vt:lpstr>Distances</vt:lpstr>
      <vt:lpstr>Breadth first search</vt:lpstr>
      <vt:lpstr>Dijkstra's algorithm</vt:lpstr>
      <vt:lpstr>Dijkstra's Shortest path</vt:lpstr>
      <vt:lpstr>Διαφάνεια 8</vt:lpstr>
      <vt:lpstr>Διαφάνεια 9</vt:lpstr>
      <vt:lpstr>Dijkstra complexity</vt:lpstr>
      <vt:lpstr>Shortest paths in the presence of negative edges</vt:lpstr>
      <vt:lpstr>Bellman-Ford algorithm</vt:lpstr>
      <vt:lpstr>Bellman Ford.. An example</vt:lpstr>
      <vt:lpstr>Shortest paths in dags</vt:lpstr>
      <vt:lpstr>Assignment 2</vt:lpstr>
      <vt:lpstr>Assignment 2 cont…</vt:lpstr>
      <vt:lpstr>Διαφάνεια 17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Divide and Conquer</dc:title>
  <dc:creator>mclab</dc:creator>
  <cp:lastModifiedBy>McLab</cp:lastModifiedBy>
  <cp:revision>198</cp:revision>
  <dcterms:created xsi:type="dcterms:W3CDTF">2012-11-19T14:40:23Z</dcterms:created>
  <dcterms:modified xsi:type="dcterms:W3CDTF">2013-11-01T08:35:37Z</dcterms:modified>
</cp:coreProperties>
</file>