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636" autoAdjust="0"/>
  </p:normalViewPr>
  <p:slideViewPr>
    <p:cSldViewPr>
      <p:cViewPr>
        <p:scale>
          <a:sx n="70" d="100"/>
          <a:sy n="70" d="100"/>
        </p:scale>
        <p:origin x="-691"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dirty="0"/>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028E20-C984-4617-918B-CB7ACEE135EC}" type="datetimeFigureOut">
              <a:rPr lang="el-GR" smtClean="0"/>
              <a:pPr/>
              <a:t>24/1/2013</a:t>
            </a:fld>
            <a:endParaRPr lang="el-GR" dirty="0"/>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dirty="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A0ED43-19A1-4402-B8F3-4BA0A32EB5E6}" type="slidenum">
              <a:rPr lang="el-GR" smtClean="0"/>
              <a:pPr/>
              <a:t>‹#›</a:t>
            </a:fld>
            <a:endParaRPr lang="el-G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CDB69EEB-923E-496D-9824-902557FBC8FF}" type="datetimeFigureOut">
              <a:rPr lang="el-GR" smtClean="0"/>
              <a:pPr/>
              <a:t>24/1/2013</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DB69EEB-923E-496D-9824-902557FBC8FF}" type="datetimeFigureOut">
              <a:rPr lang="el-GR" smtClean="0"/>
              <a:pPr/>
              <a:t>24/1/2013</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DB69EEB-923E-496D-9824-902557FBC8FF}" type="datetimeFigureOut">
              <a:rPr lang="el-GR" smtClean="0"/>
              <a:pPr/>
              <a:t>24/1/2013</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DB69EEB-923E-496D-9824-902557FBC8FF}" type="datetimeFigureOut">
              <a:rPr lang="el-GR" smtClean="0"/>
              <a:pPr/>
              <a:t>24/1/2013</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DB69EEB-923E-496D-9824-902557FBC8FF}" type="datetimeFigureOut">
              <a:rPr lang="el-GR" smtClean="0"/>
              <a:pPr/>
              <a:t>24/1/2013</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CDB69EEB-923E-496D-9824-902557FBC8FF}" type="datetimeFigureOut">
              <a:rPr lang="el-GR" smtClean="0"/>
              <a:pPr/>
              <a:t>24/1/2013</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CDB69EEB-923E-496D-9824-902557FBC8FF}" type="datetimeFigureOut">
              <a:rPr lang="el-GR" smtClean="0"/>
              <a:pPr/>
              <a:t>24/1/2013</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DB69EEB-923E-496D-9824-902557FBC8FF}" type="datetimeFigureOut">
              <a:rPr lang="el-GR" smtClean="0"/>
              <a:pPr/>
              <a:t>24/1/2013</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DB69EEB-923E-496D-9824-902557FBC8FF}" type="datetimeFigureOut">
              <a:rPr lang="el-GR" smtClean="0"/>
              <a:pPr/>
              <a:t>24/1/2013</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DB69EEB-923E-496D-9824-902557FBC8FF}" type="datetimeFigureOut">
              <a:rPr lang="el-GR" smtClean="0"/>
              <a:pPr/>
              <a:t>24/1/2013</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DB69EEB-923E-496D-9824-902557FBC8FF}" type="datetimeFigureOut">
              <a:rPr lang="el-GR" smtClean="0"/>
              <a:pPr/>
              <a:t>24/1/2013</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B22708F0-EAFB-4C6B-9F55-043CFA599A8A}" type="slidenum">
              <a:rPr lang="el-GR" smtClean="0"/>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B69EEB-923E-496D-9824-902557FBC8FF}" type="datetimeFigureOut">
              <a:rPr lang="el-GR" smtClean="0"/>
              <a:pPr/>
              <a:t>24/1/2013</a:t>
            </a:fld>
            <a:endParaRPr lang="el-GR"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2708F0-EAFB-4C6B-9F55-043CFA599A8A}"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n-US" dirty="0" smtClean="0"/>
              <a:t>NP-Complete Problems and how to go-on with them</a:t>
            </a:r>
            <a:endParaRPr lang="el-GR" dirty="0"/>
          </a:p>
        </p:txBody>
      </p:sp>
      <p:sp>
        <p:nvSpPr>
          <p:cNvPr id="3" name="2 - Υπότιτλος"/>
          <p:cNvSpPr>
            <a:spLocks noGrp="1"/>
          </p:cNvSpPr>
          <p:nvPr>
            <p:ph type="subTitle" idx="1"/>
          </p:nvPr>
        </p:nvSpPr>
        <p:spPr/>
        <p:txBody>
          <a:bodyPr/>
          <a:lstStyle/>
          <a:p>
            <a:r>
              <a:rPr lang="en-US" dirty="0" smtClean="0"/>
              <a:t>Data Structures and Algorithms</a:t>
            </a:r>
          </a:p>
          <a:p>
            <a:r>
              <a:rPr lang="en-US" dirty="0" smtClean="0"/>
              <a:t>A.G. Malamos</a:t>
            </a:r>
            <a:endParaRPr lang="el-GR" dirty="0"/>
          </a:p>
        </p:txBody>
      </p:sp>
      <p:sp>
        <p:nvSpPr>
          <p:cNvPr id="4" name="3 - TextBox"/>
          <p:cNvSpPr txBox="1"/>
          <p:nvPr/>
        </p:nvSpPr>
        <p:spPr>
          <a:xfrm>
            <a:off x="467544" y="5661248"/>
            <a:ext cx="6962547" cy="1200329"/>
          </a:xfrm>
          <a:prstGeom prst="rect">
            <a:avLst/>
          </a:prstGeom>
          <a:noFill/>
        </p:spPr>
        <p:txBody>
          <a:bodyPr wrap="none" rtlCol="0">
            <a:spAutoFit/>
          </a:bodyPr>
          <a:lstStyle/>
          <a:p>
            <a:r>
              <a:rPr lang="en-US" dirty="0" smtClean="0"/>
              <a:t>References: </a:t>
            </a:r>
          </a:p>
          <a:p>
            <a:r>
              <a:rPr lang="en-US" dirty="0" smtClean="0"/>
              <a:t>Algorithms, 2006, S. Dasgupta, C. H. Papadimitriou, and U . V . Vazirani</a:t>
            </a:r>
          </a:p>
          <a:p>
            <a:r>
              <a:rPr lang="en-US" dirty="0" smtClean="0"/>
              <a:t>Introduction to Algorithms, Cormen, Leiserson, Rivest &amp; Stein</a:t>
            </a:r>
          </a:p>
          <a:p>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Local Optima Heuristics-Simulated annealing</a:t>
            </a:r>
            <a:endParaRPr lang="el-GR" dirty="0"/>
          </a:p>
        </p:txBody>
      </p:sp>
      <p:sp>
        <p:nvSpPr>
          <p:cNvPr id="3" name="2 - Ορθογώνιο"/>
          <p:cNvSpPr/>
          <p:nvPr/>
        </p:nvSpPr>
        <p:spPr>
          <a:xfrm>
            <a:off x="467544" y="1484784"/>
            <a:ext cx="8280920" cy="646331"/>
          </a:xfrm>
          <a:prstGeom prst="rect">
            <a:avLst/>
          </a:prstGeom>
        </p:spPr>
        <p:txBody>
          <a:bodyPr wrap="square">
            <a:spAutoFit/>
          </a:bodyPr>
          <a:lstStyle/>
          <a:p>
            <a:r>
              <a:rPr lang="en-US" dirty="0" smtClean="0"/>
              <a:t>The method of simulated annealing redefines the local search by introducing the notion of a random T.</a:t>
            </a:r>
            <a:endParaRPr lang="el-GR" dirty="0"/>
          </a:p>
        </p:txBody>
      </p:sp>
      <p:pic>
        <p:nvPicPr>
          <p:cNvPr id="5122" name="Picture 2"/>
          <p:cNvPicPr>
            <a:picLocks noChangeAspect="1" noChangeArrowheads="1"/>
          </p:cNvPicPr>
          <p:nvPr/>
        </p:nvPicPr>
        <p:blipFill>
          <a:blip r:embed="rId2" cstate="print"/>
          <a:srcRect/>
          <a:stretch>
            <a:fillRect/>
          </a:stretch>
        </p:blipFill>
        <p:spPr bwMode="auto">
          <a:xfrm>
            <a:off x="1523997" y="2204864"/>
            <a:ext cx="6596537" cy="1800200"/>
          </a:xfrm>
          <a:prstGeom prst="rect">
            <a:avLst/>
          </a:prstGeom>
          <a:noFill/>
          <a:ln w="9525">
            <a:noFill/>
            <a:miter lim="800000"/>
            <a:headEnd/>
            <a:tailEnd/>
          </a:ln>
        </p:spPr>
      </p:pic>
      <p:sp>
        <p:nvSpPr>
          <p:cNvPr id="5" name="4 - Ορθογώνιο"/>
          <p:cNvSpPr/>
          <p:nvPr/>
        </p:nvSpPr>
        <p:spPr>
          <a:xfrm>
            <a:off x="611560" y="4869160"/>
            <a:ext cx="8064896" cy="1323439"/>
          </a:xfrm>
          <a:prstGeom prst="rect">
            <a:avLst/>
          </a:prstGeom>
        </p:spPr>
        <p:txBody>
          <a:bodyPr wrap="square">
            <a:spAutoFit/>
          </a:bodyPr>
          <a:lstStyle/>
          <a:p>
            <a:r>
              <a:rPr lang="en-US" sz="1600" i="1" dirty="0" smtClean="0"/>
              <a:t>Simulated annealing is inspired by the physics of crystallization. When a substance is to be crystallized, it starts in liquid state, with its particles in relatively unconstrained motion. Then it is slowly cooled, and as this happens, the particles gradually move into more regular configurations. This regularity becomes more and more pronounced until finally a crystal lattice is formed.</a:t>
            </a:r>
            <a:endParaRPr lang="el-GR" sz="1600" i="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dirty="0" smtClean="0"/>
              <a:t>Local Optima Heuristics-Simulated annealing</a:t>
            </a:r>
            <a:endParaRPr lang="el-GR" dirty="0"/>
          </a:p>
        </p:txBody>
      </p:sp>
      <p:pic>
        <p:nvPicPr>
          <p:cNvPr id="1026" name="Picture 2"/>
          <p:cNvPicPr>
            <a:picLocks noChangeAspect="1" noChangeArrowheads="1"/>
          </p:cNvPicPr>
          <p:nvPr/>
        </p:nvPicPr>
        <p:blipFill>
          <a:blip r:embed="rId2" cstate="print"/>
          <a:srcRect/>
          <a:stretch>
            <a:fillRect/>
          </a:stretch>
        </p:blipFill>
        <p:spPr bwMode="auto">
          <a:xfrm>
            <a:off x="1209675" y="1762125"/>
            <a:ext cx="6724650" cy="333375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n-US" dirty="0" smtClean="0"/>
              <a:t>intro</a:t>
            </a:r>
            <a:endParaRPr lang="el-GR" dirty="0"/>
          </a:p>
        </p:txBody>
      </p:sp>
      <p:sp>
        <p:nvSpPr>
          <p:cNvPr id="6" name="5 - Ορθογώνιο"/>
          <p:cNvSpPr/>
          <p:nvPr/>
        </p:nvSpPr>
        <p:spPr>
          <a:xfrm>
            <a:off x="827584" y="1196752"/>
            <a:ext cx="7920880" cy="5632311"/>
          </a:xfrm>
          <a:prstGeom prst="rect">
            <a:avLst/>
          </a:prstGeom>
        </p:spPr>
        <p:txBody>
          <a:bodyPr wrap="square">
            <a:spAutoFit/>
          </a:bodyPr>
          <a:lstStyle/>
          <a:p>
            <a:r>
              <a:rPr lang="en-US" dirty="0" smtClean="0"/>
              <a:t>Y </a:t>
            </a:r>
            <a:r>
              <a:rPr lang="en-US" dirty="0" err="1" smtClean="0"/>
              <a:t>ou</a:t>
            </a:r>
            <a:r>
              <a:rPr lang="en-US" dirty="0" smtClean="0"/>
              <a:t> are the junior member of a seasoned project team. Y our current task is to write code for solving a simple-looking problem involving graphs and numbers. What are you supposed to do?</a:t>
            </a:r>
          </a:p>
          <a:p>
            <a:r>
              <a:rPr lang="en-US" dirty="0" smtClean="0"/>
              <a:t>If you are very lucky , your problem will be among the half-dozen problems concerning graphs with weights (shortest path, minimum spanning tree, maximum flow , etc.), that we have solved in this book. Even if this is the case, recognizing such a problem in its natural habitat-grungy and obscured by reality and context requires practice and skill. It is more likely that you will need to reduce your problem to one of these lucky ones-or to solve it using dynamic programming or linear programming.</a:t>
            </a:r>
          </a:p>
          <a:p>
            <a:r>
              <a:rPr lang="en-US" dirty="0" smtClean="0"/>
              <a:t>But the remaining vast expanse is pitch dark: NP-complete. What are you to do?</a:t>
            </a:r>
          </a:p>
          <a:p>
            <a:r>
              <a:rPr lang="en-US" dirty="0" smtClean="0"/>
              <a:t>You can start by proving that your problem is actually NP-complete. Often a proof by generalization (recall the discussion on page 270 and Exercise 8.10) is all that you need; and sometimes a simple reduction from 3SAT or ZOE is not too </a:t>
            </a:r>
            <a:r>
              <a:rPr lang="en-US" dirty="0" err="1" smtClean="0"/>
              <a:t>diffcult</a:t>
            </a:r>
            <a:r>
              <a:rPr lang="en-US" dirty="0" smtClean="0"/>
              <a:t> to find. This sounds like a theoretical exercise, but, if carried out successfully , it does bring some tangible rewards: now your status in the team has been elevated, you are no longer the kid who can't do, and you have become the noble knight with the impossible quest.</a:t>
            </a:r>
          </a:p>
          <a:p>
            <a:r>
              <a:rPr lang="en-US" dirty="0" smtClean="0"/>
              <a:t>But, unfortunately , a problem does not go away when proved NP-complete. The real question is, What do you do next?</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GB" dirty="0" smtClean="0"/>
              <a:t>Intelligent exhaustive search</a:t>
            </a:r>
            <a:br>
              <a:rPr lang="en-GB" dirty="0" smtClean="0"/>
            </a:br>
            <a:r>
              <a:rPr lang="en-GB" dirty="0" smtClean="0"/>
              <a:t>Backtracking</a:t>
            </a:r>
            <a:endParaRPr lang="el-GR" dirty="0"/>
          </a:p>
        </p:txBody>
      </p:sp>
      <p:sp>
        <p:nvSpPr>
          <p:cNvPr id="3" name="2 - Ορθογώνιο"/>
          <p:cNvSpPr/>
          <p:nvPr/>
        </p:nvSpPr>
        <p:spPr>
          <a:xfrm>
            <a:off x="467544" y="1485939"/>
            <a:ext cx="8424936" cy="2862322"/>
          </a:xfrm>
          <a:prstGeom prst="rect">
            <a:avLst/>
          </a:prstGeom>
        </p:spPr>
        <p:txBody>
          <a:bodyPr wrap="square">
            <a:spAutoFit/>
          </a:bodyPr>
          <a:lstStyle/>
          <a:p>
            <a:r>
              <a:rPr lang="en-US" dirty="0" smtClean="0"/>
              <a:t>Backtracking is based on the observation that it is often possible to reject a solution by looking t just a small portion of it. For example, if an instance of SAT contains the clause (x1 + x2) then all assignments with x1 = x2 = 0 (i.e., false) can be instantly eliminated. To put it differently , by quickly checking and discrediting this partial assignment, we are able to prune a quarter of the entire search space. A promising direction, but can it be </a:t>
            </a:r>
            <a:r>
              <a:rPr lang="en-US" dirty="0" err="1" smtClean="0"/>
              <a:t>systematicallyexploited</a:t>
            </a:r>
            <a:r>
              <a:rPr lang="en-US" dirty="0" smtClean="0"/>
              <a:t>?</a:t>
            </a:r>
          </a:p>
          <a:p>
            <a:r>
              <a:rPr lang="en-US" dirty="0" smtClean="0"/>
              <a:t>Here's how it is done. Consider the Boolean formula (w, </a:t>
            </a:r>
            <a:r>
              <a:rPr lang="en-US" dirty="0" err="1" smtClean="0"/>
              <a:t>x,y,z</a:t>
            </a:r>
            <a:r>
              <a:rPr lang="en-US" dirty="0" smtClean="0"/>
              <a:t>) specified by the set of</a:t>
            </a:r>
          </a:p>
          <a:p>
            <a:r>
              <a:rPr lang="en-US" dirty="0" smtClean="0"/>
              <a:t>Clauses</a:t>
            </a:r>
          </a:p>
          <a:p>
            <a:endParaRPr lang="en-US" dirty="0" smtClean="0"/>
          </a:p>
          <a:p>
            <a:endParaRPr lang="el-GR" dirty="0"/>
          </a:p>
        </p:txBody>
      </p:sp>
      <p:sp>
        <p:nvSpPr>
          <p:cNvPr id="4" name="3 - Ορθογώνιο"/>
          <p:cNvSpPr/>
          <p:nvPr/>
        </p:nvSpPr>
        <p:spPr>
          <a:xfrm>
            <a:off x="2123728" y="3717032"/>
            <a:ext cx="5184576" cy="369332"/>
          </a:xfrm>
          <a:prstGeom prst="rect">
            <a:avLst/>
          </a:prstGeom>
        </p:spPr>
        <p:txBody>
          <a:bodyPr wrap="square">
            <a:spAutoFit/>
          </a:bodyPr>
          <a:lstStyle/>
          <a:p>
            <a:r>
              <a:rPr lang="pl-PL" dirty="0" smtClean="0"/>
              <a:t>(w </a:t>
            </a:r>
            <a:r>
              <a:rPr lang="en-US" dirty="0" smtClean="0"/>
              <a:t>+</a:t>
            </a:r>
            <a:r>
              <a:rPr lang="pl-PL" dirty="0" smtClean="0"/>
              <a:t>x</a:t>
            </a:r>
            <a:r>
              <a:rPr lang="en-US" dirty="0" smtClean="0"/>
              <a:t>+</a:t>
            </a:r>
            <a:r>
              <a:rPr lang="pl-PL" dirty="0" smtClean="0"/>
              <a:t>y</a:t>
            </a:r>
            <a:r>
              <a:rPr lang="en-US" dirty="0" smtClean="0"/>
              <a:t>+</a:t>
            </a:r>
            <a:r>
              <a:rPr lang="pl-PL" dirty="0" smtClean="0"/>
              <a:t>z)</a:t>
            </a:r>
            <a:r>
              <a:rPr lang="en-US" dirty="0" smtClean="0"/>
              <a:t>*</a:t>
            </a:r>
            <a:r>
              <a:rPr lang="pl-PL" dirty="0" smtClean="0"/>
              <a:t>(w</a:t>
            </a:r>
            <a:r>
              <a:rPr lang="en-US" dirty="0" smtClean="0"/>
              <a:t>+</a:t>
            </a:r>
            <a:r>
              <a:rPr lang="pl-PL" dirty="0" smtClean="0"/>
              <a:t>x</a:t>
            </a:r>
            <a:r>
              <a:rPr lang="en-US" dirty="0" smtClean="0"/>
              <a:t>’</a:t>
            </a:r>
            <a:r>
              <a:rPr lang="pl-PL" dirty="0" smtClean="0"/>
              <a:t>)</a:t>
            </a:r>
            <a:r>
              <a:rPr lang="en-US" dirty="0" smtClean="0"/>
              <a:t>*</a:t>
            </a:r>
            <a:r>
              <a:rPr lang="pl-PL" dirty="0" smtClean="0"/>
              <a:t>(x</a:t>
            </a:r>
            <a:r>
              <a:rPr lang="en-US" dirty="0" smtClean="0"/>
              <a:t>+</a:t>
            </a:r>
            <a:r>
              <a:rPr lang="pl-PL" dirty="0" smtClean="0"/>
              <a:t>y</a:t>
            </a:r>
            <a:r>
              <a:rPr lang="en-US" dirty="0" smtClean="0"/>
              <a:t>’</a:t>
            </a:r>
            <a:r>
              <a:rPr lang="pl-PL" dirty="0" smtClean="0"/>
              <a:t>)</a:t>
            </a:r>
            <a:r>
              <a:rPr lang="en-US" dirty="0" smtClean="0"/>
              <a:t>*</a:t>
            </a:r>
            <a:r>
              <a:rPr lang="pl-PL" dirty="0" smtClean="0"/>
              <a:t>(y</a:t>
            </a:r>
            <a:r>
              <a:rPr lang="en-US" dirty="0" smtClean="0"/>
              <a:t>+</a:t>
            </a:r>
            <a:r>
              <a:rPr lang="pl-PL" dirty="0" smtClean="0"/>
              <a:t>z</a:t>
            </a:r>
            <a:r>
              <a:rPr lang="en-US" dirty="0" smtClean="0"/>
              <a:t>’</a:t>
            </a:r>
            <a:r>
              <a:rPr lang="pl-PL" dirty="0" smtClean="0"/>
              <a:t>)</a:t>
            </a:r>
            <a:r>
              <a:rPr lang="en-US" dirty="0" smtClean="0"/>
              <a:t>*</a:t>
            </a:r>
            <a:r>
              <a:rPr lang="pl-PL" dirty="0" smtClean="0"/>
              <a:t>(z</a:t>
            </a:r>
            <a:r>
              <a:rPr lang="en-US" dirty="0" smtClean="0"/>
              <a:t>+</a:t>
            </a:r>
            <a:r>
              <a:rPr lang="pl-PL" dirty="0" smtClean="0"/>
              <a:t>w</a:t>
            </a:r>
            <a:r>
              <a:rPr lang="en-US" dirty="0" smtClean="0"/>
              <a:t>’</a:t>
            </a:r>
            <a:r>
              <a:rPr lang="pl-PL" dirty="0" smtClean="0"/>
              <a:t>)</a:t>
            </a:r>
            <a:r>
              <a:rPr lang="en-US" dirty="0" smtClean="0"/>
              <a:t>*</a:t>
            </a:r>
            <a:r>
              <a:rPr lang="pl-PL" dirty="0" smtClean="0"/>
              <a:t>(w</a:t>
            </a:r>
            <a:r>
              <a:rPr lang="en-US" dirty="0" smtClean="0"/>
              <a:t>’+</a:t>
            </a:r>
            <a:r>
              <a:rPr lang="pl-PL" dirty="0" smtClean="0"/>
              <a:t>z</a:t>
            </a:r>
            <a:r>
              <a:rPr lang="en-US" dirty="0" smtClean="0"/>
              <a:t>’</a:t>
            </a:r>
            <a:r>
              <a:rPr lang="pl-PL" dirty="0" smtClean="0"/>
              <a:t> )</a:t>
            </a:r>
            <a:endParaRPr lang="el-GR" dirty="0"/>
          </a:p>
        </p:txBody>
      </p:sp>
      <p:sp>
        <p:nvSpPr>
          <p:cNvPr id="5" name="4 - Ορθογώνιο"/>
          <p:cNvSpPr/>
          <p:nvPr/>
        </p:nvSpPr>
        <p:spPr>
          <a:xfrm>
            <a:off x="539552" y="4293096"/>
            <a:ext cx="7992888" cy="646331"/>
          </a:xfrm>
          <a:prstGeom prst="rect">
            <a:avLst/>
          </a:prstGeom>
        </p:spPr>
        <p:txBody>
          <a:bodyPr wrap="square">
            <a:spAutoFit/>
          </a:bodyPr>
          <a:lstStyle/>
          <a:p>
            <a:r>
              <a:rPr lang="en-US" dirty="0" smtClean="0"/>
              <a:t>We will incrementally grow a tree of partial solutions. We start by branching on any one variable, say </a:t>
            </a:r>
            <a:r>
              <a:rPr lang="en-US" i="1" dirty="0" smtClean="0"/>
              <a:t>w</a:t>
            </a:r>
            <a:endParaRPr lang="el-GR" i="1" dirty="0"/>
          </a:p>
        </p:txBody>
      </p:sp>
      <p:pic>
        <p:nvPicPr>
          <p:cNvPr id="2050" name="Picture 2"/>
          <p:cNvPicPr>
            <a:picLocks noChangeAspect="1" noChangeArrowheads="1"/>
          </p:cNvPicPr>
          <p:nvPr/>
        </p:nvPicPr>
        <p:blipFill>
          <a:blip r:embed="rId2" cstate="print"/>
          <a:srcRect/>
          <a:stretch>
            <a:fillRect/>
          </a:stretch>
        </p:blipFill>
        <p:spPr bwMode="auto">
          <a:xfrm>
            <a:off x="179512" y="5301208"/>
            <a:ext cx="1990725" cy="1285875"/>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1925960" y="4991100"/>
            <a:ext cx="2286000" cy="1866900"/>
          </a:xfrm>
          <a:prstGeom prst="rect">
            <a:avLst/>
          </a:prstGeom>
          <a:noFill/>
          <a:ln w="9525">
            <a:noFill/>
            <a:miter lim="800000"/>
            <a:headEnd/>
            <a:tailEnd/>
          </a:ln>
        </p:spPr>
      </p:pic>
      <p:sp>
        <p:nvSpPr>
          <p:cNvPr id="8" name="7 - Ορθογώνιο"/>
          <p:cNvSpPr/>
          <p:nvPr/>
        </p:nvSpPr>
        <p:spPr>
          <a:xfrm>
            <a:off x="4355976" y="4941168"/>
            <a:ext cx="4788024" cy="1754326"/>
          </a:xfrm>
          <a:prstGeom prst="rect">
            <a:avLst/>
          </a:prstGeom>
        </p:spPr>
        <p:txBody>
          <a:bodyPr wrap="square">
            <a:spAutoFit/>
          </a:bodyPr>
          <a:lstStyle/>
          <a:p>
            <a:r>
              <a:rPr lang="en-US" dirty="0" smtClean="0"/>
              <a:t>The partial assignment w = 0, x = 1 violates the clause (</a:t>
            </a:r>
            <a:r>
              <a:rPr lang="en-US" dirty="0" err="1" smtClean="0"/>
              <a:t>w+x</a:t>
            </a:r>
            <a:r>
              <a:rPr lang="en-US" dirty="0" smtClean="0"/>
              <a:t>’) and can be terminated, thereby pruning a good chunk of the search space. We backtrack out of this dead-end and continue our explorations at one of the two remaining active nodes.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Backtracking</a:t>
            </a:r>
            <a:endParaRPr lang="el-GR" dirty="0"/>
          </a:p>
        </p:txBody>
      </p:sp>
      <p:pic>
        <p:nvPicPr>
          <p:cNvPr id="3074" name="Picture 2"/>
          <p:cNvPicPr>
            <a:picLocks noChangeAspect="1" noChangeArrowheads="1"/>
          </p:cNvPicPr>
          <p:nvPr/>
        </p:nvPicPr>
        <p:blipFill>
          <a:blip r:embed="rId2" cstate="print"/>
          <a:srcRect/>
          <a:stretch>
            <a:fillRect/>
          </a:stretch>
        </p:blipFill>
        <p:spPr bwMode="auto">
          <a:xfrm>
            <a:off x="1115616" y="2060848"/>
            <a:ext cx="6886575" cy="387667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backtracking</a:t>
            </a:r>
            <a:endParaRPr lang="el-GR" dirty="0"/>
          </a:p>
        </p:txBody>
      </p:sp>
      <p:sp>
        <p:nvSpPr>
          <p:cNvPr id="3" name="2 - Ορθογώνιο"/>
          <p:cNvSpPr/>
          <p:nvPr/>
        </p:nvSpPr>
        <p:spPr>
          <a:xfrm>
            <a:off x="251520" y="1268760"/>
            <a:ext cx="8424936" cy="1477328"/>
          </a:xfrm>
          <a:prstGeom prst="rect">
            <a:avLst/>
          </a:prstGeom>
        </p:spPr>
        <p:txBody>
          <a:bodyPr wrap="square">
            <a:spAutoFit/>
          </a:bodyPr>
          <a:lstStyle/>
          <a:p>
            <a:r>
              <a:rPr lang="en-US" dirty="0" smtClean="0"/>
              <a:t>More abstractly , a backtracking algorithm requires a test that looks at a </a:t>
            </a:r>
            <a:r>
              <a:rPr lang="en-US" dirty="0" err="1" smtClean="0"/>
              <a:t>subproblem</a:t>
            </a:r>
            <a:r>
              <a:rPr lang="en-US" dirty="0" smtClean="0"/>
              <a:t> and</a:t>
            </a:r>
          </a:p>
          <a:p>
            <a:r>
              <a:rPr lang="en-US" dirty="0" smtClean="0"/>
              <a:t>quickly declares one of three outcomes:</a:t>
            </a:r>
          </a:p>
          <a:p>
            <a:r>
              <a:rPr lang="en-US" dirty="0" smtClean="0"/>
              <a:t>1. Failure: the </a:t>
            </a:r>
            <a:r>
              <a:rPr lang="en-US" dirty="0" err="1" smtClean="0"/>
              <a:t>subproblem</a:t>
            </a:r>
            <a:r>
              <a:rPr lang="en-US" dirty="0" smtClean="0"/>
              <a:t> has no solution.</a:t>
            </a:r>
          </a:p>
          <a:p>
            <a:r>
              <a:rPr lang="en-US" dirty="0" smtClean="0"/>
              <a:t>2. Success: a solution to the </a:t>
            </a:r>
            <a:r>
              <a:rPr lang="en-US" dirty="0" err="1" smtClean="0"/>
              <a:t>subproblem</a:t>
            </a:r>
            <a:r>
              <a:rPr lang="en-US" dirty="0" smtClean="0"/>
              <a:t> is found.</a:t>
            </a:r>
          </a:p>
          <a:p>
            <a:r>
              <a:rPr lang="en-US" dirty="0" smtClean="0"/>
              <a:t>3. Uncertainty .</a:t>
            </a:r>
            <a:endParaRPr lang="el-GR" dirty="0"/>
          </a:p>
        </p:txBody>
      </p:sp>
      <p:grpSp>
        <p:nvGrpSpPr>
          <p:cNvPr id="7" name="6 - Ομάδα"/>
          <p:cNvGrpSpPr/>
          <p:nvPr/>
        </p:nvGrpSpPr>
        <p:grpSpPr>
          <a:xfrm>
            <a:off x="1763688" y="3060750"/>
            <a:ext cx="5541987" cy="2096442"/>
            <a:chOff x="1763688" y="2547938"/>
            <a:chExt cx="5541987" cy="2096442"/>
          </a:xfrm>
        </p:grpSpPr>
        <p:pic>
          <p:nvPicPr>
            <p:cNvPr id="4099" name="Picture 3"/>
            <p:cNvPicPr>
              <a:picLocks noChangeAspect="1" noChangeArrowheads="1"/>
            </p:cNvPicPr>
            <p:nvPr/>
          </p:nvPicPr>
          <p:blipFill>
            <a:blip r:embed="rId2" cstate="print"/>
            <a:srcRect/>
            <a:stretch>
              <a:fillRect/>
            </a:stretch>
          </p:blipFill>
          <p:spPr bwMode="auto">
            <a:xfrm>
              <a:off x="1838325" y="2547938"/>
              <a:ext cx="5467350" cy="1762125"/>
            </a:xfrm>
            <a:prstGeom prst="rect">
              <a:avLst/>
            </a:prstGeom>
            <a:noFill/>
            <a:ln w="9525">
              <a:noFill/>
              <a:miter lim="800000"/>
              <a:headEnd/>
              <a:tailEnd/>
            </a:ln>
          </p:spPr>
        </p:pic>
        <p:pic>
          <p:nvPicPr>
            <p:cNvPr id="4100" name="Picture 4"/>
            <p:cNvPicPr>
              <a:picLocks noChangeAspect="1" noChangeArrowheads="1"/>
            </p:cNvPicPr>
            <p:nvPr/>
          </p:nvPicPr>
          <p:blipFill>
            <a:blip r:embed="rId3" cstate="print"/>
            <a:srcRect/>
            <a:stretch>
              <a:fillRect/>
            </a:stretch>
          </p:blipFill>
          <p:spPr bwMode="auto">
            <a:xfrm>
              <a:off x="1763688" y="4149080"/>
              <a:ext cx="3429000" cy="495300"/>
            </a:xfrm>
            <a:prstGeom prst="rect">
              <a:avLst/>
            </a:prstGeom>
            <a:noFill/>
            <a:ln w="9525">
              <a:noFill/>
              <a:miter lim="800000"/>
              <a:headEnd/>
              <a:tailEnd/>
            </a:ln>
          </p:spPr>
        </p:pic>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Branch and Bound</a:t>
            </a:r>
            <a:endParaRPr lang="el-GR" dirty="0"/>
          </a:p>
        </p:txBody>
      </p:sp>
      <p:sp>
        <p:nvSpPr>
          <p:cNvPr id="3" name="2 - Ορθογώνιο"/>
          <p:cNvSpPr/>
          <p:nvPr/>
        </p:nvSpPr>
        <p:spPr>
          <a:xfrm>
            <a:off x="395536" y="1164808"/>
            <a:ext cx="8424936" cy="2585323"/>
          </a:xfrm>
          <a:prstGeom prst="rect">
            <a:avLst/>
          </a:prstGeom>
        </p:spPr>
        <p:txBody>
          <a:bodyPr wrap="square">
            <a:spAutoFit/>
          </a:bodyPr>
          <a:lstStyle/>
          <a:p>
            <a:r>
              <a:rPr lang="en-US" dirty="0" smtClean="0"/>
              <a:t>The same principle can be generalized from search problems such as SAT to optimization</a:t>
            </a:r>
          </a:p>
          <a:p>
            <a:r>
              <a:rPr lang="en-US" dirty="0" smtClean="0"/>
              <a:t>problems. For concreteness, let's say we have a minimization problem; maximization will</a:t>
            </a:r>
          </a:p>
          <a:p>
            <a:r>
              <a:rPr lang="en-US" dirty="0" smtClean="0"/>
              <a:t>follow the same pattern. As before, we will deal with partial solutions, each of which represents a </a:t>
            </a:r>
            <a:r>
              <a:rPr lang="en-US" dirty="0" err="1" smtClean="0"/>
              <a:t>subproblem</a:t>
            </a:r>
            <a:r>
              <a:rPr lang="en-US" dirty="0" smtClean="0"/>
              <a:t>, namely, what is the (cost of the) best way to complete this solution? And as before, we need a basis for eliminating partial solutions, since there is no other source of efficiency in our method. To reject a </a:t>
            </a:r>
            <a:r>
              <a:rPr lang="en-US" dirty="0" err="1" smtClean="0"/>
              <a:t>subproblem</a:t>
            </a:r>
            <a:r>
              <a:rPr lang="en-US" dirty="0" smtClean="0"/>
              <a:t>, we must be certain that its cost exceeds that of some other solution we have already encountered. But its exact cost is unknown to us and is generally not efficiently computable. So instead we use a quick lower bound on this cost.</a:t>
            </a:r>
            <a:endParaRPr lang="el-GR" dirty="0"/>
          </a:p>
        </p:txBody>
      </p:sp>
      <p:pic>
        <p:nvPicPr>
          <p:cNvPr id="1026" name="Picture 2"/>
          <p:cNvPicPr>
            <a:picLocks noChangeAspect="1" noChangeArrowheads="1"/>
          </p:cNvPicPr>
          <p:nvPr/>
        </p:nvPicPr>
        <p:blipFill>
          <a:blip r:embed="rId2" cstate="print"/>
          <a:srcRect/>
          <a:stretch>
            <a:fillRect/>
          </a:stretch>
        </p:blipFill>
        <p:spPr bwMode="auto">
          <a:xfrm>
            <a:off x="284931" y="3861048"/>
            <a:ext cx="8391525" cy="269557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Branch &amp; Bound TSP</a:t>
            </a:r>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539552" y="1378868"/>
            <a:ext cx="5025103" cy="5479132"/>
          </a:xfrm>
          <a:prstGeom prst="rect">
            <a:avLst/>
          </a:prstGeom>
          <a:noFill/>
          <a:ln w="9525">
            <a:noFill/>
            <a:miter lim="800000"/>
            <a:headEnd/>
            <a:tailEnd/>
          </a:ln>
        </p:spPr>
      </p:pic>
      <p:sp>
        <p:nvSpPr>
          <p:cNvPr id="4" name="3 - Ορθογώνιο"/>
          <p:cNvSpPr/>
          <p:nvPr/>
        </p:nvSpPr>
        <p:spPr>
          <a:xfrm>
            <a:off x="5364088" y="1340768"/>
            <a:ext cx="3528392" cy="3693319"/>
          </a:xfrm>
          <a:prstGeom prst="rect">
            <a:avLst/>
          </a:prstGeom>
        </p:spPr>
        <p:txBody>
          <a:bodyPr wrap="square">
            <a:spAutoFit/>
          </a:bodyPr>
          <a:lstStyle/>
          <a:p>
            <a:r>
              <a:rPr lang="en-US" dirty="0" smtClean="0"/>
              <a:t>How can we lower-bound the cost of completing a partial tour [</a:t>
            </a:r>
            <a:r>
              <a:rPr lang="en-US" dirty="0" err="1" smtClean="0"/>
              <a:t>a,S,b</a:t>
            </a:r>
            <a:r>
              <a:rPr lang="en-US" dirty="0" smtClean="0"/>
              <a:t>]? Many sophisticated methods have been developed for this, but let's look at a rather simple one. The remainder of the tour consists of a path through V -S, plus edges from a and b to V-S. Therefore, its cost</a:t>
            </a:r>
          </a:p>
          <a:p>
            <a:r>
              <a:rPr lang="en-US" dirty="0" smtClean="0"/>
              <a:t>is at least the sum of the following:</a:t>
            </a:r>
          </a:p>
          <a:p>
            <a:r>
              <a:rPr lang="en-US" dirty="0" smtClean="0"/>
              <a:t>1. The lightest edge from a to V-S.</a:t>
            </a:r>
          </a:p>
          <a:p>
            <a:r>
              <a:rPr lang="en-US" dirty="0" smtClean="0"/>
              <a:t>2. The lightest edge from b to V-S.</a:t>
            </a:r>
          </a:p>
          <a:p>
            <a:r>
              <a:rPr lang="en-US" dirty="0" smtClean="0"/>
              <a:t>3. The minimum spanning tree of V   S.</a:t>
            </a:r>
            <a:endParaRPr lang="el-GR" dirty="0"/>
          </a:p>
        </p:txBody>
      </p:sp>
      <p:sp>
        <p:nvSpPr>
          <p:cNvPr id="5" name="4 - TextBox"/>
          <p:cNvSpPr txBox="1"/>
          <p:nvPr/>
        </p:nvSpPr>
        <p:spPr>
          <a:xfrm>
            <a:off x="5796136" y="5445224"/>
            <a:ext cx="3347864" cy="923330"/>
          </a:xfrm>
          <a:prstGeom prst="rect">
            <a:avLst/>
          </a:prstGeom>
          <a:noFill/>
        </p:spPr>
        <p:txBody>
          <a:bodyPr wrap="square" rtlCol="0">
            <a:spAutoFit/>
          </a:bodyPr>
          <a:lstStyle/>
          <a:p>
            <a:r>
              <a:rPr lang="en-US" i="1" dirty="0" smtClean="0">
                <a:solidFill>
                  <a:srgbClr val="FF0000"/>
                </a:solidFill>
              </a:rPr>
              <a:t>Reminder: Min Spanning tree is a </a:t>
            </a:r>
            <a:r>
              <a:rPr lang="en-US" i="1" dirty="0" err="1" smtClean="0">
                <a:solidFill>
                  <a:srgbClr val="FF0000"/>
                </a:solidFill>
              </a:rPr>
              <a:t>subgraph</a:t>
            </a:r>
            <a:r>
              <a:rPr lang="en-US" i="1" dirty="0" smtClean="0">
                <a:solidFill>
                  <a:srgbClr val="FF0000"/>
                </a:solidFill>
              </a:rPr>
              <a:t> that is a tree and connects all the vertices together</a:t>
            </a:r>
            <a:endParaRPr lang="el-GR" i="1"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Approximation algorithms</a:t>
            </a:r>
            <a:endParaRPr lang="el-GR" dirty="0"/>
          </a:p>
        </p:txBody>
      </p:sp>
      <p:sp>
        <p:nvSpPr>
          <p:cNvPr id="3" name="2 - Ορθογώνιο"/>
          <p:cNvSpPr/>
          <p:nvPr/>
        </p:nvSpPr>
        <p:spPr>
          <a:xfrm>
            <a:off x="467544" y="1582341"/>
            <a:ext cx="8424936" cy="2862322"/>
          </a:xfrm>
          <a:prstGeom prst="rect">
            <a:avLst/>
          </a:prstGeom>
        </p:spPr>
        <p:txBody>
          <a:bodyPr wrap="square">
            <a:spAutoFit/>
          </a:bodyPr>
          <a:lstStyle/>
          <a:p>
            <a:r>
              <a:rPr lang="en-US" dirty="0" smtClean="0"/>
              <a:t>In an optimization problem we are given an instance I and are asked to find the optimum</a:t>
            </a:r>
          </a:p>
          <a:p>
            <a:r>
              <a:rPr lang="en-US" dirty="0" smtClean="0"/>
              <a:t>solution the one with the maximum gain if we have a maximization problem like INDEPENDENT SET, or the minimum cost if we are dealing with a minimization problem such as the TSP. For every instance I, let us denote by OPT(I) the value (benefit or cost) of the optimum solution. It makes the math a little simpler (and is not too far from the truth) to assume that OPT(I) is always a positive integer .</a:t>
            </a:r>
          </a:p>
          <a:p>
            <a:endParaRPr lang="en-US" dirty="0" smtClean="0"/>
          </a:p>
          <a:p>
            <a:r>
              <a:rPr lang="en-US" dirty="0" smtClean="0"/>
              <a:t>More generally, consider any minimization problem. Suppose now that we have an </a:t>
            </a:r>
            <a:r>
              <a:rPr lang="en-US" dirty="0" err="1" smtClean="0"/>
              <a:t>algo</a:t>
            </a:r>
            <a:r>
              <a:rPr lang="en-US" dirty="0" smtClean="0"/>
              <a:t>-</a:t>
            </a:r>
          </a:p>
          <a:p>
            <a:r>
              <a:rPr lang="en-US" dirty="0" err="1" smtClean="0"/>
              <a:t>rithm</a:t>
            </a:r>
            <a:r>
              <a:rPr lang="en-US" dirty="0" smtClean="0"/>
              <a:t> A for our problem which, given an instance I, returns a solution with value A(I). The approximation ratio of algorithm A is defined to be</a:t>
            </a:r>
            <a:endParaRPr lang="el-GR" dirty="0"/>
          </a:p>
        </p:txBody>
      </p:sp>
      <p:pic>
        <p:nvPicPr>
          <p:cNvPr id="3074" name="Picture 2"/>
          <p:cNvPicPr>
            <a:picLocks noChangeAspect="1" noChangeArrowheads="1"/>
          </p:cNvPicPr>
          <p:nvPr/>
        </p:nvPicPr>
        <p:blipFill>
          <a:blip r:embed="rId2" cstate="print"/>
          <a:srcRect/>
          <a:stretch>
            <a:fillRect/>
          </a:stretch>
        </p:blipFill>
        <p:spPr bwMode="auto">
          <a:xfrm>
            <a:off x="3563888" y="4653136"/>
            <a:ext cx="1749794" cy="648072"/>
          </a:xfrm>
          <a:prstGeom prst="rect">
            <a:avLst/>
          </a:prstGeom>
          <a:noFill/>
          <a:ln w="9525">
            <a:noFill/>
            <a:miter lim="800000"/>
            <a:headEnd/>
            <a:tailEnd/>
          </a:ln>
        </p:spPr>
      </p:pic>
      <p:sp>
        <p:nvSpPr>
          <p:cNvPr id="6" name="5 - TextBox"/>
          <p:cNvSpPr txBox="1"/>
          <p:nvPr/>
        </p:nvSpPr>
        <p:spPr>
          <a:xfrm>
            <a:off x="611560" y="5445224"/>
            <a:ext cx="7776864" cy="1200329"/>
          </a:xfrm>
          <a:prstGeom prst="rect">
            <a:avLst/>
          </a:prstGeom>
          <a:noFill/>
        </p:spPr>
        <p:txBody>
          <a:bodyPr wrap="square" rtlCol="0">
            <a:spAutoFit/>
          </a:bodyPr>
          <a:lstStyle/>
          <a:p>
            <a:r>
              <a:rPr lang="en-US" dirty="0" smtClean="0"/>
              <a:t>The goal is to keep ratio very low, however how can we calculate the optimal since this is the parameter we are asking to determine? This solution is feasible into convenient problems where the optimal value is known but we are looking for the optimal way to get it! (ex optimal path with a given cost bound) </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Local search heuristics</a:t>
            </a:r>
            <a:endParaRPr lang="el-GR" dirty="0"/>
          </a:p>
        </p:txBody>
      </p:sp>
      <p:sp>
        <p:nvSpPr>
          <p:cNvPr id="3" name="2 - Ορθογώνιο"/>
          <p:cNvSpPr/>
          <p:nvPr/>
        </p:nvSpPr>
        <p:spPr>
          <a:xfrm>
            <a:off x="467544" y="1484784"/>
            <a:ext cx="8676456" cy="1200329"/>
          </a:xfrm>
          <a:prstGeom prst="rect">
            <a:avLst/>
          </a:prstGeom>
        </p:spPr>
        <p:txBody>
          <a:bodyPr wrap="square">
            <a:spAutoFit/>
          </a:bodyPr>
          <a:lstStyle/>
          <a:p>
            <a:r>
              <a:rPr lang="en-US" dirty="0" smtClean="0"/>
              <a:t>Our next strategy is inspired by an incremental process of introducing</a:t>
            </a:r>
          </a:p>
          <a:p>
            <a:r>
              <a:rPr lang="en-US" dirty="0" smtClean="0"/>
              <a:t>small mutations, trying them out, and keeping them if they work well. This paradigm is</a:t>
            </a:r>
          </a:p>
          <a:p>
            <a:r>
              <a:rPr lang="en-US" dirty="0" smtClean="0"/>
              <a:t>called local search and can be applied to any optimization task. Here's how it looks for a</a:t>
            </a:r>
          </a:p>
          <a:p>
            <a:r>
              <a:rPr lang="en-US" dirty="0" smtClean="0"/>
              <a:t>minimization problem.</a:t>
            </a:r>
            <a:endParaRPr lang="el-GR" dirty="0"/>
          </a:p>
        </p:txBody>
      </p:sp>
      <p:pic>
        <p:nvPicPr>
          <p:cNvPr id="4098" name="Picture 2"/>
          <p:cNvPicPr>
            <a:picLocks noChangeAspect="1" noChangeArrowheads="1"/>
          </p:cNvPicPr>
          <p:nvPr/>
        </p:nvPicPr>
        <p:blipFill>
          <a:blip r:embed="rId2" cstate="print"/>
          <a:srcRect/>
          <a:stretch>
            <a:fillRect/>
          </a:stretch>
        </p:blipFill>
        <p:spPr bwMode="auto">
          <a:xfrm>
            <a:off x="791580" y="2852936"/>
            <a:ext cx="8033393" cy="1224136"/>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Προσαρμοσμένος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1278</TotalTime>
  <Words>1239</Words>
  <Application>Microsoft Office PowerPoint</Application>
  <PresentationFormat>Προβολή στην οθόνη (4:3)</PresentationFormat>
  <Paragraphs>53</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Θέμα του Office</vt:lpstr>
      <vt:lpstr>NP-Complete Problems and how to go-on with them</vt:lpstr>
      <vt:lpstr>intro</vt:lpstr>
      <vt:lpstr>Intelligent exhaustive search Backtracking</vt:lpstr>
      <vt:lpstr>Backtracking</vt:lpstr>
      <vt:lpstr>backtracking</vt:lpstr>
      <vt:lpstr>Branch and Bound</vt:lpstr>
      <vt:lpstr>Branch &amp; Bound TSP</vt:lpstr>
      <vt:lpstr>Approximation algorithms</vt:lpstr>
      <vt:lpstr>Local search heuristics</vt:lpstr>
      <vt:lpstr>Local Optima Heuristics-Simulated annealing</vt:lpstr>
      <vt:lpstr>Local Optima Heuristics-Simulated annealing</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Linear Programming</dc:title>
  <dc:creator>mclab</dc:creator>
  <cp:lastModifiedBy>mclab</cp:lastModifiedBy>
  <cp:revision>239</cp:revision>
  <dcterms:created xsi:type="dcterms:W3CDTF">2012-12-17T17:33:33Z</dcterms:created>
  <dcterms:modified xsi:type="dcterms:W3CDTF">2013-01-24T10:47:44Z</dcterms:modified>
</cp:coreProperties>
</file>