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5" r:id="rId3"/>
    <p:sldId id="266" r:id="rId4"/>
    <p:sldId id="267" r:id="rId5"/>
    <p:sldId id="268" r:id="rId6"/>
    <p:sldId id="269" r:id="rId7"/>
    <p:sldId id="271" r:id="rId8"/>
    <p:sldId id="272" r:id="rId9"/>
    <p:sldId id="273" r:id="rId10"/>
    <p:sldId id="274" r:id="rId11"/>
    <p:sldId id="258" r:id="rId12"/>
    <p:sldId id="261" r:id="rId13"/>
    <p:sldId id="259" r:id="rId14"/>
    <p:sldId id="263" r:id="rId15"/>
    <p:sldId id="260" r:id="rId16"/>
    <p:sldId id="287" r:id="rId17"/>
    <p:sldId id="276" r:id="rId18"/>
    <p:sldId id="277" r:id="rId19"/>
    <p:sldId id="278" r:id="rId20"/>
    <p:sldId id="279" r:id="rId21"/>
    <p:sldId id="280" r:id="rId22"/>
    <p:sldId id="281" r:id="rId23"/>
    <p:sldId id="282" r:id="rId24"/>
    <p:sldId id="283" r:id="rId25"/>
    <p:sldId id="284" r:id="rId26"/>
    <p:sldId id="285" r:id="rId27"/>
    <p:sldId id="286"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D20C56-D10C-4D26-9626-9EB074F466F0}" type="datetimeFigureOut">
              <a:rPr lang="el-GR" smtClean="0"/>
              <a:t>1/3/2017</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058A47-38CF-4661-8861-73119BD04205}" type="slidenum">
              <a:rPr lang="el-GR" smtClean="0"/>
              <a:t>‹#›</a:t>
            </a:fld>
            <a:endParaRPr lang="el-GR"/>
          </a:p>
        </p:txBody>
      </p:sp>
    </p:spTree>
    <p:extLst>
      <p:ext uri="{BB962C8B-B14F-4D97-AF65-F5344CB8AC3E}">
        <p14:creationId xmlns:p14="http://schemas.microsoft.com/office/powerpoint/2010/main" val="10815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DB7A7008-2C45-4401-9E7A-44FB64B730A1}" type="slidenum">
              <a:rPr lang="en-GB"/>
              <a:pPr/>
              <a:t>3</a:t>
            </a:fld>
            <a:endParaRPr lang="en-GB"/>
          </a:p>
        </p:txBody>
      </p:sp>
      <p:sp>
        <p:nvSpPr>
          <p:cNvPr id="161793"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B198F0F4-55E9-4F89-A5DB-2B99BF06DA84}"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a:t>
            </a:fld>
            <a:endParaRPr lang="en-GB" sz="1200">
              <a:solidFill>
                <a:srgbClr val="000000"/>
              </a:solidFill>
              <a:latin typeface="Times New Roman" pitchFamily="16" charset="0"/>
              <a:cs typeface="Arial" charset="0"/>
            </a:endParaRPr>
          </a:p>
        </p:txBody>
      </p:sp>
      <p:sp>
        <p:nvSpPr>
          <p:cNvPr id="161794"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02D8C620-EB0E-42A2-B6F7-DE03711B889A}"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a:t>
            </a:fld>
            <a:endParaRPr lang="en-GB" sz="1200">
              <a:solidFill>
                <a:srgbClr val="000000"/>
              </a:solidFill>
              <a:latin typeface="Times New Roman" pitchFamily="16" charset="0"/>
            </a:endParaRPr>
          </a:p>
        </p:txBody>
      </p:sp>
      <p:sp>
        <p:nvSpPr>
          <p:cNvPr id="161795"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61796"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438801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8F17C35E-01D3-40FC-A48E-9725C2E0A857}" type="slidenum">
              <a:rPr lang="en-GB"/>
              <a:pPr/>
              <a:t>4</a:t>
            </a:fld>
            <a:endParaRPr lang="en-GB"/>
          </a:p>
        </p:txBody>
      </p:sp>
      <p:sp>
        <p:nvSpPr>
          <p:cNvPr id="167937"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03436D5F-1228-4822-9CD9-E17C25A410AC}"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a:t>
            </a:fld>
            <a:endParaRPr lang="en-GB" sz="1200">
              <a:solidFill>
                <a:srgbClr val="000000"/>
              </a:solidFill>
              <a:latin typeface="Times New Roman" pitchFamily="16" charset="0"/>
              <a:cs typeface="Arial" charset="0"/>
            </a:endParaRPr>
          </a:p>
        </p:txBody>
      </p:sp>
      <p:sp>
        <p:nvSpPr>
          <p:cNvPr id="167938"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C2E1DA3D-D58D-44AD-98E0-D9563C25EE02}"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a:t>
            </a:fld>
            <a:endParaRPr lang="en-GB" sz="1200">
              <a:solidFill>
                <a:srgbClr val="000000"/>
              </a:solidFill>
              <a:latin typeface="Times New Roman" pitchFamily="16" charset="0"/>
            </a:endParaRPr>
          </a:p>
        </p:txBody>
      </p:sp>
      <p:sp>
        <p:nvSpPr>
          <p:cNvPr id="167939"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67940"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991440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C049E1AD-58E6-4F2A-BEB0-05A5DCBFD358}" type="slidenum">
              <a:rPr lang="en-GB"/>
              <a:pPr/>
              <a:t>5</a:t>
            </a:fld>
            <a:endParaRPr lang="en-GB"/>
          </a:p>
        </p:txBody>
      </p:sp>
      <p:sp>
        <p:nvSpPr>
          <p:cNvPr id="168961"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5ED996EB-222B-4FC8-A0C1-71E079BA628E}"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en-GB" sz="1200">
              <a:solidFill>
                <a:srgbClr val="000000"/>
              </a:solidFill>
              <a:latin typeface="Times New Roman" pitchFamily="16" charset="0"/>
              <a:cs typeface="Arial" charset="0"/>
            </a:endParaRPr>
          </a:p>
        </p:txBody>
      </p:sp>
      <p:sp>
        <p:nvSpPr>
          <p:cNvPr id="168962"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85F4105C-11A0-433B-A285-F493D6F5F24F}"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en-GB" sz="1200">
              <a:solidFill>
                <a:srgbClr val="000000"/>
              </a:solidFill>
              <a:latin typeface="Times New Roman" pitchFamily="16" charset="0"/>
            </a:endParaRPr>
          </a:p>
        </p:txBody>
      </p:sp>
      <p:sp>
        <p:nvSpPr>
          <p:cNvPr id="168963"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68964"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137262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9B43C078-B2E3-41EA-9D4B-252A377F9069}" type="slidenum">
              <a:rPr lang="en-GB"/>
              <a:pPr/>
              <a:t>6</a:t>
            </a:fld>
            <a:endParaRPr lang="en-GB"/>
          </a:p>
        </p:txBody>
      </p:sp>
      <p:sp>
        <p:nvSpPr>
          <p:cNvPr id="169985"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14460E25-2892-4EAB-94E8-3EC1C0563329}"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a:t>
            </a:fld>
            <a:endParaRPr lang="en-GB" sz="1200">
              <a:solidFill>
                <a:srgbClr val="000000"/>
              </a:solidFill>
              <a:latin typeface="Times New Roman" pitchFamily="16" charset="0"/>
              <a:cs typeface="Arial" charset="0"/>
            </a:endParaRPr>
          </a:p>
        </p:txBody>
      </p:sp>
      <p:sp>
        <p:nvSpPr>
          <p:cNvPr id="169986"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830E1981-AC12-4DB5-BD87-91D65EDF83AA}"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a:t>
            </a:fld>
            <a:endParaRPr lang="en-GB" sz="1200">
              <a:solidFill>
                <a:srgbClr val="000000"/>
              </a:solidFill>
              <a:latin typeface="Times New Roman" pitchFamily="16" charset="0"/>
            </a:endParaRPr>
          </a:p>
        </p:txBody>
      </p:sp>
      <p:sp>
        <p:nvSpPr>
          <p:cNvPr id="169987"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69988"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4212966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6FEA3FDD-3C37-4ACC-A24C-CD55408A1752}" type="slidenum">
              <a:rPr lang="en-GB"/>
              <a:pPr/>
              <a:t>7</a:t>
            </a:fld>
            <a:endParaRPr lang="en-GB"/>
          </a:p>
        </p:txBody>
      </p:sp>
      <p:sp>
        <p:nvSpPr>
          <p:cNvPr id="172033"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CB4F5D24-C34F-49AB-976C-3FCC7DD25DAD}"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7</a:t>
            </a:fld>
            <a:endParaRPr lang="en-GB" sz="1200">
              <a:solidFill>
                <a:srgbClr val="000000"/>
              </a:solidFill>
              <a:latin typeface="Times New Roman" pitchFamily="16" charset="0"/>
              <a:cs typeface="Arial" charset="0"/>
            </a:endParaRPr>
          </a:p>
        </p:txBody>
      </p:sp>
      <p:sp>
        <p:nvSpPr>
          <p:cNvPr id="172034"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D1587D14-ECEF-4DCE-827D-DD170F004B44}"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7</a:t>
            </a:fld>
            <a:endParaRPr lang="en-GB" sz="1200">
              <a:solidFill>
                <a:srgbClr val="000000"/>
              </a:solidFill>
              <a:latin typeface="Times New Roman" pitchFamily="16" charset="0"/>
            </a:endParaRPr>
          </a:p>
        </p:txBody>
      </p:sp>
      <p:sp>
        <p:nvSpPr>
          <p:cNvPr id="172035"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72036"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828747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2C8E832F-EEA4-43CA-8B7B-351D4E5B0D1F}" type="slidenum">
              <a:rPr lang="en-GB"/>
              <a:pPr/>
              <a:t>8</a:t>
            </a:fld>
            <a:endParaRPr lang="en-GB"/>
          </a:p>
        </p:txBody>
      </p:sp>
      <p:sp>
        <p:nvSpPr>
          <p:cNvPr id="173057"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1F621E8-3E0D-4FAB-A261-5E9C3F0BA8D6}"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8</a:t>
            </a:fld>
            <a:endParaRPr lang="en-GB" sz="1200">
              <a:solidFill>
                <a:srgbClr val="000000"/>
              </a:solidFill>
              <a:latin typeface="Times New Roman" pitchFamily="16" charset="0"/>
              <a:cs typeface="Arial" charset="0"/>
            </a:endParaRPr>
          </a:p>
        </p:txBody>
      </p:sp>
      <p:sp>
        <p:nvSpPr>
          <p:cNvPr id="173058"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66B4C97-BCCB-47B7-B814-F21579F416BD}"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8</a:t>
            </a:fld>
            <a:endParaRPr lang="en-GB" sz="1200">
              <a:solidFill>
                <a:srgbClr val="000000"/>
              </a:solidFill>
              <a:latin typeface="Times New Roman" pitchFamily="16" charset="0"/>
            </a:endParaRPr>
          </a:p>
        </p:txBody>
      </p:sp>
      <p:sp>
        <p:nvSpPr>
          <p:cNvPr id="173059"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73060"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957906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E09CB199-DEC2-452B-96D1-E4CCE7DF2DDC}" type="slidenum">
              <a:rPr lang="en-GB"/>
              <a:pPr/>
              <a:t>9</a:t>
            </a:fld>
            <a:endParaRPr lang="en-GB"/>
          </a:p>
        </p:txBody>
      </p:sp>
      <p:sp>
        <p:nvSpPr>
          <p:cNvPr id="174081"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CD10BB0F-5CAE-45E6-B136-5653C3F55C26}"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9</a:t>
            </a:fld>
            <a:endParaRPr lang="en-GB" sz="1200">
              <a:solidFill>
                <a:srgbClr val="000000"/>
              </a:solidFill>
              <a:latin typeface="Times New Roman" pitchFamily="16" charset="0"/>
              <a:cs typeface="Arial" charset="0"/>
            </a:endParaRPr>
          </a:p>
        </p:txBody>
      </p:sp>
      <p:sp>
        <p:nvSpPr>
          <p:cNvPr id="174082"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6166451-B732-44E4-9E3E-071CDEFD7650}"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9</a:t>
            </a:fld>
            <a:endParaRPr lang="en-GB" sz="1200">
              <a:solidFill>
                <a:srgbClr val="000000"/>
              </a:solidFill>
              <a:latin typeface="Times New Roman" pitchFamily="16" charset="0"/>
            </a:endParaRPr>
          </a:p>
        </p:txBody>
      </p:sp>
      <p:sp>
        <p:nvSpPr>
          <p:cNvPr id="174083"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74084"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926535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38"/>
          <p:cNvSpPr>
            <a:spLocks noGrp="1" noChangeArrowheads="1"/>
          </p:cNvSpPr>
          <p:nvPr>
            <p:ph type="sldNum"/>
          </p:nvPr>
        </p:nvSpPr>
        <p:spPr>
          <a:ln/>
        </p:spPr>
        <p:txBody>
          <a:bodyPr/>
          <a:lstStyle/>
          <a:p>
            <a:fld id="{3F2E080C-1D75-41F4-8B7E-E55920D46FD9}" type="slidenum">
              <a:rPr lang="en-GB"/>
              <a:pPr/>
              <a:t>10</a:t>
            </a:fld>
            <a:endParaRPr lang="en-GB"/>
          </a:p>
        </p:txBody>
      </p:sp>
      <p:sp>
        <p:nvSpPr>
          <p:cNvPr id="175105" name="Text Box 1"/>
          <p:cNvSpPr txBox="1">
            <a:spLocks noChangeArrowheads="1"/>
          </p:cNvSpPr>
          <p:nvPr/>
        </p:nvSpPr>
        <p:spPr bwMode="auto">
          <a:xfrm>
            <a:off x="3884613" y="8685213"/>
            <a:ext cx="2968625" cy="454025"/>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9746737-BE09-40F0-9141-5BEB3DC0CFCD}" type="slidenum">
              <a:rPr lang="en-GB" sz="1200">
                <a:solidFill>
                  <a:srgbClr val="000000"/>
                </a:solidFill>
                <a:latin typeface="Times New Roman" pitchFamily="16" charset="0"/>
                <a:cs typeface="Arial"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10</a:t>
            </a:fld>
            <a:endParaRPr lang="en-GB" sz="1200">
              <a:solidFill>
                <a:srgbClr val="000000"/>
              </a:solidFill>
              <a:latin typeface="Times New Roman" pitchFamily="16" charset="0"/>
              <a:cs typeface="Arial" charset="0"/>
            </a:endParaRPr>
          </a:p>
        </p:txBody>
      </p:sp>
      <p:sp>
        <p:nvSpPr>
          <p:cNvPr id="175106" name="Text Box 2"/>
          <p:cNvSpPr txBox="1">
            <a:spLocks noChangeArrowheads="1"/>
          </p:cNvSpPr>
          <p:nvPr/>
        </p:nvSpPr>
        <p:spPr bwMode="auto">
          <a:xfrm>
            <a:off x="3884613" y="8685213"/>
            <a:ext cx="2970212" cy="455612"/>
          </a:xfrm>
          <a:prstGeom prst="rect">
            <a:avLst/>
          </a:prstGeom>
          <a:noFill/>
          <a:ln w="9525">
            <a:noFill/>
            <a:round/>
            <a:headEnd/>
            <a:tailEnd/>
          </a:ln>
          <a:effectLst/>
        </p:spPr>
        <p:txBody>
          <a:bodyPr lIns="90000" tIns="46800" rIns="90000" bIns="46800" anchor="b"/>
          <a:lstStyle/>
          <a:p>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E3C86814-49F0-4D8F-908F-F119CF7133DC}" type="slidenum">
              <a:rPr lang="en-GB" sz="1200">
                <a:solidFill>
                  <a:srgbClr val="000000"/>
                </a:solidFill>
                <a:latin typeface="Times New Roman" pitchFamily="16" charset="0"/>
              </a:rPr>
              <a: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10</a:t>
            </a:fld>
            <a:endParaRPr lang="en-GB" sz="1200">
              <a:solidFill>
                <a:srgbClr val="000000"/>
              </a:solidFill>
              <a:latin typeface="Times New Roman" pitchFamily="16" charset="0"/>
            </a:endParaRPr>
          </a:p>
        </p:txBody>
      </p:sp>
      <p:sp>
        <p:nvSpPr>
          <p:cNvPr id="175107" name="Text Box 3"/>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l-GR"/>
          </a:p>
        </p:txBody>
      </p:sp>
      <p:sp>
        <p:nvSpPr>
          <p:cNvPr id="175108" name="Rectangle 4"/>
          <p:cNvSpPr txBox="1">
            <a:spLocks noGrp="1" noChangeArrowheads="1"/>
          </p:cNvSpPr>
          <p:nvPr>
            <p:ph type="body"/>
          </p:nvPr>
        </p:nvSpPr>
        <p:spPr bwMode="auto">
          <a:xfrm>
            <a:off x="685800" y="4343400"/>
            <a:ext cx="5437188" cy="4065588"/>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645888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903DEFA-EFD3-47B8-BA52-1863D721D998}" type="datetimeFigureOut">
              <a:rPr lang="el-GR" smtClean="0"/>
              <a:pPr/>
              <a:t>1/3/2017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03DEFA-EFD3-47B8-BA52-1863D721D998}" type="datetimeFigureOut">
              <a:rPr lang="el-GR" smtClean="0"/>
              <a:pPr/>
              <a:t>1/3/2017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5089B8-F53A-4260-8A4C-E9AAEFFD5AD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mysite.gr:8080/images/test.gif" TargetMode="External"/><Relationship Id="rId2" Type="http://schemas.openxmlformats.org/officeDocument/2006/relationships/hyperlink" Target="http://www.mysite.gr/index.htm"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testsite.gr/" TargetMode="External"/><Relationship Id="rId2" Type="http://schemas.openxmlformats.org/officeDocument/2006/relationships/hyperlink" Target="http://www.testsite.gr/index.htm"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el.wikipedia.org/wiki/%CE%9C%CE%BF%CE%BD%CF%84%CE%AD%CE%BB%CE%BF_%CE%B1%CE%BD%CE%B1%CF%86%CE%BF%CF%81%CE%AC%CF%82_OSI"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1</a:t>
            </a:r>
            <a:endParaRPr lang="el-GR" dirty="0"/>
          </a:p>
        </p:txBody>
      </p:sp>
      <p:sp>
        <p:nvSpPr>
          <p:cNvPr id="3" name="2 - Υπότιτλος"/>
          <p:cNvSpPr>
            <a:spLocks noGrp="1"/>
          </p:cNvSpPr>
          <p:nvPr>
            <p:ph type="subTitle" idx="1"/>
          </p:nvPr>
        </p:nvSpPr>
        <p:spPr/>
        <p:txBody>
          <a:bodyPr/>
          <a:lstStyle/>
          <a:p>
            <a:r>
              <a:rPr lang="el-GR" dirty="0" smtClean="0"/>
              <a:t>Διευθύνσεις και Πρωτόκολλα στο διαδίκτυο</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1"/>
          <p:cNvPicPr>
            <a:picLocks noChangeAspect="1" noChangeArrowheads="1"/>
          </p:cNvPicPr>
          <p:nvPr/>
        </p:nvPicPr>
        <p:blipFill>
          <a:blip r:embed="rId3" cstate="print"/>
          <a:srcRect/>
          <a:stretch>
            <a:fillRect/>
          </a:stretch>
        </p:blipFill>
        <p:spPr bwMode="auto">
          <a:xfrm>
            <a:off x="1785939" y="976314"/>
            <a:ext cx="4756547" cy="4741069"/>
          </a:xfrm>
          <a:prstGeom prst="rect">
            <a:avLst/>
          </a:prstGeom>
          <a:noFill/>
          <a:ln w="9525">
            <a:noFill/>
            <a:round/>
            <a:headEnd/>
            <a:tailEnd/>
          </a:ln>
          <a:effectLst/>
        </p:spPr>
      </p:pic>
      <p:sp>
        <p:nvSpPr>
          <p:cNvPr id="30722" name="Text Box 2"/>
          <p:cNvSpPr txBox="1">
            <a:spLocks noChangeArrowheads="1"/>
          </p:cNvSpPr>
          <p:nvPr/>
        </p:nvSpPr>
        <p:spPr bwMode="auto">
          <a:xfrm>
            <a:off x="3573067" y="5385198"/>
            <a:ext cx="4201715" cy="425053"/>
          </a:xfrm>
          <a:prstGeom prst="rect">
            <a:avLst/>
          </a:prstGeom>
          <a:noFill/>
          <a:ln w="9525">
            <a:noFill/>
            <a:round/>
            <a:headEnd/>
            <a:tailEnd/>
          </a:ln>
          <a:effectLst/>
        </p:spPr>
        <p:txBody>
          <a:bodyPr lIns="67500" tIns="33750" rIns="67500" bIns="33750"/>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l-GR" sz="1350">
                <a:solidFill>
                  <a:srgbClr val="000000"/>
                </a:solidFill>
              </a:rPr>
              <a:t>Διάβασμα: http://en.wikipedia.org/wiki/Internet_Message_Access_Protocol</a:t>
            </a:r>
          </a:p>
        </p:txBody>
      </p:sp>
    </p:spTree>
    <p:extLst>
      <p:ext uri="{BB962C8B-B14F-4D97-AF65-F5344CB8AC3E}">
        <p14:creationId xmlns:p14="http://schemas.microsoft.com/office/powerpoint/2010/main" val="41361058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Διευθύνσεις</a:t>
            </a:r>
            <a:endParaRPr lang="el-GR" dirty="0"/>
          </a:p>
        </p:txBody>
      </p:sp>
      <p:sp>
        <p:nvSpPr>
          <p:cNvPr id="3" name="2 - TextBox"/>
          <p:cNvSpPr txBox="1"/>
          <p:nvPr/>
        </p:nvSpPr>
        <p:spPr>
          <a:xfrm>
            <a:off x="467544" y="1412776"/>
            <a:ext cx="8208912" cy="2862322"/>
          </a:xfrm>
          <a:prstGeom prst="rect">
            <a:avLst/>
          </a:prstGeom>
          <a:noFill/>
        </p:spPr>
        <p:txBody>
          <a:bodyPr wrap="square" rtlCol="0">
            <a:spAutoFit/>
          </a:bodyPr>
          <a:lstStyle/>
          <a:p>
            <a:r>
              <a:rPr lang="el-GR" dirty="0" smtClean="0"/>
              <a:t>Πως αποκωδικοποιούνται οι διευθύνσεις:</a:t>
            </a:r>
            <a:endParaRPr lang="en-US" dirty="0" smtClean="0">
              <a:hlinkClick r:id="rId2"/>
            </a:endParaRPr>
          </a:p>
          <a:p>
            <a:endParaRPr lang="el-GR" dirty="0" smtClean="0">
              <a:hlinkClick r:id="rId2"/>
            </a:endParaRPr>
          </a:p>
          <a:p>
            <a:endParaRPr lang="el-GR" dirty="0" smtClean="0">
              <a:hlinkClick r:id="rId2"/>
            </a:endParaRPr>
          </a:p>
          <a:p>
            <a:r>
              <a:rPr lang="en-US" dirty="0" smtClean="0">
                <a:hlinkClick r:id="rId2"/>
              </a:rPr>
              <a:t>http://www.mysite.gr/index.htm</a:t>
            </a:r>
            <a:endParaRPr lang="en-US" dirty="0" smtClean="0"/>
          </a:p>
          <a:p>
            <a:endParaRPr lang="el-GR" dirty="0" smtClean="0">
              <a:hlinkClick r:id="rId3"/>
            </a:endParaRPr>
          </a:p>
          <a:p>
            <a:endParaRPr lang="en-US" dirty="0" smtClean="0">
              <a:hlinkClick r:id="rId3"/>
            </a:endParaRPr>
          </a:p>
          <a:p>
            <a:r>
              <a:rPr lang="el-GR" dirty="0" smtClean="0"/>
              <a:t>Πρωτόκολλο</a:t>
            </a:r>
            <a:r>
              <a:rPr lang="en-US" dirty="0" smtClean="0"/>
              <a:t>://</a:t>
            </a:r>
            <a:r>
              <a:rPr lang="en-US" dirty="0" err="1" smtClean="0"/>
              <a:t>server.domain</a:t>
            </a:r>
            <a:r>
              <a:rPr lang="en-US" dirty="0" smtClean="0"/>
              <a:t> </a:t>
            </a:r>
            <a:r>
              <a:rPr lang="en-US" dirty="0" err="1" smtClean="0"/>
              <a:t>name:port</a:t>
            </a:r>
            <a:r>
              <a:rPr lang="en-US" dirty="0" smtClean="0"/>
              <a:t>/folder </a:t>
            </a:r>
            <a:r>
              <a:rPr lang="el-GR" dirty="0" smtClean="0"/>
              <a:t>μέσα στο </a:t>
            </a:r>
            <a:r>
              <a:rPr lang="en-US" dirty="0" smtClean="0"/>
              <a:t>server/</a:t>
            </a:r>
            <a:r>
              <a:rPr lang="el-GR" dirty="0" smtClean="0"/>
              <a:t>όνομα αρχείου</a:t>
            </a:r>
          </a:p>
          <a:p>
            <a:endParaRPr lang="el-GR" dirty="0" smtClean="0">
              <a:hlinkClick r:id="rId3"/>
            </a:endParaRPr>
          </a:p>
          <a:p>
            <a:endParaRPr lang="el-GR" dirty="0" smtClean="0">
              <a:hlinkClick r:id="rId3"/>
            </a:endParaRPr>
          </a:p>
          <a:p>
            <a:r>
              <a:rPr lang="en-US" dirty="0" smtClean="0">
                <a:hlinkClick r:id="rId3"/>
              </a:rPr>
              <a:t>http://www.mysite.gr:8080/images/test.gif</a:t>
            </a: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http</a:t>
            </a:r>
            <a:endParaRPr lang="el-GR" dirty="0"/>
          </a:p>
        </p:txBody>
      </p:sp>
      <p:sp>
        <p:nvSpPr>
          <p:cNvPr id="3" name="2 - Ορθογώνιο"/>
          <p:cNvSpPr/>
          <p:nvPr/>
        </p:nvSpPr>
        <p:spPr>
          <a:xfrm>
            <a:off x="395536" y="1412776"/>
            <a:ext cx="8424936" cy="4801314"/>
          </a:xfrm>
          <a:prstGeom prst="rect">
            <a:avLst/>
          </a:prstGeom>
        </p:spPr>
        <p:txBody>
          <a:bodyPr wrap="square">
            <a:spAutoFit/>
          </a:bodyPr>
          <a:lstStyle/>
          <a:p>
            <a:r>
              <a:rPr lang="en-US" b="1" dirty="0" smtClean="0">
                <a:latin typeface="Times New Roman"/>
              </a:rPr>
              <a:t>GET Method</a:t>
            </a:r>
          </a:p>
          <a:p>
            <a:r>
              <a:rPr lang="el-GR" dirty="0" smtClean="0">
                <a:latin typeface="Times New Roman"/>
              </a:rPr>
              <a:t>Η </a:t>
            </a:r>
            <a:r>
              <a:rPr lang="en-US" dirty="0" smtClean="0">
                <a:latin typeface="Times New Roman"/>
              </a:rPr>
              <a:t>G</a:t>
            </a:r>
            <a:r>
              <a:rPr lang="el-GR" dirty="0" smtClean="0">
                <a:latin typeface="Times New Roman"/>
              </a:rPr>
              <a:t>ΕΤ ζητάει και παραλαμβάνει μια πληροφορία που βρίσκεται στο </a:t>
            </a:r>
            <a:r>
              <a:rPr lang="en-US" dirty="0" smtClean="0">
                <a:latin typeface="Times New Roman"/>
              </a:rPr>
              <a:t>URI. </a:t>
            </a:r>
            <a:r>
              <a:rPr lang="el-GR" dirty="0" smtClean="0">
                <a:latin typeface="Times New Roman"/>
              </a:rPr>
              <a:t>Επίσης μπορεί να χρησιμοποιηθεί για την υποβολή  </a:t>
            </a:r>
            <a:r>
              <a:rPr lang="en-US" dirty="0" smtClean="0">
                <a:latin typeface="Times New Roman"/>
              </a:rPr>
              <a:t>(submit) </a:t>
            </a:r>
            <a:r>
              <a:rPr lang="el-GR" dirty="0" smtClean="0">
                <a:latin typeface="Times New Roman"/>
              </a:rPr>
              <a:t>μιας φόρμα </a:t>
            </a:r>
            <a:r>
              <a:rPr lang="en-US" dirty="0" smtClean="0">
                <a:latin typeface="Times New Roman"/>
              </a:rPr>
              <a:t>(form)</a:t>
            </a:r>
            <a:r>
              <a:rPr lang="el-GR" dirty="0" smtClean="0">
                <a:latin typeface="Times New Roman"/>
              </a:rPr>
              <a:t>. Τα δεδομένα της φόρμας προστίθεται στο </a:t>
            </a:r>
            <a:r>
              <a:rPr lang="en-US" dirty="0" smtClean="0">
                <a:latin typeface="Times New Roman"/>
              </a:rPr>
              <a:t>URI</a:t>
            </a:r>
            <a:r>
              <a:rPr lang="el-GR" dirty="0" smtClean="0">
                <a:latin typeface="Times New Roman"/>
              </a:rPr>
              <a:t> μετά το ? </a:t>
            </a:r>
          </a:p>
          <a:p>
            <a:r>
              <a:rPr lang="el-GR" dirty="0" smtClean="0">
                <a:latin typeface="Times New Roman"/>
              </a:rPr>
              <a:t>Η εντολή </a:t>
            </a:r>
            <a:r>
              <a:rPr lang="en-US" dirty="0" smtClean="0">
                <a:latin typeface="Times New Roman"/>
              </a:rPr>
              <a:t>GET </a:t>
            </a:r>
            <a:r>
              <a:rPr lang="el-GR" dirty="0" smtClean="0">
                <a:latin typeface="Times New Roman"/>
              </a:rPr>
              <a:t>εκτελείται σε κάθε επιλογή ενός </a:t>
            </a:r>
            <a:r>
              <a:rPr lang="en-US" dirty="0" smtClean="0">
                <a:latin typeface="Times New Roman"/>
              </a:rPr>
              <a:t>link</a:t>
            </a:r>
            <a:r>
              <a:rPr lang="el-GR" dirty="0" smtClean="0">
                <a:latin typeface="Times New Roman"/>
              </a:rPr>
              <a:t> σε μια ιστοσελίδα ή μιας διεύθυνσης σε έναν </a:t>
            </a:r>
            <a:r>
              <a:rPr lang="en-US" dirty="0" smtClean="0">
                <a:latin typeface="Times New Roman"/>
              </a:rPr>
              <a:t>browser.</a:t>
            </a:r>
          </a:p>
          <a:p>
            <a:r>
              <a:rPr lang="el-GR" b="1" dirty="0" smtClean="0">
                <a:latin typeface="Times New Roman"/>
              </a:rPr>
              <a:t> </a:t>
            </a:r>
            <a:endParaRPr lang="en-US" b="1" dirty="0" smtClean="0">
              <a:latin typeface="Times New Roman"/>
            </a:endParaRPr>
          </a:p>
          <a:p>
            <a:r>
              <a:rPr lang="en-US" b="1" dirty="0" smtClean="0">
                <a:latin typeface="Times New Roman"/>
              </a:rPr>
              <a:t>HEAD Method</a:t>
            </a:r>
          </a:p>
          <a:p>
            <a:r>
              <a:rPr lang="el-GR" dirty="0" smtClean="0">
                <a:latin typeface="Times New Roman"/>
              </a:rPr>
              <a:t>Η </a:t>
            </a:r>
            <a:r>
              <a:rPr lang="en-US" dirty="0" smtClean="0">
                <a:latin typeface="Times New Roman"/>
              </a:rPr>
              <a:t>HEAD</a:t>
            </a:r>
            <a:r>
              <a:rPr lang="el-GR" dirty="0" smtClean="0">
                <a:latin typeface="Times New Roman"/>
              </a:rPr>
              <a:t> ζητάει το περιεχόμενο </a:t>
            </a:r>
            <a:r>
              <a:rPr lang="en-US" dirty="0" smtClean="0">
                <a:latin typeface="Times New Roman"/>
              </a:rPr>
              <a:t>HEAD</a:t>
            </a:r>
            <a:r>
              <a:rPr lang="el-GR" dirty="0" smtClean="0">
                <a:latin typeface="Times New Roman"/>
              </a:rPr>
              <a:t> ενός </a:t>
            </a:r>
            <a:r>
              <a:rPr lang="en-US" dirty="0" smtClean="0">
                <a:latin typeface="Times New Roman"/>
              </a:rPr>
              <a:t>HTML</a:t>
            </a:r>
          </a:p>
          <a:p>
            <a:endParaRPr lang="en-US" b="1" dirty="0" smtClean="0">
              <a:latin typeface="Times New Roman"/>
            </a:endParaRPr>
          </a:p>
          <a:p>
            <a:r>
              <a:rPr lang="en-US" b="1" dirty="0" smtClean="0">
                <a:latin typeface="Times New Roman"/>
              </a:rPr>
              <a:t>POST Method</a:t>
            </a:r>
          </a:p>
          <a:p>
            <a:r>
              <a:rPr lang="el-GR" dirty="0" smtClean="0">
                <a:latin typeface="Times New Roman"/>
              </a:rPr>
              <a:t>Η εντολή </a:t>
            </a:r>
            <a:r>
              <a:rPr lang="en-US" dirty="0" smtClean="0">
                <a:latin typeface="Times New Roman"/>
              </a:rPr>
              <a:t>POST </a:t>
            </a:r>
            <a:r>
              <a:rPr lang="el-GR" dirty="0" smtClean="0">
                <a:latin typeface="Times New Roman"/>
              </a:rPr>
              <a:t>εκτελείτε συνήθως μέσω φόρμας ή μέσω </a:t>
            </a:r>
            <a:r>
              <a:rPr lang="en-US" dirty="0" smtClean="0">
                <a:latin typeface="Times New Roman"/>
              </a:rPr>
              <a:t>script</a:t>
            </a:r>
            <a:r>
              <a:rPr lang="el-GR" dirty="0" smtClean="0">
                <a:latin typeface="Times New Roman"/>
              </a:rPr>
              <a:t> και συνοδεύεται από μεταφορά δεδομένων στη σελίδα στόχο. Δηλαδή καλεί μια ιστοσελίδα αλλά συνήθως αυτή είναι δυναμική και επεξεργάζεται την πληροφορία που συνοδεύει την κλήση. Επίσης μπορεί να συνοδεύεται με ιδιότητες της πληροφορίας  όπως </a:t>
            </a:r>
            <a:r>
              <a:rPr lang="en-US" dirty="0" smtClean="0">
                <a:latin typeface="Times New Roman"/>
              </a:rPr>
              <a:t>content length </a:t>
            </a:r>
            <a:r>
              <a:rPr lang="el-GR" dirty="0" smtClean="0">
                <a:latin typeface="Times New Roman"/>
              </a:rPr>
              <a:t>και </a:t>
            </a:r>
            <a:r>
              <a:rPr lang="en-US" dirty="0" smtClean="0">
                <a:latin typeface="Times New Roman"/>
              </a:rPr>
              <a:t>content type</a:t>
            </a:r>
            <a:endParaRPr lang="el-GR" dirty="0" smtClean="0">
              <a:latin typeface="Times New Roman"/>
            </a:endParaRPr>
          </a:p>
          <a:p>
            <a:endParaRPr lang="en-US" dirty="0" smtClean="0">
              <a:latin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a:t>
            </a:r>
            <a:endParaRPr lang="el-GR" dirty="0"/>
          </a:p>
        </p:txBody>
      </p:sp>
      <p:sp>
        <p:nvSpPr>
          <p:cNvPr id="3" name="2 - TextBox"/>
          <p:cNvSpPr txBox="1"/>
          <p:nvPr/>
        </p:nvSpPr>
        <p:spPr>
          <a:xfrm>
            <a:off x="539552" y="1916832"/>
            <a:ext cx="8244408" cy="2585323"/>
          </a:xfrm>
          <a:prstGeom prst="rect">
            <a:avLst/>
          </a:prstGeom>
          <a:noFill/>
        </p:spPr>
        <p:txBody>
          <a:bodyPr wrap="square" rtlCol="0">
            <a:spAutoFit/>
          </a:bodyPr>
          <a:lstStyle/>
          <a:p>
            <a:r>
              <a:rPr lang="el-GR" dirty="0" smtClean="0"/>
              <a:t>Πχ </a:t>
            </a:r>
          </a:p>
          <a:p>
            <a:r>
              <a:rPr lang="en-US" dirty="0" smtClean="0"/>
              <a:t>Get </a:t>
            </a:r>
            <a:r>
              <a:rPr lang="en-US" dirty="0" smtClean="0">
                <a:hlinkClick r:id="rId2"/>
              </a:rPr>
              <a:t>www.testsite.gr/index.htm</a:t>
            </a:r>
            <a:endParaRPr lang="en-US" dirty="0" smtClean="0"/>
          </a:p>
          <a:p>
            <a:endParaRPr lang="en-US" dirty="0"/>
          </a:p>
          <a:p>
            <a:r>
              <a:rPr lang="el-GR" dirty="0" smtClean="0"/>
              <a:t>Η απάντηση του </a:t>
            </a:r>
            <a:r>
              <a:rPr lang="en-US" dirty="0" smtClean="0"/>
              <a:t>server </a:t>
            </a:r>
            <a:r>
              <a:rPr lang="el-GR" dirty="0" smtClean="0"/>
              <a:t>είναι να επιστρέψει την ιστοσελίδα που ζητάμε με την </a:t>
            </a:r>
            <a:r>
              <a:rPr lang="en-US" dirty="0" smtClean="0"/>
              <a:t>GET.</a:t>
            </a:r>
          </a:p>
          <a:p>
            <a:endParaRPr lang="el-GR" dirty="0" smtClean="0"/>
          </a:p>
          <a:p>
            <a:r>
              <a:rPr lang="el-GR" dirty="0" smtClean="0"/>
              <a:t>Κάθε φορά που στον </a:t>
            </a:r>
            <a:r>
              <a:rPr lang="en-US" dirty="0" smtClean="0"/>
              <a:t>browser </a:t>
            </a:r>
            <a:r>
              <a:rPr lang="el-GR" dirty="0" smtClean="0"/>
              <a:t> γράφουμε μια διεύθυνση τότε αυτός αυτόματα και χωρίς να το βλέπουμε εμείς στέλνει μια </a:t>
            </a:r>
            <a:r>
              <a:rPr lang="en-US" dirty="0" smtClean="0"/>
              <a:t>GET </a:t>
            </a:r>
            <a:r>
              <a:rPr lang="el-GR" dirty="0" smtClean="0"/>
              <a:t>εντολή στο </a:t>
            </a:r>
            <a:r>
              <a:rPr lang="en-US" dirty="0" smtClean="0"/>
              <a:t>server </a:t>
            </a:r>
            <a:r>
              <a:rPr lang="el-GR" dirty="0" smtClean="0"/>
              <a:t>που του γράφουμε στη διεύθυνση </a:t>
            </a:r>
            <a:r>
              <a:rPr lang="en-US" dirty="0" smtClean="0">
                <a:hlinkClick r:id="rId3"/>
              </a:rPr>
              <a:t>www.testsite.gr</a:t>
            </a:r>
            <a:r>
              <a:rPr lang="el-GR" dirty="0" smtClean="0"/>
              <a:t> και στη θύρα </a:t>
            </a:r>
            <a:r>
              <a:rPr lang="en-US" dirty="0" smtClean="0"/>
              <a:t>80 </a:t>
            </a:r>
            <a:r>
              <a:rPr lang="el-GR" dirty="0" smtClean="0"/>
              <a:t>αφού αυτή είναι η τυπική θύρα για το πρωτόκολλο </a:t>
            </a:r>
            <a:r>
              <a:rPr lang="en-US" dirty="0" smtClean="0"/>
              <a:t>HTTP</a:t>
            </a:r>
            <a:r>
              <a:rPr lang="el-GR" dirty="0" smtClean="0"/>
              <a:t>.</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a:t>
            </a:r>
            <a:endParaRPr lang="el-GR" dirty="0"/>
          </a:p>
        </p:txBody>
      </p:sp>
      <p:sp>
        <p:nvSpPr>
          <p:cNvPr id="3" name="2 - Ορθογώνιο"/>
          <p:cNvSpPr/>
          <p:nvPr/>
        </p:nvSpPr>
        <p:spPr>
          <a:xfrm>
            <a:off x="251520" y="1124744"/>
            <a:ext cx="8208912" cy="5755422"/>
          </a:xfrm>
          <a:prstGeom prst="rect">
            <a:avLst/>
          </a:prstGeom>
        </p:spPr>
        <p:txBody>
          <a:bodyPr wrap="square">
            <a:spAutoFit/>
          </a:bodyPr>
          <a:lstStyle/>
          <a:p>
            <a:r>
              <a:rPr lang="en-US" sz="1600" dirty="0" smtClean="0">
                <a:solidFill>
                  <a:schemeClr val="tx2">
                    <a:lumMod val="75000"/>
                  </a:schemeClr>
                </a:solidFill>
                <a:latin typeface="Consolas"/>
              </a:rPr>
              <a:t>&lt;HTML&gt;</a:t>
            </a:r>
          </a:p>
          <a:p>
            <a:r>
              <a:rPr lang="en-US" sz="1600" dirty="0" smtClean="0">
                <a:solidFill>
                  <a:srgbClr val="0000FF"/>
                </a:solidFill>
                <a:latin typeface="Consolas"/>
              </a:rPr>
              <a:t>&lt;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 </a:t>
            </a:r>
            <a:r>
              <a:rPr lang="en-US" sz="1600" dirty="0" smtClean="0">
                <a:solidFill>
                  <a:srgbClr val="FF0000"/>
                </a:solidFill>
                <a:latin typeface="Consolas"/>
              </a:rPr>
              <a:t>border</a:t>
            </a:r>
            <a:r>
              <a:rPr lang="en-US" sz="1600" dirty="0" smtClean="0">
                <a:solidFill>
                  <a:srgbClr val="0000FF"/>
                </a:solidFill>
                <a:latin typeface="Consolas"/>
              </a:rPr>
              <a:t>="1" </a:t>
            </a:r>
            <a:r>
              <a:rPr lang="en-US" sz="1600" dirty="0" smtClean="0">
                <a:solidFill>
                  <a:srgbClr val="FF0000"/>
                </a:solidFill>
                <a:latin typeface="Consolas"/>
              </a:rPr>
              <a:t>width</a:t>
            </a:r>
            <a:r>
              <a:rPr lang="en-US" sz="1600" dirty="0" smtClean="0">
                <a:solidFill>
                  <a:srgbClr val="0000FF"/>
                </a:solidFill>
                <a:latin typeface="Consolas"/>
              </a:rPr>
              <a:t>="50%"&gt;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&gt;0&lt;/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="100%" </a:t>
            </a:r>
            <a:r>
              <a:rPr lang="en-US" sz="1600" dirty="0" err="1" smtClean="0">
                <a:solidFill>
                  <a:srgbClr val="FF0000"/>
                </a:solidFill>
                <a:latin typeface="Consolas"/>
              </a:rPr>
              <a:t>colspan</a:t>
            </a:r>
            <a:r>
              <a:rPr lang="en-US" sz="1600" dirty="0" smtClean="0">
                <a:solidFill>
                  <a:srgbClr val="0000FF"/>
                </a:solidFill>
                <a:latin typeface="Consolas"/>
              </a:rPr>
              <a:t>="3" </a:t>
            </a:r>
            <a:r>
              <a:rPr lang="en-US" sz="1600" dirty="0" err="1" smtClean="0">
                <a:solidFill>
                  <a:srgbClr val="FF0000"/>
                </a:solidFill>
                <a:latin typeface="Consolas"/>
              </a:rPr>
              <a:t>bgcolor</a:t>
            </a:r>
            <a:r>
              <a:rPr lang="en-US" sz="1600" dirty="0" smtClean="0">
                <a:solidFill>
                  <a:srgbClr val="0000FF"/>
                </a:solidFill>
                <a:latin typeface="Consolas"/>
              </a:rPr>
              <a:t>="#008080"&gt;</a:t>
            </a:r>
          </a:p>
          <a:p>
            <a:r>
              <a:rPr lang="en-US" sz="1600" dirty="0" smtClean="0">
                <a:solidFill>
                  <a:srgbClr val="0000FF"/>
                </a:solidFill>
                <a:latin typeface="Consolas"/>
              </a:rPr>
              <a:t>&lt;</a:t>
            </a:r>
            <a:r>
              <a:rPr lang="en-US" sz="1600" dirty="0" smtClean="0">
                <a:solidFill>
                  <a:srgbClr val="A31515"/>
                </a:solidFill>
                <a:latin typeface="Consolas"/>
              </a:rPr>
              <a:t>form </a:t>
            </a:r>
            <a:r>
              <a:rPr lang="en-US" sz="1600" dirty="0" smtClean="0">
                <a:solidFill>
                  <a:srgbClr val="FF0000"/>
                </a:solidFill>
                <a:latin typeface="Consolas"/>
              </a:rPr>
              <a:t>method</a:t>
            </a:r>
            <a:r>
              <a:rPr lang="en-US" sz="1600" dirty="0" smtClean="0">
                <a:solidFill>
                  <a:srgbClr val="0000FF"/>
                </a:solidFill>
                <a:latin typeface="Consolas"/>
              </a:rPr>
              <a:t>="POST"</a:t>
            </a:r>
          </a:p>
          <a:p>
            <a:r>
              <a:rPr lang="en-US" sz="1600" dirty="0" smtClean="0">
                <a:solidFill>
                  <a:srgbClr val="0000FF"/>
                </a:solidFill>
                <a:latin typeface="Consolas"/>
              </a:rPr>
              <a:t>    </a:t>
            </a:r>
            <a:r>
              <a:rPr lang="en-US" sz="1600" dirty="0" smtClean="0">
                <a:solidFill>
                  <a:srgbClr val="FF0000"/>
                </a:solidFill>
                <a:latin typeface="Consolas"/>
              </a:rPr>
              <a:t>action</a:t>
            </a:r>
            <a:r>
              <a:rPr lang="en-US" sz="1600" dirty="0" smtClean="0">
                <a:solidFill>
                  <a:srgbClr val="0000FF"/>
                </a:solidFill>
                <a:latin typeface="Consolas"/>
              </a:rPr>
              <a:t>="example13.php3"&gt;</a:t>
            </a:r>
          </a:p>
          <a:p>
            <a:r>
              <a:rPr lang="en-US" sz="1600" dirty="0" smtClean="0">
                <a:solidFill>
                  <a:srgbClr val="0000FF"/>
                </a:solidFill>
                <a:latin typeface="Consolas"/>
              </a:rPr>
              <a:t>   &lt;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="center"&gt;</a:t>
            </a:r>
          </a:p>
          <a:p>
            <a:r>
              <a:rPr lang="en-US" sz="1600" dirty="0" smtClean="0">
                <a:solidFill>
                  <a:srgbClr val="0000FF"/>
                </a:solidFill>
                <a:latin typeface="Consolas"/>
              </a:rPr>
              <a:t>   &lt;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input </a:t>
            </a:r>
            <a:r>
              <a:rPr lang="en-US" sz="1600" dirty="0" smtClean="0">
                <a:solidFill>
                  <a:srgbClr val="FF0000"/>
                </a:solidFill>
                <a:latin typeface="Consolas"/>
              </a:rPr>
              <a:t>type</a:t>
            </a:r>
            <a:r>
              <a:rPr lang="en-US" sz="1600" dirty="0" smtClean="0">
                <a:solidFill>
                  <a:srgbClr val="0000FF"/>
                </a:solidFill>
                <a:latin typeface="Consolas"/>
              </a:rPr>
              <a:t>="submit" </a:t>
            </a:r>
            <a:r>
              <a:rPr lang="en-US" sz="1600" dirty="0" smtClean="0">
                <a:solidFill>
                  <a:srgbClr val="FF0000"/>
                </a:solidFill>
                <a:latin typeface="Consolas"/>
              </a:rPr>
              <a:t>value</a:t>
            </a:r>
            <a:r>
              <a:rPr lang="en-US" sz="1600" dirty="0" smtClean="0">
                <a:solidFill>
                  <a:srgbClr val="0000FF"/>
                </a:solidFill>
                <a:latin typeface="Consolas"/>
              </a:rPr>
              <a:t>="Spin!"&gt;&lt;/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form</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&lt;/HTML&gt;</a:t>
            </a:r>
          </a:p>
          <a:p>
            <a:endParaRPr lang="en-US" sz="1600" dirty="0" smtClean="0">
              <a:solidFill>
                <a:srgbClr val="0000FF"/>
              </a:solidFill>
              <a:latin typeface="Consolas"/>
            </a:endParaRPr>
          </a:p>
        </p:txBody>
      </p:sp>
      <p:pic>
        <p:nvPicPr>
          <p:cNvPr id="1026" name="Picture 2"/>
          <p:cNvPicPr>
            <a:picLocks noChangeAspect="1" noChangeArrowheads="1"/>
          </p:cNvPicPr>
          <p:nvPr/>
        </p:nvPicPr>
        <p:blipFill>
          <a:blip r:embed="rId2" cstate="print"/>
          <a:srcRect/>
          <a:stretch>
            <a:fillRect/>
          </a:stretch>
        </p:blipFill>
        <p:spPr bwMode="auto">
          <a:xfrm>
            <a:off x="4252415" y="1134616"/>
            <a:ext cx="4064001"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Διευθύνσεις μέσα στην ιστοσελίδα</a:t>
            </a:r>
            <a:endParaRPr lang="el-GR" dirty="0"/>
          </a:p>
        </p:txBody>
      </p:sp>
      <p:sp>
        <p:nvSpPr>
          <p:cNvPr id="3" name="2 - TextBox"/>
          <p:cNvSpPr txBox="1"/>
          <p:nvPr/>
        </p:nvSpPr>
        <p:spPr>
          <a:xfrm>
            <a:off x="611560" y="1844824"/>
            <a:ext cx="8136904" cy="4247317"/>
          </a:xfrm>
          <a:prstGeom prst="rect">
            <a:avLst/>
          </a:prstGeom>
          <a:noFill/>
        </p:spPr>
        <p:txBody>
          <a:bodyPr wrap="square" rtlCol="0">
            <a:spAutoFit/>
          </a:bodyPr>
          <a:lstStyle/>
          <a:p>
            <a:r>
              <a:rPr lang="el-GR" dirty="0" smtClean="0"/>
              <a:t>Όταν ζητάμε μια ιστοσελίδα τότε η </a:t>
            </a:r>
            <a:r>
              <a:rPr lang="en-US" dirty="0" smtClean="0"/>
              <a:t>server</a:t>
            </a:r>
            <a:r>
              <a:rPr lang="el-GR" dirty="0" smtClean="0"/>
              <a:t> αποκρίνεται στέλνοντας μας πίσω το </a:t>
            </a:r>
            <a:r>
              <a:rPr lang="en-US" dirty="0" smtClean="0"/>
              <a:t>HTML</a:t>
            </a:r>
            <a:r>
              <a:rPr lang="el-GR" dirty="0" smtClean="0"/>
              <a:t> της ιστοσελίδας.</a:t>
            </a:r>
            <a:r>
              <a:rPr lang="en-US" dirty="0" smtClean="0"/>
              <a:t> </a:t>
            </a:r>
            <a:r>
              <a:rPr lang="el-GR" dirty="0" smtClean="0"/>
              <a:t>Μετά ο </a:t>
            </a:r>
            <a:r>
              <a:rPr lang="en-US" dirty="0" smtClean="0"/>
              <a:t>browser </a:t>
            </a:r>
            <a:r>
              <a:rPr lang="el-GR" dirty="0" smtClean="0"/>
              <a:t>μας θα διαβάσει και θα αναλύσει το </a:t>
            </a:r>
            <a:r>
              <a:rPr lang="en-US" dirty="0" smtClean="0"/>
              <a:t>html </a:t>
            </a:r>
            <a:r>
              <a:rPr lang="el-GR" dirty="0" smtClean="0"/>
              <a:t>και πριν το αστικοποιήσει θα ψάξει για αντικείμενα(εικόνες, βίντεο, ….) που λείπουν δηλαδή τα χρειάζεται η σελίδα για να είναι ολοκληρωμένη. Εάν βρεθούν τέτοια τότε ο </a:t>
            </a:r>
            <a:r>
              <a:rPr lang="en-US" dirty="0" smtClean="0"/>
              <a:t>browser </a:t>
            </a:r>
            <a:r>
              <a:rPr lang="el-GR" dirty="0" smtClean="0"/>
              <a:t>τα ζητάει ένα από τον </a:t>
            </a:r>
            <a:r>
              <a:rPr lang="en-US" dirty="0" smtClean="0"/>
              <a:t>server</a:t>
            </a:r>
            <a:r>
              <a:rPr lang="el-GR" dirty="0"/>
              <a:t> </a:t>
            </a:r>
            <a:r>
              <a:rPr lang="el-GR" dirty="0" smtClean="0"/>
              <a:t>αναλύοντας την σχετική διεύθυνση τους και δημιουργώντας για το καθένα απόλυτη διεύθυνση   </a:t>
            </a:r>
          </a:p>
          <a:p>
            <a:endParaRPr lang="el-GR" dirty="0"/>
          </a:p>
          <a:p>
            <a:endParaRPr lang="el-GR" dirty="0" smtClean="0"/>
          </a:p>
          <a:p>
            <a:r>
              <a:rPr lang="el-GR" b="1" dirty="0" smtClean="0"/>
              <a:t>Απόλυτη διεύθυνση: </a:t>
            </a:r>
            <a:r>
              <a:rPr lang="en-US" dirty="0" smtClean="0"/>
              <a:t>www.mysite.gr/images/test.gif</a:t>
            </a:r>
            <a:endParaRPr lang="el-GR" dirty="0" smtClean="0"/>
          </a:p>
          <a:p>
            <a:r>
              <a:rPr lang="el-GR" b="1" dirty="0" smtClean="0"/>
              <a:t>Σχετική διεύθυνση:</a:t>
            </a:r>
            <a:r>
              <a:rPr lang="el-GR" dirty="0" smtClean="0"/>
              <a:t> </a:t>
            </a:r>
            <a:r>
              <a:rPr lang="en-US" dirty="0" smtClean="0"/>
              <a:t>images/test.gif</a:t>
            </a:r>
          </a:p>
          <a:p>
            <a:r>
              <a:rPr lang="el-GR" b="1" dirty="0" smtClean="0"/>
              <a:t>Σχετική διεύθυνση:</a:t>
            </a:r>
            <a:r>
              <a:rPr lang="el-GR" dirty="0" smtClean="0"/>
              <a:t> </a:t>
            </a:r>
            <a:r>
              <a:rPr lang="en-US" dirty="0" smtClean="0"/>
              <a:t>../images/test.gif</a:t>
            </a:r>
          </a:p>
          <a:p>
            <a:endParaRPr lang="en-US" dirty="0" smtClean="0"/>
          </a:p>
          <a:p>
            <a:endParaRPr lang="en-US" dirty="0" smtClean="0"/>
          </a:p>
          <a:p>
            <a:endParaRPr lang="en-US" dirty="0" smtClean="0"/>
          </a:p>
          <a:p>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Βασικά εργαλεία</a:t>
            </a:r>
            <a:endParaRPr lang="el-GR" dirty="0"/>
          </a:p>
        </p:txBody>
      </p:sp>
      <p:sp>
        <p:nvSpPr>
          <p:cNvPr id="3" name="Subtitle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033506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XML</a:t>
            </a:r>
            <a:endParaRPr lang="el-GR" dirty="0"/>
          </a:p>
        </p:txBody>
      </p:sp>
      <p:sp>
        <p:nvSpPr>
          <p:cNvPr id="3" name="2 - Ορθογώνιο"/>
          <p:cNvSpPr/>
          <p:nvPr/>
        </p:nvSpPr>
        <p:spPr>
          <a:xfrm>
            <a:off x="251520" y="1336114"/>
            <a:ext cx="8496944" cy="4801314"/>
          </a:xfrm>
          <a:prstGeom prst="rect">
            <a:avLst/>
          </a:prstGeom>
        </p:spPr>
        <p:txBody>
          <a:bodyPr wrap="square">
            <a:spAutoFit/>
          </a:bodyPr>
          <a:lstStyle/>
          <a:p>
            <a:pPr eaLnBrk="0" hangingPunct="0"/>
            <a:r>
              <a:rPr lang="el-GR" b="1" dirty="0" smtClean="0">
                <a:solidFill>
                  <a:schemeClr val="tx1"/>
                </a:solidFill>
                <a:cs typeface="Arial" charset="0"/>
              </a:rPr>
              <a:t/>
            </a:r>
            <a:br>
              <a:rPr lang="el-GR" b="1" dirty="0" smtClean="0">
                <a:solidFill>
                  <a:schemeClr val="tx1"/>
                </a:solidFill>
                <a:cs typeface="Arial" charset="0"/>
              </a:rPr>
            </a:br>
            <a:r>
              <a:rPr lang="el-GR" dirty="0" smtClean="0">
                <a:solidFill>
                  <a:schemeClr val="tx1"/>
                </a:solidFill>
                <a:cs typeface="Arial" charset="0"/>
              </a:rPr>
              <a:t>Η </a:t>
            </a:r>
            <a:r>
              <a:rPr lang="en-US" dirty="0" smtClean="0">
                <a:solidFill>
                  <a:schemeClr val="tx1"/>
                </a:solidFill>
                <a:cs typeface="Arial" charset="0"/>
              </a:rPr>
              <a:t>XML </a:t>
            </a:r>
            <a:r>
              <a:rPr lang="el-GR" dirty="0" smtClean="0">
                <a:solidFill>
                  <a:schemeClr val="tx1"/>
                </a:solidFill>
                <a:cs typeface="Arial" charset="0"/>
              </a:rPr>
              <a:t>(</a:t>
            </a:r>
            <a:r>
              <a:rPr lang="en-US" dirty="0" smtClean="0">
                <a:solidFill>
                  <a:schemeClr val="tx1"/>
                </a:solidFill>
                <a:cs typeface="Arial" charset="0"/>
              </a:rPr>
              <a:t>Extensive Markup Language</a:t>
            </a:r>
            <a:r>
              <a:rPr lang="el-GR" dirty="0" smtClean="0">
                <a:solidFill>
                  <a:schemeClr val="tx1"/>
                </a:solidFill>
                <a:cs typeface="Arial" charset="0"/>
              </a:rPr>
              <a:t>) είναι ένα απλό, πολύ προσαρμοστικό σχηματισμός κειμένων. Αρχικά σχεδιασμένος για να αντιμετωπίσει τις προκλήσεις των μεγάλης κλίμακας ηλεκτρονικών εκδόσεων, η XML διαδραματίζει επίσης έναν όλο και περισσότερο σημαντικό ρόλο στην ανταλλαγή μιας ευρείας ποικιλίας στοιχείων όσον αφορά τον παγκόσμιο Ιστό και αλλού.</a:t>
            </a:r>
            <a:br>
              <a:rPr lang="el-GR" dirty="0" smtClean="0">
                <a:solidFill>
                  <a:schemeClr val="tx1"/>
                </a:solidFill>
                <a:cs typeface="Arial" charset="0"/>
              </a:rPr>
            </a:br>
            <a:r>
              <a:rPr lang="el-GR" dirty="0" smtClean="0">
                <a:solidFill>
                  <a:schemeClr val="tx1"/>
                </a:solidFill>
                <a:cs typeface="Arial" charset="0"/>
              </a:rPr>
              <a:t>Για τον λόγο αυτό η </a:t>
            </a:r>
            <a:r>
              <a:rPr lang="en-US" dirty="0" smtClean="0">
                <a:solidFill>
                  <a:schemeClr val="tx1"/>
                </a:solidFill>
                <a:cs typeface="Arial" charset="0"/>
              </a:rPr>
              <a:t>XML </a:t>
            </a:r>
            <a:r>
              <a:rPr lang="el-GR" dirty="0" smtClean="0">
                <a:solidFill>
                  <a:schemeClr val="tx1"/>
                </a:solidFill>
                <a:cs typeface="Arial" charset="0"/>
              </a:rPr>
              <a:t>αποτελεί ένα από τα κύρια στοιχεία των </a:t>
            </a:r>
            <a:r>
              <a:rPr lang="en-US" dirty="0" smtClean="0">
                <a:solidFill>
                  <a:schemeClr val="tx1"/>
                </a:solidFill>
                <a:cs typeface="Arial" charset="0"/>
              </a:rPr>
              <a:t>WSs</a:t>
            </a:r>
            <a:r>
              <a:rPr lang="el-GR" dirty="0" smtClean="0">
                <a:solidFill>
                  <a:schemeClr val="tx1"/>
                </a:solidFill>
                <a:cs typeface="Arial" charset="0"/>
              </a:rPr>
              <a:t> και χρησιμοποιείται τόσο στην διαμόρφωση των μηνυμάτων αποστολής και απάντησης των πελατών και των εξυπηρετητών, όσο και στην αποθήκευση δεδομένων και ρυθμίσεων των τεχνολογιών που διαχειρίζονται και φιλοξενούν τις εφαρμογές διαδικτύου.</a:t>
            </a:r>
            <a:br>
              <a:rPr lang="el-GR" dirty="0" smtClean="0">
                <a:solidFill>
                  <a:schemeClr val="tx1"/>
                </a:solidFill>
                <a:cs typeface="Arial" charset="0"/>
              </a:rPr>
            </a:br>
            <a:r>
              <a:rPr lang="el-GR" dirty="0" smtClean="0">
                <a:solidFill>
                  <a:schemeClr val="tx1"/>
                </a:solidFill>
                <a:cs typeface="Arial" charset="0"/>
              </a:rPr>
              <a:t>Ένα </a:t>
            </a:r>
            <a:r>
              <a:rPr lang="en-US" dirty="0" smtClean="0">
                <a:solidFill>
                  <a:schemeClr val="tx1"/>
                </a:solidFill>
                <a:cs typeface="Arial" charset="0"/>
              </a:rPr>
              <a:t>XML </a:t>
            </a:r>
            <a:r>
              <a:rPr lang="el-GR" dirty="0" smtClean="0">
                <a:solidFill>
                  <a:schemeClr val="tx1"/>
                </a:solidFill>
                <a:cs typeface="Arial" charset="0"/>
              </a:rPr>
              <a:t>κείμενο έχει μια συγκεκριμένη μορφή και πρέπει να τηρεί αυστηρά αυτή την μορφή για να είναι έγκυρο. Οποιοδήποτε λάθος κατά την διαμόρφωση του </a:t>
            </a:r>
            <a:r>
              <a:rPr lang="en-US" dirty="0" smtClean="0">
                <a:solidFill>
                  <a:schemeClr val="tx1"/>
                </a:solidFill>
                <a:cs typeface="Arial" charset="0"/>
              </a:rPr>
              <a:t>XML</a:t>
            </a:r>
            <a:r>
              <a:rPr lang="el-GR" dirty="0" smtClean="0">
                <a:solidFill>
                  <a:schemeClr val="tx1"/>
                </a:solidFill>
                <a:cs typeface="Arial" charset="0"/>
              </a:rPr>
              <a:t> θα προκαλέσει λάθη κατά την χρήση του ειδικά όταν χρησιμοποιείται σε </a:t>
            </a:r>
            <a:r>
              <a:rPr lang="en-US" dirty="0" smtClean="0">
                <a:solidFill>
                  <a:schemeClr val="tx1"/>
                </a:solidFill>
                <a:cs typeface="Arial" charset="0"/>
              </a:rPr>
              <a:t>WSs</a:t>
            </a:r>
            <a:r>
              <a:rPr lang="el-GR" dirty="0" smtClean="0">
                <a:solidFill>
                  <a:schemeClr val="tx1"/>
                </a:solidFill>
                <a:cs typeface="Arial" charset="0"/>
              </a:rPr>
              <a:t>.</a:t>
            </a:r>
            <a:r>
              <a:rPr lang="en-US" dirty="0" smtClean="0">
                <a:solidFill>
                  <a:schemeClr val="tx1"/>
                </a:solidFill>
                <a:cs typeface="Arial" charset="0"/>
              </a:rPr>
              <a:t/>
            </a:r>
            <a:br>
              <a:rPr lang="en-US" dirty="0" smtClean="0">
                <a:solidFill>
                  <a:schemeClr val="tx1"/>
                </a:solidFill>
                <a:cs typeface="Arial" charset="0"/>
              </a:rPr>
            </a:br>
            <a:r>
              <a:rPr lang="el-GR" dirty="0" smtClean="0">
                <a:solidFill>
                  <a:schemeClr val="tx1"/>
                </a:solidFill>
                <a:cs typeface="Arial" charset="0"/>
              </a:rPr>
              <a:t>Ωστόσο, κάθε τεχνολογία που χρησιμοποιεί το </a:t>
            </a:r>
            <a:r>
              <a:rPr lang="en-US" dirty="0" smtClean="0">
                <a:solidFill>
                  <a:schemeClr val="tx1"/>
                </a:solidFill>
                <a:cs typeface="Arial" charset="0"/>
              </a:rPr>
              <a:t>XML</a:t>
            </a:r>
            <a:r>
              <a:rPr lang="el-GR" dirty="0" smtClean="0">
                <a:solidFill>
                  <a:schemeClr val="tx1"/>
                </a:solidFill>
                <a:cs typeface="Arial" charset="0"/>
              </a:rPr>
              <a:t> επιβάλει τα δικά της πρότυπα διαμόρφωσής του, τα οποία όμως</a:t>
            </a:r>
            <a:r>
              <a:rPr lang="en-US" dirty="0" smtClean="0">
                <a:solidFill>
                  <a:schemeClr val="tx1"/>
                </a:solidFill>
                <a:cs typeface="Arial" charset="0"/>
              </a:rPr>
              <a:t> </a:t>
            </a:r>
            <a:r>
              <a:rPr lang="el-GR" dirty="0" smtClean="0">
                <a:solidFill>
                  <a:schemeClr val="tx1"/>
                </a:solidFill>
                <a:cs typeface="Arial" charset="0"/>
              </a:rPr>
              <a:t>είναι σύμφωνα με τις προδιαγραφές του. </a:t>
            </a:r>
          </a:p>
          <a:p>
            <a:pPr eaLnBrk="0" hangingPunct="0"/>
            <a:r>
              <a:rPr lang="el-GR" dirty="0" smtClean="0">
                <a:cs typeface="Arial" charset="0"/>
              </a:rPr>
              <a:t>Τα </a:t>
            </a:r>
            <a:r>
              <a:rPr lang="en-US" dirty="0" smtClean="0">
                <a:cs typeface="Arial" charset="0"/>
              </a:rPr>
              <a:t>XML</a:t>
            </a:r>
            <a:r>
              <a:rPr lang="el-GR" dirty="0" smtClean="0">
                <a:cs typeface="Arial" charset="0"/>
              </a:rPr>
              <a:t> τα χρησιμοποιούμε (θα το δούμε προς το τέλος του μαθήματος)  μέσω ειδικών  βιβλιοθηκών </a:t>
            </a:r>
            <a:r>
              <a:rPr lang="en-US" dirty="0" smtClean="0">
                <a:cs typeface="Arial" charset="0"/>
              </a:rPr>
              <a:t>….DOM</a:t>
            </a:r>
            <a:r>
              <a:rPr lang="el-GR" dirty="0" smtClean="0">
                <a:cs typeface="Arial" charset="0"/>
              </a:rPr>
              <a:t> </a:t>
            </a:r>
            <a:endParaRPr lang="el-GR" dirty="0"/>
          </a:p>
        </p:txBody>
      </p:sp>
    </p:spTree>
    <p:extLst>
      <p:ext uri="{BB962C8B-B14F-4D97-AF65-F5344CB8AC3E}">
        <p14:creationId xmlns:p14="http://schemas.microsoft.com/office/powerpoint/2010/main" val="347127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XML</a:t>
            </a:r>
            <a:endParaRPr lang="el-GR" dirty="0"/>
          </a:p>
        </p:txBody>
      </p:sp>
      <p:sp>
        <p:nvSpPr>
          <p:cNvPr id="3" name="2 - Ορθογώνιο"/>
          <p:cNvSpPr/>
          <p:nvPr/>
        </p:nvSpPr>
        <p:spPr>
          <a:xfrm>
            <a:off x="395536" y="1196752"/>
            <a:ext cx="8424936" cy="5632311"/>
          </a:xfrm>
          <a:prstGeom prst="rect">
            <a:avLst/>
          </a:prstGeom>
        </p:spPr>
        <p:txBody>
          <a:bodyPr wrap="square">
            <a:spAutoFit/>
          </a:bodyPr>
          <a:lstStyle/>
          <a:p>
            <a:pPr eaLnBrk="0" hangingPunct="0">
              <a:lnSpc>
                <a:spcPct val="100000"/>
              </a:lnSpc>
              <a:buClrTx/>
              <a:buSzTx/>
            </a:pPr>
            <a:r>
              <a:rPr lang="el-GR" dirty="0" smtClean="0">
                <a:solidFill>
                  <a:schemeClr val="tx1"/>
                </a:solidFill>
                <a:cs typeface="Arial" charset="0"/>
              </a:rPr>
              <a:t>Ένα απλό παράδειγμα της γλώσσας XML για την περιγραφή ενός βιβλίου είναι το ακόλουθο.</a:t>
            </a:r>
          </a:p>
          <a:p>
            <a:pPr eaLnBrk="0" hangingPunct="0">
              <a:lnSpc>
                <a:spcPct val="100000"/>
              </a:lnSpc>
              <a:buClrTx/>
              <a:buSzTx/>
            </a:pPr>
            <a:r>
              <a:rPr lang="en-US" dirty="0" smtClean="0">
                <a:solidFill>
                  <a:schemeClr val="tx1"/>
                </a:solidFill>
                <a:cs typeface="Arial" charset="0"/>
              </a:rPr>
              <a:t>&lt;? xml version=”1.0” encoding=”UTF-8”?&gt;</a:t>
            </a:r>
            <a:br>
              <a:rPr lang="en-US" dirty="0" smtClean="0">
                <a:solidFill>
                  <a:schemeClr val="tx1"/>
                </a:solidFill>
                <a:cs typeface="Arial" charset="0"/>
              </a:rPr>
            </a:br>
            <a:r>
              <a:rPr lang="en-US" dirty="0" smtClean="0">
                <a:solidFill>
                  <a:schemeClr val="tx1"/>
                </a:solidFill>
                <a:cs typeface="Arial" charset="0"/>
              </a:rPr>
              <a:t>	&lt;book&gt;</a:t>
            </a:r>
            <a:br>
              <a:rPr lang="en-US" dirty="0" smtClean="0">
                <a:solidFill>
                  <a:schemeClr val="tx1"/>
                </a:solidFill>
                <a:cs typeface="Arial" charset="0"/>
              </a:rPr>
            </a:br>
            <a:r>
              <a:rPr lang="en-US" dirty="0" smtClean="0">
                <a:solidFill>
                  <a:schemeClr val="tx1"/>
                </a:solidFill>
                <a:cs typeface="Arial" charset="0"/>
              </a:rPr>
              <a:t>		&lt;name&gt;Digital Image Processing&lt;/name&gt;</a:t>
            </a:r>
            <a:br>
              <a:rPr lang="en-US" dirty="0" smtClean="0">
                <a:solidFill>
                  <a:schemeClr val="tx1"/>
                </a:solidFill>
                <a:cs typeface="Arial" charset="0"/>
              </a:rPr>
            </a:br>
            <a:r>
              <a:rPr lang="en-US" dirty="0" smtClean="0">
                <a:solidFill>
                  <a:schemeClr val="tx1"/>
                </a:solidFill>
                <a:cs typeface="Arial" charset="0"/>
              </a:rPr>
              <a:t>		&lt;author&gt;Gonzales and Woods&lt;/author&gt;</a:t>
            </a:r>
            <a:br>
              <a:rPr lang="en-US" dirty="0" smtClean="0">
                <a:solidFill>
                  <a:schemeClr val="tx1"/>
                </a:solidFill>
                <a:cs typeface="Arial" charset="0"/>
              </a:rPr>
            </a:br>
            <a:r>
              <a:rPr lang="en-US" dirty="0" smtClean="0">
                <a:solidFill>
                  <a:schemeClr val="tx1"/>
                </a:solidFill>
                <a:cs typeface="Arial" charset="0"/>
              </a:rPr>
              <a:t>		&lt;publisher&gt;Prentice Hall&lt;/publisher&gt;</a:t>
            </a:r>
            <a:br>
              <a:rPr lang="en-US" dirty="0" smtClean="0">
                <a:solidFill>
                  <a:schemeClr val="tx1"/>
                </a:solidFill>
                <a:cs typeface="Arial" charset="0"/>
              </a:rPr>
            </a:br>
            <a:r>
              <a:rPr lang="en-US" dirty="0" smtClean="0">
                <a:solidFill>
                  <a:schemeClr val="tx1"/>
                </a:solidFill>
                <a:cs typeface="Arial" charset="0"/>
              </a:rPr>
              <a:t>		&lt;description&gt;</a:t>
            </a:r>
            <a:br>
              <a:rPr lang="en-US" dirty="0" smtClean="0">
                <a:solidFill>
                  <a:schemeClr val="tx1"/>
                </a:solidFill>
                <a:cs typeface="Arial" charset="0"/>
              </a:rPr>
            </a:br>
            <a:r>
              <a:rPr lang="en-US" dirty="0" smtClean="0">
                <a:solidFill>
                  <a:schemeClr val="tx1"/>
                </a:solidFill>
                <a:cs typeface="Arial" charset="0"/>
              </a:rPr>
              <a:t>			Basic and advanced techniques in digital image processing</a:t>
            </a:r>
            <a:br>
              <a:rPr lang="en-US" dirty="0" smtClean="0">
                <a:solidFill>
                  <a:schemeClr val="tx1"/>
                </a:solidFill>
                <a:cs typeface="Arial" charset="0"/>
              </a:rPr>
            </a:br>
            <a:r>
              <a:rPr lang="en-US" dirty="0" smtClean="0">
                <a:solidFill>
                  <a:schemeClr val="tx1"/>
                </a:solidFill>
                <a:cs typeface="Arial" charset="0"/>
              </a:rPr>
              <a:t>		&lt;/description&gt;</a:t>
            </a:r>
            <a:br>
              <a:rPr lang="en-US" dirty="0" smtClean="0">
                <a:solidFill>
                  <a:schemeClr val="tx1"/>
                </a:solidFill>
                <a:cs typeface="Arial" charset="0"/>
              </a:rPr>
            </a:br>
            <a:r>
              <a:rPr lang="en-US" dirty="0" smtClean="0">
                <a:solidFill>
                  <a:schemeClr val="tx1"/>
                </a:solidFill>
                <a:cs typeface="Arial" charset="0"/>
              </a:rPr>
              <a:t>	&lt;/book&gt;</a:t>
            </a:r>
            <a:endParaRPr lang="el-GR" dirty="0" smtClean="0">
              <a:solidFill>
                <a:schemeClr val="tx1"/>
              </a:solidFill>
              <a:cs typeface="Arial" charset="0"/>
            </a:endParaRPr>
          </a:p>
          <a:p>
            <a:pPr eaLnBrk="0" hangingPunct="0">
              <a:lnSpc>
                <a:spcPct val="100000"/>
              </a:lnSpc>
              <a:buClrTx/>
              <a:buSzTx/>
            </a:pPr>
            <a:r>
              <a:rPr lang="el-GR" dirty="0" smtClean="0">
                <a:solidFill>
                  <a:schemeClr val="tx1"/>
                </a:solidFill>
                <a:cs typeface="Arial" charset="0"/>
              </a:rPr>
              <a:t>Οι λέξεις που περικλείονται από “ &lt; &gt; “ στοιχεία (</a:t>
            </a:r>
            <a:r>
              <a:rPr lang="en-US" dirty="0" smtClean="0">
                <a:solidFill>
                  <a:schemeClr val="tx1"/>
                </a:solidFill>
                <a:cs typeface="Arial" charset="0"/>
              </a:rPr>
              <a:t>elements</a:t>
            </a:r>
            <a:r>
              <a:rPr lang="el-GR" dirty="0" smtClean="0">
                <a:solidFill>
                  <a:schemeClr val="tx1"/>
                </a:solidFill>
                <a:cs typeface="Arial" charset="0"/>
              </a:rPr>
              <a:t>). Κάθε στοιχείο πρέπει να ανοίγει και να κλείνει με ένα “ / “ χρησιμοποιώντας πάντα την ίδια λέξη. Τα στοιχεία που περιέχουν </a:t>
            </a:r>
            <a:r>
              <a:rPr lang="el-GR" dirty="0" err="1" smtClean="0">
                <a:solidFill>
                  <a:schemeClr val="tx1"/>
                </a:solidFill>
                <a:cs typeface="Arial" charset="0"/>
              </a:rPr>
              <a:t>υποστοιχεία</a:t>
            </a:r>
            <a:r>
              <a:rPr lang="el-GR" dirty="0" smtClean="0">
                <a:solidFill>
                  <a:schemeClr val="tx1"/>
                </a:solidFill>
                <a:cs typeface="Arial" charset="0"/>
              </a:rPr>
              <a:t> λέγονται κόμβοι (</a:t>
            </a:r>
            <a:r>
              <a:rPr lang="en-US" dirty="0" smtClean="0">
                <a:solidFill>
                  <a:schemeClr val="tx1"/>
                </a:solidFill>
                <a:cs typeface="Arial" charset="0"/>
              </a:rPr>
              <a:t>nodes</a:t>
            </a:r>
            <a:r>
              <a:rPr lang="el-GR" dirty="0" smtClean="0">
                <a:solidFill>
                  <a:schemeClr val="tx1"/>
                </a:solidFill>
                <a:cs typeface="Arial" charset="0"/>
              </a:rPr>
              <a:t>). Το πρώτο στοιχείο στο έγγραφο λέγεται ρίζα (</a:t>
            </a:r>
            <a:r>
              <a:rPr lang="en-US" dirty="0" smtClean="0">
                <a:solidFill>
                  <a:schemeClr val="tx1"/>
                </a:solidFill>
                <a:cs typeface="Arial" charset="0"/>
              </a:rPr>
              <a:t>root element</a:t>
            </a:r>
            <a:r>
              <a:rPr lang="el-GR" dirty="0" smtClean="0">
                <a:solidFill>
                  <a:schemeClr val="tx1"/>
                </a:solidFill>
                <a:cs typeface="Arial" charset="0"/>
              </a:rPr>
              <a:t>) εξαιρώντας το στοιχείο που δηλώνει τον τύπο του εγγράφου (&lt;? </a:t>
            </a:r>
            <a:r>
              <a:rPr lang="en-US" dirty="0" smtClean="0">
                <a:solidFill>
                  <a:schemeClr val="tx1"/>
                </a:solidFill>
                <a:cs typeface="Arial" charset="0"/>
              </a:rPr>
              <a:t>xml version</a:t>
            </a:r>
            <a:r>
              <a:rPr lang="el-GR" dirty="0" smtClean="0">
                <a:solidFill>
                  <a:schemeClr val="tx1"/>
                </a:solidFill>
                <a:cs typeface="Arial" charset="0"/>
              </a:rPr>
              <a:t>=”1.0” </a:t>
            </a:r>
            <a:r>
              <a:rPr lang="en-US" dirty="0" smtClean="0">
                <a:solidFill>
                  <a:schemeClr val="tx1"/>
                </a:solidFill>
                <a:cs typeface="Arial" charset="0"/>
              </a:rPr>
              <a:t>encoding</a:t>
            </a:r>
            <a:r>
              <a:rPr lang="el-GR" dirty="0" smtClean="0">
                <a:solidFill>
                  <a:schemeClr val="tx1"/>
                </a:solidFill>
                <a:cs typeface="Arial" charset="0"/>
              </a:rPr>
              <a:t>=”</a:t>
            </a:r>
            <a:r>
              <a:rPr lang="en-US" dirty="0" smtClean="0">
                <a:solidFill>
                  <a:schemeClr val="tx1"/>
                </a:solidFill>
                <a:cs typeface="Arial" charset="0"/>
              </a:rPr>
              <a:t>UTF</a:t>
            </a:r>
            <a:r>
              <a:rPr lang="el-GR" dirty="0" smtClean="0">
                <a:solidFill>
                  <a:schemeClr val="tx1"/>
                </a:solidFill>
                <a:cs typeface="Arial" charset="0"/>
              </a:rPr>
              <a:t>-8”?&gt;). Η διαμόρφωση του </a:t>
            </a:r>
            <a:r>
              <a:rPr lang="en-US" dirty="0" smtClean="0">
                <a:solidFill>
                  <a:schemeClr val="tx1"/>
                </a:solidFill>
                <a:cs typeface="Arial" charset="0"/>
              </a:rPr>
              <a:t>XML </a:t>
            </a:r>
            <a:r>
              <a:rPr lang="el-GR" dirty="0" smtClean="0">
                <a:solidFill>
                  <a:schemeClr val="tx1"/>
                </a:solidFill>
                <a:cs typeface="Arial" charset="0"/>
              </a:rPr>
              <a:t>εγγράφου γίνεται σε επίπεδα. Έτσι στο παραπάνω παράδειγμα το στοιχείο &lt;</a:t>
            </a:r>
            <a:r>
              <a:rPr lang="en-US" dirty="0" smtClean="0">
                <a:solidFill>
                  <a:schemeClr val="tx1"/>
                </a:solidFill>
                <a:cs typeface="Arial" charset="0"/>
              </a:rPr>
              <a:t>book</a:t>
            </a:r>
            <a:r>
              <a:rPr lang="el-GR" dirty="0" smtClean="0">
                <a:solidFill>
                  <a:schemeClr val="tx1"/>
                </a:solidFill>
                <a:cs typeface="Arial" charset="0"/>
              </a:rPr>
              <a:t>&gt; είναι η ρίζα του εγγράφου και περιέχει τα στοιχεία παιδιά (</a:t>
            </a:r>
            <a:r>
              <a:rPr lang="en-US" dirty="0" smtClean="0">
                <a:solidFill>
                  <a:schemeClr val="tx1"/>
                </a:solidFill>
                <a:cs typeface="Arial" charset="0"/>
              </a:rPr>
              <a:t>child elements</a:t>
            </a:r>
            <a:r>
              <a:rPr lang="el-GR" dirty="0" smtClean="0">
                <a:solidFill>
                  <a:schemeClr val="tx1"/>
                </a:solidFill>
                <a:cs typeface="Arial" charset="0"/>
              </a:rPr>
              <a:t>)  &lt;</a:t>
            </a:r>
            <a:r>
              <a:rPr lang="en-US" dirty="0" smtClean="0">
                <a:solidFill>
                  <a:schemeClr val="tx1"/>
                </a:solidFill>
                <a:cs typeface="Arial" charset="0"/>
              </a:rPr>
              <a:t>name</a:t>
            </a:r>
            <a:r>
              <a:rPr lang="el-GR" dirty="0" smtClean="0">
                <a:solidFill>
                  <a:schemeClr val="tx1"/>
                </a:solidFill>
                <a:cs typeface="Arial" charset="0"/>
              </a:rPr>
              <a:t>&gt;,&lt;</a:t>
            </a:r>
            <a:r>
              <a:rPr lang="en-US" dirty="0" smtClean="0">
                <a:solidFill>
                  <a:schemeClr val="tx1"/>
                </a:solidFill>
                <a:cs typeface="Arial" charset="0"/>
              </a:rPr>
              <a:t>author</a:t>
            </a:r>
            <a:r>
              <a:rPr lang="el-GR" dirty="0" smtClean="0">
                <a:solidFill>
                  <a:schemeClr val="tx1"/>
                </a:solidFill>
                <a:cs typeface="Arial" charset="0"/>
              </a:rPr>
              <a:t>&gt;,&lt;</a:t>
            </a:r>
            <a:r>
              <a:rPr lang="en-US" dirty="0" smtClean="0">
                <a:solidFill>
                  <a:schemeClr val="tx1"/>
                </a:solidFill>
                <a:cs typeface="Arial" charset="0"/>
              </a:rPr>
              <a:t>publisher</a:t>
            </a:r>
            <a:r>
              <a:rPr lang="el-GR" dirty="0" smtClean="0">
                <a:solidFill>
                  <a:schemeClr val="tx1"/>
                </a:solidFill>
                <a:cs typeface="Arial" charset="0"/>
              </a:rPr>
              <a:t>&gt; και &lt;</a:t>
            </a:r>
            <a:r>
              <a:rPr lang="en-US" dirty="0" smtClean="0">
                <a:solidFill>
                  <a:schemeClr val="tx1"/>
                </a:solidFill>
                <a:cs typeface="Arial" charset="0"/>
              </a:rPr>
              <a:t>description</a:t>
            </a:r>
            <a:r>
              <a:rPr lang="el-GR" dirty="0" smtClean="0">
                <a:solidFill>
                  <a:schemeClr val="tx1"/>
                </a:solidFill>
                <a:cs typeface="Arial" charset="0"/>
              </a:rPr>
              <a:t>&gt;. Επίσης είναι και κόμβος και στοιχείο πατέρας (</a:t>
            </a:r>
            <a:r>
              <a:rPr lang="en-US" dirty="0" smtClean="0">
                <a:solidFill>
                  <a:schemeClr val="tx1"/>
                </a:solidFill>
                <a:cs typeface="Arial" charset="0"/>
              </a:rPr>
              <a:t>parent element</a:t>
            </a:r>
            <a:r>
              <a:rPr lang="el-GR" dirty="0" smtClean="0">
                <a:solidFill>
                  <a:schemeClr val="tx1"/>
                </a:solidFill>
                <a:cs typeface="Arial" charset="0"/>
              </a:rPr>
              <a:t>)</a:t>
            </a:r>
            <a:r>
              <a:rPr lang="en-US" dirty="0" smtClean="0">
                <a:solidFill>
                  <a:schemeClr val="tx1"/>
                </a:solidFill>
                <a:cs typeface="Arial" charset="0"/>
              </a:rPr>
              <a:t>.</a:t>
            </a:r>
            <a:endParaRPr lang="en-US" dirty="0">
              <a:solidFill>
                <a:schemeClr val="tx1"/>
              </a:solidFill>
              <a:cs typeface="Arial" charset="0"/>
            </a:endParaRPr>
          </a:p>
        </p:txBody>
      </p:sp>
    </p:spTree>
    <p:extLst>
      <p:ext uri="{BB962C8B-B14F-4D97-AF65-F5344CB8AC3E}">
        <p14:creationId xmlns:p14="http://schemas.microsoft.com/office/powerpoint/2010/main" val="283848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a:t>
            </a:r>
            <a:endParaRPr lang="el-GR" dirty="0"/>
          </a:p>
        </p:txBody>
      </p:sp>
      <p:sp>
        <p:nvSpPr>
          <p:cNvPr id="5" name="4 - Ορθογώνιο"/>
          <p:cNvSpPr/>
          <p:nvPr/>
        </p:nvSpPr>
        <p:spPr>
          <a:xfrm>
            <a:off x="467545" y="1484784"/>
            <a:ext cx="8424936" cy="3139321"/>
          </a:xfrm>
          <a:prstGeom prst="rect">
            <a:avLst/>
          </a:prstGeom>
        </p:spPr>
        <p:txBody>
          <a:bodyPr wrap="square">
            <a:spAutoFit/>
          </a:bodyPr>
          <a:lstStyle/>
          <a:p>
            <a:r>
              <a:rPr lang="en-GB" dirty="0" smtClean="0"/>
              <a:t>H HTML (</a:t>
            </a:r>
            <a:r>
              <a:rPr lang="en-GB" dirty="0" err="1" smtClean="0"/>
              <a:t>HyperText</a:t>
            </a:r>
            <a:r>
              <a:rPr lang="en-GB" dirty="0" smtClean="0"/>
              <a:t> </a:t>
            </a:r>
            <a:r>
              <a:rPr lang="en-GB" dirty="0" err="1" smtClean="0"/>
              <a:t>Markup</a:t>
            </a:r>
            <a:r>
              <a:rPr lang="en-GB" dirty="0" smtClean="0"/>
              <a:t> Language) </a:t>
            </a:r>
            <a:r>
              <a:rPr lang="el-GR" dirty="0" smtClean="0"/>
              <a:t>περιέχει στοιχεία τα οποία αποτελούνται από ετικέτες (</a:t>
            </a:r>
            <a:r>
              <a:rPr lang="el-GR" dirty="0" err="1" smtClean="0"/>
              <a:t>tags</a:t>
            </a:r>
            <a:r>
              <a:rPr lang="el-GR" dirty="0" smtClean="0"/>
              <a:t>), οι οποίες περικλείονται μέσα σε σύμβολα  &lt;&gt; </a:t>
            </a:r>
          </a:p>
          <a:p>
            <a:r>
              <a:rPr lang="el-GR" dirty="0" smtClean="0"/>
              <a:t>Τα στοιχεία αυτά έχουν σαν στόχο την σύνταξη και μορφοποίηση κειμένου. Είναι δηλαδή μια γλώσσα που περιγράφει τον τρόπο που θέλουμε να εμφανίσει το κείμενο (μαζί φυσικά με εξωτερικά και ενσωματωμένα στοιχεία όπως εικόνες, βίντεο κλπ)</a:t>
            </a:r>
          </a:p>
          <a:p>
            <a:r>
              <a:rPr lang="el-GR" dirty="0" smtClean="0"/>
              <a:t>Το χαρακτηριστικό του είναι η παρουσία </a:t>
            </a:r>
            <a:r>
              <a:rPr lang="el-GR" dirty="0" err="1" smtClean="0"/>
              <a:t>υπερσυνδέσμων</a:t>
            </a:r>
            <a:r>
              <a:rPr lang="el-GR" dirty="0" smtClean="0"/>
              <a:t> δηλαδή όλα τα στοιχεία αναπαρίσταται από την διεύθυνση τους στο διαδίκτυο (</a:t>
            </a:r>
            <a:r>
              <a:rPr lang="en-US" dirty="0" smtClean="0"/>
              <a:t>URL</a:t>
            </a:r>
            <a:r>
              <a:rPr lang="el-GR" dirty="0" smtClean="0"/>
              <a:t>). Μέσω </a:t>
            </a:r>
            <a:r>
              <a:rPr lang="en-US" dirty="0" smtClean="0"/>
              <a:t>URLs </a:t>
            </a:r>
            <a:r>
              <a:rPr lang="el-GR" dirty="0" smtClean="0"/>
              <a:t>μπορώ επίσης να μεταβώ σε άλλες σελίδες </a:t>
            </a:r>
            <a:r>
              <a:rPr lang="en-US" dirty="0" smtClean="0"/>
              <a:t>(link).</a:t>
            </a:r>
            <a:endParaRPr lang="el-GR" dirty="0" smtClean="0"/>
          </a:p>
          <a:p>
            <a:endParaRPr lang="el-GR" dirty="0" smtClean="0"/>
          </a:p>
          <a:p>
            <a:r>
              <a:rPr lang="el-GR" dirty="0" smtClean="0"/>
              <a:t>Τέλος κάποια από τα </a:t>
            </a:r>
            <a:r>
              <a:rPr lang="en-US" dirty="0" smtClean="0"/>
              <a:t>tags</a:t>
            </a:r>
            <a:r>
              <a:rPr lang="el-GR" dirty="0" smtClean="0"/>
              <a:t> αποτελούν κόμβους αλληλεπίδρασης και </a:t>
            </a:r>
            <a:r>
              <a:rPr lang="el-GR" dirty="0" err="1" smtClean="0"/>
              <a:t>διάδρασης</a:t>
            </a:r>
            <a:r>
              <a:rPr lang="el-GR" dirty="0" smtClean="0"/>
              <a:t> του χρήστη με την ιστοσελίδα.</a:t>
            </a:r>
            <a:endParaRPr lang="en-GB" dirty="0"/>
          </a:p>
        </p:txBody>
      </p:sp>
    </p:spTree>
    <p:extLst>
      <p:ext uri="{BB962C8B-B14F-4D97-AF65-F5344CB8AC3E}">
        <p14:creationId xmlns:p14="http://schemas.microsoft.com/office/powerpoint/2010/main" val="381523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Εισαγωγή στα </a:t>
            </a:r>
            <a:r>
              <a:rPr lang="en-US" dirty="0" smtClean="0"/>
              <a:t>network protocols</a:t>
            </a:r>
            <a:endParaRPr lang="el-GR" dirty="0"/>
          </a:p>
        </p:txBody>
      </p:sp>
      <p:sp>
        <p:nvSpPr>
          <p:cNvPr id="3" name="Subtitle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1695135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a:t>
            </a:r>
            <a:endParaRPr lang="el-GR" dirty="0"/>
          </a:p>
        </p:txBody>
      </p:sp>
      <p:sp>
        <p:nvSpPr>
          <p:cNvPr id="3" name="2 - Ορθογώνιο"/>
          <p:cNvSpPr/>
          <p:nvPr/>
        </p:nvSpPr>
        <p:spPr>
          <a:xfrm>
            <a:off x="251520" y="1124744"/>
            <a:ext cx="8208912" cy="5755422"/>
          </a:xfrm>
          <a:prstGeom prst="rect">
            <a:avLst/>
          </a:prstGeom>
        </p:spPr>
        <p:txBody>
          <a:bodyPr wrap="square">
            <a:spAutoFit/>
          </a:bodyPr>
          <a:lstStyle/>
          <a:p>
            <a:r>
              <a:rPr lang="en-US" sz="1600" dirty="0" smtClean="0">
                <a:solidFill>
                  <a:schemeClr val="tx2">
                    <a:lumMod val="75000"/>
                  </a:schemeClr>
                </a:solidFill>
                <a:latin typeface="Consolas"/>
              </a:rPr>
              <a:t>&lt;HTML&gt;</a:t>
            </a:r>
          </a:p>
          <a:p>
            <a:r>
              <a:rPr lang="en-US" sz="1600" dirty="0" smtClean="0">
                <a:solidFill>
                  <a:srgbClr val="0000FF"/>
                </a:solidFill>
                <a:latin typeface="Consolas"/>
              </a:rPr>
              <a:t>&lt;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 </a:t>
            </a:r>
            <a:r>
              <a:rPr lang="en-US" sz="1600" dirty="0" smtClean="0">
                <a:solidFill>
                  <a:srgbClr val="FF0000"/>
                </a:solidFill>
                <a:latin typeface="Consolas"/>
              </a:rPr>
              <a:t>border</a:t>
            </a:r>
            <a:r>
              <a:rPr lang="en-US" sz="1600" dirty="0" smtClean="0">
                <a:solidFill>
                  <a:srgbClr val="0000FF"/>
                </a:solidFill>
                <a:latin typeface="Consolas"/>
              </a:rPr>
              <a:t>="1" </a:t>
            </a:r>
            <a:r>
              <a:rPr lang="en-US" sz="1600" dirty="0" smtClean="0">
                <a:solidFill>
                  <a:srgbClr val="FF0000"/>
                </a:solidFill>
                <a:latin typeface="Consolas"/>
              </a:rPr>
              <a:t>width</a:t>
            </a:r>
            <a:r>
              <a:rPr lang="en-US" sz="1600" dirty="0" smtClean="0">
                <a:solidFill>
                  <a:srgbClr val="0000FF"/>
                </a:solidFill>
                <a:latin typeface="Consolas"/>
              </a:rPr>
              <a:t>="50%"&gt;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&gt;0&lt;/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="100%" </a:t>
            </a:r>
            <a:r>
              <a:rPr lang="en-US" sz="1600" dirty="0" err="1" smtClean="0">
                <a:solidFill>
                  <a:srgbClr val="FF0000"/>
                </a:solidFill>
                <a:latin typeface="Consolas"/>
              </a:rPr>
              <a:t>colspan</a:t>
            </a:r>
            <a:r>
              <a:rPr lang="en-US" sz="1600" dirty="0" smtClean="0">
                <a:solidFill>
                  <a:srgbClr val="0000FF"/>
                </a:solidFill>
                <a:latin typeface="Consolas"/>
              </a:rPr>
              <a:t>="3" </a:t>
            </a:r>
            <a:r>
              <a:rPr lang="en-US" sz="1600" dirty="0" err="1" smtClean="0">
                <a:solidFill>
                  <a:srgbClr val="FF0000"/>
                </a:solidFill>
                <a:latin typeface="Consolas"/>
              </a:rPr>
              <a:t>bgcolor</a:t>
            </a:r>
            <a:r>
              <a:rPr lang="en-US" sz="1600" dirty="0" smtClean="0">
                <a:solidFill>
                  <a:srgbClr val="0000FF"/>
                </a:solidFill>
                <a:latin typeface="Consolas"/>
              </a:rPr>
              <a:t>="#008080"&gt;</a:t>
            </a:r>
          </a:p>
          <a:p>
            <a:r>
              <a:rPr lang="en-US" sz="1600" dirty="0" smtClean="0">
                <a:solidFill>
                  <a:srgbClr val="0000FF"/>
                </a:solidFill>
                <a:latin typeface="Consolas"/>
              </a:rPr>
              <a:t>&lt;</a:t>
            </a:r>
            <a:r>
              <a:rPr lang="en-US" sz="1600" dirty="0" smtClean="0">
                <a:solidFill>
                  <a:srgbClr val="A31515"/>
                </a:solidFill>
                <a:latin typeface="Consolas"/>
              </a:rPr>
              <a:t>form </a:t>
            </a:r>
            <a:r>
              <a:rPr lang="en-US" sz="1600" dirty="0" smtClean="0">
                <a:solidFill>
                  <a:srgbClr val="FF0000"/>
                </a:solidFill>
                <a:latin typeface="Consolas"/>
              </a:rPr>
              <a:t>method</a:t>
            </a:r>
            <a:r>
              <a:rPr lang="en-US" sz="1600" dirty="0" smtClean="0">
                <a:solidFill>
                  <a:srgbClr val="0000FF"/>
                </a:solidFill>
                <a:latin typeface="Consolas"/>
              </a:rPr>
              <a:t>="POST"</a:t>
            </a:r>
          </a:p>
          <a:p>
            <a:r>
              <a:rPr lang="en-US" sz="1600" dirty="0" smtClean="0">
                <a:solidFill>
                  <a:srgbClr val="0000FF"/>
                </a:solidFill>
                <a:latin typeface="Consolas"/>
              </a:rPr>
              <a:t>    </a:t>
            </a:r>
            <a:r>
              <a:rPr lang="en-US" sz="1600" dirty="0" smtClean="0">
                <a:solidFill>
                  <a:srgbClr val="FF0000"/>
                </a:solidFill>
                <a:latin typeface="Consolas"/>
              </a:rPr>
              <a:t>action</a:t>
            </a:r>
            <a:r>
              <a:rPr lang="en-US" sz="1600" dirty="0" smtClean="0">
                <a:solidFill>
                  <a:srgbClr val="0000FF"/>
                </a:solidFill>
                <a:latin typeface="Consolas"/>
              </a:rPr>
              <a:t>="example13.php3"&gt;</a:t>
            </a:r>
          </a:p>
          <a:p>
            <a:r>
              <a:rPr lang="en-US" sz="1600" dirty="0" smtClean="0">
                <a:solidFill>
                  <a:srgbClr val="0000FF"/>
                </a:solidFill>
                <a:latin typeface="Consolas"/>
              </a:rPr>
              <a:t>   &lt;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="center"&gt;</a:t>
            </a:r>
          </a:p>
          <a:p>
            <a:r>
              <a:rPr lang="en-US" sz="1600" dirty="0" smtClean="0">
                <a:solidFill>
                  <a:srgbClr val="0000FF"/>
                </a:solidFill>
                <a:latin typeface="Consolas"/>
              </a:rPr>
              <a:t>   &lt;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input </a:t>
            </a:r>
            <a:r>
              <a:rPr lang="en-US" sz="1600" dirty="0" smtClean="0">
                <a:solidFill>
                  <a:srgbClr val="FF0000"/>
                </a:solidFill>
                <a:latin typeface="Consolas"/>
              </a:rPr>
              <a:t>type</a:t>
            </a:r>
            <a:r>
              <a:rPr lang="en-US" sz="1600" dirty="0" smtClean="0">
                <a:solidFill>
                  <a:srgbClr val="0000FF"/>
                </a:solidFill>
                <a:latin typeface="Consolas"/>
              </a:rPr>
              <a:t>="submit" </a:t>
            </a:r>
            <a:r>
              <a:rPr lang="en-US" sz="1600" dirty="0" smtClean="0">
                <a:solidFill>
                  <a:srgbClr val="FF0000"/>
                </a:solidFill>
                <a:latin typeface="Consolas"/>
              </a:rPr>
              <a:t>value</a:t>
            </a:r>
            <a:r>
              <a:rPr lang="en-US" sz="1600" dirty="0" smtClean="0">
                <a:solidFill>
                  <a:srgbClr val="0000FF"/>
                </a:solidFill>
                <a:latin typeface="Consolas"/>
              </a:rPr>
              <a:t>="Spin!"&gt;&lt;/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form</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&lt;/HTML&gt;</a:t>
            </a:r>
          </a:p>
          <a:p>
            <a:endParaRPr lang="en-US" sz="1600" dirty="0" smtClean="0">
              <a:solidFill>
                <a:srgbClr val="0000FF"/>
              </a:solidFill>
              <a:latin typeface="Consolas"/>
            </a:endParaRPr>
          </a:p>
        </p:txBody>
      </p:sp>
      <p:pic>
        <p:nvPicPr>
          <p:cNvPr id="1026" name="Picture 2"/>
          <p:cNvPicPr>
            <a:picLocks noChangeAspect="1" noChangeArrowheads="1"/>
          </p:cNvPicPr>
          <p:nvPr/>
        </p:nvPicPr>
        <p:blipFill>
          <a:blip r:embed="rId2" cstate="print"/>
          <a:srcRect/>
          <a:stretch>
            <a:fillRect/>
          </a:stretch>
        </p:blipFill>
        <p:spPr bwMode="auto">
          <a:xfrm>
            <a:off x="4252415" y="1134616"/>
            <a:ext cx="4064001" cy="2438400"/>
          </a:xfrm>
          <a:prstGeom prst="rect">
            <a:avLst/>
          </a:prstGeom>
          <a:noFill/>
          <a:ln w="9525">
            <a:noFill/>
            <a:miter lim="800000"/>
            <a:headEnd/>
            <a:tailEnd/>
          </a:ln>
        </p:spPr>
      </p:pic>
    </p:spTree>
    <p:extLst>
      <p:ext uri="{BB962C8B-B14F-4D97-AF65-F5344CB8AC3E}">
        <p14:creationId xmlns:p14="http://schemas.microsoft.com/office/powerpoint/2010/main" val="191680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 Tag list</a:t>
            </a:r>
            <a:endParaRPr lang="el-GR" dirty="0"/>
          </a:p>
        </p:txBody>
      </p:sp>
      <p:sp>
        <p:nvSpPr>
          <p:cNvPr id="3" name="2 - Ορθογώνιο"/>
          <p:cNvSpPr/>
          <p:nvPr/>
        </p:nvSpPr>
        <p:spPr>
          <a:xfrm>
            <a:off x="179512" y="1059115"/>
            <a:ext cx="7776864" cy="5755422"/>
          </a:xfrm>
          <a:prstGeom prst="rect">
            <a:avLst/>
          </a:prstGeom>
        </p:spPr>
        <p:txBody>
          <a:bodyPr wrap="square">
            <a:spAutoFit/>
          </a:bodyPr>
          <a:lstStyle/>
          <a:p>
            <a:r>
              <a:rPr lang="en-GB" sz="1600" dirty="0" smtClean="0"/>
              <a:t>  &lt;!DOCTYPE&gt;  Defines the document type </a:t>
            </a:r>
          </a:p>
          <a:p>
            <a:r>
              <a:rPr lang="en-GB" sz="1600" dirty="0" smtClean="0"/>
              <a:t>&lt;html&gt; Defines an HTML document </a:t>
            </a:r>
          </a:p>
          <a:p>
            <a:r>
              <a:rPr lang="en-GB" sz="1600" dirty="0" smtClean="0"/>
              <a:t>&lt;title&gt; Defines a title for the document </a:t>
            </a:r>
          </a:p>
          <a:p>
            <a:r>
              <a:rPr lang="en-GB" sz="1600" dirty="0" smtClean="0"/>
              <a:t>&lt;body&gt; Defines the document's body </a:t>
            </a:r>
          </a:p>
          <a:p>
            <a:r>
              <a:rPr lang="en-GB" sz="1600" dirty="0" smtClean="0"/>
              <a:t>&lt;h1&gt; to &lt;h6&gt; Defines HTML headings </a:t>
            </a:r>
          </a:p>
          <a:p>
            <a:r>
              <a:rPr lang="en-GB" sz="1600" dirty="0" smtClean="0"/>
              <a:t>&lt;p&gt; Defines a paragraph </a:t>
            </a:r>
          </a:p>
          <a:p>
            <a:r>
              <a:rPr lang="en-GB" sz="1600" dirty="0" smtClean="0"/>
              <a:t>&lt;</a:t>
            </a:r>
            <a:r>
              <a:rPr lang="en-GB" sz="1600" dirty="0" err="1" smtClean="0"/>
              <a:t>br</a:t>
            </a:r>
            <a:r>
              <a:rPr lang="en-GB" sz="1600" dirty="0" smtClean="0"/>
              <a:t>&gt; Inserts a single line break </a:t>
            </a:r>
          </a:p>
          <a:p>
            <a:r>
              <a:rPr lang="en-GB" sz="1600" dirty="0" smtClean="0"/>
              <a:t>&lt;hr&gt; Defines a thematic change in the content </a:t>
            </a:r>
          </a:p>
          <a:p>
            <a:r>
              <a:rPr lang="en-GB" sz="1600" dirty="0" smtClean="0"/>
              <a:t>&lt;!--...--&gt; Defines a comment</a:t>
            </a:r>
          </a:p>
          <a:p>
            <a:r>
              <a:rPr lang="en-GB" sz="1600" dirty="0" smtClean="0"/>
              <a:t>&lt;b&gt; Defines bold text </a:t>
            </a:r>
          </a:p>
          <a:p>
            <a:r>
              <a:rPr lang="en-GB" sz="1600" dirty="0" smtClean="0"/>
              <a:t>&lt;form&gt; Defines an HTML form for user input </a:t>
            </a:r>
          </a:p>
          <a:p>
            <a:r>
              <a:rPr lang="en-GB" sz="1600" dirty="0" smtClean="0"/>
              <a:t>&lt;input&gt; Defines an input control </a:t>
            </a:r>
          </a:p>
          <a:p>
            <a:r>
              <a:rPr lang="en-GB" sz="1600" dirty="0" smtClean="0"/>
              <a:t>&lt;</a:t>
            </a:r>
            <a:r>
              <a:rPr lang="en-GB" sz="1600" dirty="0" err="1" smtClean="0"/>
              <a:t>textarea</a:t>
            </a:r>
            <a:r>
              <a:rPr lang="en-GB" sz="1600" dirty="0" smtClean="0"/>
              <a:t>&gt; Defines a multiline input control (text area) </a:t>
            </a:r>
          </a:p>
          <a:p>
            <a:r>
              <a:rPr lang="en-GB" sz="1600" dirty="0" smtClean="0"/>
              <a:t>&lt;button&gt; Defines a clickable button </a:t>
            </a:r>
          </a:p>
          <a:p>
            <a:r>
              <a:rPr lang="en-GB" sz="1600" dirty="0" smtClean="0"/>
              <a:t>&lt;select&gt; Defines a drop-down list </a:t>
            </a:r>
          </a:p>
          <a:p>
            <a:r>
              <a:rPr lang="en-GB" sz="1600" dirty="0" smtClean="0"/>
              <a:t>&lt;option&gt; Defines an option in a drop-down list </a:t>
            </a:r>
          </a:p>
          <a:p>
            <a:r>
              <a:rPr lang="en-GB" sz="1600" dirty="0" smtClean="0"/>
              <a:t>&lt;label&gt; Defines a label for an &lt;input&gt; element </a:t>
            </a:r>
          </a:p>
          <a:p>
            <a:r>
              <a:rPr lang="en-GB" sz="1600" dirty="0" smtClean="0"/>
              <a:t>&lt;</a:t>
            </a:r>
            <a:r>
              <a:rPr lang="en-GB" sz="1600" dirty="0" err="1" smtClean="0"/>
              <a:t>img</a:t>
            </a:r>
            <a:r>
              <a:rPr lang="en-GB" sz="1600" dirty="0" smtClean="0"/>
              <a:t>&gt; Defines an image </a:t>
            </a:r>
          </a:p>
          <a:p>
            <a:r>
              <a:rPr lang="en-GB" sz="1600" dirty="0" smtClean="0"/>
              <a:t>&lt;a&gt; Defines a hyperlink </a:t>
            </a:r>
          </a:p>
          <a:p>
            <a:r>
              <a:rPr lang="en-US" sz="1600" dirty="0" smtClean="0"/>
              <a:t>&lt;table&gt; Defines a table </a:t>
            </a:r>
          </a:p>
          <a:p>
            <a:r>
              <a:rPr lang="en-US" sz="1600" dirty="0" smtClean="0"/>
              <a:t>&lt;</a:t>
            </a:r>
            <a:r>
              <a:rPr lang="en-US" sz="1600" dirty="0" err="1" smtClean="0"/>
              <a:t>tr</a:t>
            </a:r>
            <a:r>
              <a:rPr lang="en-US" sz="1600" dirty="0" smtClean="0"/>
              <a:t>&gt; Defines a row in a table </a:t>
            </a:r>
          </a:p>
          <a:p>
            <a:r>
              <a:rPr lang="en-US" sz="1600" dirty="0" smtClean="0"/>
              <a:t>&lt;td&gt; Defines a cell in a table</a:t>
            </a:r>
          </a:p>
          <a:p>
            <a:r>
              <a:rPr lang="en-US" sz="1600" dirty="0" smtClean="0"/>
              <a:t>……………………………………. Source w3schools.com</a:t>
            </a:r>
            <a:endParaRPr lang="en-GB" sz="1600" dirty="0"/>
          </a:p>
        </p:txBody>
      </p:sp>
    </p:spTree>
    <p:extLst>
      <p:ext uri="{BB962C8B-B14F-4D97-AF65-F5344CB8AC3E}">
        <p14:creationId xmlns:p14="http://schemas.microsoft.com/office/powerpoint/2010/main" val="280293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Javascript</a:t>
            </a:r>
            <a:endParaRPr lang="el-GR" dirty="0"/>
          </a:p>
        </p:txBody>
      </p:sp>
      <p:sp>
        <p:nvSpPr>
          <p:cNvPr id="3" name="2 - Ορθογώνιο"/>
          <p:cNvSpPr/>
          <p:nvPr/>
        </p:nvSpPr>
        <p:spPr>
          <a:xfrm>
            <a:off x="323528" y="1166843"/>
            <a:ext cx="8352928" cy="5355312"/>
          </a:xfrm>
          <a:prstGeom prst="rect">
            <a:avLst/>
          </a:prstGeom>
        </p:spPr>
        <p:txBody>
          <a:bodyPr wrap="square">
            <a:spAutoFit/>
          </a:bodyPr>
          <a:lstStyle/>
          <a:p>
            <a:r>
              <a:rPr lang="el-GR" dirty="0" smtClean="0"/>
              <a:t>Η </a:t>
            </a:r>
            <a:r>
              <a:rPr lang="el-GR" dirty="0" err="1" smtClean="0"/>
              <a:t>JavaScript</a:t>
            </a:r>
            <a:r>
              <a:rPr lang="el-GR" dirty="0" smtClean="0"/>
              <a:t> (JS) είναι γλώσσα προγραμματισμού που αρχικά υιοθετήθηκε από τους </a:t>
            </a:r>
            <a:r>
              <a:rPr lang="en-US" dirty="0" smtClean="0"/>
              <a:t>browser </a:t>
            </a:r>
            <a:r>
              <a:rPr lang="el-GR" dirty="0" smtClean="0"/>
              <a:t>ως </a:t>
            </a:r>
            <a:r>
              <a:rPr lang="el-GR" dirty="0" err="1" smtClean="0"/>
              <a:t>client</a:t>
            </a:r>
            <a:r>
              <a:rPr lang="el-GR" dirty="0" smtClean="0"/>
              <a:t>-</a:t>
            </a:r>
            <a:r>
              <a:rPr lang="el-GR" dirty="0" err="1" smtClean="0"/>
              <a:t>side</a:t>
            </a:r>
            <a:r>
              <a:rPr lang="el-GR" dirty="0" smtClean="0"/>
              <a:t> </a:t>
            </a:r>
            <a:r>
              <a:rPr lang="el-GR" dirty="0" err="1" smtClean="0"/>
              <a:t>script</a:t>
            </a:r>
            <a:r>
              <a:rPr lang="en-US" dirty="0" smtClean="0"/>
              <a:t>s</a:t>
            </a:r>
            <a:r>
              <a:rPr lang="el-GR" dirty="0" smtClean="0"/>
              <a:t> που έφτιαχναν την </a:t>
            </a:r>
            <a:r>
              <a:rPr lang="el-GR" dirty="0" err="1" smtClean="0"/>
              <a:t>διεπαφή</a:t>
            </a:r>
            <a:r>
              <a:rPr lang="el-GR" dirty="0" smtClean="0"/>
              <a:t> με τον χρήστη, μετέφεραν δεδομένα και αλλάζουν δυναμικά το περιεχόμενο του εγγράφου.</a:t>
            </a:r>
          </a:p>
          <a:p>
            <a:endParaRPr lang="el-GR" dirty="0" smtClean="0"/>
          </a:p>
          <a:p>
            <a:r>
              <a:rPr lang="el-GR" dirty="0" smtClean="0"/>
              <a:t>Η </a:t>
            </a:r>
            <a:r>
              <a:rPr lang="el-GR" dirty="0" err="1" smtClean="0"/>
              <a:t>JavaScript</a:t>
            </a:r>
            <a:r>
              <a:rPr lang="el-GR" dirty="0" smtClean="0"/>
              <a:t> είναι μια γλώσσα που είναι δυναμική, με συναρτήσεις ως αντικείμενα. Η σύνταξή της είναι επηρεασμένη από τη C.</a:t>
            </a:r>
          </a:p>
          <a:p>
            <a:endParaRPr lang="el-GR" dirty="0" smtClean="0"/>
          </a:p>
          <a:p>
            <a:endParaRPr lang="el-GR" dirty="0" smtClean="0"/>
          </a:p>
          <a:p>
            <a:r>
              <a:rPr lang="el-GR" dirty="0" smtClean="0"/>
              <a:t>Το </a:t>
            </a:r>
            <a:r>
              <a:rPr lang="el-GR" dirty="0" err="1" smtClean="0"/>
              <a:t>JScript</a:t>
            </a:r>
            <a:r>
              <a:rPr lang="el-GR" dirty="0" smtClean="0"/>
              <a:t> περιλήφθηκε στο πρόγραμμα Internet Explorer έκδοση 3.0, τον Αύγουστο του 1996.</a:t>
            </a:r>
          </a:p>
          <a:p>
            <a:endParaRPr lang="el-GR" dirty="0" smtClean="0"/>
          </a:p>
          <a:p>
            <a:endParaRPr lang="el-GR" dirty="0" smtClean="0"/>
          </a:p>
          <a:p>
            <a:r>
              <a:rPr lang="el-GR" dirty="0" smtClean="0"/>
              <a:t>Τον Νοέμβριο του 1996, η </a:t>
            </a:r>
            <a:r>
              <a:rPr lang="el-GR" dirty="0" err="1" smtClean="0"/>
              <a:t>Netscape</a:t>
            </a:r>
            <a:r>
              <a:rPr lang="el-GR" dirty="0" smtClean="0"/>
              <a:t> ανακοίνωσε ότι είχε υποβάλει τη γλώσσα </a:t>
            </a:r>
            <a:r>
              <a:rPr lang="el-GR" dirty="0" err="1" smtClean="0"/>
              <a:t>JavaScript</a:t>
            </a:r>
            <a:r>
              <a:rPr lang="el-GR" dirty="0" smtClean="0"/>
              <a:t> στο </a:t>
            </a:r>
            <a:r>
              <a:rPr lang="el-GR" dirty="0" err="1" smtClean="0"/>
              <a:t>Ecma</a:t>
            </a:r>
            <a:r>
              <a:rPr lang="el-GR" dirty="0" smtClean="0"/>
              <a:t> </a:t>
            </a:r>
            <a:r>
              <a:rPr lang="el-GR" dirty="0" err="1" smtClean="0"/>
              <a:t>International</a:t>
            </a:r>
            <a:r>
              <a:rPr lang="el-GR" dirty="0" smtClean="0"/>
              <a:t> (μια οργάνωση της τυποποίησης των γλωσσών προγραμματισμού) για εξέταση ως βιομηχανικό πρότυπο, και στη συνέχεια το έργο είχε ως αποτέλεσμα την τυποποιημένη μορφή που ονομάζεται </a:t>
            </a:r>
            <a:r>
              <a:rPr lang="el-GR" dirty="0" err="1" smtClean="0"/>
              <a:t>ECMAScript</a:t>
            </a:r>
            <a:r>
              <a:rPr lang="el-GR" dirty="0" smtClean="0"/>
              <a:t>.</a:t>
            </a:r>
          </a:p>
          <a:p>
            <a:endParaRPr lang="el-GR" dirty="0" smtClean="0"/>
          </a:p>
          <a:p>
            <a:r>
              <a:rPr lang="el-GR" dirty="0" smtClean="0"/>
              <a:t>Πηγή </a:t>
            </a:r>
            <a:r>
              <a:rPr lang="en-US" dirty="0" err="1" smtClean="0"/>
              <a:t>wikipedia</a:t>
            </a:r>
            <a:endParaRPr lang="el-GR" dirty="0" smtClean="0"/>
          </a:p>
          <a:p>
            <a:endParaRPr lang="el-GR" dirty="0"/>
          </a:p>
        </p:txBody>
      </p:sp>
    </p:spTree>
    <p:extLst>
      <p:ext uri="{BB962C8B-B14F-4D97-AF65-F5344CB8AC3E}">
        <p14:creationId xmlns:p14="http://schemas.microsoft.com/office/powerpoint/2010/main" val="181316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Javascript</a:t>
            </a:r>
            <a:endParaRPr lang="el-GR" dirty="0"/>
          </a:p>
        </p:txBody>
      </p:sp>
      <p:sp>
        <p:nvSpPr>
          <p:cNvPr id="4" name="3 - Ορθογώνιο"/>
          <p:cNvSpPr/>
          <p:nvPr/>
        </p:nvSpPr>
        <p:spPr>
          <a:xfrm>
            <a:off x="179512" y="1404059"/>
            <a:ext cx="4572000" cy="5262979"/>
          </a:xfrm>
          <a:prstGeom prst="rect">
            <a:avLst/>
          </a:prstGeom>
        </p:spPr>
        <p:txBody>
          <a:bodyPr>
            <a:spAutoFit/>
          </a:bodyPr>
          <a:lstStyle/>
          <a:p>
            <a:r>
              <a:rPr lang="en-GB" sz="1400" dirty="0" smtClean="0"/>
              <a:t>&lt;!DOCTYPE html&gt;</a:t>
            </a:r>
          </a:p>
          <a:p>
            <a:r>
              <a:rPr lang="en-GB" sz="1400" dirty="0" smtClean="0"/>
              <a:t>&lt;html&gt;</a:t>
            </a:r>
          </a:p>
          <a:p>
            <a:r>
              <a:rPr lang="en-GB" sz="1400" dirty="0" smtClean="0"/>
              <a:t>&lt;head&gt;</a:t>
            </a:r>
          </a:p>
          <a:p>
            <a:r>
              <a:rPr lang="en-GB" sz="1400" dirty="0" smtClean="0"/>
              <a:t>&lt;script&gt;</a:t>
            </a:r>
          </a:p>
          <a:p>
            <a:r>
              <a:rPr lang="en-GB" sz="1400" dirty="0" smtClean="0"/>
              <a:t>function </a:t>
            </a:r>
            <a:r>
              <a:rPr lang="en-GB" sz="1400" dirty="0" err="1" smtClean="0"/>
              <a:t>displayDate</a:t>
            </a:r>
            <a:r>
              <a:rPr lang="en-GB" sz="1400" dirty="0" smtClean="0"/>
              <a:t>()</a:t>
            </a:r>
          </a:p>
          <a:p>
            <a:r>
              <a:rPr lang="en-GB" sz="1400" dirty="0" smtClean="0"/>
              <a:t>{</a:t>
            </a:r>
          </a:p>
          <a:p>
            <a:r>
              <a:rPr lang="en-GB" sz="1400" dirty="0" err="1" smtClean="0"/>
              <a:t>document.getElementById</a:t>
            </a:r>
            <a:r>
              <a:rPr lang="en-GB" sz="1400" dirty="0" smtClean="0"/>
              <a:t>("demo").</a:t>
            </a:r>
            <a:r>
              <a:rPr lang="en-GB" sz="1400" dirty="0" err="1" smtClean="0"/>
              <a:t>innerHTML</a:t>
            </a:r>
            <a:r>
              <a:rPr lang="en-GB" sz="1400" dirty="0" smtClean="0"/>
              <a:t>=Date();</a:t>
            </a:r>
          </a:p>
          <a:p>
            <a:r>
              <a:rPr lang="en-GB" sz="1400" dirty="0" smtClean="0"/>
              <a:t>}</a:t>
            </a:r>
          </a:p>
          <a:p>
            <a:r>
              <a:rPr lang="en-GB" sz="1400" dirty="0" smtClean="0"/>
              <a:t>&lt;/script&gt;</a:t>
            </a:r>
          </a:p>
          <a:p>
            <a:r>
              <a:rPr lang="en-GB" sz="1400" dirty="0" smtClean="0"/>
              <a:t>&lt;/head&gt;</a:t>
            </a:r>
          </a:p>
          <a:p>
            <a:r>
              <a:rPr lang="en-GB" sz="1400" dirty="0" smtClean="0"/>
              <a:t>&lt;body&gt;</a:t>
            </a:r>
          </a:p>
          <a:p>
            <a:endParaRPr lang="en-GB" sz="1400" dirty="0" smtClean="0"/>
          </a:p>
          <a:p>
            <a:r>
              <a:rPr lang="en-GB" sz="1400" dirty="0" smtClean="0"/>
              <a:t>&lt;h1&gt;My First JavaScript&lt;/h1&gt;</a:t>
            </a:r>
          </a:p>
          <a:p>
            <a:r>
              <a:rPr lang="en-GB" sz="1400" dirty="0" smtClean="0"/>
              <a:t>&lt;p id="demo"&gt;This is a paragraph.&lt;/p&gt;</a:t>
            </a:r>
          </a:p>
          <a:p>
            <a:endParaRPr lang="en-GB" sz="1400" dirty="0" smtClean="0"/>
          </a:p>
          <a:p>
            <a:r>
              <a:rPr lang="en-GB" sz="1400" dirty="0" smtClean="0"/>
              <a:t>&lt;button type="button" </a:t>
            </a:r>
            <a:r>
              <a:rPr lang="en-GB" sz="1400" dirty="0" err="1" smtClean="0"/>
              <a:t>onclick</a:t>
            </a:r>
            <a:r>
              <a:rPr lang="en-GB" sz="1400" dirty="0" smtClean="0"/>
              <a:t>="</a:t>
            </a:r>
            <a:r>
              <a:rPr lang="en-GB" sz="1400" dirty="0" err="1" smtClean="0"/>
              <a:t>displayDate</a:t>
            </a:r>
            <a:r>
              <a:rPr lang="en-GB" sz="1400" dirty="0" smtClean="0"/>
              <a:t>()"&gt;Display Date&lt;/button&gt;</a:t>
            </a:r>
          </a:p>
          <a:p>
            <a:endParaRPr lang="en-GB" sz="1400" dirty="0" smtClean="0"/>
          </a:p>
          <a:p>
            <a:r>
              <a:rPr lang="en-GB" sz="1400" dirty="0" smtClean="0"/>
              <a:t>&lt;/body&gt;</a:t>
            </a:r>
          </a:p>
          <a:p>
            <a:r>
              <a:rPr lang="en-GB" sz="1400" dirty="0" smtClean="0"/>
              <a:t>&lt;/html&gt; </a:t>
            </a:r>
          </a:p>
          <a:p>
            <a:endParaRPr lang="en-GB" sz="1400" dirty="0" smtClean="0"/>
          </a:p>
          <a:p>
            <a:endParaRPr lang="en-GB" sz="1400" dirty="0" smtClean="0"/>
          </a:p>
          <a:p>
            <a:endParaRPr lang="en-GB" sz="1400" dirty="0" smtClean="0"/>
          </a:p>
          <a:p>
            <a:r>
              <a:rPr lang="el-GR" sz="1400" dirty="0" smtClean="0"/>
              <a:t>Πηγή διαβάσματος </a:t>
            </a:r>
            <a:r>
              <a:rPr lang="en-US" sz="1400" dirty="0" smtClean="0"/>
              <a:t> w3schools.com</a:t>
            </a:r>
            <a:endParaRPr lang="en-GB" sz="1400" dirty="0"/>
          </a:p>
        </p:txBody>
      </p:sp>
      <p:pic>
        <p:nvPicPr>
          <p:cNvPr id="1026" name="Picture 2"/>
          <p:cNvPicPr>
            <a:picLocks noChangeAspect="1" noChangeArrowheads="1"/>
          </p:cNvPicPr>
          <p:nvPr/>
        </p:nvPicPr>
        <p:blipFill>
          <a:blip r:embed="rId2" cstate="print"/>
          <a:srcRect l="50000" t="30805" r="388" b="27851"/>
          <a:stretch>
            <a:fillRect/>
          </a:stretch>
        </p:blipFill>
        <p:spPr bwMode="auto">
          <a:xfrm>
            <a:off x="4572000" y="2492896"/>
            <a:ext cx="4032448" cy="2016224"/>
          </a:xfrm>
          <a:prstGeom prst="rect">
            <a:avLst/>
          </a:prstGeom>
          <a:noFill/>
          <a:ln w="9525">
            <a:noFill/>
            <a:miter lim="800000"/>
            <a:headEnd/>
            <a:tailEnd/>
          </a:ln>
        </p:spPr>
      </p:pic>
    </p:spTree>
    <p:extLst>
      <p:ext uri="{BB962C8B-B14F-4D97-AF65-F5344CB8AC3E}">
        <p14:creationId xmlns:p14="http://schemas.microsoft.com/office/powerpoint/2010/main" val="1974480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CSS</a:t>
            </a:r>
            <a:endParaRPr lang="el-GR" dirty="0"/>
          </a:p>
        </p:txBody>
      </p:sp>
      <p:sp>
        <p:nvSpPr>
          <p:cNvPr id="3" name="2 - Ορθογώνιο"/>
          <p:cNvSpPr/>
          <p:nvPr/>
        </p:nvSpPr>
        <p:spPr>
          <a:xfrm>
            <a:off x="251520" y="1628800"/>
            <a:ext cx="8640960" cy="5078313"/>
          </a:xfrm>
          <a:prstGeom prst="rect">
            <a:avLst/>
          </a:prstGeom>
        </p:spPr>
        <p:txBody>
          <a:bodyPr wrap="square">
            <a:spAutoFit/>
          </a:bodyPr>
          <a:lstStyle/>
          <a:p>
            <a:r>
              <a:rPr lang="el-GR" dirty="0" smtClean="0"/>
              <a:t>CSS σημαίνει </a:t>
            </a:r>
            <a:r>
              <a:rPr lang="el-GR" dirty="0" err="1" smtClean="0"/>
              <a:t>Cascading</a:t>
            </a:r>
            <a:r>
              <a:rPr lang="el-GR" dirty="0" smtClean="0"/>
              <a:t> </a:t>
            </a:r>
            <a:r>
              <a:rPr lang="el-GR" dirty="0" err="1" smtClean="0"/>
              <a:t>Style</a:t>
            </a:r>
            <a:r>
              <a:rPr lang="el-GR" dirty="0" smtClean="0"/>
              <a:t> </a:t>
            </a:r>
            <a:r>
              <a:rPr lang="el-GR" dirty="0" err="1" smtClean="0"/>
              <a:t>Sheets</a:t>
            </a:r>
            <a:r>
              <a:rPr lang="el-GR" dirty="0" smtClean="0"/>
              <a:t> </a:t>
            </a:r>
          </a:p>
          <a:p>
            <a:r>
              <a:rPr lang="el-GR" dirty="0" smtClean="0"/>
              <a:t>Τα </a:t>
            </a:r>
            <a:r>
              <a:rPr lang="en-US" dirty="0" smtClean="0"/>
              <a:t>CSS </a:t>
            </a:r>
            <a:r>
              <a:rPr lang="el-GR" dirty="0" smtClean="0"/>
              <a:t>ορίζουν τον τρόπο εμφάνισης των στοιχείων της HTML </a:t>
            </a:r>
          </a:p>
          <a:p>
            <a:r>
              <a:rPr lang="el-GR" dirty="0" smtClean="0"/>
              <a:t>Τ</a:t>
            </a:r>
            <a:r>
              <a:rPr lang="en-US" dirty="0" smtClean="0"/>
              <a:t>o</a:t>
            </a:r>
            <a:r>
              <a:rPr lang="el-GR" dirty="0" smtClean="0"/>
              <a:t> </a:t>
            </a:r>
            <a:r>
              <a:rPr lang="en-US" dirty="0" smtClean="0"/>
              <a:t>CSS</a:t>
            </a:r>
            <a:r>
              <a:rPr lang="el-GR" dirty="0" smtClean="0"/>
              <a:t> </a:t>
            </a:r>
            <a:r>
              <a:rPr lang="el-GR" dirty="0" err="1" smtClean="0"/>
              <a:t>προστέθηκαι</a:t>
            </a:r>
            <a:r>
              <a:rPr lang="el-GR" dirty="0" smtClean="0"/>
              <a:t> στην HTML 4.0 για να λύσει το πρόβλημα της κοινής εμφάνισης των ιστοσελίδων ενός </a:t>
            </a:r>
            <a:r>
              <a:rPr lang="en-US" dirty="0" smtClean="0"/>
              <a:t>site</a:t>
            </a:r>
            <a:endParaRPr lang="el-GR" dirty="0" smtClean="0"/>
          </a:p>
          <a:p>
            <a:r>
              <a:rPr lang="el-GR" dirty="0" smtClean="0"/>
              <a:t>Το εξωτερικό </a:t>
            </a:r>
            <a:r>
              <a:rPr lang="el-GR" dirty="0" err="1" smtClean="0"/>
              <a:t>Style</a:t>
            </a:r>
            <a:r>
              <a:rPr lang="en-US" dirty="0" smtClean="0"/>
              <a:t> Sheet</a:t>
            </a:r>
            <a:r>
              <a:rPr lang="el-GR" dirty="0" smtClean="0"/>
              <a:t> μπορεί να μας γλιτώσει από πολλή δουλειά αφού κάθε σελίδα που το υιοθετεί ακολουθεί τους κανόνες που περιγράφει και άρα οι εμφάνισης της μοιάζει με όλες τις άλλες. Στο </a:t>
            </a:r>
            <a:r>
              <a:rPr lang="en-US" dirty="0" smtClean="0"/>
              <a:t>site </a:t>
            </a:r>
            <a:r>
              <a:rPr lang="el-GR" dirty="0" smtClean="0"/>
              <a:t>που έχουμε βάλει </a:t>
            </a:r>
            <a:r>
              <a:rPr lang="en-US" dirty="0" smtClean="0"/>
              <a:t>style sheet</a:t>
            </a:r>
            <a:r>
              <a:rPr lang="el-GR" dirty="0" smtClean="0"/>
              <a:t> όταν θέλουμε να αλλάξουμε την εμφάνιση ενός </a:t>
            </a:r>
            <a:r>
              <a:rPr lang="en-US" dirty="0" smtClean="0"/>
              <a:t>HTML </a:t>
            </a:r>
            <a:r>
              <a:rPr lang="el-GR" dirty="0" smtClean="0"/>
              <a:t>αντικειμένου που υπάρχει σε όλες τις σελίδες τότε αντί να κάνουμε την αλλαγή σε όλες τις σελίδες μπορούμε απλά να αλλάξουμε τις ιδιότητες αυτού του αντικειμένου στο </a:t>
            </a:r>
            <a:r>
              <a:rPr lang="en-US" dirty="0" smtClean="0"/>
              <a:t>style sheet.</a:t>
            </a:r>
            <a:endParaRPr lang="el-GR" dirty="0" smtClean="0"/>
          </a:p>
          <a:p>
            <a:r>
              <a:rPr lang="el-GR" dirty="0" smtClean="0"/>
              <a:t>Τα εξωτερικά  </a:t>
            </a:r>
            <a:r>
              <a:rPr lang="el-GR" dirty="0" err="1" smtClean="0"/>
              <a:t>Style</a:t>
            </a:r>
            <a:r>
              <a:rPr lang="en-US" dirty="0" smtClean="0"/>
              <a:t> Sheets</a:t>
            </a:r>
            <a:r>
              <a:rPr lang="el-GR" dirty="0" smtClean="0"/>
              <a:t> αποθηκεύονται σε αρχεία CSS</a:t>
            </a:r>
            <a:endParaRPr lang="en-US" dirty="0" smtClean="0"/>
          </a:p>
          <a:p>
            <a:r>
              <a:rPr lang="el-GR" dirty="0" smtClean="0"/>
              <a:t>Με το </a:t>
            </a:r>
            <a:r>
              <a:rPr lang="en-US" dirty="0" smtClean="0"/>
              <a:t>tag</a:t>
            </a:r>
            <a:r>
              <a:rPr lang="el-GR" dirty="0" smtClean="0"/>
              <a:t> </a:t>
            </a:r>
            <a:r>
              <a:rPr lang="en-US" dirty="0" smtClean="0"/>
              <a:t>&lt;Style&gt; </a:t>
            </a:r>
            <a:r>
              <a:rPr lang="el-GR" dirty="0" smtClean="0"/>
              <a:t>μπορούμε να τροποποιήσουμε ή να εισάγουμε </a:t>
            </a:r>
            <a:r>
              <a:rPr lang="en-US" dirty="0" smtClean="0"/>
              <a:t>style </a:t>
            </a:r>
            <a:r>
              <a:rPr lang="el-GR" dirty="0" smtClean="0"/>
              <a:t>σε μια ιστοσελίδα (εσωτερικά). Σε αυτή την περίπτωση χάνουμε όμως το πλεονέκτημα της χρηστικότητας που έχει ως εξωτερικό.</a:t>
            </a:r>
          </a:p>
          <a:p>
            <a:pPr algn="ctr"/>
            <a:r>
              <a:rPr lang="el-GR" b="1" dirty="0" smtClean="0"/>
              <a:t>Συντακτικό: </a:t>
            </a:r>
            <a:r>
              <a:rPr lang="en-US" b="1" dirty="0" smtClean="0"/>
              <a:t>Selector { Declaration; Declaration; Declaration;…….</a:t>
            </a:r>
            <a:r>
              <a:rPr lang="el-GR" b="1" dirty="0" smtClean="0"/>
              <a:t>)</a:t>
            </a:r>
          </a:p>
          <a:p>
            <a:pPr algn="ctr"/>
            <a:r>
              <a:rPr lang="en-US" b="1" dirty="0" smtClean="0"/>
              <a:t>body {background-</a:t>
            </a:r>
            <a:r>
              <a:rPr lang="en-US" b="1" dirty="0" err="1" smtClean="0"/>
              <a:t>color:yellow</a:t>
            </a:r>
            <a:r>
              <a:rPr lang="en-US" b="1" dirty="0" smtClean="0"/>
              <a:t>;}</a:t>
            </a:r>
          </a:p>
          <a:p>
            <a:endParaRPr lang="en-US" dirty="0" smtClean="0"/>
          </a:p>
          <a:p>
            <a:endParaRPr lang="el-GR" dirty="0"/>
          </a:p>
        </p:txBody>
      </p:sp>
    </p:spTree>
    <p:extLst>
      <p:ext uri="{BB962C8B-B14F-4D97-AF65-F5344CB8AC3E}">
        <p14:creationId xmlns:p14="http://schemas.microsoft.com/office/powerpoint/2010/main" val="3051295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 </a:t>
            </a:r>
            <a:r>
              <a:rPr lang="en-US" dirty="0" smtClean="0"/>
              <a:t>CSS</a:t>
            </a:r>
            <a:endParaRPr lang="el-GR" dirty="0"/>
          </a:p>
        </p:txBody>
      </p:sp>
      <p:sp>
        <p:nvSpPr>
          <p:cNvPr id="3" name="2 - Ορθογώνιο"/>
          <p:cNvSpPr/>
          <p:nvPr/>
        </p:nvSpPr>
        <p:spPr>
          <a:xfrm>
            <a:off x="755576" y="1412776"/>
            <a:ext cx="4572000" cy="5355312"/>
          </a:xfrm>
          <a:prstGeom prst="rect">
            <a:avLst/>
          </a:prstGeom>
        </p:spPr>
        <p:txBody>
          <a:bodyPr>
            <a:spAutoFit/>
          </a:bodyPr>
          <a:lstStyle/>
          <a:p>
            <a:r>
              <a:rPr lang="en-GB" dirty="0" smtClean="0"/>
              <a:t>body {background-</a:t>
            </a:r>
            <a:r>
              <a:rPr lang="en-GB" dirty="0" err="1" smtClean="0"/>
              <a:t>color:tan</a:t>
            </a:r>
            <a:r>
              <a:rPr lang="en-GB" dirty="0" smtClean="0"/>
              <a:t>;}</a:t>
            </a:r>
          </a:p>
          <a:p>
            <a:r>
              <a:rPr lang="en-GB" dirty="0" smtClean="0"/>
              <a:t>h1   {color:maroon;font-size:20pt;}</a:t>
            </a:r>
          </a:p>
          <a:p>
            <a:r>
              <a:rPr lang="en-GB" dirty="0" smtClean="0"/>
              <a:t>p    {font-size:11pt;margin-left:15px;}</a:t>
            </a:r>
          </a:p>
          <a:p>
            <a:r>
              <a:rPr lang="en-GB" dirty="0" smtClean="0"/>
              <a:t>a:link    {</a:t>
            </a:r>
            <a:r>
              <a:rPr lang="en-GB" dirty="0" err="1" smtClean="0"/>
              <a:t>color:green</a:t>
            </a:r>
            <a:r>
              <a:rPr lang="en-GB" dirty="0" smtClean="0"/>
              <a:t>;}</a:t>
            </a:r>
          </a:p>
          <a:p>
            <a:r>
              <a:rPr lang="en-GB" dirty="0" smtClean="0"/>
              <a:t>a:visited {</a:t>
            </a:r>
            <a:r>
              <a:rPr lang="en-GB" dirty="0" err="1" smtClean="0"/>
              <a:t>color:yellow</a:t>
            </a:r>
            <a:r>
              <a:rPr lang="en-GB" dirty="0" smtClean="0"/>
              <a:t>;}</a:t>
            </a:r>
          </a:p>
          <a:p>
            <a:r>
              <a:rPr lang="en-GB" dirty="0" smtClean="0"/>
              <a:t>a:hover   {</a:t>
            </a:r>
            <a:r>
              <a:rPr lang="en-GB" dirty="0" err="1" smtClean="0"/>
              <a:t>color:black</a:t>
            </a:r>
            <a:r>
              <a:rPr lang="en-GB" dirty="0" smtClean="0"/>
              <a:t>;}</a:t>
            </a:r>
          </a:p>
          <a:p>
            <a:r>
              <a:rPr lang="en-GB" dirty="0" smtClean="0"/>
              <a:t>a:active  {</a:t>
            </a:r>
            <a:r>
              <a:rPr lang="en-GB" dirty="0" err="1" smtClean="0"/>
              <a:t>color:blue</a:t>
            </a:r>
            <a:r>
              <a:rPr lang="en-GB" dirty="0" smtClean="0"/>
              <a:t>;}</a:t>
            </a:r>
            <a:endParaRPr lang="en-US" dirty="0" smtClean="0"/>
          </a:p>
          <a:p>
            <a:endParaRPr lang="el-GR" dirty="0" smtClean="0"/>
          </a:p>
          <a:p>
            <a:r>
              <a:rPr lang="en-GB" i="1" dirty="0" smtClean="0"/>
              <a:t>...............class</a:t>
            </a:r>
          </a:p>
          <a:p>
            <a:r>
              <a:rPr lang="en-GB" dirty="0" smtClean="0"/>
              <a:t>.</a:t>
            </a:r>
            <a:r>
              <a:rPr lang="en-GB" dirty="0" err="1" smtClean="0"/>
              <a:t>center</a:t>
            </a:r>
            <a:r>
              <a:rPr lang="en-GB" dirty="0" smtClean="0"/>
              <a:t> {text-</a:t>
            </a:r>
            <a:r>
              <a:rPr lang="en-GB" dirty="0" err="1" smtClean="0"/>
              <a:t>align:center</a:t>
            </a:r>
            <a:r>
              <a:rPr lang="en-GB" dirty="0" smtClean="0"/>
              <a:t>;} </a:t>
            </a:r>
            <a:endParaRPr lang="el-GR" dirty="0" smtClean="0"/>
          </a:p>
          <a:p>
            <a:endParaRPr lang="el-GR" dirty="0" smtClean="0"/>
          </a:p>
          <a:p>
            <a:r>
              <a:rPr lang="el-GR" i="1" dirty="0" smtClean="0"/>
              <a:t>……</a:t>
            </a:r>
            <a:r>
              <a:rPr lang="en-US" i="1" dirty="0" smtClean="0"/>
              <a:t>id</a:t>
            </a:r>
            <a:endParaRPr lang="el-GR" i="1" dirty="0" smtClean="0"/>
          </a:p>
          <a:p>
            <a:r>
              <a:rPr lang="en-GB" dirty="0" smtClean="0"/>
              <a:t>#id1</a:t>
            </a:r>
            <a:br>
              <a:rPr lang="en-GB" dirty="0" smtClean="0"/>
            </a:br>
            <a:r>
              <a:rPr lang="en-GB" dirty="0" smtClean="0"/>
              <a:t>{</a:t>
            </a:r>
            <a:br>
              <a:rPr lang="en-GB" dirty="0" smtClean="0"/>
            </a:br>
            <a:r>
              <a:rPr lang="en-GB" dirty="0" smtClean="0"/>
              <a:t>text-</a:t>
            </a:r>
            <a:r>
              <a:rPr lang="en-GB" dirty="0" err="1" smtClean="0"/>
              <a:t>align:center</a:t>
            </a:r>
            <a:r>
              <a:rPr lang="en-GB" dirty="0" smtClean="0"/>
              <a:t>;</a:t>
            </a:r>
            <a:br>
              <a:rPr lang="en-GB" dirty="0" smtClean="0"/>
            </a:br>
            <a:r>
              <a:rPr lang="en-GB" dirty="0" err="1" smtClean="0"/>
              <a:t>color:red</a:t>
            </a:r>
            <a:r>
              <a:rPr lang="en-GB" dirty="0" smtClean="0"/>
              <a:t>;</a:t>
            </a:r>
            <a:br>
              <a:rPr lang="en-GB" dirty="0" smtClean="0"/>
            </a:br>
            <a:r>
              <a:rPr lang="en-GB" dirty="0" smtClean="0"/>
              <a:t>} </a:t>
            </a:r>
          </a:p>
          <a:p>
            <a:endParaRPr lang="en-GB" dirty="0" smtClean="0"/>
          </a:p>
          <a:p>
            <a:r>
              <a:rPr lang="el-GR" dirty="0" smtClean="0"/>
              <a:t>Πηγή διαβάσματος </a:t>
            </a:r>
            <a:r>
              <a:rPr lang="en-GB" dirty="0" smtClean="0"/>
              <a:t>w3school.com</a:t>
            </a:r>
            <a:endParaRPr lang="en-GB" dirty="0"/>
          </a:p>
        </p:txBody>
      </p:sp>
    </p:spTree>
    <p:extLst>
      <p:ext uri="{BB962C8B-B14F-4D97-AF65-F5344CB8AC3E}">
        <p14:creationId xmlns:p14="http://schemas.microsoft.com/office/powerpoint/2010/main" val="3421649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Προγραμματισμός </a:t>
            </a:r>
            <a:r>
              <a:rPr lang="en-US" dirty="0" smtClean="0"/>
              <a:t>Server side</a:t>
            </a:r>
            <a:endParaRPr lang="el-GR" dirty="0"/>
          </a:p>
        </p:txBody>
      </p:sp>
      <p:sp>
        <p:nvSpPr>
          <p:cNvPr id="3" name="2 - Ορθογώνιο"/>
          <p:cNvSpPr/>
          <p:nvPr/>
        </p:nvSpPr>
        <p:spPr>
          <a:xfrm>
            <a:off x="395536" y="1412776"/>
            <a:ext cx="8352928" cy="2308324"/>
          </a:xfrm>
          <a:prstGeom prst="rect">
            <a:avLst/>
          </a:prstGeom>
        </p:spPr>
        <p:txBody>
          <a:bodyPr wrap="square">
            <a:spAutoFit/>
          </a:bodyPr>
          <a:lstStyle/>
          <a:p>
            <a:r>
              <a:rPr lang="el-GR" dirty="0" smtClean="0"/>
              <a:t>Server-</a:t>
            </a:r>
            <a:r>
              <a:rPr lang="el-GR" dirty="0" err="1" smtClean="0"/>
              <a:t>side</a:t>
            </a:r>
            <a:r>
              <a:rPr lang="el-GR" dirty="0" smtClean="0"/>
              <a:t> προγραμματισμός είναι μια τεχνική που χρησιμοποιείται στον σχεδιασμό ιστοσελίδας  και περιλαμβάνει την ενσωμάτωση </a:t>
            </a:r>
            <a:r>
              <a:rPr lang="el-GR" dirty="0" err="1" smtClean="0"/>
              <a:t>scripts</a:t>
            </a:r>
            <a:r>
              <a:rPr lang="el-GR" dirty="0" smtClean="0"/>
              <a:t> σε έναν κώδικα HTML μιας ιστοσελίδας.  Όταν ο χρήστης ζητήσει την ιστοσελίδα (μέσω </a:t>
            </a:r>
            <a:r>
              <a:rPr lang="en-US" dirty="0" smtClean="0"/>
              <a:t>HTTP request</a:t>
            </a:r>
            <a:r>
              <a:rPr lang="el-GR" dirty="0" smtClean="0"/>
              <a:t>) το </a:t>
            </a:r>
            <a:r>
              <a:rPr lang="en-US" dirty="0" smtClean="0"/>
              <a:t>server-side script </a:t>
            </a:r>
            <a:r>
              <a:rPr lang="el-GR" dirty="0" smtClean="0"/>
              <a:t>χειρίζεται μια δέσμη εντολών που εκτελείται στην πλευρά του </a:t>
            </a:r>
            <a:r>
              <a:rPr lang="el-GR" dirty="0" err="1" smtClean="0"/>
              <a:t>διακομιστή</a:t>
            </a:r>
            <a:r>
              <a:rPr lang="el-GR" dirty="0" smtClean="0"/>
              <a:t>. Μετά το τέλος της εκτέλεσης διαμορφώνεται η ιστοσελίδα ή γενικότερα τα δεδομένα που ο </a:t>
            </a:r>
            <a:r>
              <a:rPr lang="el-GR" dirty="0" err="1" smtClean="0"/>
              <a:t>διακομιστής</a:t>
            </a:r>
            <a:r>
              <a:rPr lang="el-GR" dirty="0" smtClean="0"/>
              <a:t> στέλνει στον </a:t>
            </a:r>
            <a:r>
              <a:rPr lang="en-US" dirty="0" smtClean="0"/>
              <a:t>browser</a:t>
            </a:r>
            <a:r>
              <a:rPr lang="el-GR" dirty="0" smtClean="0"/>
              <a:t> ως απάντηση. Τα προγράμματα μπορούν να γραφτούν σε οποιαδήποτε από τις διαθέσιμες γλώσσες προγραμματισμού αρκεί στον </a:t>
            </a:r>
            <a:r>
              <a:rPr lang="el-GR" dirty="0" err="1" smtClean="0"/>
              <a:t>διακομιστή</a:t>
            </a:r>
            <a:r>
              <a:rPr lang="el-GR" dirty="0" smtClean="0"/>
              <a:t> να έχει φορτωθεί το κατάλληλο περιβάλλον εκτέλεσης.</a:t>
            </a:r>
            <a:endParaRPr lang="el-GR" dirty="0"/>
          </a:p>
        </p:txBody>
      </p:sp>
      <p:sp>
        <p:nvSpPr>
          <p:cNvPr id="23554" name="AutoShape 2" descr="data:image/jpeg;base64,/9j/4AAQSkZJRgABAQAAAQABAAD/2wCEAAkGBhAQEBQUEhQSEBAQFBYQFBAVFBUSFA8QFBQVFBQQFBUXGyceFxkkGRQUHzAgIycpLCwsFR4xNTAqNSYrLCkBCQoKDgwOFA8PGiwcHBw1NSkpKSkpKSkpKSkpLzAqKSkpKSkpKSwsKSkpLCkpKSwpKSkpKSksKSksKSkpKSopKf/AABEIAK0BJAMBIgACEQEDEQH/xAAcAAABBAMBAAAAAAAAAAAAAAAABAUGBwIDCAH/xABSEAABAwEEAwgMCggEBgMAAAABAAIDEQQFEiEHMUEGE1FhcYGRsRQiMjVCUnJzobLB0RUjMzRTkpOzwtIlQ0SCg6Lh8AhidIQWFyRUw/Fjo+L/xAAZAQEBAAMBAAAAAAAAAAAAAAAAAQIDBQT/xAAmEQEAAQMDAwUBAQEAAAAAAAAAAQIDEQQTURJhkSEzQVKB8DEU/9oADAMBAAIRAxEAPwC8UIQgEKu9IOlSOxyCy2YiS1Oc1sjtbbM1xANeGShyGzWdgNSTbu703+QC2WmjC+gxk5NOpB0+hcvy6Sb3jDaWyYktDs8JrUA7W8aW2TS3e4pW0OdUfRRu/Ag6TQqCs+mG86gF7SOF0LPwpx/512uN2GQRE0B+TA1/xgguxCrCw6VrQ/DWOGjgHAkubkc86F3oqt0ult7I3PdZgQ0E5SEAkCtO5QWSvHvABJIAGZJyAHCVrss++Ma+lMbQ+nBiANPSoHpytj47pOAluOaNjqbWnESPQEE4ZecDtUsZ5HtPtW5szTqcDzhcc2U4nAHGW51wCrtRoRXjonK0CINO9G2B/ghzWhuvbhzHa+lXEpmHW9ULjxt4Wlup8zeQuC3M3R21uqe0D+I8e1RcuvULklm7a8W6rXaR/Ff70oZpFvVuq2WjnkcesoOrkLlhmlK9x+1ynlIPWlUOl2+AfnR5XMYQP5Cg6dQuaY9NV8D9c08sUf5Upj05XsNboXcsTfZRB0ahc+RaebzGttmd/DcOpyWQ6frdUYoLMRtoJAabadugvdCp3/n/AJfNTipteKVWuLT5NtskZ5JnD8BQXMhVJFp4J12Mc0/vjVk7n7+ht1nbPDXA+oo4Uc1zTQtcOFA5IQhAIQhAIQhAIQhAIQhAKtdLWkzsBnY1md/1kje2eM+xYzqd5wjUNgzOyss3c7pTd1gmtIbjfGA1jTqMj3BjC7/KC4E8QXK1rtb5pHSyuMksri9zna3OdmXH3exBtsNXSsLiSXSNJJNSSXiriT012r288p5abJH57e6KLv8AlGeW31gi9vnEvnH+sVAmB9HoSyy5aiRyGiQhKrO5A9Q1I7pxzG2usgJ5sgIFMTqcFUx2Z+Q5R1hPdlcinGKIjOuaT3lF8TJn4DurXSqVRFary+Rk8h3UUML4uv5CLzbPVCgWnrvSP9RF1PU+uwfERebZ6oUB09d6R/qIup6qKIuH5U+QetqkTHKOXF8ofJPW1SAFdvQe1+uJr/c/CkOXrFrDlk0r3PA2gArXHG2uodAWbCsR3SmIMyUx2WMnNjD+633L192wn9XH9RvuWyEiqV9qsZpp4Tqq5Mc11Q/Rs+qFoF1Q/Rt6E/yWcHUQtXYaw6aOI8N0V1/Ez5MUt0RbGD0+9afgqPxfSfepG+yii0hjRwKbdv6x4hnFy59p8mP4JZ4p6Svfgto2HpUjZECvexwsNq19Y8M9259p8opPDgI15g+xXroc72N87L6wVM7oY8LmcYd1tVzaHO9bfOy+uuPqIiLtURGIdjTTM2qZn1lOEIQtDeEIQgEIQgEIQgEIQggmmx9Lmm1GskA/+5h9i5sbmV0lpuH6Gm85B98xc3xhAuu9vbt8pvWFhe3ziXzj/WKUXe3tm+UOsJPe/wA4l84/1ioEi3wFaVnEUDvZ3auUdYT5ZHKO2d3WOsJ9sbkU9wFY3l8jJ5DuoryzFZXl8jJ5Duooq+LvHxUfkN9UKAaeu9Q/1EXU9WDYh8WzyG9QVfaeu9Q/1EXU9Vioe4vlD5J62p/akmj6NjrYQ8Bzd6fkQHCtW0yKsf4Nsv0bPqNXY0VeLeO7j62nNzOfhBVsacypt8F2X6Nn1Asm3XZfo2fVXs3OzxbfdDGFYvOanLLrsf0bOg+9ZG6rFtjb/N71N2OJNrvCGxvSoSKWsuuwfRt6ZPetwuqweIPrS/mU3o4kmzPMIRLKtLrUp+Llu462fzy+9etuG6PCBH783vWO/T9Z8LTp5+0eVeutJSV0pqrGn3PXTvjcOUfhfGS121zJqMsNKDhXs25i5tjnfaSe0Jv08T4Z/wDPV9o8oFZrSQnFlpBCkf8Aw3dex7vtD+VZC4btGqR32n/5Um7TPxPhYtVR8x5V7uneMUdOB3W1XJob71M87L65VU6QLHZ4nw7y4uBbJiq4OpQspqA4SrW0Nd6medm+8K4+onN2qXZ08YtUwnCEIWhvCEIQCEIQCEIQCEIQQTTYP0NN5cH37FzjEF0hpqH6Gn8uD7+Nc5wNQONhb2zeUdaR3x84l84/1inGxNzbyjrTde/ziXzj/WKikgXrF4gFEPdhYDBMSAS3BQ0zFQ/V0DoSu63do3yR1JHd5/6a0fuf+Rbrtd2reQdSKkdmct9vPxMnkO6ikdkdklVsPxMnkO6iir+snybPJb1BV7p670/7iLqerCs3cN8kdQVfaee9P+4i6nqsVLbhH0tX8N3W1WF2Qq33HupaD5t3W1TR1qpw9a7Gi9v9cjW+5+HI2rk6QvBbv7qmd15tGskfupO+82H9Z0xg+xe3peHKQ9mjhXjrX/dFGzeMf0g+xb7libxZ9IznhHsTBlJDbiP7/qsBevNzt96jvwo36Rn2ZC8N5jx2/wA46imIT1SL4YHjD6zfetT71/zN6R71HnXifG6HvHtWJtx4XfauV6YTJ/8AhLjHMQvPhHlUf7MdwO+1/ojsh3A77Rv5Uwp+N4cvQV4bf/efuTCZ3eK76zD+Feb8fEPSz3Kei+rzdPPidHxB3W1XVoZ70x+dm+8Koa9HkluVMjwcI4FfGhjvTH52b7wrhar3qv74dzS+zT/fKdIQhed6QhCEAhCEAhCEAhCEEI0zj9DT+XB9/GudrO1dGaYInOuecNBccUJoAScp4ychxLnmzNQONib2zeUdaaL3+cS+cf6xT5ZG5t5R1pjvb5xL5x/rFRSRCEIh1sEg7HnbUYnYMLa0LqY606Qt93mgHIE0QlO1lcipDY9SW2r5GTyHdRTdY35JdaT8S/yHdRRXQNm7hvkjqVe6eO9P+4i/ErCs/cN8kdSr7Tx3p/3EX4lWKg7kdSQ507U587U99mOHhHpUeu51H8x9icd9C7GiqiLf65Gtpzc/Dj8KPG2vKKrz4XfwNPMm/sgLzsoL1zVDyxRPBcb2d4jDzLA3qfEZ0JEbUF4bSFj1xyy6J4LDef8AkZ0LW68K+C3oSU2pqxNsasdzuu32KXWwcAWBtQ4FoNrasDagsZu92cWuxTv4RvreNJDaAvN/Cx3Y5ZbRXjbwlGJnCUk30IxBNxdtvlLaihJXQmhfvTH52b7wrnQHNdFaFu9EfnZvvCuVfnNyXTsxi3EJ2hCFpbQhCEAhCEAhCEAhCEES0rTOZdNocxxY4b1RzSQR8fHqIVRXS8z2cPm+OficMUgDyRi1VcK9BVw6T42uuq0Nc4sDt7GKmLCd+joSNdK0rTPl1KoLojEcGHE11HOo5pq01NRQ7DxGh4l7NJjqnLTez0+hosze25H06HUUevb5xL5x/rFSSBvb/wAQ+uo3e/ziXzj/AFivNdjFdUQ3R/kEiEVQVrGyIpyssia2JfZ3IH+ySlOUz/in+Q7qKZrI5OsmcT/Id1FFdE2fuG+SOpV9p470/wAeL8SsGz9w3yR1KvtPHek+fi/EqjnmyHtuY+xKyUjgeAc8slv39vD6D7l7rFymmjEy8V+3VVVmIZlYleGdvD6Csd/bwno/qts3qOWuLVfD0hYEL3fm8J6P6rwyt4+ge9YTeo5Zxar4YkLxe76OPoHvW+xWR8zsMbXPdTFTIZCgr6Qtc3KOWcUVx8E6FstURje5jwQ9jixwyyc00I6QtONa5qp5bIpq4ZIWGNGNY9cMumWaENBOytfTTX1HoXrRqrq9m2inWdDKLWujdCZ/RDPOzeuVzscHg4q7akeii6L0L2d7LpjxNLcUkr21FMTC80dyGi1zOZy2RGIwnSEIUUIQhAIQhAIQhAIQhBFNKPeqfli++YqJge5rqtJadVRtHARqI4jkr20o965uWL75ipGGFMzH+KXwyQyEY27zJUHHGKxvNfDj8HlZl/lUatt0MkmkcLTZGh73OGJ8gIqa0I3vWpIyHUoNKO3dylQOQ3OM/wC8sX1rQeqBZjc3Htttk6LUf/Am0JRDC40oC4u1NaCSaZnIIhczczB/31n5obWeuEJVFcNmbrtjT5NmmPrUSSOxTfRSfVI61vNjtAaXGJ4aBUmmoDbkaop0s9gsg/aZTyWX80wSuWSxtY4b5aHVaRlBG3WPPlMdjnDm14DRbJ8w7nQdNQdy3kHUmPd1uUF52J9nx724lr2PpUB7TlUcGtPln7hvkjqWxVFEs/w72rbaoByMefclDP8ADrJttjByQuP41dyEFMs/w6N8K2nmgHtelDP8O0G21ynkjYPaVbyEFDbptEFnsjmNjkkne4FzmumggwCtAaOGYOerxSkFx6O7PM2QysniMb97FJWuDxSpcHb3QjkVj6R3OjlY7MNkYGNfUtbvjXOODFqBIOVVXM152mpzdkaULjkkJJytOi2yBlYmve+oykmcG029xGTXVsT9uX0OWCSMuma9slaYYppgA3jL2tJryKJx3vPTPrKmu4C/ZYw/fO3jdTLwgeGpPoQOTdCdz7YpHHjmkz9K3s0N3MP2avLLKfxqWWS8Y5R2rhXxTkRzLfvg4R0oqJN0SXMP2Rh5Xyn8aVWXRtdMdcNjgz8ZuPoxk0UiEzeEV5Qs0DRHuQsDaUstnFNVImZeheybkrA4AOstncAagGJhAOqupOyEDTHuSsDdVksopwQR/lTshCAQhCAQhCAQhCAQhCAQhCCL6S4y67JqAmhjJpsAlYSeRU5BDkr+vhhdC4AA1oC06niubedVHflwizuxMzgkPa//ABu+jPppycSiwaCzIKvpx8Y7lPWrGkGSrycfGO5T1oSxATvdsYL2cUbutgTUGp6uVtZG+ad6zERJ7NdD96EzixkTnFgc5wFXDXQazThonO23a+AOY/DXey7tXBwLXNJBBGRWiG3AxRxkEb257myMeWOAkADm6jkaNPK0cCWW60740nCGBsW9taK0axjCGjPiUVXF0dweX2JdIcjycab7tPa8/sS2TUeRUdO2fuG+SOpbFrs3cN8kdS2KoEIQg8JUIv7dhJBat6cd7ifQRyUBbipmxx2GuqvvpOFG90+5OO1NNdaCDbp7fbZcUbpS6JwzjyDXN10I2phiuqU7OLachqCd5txV4sdSO0ztaMgA80aOAcCx/wCB7yd3VptJ/iv96BIzc9MfBd9U+5P1z3M9go7fAP329Sbhoxtbu6lmdyvefas26I3nui48pcURJOw4h3TiOWZw63LW51ib3UsA8qdvtemRuiFg105/6rc3RbZ263RjlLB1opx+FbuZqtNnYeKVhryipBThZN31jZRvZUL9lKuPRQFMY0f2JuuaAfxIx7Uose5a7onYuyLOCM/lY8vSgsOy2kSNDhqIqtyYbPunu6JgHZdmoNu/MPFwrJ27a7x+0w8zq9SB8Qo+7d9dw/aG8zZD1NWp2ka7R+uJ5IpfyIJKhRY6S7u+kfnt3qSg4+5Uks1pZIwPY4PY4Va5pqHDhBCDahCxkkDQS4hrRmSTQAcJJQZIUEv7TBYrM5zWh0zm5YgWtYeGjia+hR8aeMXydje/ho/LmOFBbaFXd16abI9wbaYpbGXZB7hjZXjcMx0KwYZmvaHNIc1wDmuBqHA6iCNYQZoQhBrtEWJpHD/7UYva7wQ4OFWOyeOA7JBwcfARVStI7dZqio1jZwjaCgpq+7udZ34Tm0ntXeMK9Y2qt5R27uUroC+bpZI3A/uDmx21hHtHpCqeHR/NNI4MeygJoXBwqK66CqiowAllnteAAtOGRoLa0qC07CDyDoUuh0RznXPEP3XH3Jxg0MuPdWpo5Iiet6qIXHfc3jgfut9oW2e+ZnsLd9dRwIIAaKg5EVAqp/BoVi8K0yHkjaOtxTjBoasQ7qW0O542/gKiqhsrcDacOa3vfkeRXGzRZdTO63x3lT09UBKXbirpYwlkUReMxie+SpGdCHOIINKalQn0gbq7XYYYHWfe6EBr8bC7W0FpGYpqI5wq8i0z3s7EAYA5hoQIq8hzKtTd/cwtNjcAKHDVvERm30gLnIne52uplJ8W4cDvBOrmRE0l0xXvh7WVgccg0wxgkjZQiupYT6WL2q3DaRnm5m9wNcG7aAt2KNWgChrsrmKVHG3jSZuF7Wds3AW0OJ+GUcGeL+6oJSNJV7PeQLU9zRkcLYw5hOYJGEEg8S1Q7vb0cHk2yYsFSHtOqndNIArx1UcjmY44nPDRXJrjge1zTTEaOzqOELyzWlhLnPIDg4taSQ04OauIHhogf37srxc0uda7VSlGgPkINdTjTNp4ti1Sbo7dhFbVaC5xNSZpSxtO6Ae3UOCo1600xzRtBo8Y3a5BrPBUBlMl6Zo8OEVAqCcDCMR21GChrtyQLp71tFWh1otGAAVc6Vwx17nC+tCebavG3jLicHSSYnVDGF9HktzLmHFQ8WohJd+bUdrJQeCGOwmvC3UveyQKlrH1Ipm1xaCNRoXZcyKyLi5mHE50jcJpWjmN2FwLqOpy55IkAcQ5vg1D3AE1IpVpjJrmeDi1rVFaiI8JYauBxHFkXHW4BzsuTJYb9WJrHtxFrQ2oe0Co1OFTUHV0KBdDBWpwtaCQ5pFe2qBUua7NpyWFqs7w7G0BzvCadUoApmaUDuNaWW+TAA7NwFC8Pa2vHThWMVqkwgODXkCmMkAu4zQKjeyyOxNAa3epNjnRgRkaiCe5z2GizsL5GtqKOaThY4OYXkZ1x0HbNy11Wh08hwkGhbWor2rgdhFNnCtDGvBJbhAdrbnhBHhAYciqhZajLFXG5z4XZlzXFzoS7XR2RLfSFpfaDQYnmhzjnByJOQDxipt1nLhosY9+ApiqKk5kkiusAkal7CyRhO9uEbXGpaC4gHhApkmBmXuxeLLqw4iY5wNlcfanXlrHGpZuP3ezWN9I6lmuSzvNR5QP4xz11KITWeWQUfJUHZ23MdayNgkc4OMlXN1Oo6oqKHwkwZdMbn909ntseKJ3bDuozk+PlG0cYyVW6b7ZazKxglfHZMA7VuTTJU1xuG3Vt9qhl0yWmzvD4psDxmHBpy4dbqU4RtV8WC7xbbNG6YAyOY0vyoC8tGLLYK1yUmBzNDDEMyBIeFxcfxJxbeTmtpHRlPFrToJPsV2XjoksklTgaCdoFD0hR62aE2eA57eR1euqi5VHbd1MxaWSNa8Hb7lZ/wDh93YSP36xyEuYwb9CTngGKj4+TMHp4Uml0HPcc5H05G+5TjcFo2iu4lzal7hQvOZprplkAqJ+hAQiBCEIGi9LGKHKrXeh2xyY7JYowe7Y3kEY9imL2AihTVNucicaqBvEcI1zj6zB1BZh9mGuZx5Hu/Clg3NRrNu56MIpD2RZPGe7nlK97Msg8Au/dr6xTi244hsWwXTGNiIbG3pCO5hP1WD3okvdxBDYgKgjM+wBO7bvjGxbW2do2BBrtUOOMg7QuY939zvstulbvdY5DvjSWuIOLum66ZOrlxhdSJst+5+GY1c0FUclsjkOqIc0NfYt7bJaDqid9gPyrqRu5GzjwQtrdy9nHgDoVHLrLsth1RSfZ09i3suW3HVHL1e1dPt3PQDwB0LY25YR4I6EyOYm7mrwP6uXncPzLczcdeB/Vu53f1XTYuqIeCOhZC74/FHQmRzSzcHbz+rHO4+5b2aOLcfBaOc/lXSQsbPFC9FmbwBBzm3Rfbj4o6fclEeii2cLfqn3robeW8AXu9jgUFBR6JLV44+p/VKo9ENo2vP1Qr0wDgRhCCk49Dsu2R3Q33JRHobdte/+X3K5KL1XIqNmhwbXv6f6JQzQ5HtLvrO96tRCmRWbNEEO3F9Z3vSiPRJZxsrzk+1WIhBCLLowszHA4WmmeYr1qY2WzCNoaNQW5CAQhCDyi9QhAIQhAIQhAIQhAIQhAIQhAIQhAIQhAIQhAIQhAIQhAIQhAIQhAIQhAIQhAIQhAIQhAIQhAIQhAIQhAIQhB//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23555" name="Picture 3"/>
          <p:cNvPicPr>
            <a:picLocks noChangeAspect="1" noChangeArrowheads="1"/>
          </p:cNvPicPr>
          <p:nvPr/>
        </p:nvPicPr>
        <p:blipFill>
          <a:blip r:embed="rId2" cstate="print"/>
          <a:srcRect/>
          <a:stretch>
            <a:fillRect/>
          </a:stretch>
        </p:blipFill>
        <p:spPr bwMode="auto">
          <a:xfrm>
            <a:off x="971600" y="4437112"/>
            <a:ext cx="2225675" cy="1317625"/>
          </a:xfrm>
          <a:prstGeom prst="rect">
            <a:avLst/>
          </a:prstGeom>
          <a:noFill/>
          <a:ln w="9525">
            <a:noFill/>
            <a:miter lim="800000"/>
            <a:headEnd/>
            <a:tailEnd/>
          </a:ln>
        </p:spPr>
      </p:pic>
      <p:sp>
        <p:nvSpPr>
          <p:cNvPr id="8" name="7 - Σύννεφο"/>
          <p:cNvSpPr/>
          <p:nvPr/>
        </p:nvSpPr>
        <p:spPr>
          <a:xfrm>
            <a:off x="3779912" y="3933056"/>
            <a:ext cx="1944216" cy="122413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3557" name="Picture 5"/>
          <p:cNvPicPr>
            <a:picLocks noChangeAspect="1" noChangeArrowheads="1"/>
          </p:cNvPicPr>
          <p:nvPr/>
        </p:nvPicPr>
        <p:blipFill>
          <a:blip r:embed="rId3" cstate="print"/>
          <a:srcRect/>
          <a:stretch>
            <a:fillRect/>
          </a:stretch>
        </p:blipFill>
        <p:spPr bwMode="auto">
          <a:xfrm>
            <a:off x="6732240" y="3731119"/>
            <a:ext cx="2104703" cy="2022353"/>
          </a:xfrm>
          <a:prstGeom prst="rect">
            <a:avLst/>
          </a:prstGeom>
          <a:noFill/>
          <a:ln w="9525">
            <a:noFill/>
            <a:miter lim="800000"/>
            <a:headEnd/>
            <a:tailEnd/>
          </a:ln>
        </p:spPr>
      </p:pic>
      <p:cxnSp>
        <p:nvCxnSpPr>
          <p:cNvPr id="11" name="10 - Ευθύγραμμο βέλος σύνδεσης"/>
          <p:cNvCxnSpPr>
            <a:stCxn id="23555" idx="3"/>
            <a:endCxn id="23557" idx="1"/>
          </p:cNvCxnSpPr>
          <p:nvPr/>
        </p:nvCxnSpPr>
        <p:spPr>
          <a:xfrm flipV="1">
            <a:off x="3197275" y="4742296"/>
            <a:ext cx="3534965" cy="353629"/>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2" name="11 - TextBox"/>
          <p:cNvSpPr txBox="1"/>
          <p:nvPr/>
        </p:nvSpPr>
        <p:spPr>
          <a:xfrm rot="21198831">
            <a:off x="3647197" y="5114532"/>
            <a:ext cx="2999539" cy="369332"/>
          </a:xfrm>
          <a:prstGeom prst="rect">
            <a:avLst/>
          </a:prstGeom>
          <a:noFill/>
        </p:spPr>
        <p:txBody>
          <a:bodyPr wrap="none" rtlCol="0">
            <a:spAutoFit/>
          </a:bodyPr>
          <a:lstStyle/>
          <a:p>
            <a:r>
              <a:rPr lang="en-US" dirty="0" smtClean="0"/>
              <a:t>Get www.mysite.gr/index.php</a:t>
            </a:r>
            <a:endParaRPr lang="el-GR" dirty="0"/>
          </a:p>
        </p:txBody>
      </p:sp>
      <p:cxnSp>
        <p:nvCxnSpPr>
          <p:cNvPr id="14" name="13 - Ευθύγραμμο βέλος σύνδεσης"/>
          <p:cNvCxnSpPr/>
          <p:nvPr/>
        </p:nvCxnSpPr>
        <p:spPr>
          <a:xfrm flipH="1">
            <a:off x="2843808" y="4005064"/>
            <a:ext cx="3456384" cy="43204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5" name="14 - TextBox"/>
          <p:cNvSpPr txBox="1"/>
          <p:nvPr/>
        </p:nvSpPr>
        <p:spPr>
          <a:xfrm rot="21309394">
            <a:off x="2915816" y="3933056"/>
            <a:ext cx="736099" cy="369332"/>
          </a:xfrm>
          <a:prstGeom prst="rect">
            <a:avLst/>
          </a:prstGeom>
          <a:noFill/>
        </p:spPr>
        <p:txBody>
          <a:bodyPr wrap="none" rtlCol="0">
            <a:spAutoFit/>
          </a:bodyPr>
          <a:lstStyle/>
          <a:p>
            <a:r>
              <a:rPr lang="en-US" dirty="0" smtClean="0"/>
              <a:t>HTML</a:t>
            </a:r>
            <a:endParaRPr lang="el-GR" dirty="0"/>
          </a:p>
        </p:txBody>
      </p:sp>
      <p:sp>
        <p:nvSpPr>
          <p:cNvPr id="18" name="17 - TextBox"/>
          <p:cNvSpPr txBox="1"/>
          <p:nvPr/>
        </p:nvSpPr>
        <p:spPr>
          <a:xfrm rot="16200000">
            <a:off x="6429345" y="4350241"/>
            <a:ext cx="1388585" cy="369332"/>
          </a:xfrm>
          <a:prstGeom prst="rect">
            <a:avLst/>
          </a:prstGeom>
          <a:noFill/>
        </p:spPr>
        <p:txBody>
          <a:bodyPr wrap="none" rtlCol="0">
            <a:spAutoFit/>
          </a:bodyPr>
          <a:lstStyle/>
          <a:p>
            <a:r>
              <a:rPr lang="en-US" dirty="0" smtClean="0"/>
              <a:t>WEB SERVER</a:t>
            </a:r>
            <a:endParaRPr lang="el-GR" dirty="0"/>
          </a:p>
        </p:txBody>
      </p:sp>
      <p:sp>
        <p:nvSpPr>
          <p:cNvPr id="19" name="18 - TextBox"/>
          <p:cNvSpPr txBox="1"/>
          <p:nvPr/>
        </p:nvSpPr>
        <p:spPr>
          <a:xfrm rot="16200000">
            <a:off x="6667139" y="4444605"/>
            <a:ext cx="1489062" cy="338554"/>
          </a:xfrm>
          <a:prstGeom prst="rect">
            <a:avLst/>
          </a:prstGeom>
          <a:noFill/>
        </p:spPr>
        <p:txBody>
          <a:bodyPr wrap="none" rtlCol="0">
            <a:spAutoFit/>
          </a:bodyPr>
          <a:lstStyle/>
          <a:p>
            <a:r>
              <a:rPr lang="en-US" sz="1600" dirty="0" smtClean="0"/>
              <a:t>PHP Interpreter</a:t>
            </a:r>
            <a:endParaRPr lang="el-GR" sz="1600" dirty="0"/>
          </a:p>
        </p:txBody>
      </p:sp>
      <p:sp>
        <p:nvSpPr>
          <p:cNvPr id="20" name="19 - TextBox"/>
          <p:cNvSpPr txBox="1"/>
          <p:nvPr/>
        </p:nvSpPr>
        <p:spPr>
          <a:xfrm rot="16200000">
            <a:off x="7141946" y="4580272"/>
            <a:ext cx="959302" cy="338554"/>
          </a:xfrm>
          <a:prstGeom prst="rect">
            <a:avLst/>
          </a:prstGeom>
          <a:noFill/>
        </p:spPr>
        <p:txBody>
          <a:bodyPr wrap="none" rtlCol="0">
            <a:spAutoFit/>
          </a:bodyPr>
          <a:lstStyle/>
          <a:p>
            <a:r>
              <a:rPr lang="en-US" sz="1600" dirty="0" smtClean="0"/>
              <a:t>Database</a:t>
            </a:r>
            <a:endParaRPr lang="el-GR" sz="1600" dirty="0"/>
          </a:p>
        </p:txBody>
      </p:sp>
    </p:spTree>
    <p:extLst>
      <p:ext uri="{BB962C8B-B14F-4D97-AF65-F5344CB8AC3E}">
        <p14:creationId xmlns:p14="http://schemas.microsoft.com/office/powerpoint/2010/main" val="248674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 </a:t>
            </a:r>
            <a:r>
              <a:rPr lang="en-US" dirty="0" smtClean="0"/>
              <a:t>PHP</a:t>
            </a:r>
            <a:endParaRPr lang="el-GR" dirty="0"/>
          </a:p>
        </p:txBody>
      </p:sp>
      <p:sp>
        <p:nvSpPr>
          <p:cNvPr id="3" name="2 - Ορθογώνιο"/>
          <p:cNvSpPr/>
          <p:nvPr/>
        </p:nvSpPr>
        <p:spPr>
          <a:xfrm>
            <a:off x="251520" y="1268760"/>
            <a:ext cx="4572000" cy="4801314"/>
          </a:xfrm>
          <a:prstGeom prst="rect">
            <a:avLst/>
          </a:prstGeom>
        </p:spPr>
        <p:txBody>
          <a:bodyPr>
            <a:spAutoFit/>
          </a:bodyPr>
          <a:lstStyle/>
          <a:p>
            <a:r>
              <a:rPr lang="en-US" dirty="0" smtClean="0"/>
              <a:t>&lt;?</a:t>
            </a:r>
            <a:r>
              <a:rPr lang="en-US" dirty="0" err="1" smtClean="0"/>
              <a:t>php</a:t>
            </a:r>
            <a:r>
              <a:rPr lang="en-US" dirty="0" smtClean="0"/>
              <a:t/>
            </a:r>
            <a:br>
              <a:rPr lang="en-US" dirty="0" smtClean="0"/>
            </a:br>
            <a:r>
              <a:rPr lang="en-US" dirty="0" smtClean="0"/>
              <a:t>$t=date("H");</a:t>
            </a:r>
            <a:br>
              <a:rPr lang="en-US" dirty="0" smtClean="0"/>
            </a:br>
            <a:r>
              <a:rPr lang="en-US" dirty="0" smtClean="0"/>
              <a:t>if ($t&lt;"20")</a:t>
            </a:r>
            <a:br>
              <a:rPr lang="en-US" dirty="0" smtClean="0"/>
            </a:br>
            <a:r>
              <a:rPr lang="en-US" dirty="0" smtClean="0"/>
              <a:t>  {</a:t>
            </a:r>
            <a:br>
              <a:rPr lang="en-US" dirty="0" smtClean="0"/>
            </a:br>
            <a:r>
              <a:rPr lang="en-US" dirty="0" smtClean="0"/>
              <a:t>  echo "Have a good day!";</a:t>
            </a:r>
            <a:br>
              <a:rPr lang="en-US" dirty="0" smtClean="0"/>
            </a:br>
            <a:r>
              <a:rPr lang="en-US" dirty="0" smtClean="0"/>
              <a:t>  }</a:t>
            </a:r>
            <a:br>
              <a:rPr lang="en-US" dirty="0" smtClean="0"/>
            </a:br>
            <a:r>
              <a:rPr lang="en-US" dirty="0" smtClean="0"/>
              <a:t>?&gt;</a:t>
            </a:r>
          </a:p>
          <a:p>
            <a:endParaRPr lang="en-US" dirty="0" smtClean="0"/>
          </a:p>
          <a:p>
            <a:r>
              <a:rPr lang="es-ES" dirty="0" smtClean="0"/>
              <a:t>&lt;?php </a:t>
            </a:r>
            <a:br>
              <a:rPr lang="es-ES" dirty="0" smtClean="0"/>
            </a:br>
            <a:r>
              <a:rPr lang="es-ES" dirty="0" smtClean="0"/>
              <a:t>$x=10; </a:t>
            </a:r>
            <a:br>
              <a:rPr lang="es-ES" dirty="0" smtClean="0"/>
            </a:br>
            <a:r>
              <a:rPr lang="es-ES" dirty="0" smtClean="0"/>
              <a:t>$y=6;</a:t>
            </a:r>
            <a:br>
              <a:rPr lang="es-ES" dirty="0" smtClean="0"/>
            </a:br>
            <a:r>
              <a:rPr lang="es-ES" dirty="0" smtClean="0"/>
              <a:t>echo ($x + $y); // outputs 16</a:t>
            </a:r>
            <a:br>
              <a:rPr lang="es-ES" dirty="0" smtClean="0"/>
            </a:br>
            <a:r>
              <a:rPr lang="es-ES" dirty="0" smtClean="0"/>
              <a:t>echo ($x - $y); // outputs 4</a:t>
            </a:r>
            <a:br>
              <a:rPr lang="es-ES" dirty="0" smtClean="0"/>
            </a:br>
            <a:r>
              <a:rPr lang="es-ES" dirty="0" smtClean="0"/>
              <a:t>echo ($x * $y); // outputs 60</a:t>
            </a:r>
            <a:br>
              <a:rPr lang="es-ES" dirty="0" smtClean="0"/>
            </a:br>
            <a:r>
              <a:rPr lang="es-ES" dirty="0" smtClean="0"/>
              <a:t>echo ($x / $y); // outputs 1.6666666666667 </a:t>
            </a:r>
            <a:br>
              <a:rPr lang="es-ES" dirty="0" smtClean="0"/>
            </a:br>
            <a:r>
              <a:rPr lang="es-ES" dirty="0" smtClean="0"/>
              <a:t>echo ($x % $y); // outputs 4 </a:t>
            </a:r>
            <a:br>
              <a:rPr lang="es-ES" dirty="0" smtClean="0"/>
            </a:br>
            <a:r>
              <a:rPr lang="es-ES" dirty="0" smtClean="0"/>
              <a:t>?&gt;</a:t>
            </a:r>
            <a:r>
              <a:rPr lang="en-US" dirty="0" smtClean="0"/>
              <a:t> </a:t>
            </a:r>
            <a:endParaRPr lang="el-GR" dirty="0"/>
          </a:p>
        </p:txBody>
      </p:sp>
      <p:pic>
        <p:nvPicPr>
          <p:cNvPr id="24578" name="Picture 2"/>
          <p:cNvPicPr>
            <a:picLocks noChangeAspect="1" noChangeArrowheads="1"/>
          </p:cNvPicPr>
          <p:nvPr/>
        </p:nvPicPr>
        <p:blipFill>
          <a:blip r:embed="rId2" cstate="print"/>
          <a:srcRect l="48228" t="30805" b="54430"/>
          <a:stretch>
            <a:fillRect/>
          </a:stretch>
        </p:blipFill>
        <p:spPr bwMode="auto">
          <a:xfrm>
            <a:off x="4427984" y="1844824"/>
            <a:ext cx="4208016" cy="720080"/>
          </a:xfrm>
          <a:prstGeom prst="rect">
            <a:avLst/>
          </a:prstGeom>
          <a:noFill/>
          <a:ln w="9525">
            <a:noFill/>
            <a:miter lim="800000"/>
            <a:headEnd/>
            <a:tailEnd/>
          </a:ln>
        </p:spPr>
      </p:pic>
      <p:pic>
        <p:nvPicPr>
          <p:cNvPr id="24579" name="Picture 3"/>
          <p:cNvPicPr>
            <a:picLocks noChangeAspect="1" noChangeArrowheads="1"/>
          </p:cNvPicPr>
          <p:nvPr/>
        </p:nvPicPr>
        <p:blipFill>
          <a:blip r:embed="rId3" cstate="print"/>
          <a:srcRect l="49114" t="29328" b="41141"/>
          <a:stretch>
            <a:fillRect/>
          </a:stretch>
        </p:blipFill>
        <p:spPr bwMode="auto">
          <a:xfrm>
            <a:off x="4540448" y="4149080"/>
            <a:ext cx="4136008" cy="1440160"/>
          </a:xfrm>
          <a:prstGeom prst="rect">
            <a:avLst/>
          </a:prstGeom>
          <a:noFill/>
          <a:ln w="9525">
            <a:noFill/>
            <a:miter lim="800000"/>
            <a:headEnd/>
            <a:tailEnd/>
          </a:ln>
        </p:spPr>
      </p:pic>
    </p:spTree>
    <p:extLst>
      <p:ext uri="{BB962C8B-B14F-4D97-AF65-F5344CB8AC3E}">
        <p14:creationId xmlns:p14="http://schemas.microsoft.com/office/powerpoint/2010/main" val="193793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1828800" y="1063229"/>
            <a:ext cx="5829300" cy="857250"/>
          </a:xfrm>
          <a:prstGeom prst="rect">
            <a:avLst/>
          </a:prstGeom>
          <a:noFill/>
          <a:ln w="9525">
            <a:noFill/>
            <a:round/>
            <a:headEnd/>
            <a:tailEnd/>
          </a:ln>
          <a:effectLst/>
        </p:spPr>
        <p:txBody>
          <a:bodyPr lIns="67500" tIns="35100" rIns="67500" bIns="68580" anchor="b"/>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3000" dirty="0">
                <a:solidFill>
                  <a:srgbClr val="696464"/>
                </a:solidFill>
                <a:latin typeface="Tahoma" pitchFamily="34" charset="0"/>
                <a:ea typeface="Tahoma" pitchFamily="34" charset="0"/>
                <a:cs typeface="Tahoma" pitchFamily="34" charset="0"/>
              </a:rPr>
              <a:t>OSI – </a:t>
            </a:r>
            <a:r>
              <a:rPr lang="en-GB" sz="3000" dirty="0" err="1">
                <a:solidFill>
                  <a:srgbClr val="696464"/>
                </a:solidFill>
                <a:latin typeface="Tahoma" pitchFamily="34" charset="0"/>
                <a:ea typeface="Tahoma" pitchFamily="34" charset="0"/>
                <a:cs typeface="Tahoma" pitchFamily="34" charset="0"/>
              </a:rPr>
              <a:t>DoD</a:t>
            </a:r>
            <a:r>
              <a:rPr lang="en-GB" sz="3000" dirty="0">
                <a:solidFill>
                  <a:srgbClr val="696464"/>
                </a:solidFill>
                <a:latin typeface="Tahoma" pitchFamily="34" charset="0"/>
                <a:ea typeface="Tahoma" pitchFamily="34" charset="0"/>
                <a:cs typeface="Tahoma" pitchFamily="34" charset="0"/>
              </a:rPr>
              <a:t> </a:t>
            </a:r>
            <a:r>
              <a:rPr lang="en-GB" sz="3000" dirty="0" err="1">
                <a:solidFill>
                  <a:srgbClr val="696464"/>
                </a:solidFill>
                <a:latin typeface="Tahoma" pitchFamily="34" charset="0"/>
                <a:ea typeface="Tahoma" pitchFamily="34" charset="0"/>
                <a:cs typeface="Tahoma" pitchFamily="34" charset="0"/>
              </a:rPr>
              <a:t>πρότυπα</a:t>
            </a:r>
            <a:endParaRPr lang="en-GB" sz="3000" dirty="0">
              <a:solidFill>
                <a:srgbClr val="696464"/>
              </a:solidFill>
              <a:latin typeface="Tahoma" pitchFamily="34" charset="0"/>
              <a:ea typeface="Tahoma" pitchFamily="34" charset="0"/>
              <a:cs typeface="Tahoma" pitchFamily="34" charset="0"/>
            </a:endParaRPr>
          </a:p>
        </p:txBody>
      </p:sp>
      <p:pic>
        <p:nvPicPr>
          <p:cNvPr id="17410" name="Picture 2"/>
          <p:cNvPicPr>
            <a:picLocks noChangeAspect="1" noChangeArrowheads="1"/>
          </p:cNvPicPr>
          <p:nvPr/>
        </p:nvPicPr>
        <p:blipFill>
          <a:blip r:embed="rId3" cstate="print"/>
          <a:srcRect/>
          <a:stretch>
            <a:fillRect/>
          </a:stretch>
        </p:blipFill>
        <p:spPr bwMode="auto">
          <a:xfrm>
            <a:off x="1893095" y="2250281"/>
            <a:ext cx="5775722" cy="2625329"/>
          </a:xfrm>
          <a:prstGeom prst="rect">
            <a:avLst/>
          </a:prstGeom>
          <a:noFill/>
          <a:ln w="9525">
            <a:noFill/>
            <a:round/>
            <a:headEnd/>
            <a:tailEnd/>
          </a:ln>
          <a:effectLst/>
        </p:spPr>
      </p:pic>
      <p:sp>
        <p:nvSpPr>
          <p:cNvPr id="17411" name="Rectangle 3"/>
          <p:cNvSpPr>
            <a:spLocks noChangeArrowheads="1"/>
          </p:cNvSpPr>
          <p:nvPr/>
        </p:nvSpPr>
        <p:spPr bwMode="auto">
          <a:xfrm>
            <a:off x="1277542" y="5319713"/>
            <a:ext cx="6588919" cy="174760"/>
          </a:xfrm>
          <a:prstGeom prst="rect">
            <a:avLst/>
          </a:prstGeom>
          <a:noFill/>
          <a:ln w="9525">
            <a:noFill/>
            <a:round/>
            <a:headEnd/>
            <a:tailEnd/>
          </a:ln>
          <a:effectLst/>
        </p:spPr>
        <p:txBody>
          <a:bodyPr lIns="67500" tIns="35100" rIns="67500" bIns="35100">
            <a:spAutoFit/>
          </a:bodyPr>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l-GR" sz="675">
                <a:solidFill>
                  <a:srgbClr val="000000"/>
                </a:solidFill>
                <a:latin typeface="+mj-lt"/>
              </a:rPr>
              <a:t>Διάβασμα: </a:t>
            </a:r>
            <a:r>
              <a:rPr lang="el-GR" sz="675">
                <a:solidFill>
                  <a:srgbClr val="CCCCFF"/>
                </a:solidFill>
                <a:latin typeface="+mj-lt"/>
                <a:hlinkClick r:id="rId4"/>
              </a:rPr>
              <a:t>http://el.wikipedia.org/wiki/%CE%9C%CE%BF%CE%BD%CF%84%CE%AD%CE%BB%CE%BF_%CE%B1%CE%BD%CE%B1%CF%86%CE%BF%CF%81%CE%AC%CF%82_OSI</a:t>
            </a:r>
          </a:p>
        </p:txBody>
      </p:sp>
    </p:spTree>
    <p:extLst>
      <p:ext uri="{BB962C8B-B14F-4D97-AF65-F5344CB8AC3E}">
        <p14:creationId xmlns:p14="http://schemas.microsoft.com/office/powerpoint/2010/main" val="39931927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1828800" y="1063229"/>
            <a:ext cx="5829300" cy="857250"/>
          </a:xfrm>
          <a:prstGeom prst="rect">
            <a:avLst/>
          </a:prstGeom>
          <a:noFill/>
          <a:ln w="9525">
            <a:noFill/>
            <a:round/>
            <a:headEnd/>
            <a:tailEnd/>
          </a:ln>
          <a:effectLst/>
        </p:spPr>
        <p:txBody>
          <a:bodyPr lIns="67500" tIns="35100" rIns="67500" bIns="68580" anchor="b"/>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3000" dirty="0" err="1">
                <a:solidFill>
                  <a:srgbClr val="696464"/>
                </a:solidFill>
                <a:latin typeface="Tahoma" pitchFamily="34" charset="0"/>
                <a:ea typeface="Tahoma" pitchFamily="34" charset="0"/>
                <a:cs typeface="Tahoma" pitchFamily="34" charset="0"/>
              </a:rPr>
              <a:t>Θύρες</a:t>
            </a:r>
            <a:endParaRPr lang="en-GB" sz="3000" dirty="0">
              <a:solidFill>
                <a:srgbClr val="696464"/>
              </a:solidFill>
              <a:latin typeface="Tahoma" pitchFamily="34" charset="0"/>
              <a:ea typeface="Tahoma" pitchFamily="34" charset="0"/>
              <a:cs typeface="Tahoma" pitchFamily="34" charset="0"/>
            </a:endParaRPr>
          </a:p>
        </p:txBody>
      </p:sp>
      <p:sp>
        <p:nvSpPr>
          <p:cNvPr id="23554" name="Rectangle 2"/>
          <p:cNvSpPr>
            <a:spLocks noChangeArrowheads="1"/>
          </p:cNvSpPr>
          <p:nvPr/>
        </p:nvSpPr>
        <p:spPr bwMode="auto">
          <a:xfrm>
            <a:off x="1464469" y="2411017"/>
            <a:ext cx="5197079" cy="1525130"/>
          </a:xfrm>
          <a:prstGeom prst="rect">
            <a:avLst/>
          </a:prstGeom>
          <a:noFill/>
          <a:ln w="9525">
            <a:noFill/>
            <a:round/>
            <a:headEnd/>
            <a:tailEnd/>
          </a:ln>
          <a:effectLst/>
        </p:spPr>
        <p:txBody>
          <a:bodyPr lIns="67500" tIns="35100" rIns="67500" bIns="35100">
            <a:spAutoFit/>
          </a:bodyPr>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err="1">
                <a:solidFill>
                  <a:srgbClr val="000000"/>
                </a:solidFill>
                <a:latin typeface="Tahoma" pitchFamily="34" charset="0"/>
                <a:ea typeface="Tahoma" pitchFamily="34" charset="0"/>
                <a:cs typeface="Tahoma" pitchFamily="34" charset="0"/>
              </a:rPr>
              <a:t>Γνωστές</a:t>
            </a:r>
            <a:r>
              <a:rPr lang="en-GB" sz="1350" dirty="0">
                <a:solidFill>
                  <a:srgbClr val="000000"/>
                </a:solidFill>
                <a:latin typeface="Tahoma" pitchFamily="34" charset="0"/>
                <a:ea typeface="Tahoma" pitchFamily="34" charset="0"/>
                <a:cs typeface="Tahoma" pitchFamily="34" charset="0"/>
              </a:rPr>
              <a:t> </a:t>
            </a:r>
            <a:r>
              <a:rPr lang="en-GB" sz="1350" dirty="0" err="1">
                <a:solidFill>
                  <a:srgbClr val="000000"/>
                </a:solidFill>
                <a:latin typeface="Tahoma" pitchFamily="34" charset="0"/>
                <a:ea typeface="Tahoma" pitchFamily="34" charset="0"/>
                <a:cs typeface="Tahoma" pitchFamily="34" charset="0"/>
              </a:rPr>
              <a:t>θύρες</a:t>
            </a:r>
            <a:r>
              <a:rPr lang="en-GB" sz="1350" dirty="0">
                <a:solidFill>
                  <a:srgbClr val="000000"/>
                </a:solidFill>
                <a:latin typeface="Tahoma" pitchFamily="34" charset="0"/>
                <a:ea typeface="Tahoma" pitchFamily="34" charset="0"/>
                <a:cs typeface="Tahoma" pitchFamily="34" charset="0"/>
              </a:rPr>
              <a:t>: 1 - 1023 </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err="1">
                <a:solidFill>
                  <a:srgbClr val="000000"/>
                </a:solidFill>
                <a:latin typeface="Tahoma" pitchFamily="34" charset="0"/>
                <a:ea typeface="Tahoma" pitchFamily="34" charset="0"/>
                <a:cs typeface="Tahoma" pitchFamily="34" charset="0"/>
              </a:rPr>
              <a:t>Θύρες</a:t>
            </a:r>
            <a:r>
              <a:rPr lang="en-GB" sz="1350" dirty="0">
                <a:solidFill>
                  <a:srgbClr val="000000"/>
                </a:solidFill>
                <a:latin typeface="Tahoma" pitchFamily="34" charset="0"/>
                <a:ea typeface="Tahoma" pitchFamily="34" charset="0"/>
                <a:cs typeface="Tahoma" pitchFamily="34" charset="0"/>
              </a:rPr>
              <a:t> </a:t>
            </a:r>
            <a:r>
              <a:rPr lang="en-GB" sz="1350" dirty="0" err="1">
                <a:solidFill>
                  <a:srgbClr val="000000"/>
                </a:solidFill>
                <a:latin typeface="Tahoma" pitchFamily="34" charset="0"/>
                <a:ea typeface="Tahoma" pitchFamily="34" charset="0"/>
                <a:cs typeface="Tahoma" pitchFamily="34" charset="0"/>
              </a:rPr>
              <a:t>που</a:t>
            </a:r>
            <a:r>
              <a:rPr lang="en-GB" sz="1350" dirty="0">
                <a:solidFill>
                  <a:srgbClr val="000000"/>
                </a:solidFill>
                <a:latin typeface="Tahoma" pitchFamily="34" charset="0"/>
                <a:ea typeface="Tahoma" pitchFamily="34" charset="0"/>
                <a:cs typeface="Tahoma" pitchFamily="34" charset="0"/>
              </a:rPr>
              <a:t> </a:t>
            </a:r>
            <a:r>
              <a:rPr lang="en-GB" sz="1350" dirty="0" err="1">
                <a:solidFill>
                  <a:srgbClr val="000000"/>
                </a:solidFill>
                <a:latin typeface="Tahoma" pitchFamily="34" charset="0"/>
                <a:ea typeface="Tahoma" pitchFamily="34" charset="0"/>
                <a:cs typeface="Tahoma" pitchFamily="34" charset="0"/>
              </a:rPr>
              <a:t>μπορούμε</a:t>
            </a:r>
            <a:r>
              <a:rPr lang="en-GB" sz="1350" dirty="0">
                <a:solidFill>
                  <a:srgbClr val="000000"/>
                </a:solidFill>
                <a:latin typeface="Tahoma" pitchFamily="34" charset="0"/>
                <a:ea typeface="Tahoma" pitchFamily="34" charset="0"/>
                <a:cs typeface="Tahoma" pitchFamily="34" charset="0"/>
              </a:rPr>
              <a:t> </a:t>
            </a:r>
            <a:r>
              <a:rPr lang="en-GB" sz="1350" dirty="0" err="1">
                <a:solidFill>
                  <a:srgbClr val="000000"/>
                </a:solidFill>
                <a:latin typeface="Tahoma" pitchFamily="34" charset="0"/>
                <a:ea typeface="Tahoma" pitchFamily="34" charset="0"/>
                <a:cs typeface="Tahoma" pitchFamily="34" charset="0"/>
              </a:rPr>
              <a:t>να</a:t>
            </a:r>
            <a:r>
              <a:rPr lang="en-GB" sz="1350" dirty="0">
                <a:solidFill>
                  <a:srgbClr val="000000"/>
                </a:solidFill>
                <a:latin typeface="Tahoma" pitchFamily="34" charset="0"/>
                <a:ea typeface="Tahoma" pitchFamily="34" charset="0"/>
                <a:cs typeface="Tahoma" pitchFamily="34" charset="0"/>
              </a:rPr>
              <a:t> </a:t>
            </a:r>
            <a:r>
              <a:rPr lang="en-GB" sz="1350" dirty="0" err="1">
                <a:solidFill>
                  <a:srgbClr val="000000"/>
                </a:solidFill>
                <a:latin typeface="Tahoma" pitchFamily="34" charset="0"/>
                <a:ea typeface="Tahoma" pitchFamily="34" charset="0"/>
                <a:cs typeface="Tahoma" pitchFamily="34" charset="0"/>
              </a:rPr>
              <a:t>κατακρατήσω</a:t>
            </a:r>
            <a:r>
              <a:rPr lang="en-GB" sz="1350" dirty="0">
                <a:solidFill>
                  <a:srgbClr val="000000"/>
                </a:solidFill>
                <a:latin typeface="Tahoma" pitchFamily="34" charset="0"/>
                <a:ea typeface="Tahoma" pitchFamily="34" charset="0"/>
                <a:cs typeface="Tahoma" pitchFamily="34" charset="0"/>
              </a:rPr>
              <a:t>: 1024–49151 </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err="1">
                <a:solidFill>
                  <a:srgbClr val="000000"/>
                </a:solidFill>
                <a:latin typeface="Tahoma" pitchFamily="34" charset="0"/>
                <a:ea typeface="Tahoma" pitchFamily="34" charset="0"/>
                <a:cs typeface="Tahoma" pitchFamily="34" charset="0"/>
              </a:rPr>
              <a:t>Δυναμικές</a:t>
            </a:r>
            <a:r>
              <a:rPr lang="en-GB" sz="1350" dirty="0">
                <a:solidFill>
                  <a:srgbClr val="000000"/>
                </a:solidFill>
                <a:latin typeface="Tahoma" pitchFamily="34" charset="0"/>
                <a:ea typeface="Tahoma" pitchFamily="34" charset="0"/>
                <a:cs typeface="Tahoma" pitchFamily="34" charset="0"/>
              </a:rPr>
              <a:t> </a:t>
            </a:r>
            <a:r>
              <a:rPr lang="en-GB" sz="1350" dirty="0" err="1">
                <a:solidFill>
                  <a:srgbClr val="000000"/>
                </a:solidFill>
                <a:latin typeface="Tahoma" pitchFamily="34" charset="0"/>
                <a:ea typeface="Tahoma" pitchFamily="34" charset="0"/>
                <a:cs typeface="Tahoma" pitchFamily="34" charset="0"/>
              </a:rPr>
              <a:t>θύρες</a:t>
            </a:r>
            <a:r>
              <a:rPr lang="en-GB" sz="1350" dirty="0">
                <a:solidFill>
                  <a:srgbClr val="000000"/>
                </a:solidFill>
                <a:latin typeface="Tahoma" pitchFamily="34" charset="0"/>
                <a:ea typeface="Tahoma" pitchFamily="34" charset="0"/>
                <a:cs typeface="Tahoma" pitchFamily="34" charset="0"/>
              </a:rPr>
              <a:t>: 49152–65535 </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dirty="0">
              <a:solidFill>
                <a:srgbClr val="000000"/>
              </a:solidFill>
              <a:latin typeface="Tahoma" pitchFamily="34" charset="0"/>
              <a:ea typeface="Tahoma" pitchFamily="34" charset="0"/>
              <a:cs typeface="Tahoma" pitchFamily="34"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dirty="0">
              <a:solidFill>
                <a:srgbClr val="000000"/>
              </a:solidFill>
              <a:latin typeface="Tahoma" pitchFamily="34" charset="0"/>
              <a:ea typeface="Tahoma" pitchFamily="34" charset="0"/>
              <a:cs typeface="Tahoma" pitchFamily="34"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4" charset="0"/>
                <a:ea typeface="Tahoma" pitchFamily="34" charset="0"/>
                <a:cs typeface="Tahoma" pitchFamily="34" charset="0"/>
              </a:rPr>
              <a:t>http://en.wikipedia.org/wiki/TCP_and_UDP_port_numbers</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dirty="0">
              <a:solidFill>
                <a:srgbClr val="00000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27033047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1828800" y="1063229"/>
            <a:ext cx="5829300" cy="857250"/>
          </a:xfrm>
          <a:prstGeom prst="rect">
            <a:avLst/>
          </a:prstGeom>
          <a:noFill/>
          <a:ln w="9525">
            <a:noFill/>
            <a:round/>
            <a:headEnd/>
            <a:tailEnd/>
          </a:ln>
          <a:effectLst/>
        </p:spPr>
        <p:txBody>
          <a:bodyPr lIns="67500" tIns="35100" rIns="67500" bIns="68580" anchor="b"/>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3000">
                <a:solidFill>
                  <a:srgbClr val="696464"/>
                </a:solidFill>
                <a:latin typeface="Tahoma" pitchFamily="32" charset="0"/>
              </a:rPr>
              <a:t>Δομή URL</a:t>
            </a:r>
          </a:p>
        </p:txBody>
      </p:sp>
      <p:sp>
        <p:nvSpPr>
          <p:cNvPr id="24578" name="Rectangle 2"/>
          <p:cNvSpPr>
            <a:spLocks noChangeArrowheads="1"/>
          </p:cNvSpPr>
          <p:nvPr/>
        </p:nvSpPr>
        <p:spPr bwMode="auto">
          <a:xfrm>
            <a:off x="1357312" y="1982392"/>
            <a:ext cx="6482954" cy="2771625"/>
          </a:xfrm>
          <a:prstGeom prst="rect">
            <a:avLst/>
          </a:prstGeom>
          <a:noFill/>
          <a:ln w="9525">
            <a:noFill/>
            <a:round/>
            <a:headEnd/>
            <a:tailEnd/>
          </a:ln>
          <a:effectLst/>
        </p:spPr>
        <p:txBody>
          <a:bodyPr lIns="67500" tIns="35100" rIns="67500" bIns="35100">
            <a:spAutoFit/>
          </a:bodyPr>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dirty="0">
              <a:solidFill>
                <a:srgbClr val="000000"/>
              </a:solidFill>
              <a:latin typeface="Tahoma" pitchFamily="32"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&lt;protocol&gt;://&lt;server&gt;.&lt;</a:t>
            </a:r>
            <a:r>
              <a:rPr lang="en-GB" sz="1350" dirty="0" err="1">
                <a:solidFill>
                  <a:srgbClr val="000000"/>
                </a:solidFill>
                <a:latin typeface="Tahoma" pitchFamily="32" charset="0"/>
              </a:rPr>
              <a:t>subdomain</a:t>
            </a:r>
            <a:r>
              <a:rPr lang="en-GB" sz="1350" dirty="0">
                <a:solidFill>
                  <a:srgbClr val="000000"/>
                </a:solidFill>
                <a:latin typeface="Tahoma" pitchFamily="32" charset="0"/>
              </a:rPr>
              <a:t>&gt;.&lt;domain&gt;:&lt;port&gt;/&lt;path&gt;/&lt;file&gt;?&lt;parameters&gt;</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dirty="0">
              <a:solidFill>
                <a:srgbClr val="000000"/>
              </a:solidFill>
              <a:latin typeface="Tahoma" pitchFamily="32"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&lt;protocol&gt; -</a:t>
            </a:r>
            <a:r>
              <a:rPr lang="en-GB" sz="1350" dirty="0" err="1">
                <a:solidFill>
                  <a:srgbClr val="000000"/>
                </a:solidFill>
                <a:latin typeface="Tahoma" pitchFamily="32" charset="0"/>
              </a:rPr>
              <a:t>πχ</a:t>
            </a:r>
            <a:r>
              <a:rPr lang="en-GB" sz="1350" dirty="0">
                <a:solidFill>
                  <a:srgbClr val="000000"/>
                </a:solidFill>
                <a:latin typeface="Tahoma" pitchFamily="32" charset="0"/>
              </a:rPr>
              <a:t> HTTP, FTP</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&lt;server&gt;  -</a:t>
            </a:r>
            <a:r>
              <a:rPr lang="en-GB" sz="1350" dirty="0" err="1">
                <a:solidFill>
                  <a:srgbClr val="000000"/>
                </a:solidFill>
                <a:latin typeface="Tahoma" pitchFamily="32" charset="0"/>
              </a:rPr>
              <a:t>πχ</a:t>
            </a:r>
            <a:r>
              <a:rPr lang="en-GB" sz="1350" dirty="0">
                <a:solidFill>
                  <a:srgbClr val="000000"/>
                </a:solidFill>
                <a:latin typeface="Tahoma" pitchFamily="32" charset="0"/>
              </a:rPr>
              <a:t>. www</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a:t>
            </a:r>
            <a:r>
              <a:rPr lang="en-GB" sz="1350" dirty="0" err="1">
                <a:solidFill>
                  <a:srgbClr val="000000"/>
                </a:solidFill>
                <a:latin typeface="Tahoma" pitchFamily="32" charset="0"/>
              </a:rPr>
              <a:t>subdomain</a:t>
            </a:r>
            <a:r>
              <a:rPr lang="en-GB" sz="1350" dirty="0">
                <a:solidFill>
                  <a:srgbClr val="000000"/>
                </a:solidFill>
                <a:latin typeface="Tahoma" pitchFamily="32" charset="0"/>
              </a:rPr>
              <a:t>&gt; </a:t>
            </a:r>
            <a:r>
              <a:rPr lang="en-GB" sz="1350" dirty="0" err="1">
                <a:solidFill>
                  <a:srgbClr val="000000"/>
                </a:solidFill>
                <a:latin typeface="Tahoma" pitchFamily="32" charset="0"/>
              </a:rPr>
              <a:t>όνομα</a:t>
            </a:r>
            <a:r>
              <a:rPr lang="en-GB" sz="1350" dirty="0">
                <a:solidFill>
                  <a:srgbClr val="000000"/>
                </a:solidFill>
                <a:latin typeface="Tahoma" pitchFamily="32" charset="0"/>
              </a:rPr>
              <a:t> </a:t>
            </a:r>
            <a:r>
              <a:rPr lang="en-GB" sz="1350" dirty="0" err="1">
                <a:solidFill>
                  <a:srgbClr val="000000"/>
                </a:solidFill>
                <a:latin typeface="Tahoma" pitchFamily="32" charset="0"/>
              </a:rPr>
              <a:t>σε</a:t>
            </a:r>
            <a:r>
              <a:rPr lang="en-GB" sz="1350" dirty="0">
                <a:solidFill>
                  <a:srgbClr val="000000"/>
                </a:solidFill>
                <a:latin typeface="Tahoma" pitchFamily="32" charset="0"/>
              </a:rPr>
              <a:t> </a:t>
            </a:r>
            <a:r>
              <a:rPr lang="en-GB" sz="1350" dirty="0" err="1">
                <a:solidFill>
                  <a:srgbClr val="000000"/>
                </a:solidFill>
                <a:latin typeface="Tahoma" pitchFamily="32" charset="0"/>
              </a:rPr>
              <a:t>τοπικό</a:t>
            </a:r>
            <a:r>
              <a:rPr lang="en-GB" sz="1350" dirty="0">
                <a:solidFill>
                  <a:srgbClr val="000000"/>
                </a:solidFill>
                <a:latin typeface="Tahoma" pitchFamily="32" charset="0"/>
              </a:rPr>
              <a:t> DNS </a:t>
            </a:r>
            <a:r>
              <a:rPr lang="en-GB" sz="1350" dirty="0" err="1">
                <a:solidFill>
                  <a:srgbClr val="000000"/>
                </a:solidFill>
                <a:latin typeface="Tahoma" pitchFamily="32" charset="0"/>
              </a:rPr>
              <a:t>πχ</a:t>
            </a:r>
            <a:r>
              <a:rPr lang="en-GB" sz="1350" dirty="0">
                <a:solidFill>
                  <a:srgbClr val="000000"/>
                </a:solidFill>
                <a:latin typeface="Tahoma" pitchFamily="32" charset="0"/>
              </a:rPr>
              <a:t>. </a:t>
            </a:r>
            <a:r>
              <a:rPr lang="en-GB" sz="1350" dirty="0" err="1">
                <a:solidFill>
                  <a:srgbClr val="000000"/>
                </a:solidFill>
                <a:latin typeface="Tahoma" pitchFamily="32" charset="0"/>
              </a:rPr>
              <a:t>epp</a:t>
            </a:r>
            <a:r>
              <a:rPr lang="en-GB" sz="1350" dirty="0">
                <a:solidFill>
                  <a:srgbClr val="000000"/>
                </a:solidFill>
                <a:latin typeface="Tahoma" pitchFamily="32" charset="0"/>
              </a:rPr>
              <a:t> </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&lt;domain&gt;: </a:t>
            </a:r>
            <a:r>
              <a:rPr lang="en-GB" sz="1350" dirty="0" err="1">
                <a:solidFill>
                  <a:srgbClr val="000000"/>
                </a:solidFill>
                <a:latin typeface="Tahoma" pitchFamily="32" charset="0"/>
              </a:rPr>
              <a:t>Το</a:t>
            </a:r>
            <a:r>
              <a:rPr lang="en-GB" sz="1350" dirty="0">
                <a:solidFill>
                  <a:srgbClr val="000000"/>
                </a:solidFill>
                <a:latin typeface="Tahoma" pitchFamily="32" charset="0"/>
              </a:rPr>
              <a:t> </a:t>
            </a:r>
            <a:r>
              <a:rPr lang="en-GB" sz="1350" dirty="0" err="1">
                <a:solidFill>
                  <a:srgbClr val="000000"/>
                </a:solidFill>
                <a:latin typeface="Tahoma" pitchFamily="32" charset="0"/>
              </a:rPr>
              <a:t>διεθνές</a:t>
            </a:r>
            <a:r>
              <a:rPr lang="en-GB" sz="1350" dirty="0">
                <a:solidFill>
                  <a:srgbClr val="000000"/>
                </a:solidFill>
                <a:latin typeface="Tahoma" pitchFamily="32" charset="0"/>
              </a:rPr>
              <a:t> Domain Name Server </a:t>
            </a:r>
            <a:r>
              <a:rPr lang="en-GB" sz="1350" dirty="0" err="1">
                <a:solidFill>
                  <a:srgbClr val="000000"/>
                </a:solidFill>
                <a:latin typeface="Tahoma" pitchFamily="32" charset="0"/>
              </a:rPr>
              <a:t>όνομα</a:t>
            </a:r>
            <a:r>
              <a:rPr lang="en-GB" sz="1350" dirty="0">
                <a:solidFill>
                  <a:srgbClr val="000000"/>
                </a:solidFill>
                <a:latin typeface="Tahoma" pitchFamily="32" charset="0"/>
              </a:rPr>
              <a:t> – </a:t>
            </a:r>
            <a:r>
              <a:rPr lang="en-GB" sz="1350" dirty="0" err="1">
                <a:solidFill>
                  <a:srgbClr val="000000"/>
                </a:solidFill>
                <a:latin typeface="Tahoma" pitchFamily="32" charset="0"/>
              </a:rPr>
              <a:t>π.χ</a:t>
            </a:r>
            <a:r>
              <a:rPr lang="en-GB" sz="1350" dirty="0">
                <a:solidFill>
                  <a:srgbClr val="000000"/>
                </a:solidFill>
                <a:latin typeface="Tahoma" pitchFamily="32" charset="0"/>
              </a:rPr>
              <a:t>. teicrete.gr, google.com</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&lt;port&gt;: H </a:t>
            </a:r>
            <a:r>
              <a:rPr lang="en-GB" sz="1350" dirty="0" err="1">
                <a:solidFill>
                  <a:srgbClr val="000000"/>
                </a:solidFill>
                <a:latin typeface="Tahoma" pitchFamily="32" charset="0"/>
              </a:rPr>
              <a:t>πόρτα</a:t>
            </a:r>
            <a:r>
              <a:rPr lang="en-GB" sz="1350" dirty="0">
                <a:solidFill>
                  <a:srgbClr val="000000"/>
                </a:solidFill>
                <a:latin typeface="Tahoma" pitchFamily="32" charset="0"/>
              </a:rPr>
              <a:t> TCP </a:t>
            </a:r>
            <a:r>
              <a:rPr lang="en-GB" sz="1350" dirty="0" err="1">
                <a:solidFill>
                  <a:srgbClr val="000000"/>
                </a:solidFill>
                <a:latin typeface="Tahoma" pitchFamily="32" charset="0"/>
              </a:rPr>
              <a:t>όπου</a:t>
            </a:r>
            <a:r>
              <a:rPr lang="en-GB" sz="1350" dirty="0">
                <a:solidFill>
                  <a:srgbClr val="000000"/>
                </a:solidFill>
                <a:latin typeface="Tahoma" pitchFamily="32" charset="0"/>
              </a:rPr>
              <a:t> </a:t>
            </a:r>
            <a:r>
              <a:rPr lang="en-GB" sz="1350" dirty="0" err="1">
                <a:solidFill>
                  <a:srgbClr val="000000"/>
                </a:solidFill>
                <a:latin typeface="Tahoma" pitchFamily="32" charset="0"/>
              </a:rPr>
              <a:t>γίνεται</a:t>
            </a:r>
            <a:r>
              <a:rPr lang="en-GB" sz="1350" dirty="0">
                <a:solidFill>
                  <a:srgbClr val="000000"/>
                </a:solidFill>
                <a:latin typeface="Tahoma" pitchFamily="32" charset="0"/>
              </a:rPr>
              <a:t> η </a:t>
            </a:r>
            <a:r>
              <a:rPr lang="en-GB" sz="1350" dirty="0" err="1">
                <a:solidFill>
                  <a:srgbClr val="000000"/>
                </a:solidFill>
                <a:latin typeface="Tahoma" pitchFamily="32" charset="0"/>
              </a:rPr>
              <a:t>σύνδεση</a:t>
            </a:r>
            <a:r>
              <a:rPr lang="en-GB" sz="1350" dirty="0">
                <a:solidFill>
                  <a:srgbClr val="000000"/>
                </a:solidFill>
                <a:latin typeface="Tahoma" pitchFamily="32" charset="0"/>
              </a:rPr>
              <a:t> – </a:t>
            </a:r>
            <a:r>
              <a:rPr lang="en-GB" sz="1350" dirty="0" err="1">
                <a:solidFill>
                  <a:srgbClr val="000000"/>
                </a:solidFill>
                <a:latin typeface="Tahoma" pitchFamily="32" charset="0"/>
              </a:rPr>
              <a:t>π.χ</a:t>
            </a:r>
            <a:r>
              <a:rPr lang="en-GB" sz="1350" dirty="0">
                <a:solidFill>
                  <a:srgbClr val="000000"/>
                </a:solidFill>
                <a:latin typeface="Tahoma" pitchFamily="32" charset="0"/>
              </a:rPr>
              <a:t>. 8080</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&lt;path&gt;/&lt;File&gt;: Η </a:t>
            </a:r>
            <a:r>
              <a:rPr lang="en-GB" sz="1350" dirty="0" err="1">
                <a:solidFill>
                  <a:srgbClr val="000000"/>
                </a:solidFill>
                <a:latin typeface="Tahoma" pitchFamily="32" charset="0"/>
              </a:rPr>
              <a:t>διαδρομή</a:t>
            </a:r>
            <a:r>
              <a:rPr lang="en-GB" sz="1350" dirty="0">
                <a:solidFill>
                  <a:srgbClr val="000000"/>
                </a:solidFill>
                <a:latin typeface="Tahoma" pitchFamily="32" charset="0"/>
              </a:rPr>
              <a:t> </a:t>
            </a:r>
            <a:r>
              <a:rPr lang="en-GB" sz="1350" dirty="0" err="1">
                <a:solidFill>
                  <a:srgbClr val="000000"/>
                </a:solidFill>
                <a:latin typeface="Tahoma" pitchFamily="32" charset="0"/>
              </a:rPr>
              <a:t>στην</a:t>
            </a:r>
            <a:r>
              <a:rPr lang="en-GB" sz="1350" dirty="0">
                <a:solidFill>
                  <a:srgbClr val="000000"/>
                </a:solidFill>
                <a:latin typeface="Tahoma" pitchFamily="32" charset="0"/>
              </a:rPr>
              <a:t> </a:t>
            </a:r>
            <a:r>
              <a:rPr lang="en-GB" sz="1350" dirty="0" err="1">
                <a:solidFill>
                  <a:srgbClr val="000000"/>
                </a:solidFill>
                <a:latin typeface="Tahoma" pitchFamily="32" charset="0"/>
              </a:rPr>
              <a:t>πλευρά</a:t>
            </a:r>
            <a:r>
              <a:rPr lang="en-GB" sz="1350" dirty="0">
                <a:solidFill>
                  <a:srgbClr val="000000"/>
                </a:solidFill>
                <a:latin typeface="Tahoma" pitchFamily="32" charset="0"/>
              </a:rPr>
              <a:t> </a:t>
            </a:r>
            <a:r>
              <a:rPr lang="en-GB" sz="1350" dirty="0" err="1">
                <a:solidFill>
                  <a:srgbClr val="000000"/>
                </a:solidFill>
                <a:latin typeface="Tahoma" pitchFamily="32" charset="0"/>
              </a:rPr>
              <a:t>του</a:t>
            </a:r>
            <a:r>
              <a:rPr lang="en-GB" sz="1350" dirty="0">
                <a:solidFill>
                  <a:srgbClr val="000000"/>
                </a:solidFill>
                <a:latin typeface="Tahoma" pitchFamily="32" charset="0"/>
              </a:rPr>
              <a:t> server </a:t>
            </a:r>
            <a:r>
              <a:rPr lang="en-GB" sz="1350" dirty="0" err="1">
                <a:solidFill>
                  <a:srgbClr val="000000"/>
                </a:solidFill>
                <a:latin typeface="Tahoma" pitchFamily="32" charset="0"/>
              </a:rPr>
              <a:t>για</a:t>
            </a:r>
            <a:r>
              <a:rPr lang="en-GB" sz="1350" dirty="0">
                <a:solidFill>
                  <a:srgbClr val="000000"/>
                </a:solidFill>
                <a:latin typeface="Tahoma" pitchFamily="32" charset="0"/>
              </a:rPr>
              <a:t> </a:t>
            </a:r>
            <a:r>
              <a:rPr lang="en-GB" sz="1350" dirty="0" err="1">
                <a:solidFill>
                  <a:srgbClr val="000000"/>
                </a:solidFill>
                <a:latin typeface="Tahoma" pitchFamily="32" charset="0"/>
              </a:rPr>
              <a:t>να</a:t>
            </a:r>
            <a:r>
              <a:rPr lang="en-GB" sz="1350" dirty="0">
                <a:solidFill>
                  <a:srgbClr val="000000"/>
                </a:solidFill>
                <a:latin typeface="Tahoma" pitchFamily="32" charset="0"/>
              </a:rPr>
              <a:t> </a:t>
            </a:r>
            <a:r>
              <a:rPr lang="en-GB" sz="1350" dirty="0" err="1">
                <a:solidFill>
                  <a:srgbClr val="000000"/>
                </a:solidFill>
                <a:latin typeface="Tahoma" pitchFamily="32" charset="0"/>
              </a:rPr>
              <a:t>βρεθεί</a:t>
            </a:r>
            <a:r>
              <a:rPr lang="en-GB" sz="1350" dirty="0">
                <a:solidFill>
                  <a:srgbClr val="000000"/>
                </a:solidFill>
                <a:latin typeface="Tahoma" pitchFamily="32" charset="0"/>
              </a:rPr>
              <a:t> </a:t>
            </a:r>
            <a:r>
              <a:rPr lang="en-GB" sz="1350" dirty="0" err="1">
                <a:solidFill>
                  <a:srgbClr val="000000"/>
                </a:solidFill>
                <a:latin typeface="Tahoma" pitchFamily="32" charset="0"/>
              </a:rPr>
              <a:t>το</a:t>
            </a:r>
            <a:r>
              <a:rPr lang="en-GB" sz="1350" dirty="0">
                <a:solidFill>
                  <a:srgbClr val="000000"/>
                </a:solidFill>
                <a:latin typeface="Tahoma" pitchFamily="32" charset="0"/>
              </a:rPr>
              <a:t> </a:t>
            </a:r>
            <a:r>
              <a:rPr lang="en-GB" sz="1350" dirty="0" err="1">
                <a:solidFill>
                  <a:srgbClr val="000000"/>
                </a:solidFill>
                <a:latin typeface="Tahoma" pitchFamily="32" charset="0"/>
              </a:rPr>
              <a:t>αρχείο</a:t>
            </a:r>
            <a:endParaRPr lang="en-GB" sz="1350" dirty="0">
              <a:solidFill>
                <a:srgbClr val="000000"/>
              </a:solidFill>
              <a:latin typeface="Tahoma" pitchFamily="32"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err="1">
                <a:solidFill>
                  <a:srgbClr val="000000"/>
                </a:solidFill>
                <a:latin typeface="Tahoma" pitchFamily="32" charset="0"/>
              </a:rPr>
              <a:t>που</a:t>
            </a:r>
            <a:r>
              <a:rPr lang="en-GB" sz="1350" dirty="0">
                <a:solidFill>
                  <a:srgbClr val="000000"/>
                </a:solidFill>
                <a:latin typeface="Tahoma" pitchFamily="32" charset="0"/>
              </a:rPr>
              <a:t> </a:t>
            </a:r>
            <a:r>
              <a:rPr lang="en-GB" sz="1350" dirty="0" err="1">
                <a:solidFill>
                  <a:srgbClr val="000000"/>
                </a:solidFill>
                <a:latin typeface="Tahoma" pitchFamily="32" charset="0"/>
              </a:rPr>
              <a:t>ζητήθηκε</a:t>
            </a:r>
            <a:endParaRPr lang="en-GB" sz="1350" dirty="0">
              <a:solidFill>
                <a:srgbClr val="000000"/>
              </a:solidFill>
              <a:latin typeface="Tahoma" pitchFamily="32"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 </a:t>
            </a:r>
            <a:r>
              <a:rPr lang="en-GB" sz="1350" dirty="0" err="1">
                <a:solidFill>
                  <a:srgbClr val="000000"/>
                </a:solidFill>
                <a:latin typeface="Tahoma" pitchFamily="32" charset="0"/>
              </a:rPr>
              <a:t>π.χ</a:t>
            </a:r>
            <a:r>
              <a:rPr lang="en-GB" sz="1350" dirty="0">
                <a:solidFill>
                  <a:srgbClr val="000000"/>
                </a:solidFill>
                <a:latin typeface="Tahoma" pitchFamily="32" charset="0"/>
              </a:rPr>
              <a:t>. /files/index.htm</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dirty="0">
                <a:solidFill>
                  <a:srgbClr val="000000"/>
                </a:solidFill>
                <a:latin typeface="Tahoma" pitchFamily="32" charset="0"/>
              </a:rPr>
              <a:t>&lt;parameters&gt;: </a:t>
            </a:r>
            <a:r>
              <a:rPr lang="en-GB" sz="1350" dirty="0" err="1">
                <a:solidFill>
                  <a:srgbClr val="000000"/>
                </a:solidFill>
                <a:latin typeface="Tahoma" pitchFamily="32" charset="0"/>
              </a:rPr>
              <a:t>Επιπλέον</a:t>
            </a:r>
            <a:r>
              <a:rPr lang="en-GB" sz="1350" dirty="0">
                <a:solidFill>
                  <a:srgbClr val="000000"/>
                </a:solidFill>
                <a:latin typeface="Tahoma" pitchFamily="32" charset="0"/>
              </a:rPr>
              <a:t> </a:t>
            </a:r>
            <a:r>
              <a:rPr lang="en-GB" sz="1350" dirty="0" err="1">
                <a:solidFill>
                  <a:srgbClr val="000000"/>
                </a:solidFill>
                <a:latin typeface="Tahoma" pitchFamily="32" charset="0"/>
              </a:rPr>
              <a:t>τιμές</a:t>
            </a:r>
            <a:r>
              <a:rPr lang="en-GB" sz="1350" dirty="0">
                <a:solidFill>
                  <a:srgbClr val="000000"/>
                </a:solidFill>
                <a:latin typeface="Tahoma" pitchFamily="32" charset="0"/>
              </a:rPr>
              <a:t> </a:t>
            </a:r>
            <a:r>
              <a:rPr lang="en-GB" sz="1350" dirty="0" err="1">
                <a:solidFill>
                  <a:srgbClr val="000000"/>
                </a:solidFill>
                <a:latin typeface="Tahoma" pitchFamily="32" charset="0"/>
              </a:rPr>
              <a:t>παραμέτρων</a:t>
            </a:r>
            <a:r>
              <a:rPr lang="en-GB" sz="1350" dirty="0">
                <a:solidFill>
                  <a:srgbClr val="000000"/>
                </a:solidFill>
                <a:latin typeface="Tahoma" pitchFamily="32" charset="0"/>
              </a:rPr>
              <a:t> </a:t>
            </a:r>
            <a:r>
              <a:rPr lang="en-GB" sz="1350" dirty="0" err="1">
                <a:solidFill>
                  <a:srgbClr val="000000"/>
                </a:solidFill>
                <a:latin typeface="Tahoma" pitchFamily="32" charset="0"/>
              </a:rPr>
              <a:t>που</a:t>
            </a:r>
            <a:r>
              <a:rPr lang="en-GB" sz="1350" dirty="0">
                <a:solidFill>
                  <a:srgbClr val="000000"/>
                </a:solidFill>
                <a:latin typeface="Tahoma" pitchFamily="32" charset="0"/>
              </a:rPr>
              <a:t> </a:t>
            </a:r>
            <a:r>
              <a:rPr lang="en-GB" sz="1350" dirty="0" err="1">
                <a:solidFill>
                  <a:srgbClr val="000000"/>
                </a:solidFill>
                <a:latin typeface="Tahoma" pitchFamily="32" charset="0"/>
              </a:rPr>
              <a:t>στέλνονται</a:t>
            </a:r>
            <a:r>
              <a:rPr lang="en-GB" sz="1350" dirty="0">
                <a:solidFill>
                  <a:srgbClr val="000000"/>
                </a:solidFill>
                <a:latin typeface="Tahoma" pitchFamily="32" charset="0"/>
              </a:rPr>
              <a:t> </a:t>
            </a:r>
            <a:r>
              <a:rPr lang="en-GB" sz="1350" dirty="0" err="1">
                <a:solidFill>
                  <a:srgbClr val="000000"/>
                </a:solidFill>
                <a:latin typeface="Tahoma" pitchFamily="32" charset="0"/>
              </a:rPr>
              <a:t>στον</a:t>
            </a:r>
            <a:r>
              <a:rPr lang="en-GB" sz="1350" dirty="0">
                <a:solidFill>
                  <a:srgbClr val="000000"/>
                </a:solidFill>
                <a:latin typeface="Tahoma" pitchFamily="32" charset="0"/>
              </a:rPr>
              <a:t> server</a:t>
            </a:r>
          </a:p>
        </p:txBody>
      </p:sp>
    </p:spTree>
    <p:extLst>
      <p:ext uri="{BB962C8B-B14F-4D97-AF65-F5344CB8AC3E}">
        <p14:creationId xmlns:p14="http://schemas.microsoft.com/office/powerpoint/2010/main" val="383884487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1828800" y="1063229"/>
            <a:ext cx="5829300" cy="857250"/>
          </a:xfrm>
          <a:prstGeom prst="rect">
            <a:avLst/>
          </a:prstGeom>
          <a:noFill/>
          <a:ln w="9525">
            <a:noFill/>
            <a:round/>
            <a:headEnd/>
            <a:tailEnd/>
          </a:ln>
          <a:effectLst/>
        </p:spPr>
        <p:txBody>
          <a:bodyPr lIns="67500" tIns="35100" rIns="67500" bIns="68580" anchor="b"/>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l-GR" sz="3000" dirty="0" err="1">
                <a:solidFill>
                  <a:srgbClr val="696464"/>
                </a:solidFill>
                <a:latin typeface="Tahoma" pitchFamily="34" charset="0"/>
                <a:ea typeface="Tahoma" pitchFamily="34" charset="0"/>
                <a:cs typeface="Tahoma" pitchFamily="34" charset="0"/>
              </a:rPr>
              <a:t>Sockets</a:t>
            </a:r>
            <a:endParaRPr lang="el-GR" sz="3000" dirty="0">
              <a:solidFill>
                <a:srgbClr val="696464"/>
              </a:solidFill>
              <a:latin typeface="Tahoma" pitchFamily="34" charset="0"/>
              <a:ea typeface="Tahoma" pitchFamily="34" charset="0"/>
              <a:cs typeface="Tahoma" pitchFamily="34" charset="0"/>
            </a:endParaRPr>
          </a:p>
        </p:txBody>
      </p:sp>
      <p:pic>
        <p:nvPicPr>
          <p:cNvPr id="25602" name="Picture 2"/>
          <p:cNvPicPr>
            <a:picLocks noChangeAspect="1" noChangeArrowheads="1"/>
          </p:cNvPicPr>
          <p:nvPr/>
        </p:nvPicPr>
        <p:blipFill>
          <a:blip r:embed="rId3" cstate="print"/>
          <a:srcRect/>
          <a:stretch>
            <a:fillRect/>
          </a:stretch>
        </p:blipFill>
        <p:spPr bwMode="auto">
          <a:xfrm>
            <a:off x="2643187" y="2196705"/>
            <a:ext cx="4111229" cy="3093244"/>
          </a:xfrm>
          <a:prstGeom prst="rect">
            <a:avLst/>
          </a:prstGeom>
          <a:noFill/>
          <a:ln w="9525">
            <a:noFill/>
            <a:round/>
            <a:headEnd/>
            <a:tailEnd/>
          </a:ln>
          <a:effectLst/>
        </p:spPr>
      </p:pic>
      <p:sp>
        <p:nvSpPr>
          <p:cNvPr id="25603" name="Text Box 3"/>
          <p:cNvSpPr txBox="1">
            <a:spLocks noChangeArrowheads="1"/>
          </p:cNvSpPr>
          <p:nvPr/>
        </p:nvSpPr>
        <p:spPr bwMode="auto">
          <a:xfrm>
            <a:off x="1916906" y="5517358"/>
            <a:ext cx="4360488" cy="278635"/>
          </a:xfrm>
          <a:prstGeom prst="rect">
            <a:avLst/>
          </a:prstGeom>
          <a:noFill/>
          <a:ln w="9525">
            <a:noFill/>
            <a:round/>
            <a:headEnd/>
            <a:tailEnd/>
          </a:ln>
          <a:effectLst/>
        </p:spPr>
        <p:txBody>
          <a:bodyPr wrap="none" lIns="67500" tIns="35100" rIns="67500" bIns="35100">
            <a:spAutoFit/>
          </a:bodyPr>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l-GR" sz="1350" dirty="0">
                <a:solidFill>
                  <a:srgbClr val="000000"/>
                </a:solidFill>
                <a:latin typeface="Tahoma" pitchFamily="34" charset="0"/>
                <a:ea typeface="Tahoma" pitchFamily="34" charset="0"/>
                <a:cs typeface="Tahoma" pitchFamily="34" charset="0"/>
              </a:rPr>
              <a:t>Διάβασμα: http://en.wikipedia.org/wiki/Internet_socket</a:t>
            </a:r>
          </a:p>
        </p:txBody>
      </p:sp>
    </p:spTree>
    <p:extLst>
      <p:ext uri="{BB962C8B-B14F-4D97-AF65-F5344CB8AC3E}">
        <p14:creationId xmlns:p14="http://schemas.microsoft.com/office/powerpoint/2010/main" val="233819144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303736" y="1185524"/>
            <a:ext cx="6536531" cy="3359430"/>
          </a:xfrm>
          <a:prstGeom prst="rect">
            <a:avLst/>
          </a:prstGeom>
          <a:noFill/>
          <a:ln w="9525">
            <a:noFill/>
            <a:round/>
            <a:headEnd/>
            <a:tailEnd/>
          </a:ln>
          <a:effectLst/>
        </p:spPr>
        <p:txBody>
          <a:bodyPr lIns="67500" tIns="35100" rIns="67500" bIns="0" anchor="ctr">
            <a:spAutoFit/>
          </a:bodyPr>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b="1">
                <a:solidFill>
                  <a:srgbClr val="000000"/>
                </a:solidFill>
                <a:latin typeface="Tahoma" pitchFamily="32" charset="0"/>
              </a:rPr>
              <a:t>Case Study: SMTP, the Simple Mail Transfer Protocol</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a:solidFill>
                <a:srgbClr val="000000"/>
              </a:solidFill>
              <a:latin typeface="Tahoma" pitchFamily="32" charset="0"/>
              <a:cs typeface="Times New Roman" pitchFamily="16"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a:solidFill>
                <a:srgbClr val="000000"/>
              </a:solidFill>
              <a:latin typeface="Tahoma" pitchFamily="32" charset="0"/>
              <a:cs typeface="Times New Roman" pitchFamily="16"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a:solidFill>
                <a:srgbClr val="000000"/>
              </a:solidFill>
              <a:latin typeface="Tahoma" pitchFamily="32" charset="0"/>
              <a:cs typeface="Times New Roman" pitchFamily="16" charset="0"/>
            </a:endParaRP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a:solidFill>
                  <a:srgbClr val="000000"/>
                </a:solidFill>
                <a:latin typeface="Tahoma" pitchFamily="32" charset="0"/>
                <a:cs typeface="Times New Roman" pitchFamily="16" charset="0"/>
              </a:rPr>
              <a:t>Παράδειγμα σε SMTP (απλό πρωτόκολλο μεταφοράς ταχυδρομείου), το οποίο περιγράφεται από RFC 2821. Στο παράδειγμα, C: οι γραμμές στέλνονται από έναν πράκτορα μεταφορών ταχυδρομείου που στέλνουν το ταχυδρομείο, και το S: οι γραμμές επιστρέφονται από το server λαμβάνοντας το. Το κείμενο που βρίσκεται με </a:t>
            </a:r>
            <a:r>
              <a:rPr lang="en-GB" sz="1350" i="1">
                <a:solidFill>
                  <a:srgbClr val="000000"/>
                </a:solidFill>
                <a:latin typeface="Tahoma" pitchFamily="32" charset="0"/>
                <a:cs typeface="Times New Roman" pitchFamily="16" charset="0"/>
              </a:rPr>
              <a:t>πλάγια γράμματα όπως αυτό</a:t>
            </a:r>
            <a:r>
              <a:rPr lang="en-GB" sz="1350">
                <a:solidFill>
                  <a:srgbClr val="000000"/>
                </a:solidFill>
                <a:latin typeface="Tahoma" pitchFamily="32" charset="0"/>
                <a:cs typeface="Times New Roman" pitchFamily="16" charset="0"/>
              </a:rPr>
              <a:t> είναι σχόλια, όχι μέρος της πραγματικής συναλλαγής.</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n-GB" sz="1350">
                <a:solidFill>
                  <a:srgbClr val="000000"/>
                </a:solidFill>
                <a:latin typeface="Tahoma" pitchFamily="32" charset="0"/>
              </a:rPr>
              <a:t>SMTP είναι ένα από τα δύο ή τρία παλαιότερα πρωτόκολλα εφαρμογής ακόμα σε λειτουργία σχετικά με το διαδίκτυο. Είναι απλό, αποτελεσματικό, και έχει αντισταθεί τη δοκιμή του χρόνου. Τα γνωρίσματα που έχουμε απαιτήσει εδώ είναι τεχνικές που επαναλαμβάνονται συχνά σε άλλα πρωτόκολλα Διαδικτύου. Εάν υπάρχει οποιοδήποτε ενιαίο αρχέτυπο που είναι ένα καλά σχεδιασμένο πρωτόκολλο εφαρμογής Διαδικτύου τότε αυτό είναι το SMTP.</a:t>
            </a:r>
          </a:p>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endParaRPr lang="en-GB" sz="1350">
              <a:solidFill>
                <a:srgbClr val="000000"/>
              </a:solidFill>
              <a:latin typeface="Tahoma" pitchFamily="32" charset="0"/>
            </a:endParaRPr>
          </a:p>
        </p:txBody>
      </p:sp>
      <p:sp>
        <p:nvSpPr>
          <p:cNvPr id="27650" name="Text Box 2"/>
          <p:cNvSpPr txBox="1">
            <a:spLocks noChangeArrowheads="1"/>
          </p:cNvSpPr>
          <p:nvPr/>
        </p:nvSpPr>
        <p:spPr bwMode="auto">
          <a:xfrm>
            <a:off x="1683545" y="5447111"/>
            <a:ext cx="5369719" cy="425053"/>
          </a:xfrm>
          <a:prstGeom prst="rect">
            <a:avLst/>
          </a:prstGeom>
          <a:noFill/>
          <a:ln w="9525">
            <a:noFill/>
            <a:round/>
            <a:headEnd/>
            <a:tailEnd/>
          </a:ln>
          <a:effectLst/>
        </p:spPr>
        <p:txBody>
          <a:bodyPr lIns="67500" tIns="33750" rIns="67500" bIns="33750"/>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l-GR" sz="1350">
                <a:solidFill>
                  <a:srgbClr val="000000"/>
                </a:solidFill>
                <a:latin typeface="Tahoma" pitchFamily="32" charset="0"/>
              </a:rPr>
              <a:t>Διάβασμα: http://en.wikipedia.org/wiki/Simple_Mail_Transfer_Protocol</a:t>
            </a:r>
          </a:p>
        </p:txBody>
      </p:sp>
    </p:spTree>
    <p:extLst>
      <p:ext uri="{BB962C8B-B14F-4D97-AF65-F5344CB8AC3E}">
        <p14:creationId xmlns:p14="http://schemas.microsoft.com/office/powerpoint/2010/main" val="400401127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1"/>
          <p:cNvPicPr>
            <a:picLocks noChangeAspect="1" noChangeArrowheads="1"/>
          </p:cNvPicPr>
          <p:nvPr/>
        </p:nvPicPr>
        <p:blipFill>
          <a:blip r:embed="rId3" cstate="print"/>
          <a:srcRect/>
          <a:stretch>
            <a:fillRect/>
          </a:stretch>
        </p:blipFill>
        <p:spPr bwMode="auto">
          <a:xfrm>
            <a:off x="1357312" y="1071564"/>
            <a:ext cx="6482954" cy="4607719"/>
          </a:xfrm>
          <a:prstGeom prst="rect">
            <a:avLst/>
          </a:prstGeom>
          <a:noFill/>
          <a:ln w="9525">
            <a:noFill/>
            <a:round/>
            <a:headEnd/>
            <a:tailEnd/>
          </a:ln>
          <a:effectLst/>
        </p:spPr>
      </p:pic>
    </p:spTree>
    <p:extLst>
      <p:ext uri="{BB962C8B-B14F-4D97-AF65-F5344CB8AC3E}">
        <p14:creationId xmlns:p14="http://schemas.microsoft.com/office/powerpoint/2010/main" val="335920739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1"/>
          <p:cNvPicPr>
            <a:picLocks noChangeAspect="1" noChangeArrowheads="1"/>
          </p:cNvPicPr>
          <p:nvPr/>
        </p:nvPicPr>
        <p:blipFill>
          <a:blip r:embed="rId3" cstate="print"/>
          <a:srcRect/>
          <a:stretch>
            <a:fillRect/>
          </a:stretch>
        </p:blipFill>
        <p:spPr bwMode="auto">
          <a:xfrm>
            <a:off x="1413274" y="991791"/>
            <a:ext cx="4860131" cy="4319588"/>
          </a:xfrm>
          <a:prstGeom prst="rect">
            <a:avLst/>
          </a:prstGeom>
          <a:noFill/>
          <a:ln w="9525">
            <a:noFill/>
            <a:round/>
            <a:headEnd/>
            <a:tailEnd/>
          </a:ln>
          <a:effectLst/>
        </p:spPr>
      </p:pic>
      <p:sp>
        <p:nvSpPr>
          <p:cNvPr id="29698" name="Text Box 2"/>
          <p:cNvSpPr txBox="1">
            <a:spLocks noChangeArrowheads="1"/>
          </p:cNvSpPr>
          <p:nvPr/>
        </p:nvSpPr>
        <p:spPr bwMode="auto">
          <a:xfrm>
            <a:off x="3993356" y="5385198"/>
            <a:ext cx="3781425" cy="425053"/>
          </a:xfrm>
          <a:prstGeom prst="rect">
            <a:avLst/>
          </a:prstGeom>
          <a:noFill/>
          <a:ln w="9525">
            <a:noFill/>
            <a:round/>
            <a:headEnd/>
            <a:tailEnd/>
          </a:ln>
          <a:effectLst/>
        </p:spPr>
        <p:txBody>
          <a:bodyPr lIns="67500" tIns="33750" rIns="67500" bIns="33750"/>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el-GR" sz="1350">
                <a:solidFill>
                  <a:srgbClr val="000000"/>
                </a:solidFill>
              </a:rPr>
              <a:t>Διάβασμα: http://en.wikipedia.org/wiki/Post_Office_Protocol</a:t>
            </a:r>
          </a:p>
        </p:txBody>
      </p:sp>
    </p:spTree>
    <p:extLst>
      <p:ext uri="{BB962C8B-B14F-4D97-AF65-F5344CB8AC3E}">
        <p14:creationId xmlns:p14="http://schemas.microsoft.com/office/powerpoint/2010/main" val="170115072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1769</Words>
  <Application>Microsoft Office PowerPoint</Application>
  <PresentationFormat>On-screen Show (4:3)</PresentationFormat>
  <Paragraphs>253</Paragraphs>
  <Slides>27</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Consolas</vt:lpstr>
      <vt:lpstr>Tahoma</vt:lpstr>
      <vt:lpstr>Times New Roman</vt:lpstr>
      <vt:lpstr>Θέμα του Office</vt:lpstr>
      <vt:lpstr>Μάθημα 1</vt:lpstr>
      <vt:lpstr>Εισαγωγή στα network protocols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Διευθύνσεις</vt:lpstr>
      <vt:lpstr>http</vt:lpstr>
      <vt:lpstr>Παραδείγματα</vt:lpstr>
      <vt:lpstr>Παραδείγματα</vt:lpstr>
      <vt:lpstr>Διευθύνσεις μέσα στην ιστοσελίδα</vt:lpstr>
      <vt:lpstr>Βασικά εργαλεία</vt:lpstr>
      <vt:lpstr>XML</vt:lpstr>
      <vt:lpstr>XML</vt:lpstr>
      <vt:lpstr>HTML</vt:lpstr>
      <vt:lpstr>Παράδειγμα</vt:lpstr>
      <vt:lpstr>HTML Tag list</vt:lpstr>
      <vt:lpstr>Javascript</vt:lpstr>
      <vt:lpstr>Javascript</vt:lpstr>
      <vt:lpstr>CSS</vt:lpstr>
      <vt:lpstr>Παράδειγμα CSS</vt:lpstr>
      <vt:lpstr>Προγραμματισμός Server side</vt:lpstr>
      <vt:lpstr>Παραδείγματα PHP</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1</dc:title>
  <dc:creator>mclab</dc:creator>
  <cp:lastModifiedBy>amalamos</cp:lastModifiedBy>
  <cp:revision>21</cp:revision>
  <dcterms:created xsi:type="dcterms:W3CDTF">2014-03-11T16:38:25Z</dcterms:created>
  <dcterms:modified xsi:type="dcterms:W3CDTF">2017-03-01T08:15:26Z</dcterms:modified>
</cp:coreProperties>
</file>