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74" r:id="rId3"/>
    <p:sldId id="297" r:id="rId4"/>
    <p:sldId id="275" r:id="rId5"/>
    <p:sldId id="276" r:id="rId6"/>
    <p:sldId id="277" r:id="rId7"/>
    <p:sldId id="278" r:id="rId8"/>
    <p:sldId id="279" r:id="rId9"/>
    <p:sldId id="280" r:id="rId10"/>
    <p:sldId id="263" r:id="rId11"/>
    <p:sldId id="265" r:id="rId12"/>
    <p:sldId id="266" r:id="rId13"/>
    <p:sldId id="267" r:id="rId14"/>
    <p:sldId id="268" r:id="rId15"/>
    <p:sldId id="269" r:id="rId16"/>
    <p:sldId id="270" r:id="rId17"/>
    <p:sldId id="271" r:id="rId18"/>
    <p:sldId id="272" r:id="rId19"/>
    <p:sldId id="273" r:id="rId20"/>
    <p:sldId id="287" r:id="rId21"/>
    <p:sldId id="288" r:id="rId22"/>
    <p:sldId id="289" r:id="rId23"/>
    <p:sldId id="290" r:id="rId24"/>
    <p:sldId id="296" r:id="rId25"/>
    <p:sldId id="291" r:id="rId26"/>
    <p:sldId id="292" r:id="rId27"/>
    <p:sldId id="293" r:id="rId28"/>
    <p:sldId id="294" r:id="rId29"/>
    <p:sldId id="295" r:id="rId30"/>
    <p:sldId id="281" r:id="rId31"/>
    <p:sldId id="282" r:id="rId32"/>
    <p:sldId id="283" r:id="rId33"/>
    <p:sldId id="284" r:id="rId34"/>
    <p:sldId id="285" r:id="rId35"/>
    <p:sldId id="286"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33F3D0-F3EC-444C-BB17-2AEEB6BA892F}" type="datetimeFigureOut">
              <a:rPr lang="el-GR" smtClean="0"/>
              <a:pPr/>
              <a:t>15/3/2017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7B064D-7EAE-4500-AEC3-DC679A3E22F7}" type="slidenum">
              <a:rPr lang="el-GR" smtClean="0"/>
              <a:pPr/>
              <a:t>‹#›</a:t>
            </a:fld>
            <a:endParaRPr lang="el-GR"/>
          </a:p>
        </p:txBody>
      </p:sp>
    </p:spTree>
    <p:extLst>
      <p:ext uri="{BB962C8B-B14F-4D97-AF65-F5344CB8AC3E}">
        <p14:creationId xmlns:p14="http://schemas.microsoft.com/office/powerpoint/2010/main" val="1871016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27B064D-7EAE-4500-AEC3-DC679A3E22F7}" type="slidenum">
              <a:rPr lang="el-GR" smtClean="0"/>
              <a:pPr/>
              <a:t>12</a:t>
            </a:fld>
            <a:endParaRPr lang="el-GR"/>
          </a:p>
        </p:txBody>
      </p:sp>
    </p:spTree>
    <p:extLst>
      <p:ext uri="{BB962C8B-B14F-4D97-AF65-F5344CB8AC3E}">
        <p14:creationId xmlns:p14="http://schemas.microsoft.com/office/powerpoint/2010/main" val="3803578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F9D74C5-D4CB-4F1C-8277-5A6214F6AFB8}" type="datetimeFigureOut">
              <a:rPr lang="el-GR" smtClean="0"/>
              <a:pPr/>
              <a:t>15/3/2017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0ED4C9E-35C5-40D1-89A8-BBF49DFAA1C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F9D74C5-D4CB-4F1C-8277-5A6214F6AFB8}" type="datetimeFigureOut">
              <a:rPr lang="el-GR" smtClean="0"/>
              <a:pPr/>
              <a:t>15/3/2017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0ED4C9E-35C5-40D1-89A8-BBF49DFAA1C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F9D74C5-D4CB-4F1C-8277-5A6214F6AFB8}" type="datetimeFigureOut">
              <a:rPr lang="el-GR" smtClean="0"/>
              <a:pPr/>
              <a:t>15/3/2017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0ED4C9E-35C5-40D1-89A8-BBF49DFAA1C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F9D74C5-D4CB-4F1C-8277-5A6214F6AFB8}" type="datetimeFigureOut">
              <a:rPr lang="el-GR" smtClean="0"/>
              <a:pPr/>
              <a:t>15/3/2017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0ED4C9E-35C5-40D1-89A8-BBF49DFAA1C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F9D74C5-D4CB-4F1C-8277-5A6214F6AFB8}" type="datetimeFigureOut">
              <a:rPr lang="el-GR" smtClean="0"/>
              <a:pPr/>
              <a:t>15/3/2017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0ED4C9E-35C5-40D1-89A8-BBF49DFAA1C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1F9D74C5-D4CB-4F1C-8277-5A6214F6AFB8}" type="datetimeFigureOut">
              <a:rPr lang="el-GR" smtClean="0"/>
              <a:pPr/>
              <a:t>15/3/2017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0ED4C9E-35C5-40D1-89A8-BBF49DFAA1C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1F9D74C5-D4CB-4F1C-8277-5A6214F6AFB8}" type="datetimeFigureOut">
              <a:rPr lang="el-GR" smtClean="0"/>
              <a:pPr/>
              <a:t>15/3/2017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0ED4C9E-35C5-40D1-89A8-BBF49DFAA1C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F9D74C5-D4CB-4F1C-8277-5A6214F6AFB8}" type="datetimeFigureOut">
              <a:rPr lang="el-GR" smtClean="0"/>
              <a:pPr/>
              <a:t>15/3/2017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0ED4C9E-35C5-40D1-89A8-BBF49DFAA1C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F9D74C5-D4CB-4F1C-8277-5A6214F6AFB8}" type="datetimeFigureOut">
              <a:rPr lang="el-GR" smtClean="0"/>
              <a:pPr/>
              <a:t>15/3/2017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0ED4C9E-35C5-40D1-89A8-BBF49DFAA1C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F9D74C5-D4CB-4F1C-8277-5A6214F6AFB8}" type="datetimeFigureOut">
              <a:rPr lang="el-GR" smtClean="0"/>
              <a:pPr/>
              <a:t>15/3/2017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0ED4C9E-35C5-40D1-89A8-BBF49DFAA1C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F9D74C5-D4CB-4F1C-8277-5A6214F6AFB8}" type="datetimeFigureOut">
              <a:rPr lang="el-GR" smtClean="0"/>
              <a:pPr/>
              <a:t>15/3/2017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0ED4C9E-35C5-40D1-89A8-BBF49DFAA1C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D74C5-D4CB-4F1C-8277-5A6214F6AFB8}" type="datetimeFigureOut">
              <a:rPr lang="el-GR" smtClean="0"/>
              <a:pPr/>
              <a:t>15/3/2017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D4C9E-35C5-40D1-89A8-BBF49DFAA1C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en.wikipedia.org/wiki/File:MVC-Process.svg" TargetMode="Externa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Μάθημα </a:t>
            </a:r>
            <a:r>
              <a:rPr lang="en-US" dirty="0" smtClean="0"/>
              <a:t>2</a:t>
            </a:r>
            <a:endParaRPr lang="el-GR" dirty="0"/>
          </a:p>
        </p:txBody>
      </p:sp>
      <p:sp>
        <p:nvSpPr>
          <p:cNvPr id="3" name="2 - Υπότιτλος"/>
          <p:cNvSpPr>
            <a:spLocks noGrp="1"/>
          </p:cNvSpPr>
          <p:nvPr>
            <p:ph type="subTitle" idx="1"/>
          </p:nvPr>
        </p:nvSpPr>
        <p:spPr/>
        <p:txBody>
          <a:bodyPr>
            <a:normAutofit/>
          </a:bodyPr>
          <a:lstStyle/>
          <a:p>
            <a:r>
              <a:rPr lang="el-GR" dirty="0" smtClean="0"/>
              <a:t>Σχεδιασμός και παραμετροποίηση ιστοσελίδας. Οι τεχνολογίες HTML </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HTML</a:t>
            </a:r>
            <a:r>
              <a:rPr lang="el-GR" dirty="0" smtClean="0"/>
              <a:t>- Δομή του αρχείου</a:t>
            </a:r>
            <a:endParaRPr lang="el-GR" dirty="0"/>
          </a:p>
        </p:txBody>
      </p:sp>
      <p:sp>
        <p:nvSpPr>
          <p:cNvPr id="3" name="2 - Ορθογώνιο"/>
          <p:cNvSpPr/>
          <p:nvPr/>
        </p:nvSpPr>
        <p:spPr>
          <a:xfrm>
            <a:off x="2357422" y="1571612"/>
            <a:ext cx="5247464" cy="3170099"/>
          </a:xfrm>
          <a:prstGeom prst="rect">
            <a:avLst/>
          </a:prstGeom>
        </p:spPr>
        <p:txBody>
          <a:bodyPr wrap="square">
            <a:spAutoFit/>
          </a:bodyPr>
          <a:lstStyle/>
          <a:p>
            <a:r>
              <a:rPr lang="en-US" sz="2000" dirty="0" smtClean="0"/>
              <a:t>&lt;html&gt;</a:t>
            </a:r>
          </a:p>
          <a:p>
            <a:r>
              <a:rPr lang="en-US" sz="2000" b="1" dirty="0" smtClean="0"/>
              <a:t>&lt;head&gt;</a:t>
            </a:r>
          </a:p>
          <a:p>
            <a:r>
              <a:rPr lang="en-US" sz="2000" dirty="0" smtClean="0"/>
              <a:t>&lt;title&gt;This is document title&lt;/title&gt;</a:t>
            </a:r>
          </a:p>
          <a:p>
            <a:r>
              <a:rPr lang="en-US" sz="2000" b="1" dirty="0" smtClean="0"/>
              <a:t>&lt;/head&gt;</a:t>
            </a:r>
          </a:p>
          <a:p>
            <a:r>
              <a:rPr lang="en-US" sz="2000" b="1" dirty="0" smtClean="0"/>
              <a:t>&lt;body&gt;</a:t>
            </a:r>
          </a:p>
          <a:p>
            <a:r>
              <a:rPr lang="en-US" sz="2000" dirty="0" smtClean="0"/>
              <a:t>&lt;h1&gt;Heading 1&lt;/h1&gt;</a:t>
            </a:r>
          </a:p>
          <a:p>
            <a:r>
              <a:rPr lang="en-US" sz="2000" dirty="0" smtClean="0"/>
              <a:t>&lt;h2&gt;Heading 2&lt;/h2&gt;</a:t>
            </a:r>
          </a:p>
          <a:p>
            <a:r>
              <a:rPr lang="en-US" sz="2000" dirty="0" smtClean="0"/>
              <a:t>&lt;p&gt;</a:t>
            </a:r>
            <a:r>
              <a:rPr lang="el-GR" sz="2000" dirty="0" smtClean="0"/>
              <a:t>Το </a:t>
            </a:r>
            <a:r>
              <a:rPr lang="en-US" sz="2000" dirty="0" smtClean="0"/>
              <a:t>site </a:t>
            </a:r>
            <a:r>
              <a:rPr lang="el-GR" sz="2000" dirty="0" smtClean="0"/>
              <a:t>μας</a:t>
            </a:r>
            <a:r>
              <a:rPr lang="en-US" sz="2000" dirty="0" smtClean="0"/>
              <a:t>&lt;/p&gt;</a:t>
            </a:r>
          </a:p>
          <a:p>
            <a:r>
              <a:rPr lang="en-US" sz="2000" b="1" dirty="0" smtClean="0"/>
              <a:t>&lt;/body&gt;</a:t>
            </a:r>
          </a:p>
          <a:p>
            <a:r>
              <a:rPr lang="en-US" sz="2000" dirty="0" smtClean="0"/>
              <a:t>&lt;/html&gt;</a:t>
            </a:r>
            <a:endParaRPr lang="el-GR"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HTML</a:t>
            </a:r>
            <a:r>
              <a:rPr lang="el-GR" dirty="0" smtClean="0"/>
              <a:t>-Επικεφαλίδα </a:t>
            </a:r>
            <a:endParaRPr lang="el-GR" dirty="0"/>
          </a:p>
        </p:txBody>
      </p:sp>
      <p:sp>
        <p:nvSpPr>
          <p:cNvPr id="3" name="2 - Ορθογώνιο"/>
          <p:cNvSpPr/>
          <p:nvPr/>
        </p:nvSpPr>
        <p:spPr>
          <a:xfrm>
            <a:off x="467544" y="1100931"/>
            <a:ext cx="7920880" cy="2616101"/>
          </a:xfrm>
          <a:prstGeom prst="rect">
            <a:avLst/>
          </a:prstGeom>
        </p:spPr>
        <p:txBody>
          <a:bodyPr wrap="square">
            <a:spAutoFit/>
          </a:bodyPr>
          <a:lstStyle/>
          <a:p>
            <a:r>
              <a:rPr lang="en-GB" sz="1600" dirty="0" smtClean="0"/>
              <a:t>&lt;head&gt;</a:t>
            </a:r>
          </a:p>
          <a:p>
            <a:r>
              <a:rPr lang="en-GB" sz="1600" dirty="0" smtClean="0"/>
              <a:t>&lt;title&gt;HTML Basic tags&lt;/title&gt;</a:t>
            </a:r>
          </a:p>
          <a:p>
            <a:r>
              <a:rPr lang="en-GB" sz="1600" dirty="0" smtClean="0"/>
              <a:t>&lt;meta name="Keywords" content="HTML, </a:t>
            </a:r>
            <a:r>
              <a:rPr lang="en-US" sz="1600" dirty="0" smtClean="0"/>
              <a:t>HEAD</a:t>
            </a:r>
            <a:r>
              <a:rPr lang="en-GB" sz="1600" dirty="0" smtClean="0"/>
              <a:t>" /&gt;</a:t>
            </a:r>
          </a:p>
          <a:p>
            <a:r>
              <a:rPr lang="en-GB" sz="1600" dirty="0" smtClean="0"/>
              <a:t>&lt;meta name="description" content="HTML HEAD" /&gt;</a:t>
            </a:r>
          </a:p>
          <a:p>
            <a:r>
              <a:rPr lang="en-GB" sz="1600" dirty="0" smtClean="0"/>
              <a:t>&lt;base </a:t>
            </a:r>
            <a:r>
              <a:rPr lang="en-GB" sz="1600" dirty="0" err="1" smtClean="0"/>
              <a:t>href</a:t>
            </a:r>
            <a:r>
              <a:rPr lang="en-GB" sz="1600" dirty="0" smtClean="0"/>
              <a:t>="http://www.mysite.gr" /&gt;</a:t>
            </a:r>
          </a:p>
          <a:p>
            <a:r>
              <a:rPr lang="en-GB" sz="1600" dirty="0" smtClean="0"/>
              <a:t>&lt;link </a:t>
            </a:r>
            <a:r>
              <a:rPr lang="en-GB" sz="1600" dirty="0" err="1" smtClean="0"/>
              <a:t>rel</a:t>
            </a:r>
            <a:r>
              <a:rPr lang="en-GB" sz="1600" dirty="0" smtClean="0"/>
              <a:t>="</a:t>
            </a:r>
            <a:r>
              <a:rPr lang="en-GB" sz="1600" dirty="0" err="1" smtClean="0"/>
              <a:t>stylesheet</a:t>
            </a:r>
            <a:r>
              <a:rPr lang="en-GB" sz="1600" dirty="0" smtClean="0"/>
              <a:t>" type="text/</a:t>
            </a:r>
            <a:r>
              <a:rPr lang="en-GB" sz="1600" dirty="0" err="1" smtClean="0"/>
              <a:t>css</a:t>
            </a:r>
            <a:r>
              <a:rPr lang="en-GB" sz="1600" dirty="0" smtClean="0"/>
              <a:t>" </a:t>
            </a:r>
            <a:r>
              <a:rPr lang="en-GB" sz="1600" dirty="0" err="1" smtClean="0"/>
              <a:t>href</a:t>
            </a:r>
            <a:r>
              <a:rPr lang="en-GB" sz="1600" dirty="0" smtClean="0"/>
              <a:t>=“mystyle.css" /&gt;</a:t>
            </a:r>
          </a:p>
          <a:p>
            <a:r>
              <a:rPr lang="en-GB" sz="1600" dirty="0" smtClean="0"/>
              <a:t>&lt;script type="text/</a:t>
            </a:r>
            <a:r>
              <a:rPr lang="en-GB" sz="1600" dirty="0" err="1" smtClean="0"/>
              <a:t>javascript</a:t>
            </a:r>
            <a:r>
              <a:rPr lang="en-GB" sz="1600" dirty="0" smtClean="0"/>
              <a:t>"&gt;</a:t>
            </a:r>
          </a:p>
          <a:p>
            <a:r>
              <a:rPr lang="en-GB" sz="1600" dirty="0" smtClean="0"/>
              <a:t>a </a:t>
            </a:r>
            <a:r>
              <a:rPr lang="en-GB" sz="1600" dirty="0" err="1" smtClean="0"/>
              <a:t>javascript</a:t>
            </a:r>
            <a:r>
              <a:rPr lang="en-GB" sz="1600" dirty="0" smtClean="0"/>
              <a:t> method here please!!!!</a:t>
            </a:r>
          </a:p>
          <a:p>
            <a:r>
              <a:rPr lang="en-GB" sz="1600" dirty="0" smtClean="0"/>
              <a:t>&lt;/script&gt;</a:t>
            </a:r>
          </a:p>
          <a:p>
            <a:r>
              <a:rPr lang="en-GB" sz="1600" dirty="0" smtClean="0"/>
              <a:t>&lt;/head&gt; </a:t>
            </a:r>
            <a:endParaRPr lang="el-GR" sz="1600" dirty="0"/>
          </a:p>
        </p:txBody>
      </p:sp>
      <p:sp>
        <p:nvSpPr>
          <p:cNvPr id="4" name="3 - Ορθογώνιο"/>
          <p:cNvSpPr/>
          <p:nvPr/>
        </p:nvSpPr>
        <p:spPr>
          <a:xfrm>
            <a:off x="467544" y="3717032"/>
            <a:ext cx="8280920" cy="3046988"/>
          </a:xfrm>
          <a:prstGeom prst="rect">
            <a:avLst/>
          </a:prstGeom>
        </p:spPr>
        <p:txBody>
          <a:bodyPr wrap="square">
            <a:spAutoFit/>
          </a:bodyPr>
          <a:lstStyle/>
          <a:p>
            <a:r>
              <a:rPr lang="el-GR" sz="1600" b="1" dirty="0" smtClean="0"/>
              <a:t>Άλλα </a:t>
            </a:r>
            <a:r>
              <a:rPr lang="en-US" sz="1600" b="1" dirty="0" smtClean="0"/>
              <a:t>meta</a:t>
            </a:r>
          </a:p>
          <a:p>
            <a:r>
              <a:rPr lang="el-GR" sz="1600" i="1" dirty="0" smtClean="0"/>
              <a:t>Ανανέωση ιστοσελίδας</a:t>
            </a:r>
            <a:endParaRPr lang="en-US" sz="1600" i="1" dirty="0" smtClean="0"/>
          </a:p>
          <a:p>
            <a:r>
              <a:rPr lang="en-US" sz="1600" dirty="0" smtClean="0"/>
              <a:t>&lt;meta http-equiv="refresh" content="10" /&gt;</a:t>
            </a:r>
          </a:p>
          <a:p>
            <a:r>
              <a:rPr lang="el-GR" sz="1600" i="1" dirty="0" smtClean="0"/>
              <a:t>Αλλαγές ιστοσελίδας</a:t>
            </a:r>
            <a:endParaRPr lang="en-US" sz="1600" i="1" dirty="0" smtClean="0"/>
          </a:p>
          <a:p>
            <a:r>
              <a:rPr lang="en-US" sz="1600" dirty="0" smtClean="0"/>
              <a:t>&lt;meta name="revised" content=«”revision details , 6/12/2006" /&gt;</a:t>
            </a:r>
          </a:p>
          <a:p>
            <a:r>
              <a:rPr lang="en-US" sz="1600" i="1" dirty="0" smtClean="0"/>
              <a:t>redirection</a:t>
            </a:r>
          </a:p>
          <a:p>
            <a:r>
              <a:rPr lang="en-US" sz="1600" dirty="0" smtClean="0"/>
              <a:t>&lt;meta http-equiv="refresh“  content="10; </a:t>
            </a:r>
            <a:r>
              <a:rPr lang="en-US" sz="1600" dirty="0" err="1" smtClean="0"/>
              <a:t>url</a:t>
            </a:r>
            <a:r>
              <a:rPr lang="en-US" sz="1600" dirty="0" smtClean="0"/>
              <a:t>=http://www.tutorialspoint.com" /&gt;</a:t>
            </a:r>
          </a:p>
          <a:p>
            <a:r>
              <a:rPr lang="en-US" sz="1600" i="1" dirty="0" smtClean="0"/>
              <a:t>cookie</a:t>
            </a:r>
          </a:p>
          <a:p>
            <a:r>
              <a:rPr lang="en-US" sz="1600" dirty="0" smtClean="0"/>
              <a:t>&lt;meta http-equiv="cookie" content="</a:t>
            </a:r>
            <a:r>
              <a:rPr lang="en-US" sz="1600" dirty="0" err="1" smtClean="0"/>
              <a:t>userid</a:t>
            </a:r>
            <a:r>
              <a:rPr lang="en-US" sz="1600" dirty="0" smtClean="0"/>
              <a:t>=xyz; expires=Wednesday, 28-Mar-14 20:00:00 GMT; /&gt;</a:t>
            </a:r>
          </a:p>
          <a:p>
            <a:r>
              <a:rPr lang="en-US" sz="1600" dirty="0" smtClean="0"/>
              <a:t>author</a:t>
            </a:r>
          </a:p>
          <a:p>
            <a:r>
              <a:rPr lang="en-US" sz="1600" dirty="0" smtClean="0"/>
              <a:t>&lt;meta name="author" content=“Me </a:t>
            </a:r>
            <a:r>
              <a:rPr lang="en-US" sz="1600" dirty="0" err="1" smtClean="0"/>
              <a:t>Me</a:t>
            </a:r>
            <a:r>
              <a:rPr lang="en-US" sz="1600" dirty="0" smtClean="0"/>
              <a:t>" /&gt;</a:t>
            </a:r>
            <a:endParaRPr lang="el-GR"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Attributes</a:t>
            </a:r>
            <a:endParaRPr lang="el-GR" dirty="0"/>
          </a:p>
        </p:txBody>
      </p:sp>
      <p:sp>
        <p:nvSpPr>
          <p:cNvPr id="3" name="2 - Ορθογώνιο"/>
          <p:cNvSpPr/>
          <p:nvPr/>
        </p:nvSpPr>
        <p:spPr>
          <a:xfrm>
            <a:off x="683569" y="1412776"/>
            <a:ext cx="8208912" cy="2308324"/>
          </a:xfrm>
          <a:prstGeom prst="rect">
            <a:avLst/>
          </a:prstGeom>
        </p:spPr>
        <p:txBody>
          <a:bodyPr wrap="square">
            <a:spAutoFit/>
          </a:bodyPr>
          <a:lstStyle/>
          <a:p>
            <a:r>
              <a:rPr lang="en-GB" dirty="0" smtClean="0"/>
              <a:t>id=“a value“</a:t>
            </a:r>
          </a:p>
          <a:p>
            <a:r>
              <a:rPr lang="en-US" dirty="0" smtClean="0"/>
              <a:t>&lt;p id=“Test"&gt;</a:t>
            </a:r>
            <a:r>
              <a:rPr lang="el-GR" dirty="0" smtClean="0"/>
              <a:t>Τα </a:t>
            </a:r>
            <a:r>
              <a:rPr lang="en-US" dirty="0" smtClean="0"/>
              <a:t>Attributes</a:t>
            </a:r>
            <a:r>
              <a:rPr lang="el-GR" dirty="0" smtClean="0"/>
              <a:t> δίνουν τιμή σε ιδιότητες των αντικειμένων</a:t>
            </a:r>
            <a:r>
              <a:rPr lang="en-US" dirty="0" smtClean="0"/>
              <a:t>&lt;/p&gt;</a:t>
            </a:r>
          </a:p>
          <a:p>
            <a:endParaRPr lang="en-GB" dirty="0" smtClean="0"/>
          </a:p>
          <a:p>
            <a:r>
              <a:rPr lang="en-GB" dirty="0" smtClean="0"/>
              <a:t>title=“Hello“</a:t>
            </a:r>
          </a:p>
          <a:p>
            <a:endParaRPr lang="en-GB" dirty="0" smtClean="0"/>
          </a:p>
          <a:p>
            <a:r>
              <a:rPr lang="en-GB" dirty="0" smtClean="0"/>
              <a:t>style="font-</a:t>
            </a:r>
            <a:r>
              <a:rPr lang="en-GB" dirty="0" err="1" smtClean="0"/>
              <a:t>family:arial</a:t>
            </a:r>
            <a:r>
              <a:rPr lang="en-GB" dirty="0" smtClean="0"/>
              <a:t>; </a:t>
            </a:r>
            <a:r>
              <a:rPr lang="en-GB" dirty="0" err="1" smtClean="0"/>
              <a:t>color</a:t>
            </a:r>
            <a:r>
              <a:rPr lang="en-GB" dirty="0" smtClean="0"/>
              <a:t>:#FF0000;“</a:t>
            </a:r>
            <a:r>
              <a:rPr lang="el-GR" dirty="0" smtClean="0"/>
              <a:t> </a:t>
            </a:r>
            <a:endParaRPr lang="en-GB" dirty="0" smtClean="0"/>
          </a:p>
          <a:p>
            <a:endParaRPr lang="en-GB" dirty="0" smtClean="0"/>
          </a:p>
          <a:p>
            <a:r>
              <a:rPr lang="el-GR" b="1" i="1" dirty="0" smtClean="0">
                <a:solidFill>
                  <a:srgbClr val="FF0000"/>
                </a:solidFill>
              </a:rPr>
              <a:t>Τα </a:t>
            </a:r>
            <a:r>
              <a:rPr lang="en-US" b="1" i="1" dirty="0" smtClean="0">
                <a:solidFill>
                  <a:srgbClr val="FF0000"/>
                </a:solidFill>
              </a:rPr>
              <a:t>tags </a:t>
            </a:r>
            <a:r>
              <a:rPr lang="el-GR" b="1" i="1" dirty="0" smtClean="0">
                <a:solidFill>
                  <a:srgbClr val="FF0000"/>
                </a:solidFill>
              </a:rPr>
              <a:t>είναι τα αντικείμενα και τα </a:t>
            </a:r>
            <a:r>
              <a:rPr lang="en-US" b="1" i="1" dirty="0" smtClean="0">
                <a:solidFill>
                  <a:srgbClr val="FF0000"/>
                </a:solidFill>
              </a:rPr>
              <a:t>attributes</a:t>
            </a:r>
            <a:r>
              <a:rPr lang="el-GR" b="1" i="1" dirty="0" smtClean="0">
                <a:solidFill>
                  <a:srgbClr val="FF0000"/>
                </a:solidFill>
              </a:rPr>
              <a:t> είναι οι ιδιότητες τους</a:t>
            </a:r>
            <a:endParaRPr lang="el-GR" b="1" i="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Συχνά </a:t>
            </a:r>
            <a:r>
              <a:rPr lang="en-US" dirty="0" smtClean="0"/>
              <a:t>Attributes</a:t>
            </a:r>
            <a:endParaRPr lang="el-GR" dirty="0"/>
          </a:p>
        </p:txBody>
      </p:sp>
      <p:sp>
        <p:nvSpPr>
          <p:cNvPr id="3" name="2 - Ορθογώνιο"/>
          <p:cNvSpPr/>
          <p:nvPr/>
        </p:nvSpPr>
        <p:spPr>
          <a:xfrm>
            <a:off x="285720" y="1428736"/>
            <a:ext cx="8352928" cy="4247317"/>
          </a:xfrm>
          <a:prstGeom prst="rect">
            <a:avLst/>
          </a:prstGeom>
        </p:spPr>
        <p:txBody>
          <a:bodyPr wrap="square">
            <a:spAutoFit/>
          </a:bodyPr>
          <a:lstStyle/>
          <a:p>
            <a:r>
              <a:rPr lang="en-US" dirty="0" smtClean="0"/>
              <a:t>align  right, left, center  </a:t>
            </a:r>
            <a:r>
              <a:rPr lang="en-US" b="1" dirty="0" smtClean="0"/>
              <a:t>Horizontally aligns tags</a:t>
            </a:r>
            <a:endParaRPr lang="el-GR" b="1" dirty="0" smtClean="0"/>
          </a:p>
          <a:p>
            <a:endParaRPr lang="en-US" b="1" dirty="0" smtClean="0"/>
          </a:p>
          <a:p>
            <a:r>
              <a:rPr lang="en-US" dirty="0" err="1" smtClean="0"/>
              <a:t>valign</a:t>
            </a:r>
            <a:r>
              <a:rPr lang="en-US" dirty="0" smtClean="0"/>
              <a:t>  top, middle, bottom  </a:t>
            </a:r>
            <a:r>
              <a:rPr lang="en-US" b="1" dirty="0" smtClean="0"/>
              <a:t>Vertically aligns tags within an HTML element</a:t>
            </a:r>
            <a:r>
              <a:rPr lang="en-US" dirty="0" smtClean="0"/>
              <a:t>.</a:t>
            </a:r>
            <a:endParaRPr lang="el-GR" dirty="0" smtClean="0"/>
          </a:p>
          <a:p>
            <a:endParaRPr lang="en-US" dirty="0" smtClean="0"/>
          </a:p>
          <a:p>
            <a:r>
              <a:rPr lang="en-US" dirty="0" err="1" smtClean="0"/>
              <a:t>bgcolor</a:t>
            </a:r>
            <a:r>
              <a:rPr lang="en-US" dirty="0" smtClean="0"/>
              <a:t>  numeric, </a:t>
            </a:r>
            <a:r>
              <a:rPr lang="en-US" dirty="0" err="1" smtClean="0"/>
              <a:t>hexidecimal</a:t>
            </a:r>
            <a:r>
              <a:rPr lang="en-US" dirty="0" smtClean="0"/>
              <a:t>, </a:t>
            </a:r>
            <a:r>
              <a:rPr lang="en-US" b="1" dirty="0" smtClean="0"/>
              <a:t>RGB</a:t>
            </a:r>
            <a:r>
              <a:rPr lang="el-GR" b="1" dirty="0" smtClean="0"/>
              <a:t> </a:t>
            </a:r>
            <a:r>
              <a:rPr lang="en-US" b="1" dirty="0" smtClean="0"/>
              <a:t>values</a:t>
            </a:r>
            <a:endParaRPr lang="el-GR" b="1" dirty="0" smtClean="0"/>
          </a:p>
          <a:p>
            <a:endParaRPr lang="en-US" b="1" dirty="0" smtClean="0"/>
          </a:p>
          <a:p>
            <a:r>
              <a:rPr lang="en-US" dirty="0" smtClean="0"/>
              <a:t>background  URL  </a:t>
            </a:r>
            <a:r>
              <a:rPr lang="el-GR" b="1" dirty="0" smtClean="0"/>
              <a:t>Β</a:t>
            </a:r>
            <a:r>
              <a:rPr lang="en-US" b="1" dirty="0" err="1" smtClean="0"/>
              <a:t>ackground</a:t>
            </a:r>
            <a:r>
              <a:rPr lang="en-US" b="1" dirty="0" smtClean="0"/>
              <a:t> image behind an element</a:t>
            </a:r>
            <a:endParaRPr lang="el-GR" b="1" dirty="0" smtClean="0"/>
          </a:p>
          <a:p>
            <a:endParaRPr lang="en-US" b="1" dirty="0" smtClean="0"/>
          </a:p>
          <a:p>
            <a:r>
              <a:rPr lang="en-US" dirty="0" smtClean="0"/>
              <a:t>id  </a:t>
            </a:r>
            <a:r>
              <a:rPr lang="en-US" b="1" dirty="0" smtClean="0"/>
              <a:t>User Defined  Names</a:t>
            </a:r>
            <a:r>
              <a:rPr lang="en-US" dirty="0" smtClean="0"/>
              <a:t>.</a:t>
            </a:r>
          </a:p>
          <a:p>
            <a:endParaRPr lang="en-US" dirty="0" smtClean="0"/>
          </a:p>
          <a:p>
            <a:r>
              <a:rPr lang="en-US" dirty="0" smtClean="0"/>
              <a:t>class  </a:t>
            </a:r>
            <a:r>
              <a:rPr lang="en-US" b="1" dirty="0" smtClean="0"/>
              <a:t>User Defined  Classifies an element for use with Cascading Style Sheets</a:t>
            </a:r>
          </a:p>
          <a:p>
            <a:endParaRPr lang="en-US" b="1" dirty="0" smtClean="0"/>
          </a:p>
          <a:p>
            <a:r>
              <a:rPr lang="en-US" dirty="0" smtClean="0"/>
              <a:t>width  </a:t>
            </a:r>
            <a:r>
              <a:rPr lang="en-US" b="1" dirty="0" smtClean="0"/>
              <a:t>Numeric</a:t>
            </a:r>
            <a:r>
              <a:rPr lang="el-GR" b="1" dirty="0" smtClean="0"/>
              <a:t> </a:t>
            </a:r>
            <a:r>
              <a:rPr lang="en-US" b="1" dirty="0" smtClean="0"/>
              <a:t>Value</a:t>
            </a:r>
          </a:p>
          <a:p>
            <a:endParaRPr lang="en-US" b="1" dirty="0" smtClean="0"/>
          </a:p>
          <a:p>
            <a:r>
              <a:rPr lang="en-US" dirty="0" smtClean="0"/>
              <a:t>height  </a:t>
            </a:r>
            <a:r>
              <a:rPr lang="en-US" b="1" dirty="0" smtClean="0"/>
              <a:t>Numeric Value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HTML Tags</a:t>
            </a:r>
            <a:endParaRPr lang="el-GR" dirty="0"/>
          </a:p>
        </p:txBody>
      </p:sp>
      <p:sp>
        <p:nvSpPr>
          <p:cNvPr id="4" name="3 - Ορθογώνιο"/>
          <p:cNvSpPr/>
          <p:nvPr/>
        </p:nvSpPr>
        <p:spPr>
          <a:xfrm>
            <a:off x="539552" y="1340768"/>
            <a:ext cx="7776864" cy="5355312"/>
          </a:xfrm>
          <a:prstGeom prst="rect">
            <a:avLst/>
          </a:prstGeom>
        </p:spPr>
        <p:txBody>
          <a:bodyPr wrap="square">
            <a:spAutoFit/>
          </a:bodyPr>
          <a:lstStyle/>
          <a:p>
            <a:r>
              <a:rPr lang="en-US" b="1" i="1" dirty="0" smtClean="0"/>
              <a:t>paragraph</a:t>
            </a:r>
          </a:p>
          <a:p>
            <a:r>
              <a:rPr lang="en-US" dirty="0" smtClean="0"/>
              <a:t>&lt;p&gt; a paragraph </a:t>
            </a:r>
          </a:p>
          <a:p>
            <a:r>
              <a:rPr lang="en-US" dirty="0" smtClean="0"/>
              <a:t>&lt;</a:t>
            </a:r>
            <a:r>
              <a:rPr lang="en-US" dirty="0" err="1" smtClean="0"/>
              <a:t>br</a:t>
            </a:r>
            <a:r>
              <a:rPr lang="en-US" dirty="0" smtClean="0"/>
              <a:t>&gt; Inserts a single line break</a:t>
            </a:r>
          </a:p>
          <a:p>
            <a:endParaRPr lang="en-US" dirty="0" smtClean="0"/>
          </a:p>
          <a:p>
            <a:r>
              <a:rPr lang="en-US" b="1" i="1" dirty="0" smtClean="0"/>
              <a:t>formatting</a:t>
            </a:r>
          </a:p>
          <a:p>
            <a:r>
              <a:rPr lang="en-US" dirty="0" smtClean="0"/>
              <a:t>&lt;b&gt; </a:t>
            </a:r>
            <a:r>
              <a:rPr lang="en-US" b="1" dirty="0" smtClean="0"/>
              <a:t>bold text </a:t>
            </a:r>
          </a:p>
          <a:p>
            <a:r>
              <a:rPr lang="en-US" dirty="0" smtClean="0"/>
              <a:t>&lt;</a:t>
            </a:r>
            <a:r>
              <a:rPr lang="en-US" dirty="0" err="1" smtClean="0"/>
              <a:t>em</a:t>
            </a:r>
            <a:r>
              <a:rPr lang="en-US" dirty="0" smtClean="0"/>
              <a:t>&gt; emphasized text  </a:t>
            </a:r>
          </a:p>
          <a:p>
            <a:r>
              <a:rPr lang="en-US" dirty="0" smtClean="0"/>
              <a:t>&lt;</a:t>
            </a:r>
            <a:r>
              <a:rPr lang="en-US" dirty="0" err="1" smtClean="0"/>
              <a:t>i</a:t>
            </a:r>
            <a:r>
              <a:rPr lang="en-US" dirty="0" smtClean="0"/>
              <a:t>&gt; </a:t>
            </a:r>
            <a:r>
              <a:rPr lang="en-US" i="1" dirty="0" smtClean="0"/>
              <a:t>italic</a:t>
            </a:r>
          </a:p>
          <a:p>
            <a:r>
              <a:rPr lang="en-US" dirty="0" smtClean="0"/>
              <a:t>&lt;small&gt; smaller text </a:t>
            </a:r>
          </a:p>
          <a:p>
            <a:r>
              <a:rPr lang="en-US" dirty="0" smtClean="0"/>
              <a:t>&lt;strong&gt; important text </a:t>
            </a:r>
          </a:p>
          <a:p>
            <a:r>
              <a:rPr lang="en-US" dirty="0" smtClean="0"/>
              <a:t>&lt;sub&gt; subscripted text </a:t>
            </a:r>
          </a:p>
          <a:p>
            <a:r>
              <a:rPr lang="en-US" dirty="0" smtClean="0"/>
              <a:t>&lt;sup&gt; superscripted text </a:t>
            </a:r>
          </a:p>
          <a:p>
            <a:r>
              <a:rPr lang="en-US" dirty="0" smtClean="0"/>
              <a:t>&lt;ins&gt; inserted text </a:t>
            </a:r>
          </a:p>
          <a:p>
            <a:r>
              <a:rPr lang="en-US" dirty="0" smtClean="0"/>
              <a:t>&lt;del&gt; deleted text </a:t>
            </a:r>
          </a:p>
          <a:p>
            <a:r>
              <a:rPr lang="en-US" dirty="0" smtClean="0"/>
              <a:t>&lt;mark&gt; marked/highlighted text </a:t>
            </a:r>
          </a:p>
          <a:p>
            <a:endParaRPr lang="en-US" dirty="0" smtClean="0"/>
          </a:p>
          <a:p>
            <a:r>
              <a:rPr lang="en-US" b="1" i="1" dirty="0" smtClean="0"/>
              <a:t>comments</a:t>
            </a:r>
          </a:p>
          <a:p>
            <a:r>
              <a:rPr lang="en-GB" dirty="0" smtClean="0"/>
              <a:t>&lt;!-- Write your comments here --&gt;</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HTML Tags</a:t>
            </a:r>
            <a:endParaRPr lang="el-GR" dirty="0"/>
          </a:p>
        </p:txBody>
      </p:sp>
      <p:sp>
        <p:nvSpPr>
          <p:cNvPr id="3" name="2 - Ορθογώνιο"/>
          <p:cNvSpPr/>
          <p:nvPr/>
        </p:nvSpPr>
        <p:spPr>
          <a:xfrm>
            <a:off x="179512" y="1196752"/>
            <a:ext cx="8712968" cy="5632311"/>
          </a:xfrm>
          <a:prstGeom prst="rect">
            <a:avLst/>
          </a:prstGeom>
        </p:spPr>
        <p:txBody>
          <a:bodyPr wrap="square">
            <a:spAutoFit/>
          </a:bodyPr>
          <a:lstStyle/>
          <a:p>
            <a:r>
              <a:rPr lang="en-US" b="1" dirty="0" smtClean="0"/>
              <a:t>Links</a:t>
            </a:r>
          </a:p>
          <a:p>
            <a:r>
              <a:rPr lang="en-US" b="1" i="1" dirty="0" smtClean="0"/>
              <a:t>Bookmark</a:t>
            </a:r>
          </a:p>
          <a:p>
            <a:r>
              <a:rPr lang="en-US" dirty="0" smtClean="0"/>
              <a:t>&lt;a id="tips"&gt;Useful Tips Section&lt;/a&gt;</a:t>
            </a:r>
          </a:p>
          <a:p>
            <a:endParaRPr lang="el-GR" b="1" i="1" dirty="0" smtClean="0"/>
          </a:p>
          <a:p>
            <a:r>
              <a:rPr lang="el-GR" b="1" i="1" dirty="0" smtClean="0"/>
              <a:t>Να μεταπηδήσω σε ένα </a:t>
            </a:r>
            <a:r>
              <a:rPr lang="en-US" b="1" i="1" dirty="0" smtClean="0"/>
              <a:t>bookmark</a:t>
            </a:r>
          </a:p>
          <a:p>
            <a:r>
              <a:rPr lang="en-US" dirty="0" smtClean="0"/>
              <a:t>&lt;a </a:t>
            </a:r>
            <a:r>
              <a:rPr lang="en-US" dirty="0" err="1" smtClean="0"/>
              <a:t>href</a:t>
            </a:r>
            <a:r>
              <a:rPr lang="en-US" dirty="0" smtClean="0"/>
              <a:t>="#tips"&gt;Visit the Useful Tips Section&lt;/a&gt; </a:t>
            </a:r>
          </a:p>
          <a:p>
            <a:endParaRPr lang="en-US" dirty="0" smtClean="0"/>
          </a:p>
          <a:p>
            <a:r>
              <a:rPr lang="en-US" b="1" i="1" dirty="0" smtClean="0"/>
              <a:t>Link </a:t>
            </a:r>
            <a:r>
              <a:rPr lang="el-GR" b="1" i="1" dirty="0" smtClean="0"/>
              <a:t>με</a:t>
            </a:r>
            <a:r>
              <a:rPr lang="en-US" b="1" i="1" dirty="0" smtClean="0"/>
              <a:t> bookmark </a:t>
            </a:r>
            <a:r>
              <a:rPr lang="el-GR" b="1" i="1" dirty="0" smtClean="0"/>
              <a:t>σε άλλη σελίδα</a:t>
            </a:r>
            <a:endParaRPr lang="en-US" b="1" i="1" dirty="0" smtClean="0"/>
          </a:p>
          <a:p>
            <a:r>
              <a:rPr lang="en-US" dirty="0" smtClean="0"/>
              <a:t>&lt;a </a:t>
            </a:r>
            <a:r>
              <a:rPr lang="en-US" dirty="0" err="1" smtClean="0"/>
              <a:t>href</a:t>
            </a:r>
            <a:r>
              <a:rPr lang="en-US" dirty="0" smtClean="0"/>
              <a:t>=http://www.w3schools.com/html_links.htm#tips&gt; click here&lt;/a&gt;</a:t>
            </a:r>
            <a:endParaRPr lang="el-GR" dirty="0" smtClean="0"/>
          </a:p>
          <a:p>
            <a:endParaRPr lang="el-GR" dirty="0" smtClean="0"/>
          </a:p>
          <a:p>
            <a:r>
              <a:rPr lang="en-US" b="1" dirty="0" smtClean="0"/>
              <a:t>Image </a:t>
            </a:r>
            <a:r>
              <a:rPr lang="el-GR" b="1" dirty="0" smtClean="0"/>
              <a:t>και </a:t>
            </a:r>
            <a:r>
              <a:rPr lang="en-US" b="1" dirty="0" smtClean="0"/>
              <a:t>image-map</a:t>
            </a:r>
          </a:p>
          <a:p>
            <a:r>
              <a:rPr lang="en-US" dirty="0" smtClean="0"/>
              <a:t>&lt;</a:t>
            </a:r>
            <a:r>
              <a:rPr lang="en-US" dirty="0" err="1" smtClean="0"/>
              <a:t>img</a:t>
            </a:r>
            <a:r>
              <a:rPr lang="en-US" dirty="0" smtClean="0"/>
              <a:t> </a:t>
            </a:r>
            <a:r>
              <a:rPr lang="en-US" dirty="0" err="1" smtClean="0"/>
              <a:t>src</a:t>
            </a:r>
            <a:r>
              <a:rPr lang="en-US" dirty="0" smtClean="0"/>
              <a:t>="planets.gif" width="145" height="126" alt="Planets" </a:t>
            </a:r>
            <a:r>
              <a:rPr lang="en-US" dirty="0" err="1" smtClean="0"/>
              <a:t>usemap</a:t>
            </a:r>
            <a:r>
              <a:rPr lang="en-US" dirty="0" smtClean="0"/>
              <a:t>="#</a:t>
            </a:r>
            <a:r>
              <a:rPr lang="en-US" dirty="0" err="1" smtClean="0"/>
              <a:t>planetmap</a:t>
            </a:r>
            <a:r>
              <a:rPr lang="en-US" dirty="0" smtClean="0"/>
              <a:t>"&gt;</a:t>
            </a:r>
          </a:p>
          <a:p>
            <a:endParaRPr lang="en-US" dirty="0" smtClean="0"/>
          </a:p>
          <a:p>
            <a:r>
              <a:rPr lang="en-US" dirty="0" smtClean="0"/>
              <a:t>&lt;map name="</a:t>
            </a:r>
            <a:r>
              <a:rPr lang="en-US" dirty="0" err="1" smtClean="0"/>
              <a:t>planetmap</a:t>
            </a:r>
            <a:r>
              <a:rPr lang="en-US" dirty="0" smtClean="0"/>
              <a:t>"&gt;</a:t>
            </a:r>
          </a:p>
          <a:p>
            <a:r>
              <a:rPr lang="en-US" dirty="0" smtClean="0"/>
              <a:t>  &lt;area shape="</a:t>
            </a:r>
            <a:r>
              <a:rPr lang="en-US" dirty="0" err="1" smtClean="0"/>
              <a:t>rect</a:t>
            </a:r>
            <a:r>
              <a:rPr lang="en-US" dirty="0" smtClean="0"/>
              <a:t>" </a:t>
            </a:r>
            <a:r>
              <a:rPr lang="en-US" dirty="0" err="1" smtClean="0"/>
              <a:t>coords</a:t>
            </a:r>
            <a:r>
              <a:rPr lang="en-US" dirty="0" smtClean="0"/>
              <a:t>="0,0,82,126" alt="Sun" </a:t>
            </a:r>
            <a:r>
              <a:rPr lang="en-US" dirty="0" err="1" smtClean="0"/>
              <a:t>href</a:t>
            </a:r>
            <a:r>
              <a:rPr lang="en-US" dirty="0" smtClean="0"/>
              <a:t>="sun.htm"&gt;</a:t>
            </a:r>
          </a:p>
          <a:p>
            <a:r>
              <a:rPr lang="en-US" dirty="0" smtClean="0"/>
              <a:t>  &lt;area shape="circle" </a:t>
            </a:r>
            <a:r>
              <a:rPr lang="en-US" dirty="0" err="1" smtClean="0"/>
              <a:t>coords</a:t>
            </a:r>
            <a:r>
              <a:rPr lang="en-US" dirty="0" smtClean="0"/>
              <a:t>="90,58,3" alt="Mercury" </a:t>
            </a:r>
            <a:r>
              <a:rPr lang="en-US" dirty="0" err="1" smtClean="0"/>
              <a:t>href</a:t>
            </a:r>
            <a:r>
              <a:rPr lang="en-US" dirty="0" smtClean="0"/>
              <a:t>="mercur.htm"&gt;</a:t>
            </a:r>
          </a:p>
          <a:p>
            <a:r>
              <a:rPr lang="en-US" dirty="0" smtClean="0"/>
              <a:t>  &lt;area shape="circle" </a:t>
            </a:r>
            <a:r>
              <a:rPr lang="en-US" dirty="0" err="1" smtClean="0"/>
              <a:t>coords</a:t>
            </a:r>
            <a:r>
              <a:rPr lang="en-US" dirty="0" smtClean="0"/>
              <a:t>="124,58,8" alt="Venus" </a:t>
            </a:r>
            <a:r>
              <a:rPr lang="en-US" dirty="0" err="1" smtClean="0"/>
              <a:t>href</a:t>
            </a:r>
            <a:r>
              <a:rPr lang="en-US" dirty="0" smtClean="0"/>
              <a:t>="venus.htm"&gt;</a:t>
            </a:r>
          </a:p>
          <a:p>
            <a:r>
              <a:rPr lang="en-US" dirty="0" smtClean="0"/>
              <a:t>&lt;/map&gt;</a:t>
            </a:r>
          </a:p>
          <a:p>
            <a:endParaRPr lang="en-US" dirty="0" smtClean="0"/>
          </a:p>
          <a:p>
            <a:r>
              <a:rPr lang="en-US" dirty="0" smtClean="0"/>
              <a:t> </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HTML Tags</a:t>
            </a:r>
            <a:endParaRPr lang="el-GR" dirty="0"/>
          </a:p>
        </p:txBody>
      </p:sp>
      <p:sp>
        <p:nvSpPr>
          <p:cNvPr id="3" name="2 - Ορθογώνιο"/>
          <p:cNvSpPr/>
          <p:nvPr/>
        </p:nvSpPr>
        <p:spPr>
          <a:xfrm>
            <a:off x="251520" y="1268760"/>
            <a:ext cx="8352928" cy="3970318"/>
          </a:xfrm>
          <a:prstGeom prst="rect">
            <a:avLst/>
          </a:prstGeom>
        </p:spPr>
        <p:txBody>
          <a:bodyPr wrap="square">
            <a:spAutoFit/>
          </a:bodyPr>
          <a:lstStyle/>
          <a:p>
            <a:r>
              <a:rPr lang="en-GB" b="1" dirty="0" smtClean="0"/>
              <a:t>Tables</a:t>
            </a:r>
          </a:p>
          <a:p>
            <a:endParaRPr lang="en-GB" dirty="0" smtClean="0"/>
          </a:p>
          <a:p>
            <a:r>
              <a:rPr lang="en-GB" dirty="0" smtClean="0"/>
              <a:t>&lt;table border="1" style="width:300px"&gt;</a:t>
            </a:r>
            <a:br>
              <a:rPr lang="en-GB" dirty="0" smtClean="0"/>
            </a:br>
            <a:r>
              <a:rPr lang="en-GB" dirty="0" smtClean="0"/>
              <a:t>&lt; </a:t>
            </a:r>
            <a:r>
              <a:rPr lang="en-GB" dirty="0" err="1" smtClean="0"/>
              <a:t>tr</a:t>
            </a:r>
            <a:r>
              <a:rPr lang="en-GB" dirty="0" smtClean="0"/>
              <a:t>&gt;</a:t>
            </a:r>
            <a:br>
              <a:rPr lang="en-GB" dirty="0" smtClean="0"/>
            </a:br>
            <a:r>
              <a:rPr lang="en-GB" dirty="0" smtClean="0"/>
              <a:t>  &lt;td&gt;Jill&lt;/td&gt;</a:t>
            </a:r>
            <a:br>
              <a:rPr lang="en-GB" dirty="0" smtClean="0"/>
            </a:br>
            <a:r>
              <a:rPr lang="en-GB" dirty="0" smtClean="0"/>
              <a:t>  &lt;td&gt;Smith&lt;/td&gt; </a:t>
            </a:r>
            <a:br>
              <a:rPr lang="en-GB" dirty="0" smtClean="0"/>
            </a:br>
            <a:r>
              <a:rPr lang="en-GB" dirty="0" smtClean="0"/>
              <a:t>  &lt;td&gt;50&lt;/td&gt;</a:t>
            </a:r>
            <a:br>
              <a:rPr lang="en-GB" dirty="0" smtClean="0"/>
            </a:br>
            <a:r>
              <a:rPr lang="en-GB" dirty="0" smtClean="0"/>
              <a:t>&lt; /</a:t>
            </a:r>
            <a:r>
              <a:rPr lang="en-GB" dirty="0" err="1" smtClean="0"/>
              <a:t>tr</a:t>
            </a:r>
            <a:r>
              <a:rPr lang="en-GB" dirty="0" smtClean="0"/>
              <a:t>&gt;</a:t>
            </a:r>
            <a:br>
              <a:rPr lang="en-GB" dirty="0" smtClean="0"/>
            </a:br>
            <a:r>
              <a:rPr lang="en-GB" dirty="0" smtClean="0"/>
              <a:t>&lt;</a:t>
            </a:r>
            <a:r>
              <a:rPr lang="en-GB" dirty="0" err="1" smtClean="0"/>
              <a:t>tr</a:t>
            </a:r>
            <a:r>
              <a:rPr lang="en-GB" dirty="0" smtClean="0"/>
              <a:t>&gt;</a:t>
            </a:r>
            <a:br>
              <a:rPr lang="en-GB" dirty="0" smtClean="0"/>
            </a:br>
            <a:r>
              <a:rPr lang="en-GB" dirty="0" smtClean="0"/>
              <a:t>  &lt; td&gt;Eve&lt;/td&gt;</a:t>
            </a:r>
            <a:br>
              <a:rPr lang="en-GB" dirty="0" smtClean="0"/>
            </a:br>
            <a:r>
              <a:rPr lang="en-GB" dirty="0" smtClean="0"/>
              <a:t>  &lt;td&gt;Jackson&lt;/td&gt; </a:t>
            </a:r>
            <a:br>
              <a:rPr lang="en-GB" dirty="0" smtClean="0"/>
            </a:br>
            <a:r>
              <a:rPr lang="en-GB" dirty="0" smtClean="0"/>
              <a:t>  &lt;td&gt;94&lt;/td&gt;</a:t>
            </a:r>
            <a:br>
              <a:rPr lang="en-GB" dirty="0" smtClean="0"/>
            </a:br>
            <a:r>
              <a:rPr lang="en-GB" dirty="0" smtClean="0"/>
              <a:t>&lt;/</a:t>
            </a:r>
            <a:r>
              <a:rPr lang="en-GB" dirty="0" err="1" smtClean="0"/>
              <a:t>tr</a:t>
            </a:r>
            <a:r>
              <a:rPr lang="en-GB" dirty="0" smtClean="0"/>
              <a:t>&gt;</a:t>
            </a:r>
            <a:br>
              <a:rPr lang="en-GB" dirty="0" smtClean="0"/>
            </a:br>
            <a:r>
              <a:rPr lang="en-GB" dirty="0" smtClean="0"/>
              <a:t>&lt;/table&gt; </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HTML Tags</a:t>
            </a:r>
            <a:endParaRPr lang="el-GR" dirty="0"/>
          </a:p>
        </p:txBody>
      </p:sp>
      <p:sp>
        <p:nvSpPr>
          <p:cNvPr id="3" name="2 - Ορθογώνιο"/>
          <p:cNvSpPr/>
          <p:nvPr/>
        </p:nvSpPr>
        <p:spPr>
          <a:xfrm>
            <a:off x="251520" y="1268760"/>
            <a:ext cx="8136904" cy="4247317"/>
          </a:xfrm>
          <a:prstGeom prst="rect">
            <a:avLst/>
          </a:prstGeom>
        </p:spPr>
        <p:txBody>
          <a:bodyPr wrap="square">
            <a:spAutoFit/>
          </a:bodyPr>
          <a:lstStyle/>
          <a:p>
            <a:r>
              <a:rPr lang="en-US" dirty="0" smtClean="0"/>
              <a:t>&lt;table&gt; a table </a:t>
            </a:r>
          </a:p>
          <a:p>
            <a:r>
              <a:rPr lang="en-US" dirty="0" smtClean="0"/>
              <a:t>&lt;</a:t>
            </a:r>
            <a:r>
              <a:rPr lang="en-US" dirty="0" err="1" smtClean="0"/>
              <a:t>th</a:t>
            </a:r>
            <a:r>
              <a:rPr lang="en-US" dirty="0" smtClean="0"/>
              <a:t>&gt; a header cell in a table </a:t>
            </a:r>
          </a:p>
          <a:p>
            <a:r>
              <a:rPr lang="en-US" dirty="0" smtClean="0"/>
              <a:t>&lt;</a:t>
            </a:r>
            <a:r>
              <a:rPr lang="en-US" dirty="0" err="1" smtClean="0"/>
              <a:t>tr</a:t>
            </a:r>
            <a:r>
              <a:rPr lang="en-US" dirty="0" smtClean="0"/>
              <a:t>&gt; a row in a table </a:t>
            </a:r>
          </a:p>
          <a:p>
            <a:r>
              <a:rPr lang="en-US" dirty="0" smtClean="0"/>
              <a:t>&lt;td&gt; a cell in a table </a:t>
            </a:r>
          </a:p>
          <a:p>
            <a:r>
              <a:rPr lang="en-US" dirty="0" smtClean="0"/>
              <a:t>&lt;caption&gt; a table caption </a:t>
            </a:r>
          </a:p>
          <a:p>
            <a:r>
              <a:rPr lang="en-US" dirty="0" smtClean="0"/>
              <a:t>&lt;</a:t>
            </a:r>
            <a:r>
              <a:rPr lang="en-US" dirty="0" err="1" smtClean="0"/>
              <a:t>colgroup</a:t>
            </a:r>
            <a:r>
              <a:rPr lang="en-US" dirty="0" smtClean="0"/>
              <a:t>&gt; Specifies a group of one or more columns in a table for formatting </a:t>
            </a:r>
          </a:p>
          <a:p>
            <a:r>
              <a:rPr lang="en-US" dirty="0" smtClean="0"/>
              <a:t>&lt;</a:t>
            </a:r>
            <a:r>
              <a:rPr lang="en-US" dirty="0" err="1" smtClean="0"/>
              <a:t>col</a:t>
            </a:r>
            <a:r>
              <a:rPr lang="en-US" dirty="0" smtClean="0"/>
              <a:t>&gt; Specifies column properties for each column within a &lt;</a:t>
            </a:r>
            <a:r>
              <a:rPr lang="en-US" dirty="0" err="1" smtClean="0"/>
              <a:t>colgroup</a:t>
            </a:r>
            <a:r>
              <a:rPr lang="en-US" dirty="0" smtClean="0"/>
              <a:t>&gt; element </a:t>
            </a:r>
          </a:p>
          <a:p>
            <a:r>
              <a:rPr lang="en-US" dirty="0" smtClean="0"/>
              <a:t>&lt;</a:t>
            </a:r>
            <a:r>
              <a:rPr lang="en-US" dirty="0" err="1" smtClean="0"/>
              <a:t>thead</a:t>
            </a:r>
            <a:r>
              <a:rPr lang="en-US" dirty="0" smtClean="0"/>
              <a:t>&gt; Groups the header content in a table </a:t>
            </a:r>
          </a:p>
          <a:p>
            <a:r>
              <a:rPr lang="en-US" dirty="0" smtClean="0"/>
              <a:t>&lt;</a:t>
            </a:r>
            <a:r>
              <a:rPr lang="en-US" dirty="0" err="1" smtClean="0"/>
              <a:t>tbody</a:t>
            </a:r>
            <a:r>
              <a:rPr lang="en-US" dirty="0" smtClean="0"/>
              <a:t>&gt; Groups the body content in a table </a:t>
            </a:r>
          </a:p>
          <a:p>
            <a:r>
              <a:rPr lang="en-US" dirty="0" smtClean="0"/>
              <a:t>&lt;</a:t>
            </a:r>
            <a:r>
              <a:rPr lang="en-US" dirty="0" err="1" smtClean="0"/>
              <a:t>tfoot</a:t>
            </a:r>
            <a:r>
              <a:rPr lang="en-US" dirty="0" smtClean="0"/>
              <a:t>&gt; Groups the footer content in a table </a:t>
            </a:r>
          </a:p>
          <a:p>
            <a:endParaRPr lang="en-US" dirty="0" smtClean="0"/>
          </a:p>
          <a:p>
            <a:r>
              <a:rPr lang="en-US" b="1" i="1" dirty="0" smtClean="0"/>
              <a:t>Layout</a:t>
            </a:r>
          </a:p>
          <a:p>
            <a:r>
              <a:rPr lang="en-GB" dirty="0" smtClean="0"/>
              <a:t>&lt;div&gt; a section in a document (block-level) </a:t>
            </a:r>
          </a:p>
          <a:p>
            <a:r>
              <a:rPr lang="en-GB" dirty="0" smtClean="0"/>
              <a:t>&lt;span&gt; a section in a document (inline) </a:t>
            </a:r>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539552" y="175275"/>
            <a:ext cx="8352928" cy="6494085"/>
          </a:xfrm>
          <a:prstGeom prst="rect">
            <a:avLst/>
          </a:prstGeom>
        </p:spPr>
        <p:txBody>
          <a:bodyPr wrap="square">
            <a:spAutoFit/>
          </a:bodyPr>
          <a:lstStyle/>
          <a:p>
            <a:r>
              <a:rPr lang="en-GB" sz="1600" dirty="0" smtClean="0"/>
              <a:t>&lt;!DOCTYPE html&gt;</a:t>
            </a:r>
          </a:p>
          <a:p>
            <a:r>
              <a:rPr lang="en-GB" sz="1600" dirty="0" smtClean="0"/>
              <a:t>&lt;html&gt;</a:t>
            </a:r>
          </a:p>
          <a:p>
            <a:r>
              <a:rPr lang="en-GB" sz="1600" dirty="0" smtClean="0"/>
              <a:t>&lt;body&gt;</a:t>
            </a:r>
          </a:p>
          <a:p>
            <a:r>
              <a:rPr lang="en-GB" sz="1600" dirty="0" smtClean="0"/>
              <a:t>&lt;table width="500"&gt;</a:t>
            </a:r>
          </a:p>
          <a:p>
            <a:r>
              <a:rPr lang="en-GB" sz="1600" dirty="0" smtClean="0"/>
              <a:t>&lt;</a:t>
            </a:r>
            <a:r>
              <a:rPr lang="en-GB" sz="1600" dirty="0" err="1" smtClean="0"/>
              <a:t>tr</a:t>
            </a:r>
            <a:r>
              <a:rPr lang="en-GB" sz="1600" dirty="0" smtClean="0"/>
              <a:t>&gt;</a:t>
            </a:r>
          </a:p>
          <a:p>
            <a:r>
              <a:rPr lang="en-GB" sz="1600" dirty="0" smtClean="0"/>
              <a:t>&lt;td </a:t>
            </a:r>
            <a:r>
              <a:rPr lang="en-GB" sz="1600" dirty="0" err="1" smtClean="0"/>
              <a:t>colspan</a:t>
            </a:r>
            <a:r>
              <a:rPr lang="en-GB" sz="1600" dirty="0" smtClean="0"/>
              <a:t>="2" style="background-</a:t>
            </a:r>
            <a:r>
              <a:rPr lang="en-GB" sz="1600" dirty="0" err="1" smtClean="0"/>
              <a:t>color</a:t>
            </a:r>
            <a:r>
              <a:rPr lang="en-GB" sz="1600" dirty="0" smtClean="0"/>
              <a:t>:#FFA500;"&gt;</a:t>
            </a:r>
          </a:p>
          <a:p>
            <a:r>
              <a:rPr lang="en-GB" sz="1600" dirty="0" smtClean="0"/>
              <a:t>&lt;h1&gt;Main Title of Web Page&lt;/h1&gt;</a:t>
            </a:r>
          </a:p>
          <a:p>
            <a:r>
              <a:rPr lang="en-GB" sz="1600" dirty="0" smtClean="0"/>
              <a:t>&lt;/td&gt;</a:t>
            </a:r>
          </a:p>
          <a:p>
            <a:r>
              <a:rPr lang="en-GB" sz="1600" dirty="0" smtClean="0"/>
              <a:t>&lt;/</a:t>
            </a:r>
            <a:r>
              <a:rPr lang="en-GB" sz="1600" dirty="0" err="1" smtClean="0"/>
              <a:t>tr</a:t>
            </a:r>
            <a:r>
              <a:rPr lang="en-GB" sz="1600" dirty="0" smtClean="0"/>
              <a:t>&gt;</a:t>
            </a:r>
          </a:p>
          <a:p>
            <a:r>
              <a:rPr lang="en-GB" sz="1600" dirty="0" smtClean="0"/>
              <a:t>&lt;</a:t>
            </a:r>
            <a:r>
              <a:rPr lang="en-GB" sz="1600" dirty="0" err="1" smtClean="0"/>
              <a:t>tr</a:t>
            </a:r>
            <a:r>
              <a:rPr lang="en-GB" sz="1600" dirty="0" smtClean="0"/>
              <a:t>&gt;</a:t>
            </a:r>
          </a:p>
          <a:p>
            <a:r>
              <a:rPr lang="en-GB" sz="1600" dirty="0" smtClean="0"/>
              <a:t>&lt;td style="background-</a:t>
            </a:r>
            <a:r>
              <a:rPr lang="en-GB" sz="1600" dirty="0" err="1" smtClean="0"/>
              <a:t>color</a:t>
            </a:r>
            <a:r>
              <a:rPr lang="en-GB" sz="1600" dirty="0" smtClean="0"/>
              <a:t>:#FFD700;width:100px;"&gt;</a:t>
            </a:r>
          </a:p>
          <a:p>
            <a:r>
              <a:rPr lang="en-GB" sz="1600" dirty="0" smtClean="0"/>
              <a:t>&lt;b&gt;Menu&lt;/b&gt;&lt;</a:t>
            </a:r>
            <a:r>
              <a:rPr lang="en-GB" sz="1600" dirty="0" err="1" smtClean="0"/>
              <a:t>br</a:t>
            </a:r>
            <a:r>
              <a:rPr lang="en-GB" sz="1600" dirty="0" smtClean="0"/>
              <a:t>&gt;</a:t>
            </a:r>
          </a:p>
          <a:p>
            <a:r>
              <a:rPr lang="en-GB" sz="1600" dirty="0" smtClean="0"/>
              <a:t>HTML&lt;</a:t>
            </a:r>
            <a:r>
              <a:rPr lang="en-GB" sz="1600" dirty="0" err="1" smtClean="0"/>
              <a:t>br</a:t>
            </a:r>
            <a:r>
              <a:rPr lang="en-GB" sz="1600" dirty="0" smtClean="0"/>
              <a:t>&gt;</a:t>
            </a:r>
          </a:p>
          <a:p>
            <a:r>
              <a:rPr lang="en-GB" sz="1600" dirty="0" smtClean="0"/>
              <a:t>CSS&lt;</a:t>
            </a:r>
            <a:r>
              <a:rPr lang="en-GB" sz="1600" dirty="0" err="1" smtClean="0"/>
              <a:t>br</a:t>
            </a:r>
            <a:r>
              <a:rPr lang="en-GB" sz="1600" dirty="0" smtClean="0"/>
              <a:t>&gt;</a:t>
            </a:r>
          </a:p>
          <a:p>
            <a:r>
              <a:rPr lang="en-GB" sz="1600" dirty="0" smtClean="0"/>
              <a:t>JavaScript</a:t>
            </a:r>
          </a:p>
          <a:p>
            <a:r>
              <a:rPr lang="en-GB" sz="1600" dirty="0" smtClean="0"/>
              <a:t>&lt;/td&gt;</a:t>
            </a:r>
          </a:p>
          <a:p>
            <a:r>
              <a:rPr lang="en-GB" sz="1600" dirty="0" smtClean="0"/>
              <a:t>&lt;td style="background-</a:t>
            </a:r>
            <a:r>
              <a:rPr lang="en-GB" sz="1600" dirty="0" err="1" smtClean="0"/>
              <a:t>color</a:t>
            </a:r>
            <a:r>
              <a:rPr lang="en-GB" sz="1600" dirty="0" smtClean="0"/>
              <a:t>:#eeeeee;height:200px;width:400px;"&gt;</a:t>
            </a:r>
          </a:p>
          <a:p>
            <a:r>
              <a:rPr lang="en-GB" sz="1600" dirty="0" smtClean="0"/>
              <a:t>Content goes here&lt;/td&gt;</a:t>
            </a:r>
          </a:p>
          <a:p>
            <a:r>
              <a:rPr lang="en-GB" sz="1600" dirty="0" smtClean="0"/>
              <a:t>&lt;/</a:t>
            </a:r>
            <a:r>
              <a:rPr lang="en-GB" sz="1600" dirty="0" err="1" smtClean="0"/>
              <a:t>tr</a:t>
            </a:r>
            <a:r>
              <a:rPr lang="en-GB" sz="1600" dirty="0" smtClean="0"/>
              <a:t>&gt;</a:t>
            </a:r>
          </a:p>
          <a:p>
            <a:r>
              <a:rPr lang="en-GB" sz="1600" dirty="0" smtClean="0"/>
              <a:t>&lt;</a:t>
            </a:r>
            <a:r>
              <a:rPr lang="en-GB" sz="1600" dirty="0" err="1" smtClean="0"/>
              <a:t>tr</a:t>
            </a:r>
            <a:r>
              <a:rPr lang="en-GB" sz="1600" dirty="0" smtClean="0"/>
              <a:t>&gt;</a:t>
            </a:r>
          </a:p>
          <a:p>
            <a:r>
              <a:rPr lang="en-GB" sz="1600" dirty="0" smtClean="0"/>
              <a:t>&lt;td </a:t>
            </a:r>
            <a:r>
              <a:rPr lang="en-GB" sz="1600" dirty="0" err="1" smtClean="0"/>
              <a:t>colspan</a:t>
            </a:r>
            <a:r>
              <a:rPr lang="en-GB" sz="1600" dirty="0" smtClean="0"/>
              <a:t>="2" style="background-</a:t>
            </a:r>
            <a:r>
              <a:rPr lang="en-GB" sz="1600" dirty="0" err="1" smtClean="0"/>
              <a:t>color</a:t>
            </a:r>
            <a:r>
              <a:rPr lang="en-GB" sz="1600" dirty="0" smtClean="0"/>
              <a:t>:#FFA500;text-align:center;"&gt;</a:t>
            </a:r>
          </a:p>
          <a:p>
            <a:r>
              <a:rPr lang="en-GB" sz="1600" dirty="0" smtClean="0"/>
              <a:t>Copyright © W3Schools.com&lt;/td&gt;</a:t>
            </a:r>
          </a:p>
          <a:p>
            <a:r>
              <a:rPr lang="en-GB" sz="1600" dirty="0" smtClean="0"/>
              <a:t>&lt;/</a:t>
            </a:r>
            <a:r>
              <a:rPr lang="en-GB" sz="1600" dirty="0" err="1" smtClean="0"/>
              <a:t>tr</a:t>
            </a:r>
            <a:r>
              <a:rPr lang="en-GB" sz="1600" dirty="0" smtClean="0"/>
              <a:t>&gt;</a:t>
            </a:r>
          </a:p>
          <a:p>
            <a:r>
              <a:rPr lang="en-GB" sz="1600" dirty="0" smtClean="0"/>
              <a:t>&lt;/table&gt;</a:t>
            </a:r>
          </a:p>
          <a:p>
            <a:r>
              <a:rPr lang="en-GB" sz="1600" dirty="0" smtClean="0"/>
              <a:t>&lt;/body&gt;</a:t>
            </a:r>
          </a:p>
          <a:p>
            <a:r>
              <a:rPr lang="en-GB" sz="1600" dirty="0" smtClean="0"/>
              <a:t>&lt;/html&gt;</a:t>
            </a:r>
            <a:endParaRPr lang="en-GB" sz="1600" dirty="0"/>
          </a:p>
        </p:txBody>
      </p:sp>
      <p:pic>
        <p:nvPicPr>
          <p:cNvPr id="28674" name="Picture 2"/>
          <p:cNvPicPr>
            <a:picLocks noChangeAspect="1" noChangeArrowheads="1"/>
          </p:cNvPicPr>
          <p:nvPr/>
        </p:nvPicPr>
        <p:blipFill>
          <a:blip r:embed="rId2" cstate="print"/>
          <a:srcRect l="50000" t="32281" r="2160" b="13087"/>
          <a:stretch>
            <a:fillRect/>
          </a:stretch>
        </p:blipFill>
        <p:spPr bwMode="auto">
          <a:xfrm>
            <a:off x="5148064" y="260648"/>
            <a:ext cx="3888432" cy="266429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HTML Tags</a:t>
            </a:r>
            <a:endParaRPr lang="el-GR" dirty="0"/>
          </a:p>
        </p:txBody>
      </p:sp>
      <p:sp>
        <p:nvSpPr>
          <p:cNvPr id="5" name="4 - Ορθογώνιο"/>
          <p:cNvSpPr/>
          <p:nvPr/>
        </p:nvSpPr>
        <p:spPr>
          <a:xfrm>
            <a:off x="1214414" y="1857364"/>
            <a:ext cx="5976664" cy="2308324"/>
          </a:xfrm>
          <a:prstGeom prst="rect">
            <a:avLst/>
          </a:prstGeom>
        </p:spPr>
        <p:txBody>
          <a:bodyPr wrap="square">
            <a:spAutoFit/>
          </a:bodyPr>
          <a:lstStyle/>
          <a:p>
            <a:r>
              <a:rPr lang="el-GR" dirty="0" smtClean="0"/>
              <a:t>Εισαγωγή ανεξάρτητης σελίδα σε σελίδα….</a:t>
            </a:r>
            <a:endParaRPr lang="en-GB" dirty="0" smtClean="0"/>
          </a:p>
          <a:p>
            <a:r>
              <a:rPr lang="en-GB" dirty="0" smtClean="0"/>
              <a:t>&lt;</a:t>
            </a:r>
            <a:r>
              <a:rPr lang="en-GB" dirty="0" err="1" smtClean="0"/>
              <a:t>iframe</a:t>
            </a:r>
            <a:r>
              <a:rPr lang="en-GB" dirty="0" smtClean="0"/>
              <a:t>&gt; an inline frame </a:t>
            </a:r>
            <a:endParaRPr lang="el-GR" dirty="0" smtClean="0"/>
          </a:p>
          <a:p>
            <a:endParaRPr lang="el-GR" dirty="0" smtClean="0"/>
          </a:p>
          <a:p>
            <a:r>
              <a:rPr lang="en-US" dirty="0" smtClean="0"/>
              <a:t>&lt;</a:t>
            </a:r>
            <a:r>
              <a:rPr lang="en-US" dirty="0" err="1" smtClean="0"/>
              <a:t>iframe</a:t>
            </a:r>
            <a:r>
              <a:rPr lang="en-US" dirty="0" smtClean="0"/>
              <a:t> </a:t>
            </a:r>
            <a:r>
              <a:rPr lang="en-US" dirty="0" err="1" smtClean="0"/>
              <a:t>src</a:t>
            </a:r>
            <a:r>
              <a:rPr lang="en-US" dirty="0" smtClean="0"/>
              <a:t>="http://www.w3schools.com"&gt;</a:t>
            </a:r>
          </a:p>
          <a:p>
            <a:r>
              <a:rPr lang="en-US" dirty="0" smtClean="0"/>
              <a:t>  &lt;p&gt;Your browser does not support </a:t>
            </a:r>
            <a:r>
              <a:rPr lang="en-US" dirty="0" err="1" smtClean="0"/>
              <a:t>iframes</a:t>
            </a:r>
            <a:r>
              <a:rPr lang="en-US" dirty="0" smtClean="0"/>
              <a:t>.&lt;/p&gt;</a:t>
            </a:r>
          </a:p>
          <a:p>
            <a:r>
              <a:rPr lang="en-US" dirty="0" smtClean="0"/>
              <a:t>&lt;/</a:t>
            </a:r>
            <a:r>
              <a:rPr lang="en-US" dirty="0" err="1" smtClean="0"/>
              <a:t>iframe</a:t>
            </a:r>
            <a:r>
              <a:rPr lang="en-US" dirty="0" smtClean="0"/>
              <a:t>&gt;</a:t>
            </a:r>
          </a:p>
          <a:p>
            <a:endParaRPr lang="en-US" dirty="0" smtClean="0"/>
          </a:p>
          <a:p>
            <a:endParaRPr lang="en-GB"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fontScale="90000"/>
          </a:bodyPr>
          <a:lstStyle/>
          <a:p>
            <a:r>
              <a:rPr lang="el-GR" dirty="0" smtClean="0"/>
              <a:t>Παραμετροποίηση και σχεδιασμός ιστοσελίδας</a:t>
            </a:r>
            <a:endParaRPr lang="el-GR" dirty="0"/>
          </a:p>
        </p:txBody>
      </p:sp>
      <p:sp>
        <p:nvSpPr>
          <p:cNvPr id="5" name="4 - TextBox"/>
          <p:cNvSpPr txBox="1"/>
          <p:nvPr/>
        </p:nvSpPr>
        <p:spPr>
          <a:xfrm>
            <a:off x="683568" y="1916832"/>
            <a:ext cx="8136904" cy="3693319"/>
          </a:xfrm>
          <a:prstGeom prst="rect">
            <a:avLst/>
          </a:prstGeom>
          <a:noFill/>
        </p:spPr>
        <p:txBody>
          <a:bodyPr wrap="square" rtlCol="0">
            <a:spAutoFit/>
          </a:bodyPr>
          <a:lstStyle/>
          <a:p>
            <a:r>
              <a:rPr lang="el-GR" dirty="0" smtClean="0"/>
              <a:t>Ο σχεδιασμός ιστοσελίδας είναι μια διαδικασία που περιλαμβάνει πολλές και διαφορετικές αποφάσεις που πρέπει να πάρει η ομάδα ή οι ομάδες που έχουν αναλάβει  αυτή την εργασία. </a:t>
            </a:r>
            <a:endParaRPr lang="el-GR" dirty="0"/>
          </a:p>
          <a:p>
            <a:endParaRPr lang="el-GR" dirty="0" smtClean="0"/>
          </a:p>
          <a:p>
            <a:endParaRPr lang="el-GR" dirty="0" smtClean="0"/>
          </a:p>
          <a:p>
            <a:r>
              <a:rPr lang="el-GR" dirty="0" smtClean="0"/>
              <a:t>Οι αποφάσεις αυτές αφορούν τον </a:t>
            </a:r>
          </a:p>
          <a:p>
            <a:pPr marL="285750" indent="-285750">
              <a:buFont typeface="Wingdings" panose="05000000000000000000" pitchFamily="2" charset="2"/>
              <a:buChar char="Ø"/>
            </a:pPr>
            <a:r>
              <a:rPr lang="el-GR" b="1" dirty="0" smtClean="0"/>
              <a:t>Αισθητικό σχεδιασμό</a:t>
            </a:r>
          </a:p>
          <a:p>
            <a:pPr marL="285750" indent="-285750">
              <a:buFont typeface="Wingdings" panose="05000000000000000000" pitchFamily="2" charset="2"/>
              <a:buChar char="Ø"/>
            </a:pPr>
            <a:r>
              <a:rPr lang="el-GR" b="1" dirty="0" smtClean="0"/>
              <a:t>Λειτουργικό σχεδιασμό</a:t>
            </a:r>
          </a:p>
          <a:p>
            <a:pPr marL="285750" indent="-285750">
              <a:buFont typeface="Wingdings" panose="05000000000000000000" pitchFamily="2" charset="2"/>
              <a:buChar char="Ø"/>
            </a:pPr>
            <a:r>
              <a:rPr lang="el-GR" b="1" dirty="0" smtClean="0"/>
              <a:t>Τεχνολογικό Σχεδιασμό</a:t>
            </a:r>
          </a:p>
          <a:p>
            <a:pPr marL="742950" lvl="1" indent="-285750">
              <a:buFont typeface="Arial" panose="020B0604020202020204" pitchFamily="34" charset="0"/>
              <a:buChar char="•"/>
            </a:pPr>
            <a:r>
              <a:rPr lang="el-GR" dirty="0" smtClean="0"/>
              <a:t>Αρχιτεκτονική</a:t>
            </a:r>
          </a:p>
          <a:p>
            <a:pPr marL="742950" lvl="1" indent="-285750">
              <a:buFont typeface="Arial" panose="020B0604020202020204" pitchFamily="34" charset="0"/>
              <a:buChar char="•"/>
            </a:pPr>
            <a:r>
              <a:rPr lang="el-GR" dirty="0" smtClean="0"/>
              <a:t>Τεχνολογία</a:t>
            </a:r>
            <a:endParaRPr lang="el-GR" dirty="0" smtClean="0"/>
          </a:p>
          <a:p>
            <a:endParaRPr lang="el-GR" dirty="0" smtClean="0"/>
          </a:p>
          <a:p>
            <a:r>
              <a:rPr lang="el-GR" dirty="0" smtClean="0"/>
              <a:t>Ανεξάρτητα του τι σχεδιάζουμε η ΣΥΝΕΠΕΙΑ είναι σταθερός οδηγός.</a:t>
            </a:r>
            <a:endParaRPr lang="el-GR" dirty="0"/>
          </a:p>
        </p:txBody>
      </p:sp>
    </p:spTree>
    <p:extLst>
      <p:ext uri="{BB962C8B-B14F-4D97-AF65-F5344CB8AC3E}">
        <p14:creationId xmlns:p14="http://schemas.microsoft.com/office/powerpoint/2010/main" val="917987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l-GR" dirty="0"/>
          </a:p>
        </p:txBody>
      </p:sp>
      <p:sp>
        <p:nvSpPr>
          <p:cNvPr id="3" name="Rectangle 2"/>
          <p:cNvSpPr/>
          <p:nvPr/>
        </p:nvSpPr>
        <p:spPr>
          <a:xfrm>
            <a:off x="467544" y="1052736"/>
            <a:ext cx="4572000" cy="3077766"/>
          </a:xfrm>
          <a:prstGeom prst="rect">
            <a:avLst/>
          </a:prstGeom>
        </p:spPr>
        <p:txBody>
          <a:bodyPr>
            <a:spAutoFit/>
          </a:bodyPr>
          <a:lstStyle/>
          <a:p>
            <a:r>
              <a:rPr lang="el-GR" sz="1600" dirty="0"/>
              <a:t>&lt;!DOCTYPE </a:t>
            </a:r>
            <a:r>
              <a:rPr lang="el-GR" sz="1600" dirty="0" err="1"/>
              <a:t>html</a:t>
            </a:r>
            <a:r>
              <a:rPr lang="el-GR" sz="1600" dirty="0"/>
              <a:t>&gt;</a:t>
            </a:r>
          </a:p>
          <a:p>
            <a:r>
              <a:rPr lang="el-GR" sz="1600" dirty="0"/>
              <a:t>&lt;</a:t>
            </a:r>
            <a:r>
              <a:rPr lang="el-GR" sz="1600" dirty="0" err="1"/>
              <a:t>html</a:t>
            </a:r>
            <a:r>
              <a:rPr lang="el-GR" sz="1600" dirty="0"/>
              <a:t>&gt;</a:t>
            </a:r>
          </a:p>
          <a:p>
            <a:r>
              <a:rPr lang="el-GR" sz="1600" dirty="0"/>
              <a:t>&lt;</a:t>
            </a:r>
            <a:r>
              <a:rPr lang="el-GR" sz="1600" dirty="0" err="1"/>
              <a:t>body</a:t>
            </a:r>
            <a:r>
              <a:rPr lang="el-GR" sz="1600" dirty="0"/>
              <a:t>&gt;</a:t>
            </a:r>
          </a:p>
          <a:p>
            <a:endParaRPr lang="el-GR" sz="1600" dirty="0"/>
          </a:p>
          <a:p>
            <a:r>
              <a:rPr lang="el-GR" sz="1600" dirty="0"/>
              <a:t>The </a:t>
            </a:r>
            <a:r>
              <a:rPr lang="el-GR" sz="1600" dirty="0" err="1"/>
              <a:t>del</a:t>
            </a:r>
            <a:r>
              <a:rPr lang="el-GR" sz="1600" dirty="0"/>
              <a:t> </a:t>
            </a:r>
            <a:r>
              <a:rPr lang="el-GR" sz="1600" dirty="0" err="1"/>
              <a:t>element</a:t>
            </a:r>
            <a:r>
              <a:rPr lang="el-GR" sz="1600" dirty="0"/>
              <a:t> </a:t>
            </a:r>
            <a:r>
              <a:rPr lang="el-GR" sz="1600" dirty="0" err="1"/>
              <a:t>represent</a:t>
            </a:r>
            <a:r>
              <a:rPr lang="el-GR" sz="1600" dirty="0"/>
              <a:t> </a:t>
            </a:r>
            <a:r>
              <a:rPr lang="el-GR" sz="1600" dirty="0" err="1"/>
              <a:t>deleted</a:t>
            </a:r>
            <a:r>
              <a:rPr lang="el-GR" sz="1600" dirty="0"/>
              <a:t> (</a:t>
            </a:r>
            <a:r>
              <a:rPr lang="el-GR" sz="1600" dirty="0" err="1"/>
              <a:t>removed</a:t>
            </a:r>
            <a:r>
              <a:rPr lang="el-GR" sz="1600" dirty="0"/>
              <a:t>) </a:t>
            </a:r>
            <a:r>
              <a:rPr lang="el-GR" sz="1600" dirty="0" err="1"/>
              <a:t>text</a:t>
            </a:r>
            <a:r>
              <a:rPr lang="el-GR" sz="1600" dirty="0"/>
              <a:t>.</a:t>
            </a:r>
          </a:p>
          <a:p>
            <a:r>
              <a:rPr lang="el-GR" sz="1600" dirty="0"/>
              <a:t>The </a:t>
            </a:r>
            <a:r>
              <a:rPr lang="el-GR" sz="1600" dirty="0" err="1"/>
              <a:t>ins</a:t>
            </a:r>
            <a:r>
              <a:rPr lang="el-GR" sz="1600" dirty="0"/>
              <a:t> </a:t>
            </a:r>
            <a:r>
              <a:rPr lang="el-GR" sz="1600" dirty="0" err="1"/>
              <a:t>element</a:t>
            </a:r>
            <a:r>
              <a:rPr lang="el-GR" sz="1600" dirty="0"/>
              <a:t> </a:t>
            </a:r>
            <a:r>
              <a:rPr lang="el-GR" sz="1600" dirty="0" err="1"/>
              <a:t>represent</a:t>
            </a:r>
            <a:r>
              <a:rPr lang="el-GR" sz="1600" dirty="0"/>
              <a:t> </a:t>
            </a:r>
            <a:r>
              <a:rPr lang="el-GR" sz="1600" dirty="0" err="1"/>
              <a:t>inserted</a:t>
            </a:r>
            <a:r>
              <a:rPr lang="el-GR" sz="1600" dirty="0"/>
              <a:t> (</a:t>
            </a:r>
            <a:r>
              <a:rPr lang="el-GR" sz="1600" dirty="0" err="1"/>
              <a:t>added</a:t>
            </a:r>
            <a:r>
              <a:rPr lang="el-GR" sz="1600" dirty="0"/>
              <a:t>) </a:t>
            </a:r>
            <a:r>
              <a:rPr lang="el-GR" sz="1600" dirty="0" err="1"/>
              <a:t>text</a:t>
            </a:r>
            <a:r>
              <a:rPr lang="el-GR" sz="1600" dirty="0"/>
              <a:t>.</a:t>
            </a:r>
          </a:p>
          <a:p>
            <a:endParaRPr lang="el-GR" sz="1600" dirty="0"/>
          </a:p>
          <a:p>
            <a:r>
              <a:rPr lang="el-GR" sz="1600" dirty="0"/>
              <a:t>&lt;p&gt;</a:t>
            </a:r>
            <a:r>
              <a:rPr lang="el-GR" sz="1600" dirty="0" err="1"/>
              <a:t>My</a:t>
            </a:r>
            <a:r>
              <a:rPr lang="el-GR" sz="1600" dirty="0"/>
              <a:t> </a:t>
            </a:r>
            <a:r>
              <a:rPr lang="el-GR" sz="1600" dirty="0" err="1"/>
              <a:t>favorite</a:t>
            </a:r>
            <a:r>
              <a:rPr lang="el-GR" sz="1600" dirty="0"/>
              <a:t> </a:t>
            </a:r>
            <a:r>
              <a:rPr lang="el-GR" sz="1600" dirty="0" err="1"/>
              <a:t>color</a:t>
            </a:r>
            <a:r>
              <a:rPr lang="el-GR" sz="1600" dirty="0"/>
              <a:t> </a:t>
            </a:r>
            <a:r>
              <a:rPr lang="el-GR" sz="1600" dirty="0" err="1"/>
              <a:t>is</a:t>
            </a:r>
            <a:r>
              <a:rPr lang="el-GR" sz="1600" dirty="0"/>
              <a:t> &lt;</a:t>
            </a:r>
            <a:r>
              <a:rPr lang="el-GR" sz="1600" dirty="0" err="1"/>
              <a:t>del</a:t>
            </a:r>
            <a:r>
              <a:rPr lang="el-GR" sz="1600" dirty="0"/>
              <a:t>&gt;</a:t>
            </a:r>
            <a:r>
              <a:rPr lang="el-GR" sz="1600" dirty="0" err="1"/>
              <a:t>blue</a:t>
            </a:r>
            <a:r>
              <a:rPr lang="el-GR" sz="1600" dirty="0"/>
              <a:t>&lt;/</a:t>
            </a:r>
            <a:r>
              <a:rPr lang="el-GR" sz="1600" dirty="0" err="1"/>
              <a:t>del</a:t>
            </a:r>
            <a:r>
              <a:rPr lang="el-GR" sz="1600" dirty="0"/>
              <a:t>&gt; &lt;</a:t>
            </a:r>
            <a:r>
              <a:rPr lang="el-GR" sz="1600" dirty="0" err="1"/>
              <a:t>ins</a:t>
            </a:r>
            <a:r>
              <a:rPr lang="el-GR" sz="1600" dirty="0"/>
              <a:t>&gt;</a:t>
            </a:r>
            <a:r>
              <a:rPr lang="el-GR" sz="1600" dirty="0" err="1"/>
              <a:t>red</a:t>
            </a:r>
            <a:r>
              <a:rPr lang="el-GR" sz="1600" dirty="0"/>
              <a:t>&lt;/</a:t>
            </a:r>
            <a:r>
              <a:rPr lang="el-GR" sz="1600" dirty="0" err="1"/>
              <a:t>ins</a:t>
            </a:r>
            <a:r>
              <a:rPr lang="el-GR" sz="1600" dirty="0"/>
              <a:t>&gt;.&lt;/p&gt;</a:t>
            </a:r>
          </a:p>
          <a:p>
            <a:endParaRPr lang="el-GR" sz="1600" dirty="0"/>
          </a:p>
          <a:p>
            <a:r>
              <a:rPr lang="el-GR" sz="1600" dirty="0"/>
              <a:t>&lt;/</a:t>
            </a:r>
            <a:r>
              <a:rPr lang="el-GR" sz="1600" dirty="0" err="1"/>
              <a:t>body</a:t>
            </a:r>
            <a:r>
              <a:rPr lang="el-GR" sz="1600" dirty="0"/>
              <a:t>&gt;</a:t>
            </a:r>
          </a:p>
          <a:p>
            <a:r>
              <a:rPr lang="el-GR" sz="1600" dirty="0"/>
              <a:t>&lt;/</a:t>
            </a:r>
            <a:r>
              <a:rPr lang="el-GR" sz="1600" dirty="0" err="1"/>
              <a:t>html</a:t>
            </a:r>
            <a:r>
              <a:rPr lang="el-GR" sz="1600" dirty="0"/>
              <a:t>&gt;</a:t>
            </a:r>
          </a:p>
        </p:txBody>
      </p:sp>
      <p:pic>
        <p:nvPicPr>
          <p:cNvPr id="5" name="Picture 4"/>
          <p:cNvPicPr>
            <a:picLocks noChangeAspect="1"/>
          </p:cNvPicPr>
          <p:nvPr/>
        </p:nvPicPr>
        <p:blipFill rotWithShape="1">
          <a:blip r:embed="rId2"/>
          <a:srcRect l="49747" t="20038" b="54803"/>
          <a:stretch/>
        </p:blipFill>
        <p:spPr>
          <a:xfrm>
            <a:off x="0" y="4149080"/>
            <a:ext cx="9190343" cy="2588095"/>
          </a:xfrm>
          <a:prstGeom prst="rect">
            <a:avLst/>
          </a:prstGeom>
        </p:spPr>
      </p:pic>
    </p:spTree>
    <p:extLst>
      <p:ext uri="{BB962C8B-B14F-4D97-AF65-F5344CB8AC3E}">
        <p14:creationId xmlns:p14="http://schemas.microsoft.com/office/powerpoint/2010/main" val="3351077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24685"/>
          <a:stretch/>
        </p:blipFill>
        <p:spPr>
          <a:xfrm>
            <a:off x="-29925" y="0"/>
            <a:ext cx="9137830" cy="6824722"/>
          </a:xfrm>
          <a:prstGeom prst="rect">
            <a:avLst/>
          </a:prstGeom>
        </p:spPr>
      </p:pic>
    </p:spTree>
    <p:extLst>
      <p:ext uri="{BB962C8B-B14F-4D97-AF65-F5344CB8AC3E}">
        <p14:creationId xmlns:p14="http://schemas.microsoft.com/office/powerpoint/2010/main" val="3880544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24291"/>
          <a:stretch/>
        </p:blipFill>
        <p:spPr>
          <a:xfrm>
            <a:off x="0" y="-1"/>
            <a:ext cx="9144000" cy="6793741"/>
          </a:xfrm>
          <a:prstGeom prst="rect">
            <a:avLst/>
          </a:prstGeom>
        </p:spPr>
      </p:pic>
    </p:spTree>
    <p:extLst>
      <p:ext uri="{BB962C8B-B14F-4D97-AF65-F5344CB8AC3E}">
        <p14:creationId xmlns:p14="http://schemas.microsoft.com/office/powerpoint/2010/main" val="1905235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4704"/>
            <a:ext cx="9392882" cy="5283496"/>
          </a:xfrm>
          <a:prstGeom prst="rect">
            <a:avLst/>
          </a:prstGeom>
        </p:spPr>
      </p:pic>
    </p:spTree>
    <p:extLst>
      <p:ext uri="{BB962C8B-B14F-4D97-AF65-F5344CB8AC3E}">
        <p14:creationId xmlns:p14="http://schemas.microsoft.com/office/powerpoint/2010/main" val="3016831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23289"/>
          <a:stretch/>
        </p:blipFill>
        <p:spPr>
          <a:xfrm>
            <a:off x="-8419" y="-33336"/>
            <a:ext cx="9104294" cy="6675975"/>
          </a:xfrm>
          <a:prstGeom prst="rect">
            <a:avLst/>
          </a:prstGeom>
        </p:spPr>
      </p:pic>
    </p:spTree>
    <p:extLst>
      <p:ext uri="{BB962C8B-B14F-4D97-AF65-F5344CB8AC3E}">
        <p14:creationId xmlns:p14="http://schemas.microsoft.com/office/powerpoint/2010/main" val="2706960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36712"/>
            <a:ext cx="9166938" cy="5156403"/>
          </a:xfrm>
          <a:prstGeom prst="rect">
            <a:avLst/>
          </a:prstGeom>
        </p:spPr>
      </p:pic>
    </p:spTree>
    <p:extLst>
      <p:ext uri="{BB962C8B-B14F-4D97-AF65-F5344CB8AC3E}">
        <p14:creationId xmlns:p14="http://schemas.microsoft.com/office/powerpoint/2010/main" val="2548525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 y="620688"/>
            <a:ext cx="9144000" cy="5143500"/>
          </a:xfrm>
          <a:prstGeom prst="rect">
            <a:avLst/>
          </a:prstGeom>
        </p:spPr>
      </p:pic>
    </p:spTree>
    <p:extLst>
      <p:ext uri="{BB962C8B-B14F-4D97-AF65-F5344CB8AC3E}">
        <p14:creationId xmlns:p14="http://schemas.microsoft.com/office/powerpoint/2010/main" val="1163211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36712"/>
            <a:ext cx="9172963" cy="5159792"/>
          </a:xfrm>
          <a:prstGeom prst="rect">
            <a:avLst/>
          </a:prstGeom>
        </p:spPr>
      </p:pic>
    </p:spTree>
    <p:extLst>
      <p:ext uri="{BB962C8B-B14F-4D97-AF65-F5344CB8AC3E}">
        <p14:creationId xmlns:p14="http://schemas.microsoft.com/office/powerpoint/2010/main" val="29296395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6974"/>
          <a:stretch/>
        </p:blipFill>
        <p:spPr>
          <a:xfrm>
            <a:off x="1" y="404664"/>
            <a:ext cx="9079832" cy="6151612"/>
          </a:xfrm>
          <a:prstGeom prst="rect">
            <a:avLst/>
          </a:prstGeom>
        </p:spPr>
      </p:pic>
    </p:spTree>
    <p:extLst>
      <p:ext uri="{BB962C8B-B14F-4D97-AF65-F5344CB8AC3E}">
        <p14:creationId xmlns:p14="http://schemas.microsoft.com/office/powerpoint/2010/main" val="972449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24710"/>
          <a:stretch/>
        </p:blipFill>
        <p:spPr>
          <a:xfrm>
            <a:off x="11106" y="-889"/>
            <a:ext cx="9164978" cy="6847225"/>
          </a:xfrm>
          <a:prstGeom prst="rect">
            <a:avLst/>
          </a:prstGeom>
        </p:spPr>
      </p:pic>
    </p:spTree>
    <p:extLst>
      <p:ext uri="{BB962C8B-B14F-4D97-AF65-F5344CB8AC3E}">
        <p14:creationId xmlns:p14="http://schemas.microsoft.com/office/powerpoint/2010/main" val="1250170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Παραμετροποίηση και σχεδιασμός ιστοσελίδας</a:t>
            </a:r>
          </a:p>
        </p:txBody>
      </p:sp>
      <p:sp>
        <p:nvSpPr>
          <p:cNvPr id="3" name="Rectangle 2"/>
          <p:cNvSpPr/>
          <p:nvPr/>
        </p:nvSpPr>
        <p:spPr>
          <a:xfrm>
            <a:off x="539552" y="2204864"/>
            <a:ext cx="8208912" cy="3416320"/>
          </a:xfrm>
          <a:prstGeom prst="rect">
            <a:avLst/>
          </a:prstGeom>
        </p:spPr>
        <p:txBody>
          <a:bodyPr wrap="square">
            <a:spAutoFit/>
          </a:bodyPr>
          <a:lstStyle/>
          <a:p>
            <a:pPr marL="342900" indent="-342900"/>
            <a:r>
              <a:rPr lang="el-GR" b="1" dirty="0"/>
              <a:t>Στον αισθητικό σχεδιασμό λαμβάνουμε υπόψη παράγοντες που περιλαμβάνουν αλλά δεν εξαντλούνται στα παρακάτω:  </a:t>
            </a:r>
            <a:endParaRPr lang="en-US" b="1" dirty="0"/>
          </a:p>
          <a:p>
            <a:pPr marL="342900" indent="-342900"/>
            <a:endParaRPr lang="el-GR" b="1" dirty="0"/>
          </a:p>
          <a:p>
            <a:pPr lvl="1">
              <a:buFont typeface="Arial" pitchFamily="34" charset="0"/>
              <a:buChar char="•"/>
            </a:pPr>
            <a:r>
              <a:rPr lang="el-GR" dirty="0"/>
              <a:t>Τύπους της εφαρμογής. Πχ </a:t>
            </a:r>
            <a:r>
              <a:rPr lang="en-US" dirty="0"/>
              <a:t>portal,</a:t>
            </a:r>
            <a:r>
              <a:rPr lang="el-GR" dirty="0"/>
              <a:t> </a:t>
            </a:r>
            <a:r>
              <a:rPr lang="en-US" dirty="0"/>
              <a:t>site</a:t>
            </a:r>
            <a:r>
              <a:rPr lang="el-GR" dirty="0"/>
              <a:t>, εφαρμογή κινητής</a:t>
            </a:r>
          </a:p>
          <a:p>
            <a:pPr lvl="1">
              <a:buFont typeface="Arial" pitchFamily="34" charset="0"/>
              <a:buChar char="•"/>
            </a:pPr>
            <a:r>
              <a:rPr lang="en-US" dirty="0"/>
              <a:t>Branding</a:t>
            </a:r>
            <a:r>
              <a:rPr lang="el-GR" dirty="0"/>
              <a:t> (λογότυπα, χρώματα, φυσιογνωμία και αντικείμενο εταιρίας.) Πχ. Άλλη εφαρμογή θέλει η </a:t>
            </a:r>
            <a:r>
              <a:rPr lang="en-US" dirty="0"/>
              <a:t>Coca Cola ™ </a:t>
            </a:r>
            <a:r>
              <a:rPr lang="el-GR" dirty="0"/>
              <a:t>και άλλο το απορρυπαντικό </a:t>
            </a:r>
            <a:r>
              <a:rPr lang="en-US" dirty="0"/>
              <a:t>Tide ™ </a:t>
            </a:r>
            <a:endParaRPr lang="el-GR" dirty="0"/>
          </a:p>
          <a:p>
            <a:pPr lvl="1">
              <a:buFont typeface="Arial" pitchFamily="34" charset="0"/>
              <a:buChar char="•"/>
            </a:pPr>
            <a:r>
              <a:rPr lang="el-GR" dirty="0"/>
              <a:t>Αιτία δημιουργίας της εφαρμογής</a:t>
            </a:r>
            <a:r>
              <a:rPr lang="en-US" dirty="0"/>
              <a:t>.</a:t>
            </a:r>
            <a:r>
              <a:rPr lang="el-GR" dirty="0"/>
              <a:t> Πχ. Άλλο το </a:t>
            </a:r>
            <a:r>
              <a:rPr lang="en-US" dirty="0"/>
              <a:t>site </a:t>
            </a:r>
            <a:r>
              <a:rPr lang="el-GR" dirty="0"/>
              <a:t>της παρουσίασης ενός νέου προϊόντος, άλλο μιας δράσης που σχετίζεται με ένα προϊόν και άλλο μιας </a:t>
            </a:r>
            <a:r>
              <a:rPr lang="el-GR" dirty="0" smtClean="0"/>
              <a:t>διαδικτυακής </a:t>
            </a:r>
            <a:r>
              <a:rPr lang="en-US" dirty="0"/>
              <a:t>business </a:t>
            </a:r>
            <a:r>
              <a:rPr lang="el-GR" dirty="0"/>
              <a:t>εφαρμογής.</a:t>
            </a:r>
          </a:p>
          <a:p>
            <a:pPr lvl="1">
              <a:buFont typeface="Arial" pitchFamily="34" charset="0"/>
              <a:buChar char="•"/>
            </a:pPr>
            <a:r>
              <a:rPr lang="el-GR" dirty="0"/>
              <a:t>Το πλήθος και το είδος της πληροφορίας. </a:t>
            </a:r>
          </a:p>
          <a:p>
            <a:pPr lvl="1">
              <a:buFont typeface="Arial" pitchFamily="34" charset="0"/>
              <a:buChar char="•"/>
            </a:pPr>
            <a:r>
              <a:rPr lang="el-GR" dirty="0"/>
              <a:t>Το πλήθος και το είδος των επιλογών χρήστη.</a:t>
            </a:r>
            <a:endParaRPr lang="en-US" dirty="0"/>
          </a:p>
          <a:p>
            <a:pPr lvl="1">
              <a:buFont typeface="Arial" pitchFamily="34" charset="0"/>
              <a:buChar char="•"/>
            </a:pPr>
            <a:r>
              <a:rPr lang="en-US" dirty="0"/>
              <a:t>……</a:t>
            </a:r>
          </a:p>
        </p:txBody>
      </p:sp>
    </p:spTree>
    <p:extLst>
      <p:ext uri="{BB962C8B-B14F-4D97-AF65-F5344CB8AC3E}">
        <p14:creationId xmlns:p14="http://schemas.microsoft.com/office/powerpoint/2010/main" val="2369254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HTML 5</a:t>
            </a:r>
            <a:endParaRPr lang="el-GR" dirty="0"/>
          </a:p>
        </p:txBody>
      </p:sp>
      <p:sp>
        <p:nvSpPr>
          <p:cNvPr id="4" name="3 - Ορθογώνιο"/>
          <p:cNvSpPr/>
          <p:nvPr/>
        </p:nvSpPr>
        <p:spPr>
          <a:xfrm>
            <a:off x="323528" y="1508591"/>
            <a:ext cx="8352928" cy="1200329"/>
          </a:xfrm>
          <a:prstGeom prst="rect">
            <a:avLst/>
          </a:prstGeom>
        </p:spPr>
        <p:txBody>
          <a:bodyPr wrap="square">
            <a:spAutoFit/>
          </a:bodyPr>
          <a:lstStyle/>
          <a:p>
            <a:r>
              <a:rPr lang="el-GR" dirty="0" smtClean="0"/>
              <a:t>Πρόκειται για μια νέα έκδοση της </a:t>
            </a:r>
            <a:r>
              <a:rPr lang="en-US" dirty="0" smtClean="0"/>
              <a:t>HTML</a:t>
            </a:r>
            <a:r>
              <a:rPr lang="el-GR" dirty="0" smtClean="0"/>
              <a:t> που συμπληρώνει τις δυνατότητες της γλώσσας με κάποια </a:t>
            </a:r>
            <a:r>
              <a:rPr lang="en-US" dirty="0" smtClean="0"/>
              <a:t>Tags</a:t>
            </a:r>
            <a:r>
              <a:rPr lang="el-GR" dirty="0" smtClean="0"/>
              <a:t> που αυτοματοποιούν μερικές πολύ χρησιμοποιημένες λειτουργίες των ιστοσελίδων όπως έλεγχο σε αντικείμενα εισόδου (</a:t>
            </a:r>
            <a:r>
              <a:rPr lang="en-US" dirty="0" smtClean="0"/>
              <a:t>input</a:t>
            </a:r>
            <a:r>
              <a:rPr lang="el-GR" dirty="0" smtClean="0"/>
              <a:t>), ημερολόγιο, βίντεο και ήχο, γραφικά 2Δ και 3Δ.</a:t>
            </a:r>
            <a:endParaRPr lang="en-US" dirty="0" smtClean="0"/>
          </a:p>
        </p:txBody>
      </p:sp>
    </p:spTree>
    <p:extLst>
      <p:ext uri="{BB962C8B-B14F-4D97-AF65-F5344CB8AC3E}">
        <p14:creationId xmlns:p14="http://schemas.microsoft.com/office/powerpoint/2010/main" val="25950232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HTML 5 input</a:t>
            </a:r>
            <a:endParaRPr lang="el-GR" dirty="0"/>
          </a:p>
        </p:txBody>
      </p:sp>
      <p:sp>
        <p:nvSpPr>
          <p:cNvPr id="3" name="2 - Ορθογώνιο"/>
          <p:cNvSpPr/>
          <p:nvPr/>
        </p:nvSpPr>
        <p:spPr>
          <a:xfrm>
            <a:off x="467544" y="1546914"/>
            <a:ext cx="2952328" cy="3416320"/>
          </a:xfrm>
          <a:prstGeom prst="rect">
            <a:avLst/>
          </a:prstGeom>
        </p:spPr>
        <p:txBody>
          <a:bodyPr wrap="square">
            <a:spAutoFit/>
          </a:bodyPr>
          <a:lstStyle/>
          <a:p>
            <a:r>
              <a:rPr lang="el-GR" dirty="0" smtClean="0"/>
              <a:t>Τα νέα </a:t>
            </a:r>
            <a:r>
              <a:rPr lang="en-US" dirty="0" smtClean="0"/>
              <a:t>input</a:t>
            </a:r>
            <a:r>
              <a:rPr lang="el-GR" dirty="0" smtClean="0"/>
              <a:t> </a:t>
            </a:r>
            <a:r>
              <a:rPr lang="en-US" dirty="0" smtClean="0"/>
              <a:t>types</a:t>
            </a:r>
            <a:r>
              <a:rPr lang="el-GR" dirty="0" smtClean="0"/>
              <a:t> είναι</a:t>
            </a:r>
            <a:r>
              <a:rPr lang="en-US" dirty="0" smtClean="0"/>
              <a:t>:</a:t>
            </a:r>
          </a:p>
          <a:p>
            <a:r>
              <a:rPr lang="en-US" dirty="0" smtClean="0"/>
              <a:t>•	color</a:t>
            </a:r>
          </a:p>
          <a:p>
            <a:r>
              <a:rPr lang="en-US" dirty="0" smtClean="0"/>
              <a:t>•	date</a:t>
            </a:r>
          </a:p>
          <a:p>
            <a:r>
              <a:rPr lang="en-US" dirty="0" smtClean="0"/>
              <a:t>•	</a:t>
            </a:r>
            <a:r>
              <a:rPr lang="en-US" dirty="0" err="1" smtClean="0"/>
              <a:t>datetime</a:t>
            </a:r>
            <a:endParaRPr lang="en-US" dirty="0" smtClean="0"/>
          </a:p>
          <a:p>
            <a:r>
              <a:rPr lang="en-US" dirty="0" smtClean="0"/>
              <a:t>•	</a:t>
            </a:r>
            <a:r>
              <a:rPr lang="en-US" dirty="0" err="1" smtClean="0"/>
              <a:t>datetime</a:t>
            </a:r>
            <a:r>
              <a:rPr lang="en-US" dirty="0" smtClean="0"/>
              <a:t>-local</a:t>
            </a:r>
          </a:p>
          <a:p>
            <a:r>
              <a:rPr lang="en-US" dirty="0" smtClean="0"/>
              <a:t>•	email</a:t>
            </a:r>
          </a:p>
          <a:p>
            <a:r>
              <a:rPr lang="en-US" dirty="0" smtClean="0"/>
              <a:t>•	month</a:t>
            </a:r>
          </a:p>
          <a:p>
            <a:r>
              <a:rPr lang="en-US" dirty="0" smtClean="0"/>
              <a:t>•	number</a:t>
            </a:r>
          </a:p>
          <a:p>
            <a:r>
              <a:rPr lang="en-US" dirty="0" smtClean="0"/>
              <a:t>•	range</a:t>
            </a:r>
          </a:p>
          <a:p>
            <a:r>
              <a:rPr lang="en-US" dirty="0" smtClean="0"/>
              <a:t>•	time</a:t>
            </a:r>
          </a:p>
          <a:p>
            <a:r>
              <a:rPr lang="en-US" dirty="0" smtClean="0"/>
              <a:t>•	</a:t>
            </a:r>
            <a:r>
              <a:rPr lang="en-US" dirty="0" err="1" smtClean="0"/>
              <a:t>url</a:t>
            </a:r>
            <a:endParaRPr lang="en-US" dirty="0" smtClean="0"/>
          </a:p>
          <a:p>
            <a:r>
              <a:rPr lang="en-US" dirty="0" smtClean="0"/>
              <a:t>•	week</a:t>
            </a:r>
            <a:endParaRPr lang="en-US" dirty="0"/>
          </a:p>
        </p:txBody>
      </p:sp>
      <p:sp>
        <p:nvSpPr>
          <p:cNvPr id="5" name="4 - Ορθογώνιο"/>
          <p:cNvSpPr/>
          <p:nvPr/>
        </p:nvSpPr>
        <p:spPr>
          <a:xfrm>
            <a:off x="4139952" y="1628800"/>
            <a:ext cx="4572000" cy="646331"/>
          </a:xfrm>
          <a:prstGeom prst="rect">
            <a:avLst/>
          </a:prstGeom>
        </p:spPr>
        <p:txBody>
          <a:bodyPr>
            <a:spAutoFit/>
          </a:bodyPr>
          <a:lstStyle/>
          <a:p>
            <a:r>
              <a:rPr lang="en-US" dirty="0" smtClean="0"/>
              <a:t>Select color: &lt;input type="color" name=“</a:t>
            </a:r>
            <a:r>
              <a:rPr lang="en-US" dirty="0" err="1" smtClean="0"/>
              <a:t>mycolor</a:t>
            </a:r>
            <a:r>
              <a:rPr lang="en-US" dirty="0" smtClean="0"/>
              <a:t>"&gt;</a:t>
            </a:r>
            <a:endParaRPr lang="el-GR" dirty="0"/>
          </a:p>
        </p:txBody>
      </p:sp>
      <p:sp>
        <p:nvSpPr>
          <p:cNvPr id="6" name="5 - Ορθογώνιο"/>
          <p:cNvSpPr/>
          <p:nvPr/>
        </p:nvSpPr>
        <p:spPr>
          <a:xfrm>
            <a:off x="4139952" y="2348880"/>
            <a:ext cx="4412683" cy="369332"/>
          </a:xfrm>
          <a:prstGeom prst="rect">
            <a:avLst/>
          </a:prstGeom>
        </p:spPr>
        <p:txBody>
          <a:bodyPr wrap="none">
            <a:spAutoFit/>
          </a:bodyPr>
          <a:lstStyle/>
          <a:p>
            <a:r>
              <a:rPr lang="en-US" dirty="0" err="1" smtClean="0"/>
              <a:t>Dep</a:t>
            </a:r>
            <a:r>
              <a:rPr lang="en-US" dirty="0" smtClean="0"/>
              <a:t> date: &lt;input type="date" name=“</a:t>
            </a:r>
            <a:r>
              <a:rPr lang="en-US" dirty="0" err="1" smtClean="0"/>
              <a:t>Dday</a:t>
            </a:r>
            <a:r>
              <a:rPr lang="en-US" dirty="0" smtClean="0"/>
              <a:t>"&gt;</a:t>
            </a:r>
            <a:endParaRPr lang="el-GR" dirty="0"/>
          </a:p>
        </p:txBody>
      </p:sp>
      <p:sp>
        <p:nvSpPr>
          <p:cNvPr id="7" name="6 - Ορθογώνιο"/>
          <p:cNvSpPr/>
          <p:nvPr/>
        </p:nvSpPr>
        <p:spPr>
          <a:xfrm>
            <a:off x="4139952" y="2924944"/>
            <a:ext cx="4572000" cy="646331"/>
          </a:xfrm>
          <a:prstGeom prst="rect">
            <a:avLst/>
          </a:prstGeom>
        </p:spPr>
        <p:txBody>
          <a:bodyPr>
            <a:spAutoFit/>
          </a:bodyPr>
          <a:lstStyle/>
          <a:p>
            <a:r>
              <a:rPr lang="en-US" dirty="0" smtClean="0"/>
              <a:t>Ticket (date and time): &lt;input type="</a:t>
            </a:r>
            <a:r>
              <a:rPr lang="en-US" dirty="0" err="1" smtClean="0"/>
              <a:t>datetime</a:t>
            </a:r>
            <a:r>
              <a:rPr lang="en-US" dirty="0" smtClean="0"/>
              <a:t>" name=“</a:t>
            </a:r>
            <a:r>
              <a:rPr lang="en-US" dirty="0" err="1" smtClean="0"/>
              <a:t>Tickdaytime</a:t>
            </a:r>
            <a:r>
              <a:rPr lang="en-US" dirty="0" smtClean="0"/>
              <a:t>"&gt;</a:t>
            </a:r>
            <a:endParaRPr lang="el-GR" dirty="0"/>
          </a:p>
        </p:txBody>
      </p:sp>
      <p:sp>
        <p:nvSpPr>
          <p:cNvPr id="8" name="7 - Ορθογώνιο"/>
          <p:cNvSpPr/>
          <p:nvPr/>
        </p:nvSpPr>
        <p:spPr>
          <a:xfrm>
            <a:off x="4139952" y="3717032"/>
            <a:ext cx="4957191" cy="369332"/>
          </a:xfrm>
          <a:prstGeom prst="rect">
            <a:avLst/>
          </a:prstGeom>
        </p:spPr>
        <p:txBody>
          <a:bodyPr wrap="none">
            <a:spAutoFit/>
          </a:bodyPr>
          <a:lstStyle/>
          <a:p>
            <a:r>
              <a:rPr lang="en-GB" dirty="0" smtClean="0"/>
              <a:t>My E-mail: &lt;input type="email" name=“</a:t>
            </a:r>
            <a:r>
              <a:rPr lang="en-GB" dirty="0" err="1" smtClean="0"/>
              <a:t>Myemail</a:t>
            </a:r>
            <a:r>
              <a:rPr lang="en-GB" dirty="0" smtClean="0"/>
              <a:t>"&gt;</a:t>
            </a:r>
            <a:endParaRPr lang="el-GR" dirty="0"/>
          </a:p>
        </p:txBody>
      </p:sp>
      <p:sp>
        <p:nvSpPr>
          <p:cNvPr id="9" name="8 - Ορθογώνιο"/>
          <p:cNvSpPr/>
          <p:nvPr/>
        </p:nvSpPr>
        <p:spPr>
          <a:xfrm>
            <a:off x="4176464" y="4221088"/>
            <a:ext cx="4572000" cy="923330"/>
          </a:xfrm>
          <a:prstGeom prst="rect">
            <a:avLst/>
          </a:prstGeom>
        </p:spPr>
        <p:txBody>
          <a:bodyPr>
            <a:spAutoFit/>
          </a:bodyPr>
          <a:lstStyle/>
          <a:p>
            <a:r>
              <a:rPr lang="en-US" dirty="0" smtClean="0"/>
              <a:t>Choose (between 1 and 10): &lt;input type="number" name=“</a:t>
            </a:r>
            <a:r>
              <a:rPr lang="en-US" dirty="0" err="1" smtClean="0"/>
              <a:t>TheNumber</a:t>
            </a:r>
            <a:r>
              <a:rPr lang="en-US" dirty="0" smtClean="0"/>
              <a:t>” min=“2" max=“10“ step=“2” value=“2”&gt;</a:t>
            </a:r>
            <a:endParaRPr lang="el-GR" dirty="0"/>
          </a:p>
        </p:txBody>
      </p:sp>
      <p:sp>
        <p:nvSpPr>
          <p:cNvPr id="10" name="9 - Ορθογώνιο"/>
          <p:cNvSpPr/>
          <p:nvPr/>
        </p:nvSpPr>
        <p:spPr>
          <a:xfrm>
            <a:off x="4211960" y="5229200"/>
            <a:ext cx="4572000" cy="646331"/>
          </a:xfrm>
          <a:prstGeom prst="rect">
            <a:avLst/>
          </a:prstGeom>
        </p:spPr>
        <p:txBody>
          <a:bodyPr>
            <a:spAutoFit/>
          </a:bodyPr>
          <a:lstStyle/>
          <a:p>
            <a:r>
              <a:rPr lang="en-US" dirty="0" smtClean="0"/>
              <a:t>&lt;input type="range" name="points" min="1" max="10"&gt;</a:t>
            </a:r>
            <a:endParaRPr lang="el-GR" dirty="0"/>
          </a:p>
        </p:txBody>
      </p:sp>
      <p:sp>
        <p:nvSpPr>
          <p:cNvPr id="11" name="10 - Ορθογώνιο"/>
          <p:cNvSpPr/>
          <p:nvPr/>
        </p:nvSpPr>
        <p:spPr>
          <a:xfrm>
            <a:off x="4211960" y="5949280"/>
            <a:ext cx="4572000" cy="646331"/>
          </a:xfrm>
          <a:prstGeom prst="rect">
            <a:avLst/>
          </a:prstGeom>
        </p:spPr>
        <p:txBody>
          <a:bodyPr>
            <a:spAutoFit/>
          </a:bodyPr>
          <a:lstStyle/>
          <a:p>
            <a:r>
              <a:rPr lang="en-US" dirty="0" smtClean="0"/>
              <a:t>Add your homepage: &lt;input type="</a:t>
            </a:r>
            <a:r>
              <a:rPr lang="en-US" dirty="0" err="1" smtClean="0"/>
              <a:t>url</a:t>
            </a:r>
            <a:r>
              <a:rPr lang="en-US" dirty="0" smtClean="0"/>
              <a:t>" name="homepage"&gt;</a:t>
            </a:r>
            <a:endParaRPr lang="el-GR" dirty="0"/>
          </a:p>
        </p:txBody>
      </p:sp>
    </p:spTree>
    <p:extLst>
      <p:ext uri="{BB962C8B-B14F-4D97-AF65-F5344CB8AC3E}">
        <p14:creationId xmlns:p14="http://schemas.microsoft.com/office/powerpoint/2010/main" val="23332461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HTML 5 Canvas</a:t>
            </a:r>
            <a:endParaRPr lang="el-GR" dirty="0"/>
          </a:p>
        </p:txBody>
      </p:sp>
      <p:sp>
        <p:nvSpPr>
          <p:cNvPr id="3" name="2 - Ορθογώνιο"/>
          <p:cNvSpPr/>
          <p:nvPr/>
        </p:nvSpPr>
        <p:spPr>
          <a:xfrm>
            <a:off x="467544" y="1124744"/>
            <a:ext cx="8352928" cy="646331"/>
          </a:xfrm>
          <a:prstGeom prst="rect">
            <a:avLst/>
          </a:prstGeom>
        </p:spPr>
        <p:txBody>
          <a:bodyPr wrap="square">
            <a:spAutoFit/>
          </a:bodyPr>
          <a:lstStyle/>
          <a:p>
            <a:r>
              <a:rPr lang="en-US" dirty="0" smtClean="0"/>
              <a:t>HTML5 &lt;canvas&gt; </a:t>
            </a:r>
            <a:r>
              <a:rPr lang="el-GR" dirty="0" smtClean="0"/>
              <a:t>είναι για να μπορούμε να σχεδιάζουμε γραφικά σε </a:t>
            </a:r>
            <a:r>
              <a:rPr lang="en-US" dirty="0" smtClean="0"/>
              <a:t>runtime </a:t>
            </a:r>
            <a:r>
              <a:rPr lang="el-GR" dirty="0" smtClean="0"/>
              <a:t>μέσω </a:t>
            </a:r>
            <a:r>
              <a:rPr lang="en-US" dirty="0" smtClean="0"/>
              <a:t>scripting (JavaScript).</a:t>
            </a:r>
            <a:endParaRPr lang="el-GR" dirty="0"/>
          </a:p>
        </p:txBody>
      </p:sp>
      <p:sp>
        <p:nvSpPr>
          <p:cNvPr id="4" name="3 - Ορθογώνιο"/>
          <p:cNvSpPr/>
          <p:nvPr/>
        </p:nvSpPr>
        <p:spPr>
          <a:xfrm>
            <a:off x="539552" y="1988840"/>
            <a:ext cx="7848872" cy="3693319"/>
          </a:xfrm>
          <a:prstGeom prst="rect">
            <a:avLst/>
          </a:prstGeom>
        </p:spPr>
        <p:txBody>
          <a:bodyPr wrap="square">
            <a:spAutoFit/>
          </a:bodyPr>
          <a:lstStyle/>
          <a:p>
            <a:r>
              <a:rPr lang="el-GR" b="1" u="sng" dirty="0" smtClean="0"/>
              <a:t>Δημιουργία </a:t>
            </a:r>
          </a:p>
          <a:p>
            <a:r>
              <a:rPr lang="en-GB" dirty="0" smtClean="0"/>
              <a:t>&lt;canvas id="</a:t>
            </a:r>
            <a:r>
              <a:rPr lang="en-GB" dirty="0" err="1" smtClean="0"/>
              <a:t>myCanvas</a:t>
            </a:r>
            <a:r>
              <a:rPr lang="en-GB" dirty="0" smtClean="0"/>
              <a:t>" width="200" height="100"</a:t>
            </a:r>
          </a:p>
          <a:p>
            <a:r>
              <a:rPr lang="en-GB" dirty="0" smtClean="0"/>
              <a:t>style="border:1px solid #000000;"&gt;</a:t>
            </a:r>
          </a:p>
          <a:p>
            <a:r>
              <a:rPr lang="en-GB" dirty="0" smtClean="0"/>
              <a:t>&lt; /canvas&gt; </a:t>
            </a:r>
            <a:endParaRPr lang="el-GR" dirty="0" smtClean="0"/>
          </a:p>
          <a:p>
            <a:endParaRPr lang="el-GR" dirty="0" smtClean="0"/>
          </a:p>
          <a:p>
            <a:r>
              <a:rPr lang="el-GR" b="1" u="sng" dirty="0" smtClean="0"/>
              <a:t>Ζωγραφική με </a:t>
            </a:r>
            <a:r>
              <a:rPr lang="en-US" b="1" u="sng" dirty="0" smtClean="0"/>
              <a:t>script</a:t>
            </a:r>
            <a:endParaRPr lang="el-GR" b="1" u="sng" dirty="0" smtClean="0"/>
          </a:p>
          <a:p>
            <a:r>
              <a:rPr lang="en-US" dirty="0" smtClean="0"/>
              <a:t>&lt;script&gt;</a:t>
            </a:r>
            <a:br>
              <a:rPr lang="en-US" dirty="0" smtClean="0"/>
            </a:br>
            <a:r>
              <a:rPr lang="en-US" dirty="0" err="1" smtClean="0"/>
              <a:t>var</a:t>
            </a:r>
            <a:r>
              <a:rPr lang="en-US" dirty="0" smtClean="0"/>
              <a:t> </a:t>
            </a:r>
            <a:r>
              <a:rPr lang="en-US" dirty="0" err="1" smtClean="0"/>
              <a:t>canv</a:t>
            </a:r>
            <a:r>
              <a:rPr lang="en-US" dirty="0" smtClean="0"/>
              <a:t> = </a:t>
            </a:r>
            <a:r>
              <a:rPr lang="en-US" dirty="0" err="1" smtClean="0"/>
              <a:t>document.getElementById</a:t>
            </a:r>
            <a:r>
              <a:rPr lang="en-US" dirty="0" smtClean="0"/>
              <a:t>(“</a:t>
            </a:r>
            <a:r>
              <a:rPr lang="en-US" dirty="0" err="1" smtClean="0"/>
              <a:t>pageCanvas</a:t>
            </a:r>
            <a:r>
              <a:rPr lang="en-US" dirty="0" smtClean="0"/>
              <a:t>");</a:t>
            </a:r>
            <a:br>
              <a:rPr lang="en-US" dirty="0" smtClean="0"/>
            </a:br>
            <a:r>
              <a:rPr lang="en-US" dirty="0" err="1" smtClean="0"/>
              <a:t>var</a:t>
            </a:r>
            <a:r>
              <a:rPr lang="en-US" dirty="0" smtClean="0"/>
              <a:t> Cc</a:t>
            </a:r>
            <a:r>
              <a:rPr lang="el-GR" dirty="0" smtClean="0"/>
              <a:t>ο</a:t>
            </a:r>
            <a:r>
              <a:rPr lang="en-US" dirty="0" err="1" smtClean="0"/>
              <a:t>ntext</a:t>
            </a:r>
            <a:r>
              <a:rPr lang="en-US" dirty="0" smtClean="0"/>
              <a:t> = </a:t>
            </a:r>
            <a:r>
              <a:rPr lang="en-US" dirty="0" err="1" smtClean="0"/>
              <a:t>canv.getContext</a:t>
            </a:r>
            <a:r>
              <a:rPr lang="en-US" dirty="0" smtClean="0"/>
              <a:t>("2d");</a:t>
            </a:r>
            <a:br>
              <a:rPr lang="en-US" dirty="0" smtClean="0"/>
            </a:br>
            <a:r>
              <a:rPr lang="en-US" dirty="0" smtClean="0"/>
              <a:t> Cc</a:t>
            </a:r>
            <a:r>
              <a:rPr lang="el-GR" dirty="0" smtClean="0"/>
              <a:t>ο</a:t>
            </a:r>
            <a:r>
              <a:rPr lang="en-US" dirty="0" err="1" smtClean="0"/>
              <a:t>ntext.fillStyle</a:t>
            </a:r>
            <a:r>
              <a:rPr lang="en-US" dirty="0" smtClean="0"/>
              <a:t> = "#</a:t>
            </a:r>
            <a:r>
              <a:rPr lang="el-GR" dirty="0" smtClean="0"/>
              <a:t>00</a:t>
            </a:r>
            <a:r>
              <a:rPr lang="en-US" dirty="0" smtClean="0"/>
              <a:t>0000";</a:t>
            </a:r>
            <a:br>
              <a:rPr lang="en-US" dirty="0" smtClean="0"/>
            </a:br>
            <a:r>
              <a:rPr lang="en-US" dirty="0" smtClean="0"/>
              <a:t> Cc</a:t>
            </a:r>
            <a:r>
              <a:rPr lang="el-GR" dirty="0" smtClean="0"/>
              <a:t>ο</a:t>
            </a:r>
            <a:r>
              <a:rPr lang="en-US" dirty="0" err="1" smtClean="0"/>
              <a:t>ntext.fillRect</a:t>
            </a:r>
            <a:r>
              <a:rPr lang="en-US" dirty="0" smtClean="0"/>
              <a:t>(0,0,1</a:t>
            </a:r>
            <a:r>
              <a:rPr lang="el-GR" dirty="0" smtClean="0"/>
              <a:t>0</a:t>
            </a:r>
            <a:r>
              <a:rPr lang="en-US" dirty="0" smtClean="0"/>
              <a:t>0,</a:t>
            </a:r>
            <a:r>
              <a:rPr lang="el-GR" dirty="0" smtClean="0"/>
              <a:t>8</a:t>
            </a:r>
            <a:r>
              <a:rPr lang="en-US" dirty="0" smtClean="0"/>
              <a:t>5); //</a:t>
            </a:r>
            <a:r>
              <a:rPr lang="el-GR" dirty="0" smtClean="0"/>
              <a:t>Πάνω αριστερή γωνία είναι το </a:t>
            </a:r>
            <a:r>
              <a:rPr lang="en-US" dirty="0" smtClean="0"/>
              <a:t>(0,0)</a:t>
            </a:r>
            <a:br>
              <a:rPr lang="en-US" dirty="0" smtClean="0"/>
            </a:br>
            <a:r>
              <a:rPr lang="en-US" dirty="0" smtClean="0"/>
              <a:t>&lt; /script&gt; </a:t>
            </a:r>
            <a:endParaRPr lang="el-GR" dirty="0" smtClean="0"/>
          </a:p>
          <a:p>
            <a:endParaRPr lang="en-GB" dirty="0"/>
          </a:p>
        </p:txBody>
      </p:sp>
    </p:spTree>
    <p:extLst>
      <p:ext uri="{BB962C8B-B14F-4D97-AF65-F5344CB8AC3E}">
        <p14:creationId xmlns:p14="http://schemas.microsoft.com/office/powerpoint/2010/main" val="7637921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HTML 5 Canvas</a:t>
            </a:r>
            <a:endParaRPr lang="el-GR" dirty="0"/>
          </a:p>
        </p:txBody>
      </p:sp>
      <p:sp>
        <p:nvSpPr>
          <p:cNvPr id="3" name="2 - Ορθογώνιο"/>
          <p:cNvSpPr/>
          <p:nvPr/>
        </p:nvSpPr>
        <p:spPr>
          <a:xfrm>
            <a:off x="539552" y="1170618"/>
            <a:ext cx="4572000" cy="1754326"/>
          </a:xfrm>
          <a:prstGeom prst="rect">
            <a:avLst/>
          </a:prstGeom>
        </p:spPr>
        <p:txBody>
          <a:bodyPr>
            <a:spAutoFit/>
          </a:bodyPr>
          <a:lstStyle/>
          <a:p>
            <a:r>
              <a:rPr lang="en-GB" dirty="0" err="1" smtClean="0"/>
              <a:t>var</a:t>
            </a:r>
            <a:r>
              <a:rPr lang="en-GB" dirty="0" smtClean="0"/>
              <a:t> c = </a:t>
            </a:r>
            <a:r>
              <a:rPr lang="en-GB" dirty="0" err="1" smtClean="0"/>
              <a:t>document.getElementById</a:t>
            </a:r>
            <a:r>
              <a:rPr lang="en-GB" dirty="0" smtClean="0"/>
              <a:t>(“</a:t>
            </a:r>
            <a:r>
              <a:rPr lang="en-GB" dirty="0" err="1" smtClean="0"/>
              <a:t>TheCanvas</a:t>
            </a:r>
            <a:r>
              <a:rPr lang="en-GB" dirty="0" smtClean="0"/>
              <a:t>");</a:t>
            </a:r>
          </a:p>
          <a:p>
            <a:r>
              <a:rPr lang="en-GB" dirty="0" err="1" smtClean="0"/>
              <a:t>var</a:t>
            </a:r>
            <a:r>
              <a:rPr lang="en-GB" dirty="0" smtClean="0"/>
              <a:t> </a:t>
            </a:r>
            <a:r>
              <a:rPr lang="en-GB" dirty="0" err="1" smtClean="0"/>
              <a:t>Contxt</a:t>
            </a:r>
            <a:r>
              <a:rPr lang="en-GB" dirty="0" smtClean="0"/>
              <a:t>= </a:t>
            </a:r>
            <a:r>
              <a:rPr lang="en-GB" dirty="0" err="1" smtClean="0"/>
              <a:t>c.getContext</a:t>
            </a:r>
            <a:r>
              <a:rPr lang="en-GB" dirty="0" smtClean="0"/>
              <a:t>("2d");</a:t>
            </a:r>
          </a:p>
          <a:p>
            <a:r>
              <a:rPr lang="en-GB" dirty="0" err="1" smtClean="0"/>
              <a:t>Contxt.moveTo</a:t>
            </a:r>
            <a:r>
              <a:rPr lang="en-GB" dirty="0" smtClean="0"/>
              <a:t>(0,0);</a:t>
            </a:r>
          </a:p>
          <a:p>
            <a:r>
              <a:rPr lang="en-GB" dirty="0" err="1" smtClean="0"/>
              <a:t>Contxt.lineTo</a:t>
            </a:r>
            <a:r>
              <a:rPr lang="en-GB" dirty="0" smtClean="0"/>
              <a:t>(100,100);</a:t>
            </a:r>
          </a:p>
          <a:p>
            <a:r>
              <a:rPr lang="en-GB" dirty="0" err="1" smtClean="0"/>
              <a:t>Contxt.stroke</a:t>
            </a:r>
            <a:r>
              <a:rPr lang="en-GB" dirty="0" smtClean="0"/>
              <a:t>();</a:t>
            </a:r>
            <a:endParaRPr lang="en-GB" dirty="0"/>
          </a:p>
        </p:txBody>
      </p:sp>
      <p:sp>
        <p:nvSpPr>
          <p:cNvPr id="4" name="3 - Ορθογώνιο"/>
          <p:cNvSpPr/>
          <p:nvPr/>
        </p:nvSpPr>
        <p:spPr>
          <a:xfrm>
            <a:off x="539552" y="3068960"/>
            <a:ext cx="4572000" cy="1477328"/>
          </a:xfrm>
          <a:prstGeom prst="rect">
            <a:avLst/>
          </a:prstGeom>
        </p:spPr>
        <p:txBody>
          <a:bodyPr>
            <a:spAutoFit/>
          </a:bodyPr>
          <a:lstStyle/>
          <a:p>
            <a:r>
              <a:rPr lang="en-GB" dirty="0" err="1" smtClean="0"/>
              <a:t>var</a:t>
            </a:r>
            <a:r>
              <a:rPr lang="en-GB" dirty="0" smtClean="0"/>
              <a:t> c = </a:t>
            </a:r>
            <a:r>
              <a:rPr lang="en-GB" dirty="0" err="1" smtClean="0"/>
              <a:t>document.getElementById</a:t>
            </a:r>
            <a:r>
              <a:rPr lang="en-GB" dirty="0" smtClean="0"/>
              <a:t>(“</a:t>
            </a:r>
            <a:r>
              <a:rPr lang="en-GB" dirty="0" err="1" smtClean="0"/>
              <a:t>TheCanvas</a:t>
            </a:r>
            <a:r>
              <a:rPr lang="en-GB" dirty="0" smtClean="0"/>
              <a:t>");</a:t>
            </a:r>
          </a:p>
          <a:p>
            <a:r>
              <a:rPr lang="en-GB" dirty="0" err="1" smtClean="0"/>
              <a:t>var</a:t>
            </a:r>
            <a:r>
              <a:rPr lang="en-GB" dirty="0" smtClean="0"/>
              <a:t> </a:t>
            </a:r>
            <a:r>
              <a:rPr lang="en-GB" dirty="0" err="1" smtClean="0"/>
              <a:t>Contxt</a:t>
            </a:r>
            <a:r>
              <a:rPr lang="en-GB" dirty="0" smtClean="0"/>
              <a:t> = </a:t>
            </a:r>
            <a:r>
              <a:rPr lang="en-GB" dirty="0" err="1" smtClean="0"/>
              <a:t>c.getContext</a:t>
            </a:r>
            <a:r>
              <a:rPr lang="en-GB" dirty="0" smtClean="0"/>
              <a:t>("2d");</a:t>
            </a:r>
          </a:p>
          <a:p>
            <a:r>
              <a:rPr lang="en-GB" dirty="0" err="1" smtClean="0"/>
              <a:t>Contxt.font</a:t>
            </a:r>
            <a:r>
              <a:rPr lang="en-GB" dirty="0" smtClean="0"/>
              <a:t> = "30px Arial";</a:t>
            </a:r>
          </a:p>
          <a:p>
            <a:r>
              <a:rPr lang="en-GB" dirty="0" err="1" smtClean="0"/>
              <a:t>Contxt.fillText</a:t>
            </a:r>
            <a:r>
              <a:rPr lang="en-GB" dirty="0" smtClean="0"/>
              <a:t>("Hello World",10,50);</a:t>
            </a:r>
            <a:endParaRPr lang="en-GB" dirty="0"/>
          </a:p>
        </p:txBody>
      </p:sp>
      <p:sp>
        <p:nvSpPr>
          <p:cNvPr id="5" name="4 - Ορθογώνιο"/>
          <p:cNvSpPr/>
          <p:nvPr/>
        </p:nvSpPr>
        <p:spPr>
          <a:xfrm>
            <a:off x="611560" y="4869160"/>
            <a:ext cx="4572000" cy="1754326"/>
          </a:xfrm>
          <a:prstGeom prst="rect">
            <a:avLst/>
          </a:prstGeom>
        </p:spPr>
        <p:txBody>
          <a:bodyPr>
            <a:spAutoFit/>
          </a:bodyPr>
          <a:lstStyle/>
          <a:p>
            <a:r>
              <a:rPr lang="en-GB" dirty="0" err="1" smtClean="0"/>
              <a:t>var</a:t>
            </a:r>
            <a:r>
              <a:rPr lang="en-GB" dirty="0" smtClean="0"/>
              <a:t> c = </a:t>
            </a:r>
            <a:r>
              <a:rPr lang="en-GB" dirty="0" err="1" smtClean="0"/>
              <a:t>document.getElementById</a:t>
            </a:r>
            <a:r>
              <a:rPr lang="en-GB" dirty="0" smtClean="0"/>
              <a:t>("</a:t>
            </a:r>
            <a:r>
              <a:rPr lang="en-GB" dirty="0" err="1" smtClean="0"/>
              <a:t>myCanvas</a:t>
            </a:r>
            <a:r>
              <a:rPr lang="en-GB" dirty="0" smtClean="0"/>
              <a:t>");</a:t>
            </a:r>
          </a:p>
          <a:p>
            <a:r>
              <a:rPr lang="en-GB" dirty="0" err="1" smtClean="0"/>
              <a:t>var</a:t>
            </a:r>
            <a:r>
              <a:rPr lang="en-GB" dirty="0" smtClean="0"/>
              <a:t> </a:t>
            </a:r>
            <a:r>
              <a:rPr lang="en-GB" dirty="0" err="1" smtClean="0"/>
              <a:t>ctx</a:t>
            </a:r>
            <a:r>
              <a:rPr lang="en-GB" dirty="0" smtClean="0"/>
              <a:t> = </a:t>
            </a:r>
            <a:r>
              <a:rPr lang="en-GB" dirty="0" err="1" smtClean="0"/>
              <a:t>c.getContext</a:t>
            </a:r>
            <a:r>
              <a:rPr lang="en-GB" dirty="0" smtClean="0"/>
              <a:t>("2d");</a:t>
            </a:r>
          </a:p>
          <a:p>
            <a:r>
              <a:rPr lang="en-GB" dirty="0" err="1" smtClean="0"/>
              <a:t>Contxt.beginPath</a:t>
            </a:r>
            <a:r>
              <a:rPr lang="en-GB" dirty="0" smtClean="0"/>
              <a:t>();</a:t>
            </a:r>
          </a:p>
          <a:p>
            <a:r>
              <a:rPr lang="en-GB" dirty="0" smtClean="0"/>
              <a:t>Contxt.arc(100,100,40,0,2*</a:t>
            </a:r>
            <a:r>
              <a:rPr lang="en-GB" dirty="0" err="1" smtClean="0"/>
              <a:t>Math.PI</a:t>
            </a:r>
            <a:r>
              <a:rPr lang="en-GB" dirty="0" smtClean="0"/>
              <a:t>);  // circle</a:t>
            </a:r>
          </a:p>
          <a:p>
            <a:r>
              <a:rPr lang="en-GB" dirty="0" err="1" smtClean="0"/>
              <a:t>Contxt.stroke</a:t>
            </a:r>
            <a:r>
              <a:rPr lang="en-GB" dirty="0" smtClean="0"/>
              <a:t>();</a:t>
            </a:r>
            <a:endParaRPr lang="en-GB" dirty="0"/>
          </a:p>
        </p:txBody>
      </p:sp>
    </p:spTree>
    <p:extLst>
      <p:ext uri="{BB962C8B-B14F-4D97-AF65-F5344CB8AC3E}">
        <p14:creationId xmlns:p14="http://schemas.microsoft.com/office/powerpoint/2010/main" val="4321206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HTML 5 Canvas example </a:t>
            </a:r>
            <a:endParaRPr lang="el-GR" dirty="0"/>
          </a:p>
        </p:txBody>
      </p:sp>
      <p:sp>
        <p:nvSpPr>
          <p:cNvPr id="3" name="2 - Ορθογώνιο"/>
          <p:cNvSpPr/>
          <p:nvPr/>
        </p:nvSpPr>
        <p:spPr>
          <a:xfrm>
            <a:off x="395536" y="1250751"/>
            <a:ext cx="8280920" cy="4770537"/>
          </a:xfrm>
          <a:prstGeom prst="rect">
            <a:avLst/>
          </a:prstGeom>
        </p:spPr>
        <p:txBody>
          <a:bodyPr wrap="square">
            <a:spAutoFit/>
          </a:bodyPr>
          <a:lstStyle/>
          <a:p>
            <a:r>
              <a:rPr lang="en-GB" sz="1600" dirty="0" smtClean="0"/>
              <a:t>&lt;!DOCTYPE html&gt;</a:t>
            </a:r>
          </a:p>
          <a:p>
            <a:r>
              <a:rPr lang="en-GB" sz="1600" dirty="0" smtClean="0"/>
              <a:t>&lt;html&gt;</a:t>
            </a:r>
          </a:p>
          <a:p>
            <a:r>
              <a:rPr lang="en-GB" sz="1600" dirty="0" smtClean="0"/>
              <a:t>&lt;body&gt;</a:t>
            </a:r>
          </a:p>
          <a:p>
            <a:endParaRPr lang="en-GB" sz="1600" dirty="0" smtClean="0"/>
          </a:p>
          <a:p>
            <a:r>
              <a:rPr lang="en-GB" sz="1600" dirty="0" smtClean="0"/>
              <a:t>&lt;</a:t>
            </a:r>
            <a:r>
              <a:rPr lang="en-GB" sz="1600" dirty="0" err="1" smtClean="0"/>
              <a:t>img</a:t>
            </a:r>
            <a:r>
              <a:rPr lang="en-GB" sz="1600" dirty="0" smtClean="0"/>
              <a:t> id=“</a:t>
            </a:r>
            <a:r>
              <a:rPr lang="en-GB" sz="1600" dirty="0" err="1" smtClean="0"/>
              <a:t>imageID</a:t>
            </a:r>
            <a:r>
              <a:rPr lang="en-GB" sz="1600" dirty="0" smtClean="0"/>
              <a:t>" </a:t>
            </a:r>
            <a:r>
              <a:rPr lang="en-GB" sz="1600" dirty="0" err="1" smtClean="0"/>
              <a:t>src</a:t>
            </a:r>
            <a:r>
              <a:rPr lang="en-GB" sz="1600" dirty="0" smtClean="0"/>
              <a:t>=“test.jpg" width="200" height="250"&gt;</a:t>
            </a:r>
          </a:p>
          <a:p>
            <a:endParaRPr lang="en-GB" sz="1600" dirty="0" smtClean="0"/>
          </a:p>
          <a:p>
            <a:r>
              <a:rPr lang="en-GB" sz="1600" dirty="0" smtClean="0"/>
              <a:t>&lt;canvas id=“</a:t>
            </a:r>
            <a:r>
              <a:rPr lang="en-GB" sz="1600" dirty="0" err="1" smtClean="0"/>
              <a:t>testCanvas</a:t>
            </a:r>
            <a:r>
              <a:rPr lang="en-GB" sz="1600" dirty="0" smtClean="0"/>
              <a:t>" width="250" height=“250”&gt;</a:t>
            </a:r>
          </a:p>
          <a:p>
            <a:r>
              <a:rPr lang="en-GB" sz="1600" dirty="0" smtClean="0"/>
              <a:t>Your browser does not support the HTML5 canvas tag.&lt;/canvas&gt;</a:t>
            </a:r>
          </a:p>
          <a:p>
            <a:r>
              <a:rPr lang="en-GB" sz="1600" dirty="0" smtClean="0"/>
              <a:t>&lt;script&gt;</a:t>
            </a:r>
          </a:p>
          <a:p>
            <a:r>
              <a:rPr lang="en-GB" sz="1600" dirty="0" err="1" smtClean="0"/>
              <a:t>var</a:t>
            </a:r>
            <a:r>
              <a:rPr lang="en-GB" sz="1600" dirty="0" smtClean="0"/>
              <a:t> c=</a:t>
            </a:r>
            <a:r>
              <a:rPr lang="en-GB" sz="1600" dirty="0" err="1" smtClean="0"/>
              <a:t>document.getElementById</a:t>
            </a:r>
            <a:r>
              <a:rPr lang="en-GB" sz="1600" dirty="0" smtClean="0"/>
              <a:t>(“</a:t>
            </a:r>
            <a:r>
              <a:rPr lang="en-GB" sz="1600" dirty="0" err="1" smtClean="0"/>
              <a:t>testCanvas</a:t>
            </a:r>
            <a:r>
              <a:rPr lang="en-GB" sz="1600" dirty="0" smtClean="0"/>
              <a:t>");</a:t>
            </a:r>
          </a:p>
          <a:p>
            <a:r>
              <a:rPr lang="en-GB" sz="1600" dirty="0" err="1" smtClean="0"/>
              <a:t>var</a:t>
            </a:r>
            <a:r>
              <a:rPr lang="en-GB" sz="1600" dirty="0" smtClean="0"/>
              <a:t> </a:t>
            </a:r>
            <a:r>
              <a:rPr lang="en-GB" sz="1600" dirty="0" err="1" smtClean="0"/>
              <a:t>ctx</a:t>
            </a:r>
            <a:r>
              <a:rPr lang="en-GB" sz="1600" dirty="0" smtClean="0"/>
              <a:t>=</a:t>
            </a:r>
            <a:r>
              <a:rPr lang="en-GB" sz="1600" dirty="0" err="1" smtClean="0"/>
              <a:t>c.getContext</a:t>
            </a:r>
            <a:r>
              <a:rPr lang="en-GB" sz="1600" dirty="0" smtClean="0"/>
              <a:t>("2d");</a:t>
            </a:r>
          </a:p>
          <a:p>
            <a:r>
              <a:rPr lang="en-GB" sz="1600" dirty="0" err="1" smtClean="0"/>
              <a:t>var</a:t>
            </a:r>
            <a:r>
              <a:rPr lang="en-GB" sz="1600" dirty="0" smtClean="0"/>
              <a:t> </a:t>
            </a:r>
            <a:r>
              <a:rPr lang="en-GB" sz="1600" dirty="0" err="1" smtClean="0"/>
              <a:t>img</a:t>
            </a:r>
            <a:r>
              <a:rPr lang="en-GB" sz="1600" dirty="0" smtClean="0"/>
              <a:t>=</a:t>
            </a:r>
            <a:r>
              <a:rPr lang="en-GB" sz="1600" dirty="0" err="1" smtClean="0"/>
              <a:t>document.getElementById</a:t>
            </a:r>
            <a:r>
              <a:rPr lang="en-GB" sz="1600" dirty="0" smtClean="0"/>
              <a:t>(“</a:t>
            </a:r>
            <a:r>
              <a:rPr lang="en-GB" sz="1600" dirty="0" err="1" smtClean="0"/>
              <a:t>imageID</a:t>
            </a:r>
            <a:r>
              <a:rPr lang="en-GB" sz="1600" dirty="0" smtClean="0"/>
              <a:t>");</a:t>
            </a:r>
          </a:p>
          <a:p>
            <a:r>
              <a:rPr lang="en-GB" sz="1600" dirty="0" err="1" smtClean="0"/>
              <a:t>ctx.drawImage</a:t>
            </a:r>
            <a:r>
              <a:rPr lang="en-GB" sz="1600" dirty="0" smtClean="0"/>
              <a:t>(img,0,0);</a:t>
            </a:r>
          </a:p>
          <a:p>
            <a:endParaRPr lang="en-GB" sz="1600" dirty="0" smtClean="0"/>
          </a:p>
          <a:p>
            <a:r>
              <a:rPr lang="en-GB" sz="1600" dirty="0" smtClean="0"/>
              <a:t>&lt;/script&gt;</a:t>
            </a:r>
          </a:p>
          <a:p>
            <a:endParaRPr lang="en-GB" sz="1600" dirty="0" smtClean="0"/>
          </a:p>
          <a:p>
            <a:r>
              <a:rPr lang="en-GB" sz="1600" dirty="0" smtClean="0"/>
              <a:t>&lt;/body&gt;</a:t>
            </a:r>
          </a:p>
          <a:p>
            <a:r>
              <a:rPr lang="en-GB" sz="1600" dirty="0" smtClean="0"/>
              <a:t>&lt;/html&gt;</a:t>
            </a:r>
          </a:p>
          <a:p>
            <a:endParaRPr lang="el-GR" sz="1600" dirty="0"/>
          </a:p>
        </p:txBody>
      </p:sp>
    </p:spTree>
    <p:extLst>
      <p:ext uri="{BB962C8B-B14F-4D97-AF65-F5344CB8AC3E}">
        <p14:creationId xmlns:p14="http://schemas.microsoft.com/office/powerpoint/2010/main" val="2886858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HTML 5 Video/audio</a:t>
            </a:r>
            <a:endParaRPr lang="el-GR" dirty="0"/>
          </a:p>
        </p:txBody>
      </p:sp>
      <p:sp>
        <p:nvSpPr>
          <p:cNvPr id="3" name="2 - Ορθογώνιο"/>
          <p:cNvSpPr/>
          <p:nvPr/>
        </p:nvSpPr>
        <p:spPr>
          <a:xfrm>
            <a:off x="539552" y="1340768"/>
            <a:ext cx="4572000" cy="1200329"/>
          </a:xfrm>
          <a:prstGeom prst="rect">
            <a:avLst/>
          </a:prstGeom>
        </p:spPr>
        <p:txBody>
          <a:bodyPr>
            <a:spAutoFit/>
          </a:bodyPr>
          <a:lstStyle/>
          <a:p>
            <a:r>
              <a:rPr lang="en-GB" b="1" dirty="0" smtClean="0"/>
              <a:t>Video Formats</a:t>
            </a:r>
          </a:p>
          <a:p>
            <a:r>
              <a:rPr lang="en-GB" dirty="0" smtClean="0"/>
              <a:t>MP4	video/mp4</a:t>
            </a:r>
          </a:p>
          <a:p>
            <a:r>
              <a:rPr lang="en-GB" dirty="0" err="1" smtClean="0"/>
              <a:t>WebM</a:t>
            </a:r>
            <a:r>
              <a:rPr lang="en-GB" dirty="0" smtClean="0"/>
              <a:t>	video/</a:t>
            </a:r>
            <a:r>
              <a:rPr lang="en-GB" dirty="0" err="1" smtClean="0"/>
              <a:t>webm</a:t>
            </a:r>
            <a:endParaRPr lang="en-GB" dirty="0" smtClean="0"/>
          </a:p>
          <a:p>
            <a:r>
              <a:rPr lang="en-GB" dirty="0" err="1" smtClean="0"/>
              <a:t>Ogg</a:t>
            </a:r>
            <a:r>
              <a:rPr lang="en-GB" dirty="0" smtClean="0"/>
              <a:t>	video/</a:t>
            </a:r>
            <a:r>
              <a:rPr lang="en-GB" dirty="0" err="1" smtClean="0"/>
              <a:t>ogg</a:t>
            </a:r>
            <a:endParaRPr lang="en-GB" dirty="0"/>
          </a:p>
        </p:txBody>
      </p:sp>
      <p:sp>
        <p:nvSpPr>
          <p:cNvPr id="4" name="3 - Ορθογώνιο"/>
          <p:cNvSpPr/>
          <p:nvPr/>
        </p:nvSpPr>
        <p:spPr>
          <a:xfrm>
            <a:off x="611560" y="2780928"/>
            <a:ext cx="4572000" cy="1200329"/>
          </a:xfrm>
          <a:prstGeom prst="rect">
            <a:avLst/>
          </a:prstGeom>
        </p:spPr>
        <p:txBody>
          <a:bodyPr>
            <a:spAutoFit/>
          </a:bodyPr>
          <a:lstStyle/>
          <a:p>
            <a:r>
              <a:rPr lang="en-GB" b="1" dirty="0" smtClean="0"/>
              <a:t>Audio Formats</a:t>
            </a:r>
          </a:p>
          <a:p>
            <a:r>
              <a:rPr lang="en-GB" dirty="0" smtClean="0"/>
              <a:t>MP3	audio/mpeg</a:t>
            </a:r>
          </a:p>
          <a:p>
            <a:r>
              <a:rPr lang="en-GB" dirty="0" err="1" smtClean="0"/>
              <a:t>Ogg</a:t>
            </a:r>
            <a:r>
              <a:rPr lang="en-GB" dirty="0" smtClean="0"/>
              <a:t>	audio/</a:t>
            </a:r>
            <a:r>
              <a:rPr lang="en-GB" dirty="0" err="1" smtClean="0"/>
              <a:t>ogg</a:t>
            </a:r>
            <a:endParaRPr lang="en-GB" dirty="0" smtClean="0"/>
          </a:p>
          <a:p>
            <a:r>
              <a:rPr lang="en-GB" dirty="0" smtClean="0"/>
              <a:t>Wav	audio/wav</a:t>
            </a:r>
            <a:endParaRPr lang="en-GB" dirty="0"/>
          </a:p>
        </p:txBody>
      </p:sp>
      <p:sp>
        <p:nvSpPr>
          <p:cNvPr id="5" name="4 - Ορθογώνιο"/>
          <p:cNvSpPr/>
          <p:nvPr/>
        </p:nvSpPr>
        <p:spPr>
          <a:xfrm>
            <a:off x="3275856" y="1268760"/>
            <a:ext cx="5472608" cy="1200329"/>
          </a:xfrm>
          <a:prstGeom prst="rect">
            <a:avLst/>
          </a:prstGeom>
        </p:spPr>
        <p:txBody>
          <a:bodyPr wrap="square">
            <a:spAutoFit/>
          </a:bodyPr>
          <a:lstStyle/>
          <a:p>
            <a:r>
              <a:rPr lang="en-GB" dirty="0" smtClean="0"/>
              <a:t>&lt;video width="320" height="240" controls&gt;</a:t>
            </a:r>
          </a:p>
          <a:p>
            <a:r>
              <a:rPr lang="en-GB" dirty="0" smtClean="0"/>
              <a:t>  &lt;source </a:t>
            </a:r>
            <a:r>
              <a:rPr lang="en-GB" dirty="0" err="1" smtClean="0"/>
              <a:t>src</a:t>
            </a:r>
            <a:r>
              <a:rPr lang="en-GB" dirty="0" smtClean="0"/>
              <a:t>="movie.mp4" type="video/mp4"&gt;</a:t>
            </a:r>
          </a:p>
          <a:p>
            <a:r>
              <a:rPr lang="en-GB" dirty="0" smtClean="0"/>
              <a:t>  Your browser does not support the </a:t>
            </a:r>
            <a:r>
              <a:rPr lang="en-US" dirty="0" smtClean="0"/>
              <a:t>HTML5 </a:t>
            </a:r>
            <a:r>
              <a:rPr lang="en-GB" dirty="0" smtClean="0"/>
              <a:t>video tag.</a:t>
            </a:r>
          </a:p>
          <a:p>
            <a:r>
              <a:rPr lang="en-GB" dirty="0" smtClean="0"/>
              <a:t>&lt; /video&gt; </a:t>
            </a:r>
            <a:endParaRPr lang="en-GB" dirty="0"/>
          </a:p>
        </p:txBody>
      </p:sp>
      <p:sp>
        <p:nvSpPr>
          <p:cNvPr id="6" name="5 - Ορθογώνιο"/>
          <p:cNvSpPr/>
          <p:nvPr/>
        </p:nvSpPr>
        <p:spPr>
          <a:xfrm>
            <a:off x="3563888" y="2852936"/>
            <a:ext cx="5184576" cy="1200329"/>
          </a:xfrm>
          <a:prstGeom prst="rect">
            <a:avLst/>
          </a:prstGeom>
        </p:spPr>
        <p:txBody>
          <a:bodyPr wrap="square">
            <a:spAutoFit/>
          </a:bodyPr>
          <a:lstStyle/>
          <a:p>
            <a:r>
              <a:rPr lang="en-GB" dirty="0" smtClean="0"/>
              <a:t>&lt;audio controls&gt;</a:t>
            </a:r>
          </a:p>
          <a:p>
            <a:r>
              <a:rPr lang="en-GB" dirty="0" smtClean="0"/>
              <a:t>   &lt;source </a:t>
            </a:r>
            <a:r>
              <a:rPr lang="en-GB" dirty="0" err="1" smtClean="0"/>
              <a:t>src</a:t>
            </a:r>
            <a:r>
              <a:rPr lang="en-GB" dirty="0" smtClean="0"/>
              <a:t>="horse.mp3" type="audio/mpeg"&gt;</a:t>
            </a:r>
          </a:p>
          <a:p>
            <a:r>
              <a:rPr lang="en-GB" dirty="0" smtClean="0"/>
              <a:t>Your browser does not support the </a:t>
            </a:r>
            <a:r>
              <a:rPr lang="en-US" dirty="0" smtClean="0"/>
              <a:t>HTML5 </a:t>
            </a:r>
            <a:r>
              <a:rPr lang="en-GB" dirty="0" smtClean="0"/>
              <a:t>audio tag.</a:t>
            </a:r>
          </a:p>
          <a:p>
            <a:r>
              <a:rPr lang="en-GB" dirty="0" smtClean="0"/>
              <a:t>&lt;/audio&gt; </a:t>
            </a:r>
            <a:endParaRPr lang="en-GB" dirty="0"/>
          </a:p>
        </p:txBody>
      </p:sp>
    </p:spTree>
    <p:extLst>
      <p:ext uri="{BB962C8B-B14F-4D97-AF65-F5344CB8AC3E}">
        <p14:creationId xmlns:p14="http://schemas.microsoft.com/office/powerpoint/2010/main" val="1356184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Παραμετροποίηση και σχεδιασμός ιστοσελίδας</a:t>
            </a:r>
            <a:endParaRPr lang="el-GR" dirty="0"/>
          </a:p>
        </p:txBody>
      </p:sp>
      <p:sp>
        <p:nvSpPr>
          <p:cNvPr id="3" name="2 - Ορθογώνιο"/>
          <p:cNvSpPr/>
          <p:nvPr/>
        </p:nvSpPr>
        <p:spPr>
          <a:xfrm>
            <a:off x="755576" y="1916832"/>
            <a:ext cx="8064896" cy="2585323"/>
          </a:xfrm>
          <a:prstGeom prst="rect">
            <a:avLst/>
          </a:prstGeom>
        </p:spPr>
        <p:txBody>
          <a:bodyPr wrap="square">
            <a:spAutoFit/>
          </a:bodyPr>
          <a:lstStyle/>
          <a:p>
            <a:r>
              <a:rPr lang="el-GR" b="1" dirty="0" smtClean="0"/>
              <a:t>Στον λειτουργικό σχεδιασμό λαμβάνουμε υπόψη παράγοντες που περιλαμβάνουν αλλά δεν εξαντλούνται στα παρακάτω:</a:t>
            </a:r>
          </a:p>
          <a:p>
            <a:pPr>
              <a:buFont typeface="Arial" pitchFamily="34" charset="0"/>
              <a:buChar char="•"/>
            </a:pPr>
            <a:r>
              <a:rPr lang="el-GR" dirty="0" smtClean="0"/>
              <a:t>Τύπος και χρήση της εφαρμογής </a:t>
            </a:r>
          </a:p>
          <a:p>
            <a:pPr>
              <a:buFont typeface="Arial" pitchFamily="34" charset="0"/>
              <a:buChar char="•"/>
            </a:pPr>
            <a:r>
              <a:rPr lang="el-GR" dirty="0" smtClean="0"/>
              <a:t>Απαιτήσεις εφαρμογής</a:t>
            </a:r>
          </a:p>
          <a:p>
            <a:pPr>
              <a:buFont typeface="Arial" pitchFamily="34" charset="0"/>
              <a:buChar char="•"/>
            </a:pPr>
            <a:r>
              <a:rPr lang="el-GR" dirty="0" smtClean="0"/>
              <a:t>Η ευχρηστία</a:t>
            </a:r>
          </a:p>
          <a:p>
            <a:pPr>
              <a:buFont typeface="Arial" pitchFamily="34" charset="0"/>
              <a:buChar char="•"/>
            </a:pPr>
            <a:r>
              <a:rPr lang="el-GR" dirty="0" smtClean="0"/>
              <a:t>Η πληροφορία</a:t>
            </a:r>
          </a:p>
          <a:p>
            <a:pPr>
              <a:buFont typeface="Arial" pitchFamily="34" charset="0"/>
              <a:buChar char="•"/>
            </a:pPr>
            <a:endParaRPr lang="el-GR" dirty="0" smtClean="0"/>
          </a:p>
          <a:p>
            <a:pPr>
              <a:buFont typeface="Arial" pitchFamily="34" charset="0"/>
              <a:buChar char="•"/>
            </a:pPr>
            <a:endParaRPr lang="el-GR" dirty="0" smtClean="0"/>
          </a:p>
          <a:p>
            <a:pPr>
              <a:buFont typeface="Arial" pitchFamily="34" charset="0"/>
              <a:buChar char="•"/>
            </a:pPr>
            <a:endParaRPr lang="el-GR" dirty="0"/>
          </a:p>
        </p:txBody>
      </p:sp>
    </p:spTree>
    <p:extLst>
      <p:ext uri="{BB962C8B-B14F-4D97-AF65-F5344CB8AC3E}">
        <p14:creationId xmlns:p14="http://schemas.microsoft.com/office/powerpoint/2010/main" val="1034054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Παραμετροποίηση και σχεδιασμός ιστοσελίδας</a:t>
            </a:r>
            <a:endParaRPr lang="el-GR" dirty="0"/>
          </a:p>
        </p:txBody>
      </p:sp>
      <p:sp>
        <p:nvSpPr>
          <p:cNvPr id="4" name="3 - Ορθογώνιο"/>
          <p:cNvSpPr/>
          <p:nvPr/>
        </p:nvSpPr>
        <p:spPr>
          <a:xfrm>
            <a:off x="539552" y="1700808"/>
            <a:ext cx="8208912" cy="3416320"/>
          </a:xfrm>
          <a:prstGeom prst="rect">
            <a:avLst/>
          </a:prstGeom>
        </p:spPr>
        <p:txBody>
          <a:bodyPr wrap="square">
            <a:spAutoFit/>
          </a:bodyPr>
          <a:lstStyle/>
          <a:p>
            <a:r>
              <a:rPr lang="el-GR" dirty="0" smtClean="0"/>
              <a:t>Στην </a:t>
            </a:r>
            <a:r>
              <a:rPr lang="el-GR" b="1" dirty="0" smtClean="0"/>
              <a:t>αρχιτεκτονική</a:t>
            </a:r>
            <a:r>
              <a:rPr lang="el-GR" dirty="0" smtClean="0"/>
              <a:t> λαμβάνουμε υπόψη παράγοντες που περιλαμβάνουν αλλά δεν εξαντλούνται στα παρακάτω: </a:t>
            </a:r>
          </a:p>
          <a:p>
            <a:pPr>
              <a:buFont typeface="Arial" pitchFamily="34" charset="0"/>
              <a:buChar char="•"/>
            </a:pPr>
            <a:r>
              <a:rPr lang="el-GR" dirty="0" smtClean="0"/>
              <a:t>Τύπος σύνδεσης πελατών, συσκευών και εξυπηρετητών. Αργές-γρήγορες γραμμές, κινητά-υπολογιστές, λειτουργικά συστήματα και άλλες ετερογένειες.</a:t>
            </a:r>
          </a:p>
          <a:p>
            <a:pPr>
              <a:buFont typeface="Arial" pitchFamily="34" charset="0"/>
              <a:buChar char="•"/>
            </a:pPr>
            <a:r>
              <a:rPr lang="el-GR" dirty="0" smtClean="0"/>
              <a:t>Φύση και όγκος δεδομένων.  Εικόνα, ήχος, δεδομένα, </a:t>
            </a:r>
            <a:r>
              <a:rPr lang="el-GR" dirty="0" err="1" smtClean="0"/>
              <a:t>μεταδεδομένα</a:t>
            </a:r>
            <a:r>
              <a:rPr lang="el-GR" dirty="0" smtClean="0"/>
              <a:t>, συχνότητα  αλλαγών, σημαντικότητα, ακεραιότητα….</a:t>
            </a:r>
          </a:p>
          <a:p>
            <a:pPr>
              <a:buFont typeface="Arial" pitchFamily="34" charset="0"/>
              <a:buChar char="•"/>
            </a:pPr>
            <a:r>
              <a:rPr lang="el-GR" dirty="0" smtClean="0"/>
              <a:t>Συντήρηση και επεκτασιμότητα</a:t>
            </a:r>
          </a:p>
          <a:p>
            <a:pPr>
              <a:buFont typeface="Arial" pitchFamily="34" charset="0"/>
              <a:buChar char="•"/>
            </a:pPr>
            <a:r>
              <a:rPr lang="el-GR" dirty="0" smtClean="0"/>
              <a:t>Εμπειρία των μηχανικών και των χρηστών</a:t>
            </a:r>
          </a:p>
          <a:p>
            <a:pPr>
              <a:buFont typeface="Arial" pitchFamily="34" charset="0"/>
              <a:buChar char="•"/>
            </a:pPr>
            <a:r>
              <a:rPr lang="el-GR" dirty="0" err="1" smtClean="0"/>
              <a:t>Διαλειτουργικότητα</a:t>
            </a:r>
            <a:r>
              <a:rPr lang="el-GR" dirty="0" smtClean="0"/>
              <a:t> με υπάρχουσες υποδομές. </a:t>
            </a:r>
          </a:p>
          <a:p>
            <a:pPr>
              <a:buFont typeface="Arial" pitchFamily="34" charset="0"/>
              <a:buChar char="•"/>
            </a:pPr>
            <a:r>
              <a:rPr lang="el-GR" dirty="0" smtClean="0"/>
              <a:t>……………</a:t>
            </a:r>
          </a:p>
          <a:p>
            <a:pPr>
              <a:buFont typeface="Arial" pitchFamily="34" charset="0"/>
              <a:buChar char="•"/>
            </a:pPr>
            <a:endParaRPr lang="el-GR" dirty="0" smtClean="0"/>
          </a:p>
          <a:p>
            <a:pPr>
              <a:buFont typeface="Arial" pitchFamily="34" charset="0"/>
              <a:buChar char="•"/>
            </a:pPr>
            <a:endParaRPr lang="el-GR" dirty="0"/>
          </a:p>
        </p:txBody>
      </p:sp>
    </p:spTree>
    <p:extLst>
      <p:ext uri="{BB962C8B-B14F-4D97-AF65-F5344CB8AC3E}">
        <p14:creationId xmlns:p14="http://schemas.microsoft.com/office/powerpoint/2010/main" val="2274972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Παραμετροποίηση και σχεδιασμός ιστοσελίδας</a:t>
            </a:r>
            <a:endParaRPr lang="el-GR" dirty="0"/>
          </a:p>
        </p:txBody>
      </p:sp>
      <p:sp>
        <p:nvSpPr>
          <p:cNvPr id="5" name="4 - Ορθογώνιο"/>
          <p:cNvSpPr/>
          <p:nvPr/>
        </p:nvSpPr>
        <p:spPr>
          <a:xfrm>
            <a:off x="323528" y="1772816"/>
            <a:ext cx="8568952" cy="2585323"/>
          </a:xfrm>
          <a:prstGeom prst="rect">
            <a:avLst/>
          </a:prstGeom>
        </p:spPr>
        <p:txBody>
          <a:bodyPr wrap="square">
            <a:spAutoFit/>
          </a:bodyPr>
          <a:lstStyle/>
          <a:p>
            <a:r>
              <a:rPr lang="el-GR" dirty="0" smtClean="0"/>
              <a:t>Στην </a:t>
            </a:r>
            <a:r>
              <a:rPr lang="el-GR" b="1" dirty="0" smtClean="0"/>
              <a:t>τεχνολογία</a:t>
            </a:r>
            <a:r>
              <a:rPr lang="el-GR" dirty="0" smtClean="0"/>
              <a:t> (τύπος βάσεων και δεδομένων, γλώσσες και τεχνικές) λαμβάνουμε υπόψη παράγοντες που περιλαμβάνουν αλλά δεν εξαντλούνται στα παρακάτω: </a:t>
            </a:r>
          </a:p>
          <a:p>
            <a:pPr>
              <a:buFont typeface="Arial" pitchFamily="34" charset="0"/>
              <a:buChar char="•"/>
            </a:pPr>
            <a:r>
              <a:rPr lang="el-GR" dirty="0" smtClean="0"/>
              <a:t>Συνάφεια με το επιθυμητό αισθητικό αποτέλεσμα</a:t>
            </a:r>
          </a:p>
          <a:p>
            <a:pPr>
              <a:buFont typeface="Arial" pitchFamily="34" charset="0"/>
              <a:buChar char="•"/>
            </a:pPr>
            <a:r>
              <a:rPr lang="el-GR" dirty="0" smtClean="0"/>
              <a:t>Συνάφεια με την επιλεγείσα αρχιτεκτονική</a:t>
            </a:r>
          </a:p>
          <a:p>
            <a:pPr>
              <a:buFont typeface="Arial" pitchFamily="34" charset="0"/>
              <a:buChar char="•"/>
            </a:pPr>
            <a:r>
              <a:rPr lang="el-GR" dirty="0" smtClean="0"/>
              <a:t>Εμπειρία των μηχανικών</a:t>
            </a:r>
          </a:p>
          <a:p>
            <a:pPr>
              <a:buFont typeface="Arial" pitchFamily="34" charset="0"/>
              <a:buChar char="•"/>
            </a:pPr>
            <a:r>
              <a:rPr lang="el-GR" dirty="0" smtClean="0"/>
              <a:t>Συντήρηση κα επεκτασιμότητα</a:t>
            </a:r>
          </a:p>
          <a:p>
            <a:pPr>
              <a:buFont typeface="Arial" pitchFamily="34" charset="0"/>
              <a:buChar char="•"/>
            </a:pPr>
            <a:r>
              <a:rPr lang="el-GR" dirty="0" smtClean="0"/>
              <a:t>……………..</a:t>
            </a:r>
          </a:p>
          <a:p>
            <a:pPr>
              <a:buFont typeface="Arial" pitchFamily="34" charset="0"/>
              <a:buChar char="•"/>
            </a:pPr>
            <a:endParaRPr lang="el-GR" dirty="0" smtClean="0"/>
          </a:p>
          <a:p>
            <a:pPr>
              <a:buFont typeface="Arial" pitchFamily="34" charset="0"/>
              <a:buChar char="•"/>
            </a:pPr>
            <a:endParaRPr lang="el-GR" dirty="0" smtClean="0"/>
          </a:p>
        </p:txBody>
      </p:sp>
    </p:spTree>
    <p:extLst>
      <p:ext uri="{BB962C8B-B14F-4D97-AF65-F5344CB8AC3E}">
        <p14:creationId xmlns:p14="http://schemas.microsoft.com/office/powerpoint/2010/main" val="3689193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μοντέλο MVC (</a:t>
            </a:r>
            <a:r>
              <a:rPr lang="el-GR" dirty="0" err="1" smtClean="0"/>
              <a:t>Model</a:t>
            </a:r>
            <a:r>
              <a:rPr lang="el-GR" dirty="0" smtClean="0"/>
              <a:t> </a:t>
            </a:r>
            <a:r>
              <a:rPr lang="el-GR" dirty="0" err="1" smtClean="0"/>
              <a:t>View</a:t>
            </a:r>
            <a:r>
              <a:rPr lang="el-GR" dirty="0" smtClean="0"/>
              <a:t> </a:t>
            </a:r>
            <a:r>
              <a:rPr lang="el-GR" dirty="0" err="1" smtClean="0"/>
              <a:t>Controller</a:t>
            </a:r>
            <a:r>
              <a:rPr lang="el-GR" dirty="0" smtClean="0"/>
              <a:t>).</a:t>
            </a:r>
            <a:endParaRPr lang="el-GR" dirty="0"/>
          </a:p>
        </p:txBody>
      </p:sp>
      <p:sp>
        <p:nvSpPr>
          <p:cNvPr id="3" name="2 - Ορθογώνιο"/>
          <p:cNvSpPr/>
          <p:nvPr/>
        </p:nvSpPr>
        <p:spPr>
          <a:xfrm>
            <a:off x="323528" y="1484784"/>
            <a:ext cx="8424936" cy="4801314"/>
          </a:xfrm>
          <a:prstGeom prst="rect">
            <a:avLst/>
          </a:prstGeom>
        </p:spPr>
        <p:txBody>
          <a:bodyPr wrap="square">
            <a:spAutoFit/>
          </a:bodyPr>
          <a:lstStyle/>
          <a:p>
            <a:r>
              <a:rPr lang="el-GR" dirty="0" smtClean="0"/>
              <a:t>Ο σκοπός σε πολλές </a:t>
            </a:r>
            <a:r>
              <a:rPr lang="en-US" dirty="0" smtClean="0"/>
              <a:t>WEB </a:t>
            </a:r>
            <a:r>
              <a:rPr lang="el-GR" dirty="0" smtClean="0"/>
              <a:t>εφαρμογές είναι να ανακτήσουν τα δεδομένα από μια βάση, να τα εμφανίσουν στο χρήστη και αφού τα αλλάξει, το σύστημα να αποθηκεύσει τις ενημερωμένες εκδόσεις στο χώρο αποθήκευσης. θα μπορούσαμε να συνδέσουμε αυτά τα δύο κομμάτια μαζί σε μια οντότητα (ένα κοινό τμήμα κώδικα) για να μειώσουμε τον κώδικα και να βελτιώσουμε και την απόδοση των εφαρμογών. Ωστόσο, κάτι τέτοιο θα </a:t>
            </a:r>
            <a:r>
              <a:rPr lang="el-GR" dirty="0" err="1" smtClean="0"/>
              <a:t>θα</a:t>
            </a:r>
            <a:r>
              <a:rPr lang="el-GR" dirty="0" smtClean="0"/>
              <a:t> δημιουργούσε προβλήματα αφού η </a:t>
            </a:r>
            <a:r>
              <a:rPr lang="el-GR" dirty="0" err="1" smtClean="0"/>
              <a:t>διεπαφή</a:t>
            </a:r>
            <a:r>
              <a:rPr lang="el-GR" dirty="0" smtClean="0"/>
              <a:t> χρήστη τείνει να αλλάζει πολύ πιο συχνά από ό, τι το σύστημα αποθήκευσης δεδομένων. Ένα άλλο πρόβλημα με τη σύνδεση των κομματιών διασύνδεση δεδομένων και την </a:t>
            </a:r>
            <a:r>
              <a:rPr lang="el-GR" dirty="0" err="1" smtClean="0"/>
              <a:t>διεπαφή</a:t>
            </a:r>
            <a:r>
              <a:rPr lang="el-GR" dirty="0" smtClean="0"/>
              <a:t> χρήστη είναι ότι οι επιχειρηματικές εφαρμογές τείνουν να ενσωματώνουν επιχειρηματική λογική (</a:t>
            </a:r>
            <a:r>
              <a:rPr lang="en-US" dirty="0" smtClean="0"/>
              <a:t>Business Logic</a:t>
            </a:r>
            <a:r>
              <a:rPr lang="el-GR" dirty="0" smtClean="0"/>
              <a:t>) που πηγαίνει πολύ πέρα </a:t>
            </a:r>
            <a:r>
              <a:rPr lang="el-GR" dirty="0" err="1" smtClean="0"/>
              <a:t>​​</a:t>
            </a:r>
            <a:r>
              <a:rPr lang="el-GR" dirty="0" smtClean="0"/>
              <a:t>από τη διαβίβαση των στοιχείων. Οπότε πυκνός και </a:t>
            </a:r>
            <a:r>
              <a:rPr lang="el-GR" dirty="0" err="1" smtClean="0"/>
              <a:t>απιτειτικός</a:t>
            </a:r>
            <a:r>
              <a:rPr lang="el-GR" dirty="0" smtClean="0"/>
              <a:t> κώδικας της επιχειρηματικής λογικής θα μπερδεύεται με μενού και κουμπιά του </a:t>
            </a:r>
            <a:r>
              <a:rPr lang="en-US" dirty="0" smtClean="0"/>
              <a:t>interface.</a:t>
            </a:r>
            <a:r>
              <a:rPr lang="el-GR" dirty="0" smtClean="0"/>
              <a:t/>
            </a:r>
            <a:br>
              <a:rPr lang="el-GR" dirty="0" smtClean="0"/>
            </a:br>
            <a:r>
              <a:rPr lang="el-GR" dirty="0" smtClean="0"/>
              <a:t/>
            </a:r>
            <a:br>
              <a:rPr lang="el-GR" dirty="0" smtClean="0"/>
            </a:br>
            <a:r>
              <a:rPr lang="el-GR" b="1" dirty="0" smtClean="0"/>
              <a:t>Πρόβλημα</a:t>
            </a:r>
            <a:r>
              <a:rPr lang="el-GR" dirty="0" smtClean="0"/>
              <a:t/>
            </a:r>
            <a:br>
              <a:rPr lang="el-GR" dirty="0" smtClean="0"/>
            </a:br>
            <a:r>
              <a:rPr lang="el-GR" dirty="0" smtClean="0"/>
              <a:t>Πώς μπορείτε να </a:t>
            </a:r>
            <a:r>
              <a:rPr lang="el-GR" dirty="0" err="1" smtClean="0"/>
              <a:t>τμηματοποιήσετε</a:t>
            </a:r>
            <a:r>
              <a:rPr lang="el-GR" dirty="0" smtClean="0"/>
              <a:t> τη λειτουργικότητα </a:t>
            </a:r>
            <a:r>
              <a:rPr lang="el-GR" dirty="0" err="1" smtClean="0"/>
              <a:t>διεπαφής</a:t>
            </a:r>
            <a:r>
              <a:rPr lang="el-GR" dirty="0" smtClean="0"/>
              <a:t> χρήστη μιας εφαρμογής Web, έτσι ώστε να μπορείτε εύκολα να τροποποιήσετε τα επιμέρους τμήματα;</a:t>
            </a:r>
            <a:endParaRPr lang="el-GR" dirty="0"/>
          </a:p>
        </p:txBody>
      </p:sp>
    </p:spTree>
    <p:extLst>
      <p:ext uri="{BB962C8B-B14F-4D97-AF65-F5344CB8AC3E}">
        <p14:creationId xmlns:p14="http://schemas.microsoft.com/office/powerpoint/2010/main" val="2844382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μοντέλο MVC (</a:t>
            </a:r>
            <a:r>
              <a:rPr lang="el-GR" dirty="0" err="1" smtClean="0"/>
              <a:t>Model</a:t>
            </a:r>
            <a:r>
              <a:rPr lang="el-GR" dirty="0" smtClean="0"/>
              <a:t> </a:t>
            </a:r>
            <a:r>
              <a:rPr lang="el-GR" dirty="0" err="1" smtClean="0"/>
              <a:t>View</a:t>
            </a:r>
            <a:r>
              <a:rPr lang="el-GR" dirty="0" smtClean="0"/>
              <a:t> </a:t>
            </a:r>
            <a:r>
              <a:rPr lang="el-GR" dirty="0" err="1" smtClean="0"/>
              <a:t>Controller</a:t>
            </a:r>
            <a:r>
              <a:rPr lang="el-GR" dirty="0" smtClean="0"/>
              <a:t>).</a:t>
            </a:r>
            <a:endParaRPr lang="el-GR" dirty="0"/>
          </a:p>
        </p:txBody>
      </p:sp>
      <p:pic>
        <p:nvPicPr>
          <p:cNvPr id="1030" name="Picture 6" descr="http://upload.wikimedia.org/wikipedia/commons/thumb/a/a0/MVC-Process.svg/200px-MVC-Process.svg.png">
            <a:hlinkClick r:id="rId2"/>
          </p:cNvPr>
          <p:cNvPicPr>
            <a:picLocks noChangeAspect="1" noChangeArrowheads="1"/>
          </p:cNvPicPr>
          <p:nvPr/>
        </p:nvPicPr>
        <p:blipFill>
          <a:blip r:embed="rId3" cstate="print"/>
          <a:srcRect/>
          <a:stretch>
            <a:fillRect/>
          </a:stretch>
        </p:blipFill>
        <p:spPr bwMode="auto">
          <a:xfrm>
            <a:off x="6444208" y="1052736"/>
            <a:ext cx="2520280" cy="2772310"/>
          </a:xfrm>
          <a:prstGeom prst="rect">
            <a:avLst/>
          </a:prstGeom>
          <a:noFill/>
        </p:spPr>
      </p:pic>
      <p:sp>
        <p:nvSpPr>
          <p:cNvPr id="8" name="7 - TextBox"/>
          <p:cNvSpPr txBox="1"/>
          <p:nvPr/>
        </p:nvSpPr>
        <p:spPr>
          <a:xfrm>
            <a:off x="179512" y="6381328"/>
            <a:ext cx="2928815" cy="338554"/>
          </a:xfrm>
          <a:prstGeom prst="rect">
            <a:avLst/>
          </a:prstGeom>
          <a:noFill/>
        </p:spPr>
        <p:txBody>
          <a:bodyPr wrap="none" rtlCol="0">
            <a:spAutoFit/>
          </a:bodyPr>
          <a:lstStyle/>
          <a:p>
            <a:r>
              <a:rPr lang="el-GR" sz="1600" i="1" dirty="0" smtClean="0"/>
              <a:t>Πηγή </a:t>
            </a:r>
            <a:r>
              <a:rPr lang="en-US" sz="1600" i="1" dirty="0" err="1" smtClean="0"/>
              <a:t>wikipedia</a:t>
            </a:r>
            <a:r>
              <a:rPr lang="en-US" sz="1600" i="1" dirty="0" smtClean="0"/>
              <a:t>, Microsoft MSDN</a:t>
            </a:r>
            <a:endParaRPr lang="el-GR" sz="1600" i="1" dirty="0"/>
          </a:p>
        </p:txBody>
      </p:sp>
      <p:sp>
        <p:nvSpPr>
          <p:cNvPr id="9" name="8 - Ορθογώνιο"/>
          <p:cNvSpPr/>
          <p:nvPr/>
        </p:nvSpPr>
        <p:spPr>
          <a:xfrm>
            <a:off x="179512" y="1375023"/>
            <a:ext cx="5400600" cy="5078313"/>
          </a:xfrm>
          <a:prstGeom prst="rect">
            <a:avLst/>
          </a:prstGeom>
        </p:spPr>
        <p:txBody>
          <a:bodyPr wrap="square">
            <a:spAutoFit/>
          </a:bodyPr>
          <a:lstStyle/>
          <a:p>
            <a:r>
              <a:rPr lang="el-GR" dirty="0" smtClean="0"/>
              <a:t>Το </a:t>
            </a:r>
            <a:r>
              <a:rPr lang="el-GR" dirty="0" err="1" smtClean="0"/>
              <a:t>Model</a:t>
            </a:r>
            <a:r>
              <a:rPr lang="el-GR" dirty="0" smtClean="0"/>
              <a:t>-</a:t>
            </a:r>
            <a:r>
              <a:rPr lang="el-GR" dirty="0" err="1" smtClean="0"/>
              <a:t>View</a:t>
            </a:r>
            <a:r>
              <a:rPr lang="el-GR" dirty="0" smtClean="0"/>
              <a:t>-</a:t>
            </a:r>
            <a:r>
              <a:rPr lang="el-GR" dirty="0" err="1" smtClean="0"/>
              <a:t>Controller</a:t>
            </a:r>
            <a:r>
              <a:rPr lang="el-GR" dirty="0" smtClean="0"/>
              <a:t> (MVC) πρότυπο διαχωρίζει τη μοντελοποίηση</a:t>
            </a:r>
            <a:r>
              <a:rPr lang="en-US" dirty="0" smtClean="0"/>
              <a:t> (Business Model)</a:t>
            </a:r>
            <a:r>
              <a:rPr lang="el-GR" dirty="0" smtClean="0"/>
              <a:t>, την παρουσίαση</a:t>
            </a:r>
            <a:r>
              <a:rPr lang="en-US" dirty="0" smtClean="0"/>
              <a:t> </a:t>
            </a:r>
            <a:r>
              <a:rPr lang="el-GR" dirty="0" smtClean="0"/>
              <a:t>και τις επιλογές του χρήστη σε τρία ανεξάρτητα και </a:t>
            </a:r>
            <a:r>
              <a:rPr lang="el-GR" dirty="0" err="1" smtClean="0"/>
              <a:t>αλληλοσυνεργαζόμενα</a:t>
            </a:r>
            <a:r>
              <a:rPr lang="el-GR" dirty="0" smtClean="0"/>
              <a:t> τμήματα.</a:t>
            </a:r>
            <a:br>
              <a:rPr lang="el-GR" dirty="0" smtClean="0"/>
            </a:br>
            <a:r>
              <a:rPr lang="el-GR" dirty="0" smtClean="0"/>
              <a:t/>
            </a:r>
            <a:br>
              <a:rPr lang="el-GR" dirty="0" smtClean="0"/>
            </a:br>
            <a:r>
              <a:rPr lang="el-GR" dirty="0" smtClean="0"/>
              <a:t>• </a:t>
            </a:r>
            <a:r>
              <a:rPr lang="en-US" dirty="0" smtClean="0"/>
              <a:t>Model</a:t>
            </a:r>
            <a:r>
              <a:rPr lang="el-GR" dirty="0" smtClean="0"/>
              <a:t>. Το μοντέλο διαχειρίζεται τη συμπεριφορά και τα δεδομένα του πεδίου εφαρμογής</a:t>
            </a:r>
            <a:r>
              <a:rPr lang="en-US" dirty="0" smtClean="0"/>
              <a:t> (Business)</a:t>
            </a:r>
            <a:r>
              <a:rPr lang="el-GR" dirty="0" smtClean="0"/>
              <a:t>, ανταποκρίνεται στα αιτήματα για παροχή πληροφοριών και ανταποκρίνεται</a:t>
            </a:r>
            <a:r>
              <a:rPr lang="en-US" dirty="0" smtClean="0"/>
              <a:t> </a:t>
            </a:r>
            <a:r>
              <a:rPr lang="el-GR" dirty="0" smtClean="0"/>
              <a:t>αιτήματα για αλλαγή της κατάστασης των δεδομένων. </a:t>
            </a:r>
            <a:br>
              <a:rPr lang="el-GR" dirty="0" smtClean="0"/>
            </a:br>
            <a:r>
              <a:rPr lang="el-GR" dirty="0" smtClean="0"/>
              <a:t/>
            </a:r>
            <a:br>
              <a:rPr lang="el-GR" dirty="0" smtClean="0"/>
            </a:br>
            <a:r>
              <a:rPr lang="el-GR" dirty="0" smtClean="0"/>
              <a:t>• </a:t>
            </a:r>
            <a:r>
              <a:rPr lang="en-US" dirty="0" smtClean="0"/>
              <a:t>View</a:t>
            </a:r>
            <a:r>
              <a:rPr lang="el-GR" dirty="0" smtClean="0"/>
              <a:t>. Η προβολή διαχειρίζεται την εμφάνιση των πληροφοριών. </a:t>
            </a:r>
            <a:br>
              <a:rPr lang="el-GR" dirty="0" smtClean="0"/>
            </a:br>
            <a:endParaRPr lang="en-US" dirty="0" smtClean="0"/>
          </a:p>
          <a:p>
            <a:r>
              <a:rPr lang="el-GR" dirty="0" smtClean="0"/>
              <a:t>• </a:t>
            </a:r>
            <a:r>
              <a:rPr lang="en-US" dirty="0" smtClean="0"/>
              <a:t>Controller</a:t>
            </a:r>
            <a:r>
              <a:rPr lang="el-GR" dirty="0" smtClean="0"/>
              <a:t>. Ο ελεγκτής ερμηνεύει τις εισόδους του ποντικιού και του πληκτρολογίου από το χρήστη, ενημερώνοντας το μοντέλο ή</a:t>
            </a:r>
            <a:r>
              <a:rPr lang="en-US" dirty="0" smtClean="0"/>
              <a:t>/</a:t>
            </a:r>
            <a:r>
              <a:rPr lang="el-GR" dirty="0" smtClean="0"/>
              <a:t>και την προβολή για να αλλάξει ανάλογα με την περίπτωση.</a:t>
            </a:r>
            <a:endParaRPr lang="el-GR" dirty="0"/>
          </a:p>
        </p:txBody>
      </p:sp>
      <p:pic>
        <p:nvPicPr>
          <p:cNvPr id="1031" name="Picture 7"/>
          <p:cNvPicPr>
            <a:picLocks noChangeAspect="1" noChangeArrowheads="1"/>
          </p:cNvPicPr>
          <p:nvPr/>
        </p:nvPicPr>
        <p:blipFill>
          <a:blip r:embed="rId4" cstate="print"/>
          <a:srcRect/>
          <a:stretch>
            <a:fillRect/>
          </a:stretch>
        </p:blipFill>
        <p:spPr bwMode="auto">
          <a:xfrm>
            <a:off x="5508104" y="3797591"/>
            <a:ext cx="3528392" cy="2824566"/>
          </a:xfrm>
          <a:prstGeom prst="rect">
            <a:avLst/>
          </a:prstGeom>
          <a:noFill/>
          <a:ln w="9525">
            <a:noFill/>
            <a:miter lim="800000"/>
            <a:headEnd/>
            <a:tailEnd/>
          </a:ln>
        </p:spPr>
      </p:pic>
    </p:spTree>
    <p:extLst>
      <p:ext uri="{BB962C8B-B14F-4D97-AF65-F5344CB8AC3E}">
        <p14:creationId xmlns:p14="http://schemas.microsoft.com/office/powerpoint/2010/main" val="1319872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Το </a:t>
            </a:r>
            <a:r>
              <a:rPr lang="en-US" dirty="0" smtClean="0"/>
              <a:t>MVC</a:t>
            </a:r>
            <a:r>
              <a:rPr lang="el-GR" dirty="0" smtClean="0"/>
              <a:t> στο </a:t>
            </a:r>
            <a:r>
              <a:rPr lang="en-US" dirty="0" smtClean="0"/>
              <a:t>WEB</a:t>
            </a:r>
            <a:endParaRPr lang="el-GR" dirty="0"/>
          </a:p>
        </p:txBody>
      </p:sp>
      <p:sp>
        <p:nvSpPr>
          <p:cNvPr id="4" name="3 - TextBox"/>
          <p:cNvSpPr txBox="1"/>
          <p:nvPr/>
        </p:nvSpPr>
        <p:spPr>
          <a:xfrm>
            <a:off x="251520" y="6165304"/>
            <a:ext cx="1687641" cy="369332"/>
          </a:xfrm>
          <a:prstGeom prst="rect">
            <a:avLst/>
          </a:prstGeom>
          <a:noFill/>
        </p:spPr>
        <p:txBody>
          <a:bodyPr wrap="none" rtlCol="0">
            <a:spAutoFit/>
          </a:bodyPr>
          <a:lstStyle/>
          <a:p>
            <a:r>
              <a:rPr lang="el-GR" dirty="0" err="1" smtClean="0"/>
              <a:t>Πηγη</a:t>
            </a:r>
            <a:r>
              <a:rPr lang="el-GR" dirty="0" smtClean="0"/>
              <a:t>: </a:t>
            </a:r>
            <a:r>
              <a:rPr lang="en-US" dirty="0" err="1" smtClean="0"/>
              <a:t>wikipedia</a:t>
            </a:r>
            <a:endParaRPr lang="el-GR" dirty="0"/>
          </a:p>
        </p:txBody>
      </p:sp>
      <p:sp>
        <p:nvSpPr>
          <p:cNvPr id="3" name="Rectangle 2"/>
          <p:cNvSpPr/>
          <p:nvPr/>
        </p:nvSpPr>
        <p:spPr>
          <a:xfrm>
            <a:off x="323528" y="1268760"/>
            <a:ext cx="8496945" cy="4524315"/>
          </a:xfrm>
          <a:prstGeom prst="rect">
            <a:avLst/>
          </a:prstGeom>
        </p:spPr>
        <p:txBody>
          <a:bodyPr wrap="square">
            <a:spAutoFit/>
          </a:bodyPr>
          <a:lstStyle/>
          <a:p>
            <a:r>
              <a:rPr lang="el-GR" dirty="0">
                <a:solidFill>
                  <a:srgbClr val="252525"/>
                </a:solidFill>
                <a:latin typeface="Arial" panose="020B0604020202020204" pitchFamily="34" charset="0"/>
              </a:rPr>
              <a:t>Αν και αρχικά αναπτύχθηκε για </a:t>
            </a:r>
            <a:r>
              <a:rPr lang="el-GR" dirty="0" err="1">
                <a:solidFill>
                  <a:srgbClr val="252525"/>
                </a:solidFill>
                <a:latin typeface="Arial" panose="020B0604020202020204" pitchFamily="34" charset="0"/>
              </a:rPr>
              <a:t>desktop</a:t>
            </a:r>
            <a:r>
              <a:rPr lang="el-GR" dirty="0">
                <a:solidFill>
                  <a:srgbClr val="252525"/>
                </a:solidFill>
                <a:latin typeface="Arial" panose="020B0604020202020204" pitchFamily="34" charset="0"/>
              </a:rPr>
              <a:t> </a:t>
            </a:r>
            <a:r>
              <a:rPr lang="el-GR" dirty="0" smtClean="0">
                <a:solidFill>
                  <a:srgbClr val="252525"/>
                </a:solidFill>
                <a:latin typeface="Arial" panose="020B0604020202020204" pitchFamily="34" charset="0"/>
              </a:rPr>
              <a:t>εφαρμογές, το MVC </a:t>
            </a:r>
            <a:r>
              <a:rPr lang="el-GR" dirty="0">
                <a:solidFill>
                  <a:srgbClr val="252525"/>
                </a:solidFill>
                <a:latin typeface="Arial" panose="020B0604020202020204" pitchFamily="34" charset="0"/>
              </a:rPr>
              <a:t>έχει υιοθετηθεί ευρέως ως μια </a:t>
            </a:r>
            <a:r>
              <a:rPr lang="el-GR" dirty="0" smtClean="0">
                <a:solidFill>
                  <a:srgbClr val="252525"/>
                </a:solidFill>
                <a:latin typeface="Arial" panose="020B0604020202020204" pitchFamily="34" charset="0"/>
              </a:rPr>
              <a:t>βέλτιστη αρχιτεκτονική </a:t>
            </a:r>
            <a:r>
              <a:rPr lang="el-GR" dirty="0">
                <a:solidFill>
                  <a:srgbClr val="252525"/>
                </a:solidFill>
                <a:latin typeface="Arial" panose="020B0604020202020204" pitchFamily="34" charset="0"/>
              </a:rPr>
              <a:t>για το World </a:t>
            </a:r>
            <a:r>
              <a:rPr lang="el-GR" dirty="0" err="1">
                <a:solidFill>
                  <a:srgbClr val="252525"/>
                </a:solidFill>
                <a:latin typeface="Arial" panose="020B0604020202020204" pitchFamily="34" charset="0"/>
              </a:rPr>
              <a:t>Wide</a:t>
            </a:r>
            <a:r>
              <a:rPr lang="el-GR" dirty="0">
                <a:solidFill>
                  <a:srgbClr val="252525"/>
                </a:solidFill>
                <a:latin typeface="Arial" panose="020B0604020202020204" pitchFamily="34" charset="0"/>
              </a:rPr>
              <a:t> </a:t>
            </a:r>
            <a:r>
              <a:rPr lang="el-GR" dirty="0" smtClean="0">
                <a:solidFill>
                  <a:srgbClr val="252525"/>
                </a:solidFill>
                <a:latin typeface="Arial" panose="020B0604020202020204" pitchFamily="34" charset="0"/>
              </a:rPr>
              <a:t>Web. Αρκετά εμπορικά </a:t>
            </a:r>
            <a:r>
              <a:rPr lang="el-GR" dirty="0">
                <a:solidFill>
                  <a:srgbClr val="252525"/>
                </a:solidFill>
                <a:latin typeface="Arial" panose="020B0604020202020204" pitchFamily="34" charset="0"/>
              </a:rPr>
              <a:t>και μη </a:t>
            </a:r>
            <a:r>
              <a:rPr lang="el-GR" dirty="0" smtClean="0">
                <a:solidFill>
                  <a:srgbClr val="252525"/>
                </a:solidFill>
                <a:latin typeface="Arial" panose="020B0604020202020204" pitchFamily="34" charset="0"/>
              </a:rPr>
              <a:t>εμπορικά </a:t>
            </a:r>
            <a:r>
              <a:rPr lang="en-US" dirty="0" smtClean="0">
                <a:solidFill>
                  <a:srgbClr val="252525"/>
                </a:solidFill>
                <a:latin typeface="Arial" panose="020B0604020202020204" pitchFamily="34" charset="0"/>
              </a:rPr>
              <a:t>frameworks (</a:t>
            </a:r>
            <a:r>
              <a:rPr lang="el-GR" dirty="0" smtClean="0">
                <a:solidFill>
                  <a:srgbClr val="252525"/>
                </a:solidFill>
                <a:latin typeface="Arial" panose="020B0604020202020204" pitchFamily="34" charset="0"/>
              </a:rPr>
              <a:t>πλαίσια</a:t>
            </a:r>
            <a:r>
              <a:rPr lang="en-US" dirty="0" smtClean="0">
                <a:solidFill>
                  <a:srgbClr val="252525"/>
                </a:solidFill>
                <a:latin typeface="Arial" panose="020B0604020202020204" pitchFamily="34" charset="0"/>
              </a:rPr>
              <a:t> </a:t>
            </a:r>
            <a:r>
              <a:rPr lang="el-GR" dirty="0" smtClean="0">
                <a:solidFill>
                  <a:srgbClr val="252525"/>
                </a:solidFill>
                <a:latin typeface="Arial" panose="020B0604020202020204" pitchFamily="34" charset="0"/>
              </a:rPr>
              <a:t>λογισμικού) έχουν </a:t>
            </a:r>
            <a:r>
              <a:rPr lang="el-GR" dirty="0">
                <a:solidFill>
                  <a:srgbClr val="252525"/>
                </a:solidFill>
                <a:latin typeface="Arial" panose="020B0604020202020204" pitchFamily="34" charset="0"/>
              </a:rPr>
              <a:t>δημιουργηθεί </a:t>
            </a:r>
            <a:r>
              <a:rPr lang="el-GR" dirty="0" smtClean="0">
                <a:solidFill>
                  <a:srgbClr val="252525"/>
                </a:solidFill>
                <a:latin typeface="Arial" panose="020B0604020202020204" pitchFamily="34" charset="0"/>
              </a:rPr>
              <a:t>που βοηθούν στην υλοποίηση του μοντέλου. </a:t>
            </a:r>
            <a:r>
              <a:rPr lang="el-GR" dirty="0">
                <a:solidFill>
                  <a:srgbClr val="252525"/>
                </a:solidFill>
                <a:latin typeface="Arial" panose="020B0604020202020204" pitchFamily="34" charset="0"/>
              </a:rPr>
              <a:t>Αυτά τα πλαίσια </a:t>
            </a:r>
            <a:r>
              <a:rPr lang="el-GR" dirty="0" smtClean="0">
                <a:solidFill>
                  <a:srgbClr val="252525"/>
                </a:solidFill>
                <a:latin typeface="Arial" panose="020B0604020202020204" pitchFamily="34" charset="0"/>
              </a:rPr>
              <a:t>λογισμικού </a:t>
            </a:r>
            <a:r>
              <a:rPr lang="el-GR" dirty="0">
                <a:solidFill>
                  <a:srgbClr val="252525"/>
                </a:solidFill>
                <a:latin typeface="Arial" panose="020B0604020202020204" pitchFamily="34" charset="0"/>
              </a:rPr>
              <a:t>διαφέρουν ως προς </a:t>
            </a:r>
            <a:r>
              <a:rPr lang="el-GR" dirty="0" smtClean="0">
                <a:solidFill>
                  <a:srgbClr val="252525"/>
                </a:solidFill>
                <a:latin typeface="Arial" panose="020B0604020202020204" pitchFamily="34" charset="0"/>
              </a:rPr>
              <a:t>τον </a:t>
            </a:r>
            <a:r>
              <a:rPr lang="el-GR" dirty="0">
                <a:solidFill>
                  <a:srgbClr val="252525"/>
                </a:solidFill>
                <a:latin typeface="Arial" panose="020B0604020202020204" pitchFamily="34" charset="0"/>
              </a:rPr>
              <a:t>τρόπο με τον οποίο </a:t>
            </a:r>
            <a:r>
              <a:rPr lang="el-GR" dirty="0" smtClean="0">
                <a:solidFill>
                  <a:srgbClr val="252525"/>
                </a:solidFill>
                <a:latin typeface="Arial" panose="020B0604020202020204" pitchFamily="34" charset="0"/>
              </a:rPr>
              <a:t>που οι </a:t>
            </a:r>
            <a:r>
              <a:rPr lang="el-GR" dirty="0">
                <a:solidFill>
                  <a:srgbClr val="252525"/>
                </a:solidFill>
                <a:latin typeface="Arial" panose="020B0604020202020204" pitchFamily="34" charset="0"/>
              </a:rPr>
              <a:t>MVC ευθύνες κατανέμονται μεταξύ του πελάτη και του διακομιστή</a:t>
            </a:r>
            <a:r>
              <a:rPr lang="el-GR" dirty="0" smtClean="0">
                <a:solidFill>
                  <a:srgbClr val="252525"/>
                </a:solidFill>
                <a:latin typeface="Arial" panose="020B0604020202020204" pitchFamily="34" charset="0"/>
              </a:rPr>
              <a:t>.</a:t>
            </a:r>
            <a:endParaRPr lang="el-GR" dirty="0">
              <a:solidFill>
                <a:srgbClr val="252525"/>
              </a:solidFill>
              <a:latin typeface="Arial" panose="020B0604020202020204" pitchFamily="34" charset="0"/>
            </a:endParaRPr>
          </a:p>
          <a:p>
            <a:r>
              <a:rPr lang="el-GR" dirty="0" smtClean="0">
                <a:solidFill>
                  <a:srgbClr val="252525"/>
                </a:solidFill>
                <a:latin typeface="Arial" panose="020B0604020202020204" pitchFamily="34" charset="0"/>
              </a:rPr>
              <a:t>Τα πρώτα </a:t>
            </a:r>
            <a:r>
              <a:rPr lang="el-GR" dirty="0" err="1">
                <a:solidFill>
                  <a:srgbClr val="252525"/>
                </a:solidFill>
                <a:latin typeface="Arial" panose="020B0604020202020204" pitchFamily="34" charset="0"/>
              </a:rPr>
              <a:t>web</a:t>
            </a:r>
            <a:r>
              <a:rPr lang="el-GR" dirty="0">
                <a:solidFill>
                  <a:srgbClr val="252525"/>
                </a:solidFill>
                <a:latin typeface="Arial" panose="020B0604020202020204" pitchFamily="34" charset="0"/>
              </a:rPr>
              <a:t> MVC πλαίσια </a:t>
            </a:r>
            <a:r>
              <a:rPr lang="el-GR" dirty="0" smtClean="0">
                <a:solidFill>
                  <a:srgbClr val="252525"/>
                </a:solidFill>
                <a:latin typeface="Arial" panose="020B0604020202020204" pitchFamily="34" charset="0"/>
              </a:rPr>
              <a:t>υιοθέτησαν την αρχιτεκτονική </a:t>
            </a:r>
            <a:r>
              <a:rPr lang="en-US" dirty="0" smtClean="0">
                <a:solidFill>
                  <a:srgbClr val="252525"/>
                </a:solidFill>
                <a:latin typeface="Arial" panose="020B0604020202020204" pitchFamily="34" charset="0"/>
              </a:rPr>
              <a:t>Thin Client </a:t>
            </a:r>
            <a:r>
              <a:rPr lang="el-GR" dirty="0" smtClean="0">
                <a:solidFill>
                  <a:srgbClr val="252525"/>
                </a:solidFill>
                <a:latin typeface="Arial" panose="020B0604020202020204" pitchFamily="34" charset="0"/>
              </a:rPr>
              <a:t>όπου </a:t>
            </a:r>
            <a:r>
              <a:rPr lang="el-GR" dirty="0">
                <a:solidFill>
                  <a:srgbClr val="252525"/>
                </a:solidFill>
                <a:latin typeface="Arial" panose="020B0604020202020204" pitchFamily="34" charset="0"/>
              </a:rPr>
              <a:t>τοποθετείται σχεδόν ολόκληρο το </a:t>
            </a:r>
            <a:r>
              <a:rPr lang="en-US" dirty="0" smtClean="0">
                <a:solidFill>
                  <a:srgbClr val="252525"/>
                </a:solidFill>
                <a:latin typeface="Arial" panose="020B0604020202020204" pitchFamily="34" charset="0"/>
              </a:rPr>
              <a:t>MODEL</a:t>
            </a:r>
            <a:r>
              <a:rPr lang="el-GR" dirty="0" smtClean="0">
                <a:solidFill>
                  <a:srgbClr val="252525"/>
                </a:solidFill>
                <a:latin typeface="Arial" panose="020B0604020202020204" pitchFamily="34" charset="0"/>
              </a:rPr>
              <a:t>, </a:t>
            </a:r>
            <a:r>
              <a:rPr lang="en-US" dirty="0" smtClean="0">
                <a:solidFill>
                  <a:srgbClr val="252525"/>
                </a:solidFill>
                <a:latin typeface="Arial" panose="020B0604020202020204" pitchFamily="34" charset="0"/>
              </a:rPr>
              <a:t>VIEW </a:t>
            </a:r>
            <a:r>
              <a:rPr lang="el-GR" dirty="0" smtClean="0">
                <a:solidFill>
                  <a:srgbClr val="252525"/>
                </a:solidFill>
                <a:latin typeface="Arial" panose="020B0604020202020204" pitchFamily="34" charset="0"/>
              </a:rPr>
              <a:t>και </a:t>
            </a:r>
            <a:r>
              <a:rPr lang="en-US" dirty="0" smtClean="0">
                <a:solidFill>
                  <a:srgbClr val="252525"/>
                </a:solidFill>
                <a:latin typeface="Arial" panose="020B0604020202020204" pitchFamily="34" charset="0"/>
              </a:rPr>
              <a:t>CONTROLLER </a:t>
            </a:r>
            <a:r>
              <a:rPr lang="el-GR" dirty="0" smtClean="0">
                <a:solidFill>
                  <a:srgbClr val="252525"/>
                </a:solidFill>
                <a:latin typeface="Arial" panose="020B0604020202020204" pitchFamily="34" charset="0"/>
              </a:rPr>
              <a:t>στο </a:t>
            </a:r>
            <a:r>
              <a:rPr lang="el-GR" dirty="0">
                <a:solidFill>
                  <a:srgbClr val="252525"/>
                </a:solidFill>
                <a:latin typeface="Arial" panose="020B0604020202020204" pitchFamily="34" charset="0"/>
              </a:rPr>
              <a:t>διακομιστή. Αυτό εξακολουθεί να </a:t>
            </a:r>
            <a:r>
              <a:rPr lang="el-GR" dirty="0" smtClean="0">
                <a:solidFill>
                  <a:srgbClr val="252525"/>
                </a:solidFill>
                <a:latin typeface="Arial" panose="020B0604020202020204" pitchFamily="34" charset="0"/>
              </a:rPr>
              <a:t>εφαρμόζεται στα πλαίσια </a:t>
            </a:r>
            <a:r>
              <a:rPr lang="el-GR" dirty="0">
                <a:solidFill>
                  <a:srgbClr val="252525"/>
                </a:solidFill>
                <a:latin typeface="Arial" panose="020B0604020202020204" pitchFamily="34" charset="0"/>
              </a:rPr>
              <a:t>όπως </a:t>
            </a:r>
            <a:r>
              <a:rPr lang="el-GR" dirty="0" smtClean="0">
                <a:solidFill>
                  <a:srgbClr val="252525"/>
                </a:solidFill>
                <a:latin typeface="Arial" panose="020B0604020202020204" pitchFamily="34" charset="0"/>
              </a:rPr>
              <a:t>το </a:t>
            </a:r>
            <a:r>
              <a:rPr lang="el-GR" dirty="0" err="1" smtClean="0">
                <a:solidFill>
                  <a:srgbClr val="252525"/>
                </a:solidFill>
                <a:latin typeface="Arial" panose="020B0604020202020204" pitchFamily="34" charset="0"/>
              </a:rPr>
              <a:t>Django</a:t>
            </a:r>
            <a:r>
              <a:rPr lang="el-GR" dirty="0">
                <a:solidFill>
                  <a:srgbClr val="252525"/>
                </a:solidFill>
                <a:latin typeface="Arial" panose="020B0604020202020204" pitchFamily="34" charset="0"/>
              </a:rPr>
              <a:t>, </a:t>
            </a:r>
            <a:r>
              <a:rPr lang="en-US" dirty="0" smtClean="0">
                <a:solidFill>
                  <a:srgbClr val="252525"/>
                </a:solidFill>
                <a:latin typeface="Arial" panose="020B0604020202020204" pitchFamily="34" charset="0"/>
              </a:rPr>
              <a:t>RAILS </a:t>
            </a:r>
            <a:r>
              <a:rPr lang="el-GR" dirty="0" smtClean="0">
                <a:solidFill>
                  <a:srgbClr val="252525"/>
                </a:solidFill>
                <a:latin typeface="Arial" panose="020B0604020202020204" pitchFamily="34" charset="0"/>
              </a:rPr>
              <a:t>και </a:t>
            </a:r>
            <a:r>
              <a:rPr lang="el-GR" dirty="0">
                <a:solidFill>
                  <a:srgbClr val="252525"/>
                </a:solidFill>
                <a:latin typeface="Arial" panose="020B0604020202020204" pitchFamily="34" charset="0"/>
              </a:rPr>
              <a:t>ASP.NET MVC. Στην προσέγγιση αυτή, ο πελάτης στέλνει είτε </a:t>
            </a:r>
            <a:r>
              <a:rPr lang="en-US" dirty="0" smtClean="0">
                <a:solidFill>
                  <a:srgbClr val="252525"/>
                </a:solidFill>
                <a:latin typeface="Arial" panose="020B0604020202020204" pitchFamily="34" charset="0"/>
              </a:rPr>
              <a:t>Hyperlink</a:t>
            </a:r>
            <a:r>
              <a:rPr lang="el-GR" dirty="0" smtClean="0">
                <a:solidFill>
                  <a:srgbClr val="252525"/>
                </a:solidFill>
                <a:latin typeface="Arial" panose="020B0604020202020204" pitchFamily="34" charset="0"/>
              </a:rPr>
              <a:t> </a:t>
            </a:r>
            <a:r>
              <a:rPr lang="en-US" dirty="0" smtClean="0">
                <a:solidFill>
                  <a:srgbClr val="252525"/>
                </a:solidFill>
                <a:latin typeface="Arial" panose="020B0604020202020204" pitchFamily="34" charset="0"/>
              </a:rPr>
              <a:t>requests </a:t>
            </a:r>
            <a:r>
              <a:rPr lang="el-GR" dirty="0" smtClean="0">
                <a:solidFill>
                  <a:srgbClr val="252525"/>
                </a:solidFill>
                <a:latin typeface="Arial" panose="020B0604020202020204" pitchFamily="34" charset="0"/>
              </a:rPr>
              <a:t>είτε </a:t>
            </a:r>
            <a:r>
              <a:rPr lang="en-US" dirty="0" smtClean="0">
                <a:solidFill>
                  <a:srgbClr val="252525"/>
                </a:solidFill>
                <a:latin typeface="Arial" panose="020B0604020202020204" pitchFamily="34" charset="0"/>
              </a:rPr>
              <a:t>Forms </a:t>
            </a:r>
            <a:r>
              <a:rPr lang="el-GR" dirty="0" smtClean="0">
                <a:solidFill>
                  <a:srgbClr val="252525"/>
                </a:solidFill>
                <a:latin typeface="Arial" panose="020B0604020202020204" pitchFamily="34" charset="0"/>
              </a:rPr>
              <a:t>στον </a:t>
            </a:r>
            <a:r>
              <a:rPr lang="en-US" dirty="0" smtClean="0">
                <a:solidFill>
                  <a:srgbClr val="252525"/>
                </a:solidFill>
                <a:latin typeface="Arial" panose="020B0604020202020204" pitchFamily="34" charset="0"/>
              </a:rPr>
              <a:t>CONTROLLER </a:t>
            </a:r>
            <a:r>
              <a:rPr lang="el-GR" dirty="0" smtClean="0">
                <a:solidFill>
                  <a:srgbClr val="252525"/>
                </a:solidFill>
                <a:latin typeface="Arial" panose="020B0604020202020204" pitchFamily="34" charset="0"/>
              </a:rPr>
              <a:t>και </a:t>
            </a:r>
            <a:r>
              <a:rPr lang="el-GR" dirty="0">
                <a:solidFill>
                  <a:srgbClr val="252525"/>
                </a:solidFill>
                <a:latin typeface="Arial" panose="020B0604020202020204" pitchFamily="34" charset="0"/>
              </a:rPr>
              <a:t>στη συνέχεια λαμβάνει </a:t>
            </a:r>
            <a:r>
              <a:rPr lang="el-GR" dirty="0" smtClean="0">
                <a:solidFill>
                  <a:srgbClr val="252525"/>
                </a:solidFill>
                <a:latin typeface="Arial" panose="020B0604020202020204" pitchFamily="34" charset="0"/>
              </a:rPr>
              <a:t>μια πλήρη </a:t>
            </a:r>
            <a:r>
              <a:rPr lang="el-GR" dirty="0">
                <a:solidFill>
                  <a:srgbClr val="252525"/>
                </a:solidFill>
                <a:latin typeface="Arial" panose="020B0604020202020204" pitchFamily="34" charset="0"/>
              </a:rPr>
              <a:t>και </a:t>
            </a:r>
            <a:r>
              <a:rPr lang="el-GR" dirty="0" smtClean="0">
                <a:solidFill>
                  <a:srgbClr val="252525"/>
                </a:solidFill>
                <a:latin typeface="Arial" panose="020B0604020202020204" pitchFamily="34" charset="0"/>
              </a:rPr>
              <a:t>ενημερωμένη </a:t>
            </a:r>
            <a:r>
              <a:rPr lang="el-GR" dirty="0">
                <a:solidFill>
                  <a:srgbClr val="252525"/>
                </a:solidFill>
                <a:latin typeface="Arial" panose="020B0604020202020204" pitchFamily="34" charset="0"/>
              </a:rPr>
              <a:t>ιστοσελίδα (ή άλλο έγγραφο) από </a:t>
            </a:r>
            <a:r>
              <a:rPr lang="el-GR" dirty="0" smtClean="0">
                <a:solidFill>
                  <a:srgbClr val="252525"/>
                </a:solidFill>
                <a:latin typeface="Arial" panose="020B0604020202020204" pitchFamily="34" charset="0"/>
              </a:rPr>
              <a:t>το </a:t>
            </a:r>
            <a:r>
              <a:rPr lang="en-US" dirty="0" smtClean="0">
                <a:solidFill>
                  <a:srgbClr val="252525"/>
                </a:solidFill>
                <a:latin typeface="Arial" panose="020B0604020202020204" pitchFamily="34" charset="0"/>
              </a:rPr>
              <a:t>VIEW. To</a:t>
            </a:r>
            <a:r>
              <a:rPr lang="el-GR" dirty="0" smtClean="0">
                <a:solidFill>
                  <a:srgbClr val="252525"/>
                </a:solidFill>
                <a:latin typeface="Arial" panose="020B0604020202020204" pitchFamily="34" charset="0"/>
              </a:rPr>
              <a:t> </a:t>
            </a:r>
            <a:r>
              <a:rPr lang="en-US" dirty="0" smtClean="0">
                <a:solidFill>
                  <a:srgbClr val="252525"/>
                </a:solidFill>
                <a:latin typeface="Arial" panose="020B0604020202020204" pitchFamily="34" charset="0"/>
              </a:rPr>
              <a:t>MODEL </a:t>
            </a:r>
            <a:r>
              <a:rPr lang="el-GR" dirty="0" smtClean="0">
                <a:solidFill>
                  <a:srgbClr val="252525"/>
                </a:solidFill>
                <a:latin typeface="Arial" panose="020B0604020202020204" pitchFamily="34" charset="0"/>
              </a:rPr>
              <a:t>υπάρχει </a:t>
            </a:r>
            <a:r>
              <a:rPr lang="el-GR" dirty="0">
                <a:solidFill>
                  <a:srgbClr val="252525"/>
                </a:solidFill>
                <a:latin typeface="Arial" panose="020B0604020202020204" pitchFamily="34" charset="0"/>
              </a:rPr>
              <a:t>εξ ολοκλήρου στο διακομιστή. </a:t>
            </a:r>
            <a:r>
              <a:rPr lang="el-GR" dirty="0" smtClean="0">
                <a:solidFill>
                  <a:srgbClr val="252525"/>
                </a:solidFill>
                <a:latin typeface="Arial" panose="020B0604020202020204" pitchFamily="34" charset="0"/>
              </a:rPr>
              <a:t>Καθώς </a:t>
            </a:r>
            <a:r>
              <a:rPr lang="el-GR" dirty="0">
                <a:solidFill>
                  <a:srgbClr val="252525"/>
                </a:solidFill>
                <a:latin typeface="Arial" panose="020B0604020202020204" pitchFamily="34" charset="0"/>
              </a:rPr>
              <a:t>οι τεχνολογίες </a:t>
            </a:r>
            <a:r>
              <a:rPr lang="el-GR" dirty="0" smtClean="0">
                <a:solidFill>
                  <a:srgbClr val="252525"/>
                </a:solidFill>
                <a:latin typeface="Arial" panose="020B0604020202020204" pitchFamily="34" charset="0"/>
              </a:rPr>
              <a:t>πελάτη</a:t>
            </a:r>
            <a:r>
              <a:rPr lang="en-US" dirty="0" smtClean="0">
                <a:solidFill>
                  <a:srgbClr val="252525"/>
                </a:solidFill>
                <a:latin typeface="Arial" panose="020B0604020202020204" pitchFamily="34" charset="0"/>
              </a:rPr>
              <a:t>-</a:t>
            </a:r>
            <a:r>
              <a:rPr lang="el-GR" dirty="0" smtClean="0">
                <a:solidFill>
                  <a:srgbClr val="252525"/>
                </a:solidFill>
                <a:latin typeface="Arial" panose="020B0604020202020204" pitchFamily="34" charset="0"/>
              </a:rPr>
              <a:t>διακομιστή </a:t>
            </a:r>
            <a:r>
              <a:rPr lang="el-GR" dirty="0">
                <a:solidFill>
                  <a:srgbClr val="252525"/>
                </a:solidFill>
                <a:latin typeface="Arial" panose="020B0604020202020204" pitchFamily="34" charset="0"/>
              </a:rPr>
              <a:t>έχουν ωριμάσει, έχουν δημιουργηθεί </a:t>
            </a:r>
            <a:r>
              <a:rPr lang="el-GR" dirty="0" smtClean="0">
                <a:solidFill>
                  <a:srgbClr val="252525"/>
                </a:solidFill>
                <a:latin typeface="Arial" panose="020B0604020202020204" pitchFamily="34" charset="0"/>
              </a:rPr>
              <a:t>πλαίσια</a:t>
            </a:r>
            <a:r>
              <a:rPr lang="el-GR" dirty="0">
                <a:solidFill>
                  <a:srgbClr val="252525"/>
                </a:solidFill>
                <a:latin typeface="Arial" panose="020B0604020202020204" pitchFamily="34" charset="0"/>
              </a:rPr>
              <a:t>, όπως </a:t>
            </a:r>
            <a:r>
              <a:rPr lang="el-GR" dirty="0" err="1">
                <a:solidFill>
                  <a:srgbClr val="252525"/>
                </a:solidFill>
                <a:latin typeface="Arial" panose="020B0604020202020204" pitchFamily="34" charset="0"/>
              </a:rPr>
              <a:t>AngularJS</a:t>
            </a:r>
            <a:r>
              <a:rPr lang="el-GR" dirty="0">
                <a:solidFill>
                  <a:srgbClr val="252525"/>
                </a:solidFill>
                <a:latin typeface="Arial" panose="020B0604020202020204" pitchFamily="34" charset="0"/>
              </a:rPr>
              <a:t>, </a:t>
            </a:r>
            <a:r>
              <a:rPr lang="el-GR" dirty="0" err="1">
                <a:solidFill>
                  <a:srgbClr val="252525"/>
                </a:solidFill>
                <a:latin typeface="Arial" panose="020B0604020202020204" pitchFamily="34" charset="0"/>
              </a:rPr>
              <a:t>EmberJS</a:t>
            </a:r>
            <a:r>
              <a:rPr lang="el-GR" dirty="0">
                <a:solidFill>
                  <a:srgbClr val="252525"/>
                </a:solidFill>
                <a:latin typeface="Arial" panose="020B0604020202020204" pitchFamily="34" charset="0"/>
              </a:rPr>
              <a:t>, </a:t>
            </a:r>
            <a:r>
              <a:rPr lang="el-GR" dirty="0" err="1">
                <a:solidFill>
                  <a:srgbClr val="252525"/>
                </a:solidFill>
                <a:latin typeface="Arial" panose="020B0604020202020204" pitchFamily="34" charset="0"/>
              </a:rPr>
              <a:t>JavaScriptMVC</a:t>
            </a:r>
            <a:r>
              <a:rPr lang="el-GR" dirty="0">
                <a:solidFill>
                  <a:srgbClr val="252525"/>
                </a:solidFill>
                <a:latin typeface="Arial" panose="020B0604020202020204" pitchFamily="34" charset="0"/>
              </a:rPr>
              <a:t> και </a:t>
            </a:r>
            <a:r>
              <a:rPr lang="el-GR" dirty="0" err="1">
                <a:solidFill>
                  <a:srgbClr val="252525"/>
                </a:solidFill>
                <a:latin typeface="Arial" panose="020B0604020202020204" pitchFamily="34" charset="0"/>
              </a:rPr>
              <a:t>Backbone</a:t>
            </a:r>
            <a:r>
              <a:rPr lang="el-GR" dirty="0">
                <a:solidFill>
                  <a:srgbClr val="252525"/>
                </a:solidFill>
                <a:latin typeface="Arial" panose="020B0604020202020204" pitchFamily="34" charset="0"/>
              </a:rPr>
              <a:t> </a:t>
            </a:r>
            <a:r>
              <a:rPr lang="el-GR" dirty="0" smtClean="0">
                <a:solidFill>
                  <a:srgbClr val="252525"/>
                </a:solidFill>
                <a:latin typeface="Arial" panose="020B0604020202020204" pitchFamily="34" charset="0"/>
              </a:rPr>
              <a:t>που </a:t>
            </a:r>
            <a:r>
              <a:rPr lang="el-GR" dirty="0">
                <a:solidFill>
                  <a:srgbClr val="252525"/>
                </a:solidFill>
                <a:latin typeface="Arial" panose="020B0604020202020204" pitchFamily="34" charset="0"/>
              </a:rPr>
              <a:t>επιτρέπουν </a:t>
            </a:r>
            <a:r>
              <a:rPr lang="el-GR" dirty="0" smtClean="0">
                <a:solidFill>
                  <a:srgbClr val="252525"/>
                </a:solidFill>
                <a:latin typeface="Arial" panose="020B0604020202020204" pitchFamily="34" charset="0"/>
              </a:rPr>
              <a:t>τμήματα του MVC </a:t>
            </a:r>
            <a:r>
              <a:rPr lang="el-GR" dirty="0">
                <a:solidFill>
                  <a:srgbClr val="252525"/>
                </a:solidFill>
                <a:latin typeface="Arial" panose="020B0604020202020204" pitchFamily="34" charset="0"/>
              </a:rPr>
              <a:t>να </a:t>
            </a:r>
            <a:r>
              <a:rPr lang="el-GR" dirty="0" smtClean="0">
                <a:solidFill>
                  <a:srgbClr val="252525"/>
                </a:solidFill>
                <a:latin typeface="Arial" panose="020B0604020202020204" pitchFamily="34" charset="0"/>
              </a:rPr>
              <a:t>εκτελεστούν </a:t>
            </a:r>
            <a:r>
              <a:rPr lang="el-GR" dirty="0">
                <a:solidFill>
                  <a:srgbClr val="252525"/>
                </a:solidFill>
                <a:latin typeface="Arial" panose="020B0604020202020204" pitchFamily="34" charset="0"/>
              </a:rPr>
              <a:t>εν μέρει από τον </a:t>
            </a:r>
            <a:r>
              <a:rPr lang="el-GR" dirty="0" smtClean="0">
                <a:solidFill>
                  <a:srgbClr val="252525"/>
                </a:solidFill>
                <a:latin typeface="Arial" panose="020B0604020202020204" pitchFamily="34" charset="0"/>
              </a:rPr>
              <a:t>πελάτη. </a:t>
            </a:r>
            <a:endParaRPr lang="en-US" b="0" i="0" dirty="0">
              <a:solidFill>
                <a:srgbClr val="252525"/>
              </a:solidFill>
              <a:effectLst/>
              <a:latin typeface="Arial" panose="020B0604020202020204" pitchFamily="34" charset="0"/>
            </a:endParaRPr>
          </a:p>
        </p:txBody>
      </p:sp>
    </p:spTree>
    <p:extLst>
      <p:ext uri="{BB962C8B-B14F-4D97-AF65-F5344CB8AC3E}">
        <p14:creationId xmlns:p14="http://schemas.microsoft.com/office/powerpoint/2010/main" val="68423146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TotalTime>
  <Words>2044</Words>
  <Application>Microsoft Office PowerPoint</Application>
  <PresentationFormat>On-screen Show (4:3)</PresentationFormat>
  <Paragraphs>300</Paragraphs>
  <Slides>35</Slides>
  <Notes>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Wingdings</vt:lpstr>
      <vt:lpstr>Θέμα του Office</vt:lpstr>
      <vt:lpstr>Μάθημα 2</vt:lpstr>
      <vt:lpstr>Παραμετροποίηση και σχεδιασμός ιστοσελίδας</vt:lpstr>
      <vt:lpstr>Παραμετροποίηση και σχεδιασμός ιστοσελίδας</vt:lpstr>
      <vt:lpstr>Παραμετροποίηση και σχεδιασμός ιστοσελίδας</vt:lpstr>
      <vt:lpstr>Παραμετροποίηση και σχεδιασμός ιστοσελίδας</vt:lpstr>
      <vt:lpstr>Παραμετροποίηση και σχεδιασμός ιστοσελίδας</vt:lpstr>
      <vt:lpstr>Το μοντέλο MVC (Model View Controller).</vt:lpstr>
      <vt:lpstr>Το μοντέλο MVC (Model View Controller).</vt:lpstr>
      <vt:lpstr>Το MVC στο WEB</vt:lpstr>
      <vt:lpstr>HTML- Δομή του αρχείου</vt:lpstr>
      <vt:lpstr>HTML-Επικεφαλίδα </vt:lpstr>
      <vt:lpstr>Attributes</vt:lpstr>
      <vt:lpstr>Συχνά Attributes</vt:lpstr>
      <vt:lpstr>HTML Tags</vt:lpstr>
      <vt:lpstr>HTML Tags</vt:lpstr>
      <vt:lpstr>HTML Tags</vt:lpstr>
      <vt:lpstr>HTML Tags</vt:lpstr>
      <vt:lpstr>PowerPoint Presentation</vt:lpstr>
      <vt:lpstr>HTML Tags</vt:lpstr>
      <vt:lpstr>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HTML 5</vt:lpstr>
      <vt:lpstr>HTML 5 input</vt:lpstr>
      <vt:lpstr>HTML 5 Canvas</vt:lpstr>
      <vt:lpstr>HTML 5 Canvas</vt:lpstr>
      <vt:lpstr>HTML 5 Canvas example </vt:lpstr>
      <vt:lpstr>HTML 5 Video/audio</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Μάθημα 2</dc:title>
  <dc:creator>mclab</dc:creator>
  <cp:lastModifiedBy>amalamos</cp:lastModifiedBy>
  <cp:revision>184</cp:revision>
  <dcterms:created xsi:type="dcterms:W3CDTF">2014-03-12T16:45:58Z</dcterms:created>
  <dcterms:modified xsi:type="dcterms:W3CDTF">2017-03-15T06:05:10Z</dcterms:modified>
</cp:coreProperties>
</file>