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60" r:id="rId4"/>
    <p:sldId id="259" r:id="rId5"/>
    <p:sldId id="271" r:id="rId6"/>
    <p:sldId id="272" r:id="rId7"/>
    <p:sldId id="273" r:id="rId8"/>
    <p:sldId id="262" r:id="rId9"/>
    <p:sldId id="261" r:id="rId10"/>
    <p:sldId id="257" r:id="rId11"/>
    <p:sldId id="263" r:id="rId12"/>
    <p:sldId id="264" r:id="rId13"/>
    <p:sldId id="265" r:id="rId14"/>
    <p:sldId id="266" r:id="rId15"/>
    <p:sldId id="270" r:id="rId16"/>
    <p:sldId id="268" r:id="rId17"/>
    <p:sldId id="274" r:id="rId18"/>
    <p:sldId id="269" r:id="rId19"/>
    <p:sldId id="275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Φωτεινό στυλ 2 - Έμφαση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Φωτεινό στυλ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0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3F3D0-F3EC-444C-BB17-2AEEB6BA892F}" type="datetimeFigureOut">
              <a:rPr lang="el-GR" smtClean="0"/>
              <a:pPr/>
              <a:t>21/3/2017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7B064D-7EAE-4500-AEC3-DC679A3E22F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886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7B064D-7EAE-4500-AEC3-DC679A3E22F7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1044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21/3/2017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21/3/2017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21/3/2017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21/3/2017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21/3/2017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21/3/2017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21/3/2017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21/3/2017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21/3/2017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21/3/2017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21/3/2017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D74C5-D4CB-4F1C-8277-5A6214F6AFB8}" type="datetimeFigureOut">
              <a:rPr lang="el-GR" smtClean="0"/>
              <a:pPr/>
              <a:t>21/3/2017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upload.wikimedia.org/wikipedia/commons/3/3b/Database_models.jpg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Μάθημα </a:t>
            </a:r>
            <a:r>
              <a:rPr lang="en-US" dirty="0" smtClean="0"/>
              <a:t>3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Server side </a:t>
            </a:r>
            <a:r>
              <a:rPr lang="el-GR" dirty="0" smtClean="0"/>
              <a:t>προγραμματισμός</a:t>
            </a:r>
          </a:p>
          <a:p>
            <a:r>
              <a:rPr lang="el-GR" dirty="0" smtClean="0"/>
              <a:t>Βάσεις δεδομένων</a:t>
            </a:r>
          </a:p>
          <a:p>
            <a:r>
              <a:rPr lang="en-US" dirty="0" smtClean="0"/>
              <a:t>PHP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Relational Database management Systems</a:t>
            </a:r>
            <a:endParaRPr lang="el-GR" dirty="0"/>
          </a:p>
        </p:txBody>
      </p:sp>
      <p:sp>
        <p:nvSpPr>
          <p:cNvPr id="3" name="2 - TextBox"/>
          <p:cNvSpPr txBox="1"/>
          <p:nvPr/>
        </p:nvSpPr>
        <p:spPr>
          <a:xfrm>
            <a:off x="539552" y="1988840"/>
            <a:ext cx="820891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Παραδείγματα</a:t>
            </a:r>
            <a:r>
              <a:rPr lang="en-US" dirty="0" smtClean="0"/>
              <a:t>: SQL Server, ORACLE. </a:t>
            </a:r>
            <a:r>
              <a:rPr lang="en-US" dirty="0" err="1" smtClean="0"/>
              <a:t>MySQL</a:t>
            </a:r>
            <a:r>
              <a:rPr lang="en-US" dirty="0" smtClean="0"/>
              <a:t>, </a:t>
            </a:r>
            <a:r>
              <a:rPr lang="el-GR" dirty="0" smtClean="0"/>
              <a:t>κλπ</a:t>
            </a:r>
            <a:endParaRPr lang="en-US" dirty="0" smtClean="0"/>
          </a:p>
          <a:p>
            <a:r>
              <a:rPr lang="el-GR" dirty="0" smtClean="0"/>
              <a:t>Οι σχετικιστικές βάσεις έχουν σαν δομή οργάνωσης κατά σειρά επιπέδου προσέγγισης </a:t>
            </a:r>
          </a:p>
          <a:p>
            <a:r>
              <a:rPr lang="el-GR" dirty="0" smtClean="0"/>
              <a:t>Πίνακα </a:t>
            </a:r>
            <a:r>
              <a:rPr lang="en-US" dirty="0" smtClean="0"/>
              <a:t>(Table)</a:t>
            </a:r>
            <a:endParaRPr lang="el-GR" dirty="0" smtClean="0"/>
          </a:p>
          <a:p>
            <a:r>
              <a:rPr lang="el-GR" dirty="0" smtClean="0"/>
              <a:t>Πεδία  </a:t>
            </a:r>
            <a:r>
              <a:rPr lang="en-US" dirty="0" smtClean="0"/>
              <a:t>(Fields)</a:t>
            </a:r>
          </a:p>
          <a:p>
            <a:r>
              <a:rPr lang="el-GR" dirty="0" smtClean="0"/>
              <a:t>Στήλες (</a:t>
            </a:r>
            <a:r>
              <a:rPr lang="en-US" dirty="0" smtClean="0"/>
              <a:t>columns</a:t>
            </a:r>
            <a:r>
              <a:rPr lang="el-GR" dirty="0" smtClean="0"/>
              <a:t>)</a:t>
            </a:r>
          </a:p>
          <a:p>
            <a:r>
              <a:rPr lang="el-GR" dirty="0" smtClean="0"/>
              <a:t>Γραμμές (</a:t>
            </a:r>
            <a:r>
              <a:rPr lang="en-US" dirty="0" smtClean="0"/>
              <a:t>rows</a:t>
            </a:r>
            <a:r>
              <a:rPr lang="el-GR" dirty="0" smtClean="0"/>
              <a:t>)</a:t>
            </a:r>
          </a:p>
          <a:p>
            <a:r>
              <a:rPr lang="el-GR" dirty="0" smtClean="0"/>
              <a:t>Κελιά (</a:t>
            </a:r>
            <a:r>
              <a:rPr lang="en-US" dirty="0" smtClean="0"/>
              <a:t>cells</a:t>
            </a:r>
            <a:r>
              <a:rPr lang="el-GR" dirty="0" smtClean="0"/>
              <a:t>)</a:t>
            </a:r>
            <a:endParaRPr lang="en-US" dirty="0" smtClean="0"/>
          </a:p>
          <a:p>
            <a:endParaRPr lang="en-US" dirty="0" smtClean="0"/>
          </a:p>
          <a:p>
            <a:r>
              <a:rPr lang="el-GR" dirty="0" smtClean="0"/>
              <a:t>Χαρακτηριστικό τους γνώρισμα είναι η αναζήτηση που γίνεται σε συνδυασμό πινάκων με χρήση κοινών στοιχείων που μοιράζονται οι πίνακες. Επίσης κοινό χαρακτηριστικό τους  είναι η παρουσία πρωτεύοντος κλειδιού (</a:t>
            </a:r>
            <a:r>
              <a:rPr lang="en-US" dirty="0" smtClean="0"/>
              <a:t>primary key</a:t>
            </a:r>
            <a:r>
              <a:rPr lang="el-GR" dirty="0" smtClean="0"/>
              <a:t>)</a:t>
            </a:r>
            <a:r>
              <a:rPr lang="en-US" dirty="0" smtClean="0"/>
              <a:t> </a:t>
            </a:r>
            <a:r>
              <a:rPr lang="el-GR" dirty="0" smtClean="0"/>
              <a:t>που σημαίνει ότι υπάρχει μια στήλη που η εγγραφές της διαφέρουν μεταξύ των γραμμών. Είναι πιθανό στο ρόλο του πρωτεύοντος κλειδιού να μην είναι μια στήλη αλλά ένας συνδυασμός από 2 στήλες.</a:t>
            </a:r>
            <a:endParaRPr lang="el-GR" dirty="0"/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2652464" y="2892544"/>
          <a:ext cx="6096000" cy="111252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ID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AUTHOR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TITLE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EDITOR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Malamos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Multimedia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MGH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34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 </a:t>
                      </a:r>
                      <a:r>
                        <a:rPr lang="en-US" dirty="0" err="1" smtClean="0"/>
                        <a:t>Malamos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Internet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MGH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5 - TextBox"/>
          <p:cNvSpPr txBox="1"/>
          <p:nvPr/>
        </p:nvSpPr>
        <p:spPr>
          <a:xfrm>
            <a:off x="2627784" y="2492896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Table BOOK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      Η δημοφιλέστερη </a:t>
            </a:r>
            <a:r>
              <a:rPr lang="en-US" dirty="0" err="1" smtClean="0"/>
              <a:t>opensource</a:t>
            </a:r>
            <a:r>
              <a:rPr lang="en-US" dirty="0" smtClean="0"/>
              <a:t> </a:t>
            </a:r>
            <a:r>
              <a:rPr lang="el-GR" dirty="0" smtClean="0"/>
              <a:t>βάση δεδομένων</a:t>
            </a:r>
            <a:endParaRPr lang="el-GR" dirty="0"/>
          </a:p>
        </p:txBody>
      </p:sp>
      <p:pic>
        <p:nvPicPr>
          <p:cNvPr id="1026" name="Picture 2" descr="MySQ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134" y="332656"/>
            <a:ext cx="1667554" cy="864096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>
            <a:off x="323528" y="1700808"/>
            <a:ext cx="86409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Είναι </a:t>
            </a:r>
            <a:r>
              <a:rPr lang="en-US" dirty="0" smtClean="0"/>
              <a:t>SQL</a:t>
            </a:r>
            <a:r>
              <a:rPr lang="el-GR" dirty="0" smtClean="0"/>
              <a:t> </a:t>
            </a:r>
            <a:r>
              <a:rPr lang="en-US" dirty="0" smtClean="0"/>
              <a:t>RDBMS </a:t>
            </a:r>
            <a:r>
              <a:rPr lang="el-GR" dirty="0" smtClean="0"/>
              <a:t>και είναι </a:t>
            </a:r>
            <a:r>
              <a:rPr lang="en-US" dirty="0" smtClean="0"/>
              <a:t>server </a:t>
            </a:r>
            <a:r>
              <a:rPr lang="el-GR" dirty="0" smtClean="0"/>
              <a:t>δηλαδή μπορούμε να συνδεθούμε μαζί της μέσω </a:t>
            </a:r>
            <a:r>
              <a:rPr lang="en-US" dirty="0" smtClean="0"/>
              <a:t>TCP-IP (default port 3306).</a:t>
            </a:r>
          </a:p>
          <a:p>
            <a:endParaRPr lang="en-US" dirty="0" smtClean="0"/>
          </a:p>
          <a:p>
            <a:r>
              <a:rPr lang="el-GR" dirty="0" smtClean="0"/>
              <a:t>Σύνδεση με γλώσσα προγραμματισμού γίνεται μέσω </a:t>
            </a:r>
            <a:r>
              <a:rPr lang="en-US" dirty="0" smtClean="0"/>
              <a:t>TCP-IP session </a:t>
            </a:r>
            <a:r>
              <a:rPr lang="el-GR" dirty="0" smtClean="0"/>
              <a:t>και διατηρεί τη σύνδεση μέχρι να την κλείσουμε</a:t>
            </a:r>
            <a:r>
              <a:rPr lang="en-US" dirty="0" smtClean="0"/>
              <a:t> (</a:t>
            </a:r>
            <a:r>
              <a:rPr lang="el-GR" dirty="0" smtClean="0"/>
              <a:t>κλασική χρήση </a:t>
            </a:r>
            <a:r>
              <a:rPr lang="en-US" dirty="0" smtClean="0"/>
              <a:t>client</a:t>
            </a:r>
            <a:r>
              <a:rPr lang="el-GR" dirty="0" smtClean="0"/>
              <a:t>-</a:t>
            </a:r>
            <a:r>
              <a:rPr lang="en-US" dirty="0" smtClean="0"/>
              <a:t>server </a:t>
            </a:r>
            <a:r>
              <a:rPr lang="el-GR" dirty="0" smtClean="0"/>
              <a:t>δομής</a:t>
            </a:r>
            <a:r>
              <a:rPr lang="en-US" dirty="0" smtClean="0"/>
              <a:t>)</a:t>
            </a:r>
            <a:r>
              <a:rPr lang="el-GR" dirty="0" smtClean="0"/>
              <a:t>.</a:t>
            </a:r>
          </a:p>
          <a:p>
            <a:r>
              <a:rPr lang="el-GR" dirty="0" smtClean="0"/>
              <a:t>Άρα συνδεόμαστε μια φορά σε μια σελίδα και εκτελούμε όλες τις ερωτήσεις ή τις συναρτήσεις που θέλουμε από τη βάση. (παράδειγμα από </a:t>
            </a:r>
            <a:r>
              <a:rPr lang="en-US" dirty="0" smtClean="0"/>
              <a:t>w3schools.com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8" name="7 - Ορθογώνιο"/>
          <p:cNvSpPr/>
          <p:nvPr/>
        </p:nvSpPr>
        <p:spPr>
          <a:xfrm>
            <a:off x="4968552" y="3838396"/>
            <a:ext cx="39959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/>
              <a:t>&lt;?</a:t>
            </a:r>
            <a:r>
              <a:rPr lang="en-GB" sz="1600" dirty="0" err="1" smtClean="0"/>
              <a:t>php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$con=</a:t>
            </a:r>
            <a:r>
              <a:rPr lang="en-GB" sz="1600" dirty="0" err="1" smtClean="0"/>
              <a:t>mysqli_connect</a:t>
            </a:r>
            <a:r>
              <a:rPr lang="en-GB" sz="1600" dirty="0" smtClean="0"/>
              <a:t>("example.com","peter","abc123","my_db");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// Check connection</a:t>
            </a:r>
            <a:br>
              <a:rPr lang="en-GB" sz="1600" dirty="0" smtClean="0"/>
            </a:br>
            <a:r>
              <a:rPr lang="en-GB" sz="1600" dirty="0" smtClean="0"/>
              <a:t>if (</a:t>
            </a:r>
            <a:r>
              <a:rPr lang="en-GB" sz="1600" dirty="0" err="1" smtClean="0"/>
              <a:t>mysqli_connect_errno</a:t>
            </a:r>
            <a:r>
              <a:rPr lang="en-GB" sz="1600" dirty="0" smtClean="0"/>
              <a:t>())</a:t>
            </a:r>
            <a:br>
              <a:rPr lang="en-GB" sz="1600" dirty="0" smtClean="0"/>
            </a:br>
            <a:r>
              <a:rPr lang="en-GB" sz="1600" dirty="0" smtClean="0"/>
              <a:t>  {</a:t>
            </a:r>
            <a:br>
              <a:rPr lang="en-GB" sz="1600" dirty="0" smtClean="0"/>
            </a:br>
            <a:r>
              <a:rPr lang="en-GB" sz="1600" dirty="0" smtClean="0"/>
              <a:t>  echo "Failed to connect to </a:t>
            </a:r>
            <a:r>
              <a:rPr lang="en-GB" sz="1600" dirty="0" err="1" smtClean="0"/>
              <a:t>MySQL</a:t>
            </a:r>
            <a:r>
              <a:rPr lang="en-GB" sz="1600" dirty="0" smtClean="0"/>
              <a:t>: " . </a:t>
            </a:r>
            <a:r>
              <a:rPr lang="en-GB" sz="1600" dirty="0" err="1" smtClean="0"/>
              <a:t>mysqli_connect_error</a:t>
            </a:r>
            <a:r>
              <a:rPr lang="en-GB" sz="1600" dirty="0" smtClean="0"/>
              <a:t>();</a:t>
            </a:r>
            <a:br>
              <a:rPr lang="en-GB" sz="1600" dirty="0" smtClean="0"/>
            </a:br>
            <a:r>
              <a:rPr lang="en-GB" sz="1600" dirty="0" smtClean="0"/>
              <a:t>  }</a:t>
            </a:r>
            <a:br>
              <a:rPr lang="en-GB" sz="1600" dirty="0" smtClean="0"/>
            </a:br>
            <a:r>
              <a:rPr lang="en-GB" sz="1600" dirty="0" err="1" smtClean="0"/>
              <a:t>mysqli_close</a:t>
            </a:r>
            <a:r>
              <a:rPr lang="en-GB" sz="1600" dirty="0" smtClean="0"/>
              <a:t>($con);</a:t>
            </a:r>
            <a:br>
              <a:rPr lang="en-GB" sz="1600" dirty="0" smtClean="0"/>
            </a:br>
            <a:r>
              <a:rPr lang="en-GB" sz="1600" dirty="0" smtClean="0"/>
              <a:t>?&gt; </a:t>
            </a:r>
            <a:endParaRPr lang="el-G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-select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179512" y="1196752"/>
            <a:ext cx="88924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i="1" dirty="0" smtClean="0"/>
              <a:t>Να διαβάσετε </a:t>
            </a:r>
            <a:r>
              <a:rPr lang="en-US" sz="1600" i="1" dirty="0" smtClean="0"/>
              <a:t> </a:t>
            </a:r>
            <a:r>
              <a:rPr lang="el-GR" sz="1600" i="1" dirty="0" smtClean="0"/>
              <a:t>τις 17 πρώτες ενότητες (μέχρι </a:t>
            </a:r>
            <a:r>
              <a:rPr lang="en-US" sz="1600" i="1" dirty="0" smtClean="0"/>
              <a:t>SQL Between</a:t>
            </a:r>
            <a:r>
              <a:rPr lang="el-GR" sz="1600" i="1" dirty="0" smtClean="0"/>
              <a:t>) από </a:t>
            </a:r>
            <a:r>
              <a:rPr lang="en-US" sz="1600" i="1" dirty="0" smtClean="0"/>
              <a:t>www.w3schools.com/sql</a:t>
            </a:r>
            <a:endParaRPr lang="en-US" i="1" dirty="0" smtClean="0"/>
          </a:p>
          <a:p>
            <a:endParaRPr lang="el-GR" dirty="0" smtClean="0"/>
          </a:p>
          <a:p>
            <a:r>
              <a:rPr lang="en-US" dirty="0" smtClean="0"/>
              <a:t>SELECT column_name1, column_name2, column_name3,… FROM </a:t>
            </a:r>
            <a:r>
              <a:rPr lang="en-US" dirty="0" err="1" smtClean="0"/>
              <a:t>table_name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r>
              <a:rPr lang="en-US" dirty="0" smtClean="0"/>
              <a:t>SELECT * FROM </a:t>
            </a:r>
            <a:r>
              <a:rPr lang="en-US" dirty="0" err="1" smtClean="0"/>
              <a:t>table_name</a:t>
            </a:r>
            <a:r>
              <a:rPr lang="en-US" dirty="0" smtClean="0"/>
              <a:t>;</a:t>
            </a:r>
            <a:endParaRPr lang="en-US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2148408" y="2892544"/>
          <a:ext cx="6096000" cy="111252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ID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AUTHOR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TITLE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EDITOR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Malamos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Multimedia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MGH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34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 </a:t>
                      </a:r>
                      <a:r>
                        <a:rPr lang="en-US" dirty="0" err="1" smtClean="0"/>
                        <a:t>Malamos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Internet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MGH</a:t>
                      </a:r>
                      <a:endParaRPr lang="el-G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2123728" y="2492896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Table BOOK</a:t>
            </a:r>
            <a:endParaRPr lang="el-GR" dirty="0"/>
          </a:p>
        </p:txBody>
      </p:sp>
      <p:sp>
        <p:nvSpPr>
          <p:cNvPr id="6" name="5 - TextBox"/>
          <p:cNvSpPr txBox="1"/>
          <p:nvPr/>
        </p:nvSpPr>
        <p:spPr>
          <a:xfrm>
            <a:off x="251520" y="4653136"/>
            <a:ext cx="2354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 * FROM BOOK </a:t>
            </a:r>
            <a:endParaRPr lang="el-GR" dirty="0"/>
          </a:p>
        </p:txBody>
      </p:sp>
      <p:sp>
        <p:nvSpPr>
          <p:cNvPr id="7" name="6 - Δεξιό βέλος"/>
          <p:cNvSpPr/>
          <p:nvPr/>
        </p:nvSpPr>
        <p:spPr>
          <a:xfrm>
            <a:off x="2483768" y="4653136"/>
            <a:ext cx="151216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9" name="8 - Πίνακας"/>
          <p:cNvGraphicFramePr>
            <a:graphicFrameLocks noGrp="1"/>
          </p:cNvGraphicFramePr>
          <p:nvPr/>
        </p:nvGraphicFramePr>
        <p:xfrm>
          <a:off x="4067944" y="4293096"/>
          <a:ext cx="4608512" cy="74168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648072"/>
                <a:gridCol w="1656184"/>
                <a:gridCol w="1350771"/>
                <a:gridCol w="95348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l-G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AG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Malamos</a:t>
                      </a:r>
                      <a:endParaRPr lang="el-G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Multimedia</a:t>
                      </a:r>
                      <a:endParaRPr lang="el-G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MGH</a:t>
                      </a:r>
                      <a:endParaRPr lang="el-G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34</a:t>
                      </a:r>
                      <a:endParaRPr lang="el-GR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AG </a:t>
                      </a:r>
                      <a:r>
                        <a:rPr lang="en-US" b="0" dirty="0" err="1" smtClean="0"/>
                        <a:t>Malamos</a:t>
                      </a:r>
                      <a:endParaRPr lang="el-GR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Internet</a:t>
                      </a:r>
                      <a:endParaRPr lang="el-GR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MGH</a:t>
                      </a:r>
                      <a:endParaRPr lang="el-GR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9 - TextBox"/>
          <p:cNvSpPr txBox="1"/>
          <p:nvPr/>
        </p:nvSpPr>
        <p:spPr>
          <a:xfrm>
            <a:off x="251520" y="6309320"/>
            <a:ext cx="2862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 ID,TITLE FROM BOOK</a:t>
            </a:r>
            <a:endParaRPr lang="el-GR" dirty="0"/>
          </a:p>
        </p:txBody>
      </p:sp>
      <p:sp>
        <p:nvSpPr>
          <p:cNvPr id="11" name="10 - Δεξιό βέλος"/>
          <p:cNvSpPr/>
          <p:nvPr/>
        </p:nvSpPr>
        <p:spPr>
          <a:xfrm>
            <a:off x="3068216" y="6237312"/>
            <a:ext cx="151216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12" name="11 - Πίνακας"/>
          <p:cNvGraphicFramePr>
            <a:graphicFrameLocks noGrp="1"/>
          </p:cNvGraphicFramePr>
          <p:nvPr/>
        </p:nvGraphicFramePr>
        <p:xfrm>
          <a:off x="4824028" y="5999688"/>
          <a:ext cx="2772308" cy="74168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386154"/>
                <a:gridCol w="13861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l-G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Multimedia</a:t>
                      </a:r>
                      <a:endParaRPr lang="el-G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34</a:t>
                      </a:r>
                      <a:endParaRPr lang="el-GR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Internet</a:t>
                      </a:r>
                      <a:endParaRPr lang="el-GR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–select/where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23528" y="1268760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SELECT </a:t>
            </a:r>
            <a:r>
              <a:rPr lang="en-US" i="1" dirty="0" smtClean="0"/>
              <a:t>column_name1</a:t>
            </a:r>
            <a:r>
              <a:rPr lang="en-US" dirty="0" smtClean="0"/>
              <a:t>, </a:t>
            </a:r>
            <a:r>
              <a:rPr lang="en-US" i="1" dirty="0" smtClean="0"/>
              <a:t>column_name2 </a:t>
            </a:r>
            <a:r>
              <a:rPr lang="en-US" dirty="0" smtClean="0"/>
              <a:t>FROM </a:t>
            </a:r>
            <a:r>
              <a:rPr lang="en-US" i="1" dirty="0" err="1" smtClean="0"/>
              <a:t>table_name</a:t>
            </a:r>
            <a:r>
              <a:rPr lang="en-US" i="1" dirty="0" smtClean="0"/>
              <a:t> </a:t>
            </a:r>
            <a:r>
              <a:rPr lang="en-US" dirty="0" smtClean="0"/>
              <a:t>WHERE </a:t>
            </a:r>
            <a:r>
              <a:rPr lang="en-US" i="1" dirty="0" err="1" smtClean="0"/>
              <a:t>column_name</a:t>
            </a:r>
            <a:r>
              <a:rPr lang="en-US" i="1" dirty="0" smtClean="0"/>
              <a:t> operator value</a:t>
            </a:r>
            <a:r>
              <a:rPr lang="en-US" dirty="0" smtClean="0"/>
              <a:t>;</a:t>
            </a:r>
            <a:endParaRPr lang="el-GR" dirty="0"/>
          </a:p>
        </p:txBody>
      </p:sp>
      <p:sp>
        <p:nvSpPr>
          <p:cNvPr id="4" name="3 - TextBox"/>
          <p:cNvSpPr txBox="1"/>
          <p:nvPr/>
        </p:nvSpPr>
        <p:spPr>
          <a:xfrm>
            <a:off x="251520" y="2276872"/>
            <a:ext cx="3656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 * FROM BOOK WHERE ID=34 </a:t>
            </a:r>
            <a:endParaRPr lang="el-GR" dirty="0"/>
          </a:p>
        </p:txBody>
      </p:sp>
      <p:sp>
        <p:nvSpPr>
          <p:cNvPr id="5" name="4 - Δεξιό βέλος"/>
          <p:cNvSpPr/>
          <p:nvPr/>
        </p:nvSpPr>
        <p:spPr>
          <a:xfrm>
            <a:off x="3851920" y="2204864"/>
            <a:ext cx="57606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4644008" y="2204864"/>
          <a:ext cx="4176464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  <a:gridCol w="1656184"/>
                <a:gridCol w="1044116"/>
                <a:gridCol w="104411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34</a:t>
                      </a:r>
                      <a:endParaRPr lang="el-G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 </a:t>
                      </a:r>
                      <a:r>
                        <a:rPr lang="en-US" dirty="0" err="1" smtClean="0"/>
                        <a:t>Malamos</a:t>
                      </a:r>
                      <a:endParaRPr lang="el-G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Internet</a:t>
                      </a:r>
                      <a:endParaRPr lang="el-G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MGH</a:t>
                      </a:r>
                      <a:endParaRPr lang="el-GR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6 - TextBox"/>
          <p:cNvSpPr txBox="1"/>
          <p:nvPr/>
        </p:nvSpPr>
        <p:spPr>
          <a:xfrm>
            <a:off x="251520" y="3306584"/>
            <a:ext cx="5597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 ID, TITLE FROM BOOK WHERE TITLE=‘Multimedia’ </a:t>
            </a:r>
            <a:endParaRPr lang="el-GR" dirty="0"/>
          </a:p>
        </p:txBody>
      </p:sp>
      <p:sp>
        <p:nvSpPr>
          <p:cNvPr id="8" name="7 - Δεξιό βέλος"/>
          <p:cNvSpPr/>
          <p:nvPr/>
        </p:nvSpPr>
        <p:spPr>
          <a:xfrm>
            <a:off x="5724128" y="3284984"/>
            <a:ext cx="656456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9" name="8 - Πίνακας"/>
          <p:cNvGraphicFramePr>
            <a:graphicFrameLocks noGrp="1"/>
          </p:cNvGraphicFramePr>
          <p:nvPr/>
        </p:nvGraphicFramePr>
        <p:xfrm>
          <a:off x="6588224" y="3274184"/>
          <a:ext cx="2160240" cy="37084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576064"/>
                <a:gridCol w="158417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l-G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Multimedia</a:t>
                      </a:r>
                      <a:endParaRPr lang="el-G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– insert, update, delete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1628800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INSERT INTO </a:t>
            </a:r>
            <a:r>
              <a:rPr lang="en-US" i="1" dirty="0" err="1" smtClean="0"/>
              <a:t>table_name</a:t>
            </a:r>
            <a:r>
              <a:rPr lang="en-US" dirty="0" smtClean="0"/>
              <a:t> (</a:t>
            </a:r>
            <a:r>
              <a:rPr lang="en-US" i="1" dirty="0" smtClean="0"/>
              <a:t>column1</a:t>
            </a:r>
            <a:r>
              <a:rPr lang="en-US" dirty="0" smtClean="0"/>
              <a:t>,</a:t>
            </a:r>
            <a:r>
              <a:rPr lang="en-US" i="1" dirty="0" smtClean="0"/>
              <a:t>column2</a:t>
            </a:r>
            <a:r>
              <a:rPr lang="en-US" dirty="0" smtClean="0"/>
              <a:t>,</a:t>
            </a:r>
            <a:r>
              <a:rPr lang="en-US" i="1" dirty="0" smtClean="0"/>
              <a:t>column3</a:t>
            </a:r>
            <a:r>
              <a:rPr lang="en-US" dirty="0" smtClean="0"/>
              <a:t>,...)</a:t>
            </a:r>
            <a:br>
              <a:rPr lang="en-US" dirty="0" smtClean="0"/>
            </a:br>
            <a:r>
              <a:rPr lang="en-US" dirty="0" smtClean="0"/>
              <a:t>VALUES (</a:t>
            </a:r>
            <a:r>
              <a:rPr lang="en-US" i="1" dirty="0" smtClean="0"/>
              <a:t>value1</a:t>
            </a:r>
            <a:r>
              <a:rPr lang="en-US" dirty="0" smtClean="0"/>
              <a:t>,</a:t>
            </a:r>
            <a:r>
              <a:rPr lang="en-US" i="1" dirty="0" smtClean="0"/>
              <a:t>value2</a:t>
            </a:r>
            <a:r>
              <a:rPr lang="en-US" dirty="0" smtClean="0"/>
              <a:t>,</a:t>
            </a:r>
            <a:r>
              <a:rPr lang="en-US" i="1" dirty="0" smtClean="0"/>
              <a:t>value3</a:t>
            </a:r>
            <a:r>
              <a:rPr lang="en-US" dirty="0" smtClean="0"/>
              <a:t>,...);</a:t>
            </a:r>
            <a:endParaRPr lang="en-US" dirty="0"/>
          </a:p>
        </p:txBody>
      </p:sp>
      <p:sp>
        <p:nvSpPr>
          <p:cNvPr id="4" name="3 - Ορθογώνιο"/>
          <p:cNvSpPr/>
          <p:nvPr/>
        </p:nvSpPr>
        <p:spPr>
          <a:xfrm>
            <a:off x="395536" y="270892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UPDATE </a:t>
            </a:r>
            <a:r>
              <a:rPr lang="en-US" i="1" dirty="0" err="1" smtClean="0"/>
              <a:t>table_name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SET </a:t>
            </a:r>
            <a:r>
              <a:rPr lang="en-US" i="1" dirty="0" smtClean="0"/>
              <a:t>column1</a:t>
            </a:r>
            <a:r>
              <a:rPr lang="en-US" dirty="0" smtClean="0"/>
              <a:t>=</a:t>
            </a:r>
            <a:r>
              <a:rPr lang="en-US" i="1" dirty="0" smtClean="0"/>
              <a:t>value1</a:t>
            </a:r>
            <a:r>
              <a:rPr lang="en-US" dirty="0" smtClean="0"/>
              <a:t>,</a:t>
            </a:r>
            <a:r>
              <a:rPr lang="en-US" i="1" dirty="0" smtClean="0"/>
              <a:t>column2</a:t>
            </a:r>
            <a:r>
              <a:rPr lang="en-US" dirty="0" smtClean="0"/>
              <a:t>=</a:t>
            </a:r>
            <a:r>
              <a:rPr lang="en-US" i="1" dirty="0" smtClean="0"/>
              <a:t>value2</a:t>
            </a:r>
            <a:r>
              <a:rPr lang="en-US" dirty="0" smtClean="0"/>
              <a:t>,...</a:t>
            </a:r>
            <a:br>
              <a:rPr lang="en-US" dirty="0" smtClean="0"/>
            </a:br>
            <a:r>
              <a:rPr lang="en-US" dirty="0" smtClean="0"/>
              <a:t>WHERE </a:t>
            </a:r>
            <a:r>
              <a:rPr lang="en-US" i="1" dirty="0" err="1" smtClean="0"/>
              <a:t>some_column</a:t>
            </a:r>
            <a:r>
              <a:rPr lang="en-US" dirty="0" smtClean="0"/>
              <a:t>=</a:t>
            </a:r>
            <a:r>
              <a:rPr lang="en-US" i="1" dirty="0" err="1" smtClean="0"/>
              <a:t>some_value</a:t>
            </a:r>
            <a:r>
              <a:rPr lang="en-US" dirty="0" smtClean="0"/>
              <a:t>;</a:t>
            </a:r>
            <a:endParaRPr lang="el-GR" dirty="0"/>
          </a:p>
        </p:txBody>
      </p:sp>
      <p:sp>
        <p:nvSpPr>
          <p:cNvPr id="5" name="4 - Ορθογώνιο"/>
          <p:cNvSpPr/>
          <p:nvPr/>
        </p:nvSpPr>
        <p:spPr>
          <a:xfrm>
            <a:off x="432048" y="400680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DELETE FROM </a:t>
            </a:r>
            <a:r>
              <a:rPr lang="en-US" i="1" dirty="0" err="1" smtClean="0"/>
              <a:t>table_name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 </a:t>
            </a:r>
            <a:r>
              <a:rPr lang="en-US" i="1" dirty="0" err="1" smtClean="0"/>
              <a:t>some_column</a:t>
            </a:r>
            <a:r>
              <a:rPr lang="en-US" dirty="0" smtClean="0"/>
              <a:t>=</a:t>
            </a:r>
            <a:r>
              <a:rPr lang="en-US" i="1" dirty="0" err="1" smtClean="0"/>
              <a:t>some_value</a:t>
            </a:r>
            <a:r>
              <a:rPr lang="en-US" dirty="0" smtClean="0"/>
              <a:t>;</a:t>
            </a:r>
            <a:endParaRPr lang="el-GR" dirty="0"/>
          </a:p>
        </p:txBody>
      </p:sp>
      <p:sp>
        <p:nvSpPr>
          <p:cNvPr id="6" name="5 - Ορθογώνιο"/>
          <p:cNvSpPr/>
          <p:nvPr/>
        </p:nvSpPr>
        <p:spPr>
          <a:xfrm>
            <a:off x="467544" y="4941168"/>
            <a:ext cx="84969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SELECT </a:t>
            </a:r>
            <a:r>
              <a:rPr lang="en-US" i="1" dirty="0" err="1" smtClean="0"/>
              <a:t>column_name</a:t>
            </a:r>
            <a:r>
              <a:rPr lang="en-US" i="1" dirty="0" smtClean="0"/>
              <a:t>(s)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i="1" dirty="0" err="1" smtClean="0"/>
              <a:t>table_name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 </a:t>
            </a:r>
            <a:r>
              <a:rPr lang="en-US" i="1" dirty="0" err="1" smtClean="0"/>
              <a:t>column_name</a:t>
            </a:r>
            <a:r>
              <a:rPr lang="en-US" dirty="0" smtClean="0"/>
              <a:t> LIKE </a:t>
            </a:r>
            <a:r>
              <a:rPr lang="en-US" i="1" dirty="0" smtClean="0"/>
              <a:t>pattern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r>
              <a:rPr lang="el-GR" dirty="0" smtClean="0"/>
              <a:t>Όπου το </a:t>
            </a:r>
            <a:r>
              <a:rPr lang="en-US" dirty="0" err="1" smtClean="0"/>
              <a:t>patern</a:t>
            </a:r>
            <a:r>
              <a:rPr lang="en-US" dirty="0" smtClean="0"/>
              <a:t> </a:t>
            </a:r>
            <a:r>
              <a:rPr lang="el-GR" dirty="0" smtClean="0"/>
              <a:t>είναι της μορφής  ‘%</a:t>
            </a:r>
            <a:r>
              <a:rPr lang="en-US" dirty="0" smtClean="0"/>
              <a:t>media%’ </a:t>
            </a:r>
            <a:r>
              <a:rPr lang="el-GR" dirty="0" smtClean="0"/>
              <a:t>με τα σύμβολα % να σημαίνουν ότι ψάχνουμε για λέξεις που περιέχουν τον συνδετικό </a:t>
            </a:r>
            <a:r>
              <a:rPr lang="en-US" dirty="0" smtClean="0"/>
              <a:t>media </a:t>
            </a:r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ΠΙΝΑΚΑΣ ΥΠΟΔΕΙΓΜΑ ΑΠΟ </a:t>
            </a:r>
            <a:r>
              <a:rPr lang="en-US" dirty="0" smtClean="0"/>
              <a:t>w3schools.com</a:t>
            </a:r>
            <a:endParaRPr lang="el-GR" dirty="0"/>
          </a:p>
        </p:txBody>
      </p:sp>
      <p:graphicFrame>
        <p:nvGraphicFramePr>
          <p:cNvPr id="12" name="11 - Πίνακας"/>
          <p:cNvGraphicFramePr>
            <a:graphicFrameLocks noGrp="1"/>
          </p:cNvGraphicFramePr>
          <p:nvPr/>
        </p:nvGraphicFramePr>
        <p:xfrm>
          <a:off x="1187624" y="1772816"/>
          <a:ext cx="7128793" cy="410754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018399"/>
                <a:gridCol w="1018399"/>
                <a:gridCol w="1018399"/>
                <a:gridCol w="1018399"/>
                <a:gridCol w="1018399"/>
                <a:gridCol w="1018399"/>
                <a:gridCol w="1018399"/>
              </a:tblGrid>
              <a:tr h="483810">
                <a:tc>
                  <a:txBody>
                    <a:bodyPr/>
                    <a:lstStyle/>
                    <a:p>
                      <a:r>
                        <a:rPr lang="en-GB" sz="1000" dirty="0" err="1"/>
                        <a:t>CustomerID</a:t>
                      </a:r>
                      <a:endParaRPr lang="en-GB" sz="1000" dirty="0"/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CustomerName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ContactName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Address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City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PostalCode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Country</a:t>
                      </a:r>
                    </a:p>
                  </a:txBody>
                  <a:tcPr marL="48381" marR="48381" marT="24190" marB="24190" anchor="ctr"/>
                </a:tc>
              </a:tr>
              <a:tr h="483810">
                <a:tc>
                  <a:txBody>
                    <a:bodyPr/>
                    <a:lstStyle/>
                    <a:p>
                      <a:r>
                        <a:rPr lang="el-GR" sz="1000"/>
                        <a:t>1</a:t>
                      </a:r>
                      <a:br>
                        <a:rPr lang="el-GR" sz="1000"/>
                      </a:br>
                      <a:r>
                        <a:rPr lang="el-GR" sz="1000"/>
                        <a:t/>
                      </a:r>
                      <a:br>
                        <a:rPr lang="el-GR" sz="1000"/>
                      </a:br>
                      <a:endParaRPr lang="el-GR" sz="1000"/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Alfreds Futterkiste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Maria Anders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Obere Str. 57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Berlin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l-GR" sz="1000"/>
                        <a:t>12209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Germany</a:t>
                      </a:r>
                    </a:p>
                  </a:txBody>
                  <a:tcPr marL="48381" marR="48381" marT="24190" marB="24190" anchor="ctr"/>
                </a:tc>
              </a:tr>
              <a:tr h="1064381">
                <a:tc>
                  <a:txBody>
                    <a:bodyPr/>
                    <a:lstStyle/>
                    <a:p>
                      <a:r>
                        <a:rPr lang="el-GR" sz="1000"/>
                        <a:t>2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s-ES" sz="1000"/>
                        <a:t>Ana Trujillo Emparedados y helados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Ana Trujillo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s-ES" sz="1000"/>
                        <a:t>Avda. de la Constitución 2222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México D.F.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l-GR" sz="1000"/>
                        <a:t>05021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Mexico</a:t>
                      </a:r>
                    </a:p>
                  </a:txBody>
                  <a:tcPr marL="48381" marR="48381" marT="24190" marB="24190" anchor="ctr"/>
                </a:tc>
              </a:tr>
              <a:tr h="919238">
                <a:tc>
                  <a:txBody>
                    <a:bodyPr/>
                    <a:lstStyle/>
                    <a:p>
                      <a:r>
                        <a:rPr lang="el-GR" sz="1000"/>
                        <a:t>3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Antonio Moreno Taquería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Antonio Moreno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Mataderos 2312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México D.F.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l-GR" sz="1000"/>
                        <a:t>05023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Mexico</a:t>
                      </a:r>
                    </a:p>
                  </a:txBody>
                  <a:tcPr marL="48381" marR="48381" marT="24190" marB="24190" anchor="ctr"/>
                </a:tc>
              </a:tr>
              <a:tr h="483810">
                <a:tc>
                  <a:txBody>
                    <a:bodyPr/>
                    <a:lstStyle/>
                    <a:p>
                      <a:r>
                        <a:rPr lang="el-GR" sz="1000"/>
                        <a:t>4</a:t>
                      </a:r>
                      <a:br>
                        <a:rPr lang="el-GR" sz="1000"/>
                      </a:br>
                      <a:r>
                        <a:rPr lang="el-GR" sz="1000"/>
                        <a:t/>
                      </a:r>
                      <a:br>
                        <a:rPr lang="el-GR" sz="1000"/>
                      </a:br>
                      <a:endParaRPr lang="el-GR" sz="1000"/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Around the Horn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Thomas Hardy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120 Hanover Sq.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London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WA1 1DP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UK</a:t>
                      </a:r>
                    </a:p>
                  </a:txBody>
                  <a:tcPr marL="48381" marR="48381" marT="24190" marB="24190" anchor="ctr"/>
                </a:tc>
              </a:tr>
              <a:tr h="628952">
                <a:tc>
                  <a:txBody>
                    <a:bodyPr/>
                    <a:lstStyle/>
                    <a:p>
                      <a:r>
                        <a:rPr lang="el-GR" sz="1000"/>
                        <a:t>5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Berglunds snabbköp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Christina Berglund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Berguvsvägen 8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Luleå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S-958 22</a:t>
                      </a:r>
                    </a:p>
                  </a:txBody>
                  <a:tcPr marL="48381" marR="48381" marT="24190" marB="24190" anchor="ctr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Sweden</a:t>
                      </a:r>
                    </a:p>
                  </a:txBody>
                  <a:tcPr marL="48381" marR="48381" marT="24190" marB="2419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PHP-</a:t>
            </a:r>
            <a:r>
              <a:rPr lang="en-US" sz="2400" dirty="0" err="1" smtClean="0"/>
              <a:t>MySQL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l-GR" sz="2400" dirty="0" smtClean="0"/>
              <a:t>Ανάκτηση και παρουσίαση δεδομένων </a:t>
            </a:r>
            <a:endParaRPr lang="el-GR" sz="2400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980728"/>
            <a:ext cx="81369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&lt;HTML&gt;</a:t>
            </a:r>
          </a:p>
          <a:p>
            <a:r>
              <a:rPr lang="en-US" sz="1600" dirty="0"/>
              <a:t>&lt;BODY&gt;</a:t>
            </a:r>
          </a:p>
          <a:p>
            <a:r>
              <a:rPr lang="en-US" sz="1600" dirty="0"/>
              <a:t>This is my First Page in </a:t>
            </a:r>
            <a:r>
              <a:rPr lang="en-US" sz="1600" dirty="0" smtClean="0"/>
              <a:t>PHP&lt;</a:t>
            </a:r>
            <a:r>
              <a:rPr lang="en-US" sz="1600" dirty="0" err="1" smtClean="0"/>
              <a:t>br</a:t>
            </a:r>
            <a:r>
              <a:rPr lang="en-US" sz="1600" dirty="0" smtClean="0"/>
              <a:t>&gt;</a:t>
            </a:r>
            <a:endParaRPr lang="en-US" sz="1600" dirty="0"/>
          </a:p>
          <a:p>
            <a:r>
              <a:rPr lang="en-US" sz="1600" dirty="0"/>
              <a:t>&lt;?</a:t>
            </a:r>
            <a:r>
              <a:rPr lang="en-US" sz="1600" dirty="0" err="1"/>
              <a:t>php</a:t>
            </a:r>
            <a:endParaRPr lang="en-US" sz="1600" dirty="0"/>
          </a:p>
          <a:p>
            <a:r>
              <a:rPr lang="en-US" sz="1600" dirty="0"/>
              <a:t> echo "I hope in the future to make even </a:t>
            </a:r>
            <a:r>
              <a:rPr lang="en-US" sz="1600" dirty="0" smtClean="0"/>
              <a:t>more&lt;</a:t>
            </a:r>
            <a:r>
              <a:rPr lang="en-US" sz="1600" dirty="0" err="1" smtClean="0"/>
              <a:t>br</a:t>
            </a:r>
            <a:r>
              <a:rPr lang="en-US" sz="1600" dirty="0" smtClean="0"/>
              <a:t>&gt;";</a:t>
            </a:r>
            <a:endParaRPr lang="en-US" sz="1600" dirty="0"/>
          </a:p>
          <a:p>
            <a:r>
              <a:rPr lang="en-US" sz="1600" dirty="0"/>
              <a:t>$con=</a:t>
            </a:r>
            <a:r>
              <a:rPr lang="en-US" sz="1600" dirty="0" err="1"/>
              <a:t>mysqli_connect</a:t>
            </a:r>
            <a:r>
              <a:rPr lang="en-US" sz="1600" dirty="0"/>
              <a:t>("localhost","id956372_amalamos","123456","id956372_dbtest");</a:t>
            </a:r>
          </a:p>
          <a:p>
            <a:r>
              <a:rPr lang="en-US" sz="1600" dirty="0"/>
              <a:t>// Check connection</a:t>
            </a:r>
          </a:p>
          <a:p>
            <a:r>
              <a:rPr lang="en-US" sz="1600" dirty="0"/>
              <a:t>if (</a:t>
            </a:r>
            <a:r>
              <a:rPr lang="en-US" sz="1600" dirty="0" err="1"/>
              <a:t>mysqli_connect_errno</a:t>
            </a:r>
            <a:r>
              <a:rPr lang="en-US" sz="1600" dirty="0"/>
              <a:t>())</a:t>
            </a:r>
          </a:p>
          <a:p>
            <a:r>
              <a:rPr lang="en-US" sz="1600" dirty="0"/>
              <a:t>  {</a:t>
            </a:r>
          </a:p>
          <a:p>
            <a:r>
              <a:rPr lang="en-US" sz="1600" dirty="0"/>
              <a:t>  echo "Failed to connect to MySQL: " . </a:t>
            </a:r>
            <a:r>
              <a:rPr lang="en-US" sz="1600" dirty="0" err="1"/>
              <a:t>mysqli_connect_error</a:t>
            </a:r>
            <a:r>
              <a:rPr lang="en-US" sz="1600" dirty="0"/>
              <a:t>();</a:t>
            </a:r>
          </a:p>
          <a:p>
            <a:r>
              <a:rPr lang="en-US" sz="1600" dirty="0"/>
              <a:t>  }</a:t>
            </a:r>
          </a:p>
          <a:p>
            <a:endParaRPr lang="en-US" sz="1600" dirty="0"/>
          </a:p>
          <a:p>
            <a:r>
              <a:rPr lang="en-US" sz="1600" dirty="0"/>
              <a:t>$result = </a:t>
            </a:r>
            <a:r>
              <a:rPr lang="en-US" sz="1600" dirty="0" err="1"/>
              <a:t>mysqli_query</a:t>
            </a:r>
            <a:r>
              <a:rPr lang="en-US" sz="1600" dirty="0"/>
              <a:t>($</a:t>
            </a:r>
            <a:r>
              <a:rPr lang="en-US" sz="1600" dirty="0" err="1"/>
              <a:t>con,"SELECT</a:t>
            </a:r>
            <a:r>
              <a:rPr lang="en-US" sz="1600" dirty="0"/>
              <a:t> * FROM Persons");</a:t>
            </a:r>
          </a:p>
          <a:p>
            <a:endParaRPr lang="en-US" sz="1600" dirty="0"/>
          </a:p>
          <a:p>
            <a:r>
              <a:rPr lang="en-US" sz="1600" dirty="0"/>
              <a:t>while($row = </a:t>
            </a:r>
            <a:r>
              <a:rPr lang="en-US" sz="1600" dirty="0" err="1"/>
              <a:t>mysqli_fetch_array</a:t>
            </a:r>
            <a:r>
              <a:rPr lang="en-US" sz="1600" dirty="0"/>
              <a:t>($result))</a:t>
            </a:r>
          </a:p>
          <a:p>
            <a:r>
              <a:rPr lang="en-US" sz="1600" dirty="0"/>
              <a:t>  {</a:t>
            </a:r>
          </a:p>
          <a:p>
            <a:r>
              <a:rPr lang="en-US" sz="1600" dirty="0"/>
              <a:t>  echo $row['</a:t>
            </a:r>
            <a:r>
              <a:rPr lang="en-US" sz="1600" dirty="0" err="1"/>
              <a:t>FirstName</a:t>
            </a:r>
            <a:r>
              <a:rPr lang="en-US" sz="1600" dirty="0"/>
              <a:t>'] . " " . $row['</a:t>
            </a:r>
            <a:r>
              <a:rPr lang="en-US" sz="1600" dirty="0" err="1"/>
              <a:t>LastName</a:t>
            </a:r>
            <a:r>
              <a:rPr lang="en-US" sz="1600" dirty="0"/>
              <a:t>'];</a:t>
            </a:r>
          </a:p>
          <a:p>
            <a:r>
              <a:rPr lang="en-US" sz="1600" dirty="0"/>
              <a:t>  echo "&lt;</a:t>
            </a:r>
            <a:r>
              <a:rPr lang="en-US" sz="1600" dirty="0" err="1"/>
              <a:t>br</a:t>
            </a:r>
            <a:r>
              <a:rPr lang="en-US" sz="1600" dirty="0"/>
              <a:t>&gt;";</a:t>
            </a:r>
          </a:p>
          <a:p>
            <a:r>
              <a:rPr lang="en-US" sz="1600" dirty="0"/>
              <a:t>  }</a:t>
            </a:r>
          </a:p>
          <a:p>
            <a:endParaRPr lang="en-US" sz="1600" dirty="0"/>
          </a:p>
          <a:p>
            <a:r>
              <a:rPr lang="en-US" sz="1600" dirty="0" err="1"/>
              <a:t>mysqli_close</a:t>
            </a:r>
            <a:r>
              <a:rPr lang="en-US" sz="1600" dirty="0"/>
              <a:t>($con);</a:t>
            </a:r>
          </a:p>
          <a:p>
            <a:r>
              <a:rPr lang="en-US" sz="1600" dirty="0"/>
              <a:t>?&gt;</a:t>
            </a:r>
          </a:p>
          <a:p>
            <a:r>
              <a:rPr lang="en-US" sz="1600" dirty="0"/>
              <a:t>&lt;/BODY&gt;</a:t>
            </a:r>
          </a:p>
          <a:p>
            <a:r>
              <a:rPr lang="en-US" sz="1600" dirty="0"/>
              <a:t>&lt;/HTML&gt;</a:t>
            </a:r>
            <a:endParaRPr lang="el-G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08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2588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PHP-</a:t>
            </a:r>
            <a:r>
              <a:rPr lang="en-US" sz="2400" dirty="0" err="1" smtClean="0"/>
              <a:t>MySQL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l-GR" sz="2400" dirty="0" smtClean="0"/>
              <a:t>Ανάκτηση και παρουσίαση …..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l-GR" sz="2400" dirty="0"/>
          </a:p>
        </p:txBody>
      </p:sp>
      <p:sp>
        <p:nvSpPr>
          <p:cNvPr id="5" name="Rectangle 4"/>
          <p:cNvSpPr/>
          <p:nvPr/>
        </p:nvSpPr>
        <p:spPr>
          <a:xfrm>
            <a:off x="251520" y="764704"/>
            <a:ext cx="856895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dirty="0"/>
              <a:t>&lt;HTML&gt;</a:t>
            </a:r>
          </a:p>
          <a:p>
            <a:r>
              <a:rPr lang="el-GR" sz="1600" dirty="0"/>
              <a:t>&lt;BODY&gt;</a:t>
            </a:r>
          </a:p>
          <a:p>
            <a:r>
              <a:rPr lang="el-GR" sz="1600" dirty="0" err="1"/>
              <a:t>This</a:t>
            </a:r>
            <a:r>
              <a:rPr lang="el-GR" sz="1600" dirty="0"/>
              <a:t> </a:t>
            </a:r>
            <a:r>
              <a:rPr lang="el-GR" sz="1600" dirty="0" err="1"/>
              <a:t>is</a:t>
            </a:r>
            <a:r>
              <a:rPr lang="el-GR" sz="1600" dirty="0"/>
              <a:t> </a:t>
            </a:r>
            <a:r>
              <a:rPr lang="el-GR" sz="1600" dirty="0" err="1"/>
              <a:t>my</a:t>
            </a:r>
            <a:r>
              <a:rPr lang="el-GR" sz="1600" dirty="0"/>
              <a:t> </a:t>
            </a:r>
            <a:r>
              <a:rPr lang="en-US" sz="1600" dirty="0" smtClean="0"/>
              <a:t>second </a:t>
            </a:r>
            <a:r>
              <a:rPr lang="el-GR" sz="1600" dirty="0" err="1" smtClean="0"/>
              <a:t>Page</a:t>
            </a:r>
            <a:r>
              <a:rPr lang="el-GR" sz="1600" dirty="0" smtClean="0"/>
              <a:t> </a:t>
            </a:r>
            <a:r>
              <a:rPr lang="el-GR" sz="1600" dirty="0"/>
              <a:t>in PHP</a:t>
            </a:r>
          </a:p>
          <a:p>
            <a:r>
              <a:rPr lang="el-GR" sz="1600" dirty="0"/>
              <a:t>&lt;?</a:t>
            </a:r>
            <a:r>
              <a:rPr lang="el-GR" sz="1600" dirty="0" err="1"/>
              <a:t>php</a:t>
            </a:r>
            <a:endParaRPr lang="el-GR" sz="1600" dirty="0"/>
          </a:p>
          <a:p>
            <a:r>
              <a:rPr lang="el-GR" sz="1600" dirty="0"/>
              <a:t> </a:t>
            </a:r>
            <a:r>
              <a:rPr lang="el-GR" sz="1600" dirty="0" err="1"/>
              <a:t>echo</a:t>
            </a:r>
            <a:r>
              <a:rPr lang="el-GR" sz="1600" dirty="0"/>
              <a:t> "I </a:t>
            </a:r>
            <a:r>
              <a:rPr lang="el-GR" sz="1600" dirty="0" err="1"/>
              <a:t>hope</a:t>
            </a:r>
            <a:r>
              <a:rPr lang="el-GR" sz="1600" dirty="0"/>
              <a:t> in the </a:t>
            </a:r>
            <a:r>
              <a:rPr lang="el-GR" sz="1600" dirty="0" err="1"/>
              <a:t>future</a:t>
            </a:r>
            <a:r>
              <a:rPr lang="el-GR" sz="1600" dirty="0"/>
              <a:t> </a:t>
            </a:r>
            <a:r>
              <a:rPr lang="el-GR" sz="1600" dirty="0" err="1"/>
              <a:t>to</a:t>
            </a:r>
            <a:r>
              <a:rPr lang="el-GR" sz="1600" dirty="0"/>
              <a:t> </a:t>
            </a:r>
            <a:r>
              <a:rPr lang="el-GR" sz="1600" dirty="0" err="1"/>
              <a:t>make</a:t>
            </a:r>
            <a:r>
              <a:rPr lang="el-GR" sz="1600" dirty="0"/>
              <a:t> </a:t>
            </a:r>
            <a:r>
              <a:rPr lang="el-GR" sz="1600" dirty="0" err="1"/>
              <a:t>even</a:t>
            </a:r>
            <a:r>
              <a:rPr lang="el-GR" sz="1600" dirty="0"/>
              <a:t> </a:t>
            </a:r>
            <a:r>
              <a:rPr lang="el-GR" sz="1600" dirty="0" err="1"/>
              <a:t>more</a:t>
            </a:r>
            <a:r>
              <a:rPr lang="el-GR" sz="1600" dirty="0"/>
              <a:t>";</a:t>
            </a:r>
          </a:p>
          <a:p>
            <a:r>
              <a:rPr lang="el-GR" sz="1600" dirty="0"/>
              <a:t>$</a:t>
            </a:r>
            <a:r>
              <a:rPr lang="el-GR" sz="1600" dirty="0" err="1"/>
              <a:t>con</a:t>
            </a:r>
            <a:r>
              <a:rPr lang="el-GR" sz="1600" dirty="0"/>
              <a:t>=</a:t>
            </a:r>
            <a:r>
              <a:rPr lang="el-GR" sz="1600" dirty="0" err="1"/>
              <a:t>mysqli_connect</a:t>
            </a:r>
            <a:r>
              <a:rPr lang="el-GR" sz="1600" dirty="0"/>
              <a:t>("localhost","id956372_amalamos","123456","id956372_dbtest");</a:t>
            </a:r>
          </a:p>
          <a:p>
            <a:r>
              <a:rPr lang="el-GR" sz="1600" dirty="0"/>
              <a:t>// </a:t>
            </a:r>
            <a:r>
              <a:rPr lang="el-GR" sz="1600" dirty="0" err="1"/>
              <a:t>Check</a:t>
            </a:r>
            <a:r>
              <a:rPr lang="el-GR" sz="1600" dirty="0"/>
              <a:t> </a:t>
            </a:r>
            <a:r>
              <a:rPr lang="el-GR" sz="1600" dirty="0" err="1"/>
              <a:t>connection</a:t>
            </a:r>
            <a:endParaRPr lang="el-GR" sz="1600" dirty="0"/>
          </a:p>
          <a:p>
            <a:r>
              <a:rPr lang="el-GR" sz="1600" dirty="0" err="1"/>
              <a:t>if</a:t>
            </a:r>
            <a:r>
              <a:rPr lang="el-GR" sz="1600" dirty="0"/>
              <a:t> (</a:t>
            </a:r>
            <a:r>
              <a:rPr lang="el-GR" sz="1600" dirty="0" err="1"/>
              <a:t>mysqli_connect_errno</a:t>
            </a:r>
            <a:r>
              <a:rPr lang="el-GR" sz="1600" dirty="0"/>
              <a:t>())</a:t>
            </a:r>
          </a:p>
          <a:p>
            <a:r>
              <a:rPr lang="el-GR" sz="1600" dirty="0"/>
              <a:t>  {</a:t>
            </a:r>
          </a:p>
          <a:p>
            <a:r>
              <a:rPr lang="el-GR" sz="1600" dirty="0"/>
              <a:t>  </a:t>
            </a:r>
            <a:r>
              <a:rPr lang="el-GR" sz="1600" dirty="0" err="1"/>
              <a:t>echo</a:t>
            </a:r>
            <a:r>
              <a:rPr lang="el-GR" sz="1600" dirty="0"/>
              <a:t> "</a:t>
            </a:r>
            <a:r>
              <a:rPr lang="el-GR" sz="1600" dirty="0" err="1"/>
              <a:t>Failed</a:t>
            </a:r>
            <a:r>
              <a:rPr lang="el-GR" sz="1600" dirty="0"/>
              <a:t> </a:t>
            </a:r>
            <a:r>
              <a:rPr lang="el-GR" sz="1600" dirty="0" err="1"/>
              <a:t>to</a:t>
            </a:r>
            <a:r>
              <a:rPr lang="el-GR" sz="1600" dirty="0"/>
              <a:t> </a:t>
            </a:r>
            <a:r>
              <a:rPr lang="el-GR" sz="1600" dirty="0" err="1"/>
              <a:t>connect</a:t>
            </a:r>
            <a:r>
              <a:rPr lang="el-GR" sz="1600" dirty="0"/>
              <a:t> </a:t>
            </a:r>
            <a:r>
              <a:rPr lang="el-GR" sz="1600" dirty="0" err="1"/>
              <a:t>to</a:t>
            </a:r>
            <a:r>
              <a:rPr lang="el-GR" sz="1600" dirty="0"/>
              <a:t> </a:t>
            </a:r>
            <a:r>
              <a:rPr lang="el-GR" sz="1600" dirty="0" err="1"/>
              <a:t>MySQL</a:t>
            </a:r>
            <a:r>
              <a:rPr lang="el-GR" sz="1600" dirty="0"/>
              <a:t>: " . </a:t>
            </a:r>
            <a:r>
              <a:rPr lang="el-GR" sz="1600" dirty="0" err="1"/>
              <a:t>mysqli_connect_error</a:t>
            </a:r>
            <a:r>
              <a:rPr lang="el-GR" sz="1600" dirty="0"/>
              <a:t>();</a:t>
            </a:r>
          </a:p>
          <a:p>
            <a:r>
              <a:rPr lang="el-GR" sz="1600" dirty="0"/>
              <a:t>  }</a:t>
            </a:r>
          </a:p>
          <a:p>
            <a:endParaRPr lang="el-GR" sz="1600" dirty="0"/>
          </a:p>
          <a:p>
            <a:r>
              <a:rPr lang="el-GR" sz="1600" dirty="0"/>
              <a:t>$</a:t>
            </a:r>
            <a:r>
              <a:rPr lang="el-GR" sz="1600" dirty="0" err="1"/>
              <a:t>result</a:t>
            </a:r>
            <a:r>
              <a:rPr lang="el-GR" sz="1600" dirty="0"/>
              <a:t> = </a:t>
            </a:r>
            <a:r>
              <a:rPr lang="el-GR" sz="1600" dirty="0" err="1"/>
              <a:t>mysqli_query</a:t>
            </a:r>
            <a:r>
              <a:rPr lang="el-GR" sz="1600" dirty="0"/>
              <a:t>($</a:t>
            </a:r>
            <a:r>
              <a:rPr lang="el-GR" sz="1600" dirty="0" err="1"/>
              <a:t>con</a:t>
            </a:r>
            <a:r>
              <a:rPr lang="el-GR" sz="1600" dirty="0"/>
              <a:t>,"SELECT * FROM </a:t>
            </a:r>
            <a:r>
              <a:rPr lang="el-GR" sz="1600" dirty="0" err="1" smtClean="0"/>
              <a:t>Persons</a:t>
            </a:r>
            <a:r>
              <a:rPr lang="en-US" sz="1600" dirty="0" smtClean="0"/>
              <a:t> WHERE ID=2</a:t>
            </a:r>
            <a:r>
              <a:rPr lang="el-GR" sz="1600" dirty="0" smtClean="0"/>
              <a:t>");</a:t>
            </a:r>
            <a:endParaRPr lang="el-GR" sz="1600" dirty="0"/>
          </a:p>
          <a:p>
            <a:endParaRPr lang="el-GR" sz="1600" dirty="0"/>
          </a:p>
          <a:p>
            <a:r>
              <a:rPr lang="el-GR" sz="1600" dirty="0" err="1"/>
              <a:t>while</a:t>
            </a:r>
            <a:r>
              <a:rPr lang="el-GR" sz="1600" dirty="0"/>
              <a:t>($</a:t>
            </a:r>
            <a:r>
              <a:rPr lang="el-GR" sz="1600" dirty="0" err="1"/>
              <a:t>row</a:t>
            </a:r>
            <a:r>
              <a:rPr lang="el-GR" sz="1600" dirty="0"/>
              <a:t> = </a:t>
            </a:r>
            <a:r>
              <a:rPr lang="el-GR" sz="1600" dirty="0" err="1"/>
              <a:t>mysqli_fetch_array</a:t>
            </a:r>
            <a:r>
              <a:rPr lang="el-GR" sz="1600" dirty="0"/>
              <a:t>($</a:t>
            </a:r>
            <a:r>
              <a:rPr lang="el-GR" sz="1600" dirty="0" err="1"/>
              <a:t>result</a:t>
            </a:r>
            <a:r>
              <a:rPr lang="el-GR" sz="1600" dirty="0"/>
              <a:t>))</a:t>
            </a:r>
          </a:p>
          <a:p>
            <a:r>
              <a:rPr lang="el-GR" sz="1600" dirty="0"/>
              <a:t>  {</a:t>
            </a:r>
          </a:p>
          <a:p>
            <a:r>
              <a:rPr lang="el-GR" sz="1600" dirty="0"/>
              <a:t>  </a:t>
            </a:r>
            <a:r>
              <a:rPr lang="el-GR" sz="1600" dirty="0" err="1"/>
              <a:t>echo</a:t>
            </a:r>
            <a:r>
              <a:rPr lang="el-GR" sz="1600" dirty="0"/>
              <a:t> $</a:t>
            </a:r>
            <a:r>
              <a:rPr lang="el-GR" sz="1600" dirty="0" err="1"/>
              <a:t>row</a:t>
            </a:r>
            <a:r>
              <a:rPr lang="el-GR" sz="1600" dirty="0"/>
              <a:t>['</a:t>
            </a:r>
            <a:r>
              <a:rPr lang="el-GR" sz="1600" dirty="0" err="1"/>
              <a:t>FirstName</a:t>
            </a:r>
            <a:r>
              <a:rPr lang="el-GR" sz="1600" dirty="0"/>
              <a:t>'] . " " . $</a:t>
            </a:r>
            <a:r>
              <a:rPr lang="el-GR" sz="1600" dirty="0" err="1"/>
              <a:t>row</a:t>
            </a:r>
            <a:r>
              <a:rPr lang="el-GR" sz="1600" dirty="0"/>
              <a:t>['</a:t>
            </a:r>
            <a:r>
              <a:rPr lang="el-GR" sz="1600" dirty="0" err="1"/>
              <a:t>LastName</a:t>
            </a:r>
            <a:r>
              <a:rPr lang="el-GR" sz="1600" dirty="0"/>
              <a:t>'];</a:t>
            </a:r>
          </a:p>
          <a:p>
            <a:r>
              <a:rPr lang="el-GR" sz="1600" dirty="0"/>
              <a:t>  </a:t>
            </a:r>
            <a:r>
              <a:rPr lang="el-GR" sz="1600" dirty="0" err="1"/>
              <a:t>echo</a:t>
            </a:r>
            <a:r>
              <a:rPr lang="el-GR" sz="1600" dirty="0"/>
              <a:t> "&lt;</a:t>
            </a:r>
            <a:r>
              <a:rPr lang="el-GR" sz="1600" dirty="0" err="1"/>
              <a:t>br</a:t>
            </a:r>
            <a:r>
              <a:rPr lang="el-GR" sz="1600" dirty="0"/>
              <a:t>&gt;";</a:t>
            </a:r>
          </a:p>
          <a:p>
            <a:r>
              <a:rPr lang="el-GR" sz="1600" dirty="0"/>
              <a:t>  }</a:t>
            </a:r>
          </a:p>
          <a:p>
            <a:endParaRPr lang="el-GR" sz="1600" dirty="0"/>
          </a:p>
          <a:p>
            <a:r>
              <a:rPr lang="el-GR" sz="1600" dirty="0" err="1"/>
              <a:t>mysqli_close</a:t>
            </a:r>
            <a:r>
              <a:rPr lang="el-GR" sz="1600" dirty="0"/>
              <a:t>($</a:t>
            </a:r>
            <a:r>
              <a:rPr lang="el-GR" sz="1600" dirty="0" err="1"/>
              <a:t>con</a:t>
            </a:r>
            <a:r>
              <a:rPr lang="el-GR" sz="1600" dirty="0"/>
              <a:t>);</a:t>
            </a:r>
          </a:p>
          <a:p>
            <a:r>
              <a:rPr lang="el-GR" sz="1600" dirty="0"/>
              <a:t>?&gt;</a:t>
            </a:r>
          </a:p>
          <a:p>
            <a:r>
              <a:rPr lang="el-GR" sz="1600" dirty="0"/>
              <a:t>&lt;/BODY&gt;</a:t>
            </a:r>
          </a:p>
          <a:p>
            <a:r>
              <a:rPr lang="el-GR" sz="1600" dirty="0"/>
              <a:t>&lt;/HTML&gt;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62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356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Προγραμματισμός </a:t>
            </a:r>
            <a:r>
              <a:rPr lang="en-US" dirty="0" smtClean="0"/>
              <a:t>Server side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1412776"/>
            <a:ext cx="83529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Server-</a:t>
            </a:r>
            <a:r>
              <a:rPr lang="el-GR" dirty="0" err="1" smtClean="0"/>
              <a:t>side</a:t>
            </a:r>
            <a:r>
              <a:rPr lang="el-GR" dirty="0" smtClean="0"/>
              <a:t> προγραμματισμός είναι μια τεχνική που χρησιμοποιείται στον σχεδιασμό ιστοσελίδας  και περιλαμβάνει την ενσωμάτωση </a:t>
            </a:r>
            <a:r>
              <a:rPr lang="el-GR" dirty="0" err="1" smtClean="0"/>
              <a:t>scripts</a:t>
            </a:r>
            <a:r>
              <a:rPr lang="el-GR" dirty="0" smtClean="0"/>
              <a:t> σε έναν κώδικα HTML μιας ιστοσελίδας.  Όταν ο χρήστης ζητήσει την ιστοσελίδα (μέσω </a:t>
            </a:r>
            <a:r>
              <a:rPr lang="en-US" dirty="0" smtClean="0"/>
              <a:t>HTTP request</a:t>
            </a:r>
            <a:r>
              <a:rPr lang="el-GR" dirty="0" smtClean="0"/>
              <a:t>) το </a:t>
            </a:r>
            <a:r>
              <a:rPr lang="en-US" dirty="0" smtClean="0"/>
              <a:t>server-side script </a:t>
            </a:r>
            <a:r>
              <a:rPr lang="el-GR" dirty="0" smtClean="0"/>
              <a:t>χειρίζεται μια δέσμη εντολών που εκτελείται στην πλευρά του </a:t>
            </a:r>
            <a:r>
              <a:rPr lang="el-GR" dirty="0" err="1" smtClean="0"/>
              <a:t>διακομιστή</a:t>
            </a:r>
            <a:r>
              <a:rPr lang="el-GR" dirty="0" smtClean="0"/>
              <a:t>. Μετά το τέλος της εκτέλεσης διαμορφώνεται η ιστοσελίδα ή γενικότερα τα δεδομένα που ο </a:t>
            </a:r>
            <a:r>
              <a:rPr lang="el-GR" dirty="0" err="1" smtClean="0"/>
              <a:t>διακομιστής</a:t>
            </a:r>
            <a:r>
              <a:rPr lang="el-GR" dirty="0" smtClean="0"/>
              <a:t> στέλνει στον </a:t>
            </a:r>
            <a:r>
              <a:rPr lang="en-US" dirty="0" smtClean="0"/>
              <a:t>browser</a:t>
            </a:r>
            <a:r>
              <a:rPr lang="el-GR" dirty="0" smtClean="0"/>
              <a:t> ως απάντηση. Τα προγράμματα μπορούν να γραφτούν σε οποιαδήποτε από τις διαθέσιμες γλώσσες προγραμματισμού αρκεί στον </a:t>
            </a:r>
            <a:r>
              <a:rPr lang="el-GR" dirty="0" err="1" smtClean="0"/>
              <a:t>διακομιστή</a:t>
            </a:r>
            <a:r>
              <a:rPr lang="el-GR" dirty="0" smtClean="0"/>
              <a:t> να έχει φορτωθεί το κατάλληλο περιβάλλον εκτέλεσης.</a:t>
            </a:r>
            <a:endParaRPr lang="el-GR" dirty="0"/>
          </a:p>
        </p:txBody>
      </p:sp>
      <p:sp>
        <p:nvSpPr>
          <p:cNvPr id="23554" name="AutoShape 2" descr="data:image/jpeg;base64,/9j/4AAQSkZJRgABAQAAAQABAAD/2wCEAAkGBhAQEBQUEhQSEBAQFBYQFBAVFBUSFA8QFBQVFBQQFBUXGyceFxkkGRQUHzAgIycpLCwsFR4xNTAqNSYrLCkBCQoKDgwOFA8PGiwcHBw1NSkpKSkpKSkpKSkpLzAqKSkpKSkpKSwsKSkpLCkpKSwpKSkpKSksKSksKSkpKSopKf/AABEIAK0BJAMBIgACEQEDEQH/xAAcAAABBAMBAAAAAAAAAAAAAAAABAUGBwIDCAH/xABSEAABAwEEAwgMCggEBgMAAAABAAIDEQQFEiEHMUEGE1FhcYGRsRQiMjVCUnJzobLB0RUjMzRTkpOzwtIlQ0SCg6Lh8AhidIQWFyRUw/Fjo+L/xAAZAQEBAAMBAAAAAAAAAAAAAAAAAQIDBQT/xAAmEQEAAQMDAwUBAQEAAAAAAAAAAQIDEQQTURJhkSEzQVKB8DEU/9oADAMBAAIRAxEAPwC8UIQgEKu9IOlSOxyCy2YiS1Oc1sjtbbM1xANeGShyGzWdgNSTbu703+QC2WmjC+gxk5NOpB0+hcvy6Sb3jDaWyYktDs8JrUA7W8aW2TS3e4pW0OdUfRRu/Ag6TQqCs+mG86gF7SOF0LPwpx/512uN2GQRE0B+TA1/xgguxCrCw6VrQ/DWOGjgHAkubkc86F3oqt0ult7I3PdZgQ0E5SEAkCtO5QWSvHvABJIAGZJyAHCVrss++Ma+lMbQ+nBiANPSoHpytj47pOAluOaNjqbWnESPQEE4ZecDtUsZ5HtPtW5szTqcDzhcc2U4nAHGW51wCrtRoRXjonK0CINO9G2B/ghzWhuvbhzHa+lXEpmHW9ULjxt4Wlup8zeQuC3M3R21uqe0D+I8e1RcuvULklm7a8W6rXaR/Ff70oZpFvVuq2WjnkcesoOrkLlhmlK9x+1ynlIPWlUOl2+AfnR5XMYQP5Cg6dQuaY9NV8D9c08sUf5Upj05XsNboXcsTfZRB0ahc+RaebzGttmd/DcOpyWQ6frdUYoLMRtoJAabadugvdCp3/n/AJfNTipteKVWuLT5NtskZ5JnD8BQXMhVJFp4J12Mc0/vjVk7n7+ht1nbPDXA+oo4Uc1zTQtcOFA5IQhAIQhAIQhAIQhAIQhAKtdLWkzsBnY1md/1kje2eM+xYzqd5wjUNgzOyss3c7pTd1gmtIbjfGA1jTqMj3BjC7/KC4E8QXK1rtb5pHSyuMksri9zna3OdmXH3exBtsNXSsLiSXSNJJNSSXiriT012r288p5abJH57e6KLv8AlGeW31gi9vnEvnH+sVAmB9HoSyy5aiRyGiQhKrO5A9Q1I7pxzG2usgJ5sgIFMTqcFUx2Z+Q5R1hPdlcinGKIjOuaT3lF8TJn4DurXSqVRFary+Rk8h3UUML4uv5CLzbPVCgWnrvSP9RF1PU+uwfERebZ6oUB09d6R/qIup6qKIuH5U+QetqkTHKOXF8ofJPW1SAFdvQe1+uJr/c/CkOXrFrDlk0r3PA2gArXHG2uodAWbCsR3SmIMyUx2WMnNjD+633L192wn9XH9RvuWyEiqV9qsZpp4Tqq5Mc11Q/Rs+qFoF1Q/Rt6E/yWcHUQtXYaw6aOI8N0V1/Ez5MUt0RbGD0+9afgqPxfSfepG+yii0hjRwKbdv6x4hnFy59p8mP4JZ4p6Svfgto2HpUjZECvexwsNq19Y8M9259p8opPDgI15g+xXroc72N87L6wVM7oY8LmcYd1tVzaHO9bfOy+uuPqIiLtURGIdjTTM2qZn1lOEIQtDeEIQgEIQgEIQgEIQggmmx9Lmm1GskA/+5h9i5sbmV0lpuH6Gm85B98xc3xhAuu9vbt8pvWFhe3ziXzj/WKUXe3tm+UOsJPe/wA4l84/1ioEi3wFaVnEUDvZ3auUdYT5ZHKO2d3WOsJ9sbkU9wFY3l8jJ5DuoryzFZXl8jJ5Duooq+LvHxUfkN9UKAaeu9Q/1EXU9WDYh8WzyG9QVfaeu9Q/1EXU9Vioe4vlD5J62p/akmj6NjrYQ8Bzd6fkQHCtW0yKsf4Nsv0bPqNXY0VeLeO7j62nNzOfhBVsacypt8F2X6Nn1Asm3XZfo2fVXs3OzxbfdDGFYvOanLLrsf0bOg+9ZG6rFtjb/N71N2OJNrvCGxvSoSKWsuuwfRt6ZPetwuqweIPrS/mU3o4kmzPMIRLKtLrUp+Llu462fzy+9etuG6PCBH783vWO/T9Z8LTp5+0eVeutJSV0pqrGn3PXTvjcOUfhfGS121zJqMsNKDhXs25i5tjnfaSe0Jv08T4Z/wDPV9o8oFZrSQnFlpBCkf8Aw3dex7vtD+VZC4btGqR32n/5Um7TPxPhYtVR8x5V7uneMUdOB3W1XJob71M87L65VU6QLHZ4nw7y4uBbJiq4OpQspqA4SrW0Nd6medm+8K4+onN2qXZ08YtUwnCEIWhvCEIQCEIQCEIQCEIQQTTYP0NN5cH37FzjEF0hpqH6Gn8uD7+Nc5wNQONhb2zeUdaR3x84l84/1inGxNzbyjrTde/ziXzj/WKikgXrF4gFEPdhYDBMSAS3BQ0zFQ/V0DoSu63do3yR1JHd5/6a0fuf+Rbrtd2reQdSKkdmct9vPxMnkO6ikdkdklVsPxMnkO6iir+snybPJb1BV7p670/7iLqerCs3cN8kdQVfaee9P+4i6nqsVLbhH0tX8N3W1WF2Qq33HupaD5t3W1TR1qpw9a7Gi9v9cjW+5+HI2rk6QvBbv7qmd15tGskfupO+82H9Z0xg+xe3peHKQ9mjhXjrX/dFGzeMf0g+xb7libxZ9IznhHsTBlJDbiP7/qsBevNzt96jvwo36Rn2ZC8N5jx2/wA46imIT1SL4YHjD6zfetT71/zN6R71HnXifG6HvHtWJtx4XfauV6YTJ/8AhLjHMQvPhHlUf7MdwO+1/ojsh3A77Rv5Uwp+N4cvQV4bf/efuTCZ3eK76zD+Feb8fEPSz3Kei+rzdPPidHxB3W1XVoZ70x+dm+8Koa9HkluVMjwcI4FfGhjvTH52b7wrhar3qv74dzS+zT/fKdIQhed6QhCEAhCEAhCEAhCEEI0zj9DT+XB9/GudrO1dGaYInOuecNBccUJoAScp4ychxLnmzNQONib2zeUdaaL3+cS+cf6xT5ZG5t5R1pjvb5xL5x/rFRSRCEIh1sEg7HnbUYnYMLa0LqY606Qt93mgHIE0QlO1lcipDY9SW2r5GTyHdRTdY35JdaT8S/yHdRRXQNm7hvkjqVe6eO9P+4i/ErCs/cN8kdSr7Tx3p/3EX4lWKg7kdSQ507U587U99mOHhHpUeu51H8x9icd9C7GiqiLf65Gtpzc/Dj8KPG2vKKrz4XfwNPMm/sgLzsoL1zVDyxRPBcb2d4jDzLA3qfEZ0JEbUF4bSFj1xyy6J4LDef8AkZ0LW68K+C3oSU2pqxNsasdzuu32KXWwcAWBtQ4FoNrasDagsZu92cWuxTv4RvreNJDaAvN/Cx3Y5ZbRXjbwlGJnCUk30IxBNxdtvlLaihJXQmhfvTH52b7wrnQHNdFaFu9EfnZvvCuVfnNyXTsxi3EJ2hCFpbQhCEAhCEAhCEAhCEES0rTOZdNocxxY4b1RzSQR8fHqIVRXS8z2cPm+OficMUgDyRi1VcK9BVw6T42uuq0Nc4sDt7GKmLCd+joSNdK0rTPl1KoLojEcGHE11HOo5pq01NRQ7DxGh4l7NJjqnLTez0+hosze25H06HUUevb5xL5x/rFSSBvb/wAQ+uo3e/ziXzj/AFivNdjFdUQ3R/kEiEVQVrGyIpyssia2JfZ3IH+ySlOUz/in+Q7qKZrI5OsmcT/Id1FFdE2fuG+SOpV9p470/wAeL8SsGz9w3yR1KvtPHek+fi/EqjnmyHtuY+xKyUjgeAc8slv39vD6D7l7rFymmjEy8V+3VVVmIZlYleGdvD6Csd/bwno/qts3qOWuLVfD0hYEL3fm8J6P6rwyt4+ge9YTeo5Zxar4YkLxe76OPoHvW+xWR8zsMbXPdTFTIZCgr6Qtc3KOWcUVx8E6FstURje5jwQ9jixwyyc00I6QtONa5qp5bIpq4ZIWGNGNY9cMumWaENBOytfTTX1HoXrRqrq9m2inWdDKLWujdCZ/RDPOzeuVzscHg4q7akeii6L0L2d7LpjxNLcUkr21FMTC80dyGi1zOZy2RGIwnSEIUUIQhAIQhAIQhAIQhBFNKPeqfli++YqJge5rqtJadVRtHARqI4jkr20o965uWL75ipGGFMzH+KXwyQyEY27zJUHHGKxvNfDj8HlZl/lUatt0MkmkcLTZGh73OGJ8gIqa0I3vWpIyHUoNKO3dylQOQ3OM/wC8sX1rQeqBZjc3Htttk6LUf/Am0JRDC40oC4u1NaCSaZnIIhczczB/31n5obWeuEJVFcNmbrtjT5NmmPrUSSOxTfRSfVI61vNjtAaXGJ4aBUmmoDbkaop0s9gsg/aZTyWX80wSuWSxtY4b5aHVaRlBG3WPPlMdjnDm14DRbJ8w7nQdNQdy3kHUmPd1uUF52J9nx724lr2PpUB7TlUcGtPln7hvkjqWxVFEs/w72rbaoByMefclDP8ADrJttjByQuP41dyEFMs/w6N8K2nmgHtelDP8O0G21ynkjYPaVbyEFDbptEFnsjmNjkkne4FzmumggwCtAaOGYOerxSkFx6O7PM2QysniMb97FJWuDxSpcHb3QjkVj6R3OjlY7MNkYGNfUtbvjXOODFqBIOVVXM152mpzdkaULjkkJJytOi2yBlYmve+oykmcG029xGTXVsT9uX0OWCSMuma9slaYYppgA3jL2tJryKJx3vPTPrKmu4C/ZYw/fO3jdTLwgeGpPoQOTdCdz7YpHHjmkz9K3s0N3MP2avLLKfxqWWS8Y5R2rhXxTkRzLfvg4R0oqJN0SXMP2Rh5Xyn8aVWXRtdMdcNjgz8ZuPoxk0UiEzeEV5Qs0DRHuQsDaUstnFNVImZeheybkrA4AOstncAagGJhAOqupOyEDTHuSsDdVksopwQR/lTshCAQhCAQhCAQhCAQhCAQhCCL6S4y67JqAmhjJpsAlYSeRU5BDkr+vhhdC4AA1oC06niubedVHflwizuxMzgkPa//ABu+jPppycSiwaCzIKvpx8Y7lPWrGkGSrycfGO5T1oSxATvdsYL2cUbutgTUGp6uVtZG+ad6zERJ7NdD96EzixkTnFgc5wFXDXQazThonO23a+AOY/DXey7tXBwLXNJBBGRWiG3AxRxkEb257myMeWOAkADm6jkaNPK0cCWW60740nCGBsW9taK0axjCGjPiUVXF0dweX2JdIcjycab7tPa8/sS2TUeRUdO2fuG+SOpbFrs3cN8kdS2KoEIQg8JUIv7dhJBat6cd7ifQRyUBbipmxx2GuqvvpOFG90+5OO1NNdaCDbp7fbZcUbpS6JwzjyDXN10I2phiuqU7OLachqCd5txV4sdSO0ztaMgA80aOAcCx/wCB7yd3VptJ/iv96BIzc9MfBd9U+5P1z3M9go7fAP329Sbhoxtbu6lmdyvefas26I3nui48pcURJOw4h3TiOWZw63LW51ib3UsA8qdvtemRuiFg105/6rc3RbZ263RjlLB1opx+FbuZqtNnYeKVhryipBThZN31jZRvZUL9lKuPRQFMY0f2JuuaAfxIx7Uose5a7onYuyLOCM/lY8vSgsOy2kSNDhqIqtyYbPunu6JgHZdmoNu/MPFwrJ27a7x+0w8zq9SB8Qo+7d9dw/aG8zZD1NWp2ka7R+uJ5IpfyIJKhRY6S7u+kfnt3qSg4+5Uks1pZIwPY4PY4Va5pqHDhBCDahCxkkDQS4hrRmSTQAcJJQZIUEv7TBYrM5zWh0zm5YgWtYeGjia+hR8aeMXydje/ho/LmOFBbaFXd16abI9wbaYpbGXZB7hjZXjcMx0KwYZmvaHNIc1wDmuBqHA6iCNYQZoQhBrtEWJpHD/7UYva7wQ4OFWOyeOA7JBwcfARVStI7dZqio1jZwjaCgpq+7udZ34Tm0ntXeMK9Y2qt5R27uUroC+bpZI3A/uDmx21hHtHpCqeHR/NNI4MeygJoXBwqK66CqiowAllnteAAtOGRoLa0qC07CDyDoUuh0RznXPEP3XH3Jxg0MuPdWpo5Iiet6qIXHfc3jgfut9oW2e+ZnsLd9dRwIIAaKg5EVAqp/BoVi8K0yHkjaOtxTjBoasQ7qW0O542/gKiqhsrcDacOa3vfkeRXGzRZdTO63x3lT09UBKXbirpYwlkUReMxie+SpGdCHOIINKalQn0gbq7XYYYHWfe6EBr8bC7W0FpGYpqI5wq8i0z3s7EAYA5hoQIq8hzKtTd/cwtNjcAKHDVvERm30gLnIne52uplJ8W4cDvBOrmRE0l0xXvh7WVgccg0wxgkjZQiupYT6WL2q3DaRnm5m9wNcG7aAt2KNWgChrsrmKVHG3jSZuF7Wds3AW0OJ+GUcGeL+6oJSNJV7PeQLU9zRkcLYw5hOYJGEEg8S1Q7vb0cHk2yYsFSHtOqndNIArx1UcjmY44nPDRXJrjge1zTTEaOzqOELyzWlhLnPIDg4taSQ04OauIHhogf37srxc0uda7VSlGgPkINdTjTNp4ti1Sbo7dhFbVaC5xNSZpSxtO6Ae3UOCo1600xzRtBo8Y3a5BrPBUBlMl6Zo8OEVAqCcDCMR21GChrtyQLp71tFWh1otGAAVc6Vwx17nC+tCebavG3jLicHSSYnVDGF9HktzLmHFQ8WohJd+bUdrJQeCGOwmvC3UveyQKlrH1Ipm1xaCNRoXZcyKyLi5mHE50jcJpWjmN2FwLqOpy55IkAcQ5vg1D3AE1IpVpjJrmeDi1rVFaiI8JYauBxHFkXHW4BzsuTJYb9WJrHtxFrQ2oe0Co1OFTUHV0KBdDBWpwtaCQ5pFe2qBUua7NpyWFqs7w7G0BzvCadUoApmaUDuNaWW+TAA7NwFC8Pa2vHThWMVqkwgODXkCmMkAu4zQKjeyyOxNAa3epNjnRgRkaiCe5z2GizsL5GtqKOaThY4OYXkZ1x0HbNy11Wh08hwkGhbWor2rgdhFNnCtDGvBJbhAdrbnhBHhAYciqhZajLFXG5z4XZlzXFzoS7XR2RLfSFpfaDQYnmhzjnByJOQDxipt1nLhosY9+ApiqKk5kkiusAkal7CyRhO9uEbXGpaC4gHhApkmBmXuxeLLqw4iY5wNlcfanXlrHGpZuP3ezWN9I6lmuSzvNR5QP4xz11KITWeWQUfJUHZ23MdayNgkc4OMlXN1Oo6oqKHwkwZdMbn909ntseKJ3bDuozk+PlG0cYyVW6b7ZazKxglfHZMA7VuTTJU1xuG3Vt9qhl0yWmzvD4psDxmHBpy4dbqU4RtV8WC7xbbNG6YAyOY0vyoC8tGLLYK1yUmBzNDDEMyBIeFxcfxJxbeTmtpHRlPFrToJPsV2XjoksklTgaCdoFD0hR62aE2eA57eR1euqi5VHbd1MxaWSNa8Hb7lZ/wDh93YSP36xyEuYwb9CTngGKj4+TMHp4Uml0HPcc5H05G+5TjcFo2iu4lzal7hQvOZprplkAqJ+hAQiBCEIGi9LGKHKrXeh2xyY7JYowe7Y3kEY9imL2AihTVNucicaqBvEcI1zj6zB1BZh9mGuZx5Hu/Clg3NRrNu56MIpD2RZPGe7nlK97Msg8Au/dr6xTi244hsWwXTGNiIbG3pCO5hP1WD3okvdxBDYgKgjM+wBO7bvjGxbW2do2BBrtUOOMg7QuY939zvstulbvdY5DvjSWuIOLum66ZOrlxhdSJst+5+GY1c0FUclsjkOqIc0NfYt7bJaDqid9gPyrqRu5GzjwQtrdy9nHgDoVHLrLsth1RSfZ09i3suW3HVHL1e1dPt3PQDwB0LY25YR4I6EyOYm7mrwP6uXncPzLczcdeB/Vu53f1XTYuqIeCOhZC74/FHQmRzSzcHbz+rHO4+5b2aOLcfBaOc/lXSQsbPFC9FmbwBBzm3Rfbj4o6fclEeii2cLfqn3robeW8AXu9jgUFBR6JLV44+p/VKo9ENo2vP1Qr0wDgRhCCk49Dsu2R3Q33JRHobdte/+X3K5KL1XIqNmhwbXv6f6JQzQ5HtLvrO96tRCmRWbNEEO3F9Z3vSiPRJZxsrzk+1WIhBCLLowszHA4WmmeYr1qY2WzCNoaNQW5CAQhCDyi9QhAIQhAIQhAIQhAIQhAIQhAIQhAIQhAIQhAIQhAIQhAIQhAIQhAIQhAIQhAIQhAIQhAIQhAIQhAIQhAIQhB//Z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437112"/>
            <a:ext cx="2225675" cy="131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Σύννεφο"/>
          <p:cNvSpPr/>
          <p:nvPr/>
        </p:nvSpPr>
        <p:spPr>
          <a:xfrm>
            <a:off x="3779912" y="3933056"/>
            <a:ext cx="1944216" cy="122413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3731119"/>
            <a:ext cx="2104703" cy="2022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10 - Ευθύγραμμο βέλος σύνδεσης"/>
          <p:cNvCxnSpPr>
            <a:stCxn id="23555" idx="3"/>
            <a:endCxn id="23557" idx="1"/>
          </p:cNvCxnSpPr>
          <p:nvPr/>
        </p:nvCxnSpPr>
        <p:spPr>
          <a:xfrm flipV="1">
            <a:off x="3197275" y="4742296"/>
            <a:ext cx="3534965" cy="353629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- TextBox"/>
          <p:cNvSpPr txBox="1"/>
          <p:nvPr/>
        </p:nvSpPr>
        <p:spPr>
          <a:xfrm rot="21198831">
            <a:off x="3647197" y="5114532"/>
            <a:ext cx="2999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Get www.mysite.gr/index.php</a:t>
            </a:r>
            <a:endParaRPr lang="el-GR" dirty="0"/>
          </a:p>
        </p:txBody>
      </p:sp>
      <p:cxnSp>
        <p:nvCxnSpPr>
          <p:cNvPr id="14" name="13 - Ευθύγραμμο βέλος σύνδεσης"/>
          <p:cNvCxnSpPr/>
          <p:nvPr/>
        </p:nvCxnSpPr>
        <p:spPr>
          <a:xfrm flipH="1">
            <a:off x="2843808" y="4005064"/>
            <a:ext cx="3456384" cy="432048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TextBox"/>
          <p:cNvSpPr txBox="1"/>
          <p:nvPr/>
        </p:nvSpPr>
        <p:spPr>
          <a:xfrm rot="21309394">
            <a:off x="2915816" y="3933056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HTML</a:t>
            </a:r>
            <a:endParaRPr lang="el-GR" dirty="0"/>
          </a:p>
        </p:txBody>
      </p:sp>
      <p:sp>
        <p:nvSpPr>
          <p:cNvPr id="18" name="17 - TextBox"/>
          <p:cNvSpPr txBox="1"/>
          <p:nvPr/>
        </p:nvSpPr>
        <p:spPr>
          <a:xfrm rot="16200000">
            <a:off x="6429345" y="4350241"/>
            <a:ext cx="1388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WEB SERVER</a:t>
            </a:r>
            <a:endParaRPr lang="el-GR" dirty="0"/>
          </a:p>
        </p:txBody>
      </p:sp>
      <p:sp>
        <p:nvSpPr>
          <p:cNvPr id="19" name="18 - TextBox"/>
          <p:cNvSpPr txBox="1"/>
          <p:nvPr/>
        </p:nvSpPr>
        <p:spPr>
          <a:xfrm rot="16200000">
            <a:off x="6667139" y="4444605"/>
            <a:ext cx="14890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PHP Interpreter</a:t>
            </a:r>
            <a:endParaRPr lang="el-GR" sz="1600" dirty="0"/>
          </a:p>
        </p:txBody>
      </p:sp>
      <p:sp>
        <p:nvSpPr>
          <p:cNvPr id="20" name="19 - TextBox"/>
          <p:cNvSpPr txBox="1"/>
          <p:nvPr/>
        </p:nvSpPr>
        <p:spPr>
          <a:xfrm rot="16200000">
            <a:off x="7141946" y="4580272"/>
            <a:ext cx="9593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Database</a:t>
            </a:r>
            <a:endParaRPr lang="el-G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Προγραμματισμός </a:t>
            </a:r>
            <a:r>
              <a:rPr lang="en-US" dirty="0" smtClean="0"/>
              <a:t>Server side</a:t>
            </a:r>
            <a:endParaRPr lang="el-GR" dirty="0"/>
          </a:p>
        </p:txBody>
      </p:sp>
      <p:sp>
        <p:nvSpPr>
          <p:cNvPr id="3" name="2 - TextBox"/>
          <p:cNvSpPr txBox="1"/>
          <p:nvPr/>
        </p:nvSpPr>
        <p:spPr>
          <a:xfrm>
            <a:off x="467545" y="1772816"/>
            <a:ext cx="828092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Το πιο συνηθισμένο συστατικό στοιχείο του προγραμματισμού </a:t>
            </a:r>
            <a:r>
              <a:rPr lang="en-US" dirty="0" smtClean="0"/>
              <a:t>server-side</a:t>
            </a:r>
            <a:r>
              <a:rPr lang="el-GR" dirty="0" smtClean="0"/>
              <a:t> είναι η βάση δεδομένων. Μπορεί δυνητικά να είναι μια </a:t>
            </a:r>
            <a:r>
              <a:rPr lang="en-US" dirty="0" smtClean="0"/>
              <a:t>SQL </a:t>
            </a:r>
            <a:r>
              <a:rPr lang="el-GR" dirty="0" smtClean="0"/>
              <a:t>ή μια </a:t>
            </a:r>
            <a:r>
              <a:rPr lang="en-US" dirty="0" smtClean="0"/>
              <a:t>no-SQL </a:t>
            </a:r>
            <a:r>
              <a:rPr lang="el-GR" dirty="0" smtClean="0"/>
              <a:t>βάση, πάντα όμως αποτελεί το βασικό εργαλείο αποθήκευσης, οργάνωσης και ανάκτησης των δεδομένων.</a:t>
            </a:r>
          </a:p>
          <a:p>
            <a:r>
              <a:rPr lang="el-GR" dirty="0" smtClean="0"/>
              <a:t>Στην ουσία η βάση δεδομένων υπήρξε και η αιτία ύπαρξης των Δυναμικών Σελίδων όπως αλλιώς αναφέρονται οι σελίδες με προγραμματισμό </a:t>
            </a:r>
            <a:r>
              <a:rPr lang="en-US" dirty="0" smtClean="0"/>
              <a:t>server-side</a:t>
            </a:r>
            <a:r>
              <a:rPr lang="el-GR" dirty="0" smtClean="0"/>
              <a:t>.</a:t>
            </a:r>
          </a:p>
          <a:p>
            <a:r>
              <a:rPr lang="el-GR" dirty="0" smtClean="0"/>
              <a:t>Σήμερα έχουν δημιουργηθεί και άλλοι τρόποι πρόσβασης σε απομακρυσμένα δεδομένα όπως </a:t>
            </a:r>
            <a:r>
              <a:rPr lang="el-GR" dirty="0" err="1" smtClean="0"/>
              <a:t>μεσω</a:t>
            </a:r>
            <a:r>
              <a:rPr lang="el-GR" dirty="0" smtClean="0"/>
              <a:t> </a:t>
            </a:r>
            <a:r>
              <a:rPr lang="en-US" dirty="0" err="1" smtClean="0"/>
              <a:t>javascript</a:t>
            </a:r>
            <a:r>
              <a:rPr lang="en-US" dirty="0" smtClean="0"/>
              <a:t> </a:t>
            </a:r>
            <a:r>
              <a:rPr lang="en-US" dirty="0" err="1" smtClean="0"/>
              <a:t>HTTPRequest</a:t>
            </a:r>
            <a:r>
              <a:rPr lang="en-US" dirty="0" smtClean="0"/>
              <a:t> (AJAX) </a:t>
            </a:r>
            <a:r>
              <a:rPr lang="el-GR" dirty="0" smtClean="0"/>
              <a:t>ή μέσω απομακρυσμένης κλήσης </a:t>
            </a:r>
            <a:r>
              <a:rPr lang="en-US" dirty="0" err="1" smtClean="0"/>
              <a:t>webservices</a:t>
            </a:r>
            <a:r>
              <a:rPr lang="el-GR" dirty="0" smtClean="0"/>
              <a:t>. Παραμένουν όμως οι δυναμικές ιστοσελίδες ένα αξιόπιστο και κυρίως εύχρηστο εργαλείο στα χέρια των σχεδιαστών  διαδικτυακών εφαρμογών.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Παραδείγματα </a:t>
            </a:r>
            <a:r>
              <a:rPr lang="en-US" dirty="0" smtClean="0"/>
              <a:t>PHP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251520" y="1268760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&lt;?</a:t>
            </a:r>
            <a:r>
              <a:rPr lang="en-US" dirty="0" err="1" smtClean="0"/>
              <a:t>php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$t=date("H");</a:t>
            </a:r>
            <a:br>
              <a:rPr lang="en-US" dirty="0" smtClean="0"/>
            </a:br>
            <a:r>
              <a:rPr lang="en-US" dirty="0" smtClean="0"/>
              <a:t>if ($t&lt;"20")</a:t>
            </a:r>
            <a:br>
              <a:rPr lang="en-US" dirty="0" smtClean="0"/>
            </a:br>
            <a:r>
              <a:rPr lang="en-US" dirty="0" smtClean="0"/>
              <a:t>  {</a:t>
            </a:r>
            <a:br>
              <a:rPr lang="en-US" dirty="0" smtClean="0"/>
            </a:br>
            <a:r>
              <a:rPr lang="en-US" dirty="0" smtClean="0"/>
              <a:t>  echo "Have a good day!";</a:t>
            </a:r>
            <a:br>
              <a:rPr lang="en-US" dirty="0" smtClean="0"/>
            </a:br>
            <a:r>
              <a:rPr lang="en-US" dirty="0" smtClean="0"/>
              <a:t>  }</a:t>
            </a:r>
            <a:br>
              <a:rPr lang="en-US" dirty="0" smtClean="0"/>
            </a:br>
            <a:r>
              <a:rPr lang="en-US" dirty="0" smtClean="0"/>
              <a:t>?&gt;</a:t>
            </a:r>
          </a:p>
          <a:p>
            <a:endParaRPr lang="en-US" dirty="0" smtClean="0"/>
          </a:p>
          <a:p>
            <a:r>
              <a:rPr lang="es-ES" dirty="0" smtClean="0"/>
              <a:t>&lt;?php </a:t>
            </a:r>
            <a:br>
              <a:rPr lang="es-ES" dirty="0" smtClean="0"/>
            </a:br>
            <a:r>
              <a:rPr lang="es-ES" dirty="0" smtClean="0"/>
              <a:t>$x=10; </a:t>
            </a:r>
            <a:br>
              <a:rPr lang="es-ES" dirty="0" smtClean="0"/>
            </a:br>
            <a:r>
              <a:rPr lang="es-ES" dirty="0" smtClean="0"/>
              <a:t>$y=6;</a:t>
            </a:r>
            <a:br>
              <a:rPr lang="es-ES" dirty="0" smtClean="0"/>
            </a:br>
            <a:r>
              <a:rPr lang="es-ES" dirty="0" smtClean="0"/>
              <a:t>echo ($x + $y); // outputs 16</a:t>
            </a:r>
            <a:br>
              <a:rPr lang="es-ES" dirty="0" smtClean="0"/>
            </a:br>
            <a:r>
              <a:rPr lang="es-ES" dirty="0" smtClean="0"/>
              <a:t>echo ($x - $y); // outputs 4</a:t>
            </a:r>
            <a:br>
              <a:rPr lang="es-ES" dirty="0" smtClean="0"/>
            </a:br>
            <a:r>
              <a:rPr lang="es-ES" dirty="0" smtClean="0"/>
              <a:t>echo ($x * $y); // outputs 60</a:t>
            </a:r>
            <a:br>
              <a:rPr lang="es-ES" dirty="0" smtClean="0"/>
            </a:br>
            <a:r>
              <a:rPr lang="es-ES" dirty="0" smtClean="0"/>
              <a:t>echo ($x / $y); // outputs 1.6666666666667 </a:t>
            </a:r>
            <a:br>
              <a:rPr lang="es-ES" dirty="0" smtClean="0"/>
            </a:br>
            <a:r>
              <a:rPr lang="es-ES" dirty="0" smtClean="0"/>
              <a:t>echo ($x % $y); // outputs 4 </a:t>
            </a:r>
            <a:br>
              <a:rPr lang="es-ES" dirty="0" smtClean="0"/>
            </a:br>
            <a:r>
              <a:rPr lang="es-ES" dirty="0" smtClean="0"/>
              <a:t>?&gt;</a:t>
            </a:r>
            <a:r>
              <a:rPr lang="en-US" dirty="0" smtClean="0"/>
              <a:t> </a:t>
            </a:r>
            <a:endParaRPr lang="el-GR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 l="48228" t="30805" b="54430"/>
          <a:stretch>
            <a:fillRect/>
          </a:stretch>
        </p:blipFill>
        <p:spPr bwMode="auto">
          <a:xfrm>
            <a:off x="4427984" y="1844824"/>
            <a:ext cx="4208016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 cstate="print"/>
          <a:srcRect l="49114" t="29328" b="41141"/>
          <a:stretch>
            <a:fillRect/>
          </a:stretch>
        </p:blipFill>
        <p:spPr bwMode="auto">
          <a:xfrm>
            <a:off x="4540448" y="4149080"/>
            <a:ext cx="413600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Περισσότερα για την </a:t>
            </a:r>
            <a:r>
              <a:rPr lang="en-US" dirty="0" smtClean="0"/>
              <a:t>PHP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412776"/>
            <a:ext cx="820891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Μια μεταβλητή αρχίζει με</a:t>
            </a:r>
            <a:r>
              <a:rPr lang="en-US" b="1" dirty="0" smtClean="0"/>
              <a:t> $</a:t>
            </a:r>
          </a:p>
          <a:p>
            <a:r>
              <a:rPr lang="el-GR" b="1" dirty="0" smtClean="0"/>
              <a:t>Μια μεταβλητή αρχίζει με γράμμα ή κάτω παύλα</a:t>
            </a:r>
            <a:endParaRPr lang="en-US" b="1" dirty="0" smtClean="0"/>
          </a:p>
          <a:p>
            <a:r>
              <a:rPr lang="el-GR" b="1" dirty="0" smtClean="0"/>
              <a:t>Μια μεταβλητή μπορεί να περιέχει ΜΟΝΟ αλφαριθμητικά</a:t>
            </a:r>
          </a:p>
          <a:p>
            <a:r>
              <a:rPr lang="el-GR" b="1" dirty="0" smtClean="0"/>
              <a:t>Οι μεταβλητές είναι </a:t>
            </a:r>
            <a:r>
              <a:rPr lang="en-US" b="1" dirty="0" smtClean="0"/>
              <a:t>case sensitive</a:t>
            </a:r>
          </a:p>
          <a:p>
            <a:endParaRPr lang="en-US" dirty="0" smtClean="0"/>
          </a:p>
          <a:p>
            <a:r>
              <a:rPr lang="en-US" b="1" dirty="0" smtClean="0"/>
              <a:t>Data Types</a:t>
            </a:r>
          </a:p>
          <a:p>
            <a:r>
              <a:rPr lang="en-US" dirty="0" smtClean="0"/>
              <a:t>String, Integer, Floating point numbers, Boolean, Array</a:t>
            </a:r>
          </a:p>
          <a:p>
            <a:endParaRPr lang="en-US" dirty="0" smtClean="0"/>
          </a:p>
          <a:p>
            <a:r>
              <a:rPr lang="en-US" b="1" dirty="0" smtClean="0"/>
              <a:t>Operators</a:t>
            </a:r>
          </a:p>
          <a:p>
            <a:r>
              <a:rPr lang="es-ES" dirty="0" smtClean="0"/>
              <a:t>&lt;?php </a:t>
            </a:r>
            <a:br>
              <a:rPr lang="es-ES" dirty="0" smtClean="0"/>
            </a:br>
            <a:r>
              <a:rPr lang="es-ES" dirty="0" smtClean="0"/>
              <a:t>$x=10; </a:t>
            </a:r>
            <a:br>
              <a:rPr lang="es-ES" dirty="0" smtClean="0"/>
            </a:br>
            <a:r>
              <a:rPr lang="es-ES" dirty="0" smtClean="0"/>
              <a:t>$y=6;</a:t>
            </a:r>
            <a:br>
              <a:rPr lang="es-ES" dirty="0" smtClean="0"/>
            </a:br>
            <a:r>
              <a:rPr lang="es-ES" dirty="0" smtClean="0"/>
              <a:t>echo ($x + $y); // outputs 16</a:t>
            </a:r>
            <a:br>
              <a:rPr lang="es-ES" dirty="0" smtClean="0"/>
            </a:br>
            <a:r>
              <a:rPr lang="es-ES" dirty="0" smtClean="0"/>
              <a:t>echo ($x - $y); // outputs 4</a:t>
            </a:r>
            <a:br>
              <a:rPr lang="es-ES" dirty="0" smtClean="0"/>
            </a:br>
            <a:r>
              <a:rPr lang="es-ES" dirty="0" smtClean="0"/>
              <a:t>echo ($x * $y); // outputs 60</a:t>
            </a:r>
            <a:br>
              <a:rPr lang="es-ES" dirty="0" smtClean="0"/>
            </a:br>
            <a:r>
              <a:rPr lang="es-ES" dirty="0" smtClean="0"/>
              <a:t>echo ($x / $y); // outputs 1.6666666666667 </a:t>
            </a:r>
            <a:br>
              <a:rPr lang="es-ES" dirty="0" smtClean="0"/>
            </a:br>
            <a:r>
              <a:rPr lang="es-ES" dirty="0" smtClean="0"/>
              <a:t>echo ($x % $y); // outputs 4 </a:t>
            </a:r>
            <a:br>
              <a:rPr lang="es-ES" dirty="0" smtClean="0"/>
            </a:br>
            <a:r>
              <a:rPr lang="es-ES" dirty="0" smtClean="0"/>
              <a:t>?&gt;</a:t>
            </a:r>
            <a:endParaRPr lang="en-US" dirty="0"/>
          </a:p>
        </p:txBody>
      </p:sp>
      <p:sp>
        <p:nvSpPr>
          <p:cNvPr id="4" name="3 - Ορθογώνιο"/>
          <p:cNvSpPr/>
          <p:nvPr/>
        </p:nvSpPr>
        <p:spPr>
          <a:xfrm>
            <a:off x="179512" y="6444044"/>
            <a:ext cx="32589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παράδειγμα από </a:t>
            </a:r>
            <a:r>
              <a:rPr lang="en-US" dirty="0" smtClean="0"/>
              <a:t>w3schools.com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Περισσότερα για την </a:t>
            </a:r>
            <a:r>
              <a:rPr lang="en-US" dirty="0" smtClean="0"/>
              <a:t>PHP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251520" y="1305342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If…</a:t>
            </a:r>
            <a:r>
              <a:rPr lang="en-US" b="1" dirty="0" err="1" smtClean="0"/>
              <a:t>elseif</a:t>
            </a:r>
            <a:r>
              <a:rPr lang="en-US" b="1" dirty="0" smtClean="0"/>
              <a:t>…else</a:t>
            </a:r>
          </a:p>
          <a:p>
            <a:endParaRPr lang="en-US" dirty="0" smtClean="0"/>
          </a:p>
          <a:p>
            <a:r>
              <a:rPr lang="en-US" dirty="0" smtClean="0"/>
              <a:t>&lt;?</a:t>
            </a:r>
            <a:r>
              <a:rPr lang="en-US" dirty="0" err="1" smtClean="0"/>
              <a:t>php</a:t>
            </a:r>
            <a:endParaRPr lang="en-US" dirty="0" smtClean="0"/>
          </a:p>
          <a:p>
            <a:r>
              <a:rPr lang="en-US" dirty="0" smtClean="0"/>
              <a:t> $t=date("H");</a:t>
            </a:r>
          </a:p>
          <a:p>
            <a:r>
              <a:rPr lang="en-US" dirty="0" smtClean="0"/>
              <a:t> if ($t&lt;"10")</a:t>
            </a:r>
          </a:p>
          <a:p>
            <a:r>
              <a:rPr lang="en-US" dirty="0" smtClean="0"/>
              <a:t>   {</a:t>
            </a:r>
          </a:p>
          <a:p>
            <a:r>
              <a:rPr lang="en-US" dirty="0" smtClean="0"/>
              <a:t>   echo "Have a good morning!";</a:t>
            </a:r>
          </a:p>
          <a:p>
            <a:r>
              <a:rPr lang="en-US" dirty="0" smtClean="0"/>
              <a:t>   }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elseif</a:t>
            </a:r>
            <a:r>
              <a:rPr lang="en-US" dirty="0" smtClean="0"/>
              <a:t> ($t&lt;"20")</a:t>
            </a:r>
          </a:p>
          <a:p>
            <a:r>
              <a:rPr lang="en-US" dirty="0" smtClean="0"/>
              <a:t>   {</a:t>
            </a:r>
          </a:p>
          <a:p>
            <a:r>
              <a:rPr lang="en-US" dirty="0" smtClean="0"/>
              <a:t>   echo "Have a good day!";</a:t>
            </a:r>
          </a:p>
          <a:p>
            <a:r>
              <a:rPr lang="en-US" dirty="0" smtClean="0"/>
              <a:t>   }</a:t>
            </a:r>
          </a:p>
          <a:p>
            <a:r>
              <a:rPr lang="en-US" dirty="0" smtClean="0"/>
              <a:t>else</a:t>
            </a:r>
          </a:p>
          <a:p>
            <a:r>
              <a:rPr lang="en-US" dirty="0" smtClean="0"/>
              <a:t>  {</a:t>
            </a:r>
          </a:p>
          <a:p>
            <a:r>
              <a:rPr lang="en-US" dirty="0" smtClean="0"/>
              <a:t>   echo "Have a good night!";</a:t>
            </a:r>
          </a:p>
          <a:p>
            <a:r>
              <a:rPr lang="en-US" dirty="0" smtClean="0"/>
              <a:t>   }</a:t>
            </a:r>
          </a:p>
          <a:p>
            <a:r>
              <a:rPr lang="en-US" dirty="0" smtClean="0"/>
              <a:t> ?&gt; 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179512" y="6444044"/>
            <a:ext cx="32589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παράδειγμα από </a:t>
            </a:r>
            <a:r>
              <a:rPr lang="en-US" dirty="0" smtClean="0"/>
              <a:t>w3schools.com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Περισσότερα για την </a:t>
            </a:r>
            <a:r>
              <a:rPr lang="en-US" dirty="0" smtClean="0"/>
              <a:t>PHP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1412776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loops</a:t>
            </a:r>
          </a:p>
          <a:p>
            <a:endParaRPr lang="en-US" dirty="0" smtClean="0"/>
          </a:p>
          <a:p>
            <a:r>
              <a:rPr lang="en-US" dirty="0" smtClean="0"/>
              <a:t>&lt;?</a:t>
            </a:r>
            <a:r>
              <a:rPr lang="en-US" dirty="0" err="1" smtClean="0"/>
              <a:t>php</a:t>
            </a:r>
            <a:r>
              <a:rPr lang="en-US" dirty="0" smtClean="0"/>
              <a:t> </a:t>
            </a:r>
          </a:p>
          <a:p>
            <a:r>
              <a:rPr lang="en-US" dirty="0" smtClean="0"/>
              <a:t>for ($x=0; $x&lt;=10; $x++)</a:t>
            </a:r>
          </a:p>
          <a:p>
            <a:r>
              <a:rPr lang="en-US" dirty="0" smtClean="0"/>
              <a:t>   {</a:t>
            </a:r>
          </a:p>
          <a:p>
            <a:r>
              <a:rPr lang="en-US" dirty="0" smtClean="0"/>
              <a:t>   echo "The number is: $x &lt;</a:t>
            </a:r>
            <a:r>
              <a:rPr lang="en-US" dirty="0" err="1" smtClean="0"/>
              <a:t>br</a:t>
            </a:r>
            <a:r>
              <a:rPr lang="en-US" dirty="0" smtClean="0"/>
              <a:t>&gt;";</a:t>
            </a:r>
          </a:p>
          <a:p>
            <a:r>
              <a:rPr lang="en-US" dirty="0" smtClean="0"/>
              <a:t>  } </a:t>
            </a:r>
          </a:p>
          <a:p>
            <a:r>
              <a:rPr lang="en-US" dirty="0" smtClean="0"/>
              <a:t>?&gt; </a:t>
            </a:r>
          </a:p>
          <a:p>
            <a:r>
              <a:rPr lang="en-US" dirty="0" smtClean="0"/>
              <a:t>----------------------------------------------------------</a:t>
            </a:r>
          </a:p>
          <a:p>
            <a:r>
              <a:rPr lang="en-US" dirty="0" smtClean="0"/>
              <a:t>&lt;?</a:t>
            </a:r>
            <a:r>
              <a:rPr lang="en-US" dirty="0" err="1" smtClean="0"/>
              <a:t>php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$x=1; </a:t>
            </a:r>
            <a:br>
              <a:rPr lang="en-US" dirty="0" smtClean="0"/>
            </a:br>
            <a:r>
              <a:rPr lang="en-US" dirty="0" smtClean="0"/>
              <a:t>while($x&lt;=5)</a:t>
            </a:r>
            <a:br>
              <a:rPr lang="en-US" dirty="0" smtClean="0"/>
            </a:br>
            <a:r>
              <a:rPr lang="en-US" dirty="0" smtClean="0"/>
              <a:t>  {</a:t>
            </a:r>
            <a:br>
              <a:rPr lang="en-US" dirty="0" smtClean="0"/>
            </a:br>
            <a:r>
              <a:rPr lang="en-US" dirty="0" smtClean="0"/>
              <a:t>  echo "The number is: $x &lt;</a:t>
            </a:r>
            <a:r>
              <a:rPr lang="en-US" dirty="0" err="1" smtClean="0"/>
              <a:t>br</a:t>
            </a:r>
            <a:r>
              <a:rPr lang="en-US" dirty="0" smtClean="0"/>
              <a:t>&gt;";</a:t>
            </a:r>
            <a:br>
              <a:rPr lang="en-US" dirty="0" smtClean="0"/>
            </a:br>
            <a:r>
              <a:rPr lang="en-US" dirty="0" smtClean="0"/>
              <a:t>  $x++;</a:t>
            </a:r>
            <a:br>
              <a:rPr lang="en-US" dirty="0" smtClean="0"/>
            </a:br>
            <a:r>
              <a:rPr lang="en-US" dirty="0" smtClean="0"/>
              <a:t>  } </a:t>
            </a:r>
            <a:br>
              <a:rPr lang="en-US" dirty="0" smtClean="0"/>
            </a:br>
            <a:r>
              <a:rPr lang="en-US" dirty="0" smtClean="0"/>
              <a:t>?&gt; 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179512" y="6444044"/>
            <a:ext cx="32589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παράδειγμα από </a:t>
            </a:r>
            <a:r>
              <a:rPr lang="en-US" dirty="0" smtClean="0"/>
              <a:t>w3schools.com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Μοντέλα Βάσεων Δεδομένων</a:t>
            </a:r>
            <a:endParaRPr lang="el-GR" dirty="0"/>
          </a:p>
        </p:txBody>
      </p:sp>
      <p:sp>
        <p:nvSpPr>
          <p:cNvPr id="4" name="3 - TextBox"/>
          <p:cNvSpPr txBox="1"/>
          <p:nvPr/>
        </p:nvSpPr>
        <p:spPr>
          <a:xfrm>
            <a:off x="179512" y="188640"/>
            <a:ext cx="1625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Πηγή </a:t>
            </a:r>
            <a:r>
              <a:rPr lang="en-US" dirty="0" err="1" smtClean="0"/>
              <a:t>wikipedia</a:t>
            </a:r>
            <a:endParaRPr lang="el-GR" dirty="0"/>
          </a:p>
        </p:txBody>
      </p:sp>
      <p:pic>
        <p:nvPicPr>
          <p:cNvPr id="1028" name="Picture 4" descr="File:Database model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254968"/>
            <a:ext cx="7620000" cy="548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</a:t>
            </a:r>
            <a:r>
              <a:rPr lang="en-US" dirty="0" smtClean="0"/>
              <a:t>Relational </a:t>
            </a:r>
            <a:r>
              <a:rPr lang="el-GR" dirty="0" smtClean="0"/>
              <a:t>βάση δεδομένων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1907704" y="3068960"/>
            <a:ext cx="6624736" cy="5760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Γλώσσα Προγραμματισμού</a:t>
            </a:r>
            <a:endParaRPr lang="el-GR" dirty="0"/>
          </a:p>
        </p:txBody>
      </p:sp>
      <p:sp>
        <p:nvSpPr>
          <p:cNvPr id="4" name="3 - Σύννεφο"/>
          <p:cNvSpPr/>
          <p:nvPr/>
        </p:nvSpPr>
        <p:spPr>
          <a:xfrm>
            <a:off x="3419872" y="2060848"/>
            <a:ext cx="2160240" cy="57606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5" name="4 - Γελαστό πρόσωπο"/>
          <p:cNvSpPr/>
          <p:nvPr/>
        </p:nvSpPr>
        <p:spPr>
          <a:xfrm>
            <a:off x="4067944" y="1124744"/>
            <a:ext cx="792088" cy="648072"/>
          </a:xfrm>
          <a:prstGeom prst="smileyFac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Κύλινδρος"/>
          <p:cNvSpPr/>
          <p:nvPr/>
        </p:nvSpPr>
        <p:spPr>
          <a:xfrm>
            <a:off x="1835696" y="5013176"/>
            <a:ext cx="2952328" cy="1728192"/>
          </a:xfrm>
          <a:prstGeom prst="ca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/>
              <a:t>Βάση δεδομένων</a:t>
            </a:r>
          </a:p>
          <a:p>
            <a:pPr algn="ctr"/>
            <a:r>
              <a:rPr lang="en-US" sz="2800" b="1" dirty="0" smtClean="0"/>
              <a:t>RDMS</a:t>
            </a:r>
            <a:endParaRPr lang="el-GR" sz="2800" b="1" dirty="0"/>
          </a:p>
        </p:txBody>
      </p:sp>
      <p:sp>
        <p:nvSpPr>
          <p:cNvPr id="9" name="8 - Βέλος προς τα κάτω"/>
          <p:cNvSpPr/>
          <p:nvPr/>
        </p:nvSpPr>
        <p:spPr>
          <a:xfrm>
            <a:off x="1547664" y="3717032"/>
            <a:ext cx="1512168" cy="144016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SQL</a:t>
            </a:r>
            <a:endParaRPr lang="el-GR" sz="2000" b="1" dirty="0">
              <a:solidFill>
                <a:srgbClr val="FF0000"/>
              </a:solidFill>
            </a:endParaRPr>
          </a:p>
        </p:txBody>
      </p:sp>
      <p:sp>
        <p:nvSpPr>
          <p:cNvPr id="10" name="9 - Βέλος προς τα επάνω"/>
          <p:cNvSpPr/>
          <p:nvPr/>
        </p:nvSpPr>
        <p:spPr>
          <a:xfrm>
            <a:off x="3419872" y="3645024"/>
            <a:ext cx="1512168" cy="1368152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Data set</a:t>
            </a:r>
            <a:endParaRPr lang="el-GR" sz="2000" b="1" dirty="0">
              <a:solidFill>
                <a:srgbClr val="FF0000"/>
              </a:solidFill>
            </a:endParaRPr>
          </a:p>
        </p:txBody>
      </p:sp>
      <p:sp>
        <p:nvSpPr>
          <p:cNvPr id="11" name="10 - Βέλος επάνω-κάτω"/>
          <p:cNvSpPr/>
          <p:nvPr/>
        </p:nvSpPr>
        <p:spPr>
          <a:xfrm>
            <a:off x="4211960" y="1844824"/>
            <a:ext cx="504056" cy="936104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smtClean="0"/>
              <a:t>HTML</a:t>
            </a:r>
            <a:endParaRPr lang="el-GR" dirty="0"/>
          </a:p>
        </p:txBody>
      </p:sp>
      <p:sp>
        <p:nvSpPr>
          <p:cNvPr id="12" name="11 - Ορθογώνιο"/>
          <p:cNvSpPr/>
          <p:nvPr/>
        </p:nvSpPr>
        <p:spPr>
          <a:xfrm>
            <a:off x="1619672" y="2708920"/>
            <a:ext cx="7056784" cy="28803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 SERVER</a:t>
            </a:r>
            <a:endParaRPr lang="el-GR" dirty="0"/>
          </a:p>
        </p:txBody>
      </p:sp>
      <p:sp>
        <p:nvSpPr>
          <p:cNvPr id="14" name="13 - Κύλινδρος"/>
          <p:cNvSpPr/>
          <p:nvPr/>
        </p:nvSpPr>
        <p:spPr>
          <a:xfrm>
            <a:off x="5868144" y="5301208"/>
            <a:ext cx="2664296" cy="1268760"/>
          </a:xfrm>
          <a:prstGeom prst="ca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Απομακρυσμένη Βάση δεδομένων</a:t>
            </a:r>
          </a:p>
          <a:p>
            <a:pPr algn="ctr"/>
            <a:r>
              <a:rPr lang="en-US" b="1" dirty="0" smtClean="0"/>
              <a:t>RDMS</a:t>
            </a:r>
            <a:endParaRPr lang="el-GR" b="1" dirty="0"/>
          </a:p>
        </p:txBody>
      </p:sp>
      <p:sp>
        <p:nvSpPr>
          <p:cNvPr id="15" name="14 - Βέλος προς τα κάτω"/>
          <p:cNvSpPr/>
          <p:nvPr/>
        </p:nvSpPr>
        <p:spPr>
          <a:xfrm>
            <a:off x="5436096" y="3645024"/>
            <a:ext cx="1512168" cy="1872208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SQL</a:t>
            </a:r>
            <a:endParaRPr lang="el-GR" sz="2000" b="1" dirty="0">
              <a:solidFill>
                <a:srgbClr val="FF0000"/>
              </a:solidFill>
            </a:endParaRPr>
          </a:p>
        </p:txBody>
      </p:sp>
      <p:sp>
        <p:nvSpPr>
          <p:cNvPr id="16" name="15 - Βέλος προς τα επάνω"/>
          <p:cNvSpPr/>
          <p:nvPr/>
        </p:nvSpPr>
        <p:spPr>
          <a:xfrm>
            <a:off x="7236296" y="3645024"/>
            <a:ext cx="1512168" cy="1800200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Data set</a:t>
            </a:r>
            <a:endParaRPr lang="el-GR" sz="2000" b="1" dirty="0">
              <a:solidFill>
                <a:srgbClr val="FF0000"/>
              </a:solidFill>
            </a:endParaRPr>
          </a:p>
        </p:txBody>
      </p:sp>
      <p:sp>
        <p:nvSpPr>
          <p:cNvPr id="13" name="12 - Σύννεφο"/>
          <p:cNvSpPr/>
          <p:nvPr/>
        </p:nvSpPr>
        <p:spPr>
          <a:xfrm>
            <a:off x="5508104" y="3717032"/>
            <a:ext cx="3312368" cy="57606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TCP / IP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1065</Words>
  <Application>Microsoft Office PowerPoint</Application>
  <PresentationFormat>On-screen Show (4:3)</PresentationFormat>
  <Paragraphs>250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Θέμα του Office</vt:lpstr>
      <vt:lpstr>Μάθημα 3</vt:lpstr>
      <vt:lpstr>Προγραμματισμός Server side</vt:lpstr>
      <vt:lpstr>Προγραμματισμός Server side</vt:lpstr>
      <vt:lpstr>Παραδείγματα PHP</vt:lpstr>
      <vt:lpstr>Περισσότερα για την PHP</vt:lpstr>
      <vt:lpstr>Περισσότερα για την PHP</vt:lpstr>
      <vt:lpstr>Περισσότερα για την PHP</vt:lpstr>
      <vt:lpstr>Μοντέλα Βάσεων Δεδομένων</vt:lpstr>
      <vt:lpstr>Η Relational βάση δεδομένων</vt:lpstr>
      <vt:lpstr>Relational Database management Systems</vt:lpstr>
      <vt:lpstr>      Η δημοφιλέστερη opensource βάση δεδομένων</vt:lpstr>
      <vt:lpstr>SQL -select</vt:lpstr>
      <vt:lpstr>SQL –select/where</vt:lpstr>
      <vt:lpstr>SQL – insert, update, delete</vt:lpstr>
      <vt:lpstr>ΠΙΝΑΚΑΣ ΥΠΟΔΕΙΓΜΑ ΑΠΟ w3schools.com</vt:lpstr>
      <vt:lpstr>PHP-MySQL Ανάκτηση και παρουσίαση δεδομένων </vt:lpstr>
      <vt:lpstr>PowerPoint Presentation</vt:lpstr>
      <vt:lpstr>PHP-MySQL Ανάκτηση και παρουσίαση ….. 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Μάθημα 2</dc:title>
  <dc:creator>mclab</dc:creator>
  <cp:lastModifiedBy>amalamos</cp:lastModifiedBy>
  <cp:revision>225</cp:revision>
  <dcterms:created xsi:type="dcterms:W3CDTF">2014-03-12T16:45:58Z</dcterms:created>
  <dcterms:modified xsi:type="dcterms:W3CDTF">2017-03-21T14:53:17Z</dcterms:modified>
</cp:coreProperties>
</file>