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9" r:id="rId6"/>
    <p:sldId id="29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3F3D0-F3EC-444C-BB17-2AEEB6BA892F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064D-7EAE-4500-AEC3-DC679A3E22F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6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74C5-D4CB-4F1C-8277-5A6214F6AFB8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4C9E-35C5-40D1-89A8-BBF49DFAA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Φόρμες</a:t>
            </a:r>
            <a:r>
              <a:rPr lang="en-US" dirty="0" smtClean="0"/>
              <a:t> I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type </a:t>
            </a:r>
            <a:r>
              <a:rPr lang="en-US" dirty="0" err="1" smtClean="0"/>
              <a:t>Textarea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&lt;html&gt;</a:t>
            </a:r>
          </a:p>
          <a:p>
            <a:r>
              <a:rPr lang="en-US" sz="1600" dirty="0"/>
              <a:t>&lt;body&gt;</a:t>
            </a:r>
          </a:p>
          <a:p>
            <a:endParaRPr lang="en-US" sz="1600" dirty="0"/>
          </a:p>
          <a:p>
            <a:r>
              <a:rPr lang="en-US" sz="1600" dirty="0"/>
              <a:t>&lt;</a:t>
            </a:r>
            <a:r>
              <a:rPr lang="en-US" sz="1600" dirty="0" err="1"/>
              <a:t>textarea</a:t>
            </a:r>
            <a:r>
              <a:rPr lang="en-US" sz="1600" dirty="0"/>
              <a:t> rows="4" cols="50"&gt;</a:t>
            </a:r>
          </a:p>
          <a:p>
            <a:r>
              <a:rPr lang="el-GR" sz="1600" dirty="0"/>
              <a:t>Το </a:t>
            </a:r>
            <a:r>
              <a:rPr lang="en-US" sz="1600" dirty="0" err="1"/>
              <a:t>textarea</a:t>
            </a:r>
            <a:r>
              <a:rPr lang="en-US" sz="1600" dirty="0"/>
              <a:t> </a:t>
            </a:r>
            <a:r>
              <a:rPr lang="el-GR" sz="1600" dirty="0"/>
              <a:t>είναι ένα πλαίσιο που μπορεί κανένας να περάσει ένα κείμενο πολλών γραμμών</a:t>
            </a:r>
          </a:p>
          <a:p>
            <a:r>
              <a:rPr lang="el-GR" sz="1600" dirty="0"/>
              <a:t>&lt;/</a:t>
            </a:r>
            <a:r>
              <a:rPr lang="en-US" sz="1600" dirty="0" err="1"/>
              <a:t>textarea</a:t>
            </a:r>
            <a:r>
              <a:rPr lang="en-US" sz="1600" dirty="0"/>
              <a:t>&gt;</a:t>
            </a:r>
          </a:p>
          <a:p>
            <a:endParaRPr lang="en-US" sz="1600" dirty="0"/>
          </a:p>
          <a:p>
            <a:r>
              <a:rPr lang="en-US" sz="1600" dirty="0"/>
              <a:t>&lt;/body&gt;</a:t>
            </a:r>
          </a:p>
          <a:p>
            <a:r>
              <a:rPr lang="en-US" sz="1600" dirty="0"/>
              <a:t>&lt;/html&gt;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973" t="20767" r="27648" b="65437"/>
          <a:stretch/>
        </p:blipFill>
        <p:spPr>
          <a:xfrm>
            <a:off x="4499992" y="4725144"/>
            <a:ext cx="4092623" cy="1419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278092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Μπορούμε να του ρυθμίσουμε αν θα έχει </a:t>
            </a:r>
            <a:r>
              <a:rPr lang="en-US" dirty="0" smtClean="0"/>
              <a:t>scroll bars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18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type password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611560" y="170080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&lt;form&gt;</a:t>
            </a:r>
          </a:p>
          <a:p>
            <a:r>
              <a:rPr lang="en-US" sz="1600" dirty="0"/>
              <a:t>  User name:&lt;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&lt;input type="text" name="username"&gt;&lt;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User password:&lt;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&lt;input type="password" name="</a:t>
            </a:r>
            <a:r>
              <a:rPr lang="en-US" sz="1600" dirty="0" err="1"/>
              <a:t>psw</a:t>
            </a:r>
            <a:r>
              <a:rPr lang="en-US" sz="1600" dirty="0"/>
              <a:t>"&gt;</a:t>
            </a:r>
          </a:p>
          <a:p>
            <a:r>
              <a:rPr lang="en-US" sz="1600" dirty="0"/>
              <a:t>&lt;/form&gt;</a:t>
            </a:r>
          </a:p>
          <a:p>
            <a:r>
              <a:rPr lang="en-US" sz="1600" dirty="0"/>
              <a:t>Try it Yourself 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2996952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*********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7728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Δημιουργεί κείμενο όπου ότι γράφουμε δεν φαίνεται στην οθόνη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322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type radio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827584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&lt;form&gt;</a:t>
            </a:r>
          </a:p>
          <a:p>
            <a:r>
              <a:rPr lang="en-US" dirty="0"/>
              <a:t>  &lt;input type="radio" name="gender" value="male" checked&gt; Male&lt;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  <a:p>
            <a:r>
              <a:rPr lang="en-US" dirty="0"/>
              <a:t>  &lt;input type="radio" name="gender" value="female"&gt; Female&lt;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  <a:p>
            <a:r>
              <a:rPr lang="en-US" dirty="0" smtClean="0"/>
              <a:t>&lt;/</a:t>
            </a:r>
            <a:r>
              <a:rPr lang="en-US" dirty="0"/>
              <a:t>form&gt;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43" t="20202" r="36020" b="67258"/>
          <a:stretch/>
        </p:blipFill>
        <p:spPr>
          <a:xfrm>
            <a:off x="5436096" y="2132856"/>
            <a:ext cx="2548861" cy="12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Type </a:t>
            </a:r>
            <a:r>
              <a:rPr lang="en-US" dirty="0" smtClean="0"/>
              <a:t>Checkbox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&lt;html&gt;</a:t>
            </a:r>
          </a:p>
          <a:p>
            <a:r>
              <a:rPr lang="en-US" sz="1600" dirty="0"/>
              <a:t>&lt;body&gt;</a:t>
            </a:r>
          </a:p>
          <a:p>
            <a:r>
              <a:rPr lang="en-US" sz="1600" dirty="0" smtClean="0"/>
              <a:t>&lt;</a:t>
            </a:r>
            <a:r>
              <a:rPr lang="en-US" sz="1600" dirty="0"/>
              <a:t>form action="/</a:t>
            </a:r>
            <a:r>
              <a:rPr lang="en-US" sz="1600" dirty="0" err="1"/>
              <a:t>action_page.php</a:t>
            </a:r>
            <a:r>
              <a:rPr lang="en-US" sz="1600" dirty="0"/>
              <a:t>"&gt;</a:t>
            </a:r>
          </a:p>
          <a:p>
            <a:r>
              <a:rPr lang="en-US" sz="1600" dirty="0"/>
              <a:t>&lt;input type="checkbox" name="Course1" value="AM1"&gt;</a:t>
            </a:r>
            <a:r>
              <a:rPr lang="el-GR" sz="1600" dirty="0"/>
              <a:t>ΘΠΔ</a:t>
            </a:r>
          </a:p>
          <a:p>
            <a:r>
              <a:rPr lang="el-GR" sz="1600" dirty="0"/>
              <a:t>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&lt;input type="checkbox" name="course2" value="AM2"&gt;</a:t>
            </a:r>
            <a:r>
              <a:rPr lang="el-GR" sz="1600" dirty="0"/>
              <a:t>Ανάπτυξη Εφαρμογών Πολυμέσων </a:t>
            </a:r>
          </a:p>
          <a:p>
            <a:r>
              <a:rPr lang="el-GR" sz="1600" dirty="0"/>
              <a:t>&lt;</a:t>
            </a:r>
            <a:r>
              <a:rPr lang="en-US" sz="1600" dirty="0" err="1"/>
              <a:t>br</a:t>
            </a:r>
            <a:r>
              <a:rPr lang="en-US" sz="1600" dirty="0"/>
              <a:t>&gt;&lt;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&lt;input type="submit"&gt;</a:t>
            </a:r>
          </a:p>
          <a:p>
            <a:r>
              <a:rPr lang="en-US" sz="1600" dirty="0"/>
              <a:t>&lt;/form&gt; </a:t>
            </a:r>
          </a:p>
          <a:p>
            <a:r>
              <a:rPr lang="en-US" sz="1600" dirty="0" smtClean="0"/>
              <a:t>&lt;/</a:t>
            </a:r>
            <a:r>
              <a:rPr lang="en-US" sz="1600" dirty="0"/>
              <a:t>body&gt;</a:t>
            </a:r>
          </a:p>
          <a:p>
            <a:r>
              <a:rPr lang="en-US" sz="1600" dirty="0"/>
              <a:t>&lt;/html&gt;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60" t="20316" r="23026" b="67297"/>
          <a:stretch/>
        </p:blipFill>
        <p:spPr>
          <a:xfrm>
            <a:off x="3995936" y="4005064"/>
            <a:ext cx="4995189" cy="1274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5949280"/>
            <a:ext cx="613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Μπορώ να επιλέξω ένα ή περισσότερα και αποστέλλει το </a:t>
            </a:r>
            <a:r>
              <a:rPr lang="en-US" dirty="0" smtClean="0"/>
              <a:t>value</a:t>
            </a:r>
          </a:p>
          <a:p>
            <a:r>
              <a:rPr lang="el-GR" dirty="0" smtClean="0"/>
              <a:t>Δηλαδή </a:t>
            </a:r>
            <a:r>
              <a:rPr lang="en-US" dirty="0" smtClean="0"/>
              <a:t>Course1=AM1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3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5 input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1546914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νέα </a:t>
            </a:r>
            <a:r>
              <a:rPr lang="en-US" dirty="0" smtClean="0"/>
              <a:t>input</a:t>
            </a:r>
            <a:r>
              <a:rPr lang="el-GR" dirty="0" smtClean="0"/>
              <a:t> </a:t>
            </a:r>
            <a:r>
              <a:rPr lang="en-US" dirty="0" smtClean="0"/>
              <a:t>types</a:t>
            </a:r>
            <a:r>
              <a:rPr lang="el-GR" dirty="0" smtClean="0"/>
              <a:t> είναι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color</a:t>
            </a:r>
          </a:p>
          <a:p>
            <a:r>
              <a:rPr lang="en-US" dirty="0" smtClean="0"/>
              <a:t>•	date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datetime</a:t>
            </a:r>
            <a:endParaRPr lang="en-US" dirty="0" smtClean="0"/>
          </a:p>
          <a:p>
            <a:r>
              <a:rPr lang="en-US" dirty="0" smtClean="0"/>
              <a:t>•	</a:t>
            </a:r>
            <a:r>
              <a:rPr lang="en-US" dirty="0" err="1" smtClean="0"/>
              <a:t>datetime</a:t>
            </a:r>
            <a:r>
              <a:rPr lang="en-US" dirty="0" smtClean="0"/>
              <a:t>-local</a:t>
            </a:r>
          </a:p>
          <a:p>
            <a:r>
              <a:rPr lang="en-US" dirty="0" smtClean="0"/>
              <a:t>•	email</a:t>
            </a:r>
          </a:p>
          <a:p>
            <a:r>
              <a:rPr lang="en-US" dirty="0" smtClean="0"/>
              <a:t>•	month</a:t>
            </a:r>
          </a:p>
          <a:p>
            <a:r>
              <a:rPr lang="en-US" dirty="0" smtClean="0"/>
              <a:t>•	number</a:t>
            </a:r>
          </a:p>
          <a:p>
            <a:r>
              <a:rPr lang="en-US" dirty="0" smtClean="0"/>
              <a:t>•	range</a:t>
            </a:r>
          </a:p>
          <a:p>
            <a:r>
              <a:rPr lang="en-US" dirty="0" smtClean="0"/>
              <a:t>•	time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•	week</a:t>
            </a: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4355976" y="147607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Select color: &lt;input type="color" name=“</a:t>
            </a:r>
            <a:r>
              <a:rPr lang="en-US" sz="1600" dirty="0" err="1" smtClean="0"/>
              <a:t>mycolor</a:t>
            </a:r>
            <a:r>
              <a:rPr lang="en-US" sz="1600" dirty="0" smtClean="0"/>
              <a:t>"&gt;</a:t>
            </a:r>
            <a:endParaRPr lang="el-GR" sz="1600" dirty="0"/>
          </a:p>
        </p:txBody>
      </p:sp>
      <p:sp>
        <p:nvSpPr>
          <p:cNvPr id="6" name="5 - Ορθογώνιο"/>
          <p:cNvSpPr/>
          <p:nvPr/>
        </p:nvSpPr>
        <p:spPr>
          <a:xfrm>
            <a:off x="4355976" y="2196153"/>
            <a:ext cx="3950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Dep</a:t>
            </a:r>
            <a:r>
              <a:rPr lang="en-US" sz="1600" dirty="0" smtClean="0"/>
              <a:t> date: &lt;input type="date" name=“</a:t>
            </a:r>
            <a:r>
              <a:rPr lang="en-US" sz="1600" dirty="0" err="1" smtClean="0"/>
              <a:t>Dday</a:t>
            </a:r>
            <a:r>
              <a:rPr lang="en-US" sz="1600" dirty="0" smtClean="0"/>
              <a:t>"&gt;</a:t>
            </a:r>
            <a:endParaRPr lang="el-GR" sz="1600" dirty="0"/>
          </a:p>
        </p:txBody>
      </p:sp>
      <p:sp>
        <p:nvSpPr>
          <p:cNvPr id="7" name="6 - Ορθογώνιο"/>
          <p:cNvSpPr/>
          <p:nvPr/>
        </p:nvSpPr>
        <p:spPr>
          <a:xfrm>
            <a:off x="4355976" y="27722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Ticket (date and time): &lt;input type="</a:t>
            </a:r>
            <a:r>
              <a:rPr lang="en-US" sz="1600" dirty="0" err="1" smtClean="0"/>
              <a:t>datetime</a:t>
            </a:r>
            <a:r>
              <a:rPr lang="en-US" sz="1600" dirty="0" smtClean="0"/>
              <a:t>" name=“</a:t>
            </a:r>
            <a:r>
              <a:rPr lang="en-US" sz="1600" dirty="0" err="1" smtClean="0"/>
              <a:t>Tickdaytime</a:t>
            </a:r>
            <a:r>
              <a:rPr lang="en-US" sz="1600" dirty="0" smtClean="0"/>
              <a:t>"&gt;</a:t>
            </a:r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4355976" y="3564305"/>
            <a:ext cx="4412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My E-mail: &lt;input type="email" name=“</a:t>
            </a:r>
            <a:r>
              <a:rPr lang="en-GB" sz="1600" dirty="0" err="1" smtClean="0"/>
              <a:t>Myemail</a:t>
            </a:r>
            <a:r>
              <a:rPr lang="en-GB" sz="1600" dirty="0" smtClean="0"/>
              <a:t>"&gt;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4392488" y="40683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Choose (between 1 and 10): &lt;input type="number" name=“</a:t>
            </a:r>
            <a:r>
              <a:rPr lang="en-US" sz="1600" dirty="0" err="1" smtClean="0"/>
              <a:t>TheNumber</a:t>
            </a:r>
            <a:r>
              <a:rPr lang="en-US" sz="1600" dirty="0" smtClean="0"/>
              <a:t>” min=“2" max=“10“ step=“2” value=“2”&gt;</a:t>
            </a:r>
            <a:endParaRPr lang="el-GR" sz="16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427984" y="50764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&lt;input type="range" name="points" min="1" max="10"&gt;</a:t>
            </a:r>
            <a:endParaRPr lang="el-GR" sz="1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427984" y="57965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Add your homepage: &lt;input type="</a:t>
            </a:r>
            <a:r>
              <a:rPr lang="en-US" sz="1600" dirty="0" err="1" smtClean="0"/>
              <a:t>url</a:t>
            </a:r>
            <a:r>
              <a:rPr lang="en-US" sz="1600" dirty="0" smtClean="0"/>
              <a:t>" name="homepage"&gt;</a:t>
            </a:r>
            <a:endParaRPr lang="el-GR" sz="16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544522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 smtClean="0">
                <a:solidFill>
                  <a:srgbClr val="C00000"/>
                </a:solidFill>
              </a:rPr>
              <a:t>Με το </a:t>
            </a:r>
            <a:r>
              <a:rPr lang="en-US" sz="1600" i="1" dirty="0" smtClean="0">
                <a:solidFill>
                  <a:srgbClr val="C00000"/>
                </a:solidFill>
              </a:rPr>
              <a:t>required</a:t>
            </a:r>
            <a:r>
              <a:rPr lang="el-GR" sz="1600" i="1" dirty="0" smtClean="0">
                <a:solidFill>
                  <a:srgbClr val="C00000"/>
                </a:solidFill>
              </a:rPr>
              <a:t> υποχρεώνουμε τον χρήστη </a:t>
            </a:r>
            <a:r>
              <a:rPr lang="el-GR" sz="1600" i="1" dirty="0">
                <a:solidFill>
                  <a:srgbClr val="C00000"/>
                </a:solidFill>
              </a:rPr>
              <a:t>μ</a:t>
            </a:r>
            <a:r>
              <a:rPr lang="el-GR" sz="1600" i="1" dirty="0" smtClean="0">
                <a:solidFill>
                  <a:srgbClr val="C00000"/>
                </a:solidFill>
              </a:rPr>
              <a:t>ε μήνυμα να εισάγει το αντίστοιχο </a:t>
            </a:r>
            <a:r>
              <a:rPr lang="en-US" sz="1600" i="1" dirty="0" smtClean="0">
                <a:solidFill>
                  <a:srgbClr val="C00000"/>
                </a:solidFill>
              </a:rPr>
              <a:t>input</a:t>
            </a:r>
            <a:endParaRPr lang="el-GR" sz="16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453336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https://robertnyman.com/html5/forms/input-types.html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136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</a:t>
            </a:r>
            <a:r>
              <a:rPr lang="en-US" dirty="0" smtClean="0"/>
              <a:t>HTML Form </a:t>
            </a:r>
            <a:r>
              <a:rPr lang="el-GR" dirty="0" smtClean="0"/>
              <a:t>με </a:t>
            </a:r>
            <a:r>
              <a:rPr lang="en-US" dirty="0" err="1" smtClean="0"/>
              <a:t>jscript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39552" y="216769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συνηθισμένοι έλεγχοι που κάνουμε με την </a:t>
            </a:r>
            <a:r>
              <a:rPr lang="en-US" dirty="0" err="1" smtClean="0"/>
              <a:t>javascript</a:t>
            </a:r>
            <a:r>
              <a:rPr lang="en-US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Εάν έχει μείνει τίποτα ασυμπλήρωτο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Εάν ο χρήστης έχει βάλει συμβατό με </a:t>
            </a:r>
            <a:r>
              <a:rPr lang="en-US" dirty="0" smtClean="0"/>
              <a:t>e-mail format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Εάν έχει βάλει ημερομηνία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Εάν έχει βάλει αριθμό σε ένα πεδίο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ελέγχου φόρμας με </a:t>
            </a:r>
            <a:r>
              <a:rPr lang="en-US" dirty="0" err="1"/>
              <a:t>javascript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95536" y="170080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function </a:t>
            </a:r>
            <a:r>
              <a:rPr lang="en-GB" dirty="0" err="1" smtClean="0"/>
              <a:t>validateForm</a:t>
            </a:r>
            <a:r>
              <a:rPr lang="en-GB" dirty="0" smtClean="0"/>
              <a:t>()</a:t>
            </a:r>
          </a:p>
          <a:p>
            <a:r>
              <a:rPr lang="en-GB" dirty="0" smtClean="0"/>
              <a:t> {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x=</a:t>
            </a:r>
            <a:r>
              <a:rPr lang="en-GB" dirty="0" err="1" smtClean="0"/>
              <a:t>document.forms</a:t>
            </a:r>
            <a:r>
              <a:rPr lang="en-GB" dirty="0" smtClean="0"/>
              <a:t>["</a:t>
            </a:r>
            <a:r>
              <a:rPr lang="en-GB" dirty="0" err="1" smtClean="0"/>
              <a:t>myForm</a:t>
            </a:r>
            <a:r>
              <a:rPr lang="en-GB" dirty="0" smtClean="0"/>
              <a:t>"]["</a:t>
            </a:r>
            <a:r>
              <a:rPr lang="en-GB" dirty="0" err="1" smtClean="0"/>
              <a:t>fname</a:t>
            </a:r>
            <a:r>
              <a:rPr lang="en-GB" dirty="0" smtClean="0"/>
              <a:t>"].value;</a:t>
            </a:r>
          </a:p>
          <a:p>
            <a:r>
              <a:rPr lang="en-GB" dirty="0" smtClean="0"/>
              <a:t> if (x==null || x=="")</a:t>
            </a:r>
          </a:p>
          <a:p>
            <a:r>
              <a:rPr lang="en-GB" dirty="0" smtClean="0"/>
              <a:t>   {</a:t>
            </a:r>
          </a:p>
          <a:p>
            <a:r>
              <a:rPr lang="en-GB" dirty="0" smtClean="0"/>
              <a:t>   alert(“</a:t>
            </a:r>
            <a:r>
              <a:rPr lang="el-GR" dirty="0" smtClean="0"/>
              <a:t>Ν</a:t>
            </a:r>
            <a:r>
              <a:rPr lang="en-GB" dirty="0" err="1" smtClean="0"/>
              <a:t>ame</a:t>
            </a:r>
            <a:r>
              <a:rPr lang="en-GB" dirty="0" smtClean="0"/>
              <a:t> must be filled out");</a:t>
            </a:r>
          </a:p>
          <a:p>
            <a:r>
              <a:rPr lang="en-GB" dirty="0" smtClean="0"/>
              <a:t>   return false;</a:t>
            </a:r>
          </a:p>
          <a:p>
            <a:r>
              <a:rPr lang="en-GB" dirty="0" smtClean="0"/>
              <a:t>   }</a:t>
            </a:r>
            <a:endParaRPr lang="el-GR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y=</a:t>
            </a:r>
            <a:r>
              <a:rPr lang="en-GB" dirty="0" err="1" smtClean="0"/>
              <a:t>document.forms</a:t>
            </a:r>
            <a:r>
              <a:rPr lang="en-GB" dirty="0" smtClean="0"/>
              <a:t>["</a:t>
            </a:r>
            <a:r>
              <a:rPr lang="en-GB" dirty="0" err="1" smtClean="0"/>
              <a:t>myForm</a:t>
            </a:r>
            <a:r>
              <a:rPr lang="en-GB" dirty="0" smtClean="0"/>
              <a:t>"]["email"].value;</a:t>
            </a:r>
            <a:br>
              <a:rPr lang="en-GB" dirty="0" smtClean="0"/>
            </a:b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atpos</a:t>
            </a:r>
            <a:r>
              <a:rPr lang="en-GB" dirty="0" smtClean="0"/>
              <a:t>=</a:t>
            </a:r>
            <a:r>
              <a:rPr lang="en-GB" dirty="0" err="1" smtClean="0"/>
              <a:t>y.indexOf</a:t>
            </a:r>
            <a:r>
              <a:rPr lang="en-GB" dirty="0" smtClean="0"/>
              <a:t>("@");</a:t>
            </a:r>
            <a:br>
              <a:rPr lang="en-GB" dirty="0" smtClean="0"/>
            </a:b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dotpos</a:t>
            </a:r>
            <a:r>
              <a:rPr lang="en-GB" dirty="0" smtClean="0"/>
              <a:t>=</a:t>
            </a:r>
            <a:r>
              <a:rPr lang="en-GB" dirty="0" err="1" smtClean="0"/>
              <a:t>y.lastIndexOf</a:t>
            </a:r>
            <a:r>
              <a:rPr lang="en-GB" dirty="0" smtClean="0"/>
              <a:t>(".");</a:t>
            </a:r>
            <a:br>
              <a:rPr lang="en-GB" dirty="0" smtClean="0"/>
            </a:br>
            <a:r>
              <a:rPr lang="en-GB" dirty="0" smtClean="0"/>
              <a:t>if (</a:t>
            </a:r>
            <a:r>
              <a:rPr lang="en-GB" dirty="0" err="1" smtClean="0"/>
              <a:t>atpos</a:t>
            </a:r>
            <a:r>
              <a:rPr lang="en-GB" dirty="0" smtClean="0"/>
              <a:t>&lt;1 || </a:t>
            </a:r>
            <a:r>
              <a:rPr lang="en-GB" dirty="0" err="1" smtClean="0"/>
              <a:t>dotpos</a:t>
            </a:r>
            <a:r>
              <a:rPr lang="en-GB" dirty="0" smtClean="0"/>
              <a:t>&lt;atpos+2 || dotpos+2&gt;=</a:t>
            </a:r>
            <a:r>
              <a:rPr lang="en-GB" dirty="0" err="1" smtClean="0"/>
              <a:t>y.length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  {</a:t>
            </a:r>
            <a:br>
              <a:rPr lang="en-GB" dirty="0" smtClean="0"/>
            </a:br>
            <a:r>
              <a:rPr lang="en-GB" dirty="0" smtClean="0"/>
              <a:t>  alert("Not a valid e-mail address");</a:t>
            </a:r>
            <a:br>
              <a:rPr lang="en-GB" dirty="0" smtClean="0"/>
            </a:br>
            <a:r>
              <a:rPr lang="en-GB" dirty="0" smtClean="0"/>
              <a:t>  return false;</a:t>
            </a:r>
            <a:br>
              <a:rPr lang="en-GB" dirty="0" smtClean="0"/>
            </a:br>
            <a:r>
              <a:rPr lang="en-GB" dirty="0" smtClean="0"/>
              <a:t>  }</a:t>
            </a:r>
          </a:p>
          <a:p>
            <a:r>
              <a:rPr lang="en-GB" dirty="0" smtClean="0"/>
              <a:t> }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07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ελέγχου φόρμας με </a:t>
            </a:r>
            <a:r>
              <a:rPr lang="en-US" dirty="0" err="1" smtClean="0"/>
              <a:t>javascript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6" y="18448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&lt;</a:t>
            </a:r>
            <a:r>
              <a:rPr lang="el-GR" dirty="0" err="1"/>
              <a:t>script</a:t>
            </a:r>
            <a:r>
              <a:rPr lang="el-GR" dirty="0"/>
              <a:t>&gt;</a:t>
            </a:r>
          </a:p>
          <a:p>
            <a:r>
              <a:rPr lang="el-GR" dirty="0" err="1"/>
              <a:t>function</a:t>
            </a:r>
            <a:r>
              <a:rPr lang="el-GR" dirty="0"/>
              <a:t> </a:t>
            </a:r>
            <a:r>
              <a:rPr lang="el-GR" dirty="0" err="1"/>
              <a:t>myFunction</a:t>
            </a:r>
            <a:r>
              <a:rPr lang="el-GR" dirty="0"/>
              <a:t>() {</a:t>
            </a:r>
          </a:p>
          <a:p>
            <a:r>
              <a:rPr lang="el-GR" dirty="0"/>
              <a:t>    </a:t>
            </a:r>
            <a:r>
              <a:rPr lang="el-GR" dirty="0" err="1"/>
              <a:t>var</a:t>
            </a:r>
            <a:r>
              <a:rPr lang="el-GR" dirty="0"/>
              <a:t> x, </a:t>
            </a:r>
            <a:r>
              <a:rPr lang="el-GR" dirty="0" err="1"/>
              <a:t>text</a:t>
            </a:r>
            <a:r>
              <a:rPr lang="el-GR" dirty="0"/>
              <a:t>;</a:t>
            </a:r>
          </a:p>
          <a:p>
            <a:endParaRPr lang="el-GR" dirty="0"/>
          </a:p>
          <a:p>
            <a:r>
              <a:rPr lang="el-GR" dirty="0"/>
              <a:t>    // </a:t>
            </a:r>
            <a:r>
              <a:rPr lang="el-GR" dirty="0" err="1"/>
              <a:t>Get</a:t>
            </a:r>
            <a:r>
              <a:rPr lang="el-GR" dirty="0"/>
              <a:t> the </a:t>
            </a:r>
            <a:r>
              <a:rPr lang="el-GR" dirty="0" err="1"/>
              <a:t>value</a:t>
            </a:r>
            <a:r>
              <a:rPr lang="el-GR" dirty="0"/>
              <a:t> of the </a:t>
            </a:r>
            <a:r>
              <a:rPr lang="el-GR" dirty="0" err="1"/>
              <a:t>input</a:t>
            </a:r>
            <a:r>
              <a:rPr lang="el-GR" dirty="0"/>
              <a:t> </a:t>
            </a:r>
            <a:r>
              <a:rPr lang="el-GR" dirty="0" err="1"/>
              <a:t>field</a:t>
            </a:r>
            <a:r>
              <a:rPr lang="el-GR" dirty="0"/>
              <a:t>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id</a:t>
            </a:r>
            <a:r>
              <a:rPr lang="el-GR" dirty="0"/>
              <a:t>="</a:t>
            </a:r>
            <a:r>
              <a:rPr lang="el-GR" dirty="0" err="1"/>
              <a:t>numb</a:t>
            </a:r>
            <a:r>
              <a:rPr lang="el-GR" dirty="0"/>
              <a:t>"</a:t>
            </a:r>
          </a:p>
          <a:p>
            <a:r>
              <a:rPr lang="el-GR" dirty="0"/>
              <a:t>    x = </a:t>
            </a:r>
            <a:r>
              <a:rPr lang="el-GR" dirty="0" err="1"/>
              <a:t>document.getElementById</a:t>
            </a:r>
            <a:r>
              <a:rPr lang="el-GR" dirty="0"/>
              <a:t>("</a:t>
            </a:r>
            <a:r>
              <a:rPr lang="el-GR" dirty="0" err="1"/>
              <a:t>numb</a:t>
            </a:r>
            <a:r>
              <a:rPr lang="el-GR" dirty="0"/>
              <a:t>").</a:t>
            </a:r>
            <a:r>
              <a:rPr lang="el-GR" dirty="0" err="1"/>
              <a:t>value</a:t>
            </a:r>
            <a:r>
              <a:rPr lang="el-GR" dirty="0"/>
              <a:t>;</a:t>
            </a:r>
          </a:p>
          <a:p>
            <a:endParaRPr lang="el-GR" dirty="0"/>
          </a:p>
          <a:p>
            <a:r>
              <a:rPr lang="el-GR" dirty="0"/>
              <a:t>    // </a:t>
            </a:r>
            <a:r>
              <a:rPr lang="el-GR" dirty="0" err="1"/>
              <a:t>If</a:t>
            </a:r>
            <a:r>
              <a:rPr lang="el-GR" dirty="0"/>
              <a:t> x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Not</a:t>
            </a:r>
            <a:r>
              <a:rPr lang="el-GR" dirty="0"/>
              <a:t> a Number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less</a:t>
            </a:r>
            <a:r>
              <a:rPr lang="el-GR" dirty="0"/>
              <a:t> </a:t>
            </a:r>
            <a:r>
              <a:rPr lang="el-GR" dirty="0" err="1"/>
              <a:t>than</a:t>
            </a:r>
            <a:r>
              <a:rPr lang="el-GR" dirty="0"/>
              <a:t> </a:t>
            </a:r>
            <a:r>
              <a:rPr lang="el-GR" dirty="0" err="1"/>
              <a:t>one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greater</a:t>
            </a:r>
            <a:r>
              <a:rPr lang="el-GR" dirty="0"/>
              <a:t> </a:t>
            </a:r>
            <a:r>
              <a:rPr lang="el-GR" dirty="0" err="1"/>
              <a:t>than</a:t>
            </a:r>
            <a:r>
              <a:rPr lang="el-GR" dirty="0"/>
              <a:t> 10</a:t>
            </a:r>
          </a:p>
          <a:p>
            <a:r>
              <a:rPr lang="el-GR" dirty="0"/>
              <a:t>    </a:t>
            </a:r>
            <a:r>
              <a:rPr lang="el-GR" dirty="0" err="1"/>
              <a:t>if</a:t>
            </a:r>
            <a:r>
              <a:rPr lang="el-GR" dirty="0"/>
              <a:t> (</a:t>
            </a:r>
            <a:r>
              <a:rPr lang="el-GR" dirty="0" err="1"/>
              <a:t>isNaN</a:t>
            </a:r>
            <a:r>
              <a:rPr lang="el-GR" dirty="0"/>
              <a:t>(x) || x &lt; 1 || x &gt; 10) {</a:t>
            </a:r>
          </a:p>
          <a:p>
            <a:r>
              <a:rPr lang="el-GR" dirty="0"/>
              <a:t>        </a:t>
            </a:r>
            <a:r>
              <a:rPr lang="el-GR" dirty="0" err="1"/>
              <a:t>text</a:t>
            </a:r>
            <a:r>
              <a:rPr lang="el-GR" dirty="0"/>
              <a:t> = "</a:t>
            </a:r>
            <a:r>
              <a:rPr lang="el-GR" dirty="0" err="1"/>
              <a:t>Input</a:t>
            </a:r>
            <a:r>
              <a:rPr lang="el-GR" dirty="0"/>
              <a:t> </a:t>
            </a:r>
            <a:r>
              <a:rPr lang="el-GR" dirty="0" err="1"/>
              <a:t>not</a:t>
            </a:r>
            <a:r>
              <a:rPr lang="el-GR" dirty="0"/>
              <a:t> </a:t>
            </a:r>
            <a:r>
              <a:rPr lang="el-GR" dirty="0" err="1"/>
              <a:t>valid</a:t>
            </a:r>
            <a:r>
              <a:rPr lang="el-GR" dirty="0"/>
              <a:t>";</a:t>
            </a:r>
          </a:p>
          <a:p>
            <a:r>
              <a:rPr lang="el-GR" dirty="0"/>
              <a:t>    } </a:t>
            </a:r>
            <a:r>
              <a:rPr lang="el-GR" dirty="0" err="1"/>
              <a:t>else</a:t>
            </a:r>
            <a:r>
              <a:rPr lang="el-GR" dirty="0"/>
              <a:t> {</a:t>
            </a:r>
          </a:p>
          <a:p>
            <a:r>
              <a:rPr lang="el-GR" dirty="0"/>
              <a:t>        </a:t>
            </a:r>
            <a:r>
              <a:rPr lang="el-GR" dirty="0" err="1"/>
              <a:t>text</a:t>
            </a:r>
            <a:r>
              <a:rPr lang="el-GR" dirty="0"/>
              <a:t> = "</a:t>
            </a:r>
            <a:r>
              <a:rPr lang="el-GR" dirty="0" err="1"/>
              <a:t>Input</a:t>
            </a:r>
            <a:r>
              <a:rPr lang="el-GR" dirty="0"/>
              <a:t> OK";</a:t>
            </a:r>
          </a:p>
          <a:p>
            <a:r>
              <a:rPr lang="el-GR" dirty="0"/>
              <a:t>    }</a:t>
            </a:r>
          </a:p>
          <a:p>
            <a:r>
              <a:rPr lang="el-GR" dirty="0"/>
              <a:t>    </a:t>
            </a:r>
            <a:r>
              <a:rPr lang="el-GR" dirty="0" err="1"/>
              <a:t>document.getElementById</a:t>
            </a:r>
            <a:r>
              <a:rPr lang="el-GR" dirty="0"/>
              <a:t>("demo").</a:t>
            </a:r>
            <a:r>
              <a:rPr lang="el-GR" dirty="0" err="1"/>
              <a:t>innerHTML</a:t>
            </a:r>
            <a:r>
              <a:rPr lang="el-GR" dirty="0"/>
              <a:t> = </a:t>
            </a:r>
            <a:r>
              <a:rPr lang="el-GR" dirty="0" err="1"/>
              <a:t>text</a:t>
            </a:r>
            <a:r>
              <a:rPr lang="el-GR" dirty="0"/>
              <a:t>;</a:t>
            </a:r>
          </a:p>
          <a:p>
            <a:r>
              <a:rPr lang="el-GR" dirty="0"/>
              <a:t>}</a:t>
            </a:r>
          </a:p>
          <a:p>
            <a:r>
              <a:rPr lang="el-GR" dirty="0"/>
              <a:t>&lt;/</a:t>
            </a:r>
            <a:r>
              <a:rPr lang="el-GR" dirty="0" err="1"/>
              <a:t>script</a:t>
            </a:r>
            <a:r>
              <a:rPr lang="el-G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7607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5 input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1546914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νέα </a:t>
            </a:r>
            <a:r>
              <a:rPr lang="en-US" dirty="0" smtClean="0"/>
              <a:t>input</a:t>
            </a:r>
            <a:r>
              <a:rPr lang="el-GR" dirty="0" smtClean="0"/>
              <a:t> </a:t>
            </a:r>
            <a:r>
              <a:rPr lang="en-US" dirty="0" smtClean="0"/>
              <a:t>types</a:t>
            </a:r>
            <a:r>
              <a:rPr lang="el-GR" dirty="0" smtClean="0"/>
              <a:t> είναι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color</a:t>
            </a:r>
          </a:p>
          <a:p>
            <a:r>
              <a:rPr lang="en-US" dirty="0" smtClean="0"/>
              <a:t>•	date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datetime</a:t>
            </a:r>
            <a:endParaRPr lang="en-US" dirty="0" smtClean="0"/>
          </a:p>
          <a:p>
            <a:r>
              <a:rPr lang="en-US" dirty="0" smtClean="0"/>
              <a:t>•	</a:t>
            </a:r>
            <a:r>
              <a:rPr lang="en-US" dirty="0" err="1" smtClean="0"/>
              <a:t>datetime</a:t>
            </a:r>
            <a:r>
              <a:rPr lang="en-US" dirty="0" smtClean="0"/>
              <a:t>-local</a:t>
            </a:r>
          </a:p>
          <a:p>
            <a:r>
              <a:rPr lang="en-US" dirty="0" smtClean="0"/>
              <a:t>•	email</a:t>
            </a:r>
          </a:p>
          <a:p>
            <a:r>
              <a:rPr lang="en-US" dirty="0" smtClean="0"/>
              <a:t>•	month</a:t>
            </a:r>
          </a:p>
          <a:p>
            <a:r>
              <a:rPr lang="en-US" dirty="0" smtClean="0"/>
              <a:t>•	number</a:t>
            </a:r>
          </a:p>
          <a:p>
            <a:r>
              <a:rPr lang="en-US" dirty="0" smtClean="0"/>
              <a:t>•	range</a:t>
            </a:r>
          </a:p>
          <a:p>
            <a:r>
              <a:rPr lang="en-US" dirty="0" smtClean="0"/>
              <a:t>•	time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•	week</a:t>
            </a: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413995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Select color: &lt;input type="color" name=“</a:t>
            </a:r>
            <a:r>
              <a:rPr lang="en-US" dirty="0" err="1" smtClean="0"/>
              <a:t>mycolor</a:t>
            </a:r>
            <a:r>
              <a:rPr lang="en-US" dirty="0" smtClean="0"/>
              <a:t>"&gt;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139952" y="2348880"/>
            <a:ext cx="441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Dep</a:t>
            </a:r>
            <a:r>
              <a:rPr lang="en-US" dirty="0" smtClean="0"/>
              <a:t> date: &lt;input type="date" name=“</a:t>
            </a:r>
            <a:r>
              <a:rPr lang="en-US" dirty="0" err="1" smtClean="0"/>
              <a:t>Dday</a:t>
            </a:r>
            <a:r>
              <a:rPr lang="en-US" dirty="0" smtClean="0"/>
              <a:t>"&gt;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13995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Ticket (date and time): &lt;input type="</a:t>
            </a:r>
            <a:r>
              <a:rPr lang="en-US" dirty="0" err="1" smtClean="0"/>
              <a:t>datetime</a:t>
            </a:r>
            <a:r>
              <a:rPr lang="en-US" dirty="0" smtClean="0"/>
              <a:t>" name=“</a:t>
            </a:r>
            <a:r>
              <a:rPr lang="en-US" dirty="0" err="1" smtClean="0"/>
              <a:t>Tickdaytime</a:t>
            </a:r>
            <a:r>
              <a:rPr lang="en-US" dirty="0" smtClean="0"/>
              <a:t>"&gt;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139952" y="3717032"/>
            <a:ext cx="495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My E-mail: &lt;input type="email" name=“</a:t>
            </a:r>
            <a:r>
              <a:rPr lang="en-GB" dirty="0" err="1" smtClean="0"/>
              <a:t>Myemail</a:t>
            </a:r>
            <a:r>
              <a:rPr lang="en-GB" dirty="0" smtClean="0"/>
              <a:t>"&gt;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17646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Choose (between 1 and 10): &lt;input type="number" name=“</a:t>
            </a:r>
            <a:r>
              <a:rPr lang="en-US" dirty="0" err="1" smtClean="0"/>
              <a:t>TheNumber</a:t>
            </a:r>
            <a:r>
              <a:rPr lang="en-US" dirty="0" smtClean="0"/>
              <a:t>” min=“2" max=“10“ step=“2” value=“2”&gt;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21196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&lt;input type="range" name="points" min="1" max="10"&gt;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42119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Add your homepage: &lt;input type="</a:t>
            </a:r>
            <a:r>
              <a:rPr lang="en-US" dirty="0" err="1" smtClean="0"/>
              <a:t>url</a:t>
            </a:r>
            <a:r>
              <a:rPr lang="en-US" dirty="0" smtClean="0"/>
              <a:t>" name="homepage"&gt;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941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5 Form input </a:t>
            </a:r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11560" y="3020759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Μπορούμε να βελτιώσουμε τον έλεγχο μέσω </a:t>
            </a:r>
            <a:r>
              <a:rPr lang="en-US" dirty="0" smtClean="0"/>
              <a:t>JavaScript regular expression</a:t>
            </a:r>
          </a:p>
          <a:p>
            <a:endParaRPr lang="en-US" dirty="0" smtClean="0"/>
          </a:p>
          <a:p>
            <a:r>
              <a:rPr lang="en-US" dirty="0" smtClean="0"/>
              <a:t>My link: &lt;input type="</a:t>
            </a:r>
            <a:r>
              <a:rPr lang="en-US" dirty="0" err="1" smtClean="0"/>
              <a:t>url</a:t>
            </a:r>
            <a:r>
              <a:rPr lang="en-US" dirty="0" smtClean="0"/>
              <a:t>" name="website" required pattern=“some </a:t>
            </a:r>
            <a:r>
              <a:rPr lang="en-US" dirty="0" err="1" smtClean="0"/>
              <a:t>regulaer</a:t>
            </a:r>
            <a:r>
              <a:rPr lang="en-US" dirty="0" smtClean="0"/>
              <a:t> </a:t>
            </a:r>
            <a:r>
              <a:rPr lang="en-US" dirty="0" err="1" smtClean="0"/>
              <a:t>expresion</a:t>
            </a:r>
            <a:r>
              <a:rPr lang="en-US" dirty="0" smtClean="0"/>
              <a:t>"&gt;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11560" y="407707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Age: &lt;input type="number" size=“5" name="age" min=“1" max=“120" value=18 required&gt;&lt;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endParaRPr lang="en-US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539552" y="155679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έλεγχος γίνεται μέσω του πεδίου </a:t>
            </a:r>
            <a:r>
              <a:rPr lang="en-US" dirty="0" smtClean="0"/>
              <a:t>required </a:t>
            </a:r>
            <a:r>
              <a:rPr lang="el-GR" dirty="0" smtClean="0"/>
              <a:t>ενώ με το </a:t>
            </a:r>
            <a:r>
              <a:rPr lang="en-US" dirty="0" smtClean="0"/>
              <a:t>placeholder </a:t>
            </a:r>
            <a:r>
              <a:rPr lang="el-GR" dirty="0" smtClean="0"/>
              <a:t>δίνουμε και οδηγίες στον χρήστη … που θα χαθούν όταν θα αρχίσει να γράφει.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Email Address: &lt;input type="email" name="email" </a:t>
            </a:r>
            <a:r>
              <a:rPr lang="en-US" dirty="0" smtClean="0">
                <a:solidFill>
                  <a:srgbClr val="FF0000"/>
                </a:solidFill>
              </a:rPr>
              <a:t>required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placeholder</a:t>
            </a:r>
            <a:r>
              <a:rPr lang="en-US" dirty="0" smtClean="0"/>
              <a:t>="Enter a valid email address"&gt;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95536" y="544522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περισσότερες πληροφορίες… </a:t>
            </a:r>
            <a:r>
              <a:rPr lang="en-GB" dirty="0" smtClean="0"/>
              <a:t>http://www.the-art-of-web.com/html/html5-form-validation/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668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Forms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95537" y="1535881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φόρμα στο</a:t>
            </a:r>
            <a:r>
              <a:rPr lang="en-US" dirty="0" smtClean="0"/>
              <a:t> HTML </a:t>
            </a:r>
            <a:r>
              <a:rPr lang="el-GR" dirty="0" smtClean="0"/>
              <a:t>είναι ένα </a:t>
            </a:r>
            <a:r>
              <a:rPr lang="en-US" dirty="0" smtClean="0"/>
              <a:t>tag </a:t>
            </a:r>
            <a:r>
              <a:rPr lang="el-GR" dirty="0" smtClean="0"/>
              <a:t>ομαδοποίησης άλλων </a:t>
            </a:r>
            <a:r>
              <a:rPr lang="en-US" dirty="0" smtClean="0"/>
              <a:t>tag</a:t>
            </a:r>
            <a:r>
              <a:rPr lang="el-GR" dirty="0" smtClean="0"/>
              <a:t> που επιθυμούμε να στείλουμε το περιεχόμενο τους στον </a:t>
            </a:r>
            <a:r>
              <a:rPr lang="en-US" dirty="0" smtClean="0"/>
              <a:t>server </a:t>
            </a:r>
            <a:r>
              <a:rPr lang="el-GR" dirty="0" smtClean="0"/>
              <a:t>ή γενικότερα σε μια άλλη σελίδα. Τα συνηθισμένα αντικείμενα που επιθυμούμε να στείλουμε το περιεχόμενο τους είναι τα λεγόμενα </a:t>
            </a:r>
            <a:r>
              <a:rPr lang="en-US" dirty="0" smtClean="0"/>
              <a:t>input </a:t>
            </a:r>
            <a:r>
              <a:rPr lang="el-GR" dirty="0" smtClean="0"/>
              <a:t>τα οποία είναι </a:t>
            </a:r>
            <a:r>
              <a:rPr lang="en-US" dirty="0" smtClean="0"/>
              <a:t>text, password, radio button, checkbox </a:t>
            </a:r>
            <a:r>
              <a:rPr lang="el-GR" dirty="0" smtClean="0"/>
              <a:t>και φυσικά το κουμπί που είναι απαραίτητο για να δημιουργήσουμε </a:t>
            </a:r>
            <a:r>
              <a:rPr lang="en-US" dirty="0" smtClean="0"/>
              <a:t>event</a:t>
            </a:r>
            <a:r>
              <a:rPr lang="el-GR" dirty="0" smtClean="0"/>
              <a:t> (</a:t>
            </a:r>
            <a:r>
              <a:rPr lang="en-US" dirty="0" smtClean="0"/>
              <a:t>click</a:t>
            </a:r>
            <a:r>
              <a:rPr lang="el-GR" dirty="0" smtClean="0"/>
              <a:t>) και να αποσταλούν οι πληροφορίες σε κάποια συγκεκριμένη ιστοσελίδα στο  </a:t>
            </a:r>
            <a:r>
              <a:rPr lang="en-US" dirty="0" smtClean="0"/>
              <a:t>server</a:t>
            </a:r>
            <a:r>
              <a:rPr lang="el-GR" dirty="0" smtClean="0"/>
              <a:t>. Αυτή η ιστοσελίδα μπορεί να διαβάσει τις πληροφορίες που περιέχουν τα </a:t>
            </a:r>
            <a:r>
              <a:rPr lang="en-US" dirty="0" smtClean="0"/>
              <a:t>input </a:t>
            </a:r>
            <a:r>
              <a:rPr lang="el-GR" dirty="0" smtClean="0"/>
              <a:t>ή τις τιμές που έχει βάλει ο προγραμματιστής στα </a:t>
            </a:r>
            <a:r>
              <a:rPr lang="en-US" dirty="0" smtClean="0"/>
              <a:t>value</a:t>
            </a:r>
            <a:r>
              <a:rPr lang="el-GR" dirty="0" smtClean="0"/>
              <a:t> του αντικειμένου. Αλλά </a:t>
            </a:r>
            <a:r>
              <a:rPr lang="en-US" dirty="0" smtClean="0"/>
              <a:t>input </a:t>
            </a:r>
            <a:r>
              <a:rPr lang="el-GR" dirty="0" smtClean="0"/>
              <a:t>είναι τα </a:t>
            </a:r>
            <a:r>
              <a:rPr lang="en-US" dirty="0" err="1" smtClean="0"/>
              <a:t>textarea</a:t>
            </a:r>
            <a:r>
              <a:rPr lang="el-GR" dirty="0" smtClean="0"/>
              <a:t> που δημιουργεί ένα </a:t>
            </a:r>
            <a:r>
              <a:rPr lang="en-US" dirty="0" smtClean="0"/>
              <a:t>input </a:t>
            </a:r>
            <a:r>
              <a:rPr lang="el-GR" dirty="0" smtClean="0"/>
              <a:t>κειμένου με πολλές γραμμές</a:t>
            </a:r>
            <a:r>
              <a:rPr lang="en-US" dirty="0" smtClean="0"/>
              <a:t> </a:t>
            </a:r>
            <a:r>
              <a:rPr lang="el-GR" dirty="0" smtClean="0"/>
              <a:t>και τα </a:t>
            </a:r>
            <a:r>
              <a:rPr lang="en-US" dirty="0" smtClean="0"/>
              <a:t>select </a:t>
            </a:r>
            <a:r>
              <a:rPr lang="el-GR" dirty="0" smtClean="0"/>
              <a:t>που δημιουργούν μια </a:t>
            </a:r>
            <a:r>
              <a:rPr lang="en-US" dirty="0" smtClean="0"/>
              <a:t>dropdown list.</a:t>
            </a:r>
          </a:p>
          <a:p>
            <a:endParaRPr lang="en-US" dirty="0" smtClean="0"/>
          </a:p>
          <a:p>
            <a:r>
              <a:rPr lang="el-GR" dirty="0" smtClean="0"/>
              <a:t>Ένα χρήσιμο εργαλείο είναι το </a:t>
            </a:r>
            <a:r>
              <a:rPr lang="en-GB" dirty="0" smtClean="0"/>
              <a:t>&lt;</a:t>
            </a:r>
            <a:r>
              <a:rPr lang="en-GB" dirty="0" err="1" smtClean="0"/>
              <a:t>fieldset</a:t>
            </a:r>
            <a:r>
              <a:rPr lang="en-GB" dirty="0" smtClean="0"/>
              <a:t>&gt; </a:t>
            </a:r>
            <a:r>
              <a:rPr lang="el-GR" dirty="0" smtClean="0"/>
              <a:t>που ομαδοποιεί αισθητικά τα </a:t>
            </a:r>
            <a:r>
              <a:rPr lang="en-US" dirty="0" smtClean="0"/>
              <a:t>inputs </a:t>
            </a:r>
            <a:r>
              <a:rPr lang="el-GR" dirty="0" smtClean="0"/>
              <a:t>βάζοντας πλαίσιο γύρω τους.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- </a:t>
            </a:r>
            <a:r>
              <a:rPr lang="en-US" dirty="0"/>
              <a:t>Brackets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51520" y="1340768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l-GR" sz="1600" dirty="0"/>
              <a:t>Οι παρενθέσεις χρησιμοποιούνται για να </a:t>
            </a:r>
            <a:r>
              <a:rPr lang="el-GR" sz="1600" dirty="0" smtClean="0"/>
              <a:t>αναζητηθούν μια </a:t>
            </a:r>
            <a:r>
              <a:rPr lang="el-GR" sz="1600" dirty="0"/>
              <a:t>σειρά από χαρακτήρες</a:t>
            </a:r>
            <a:r>
              <a:rPr lang="el-GR" sz="1600" dirty="0" smtClean="0"/>
              <a:t>:</a:t>
            </a:r>
          </a:p>
          <a:p>
            <a:endParaRPr lang="en-US" sz="1600" dirty="0"/>
          </a:p>
          <a:p>
            <a:r>
              <a:rPr lang="en-US" sz="1600" dirty="0" smtClean="0"/>
              <a:t>[</a:t>
            </a:r>
            <a:r>
              <a:rPr lang="en-US" sz="1600" dirty="0" err="1"/>
              <a:t>abc</a:t>
            </a:r>
            <a:r>
              <a:rPr lang="en-US" sz="1600" dirty="0"/>
              <a:t>]	Find any character between the brackets</a:t>
            </a:r>
          </a:p>
          <a:p>
            <a:r>
              <a:rPr lang="en-US" sz="1600" dirty="0"/>
              <a:t>[^</a:t>
            </a:r>
            <a:r>
              <a:rPr lang="en-US" sz="1600" dirty="0" err="1"/>
              <a:t>abc</a:t>
            </a:r>
            <a:r>
              <a:rPr lang="en-US" sz="1600" dirty="0"/>
              <a:t>]	Find any character NOT between the brackets</a:t>
            </a:r>
          </a:p>
          <a:p>
            <a:r>
              <a:rPr lang="en-US" sz="1600" dirty="0"/>
              <a:t>[0-9]	Find any character between the brackets (any digit)</a:t>
            </a:r>
          </a:p>
          <a:p>
            <a:r>
              <a:rPr lang="en-US" sz="1600" dirty="0"/>
              <a:t>[^0-9]	Find any character NOT between the brackets (any non-digit)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x|y</a:t>
            </a:r>
            <a:r>
              <a:rPr lang="en-US" sz="1600" dirty="0" smtClean="0"/>
              <a:t>)	Find any of the alternatives specified</a:t>
            </a:r>
          </a:p>
        </p:txBody>
      </p:sp>
    </p:spTree>
    <p:extLst>
      <p:ext uri="{BB962C8B-B14F-4D97-AF65-F5344CB8AC3E}">
        <p14:creationId xmlns:p14="http://schemas.microsoft.com/office/powerpoint/2010/main" val="3041521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Expressions</a:t>
            </a:r>
            <a:r>
              <a:rPr lang="el-GR" dirty="0" smtClean="0"/>
              <a:t> - </a:t>
            </a:r>
            <a:r>
              <a:rPr lang="en-US" dirty="0" err="1" smtClean="0"/>
              <a:t>Metacharacters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Οι </a:t>
            </a:r>
            <a:r>
              <a:rPr lang="el-GR" sz="1600" dirty="0" err="1" smtClean="0"/>
              <a:t>μεταχαρακτήρες</a:t>
            </a:r>
            <a:r>
              <a:rPr lang="el-GR" sz="1600" dirty="0" smtClean="0"/>
              <a:t> </a:t>
            </a:r>
            <a:r>
              <a:rPr lang="el-GR" sz="1600" dirty="0"/>
              <a:t>είναι χαρακτήρες με ιδιαίτερη σημασία:</a:t>
            </a:r>
            <a:endParaRPr lang="en-US" sz="1600" dirty="0"/>
          </a:p>
          <a:p>
            <a:endParaRPr lang="el-GR" sz="1600" dirty="0" smtClean="0"/>
          </a:p>
          <a:p>
            <a:r>
              <a:rPr lang="en-US" sz="1600" dirty="0" smtClean="0"/>
              <a:t>.</a:t>
            </a:r>
            <a:r>
              <a:rPr lang="en-US" sz="1600" dirty="0"/>
              <a:t>	Find a single character, except newline or line terminator</a:t>
            </a:r>
          </a:p>
          <a:p>
            <a:r>
              <a:rPr lang="en-US" sz="1600" dirty="0"/>
              <a:t>\w	Find a word character</a:t>
            </a:r>
          </a:p>
          <a:p>
            <a:r>
              <a:rPr lang="en-US" sz="1600" dirty="0"/>
              <a:t>\W	Find a non-word character</a:t>
            </a:r>
          </a:p>
          <a:p>
            <a:r>
              <a:rPr lang="en-US" sz="1600" dirty="0"/>
              <a:t>\d	Find a digit</a:t>
            </a:r>
          </a:p>
          <a:p>
            <a:r>
              <a:rPr lang="en-US" sz="1600" dirty="0"/>
              <a:t>\D	Find a non-digit character</a:t>
            </a:r>
          </a:p>
          <a:p>
            <a:r>
              <a:rPr lang="en-US" sz="1600" dirty="0"/>
              <a:t>\s	Find a whitespace character</a:t>
            </a:r>
          </a:p>
          <a:p>
            <a:r>
              <a:rPr lang="en-US" sz="1600" dirty="0"/>
              <a:t>\S	Find a non-whitespace character</a:t>
            </a:r>
          </a:p>
          <a:p>
            <a:r>
              <a:rPr lang="en-US" sz="1600" dirty="0"/>
              <a:t>\b	Find a match at the beginning/end of a word</a:t>
            </a:r>
          </a:p>
          <a:p>
            <a:r>
              <a:rPr lang="en-US" sz="1600" dirty="0"/>
              <a:t>\B	Find a match not at the beginning/end of a word</a:t>
            </a:r>
          </a:p>
          <a:p>
            <a:r>
              <a:rPr lang="en-US" sz="1600" dirty="0"/>
              <a:t>\0	Find a NUL character</a:t>
            </a:r>
          </a:p>
          <a:p>
            <a:r>
              <a:rPr lang="en-US" sz="1600" dirty="0"/>
              <a:t>\n	Find a new line character</a:t>
            </a:r>
          </a:p>
          <a:p>
            <a:r>
              <a:rPr lang="en-US" sz="1600" dirty="0"/>
              <a:t>\f	Find a form feed character</a:t>
            </a:r>
          </a:p>
          <a:p>
            <a:r>
              <a:rPr lang="en-US" sz="1600" dirty="0"/>
              <a:t>\r	Find a carriage return character</a:t>
            </a:r>
          </a:p>
          <a:p>
            <a:r>
              <a:rPr lang="en-US" sz="1600" dirty="0"/>
              <a:t>\t	Find a tab character</a:t>
            </a:r>
          </a:p>
          <a:p>
            <a:r>
              <a:rPr lang="en-US" sz="1600" dirty="0"/>
              <a:t>\v	Find a vertical tab character</a:t>
            </a:r>
          </a:p>
          <a:p>
            <a:r>
              <a:rPr lang="en-US" sz="1600" dirty="0"/>
              <a:t>\xxx	Find the character specified by an octal number xxx</a:t>
            </a:r>
          </a:p>
          <a:p>
            <a:r>
              <a:rPr lang="en-US" sz="1600" dirty="0"/>
              <a:t>\</a:t>
            </a:r>
            <a:r>
              <a:rPr lang="en-US" sz="1600" dirty="0" err="1"/>
              <a:t>xdd</a:t>
            </a:r>
            <a:r>
              <a:rPr lang="en-US" sz="1600" dirty="0"/>
              <a:t>	Find the character specified by a hexadecimal number </a:t>
            </a:r>
            <a:r>
              <a:rPr lang="en-US" sz="1600" dirty="0" err="1"/>
              <a:t>dd</a:t>
            </a:r>
            <a:endParaRPr lang="en-US" sz="1600" dirty="0"/>
          </a:p>
          <a:p>
            <a:r>
              <a:rPr lang="en-US" sz="1600" dirty="0"/>
              <a:t>\</a:t>
            </a:r>
            <a:r>
              <a:rPr lang="en-US" sz="1600" dirty="0" err="1"/>
              <a:t>uxxxx</a:t>
            </a:r>
            <a:r>
              <a:rPr lang="en-US" sz="1600" dirty="0"/>
              <a:t>	Find the Unicode character specified by a hexadecimal number </a:t>
            </a:r>
            <a:r>
              <a:rPr lang="en-US" sz="1600" dirty="0" err="1" smtClean="0"/>
              <a:t>xxxx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030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Expressions - Quantifiers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575048" y="177281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Οι </a:t>
            </a:r>
            <a:r>
              <a:rPr lang="en-US" sz="1600" dirty="0" smtClean="0"/>
              <a:t>“</a:t>
            </a:r>
            <a:r>
              <a:rPr lang="el-GR" sz="1600" dirty="0" err="1" smtClean="0"/>
              <a:t>ποσοτικοποιητές</a:t>
            </a:r>
            <a:r>
              <a:rPr lang="en-US" sz="1600" dirty="0" smtClean="0"/>
              <a:t>”</a:t>
            </a:r>
            <a:r>
              <a:rPr lang="el-GR" sz="1600" dirty="0" smtClean="0"/>
              <a:t> …(</a:t>
            </a:r>
            <a:r>
              <a:rPr lang="en-US" sz="1600" dirty="0" smtClean="0"/>
              <a:t>quantifiers</a:t>
            </a:r>
            <a:r>
              <a:rPr lang="el-GR" sz="1600" dirty="0" smtClean="0"/>
              <a:t>)ξεκαθαρίζουν το πλήθος των χαρακτήρων που αναζητούμε</a:t>
            </a:r>
          </a:p>
          <a:p>
            <a:endParaRPr lang="en-US" sz="1600" dirty="0" smtClean="0"/>
          </a:p>
          <a:p>
            <a:r>
              <a:rPr lang="en-US" sz="1600" dirty="0" smtClean="0"/>
              <a:t>n</a:t>
            </a:r>
            <a:r>
              <a:rPr lang="en-US" sz="1600" dirty="0"/>
              <a:t>+	Matches any string that contains at least one n</a:t>
            </a:r>
          </a:p>
          <a:p>
            <a:r>
              <a:rPr lang="en-US" sz="1600" dirty="0"/>
              <a:t>n*	Matches any string that contains zero or more occurrences of n</a:t>
            </a:r>
          </a:p>
          <a:p>
            <a:r>
              <a:rPr lang="en-US" sz="1600" dirty="0"/>
              <a:t>n?	Matches any string that contains zero or one occurrences of n</a:t>
            </a:r>
          </a:p>
          <a:p>
            <a:r>
              <a:rPr lang="en-US" sz="1600" dirty="0"/>
              <a:t>n{X}	Matches any string that contains a sequence of X n's</a:t>
            </a:r>
          </a:p>
          <a:p>
            <a:r>
              <a:rPr lang="en-US" sz="1600" dirty="0"/>
              <a:t>n{X,Y}	Matches any string that contains a sequence of X to Y n's</a:t>
            </a:r>
          </a:p>
          <a:p>
            <a:r>
              <a:rPr lang="en-US" sz="1600" dirty="0"/>
              <a:t>n{X,}	Matches any string that contains a sequence of at least X n's</a:t>
            </a:r>
          </a:p>
          <a:p>
            <a:r>
              <a:rPr lang="en-US" sz="1600" dirty="0"/>
              <a:t>n$	Matches any string with n at the end of it</a:t>
            </a:r>
          </a:p>
          <a:p>
            <a:r>
              <a:rPr lang="en-US" sz="1600" dirty="0"/>
              <a:t>^n	Matches any string with n at the beginning of it</a:t>
            </a:r>
          </a:p>
          <a:p>
            <a:r>
              <a:rPr lang="en-US" sz="1600" dirty="0"/>
              <a:t>?=n	Matches any string that is followed by a specific string n</a:t>
            </a:r>
          </a:p>
          <a:p>
            <a:r>
              <a:rPr lang="en-US" sz="1600" dirty="0"/>
              <a:t>?!n	Matches any string that is not followed by a specific string n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58419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Expressions </a:t>
            </a:r>
            <a:r>
              <a:rPr lang="en-US" dirty="0" err="1" smtClean="0"/>
              <a:t>RegExp</a:t>
            </a:r>
            <a:r>
              <a:rPr lang="en-US" dirty="0" smtClean="0"/>
              <a:t> object Properties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6" y="242088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constructor</a:t>
            </a:r>
            <a:r>
              <a:rPr lang="en-US" sz="1600" dirty="0"/>
              <a:t>	Returns the function that created the </a:t>
            </a:r>
            <a:r>
              <a:rPr lang="en-US" sz="1600" dirty="0" err="1"/>
              <a:t>RegExp</a:t>
            </a:r>
            <a:r>
              <a:rPr lang="en-US" sz="1600" dirty="0"/>
              <a:t> object's prototype</a:t>
            </a:r>
          </a:p>
          <a:p>
            <a:r>
              <a:rPr lang="en-US" sz="1600" dirty="0"/>
              <a:t>global	</a:t>
            </a:r>
            <a:r>
              <a:rPr lang="en-US" sz="1600" dirty="0" smtClean="0"/>
              <a:t>	Checks </a:t>
            </a:r>
            <a:r>
              <a:rPr lang="en-US" sz="1600" dirty="0"/>
              <a:t>whether the "g" modifier is set</a:t>
            </a:r>
          </a:p>
          <a:p>
            <a:r>
              <a:rPr lang="en-US" sz="1600" dirty="0" err="1"/>
              <a:t>ignoreCase</a:t>
            </a:r>
            <a:r>
              <a:rPr lang="en-US" sz="1600" dirty="0"/>
              <a:t>	</a:t>
            </a:r>
            <a:r>
              <a:rPr lang="en-US" sz="1600" dirty="0" smtClean="0"/>
              <a:t>	Checks </a:t>
            </a:r>
            <a:r>
              <a:rPr lang="en-US" sz="1600" dirty="0"/>
              <a:t>whether the "</a:t>
            </a:r>
            <a:r>
              <a:rPr lang="en-US" sz="1600" dirty="0" err="1"/>
              <a:t>i</a:t>
            </a:r>
            <a:r>
              <a:rPr lang="en-US" sz="1600" dirty="0"/>
              <a:t>" modifier is set</a:t>
            </a:r>
          </a:p>
          <a:p>
            <a:r>
              <a:rPr lang="en-US" sz="1600" dirty="0" err="1"/>
              <a:t>lastIndex</a:t>
            </a:r>
            <a:r>
              <a:rPr lang="en-US" sz="1600" dirty="0"/>
              <a:t>	</a:t>
            </a:r>
            <a:r>
              <a:rPr lang="en-US" sz="1600" dirty="0" smtClean="0"/>
              <a:t>	Specifies </a:t>
            </a:r>
            <a:r>
              <a:rPr lang="en-US" sz="1600" dirty="0"/>
              <a:t>the index at which to start the next match</a:t>
            </a:r>
          </a:p>
          <a:p>
            <a:r>
              <a:rPr lang="en-US" sz="1600" dirty="0"/>
              <a:t>multiline	</a:t>
            </a:r>
            <a:r>
              <a:rPr lang="en-US" sz="1600" dirty="0" smtClean="0"/>
              <a:t>	Checks </a:t>
            </a:r>
            <a:r>
              <a:rPr lang="en-US" sz="1600" dirty="0"/>
              <a:t>whether the "m" modifier is set</a:t>
            </a:r>
          </a:p>
          <a:p>
            <a:r>
              <a:rPr lang="en-US" sz="1600" dirty="0"/>
              <a:t>source	</a:t>
            </a:r>
            <a:r>
              <a:rPr lang="en-US" sz="1600" dirty="0" smtClean="0"/>
              <a:t>	Returns </a:t>
            </a:r>
            <a:r>
              <a:rPr lang="en-US" sz="1600" dirty="0"/>
              <a:t>the text of the </a:t>
            </a:r>
            <a:r>
              <a:rPr lang="en-US" sz="1600" dirty="0" err="1"/>
              <a:t>RegExp</a:t>
            </a:r>
            <a:r>
              <a:rPr lang="en-US" sz="1600" dirty="0"/>
              <a:t> pattern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5451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εφαρμογής </a:t>
            </a:r>
            <a:r>
              <a:rPr lang="en-US" dirty="0" smtClean="0"/>
              <a:t>regular expression </a:t>
            </a:r>
            <a:r>
              <a:rPr lang="el-GR" dirty="0" smtClean="0"/>
              <a:t>σε </a:t>
            </a:r>
            <a:r>
              <a:rPr lang="en-US" dirty="0" smtClean="0"/>
              <a:t>form validation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683568" y="2060848"/>
            <a:ext cx="7575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"</a:t>
            </a:r>
            <a:r>
              <a:rPr lang="en-US" sz="1600" dirty="0"/>
              <a:t>/\b(?:(?:https?|ftp):\/\/|www\.)[-a-z0-9+&amp;@#\/%?=~_|!:,.;]*[-a-z0-9+&amp;@#\/%=~_|]/</a:t>
            </a:r>
            <a:r>
              <a:rPr lang="en-US" sz="1600" dirty="0" err="1"/>
              <a:t>i</a:t>
            </a:r>
            <a:r>
              <a:rPr lang="en-US" sz="1600" dirty="0" smtClean="0"/>
              <a:t> “</a:t>
            </a:r>
          </a:p>
          <a:p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43808" y="2420888"/>
            <a:ext cx="0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23728" y="2564904"/>
            <a:ext cx="0" cy="2160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1619672" y="2348880"/>
            <a:ext cx="216024" cy="64807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Left Brace 11"/>
          <p:cNvSpPr/>
          <p:nvPr/>
        </p:nvSpPr>
        <p:spPr>
          <a:xfrm rot="16200000">
            <a:off x="2195736" y="2564904"/>
            <a:ext cx="216024" cy="2160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Left Brace 12"/>
          <p:cNvSpPr/>
          <p:nvPr/>
        </p:nvSpPr>
        <p:spPr>
          <a:xfrm rot="16200000">
            <a:off x="2015716" y="2384884"/>
            <a:ext cx="216024" cy="144016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e 13"/>
          <p:cNvSpPr/>
          <p:nvPr/>
        </p:nvSpPr>
        <p:spPr>
          <a:xfrm rot="16200000">
            <a:off x="3023828" y="2816932"/>
            <a:ext cx="216024" cy="5760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68144" y="2420888"/>
            <a:ext cx="0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4572000" y="1628800"/>
            <a:ext cx="216024" cy="22322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Left Brace 18"/>
          <p:cNvSpPr/>
          <p:nvPr/>
        </p:nvSpPr>
        <p:spPr>
          <a:xfrm rot="16200000">
            <a:off x="6768244" y="1808820"/>
            <a:ext cx="216024" cy="187220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Down Arrow 19"/>
          <p:cNvSpPr/>
          <p:nvPr/>
        </p:nvSpPr>
        <p:spPr>
          <a:xfrm>
            <a:off x="971600" y="1700808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Down Arrow 20"/>
          <p:cNvSpPr/>
          <p:nvPr/>
        </p:nvSpPr>
        <p:spPr>
          <a:xfrm>
            <a:off x="7812360" y="1628800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5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79512" y="1088152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&lt;form name=“</a:t>
            </a:r>
            <a:r>
              <a:rPr lang="en-US" sz="1600" dirty="0" err="1" smtClean="0"/>
              <a:t>test_form</a:t>
            </a:r>
            <a:r>
              <a:rPr lang="en-US" sz="1600" dirty="0" smtClean="0"/>
              <a:t>" action=“action.php" method="get" &gt;</a:t>
            </a:r>
          </a:p>
          <a:p>
            <a:r>
              <a:rPr lang="en-US" sz="1600" dirty="0" smtClean="0"/>
              <a:t>&lt;</a:t>
            </a:r>
            <a:r>
              <a:rPr lang="en-US" sz="1600" dirty="0" err="1" smtClean="0"/>
              <a:t>fieldset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Your Name: &lt;input type="text" name="name"&gt;&lt;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Your Address:&lt;input type="text" name=“address"&gt;&lt;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&lt;/</a:t>
            </a:r>
            <a:r>
              <a:rPr lang="en-US" sz="1600" dirty="0" err="1" smtClean="0"/>
              <a:t>fieldset</a:t>
            </a:r>
            <a:r>
              <a:rPr lang="en-US" sz="1600" dirty="0" smtClean="0"/>
              <a:t>&gt; </a:t>
            </a:r>
          </a:p>
          <a:p>
            <a:r>
              <a:rPr lang="en-US" sz="1600" dirty="0" smtClean="0"/>
              <a:t>&lt;</a:t>
            </a:r>
            <a:r>
              <a:rPr lang="en-US" sz="1600" dirty="0" err="1" smtClean="0"/>
              <a:t>fieldset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Username: &lt;input type="text" name=“username"&gt;&lt;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Password: &lt;input type="password" name="</a:t>
            </a:r>
            <a:r>
              <a:rPr lang="en-US" sz="1600" dirty="0" err="1" smtClean="0"/>
              <a:t>pwd</a:t>
            </a:r>
            <a:r>
              <a:rPr lang="en-US" sz="1600" dirty="0" smtClean="0"/>
              <a:t>"&gt;&lt;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&lt;/</a:t>
            </a:r>
            <a:r>
              <a:rPr lang="en-US" sz="1600" dirty="0" err="1" smtClean="0"/>
              <a:t>fieldset</a:t>
            </a:r>
            <a:r>
              <a:rPr lang="en-US" sz="1600" dirty="0" smtClean="0"/>
              <a:t>&gt; </a:t>
            </a:r>
          </a:p>
          <a:p>
            <a:r>
              <a:rPr lang="en-US" sz="1600" dirty="0" smtClean="0"/>
              <a:t> &lt;</a:t>
            </a:r>
            <a:r>
              <a:rPr lang="en-US" sz="1600" dirty="0" err="1" smtClean="0"/>
              <a:t>fieldset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&lt;input type="radio" name=“role" value=“1"&gt;Professor&lt;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&lt;input type="radio" name=“role" value=“2"&gt;Student</a:t>
            </a:r>
          </a:p>
          <a:p>
            <a:r>
              <a:rPr lang="en-US" sz="1600" dirty="0" smtClean="0"/>
              <a:t>&lt;/</a:t>
            </a:r>
            <a:r>
              <a:rPr lang="en-US" sz="1600" dirty="0" err="1" smtClean="0"/>
              <a:t>fieldset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&lt;input type="checkbox" name=“Resident" value=“City"&gt;I have an apartment&lt;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&lt;input type="checkbox" name=“Team" value=“Village"&gt;I have a cottage 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My car is: 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&lt;select&gt;</a:t>
            </a:r>
            <a:br>
              <a:rPr lang="en-US" sz="1600" dirty="0" smtClean="0"/>
            </a:br>
            <a:r>
              <a:rPr lang="en-US" sz="1600" dirty="0" smtClean="0"/>
              <a:t>  &lt;option value=“1"&gt;VW&lt;/option&gt;</a:t>
            </a:r>
            <a:br>
              <a:rPr lang="en-US" sz="1600" dirty="0" smtClean="0"/>
            </a:br>
            <a:r>
              <a:rPr lang="en-US" sz="1600" dirty="0" smtClean="0"/>
              <a:t>  &lt;option value=“2"&gt;FIAT&lt;/option&gt;</a:t>
            </a:r>
            <a:br>
              <a:rPr lang="en-US" sz="1600" dirty="0" smtClean="0"/>
            </a:br>
            <a:r>
              <a:rPr lang="en-US" sz="1600" dirty="0" smtClean="0"/>
              <a:t> &lt;/select&gt; </a:t>
            </a:r>
          </a:p>
          <a:p>
            <a:r>
              <a:rPr lang="en-US" sz="1600" dirty="0" smtClean="0"/>
              <a:t>&lt;input type="submit" value="Submit"&gt;</a:t>
            </a:r>
          </a:p>
          <a:p>
            <a:r>
              <a:rPr lang="en-US" sz="1600" dirty="0" smtClean="0"/>
              <a:t>&lt;/form&gt;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Forms syntax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141277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&lt;form name=“</a:t>
            </a:r>
            <a:r>
              <a:rPr lang="en-US" dirty="0" err="1" smtClean="0"/>
              <a:t>test_form</a:t>
            </a:r>
            <a:r>
              <a:rPr lang="en-US" dirty="0" smtClean="0"/>
              <a:t>" action=“action.php" method="get" &gt;</a:t>
            </a:r>
          </a:p>
          <a:p>
            <a:endParaRPr lang="en-US" dirty="0" smtClean="0"/>
          </a:p>
          <a:p>
            <a:r>
              <a:rPr lang="en-US" dirty="0" smtClean="0"/>
              <a:t>……………..</a:t>
            </a:r>
          </a:p>
          <a:p>
            <a:r>
              <a:rPr lang="en-US" dirty="0" smtClean="0"/>
              <a:t>&lt;/form&gt;</a:t>
            </a:r>
          </a:p>
          <a:p>
            <a:endParaRPr lang="en-US" dirty="0" smtClean="0"/>
          </a:p>
          <a:p>
            <a:r>
              <a:rPr lang="el-GR" dirty="0" smtClean="0"/>
              <a:t>Στο </a:t>
            </a:r>
            <a:r>
              <a:rPr lang="en-US" dirty="0" smtClean="0"/>
              <a:t>action </a:t>
            </a:r>
            <a:r>
              <a:rPr lang="el-GR" dirty="0" smtClean="0"/>
              <a:t>βάζουμε την ιστοσελίδα στην οποία στέλνουμε τα δεδομένα δηλαδή η οποία θα διαβάσει το περιεχόμενο ή το </a:t>
            </a:r>
            <a:r>
              <a:rPr lang="en-US" dirty="0" smtClean="0"/>
              <a:t>value </a:t>
            </a:r>
            <a:r>
              <a:rPr lang="el-GR" dirty="0" smtClean="0"/>
              <a:t>των </a:t>
            </a:r>
            <a:r>
              <a:rPr lang="en-US" dirty="0" smtClean="0"/>
              <a:t>tags</a:t>
            </a:r>
            <a:r>
              <a:rPr lang="el-GR" dirty="0" smtClean="0"/>
              <a:t> που βρίσκονται μέσα στη φόρμα.</a:t>
            </a:r>
          </a:p>
          <a:p>
            <a:endParaRPr lang="el-GR" dirty="0" smtClean="0"/>
          </a:p>
          <a:p>
            <a:r>
              <a:rPr lang="el-GR" dirty="0" smtClean="0"/>
              <a:t>Στο </a:t>
            </a:r>
            <a:r>
              <a:rPr lang="en-US" dirty="0" smtClean="0"/>
              <a:t>method </a:t>
            </a:r>
            <a:r>
              <a:rPr lang="el-GR" dirty="0" smtClean="0"/>
              <a:t>επιλέγουμε μια από τις δύο πιθανές επιλογές κλήσης της ιστοσελίδας που είναι στο </a:t>
            </a:r>
            <a:r>
              <a:rPr lang="en-US" dirty="0" smtClean="0"/>
              <a:t>action</a:t>
            </a:r>
            <a:r>
              <a:rPr lang="el-GR" dirty="0" smtClean="0"/>
              <a:t>. Ταυτόχρονα με αυτή τη μέθοδο αποστέλλουμε και τα δεδομένα της φόρμας. Οι δύο μέθοδοι είναι </a:t>
            </a:r>
            <a:r>
              <a:rPr lang="en-US" dirty="0" smtClean="0"/>
              <a:t>post</a:t>
            </a:r>
            <a:r>
              <a:rPr lang="el-GR" dirty="0" smtClean="0"/>
              <a:t> και </a:t>
            </a:r>
            <a:r>
              <a:rPr lang="en-US" dirty="0" smtClean="0"/>
              <a:t>get.</a:t>
            </a:r>
          </a:p>
          <a:p>
            <a:endParaRPr lang="en-US" dirty="0" smtClean="0"/>
          </a:p>
          <a:p>
            <a:r>
              <a:rPr lang="en-US" dirty="0" smtClean="0"/>
              <a:t>Post </a:t>
            </a:r>
            <a:r>
              <a:rPr lang="el-GR" dirty="0" smtClean="0"/>
              <a:t>χρησιμοποιούμε όταν έχουμε μεγάλο μέγεθος δεδομένων ή όταν θέλουμε να στείλουμε πληροφορία που δεν επιθυμούμε να την βλέπουν οι χρήστες.</a:t>
            </a:r>
          </a:p>
          <a:p>
            <a:endParaRPr lang="el-GR" dirty="0" smtClean="0"/>
          </a:p>
          <a:p>
            <a:r>
              <a:rPr lang="en-US" dirty="0" smtClean="0"/>
              <a:t>Get</a:t>
            </a:r>
            <a:r>
              <a:rPr lang="el-GR" dirty="0" smtClean="0"/>
              <a:t> χρησιμοποιούμε όταν δεν συμβαίνει τίποτα από τα παραπάνω.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 </a:t>
            </a:r>
            <a:r>
              <a:rPr lang="el-GR" dirty="0" smtClean="0"/>
              <a:t>και διαχείριση δεδομένων από </a:t>
            </a:r>
            <a:r>
              <a:rPr lang="en-US" dirty="0" smtClean="0"/>
              <a:t>Forms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827584" y="299695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δεδομένα φόρμας τα χειριζόμαστε στην </a:t>
            </a:r>
            <a:r>
              <a:rPr lang="en-US" dirty="0" smtClean="0"/>
              <a:t>PHP </a:t>
            </a:r>
            <a:r>
              <a:rPr lang="el-GR" dirty="0" smtClean="0"/>
              <a:t>μέσω των </a:t>
            </a:r>
            <a:r>
              <a:rPr lang="en-US" dirty="0" err="1" smtClean="0"/>
              <a:t>superglobals</a:t>
            </a:r>
            <a:r>
              <a:rPr lang="en-US" dirty="0" smtClean="0"/>
              <a:t> </a:t>
            </a:r>
            <a:r>
              <a:rPr lang="en-US" dirty="0"/>
              <a:t>$_GET and $_</a:t>
            </a:r>
            <a:r>
              <a:rPr lang="en-US" dirty="0" smtClean="0"/>
              <a:t>POST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017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+ PHP forms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95536" y="1729839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Αρχική σελίδα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endParaRPr lang="en-GB" sz="1600" dirty="0" smtClean="0"/>
          </a:p>
          <a:p>
            <a:r>
              <a:rPr lang="en-GB" sz="1600" dirty="0" smtClean="0"/>
              <a:t>&lt;html&gt;</a:t>
            </a:r>
            <a:br>
              <a:rPr lang="en-GB" sz="1600" dirty="0" smtClean="0"/>
            </a:br>
            <a:r>
              <a:rPr lang="en-GB" sz="1600" dirty="0" smtClean="0"/>
              <a:t>&lt; body&gt;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&lt; form action=“action.php" method="post"&gt;</a:t>
            </a:r>
            <a:br>
              <a:rPr lang="en-GB" sz="1600" dirty="0" smtClean="0"/>
            </a:br>
            <a:r>
              <a:rPr lang="en-GB" sz="1600" dirty="0" smtClean="0"/>
              <a:t>Name: &lt;input type="text" name=“</a:t>
            </a:r>
            <a:r>
              <a:rPr lang="en-GB" sz="1600" dirty="0" err="1" smtClean="0"/>
              <a:t>yourname</a:t>
            </a:r>
            <a:r>
              <a:rPr lang="en-GB" sz="1600" dirty="0" smtClean="0"/>
              <a:t>“&gt;</a:t>
            </a:r>
            <a:br>
              <a:rPr lang="en-GB" sz="1600" dirty="0" smtClean="0"/>
            </a:br>
            <a:r>
              <a:rPr lang="en-GB" sz="1600" dirty="0" smtClean="0"/>
              <a:t>&lt; input type="submit“ value= “Click Here”&gt;</a:t>
            </a:r>
            <a:br>
              <a:rPr lang="en-GB" sz="1600" dirty="0" smtClean="0"/>
            </a:br>
            <a:r>
              <a:rPr lang="en-GB" sz="1600" dirty="0" smtClean="0"/>
              <a:t>&lt; /form&gt;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&lt; /body&gt;</a:t>
            </a:r>
            <a:br>
              <a:rPr lang="en-GB" sz="1600" dirty="0" smtClean="0"/>
            </a:br>
            <a:r>
              <a:rPr lang="en-GB" sz="1600" dirty="0" smtClean="0"/>
              <a:t>&lt; /html&gt; </a:t>
            </a:r>
            <a:endParaRPr lang="el-GR" sz="1600" dirty="0"/>
          </a:p>
        </p:txBody>
      </p:sp>
      <p:sp>
        <p:nvSpPr>
          <p:cNvPr id="4" name="3 - Ορθογώνιο"/>
          <p:cNvSpPr/>
          <p:nvPr/>
        </p:nvSpPr>
        <p:spPr>
          <a:xfrm>
            <a:off x="4716016" y="1628800"/>
            <a:ext cx="4176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Σελίδα </a:t>
            </a:r>
            <a:r>
              <a:rPr lang="en-US" sz="1600" b="1" dirty="0" smtClean="0">
                <a:solidFill>
                  <a:srgbClr val="FF0000"/>
                </a:solidFill>
              </a:rPr>
              <a:t>action.php</a:t>
            </a:r>
            <a:endParaRPr lang="el-GR" sz="1600" b="1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&lt;html&gt;</a:t>
            </a:r>
            <a:br>
              <a:rPr lang="en-US" sz="1600" dirty="0" smtClean="0"/>
            </a:br>
            <a:r>
              <a:rPr lang="en-US" sz="1600" dirty="0" smtClean="0"/>
              <a:t>&lt; body&gt;</a:t>
            </a:r>
            <a:br>
              <a:rPr lang="en-US" sz="1600" dirty="0" smtClean="0"/>
            </a:br>
            <a:r>
              <a:rPr lang="en-US" sz="1600" dirty="0" smtClean="0"/>
              <a:t>&lt;?</a:t>
            </a:r>
            <a:r>
              <a:rPr lang="en-US" sz="1600" dirty="0" err="1" smtClean="0"/>
              <a:t>php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if ($_SERVER["REQUEST_METHOD"] == "POST") </a:t>
            </a:r>
            <a:r>
              <a:rPr lang="en-US" sz="1600" dirty="0" smtClean="0"/>
              <a:t>{</a:t>
            </a:r>
          </a:p>
          <a:p>
            <a:r>
              <a:rPr lang="en-US" sz="1600" dirty="0"/>
              <a:t> if (empty($_POST</a:t>
            </a:r>
            <a:r>
              <a:rPr lang="en-US" sz="1600" dirty="0" smtClean="0"/>
              <a:t>["</a:t>
            </a:r>
            <a:r>
              <a:rPr lang="en-US" sz="1600" dirty="0" err="1" smtClean="0"/>
              <a:t>yourname</a:t>
            </a:r>
            <a:r>
              <a:rPr lang="en-US" sz="1600" dirty="0" smtClean="0"/>
              <a:t>"])) </a:t>
            </a:r>
            <a:r>
              <a:rPr lang="en-US" sz="1600" dirty="0"/>
              <a:t>{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$Err </a:t>
            </a:r>
            <a:r>
              <a:rPr lang="en-US" sz="1600" dirty="0"/>
              <a:t>= </a:t>
            </a:r>
            <a:r>
              <a:rPr lang="en-US" sz="1600" dirty="0" smtClean="0"/>
              <a:t>“your name is empty";</a:t>
            </a:r>
          </a:p>
          <a:p>
            <a:r>
              <a:rPr lang="en-US" sz="1600" dirty="0" smtClean="0"/>
              <a:t>  echo </a:t>
            </a:r>
            <a:r>
              <a:rPr lang="en-US" sz="1600" dirty="0"/>
              <a:t>$Err </a:t>
            </a:r>
          </a:p>
          <a:p>
            <a:r>
              <a:rPr lang="en-US" sz="1600" dirty="0"/>
              <a:t>  } else {</a:t>
            </a:r>
          </a:p>
          <a:p>
            <a:r>
              <a:rPr lang="en-US" sz="1600" dirty="0"/>
              <a:t>    $name= $_POST[“</a:t>
            </a:r>
            <a:r>
              <a:rPr lang="en-US" sz="1600" dirty="0" err="1"/>
              <a:t>yourname</a:t>
            </a:r>
            <a:r>
              <a:rPr lang="en-US" sz="1600" dirty="0"/>
              <a:t>"]; </a:t>
            </a:r>
            <a:endParaRPr lang="en-US" sz="1600" dirty="0" smtClean="0"/>
          </a:p>
          <a:p>
            <a:r>
              <a:rPr lang="en-US" sz="1600" dirty="0" smtClean="0"/>
              <a:t>  echo “Hello ”.$</a:t>
            </a:r>
            <a:r>
              <a:rPr lang="en-US" sz="1600" dirty="0"/>
              <a:t>name;</a:t>
            </a:r>
          </a:p>
          <a:p>
            <a:r>
              <a:rPr lang="en-US" sz="1600" dirty="0" smtClean="0"/>
              <a:t>  </a:t>
            </a:r>
            <a:r>
              <a:rPr lang="en-US" sz="1600" dirty="0"/>
              <a:t>}</a:t>
            </a:r>
            <a:endParaRPr lang="el-GR" sz="1600" dirty="0" smtClean="0"/>
          </a:p>
          <a:p>
            <a:r>
              <a:rPr lang="el-GR" sz="1600" dirty="0" smtClean="0"/>
              <a:t>}</a:t>
            </a:r>
            <a:endParaRPr lang="en-US" sz="1600" dirty="0"/>
          </a:p>
          <a:p>
            <a:r>
              <a:rPr lang="en-US" sz="1600" dirty="0" smtClean="0"/>
              <a:t>?&gt;</a:t>
            </a:r>
          </a:p>
          <a:p>
            <a:r>
              <a:rPr lang="en-US" sz="1600" dirty="0" smtClean="0"/>
              <a:t>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&lt; /body&gt;</a:t>
            </a:r>
            <a:br>
              <a:rPr lang="en-US" sz="1600" dirty="0" smtClean="0"/>
            </a:br>
            <a:r>
              <a:rPr lang="en-US" sz="1600" dirty="0" smtClean="0"/>
              <a:t>&lt; /html&gt; </a:t>
            </a:r>
            <a:endParaRPr lang="el-GR" sz="1600" dirty="0"/>
          </a:p>
        </p:txBody>
      </p:sp>
      <p:sp>
        <p:nvSpPr>
          <p:cNvPr id="5" name="4 - TextBox"/>
          <p:cNvSpPr txBox="1"/>
          <p:nvPr/>
        </p:nvSpPr>
        <p:spPr>
          <a:xfrm>
            <a:off x="241908" y="6211669"/>
            <a:ext cx="9069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ίδιο ακριβώς θα είναι εάν η φόρμα είχε </a:t>
            </a:r>
            <a:r>
              <a:rPr lang="en-US" dirty="0" smtClean="0"/>
              <a:t>Get </a:t>
            </a:r>
            <a:r>
              <a:rPr lang="el-GR" dirty="0" smtClean="0"/>
              <a:t>οπότε όπου</a:t>
            </a:r>
            <a:r>
              <a:rPr lang="en-US" dirty="0" smtClean="0"/>
              <a:t> POST</a:t>
            </a:r>
            <a:r>
              <a:rPr lang="el-GR" dirty="0" smtClean="0"/>
              <a:t> στις σελίδες θα είναι </a:t>
            </a:r>
            <a:r>
              <a:rPr lang="en-US" dirty="0" smtClean="0"/>
              <a:t>GET </a:t>
            </a:r>
            <a:r>
              <a:rPr lang="el-GR" dirty="0" smtClean="0"/>
              <a:t>πχ.</a:t>
            </a:r>
            <a:endParaRPr lang="en-US" dirty="0" smtClean="0"/>
          </a:p>
          <a:p>
            <a:r>
              <a:rPr lang="en-US" dirty="0" smtClean="0"/>
              <a:t>$_GET[“</a:t>
            </a:r>
            <a:r>
              <a:rPr lang="en-US" dirty="0" err="1" smtClean="0"/>
              <a:t>yourname</a:t>
            </a:r>
            <a:r>
              <a:rPr lang="en-US" dirty="0" smtClean="0"/>
              <a:t>"];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37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Ομαδοποίηση</a:t>
            </a:r>
            <a:r>
              <a:rPr lang="en-US" dirty="0" smtClean="0"/>
              <a:t> </a:t>
            </a:r>
            <a:r>
              <a:rPr lang="en-US" dirty="0"/>
              <a:t>Form Data </a:t>
            </a:r>
            <a:r>
              <a:rPr lang="el-GR" dirty="0" smtClean="0"/>
              <a:t>με </a:t>
            </a:r>
            <a:r>
              <a:rPr lang="en-US" dirty="0" smtClean="0"/>
              <a:t>&lt;</a:t>
            </a:r>
            <a:r>
              <a:rPr lang="en-US" dirty="0" err="1" smtClean="0"/>
              <a:t>fieldset</a:t>
            </a:r>
            <a:r>
              <a:rPr lang="en-US" dirty="0"/>
              <a:t>&gt;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4572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&lt;html&gt;</a:t>
            </a:r>
          </a:p>
          <a:p>
            <a:r>
              <a:rPr lang="en-US" sz="1600" dirty="0"/>
              <a:t>&lt;body&gt;</a:t>
            </a:r>
          </a:p>
          <a:p>
            <a:endParaRPr lang="en-US" sz="1600" dirty="0"/>
          </a:p>
          <a:p>
            <a:r>
              <a:rPr lang="en-US" sz="1600" dirty="0"/>
              <a:t>&lt;form action="/</a:t>
            </a:r>
            <a:r>
              <a:rPr lang="en-US" sz="1600" dirty="0" err="1"/>
              <a:t>action_page.php</a:t>
            </a:r>
            <a:r>
              <a:rPr lang="en-US" sz="1600" dirty="0"/>
              <a:t>"&gt;</a:t>
            </a:r>
          </a:p>
          <a:p>
            <a:r>
              <a:rPr lang="en-US" sz="1600" dirty="0"/>
              <a:t>  &lt;</a:t>
            </a:r>
            <a:r>
              <a:rPr lang="en-US" sz="1600" dirty="0" err="1"/>
              <a:t>fieldset</a:t>
            </a:r>
            <a:r>
              <a:rPr lang="en-US" sz="1600" dirty="0"/>
              <a:t>&gt;</a:t>
            </a:r>
          </a:p>
          <a:p>
            <a:r>
              <a:rPr lang="en-US" sz="1600" dirty="0"/>
              <a:t>    &lt;legend&gt;</a:t>
            </a:r>
            <a:r>
              <a:rPr lang="el-GR" sz="1600" dirty="0"/>
              <a:t>ομαδοποίηση:&lt;/</a:t>
            </a:r>
            <a:r>
              <a:rPr lang="en-US" sz="1600" dirty="0"/>
              <a:t>legend&gt;</a:t>
            </a:r>
          </a:p>
          <a:p>
            <a:r>
              <a:rPr lang="en-US" sz="1600" dirty="0"/>
              <a:t>   </a:t>
            </a:r>
            <a:r>
              <a:rPr lang="el-GR" sz="1600" dirty="0" err="1"/>
              <a:t>Ονομα</a:t>
            </a:r>
            <a:r>
              <a:rPr lang="el-GR" sz="1600" dirty="0"/>
              <a:t>:&lt;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  &lt;input type="text" name="</a:t>
            </a:r>
            <a:r>
              <a:rPr lang="en-US" sz="1600" dirty="0" err="1"/>
              <a:t>firstname</a:t>
            </a:r>
            <a:r>
              <a:rPr lang="en-US" sz="1600" dirty="0"/>
              <a:t>" value="</a:t>
            </a:r>
            <a:r>
              <a:rPr lang="el-GR" sz="1600" dirty="0"/>
              <a:t>Αθανάσιος"&gt;</a:t>
            </a:r>
          </a:p>
          <a:p>
            <a:r>
              <a:rPr lang="el-GR" sz="1600" dirty="0"/>
              <a:t>    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  </a:t>
            </a:r>
            <a:r>
              <a:rPr lang="el-GR" sz="1600" dirty="0"/>
              <a:t>Επώνυμο:&lt;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  &lt;input type="text" name="</a:t>
            </a:r>
            <a:r>
              <a:rPr lang="en-US" sz="1600" dirty="0" err="1"/>
              <a:t>lastname</a:t>
            </a:r>
            <a:r>
              <a:rPr lang="en-US" sz="1600" dirty="0"/>
              <a:t>" value="</a:t>
            </a:r>
            <a:r>
              <a:rPr lang="el-GR" sz="1600" dirty="0" err="1"/>
              <a:t>Μαλάμος</a:t>
            </a:r>
            <a:r>
              <a:rPr lang="el-GR" sz="1600" dirty="0"/>
              <a:t>"&gt;</a:t>
            </a:r>
          </a:p>
          <a:p>
            <a:r>
              <a:rPr lang="el-GR" sz="1600" dirty="0"/>
              <a:t>    &lt;</a:t>
            </a:r>
            <a:r>
              <a:rPr lang="en-US" sz="1600" dirty="0" err="1"/>
              <a:t>br</a:t>
            </a:r>
            <a:r>
              <a:rPr lang="en-US" sz="1600" dirty="0"/>
              <a:t>&gt;&lt;</a:t>
            </a:r>
            <a:r>
              <a:rPr lang="en-US" sz="1600" dirty="0" err="1"/>
              <a:t>br</a:t>
            </a:r>
            <a:r>
              <a:rPr lang="en-US" sz="1600" dirty="0"/>
              <a:t>&gt;</a:t>
            </a:r>
          </a:p>
          <a:p>
            <a:r>
              <a:rPr lang="en-US" sz="1600" dirty="0"/>
              <a:t>    &lt;input type="submit" value="Submit"&gt;</a:t>
            </a:r>
          </a:p>
          <a:p>
            <a:r>
              <a:rPr lang="en-US" sz="1600" dirty="0"/>
              <a:t>  &lt;/</a:t>
            </a:r>
            <a:r>
              <a:rPr lang="en-US" sz="1600" dirty="0" err="1"/>
              <a:t>fieldset</a:t>
            </a:r>
            <a:r>
              <a:rPr lang="en-US" sz="1600" dirty="0"/>
              <a:t>&gt;</a:t>
            </a:r>
          </a:p>
          <a:p>
            <a:r>
              <a:rPr lang="en-US" sz="1600" dirty="0"/>
              <a:t>&lt;/form&gt;</a:t>
            </a:r>
          </a:p>
          <a:p>
            <a:endParaRPr lang="en-US" sz="1600" dirty="0"/>
          </a:p>
          <a:p>
            <a:r>
              <a:rPr lang="en-US" sz="1600" dirty="0"/>
              <a:t>&lt;/body&gt;</a:t>
            </a:r>
          </a:p>
          <a:p>
            <a:r>
              <a:rPr lang="en-US" sz="1600" dirty="0"/>
              <a:t>&lt;/html&gt;</a:t>
            </a:r>
            <a:endParaRPr lang="el-G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50" t="19770" b="62761"/>
          <a:stretch/>
        </p:blipFill>
        <p:spPr>
          <a:xfrm>
            <a:off x="2618454" y="5445224"/>
            <a:ext cx="6489671" cy="12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element </a:t>
            </a:r>
            <a:r>
              <a:rPr lang="el-GR" dirty="0" smtClean="0"/>
              <a:t>τύπου </a:t>
            </a:r>
            <a:r>
              <a:rPr lang="en-US" dirty="0" smtClean="0"/>
              <a:t>Select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&lt;html&gt;</a:t>
            </a:r>
          </a:p>
          <a:p>
            <a:r>
              <a:rPr lang="en-US" sz="1600" dirty="0"/>
              <a:t>&lt;body&gt;</a:t>
            </a:r>
          </a:p>
          <a:p>
            <a:r>
              <a:rPr lang="en-US" sz="1600" dirty="0" smtClean="0"/>
              <a:t>&lt;</a:t>
            </a:r>
            <a:r>
              <a:rPr lang="en-US" sz="1600" dirty="0"/>
              <a:t>form action="/</a:t>
            </a:r>
            <a:r>
              <a:rPr lang="en-US" sz="1600" dirty="0" err="1"/>
              <a:t>action_page.php</a:t>
            </a:r>
            <a:r>
              <a:rPr lang="en-US" sz="1600" dirty="0"/>
              <a:t>"&gt;</a:t>
            </a:r>
          </a:p>
          <a:p>
            <a:r>
              <a:rPr lang="en-US" sz="1600" dirty="0"/>
              <a:t>  &lt;select name="courses"&gt;</a:t>
            </a:r>
          </a:p>
          <a:p>
            <a:r>
              <a:rPr lang="en-US" sz="1600" dirty="0"/>
              <a:t>    &lt;option value="AM1"&gt;</a:t>
            </a:r>
            <a:r>
              <a:rPr lang="el-GR" sz="1600" dirty="0"/>
              <a:t>ΘΠΔ&lt;/</a:t>
            </a:r>
            <a:r>
              <a:rPr lang="en-US" sz="1600" dirty="0"/>
              <a:t>option&gt;</a:t>
            </a:r>
          </a:p>
          <a:p>
            <a:r>
              <a:rPr lang="en-US" sz="1600" dirty="0"/>
              <a:t>    &lt;option value="AM2"&gt;</a:t>
            </a:r>
            <a:r>
              <a:rPr lang="el-GR" sz="1600" dirty="0"/>
              <a:t>ΑΝ. </a:t>
            </a:r>
            <a:r>
              <a:rPr lang="el-GR" sz="1600" dirty="0" err="1"/>
              <a:t>Εφ</a:t>
            </a:r>
            <a:r>
              <a:rPr lang="el-GR" sz="1600" dirty="0"/>
              <a:t>. Πολυμέσων&lt;/</a:t>
            </a:r>
            <a:r>
              <a:rPr lang="en-US" sz="1600" dirty="0"/>
              <a:t>option&gt;</a:t>
            </a:r>
          </a:p>
          <a:p>
            <a:r>
              <a:rPr lang="en-US" sz="1600" dirty="0"/>
              <a:t>    &lt;option value="AM3"&gt;</a:t>
            </a:r>
            <a:r>
              <a:rPr lang="el-GR" sz="1600" dirty="0" err="1"/>
              <a:t>Διαδικυακά</a:t>
            </a:r>
            <a:r>
              <a:rPr lang="el-GR" sz="1600" dirty="0"/>
              <a:t> Γραφικά και Πολυμέσα&lt;/</a:t>
            </a:r>
            <a:r>
              <a:rPr lang="en-US" sz="1600" dirty="0"/>
              <a:t>option&gt;</a:t>
            </a:r>
          </a:p>
          <a:p>
            <a:r>
              <a:rPr lang="en-US" sz="1600" dirty="0"/>
              <a:t>    &lt;option value="AM4"&gt;</a:t>
            </a:r>
            <a:r>
              <a:rPr lang="el-GR" sz="1600" dirty="0"/>
              <a:t>Γραφική&lt;/</a:t>
            </a:r>
            <a:r>
              <a:rPr lang="en-US" sz="1600" dirty="0"/>
              <a:t>option&gt;</a:t>
            </a:r>
          </a:p>
          <a:p>
            <a:r>
              <a:rPr lang="en-US" sz="1600" dirty="0"/>
              <a:t>  &lt;/select&gt;</a:t>
            </a:r>
          </a:p>
          <a:p>
            <a:r>
              <a:rPr lang="en-US" sz="1600" dirty="0"/>
              <a:t>    &lt;input type="submit"&gt;</a:t>
            </a:r>
          </a:p>
          <a:p>
            <a:r>
              <a:rPr lang="en-US" sz="1600" dirty="0"/>
              <a:t>&lt;/form&gt;</a:t>
            </a:r>
          </a:p>
          <a:p>
            <a:r>
              <a:rPr lang="en-US" sz="1600" dirty="0" smtClean="0"/>
              <a:t>&lt;/</a:t>
            </a:r>
            <a:r>
              <a:rPr lang="en-US" sz="1600" dirty="0"/>
              <a:t>body&gt;</a:t>
            </a:r>
          </a:p>
          <a:p>
            <a:r>
              <a:rPr lang="en-US" sz="1600" dirty="0"/>
              <a:t>&lt;/html&gt;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196752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Προσοχή: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name </a:t>
            </a:r>
            <a:r>
              <a:rPr lang="el-GR" dirty="0" smtClean="0"/>
              <a:t>πάντα με αγγλικά γράμματα γιατί θα το χρησιμοποιήσουμε στον προγραμματισμό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value</a:t>
            </a:r>
            <a:r>
              <a:rPr lang="el-GR" dirty="0" smtClean="0"/>
              <a:t> ΜΠΟΡΟΥΝ ΝΑ </a:t>
            </a:r>
            <a:r>
              <a:rPr lang="en-US" dirty="0" smtClean="0"/>
              <a:t>EI</a:t>
            </a:r>
            <a:r>
              <a:rPr lang="el-GR" dirty="0" smtClean="0"/>
              <a:t>ΝΑΙ ΔΙΑΦΟΡΕΤΙΚΑ από το κείμενο που βλέπει ο χρήστης</a:t>
            </a:r>
            <a:r>
              <a:rPr lang="en-US" dirty="0" smtClean="0"/>
              <a:t> </a:t>
            </a:r>
            <a:r>
              <a:rPr lang="el-GR" dirty="0" smtClean="0"/>
              <a:t>και συνήθως (όχι απαραίτητα) με αγγλικούς χαρακτήρες (ανάμεσα στα </a:t>
            </a:r>
            <a:r>
              <a:rPr lang="en-US" dirty="0" smtClean="0"/>
              <a:t>tags</a:t>
            </a:r>
            <a:r>
              <a:rPr lang="el-GR" dirty="0" smtClean="0"/>
              <a:t> του </a:t>
            </a:r>
            <a:r>
              <a:rPr lang="en-US" dirty="0" smtClean="0"/>
              <a:t>element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665" t="20681" r="20491" b="61907"/>
          <a:stretch/>
        </p:blipFill>
        <p:spPr>
          <a:xfrm>
            <a:off x="1331640" y="4653136"/>
            <a:ext cx="5457808" cy="1791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4350" y="5657671"/>
            <a:ext cx="69706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Για να επιλέξω άλλη </a:t>
            </a:r>
            <a:r>
              <a:rPr lang="en-US" i="1" dirty="0" smtClean="0"/>
              <a:t>default</a:t>
            </a:r>
            <a:r>
              <a:rPr lang="el-GR" i="1" dirty="0" smtClean="0"/>
              <a:t> επιλογή εκτός της πρώτης</a:t>
            </a:r>
          </a:p>
          <a:p>
            <a:r>
              <a:rPr lang="en-US" i="1" dirty="0" smtClean="0"/>
              <a:t>&lt;option </a:t>
            </a:r>
            <a:r>
              <a:rPr lang="en-US" i="1" dirty="0"/>
              <a:t>value</a:t>
            </a:r>
            <a:r>
              <a:rPr lang="en-US" i="1" dirty="0" smtClean="0"/>
              <a:t>=“</a:t>
            </a:r>
            <a:r>
              <a:rPr lang="el-GR" i="1" dirty="0" smtClean="0"/>
              <a:t>ΑΜ4</a:t>
            </a:r>
            <a:r>
              <a:rPr lang="en-US" i="1" dirty="0" smtClean="0"/>
              <a:t>" selected&gt;</a:t>
            </a:r>
            <a:r>
              <a:rPr lang="el-GR" i="1" dirty="0" smtClean="0"/>
              <a:t>Γραφική</a:t>
            </a:r>
            <a:r>
              <a:rPr lang="en-US" i="1" dirty="0" smtClean="0"/>
              <a:t>&lt;/</a:t>
            </a:r>
            <a:r>
              <a:rPr lang="en-US" i="1" dirty="0"/>
              <a:t>option</a:t>
            </a:r>
            <a:r>
              <a:rPr lang="en-US" i="1" dirty="0" smtClean="0"/>
              <a:t>&gt;</a:t>
            </a:r>
            <a:endParaRPr lang="el-GR" i="1" dirty="0" smtClean="0"/>
          </a:p>
          <a:p>
            <a:r>
              <a:rPr lang="el-GR" i="1" dirty="0" smtClean="0"/>
              <a:t>Εάν θέλω ο χρήστης να μπορεί να επιλέξει πολλές επιλογές ταυτόχρονα</a:t>
            </a:r>
          </a:p>
          <a:p>
            <a:r>
              <a:rPr lang="en-US" i="1" dirty="0"/>
              <a:t>&lt;select name</a:t>
            </a:r>
            <a:r>
              <a:rPr lang="en-US" i="1" dirty="0" smtClean="0"/>
              <a:t>=“courses" </a:t>
            </a:r>
            <a:r>
              <a:rPr lang="en-US" i="1" dirty="0"/>
              <a:t>multiple&gt;</a:t>
            </a:r>
            <a:endParaRPr lang="el-G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221088"/>
            <a:ext cx="373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Αποστέλλει τ</a:t>
            </a:r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n-US" dirty="0" smtClean="0"/>
              <a:t>value </a:t>
            </a:r>
            <a:r>
              <a:rPr lang="el-GR" dirty="0" smtClean="0"/>
              <a:t>του επιλεγμένου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24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HTML5 &lt;</a:t>
            </a:r>
            <a:r>
              <a:rPr lang="en-US" dirty="0" err="1"/>
              <a:t>datalist</a:t>
            </a:r>
            <a:r>
              <a:rPr lang="en-US" dirty="0"/>
              <a:t>&gt; </a:t>
            </a:r>
            <a:r>
              <a:rPr lang="en-US" dirty="0" smtClean="0"/>
              <a:t>Element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2540" y="141277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&lt;html&gt;</a:t>
            </a:r>
          </a:p>
          <a:p>
            <a:r>
              <a:rPr lang="en-US" sz="1600" dirty="0"/>
              <a:t>&lt;body&gt;</a:t>
            </a:r>
          </a:p>
          <a:p>
            <a:r>
              <a:rPr lang="en-US" sz="1600" dirty="0" smtClean="0"/>
              <a:t>&lt;</a:t>
            </a:r>
            <a:r>
              <a:rPr lang="en-US" sz="1600" dirty="0"/>
              <a:t>form action="/</a:t>
            </a:r>
            <a:r>
              <a:rPr lang="en-US" sz="1600" dirty="0" err="1"/>
              <a:t>action_page.php</a:t>
            </a:r>
            <a:r>
              <a:rPr lang="en-US" sz="1600" dirty="0"/>
              <a:t>"&gt;</a:t>
            </a:r>
          </a:p>
          <a:p>
            <a:r>
              <a:rPr lang="en-US" sz="1600" dirty="0"/>
              <a:t>  &lt;input list="</a:t>
            </a:r>
            <a:r>
              <a:rPr lang="en-US" sz="1600" dirty="0" err="1"/>
              <a:t>football_team</a:t>
            </a:r>
            <a:r>
              <a:rPr lang="en-US" sz="1600" dirty="0"/>
              <a:t>" name="teams"&gt;</a:t>
            </a:r>
          </a:p>
          <a:p>
            <a:r>
              <a:rPr lang="en-US" sz="1600" dirty="0"/>
              <a:t>  &lt;</a:t>
            </a:r>
            <a:r>
              <a:rPr lang="en-US" sz="1600" dirty="0" err="1"/>
              <a:t>datalist</a:t>
            </a:r>
            <a:r>
              <a:rPr lang="en-US" sz="1600" dirty="0"/>
              <a:t> id="</a:t>
            </a:r>
            <a:r>
              <a:rPr lang="en-US" sz="1600" dirty="0" err="1"/>
              <a:t>football_team</a:t>
            </a:r>
            <a:r>
              <a:rPr lang="en-US" sz="1600" dirty="0"/>
              <a:t>"&gt;</a:t>
            </a:r>
          </a:p>
          <a:p>
            <a:r>
              <a:rPr lang="en-US" sz="1600" dirty="0"/>
              <a:t>    &lt;option value="</a:t>
            </a:r>
            <a:r>
              <a:rPr lang="el-GR" sz="1600" dirty="0" err="1"/>
              <a:t>Παναθηναικός</a:t>
            </a:r>
            <a:r>
              <a:rPr lang="el-GR" sz="1600" dirty="0"/>
              <a:t>"&gt;</a:t>
            </a:r>
          </a:p>
          <a:p>
            <a:r>
              <a:rPr lang="el-GR" sz="1600" dirty="0"/>
              <a:t>    &lt;</a:t>
            </a:r>
            <a:r>
              <a:rPr lang="en-US" sz="1600" dirty="0"/>
              <a:t>option value="</a:t>
            </a:r>
            <a:r>
              <a:rPr lang="el-GR" sz="1600" dirty="0"/>
              <a:t>Ολυμπιακός"&gt;</a:t>
            </a:r>
          </a:p>
          <a:p>
            <a:r>
              <a:rPr lang="el-GR" sz="1600" dirty="0"/>
              <a:t>    &lt;</a:t>
            </a:r>
            <a:r>
              <a:rPr lang="en-US" sz="1600" dirty="0"/>
              <a:t>option value="</a:t>
            </a:r>
            <a:r>
              <a:rPr lang="el-GR" sz="1600" dirty="0"/>
              <a:t>ΠΑΟΚ"&gt;</a:t>
            </a:r>
          </a:p>
          <a:p>
            <a:r>
              <a:rPr lang="el-GR" sz="1600" dirty="0"/>
              <a:t>    &lt;</a:t>
            </a:r>
            <a:r>
              <a:rPr lang="en-US" sz="1600" dirty="0"/>
              <a:t>option value="</a:t>
            </a:r>
            <a:r>
              <a:rPr lang="el-GR" sz="1600" dirty="0"/>
              <a:t>ΑΕΚ"&gt;</a:t>
            </a:r>
          </a:p>
          <a:p>
            <a:r>
              <a:rPr lang="el-GR" sz="1600" dirty="0"/>
              <a:t>  &lt;/</a:t>
            </a:r>
            <a:r>
              <a:rPr lang="en-US" sz="1600" dirty="0" err="1"/>
              <a:t>datalist</a:t>
            </a:r>
            <a:r>
              <a:rPr lang="en-US" sz="1600" dirty="0"/>
              <a:t>&gt;</a:t>
            </a:r>
          </a:p>
          <a:p>
            <a:r>
              <a:rPr lang="en-US" sz="1600" dirty="0"/>
              <a:t>  &lt;input type="submit"&gt;</a:t>
            </a:r>
          </a:p>
          <a:p>
            <a:r>
              <a:rPr lang="en-US" sz="1600" dirty="0"/>
              <a:t>&lt;/form&gt;</a:t>
            </a:r>
          </a:p>
          <a:p>
            <a:r>
              <a:rPr lang="en-US" sz="1600" dirty="0" smtClean="0"/>
              <a:t>&lt;/</a:t>
            </a:r>
            <a:r>
              <a:rPr lang="en-US" sz="1600" dirty="0"/>
              <a:t>body&gt;</a:t>
            </a:r>
          </a:p>
          <a:p>
            <a:r>
              <a:rPr lang="en-US" sz="1600" dirty="0"/>
              <a:t>&lt;/html&gt;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62880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αντίθεση με το </a:t>
            </a:r>
            <a:r>
              <a:rPr lang="en-US" dirty="0" smtClean="0"/>
              <a:t>select</a:t>
            </a:r>
            <a:r>
              <a:rPr lang="el-GR" dirty="0" smtClean="0"/>
              <a:t> στο </a:t>
            </a:r>
            <a:r>
              <a:rPr lang="en-US" dirty="0" err="1" smtClean="0"/>
              <a:t>datalist</a:t>
            </a:r>
            <a:r>
              <a:rPr lang="el-GR" dirty="0" smtClean="0"/>
              <a:t> ο χρήστης μπορεί να επιλέξει αλλά και να γράψει κάνοντας </a:t>
            </a:r>
            <a:r>
              <a:rPr lang="en-US" dirty="0" smtClean="0"/>
              <a:t>match</a:t>
            </a:r>
            <a:r>
              <a:rPr lang="el-GR" dirty="0" smtClean="0"/>
              <a:t> με κάποιο από τα δεδομένα της λίστας.</a:t>
            </a:r>
          </a:p>
          <a:p>
            <a:r>
              <a:rPr lang="el-GR" dirty="0" smtClean="0"/>
              <a:t>Το </a:t>
            </a:r>
            <a:r>
              <a:rPr lang="en-US" dirty="0" err="1" smtClean="0"/>
              <a:t>datalist</a:t>
            </a:r>
            <a:r>
              <a:rPr lang="en-US" dirty="0" smtClean="0"/>
              <a:t> ID </a:t>
            </a:r>
            <a:r>
              <a:rPr lang="el-GR" dirty="0" smtClean="0"/>
              <a:t>και το </a:t>
            </a:r>
            <a:r>
              <a:rPr lang="en-US" dirty="0" smtClean="0"/>
              <a:t>input list</a:t>
            </a:r>
            <a:r>
              <a:rPr lang="el-GR" dirty="0" smtClean="0"/>
              <a:t> πρέπει να έχουν την ίδια τιμή.</a:t>
            </a:r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806" t="19022" r="34347" b="68898"/>
          <a:stretch/>
        </p:blipFill>
        <p:spPr>
          <a:xfrm>
            <a:off x="4788024" y="4725144"/>
            <a:ext cx="2898082" cy="1242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77272"/>
            <a:ext cx="373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Αποστέλλει τ</a:t>
            </a:r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n-US" dirty="0" smtClean="0"/>
              <a:t>value </a:t>
            </a:r>
            <a:r>
              <a:rPr lang="el-GR" dirty="0" smtClean="0"/>
              <a:t>του επιλεγμένου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5065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1780</Words>
  <Application>Microsoft Office PowerPoint</Application>
  <PresentationFormat>On-screen Show (4:3)</PresentationFormat>
  <Paragraphs>300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Θέμα του Office</vt:lpstr>
      <vt:lpstr>Μάθημα 6</vt:lpstr>
      <vt:lpstr>HTML Forms</vt:lpstr>
      <vt:lpstr>HTML Form</vt:lpstr>
      <vt:lpstr>HTML Forms syntax</vt:lpstr>
      <vt:lpstr>PHP και διαχείριση δεδομένων από Forms</vt:lpstr>
      <vt:lpstr>HTML + PHP forms</vt:lpstr>
      <vt:lpstr>Ομαδοποίηση Form Data με &lt;fieldset&gt;</vt:lpstr>
      <vt:lpstr>Form element τύπου Select</vt:lpstr>
      <vt:lpstr>HTML5 &lt;datalist&gt; Element</vt:lpstr>
      <vt:lpstr>Input type Textarea</vt:lpstr>
      <vt:lpstr>Input type password</vt:lpstr>
      <vt:lpstr>Input type radio</vt:lpstr>
      <vt:lpstr>Input Type Checkbox</vt:lpstr>
      <vt:lpstr>HTML 5 input</vt:lpstr>
      <vt:lpstr>Έλεγχος HTML Form με jscript</vt:lpstr>
      <vt:lpstr>Παράδειγμα ελέγχου φόρμας με javascript</vt:lpstr>
      <vt:lpstr>Παράδειγμα ελέγχου φόρμας με javascript</vt:lpstr>
      <vt:lpstr>HTML 5 input</vt:lpstr>
      <vt:lpstr>HTML 5 Form input έλεγχος</vt:lpstr>
      <vt:lpstr>Regular Expressions - Brackets</vt:lpstr>
      <vt:lpstr>Regular Expressions - Metacharacters</vt:lpstr>
      <vt:lpstr>Regular Expressions - Quantifiers</vt:lpstr>
      <vt:lpstr>Regular Expressions RegExp object Properties</vt:lpstr>
      <vt:lpstr>Παράδειγμα εφαρμογής regular expression σε form validation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2</dc:title>
  <dc:creator>mclab</dc:creator>
  <cp:lastModifiedBy>Athanasios Malamos</cp:lastModifiedBy>
  <cp:revision>339</cp:revision>
  <dcterms:created xsi:type="dcterms:W3CDTF">2014-03-12T16:45:58Z</dcterms:created>
  <dcterms:modified xsi:type="dcterms:W3CDTF">2018-03-28T07:51:52Z</dcterms:modified>
</cp:coreProperties>
</file>