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8" r:id="rId3"/>
    <p:sldId id="261" r:id="rId4"/>
    <p:sldId id="262" r:id="rId5"/>
    <p:sldId id="263" r:id="rId6"/>
    <p:sldId id="268" r:id="rId7"/>
    <p:sldId id="274" r:id="rId8"/>
    <p:sldId id="275" r:id="rId9"/>
    <p:sldId id="276" r:id="rId10"/>
    <p:sldId id="277" r:id="rId11"/>
    <p:sldId id="278" r:id="rId12"/>
    <p:sldId id="264" r:id="rId13"/>
    <p:sldId id="269" r:id="rId14"/>
    <p:sldId id="265" r:id="rId15"/>
    <p:sldId id="266" r:id="rId16"/>
    <p:sldId id="270" r:id="rId17"/>
    <p:sldId id="271" r:id="rId18"/>
    <p:sldId id="272" r:id="rId19"/>
    <p:sldId id="273"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Φωτεινό στυλ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33F3D0-F3EC-444C-BB17-2AEEB6BA892F}" type="datetimeFigureOut">
              <a:rPr lang="el-GR" smtClean="0"/>
              <a:pPr/>
              <a:t>10/5/2017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7B064D-7EAE-4500-AEC3-DC679A3E22F7}" type="slidenum">
              <a:rPr lang="el-GR" smtClean="0"/>
              <a:pPr/>
              <a:t>‹#›</a:t>
            </a:fld>
            <a:endParaRPr lang="el-GR"/>
          </a:p>
        </p:txBody>
      </p:sp>
    </p:spTree>
    <p:extLst>
      <p:ext uri="{BB962C8B-B14F-4D97-AF65-F5344CB8AC3E}">
        <p14:creationId xmlns:p14="http://schemas.microsoft.com/office/powerpoint/2010/main" val="584871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1F9D74C5-D4CB-4F1C-8277-5A6214F6AFB8}" type="datetimeFigureOut">
              <a:rPr lang="el-GR" smtClean="0"/>
              <a:pPr/>
              <a:t>10/5/2017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0ED4C9E-35C5-40D1-89A8-BBF49DFAA1C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9D74C5-D4CB-4F1C-8277-5A6214F6AFB8}" type="datetimeFigureOut">
              <a:rPr lang="el-GR" smtClean="0"/>
              <a:pPr/>
              <a:t>10/5/2017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D4C9E-35C5-40D1-89A8-BBF49DFAA1C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Μάθημα </a:t>
            </a:r>
            <a:r>
              <a:rPr lang="en-US" dirty="0" smtClean="0"/>
              <a:t>8</a:t>
            </a:r>
            <a:endParaRPr lang="el-GR" dirty="0"/>
          </a:p>
        </p:txBody>
      </p:sp>
      <p:sp>
        <p:nvSpPr>
          <p:cNvPr id="3" name="2 - Υπότιτλος"/>
          <p:cNvSpPr>
            <a:spLocks noGrp="1"/>
          </p:cNvSpPr>
          <p:nvPr>
            <p:ph type="subTitle" idx="1"/>
          </p:nvPr>
        </p:nvSpPr>
        <p:spPr/>
        <p:txBody>
          <a:bodyPr>
            <a:normAutofit/>
          </a:bodyPr>
          <a:lstStyle/>
          <a:p>
            <a:r>
              <a:rPr lang="en-US" dirty="0" smtClean="0"/>
              <a:t>Session </a:t>
            </a:r>
            <a:r>
              <a:rPr lang="el-GR" dirty="0" smtClean="0"/>
              <a:t>και </a:t>
            </a:r>
            <a:r>
              <a:rPr lang="en-US" dirty="0" smtClean="0"/>
              <a:t>Cookies</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dirty="0" smtClean="0"/>
              <a:t>Σε κάθε σελίδα θα πρέπει να ελέγχουμε εάν ο  χρήστης είναι αναγνωρισμένος ….</a:t>
            </a:r>
            <a:endParaRPr lang="el-GR" sz="2800" dirty="0"/>
          </a:p>
        </p:txBody>
      </p:sp>
      <p:sp>
        <p:nvSpPr>
          <p:cNvPr id="3" name="TextBox 2"/>
          <p:cNvSpPr txBox="1"/>
          <p:nvPr/>
        </p:nvSpPr>
        <p:spPr>
          <a:xfrm>
            <a:off x="539552" y="1412776"/>
            <a:ext cx="7958782" cy="369332"/>
          </a:xfrm>
          <a:prstGeom prst="rect">
            <a:avLst/>
          </a:prstGeom>
          <a:noFill/>
        </p:spPr>
        <p:txBody>
          <a:bodyPr wrap="none" rtlCol="0">
            <a:spAutoFit/>
          </a:bodyPr>
          <a:lstStyle/>
          <a:p>
            <a:r>
              <a:rPr lang="el-GR" dirty="0" smtClean="0"/>
              <a:t>Στην αρχή κάθε σελίδας που θέλουμε να εκτελείται ΜΟΝΟ από χρήστες…βάζουμε </a:t>
            </a:r>
            <a:endParaRPr lang="el-GR" dirty="0"/>
          </a:p>
        </p:txBody>
      </p:sp>
      <p:sp>
        <p:nvSpPr>
          <p:cNvPr id="4" name="Rectangle 3"/>
          <p:cNvSpPr/>
          <p:nvPr/>
        </p:nvSpPr>
        <p:spPr>
          <a:xfrm>
            <a:off x="611560" y="1700808"/>
            <a:ext cx="7056784" cy="3970318"/>
          </a:xfrm>
          <a:prstGeom prst="rect">
            <a:avLst/>
          </a:prstGeom>
        </p:spPr>
        <p:txBody>
          <a:bodyPr wrap="square">
            <a:spAutoFit/>
          </a:bodyPr>
          <a:lstStyle/>
          <a:p>
            <a:r>
              <a:rPr lang="en-US" dirty="0"/>
              <a:t>&lt;?</a:t>
            </a:r>
            <a:r>
              <a:rPr lang="en-US" dirty="0" err="1"/>
              <a:t>php</a:t>
            </a:r>
            <a:r>
              <a:rPr lang="en-US" dirty="0"/>
              <a:t/>
            </a:r>
            <a:br>
              <a:rPr lang="en-US" dirty="0"/>
            </a:br>
            <a:r>
              <a:rPr lang="en-US" dirty="0" err="1"/>
              <a:t>session_start</a:t>
            </a:r>
            <a:r>
              <a:rPr lang="en-US" dirty="0"/>
              <a:t>();</a:t>
            </a:r>
            <a:br>
              <a:rPr lang="en-US" dirty="0"/>
            </a:br>
            <a:r>
              <a:rPr lang="en-US" dirty="0" smtClean="0"/>
              <a:t>if(</a:t>
            </a:r>
            <a:r>
              <a:rPr lang="en-US" dirty="0" err="1" smtClean="0"/>
              <a:t>isset</a:t>
            </a:r>
            <a:r>
              <a:rPr lang="en-US" dirty="0" smtClean="0"/>
              <a:t>($_</a:t>
            </a:r>
            <a:r>
              <a:rPr lang="en-US" dirty="0"/>
              <a:t>SESSION</a:t>
            </a:r>
            <a:r>
              <a:rPr lang="en-US" dirty="0" smtClean="0"/>
              <a:t>[‘</a:t>
            </a:r>
            <a:r>
              <a:rPr lang="en-US" dirty="0" err="1" smtClean="0">
                <a:solidFill>
                  <a:srgbClr val="FF0000"/>
                </a:solidFill>
              </a:rPr>
              <a:t>user_authent</a:t>
            </a:r>
            <a:r>
              <a:rPr lang="en-US" dirty="0" smtClean="0"/>
              <a:t>']){</a:t>
            </a:r>
            <a:endParaRPr lang="el-GR" dirty="0" smtClean="0"/>
          </a:p>
          <a:p>
            <a:r>
              <a:rPr lang="en-US" dirty="0"/>
              <a:t> </a:t>
            </a:r>
            <a:r>
              <a:rPr lang="en-US" dirty="0" smtClean="0"/>
              <a:t> </a:t>
            </a:r>
            <a:r>
              <a:rPr lang="el-GR" dirty="0" smtClean="0"/>
              <a:t>γράψε ότι θες να κάνεις όταν είσαι </a:t>
            </a:r>
            <a:r>
              <a:rPr lang="en-US" dirty="0" smtClean="0"/>
              <a:t>logged in </a:t>
            </a:r>
          </a:p>
          <a:p>
            <a:r>
              <a:rPr lang="el-GR" sz="1600" i="1" dirty="0" smtClean="0"/>
              <a:t>για παράδειγμα</a:t>
            </a:r>
          </a:p>
          <a:p>
            <a:r>
              <a:rPr lang="el-GR" sz="1600" i="1" dirty="0" smtClean="0"/>
              <a:t> </a:t>
            </a:r>
            <a:r>
              <a:rPr lang="en-GB" sz="1600" i="1" dirty="0" smtClean="0"/>
              <a:t>include ‘</a:t>
            </a:r>
            <a:r>
              <a:rPr lang="en-US" sz="1600" i="1" dirty="0" err="1" smtClean="0"/>
              <a:t>myfavoritepage</a:t>
            </a:r>
            <a:r>
              <a:rPr lang="en-GB" sz="1600" i="1" dirty="0" smtClean="0"/>
              <a:t>.</a:t>
            </a:r>
            <a:r>
              <a:rPr lang="en-GB" sz="1600" i="1" dirty="0" err="1" smtClean="0"/>
              <a:t>php</a:t>
            </a:r>
            <a:r>
              <a:rPr lang="en-GB" sz="1600" i="1" dirty="0" smtClean="0"/>
              <a:t>';</a:t>
            </a:r>
            <a:endParaRPr lang="en-GB" sz="1600" i="1" dirty="0"/>
          </a:p>
          <a:p>
            <a:endParaRPr lang="el-GR" dirty="0" smtClean="0"/>
          </a:p>
          <a:p>
            <a:r>
              <a:rPr lang="el-GR" dirty="0" smtClean="0"/>
              <a:t>}</a:t>
            </a:r>
          </a:p>
          <a:p>
            <a:r>
              <a:rPr lang="en-US" dirty="0"/>
              <a:t>e</a:t>
            </a:r>
            <a:r>
              <a:rPr lang="en-US" dirty="0" smtClean="0"/>
              <a:t>lse</a:t>
            </a:r>
          </a:p>
          <a:p>
            <a:r>
              <a:rPr lang="en-US" dirty="0"/>
              <a:t>{</a:t>
            </a:r>
            <a:r>
              <a:rPr lang="en-US" dirty="0" smtClean="0"/>
              <a:t>  </a:t>
            </a:r>
            <a:r>
              <a:rPr lang="en-US" dirty="0"/>
              <a:t/>
            </a:r>
            <a:br>
              <a:rPr lang="en-US" dirty="0"/>
            </a:br>
            <a:endParaRPr lang="en-US" dirty="0" smtClean="0"/>
          </a:p>
          <a:p>
            <a:r>
              <a:rPr lang="en-US" dirty="0"/>
              <a:t> </a:t>
            </a:r>
            <a:r>
              <a:rPr lang="el-GR" dirty="0"/>
              <a:t>γράψε ότι θες να κάνεις όταν </a:t>
            </a:r>
            <a:r>
              <a:rPr lang="el-GR" dirty="0" smtClean="0"/>
              <a:t>ΔΕΝ είσαι </a:t>
            </a:r>
            <a:r>
              <a:rPr lang="en-US" dirty="0"/>
              <a:t>logged in</a:t>
            </a:r>
          </a:p>
          <a:p>
            <a:r>
              <a:rPr lang="en-US" dirty="0" smtClean="0"/>
              <a:t>}</a:t>
            </a:r>
            <a:r>
              <a:rPr lang="en-US" dirty="0"/>
              <a:t/>
            </a:r>
            <a:br>
              <a:rPr lang="en-US" dirty="0"/>
            </a:br>
            <a:r>
              <a:rPr lang="en-US" dirty="0" smtClean="0"/>
              <a:t>?&gt; </a:t>
            </a:r>
            <a:endParaRPr lang="el-GR" dirty="0"/>
          </a:p>
        </p:txBody>
      </p:sp>
      <p:sp>
        <p:nvSpPr>
          <p:cNvPr id="5" name="Rectangle 4"/>
          <p:cNvSpPr/>
          <p:nvPr/>
        </p:nvSpPr>
        <p:spPr>
          <a:xfrm>
            <a:off x="683568" y="5445224"/>
            <a:ext cx="7625677" cy="1169551"/>
          </a:xfrm>
          <a:prstGeom prst="rect">
            <a:avLst/>
          </a:prstGeom>
        </p:spPr>
        <p:txBody>
          <a:bodyPr wrap="none">
            <a:spAutoFit/>
          </a:bodyPr>
          <a:lstStyle/>
          <a:p>
            <a:r>
              <a:rPr lang="el-GR" sz="1400" dirty="0" smtClean="0"/>
              <a:t>Αντί για το απλό </a:t>
            </a:r>
            <a:r>
              <a:rPr lang="en-US" sz="1400" dirty="0" smtClean="0"/>
              <a:t>if(</a:t>
            </a:r>
            <a:r>
              <a:rPr lang="en-US" sz="1400" dirty="0" err="1" smtClean="0"/>
              <a:t>isset</a:t>
            </a:r>
            <a:r>
              <a:rPr lang="en-US" sz="1400" dirty="0"/>
              <a:t>($_SESSION[‘</a:t>
            </a:r>
            <a:r>
              <a:rPr lang="en-US" sz="1400" dirty="0" err="1">
                <a:solidFill>
                  <a:srgbClr val="FF0000"/>
                </a:solidFill>
              </a:rPr>
              <a:t>user_authent</a:t>
            </a:r>
            <a:r>
              <a:rPr lang="en-US" sz="1400" dirty="0" smtClean="0"/>
              <a:t>'])</a:t>
            </a:r>
            <a:endParaRPr lang="el-GR" sz="1400" dirty="0" smtClean="0"/>
          </a:p>
          <a:p>
            <a:r>
              <a:rPr lang="el-GR" sz="1400" dirty="0" smtClean="0"/>
              <a:t>Θα μπορούσαμε να προσθέσουμε αμέσως μετά…</a:t>
            </a:r>
          </a:p>
          <a:p>
            <a:r>
              <a:rPr lang="en-US" sz="1400" dirty="0" smtClean="0"/>
              <a:t>If ($_SESSION[‘</a:t>
            </a:r>
            <a:r>
              <a:rPr lang="en-US" sz="1400" dirty="0" err="1" smtClean="0"/>
              <a:t>user_authent</a:t>
            </a:r>
            <a:r>
              <a:rPr lang="en-US" sz="1400" dirty="0" smtClean="0"/>
              <a:t>’]==</a:t>
            </a:r>
            <a:r>
              <a:rPr lang="en-US" sz="1400" dirty="0">
                <a:solidFill>
                  <a:srgbClr val="FF0000"/>
                </a:solidFill>
              </a:rPr>
              <a:t>“Y3s_th1s_user_1s_@uthenticated”;   </a:t>
            </a:r>
            <a:r>
              <a:rPr lang="en-US" sz="1050" dirty="0">
                <a:solidFill>
                  <a:srgbClr val="FF0000"/>
                </a:solidFill>
              </a:rPr>
              <a:t>// </a:t>
            </a:r>
            <a:r>
              <a:rPr lang="el-GR" sz="1050" dirty="0">
                <a:solidFill>
                  <a:srgbClr val="FF0000"/>
                </a:solidFill>
              </a:rPr>
              <a:t>ΕΔΏ ΒΑΖΟΥΜΕ </a:t>
            </a:r>
            <a:r>
              <a:rPr lang="en-US" sz="1050" dirty="0" smtClean="0">
                <a:solidFill>
                  <a:srgbClr val="FF0000"/>
                </a:solidFill>
              </a:rPr>
              <a:t>TON </a:t>
            </a:r>
            <a:r>
              <a:rPr lang="el-GR" sz="1050" dirty="0" smtClean="0">
                <a:solidFill>
                  <a:srgbClr val="FF0000"/>
                </a:solidFill>
              </a:rPr>
              <a:t>ΚΡΥΦΟ </a:t>
            </a:r>
            <a:r>
              <a:rPr lang="el-GR" sz="1050" dirty="0">
                <a:solidFill>
                  <a:srgbClr val="FF0000"/>
                </a:solidFill>
              </a:rPr>
              <a:t>ΚΩΔΙΚΟ</a:t>
            </a:r>
            <a:r>
              <a:rPr lang="en-US" sz="1400" dirty="0" smtClean="0"/>
              <a:t>) {</a:t>
            </a:r>
          </a:p>
          <a:p>
            <a:r>
              <a:rPr lang="el-GR" sz="1400" dirty="0" smtClean="0"/>
              <a:t>Και μετά να γράψουμε ότι θέλουμε να κάνει η σελίδα………….</a:t>
            </a:r>
            <a:endParaRPr lang="en-US" sz="1400" dirty="0"/>
          </a:p>
          <a:p>
            <a:r>
              <a:rPr lang="en-US" sz="1400" dirty="0" smtClean="0"/>
              <a:t>}</a:t>
            </a:r>
            <a:endParaRPr lang="el-GR" sz="1400" dirty="0"/>
          </a:p>
        </p:txBody>
      </p:sp>
    </p:spTree>
    <p:extLst>
      <p:ext uri="{BB962C8B-B14F-4D97-AF65-F5344CB8AC3E}">
        <p14:creationId xmlns:p14="http://schemas.microsoft.com/office/powerpoint/2010/main" val="3510829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Σελίδα </a:t>
            </a:r>
            <a:r>
              <a:rPr lang="en-US" dirty="0" smtClean="0"/>
              <a:t>logout</a:t>
            </a:r>
            <a:endParaRPr lang="el-GR" dirty="0"/>
          </a:p>
        </p:txBody>
      </p:sp>
      <p:sp>
        <p:nvSpPr>
          <p:cNvPr id="3" name="Rectangle 2"/>
          <p:cNvSpPr/>
          <p:nvPr/>
        </p:nvSpPr>
        <p:spPr>
          <a:xfrm>
            <a:off x="1403648" y="1412776"/>
            <a:ext cx="7740352" cy="3693319"/>
          </a:xfrm>
          <a:prstGeom prst="rect">
            <a:avLst/>
          </a:prstGeom>
        </p:spPr>
        <p:txBody>
          <a:bodyPr wrap="square">
            <a:spAutoFit/>
          </a:bodyPr>
          <a:lstStyle/>
          <a:p>
            <a:r>
              <a:rPr lang="en-US" dirty="0"/>
              <a:t>&lt;?</a:t>
            </a:r>
            <a:r>
              <a:rPr lang="en-US" dirty="0" err="1"/>
              <a:t>php</a:t>
            </a:r>
            <a:r>
              <a:rPr lang="en-US" dirty="0"/>
              <a:t/>
            </a:r>
            <a:br>
              <a:rPr lang="en-US" dirty="0"/>
            </a:br>
            <a:r>
              <a:rPr lang="en-US" dirty="0" err="1"/>
              <a:t>session_start</a:t>
            </a:r>
            <a:r>
              <a:rPr lang="en-US" dirty="0"/>
              <a:t>();</a:t>
            </a:r>
            <a:br>
              <a:rPr lang="en-US" dirty="0"/>
            </a:br>
            <a:r>
              <a:rPr lang="en-US" dirty="0" smtClean="0"/>
              <a:t>if(</a:t>
            </a:r>
            <a:r>
              <a:rPr lang="en-US" dirty="0" err="1" smtClean="0"/>
              <a:t>isset</a:t>
            </a:r>
            <a:r>
              <a:rPr lang="el-GR" dirty="0" smtClean="0"/>
              <a:t>(</a:t>
            </a:r>
            <a:r>
              <a:rPr lang="en-US" dirty="0" smtClean="0"/>
              <a:t>$_</a:t>
            </a:r>
            <a:r>
              <a:rPr lang="en-US" dirty="0"/>
              <a:t>SESSION[‘</a:t>
            </a:r>
            <a:r>
              <a:rPr lang="en-US" dirty="0" err="1"/>
              <a:t>user_authent</a:t>
            </a:r>
            <a:r>
              <a:rPr lang="en-US" dirty="0" smtClean="0"/>
              <a:t>']</a:t>
            </a:r>
            <a:r>
              <a:rPr lang="el-GR" dirty="0" smtClean="0"/>
              <a:t>){</a:t>
            </a:r>
            <a:endParaRPr lang="en-US" sz="1200" dirty="0"/>
          </a:p>
          <a:p>
            <a:r>
              <a:rPr lang="en-US" dirty="0"/>
              <a:t>unset($_SESSION</a:t>
            </a:r>
            <a:r>
              <a:rPr lang="en-US" dirty="0" smtClean="0"/>
              <a:t>[‘</a:t>
            </a:r>
            <a:r>
              <a:rPr lang="en-US" dirty="0" err="1" smtClean="0"/>
              <a:t>user_authent</a:t>
            </a:r>
            <a:r>
              <a:rPr lang="el-GR" dirty="0" smtClean="0"/>
              <a:t>’])</a:t>
            </a:r>
            <a:endParaRPr lang="el-GR" dirty="0"/>
          </a:p>
          <a:p>
            <a:r>
              <a:rPr lang="en-US" dirty="0" smtClean="0"/>
              <a:t>unset</a:t>
            </a:r>
            <a:r>
              <a:rPr lang="en-US" dirty="0"/>
              <a:t>(</a:t>
            </a:r>
            <a:r>
              <a:rPr lang="en-US" dirty="0" smtClean="0"/>
              <a:t>$_</a:t>
            </a:r>
            <a:r>
              <a:rPr lang="en-US" dirty="0"/>
              <a:t>SESSION[‘</a:t>
            </a:r>
            <a:r>
              <a:rPr lang="en-US" dirty="0" err="1" smtClean="0"/>
              <a:t>user_name</a:t>
            </a:r>
            <a:r>
              <a:rPr lang="el-GR" dirty="0" smtClean="0"/>
              <a:t>’])</a:t>
            </a:r>
          </a:p>
          <a:p>
            <a:r>
              <a:rPr lang="el-GR" dirty="0" smtClean="0"/>
              <a:t>}</a:t>
            </a:r>
          </a:p>
          <a:p>
            <a:r>
              <a:rPr lang="en-US" dirty="0" smtClean="0"/>
              <a:t>?&gt; </a:t>
            </a:r>
            <a:endParaRPr lang="en-US" dirty="0"/>
          </a:p>
          <a:p>
            <a:endParaRPr lang="en-US" dirty="0"/>
          </a:p>
          <a:p>
            <a:r>
              <a:rPr lang="el-GR" dirty="0" smtClean="0"/>
              <a:t>Στο τέλος κατάργηση του </a:t>
            </a:r>
            <a:r>
              <a:rPr lang="en-US" dirty="0" smtClean="0"/>
              <a:t>session</a:t>
            </a:r>
            <a:endParaRPr lang="el-GR" dirty="0"/>
          </a:p>
          <a:p>
            <a:endParaRPr lang="el-GR" dirty="0"/>
          </a:p>
          <a:p>
            <a:r>
              <a:rPr lang="en-GB" dirty="0"/>
              <a:t>&lt;?</a:t>
            </a:r>
            <a:r>
              <a:rPr lang="en-GB" dirty="0" err="1"/>
              <a:t>php</a:t>
            </a:r>
            <a:r>
              <a:rPr lang="en-GB" dirty="0"/>
              <a:t/>
            </a:r>
            <a:br>
              <a:rPr lang="en-GB" dirty="0"/>
            </a:br>
            <a:r>
              <a:rPr lang="en-GB" dirty="0" err="1"/>
              <a:t>session_destroy</a:t>
            </a:r>
            <a:r>
              <a:rPr lang="en-GB" dirty="0"/>
              <a:t>();</a:t>
            </a:r>
            <a:br>
              <a:rPr lang="en-GB" dirty="0"/>
            </a:br>
            <a:r>
              <a:rPr lang="en-GB" dirty="0"/>
              <a:t>?&gt; </a:t>
            </a:r>
            <a:endParaRPr lang="el-GR" dirty="0"/>
          </a:p>
        </p:txBody>
      </p:sp>
    </p:spTree>
    <p:extLst>
      <p:ext uri="{BB962C8B-B14F-4D97-AF65-F5344CB8AC3E}">
        <p14:creationId xmlns:p14="http://schemas.microsoft.com/office/powerpoint/2010/main" val="3318027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Δημιουργία </a:t>
            </a:r>
            <a:r>
              <a:rPr lang="en-US" dirty="0" smtClean="0"/>
              <a:t>Cookie</a:t>
            </a:r>
            <a:endParaRPr lang="el-GR" dirty="0"/>
          </a:p>
        </p:txBody>
      </p:sp>
      <p:sp>
        <p:nvSpPr>
          <p:cNvPr id="12" name="11 - Ορθογώνιο"/>
          <p:cNvSpPr/>
          <p:nvPr/>
        </p:nvSpPr>
        <p:spPr>
          <a:xfrm>
            <a:off x="395536" y="1124744"/>
            <a:ext cx="8496944" cy="5909310"/>
          </a:xfrm>
          <a:prstGeom prst="rect">
            <a:avLst/>
          </a:prstGeom>
        </p:spPr>
        <p:txBody>
          <a:bodyPr wrap="square">
            <a:spAutoFit/>
          </a:bodyPr>
          <a:lstStyle/>
          <a:p>
            <a:r>
              <a:rPr lang="en-US" dirty="0" smtClean="0"/>
              <a:t>Cookie </a:t>
            </a:r>
            <a:r>
              <a:rPr lang="el-GR" dirty="0" smtClean="0"/>
              <a:t>είναι ένα μικρό </a:t>
            </a:r>
            <a:r>
              <a:rPr lang="en-US" dirty="0" smtClean="0"/>
              <a:t>text </a:t>
            </a:r>
            <a:r>
              <a:rPr lang="el-GR" dirty="0" smtClean="0"/>
              <a:t>αρχείο που ο </a:t>
            </a:r>
            <a:r>
              <a:rPr lang="en-US" dirty="0" smtClean="0"/>
              <a:t>server</a:t>
            </a:r>
            <a:r>
              <a:rPr lang="el-GR" dirty="0" smtClean="0"/>
              <a:t> τοποθετεί σε προκαθορισμένο χώρο σε </a:t>
            </a:r>
            <a:r>
              <a:rPr lang="en-US" dirty="0" smtClean="0"/>
              <a:t>folder </a:t>
            </a:r>
            <a:r>
              <a:rPr lang="el-GR" dirty="0" smtClean="0"/>
              <a:t>του </a:t>
            </a:r>
            <a:r>
              <a:rPr lang="en-US" dirty="0" smtClean="0"/>
              <a:t>browser</a:t>
            </a:r>
            <a:r>
              <a:rPr lang="el-GR" dirty="0" smtClean="0"/>
              <a:t> δηλαδή στη μεριά του χρήστη. Κάθε φορά που ο ίδιος χρήστης καλεί την ιστοσελίδα με τον  ίδιο </a:t>
            </a:r>
            <a:r>
              <a:rPr lang="en-US" dirty="0" smtClean="0"/>
              <a:t>browser </a:t>
            </a:r>
            <a:r>
              <a:rPr lang="el-GR" dirty="0" smtClean="0"/>
              <a:t>δέχεται και αποστέλλει τιμές στο </a:t>
            </a:r>
            <a:r>
              <a:rPr lang="en-US" dirty="0" smtClean="0"/>
              <a:t>cookie </a:t>
            </a:r>
            <a:r>
              <a:rPr lang="el-GR" dirty="0" smtClean="0"/>
              <a:t>μέχρι αυτό να λήξει (</a:t>
            </a:r>
            <a:r>
              <a:rPr lang="en-US" dirty="0" smtClean="0"/>
              <a:t>expire</a:t>
            </a:r>
            <a:r>
              <a:rPr lang="el-GR" dirty="0" smtClean="0"/>
              <a:t>)</a:t>
            </a:r>
            <a:endParaRPr lang="en-US" dirty="0" smtClean="0"/>
          </a:p>
          <a:p>
            <a:endParaRPr lang="en-US" dirty="0" smtClean="0"/>
          </a:p>
          <a:p>
            <a:r>
              <a:rPr lang="el-GR" dirty="0" smtClean="0"/>
              <a:t>Κάθε φορά που διαβάζουμε ή γράφουμε ένα </a:t>
            </a:r>
            <a:r>
              <a:rPr lang="en-US" dirty="0" smtClean="0"/>
              <a:t>cookie</a:t>
            </a:r>
            <a:r>
              <a:rPr lang="el-GR" dirty="0" smtClean="0"/>
              <a:t> γίνονται αυτόματα όλες οι πιθανές κωδικοποιήσεις του δικτύου (πχ</a:t>
            </a:r>
            <a:r>
              <a:rPr lang="en-US" dirty="0" smtClean="0"/>
              <a:t> HTTPS</a:t>
            </a:r>
            <a:r>
              <a:rPr lang="el-GR" dirty="0" smtClean="0"/>
              <a:t>)</a:t>
            </a:r>
            <a:endParaRPr lang="en-US" dirty="0" smtClean="0"/>
          </a:p>
          <a:p>
            <a:endParaRPr lang="en-US" dirty="0" smtClean="0"/>
          </a:p>
          <a:p>
            <a:r>
              <a:rPr lang="el-GR" dirty="0" smtClean="0"/>
              <a:t>Πως δημιουργούμε ένα </a:t>
            </a:r>
            <a:r>
              <a:rPr lang="en-US" dirty="0" smtClean="0"/>
              <a:t>cookie</a:t>
            </a:r>
          </a:p>
          <a:p>
            <a:endParaRPr lang="en-US" dirty="0" smtClean="0"/>
          </a:p>
          <a:p>
            <a:r>
              <a:rPr lang="en-US" dirty="0" err="1" smtClean="0"/>
              <a:t>setcookie</a:t>
            </a:r>
            <a:r>
              <a:rPr lang="en-US" dirty="0" smtClean="0"/>
              <a:t>(</a:t>
            </a:r>
            <a:r>
              <a:rPr lang="el-GR" dirty="0" smtClean="0"/>
              <a:t>όνομα</a:t>
            </a:r>
            <a:r>
              <a:rPr lang="en-US" dirty="0" smtClean="0"/>
              <a:t>, </a:t>
            </a:r>
            <a:r>
              <a:rPr lang="el-GR" dirty="0" smtClean="0"/>
              <a:t>τιμή</a:t>
            </a:r>
            <a:r>
              <a:rPr lang="en-US" dirty="0" smtClean="0"/>
              <a:t>, </a:t>
            </a:r>
            <a:r>
              <a:rPr lang="el-GR" dirty="0" smtClean="0"/>
              <a:t>λήξη</a:t>
            </a:r>
            <a:r>
              <a:rPr lang="en-US" dirty="0" smtClean="0"/>
              <a:t> (sec), path, domain); </a:t>
            </a:r>
            <a:endParaRPr lang="el-GR" dirty="0" smtClean="0"/>
          </a:p>
          <a:p>
            <a:endParaRPr lang="el-GR" dirty="0" smtClean="0"/>
          </a:p>
          <a:p>
            <a:r>
              <a:rPr lang="el-GR" dirty="0" smtClean="0">
                <a:solidFill>
                  <a:srgbClr val="FF0000"/>
                </a:solidFill>
              </a:rPr>
              <a:t>Πάντα αυτή η εντολή πρέπει να μπαίνει πριν το </a:t>
            </a:r>
            <a:r>
              <a:rPr lang="en-US" dirty="0" smtClean="0">
                <a:solidFill>
                  <a:srgbClr val="FF0000"/>
                </a:solidFill>
              </a:rPr>
              <a:t>&lt;HTML&gt;</a:t>
            </a:r>
            <a:r>
              <a:rPr lang="el-GR" dirty="0" smtClean="0">
                <a:solidFill>
                  <a:srgbClr val="FF0000"/>
                </a:solidFill>
              </a:rPr>
              <a:t> </a:t>
            </a:r>
            <a:r>
              <a:rPr lang="en-US" dirty="0" smtClean="0">
                <a:solidFill>
                  <a:srgbClr val="FF0000"/>
                </a:solidFill>
              </a:rPr>
              <a:t>tag</a:t>
            </a:r>
          </a:p>
          <a:p>
            <a:endParaRPr lang="en-US" dirty="0" smtClean="0">
              <a:solidFill>
                <a:srgbClr val="FF0000"/>
              </a:solidFill>
            </a:endParaRPr>
          </a:p>
          <a:p>
            <a:r>
              <a:rPr lang="en-US" dirty="0" smtClean="0">
                <a:solidFill>
                  <a:srgbClr val="FF0000"/>
                </a:solidFill>
              </a:rPr>
              <a:t>&lt;?</a:t>
            </a:r>
            <a:r>
              <a:rPr lang="en-US" dirty="0" err="1" smtClean="0">
                <a:solidFill>
                  <a:srgbClr val="FF0000"/>
                </a:solidFill>
              </a:rPr>
              <a:t>php</a:t>
            </a:r>
            <a:endParaRPr lang="en-US" dirty="0" smtClean="0">
              <a:solidFill>
                <a:srgbClr val="FF0000"/>
              </a:solidFill>
            </a:endParaRPr>
          </a:p>
          <a:p>
            <a:r>
              <a:rPr lang="en-US" dirty="0" smtClean="0">
                <a:solidFill>
                  <a:srgbClr val="FF0000"/>
                </a:solidFill>
              </a:rPr>
              <a:t> </a:t>
            </a:r>
            <a:r>
              <a:rPr lang="en-US" dirty="0" err="1" smtClean="0">
                <a:solidFill>
                  <a:srgbClr val="FF0000"/>
                </a:solidFill>
              </a:rPr>
              <a:t>setcookie</a:t>
            </a:r>
            <a:r>
              <a:rPr lang="en-US" dirty="0" smtClean="0">
                <a:solidFill>
                  <a:srgbClr val="FF0000"/>
                </a:solidFill>
              </a:rPr>
              <a:t>(“</a:t>
            </a:r>
            <a:r>
              <a:rPr lang="en-US" dirty="0" err="1" smtClean="0">
                <a:solidFill>
                  <a:srgbClr val="FF0000"/>
                </a:solidFill>
              </a:rPr>
              <a:t>userrname</a:t>
            </a:r>
            <a:r>
              <a:rPr lang="en-US" dirty="0" smtClean="0">
                <a:solidFill>
                  <a:srgbClr val="FF0000"/>
                </a:solidFill>
              </a:rPr>
              <a:t>", “</a:t>
            </a:r>
            <a:r>
              <a:rPr lang="en-US" dirty="0" err="1" smtClean="0">
                <a:solidFill>
                  <a:srgbClr val="FF0000"/>
                </a:solidFill>
              </a:rPr>
              <a:t>amalamos</a:t>
            </a:r>
            <a:r>
              <a:rPr lang="en-US" dirty="0" smtClean="0">
                <a:solidFill>
                  <a:srgbClr val="FF0000"/>
                </a:solidFill>
              </a:rPr>
              <a:t>", time()+(20*3600));</a:t>
            </a:r>
          </a:p>
          <a:p>
            <a:r>
              <a:rPr lang="en-US" dirty="0" smtClean="0">
                <a:solidFill>
                  <a:srgbClr val="FF0000"/>
                </a:solidFill>
              </a:rPr>
              <a:t> ?&gt;</a:t>
            </a:r>
          </a:p>
          <a:p>
            <a:endParaRPr lang="en-US" dirty="0" smtClean="0"/>
          </a:p>
          <a:p>
            <a:r>
              <a:rPr lang="en-US" dirty="0" smtClean="0"/>
              <a:t> &lt;html&gt;</a:t>
            </a:r>
          </a:p>
          <a:p>
            <a:r>
              <a:rPr lang="en-US" dirty="0" smtClean="0"/>
              <a:t> ..... </a:t>
            </a:r>
          </a:p>
          <a:p>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Syntax </a:t>
            </a:r>
            <a:endParaRPr lang="el-GR" dirty="0"/>
          </a:p>
        </p:txBody>
      </p:sp>
      <p:sp>
        <p:nvSpPr>
          <p:cNvPr id="7" name="6 - Ορθογώνιο"/>
          <p:cNvSpPr/>
          <p:nvPr/>
        </p:nvSpPr>
        <p:spPr>
          <a:xfrm>
            <a:off x="323528" y="1098024"/>
            <a:ext cx="8568952" cy="3970318"/>
          </a:xfrm>
          <a:prstGeom prst="rect">
            <a:avLst/>
          </a:prstGeom>
        </p:spPr>
        <p:txBody>
          <a:bodyPr wrap="square">
            <a:spAutoFit/>
          </a:bodyPr>
          <a:lstStyle/>
          <a:p>
            <a:r>
              <a:rPr lang="en-GB" dirty="0" err="1" smtClean="0"/>
              <a:t>setcookie</a:t>
            </a:r>
            <a:r>
              <a:rPr lang="en-GB" dirty="0" smtClean="0"/>
              <a:t>(</a:t>
            </a:r>
            <a:r>
              <a:rPr lang="en-GB" dirty="0" err="1" smtClean="0"/>
              <a:t>name,value,expire,path,domain,secure</a:t>
            </a:r>
            <a:r>
              <a:rPr lang="en-GB" dirty="0" smtClean="0"/>
              <a:t>) </a:t>
            </a:r>
          </a:p>
          <a:p>
            <a:pPr algn="ctr"/>
            <a:r>
              <a:rPr lang="en-GB" b="1" dirty="0" smtClean="0"/>
              <a:t>	</a:t>
            </a:r>
          </a:p>
          <a:p>
            <a:r>
              <a:rPr lang="en-US" b="1" dirty="0" smtClean="0"/>
              <a:t>name</a:t>
            </a:r>
            <a:r>
              <a:rPr lang="en-US" dirty="0" smtClean="0"/>
              <a:t>	</a:t>
            </a:r>
            <a:r>
              <a:rPr lang="en-US" i="1" dirty="0" smtClean="0"/>
              <a:t>Required</a:t>
            </a:r>
            <a:r>
              <a:rPr lang="en-US" dirty="0" smtClean="0"/>
              <a:t>. Specifies the name of the cookie	</a:t>
            </a:r>
          </a:p>
          <a:p>
            <a:r>
              <a:rPr lang="en-US" b="1" dirty="0" smtClean="0"/>
              <a:t>value</a:t>
            </a:r>
            <a:r>
              <a:rPr lang="en-US" dirty="0" smtClean="0"/>
              <a:t>	</a:t>
            </a:r>
            <a:r>
              <a:rPr lang="en-US" i="1" dirty="0" smtClean="0"/>
              <a:t>Required</a:t>
            </a:r>
            <a:r>
              <a:rPr lang="en-US" dirty="0" smtClean="0"/>
              <a:t>. Specifies the value of the cookie	</a:t>
            </a:r>
          </a:p>
          <a:p>
            <a:r>
              <a:rPr lang="en-US" b="1" dirty="0" smtClean="0"/>
              <a:t>expire</a:t>
            </a:r>
            <a:r>
              <a:rPr lang="en-US" dirty="0" smtClean="0"/>
              <a:t>	</a:t>
            </a:r>
            <a:r>
              <a:rPr lang="en-US" i="1" dirty="0" smtClean="0"/>
              <a:t>Optional</a:t>
            </a:r>
            <a:r>
              <a:rPr lang="en-US" dirty="0" smtClean="0"/>
              <a:t>. Specifies when the cookie expires (in seconds). </a:t>
            </a:r>
          </a:p>
          <a:p>
            <a:r>
              <a:rPr lang="en-US" dirty="0" smtClean="0"/>
              <a:t>If this parameter is not set, the cookie will expire at the end of the session – 20 minutes idle or closing browser.</a:t>
            </a:r>
          </a:p>
          <a:p>
            <a:r>
              <a:rPr lang="en-US" b="1" dirty="0" smtClean="0"/>
              <a:t>path</a:t>
            </a:r>
            <a:r>
              <a:rPr lang="en-US" dirty="0" smtClean="0"/>
              <a:t>	</a:t>
            </a:r>
            <a:r>
              <a:rPr lang="en-US" i="1" dirty="0" smtClean="0"/>
              <a:t>Optional</a:t>
            </a:r>
            <a:r>
              <a:rPr lang="en-US" dirty="0" smtClean="0"/>
              <a:t>. Specifies the server path of the cookie. The default value is the current directory of the page that sets the cookie.	</a:t>
            </a:r>
          </a:p>
          <a:p>
            <a:r>
              <a:rPr lang="en-US" b="1" dirty="0" smtClean="0"/>
              <a:t>domain</a:t>
            </a:r>
            <a:r>
              <a:rPr lang="en-US" dirty="0" smtClean="0"/>
              <a:t>	</a:t>
            </a:r>
            <a:r>
              <a:rPr lang="en-US" i="1" dirty="0" smtClean="0"/>
              <a:t>Optional</a:t>
            </a:r>
            <a:r>
              <a:rPr lang="en-US" dirty="0" smtClean="0"/>
              <a:t>. Specifies the domain name of the cookie. Use it to avoid your cookie to be used by other sites. </a:t>
            </a:r>
          </a:p>
          <a:p>
            <a:r>
              <a:rPr lang="en-US" b="1" dirty="0" smtClean="0"/>
              <a:t>secure</a:t>
            </a:r>
            <a:r>
              <a:rPr lang="en-US" dirty="0" smtClean="0"/>
              <a:t>	</a:t>
            </a:r>
            <a:r>
              <a:rPr lang="en-US" i="1" dirty="0" smtClean="0"/>
              <a:t>Optional</a:t>
            </a:r>
            <a:r>
              <a:rPr lang="en-US" dirty="0" smtClean="0"/>
              <a:t>. True if the cookie should be transmitted over a secure HTTPS or False for plane HTTP connection. 	</a:t>
            </a:r>
          </a:p>
          <a:p>
            <a:endParaRPr lang="el-GR"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Ανάγνωση </a:t>
            </a:r>
            <a:r>
              <a:rPr lang="en-US" dirty="0" smtClean="0"/>
              <a:t>Cookies</a:t>
            </a:r>
            <a:endParaRPr lang="el-GR" dirty="0"/>
          </a:p>
        </p:txBody>
      </p:sp>
      <p:sp>
        <p:nvSpPr>
          <p:cNvPr id="3" name="2 - Ορθογώνιο"/>
          <p:cNvSpPr/>
          <p:nvPr/>
        </p:nvSpPr>
        <p:spPr>
          <a:xfrm>
            <a:off x="323528" y="1196752"/>
            <a:ext cx="8424936" cy="6186309"/>
          </a:xfrm>
          <a:prstGeom prst="rect">
            <a:avLst/>
          </a:prstGeom>
        </p:spPr>
        <p:txBody>
          <a:bodyPr wrap="square">
            <a:spAutoFit/>
          </a:bodyPr>
          <a:lstStyle/>
          <a:p>
            <a:r>
              <a:rPr lang="el-GR" dirty="0" smtClean="0"/>
              <a:t>Η μεταβλητή </a:t>
            </a:r>
            <a:r>
              <a:rPr lang="en-US" dirty="0" smtClean="0"/>
              <a:t> PHP $_COOKIE </a:t>
            </a:r>
            <a:r>
              <a:rPr lang="el-GR" dirty="0" smtClean="0"/>
              <a:t>μπορεί να χρησιμοποιηθεί για τη ανάγνωση της τιμής ενός </a:t>
            </a:r>
            <a:r>
              <a:rPr lang="en-US" dirty="0" smtClean="0"/>
              <a:t>cookie</a:t>
            </a:r>
          </a:p>
          <a:p>
            <a:r>
              <a:rPr lang="en-US" dirty="0" smtClean="0"/>
              <a:t>&lt;?</a:t>
            </a:r>
            <a:r>
              <a:rPr lang="en-US" dirty="0" err="1" smtClean="0"/>
              <a:t>php</a:t>
            </a:r>
            <a:endParaRPr lang="en-US" dirty="0" smtClean="0"/>
          </a:p>
          <a:p>
            <a:r>
              <a:rPr lang="en-US" dirty="0" smtClean="0"/>
              <a:t>echo $_COOKIE["user"]; ?&gt; </a:t>
            </a:r>
          </a:p>
          <a:p>
            <a:r>
              <a:rPr lang="el-GR" dirty="0" smtClean="0"/>
              <a:t>Εάν δεν εξειδικεύσουμε κάποια συγκεκριμένο </a:t>
            </a:r>
            <a:r>
              <a:rPr lang="en-US" dirty="0" smtClean="0"/>
              <a:t>cookie</a:t>
            </a:r>
            <a:r>
              <a:rPr lang="el-GR" dirty="0" smtClean="0"/>
              <a:t> τότε η $_</a:t>
            </a:r>
            <a:r>
              <a:rPr lang="en-US" dirty="0" smtClean="0"/>
              <a:t>COOKIE </a:t>
            </a:r>
            <a:r>
              <a:rPr lang="el-GR" dirty="0" smtClean="0"/>
              <a:t>επιστρέφει όλα τα </a:t>
            </a:r>
            <a:r>
              <a:rPr lang="en-US" dirty="0" smtClean="0"/>
              <a:t>cookie.</a:t>
            </a:r>
          </a:p>
          <a:p>
            <a:r>
              <a:rPr lang="el-GR" dirty="0" smtClean="0"/>
              <a:t>Με την συνάρτηση </a:t>
            </a:r>
            <a:r>
              <a:rPr lang="en-US" dirty="0" err="1" smtClean="0"/>
              <a:t>isset</a:t>
            </a:r>
            <a:r>
              <a:rPr lang="en-US" dirty="0" smtClean="0"/>
              <a:t>() </a:t>
            </a:r>
            <a:r>
              <a:rPr lang="el-GR" dirty="0" smtClean="0"/>
              <a:t>μπορούμε να ελέγξουμε εάν υπάρχει ένα </a:t>
            </a:r>
            <a:r>
              <a:rPr lang="en-US" dirty="0" smtClean="0"/>
              <a:t>cookie.</a:t>
            </a:r>
          </a:p>
          <a:p>
            <a:r>
              <a:rPr lang="en-US" dirty="0" smtClean="0"/>
              <a:t>&lt;html&gt;</a:t>
            </a:r>
          </a:p>
          <a:p>
            <a:r>
              <a:rPr lang="en-US" dirty="0" smtClean="0"/>
              <a:t> &lt;body&gt;</a:t>
            </a:r>
          </a:p>
          <a:p>
            <a:r>
              <a:rPr lang="en-US" dirty="0" smtClean="0"/>
              <a:t> &lt;?</a:t>
            </a:r>
            <a:r>
              <a:rPr lang="en-US" dirty="0" err="1" smtClean="0"/>
              <a:t>php</a:t>
            </a:r>
            <a:endParaRPr lang="en-US" dirty="0" smtClean="0"/>
          </a:p>
          <a:p>
            <a:r>
              <a:rPr lang="en-US" dirty="0" smtClean="0"/>
              <a:t> if (</a:t>
            </a:r>
            <a:r>
              <a:rPr lang="en-US" dirty="0" err="1" smtClean="0"/>
              <a:t>isset</a:t>
            </a:r>
            <a:r>
              <a:rPr lang="en-US" dirty="0" smtClean="0"/>
              <a:t>($_COOKIE["username"]))</a:t>
            </a:r>
          </a:p>
          <a:p>
            <a:r>
              <a:rPr lang="en-US" dirty="0" smtClean="0">
                <a:solidFill>
                  <a:srgbClr val="FF0000"/>
                </a:solidFill>
              </a:rPr>
              <a:t>// </a:t>
            </a:r>
            <a:r>
              <a:rPr lang="el-GR" dirty="0" smtClean="0">
                <a:solidFill>
                  <a:srgbClr val="FF0000"/>
                </a:solidFill>
              </a:rPr>
              <a:t>ΔΕΙΤΕ ΠΩΣ ΒΑΖΩ </a:t>
            </a:r>
            <a:r>
              <a:rPr lang="en-US" dirty="0" smtClean="0">
                <a:solidFill>
                  <a:srgbClr val="FF0000"/>
                </a:solidFill>
              </a:rPr>
              <a:t>string </a:t>
            </a:r>
            <a:r>
              <a:rPr lang="el-GR" dirty="0" smtClean="0">
                <a:solidFill>
                  <a:srgbClr val="FF0000"/>
                </a:solidFill>
              </a:rPr>
              <a:t>με </a:t>
            </a:r>
            <a:r>
              <a:rPr lang="en-US" dirty="0" smtClean="0">
                <a:solidFill>
                  <a:srgbClr val="FF0000"/>
                </a:solidFill>
              </a:rPr>
              <a:t>“” </a:t>
            </a:r>
            <a:r>
              <a:rPr lang="el-GR" dirty="0" smtClean="0">
                <a:solidFill>
                  <a:srgbClr val="FF0000"/>
                </a:solidFill>
              </a:rPr>
              <a:t>μέσα στην </a:t>
            </a:r>
            <a:r>
              <a:rPr lang="en-US" dirty="0" smtClean="0">
                <a:solidFill>
                  <a:srgbClr val="FF0000"/>
                </a:solidFill>
              </a:rPr>
              <a:t>PHP</a:t>
            </a:r>
            <a:r>
              <a:rPr lang="en-US" dirty="0" smtClean="0"/>
              <a:t> </a:t>
            </a:r>
            <a:endParaRPr lang="el-GR" dirty="0" smtClean="0"/>
          </a:p>
          <a:p>
            <a:r>
              <a:rPr lang="en-US" dirty="0" smtClean="0"/>
              <a:t>  </a:t>
            </a:r>
            <a:r>
              <a:rPr lang="en-GB" dirty="0" smtClean="0">
                <a:solidFill>
                  <a:srgbClr val="FF0000"/>
                </a:solidFill>
              </a:rPr>
              <a:t>echo "&lt;input type=\"text\”  name=\”</a:t>
            </a:r>
            <a:r>
              <a:rPr lang="en-GB" dirty="0" err="1" smtClean="0">
                <a:solidFill>
                  <a:srgbClr val="FF0000"/>
                </a:solidFill>
              </a:rPr>
              <a:t>userid</a:t>
            </a:r>
            <a:r>
              <a:rPr lang="en-GB" dirty="0" smtClean="0">
                <a:solidFill>
                  <a:srgbClr val="FF0000"/>
                </a:solidFill>
              </a:rPr>
              <a:t>\” value=\””</a:t>
            </a:r>
            <a:r>
              <a:rPr lang="en-US" dirty="0" smtClean="0">
                <a:solidFill>
                  <a:srgbClr val="FF0000"/>
                </a:solidFill>
              </a:rPr>
              <a:t> . $_</a:t>
            </a:r>
            <a:r>
              <a:rPr lang="en-US" dirty="0" smtClean="0">
                <a:solidFill>
                  <a:srgbClr val="FF0000"/>
                </a:solidFill>
              </a:rPr>
              <a:t>COOKIE[</a:t>
            </a:r>
            <a:r>
              <a:rPr lang="el-GR" dirty="0" smtClean="0">
                <a:solidFill>
                  <a:srgbClr val="FF0000"/>
                </a:solidFill>
              </a:rPr>
              <a:t>"</a:t>
            </a:r>
            <a:r>
              <a:rPr lang="en-US" dirty="0" smtClean="0">
                <a:solidFill>
                  <a:srgbClr val="FF0000"/>
                </a:solidFill>
              </a:rPr>
              <a:t>username</a:t>
            </a:r>
            <a:r>
              <a:rPr lang="en-US" dirty="0" smtClean="0">
                <a:solidFill>
                  <a:srgbClr val="FF0000"/>
                </a:solidFill>
              </a:rPr>
              <a:t>"] . “\”&gt;&lt;</a:t>
            </a:r>
            <a:r>
              <a:rPr lang="en-US" dirty="0" err="1" smtClean="0">
                <a:solidFill>
                  <a:srgbClr val="FF0000"/>
                </a:solidFill>
              </a:rPr>
              <a:t>br</a:t>
            </a:r>
            <a:r>
              <a:rPr lang="en-US" dirty="0" smtClean="0">
                <a:solidFill>
                  <a:srgbClr val="FF0000"/>
                </a:solidFill>
              </a:rPr>
              <a:t>&gt;"; </a:t>
            </a:r>
          </a:p>
          <a:p>
            <a:r>
              <a:rPr lang="en-US" dirty="0" smtClean="0">
                <a:solidFill>
                  <a:srgbClr val="FF0000"/>
                </a:solidFill>
              </a:rPr>
              <a:t>Echo “&lt;input type=\”password”\ name=\”pass\” &gt;&lt;</a:t>
            </a:r>
            <a:r>
              <a:rPr lang="en-US" dirty="0" err="1" smtClean="0">
                <a:solidFill>
                  <a:srgbClr val="FF0000"/>
                </a:solidFill>
              </a:rPr>
              <a:t>br</a:t>
            </a:r>
            <a:r>
              <a:rPr lang="en-US" dirty="0" smtClean="0">
                <a:solidFill>
                  <a:srgbClr val="FF0000"/>
                </a:solidFill>
              </a:rPr>
              <a:t>&gt;”</a:t>
            </a:r>
          </a:p>
          <a:p>
            <a:r>
              <a:rPr lang="en-US" dirty="0" smtClean="0"/>
              <a:t>Else</a:t>
            </a:r>
          </a:p>
          <a:p>
            <a:r>
              <a:rPr lang="en-US" dirty="0" smtClean="0"/>
              <a:t>   echo “</a:t>
            </a:r>
            <a:r>
              <a:rPr lang="el-GR" dirty="0" smtClean="0"/>
              <a:t>Δεν έχετε κάνει εγγραφή </a:t>
            </a:r>
            <a:r>
              <a:rPr lang="en-US" dirty="0" smtClean="0"/>
              <a:t>&lt;</a:t>
            </a:r>
            <a:r>
              <a:rPr lang="en-US" dirty="0" err="1" smtClean="0"/>
              <a:t>br</a:t>
            </a:r>
            <a:r>
              <a:rPr lang="en-US" dirty="0" smtClean="0"/>
              <a:t>&gt;";</a:t>
            </a:r>
          </a:p>
          <a:p>
            <a:r>
              <a:rPr lang="en-US" dirty="0" smtClean="0"/>
              <a:t>?&gt;</a:t>
            </a:r>
          </a:p>
          <a:p>
            <a:r>
              <a:rPr lang="en-US" dirty="0" smtClean="0"/>
              <a:t> &lt;/body&gt;</a:t>
            </a:r>
          </a:p>
          <a:p>
            <a:r>
              <a:rPr lang="en-US" dirty="0" smtClean="0"/>
              <a:t> &lt;/html&gt;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Διαγράφοντας </a:t>
            </a:r>
            <a:r>
              <a:rPr lang="en-US" dirty="0" smtClean="0"/>
              <a:t>Cookies</a:t>
            </a:r>
            <a:endParaRPr lang="el-GR" dirty="0"/>
          </a:p>
        </p:txBody>
      </p:sp>
      <p:sp>
        <p:nvSpPr>
          <p:cNvPr id="3" name="2 - Ορθογώνιο"/>
          <p:cNvSpPr/>
          <p:nvPr/>
        </p:nvSpPr>
        <p:spPr>
          <a:xfrm>
            <a:off x="323528" y="1334942"/>
            <a:ext cx="8280920" cy="2308324"/>
          </a:xfrm>
          <a:prstGeom prst="rect">
            <a:avLst/>
          </a:prstGeom>
        </p:spPr>
        <p:txBody>
          <a:bodyPr wrap="square">
            <a:spAutoFit/>
          </a:bodyPr>
          <a:lstStyle/>
          <a:p>
            <a:r>
              <a:rPr lang="el-GR" dirty="0" smtClean="0"/>
              <a:t>Για να διαγράψουμε ένα </a:t>
            </a:r>
            <a:r>
              <a:rPr lang="en-US" dirty="0" smtClean="0"/>
              <a:t>cookie</a:t>
            </a:r>
            <a:r>
              <a:rPr lang="el-GR" dirty="0" smtClean="0"/>
              <a:t> απλά αλλάζουμε τη λήξη του (</a:t>
            </a:r>
            <a:r>
              <a:rPr lang="en-US" dirty="0" smtClean="0"/>
              <a:t>expiration</a:t>
            </a:r>
            <a:r>
              <a:rPr lang="el-GR" dirty="0" smtClean="0"/>
              <a:t>) και τη  πάμε στο παρελθόν.</a:t>
            </a:r>
            <a:endParaRPr lang="en-US" dirty="0" smtClean="0"/>
          </a:p>
          <a:p>
            <a:endParaRPr lang="en-US" dirty="0" smtClean="0"/>
          </a:p>
          <a:p>
            <a:r>
              <a:rPr lang="en-US" dirty="0" smtClean="0"/>
              <a:t>&lt;?</a:t>
            </a:r>
            <a:r>
              <a:rPr lang="en-US" dirty="0" err="1" smtClean="0"/>
              <a:t>php</a:t>
            </a:r>
            <a:endParaRPr lang="en-US" dirty="0" smtClean="0"/>
          </a:p>
          <a:p>
            <a:r>
              <a:rPr lang="en-US" dirty="0" err="1" smtClean="0"/>
              <a:t>setcookie</a:t>
            </a:r>
            <a:r>
              <a:rPr lang="en-US" dirty="0" smtClean="0"/>
              <a:t>("user", "", time()-</a:t>
            </a:r>
            <a:r>
              <a:rPr lang="el-GR" dirty="0" smtClean="0"/>
              <a:t>1000</a:t>
            </a:r>
            <a:r>
              <a:rPr lang="en-US" dirty="0" smtClean="0"/>
              <a:t>);</a:t>
            </a:r>
          </a:p>
          <a:p>
            <a:r>
              <a:rPr lang="en-US" dirty="0" smtClean="0"/>
              <a:t> ?&gt;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PHP Functions</a:t>
            </a:r>
            <a:endParaRPr lang="el-GR" dirty="0"/>
          </a:p>
        </p:txBody>
      </p:sp>
      <p:sp>
        <p:nvSpPr>
          <p:cNvPr id="3" name="2 - Ορθογώνιο"/>
          <p:cNvSpPr/>
          <p:nvPr/>
        </p:nvSpPr>
        <p:spPr>
          <a:xfrm>
            <a:off x="251520" y="1052736"/>
            <a:ext cx="8712968" cy="5078313"/>
          </a:xfrm>
          <a:prstGeom prst="rect">
            <a:avLst/>
          </a:prstGeom>
        </p:spPr>
        <p:txBody>
          <a:bodyPr wrap="square">
            <a:spAutoFit/>
          </a:bodyPr>
          <a:lstStyle/>
          <a:p>
            <a:r>
              <a:rPr lang="en-GB" dirty="0" smtClean="0"/>
              <a:t>&lt;?</a:t>
            </a:r>
            <a:r>
              <a:rPr lang="en-GB" dirty="0" err="1" smtClean="0"/>
              <a:t>php</a:t>
            </a:r>
            <a:endParaRPr lang="en-GB" dirty="0" smtClean="0"/>
          </a:p>
          <a:p>
            <a:r>
              <a:rPr lang="en-GB" dirty="0" smtClean="0"/>
              <a:t>function sum($</a:t>
            </a:r>
            <a:r>
              <a:rPr lang="en-GB" dirty="0" err="1" smtClean="0"/>
              <a:t>x,$y</a:t>
            </a:r>
            <a:r>
              <a:rPr lang="en-GB" dirty="0" smtClean="0"/>
              <a:t>) {</a:t>
            </a:r>
          </a:p>
          <a:p>
            <a:r>
              <a:rPr lang="en-GB" dirty="0" smtClean="0"/>
              <a:t>  $s=$x+$y;</a:t>
            </a:r>
          </a:p>
          <a:p>
            <a:r>
              <a:rPr lang="en-GB" dirty="0" smtClean="0"/>
              <a:t>  return $s;</a:t>
            </a:r>
          </a:p>
          <a:p>
            <a:r>
              <a:rPr lang="en-GB" dirty="0" smtClean="0"/>
              <a:t>}</a:t>
            </a:r>
          </a:p>
          <a:p>
            <a:endParaRPr lang="en-GB" dirty="0" smtClean="0"/>
          </a:p>
          <a:p>
            <a:r>
              <a:rPr lang="en-GB" dirty="0" smtClean="0"/>
              <a:t>echo “1 + 1= " . sum(1,1) . "&lt;</a:t>
            </a:r>
            <a:r>
              <a:rPr lang="en-GB" dirty="0" err="1" smtClean="0"/>
              <a:t>br</a:t>
            </a:r>
            <a:r>
              <a:rPr lang="en-GB" dirty="0" smtClean="0"/>
              <a:t>&gt;";</a:t>
            </a:r>
          </a:p>
          <a:p>
            <a:r>
              <a:rPr lang="en-GB" dirty="0" smtClean="0"/>
              <a:t>echo “2 + 2 = " . Sum(2,2) . "&lt;</a:t>
            </a:r>
            <a:r>
              <a:rPr lang="en-GB" dirty="0" err="1" smtClean="0"/>
              <a:t>br</a:t>
            </a:r>
            <a:r>
              <a:rPr lang="en-GB" dirty="0" smtClean="0"/>
              <a:t>&gt;";</a:t>
            </a:r>
          </a:p>
          <a:p>
            <a:r>
              <a:rPr lang="en-GB" dirty="0" smtClean="0"/>
              <a:t>echo “3 + 3 = " . Sum(3,3);</a:t>
            </a:r>
          </a:p>
          <a:p>
            <a:r>
              <a:rPr lang="en-GB" dirty="0" smtClean="0"/>
              <a:t>?&gt;</a:t>
            </a:r>
          </a:p>
          <a:p>
            <a:endParaRPr lang="en-GB" dirty="0" smtClean="0"/>
          </a:p>
          <a:p>
            <a:r>
              <a:rPr lang="en-GB" dirty="0" smtClean="0"/>
              <a:t>&lt;?</a:t>
            </a:r>
            <a:r>
              <a:rPr lang="en-GB" dirty="0" err="1" smtClean="0"/>
              <a:t>php</a:t>
            </a:r>
            <a:endParaRPr lang="en-GB" dirty="0" smtClean="0"/>
          </a:p>
          <a:p>
            <a:r>
              <a:rPr lang="en-GB" dirty="0" smtClean="0"/>
              <a:t>function </a:t>
            </a:r>
            <a:r>
              <a:rPr lang="en-GB" dirty="0" err="1" smtClean="0"/>
              <a:t>writeMsg</a:t>
            </a:r>
            <a:r>
              <a:rPr lang="en-GB" dirty="0" smtClean="0"/>
              <a:t>() {</a:t>
            </a:r>
          </a:p>
          <a:p>
            <a:r>
              <a:rPr lang="en-GB" dirty="0" smtClean="0"/>
              <a:t>  echo “This is a test Message!";</a:t>
            </a:r>
          </a:p>
          <a:p>
            <a:r>
              <a:rPr lang="en-GB" dirty="0" smtClean="0"/>
              <a:t>}</a:t>
            </a:r>
          </a:p>
          <a:p>
            <a:endParaRPr lang="en-GB" dirty="0" smtClean="0"/>
          </a:p>
          <a:p>
            <a:r>
              <a:rPr lang="en-GB" dirty="0" err="1" smtClean="0"/>
              <a:t>writeMsg</a:t>
            </a:r>
            <a:r>
              <a:rPr lang="en-GB" dirty="0" smtClean="0"/>
              <a:t>(); // call the function</a:t>
            </a:r>
          </a:p>
          <a:p>
            <a:r>
              <a:rPr lang="en-GB" dirty="0" smtClean="0"/>
              <a:t>?&gt;</a:t>
            </a:r>
            <a:endParaRPr lang="en-GB" dirty="0"/>
          </a:p>
        </p:txBody>
      </p:sp>
    </p:spTree>
    <p:extLst>
      <p:ext uri="{BB962C8B-B14F-4D97-AF65-F5344CB8AC3E}">
        <p14:creationId xmlns:p14="http://schemas.microsoft.com/office/powerpoint/2010/main" val="250574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PHP XML-DOM</a:t>
            </a:r>
            <a:endParaRPr lang="el-GR" dirty="0"/>
          </a:p>
        </p:txBody>
      </p:sp>
      <p:sp>
        <p:nvSpPr>
          <p:cNvPr id="3" name="2 - Ορθογώνιο"/>
          <p:cNvSpPr/>
          <p:nvPr/>
        </p:nvSpPr>
        <p:spPr>
          <a:xfrm>
            <a:off x="323528" y="1412776"/>
            <a:ext cx="4572000" cy="2031325"/>
          </a:xfrm>
          <a:prstGeom prst="rect">
            <a:avLst/>
          </a:prstGeom>
        </p:spPr>
        <p:txBody>
          <a:bodyPr>
            <a:spAutoFit/>
          </a:bodyPr>
          <a:lstStyle/>
          <a:p>
            <a:r>
              <a:rPr lang="en-US" i="1" dirty="0" smtClean="0">
                <a:solidFill>
                  <a:srgbClr val="FF0000"/>
                </a:solidFill>
              </a:rPr>
              <a:t>offer.xml</a:t>
            </a:r>
          </a:p>
          <a:p>
            <a:endParaRPr lang="en-US" dirty="0" smtClean="0">
              <a:solidFill>
                <a:srgbClr val="FF0000"/>
              </a:solidFill>
            </a:endParaRPr>
          </a:p>
          <a:p>
            <a:r>
              <a:rPr lang="en-US" dirty="0" smtClean="0">
                <a:solidFill>
                  <a:srgbClr val="FF0000"/>
                </a:solidFill>
              </a:rPr>
              <a:t>&lt;?xml version="1.0" encoding="UTF-8"?&gt;</a:t>
            </a:r>
          </a:p>
          <a:p>
            <a:r>
              <a:rPr lang="en-US" dirty="0" smtClean="0">
                <a:solidFill>
                  <a:srgbClr val="FF0000"/>
                </a:solidFill>
              </a:rPr>
              <a:t>&lt;offer&gt;</a:t>
            </a:r>
          </a:p>
          <a:p>
            <a:r>
              <a:rPr lang="en-US" dirty="0" smtClean="0">
                <a:solidFill>
                  <a:srgbClr val="FF0000"/>
                </a:solidFill>
              </a:rPr>
              <a:t>&lt; header&gt;50% Discount on rooms&lt;/header&gt;</a:t>
            </a:r>
          </a:p>
          <a:p>
            <a:r>
              <a:rPr lang="en-US" dirty="0" smtClean="0">
                <a:solidFill>
                  <a:srgbClr val="FF0000"/>
                </a:solidFill>
              </a:rPr>
              <a:t>&lt;body&gt; Today all rooms 50% down&lt;/body&gt;</a:t>
            </a:r>
          </a:p>
          <a:p>
            <a:r>
              <a:rPr lang="en-US" dirty="0" smtClean="0">
                <a:solidFill>
                  <a:srgbClr val="FF0000"/>
                </a:solidFill>
              </a:rPr>
              <a:t>&lt; /offer&gt; </a:t>
            </a:r>
            <a:endParaRPr lang="en-US" dirty="0">
              <a:solidFill>
                <a:srgbClr val="FF0000"/>
              </a:solidFill>
            </a:endParaRPr>
          </a:p>
        </p:txBody>
      </p:sp>
      <p:sp>
        <p:nvSpPr>
          <p:cNvPr id="4" name="3 - Ορθογώνιο"/>
          <p:cNvSpPr/>
          <p:nvPr/>
        </p:nvSpPr>
        <p:spPr>
          <a:xfrm>
            <a:off x="323528" y="3683347"/>
            <a:ext cx="3600400" cy="2769989"/>
          </a:xfrm>
          <a:prstGeom prst="rect">
            <a:avLst/>
          </a:prstGeom>
        </p:spPr>
        <p:txBody>
          <a:bodyPr wrap="square">
            <a:spAutoFit/>
          </a:bodyPr>
          <a:lstStyle/>
          <a:p>
            <a:r>
              <a:rPr lang="en-GB" dirty="0" smtClean="0"/>
              <a:t>&lt;?</a:t>
            </a:r>
            <a:r>
              <a:rPr lang="en-GB" dirty="0" err="1" smtClean="0"/>
              <a:t>php</a:t>
            </a:r>
            <a:endParaRPr lang="en-GB" dirty="0" smtClean="0"/>
          </a:p>
          <a:p>
            <a:r>
              <a:rPr lang="en-GB" dirty="0" smtClean="0"/>
              <a:t>$</a:t>
            </a:r>
            <a:r>
              <a:rPr lang="en-GB" dirty="0" err="1" smtClean="0"/>
              <a:t>xmlDoc</a:t>
            </a:r>
            <a:r>
              <a:rPr lang="en-GB" dirty="0" smtClean="0"/>
              <a:t> = new </a:t>
            </a:r>
            <a:r>
              <a:rPr lang="en-GB" dirty="0" err="1" smtClean="0"/>
              <a:t>DOMDocument</a:t>
            </a:r>
            <a:r>
              <a:rPr lang="en-GB" dirty="0" smtClean="0"/>
              <a:t>();</a:t>
            </a:r>
          </a:p>
          <a:p>
            <a:r>
              <a:rPr lang="en-GB" dirty="0" smtClean="0"/>
              <a:t>$</a:t>
            </a:r>
            <a:r>
              <a:rPr lang="en-GB" dirty="0" err="1" smtClean="0"/>
              <a:t>xmlDoc</a:t>
            </a:r>
            <a:r>
              <a:rPr lang="en-GB" dirty="0" smtClean="0"/>
              <a:t>-&gt;load(“offer.xml");</a:t>
            </a:r>
          </a:p>
          <a:p>
            <a:r>
              <a:rPr lang="en-GB" dirty="0" smtClean="0"/>
              <a:t>print $</a:t>
            </a:r>
            <a:r>
              <a:rPr lang="en-GB" dirty="0" err="1" smtClean="0"/>
              <a:t>xmlDoc</a:t>
            </a:r>
            <a:r>
              <a:rPr lang="en-GB" dirty="0" smtClean="0"/>
              <a:t>-&gt;</a:t>
            </a:r>
            <a:r>
              <a:rPr lang="en-GB" dirty="0" err="1" smtClean="0"/>
              <a:t>saveXML</a:t>
            </a:r>
            <a:r>
              <a:rPr lang="en-GB" dirty="0" smtClean="0"/>
              <a:t>();</a:t>
            </a:r>
          </a:p>
          <a:p>
            <a:r>
              <a:rPr lang="en-GB" dirty="0" smtClean="0"/>
              <a:t>?&gt; </a:t>
            </a:r>
          </a:p>
          <a:p>
            <a:endParaRPr lang="en-GB" dirty="0" smtClean="0"/>
          </a:p>
          <a:p>
            <a:r>
              <a:rPr lang="en-US" sz="1600" i="1" dirty="0" err="1" smtClean="0"/>
              <a:t>saveXML</a:t>
            </a:r>
            <a:r>
              <a:rPr lang="en-US" sz="1600" i="1" dirty="0" smtClean="0"/>
              <a:t> puts the internal XML document into a string, so we can output it </a:t>
            </a:r>
            <a:endParaRPr lang="el-GR" sz="1600" i="1" dirty="0" smtClean="0"/>
          </a:p>
          <a:p>
            <a:endParaRPr lang="en-GB" dirty="0"/>
          </a:p>
        </p:txBody>
      </p:sp>
      <p:sp>
        <p:nvSpPr>
          <p:cNvPr id="5" name="4 - Ορθογώνιο"/>
          <p:cNvSpPr/>
          <p:nvPr/>
        </p:nvSpPr>
        <p:spPr>
          <a:xfrm>
            <a:off x="4572000" y="3663022"/>
            <a:ext cx="4320480" cy="2862322"/>
          </a:xfrm>
          <a:prstGeom prst="rect">
            <a:avLst/>
          </a:prstGeom>
        </p:spPr>
        <p:txBody>
          <a:bodyPr wrap="square">
            <a:spAutoFit/>
          </a:bodyPr>
          <a:lstStyle/>
          <a:p>
            <a:r>
              <a:rPr lang="en-GB" dirty="0" smtClean="0"/>
              <a:t>&lt;?</a:t>
            </a:r>
            <a:r>
              <a:rPr lang="en-GB" dirty="0" err="1" smtClean="0"/>
              <a:t>php</a:t>
            </a:r>
            <a:endParaRPr lang="en-GB" dirty="0" smtClean="0"/>
          </a:p>
          <a:p>
            <a:r>
              <a:rPr lang="en-GB" dirty="0" smtClean="0"/>
              <a:t>$</a:t>
            </a:r>
            <a:r>
              <a:rPr lang="en-GB" dirty="0" err="1" smtClean="0"/>
              <a:t>xmlDoc</a:t>
            </a:r>
            <a:r>
              <a:rPr lang="en-GB" dirty="0" smtClean="0"/>
              <a:t> = new </a:t>
            </a:r>
            <a:r>
              <a:rPr lang="en-GB" dirty="0" err="1" smtClean="0"/>
              <a:t>DOMDocument</a:t>
            </a:r>
            <a:r>
              <a:rPr lang="en-GB" dirty="0" smtClean="0"/>
              <a:t>();</a:t>
            </a:r>
          </a:p>
          <a:p>
            <a:r>
              <a:rPr lang="en-GB" dirty="0" smtClean="0"/>
              <a:t>$</a:t>
            </a:r>
            <a:r>
              <a:rPr lang="en-GB" dirty="0" err="1" smtClean="0"/>
              <a:t>xmlDoc</a:t>
            </a:r>
            <a:r>
              <a:rPr lang="en-GB" dirty="0" smtClean="0"/>
              <a:t>-&gt;load(“offer.xml");</a:t>
            </a:r>
          </a:p>
          <a:p>
            <a:endParaRPr lang="en-GB" dirty="0" smtClean="0"/>
          </a:p>
          <a:p>
            <a:r>
              <a:rPr lang="en-GB" dirty="0" smtClean="0"/>
              <a:t>$x = $</a:t>
            </a:r>
            <a:r>
              <a:rPr lang="en-GB" dirty="0" err="1" smtClean="0"/>
              <a:t>xmlDoc</a:t>
            </a:r>
            <a:r>
              <a:rPr lang="en-GB" dirty="0" smtClean="0"/>
              <a:t>-&gt;</a:t>
            </a:r>
            <a:r>
              <a:rPr lang="en-GB" dirty="0" err="1" smtClean="0"/>
              <a:t>documentElement</a:t>
            </a:r>
            <a:r>
              <a:rPr lang="en-GB" dirty="0" smtClean="0"/>
              <a:t>;</a:t>
            </a:r>
          </a:p>
          <a:p>
            <a:r>
              <a:rPr lang="en-GB" dirty="0" err="1" smtClean="0"/>
              <a:t>foreach</a:t>
            </a:r>
            <a:r>
              <a:rPr lang="en-GB" dirty="0" smtClean="0"/>
              <a:t> ($x-&gt;</a:t>
            </a:r>
            <a:r>
              <a:rPr lang="en-GB" dirty="0" err="1" smtClean="0"/>
              <a:t>childNodes</a:t>
            </a:r>
            <a:r>
              <a:rPr lang="en-GB" dirty="0" smtClean="0"/>
              <a:t> AS $item) {</a:t>
            </a:r>
          </a:p>
          <a:p>
            <a:r>
              <a:rPr lang="en-GB" dirty="0" smtClean="0"/>
              <a:t>  print $item-&gt;</a:t>
            </a:r>
            <a:r>
              <a:rPr lang="en-GB" dirty="0" err="1" smtClean="0"/>
              <a:t>nodeName</a:t>
            </a:r>
            <a:r>
              <a:rPr lang="en-GB" dirty="0" smtClean="0"/>
              <a:t> . " = " . $item-&gt; </a:t>
            </a:r>
            <a:r>
              <a:rPr lang="en-GB" dirty="0" err="1" smtClean="0"/>
              <a:t>nodeValue</a:t>
            </a:r>
            <a:r>
              <a:rPr lang="en-GB" dirty="0" smtClean="0"/>
              <a:t> . "&lt;</a:t>
            </a:r>
            <a:r>
              <a:rPr lang="en-GB" dirty="0" err="1" smtClean="0"/>
              <a:t>br</a:t>
            </a:r>
            <a:r>
              <a:rPr lang="en-GB" dirty="0" smtClean="0"/>
              <a:t>&gt;";</a:t>
            </a:r>
          </a:p>
          <a:p>
            <a:r>
              <a:rPr lang="en-GB" dirty="0" smtClean="0"/>
              <a:t>}</a:t>
            </a:r>
          </a:p>
          <a:p>
            <a:r>
              <a:rPr lang="en-GB" dirty="0" smtClean="0"/>
              <a:t>?&gt; </a:t>
            </a:r>
            <a:endParaRPr lang="en-GB" dirty="0"/>
          </a:p>
        </p:txBody>
      </p:sp>
    </p:spTree>
    <p:extLst>
      <p:ext uri="{BB962C8B-B14F-4D97-AF65-F5344CB8AC3E}">
        <p14:creationId xmlns:p14="http://schemas.microsoft.com/office/powerpoint/2010/main" val="1966926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PHP include </a:t>
            </a:r>
            <a:r>
              <a:rPr lang="el-GR" dirty="0" smtClean="0"/>
              <a:t>και </a:t>
            </a:r>
            <a:r>
              <a:rPr lang="en-US" dirty="0" smtClean="0"/>
              <a:t>require Statements</a:t>
            </a:r>
            <a:endParaRPr lang="el-GR" dirty="0"/>
          </a:p>
        </p:txBody>
      </p:sp>
      <p:sp>
        <p:nvSpPr>
          <p:cNvPr id="3" name="2 - Ορθογώνιο"/>
          <p:cNvSpPr/>
          <p:nvPr/>
        </p:nvSpPr>
        <p:spPr>
          <a:xfrm>
            <a:off x="467544" y="1556792"/>
            <a:ext cx="8280920" cy="2862322"/>
          </a:xfrm>
          <a:prstGeom prst="rect">
            <a:avLst/>
          </a:prstGeom>
        </p:spPr>
        <p:txBody>
          <a:bodyPr wrap="square">
            <a:spAutoFit/>
          </a:bodyPr>
          <a:lstStyle/>
          <a:p>
            <a:pPr algn="just"/>
            <a:r>
              <a:rPr lang="el-GR" dirty="0" smtClean="0"/>
              <a:t>Οι εντολές </a:t>
            </a:r>
            <a:r>
              <a:rPr lang="en-US" dirty="0" smtClean="0"/>
              <a:t>include </a:t>
            </a:r>
            <a:r>
              <a:rPr lang="el-GR" dirty="0" smtClean="0"/>
              <a:t>και </a:t>
            </a:r>
            <a:r>
              <a:rPr lang="en-US" dirty="0" smtClean="0"/>
              <a:t>require </a:t>
            </a:r>
            <a:r>
              <a:rPr lang="el-GR" dirty="0" smtClean="0"/>
              <a:t>δίνουν τη δυνατότητα να ενσωματώσουμε κώδικα μιας σελίδας (ολόκληρη τη σελίδα) μέσα σε μια άλλη σελίδα. Μπορούμε για παράδειγμα να φτιάξουμε ένα αρχείο (τύπου </a:t>
            </a:r>
            <a:r>
              <a:rPr lang="en-US" dirty="0" smtClean="0"/>
              <a:t>text</a:t>
            </a:r>
            <a:r>
              <a:rPr lang="el-GR" dirty="0" smtClean="0"/>
              <a:t>) όπου να βάλουμε μέσα κώδικα </a:t>
            </a:r>
            <a:r>
              <a:rPr lang="en-US" dirty="0" smtClean="0"/>
              <a:t>PHP</a:t>
            </a:r>
            <a:r>
              <a:rPr lang="el-GR" dirty="0" smtClean="0"/>
              <a:t> από πολλές </a:t>
            </a:r>
            <a:r>
              <a:rPr lang="en-US" dirty="0" smtClean="0"/>
              <a:t>functions</a:t>
            </a:r>
            <a:r>
              <a:rPr lang="el-GR" dirty="0" smtClean="0"/>
              <a:t> πχ μαθηματικές πράξεις ή επεξεργασίες δεδομένων και μετά να ενσωματώσουμε αυτό το αρχείο  μαζί με τις </a:t>
            </a:r>
            <a:r>
              <a:rPr lang="en-US" dirty="0" smtClean="0"/>
              <a:t>functions</a:t>
            </a:r>
            <a:r>
              <a:rPr lang="el-GR" dirty="0" smtClean="0"/>
              <a:t> σε μια άλλη σελίδα καλώντας εκεί τις συναρτήσεις </a:t>
            </a:r>
          </a:p>
          <a:p>
            <a:r>
              <a:rPr lang="el-GR" dirty="0" smtClean="0"/>
              <a:t>Ενώ βασικά είναι ίδια τα </a:t>
            </a:r>
            <a:r>
              <a:rPr lang="en-US" dirty="0" smtClean="0"/>
              <a:t>require </a:t>
            </a:r>
            <a:r>
              <a:rPr lang="el-GR" dirty="0" smtClean="0"/>
              <a:t>και </a:t>
            </a:r>
            <a:r>
              <a:rPr lang="en-US" dirty="0" smtClean="0"/>
              <a:t> insert</a:t>
            </a:r>
            <a:r>
              <a:rPr lang="el-GR" dirty="0" smtClean="0"/>
              <a:t> εντούτοις η διαφορά τους εμφανίζεται όταν λείπει η σελίδα ή του αρχείο  που κάνουμε </a:t>
            </a:r>
            <a:r>
              <a:rPr lang="en-US" dirty="0" smtClean="0"/>
              <a:t>include </a:t>
            </a:r>
            <a:r>
              <a:rPr lang="el-GR" dirty="0" smtClean="0"/>
              <a:t>ή </a:t>
            </a:r>
            <a:r>
              <a:rPr lang="en-US" dirty="0" smtClean="0"/>
              <a:t>require</a:t>
            </a:r>
            <a:r>
              <a:rPr lang="el-GR" dirty="0" smtClean="0"/>
              <a:t> </a:t>
            </a:r>
          </a:p>
          <a:p>
            <a:r>
              <a:rPr lang="el-GR" dirty="0" smtClean="0"/>
              <a:t>Το </a:t>
            </a:r>
            <a:r>
              <a:rPr lang="en-US" b="1" dirty="0" smtClean="0"/>
              <a:t>require</a:t>
            </a:r>
            <a:r>
              <a:rPr lang="en-US" dirty="0" smtClean="0"/>
              <a:t> </a:t>
            </a:r>
            <a:r>
              <a:rPr lang="el-GR" dirty="0" smtClean="0"/>
              <a:t>δημιουργεί</a:t>
            </a:r>
            <a:r>
              <a:rPr lang="en-US" dirty="0" smtClean="0"/>
              <a:t> fatal error (E_COMPILE_ERROR) </a:t>
            </a:r>
            <a:r>
              <a:rPr lang="el-GR" dirty="0" smtClean="0"/>
              <a:t>και σταματάει η εκτέλεση</a:t>
            </a:r>
            <a:endParaRPr lang="en-US" dirty="0" smtClean="0"/>
          </a:p>
          <a:p>
            <a:r>
              <a:rPr lang="el-GR" dirty="0" smtClean="0"/>
              <a:t>Το </a:t>
            </a:r>
            <a:r>
              <a:rPr lang="en-US" b="1" dirty="0" smtClean="0"/>
              <a:t>include</a:t>
            </a:r>
            <a:r>
              <a:rPr lang="en-US" dirty="0" smtClean="0"/>
              <a:t> </a:t>
            </a:r>
            <a:r>
              <a:rPr lang="el-GR" dirty="0" smtClean="0"/>
              <a:t>δημιουργεί</a:t>
            </a:r>
            <a:r>
              <a:rPr lang="en-US" dirty="0" smtClean="0"/>
              <a:t> warning (E_WARNING) </a:t>
            </a:r>
            <a:r>
              <a:rPr lang="el-GR" dirty="0" smtClean="0"/>
              <a:t>και συνεχίζει η εκτέλεση.</a:t>
            </a:r>
            <a:endParaRPr lang="en-US" dirty="0" smtClean="0"/>
          </a:p>
        </p:txBody>
      </p:sp>
    </p:spTree>
    <p:extLst>
      <p:ext uri="{BB962C8B-B14F-4D97-AF65-F5344CB8AC3E}">
        <p14:creationId xmlns:p14="http://schemas.microsoft.com/office/powerpoint/2010/main" val="23265739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Παράδειγμα </a:t>
            </a:r>
            <a:r>
              <a:rPr lang="en-US" dirty="0" smtClean="0"/>
              <a:t>include</a:t>
            </a:r>
            <a:endParaRPr lang="el-GR" dirty="0"/>
          </a:p>
        </p:txBody>
      </p:sp>
      <p:sp>
        <p:nvSpPr>
          <p:cNvPr id="3" name="2 - Ορθογώνιο"/>
          <p:cNvSpPr/>
          <p:nvPr/>
        </p:nvSpPr>
        <p:spPr>
          <a:xfrm>
            <a:off x="467544" y="1772816"/>
            <a:ext cx="7920880" cy="4247317"/>
          </a:xfrm>
          <a:prstGeom prst="rect">
            <a:avLst/>
          </a:prstGeom>
        </p:spPr>
        <p:txBody>
          <a:bodyPr wrap="square">
            <a:spAutoFit/>
          </a:bodyPr>
          <a:lstStyle/>
          <a:p>
            <a:r>
              <a:rPr lang="el-GR" dirty="0" smtClean="0"/>
              <a:t>Έστω σελίδα  </a:t>
            </a:r>
            <a:r>
              <a:rPr lang="en-US" dirty="0" smtClean="0"/>
              <a:t>footer.php</a:t>
            </a:r>
            <a:endParaRPr lang="el-GR" dirty="0" smtClean="0"/>
          </a:p>
          <a:p>
            <a:r>
              <a:rPr lang="en-US" dirty="0" smtClean="0"/>
              <a:t>&lt;?</a:t>
            </a:r>
            <a:r>
              <a:rPr lang="en-US" dirty="0" err="1" smtClean="0"/>
              <a:t>php</a:t>
            </a:r>
            <a:r>
              <a:rPr lang="en-US" dirty="0" smtClean="0"/>
              <a:t/>
            </a:r>
            <a:br>
              <a:rPr lang="en-US" dirty="0" smtClean="0"/>
            </a:br>
            <a:r>
              <a:rPr lang="en-US" dirty="0" smtClean="0"/>
              <a:t>echo "&lt;p&gt; Author: Your Name&lt;/p&gt;";</a:t>
            </a:r>
            <a:br>
              <a:rPr lang="en-US" dirty="0" smtClean="0"/>
            </a:br>
            <a:r>
              <a:rPr lang="en-US" dirty="0" smtClean="0"/>
              <a:t>?&gt;</a:t>
            </a:r>
            <a:endParaRPr lang="el-GR" dirty="0" smtClean="0"/>
          </a:p>
          <a:p>
            <a:endParaRPr lang="el-GR" dirty="0" smtClean="0"/>
          </a:p>
          <a:p>
            <a:r>
              <a:rPr lang="el-GR" dirty="0" smtClean="0"/>
              <a:t>Και σελίδα </a:t>
            </a:r>
            <a:r>
              <a:rPr lang="en-US" dirty="0" smtClean="0"/>
              <a:t>test.php</a:t>
            </a:r>
            <a:endParaRPr lang="en-GB" dirty="0" smtClean="0"/>
          </a:p>
          <a:p>
            <a:r>
              <a:rPr lang="en-GB" dirty="0" smtClean="0"/>
              <a:t>&lt;html&gt;</a:t>
            </a:r>
          </a:p>
          <a:p>
            <a:r>
              <a:rPr lang="en-GB" dirty="0" smtClean="0"/>
              <a:t>&lt; body&gt;</a:t>
            </a:r>
          </a:p>
          <a:p>
            <a:endParaRPr lang="en-GB" dirty="0" smtClean="0"/>
          </a:p>
          <a:p>
            <a:r>
              <a:rPr lang="en-GB" dirty="0" smtClean="0"/>
              <a:t>&lt;h1&gt; This is a test &lt;/h1&gt;</a:t>
            </a:r>
          </a:p>
          <a:p>
            <a:endParaRPr lang="en-GB" dirty="0" smtClean="0"/>
          </a:p>
          <a:p>
            <a:r>
              <a:rPr lang="en-GB" dirty="0" smtClean="0"/>
              <a:t>&lt;?</a:t>
            </a:r>
            <a:r>
              <a:rPr lang="en-GB" dirty="0" err="1" smtClean="0"/>
              <a:t>php</a:t>
            </a:r>
            <a:r>
              <a:rPr lang="en-GB" dirty="0" smtClean="0"/>
              <a:t> include 'footer.php';?&gt;</a:t>
            </a:r>
          </a:p>
          <a:p>
            <a:endParaRPr lang="en-GB" dirty="0" smtClean="0"/>
          </a:p>
          <a:p>
            <a:r>
              <a:rPr lang="en-GB" dirty="0" smtClean="0"/>
              <a:t>&lt; /body&gt;</a:t>
            </a:r>
          </a:p>
          <a:p>
            <a:r>
              <a:rPr lang="en-GB" dirty="0" smtClean="0"/>
              <a:t>&lt; /html&gt; </a:t>
            </a:r>
            <a:r>
              <a:rPr lang="el-GR" dirty="0" smtClean="0"/>
              <a:t>.</a:t>
            </a:r>
            <a:endParaRPr lang="en-GB" dirty="0"/>
          </a:p>
        </p:txBody>
      </p:sp>
    </p:spTree>
    <p:extLst>
      <p:ext uri="{BB962C8B-B14F-4D97-AF65-F5344CB8AC3E}">
        <p14:creationId xmlns:p14="http://schemas.microsoft.com/office/powerpoint/2010/main" val="24128322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Session</a:t>
            </a:r>
            <a:endParaRPr lang="el-GR" dirty="0"/>
          </a:p>
        </p:txBody>
      </p:sp>
      <p:sp>
        <p:nvSpPr>
          <p:cNvPr id="4" name="3 - Ορθογώνιο"/>
          <p:cNvSpPr/>
          <p:nvPr/>
        </p:nvSpPr>
        <p:spPr>
          <a:xfrm>
            <a:off x="323528" y="1268760"/>
            <a:ext cx="8352928" cy="5078313"/>
          </a:xfrm>
          <a:prstGeom prst="rect">
            <a:avLst/>
          </a:prstGeom>
        </p:spPr>
        <p:txBody>
          <a:bodyPr wrap="square">
            <a:spAutoFit/>
          </a:bodyPr>
          <a:lstStyle/>
          <a:p>
            <a:r>
              <a:rPr lang="el-GR" dirty="0" smtClean="0"/>
              <a:t>Το </a:t>
            </a:r>
            <a:r>
              <a:rPr lang="en-US" dirty="0" smtClean="0"/>
              <a:t>HTTP</a:t>
            </a:r>
            <a:r>
              <a:rPr lang="el-GR" dirty="0" smtClean="0"/>
              <a:t> πρωτόκολλο είναι </a:t>
            </a:r>
            <a:r>
              <a:rPr lang="en-US" dirty="0" smtClean="0"/>
              <a:t>stateless.</a:t>
            </a:r>
            <a:r>
              <a:rPr lang="el-GR" dirty="0" smtClean="0"/>
              <a:t> Άρα το </a:t>
            </a:r>
            <a:r>
              <a:rPr lang="en-US" dirty="0" smtClean="0"/>
              <a:t>HTTP </a:t>
            </a:r>
            <a:r>
              <a:rPr lang="el-GR" dirty="0" smtClean="0"/>
              <a:t>δεν έχει μνήμη. Αυτό σημαίνει ότι εάν έχω μια μεταβλητή που την υπολογίζω σε μια ιστοσελίδα αυτή δεν μπορεί να μεταφέρει την τιμή της σε άλλη ιστοσελίδα. Στην πραγματικότητα σε κάθε </a:t>
            </a:r>
            <a:r>
              <a:rPr lang="en-US" dirty="0" smtClean="0"/>
              <a:t>post </a:t>
            </a:r>
            <a:r>
              <a:rPr lang="el-GR" dirty="0" smtClean="0"/>
              <a:t>ή </a:t>
            </a:r>
            <a:r>
              <a:rPr lang="en-US" dirty="0" smtClean="0"/>
              <a:t>get </a:t>
            </a:r>
            <a:r>
              <a:rPr lang="el-GR" dirty="0" smtClean="0"/>
              <a:t>χάνονται όλοι οι υπολογισμοί και όλα τα δεδομένα εισόδου που είχαν γίνει στην προηγούμενη σελίδα.</a:t>
            </a:r>
          </a:p>
          <a:p>
            <a:endParaRPr lang="el-GR" dirty="0" smtClean="0"/>
          </a:p>
          <a:p>
            <a:r>
              <a:rPr lang="el-GR" dirty="0" smtClean="0"/>
              <a:t>Υπάρχουν όμως εφαρμογές όπου αυτή η ιδιότητα της διαγραφής της κατάστασης μετά το κλείσιμο της ιστοσελίδας δεν είναι «βολική». Παράδειγμα είναι η διαδικασία </a:t>
            </a:r>
            <a:r>
              <a:rPr lang="en-US" dirty="0" smtClean="0"/>
              <a:t>authentication. </a:t>
            </a:r>
            <a:r>
              <a:rPr lang="el-GR" dirty="0" smtClean="0"/>
              <a:t>Ο χρήστης θέλει να κάνει </a:t>
            </a:r>
            <a:r>
              <a:rPr lang="en-US" dirty="0" smtClean="0"/>
              <a:t>login</a:t>
            </a:r>
            <a:r>
              <a:rPr lang="el-GR" dirty="0" smtClean="0"/>
              <a:t> σε μια εφαρμογή και το σύστημα να διατηρεί την κατάσταση αυτή (να τον «θυμάται») όσο αυτός επιθυμεί να παραμείνει στην εφαρμογή αυτή. Να τον ξεχάσει μόνο όταν ο χρήστης εγκαταλείψει την εφαρμογή ή κλείσει τον </a:t>
            </a:r>
            <a:r>
              <a:rPr lang="en-US" dirty="0" smtClean="0"/>
              <a:t>browser. </a:t>
            </a:r>
            <a:r>
              <a:rPr lang="el-GR" dirty="0" smtClean="0"/>
              <a:t>Αυτή η επιθυμία των χρηστών δεν υποστηρίζεται από το </a:t>
            </a:r>
            <a:r>
              <a:rPr lang="en-US" dirty="0" smtClean="0"/>
              <a:t>HTTP. </a:t>
            </a:r>
            <a:r>
              <a:rPr lang="el-GR" dirty="0" smtClean="0"/>
              <a:t>Σύμφωνα λοιπόν με το </a:t>
            </a:r>
            <a:r>
              <a:rPr lang="en-US" dirty="0" smtClean="0"/>
              <a:t>HTTP</a:t>
            </a:r>
            <a:r>
              <a:rPr lang="el-GR" dirty="0" smtClean="0"/>
              <a:t> ο χρήστης θα πρέπει να κάνει </a:t>
            </a:r>
            <a:r>
              <a:rPr lang="en-US" dirty="0" smtClean="0"/>
              <a:t>login </a:t>
            </a:r>
            <a:r>
              <a:rPr lang="el-GR" dirty="0" smtClean="0"/>
              <a:t> σε κάθε σελίδα της εφαρμογής που θέλει ναν δει!!!!</a:t>
            </a:r>
          </a:p>
          <a:p>
            <a:endParaRPr lang="el-GR" dirty="0" smtClean="0"/>
          </a:p>
          <a:p>
            <a:r>
              <a:rPr lang="el-GR" dirty="0" smtClean="0"/>
              <a:t>Το πρόβλημα αυτό </a:t>
            </a:r>
            <a:r>
              <a:rPr lang="el-GR" dirty="0" err="1" smtClean="0"/>
              <a:t>λίνεται</a:t>
            </a:r>
            <a:r>
              <a:rPr lang="el-GR" dirty="0" smtClean="0"/>
              <a:t> με την χρήση του </a:t>
            </a:r>
            <a:r>
              <a:rPr lang="en-US" dirty="0" smtClean="0"/>
              <a:t>Session (</a:t>
            </a:r>
            <a:r>
              <a:rPr lang="el-GR" dirty="0" smtClean="0"/>
              <a:t>συνεδρία</a:t>
            </a:r>
            <a:r>
              <a:rPr lang="en-US" dirty="0" smtClean="0"/>
              <a:t>) </a:t>
            </a:r>
            <a:r>
              <a:rPr lang="el-GR" dirty="0" smtClean="0"/>
              <a:t>που δημιουργεί η γλώσσα </a:t>
            </a:r>
            <a:r>
              <a:rPr lang="en-US" dirty="0" smtClean="0"/>
              <a:t>PHP</a:t>
            </a:r>
            <a:r>
              <a:rPr lang="el-GR" dirty="0" smtClean="0"/>
              <a:t> (και γενικά όλες οι γλώσσες προγραμματισμού)</a:t>
            </a:r>
          </a:p>
          <a:p>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Αρχιτεκτονική </a:t>
            </a:r>
            <a:r>
              <a:rPr lang="en-US" dirty="0" smtClean="0"/>
              <a:t>Session</a:t>
            </a:r>
            <a:endParaRPr lang="el-GR" dirty="0"/>
          </a:p>
        </p:txBody>
      </p:sp>
      <p:sp>
        <p:nvSpPr>
          <p:cNvPr id="3" name="2 - Ορθογώνιο"/>
          <p:cNvSpPr/>
          <p:nvPr/>
        </p:nvSpPr>
        <p:spPr>
          <a:xfrm>
            <a:off x="467544" y="1484784"/>
            <a:ext cx="8208912" cy="2031325"/>
          </a:xfrm>
          <a:prstGeom prst="rect">
            <a:avLst/>
          </a:prstGeom>
        </p:spPr>
        <p:txBody>
          <a:bodyPr wrap="square">
            <a:spAutoFit/>
          </a:bodyPr>
          <a:lstStyle/>
          <a:p>
            <a:r>
              <a:rPr lang="el-GR" dirty="0" smtClean="0"/>
              <a:t>Τα </a:t>
            </a:r>
            <a:r>
              <a:rPr lang="en-US" dirty="0" smtClean="0"/>
              <a:t>session </a:t>
            </a:r>
            <a:r>
              <a:rPr lang="el-GR" dirty="0" smtClean="0"/>
              <a:t>λειτουργούν με τη δημιουργία ενός μοναδικού αναγνωριστικού (UID) για κάθε επισκέπτη</a:t>
            </a:r>
            <a:r>
              <a:rPr lang="en-US" dirty="0" smtClean="0"/>
              <a:t>.</a:t>
            </a:r>
            <a:r>
              <a:rPr lang="el-GR" dirty="0" smtClean="0"/>
              <a:t> (Δημιουργείται μια συνεδρία μεταξύ </a:t>
            </a:r>
            <a:r>
              <a:rPr lang="en-US" dirty="0" smtClean="0"/>
              <a:t>server </a:t>
            </a:r>
            <a:r>
              <a:rPr lang="el-GR" dirty="0" smtClean="0"/>
              <a:t>και </a:t>
            </a:r>
            <a:r>
              <a:rPr lang="en-US" dirty="0" smtClean="0"/>
              <a:t>browser</a:t>
            </a:r>
            <a:r>
              <a:rPr lang="el-GR" dirty="0" smtClean="0"/>
              <a:t>)</a:t>
            </a:r>
            <a:r>
              <a:rPr lang="en-US" dirty="0" smtClean="0"/>
              <a:t> </a:t>
            </a:r>
          </a:p>
          <a:p>
            <a:r>
              <a:rPr lang="el-GR" dirty="0" smtClean="0"/>
              <a:t>Οι μεταβλητές  που θα πρέπει να θυμάται το </a:t>
            </a:r>
            <a:r>
              <a:rPr lang="en-US" dirty="0" smtClean="0"/>
              <a:t>session </a:t>
            </a:r>
            <a:r>
              <a:rPr lang="el-GR" dirty="0" smtClean="0"/>
              <a:t> σώζονται στον </a:t>
            </a:r>
            <a:r>
              <a:rPr lang="en-US" dirty="0" smtClean="0"/>
              <a:t>server </a:t>
            </a:r>
            <a:r>
              <a:rPr lang="el-GR" dirty="0" smtClean="0"/>
              <a:t>συσχετιζόμενες στο παρόν UID. Το UID αποθηκεύονται σε ένα </a:t>
            </a:r>
            <a:r>
              <a:rPr lang="el-GR" dirty="0" err="1" smtClean="0"/>
              <a:t>cookie</a:t>
            </a:r>
            <a:r>
              <a:rPr lang="el-GR" dirty="0" smtClean="0"/>
              <a:t> ή διαδίδονται στη διεύθυνση URL.</a:t>
            </a:r>
          </a:p>
          <a:p>
            <a:r>
              <a:rPr lang="el-GR" dirty="0" smtClean="0"/>
              <a:t>Γνωρίζοντας το </a:t>
            </a:r>
            <a:r>
              <a:rPr lang="en-US" dirty="0" smtClean="0"/>
              <a:t>UID </a:t>
            </a:r>
            <a:r>
              <a:rPr lang="el-GR" dirty="0" smtClean="0"/>
              <a:t>μπορώ να έχω πρόσβαση στα περιεχόμενα του </a:t>
            </a:r>
            <a:r>
              <a:rPr lang="en-US" dirty="0" smtClean="0"/>
              <a:t>session.</a:t>
            </a:r>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Έναρξη του </a:t>
            </a:r>
            <a:r>
              <a:rPr lang="en-US" dirty="0" smtClean="0"/>
              <a:t>session</a:t>
            </a:r>
            <a:endParaRPr lang="el-GR" dirty="0"/>
          </a:p>
        </p:txBody>
      </p:sp>
      <p:sp>
        <p:nvSpPr>
          <p:cNvPr id="3" name="2 - Ορθογώνιο"/>
          <p:cNvSpPr/>
          <p:nvPr/>
        </p:nvSpPr>
        <p:spPr>
          <a:xfrm>
            <a:off x="611560" y="1340768"/>
            <a:ext cx="8352928" cy="4801314"/>
          </a:xfrm>
          <a:prstGeom prst="rect">
            <a:avLst/>
          </a:prstGeom>
        </p:spPr>
        <p:txBody>
          <a:bodyPr wrap="square">
            <a:spAutoFit/>
          </a:bodyPr>
          <a:lstStyle/>
          <a:p>
            <a:r>
              <a:rPr lang="el-GR" dirty="0" smtClean="0"/>
              <a:t>Η εντολή ενεργοποίησης ενός </a:t>
            </a:r>
            <a:r>
              <a:rPr lang="en-US" dirty="0" smtClean="0"/>
              <a:t>session </a:t>
            </a:r>
            <a:r>
              <a:rPr lang="el-GR" dirty="0" smtClean="0"/>
              <a:t>στην ιστοσελίδα είναι</a:t>
            </a:r>
          </a:p>
          <a:p>
            <a:endParaRPr lang="el-GR" dirty="0" smtClean="0"/>
          </a:p>
          <a:p>
            <a:r>
              <a:rPr lang="en-GB" dirty="0" err="1" smtClean="0"/>
              <a:t>session_start</a:t>
            </a:r>
            <a:r>
              <a:rPr lang="en-GB" dirty="0" smtClean="0"/>
              <a:t>(); </a:t>
            </a:r>
          </a:p>
          <a:p>
            <a:endParaRPr lang="en-GB" dirty="0" smtClean="0"/>
          </a:p>
          <a:p>
            <a:r>
              <a:rPr lang="el-GR" dirty="0" smtClean="0"/>
              <a:t>Ενώ η αποθήκευση μιας τιμής σε μια μεταβλητή στο </a:t>
            </a:r>
            <a:r>
              <a:rPr lang="en-US" dirty="0" smtClean="0"/>
              <a:t>session</a:t>
            </a:r>
            <a:r>
              <a:rPr lang="el-GR" dirty="0" smtClean="0"/>
              <a:t> είναι</a:t>
            </a:r>
          </a:p>
          <a:p>
            <a:r>
              <a:rPr lang="el-GR" dirty="0" smtClean="0"/>
              <a:t> </a:t>
            </a:r>
          </a:p>
          <a:p>
            <a:r>
              <a:rPr lang="en-GB" dirty="0" smtClean="0"/>
              <a:t>$_SESSION[‘</a:t>
            </a:r>
            <a:r>
              <a:rPr lang="el-GR" dirty="0" smtClean="0"/>
              <a:t>όνομα της μεταβλητής</a:t>
            </a:r>
            <a:r>
              <a:rPr lang="en-GB" dirty="0" smtClean="0"/>
              <a:t>']=</a:t>
            </a:r>
            <a:r>
              <a:rPr lang="el-GR" dirty="0" smtClean="0"/>
              <a:t>τιμή</a:t>
            </a:r>
            <a:r>
              <a:rPr lang="en-GB" dirty="0" smtClean="0"/>
              <a:t>;</a:t>
            </a:r>
            <a:endParaRPr lang="el-GR" dirty="0" smtClean="0"/>
          </a:p>
          <a:p>
            <a:endParaRPr lang="el-GR" dirty="0" smtClean="0"/>
          </a:p>
          <a:p>
            <a:r>
              <a:rPr lang="el-GR" dirty="0" smtClean="0"/>
              <a:t>Ένα παράδειγμα </a:t>
            </a:r>
          </a:p>
          <a:p>
            <a:r>
              <a:rPr lang="en-US" dirty="0" smtClean="0"/>
              <a:t>&lt;?</a:t>
            </a:r>
            <a:r>
              <a:rPr lang="en-US" dirty="0" err="1" smtClean="0"/>
              <a:t>php</a:t>
            </a:r>
            <a:r>
              <a:rPr lang="en-US" dirty="0" smtClean="0"/>
              <a:t/>
            </a:r>
            <a:br>
              <a:rPr lang="en-US" dirty="0" smtClean="0"/>
            </a:br>
            <a:r>
              <a:rPr lang="en-US" dirty="0" err="1" smtClean="0"/>
              <a:t>session_start</a:t>
            </a:r>
            <a:r>
              <a:rPr lang="en-US" dirty="0" smtClean="0"/>
              <a:t>();</a:t>
            </a:r>
            <a:br>
              <a:rPr lang="en-US" dirty="0" smtClean="0"/>
            </a:br>
            <a:r>
              <a:rPr lang="en-US" dirty="0" smtClean="0"/>
              <a:t>if(</a:t>
            </a:r>
            <a:r>
              <a:rPr lang="en-US" dirty="0" err="1" smtClean="0"/>
              <a:t>isset</a:t>
            </a:r>
            <a:r>
              <a:rPr lang="en-US" dirty="0" smtClean="0"/>
              <a:t>($_SESSION[‘</a:t>
            </a:r>
            <a:r>
              <a:rPr lang="en-US" dirty="0" err="1" smtClean="0"/>
              <a:t>metabliti</a:t>
            </a:r>
            <a:r>
              <a:rPr lang="en-US" dirty="0" smtClean="0"/>
              <a:t>']))</a:t>
            </a:r>
            <a:br>
              <a:rPr lang="en-US" dirty="0" smtClean="0"/>
            </a:br>
            <a:r>
              <a:rPr lang="en-US" dirty="0" smtClean="0"/>
              <a:t>$_SESSION[‘</a:t>
            </a:r>
            <a:r>
              <a:rPr lang="en-US" dirty="0" err="1" smtClean="0"/>
              <a:t>metabliti</a:t>
            </a:r>
            <a:r>
              <a:rPr lang="en-US" dirty="0" smtClean="0"/>
              <a:t>']=$_SESSION[‘</a:t>
            </a:r>
            <a:r>
              <a:rPr lang="en-US" dirty="0" err="1" smtClean="0"/>
              <a:t>metabliti</a:t>
            </a:r>
            <a:r>
              <a:rPr lang="en-US" dirty="0" smtClean="0"/>
              <a:t>']+1;</a:t>
            </a:r>
            <a:br>
              <a:rPr lang="en-US" dirty="0" smtClean="0"/>
            </a:br>
            <a:r>
              <a:rPr lang="en-US" dirty="0" smtClean="0"/>
              <a:t>else</a:t>
            </a:r>
            <a:br>
              <a:rPr lang="en-US" dirty="0" smtClean="0"/>
            </a:br>
            <a:r>
              <a:rPr lang="en-US" dirty="0" smtClean="0"/>
              <a:t>$_SESSION[‘</a:t>
            </a:r>
            <a:r>
              <a:rPr lang="en-US" dirty="0" err="1" smtClean="0"/>
              <a:t>metabliti</a:t>
            </a:r>
            <a:r>
              <a:rPr lang="en-US" dirty="0" smtClean="0"/>
              <a:t>']=1;</a:t>
            </a:r>
            <a:br>
              <a:rPr lang="en-US" dirty="0" smtClean="0"/>
            </a:br>
            <a:r>
              <a:rPr lang="en-US" dirty="0" smtClean="0"/>
              <a:t>echo “</a:t>
            </a:r>
            <a:r>
              <a:rPr lang="el-GR" dirty="0" smtClean="0"/>
              <a:t>έχεις δει </a:t>
            </a:r>
            <a:r>
              <a:rPr lang="en-US" dirty="0" smtClean="0"/>
              <a:t>". $_SESSION[‘</a:t>
            </a:r>
            <a:r>
              <a:rPr lang="en-US" dirty="0" err="1" smtClean="0"/>
              <a:t>metabliti</a:t>
            </a:r>
            <a:r>
              <a:rPr lang="en-US" dirty="0" smtClean="0"/>
              <a:t>'].” </a:t>
            </a:r>
            <a:r>
              <a:rPr lang="el-GR" dirty="0" smtClean="0"/>
              <a:t>σελίδες σε αυτό τον </a:t>
            </a:r>
            <a:r>
              <a:rPr lang="el-GR" dirty="0" err="1" smtClean="0"/>
              <a:t>ιστότοπο</a:t>
            </a:r>
            <a:r>
              <a:rPr lang="en-US" dirty="0" smtClean="0"/>
              <a:t>”;</a:t>
            </a:r>
            <a:br>
              <a:rPr lang="en-US" dirty="0" smtClean="0"/>
            </a:br>
            <a:r>
              <a:rPr lang="en-US" dirty="0" smtClean="0"/>
              <a:t>?&gt; </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Κατάργηση μιας μεταβλητής ή ενός </a:t>
            </a:r>
            <a:r>
              <a:rPr lang="en-US" sz="2800" dirty="0" smtClean="0"/>
              <a:t>session</a:t>
            </a:r>
            <a:endParaRPr lang="el-GR" sz="2800" dirty="0"/>
          </a:p>
        </p:txBody>
      </p:sp>
      <p:sp>
        <p:nvSpPr>
          <p:cNvPr id="3" name="2 - Ορθογώνιο"/>
          <p:cNvSpPr/>
          <p:nvPr/>
        </p:nvSpPr>
        <p:spPr>
          <a:xfrm>
            <a:off x="395536" y="1772816"/>
            <a:ext cx="4572000" cy="3693319"/>
          </a:xfrm>
          <a:prstGeom prst="rect">
            <a:avLst/>
          </a:prstGeom>
        </p:spPr>
        <p:txBody>
          <a:bodyPr>
            <a:spAutoFit/>
          </a:bodyPr>
          <a:lstStyle/>
          <a:p>
            <a:r>
              <a:rPr lang="el-GR" dirty="0" smtClean="0"/>
              <a:t>Κατάργηση μιας μεταβλητής</a:t>
            </a:r>
            <a:endParaRPr lang="en-US" dirty="0" smtClean="0"/>
          </a:p>
          <a:p>
            <a:endParaRPr lang="el-GR" dirty="0" smtClean="0"/>
          </a:p>
          <a:p>
            <a:r>
              <a:rPr lang="en-US" dirty="0" smtClean="0"/>
              <a:t>&lt;?</a:t>
            </a:r>
            <a:r>
              <a:rPr lang="en-US" dirty="0" err="1" smtClean="0"/>
              <a:t>php</a:t>
            </a:r>
            <a:r>
              <a:rPr lang="en-US" dirty="0" smtClean="0"/>
              <a:t/>
            </a:r>
            <a:br>
              <a:rPr lang="en-US" dirty="0" smtClean="0"/>
            </a:br>
            <a:r>
              <a:rPr lang="en-US" dirty="0" err="1" smtClean="0"/>
              <a:t>session_start</a:t>
            </a:r>
            <a:r>
              <a:rPr lang="en-US" dirty="0" smtClean="0"/>
              <a:t>();</a:t>
            </a:r>
            <a:br>
              <a:rPr lang="en-US" dirty="0" smtClean="0"/>
            </a:br>
            <a:r>
              <a:rPr lang="en-US" dirty="0" smtClean="0"/>
              <a:t>if(</a:t>
            </a:r>
            <a:r>
              <a:rPr lang="en-US" dirty="0" err="1" smtClean="0"/>
              <a:t>isset</a:t>
            </a:r>
            <a:r>
              <a:rPr lang="en-US" dirty="0" smtClean="0"/>
              <a:t>($_SESSION[‘</a:t>
            </a:r>
            <a:r>
              <a:rPr lang="en-US" dirty="0" err="1" smtClean="0"/>
              <a:t>metabliti</a:t>
            </a:r>
            <a:r>
              <a:rPr lang="en-US" dirty="0" smtClean="0"/>
              <a:t>']))</a:t>
            </a:r>
            <a:br>
              <a:rPr lang="en-US" dirty="0" smtClean="0"/>
            </a:br>
            <a:r>
              <a:rPr lang="en-US" dirty="0" smtClean="0"/>
              <a:t>  unset($_SESSION[‘</a:t>
            </a:r>
            <a:r>
              <a:rPr lang="en-US" dirty="0" err="1" smtClean="0"/>
              <a:t>metabliti</a:t>
            </a:r>
            <a:r>
              <a:rPr lang="en-US" dirty="0" smtClean="0"/>
              <a:t>']);</a:t>
            </a:r>
            <a:br>
              <a:rPr lang="en-US" dirty="0" smtClean="0"/>
            </a:br>
            <a:r>
              <a:rPr lang="en-US" dirty="0" smtClean="0"/>
              <a:t>?&gt; </a:t>
            </a:r>
          </a:p>
          <a:p>
            <a:endParaRPr lang="en-US" dirty="0" smtClean="0"/>
          </a:p>
          <a:p>
            <a:r>
              <a:rPr lang="el-GR" dirty="0" smtClean="0"/>
              <a:t>Κατάργηση ενός </a:t>
            </a:r>
            <a:r>
              <a:rPr lang="en-US" dirty="0" smtClean="0"/>
              <a:t>session</a:t>
            </a:r>
            <a:endParaRPr lang="el-GR" dirty="0" smtClean="0"/>
          </a:p>
          <a:p>
            <a:endParaRPr lang="el-GR" dirty="0" smtClean="0"/>
          </a:p>
          <a:p>
            <a:r>
              <a:rPr lang="en-GB" dirty="0" smtClean="0"/>
              <a:t>&lt;?</a:t>
            </a:r>
            <a:r>
              <a:rPr lang="en-GB" dirty="0" err="1" smtClean="0"/>
              <a:t>php</a:t>
            </a:r>
            <a:r>
              <a:rPr lang="en-GB" dirty="0" smtClean="0"/>
              <a:t/>
            </a:r>
            <a:br>
              <a:rPr lang="en-GB" dirty="0" smtClean="0"/>
            </a:br>
            <a:r>
              <a:rPr lang="en-GB" dirty="0" err="1" smtClean="0"/>
              <a:t>session_destroy</a:t>
            </a:r>
            <a:r>
              <a:rPr lang="en-GB" dirty="0" smtClean="0"/>
              <a:t>();</a:t>
            </a:r>
            <a:br>
              <a:rPr lang="en-GB" dirty="0" smtClean="0"/>
            </a:br>
            <a:r>
              <a:rPr lang="en-GB" dirty="0" smtClean="0"/>
              <a:t>?&gt; </a:t>
            </a: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dirty="0" smtClean="0"/>
              <a:t>Έλεγχος χρηστών και </a:t>
            </a:r>
            <a:r>
              <a:rPr lang="en-US" sz="4000" dirty="0" smtClean="0"/>
              <a:t>session</a:t>
            </a:r>
            <a:endParaRPr lang="el-GR" sz="4000" dirty="0"/>
          </a:p>
        </p:txBody>
      </p:sp>
      <p:sp>
        <p:nvSpPr>
          <p:cNvPr id="3" name="2 - TextBox"/>
          <p:cNvSpPr txBox="1"/>
          <p:nvPr/>
        </p:nvSpPr>
        <p:spPr>
          <a:xfrm>
            <a:off x="827584" y="2060848"/>
            <a:ext cx="7848872" cy="923330"/>
          </a:xfrm>
          <a:prstGeom prst="rect">
            <a:avLst/>
          </a:prstGeom>
          <a:noFill/>
        </p:spPr>
        <p:txBody>
          <a:bodyPr wrap="square" rtlCol="0">
            <a:spAutoFit/>
          </a:bodyPr>
          <a:lstStyle/>
          <a:p>
            <a:r>
              <a:rPr lang="el-GR" dirty="0" smtClean="0"/>
              <a:t>Πως εκμεταλλευόμαστε το </a:t>
            </a:r>
            <a:r>
              <a:rPr lang="en-US" dirty="0" smtClean="0"/>
              <a:t>session </a:t>
            </a:r>
            <a:r>
              <a:rPr lang="el-GR" dirty="0" smtClean="0"/>
              <a:t>ώστε να έχουμε έλεγχο πρόσβασης στις σελίδες χωρίς να χρειάζεται ο χρήστης να κάνει </a:t>
            </a:r>
            <a:r>
              <a:rPr lang="en-US" dirty="0" smtClean="0"/>
              <a:t>log-in</a:t>
            </a:r>
            <a:r>
              <a:rPr lang="el-GR" dirty="0" smtClean="0"/>
              <a:t> σε κάθε σελίδα της εφαρμογής μας?</a:t>
            </a:r>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Να συνδυάζουμε </a:t>
            </a:r>
            <a:r>
              <a:rPr lang="en-US" dirty="0" smtClean="0"/>
              <a:t>HTML FORM+ PHP</a:t>
            </a:r>
            <a:endParaRPr lang="el-GR" dirty="0"/>
          </a:p>
        </p:txBody>
      </p:sp>
      <p:sp>
        <p:nvSpPr>
          <p:cNvPr id="3" name="2 - Ορθογώνιο"/>
          <p:cNvSpPr/>
          <p:nvPr/>
        </p:nvSpPr>
        <p:spPr>
          <a:xfrm>
            <a:off x="395536" y="1412776"/>
            <a:ext cx="4320480" cy="4247317"/>
          </a:xfrm>
          <a:prstGeom prst="rect">
            <a:avLst/>
          </a:prstGeom>
        </p:spPr>
        <p:txBody>
          <a:bodyPr wrap="square">
            <a:spAutoFit/>
          </a:bodyPr>
          <a:lstStyle/>
          <a:p>
            <a:r>
              <a:rPr lang="el-GR" b="1" dirty="0" smtClean="0">
                <a:solidFill>
                  <a:srgbClr val="FF0000"/>
                </a:solidFill>
              </a:rPr>
              <a:t>Αρχική σελίδα</a:t>
            </a:r>
            <a:endParaRPr lang="en-GB" b="1" dirty="0" smtClean="0">
              <a:solidFill>
                <a:srgbClr val="FF0000"/>
              </a:solidFill>
            </a:endParaRPr>
          </a:p>
          <a:p>
            <a:endParaRPr lang="en-GB" dirty="0" smtClean="0"/>
          </a:p>
          <a:p>
            <a:r>
              <a:rPr lang="en-GB" dirty="0" smtClean="0"/>
              <a:t>&lt;html&gt;</a:t>
            </a:r>
            <a:br>
              <a:rPr lang="en-GB" dirty="0" smtClean="0"/>
            </a:br>
            <a:r>
              <a:rPr lang="en-GB" dirty="0" smtClean="0"/>
              <a:t>&lt; body&gt;</a:t>
            </a:r>
            <a:br>
              <a:rPr lang="en-GB" dirty="0" smtClean="0"/>
            </a:br>
            <a:r>
              <a:rPr lang="en-GB" dirty="0" smtClean="0"/>
              <a:t/>
            </a:r>
            <a:br>
              <a:rPr lang="en-GB" dirty="0" smtClean="0"/>
            </a:br>
            <a:r>
              <a:rPr lang="en-GB" dirty="0" smtClean="0"/>
              <a:t>&lt; form action=“login.php" method="post"&gt;</a:t>
            </a:r>
            <a:br>
              <a:rPr lang="en-GB" dirty="0" smtClean="0"/>
            </a:br>
            <a:r>
              <a:rPr lang="en-US" dirty="0" smtClean="0"/>
              <a:t>Username: &lt;input type="text" name=“username"&gt;&lt;</a:t>
            </a:r>
            <a:r>
              <a:rPr lang="en-US" dirty="0" err="1" smtClean="0"/>
              <a:t>br</a:t>
            </a:r>
            <a:r>
              <a:rPr lang="en-US" dirty="0" smtClean="0"/>
              <a:t>&gt;</a:t>
            </a:r>
          </a:p>
          <a:p>
            <a:r>
              <a:rPr lang="en-US" dirty="0" smtClean="0"/>
              <a:t>Password: &lt;input type="password" name="</a:t>
            </a:r>
            <a:r>
              <a:rPr lang="en-US" dirty="0" err="1" smtClean="0"/>
              <a:t>pwd</a:t>
            </a:r>
            <a:r>
              <a:rPr lang="en-US" dirty="0" smtClean="0"/>
              <a:t>"&gt;&lt;</a:t>
            </a:r>
            <a:r>
              <a:rPr lang="en-US" dirty="0" err="1" smtClean="0"/>
              <a:t>br</a:t>
            </a:r>
            <a:r>
              <a:rPr lang="en-US" dirty="0" smtClean="0"/>
              <a:t>&gt;</a:t>
            </a:r>
          </a:p>
          <a:p>
            <a:r>
              <a:rPr lang="en-GB" dirty="0" smtClean="0"/>
              <a:t>&lt; input type="submit“ value= “</a:t>
            </a:r>
            <a:r>
              <a:rPr lang="en-US" dirty="0" smtClean="0"/>
              <a:t>log-in</a:t>
            </a:r>
            <a:r>
              <a:rPr lang="en-GB" dirty="0" smtClean="0"/>
              <a:t>”&gt;</a:t>
            </a:r>
            <a:br>
              <a:rPr lang="en-GB" dirty="0" smtClean="0"/>
            </a:br>
            <a:r>
              <a:rPr lang="en-GB" dirty="0" smtClean="0"/>
              <a:t>&lt; /form&gt;</a:t>
            </a:r>
            <a:br>
              <a:rPr lang="en-GB" dirty="0" smtClean="0"/>
            </a:br>
            <a:r>
              <a:rPr lang="en-GB" dirty="0" smtClean="0"/>
              <a:t/>
            </a:r>
            <a:br>
              <a:rPr lang="en-GB" dirty="0" smtClean="0"/>
            </a:br>
            <a:r>
              <a:rPr lang="en-GB" dirty="0" smtClean="0"/>
              <a:t>&lt; /body&gt;</a:t>
            </a:r>
            <a:br>
              <a:rPr lang="en-GB" dirty="0" smtClean="0"/>
            </a:br>
            <a:r>
              <a:rPr lang="en-GB" dirty="0" smtClean="0"/>
              <a:t>&lt; /html&gt; </a:t>
            </a:r>
            <a:endParaRPr lang="el-GR" dirty="0"/>
          </a:p>
        </p:txBody>
      </p:sp>
      <p:sp>
        <p:nvSpPr>
          <p:cNvPr id="4" name="3 - Ορθογώνιο"/>
          <p:cNvSpPr/>
          <p:nvPr/>
        </p:nvSpPr>
        <p:spPr>
          <a:xfrm>
            <a:off x="4716016" y="1412776"/>
            <a:ext cx="4176464" cy="5355312"/>
          </a:xfrm>
          <a:prstGeom prst="rect">
            <a:avLst/>
          </a:prstGeom>
        </p:spPr>
        <p:txBody>
          <a:bodyPr wrap="square">
            <a:spAutoFit/>
          </a:bodyPr>
          <a:lstStyle/>
          <a:p>
            <a:r>
              <a:rPr lang="el-GR" b="1" dirty="0" smtClean="0">
                <a:solidFill>
                  <a:srgbClr val="FF0000"/>
                </a:solidFill>
              </a:rPr>
              <a:t>Σελίδα </a:t>
            </a:r>
            <a:r>
              <a:rPr lang="en-US" b="1" dirty="0" smtClean="0">
                <a:solidFill>
                  <a:srgbClr val="FF0000"/>
                </a:solidFill>
              </a:rPr>
              <a:t>login.php</a:t>
            </a:r>
            <a:endParaRPr lang="el-GR" b="1" dirty="0" smtClean="0">
              <a:solidFill>
                <a:srgbClr val="FF0000"/>
              </a:solidFill>
            </a:endParaRPr>
          </a:p>
          <a:p>
            <a:endParaRPr lang="en-US" dirty="0" smtClean="0"/>
          </a:p>
          <a:p>
            <a:r>
              <a:rPr lang="en-US" dirty="0" smtClean="0"/>
              <a:t>&lt;html&gt;</a:t>
            </a:r>
            <a:br>
              <a:rPr lang="en-US" dirty="0" smtClean="0"/>
            </a:br>
            <a:r>
              <a:rPr lang="en-US" dirty="0" smtClean="0"/>
              <a:t>&lt; body&gt;</a:t>
            </a:r>
            <a:br>
              <a:rPr lang="en-US" dirty="0" smtClean="0"/>
            </a:br>
            <a:r>
              <a:rPr lang="en-US" dirty="0" smtClean="0"/>
              <a:t>Checking log-in credentials&lt;?</a:t>
            </a:r>
            <a:r>
              <a:rPr lang="en-US" dirty="0" err="1" smtClean="0"/>
              <a:t>php</a:t>
            </a:r>
            <a:r>
              <a:rPr lang="en-US" dirty="0" smtClean="0"/>
              <a:t> </a:t>
            </a:r>
          </a:p>
          <a:p>
            <a:r>
              <a:rPr lang="en-US" dirty="0" smtClean="0"/>
              <a:t>$</a:t>
            </a:r>
            <a:r>
              <a:rPr lang="en-US" dirty="0" err="1" smtClean="0"/>
              <a:t>Uname</a:t>
            </a:r>
            <a:r>
              <a:rPr lang="en-US" dirty="0" smtClean="0"/>
              <a:t>=</a:t>
            </a:r>
            <a:r>
              <a:rPr lang="en-US" dirty="0" err="1" smtClean="0"/>
              <a:t>clear_input</a:t>
            </a:r>
            <a:r>
              <a:rPr lang="en-US" dirty="0" smtClean="0"/>
              <a:t>($_POST[“username "]); </a:t>
            </a:r>
          </a:p>
          <a:p>
            <a:r>
              <a:rPr lang="en-US" dirty="0" smtClean="0"/>
              <a:t>$</a:t>
            </a:r>
            <a:r>
              <a:rPr lang="en-US" dirty="0" err="1" smtClean="0"/>
              <a:t>Passwd</a:t>
            </a:r>
            <a:r>
              <a:rPr lang="en-US" dirty="0" smtClean="0"/>
              <a:t>=</a:t>
            </a:r>
            <a:r>
              <a:rPr lang="en-US" dirty="0" err="1" smtClean="0"/>
              <a:t>clear_input</a:t>
            </a:r>
            <a:r>
              <a:rPr lang="en-US" dirty="0" smtClean="0"/>
              <a:t>($_POST[“</a:t>
            </a:r>
            <a:r>
              <a:rPr lang="en-US" dirty="0" err="1" smtClean="0"/>
              <a:t>pwd</a:t>
            </a:r>
            <a:r>
              <a:rPr lang="en-US" dirty="0" smtClean="0"/>
              <a:t>”]);</a:t>
            </a:r>
          </a:p>
          <a:p>
            <a:endParaRPr lang="en-US" dirty="0" smtClean="0"/>
          </a:p>
          <a:p>
            <a:r>
              <a:rPr lang="en-US" dirty="0" smtClean="0">
                <a:solidFill>
                  <a:srgbClr val="FF0000"/>
                </a:solidFill>
              </a:rPr>
              <a:t>function </a:t>
            </a:r>
            <a:r>
              <a:rPr lang="en-US" dirty="0" err="1" smtClean="0">
                <a:solidFill>
                  <a:srgbClr val="FF0000"/>
                </a:solidFill>
              </a:rPr>
              <a:t>clear_input</a:t>
            </a:r>
            <a:r>
              <a:rPr lang="en-US" dirty="0" smtClean="0">
                <a:solidFill>
                  <a:srgbClr val="FF0000"/>
                </a:solidFill>
              </a:rPr>
              <a:t>($data) {</a:t>
            </a:r>
          </a:p>
          <a:p>
            <a:r>
              <a:rPr lang="en-US" dirty="0" smtClean="0">
                <a:solidFill>
                  <a:srgbClr val="FF0000"/>
                </a:solidFill>
              </a:rPr>
              <a:t>   $data = trim($data);</a:t>
            </a:r>
          </a:p>
          <a:p>
            <a:r>
              <a:rPr lang="en-US" dirty="0" smtClean="0">
                <a:solidFill>
                  <a:srgbClr val="FF0000"/>
                </a:solidFill>
              </a:rPr>
              <a:t>   $data = </a:t>
            </a:r>
            <a:r>
              <a:rPr lang="en-US" dirty="0" err="1" smtClean="0">
                <a:solidFill>
                  <a:srgbClr val="FF0000"/>
                </a:solidFill>
              </a:rPr>
              <a:t>stripslashes</a:t>
            </a:r>
            <a:r>
              <a:rPr lang="en-US" dirty="0" smtClean="0">
                <a:solidFill>
                  <a:srgbClr val="FF0000"/>
                </a:solidFill>
              </a:rPr>
              <a:t>($data);</a:t>
            </a:r>
          </a:p>
          <a:p>
            <a:r>
              <a:rPr lang="en-US" dirty="0" smtClean="0">
                <a:solidFill>
                  <a:srgbClr val="FF0000"/>
                </a:solidFill>
              </a:rPr>
              <a:t>   $data = </a:t>
            </a:r>
            <a:r>
              <a:rPr lang="en-US" dirty="0" err="1" smtClean="0">
                <a:solidFill>
                  <a:srgbClr val="FF0000"/>
                </a:solidFill>
              </a:rPr>
              <a:t>htmlspecialchars</a:t>
            </a:r>
            <a:r>
              <a:rPr lang="en-US" dirty="0" smtClean="0">
                <a:solidFill>
                  <a:srgbClr val="FF0000"/>
                </a:solidFill>
              </a:rPr>
              <a:t>($data);</a:t>
            </a:r>
          </a:p>
          <a:p>
            <a:r>
              <a:rPr lang="en-US" dirty="0" smtClean="0">
                <a:solidFill>
                  <a:srgbClr val="FF0000"/>
                </a:solidFill>
              </a:rPr>
              <a:t>   return $data;</a:t>
            </a:r>
          </a:p>
          <a:p>
            <a:r>
              <a:rPr lang="en-US" dirty="0" smtClean="0">
                <a:solidFill>
                  <a:srgbClr val="FF0000"/>
                </a:solidFill>
              </a:rPr>
              <a:t>}</a:t>
            </a:r>
          </a:p>
          <a:p>
            <a:r>
              <a:rPr lang="en-US" dirty="0" smtClean="0"/>
              <a:t>?&gt;&lt;</a:t>
            </a:r>
            <a:r>
              <a:rPr lang="en-US" dirty="0" err="1" smtClean="0"/>
              <a:t>br</a:t>
            </a:r>
            <a:r>
              <a:rPr lang="en-US" dirty="0" smtClean="0"/>
              <a:t>&gt;</a:t>
            </a:r>
          </a:p>
          <a:p>
            <a:r>
              <a:rPr lang="en-US" dirty="0" smtClean="0"/>
              <a:t>………</a:t>
            </a:r>
            <a:br>
              <a:rPr lang="en-US" dirty="0" smtClean="0"/>
            </a:br>
            <a:r>
              <a:rPr lang="en-US" dirty="0" smtClean="0"/>
              <a:t>&lt; /body&gt;</a:t>
            </a:r>
            <a:br>
              <a:rPr lang="en-US" dirty="0" smtClean="0"/>
            </a:br>
            <a:r>
              <a:rPr lang="en-US" dirty="0" smtClean="0"/>
              <a:t>&lt; /html&gt; </a:t>
            </a:r>
            <a:endParaRPr lang="el-GR" dirty="0"/>
          </a:p>
        </p:txBody>
      </p:sp>
      <p:pic>
        <p:nvPicPr>
          <p:cNvPr id="5" name="4 - Εικόνα" descr="img1.png"/>
          <p:cNvPicPr>
            <a:picLocks noChangeAspect="1"/>
          </p:cNvPicPr>
          <p:nvPr/>
        </p:nvPicPr>
        <p:blipFill>
          <a:blip r:embed="rId2" cstate="print"/>
          <a:stretch>
            <a:fillRect/>
          </a:stretch>
        </p:blipFill>
        <p:spPr>
          <a:xfrm>
            <a:off x="827584" y="5662003"/>
            <a:ext cx="2984127" cy="1079365"/>
          </a:xfrm>
          <a:prstGeom prst="rect">
            <a:avLst/>
          </a:prstGeom>
        </p:spPr>
      </p:pic>
    </p:spTree>
    <p:extLst>
      <p:ext uri="{BB962C8B-B14F-4D97-AF65-F5344CB8AC3E}">
        <p14:creationId xmlns:p14="http://schemas.microsoft.com/office/powerpoint/2010/main" val="3827870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dirty="0" smtClean="0"/>
              <a:t>Έχοντας και τον κατάλληλο πίνακα στη ΒΔ</a:t>
            </a:r>
            <a:endParaRPr lang="el-GR" sz="2800" dirty="0"/>
          </a:p>
        </p:txBody>
      </p:sp>
      <p:pic>
        <p:nvPicPr>
          <p:cNvPr id="3" name="2 - Εικόνα" descr="db1.png"/>
          <p:cNvPicPr>
            <a:picLocks noChangeAspect="1"/>
          </p:cNvPicPr>
          <p:nvPr/>
        </p:nvPicPr>
        <p:blipFill>
          <a:blip r:embed="rId2" cstate="print"/>
          <a:srcRect t="46070"/>
          <a:stretch>
            <a:fillRect/>
          </a:stretch>
        </p:blipFill>
        <p:spPr>
          <a:xfrm>
            <a:off x="91521" y="2132856"/>
            <a:ext cx="9052479" cy="3693186"/>
          </a:xfrm>
          <a:prstGeom prst="rect">
            <a:avLst/>
          </a:prstGeom>
        </p:spPr>
      </p:pic>
    </p:spTree>
    <p:extLst>
      <p:ext uri="{BB962C8B-B14F-4D97-AF65-F5344CB8AC3E}">
        <p14:creationId xmlns:p14="http://schemas.microsoft.com/office/powerpoint/2010/main" val="3126339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Να συνδεόμαστε με μια ΒΔ και να ζητάμε </a:t>
            </a:r>
            <a:r>
              <a:rPr lang="en-US" sz="3200" dirty="0" smtClean="0"/>
              <a:t>queries </a:t>
            </a:r>
            <a:r>
              <a:rPr lang="el-GR" sz="3200" dirty="0" smtClean="0"/>
              <a:t>και άρα </a:t>
            </a:r>
            <a:r>
              <a:rPr lang="en-US" sz="3200" dirty="0" smtClean="0"/>
              <a:t>….</a:t>
            </a:r>
            <a:r>
              <a:rPr lang="el-GR" sz="3200" dirty="0" smtClean="0"/>
              <a:t>να επεκτείνουμε το </a:t>
            </a:r>
            <a:r>
              <a:rPr lang="en-US" sz="3200" dirty="0" smtClean="0"/>
              <a:t>login.php</a:t>
            </a:r>
            <a:endParaRPr lang="el-GR" sz="3200" dirty="0"/>
          </a:p>
        </p:txBody>
      </p:sp>
      <p:sp>
        <p:nvSpPr>
          <p:cNvPr id="3" name="2 - Ορθογώνιο"/>
          <p:cNvSpPr/>
          <p:nvPr/>
        </p:nvSpPr>
        <p:spPr>
          <a:xfrm>
            <a:off x="467544" y="1484784"/>
            <a:ext cx="8136904" cy="5262979"/>
          </a:xfrm>
          <a:prstGeom prst="rect">
            <a:avLst/>
          </a:prstGeom>
        </p:spPr>
        <p:txBody>
          <a:bodyPr wrap="square">
            <a:spAutoFit/>
          </a:bodyPr>
          <a:lstStyle/>
          <a:p>
            <a:r>
              <a:rPr lang="en-GB" sz="1600" dirty="0" smtClean="0"/>
              <a:t>&lt;?</a:t>
            </a:r>
            <a:r>
              <a:rPr lang="en-GB" sz="1600" dirty="0" err="1" smtClean="0"/>
              <a:t>php</a:t>
            </a:r>
            <a:endParaRPr lang="en-GB" sz="1600" dirty="0" smtClean="0"/>
          </a:p>
          <a:p>
            <a:r>
              <a:rPr lang="en-US" sz="1600" dirty="0" err="1">
                <a:solidFill>
                  <a:srgbClr val="FF0000"/>
                </a:solidFill>
              </a:rPr>
              <a:t>session_start</a:t>
            </a:r>
            <a:r>
              <a:rPr lang="en-US" sz="1600" dirty="0">
                <a:solidFill>
                  <a:srgbClr val="FF0000"/>
                </a:solidFill>
              </a:rPr>
              <a:t>();</a:t>
            </a:r>
            <a:r>
              <a:rPr lang="en-GB" sz="1600" dirty="0" smtClean="0"/>
              <a:t/>
            </a:r>
            <a:br>
              <a:rPr lang="en-GB" sz="1600" dirty="0" smtClean="0"/>
            </a:br>
            <a:r>
              <a:rPr lang="en-GB" sz="1600" dirty="0" smtClean="0"/>
              <a:t>$con=</a:t>
            </a:r>
            <a:r>
              <a:rPr lang="en-GB" sz="1600" dirty="0" err="1" smtClean="0"/>
              <a:t>mysqli_connect</a:t>
            </a:r>
            <a:r>
              <a:rPr lang="en-GB" sz="1600" dirty="0" smtClean="0"/>
              <a:t>(“mydatabaseserver",“admin","abc123","my_db");</a:t>
            </a:r>
            <a:br>
              <a:rPr lang="en-GB" sz="1600" dirty="0" smtClean="0"/>
            </a:br>
            <a:r>
              <a:rPr lang="en-GB" sz="1600" dirty="0" smtClean="0"/>
              <a:t>// Check connection</a:t>
            </a:r>
            <a:br>
              <a:rPr lang="en-GB" sz="1600" dirty="0" smtClean="0"/>
            </a:br>
            <a:r>
              <a:rPr lang="en-GB" sz="1600" dirty="0" smtClean="0"/>
              <a:t>if (</a:t>
            </a:r>
            <a:r>
              <a:rPr lang="en-GB" sz="1600" dirty="0" err="1" smtClean="0"/>
              <a:t>mysqli_connect_errno</a:t>
            </a:r>
            <a:r>
              <a:rPr lang="en-GB" sz="1600" dirty="0" smtClean="0"/>
              <a:t>())</a:t>
            </a:r>
            <a:br>
              <a:rPr lang="en-GB" sz="1600" dirty="0" smtClean="0"/>
            </a:br>
            <a:r>
              <a:rPr lang="en-GB" sz="1600" dirty="0" smtClean="0"/>
              <a:t>  {</a:t>
            </a:r>
            <a:br>
              <a:rPr lang="en-GB" sz="1600" dirty="0" smtClean="0"/>
            </a:br>
            <a:r>
              <a:rPr lang="en-GB" sz="1600" dirty="0" smtClean="0"/>
              <a:t>  echo "Failed to connect to </a:t>
            </a:r>
            <a:r>
              <a:rPr lang="en-GB" sz="1600" dirty="0" err="1" smtClean="0"/>
              <a:t>MySQL</a:t>
            </a:r>
            <a:r>
              <a:rPr lang="en-GB" sz="1600" dirty="0" smtClean="0"/>
              <a:t>: " . </a:t>
            </a:r>
            <a:r>
              <a:rPr lang="en-GB" sz="1600" dirty="0" err="1" smtClean="0"/>
              <a:t>mysqli_connect_error</a:t>
            </a:r>
            <a:r>
              <a:rPr lang="en-GB" sz="1600" dirty="0" smtClean="0"/>
              <a:t>();</a:t>
            </a:r>
            <a:br>
              <a:rPr lang="en-GB" sz="1600" dirty="0" smtClean="0"/>
            </a:br>
            <a:r>
              <a:rPr lang="en-GB" sz="1600" dirty="0" smtClean="0"/>
              <a:t>  }</a:t>
            </a:r>
            <a:br>
              <a:rPr lang="en-GB" sz="1600" dirty="0" smtClean="0"/>
            </a:br>
            <a:r>
              <a:rPr lang="en-GB" sz="1600" dirty="0" smtClean="0"/>
              <a:t/>
            </a:r>
            <a:br>
              <a:rPr lang="en-GB" sz="1600" dirty="0" smtClean="0"/>
            </a:br>
            <a:r>
              <a:rPr lang="en-GB" sz="1600" dirty="0" smtClean="0"/>
              <a:t>$</a:t>
            </a:r>
            <a:r>
              <a:rPr lang="en-GB" sz="1600" dirty="0" err="1" smtClean="0"/>
              <a:t>result_un</a:t>
            </a:r>
            <a:r>
              <a:rPr lang="en-GB" sz="1600" dirty="0" smtClean="0"/>
              <a:t> = </a:t>
            </a:r>
            <a:r>
              <a:rPr lang="en-GB" sz="1600" dirty="0" err="1" smtClean="0"/>
              <a:t>mysqli_query</a:t>
            </a:r>
            <a:r>
              <a:rPr lang="en-GB" sz="1600" dirty="0" smtClean="0"/>
              <a:t>($</a:t>
            </a:r>
            <a:r>
              <a:rPr lang="en-GB" sz="1600" dirty="0" err="1" smtClean="0"/>
              <a:t>con,"SELECT</a:t>
            </a:r>
            <a:r>
              <a:rPr lang="en-GB" sz="1600" dirty="0" smtClean="0"/>
              <a:t> * FROM USERS WHERE username=‘”.</a:t>
            </a:r>
            <a:r>
              <a:rPr lang="en-US" sz="1600" dirty="0" smtClean="0"/>
              <a:t> $</a:t>
            </a:r>
            <a:r>
              <a:rPr lang="en-US" sz="1600" dirty="0" err="1" smtClean="0"/>
              <a:t>Uname</a:t>
            </a:r>
            <a:r>
              <a:rPr lang="en-US" sz="1600" dirty="0" smtClean="0"/>
              <a:t> .”</a:t>
            </a:r>
            <a:r>
              <a:rPr lang="en-GB" sz="1600" dirty="0" smtClean="0"/>
              <a:t>'");</a:t>
            </a:r>
          </a:p>
          <a:p>
            <a:r>
              <a:rPr lang="en-GB" sz="1600" dirty="0" smtClean="0"/>
              <a:t>$row = </a:t>
            </a:r>
            <a:r>
              <a:rPr lang="en-GB" sz="1600" dirty="0" err="1" smtClean="0"/>
              <a:t>mysqli_fetch_array</a:t>
            </a:r>
            <a:r>
              <a:rPr lang="en-GB" sz="1600" dirty="0" smtClean="0"/>
              <a:t>($</a:t>
            </a:r>
            <a:r>
              <a:rPr lang="en-GB" sz="1600" dirty="0" err="1" smtClean="0"/>
              <a:t>result_un</a:t>
            </a:r>
            <a:r>
              <a:rPr lang="en-GB" sz="1600" dirty="0" smtClean="0"/>
              <a:t>)</a:t>
            </a:r>
          </a:p>
          <a:p>
            <a:r>
              <a:rPr lang="en-US" sz="1600" dirty="0" smtClean="0"/>
              <a:t> if ($row[“password”]==$ </a:t>
            </a:r>
            <a:r>
              <a:rPr lang="en-US" sz="1600" dirty="0" err="1" smtClean="0"/>
              <a:t>Passwd</a:t>
            </a:r>
            <a:r>
              <a:rPr lang="en-US" sz="1600" dirty="0" smtClean="0"/>
              <a:t>) {</a:t>
            </a:r>
            <a:br>
              <a:rPr lang="en-US" sz="1600" dirty="0" smtClean="0"/>
            </a:br>
            <a:r>
              <a:rPr lang="en-US" sz="1600" dirty="0" smtClean="0"/>
              <a:t>echo </a:t>
            </a:r>
            <a:r>
              <a:rPr lang="en-US" sz="1600" dirty="0" smtClean="0"/>
              <a:t>“welcome”;</a:t>
            </a:r>
          </a:p>
          <a:p>
            <a:r>
              <a:rPr lang="en-US" sz="1600" dirty="0">
                <a:solidFill>
                  <a:srgbClr val="FF0000"/>
                </a:solidFill>
              </a:rPr>
              <a:t>$_SESSION</a:t>
            </a:r>
            <a:r>
              <a:rPr lang="en-US" sz="1600" dirty="0" smtClean="0">
                <a:solidFill>
                  <a:srgbClr val="FF0000"/>
                </a:solidFill>
              </a:rPr>
              <a:t>[‘</a:t>
            </a:r>
            <a:r>
              <a:rPr lang="en-US" sz="1600" dirty="0" err="1" smtClean="0">
                <a:solidFill>
                  <a:srgbClr val="FF0000"/>
                </a:solidFill>
              </a:rPr>
              <a:t>user_authent</a:t>
            </a:r>
            <a:r>
              <a:rPr lang="en-US" sz="1600" dirty="0" smtClean="0">
                <a:solidFill>
                  <a:srgbClr val="FF0000"/>
                </a:solidFill>
              </a:rPr>
              <a:t>']=“Y3s_th1s_user_1s_@uthenticated”;   </a:t>
            </a:r>
            <a:r>
              <a:rPr lang="en-US" sz="1100" dirty="0" smtClean="0">
                <a:solidFill>
                  <a:srgbClr val="FF0000"/>
                </a:solidFill>
              </a:rPr>
              <a:t>// </a:t>
            </a:r>
            <a:r>
              <a:rPr lang="el-GR" sz="1100" dirty="0" smtClean="0">
                <a:solidFill>
                  <a:srgbClr val="FF0000"/>
                </a:solidFill>
              </a:rPr>
              <a:t>ΕΔΏ ΒΑΖΟΥΜΕ ΈΝΑ ΚΡΥΦΟ ΚΩΔΙΚΟ</a:t>
            </a:r>
            <a:endParaRPr lang="en-US" sz="1100" dirty="0" smtClean="0">
              <a:solidFill>
                <a:srgbClr val="FF0000"/>
              </a:solidFill>
            </a:endParaRPr>
          </a:p>
          <a:p>
            <a:r>
              <a:rPr lang="en-US" sz="1600" dirty="0">
                <a:solidFill>
                  <a:srgbClr val="FF0000"/>
                </a:solidFill>
              </a:rPr>
              <a:t>$_SESSION[‘</a:t>
            </a:r>
            <a:r>
              <a:rPr lang="en-US" sz="1600" dirty="0" err="1" smtClean="0">
                <a:solidFill>
                  <a:srgbClr val="FF0000"/>
                </a:solidFill>
              </a:rPr>
              <a:t>user_name</a:t>
            </a:r>
            <a:r>
              <a:rPr lang="en-US" sz="1600" dirty="0" smtClean="0">
                <a:solidFill>
                  <a:srgbClr val="FF0000"/>
                </a:solidFill>
              </a:rPr>
              <a:t>']=$</a:t>
            </a:r>
            <a:r>
              <a:rPr lang="en-US" sz="1600" dirty="0" err="1" smtClean="0">
                <a:solidFill>
                  <a:srgbClr val="FF0000"/>
                </a:solidFill>
              </a:rPr>
              <a:t>Uname</a:t>
            </a:r>
            <a:r>
              <a:rPr lang="en-US" sz="1600" dirty="0" smtClean="0">
                <a:solidFill>
                  <a:srgbClr val="FF0000"/>
                </a:solidFill>
              </a:rPr>
              <a:t>;</a:t>
            </a:r>
            <a:r>
              <a:rPr lang="el-GR" sz="1600" dirty="0" smtClean="0">
                <a:solidFill>
                  <a:srgbClr val="FF0000"/>
                </a:solidFill>
              </a:rPr>
              <a:t>  </a:t>
            </a:r>
            <a:r>
              <a:rPr lang="en-US" sz="1100" dirty="0" smtClean="0">
                <a:solidFill>
                  <a:srgbClr val="FF0000"/>
                </a:solidFill>
              </a:rPr>
              <a:t>// </a:t>
            </a:r>
            <a:r>
              <a:rPr lang="el-GR" sz="1100" dirty="0">
                <a:solidFill>
                  <a:srgbClr val="FF0000"/>
                </a:solidFill>
              </a:rPr>
              <a:t>ΕΔΏ ΒΑΖΟΥΜΕ </a:t>
            </a:r>
            <a:r>
              <a:rPr lang="el-GR" sz="1100" dirty="0" smtClean="0">
                <a:solidFill>
                  <a:srgbClr val="FF0000"/>
                </a:solidFill>
              </a:rPr>
              <a:t>ΤΟ </a:t>
            </a:r>
            <a:r>
              <a:rPr lang="en-US" sz="1100" dirty="0" smtClean="0">
                <a:solidFill>
                  <a:srgbClr val="FF0000"/>
                </a:solidFill>
              </a:rPr>
              <a:t>USERNAME</a:t>
            </a:r>
            <a:r>
              <a:rPr lang="el-GR" sz="1100" dirty="0" smtClean="0">
                <a:solidFill>
                  <a:srgbClr val="FF0000"/>
                </a:solidFill>
              </a:rPr>
              <a:t> ΜΗΠΩΣ ΤΟ ΧΡΕΙΑΣΤΟΥΜΕ</a:t>
            </a:r>
            <a:endParaRPr lang="en-US" sz="1100" dirty="0">
              <a:solidFill>
                <a:srgbClr val="FF0000"/>
              </a:solidFill>
            </a:endParaRPr>
          </a:p>
          <a:p>
            <a:r>
              <a:rPr lang="el-GR" sz="1600" dirty="0" smtClean="0">
                <a:solidFill>
                  <a:srgbClr val="FF0000"/>
                </a:solidFill>
              </a:rPr>
              <a:t>…….ΜΠΟΡΟΥΜΕ ΝΑ ΒΑΛΟΥΜΕ ΣΤΟ </a:t>
            </a:r>
            <a:r>
              <a:rPr lang="en-US" sz="1600" dirty="0" smtClean="0">
                <a:solidFill>
                  <a:srgbClr val="FF0000"/>
                </a:solidFill>
              </a:rPr>
              <a:t>SESSION</a:t>
            </a:r>
            <a:r>
              <a:rPr lang="el-GR" sz="1600" dirty="0" smtClean="0">
                <a:solidFill>
                  <a:srgbClr val="FF0000"/>
                </a:solidFill>
              </a:rPr>
              <a:t> ΚΑΙ ΌΤΙ ΆΛΛΟ ΘΕΛΟΥΜΕ ΚΑΙ ΣΧΕΤΙΖΕΤΑΙ ΜΕ ΤΟ ΧΡΗΣΤΗ</a:t>
            </a:r>
            <a:r>
              <a:rPr lang="en-US" sz="1600" dirty="0">
                <a:solidFill>
                  <a:srgbClr val="FF0000"/>
                </a:solidFill>
              </a:rPr>
              <a:t/>
            </a:r>
            <a:br>
              <a:rPr lang="en-US" sz="1600" dirty="0">
                <a:solidFill>
                  <a:srgbClr val="FF0000"/>
                </a:solidFill>
              </a:rPr>
            </a:br>
            <a:r>
              <a:rPr lang="en-US" sz="1600" dirty="0" smtClean="0"/>
              <a:t>} </a:t>
            </a:r>
            <a:r>
              <a:rPr lang="en-US" sz="1600" dirty="0" smtClean="0"/>
              <a:t>else {</a:t>
            </a:r>
            <a:br>
              <a:rPr lang="en-US" sz="1600" dirty="0" smtClean="0"/>
            </a:br>
            <a:r>
              <a:rPr lang="en-US" sz="1600" dirty="0" smtClean="0"/>
              <a:t>  echo “You are not authorized to reach this area!";</a:t>
            </a:r>
            <a:br>
              <a:rPr lang="en-US" sz="1600" dirty="0" smtClean="0"/>
            </a:br>
            <a:r>
              <a:rPr lang="en-US" sz="1600" dirty="0" smtClean="0"/>
              <a:t>} </a:t>
            </a:r>
            <a:r>
              <a:rPr lang="en-GB" sz="1600" dirty="0" smtClean="0"/>
              <a:t/>
            </a:r>
            <a:br>
              <a:rPr lang="en-GB" sz="1600" dirty="0" smtClean="0"/>
            </a:br>
            <a:r>
              <a:rPr lang="en-GB" sz="1600" dirty="0" smtClean="0"/>
              <a:t>?&gt; </a:t>
            </a:r>
            <a:endParaRPr lang="el-GR" sz="1600" dirty="0"/>
          </a:p>
        </p:txBody>
      </p:sp>
    </p:spTree>
    <p:extLst>
      <p:ext uri="{BB962C8B-B14F-4D97-AF65-F5344CB8AC3E}">
        <p14:creationId xmlns:p14="http://schemas.microsoft.com/office/powerpoint/2010/main" val="137553387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1504</TotalTime>
  <Words>1118</Words>
  <Application>Microsoft Office PowerPoint</Application>
  <PresentationFormat>On-screen Show (4:3)</PresentationFormat>
  <Paragraphs>202</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Θέμα του Office</vt:lpstr>
      <vt:lpstr>Μάθημα 8</vt:lpstr>
      <vt:lpstr>Session</vt:lpstr>
      <vt:lpstr>Αρχιτεκτονική Session</vt:lpstr>
      <vt:lpstr>Έναρξη του session</vt:lpstr>
      <vt:lpstr>Κατάργηση μιας μεταβλητής ή ενός session</vt:lpstr>
      <vt:lpstr>Έλεγχος χρηστών και session</vt:lpstr>
      <vt:lpstr>Να συνδυάζουμε HTML FORM+ PHP</vt:lpstr>
      <vt:lpstr>Έχοντας και τον κατάλληλο πίνακα στη ΒΔ</vt:lpstr>
      <vt:lpstr>Να συνδεόμαστε με μια ΒΔ και να ζητάμε queries και άρα ….να επεκτείνουμε το login.php</vt:lpstr>
      <vt:lpstr>Σε κάθε σελίδα θα πρέπει να ελέγχουμε εάν ο  χρήστης είναι αναγνωρισμένος ….</vt:lpstr>
      <vt:lpstr>Σελίδα logout</vt:lpstr>
      <vt:lpstr>Δημιουργία Cookie</vt:lpstr>
      <vt:lpstr>Syntax </vt:lpstr>
      <vt:lpstr>Ανάγνωση Cookies</vt:lpstr>
      <vt:lpstr>Διαγράφοντας Cookies</vt:lpstr>
      <vt:lpstr>PHP Functions</vt:lpstr>
      <vt:lpstr>PHP XML-DOM</vt:lpstr>
      <vt:lpstr>PHP include και require Statements</vt:lpstr>
      <vt:lpstr>Παράδειγμα include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dc:title>
  <dc:creator>mclab</dc:creator>
  <cp:lastModifiedBy>amalamos</cp:lastModifiedBy>
  <cp:revision>394</cp:revision>
  <dcterms:created xsi:type="dcterms:W3CDTF">2014-03-12T16:45:58Z</dcterms:created>
  <dcterms:modified xsi:type="dcterms:W3CDTF">2017-05-10T07:21:10Z</dcterms:modified>
</cp:coreProperties>
</file>