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263" r:id="rId4"/>
    <p:sldId id="262" r:id="rId5"/>
    <p:sldId id="264" r:id="rId6"/>
    <p:sldId id="257" r:id="rId7"/>
    <p:sldId id="261" r:id="rId8"/>
    <p:sldId id="258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082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B064D-7EAE-4500-AEC3-DC679A3E22F7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7266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B064D-7EAE-4500-AEC3-DC679A3E22F7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05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9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Λίγο απ’ όλα!</a:t>
            </a:r>
          </a:p>
          <a:p>
            <a:r>
              <a:rPr lang="en-US" dirty="0" smtClean="0"/>
              <a:t>HTML 5</a:t>
            </a:r>
          </a:p>
          <a:p>
            <a:r>
              <a:rPr lang="en-US" dirty="0" smtClean="0"/>
              <a:t>Advanced PHP</a:t>
            </a:r>
          </a:p>
          <a:p>
            <a:r>
              <a:rPr lang="en-US" dirty="0" smtClean="0"/>
              <a:t>XML</a:t>
            </a:r>
          </a:p>
          <a:p>
            <a:r>
              <a:rPr lang="en-US" dirty="0" smtClean="0"/>
              <a:t>files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AJAX XML Client side </a:t>
            </a:r>
            <a:r>
              <a:rPr lang="en-US" dirty="0" err="1" smtClean="0"/>
              <a:t>js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323528" y="671691"/>
            <a:ext cx="7632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&lt;html&gt;</a:t>
            </a:r>
          </a:p>
          <a:p>
            <a:r>
              <a:rPr lang="en-US" sz="1600" dirty="0"/>
              <a:t>&lt;head&gt;</a:t>
            </a:r>
          </a:p>
          <a:p>
            <a:r>
              <a:rPr lang="en-US" sz="1600" dirty="0"/>
              <a:t>&lt;script&gt;</a:t>
            </a:r>
          </a:p>
          <a:p>
            <a:r>
              <a:rPr lang="en-US" sz="1600" dirty="0"/>
              <a:t>function </a:t>
            </a:r>
            <a:r>
              <a:rPr lang="en-US" sz="1600" dirty="0" err="1"/>
              <a:t>showCD</a:t>
            </a:r>
            <a:r>
              <a:rPr lang="en-US" sz="1600" dirty="0"/>
              <a:t>(</a:t>
            </a:r>
            <a:r>
              <a:rPr lang="en-US" sz="1600" dirty="0" err="1"/>
              <a:t>str</a:t>
            </a:r>
            <a:r>
              <a:rPr lang="en-US" sz="1600" dirty="0"/>
              <a:t>) {</a:t>
            </a:r>
          </a:p>
          <a:p>
            <a:r>
              <a:rPr lang="en-US" sz="1600" dirty="0"/>
              <a:t>  if (</a:t>
            </a:r>
            <a:r>
              <a:rPr lang="en-US" sz="1600" dirty="0" err="1"/>
              <a:t>str</a:t>
            </a:r>
            <a:r>
              <a:rPr lang="en-US" sz="1600" dirty="0"/>
              <a:t>=="") {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document.getElementById</a:t>
            </a:r>
            <a:r>
              <a:rPr lang="en-US" sz="1600" dirty="0"/>
              <a:t>("</a:t>
            </a:r>
            <a:r>
              <a:rPr lang="en-US" sz="1600" dirty="0" err="1"/>
              <a:t>txtHint</a:t>
            </a:r>
            <a:r>
              <a:rPr lang="en-US" sz="1600" dirty="0"/>
              <a:t>").</a:t>
            </a:r>
            <a:r>
              <a:rPr lang="en-US" sz="1600" dirty="0" err="1"/>
              <a:t>innerHTML</a:t>
            </a:r>
            <a:r>
              <a:rPr lang="en-US" sz="1600" dirty="0"/>
              <a:t>="";</a:t>
            </a:r>
          </a:p>
          <a:p>
            <a:r>
              <a:rPr lang="en-US" sz="1600" dirty="0"/>
              <a:t>    return;</a:t>
            </a:r>
          </a:p>
          <a:p>
            <a:r>
              <a:rPr lang="en-US" sz="1600" dirty="0"/>
              <a:t>  } </a:t>
            </a:r>
          </a:p>
          <a:p>
            <a:r>
              <a:rPr lang="en-US" sz="1600" dirty="0"/>
              <a:t>  if (</a:t>
            </a:r>
            <a:r>
              <a:rPr lang="en-US" sz="1600" dirty="0" err="1"/>
              <a:t>window.XMLHttpRequest</a:t>
            </a:r>
            <a:r>
              <a:rPr lang="en-US" sz="1600" dirty="0"/>
              <a:t>) {</a:t>
            </a:r>
          </a:p>
          <a:p>
            <a:r>
              <a:rPr lang="en-US" sz="1600" dirty="0"/>
              <a:t>    // code for IE7+, Firefox, Chrome, Opera, Safari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xmlhttp</a:t>
            </a:r>
            <a:r>
              <a:rPr lang="en-US" sz="1600" dirty="0"/>
              <a:t>=new </a:t>
            </a:r>
            <a:r>
              <a:rPr lang="en-US" sz="1600" dirty="0" err="1"/>
              <a:t>XMLHttpRequest</a:t>
            </a:r>
            <a:r>
              <a:rPr lang="en-US" sz="1600" dirty="0"/>
              <a:t>();</a:t>
            </a:r>
          </a:p>
          <a:p>
            <a:r>
              <a:rPr lang="en-US" sz="1600" dirty="0"/>
              <a:t>  } else {  // code for IE6, IE5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xmlhttp</a:t>
            </a:r>
            <a:r>
              <a:rPr lang="en-US" sz="1600" dirty="0"/>
              <a:t>=new </a:t>
            </a:r>
            <a:r>
              <a:rPr lang="en-US" sz="1600" dirty="0" err="1"/>
              <a:t>ActiveXObject</a:t>
            </a:r>
            <a:r>
              <a:rPr lang="en-US" sz="1600" dirty="0"/>
              <a:t>("</a:t>
            </a:r>
            <a:r>
              <a:rPr lang="en-US" sz="1600" dirty="0" err="1"/>
              <a:t>Microsoft.XMLHTTP</a:t>
            </a:r>
            <a:r>
              <a:rPr lang="en-US" sz="1600" dirty="0"/>
              <a:t>");</a:t>
            </a:r>
          </a:p>
          <a:p>
            <a:r>
              <a:rPr lang="en-US" sz="1600" dirty="0"/>
              <a:t>  }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xmlhttp.onreadystatechange</a:t>
            </a:r>
            <a:r>
              <a:rPr lang="en-US" sz="1600" dirty="0"/>
              <a:t>=function() {</a:t>
            </a:r>
          </a:p>
          <a:p>
            <a:r>
              <a:rPr lang="en-US" sz="1600" dirty="0"/>
              <a:t>    if (</a:t>
            </a:r>
            <a:r>
              <a:rPr lang="en-US" sz="1600" dirty="0" err="1"/>
              <a:t>this.readyState</a:t>
            </a:r>
            <a:r>
              <a:rPr lang="en-US" sz="1600" dirty="0"/>
              <a:t>==4 &amp;&amp; </a:t>
            </a:r>
            <a:r>
              <a:rPr lang="en-US" sz="1600" dirty="0" err="1"/>
              <a:t>this.status</a:t>
            </a:r>
            <a:r>
              <a:rPr lang="en-US" sz="1600" dirty="0"/>
              <a:t>==200) {</a:t>
            </a:r>
          </a:p>
          <a:p>
            <a:r>
              <a:rPr lang="en-US" sz="1600" dirty="0"/>
              <a:t>      </a:t>
            </a:r>
            <a:r>
              <a:rPr lang="en-US" sz="1600" dirty="0" err="1"/>
              <a:t>document.getElementById</a:t>
            </a:r>
            <a:r>
              <a:rPr lang="en-US" sz="1600" dirty="0"/>
              <a:t>("</a:t>
            </a:r>
            <a:r>
              <a:rPr lang="en-US" sz="1600" dirty="0" err="1"/>
              <a:t>txtHint</a:t>
            </a:r>
            <a:r>
              <a:rPr lang="en-US" sz="1600" dirty="0"/>
              <a:t>").</a:t>
            </a:r>
            <a:r>
              <a:rPr lang="en-US" sz="1600" dirty="0" err="1"/>
              <a:t>innerHTML</a:t>
            </a:r>
            <a:r>
              <a:rPr lang="en-US" sz="1600" dirty="0"/>
              <a:t>=</a:t>
            </a:r>
            <a:r>
              <a:rPr lang="en-US" sz="1600" dirty="0" err="1"/>
              <a:t>this.responseText</a:t>
            </a:r>
            <a:r>
              <a:rPr lang="en-US" sz="1600" dirty="0"/>
              <a:t>;</a:t>
            </a:r>
          </a:p>
          <a:p>
            <a:r>
              <a:rPr lang="en-US" sz="1600" dirty="0"/>
              <a:t>    }</a:t>
            </a:r>
          </a:p>
          <a:p>
            <a:r>
              <a:rPr lang="en-US" sz="1600" dirty="0"/>
              <a:t>  }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xmlhttp.open</a:t>
            </a:r>
            <a:r>
              <a:rPr lang="en-US" sz="1600" dirty="0"/>
              <a:t>("GET","</a:t>
            </a:r>
            <a:r>
              <a:rPr lang="en-US" sz="1600" dirty="0" err="1"/>
              <a:t>getcd.php?q</a:t>
            </a:r>
            <a:r>
              <a:rPr lang="en-US" sz="1600" dirty="0"/>
              <a:t>="+</a:t>
            </a:r>
            <a:r>
              <a:rPr lang="en-US" sz="1600" dirty="0" err="1"/>
              <a:t>str,true</a:t>
            </a:r>
            <a:r>
              <a:rPr lang="en-US" sz="1600" dirty="0"/>
              <a:t>);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xmlhttp.send</a:t>
            </a:r>
            <a:r>
              <a:rPr lang="en-US" sz="1600" dirty="0"/>
              <a:t>();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/>
              <a:t>&lt;/script&gt;</a:t>
            </a:r>
          </a:p>
          <a:p>
            <a:r>
              <a:rPr lang="en-US" sz="1600" dirty="0"/>
              <a:t>&lt;/head</a:t>
            </a:r>
            <a:r>
              <a:rPr lang="en-US" sz="1600" dirty="0" smtClean="0"/>
              <a:t>&gt;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5649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AJAX XML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395536" y="1772816"/>
            <a:ext cx="631844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&lt;body&gt;</a:t>
            </a:r>
          </a:p>
          <a:p>
            <a:endParaRPr lang="en-US" sz="1600" dirty="0"/>
          </a:p>
          <a:p>
            <a:r>
              <a:rPr lang="en-US" sz="1600" dirty="0"/>
              <a:t>&lt;form&gt;</a:t>
            </a:r>
          </a:p>
          <a:p>
            <a:r>
              <a:rPr lang="en-US" sz="1600" dirty="0"/>
              <a:t>Select a CD:</a:t>
            </a:r>
          </a:p>
          <a:p>
            <a:r>
              <a:rPr lang="en-US" sz="1600" dirty="0"/>
              <a:t>&lt;select name="</a:t>
            </a:r>
            <a:r>
              <a:rPr lang="en-US" sz="1600" dirty="0" err="1"/>
              <a:t>cds</a:t>
            </a:r>
            <a:r>
              <a:rPr lang="en-US" sz="1600" dirty="0"/>
              <a:t>" </a:t>
            </a:r>
            <a:r>
              <a:rPr lang="en-US" sz="1600" dirty="0" err="1"/>
              <a:t>onchange</a:t>
            </a:r>
            <a:r>
              <a:rPr lang="en-US" sz="1600" dirty="0"/>
              <a:t>="</a:t>
            </a:r>
            <a:r>
              <a:rPr lang="en-US" sz="1600" dirty="0" err="1"/>
              <a:t>showCD</a:t>
            </a:r>
            <a:r>
              <a:rPr lang="en-US" sz="1600" dirty="0"/>
              <a:t>(</a:t>
            </a:r>
            <a:r>
              <a:rPr lang="en-US" sz="1600" dirty="0" err="1"/>
              <a:t>this.value</a:t>
            </a:r>
            <a:r>
              <a:rPr lang="en-US" sz="1600" dirty="0"/>
              <a:t>)"&gt;</a:t>
            </a:r>
          </a:p>
          <a:p>
            <a:r>
              <a:rPr lang="en-US" sz="1600" dirty="0"/>
              <a:t>&lt;option value=""&gt;Select a CD:&lt;/option&gt;</a:t>
            </a:r>
          </a:p>
          <a:p>
            <a:r>
              <a:rPr lang="en-US" sz="1600" dirty="0"/>
              <a:t>&lt;option value="Bob Dylan"&gt;Bob Dylan&lt;/option&gt;</a:t>
            </a:r>
          </a:p>
          <a:p>
            <a:r>
              <a:rPr lang="en-US" sz="1600" dirty="0"/>
              <a:t>&lt;option value="Bee Gees"&gt;Bee Gees&lt;/option&gt;</a:t>
            </a:r>
          </a:p>
          <a:p>
            <a:r>
              <a:rPr lang="en-US" sz="1600" dirty="0"/>
              <a:t>&lt;option value="Cat Stevens"&gt;Cat Stevens&lt;/option&gt;</a:t>
            </a:r>
          </a:p>
          <a:p>
            <a:r>
              <a:rPr lang="en-US" sz="1600" dirty="0"/>
              <a:t>&lt;/select&gt;</a:t>
            </a:r>
          </a:p>
          <a:p>
            <a:r>
              <a:rPr lang="en-US" sz="1600" dirty="0"/>
              <a:t>&lt;/form&gt;</a:t>
            </a:r>
          </a:p>
          <a:p>
            <a:r>
              <a:rPr lang="en-US" sz="1600" dirty="0"/>
              <a:t>&lt;div id="</a:t>
            </a:r>
            <a:r>
              <a:rPr lang="en-US" sz="1600" dirty="0" err="1"/>
              <a:t>txtHint</a:t>
            </a:r>
            <a:r>
              <a:rPr lang="en-US" sz="1600" dirty="0"/>
              <a:t>"&gt;&lt;b&gt;CD info will be listed here...&lt;/b&gt;&lt;/div&gt;</a:t>
            </a:r>
          </a:p>
          <a:p>
            <a:endParaRPr lang="en-US" sz="1600" dirty="0"/>
          </a:p>
          <a:p>
            <a:r>
              <a:rPr lang="en-US" sz="1600" dirty="0"/>
              <a:t>&lt;/body&gt;</a:t>
            </a:r>
          </a:p>
          <a:p>
            <a:r>
              <a:rPr lang="en-US" sz="1600" dirty="0"/>
              <a:t>&lt;/html&gt;</a:t>
            </a:r>
            <a:endParaRPr lang="el-GR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6165304"/>
            <a:ext cx="17156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www.w3schools.com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1818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AJAX XML Server side PHP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683568" y="1268760"/>
            <a:ext cx="694826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r>
              <a:rPr lang="en-US" sz="1600" dirty="0"/>
              <a:t>$q=$_GET["q"];</a:t>
            </a:r>
          </a:p>
          <a:p>
            <a:r>
              <a:rPr lang="en-US" sz="1600" dirty="0" smtClean="0"/>
              <a:t>$</a:t>
            </a:r>
            <a:r>
              <a:rPr lang="en-US" sz="1600" dirty="0" err="1"/>
              <a:t>xmlDoc</a:t>
            </a:r>
            <a:r>
              <a:rPr lang="en-US" sz="1600" dirty="0"/>
              <a:t> = new </a:t>
            </a:r>
            <a:r>
              <a:rPr lang="en-US" sz="1600" dirty="0" err="1"/>
              <a:t>DOMDocument</a:t>
            </a:r>
            <a:r>
              <a:rPr lang="en-US" sz="1600" dirty="0"/>
              <a:t>();</a:t>
            </a:r>
          </a:p>
          <a:p>
            <a:r>
              <a:rPr lang="en-US" sz="1600" dirty="0"/>
              <a:t>$</a:t>
            </a:r>
            <a:r>
              <a:rPr lang="en-US" sz="1600" dirty="0" err="1"/>
              <a:t>xmlDoc</a:t>
            </a:r>
            <a:r>
              <a:rPr lang="en-US" sz="1600" dirty="0"/>
              <a:t>-&gt;load("cd_catalog.xml");</a:t>
            </a:r>
          </a:p>
          <a:p>
            <a:r>
              <a:rPr lang="en-US" sz="1600" dirty="0" smtClean="0"/>
              <a:t>$</a:t>
            </a:r>
            <a:r>
              <a:rPr lang="en-US" sz="1600" dirty="0"/>
              <a:t>x=$</a:t>
            </a:r>
            <a:r>
              <a:rPr lang="en-US" sz="1600" dirty="0" err="1"/>
              <a:t>xmlDoc</a:t>
            </a:r>
            <a:r>
              <a:rPr lang="en-US" sz="1600" dirty="0"/>
              <a:t>-&gt;</a:t>
            </a:r>
            <a:r>
              <a:rPr lang="en-US" sz="1600" dirty="0" err="1"/>
              <a:t>getElementsByTagName</a:t>
            </a:r>
            <a:r>
              <a:rPr lang="en-US" sz="1600" dirty="0"/>
              <a:t>('ARTIST');</a:t>
            </a:r>
          </a:p>
          <a:p>
            <a:r>
              <a:rPr lang="en-US" sz="1600" dirty="0" smtClean="0"/>
              <a:t>for </a:t>
            </a:r>
            <a:r>
              <a:rPr lang="en-US" sz="1600" dirty="0"/>
              <a:t>($</a:t>
            </a:r>
            <a:r>
              <a:rPr lang="en-US" sz="1600" dirty="0" err="1"/>
              <a:t>i</a:t>
            </a:r>
            <a:r>
              <a:rPr lang="en-US" sz="1600" dirty="0"/>
              <a:t>=0; $</a:t>
            </a:r>
            <a:r>
              <a:rPr lang="en-US" sz="1600" dirty="0" err="1"/>
              <a:t>i</a:t>
            </a:r>
            <a:r>
              <a:rPr lang="en-US" sz="1600" dirty="0"/>
              <a:t>&lt;=$x-&gt;length-1; $</a:t>
            </a:r>
            <a:r>
              <a:rPr lang="en-US" sz="1600" dirty="0" err="1"/>
              <a:t>i</a:t>
            </a:r>
            <a:r>
              <a:rPr lang="en-US" sz="1600" dirty="0"/>
              <a:t>++) {</a:t>
            </a:r>
          </a:p>
          <a:p>
            <a:r>
              <a:rPr lang="en-US" sz="1600" dirty="0"/>
              <a:t>  //Process only element nodes</a:t>
            </a:r>
          </a:p>
          <a:p>
            <a:r>
              <a:rPr lang="en-US" sz="1600" dirty="0"/>
              <a:t>  if ($x-&gt;item($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nodeType</a:t>
            </a:r>
            <a:r>
              <a:rPr lang="en-US" sz="1600" dirty="0"/>
              <a:t>==1) {</a:t>
            </a:r>
          </a:p>
          <a:p>
            <a:r>
              <a:rPr lang="en-US" sz="1600" dirty="0"/>
              <a:t>    if ($x-&gt;item($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childNodes</a:t>
            </a:r>
            <a:r>
              <a:rPr lang="en-US" sz="1600" dirty="0"/>
              <a:t>-&gt;item(0)-&gt;</a:t>
            </a:r>
            <a:r>
              <a:rPr lang="en-US" sz="1600" dirty="0" err="1"/>
              <a:t>nodeValue</a:t>
            </a:r>
            <a:r>
              <a:rPr lang="en-US" sz="1600" dirty="0"/>
              <a:t> == $q) {</a:t>
            </a:r>
          </a:p>
          <a:p>
            <a:r>
              <a:rPr lang="en-US" sz="1600" dirty="0"/>
              <a:t>      $y=($x-&gt;item($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parentNode</a:t>
            </a:r>
            <a:r>
              <a:rPr lang="en-US" sz="1600" dirty="0"/>
              <a:t>);</a:t>
            </a:r>
          </a:p>
          <a:p>
            <a:r>
              <a:rPr lang="en-US" sz="1600" dirty="0"/>
              <a:t>    }</a:t>
            </a:r>
          </a:p>
          <a:p>
            <a:r>
              <a:rPr lang="en-US" sz="1600" dirty="0"/>
              <a:t>  }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 smtClean="0"/>
              <a:t>$</a:t>
            </a:r>
            <a:r>
              <a:rPr lang="en-US" sz="1600" dirty="0"/>
              <a:t>cd=($y-&gt;</a:t>
            </a:r>
            <a:r>
              <a:rPr lang="en-US" sz="1600" dirty="0" err="1"/>
              <a:t>childNodes</a:t>
            </a:r>
            <a:r>
              <a:rPr lang="en-US" sz="1600" dirty="0"/>
              <a:t>);</a:t>
            </a:r>
          </a:p>
          <a:p>
            <a:r>
              <a:rPr lang="en-US" sz="1600" dirty="0" smtClean="0"/>
              <a:t>for </a:t>
            </a:r>
            <a:r>
              <a:rPr lang="en-US" sz="1600" dirty="0"/>
              <a:t>($</a:t>
            </a:r>
            <a:r>
              <a:rPr lang="en-US" sz="1600" dirty="0" err="1"/>
              <a:t>i</a:t>
            </a:r>
            <a:r>
              <a:rPr lang="en-US" sz="1600" dirty="0"/>
              <a:t>=0;$</a:t>
            </a:r>
            <a:r>
              <a:rPr lang="en-US" sz="1600" dirty="0" err="1"/>
              <a:t>i</a:t>
            </a:r>
            <a:r>
              <a:rPr lang="en-US" sz="1600" dirty="0"/>
              <a:t>&lt;$cd-&gt;length;$</a:t>
            </a:r>
            <a:r>
              <a:rPr lang="en-US" sz="1600" dirty="0" err="1"/>
              <a:t>i</a:t>
            </a:r>
            <a:r>
              <a:rPr lang="en-US" sz="1600" dirty="0"/>
              <a:t>++) { </a:t>
            </a:r>
          </a:p>
          <a:p>
            <a:r>
              <a:rPr lang="en-US" sz="1600" dirty="0"/>
              <a:t>  //Process only element nodes</a:t>
            </a:r>
          </a:p>
          <a:p>
            <a:r>
              <a:rPr lang="en-US" sz="1600" dirty="0"/>
              <a:t>  if ($cd-&gt;item($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nodeType</a:t>
            </a:r>
            <a:r>
              <a:rPr lang="en-US" sz="1600" dirty="0"/>
              <a:t>==1) {</a:t>
            </a:r>
          </a:p>
          <a:p>
            <a:r>
              <a:rPr lang="en-US" sz="1600" dirty="0"/>
              <a:t>    echo("&lt;b&gt;" . $cd-&gt;item($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nodeName</a:t>
            </a:r>
            <a:r>
              <a:rPr lang="en-US" sz="1600" dirty="0"/>
              <a:t> . ":&lt;/b&gt; ");</a:t>
            </a:r>
          </a:p>
          <a:p>
            <a:r>
              <a:rPr lang="en-US" sz="1600" dirty="0"/>
              <a:t>    echo($cd-&gt;item($</a:t>
            </a:r>
            <a:r>
              <a:rPr lang="en-US" sz="1600" dirty="0" err="1"/>
              <a:t>i</a:t>
            </a:r>
            <a:r>
              <a:rPr lang="en-US" sz="1600" dirty="0"/>
              <a:t>)-&gt;</a:t>
            </a:r>
            <a:r>
              <a:rPr lang="en-US" sz="1600" dirty="0" err="1"/>
              <a:t>childNodes</a:t>
            </a:r>
            <a:r>
              <a:rPr lang="en-US" sz="1600" dirty="0"/>
              <a:t>-&gt;item(0)-&gt;</a:t>
            </a:r>
            <a:r>
              <a:rPr lang="en-US" sz="1600" dirty="0" err="1"/>
              <a:t>nodeValue</a:t>
            </a:r>
            <a:r>
              <a:rPr lang="en-US" sz="1600" dirty="0"/>
              <a:t>);</a:t>
            </a:r>
          </a:p>
          <a:p>
            <a:r>
              <a:rPr lang="en-US" sz="1600" dirty="0"/>
              <a:t>    echo("&lt;</a:t>
            </a:r>
            <a:r>
              <a:rPr lang="en-US" sz="1600" dirty="0" err="1"/>
              <a:t>br</a:t>
            </a:r>
            <a:r>
              <a:rPr lang="en-US" sz="1600" dirty="0"/>
              <a:t>&gt;");</a:t>
            </a:r>
          </a:p>
          <a:p>
            <a:r>
              <a:rPr lang="en-US" sz="1600" dirty="0"/>
              <a:t>  }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/>
              <a:t>?&gt;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077415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</a:t>
            </a:r>
            <a:r>
              <a:rPr lang="en-US" dirty="0" err="1" smtClean="0"/>
              <a:t>readfile</a:t>
            </a:r>
            <a:r>
              <a:rPr lang="en-US" dirty="0" smtClean="0"/>
              <a:t>, </a:t>
            </a:r>
            <a:r>
              <a:rPr lang="en-US" dirty="0" err="1" smtClean="0"/>
              <a:t>fopen</a:t>
            </a:r>
            <a:r>
              <a:rPr lang="en-US" dirty="0" smtClean="0"/>
              <a:t>, </a:t>
            </a:r>
            <a:r>
              <a:rPr lang="en-US" dirty="0" err="1" smtClean="0"/>
              <a:t>fclose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9" y="1052736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PHP </a:t>
            </a:r>
            <a:r>
              <a:rPr lang="en-GB" b="1" dirty="0" err="1" smtClean="0"/>
              <a:t>readfile</a:t>
            </a:r>
            <a:r>
              <a:rPr lang="en-GB" b="1" dirty="0" smtClean="0"/>
              <a:t>(path) Function</a:t>
            </a:r>
            <a:endParaRPr lang="el-GR" b="1" dirty="0" smtClean="0"/>
          </a:p>
          <a:p>
            <a:r>
              <a:rPr lang="el-GR" dirty="0" smtClean="0"/>
              <a:t>Η συνάρτηση </a:t>
            </a:r>
            <a:r>
              <a:rPr lang="en-US" dirty="0" err="1" smtClean="0"/>
              <a:t>readfile</a:t>
            </a:r>
            <a:r>
              <a:rPr lang="el-GR" dirty="0" smtClean="0"/>
              <a:t> έχει σαν στόχο την ανάγνωση αρχείων  τοπικών στο </a:t>
            </a:r>
            <a:r>
              <a:rPr lang="en-US" dirty="0" smtClean="0"/>
              <a:t>server </a:t>
            </a:r>
            <a:r>
              <a:rPr lang="el-GR" dirty="0" smtClean="0"/>
              <a:t>για την παρουσίαση του περιεχομένου τους.</a:t>
            </a:r>
          </a:p>
          <a:p>
            <a:r>
              <a:rPr lang="en-US" i="1" dirty="0" smtClean="0"/>
              <a:t>echo </a:t>
            </a:r>
            <a:r>
              <a:rPr lang="en-GB" i="1" dirty="0" err="1" smtClean="0"/>
              <a:t>readfile</a:t>
            </a:r>
            <a:r>
              <a:rPr lang="en-GB" i="1" dirty="0" smtClean="0"/>
              <a:t>("webdictionary.txt");</a:t>
            </a:r>
            <a:endParaRPr lang="el-GR" i="1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23528" y="2348880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PHP </a:t>
            </a:r>
            <a:r>
              <a:rPr lang="en-GB" b="1" dirty="0" err="1" smtClean="0"/>
              <a:t>fopen</a:t>
            </a:r>
            <a:r>
              <a:rPr lang="en-GB" b="1" dirty="0" smtClean="0"/>
              <a:t>(path, mode) function</a:t>
            </a:r>
          </a:p>
          <a:p>
            <a:r>
              <a:rPr lang="el-GR" dirty="0" smtClean="0"/>
              <a:t>Ανοίγει το αρχείο για ανάγνωση ή/και εγγραφή όπως παρακάτω</a:t>
            </a:r>
          </a:p>
          <a:p>
            <a:r>
              <a:rPr lang="en-US" dirty="0" smtClean="0"/>
              <a:t>r	Open read only </a:t>
            </a:r>
            <a:r>
              <a:rPr lang="el-GR" dirty="0" smtClean="0"/>
              <a:t>δείκτης </a:t>
            </a:r>
            <a:r>
              <a:rPr lang="en-US" dirty="0" smtClean="0"/>
              <a:t>BOF</a:t>
            </a:r>
          </a:p>
          <a:p>
            <a:r>
              <a:rPr lang="en-US" dirty="0" smtClean="0"/>
              <a:t>w	Open write only</a:t>
            </a:r>
            <a:r>
              <a:rPr lang="el-GR" dirty="0" smtClean="0"/>
              <a:t>- Διαγραφή υπάρχοντος περιεχομένου</a:t>
            </a:r>
            <a:r>
              <a:rPr lang="en-US" dirty="0" smtClean="0"/>
              <a:t> </a:t>
            </a:r>
            <a:r>
              <a:rPr lang="el-GR" dirty="0" smtClean="0"/>
              <a:t>δείκτης </a:t>
            </a:r>
            <a:r>
              <a:rPr lang="en-US" dirty="0" smtClean="0"/>
              <a:t>BOF </a:t>
            </a:r>
          </a:p>
          <a:p>
            <a:r>
              <a:rPr lang="en-US" dirty="0" smtClean="0"/>
              <a:t>a	Open write only. </a:t>
            </a:r>
            <a:r>
              <a:rPr lang="el-GR" dirty="0" smtClean="0"/>
              <a:t>Προφύλαξη περιεχομένου ο δείκτης </a:t>
            </a:r>
            <a:r>
              <a:rPr lang="en-US" dirty="0" smtClean="0"/>
              <a:t>EOF </a:t>
            </a:r>
            <a:r>
              <a:rPr lang="el-GR" dirty="0" smtClean="0"/>
              <a:t>ή δημιουργεί ένα αρχείο εάν δεν υπάρχει στο </a:t>
            </a:r>
            <a:r>
              <a:rPr lang="en-US" dirty="0" smtClean="0"/>
              <a:t>path</a:t>
            </a:r>
          </a:p>
          <a:p>
            <a:r>
              <a:rPr lang="en-US" dirty="0" smtClean="0"/>
              <a:t>X	</a:t>
            </a:r>
            <a:r>
              <a:rPr lang="el-GR" dirty="0" smtClean="0"/>
              <a:t>Δημιουργία αρχείου</a:t>
            </a:r>
            <a:r>
              <a:rPr lang="en-US" dirty="0" smtClean="0"/>
              <a:t> write only. </a:t>
            </a:r>
            <a:r>
              <a:rPr lang="el-GR" dirty="0" smtClean="0"/>
              <a:t>Γυρίζει </a:t>
            </a:r>
            <a:r>
              <a:rPr lang="en-US" dirty="0" smtClean="0"/>
              <a:t>FALSE if file already exists</a:t>
            </a:r>
          </a:p>
          <a:p>
            <a:r>
              <a:rPr lang="en-US" dirty="0" smtClean="0"/>
              <a:t>r+	Open read/write. File pointer </a:t>
            </a:r>
            <a:r>
              <a:rPr lang="el-GR" dirty="0" smtClean="0"/>
              <a:t>στην αρχή του αρχείου </a:t>
            </a:r>
            <a:r>
              <a:rPr lang="en-US" dirty="0" smtClean="0"/>
              <a:t>BOF</a:t>
            </a:r>
          </a:p>
          <a:p>
            <a:r>
              <a:rPr lang="en-US" dirty="0" smtClean="0"/>
              <a:t>w+	Open read/write. </a:t>
            </a:r>
            <a:r>
              <a:rPr lang="el-GR" dirty="0" smtClean="0"/>
              <a:t>Σβήνει περιεχόμενο, δείκτης </a:t>
            </a:r>
            <a:r>
              <a:rPr lang="en-US" dirty="0" smtClean="0"/>
              <a:t>BOF</a:t>
            </a:r>
            <a:r>
              <a:rPr lang="el-GR" dirty="0" smtClean="0"/>
              <a:t>. Δημιουργεί αρχείο αν δεν υπάρχει.</a:t>
            </a:r>
            <a:endParaRPr lang="en-US" dirty="0" smtClean="0"/>
          </a:p>
          <a:p>
            <a:r>
              <a:rPr lang="en-US" dirty="0" smtClean="0"/>
              <a:t>a+	Open read/write. </a:t>
            </a:r>
            <a:r>
              <a:rPr lang="el-GR" dirty="0" smtClean="0"/>
              <a:t>Προφύλαξη περιεχομένου ο δείκτης </a:t>
            </a:r>
            <a:r>
              <a:rPr lang="en-US" dirty="0" smtClean="0"/>
              <a:t>EOF </a:t>
            </a:r>
            <a:r>
              <a:rPr lang="el-GR" dirty="0" smtClean="0"/>
              <a:t>ή δημιουργεί ένα αρχείο εάν δεν υπάρχει στο </a:t>
            </a:r>
            <a:r>
              <a:rPr lang="en-US" dirty="0" smtClean="0"/>
              <a:t>path</a:t>
            </a:r>
          </a:p>
          <a:p>
            <a:r>
              <a:rPr lang="en-US" dirty="0" smtClean="0"/>
              <a:t>x+	new file read/write. FALSE </a:t>
            </a:r>
            <a:r>
              <a:rPr lang="el-GR" dirty="0" smtClean="0"/>
              <a:t>εάν το αρχείο υπάρχει ήδη.</a:t>
            </a:r>
          </a:p>
          <a:p>
            <a:r>
              <a:rPr lang="el-GR" dirty="0" smtClean="0"/>
              <a:t> </a:t>
            </a:r>
            <a:endParaRPr lang="en-GB" dirty="0" smtClean="0"/>
          </a:p>
          <a:p>
            <a:r>
              <a:rPr lang="en-GB" dirty="0" err="1" smtClean="0"/>
              <a:t>fopen</a:t>
            </a:r>
            <a:r>
              <a:rPr lang="en-GB" dirty="0" smtClean="0"/>
              <a:t>("webdictionary.txt", "r")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82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fread</a:t>
            </a:r>
            <a:r>
              <a:rPr lang="en-US" dirty="0" smtClean="0"/>
              <a:t>(), 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412776"/>
            <a:ext cx="86409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PHP Read File - </a:t>
            </a:r>
            <a:r>
              <a:rPr lang="en-US" b="1" dirty="0" err="1" smtClean="0"/>
              <a:t>fread</a:t>
            </a:r>
            <a:r>
              <a:rPr lang="en-US" b="1" dirty="0" smtClean="0"/>
              <a:t>()</a:t>
            </a:r>
          </a:p>
          <a:p>
            <a:r>
              <a:rPr lang="en-US" dirty="0" smtClean="0"/>
              <a:t>To </a:t>
            </a:r>
            <a:r>
              <a:rPr lang="en-US" dirty="0" err="1" smtClean="0"/>
              <a:t>fread</a:t>
            </a:r>
            <a:r>
              <a:rPr lang="en-US" dirty="0" smtClean="0"/>
              <a:t>() </a:t>
            </a:r>
            <a:r>
              <a:rPr lang="el-GR" dirty="0" smtClean="0"/>
              <a:t>διαβάζει από ένα αρχείο που πρώτα το έχουμε ανοίξει. Σαν παράμετρο εισόδου βάζουμε το αρχείο και το πλήθος των </a:t>
            </a:r>
            <a:r>
              <a:rPr lang="en-US" dirty="0" smtClean="0"/>
              <a:t>bytes </a:t>
            </a:r>
            <a:r>
              <a:rPr lang="el-GR" dirty="0" smtClean="0"/>
              <a:t>που θέλουμε να διαβάσουμε.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following PHP code reads the "webdictionary.txt" file to the end:</a:t>
            </a:r>
          </a:p>
          <a:p>
            <a:endParaRPr lang="en-US" dirty="0" smtClean="0"/>
          </a:p>
          <a:p>
            <a:r>
              <a:rPr lang="en-US" dirty="0" err="1" smtClean="0"/>
              <a:t>fread</a:t>
            </a:r>
            <a:r>
              <a:rPr lang="en-US" dirty="0" smtClean="0"/>
              <a:t>($</a:t>
            </a:r>
            <a:r>
              <a:rPr lang="en-US" dirty="0" err="1" smtClean="0"/>
              <a:t>myfile,filesize</a:t>
            </a:r>
            <a:r>
              <a:rPr lang="en-US" dirty="0" smtClean="0"/>
              <a:t>(“test.txt"));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PHP Close File - </a:t>
            </a:r>
            <a:r>
              <a:rPr lang="en-US" b="1" dirty="0" err="1" smtClean="0"/>
              <a:t>fclose</a:t>
            </a:r>
            <a:r>
              <a:rPr lang="en-US" b="1" dirty="0" smtClean="0"/>
              <a:t>()</a:t>
            </a:r>
          </a:p>
          <a:p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fclose</a:t>
            </a:r>
            <a:r>
              <a:rPr lang="en-US" dirty="0" smtClean="0"/>
              <a:t>() </a:t>
            </a:r>
            <a:r>
              <a:rPr lang="el-GR" dirty="0" smtClean="0"/>
              <a:t>κλείνει ένα </a:t>
            </a:r>
            <a:r>
              <a:rPr lang="el-GR" dirty="0" err="1" smtClean="0"/>
              <a:t>ανοκτό</a:t>
            </a:r>
            <a:r>
              <a:rPr lang="el-GR" dirty="0" smtClean="0"/>
              <a:t> αρχείο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l-GR" dirty="0" smtClean="0"/>
              <a:t>Πρέπει να κλείνουμε τα αρχεία που δεν χρησιμοποιούμε</a:t>
            </a:r>
          </a:p>
          <a:p>
            <a:endParaRPr lang="el-GR" dirty="0" smtClean="0"/>
          </a:p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</a:t>
            </a:r>
            <a:r>
              <a:rPr lang="en-GB" dirty="0" err="1" smtClean="0"/>
              <a:t>myfile</a:t>
            </a:r>
            <a:r>
              <a:rPr lang="en-GB" dirty="0" smtClean="0"/>
              <a:t> = </a:t>
            </a:r>
            <a:r>
              <a:rPr lang="en-GB" dirty="0" err="1" smtClean="0"/>
              <a:t>fopen</a:t>
            </a:r>
            <a:r>
              <a:rPr lang="en-GB" dirty="0" smtClean="0"/>
              <a:t>(</a:t>
            </a:r>
            <a:r>
              <a:rPr lang="en-US" dirty="0" smtClean="0"/>
              <a:t>“</a:t>
            </a:r>
            <a:r>
              <a:rPr lang="en-US" dirty="0" err="1" smtClean="0"/>
              <a:t>test.t</a:t>
            </a:r>
            <a:r>
              <a:rPr lang="en-GB" dirty="0" err="1" smtClean="0"/>
              <a:t>xt</a:t>
            </a:r>
            <a:r>
              <a:rPr lang="en-GB" dirty="0" smtClean="0"/>
              <a:t>", "r“);</a:t>
            </a:r>
            <a:br>
              <a:rPr lang="en-GB" dirty="0" smtClean="0"/>
            </a:br>
            <a:r>
              <a:rPr lang="en-GB" dirty="0" smtClean="0"/>
              <a:t>echo </a:t>
            </a:r>
            <a:r>
              <a:rPr lang="en-US" dirty="0" err="1" smtClean="0"/>
              <a:t>fread</a:t>
            </a:r>
            <a:r>
              <a:rPr lang="en-US" dirty="0" smtClean="0"/>
              <a:t>($</a:t>
            </a:r>
            <a:r>
              <a:rPr lang="en-US" dirty="0" err="1" smtClean="0"/>
              <a:t>myfile,filesize</a:t>
            </a:r>
            <a:r>
              <a:rPr lang="en-US" dirty="0" smtClean="0"/>
              <a:t>(“test.txt"));</a:t>
            </a:r>
          </a:p>
          <a:p>
            <a:r>
              <a:rPr lang="en-GB" dirty="0" err="1" smtClean="0"/>
              <a:t>fclose</a:t>
            </a:r>
            <a:r>
              <a:rPr lang="en-GB" dirty="0" smtClean="0"/>
              <a:t>($</a:t>
            </a:r>
            <a:r>
              <a:rPr lang="en-GB" dirty="0" err="1" smtClean="0"/>
              <a:t>myfile</a:t>
            </a:r>
            <a:r>
              <a:rPr lang="en-GB" dirty="0" smtClean="0"/>
              <a:t>);</a:t>
            </a:r>
            <a:br>
              <a:rPr lang="en-GB" dirty="0" smtClean="0"/>
            </a:br>
            <a:r>
              <a:rPr lang="en-GB" dirty="0" smtClean="0"/>
              <a:t>?&gt;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5969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Συνέχεια….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00808"/>
            <a:ext cx="7065011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PHP </a:t>
            </a:r>
            <a:r>
              <a:rPr lang="en-US" b="1" dirty="0" err="1" smtClean="0"/>
              <a:t>fgets</a:t>
            </a:r>
            <a:r>
              <a:rPr lang="en-US" b="1" dirty="0" smtClean="0"/>
              <a:t>() </a:t>
            </a:r>
            <a:r>
              <a:rPr lang="el-GR" dirty="0" smtClean="0"/>
              <a:t>ανάγνωση μιας γραμμής</a:t>
            </a:r>
          </a:p>
          <a:p>
            <a:endParaRPr lang="el-GR" dirty="0" smtClean="0"/>
          </a:p>
          <a:p>
            <a:r>
              <a:rPr lang="en-GB" b="1" dirty="0" smtClean="0"/>
              <a:t>PHP </a:t>
            </a:r>
            <a:r>
              <a:rPr lang="en-GB" b="1" dirty="0" err="1" smtClean="0"/>
              <a:t>feof</a:t>
            </a:r>
            <a:r>
              <a:rPr lang="en-GB" b="1" dirty="0" smtClean="0"/>
              <a:t>()</a:t>
            </a:r>
            <a:r>
              <a:rPr lang="el-GR" b="1" dirty="0" smtClean="0"/>
              <a:t> </a:t>
            </a:r>
            <a:r>
              <a:rPr lang="el-GR" dirty="0" smtClean="0"/>
              <a:t>έλεγχος εάν η τρέχουσα θέση είναι το </a:t>
            </a:r>
            <a:r>
              <a:rPr lang="en-US" dirty="0" smtClean="0"/>
              <a:t>EOF</a:t>
            </a:r>
            <a:endParaRPr lang="el-GR" dirty="0" smtClean="0"/>
          </a:p>
          <a:p>
            <a:endParaRPr lang="el-GR" dirty="0" smtClean="0"/>
          </a:p>
          <a:p>
            <a:r>
              <a:rPr lang="en-US" b="1" dirty="0" smtClean="0"/>
              <a:t>PHP </a:t>
            </a:r>
            <a:r>
              <a:rPr lang="en-US" b="1" dirty="0" err="1" smtClean="0"/>
              <a:t>fgetc</a:t>
            </a:r>
            <a:r>
              <a:rPr lang="en-US" b="1" dirty="0" smtClean="0"/>
              <a:t>()</a:t>
            </a:r>
            <a:r>
              <a:rPr lang="el-GR" b="1" dirty="0" smtClean="0"/>
              <a:t> </a:t>
            </a:r>
            <a:r>
              <a:rPr lang="el-GR" dirty="0" smtClean="0"/>
              <a:t>ανάγνωση ενός χαρακτήρα του αρχείου</a:t>
            </a:r>
          </a:p>
          <a:p>
            <a:endParaRPr lang="el-GR" dirty="0" smtClean="0"/>
          </a:p>
          <a:p>
            <a:r>
              <a:rPr lang="en-US" b="1" dirty="0" smtClean="0"/>
              <a:t>PHP </a:t>
            </a:r>
            <a:r>
              <a:rPr lang="en-US" b="1" dirty="0" err="1" smtClean="0"/>
              <a:t>fwrite</a:t>
            </a:r>
            <a:r>
              <a:rPr lang="en-US" b="1" dirty="0" smtClean="0"/>
              <a:t>()</a:t>
            </a:r>
            <a:r>
              <a:rPr lang="el-GR" b="1" dirty="0" smtClean="0"/>
              <a:t> </a:t>
            </a:r>
            <a:r>
              <a:rPr lang="el-GR" dirty="0" smtClean="0"/>
              <a:t>εγγραφή σε αρχείο που έχει ανοιχθεί για ή/και για εγγραφή</a:t>
            </a:r>
            <a:endParaRPr lang="en-US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6444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upload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9" y="1196752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Προσοχή οι </a:t>
            </a:r>
            <a:r>
              <a:rPr lang="en-US" dirty="0" smtClean="0"/>
              <a:t>servers </a:t>
            </a:r>
            <a:r>
              <a:rPr lang="el-GR" dirty="0" smtClean="0"/>
              <a:t>δεν επιτρέπουν το ανέβασμα αρχείου θα πρέπει να το ρυθμίσετε στον </a:t>
            </a:r>
            <a:r>
              <a:rPr lang="en-US" dirty="0" smtClean="0"/>
              <a:t>server </a:t>
            </a:r>
            <a:r>
              <a:rPr lang="el-GR" dirty="0" smtClean="0"/>
              <a:t>και πιο ειδικά</a:t>
            </a:r>
            <a:r>
              <a:rPr lang="en-US" dirty="0" smtClean="0"/>
              <a:t> </a:t>
            </a:r>
            <a:r>
              <a:rPr lang="el-GR" dirty="0" smtClean="0"/>
              <a:t>πηγαίνετε στο </a:t>
            </a:r>
            <a:r>
              <a:rPr lang="en-US" dirty="0" smtClean="0"/>
              <a:t>php.ini </a:t>
            </a:r>
            <a:r>
              <a:rPr lang="el-GR" dirty="0" smtClean="0"/>
              <a:t>και αφού βρείτε το </a:t>
            </a:r>
            <a:r>
              <a:rPr lang="en-US" dirty="0" err="1" smtClean="0"/>
              <a:t>file_uploads</a:t>
            </a:r>
            <a:r>
              <a:rPr lang="en-US" dirty="0" smtClean="0"/>
              <a:t> </a:t>
            </a:r>
            <a:r>
              <a:rPr lang="el-GR" dirty="0" smtClean="0"/>
              <a:t>το αλλάζετε σε </a:t>
            </a:r>
            <a:r>
              <a:rPr lang="en-GB" dirty="0" err="1" smtClean="0"/>
              <a:t>file_uploads</a:t>
            </a:r>
            <a:r>
              <a:rPr lang="en-GB" dirty="0" smtClean="0"/>
              <a:t> = On</a:t>
            </a:r>
          </a:p>
          <a:p>
            <a:endParaRPr lang="en-GB" dirty="0"/>
          </a:p>
          <a:p>
            <a:r>
              <a:rPr lang="el-GR" dirty="0" smtClean="0"/>
              <a:t>Η διαδικασία απαιτεί δύο σελίδες (</a:t>
            </a:r>
            <a:r>
              <a:rPr lang="el-GR" sz="1400" i="1" dirty="0" smtClean="0"/>
              <a:t>ή δυο εκτελέσεις της ίδιας σελίδας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Ας μείνουμε στο παράδειγμα των δυο σελίδων….</a:t>
            </a:r>
          </a:p>
          <a:p>
            <a:endParaRPr lang="el-GR" dirty="0"/>
          </a:p>
          <a:p>
            <a:r>
              <a:rPr lang="el-GR" dirty="0" smtClean="0"/>
              <a:t>Η μια σελίδα απαιτεί την παρουσία μιας φόρμας με ιδιότητες </a:t>
            </a:r>
            <a:r>
              <a:rPr lang="el-GR" dirty="0"/>
              <a:t>method="post" </a:t>
            </a:r>
            <a:r>
              <a:rPr lang="el-GR" dirty="0" smtClean="0"/>
              <a:t> και </a:t>
            </a:r>
            <a:r>
              <a:rPr lang="en-US" dirty="0" err="1" smtClean="0"/>
              <a:t>enctype</a:t>
            </a:r>
            <a:r>
              <a:rPr lang="en-US" dirty="0"/>
              <a:t>="multipart/form-data</a:t>
            </a:r>
            <a:r>
              <a:rPr lang="en-US" dirty="0" smtClean="0"/>
              <a:t>"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Οι άλλοι τύποι </a:t>
            </a:r>
            <a:r>
              <a:rPr lang="en-US" dirty="0" smtClean="0"/>
              <a:t>encode </a:t>
            </a:r>
            <a:r>
              <a:rPr lang="el-GR" dirty="0" smtClean="0"/>
              <a:t>τα δεδομένα που αποστέλλονται είναι:</a:t>
            </a:r>
          </a:p>
          <a:p>
            <a:endParaRPr lang="el-G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application/x-www-form-</a:t>
            </a:r>
            <a:r>
              <a:rPr lang="en-US" dirty="0" err="1" smtClean="0"/>
              <a:t>urlencoded</a:t>
            </a:r>
            <a:r>
              <a:rPr lang="el-GR" dirty="0" smtClean="0"/>
              <a:t>= (</a:t>
            </a:r>
            <a:r>
              <a:rPr lang="en-US" dirty="0" smtClean="0"/>
              <a:t>Default</a:t>
            </a:r>
            <a:r>
              <a:rPr lang="el-GR" dirty="0" smtClean="0"/>
              <a:t>) Ολοι οι χαρακτήρες κωδικοποιούνται πριν να αποσταλλούν </a:t>
            </a:r>
            <a:r>
              <a:rPr lang="en-US" dirty="0" smtClean="0"/>
              <a:t>(</a:t>
            </a:r>
            <a:r>
              <a:rPr lang="el-GR" dirty="0" smtClean="0"/>
              <a:t>τα κενά γίνονται χαρακτήρες </a:t>
            </a:r>
            <a:r>
              <a:rPr lang="en-US" dirty="0" smtClean="0"/>
              <a:t>"+", </a:t>
            </a:r>
            <a:r>
              <a:rPr lang="el-GR" dirty="0" smtClean="0"/>
              <a:t>και οι </a:t>
            </a:r>
            <a:r>
              <a:rPr lang="en-US" dirty="0" smtClean="0"/>
              <a:t>special </a:t>
            </a:r>
            <a:r>
              <a:rPr lang="en-US" dirty="0"/>
              <a:t>characters </a:t>
            </a:r>
            <a:r>
              <a:rPr lang="el-GR" dirty="0" smtClean="0"/>
              <a:t>μετατρέπονται σε </a:t>
            </a:r>
            <a:r>
              <a:rPr lang="en-US" dirty="0" smtClean="0"/>
              <a:t>ASCII HEX)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multipart/form-data</a:t>
            </a:r>
            <a:r>
              <a:rPr lang="el-GR" dirty="0" smtClean="0"/>
              <a:t>=Καμμία κωδικοποίηση των χαρακτήρων (για μεταφορά αρχείων)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text/plain</a:t>
            </a:r>
            <a:r>
              <a:rPr lang="el-GR" dirty="0" smtClean="0"/>
              <a:t>=Τα</a:t>
            </a:r>
            <a:r>
              <a:rPr lang="en-US" dirty="0" smtClean="0"/>
              <a:t> </a:t>
            </a:r>
            <a:r>
              <a:rPr lang="el-GR" dirty="0" smtClean="0"/>
              <a:t>κενά γίνονται </a:t>
            </a:r>
            <a:r>
              <a:rPr lang="en-US" dirty="0" smtClean="0"/>
              <a:t>"+", </a:t>
            </a:r>
            <a:r>
              <a:rPr lang="el-GR" dirty="0" smtClean="0"/>
              <a:t>δεν κωδικοποιείται κανένας άλλος χαρακτήρας</a:t>
            </a:r>
          </a:p>
        </p:txBody>
      </p:sp>
    </p:spTree>
    <p:extLst>
      <p:ext uri="{BB962C8B-B14F-4D97-AF65-F5344CB8AC3E}">
        <p14:creationId xmlns:p14="http://schemas.microsoft.com/office/powerpoint/2010/main" val="1149875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σελίδα της επιλογής του αρχείου και της αποστολής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1259632" y="1628800"/>
            <a:ext cx="74271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&lt;html&gt;</a:t>
            </a:r>
          </a:p>
          <a:p>
            <a:r>
              <a:rPr lang="el-GR" dirty="0"/>
              <a:t>&lt;body&gt;</a:t>
            </a:r>
          </a:p>
          <a:p>
            <a:endParaRPr lang="el-GR" dirty="0"/>
          </a:p>
          <a:p>
            <a:r>
              <a:rPr lang="el-GR" dirty="0"/>
              <a:t>&lt;form action="upload.php" method="post" enctype="multipart/form-data"&gt;</a:t>
            </a:r>
          </a:p>
          <a:p>
            <a:r>
              <a:rPr lang="el-GR" dirty="0"/>
              <a:t>    Select image to upload:</a:t>
            </a:r>
          </a:p>
          <a:p>
            <a:r>
              <a:rPr lang="el-GR" dirty="0"/>
              <a:t>    &lt;input type="file" name="fileToUpload" id="fileToUpload"&gt;</a:t>
            </a:r>
          </a:p>
          <a:p>
            <a:r>
              <a:rPr lang="el-GR" dirty="0"/>
              <a:t>    &lt;input type="submit" value="Upload Image" name="submit"&gt;</a:t>
            </a:r>
          </a:p>
          <a:p>
            <a:r>
              <a:rPr lang="el-GR" dirty="0"/>
              <a:t>&lt;/form&gt;</a:t>
            </a:r>
          </a:p>
          <a:p>
            <a:endParaRPr lang="el-GR" dirty="0"/>
          </a:p>
          <a:p>
            <a:r>
              <a:rPr lang="el-GR" dirty="0"/>
              <a:t>&lt;/body&gt;</a:t>
            </a:r>
          </a:p>
          <a:p>
            <a:r>
              <a:rPr lang="el-GR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932148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Τυπικές τιμές (εξήγηση)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2286000" y="176293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/>
              <a:t>$_FILES['file']['tmp_name']- </a:t>
            </a:r>
            <a:r>
              <a:rPr lang="el-GR" dirty="0" smtClean="0"/>
              <a:t>παίρνουμε το όνομα του αρχείου στην προσωρινή θέση αποθήκευσης όπου τοποθετείται το αρχείο μέχρι να το επεξεργαστούμε </a:t>
            </a:r>
            <a:endParaRPr lang="el-GR" dirty="0"/>
          </a:p>
          <a:p>
            <a:endParaRPr lang="el-GR" dirty="0"/>
          </a:p>
          <a:p>
            <a:r>
              <a:rPr lang="el-GR" dirty="0"/>
              <a:t>$_FILES['file']['name'] </a:t>
            </a:r>
            <a:r>
              <a:rPr lang="el-GR" dirty="0" smtClean="0"/>
              <a:t>– Το όνομα του αρχείου που επέλεξε ο χρήστης</a:t>
            </a:r>
            <a:endParaRPr lang="el-GR" dirty="0"/>
          </a:p>
          <a:p>
            <a:endParaRPr lang="el-GR" dirty="0"/>
          </a:p>
          <a:p>
            <a:r>
              <a:rPr lang="el-GR" dirty="0"/>
              <a:t>$_FILES['file']['size'] - </a:t>
            </a:r>
            <a:r>
              <a:rPr lang="el-GR" dirty="0" smtClean="0"/>
              <a:t>size </a:t>
            </a:r>
            <a:r>
              <a:rPr lang="en-US" dirty="0" smtClean="0"/>
              <a:t>in </a:t>
            </a:r>
            <a:r>
              <a:rPr lang="el-GR" dirty="0" smtClean="0"/>
              <a:t>bytes</a:t>
            </a:r>
            <a:endParaRPr lang="el-GR" dirty="0"/>
          </a:p>
          <a:p>
            <a:endParaRPr lang="el-GR" dirty="0"/>
          </a:p>
          <a:p>
            <a:r>
              <a:rPr lang="el-GR" dirty="0"/>
              <a:t>$_FILES['file']['type'] - </a:t>
            </a:r>
            <a:r>
              <a:rPr lang="el-GR" dirty="0" smtClean="0"/>
              <a:t>MIME </a:t>
            </a:r>
            <a:r>
              <a:rPr lang="el-GR" dirty="0"/>
              <a:t>type </a:t>
            </a:r>
            <a:r>
              <a:rPr lang="el-GR" dirty="0" smtClean="0"/>
              <a:t>του αρχείου.</a:t>
            </a:r>
            <a:endParaRPr lang="el-GR" dirty="0"/>
          </a:p>
          <a:p>
            <a:endParaRPr lang="el-GR" dirty="0"/>
          </a:p>
          <a:p>
            <a:r>
              <a:rPr lang="el-GR" dirty="0"/>
              <a:t>$_FILES['file']['error'] </a:t>
            </a:r>
            <a:r>
              <a:rPr lang="el-GR" dirty="0" smtClean="0"/>
              <a:t>– πιθανό </a:t>
            </a:r>
            <a:r>
              <a:rPr lang="en-US" dirty="0" smtClean="0"/>
              <a:t>error code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4120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ελάχιστη σελιδα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2286000" y="145284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/>
              <a:t>&lt;?php</a:t>
            </a:r>
          </a:p>
          <a:p>
            <a:r>
              <a:rPr lang="el-GR" dirty="0"/>
              <a:t>if( $_FILES['file']['name'] != "" )</a:t>
            </a:r>
          </a:p>
          <a:p>
            <a:r>
              <a:rPr lang="el-GR" dirty="0"/>
              <a:t>{</a:t>
            </a:r>
          </a:p>
          <a:p>
            <a:r>
              <a:rPr lang="el-GR" dirty="0"/>
              <a:t>   copy( $_FILES['file']['name'], "/var/www/html" ) or </a:t>
            </a:r>
          </a:p>
          <a:p>
            <a:r>
              <a:rPr lang="el-GR" dirty="0"/>
              <a:t>           die( "Could not copy file!");</a:t>
            </a:r>
          </a:p>
          <a:p>
            <a:r>
              <a:rPr lang="el-GR" dirty="0"/>
              <a:t>}</a:t>
            </a:r>
          </a:p>
          <a:p>
            <a:r>
              <a:rPr lang="el-GR" dirty="0"/>
              <a:t>else</a:t>
            </a:r>
          </a:p>
          <a:p>
            <a:r>
              <a:rPr lang="el-GR" dirty="0"/>
              <a:t>{</a:t>
            </a:r>
          </a:p>
          <a:p>
            <a:r>
              <a:rPr lang="el-GR" dirty="0"/>
              <a:t>    die("No file specified!");</a:t>
            </a:r>
          </a:p>
          <a:p>
            <a:r>
              <a:rPr lang="el-GR" dirty="0"/>
              <a:t>}</a:t>
            </a:r>
          </a:p>
          <a:p>
            <a:r>
              <a:rPr lang="el-GR" dirty="0"/>
              <a:t>?&gt;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5157192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Η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Verdana" panose="020B0604030504040204" pitchFamily="34" charset="0"/>
              </a:rPr>
              <a:t>die() function </a:t>
            </a:r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τυπώνει στο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HTML</a:t>
            </a:r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 το μήνυμα και τερματίζει τον κώδικα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PHP </a:t>
            </a:r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απότομα.</a:t>
            </a:r>
          </a:p>
          <a:p>
            <a:endParaRPr lang="el-GR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Η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copy()</a:t>
            </a:r>
            <a:r>
              <a:rPr lang="en-US" dirty="0">
                <a:solidFill>
                  <a:srgbClr val="333333"/>
                </a:solidFill>
                <a:latin typeface="Verdana" panose="020B0604030504040204" pitchFamily="34" charset="0"/>
              </a:rPr>
              <a:t>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function </a:t>
            </a:r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 αντιγράφει ένα αρχείο από το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source </a:t>
            </a:r>
            <a:r>
              <a:rPr lang="el-GR" dirty="0" smtClean="0">
                <a:solidFill>
                  <a:srgbClr val="333333"/>
                </a:solidFill>
                <a:latin typeface="Verdana" panose="020B0604030504040204" pitchFamily="34" charset="0"/>
              </a:rPr>
              <a:t>σε </a:t>
            </a:r>
            <a:r>
              <a:rPr lang="en-US" dirty="0" smtClean="0">
                <a:solidFill>
                  <a:srgbClr val="333333"/>
                </a:solidFill>
                <a:latin typeface="Verdana" panose="020B0604030504040204" pitchFamily="34" charset="0"/>
              </a:rPr>
              <a:t>destination.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878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Architectures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Είναι η αρχιτεκτονική που δομεί ένα διαδίκτυο που αποτελείται από αντικείμενα που παράγουν δεδομένα χρήσιμα σε πολλές υπηρεσίες. Αυτές οι υπηρεσίες παραλαμβάνουν τα δεδομένα από ένα ή περισσότερα αντικείμενα και κατασκευάζουν μια υπηρεσία που απολαμβάνουν οι χρήστες ή δυνητικά και αυτή υπηρεσία προσφέρει δεδομένα μετασχηματισμένα σε άλλη υπηρεσία κλπ. Η ανταλλαγή των δεδομένων γίνεται μέσω κάποιου πρωτόκολλου ανταλλαγής.</a:t>
            </a:r>
            <a:endParaRPr lang="el-GR" dirty="0"/>
          </a:p>
        </p:txBody>
      </p:sp>
      <p:pic>
        <p:nvPicPr>
          <p:cNvPr id="1028" name="Picture 4" descr="https://upload.wikimedia.org/wikipedia/commons/thumb/d/d4/SOA_Elements.png/450px-SOA_Elemen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40968"/>
            <a:ext cx="5328592" cy="3505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364" y="6381328"/>
            <a:ext cx="24721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1100" i="1" dirty="0">
                <a:solidFill>
                  <a:srgbClr val="222222"/>
                </a:solidFill>
                <a:latin typeface="Arial" panose="020B0604020202020204" pitchFamily="34" charset="0"/>
              </a:rPr>
              <a:t>Enterprise SOA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. Prentice Hall, 2005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298045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σελίδα που ελέγχει και έπειτα σώζει το αρχείο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68598" y="1196752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/>
              <a:t>&lt;?php</a:t>
            </a:r>
          </a:p>
          <a:p>
            <a:r>
              <a:rPr lang="el-GR" sz="1600" dirty="0"/>
              <a:t>$target_dir = "uploads/";</a:t>
            </a:r>
          </a:p>
          <a:p>
            <a:r>
              <a:rPr lang="el-GR" sz="1600" dirty="0"/>
              <a:t>$target_file = $target_dir . basename($_FILES["fileToUpload"]["name"]);</a:t>
            </a:r>
          </a:p>
          <a:p>
            <a:r>
              <a:rPr lang="el-GR" sz="1600" dirty="0"/>
              <a:t>$uploadOk = 1</a:t>
            </a:r>
            <a:r>
              <a:rPr lang="el-GR" sz="1600" dirty="0" smtClean="0"/>
              <a:t>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$imageFileType = pathinfo($target_file,PATHINFO_EXTENSION);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// Check if image file is a actual image or fake image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if(isset($_POST["submit"])) {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$check = getimagesize($_FILES["fileToUpload"]["tmp_name"]);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if($check !== false) {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    echo "File is an image - " . $check["mime"] . ".";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    $uploadOk = 1;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} else {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    echo "File is not an image.";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    $uploadOk = 0;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    }</a:t>
            </a:r>
          </a:p>
          <a:p>
            <a:r>
              <a:rPr lang="el-GR" sz="1600" dirty="0">
                <a:solidFill>
                  <a:schemeClr val="accent3">
                    <a:lumMod val="50000"/>
                  </a:schemeClr>
                </a:solidFill>
              </a:rPr>
              <a:t>}</a:t>
            </a:r>
          </a:p>
          <a:p>
            <a:r>
              <a:rPr lang="el-GR" sz="1600" dirty="0">
                <a:solidFill>
                  <a:schemeClr val="accent1">
                    <a:lumMod val="75000"/>
                  </a:schemeClr>
                </a:solidFill>
              </a:rPr>
              <a:t>// Check if file already exists</a:t>
            </a:r>
          </a:p>
          <a:p>
            <a:r>
              <a:rPr lang="el-GR" sz="1600" dirty="0">
                <a:solidFill>
                  <a:schemeClr val="accent1">
                    <a:lumMod val="75000"/>
                  </a:schemeClr>
                </a:solidFill>
              </a:rPr>
              <a:t>if (file_exists($target_file)) {</a:t>
            </a:r>
          </a:p>
          <a:p>
            <a:r>
              <a:rPr lang="el-GR" sz="1600" dirty="0">
                <a:solidFill>
                  <a:schemeClr val="accent1">
                    <a:lumMod val="75000"/>
                  </a:schemeClr>
                </a:solidFill>
              </a:rPr>
              <a:t>    echo "Sorry, file already exists.";</a:t>
            </a:r>
          </a:p>
          <a:p>
            <a:r>
              <a:rPr lang="el-GR" sz="1600" dirty="0">
                <a:solidFill>
                  <a:schemeClr val="accent1">
                    <a:lumMod val="75000"/>
                  </a:schemeClr>
                </a:solidFill>
              </a:rPr>
              <a:t>    $uploadOk = 0;</a:t>
            </a:r>
          </a:p>
          <a:p>
            <a:r>
              <a:rPr lang="el-GR" sz="1600" dirty="0" smtClean="0"/>
              <a:t>}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2551224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620688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>
                <a:solidFill>
                  <a:schemeClr val="accent6">
                    <a:lumMod val="75000"/>
                  </a:schemeClr>
                </a:solidFill>
              </a:rPr>
              <a:t>// Check file size</a:t>
            </a:r>
          </a:p>
          <a:p>
            <a:r>
              <a:rPr lang="el-GR" sz="1600" dirty="0">
                <a:solidFill>
                  <a:schemeClr val="accent6">
                    <a:lumMod val="75000"/>
                  </a:schemeClr>
                </a:solidFill>
              </a:rPr>
              <a:t>if ($_FILES["fileToUpload"]["size"] &gt; 500000) {</a:t>
            </a:r>
          </a:p>
          <a:p>
            <a:r>
              <a:rPr lang="el-GR" sz="1600" dirty="0">
                <a:solidFill>
                  <a:schemeClr val="accent6">
                    <a:lumMod val="75000"/>
                  </a:schemeClr>
                </a:solidFill>
              </a:rPr>
              <a:t>    echo "Sorry, your file is too large.";</a:t>
            </a:r>
          </a:p>
          <a:p>
            <a:r>
              <a:rPr lang="el-GR" sz="1600" dirty="0">
                <a:solidFill>
                  <a:schemeClr val="accent6">
                    <a:lumMod val="75000"/>
                  </a:schemeClr>
                </a:solidFill>
              </a:rPr>
              <a:t>    $uploadOk = 0;</a:t>
            </a:r>
          </a:p>
          <a:p>
            <a:r>
              <a:rPr lang="el-GR" sz="1600" dirty="0">
                <a:solidFill>
                  <a:schemeClr val="accent6">
                    <a:lumMod val="75000"/>
                  </a:schemeClr>
                </a:solidFill>
              </a:rPr>
              <a:t>}</a:t>
            </a:r>
          </a:p>
          <a:p>
            <a:r>
              <a:rPr lang="el-GR" sz="1600" dirty="0">
                <a:solidFill>
                  <a:srgbClr val="0070C0"/>
                </a:solidFill>
              </a:rPr>
              <a:t>// Allow certain file formats</a:t>
            </a:r>
          </a:p>
          <a:p>
            <a:r>
              <a:rPr lang="el-GR" sz="1600" dirty="0">
                <a:solidFill>
                  <a:srgbClr val="0070C0"/>
                </a:solidFill>
              </a:rPr>
              <a:t>if($imageFileType != "jpg" &amp;&amp; $imageFileType != "png" &amp;&amp; $imageFileType != "jpeg"</a:t>
            </a:r>
          </a:p>
          <a:p>
            <a:r>
              <a:rPr lang="el-GR" sz="1600" dirty="0">
                <a:solidFill>
                  <a:srgbClr val="0070C0"/>
                </a:solidFill>
              </a:rPr>
              <a:t>&amp;&amp; $imageFileType != "gif" ) {</a:t>
            </a:r>
          </a:p>
          <a:p>
            <a:r>
              <a:rPr lang="el-GR" sz="1600" dirty="0">
                <a:solidFill>
                  <a:srgbClr val="0070C0"/>
                </a:solidFill>
              </a:rPr>
              <a:t>    echo "Sorry, only JPG, JPEG, PNG &amp; GIF files are allowed.";</a:t>
            </a:r>
          </a:p>
          <a:p>
            <a:r>
              <a:rPr lang="el-GR" sz="1600" dirty="0">
                <a:solidFill>
                  <a:srgbClr val="0070C0"/>
                </a:solidFill>
              </a:rPr>
              <a:t>    $uploadOk = 0;</a:t>
            </a:r>
          </a:p>
          <a:p>
            <a:r>
              <a:rPr lang="el-GR" sz="1600" dirty="0">
                <a:solidFill>
                  <a:srgbClr val="0070C0"/>
                </a:solidFill>
              </a:rPr>
              <a:t>}</a:t>
            </a:r>
          </a:p>
          <a:p>
            <a:endParaRPr lang="el-GR" sz="1600" dirty="0"/>
          </a:p>
          <a:p>
            <a:r>
              <a:rPr lang="el-GR" sz="1600" dirty="0">
                <a:solidFill>
                  <a:srgbClr val="7030A0"/>
                </a:solidFill>
              </a:rPr>
              <a:t>// Check if $uploadOk is set to 0 by an error</a:t>
            </a:r>
          </a:p>
          <a:p>
            <a:r>
              <a:rPr lang="el-GR" sz="1600" dirty="0">
                <a:solidFill>
                  <a:srgbClr val="7030A0"/>
                </a:solidFill>
              </a:rPr>
              <a:t>if ($uploadOk == 0) {</a:t>
            </a:r>
          </a:p>
          <a:p>
            <a:r>
              <a:rPr lang="el-GR" sz="1600" dirty="0">
                <a:solidFill>
                  <a:srgbClr val="7030A0"/>
                </a:solidFill>
              </a:rPr>
              <a:t>    echo "Sorry, your file was not uploaded.";</a:t>
            </a:r>
          </a:p>
          <a:p>
            <a:r>
              <a:rPr lang="el-GR" sz="1600" dirty="0"/>
              <a:t>// if everything is ok, try to upload file</a:t>
            </a:r>
          </a:p>
          <a:p>
            <a:r>
              <a:rPr lang="el-GR" sz="1600" dirty="0"/>
              <a:t>} else {</a:t>
            </a:r>
          </a:p>
          <a:p>
            <a:r>
              <a:rPr lang="el-GR" sz="1600" dirty="0"/>
              <a:t>    if (move_uploaded_file($_FILES["fileToUpload"]["tmp_name"], $target_file)) {</a:t>
            </a:r>
          </a:p>
          <a:p>
            <a:r>
              <a:rPr lang="el-GR" sz="1600" dirty="0"/>
              <a:t>        echo "The file ". basename( $_FILES["fileToUpload"]["name"]). " has been uploaded.";</a:t>
            </a:r>
          </a:p>
          <a:p>
            <a:r>
              <a:rPr lang="el-GR" sz="1600" dirty="0"/>
              <a:t>    } else {</a:t>
            </a:r>
          </a:p>
          <a:p>
            <a:r>
              <a:rPr lang="el-GR" sz="1600" dirty="0"/>
              <a:t>        echo "Sorry, there was an error uploading your file.";</a:t>
            </a:r>
          </a:p>
          <a:p>
            <a:r>
              <a:rPr lang="el-GR" sz="1600" dirty="0"/>
              <a:t>    }</a:t>
            </a:r>
          </a:p>
          <a:p>
            <a:r>
              <a:rPr lang="el-GR" sz="1600" dirty="0"/>
              <a:t>}</a:t>
            </a:r>
          </a:p>
          <a:p>
            <a:r>
              <a:rPr lang="el-GR" sz="1600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5978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XML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3563888" y="386104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$xml=</a:t>
            </a:r>
            <a:r>
              <a:rPr lang="en-US" dirty="0" err="1"/>
              <a:t>simplexml_load_file</a:t>
            </a:r>
            <a:r>
              <a:rPr lang="en-US" dirty="0"/>
              <a:t>("note.xml") or die("Error: Cannot create object");</a:t>
            </a:r>
          </a:p>
          <a:p>
            <a:r>
              <a:rPr lang="en-US" dirty="0"/>
              <a:t>echo $xml-</a:t>
            </a:r>
            <a:r>
              <a:rPr lang="en-US" dirty="0" smtClean="0"/>
              <a:t>&gt;header </a:t>
            </a:r>
            <a:r>
              <a:rPr lang="en-US" dirty="0"/>
              <a:t>. "&lt;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echo $xml-</a:t>
            </a:r>
            <a:r>
              <a:rPr lang="en-US" dirty="0" smtClean="0"/>
              <a:t>&gt;body;</a:t>
            </a:r>
            <a:endParaRPr lang="en-US" dirty="0"/>
          </a:p>
          <a:p>
            <a:r>
              <a:rPr lang="en-US" dirty="0" smtClean="0"/>
              <a:t>?&gt;</a:t>
            </a:r>
            <a:endParaRPr lang="el-GR" dirty="0"/>
          </a:p>
        </p:txBody>
      </p:sp>
      <p:sp>
        <p:nvSpPr>
          <p:cNvPr id="5" name="2 - Ορθογώνιο"/>
          <p:cNvSpPr/>
          <p:nvPr/>
        </p:nvSpPr>
        <p:spPr>
          <a:xfrm>
            <a:off x="179512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offer.xml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&lt;?xml version="1.0" encoding="UTF-8"?&gt;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&lt;offer&gt;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header&gt;50% Discount on rooms&lt;/header&gt;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&lt;body&gt; Today all rooms 50% down&lt;/body&gt;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/offer&gt;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PHP XML-DOM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offer.xml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&lt;?xml version="1.0" encoding="UTF-8"?&gt;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&lt;offer&gt;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header&gt;50% Discount on rooms&lt;/header&gt;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&lt;body&gt; Today all rooms 50% down&lt;/body&gt;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/offer&gt;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41490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&lt;?</a:t>
            </a:r>
            <a:r>
              <a:rPr lang="en-GB" dirty="0" err="1"/>
              <a:t>php</a:t>
            </a:r>
            <a:endParaRPr lang="en-GB" dirty="0"/>
          </a:p>
          <a:p>
            <a:r>
              <a:rPr lang="en-GB" dirty="0"/>
              <a:t>$</a:t>
            </a:r>
            <a:r>
              <a:rPr lang="en-GB" dirty="0" err="1"/>
              <a:t>xmlDoc</a:t>
            </a:r>
            <a:r>
              <a:rPr lang="en-GB" dirty="0"/>
              <a:t> = new </a:t>
            </a:r>
            <a:r>
              <a:rPr lang="en-GB" dirty="0" err="1"/>
              <a:t>DOMDocument</a:t>
            </a:r>
            <a:r>
              <a:rPr lang="en-GB" dirty="0"/>
              <a:t>();</a:t>
            </a:r>
          </a:p>
          <a:p>
            <a:r>
              <a:rPr lang="en-GB" dirty="0"/>
              <a:t>$</a:t>
            </a:r>
            <a:r>
              <a:rPr lang="en-GB" dirty="0" err="1"/>
              <a:t>xmlDoc</a:t>
            </a:r>
            <a:r>
              <a:rPr lang="en-GB" dirty="0"/>
              <a:t>-&gt;load(“offer.xml");</a:t>
            </a:r>
          </a:p>
          <a:p>
            <a:r>
              <a:rPr lang="en-GB" dirty="0"/>
              <a:t>print $</a:t>
            </a:r>
            <a:r>
              <a:rPr lang="en-GB" dirty="0" err="1"/>
              <a:t>xmlDoc</a:t>
            </a:r>
            <a:r>
              <a:rPr lang="en-GB" dirty="0"/>
              <a:t>-&gt;</a:t>
            </a:r>
            <a:r>
              <a:rPr lang="en-GB" dirty="0" err="1"/>
              <a:t>saveXML</a:t>
            </a:r>
            <a:r>
              <a:rPr lang="en-GB" dirty="0"/>
              <a:t>();</a:t>
            </a:r>
          </a:p>
          <a:p>
            <a:r>
              <a:rPr lang="en-GB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278114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XML DOM</a:t>
            </a:r>
            <a:endParaRPr lang="el-GR" dirty="0"/>
          </a:p>
        </p:txBody>
      </p:sp>
      <p:sp>
        <p:nvSpPr>
          <p:cNvPr id="3" name="4 - Ορθογώνιο"/>
          <p:cNvSpPr/>
          <p:nvPr/>
        </p:nvSpPr>
        <p:spPr>
          <a:xfrm>
            <a:off x="4499992" y="3501008"/>
            <a:ext cx="4320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 = new </a:t>
            </a:r>
            <a:r>
              <a:rPr lang="en-GB" dirty="0" err="1" smtClean="0"/>
              <a:t>DOMDocument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-&gt;load(“offer.xml");</a:t>
            </a:r>
          </a:p>
          <a:p>
            <a:endParaRPr lang="en-GB" dirty="0" smtClean="0"/>
          </a:p>
          <a:p>
            <a:r>
              <a:rPr lang="en-GB" dirty="0" smtClean="0"/>
              <a:t>$x = $</a:t>
            </a:r>
            <a:r>
              <a:rPr lang="en-GB" dirty="0" err="1" smtClean="0"/>
              <a:t>xmlDoc</a:t>
            </a:r>
            <a:r>
              <a:rPr lang="en-GB" dirty="0" smtClean="0"/>
              <a:t>-&gt;</a:t>
            </a:r>
            <a:r>
              <a:rPr lang="en-GB" dirty="0" err="1" smtClean="0"/>
              <a:t>documentElement</a:t>
            </a:r>
            <a:r>
              <a:rPr lang="en-GB" dirty="0" smtClean="0"/>
              <a:t>;</a:t>
            </a:r>
          </a:p>
          <a:p>
            <a:r>
              <a:rPr lang="en-GB" dirty="0" err="1" smtClean="0"/>
              <a:t>foreach</a:t>
            </a:r>
            <a:r>
              <a:rPr lang="en-GB" dirty="0" smtClean="0"/>
              <a:t> ($x-&gt;</a:t>
            </a:r>
            <a:r>
              <a:rPr lang="en-GB" dirty="0" err="1" smtClean="0"/>
              <a:t>childNodes</a:t>
            </a:r>
            <a:r>
              <a:rPr lang="en-GB" dirty="0" smtClean="0"/>
              <a:t> AS $item) {</a:t>
            </a:r>
          </a:p>
          <a:p>
            <a:r>
              <a:rPr lang="en-GB" dirty="0" smtClean="0"/>
              <a:t>  print $item-&gt;</a:t>
            </a:r>
            <a:r>
              <a:rPr lang="en-GB" dirty="0" err="1" smtClean="0"/>
              <a:t>nodeName</a:t>
            </a:r>
            <a:r>
              <a:rPr lang="en-GB" dirty="0" smtClean="0"/>
              <a:t> . " = " . $item-&gt; </a:t>
            </a:r>
            <a:r>
              <a:rPr lang="en-GB" dirty="0" err="1" smtClean="0"/>
              <a:t>nodeValue</a:t>
            </a:r>
            <a:r>
              <a:rPr lang="en-GB" dirty="0" smtClean="0"/>
              <a:t> . "&lt;</a:t>
            </a:r>
            <a:r>
              <a:rPr lang="en-GB" dirty="0" err="1" smtClean="0"/>
              <a:t>br</a:t>
            </a:r>
            <a:r>
              <a:rPr lang="en-GB" dirty="0" smtClean="0"/>
              <a:t>&gt;";</a:t>
            </a:r>
          </a:p>
          <a:p>
            <a:r>
              <a:rPr lang="en-GB" dirty="0" smtClean="0"/>
              <a:t>}</a:t>
            </a:r>
          </a:p>
          <a:p>
            <a:r>
              <a:rPr lang="en-GB" dirty="0" smtClean="0"/>
              <a:t>?&gt; </a:t>
            </a:r>
            <a:endParaRPr lang="en-GB" dirty="0"/>
          </a:p>
        </p:txBody>
      </p:sp>
      <p:sp>
        <p:nvSpPr>
          <p:cNvPr id="4" name="2 - Ορθογώνιο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offer.xml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&lt;?xml version="1.0" encoding="UTF-8"?&gt;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&lt;offer&gt;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header&gt;50% Discount on rooms&lt;/header&gt;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&lt;body&gt; Today all rooms 50% down&lt;/body&gt;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&lt; /offer&gt;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75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22920" y="2204864"/>
            <a:ext cx="8892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“</a:t>
            </a:r>
            <a:r>
              <a:rPr lang="el-GR" i="1" dirty="0" err="1" smtClean="0"/>
              <a:t>To</a:t>
            </a:r>
            <a:r>
              <a:rPr lang="el-GR" i="1" dirty="0" smtClean="0"/>
              <a:t> </a:t>
            </a:r>
            <a:r>
              <a:rPr lang="el-GR" i="1" dirty="0"/>
              <a:t>JSON (</a:t>
            </a:r>
            <a:r>
              <a:rPr lang="el-GR" i="1" dirty="0" err="1"/>
              <a:t>JavaScript</a:t>
            </a:r>
            <a:r>
              <a:rPr lang="el-GR" i="1" dirty="0"/>
              <a:t> </a:t>
            </a:r>
            <a:r>
              <a:rPr lang="el-GR" i="1" dirty="0" err="1"/>
              <a:t>Object</a:t>
            </a:r>
            <a:r>
              <a:rPr lang="el-GR" i="1" dirty="0"/>
              <a:t> </a:t>
            </a:r>
            <a:r>
              <a:rPr lang="el-GR" i="1" dirty="0" err="1"/>
              <a:t>Notation</a:t>
            </a:r>
            <a:r>
              <a:rPr lang="el-GR" i="1" dirty="0"/>
              <a:t>) είναι ένα ελαφρύ πρότυπο ανταλλαγής δεδομένων. Είναι εύκολο για τους ανθρώπους να το διαβάσουν και γράψουν. Είναι εύκολο για τις μηχανές να το αναλύσουν (</a:t>
            </a:r>
            <a:r>
              <a:rPr lang="el-GR" i="1" dirty="0" err="1"/>
              <a:t>parse</a:t>
            </a:r>
            <a:r>
              <a:rPr lang="el-GR" i="1" dirty="0"/>
              <a:t>) και να το παράγουν (</a:t>
            </a:r>
            <a:r>
              <a:rPr lang="el-GR" i="1" dirty="0" err="1"/>
              <a:t>generate</a:t>
            </a:r>
            <a:r>
              <a:rPr lang="el-GR" i="1" dirty="0"/>
              <a:t>). Είναι βασισμένο πάνω σε ένα υποσύνολο της γλώσσας προγραμματισμού </a:t>
            </a:r>
            <a:r>
              <a:rPr lang="el-GR" i="1" dirty="0" err="1"/>
              <a:t>JavaScript</a:t>
            </a:r>
            <a:r>
              <a:rPr lang="el-GR" i="1" dirty="0"/>
              <a:t>, Standard ECMA-262 Έκδοση 3η - Δεκέμβριος 1999. Το JSON είναι ένα πρότυπο κειμένου το οποίο είναι τελείως ανεξάρτητο από γλώσσες προγραμματισμού αλλά χρησιμοποιεί πρακτικές (</a:t>
            </a:r>
            <a:r>
              <a:rPr lang="el-GR" i="1" dirty="0" err="1"/>
              <a:t>conventions</a:t>
            </a:r>
            <a:r>
              <a:rPr lang="el-GR" i="1" dirty="0"/>
              <a:t>) οι οποίες είναι γνωστές στους προγραμματιστές της οικογένειας προγραμματισμού C, συμπεριλαμβανομένων των C, C++, C#, </a:t>
            </a:r>
            <a:r>
              <a:rPr lang="el-GR" i="1" dirty="0" err="1"/>
              <a:t>Java</a:t>
            </a:r>
            <a:r>
              <a:rPr lang="el-GR" i="1" dirty="0"/>
              <a:t>, </a:t>
            </a:r>
            <a:r>
              <a:rPr lang="el-GR" i="1" dirty="0" err="1"/>
              <a:t>JavaScript</a:t>
            </a:r>
            <a:r>
              <a:rPr lang="el-GR" i="1" dirty="0"/>
              <a:t>, </a:t>
            </a:r>
            <a:r>
              <a:rPr lang="el-GR" i="1" dirty="0" err="1"/>
              <a:t>Perl</a:t>
            </a:r>
            <a:r>
              <a:rPr lang="el-GR" i="1" dirty="0"/>
              <a:t>, </a:t>
            </a:r>
            <a:r>
              <a:rPr lang="el-GR" i="1" dirty="0" err="1"/>
              <a:t>Python</a:t>
            </a:r>
            <a:r>
              <a:rPr lang="el-GR" i="1" dirty="0"/>
              <a:t>, και πολλών άλλων. Αυτές οι ιδιότητες κάνουν το JSON μια ιδανική γλώσσα προγραμματισμού ανταλλαγής δεδομένων</a:t>
            </a:r>
            <a:r>
              <a:rPr lang="el-GR" i="1" dirty="0" smtClean="0"/>
              <a:t>.</a:t>
            </a:r>
            <a:r>
              <a:rPr lang="en-US" i="1" dirty="0" smtClean="0"/>
              <a:t>”</a:t>
            </a:r>
          </a:p>
          <a:p>
            <a:endParaRPr lang="el-GR" dirty="0" smtClean="0"/>
          </a:p>
          <a:p>
            <a:r>
              <a:rPr lang="el-GR" dirty="0" smtClean="0"/>
              <a:t>Από το </a:t>
            </a:r>
            <a:r>
              <a:rPr lang="en-US" dirty="0" smtClean="0"/>
              <a:t>www.json.org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Συντακτικό</a:t>
            </a:r>
            <a:endParaRPr lang="el-GR" dirty="0"/>
          </a:p>
        </p:txBody>
      </p:sp>
      <p:pic>
        <p:nvPicPr>
          <p:cNvPr id="3" name="Picture 2" descr="http://www.json.org/objec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42493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www.json.org/arra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838350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2636912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Object</a:t>
            </a:r>
            <a:r>
              <a:rPr lang="el-GR" dirty="0" smtClean="0"/>
              <a:t> </a:t>
            </a:r>
            <a:r>
              <a:rPr lang="en-US" dirty="0" smtClean="0"/>
              <a:t>{}</a:t>
            </a:r>
            <a:endParaRPr lang="en-US" dirty="0"/>
          </a:p>
          <a:p>
            <a:r>
              <a:rPr lang="el-GR" dirty="0" smtClean="0"/>
              <a:t>{</a:t>
            </a:r>
            <a:r>
              <a:rPr lang="en-US" dirty="0" smtClean="0"/>
              <a:t>string </a:t>
            </a:r>
            <a:r>
              <a:rPr lang="en-US" dirty="0"/>
              <a:t>: </a:t>
            </a:r>
            <a:r>
              <a:rPr lang="en-US" dirty="0" smtClean="0"/>
              <a:t>value</a:t>
            </a:r>
            <a:r>
              <a:rPr lang="el-GR" dirty="0" smtClean="0"/>
              <a:t>}</a:t>
            </a:r>
            <a:endParaRPr lang="el-GR" dirty="0"/>
          </a:p>
        </p:txBody>
      </p:sp>
      <p:sp>
        <p:nvSpPr>
          <p:cNvPr id="8" name="Rectangle 7"/>
          <p:cNvSpPr/>
          <p:nvPr/>
        </p:nvSpPr>
        <p:spPr>
          <a:xfrm>
            <a:off x="251520" y="508518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array</a:t>
            </a:r>
          </a:p>
          <a:p>
            <a:r>
              <a:rPr lang="en-US" dirty="0"/>
              <a:t>[]</a:t>
            </a:r>
          </a:p>
          <a:p>
            <a:r>
              <a:rPr lang="en-US" dirty="0" smtClean="0"/>
              <a:t>[value]</a:t>
            </a:r>
            <a:endParaRPr lang="en-US" dirty="0"/>
          </a:p>
          <a:p>
            <a:r>
              <a:rPr lang="en-US" dirty="0" smtClean="0"/>
              <a:t>Value</a:t>
            </a:r>
            <a:r>
              <a:rPr lang="el-GR" dirty="0" smtClean="0"/>
              <a:t> τύπου</a:t>
            </a:r>
            <a:endParaRPr lang="en-US" dirty="0"/>
          </a:p>
          <a:p>
            <a:r>
              <a:rPr lang="en-US" dirty="0" smtClean="0"/>
              <a:t>String</a:t>
            </a:r>
            <a:r>
              <a:rPr lang="el-GR" dirty="0" smtClean="0"/>
              <a:t>, </a:t>
            </a:r>
            <a:r>
              <a:rPr lang="en-US" dirty="0" smtClean="0"/>
              <a:t>number</a:t>
            </a:r>
            <a:r>
              <a:rPr lang="el-GR" dirty="0" smtClean="0"/>
              <a:t>, </a:t>
            </a:r>
            <a:r>
              <a:rPr lang="en-US" dirty="0" smtClean="0"/>
              <a:t>object</a:t>
            </a:r>
            <a:r>
              <a:rPr lang="el-GR" dirty="0" smtClean="0"/>
              <a:t>, </a:t>
            </a:r>
            <a:r>
              <a:rPr lang="en-US" dirty="0" smtClean="0"/>
              <a:t>array</a:t>
            </a:r>
            <a:r>
              <a:rPr lang="el-GR" dirty="0" smtClean="0"/>
              <a:t>, </a:t>
            </a:r>
            <a:r>
              <a:rPr lang="en-US" dirty="0" smtClean="0"/>
              <a:t>true</a:t>
            </a:r>
            <a:r>
              <a:rPr lang="el-GR" dirty="0"/>
              <a:t>/</a:t>
            </a:r>
            <a:r>
              <a:rPr lang="en-US" dirty="0" smtClean="0"/>
              <a:t>false</a:t>
            </a:r>
            <a:r>
              <a:rPr lang="el-GR" dirty="0" smtClean="0"/>
              <a:t>, </a:t>
            </a:r>
            <a:r>
              <a:rPr lang="en-US" dirty="0" smtClean="0"/>
              <a:t>null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10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+ PHP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899592" y="155679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&lt;?php</a:t>
            </a:r>
          </a:p>
          <a:p>
            <a:r>
              <a:rPr lang="en-US">
                <a:latin typeface="Consolas" panose="020B0609020204030204" pitchFamily="49" charset="0"/>
              </a:rPr>
              <a:t>$myObj-&gt;name = "John";</a:t>
            </a:r>
          </a:p>
          <a:p>
            <a:r>
              <a:rPr lang="en-US">
                <a:latin typeface="Consolas" panose="020B0609020204030204" pitchFamily="49" charset="0"/>
              </a:rPr>
              <a:t>$myObj-&gt;age = 30;</a:t>
            </a:r>
          </a:p>
          <a:p>
            <a:r>
              <a:rPr lang="en-US">
                <a:latin typeface="Consolas" panose="020B0609020204030204" pitchFamily="49" charset="0"/>
              </a:rPr>
              <a:t>$myObj-&gt;city = "New York";</a:t>
            </a:r>
          </a:p>
          <a:p>
            <a:endParaRPr lang="en-US">
              <a:latin typeface="Consolas" panose="020B0609020204030204" pitchFamily="49" charset="0"/>
            </a:endParaRPr>
          </a:p>
          <a:p>
            <a:r>
              <a:rPr lang="en-US">
                <a:latin typeface="Consolas" panose="020B0609020204030204" pitchFamily="49" charset="0"/>
              </a:rPr>
              <a:t>$myJSON = json_encode($myObj);</a:t>
            </a:r>
          </a:p>
          <a:p>
            <a:endParaRPr lang="en-US">
              <a:latin typeface="Consolas" panose="020B0609020204030204" pitchFamily="49" charset="0"/>
            </a:endParaRPr>
          </a:p>
          <a:p>
            <a:r>
              <a:rPr lang="en-US">
                <a:latin typeface="Consolas" panose="020B0609020204030204" pitchFamily="49" charset="0"/>
              </a:rPr>
              <a:t>echo $myJSON;</a:t>
            </a:r>
          </a:p>
          <a:p>
            <a:r>
              <a:rPr lang="en-US">
                <a:latin typeface="Consolas" panose="020B0609020204030204" pitchFamily="49" charset="0"/>
              </a:rPr>
              <a:t>?&gt;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755577" y="515719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</a:t>
            </a:r>
            <a:r>
              <a:rPr lang="en-US" dirty="0" smtClean="0"/>
              <a:t>PHP </a:t>
            </a:r>
            <a:r>
              <a:rPr lang="el-GR" dirty="0" smtClean="0"/>
              <a:t>έχει τη συνάρτηση </a:t>
            </a:r>
            <a:r>
              <a:rPr lang="en-US" dirty="0" err="1" smtClean="0"/>
              <a:t>json_enconde</a:t>
            </a:r>
            <a:r>
              <a:rPr lang="en-US" dirty="0" smtClean="0"/>
              <a:t> </a:t>
            </a:r>
            <a:r>
              <a:rPr lang="el-GR" dirty="0" smtClean="0"/>
              <a:t>για να μετατρέπει οποιοδήποτε αντικείμενο σε συντακτικό </a:t>
            </a:r>
            <a:r>
              <a:rPr lang="en-US" dirty="0" smtClean="0"/>
              <a:t>JSON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964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+ </a:t>
            </a:r>
            <a:r>
              <a:rPr lang="en-US" dirty="0" err="1" smtClean="0"/>
              <a:t>Javascript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&lt;!DOCTYPE html&gt;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r>
              <a:rPr lang="en-US" dirty="0" smtClean="0"/>
              <a:t>&lt;</a:t>
            </a:r>
            <a:r>
              <a:rPr lang="en-US" dirty="0"/>
              <a:t>h2&gt;Get data as JSON from a PHP file on the server.&lt;/h2&gt;</a:t>
            </a:r>
          </a:p>
          <a:p>
            <a:r>
              <a:rPr lang="en-US" dirty="0" smtClean="0"/>
              <a:t>&lt;</a:t>
            </a:r>
            <a:r>
              <a:rPr lang="en-US" dirty="0"/>
              <a:t>p id="demo"&gt;&lt;/p&gt;</a:t>
            </a:r>
          </a:p>
          <a:p>
            <a:r>
              <a:rPr lang="en-US" dirty="0" smtClean="0"/>
              <a:t>&lt;</a:t>
            </a:r>
            <a:r>
              <a:rPr lang="en-US" dirty="0"/>
              <a:t>script&gt;</a:t>
            </a:r>
          </a:p>
          <a:p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/>
              <a:t>xmlhttp</a:t>
            </a:r>
            <a:r>
              <a:rPr lang="en-US" dirty="0"/>
              <a:t> = new </a:t>
            </a:r>
            <a:r>
              <a:rPr lang="en-US" dirty="0" err="1"/>
              <a:t>XMLHttpRequest</a:t>
            </a:r>
            <a:r>
              <a:rPr lang="en-US" dirty="0"/>
              <a:t>();</a:t>
            </a:r>
          </a:p>
          <a:p>
            <a:r>
              <a:rPr lang="en-US" dirty="0" err="1" smtClean="0"/>
              <a:t>xmlhttp.onreadystatechange</a:t>
            </a:r>
            <a:r>
              <a:rPr lang="en-US" dirty="0" smtClean="0"/>
              <a:t> </a:t>
            </a:r>
            <a:r>
              <a:rPr lang="en-US" dirty="0"/>
              <a:t>= function() {</a:t>
            </a:r>
          </a:p>
          <a:p>
            <a:r>
              <a:rPr lang="en-US" dirty="0"/>
              <a:t>    if (</a:t>
            </a:r>
            <a:r>
              <a:rPr lang="en-US" dirty="0" err="1"/>
              <a:t>this.readyState</a:t>
            </a:r>
            <a:r>
              <a:rPr lang="en-US" dirty="0"/>
              <a:t> == 4 &amp;&amp; </a:t>
            </a:r>
            <a:r>
              <a:rPr lang="en-US" dirty="0" err="1"/>
              <a:t>this.status</a:t>
            </a:r>
            <a:r>
              <a:rPr lang="en-US" dirty="0"/>
              <a:t> == 200) {</a:t>
            </a:r>
          </a:p>
          <a:p>
            <a:r>
              <a:rPr lang="en-US" dirty="0"/>
              <a:t>        </a:t>
            </a:r>
            <a:r>
              <a:rPr lang="en-US" dirty="0" err="1"/>
              <a:t>myObj</a:t>
            </a:r>
            <a:r>
              <a:rPr lang="en-US" dirty="0"/>
              <a:t> = </a:t>
            </a:r>
            <a:r>
              <a:rPr lang="en-US" dirty="0" err="1"/>
              <a:t>JSON.parse</a:t>
            </a:r>
            <a:r>
              <a:rPr lang="en-US" dirty="0"/>
              <a:t>(</a:t>
            </a:r>
            <a:r>
              <a:rPr lang="en-US" dirty="0" err="1"/>
              <a:t>this.responseText</a:t>
            </a:r>
            <a:r>
              <a:rPr lang="en-US" dirty="0"/>
              <a:t>);</a:t>
            </a:r>
          </a:p>
          <a:p>
            <a:r>
              <a:rPr lang="en-US" dirty="0"/>
              <a:t>        </a:t>
            </a:r>
            <a:r>
              <a:rPr lang="en-US" dirty="0" err="1"/>
              <a:t>document.getElementById</a:t>
            </a:r>
            <a:r>
              <a:rPr lang="en-US" dirty="0"/>
              <a:t>("demo").</a:t>
            </a:r>
            <a:r>
              <a:rPr lang="en-US" dirty="0" err="1"/>
              <a:t>innerHTML</a:t>
            </a:r>
            <a:r>
              <a:rPr lang="en-US" dirty="0"/>
              <a:t> = myObj.name;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};</a:t>
            </a:r>
          </a:p>
          <a:p>
            <a:r>
              <a:rPr lang="en-US" dirty="0" err="1"/>
              <a:t>xmlhttp.open</a:t>
            </a:r>
            <a:r>
              <a:rPr lang="en-US" dirty="0"/>
              <a:t>("GET", "</a:t>
            </a:r>
            <a:r>
              <a:rPr lang="en-US" dirty="0" err="1"/>
              <a:t>demo_file.php</a:t>
            </a:r>
            <a:r>
              <a:rPr lang="en-US" dirty="0"/>
              <a:t>", true);</a:t>
            </a:r>
          </a:p>
          <a:p>
            <a:r>
              <a:rPr lang="en-US" dirty="0" err="1"/>
              <a:t>xmlhttp.send</a:t>
            </a:r>
            <a:r>
              <a:rPr lang="en-US" dirty="0"/>
              <a:t>();</a:t>
            </a:r>
          </a:p>
          <a:p>
            <a:r>
              <a:rPr lang="en-US" dirty="0" smtClean="0"/>
              <a:t>&lt;/</a:t>
            </a:r>
            <a:r>
              <a:rPr lang="en-US" dirty="0"/>
              <a:t>script&gt;</a:t>
            </a:r>
          </a:p>
          <a:p>
            <a:r>
              <a:rPr lang="en-US" dirty="0" smtClean="0"/>
              <a:t>&lt;/</a:t>
            </a:r>
            <a:r>
              <a:rPr lang="en-US" dirty="0"/>
              <a:t>body&gt;</a:t>
            </a:r>
          </a:p>
          <a:p>
            <a:r>
              <a:rPr lang="en-US" dirty="0"/>
              <a:t>&lt;/html&gt;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75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1925</Words>
  <Application>Microsoft Office PowerPoint</Application>
  <PresentationFormat>On-screen Show (4:3)</PresentationFormat>
  <Paragraphs>299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Consolas</vt:lpstr>
      <vt:lpstr>Verdana</vt:lpstr>
      <vt:lpstr>Θέμα του Office</vt:lpstr>
      <vt:lpstr>Μάθημα 9</vt:lpstr>
      <vt:lpstr>Service Oriented Architectures</vt:lpstr>
      <vt:lpstr>PHP XML</vt:lpstr>
      <vt:lpstr>PHP XML-DOM</vt:lpstr>
      <vt:lpstr>PHP XML DOM</vt:lpstr>
      <vt:lpstr>JSON</vt:lpstr>
      <vt:lpstr>Συντακτικό</vt:lpstr>
      <vt:lpstr>JSON + PHP</vt:lpstr>
      <vt:lpstr>JSON + Javascript</vt:lpstr>
      <vt:lpstr>AJAX XML Client side js</vt:lpstr>
      <vt:lpstr>AJAX XML</vt:lpstr>
      <vt:lpstr>AJAX XML Server side PHP</vt:lpstr>
      <vt:lpstr>PHP readfile, fopen, fclose</vt:lpstr>
      <vt:lpstr>fread(), </vt:lpstr>
      <vt:lpstr>Συνέχεια….</vt:lpstr>
      <vt:lpstr>File upload</vt:lpstr>
      <vt:lpstr>Η σελίδα της επιλογής του αρχείου και της αποστολής</vt:lpstr>
      <vt:lpstr>Τυπικές τιμές (εξήγηση)</vt:lpstr>
      <vt:lpstr>Η ελάχιστη σελιδα</vt:lpstr>
      <vt:lpstr>Η σελίδα που ελέγχει και έπειτα σώζει το αρχείο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amalamos</cp:lastModifiedBy>
  <cp:revision>447</cp:revision>
  <dcterms:created xsi:type="dcterms:W3CDTF">2014-03-12T16:45:58Z</dcterms:created>
  <dcterms:modified xsi:type="dcterms:W3CDTF">2017-05-31T05:52:55Z</dcterms:modified>
</cp:coreProperties>
</file>