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65"/>
  </p:notesMasterIdLst>
  <p:sldIdLst>
    <p:sldId id="267"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57" r:id="rId16"/>
    <p:sldId id="258" r:id="rId17"/>
    <p:sldId id="259" r:id="rId18"/>
    <p:sldId id="260" r:id="rId19"/>
    <p:sldId id="261" r:id="rId20"/>
    <p:sldId id="572" r:id="rId21"/>
    <p:sldId id="262" r:id="rId22"/>
    <p:sldId id="263" r:id="rId23"/>
    <p:sldId id="264" r:id="rId24"/>
    <p:sldId id="592" r:id="rId25"/>
    <p:sldId id="593" r:id="rId26"/>
    <p:sldId id="594" r:id="rId27"/>
    <p:sldId id="595" r:id="rId28"/>
    <p:sldId id="596" r:id="rId29"/>
    <p:sldId id="598" r:id="rId30"/>
    <p:sldId id="599" r:id="rId31"/>
    <p:sldId id="600" r:id="rId32"/>
    <p:sldId id="601" r:id="rId33"/>
    <p:sldId id="602" r:id="rId34"/>
    <p:sldId id="603" r:id="rId35"/>
    <p:sldId id="604" r:id="rId36"/>
    <p:sldId id="605" r:id="rId37"/>
    <p:sldId id="606" r:id="rId38"/>
    <p:sldId id="607" r:id="rId39"/>
    <p:sldId id="608" r:id="rId40"/>
    <p:sldId id="609" r:id="rId41"/>
    <p:sldId id="610" r:id="rId42"/>
    <p:sldId id="611" r:id="rId43"/>
    <p:sldId id="612" r:id="rId44"/>
    <p:sldId id="613" r:id="rId45"/>
    <p:sldId id="614" r:id="rId46"/>
    <p:sldId id="615" r:id="rId47"/>
    <p:sldId id="616" r:id="rId48"/>
    <p:sldId id="291" r:id="rId49"/>
    <p:sldId id="292" r:id="rId50"/>
    <p:sldId id="293" r:id="rId51"/>
    <p:sldId id="294" r:id="rId52"/>
    <p:sldId id="295" r:id="rId53"/>
    <p:sldId id="296" r:id="rId54"/>
    <p:sldId id="302" r:id="rId55"/>
    <p:sldId id="303" r:id="rId56"/>
    <p:sldId id="304" r:id="rId57"/>
    <p:sldId id="305" r:id="rId58"/>
    <p:sldId id="312" r:id="rId59"/>
    <p:sldId id="322" r:id="rId60"/>
    <p:sldId id="315" r:id="rId61"/>
    <p:sldId id="313" r:id="rId62"/>
    <p:sldId id="323" r:id="rId63"/>
    <p:sldId id="314" r:id="rId64"/>
    <p:sldId id="321" r:id="rId65"/>
    <p:sldId id="324" r:id="rId66"/>
    <p:sldId id="325" r:id="rId67"/>
    <p:sldId id="326" r:id="rId68"/>
    <p:sldId id="306" r:id="rId69"/>
    <p:sldId id="307" r:id="rId70"/>
    <p:sldId id="308" r:id="rId71"/>
    <p:sldId id="309" r:id="rId72"/>
    <p:sldId id="310" r:id="rId73"/>
    <p:sldId id="327" r:id="rId74"/>
    <p:sldId id="549" r:id="rId75"/>
    <p:sldId id="550" r:id="rId76"/>
    <p:sldId id="551" r:id="rId77"/>
    <p:sldId id="552" r:id="rId78"/>
    <p:sldId id="553" r:id="rId79"/>
    <p:sldId id="554" r:id="rId80"/>
    <p:sldId id="555" r:id="rId81"/>
    <p:sldId id="556" r:id="rId82"/>
    <p:sldId id="557" r:id="rId83"/>
    <p:sldId id="558" r:id="rId84"/>
    <p:sldId id="571" r:id="rId85"/>
    <p:sldId id="559" r:id="rId86"/>
    <p:sldId id="560" r:id="rId87"/>
    <p:sldId id="561" r:id="rId88"/>
    <p:sldId id="562" r:id="rId89"/>
    <p:sldId id="563" r:id="rId90"/>
    <p:sldId id="564" r:id="rId91"/>
    <p:sldId id="565" r:id="rId92"/>
    <p:sldId id="566" r:id="rId93"/>
    <p:sldId id="583" r:id="rId94"/>
    <p:sldId id="584" r:id="rId95"/>
    <p:sldId id="585" r:id="rId96"/>
    <p:sldId id="590" r:id="rId97"/>
    <p:sldId id="591" r:id="rId98"/>
    <p:sldId id="586" r:id="rId99"/>
    <p:sldId id="587" r:id="rId100"/>
    <p:sldId id="588" r:id="rId101"/>
    <p:sldId id="589" r:id="rId102"/>
    <p:sldId id="629" r:id="rId103"/>
    <p:sldId id="617" r:id="rId104"/>
    <p:sldId id="618" r:id="rId105"/>
    <p:sldId id="619" r:id="rId106"/>
    <p:sldId id="620" r:id="rId107"/>
    <p:sldId id="621" r:id="rId108"/>
    <p:sldId id="622" r:id="rId109"/>
    <p:sldId id="627" r:id="rId110"/>
    <p:sldId id="628" r:id="rId111"/>
    <p:sldId id="626" r:id="rId112"/>
    <p:sldId id="328" r:id="rId113"/>
    <p:sldId id="329" r:id="rId114"/>
    <p:sldId id="330" r:id="rId115"/>
    <p:sldId id="331" r:id="rId116"/>
    <p:sldId id="458" r:id="rId117"/>
    <p:sldId id="459" r:id="rId118"/>
    <p:sldId id="460" r:id="rId119"/>
    <p:sldId id="463" r:id="rId120"/>
    <p:sldId id="472" r:id="rId121"/>
    <p:sldId id="473" r:id="rId122"/>
    <p:sldId id="474" r:id="rId123"/>
    <p:sldId id="475" r:id="rId124"/>
    <p:sldId id="476" r:id="rId125"/>
    <p:sldId id="477" r:id="rId126"/>
    <p:sldId id="478" r:id="rId127"/>
    <p:sldId id="479" r:id="rId128"/>
    <p:sldId id="480" r:id="rId129"/>
    <p:sldId id="481" r:id="rId130"/>
    <p:sldId id="482" r:id="rId131"/>
    <p:sldId id="574" r:id="rId132"/>
    <p:sldId id="575" r:id="rId133"/>
    <p:sldId id="580" r:id="rId134"/>
    <p:sldId id="581" r:id="rId135"/>
    <p:sldId id="492" r:id="rId136"/>
    <p:sldId id="498" r:id="rId137"/>
    <p:sldId id="266" r:id="rId138"/>
    <p:sldId id="522" r:id="rId139"/>
    <p:sldId id="523" r:id="rId140"/>
    <p:sldId id="524" r:id="rId141"/>
    <p:sldId id="525" r:id="rId142"/>
    <p:sldId id="526" r:id="rId143"/>
    <p:sldId id="527" r:id="rId144"/>
    <p:sldId id="528" r:id="rId145"/>
    <p:sldId id="529" r:id="rId146"/>
    <p:sldId id="530" r:id="rId147"/>
    <p:sldId id="533" r:id="rId148"/>
    <p:sldId id="531" r:id="rId149"/>
    <p:sldId id="532" r:id="rId150"/>
    <p:sldId id="535" r:id="rId151"/>
    <p:sldId id="536" r:id="rId152"/>
    <p:sldId id="537" r:id="rId153"/>
    <p:sldId id="538" r:id="rId154"/>
    <p:sldId id="539" r:id="rId155"/>
    <p:sldId id="540" r:id="rId156"/>
    <p:sldId id="542" r:id="rId157"/>
    <p:sldId id="543" r:id="rId158"/>
    <p:sldId id="544" r:id="rId159"/>
    <p:sldId id="545" r:id="rId160"/>
    <p:sldId id="546" r:id="rId161"/>
    <p:sldId id="541" r:id="rId162"/>
    <p:sldId id="547" r:id="rId163"/>
    <p:sldId id="548" r:id="rId16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27" autoAdjust="0"/>
  </p:normalViewPr>
  <p:slideViewPr>
    <p:cSldViewPr>
      <p:cViewPr varScale="1">
        <p:scale>
          <a:sx n="47" d="100"/>
          <a:sy n="47" d="100"/>
        </p:scale>
        <p:origin x="-595"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523"/>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450937-250E-4858-B881-DF19A9C5ED75}" type="datetimeFigureOut">
              <a:rPr lang="el-GR" smtClean="0"/>
              <a:pPr/>
              <a:t>21/5/2015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A9C304-F4B5-453C-80E3-D757007D545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38"/>
          <p:cNvSpPr>
            <a:spLocks noGrp="1" noChangeArrowheads="1"/>
          </p:cNvSpPr>
          <p:nvPr>
            <p:ph type="sldNum"/>
          </p:nvPr>
        </p:nvSpPr>
        <p:spPr>
          <a:ln/>
        </p:spPr>
        <p:txBody>
          <a:bodyPr/>
          <a:lstStyle/>
          <a:p>
            <a:fld id="{DB7A7008-2C45-4401-9E7A-44FB64B730A1}" type="slidenum">
              <a:rPr lang="en-GB"/>
              <a:pPr/>
              <a:t>1</a:t>
            </a:fld>
            <a:endParaRPr lang="en-GB"/>
          </a:p>
        </p:txBody>
      </p:sp>
      <p:sp>
        <p:nvSpPr>
          <p:cNvPr id="161793"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198F0F4-55E9-4F89-A5DB-2B99BF06DA84}"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GB" sz="1200">
              <a:solidFill>
                <a:srgbClr val="000000"/>
              </a:solidFill>
              <a:latin typeface="Times New Roman" pitchFamily="16" charset="0"/>
              <a:cs typeface="Arial" charset="0"/>
            </a:endParaRPr>
          </a:p>
        </p:txBody>
      </p:sp>
      <p:sp>
        <p:nvSpPr>
          <p:cNvPr id="161794" name="Text Box 2"/>
          <p:cNvSpPr txBox="1">
            <a:spLocks noChangeArrowheads="1"/>
          </p:cNvSpPr>
          <p:nvPr/>
        </p:nvSpPr>
        <p:spPr bwMode="auto">
          <a:xfrm>
            <a:off x="3884613" y="8685213"/>
            <a:ext cx="2970212" cy="455612"/>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2D8C620-EB0E-42A2-B6F7-DE03711B889A}" type="slidenum">
              <a:rPr lang="en-GB" sz="1200">
                <a:solidFill>
                  <a:srgbClr val="000000"/>
                </a:solidFill>
                <a:latin typeface="Times New Roman" pitchFamily="16"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GB" sz="1200">
              <a:solidFill>
                <a:srgbClr val="000000"/>
              </a:solidFill>
              <a:latin typeface="Times New Roman" pitchFamily="16" charset="0"/>
            </a:endParaRPr>
          </a:p>
        </p:txBody>
      </p:sp>
      <p:sp>
        <p:nvSpPr>
          <p:cNvPr id="161795"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161796" name="Rectangle 4"/>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38"/>
          <p:cNvSpPr>
            <a:spLocks noGrp="1" noChangeArrowheads="1"/>
          </p:cNvSpPr>
          <p:nvPr>
            <p:ph type="sldNum"/>
          </p:nvPr>
        </p:nvSpPr>
        <p:spPr>
          <a:ln/>
        </p:spPr>
        <p:txBody>
          <a:bodyPr/>
          <a:lstStyle/>
          <a:p>
            <a:fld id="{5B317BD1-DC7E-4D69-87EC-639B1CB9B065}" type="slidenum">
              <a:rPr lang="en-GB"/>
              <a:pPr/>
              <a:t>10</a:t>
            </a:fld>
            <a:endParaRPr lang="en-GB"/>
          </a:p>
        </p:txBody>
      </p:sp>
      <p:sp>
        <p:nvSpPr>
          <p:cNvPr id="176129"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9AB656A-48C5-4F16-AB1A-0708DD49DB3E}"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GB" sz="1200">
              <a:solidFill>
                <a:srgbClr val="000000"/>
              </a:solidFill>
              <a:latin typeface="Times New Roman" pitchFamily="16" charset="0"/>
              <a:cs typeface="Arial" charset="0"/>
            </a:endParaRPr>
          </a:p>
        </p:txBody>
      </p:sp>
      <p:sp>
        <p:nvSpPr>
          <p:cNvPr id="176130" name="Text Box 2"/>
          <p:cNvSpPr txBox="1">
            <a:spLocks noChangeArrowheads="1"/>
          </p:cNvSpPr>
          <p:nvPr/>
        </p:nvSpPr>
        <p:spPr bwMode="auto">
          <a:xfrm>
            <a:off x="3884613" y="8685213"/>
            <a:ext cx="2970212" cy="455612"/>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97B66C4-341F-48C7-9042-AC9E8FF072F6}" type="slidenum">
              <a:rPr lang="en-GB" sz="1200">
                <a:solidFill>
                  <a:srgbClr val="000000"/>
                </a:solidFill>
                <a:latin typeface="Times New Roman" pitchFamily="16"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GB" sz="1200">
              <a:solidFill>
                <a:srgbClr val="000000"/>
              </a:solidFill>
              <a:latin typeface="Times New Roman" pitchFamily="16" charset="0"/>
            </a:endParaRPr>
          </a:p>
        </p:txBody>
      </p:sp>
      <p:sp>
        <p:nvSpPr>
          <p:cNvPr id="176131"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176132" name="Rectangle 4"/>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8"/>
          <p:cNvSpPr>
            <a:spLocks noGrp="1" noChangeArrowheads="1"/>
          </p:cNvSpPr>
          <p:nvPr>
            <p:ph type="sldNum"/>
          </p:nvPr>
        </p:nvSpPr>
        <p:spPr>
          <a:ln/>
        </p:spPr>
        <p:txBody>
          <a:bodyPr/>
          <a:lstStyle/>
          <a:p>
            <a:fld id="{3593C92A-86FD-4DD3-8AAB-595CBC2234DC}" type="slidenum">
              <a:rPr lang="en-GB"/>
              <a:pPr/>
              <a:t>11</a:t>
            </a:fld>
            <a:endParaRPr lang="en-GB"/>
          </a:p>
        </p:txBody>
      </p:sp>
      <p:sp>
        <p:nvSpPr>
          <p:cNvPr id="177153" name="Rectangle 1"/>
          <p:cNvSpPr txBox="1">
            <a:spLocks noGrp="1" noRot="1" noChangeAspect="1" noChangeArrowheads="1"/>
          </p:cNvSpPr>
          <p:nvPr>
            <p:ph type="sldImg"/>
          </p:nvPr>
        </p:nvSpPr>
        <p:spPr bwMode="auto">
          <a:xfrm>
            <a:off x="1150938" y="685800"/>
            <a:ext cx="4506912" cy="3379788"/>
          </a:xfrm>
          <a:prstGeom prst="rect">
            <a:avLst/>
          </a:prstGeom>
          <a:solidFill>
            <a:srgbClr val="FFFFFF"/>
          </a:solidFill>
          <a:ln>
            <a:solidFill>
              <a:srgbClr val="000000"/>
            </a:solidFill>
            <a:miter lim="800000"/>
            <a:headEnd/>
            <a:tailEnd/>
          </a:ln>
        </p:spPr>
      </p:sp>
      <p:sp>
        <p:nvSpPr>
          <p:cNvPr id="177154" name="Rectangle 2"/>
          <p:cNvSpPr txBox="1">
            <a:spLocks noGrp="1" noChangeArrowheads="1"/>
          </p:cNvSpPr>
          <p:nvPr>
            <p:ph type="body" idx="1"/>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8"/>
          <p:cNvSpPr>
            <a:spLocks noGrp="1" noChangeArrowheads="1"/>
          </p:cNvSpPr>
          <p:nvPr>
            <p:ph type="sldNum"/>
          </p:nvPr>
        </p:nvSpPr>
        <p:spPr>
          <a:ln/>
        </p:spPr>
        <p:txBody>
          <a:bodyPr/>
          <a:lstStyle/>
          <a:p>
            <a:fld id="{B240196F-3EBC-4C8B-9C84-526D8F43C486}" type="slidenum">
              <a:rPr lang="en-GB"/>
              <a:pPr/>
              <a:t>12</a:t>
            </a:fld>
            <a:endParaRPr lang="en-GB"/>
          </a:p>
        </p:txBody>
      </p:sp>
      <p:sp>
        <p:nvSpPr>
          <p:cNvPr id="178177" name="Rectangle 1"/>
          <p:cNvSpPr txBox="1">
            <a:spLocks noGrp="1" noRot="1" noChangeAspect="1" noChangeArrowheads="1"/>
          </p:cNvSpPr>
          <p:nvPr>
            <p:ph type="sldImg"/>
          </p:nvPr>
        </p:nvSpPr>
        <p:spPr bwMode="auto">
          <a:xfrm>
            <a:off x="1150938" y="685800"/>
            <a:ext cx="4506912" cy="3379788"/>
          </a:xfrm>
          <a:prstGeom prst="rect">
            <a:avLst/>
          </a:prstGeom>
          <a:solidFill>
            <a:srgbClr val="FFFFFF"/>
          </a:solidFill>
          <a:ln>
            <a:solidFill>
              <a:srgbClr val="000000"/>
            </a:solidFill>
            <a:miter lim="800000"/>
            <a:headEnd/>
            <a:tailEnd/>
          </a:ln>
        </p:spPr>
      </p:sp>
      <p:sp>
        <p:nvSpPr>
          <p:cNvPr id="178178" name="Rectangle 2"/>
          <p:cNvSpPr txBox="1">
            <a:spLocks noGrp="1" noChangeArrowheads="1"/>
          </p:cNvSpPr>
          <p:nvPr>
            <p:ph type="body" idx="1"/>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8"/>
          <p:cNvSpPr>
            <a:spLocks noGrp="1" noChangeArrowheads="1"/>
          </p:cNvSpPr>
          <p:nvPr>
            <p:ph type="sldNum"/>
          </p:nvPr>
        </p:nvSpPr>
        <p:spPr>
          <a:ln/>
        </p:spPr>
        <p:txBody>
          <a:bodyPr/>
          <a:lstStyle/>
          <a:p>
            <a:fld id="{F5A2E8A7-3506-40A4-B7C9-F4C90C9EF8A7}" type="slidenum">
              <a:rPr lang="en-GB"/>
              <a:pPr/>
              <a:t>13</a:t>
            </a:fld>
            <a:endParaRPr lang="en-GB"/>
          </a:p>
        </p:txBody>
      </p:sp>
      <p:sp>
        <p:nvSpPr>
          <p:cNvPr id="179201" name="Rectangle 1"/>
          <p:cNvSpPr txBox="1">
            <a:spLocks noGrp="1" noRot="1" noChangeAspect="1" noChangeArrowheads="1"/>
          </p:cNvSpPr>
          <p:nvPr>
            <p:ph type="sldImg"/>
          </p:nvPr>
        </p:nvSpPr>
        <p:spPr bwMode="auto">
          <a:xfrm>
            <a:off x="1150938" y="685800"/>
            <a:ext cx="4506912" cy="3379788"/>
          </a:xfrm>
          <a:prstGeom prst="rect">
            <a:avLst/>
          </a:prstGeom>
          <a:solidFill>
            <a:srgbClr val="FFFFFF"/>
          </a:solidFill>
          <a:ln>
            <a:solidFill>
              <a:srgbClr val="000000"/>
            </a:solidFill>
            <a:miter lim="800000"/>
            <a:headEnd/>
            <a:tailEnd/>
          </a:ln>
        </p:spPr>
      </p:sp>
      <p:sp>
        <p:nvSpPr>
          <p:cNvPr id="179202" name="Rectangle 2"/>
          <p:cNvSpPr txBox="1">
            <a:spLocks noGrp="1" noChangeArrowheads="1"/>
          </p:cNvSpPr>
          <p:nvPr>
            <p:ph type="body" idx="1"/>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8"/>
          <p:cNvSpPr>
            <a:spLocks noGrp="1" noChangeArrowheads="1"/>
          </p:cNvSpPr>
          <p:nvPr>
            <p:ph type="sldNum"/>
          </p:nvPr>
        </p:nvSpPr>
        <p:spPr>
          <a:ln/>
        </p:spPr>
        <p:txBody>
          <a:bodyPr/>
          <a:lstStyle/>
          <a:p>
            <a:fld id="{30D22D39-DA2E-4770-A3ED-B7B6E06788AE}" type="slidenum">
              <a:rPr lang="en-GB"/>
              <a:pPr/>
              <a:t>14</a:t>
            </a:fld>
            <a:endParaRPr lang="en-GB"/>
          </a:p>
        </p:txBody>
      </p:sp>
      <p:sp>
        <p:nvSpPr>
          <p:cNvPr id="180225" name="Text Box 1"/>
          <p:cNvSpPr txBox="1">
            <a:spLocks noChangeArrowheads="1"/>
          </p:cNvSpPr>
          <p:nvPr/>
        </p:nvSpPr>
        <p:spPr bwMode="auto">
          <a:xfrm>
            <a:off x="1143000" y="685800"/>
            <a:ext cx="4568825" cy="3425825"/>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180226" name="Rectangle 2"/>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D590A46-3958-48AD-85EF-77A4E1840681}" type="slidenum">
              <a:rPr lang="el-GR" smtClean="0"/>
              <a:pPr/>
              <a:t>26</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8"/>
          <p:cNvSpPr>
            <a:spLocks noGrp="1" noChangeArrowheads="1"/>
          </p:cNvSpPr>
          <p:nvPr>
            <p:ph type="sldNum"/>
          </p:nvPr>
        </p:nvSpPr>
        <p:spPr>
          <a:ln/>
        </p:spPr>
        <p:txBody>
          <a:bodyPr/>
          <a:lstStyle/>
          <a:p>
            <a:fld id="{23B0CFA6-BD6D-4E14-A07A-5CAE6A49D488}" type="slidenum">
              <a:rPr lang="en-GB"/>
              <a:pPr/>
              <a:t>29</a:t>
            </a:fld>
            <a:endParaRPr lang="en-GB"/>
          </a:p>
        </p:txBody>
      </p:sp>
      <p:sp>
        <p:nvSpPr>
          <p:cNvPr id="208897"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23B7F8F-6D0B-4407-A048-7C7A347835DF}"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en-GB" sz="1200">
              <a:solidFill>
                <a:srgbClr val="000000"/>
              </a:solidFill>
              <a:latin typeface="Times New Roman" pitchFamily="16" charset="0"/>
              <a:cs typeface="Arial" charset="0"/>
            </a:endParaRPr>
          </a:p>
        </p:txBody>
      </p:sp>
      <p:sp>
        <p:nvSpPr>
          <p:cNvPr id="208898" name="Text Box 2"/>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08899" name="Rectangle 3"/>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8"/>
          <p:cNvSpPr>
            <a:spLocks noGrp="1" noChangeArrowheads="1"/>
          </p:cNvSpPr>
          <p:nvPr>
            <p:ph type="sldNum"/>
          </p:nvPr>
        </p:nvSpPr>
        <p:spPr>
          <a:ln/>
        </p:spPr>
        <p:txBody>
          <a:bodyPr/>
          <a:lstStyle/>
          <a:p>
            <a:fld id="{F7FE8C0D-2B7D-4F97-A6AF-9C93592B65BF}" type="slidenum">
              <a:rPr lang="en-GB"/>
              <a:pPr/>
              <a:t>30</a:t>
            </a:fld>
            <a:endParaRPr lang="en-GB"/>
          </a:p>
        </p:txBody>
      </p:sp>
      <p:sp>
        <p:nvSpPr>
          <p:cNvPr id="209921"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2D70C3F-9930-46F8-BEEB-1156B211E6D6}"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en-GB" sz="1200">
              <a:solidFill>
                <a:srgbClr val="000000"/>
              </a:solidFill>
              <a:latin typeface="Times New Roman" pitchFamily="16" charset="0"/>
              <a:cs typeface="Arial" charset="0"/>
            </a:endParaRPr>
          </a:p>
        </p:txBody>
      </p:sp>
      <p:sp>
        <p:nvSpPr>
          <p:cNvPr id="209922" name="Text Box 2"/>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09923" name="Rectangle 3"/>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8"/>
          <p:cNvSpPr>
            <a:spLocks noGrp="1" noChangeArrowheads="1"/>
          </p:cNvSpPr>
          <p:nvPr>
            <p:ph type="sldNum"/>
          </p:nvPr>
        </p:nvSpPr>
        <p:spPr>
          <a:ln/>
        </p:spPr>
        <p:txBody>
          <a:bodyPr/>
          <a:lstStyle/>
          <a:p>
            <a:fld id="{BE268EE4-5DBD-4374-AC4C-00CAFB7D7C94}" type="slidenum">
              <a:rPr lang="en-GB"/>
              <a:pPr/>
              <a:t>31</a:t>
            </a:fld>
            <a:endParaRPr lang="en-GB"/>
          </a:p>
        </p:txBody>
      </p:sp>
      <p:sp>
        <p:nvSpPr>
          <p:cNvPr id="210945"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B8AC0B4-B8CF-46B7-A387-BD246A4F64DF}"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31</a:t>
            </a:fld>
            <a:endParaRPr lang="en-GB" sz="1200">
              <a:solidFill>
                <a:srgbClr val="000000"/>
              </a:solidFill>
              <a:latin typeface="Times New Roman" pitchFamily="16" charset="0"/>
              <a:cs typeface="Arial" charset="0"/>
            </a:endParaRPr>
          </a:p>
        </p:txBody>
      </p:sp>
      <p:sp>
        <p:nvSpPr>
          <p:cNvPr id="210946" name="Text Box 2"/>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10947" name="Rectangle 3"/>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8"/>
          <p:cNvSpPr>
            <a:spLocks noGrp="1" noChangeArrowheads="1"/>
          </p:cNvSpPr>
          <p:nvPr>
            <p:ph type="sldNum"/>
          </p:nvPr>
        </p:nvSpPr>
        <p:spPr>
          <a:ln/>
        </p:spPr>
        <p:txBody>
          <a:bodyPr/>
          <a:lstStyle/>
          <a:p>
            <a:fld id="{E818CBEB-E048-4296-BBC1-E0C6FC699676}" type="slidenum">
              <a:rPr lang="en-GB"/>
              <a:pPr/>
              <a:t>32</a:t>
            </a:fld>
            <a:endParaRPr lang="en-GB"/>
          </a:p>
        </p:txBody>
      </p:sp>
      <p:sp>
        <p:nvSpPr>
          <p:cNvPr id="211969"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EF97BB6-D425-44EE-B52B-AA1781D26093}"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32</a:t>
            </a:fld>
            <a:endParaRPr lang="en-GB" sz="1200">
              <a:solidFill>
                <a:srgbClr val="000000"/>
              </a:solidFill>
              <a:latin typeface="Times New Roman" pitchFamily="16" charset="0"/>
              <a:cs typeface="Arial" charset="0"/>
            </a:endParaRPr>
          </a:p>
        </p:txBody>
      </p:sp>
      <p:sp>
        <p:nvSpPr>
          <p:cNvPr id="211970" name="Text Box 2"/>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11971" name="Rectangle 3"/>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38"/>
          <p:cNvSpPr>
            <a:spLocks noGrp="1" noChangeArrowheads="1"/>
          </p:cNvSpPr>
          <p:nvPr>
            <p:ph type="sldNum"/>
          </p:nvPr>
        </p:nvSpPr>
        <p:spPr>
          <a:ln/>
        </p:spPr>
        <p:txBody>
          <a:bodyPr/>
          <a:lstStyle/>
          <a:p>
            <a:fld id="{8F17C35E-01D3-40FC-A48E-9725C2E0A857}" type="slidenum">
              <a:rPr lang="en-GB"/>
              <a:pPr/>
              <a:t>2</a:t>
            </a:fld>
            <a:endParaRPr lang="en-GB"/>
          </a:p>
        </p:txBody>
      </p:sp>
      <p:sp>
        <p:nvSpPr>
          <p:cNvPr id="167937"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3436D5F-1228-4822-9CD9-E17C25A410AC}"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n-GB" sz="1200">
              <a:solidFill>
                <a:srgbClr val="000000"/>
              </a:solidFill>
              <a:latin typeface="Times New Roman" pitchFamily="16" charset="0"/>
              <a:cs typeface="Arial" charset="0"/>
            </a:endParaRPr>
          </a:p>
        </p:txBody>
      </p:sp>
      <p:sp>
        <p:nvSpPr>
          <p:cNvPr id="167938" name="Text Box 2"/>
          <p:cNvSpPr txBox="1">
            <a:spLocks noChangeArrowheads="1"/>
          </p:cNvSpPr>
          <p:nvPr/>
        </p:nvSpPr>
        <p:spPr bwMode="auto">
          <a:xfrm>
            <a:off x="3884613" y="8685213"/>
            <a:ext cx="2970212" cy="455612"/>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2E1DA3D-D58D-44AD-98E0-D9563C25EE02}" type="slidenum">
              <a:rPr lang="en-GB" sz="1200">
                <a:solidFill>
                  <a:srgbClr val="000000"/>
                </a:solidFill>
                <a:latin typeface="Times New Roman" pitchFamily="16"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n-GB" sz="1200">
              <a:solidFill>
                <a:srgbClr val="000000"/>
              </a:solidFill>
              <a:latin typeface="Times New Roman" pitchFamily="16" charset="0"/>
            </a:endParaRPr>
          </a:p>
        </p:txBody>
      </p:sp>
      <p:sp>
        <p:nvSpPr>
          <p:cNvPr id="167939"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167940" name="Rectangle 4"/>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8"/>
          <p:cNvSpPr>
            <a:spLocks noGrp="1" noChangeArrowheads="1"/>
          </p:cNvSpPr>
          <p:nvPr>
            <p:ph type="sldNum"/>
          </p:nvPr>
        </p:nvSpPr>
        <p:spPr>
          <a:ln/>
        </p:spPr>
        <p:txBody>
          <a:bodyPr/>
          <a:lstStyle/>
          <a:p>
            <a:fld id="{5417E240-1C7B-4741-8CEC-AE77C340203D}" type="slidenum">
              <a:rPr lang="en-GB"/>
              <a:pPr/>
              <a:t>33</a:t>
            </a:fld>
            <a:endParaRPr lang="en-GB"/>
          </a:p>
        </p:txBody>
      </p:sp>
      <p:sp>
        <p:nvSpPr>
          <p:cNvPr id="212993"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C455DAC-B9A6-43E2-B96B-BF482342F0D4}"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33</a:t>
            </a:fld>
            <a:endParaRPr lang="en-GB" sz="1200">
              <a:solidFill>
                <a:srgbClr val="000000"/>
              </a:solidFill>
              <a:latin typeface="Times New Roman" pitchFamily="16" charset="0"/>
              <a:cs typeface="Arial" charset="0"/>
            </a:endParaRPr>
          </a:p>
        </p:txBody>
      </p:sp>
      <p:sp>
        <p:nvSpPr>
          <p:cNvPr id="212994" name="Text Box 2"/>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12995" name="Rectangle 3"/>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8"/>
          <p:cNvSpPr>
            <a:spLocks noGrp="1" noChangeArrowheads="1"/>
          </p:cNvSpPr>
          <p:nvPr>
            <p:ph type="sldNum"/>
          </p:nvPr>
        </p:nvSpPr>
        <p:spPr>
          <a:ln/>
        </p:spPr>
        <p:txBody>
          <a:bodyPr/>
          <a:lstStyle/>
          <a:p>
            <a:fld id="{B5764EF6-ED8F-4563-B8CA-EC418EC0E8EB}" type="slidenum">
              <a:rPr lang="en-GB"/>
              <a:pPr/>
              <a:t>48</a:t>
            </a:fld>
            <a:endParaRPr lang="en-GB"/>
          </a:p>
        </p:txBody>
      </p:sp>
      <p:sp>
        <p:nvSpPr>
          <p:cNvPr id="214017"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A48C410-6FF3-46D0-A435-C6E2EAE33597}"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48</a:t>
            </a:fld>
            <a:endParaRPr lang="en-GB" sz="1200">
              <a:solidFill>
                <a:srgbClr val="000000"/>
              </a:solidFill>
              <a:latin typeface="Times New Roman" pitchFamily="16" charset="0"/>
              <a:cs typeface="Arial" charset="0"/>
            </a:endParaRPr>
          </a:p>
        </p:txBody>
      </p:sp>
      <p:sp>
        <p:nvSpPr>
          <p:cNvPr id="214018" name="Text Box 2"/>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14019" name="Rectangle 3"/>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8"/>
          <p:cNvSpPr>
            <a:spLocks noGrp="1" noChangeArrowheads="1"/>
          </p:cNvSpPr>
          <p:nvPr>
            <p:ph type="sldNum"/>
          </p:nvPr>
        </p:nvSpPr>
        <p:spPr>
          <a:ln/>
        </p:spPr>
        <p:txBody>
          <a:bodyPr/>
          <a:lstStyle/>
          <a:p>
            <a:fld id="{274EFF54-5659-47A0-B8E5-38CEBD807991}" type="slidenum">
              <a:rPr lang="en-GB"/>
              <a:pPr/>
              <a:t>49</a:t>
            </a:fld>
            <a:endParaRPr lang="en-GB"/>
          </a:p>
        </p:txBody>
      </p:sp>
      <p:sp>
        <p:nvSpPr>
          <p:cNvPr id="215041"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494DDB8-0CF3-44D3-94E8-C728DF3D2D3F}"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49</a:t>
            </a:fld>
            <a:endParaRPr lang="en-GB" sz="1200">
              <a:solidFill>
                <a:srgbClr val="000000"/>
              </a:solidFill>
              <a:latin typeface="Times New Roman" pitchFamily="16" charset="0"/>
              <a:cs typeface="Arial" charset="0"/>
            </a:endParaRPr>
          </a:p>
        </p:txBody>
      </p:sp>
      <p:sp>
        <p:nvSpPr>
          <p:cNvPr id="215042" name="Text Box 2"/>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15043" name="Rectangle 3"/>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8"/>
          <p:cNvSpPr>
            <a:spLocks noGrp="1" noChangeArrowheads="1"/>
          </p:cNvSpPr>
          <p:nvPr>
            <p:ph type="sldNum"/>
          </p:nvPr>
        </p:nvSpPr>
        <p:spPr>
          <a:ln/>
        </p:spPr>
        <p:txBody>
          <a:bodyPr/>
          <a:lstStyle/>
          <a:p>
            <a:fld id="{40599660-801E-4218-A847-72FC52EDA8E7}" type="slidenum">
              <a:rPr lang="en-GB"/>
              <a:pPr/>
              <a:t>50</a:t>
            </a:fld>
            <a:endParaRPr lang="en-GB"/>
          </a:p>
        </p:txBody>
      </p:sp>
      <p:sp>
        <p:nvSpPr>
          <p:cNvPr id="216065"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2AF4B93-4295-43A1-BD64-D44EFF16BFE4}"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50</a:t>
            </a:fld>
            <a:endParaRPr lang="en-GB" sz="1200">
              <a:solidFill>
                <a:srgbClr val="000000"/>
              </a:solidFill>
              <a:latin typeface="Times New Roman" pitchFamily="16" charset="0"/>
              <a:cs typeface="Arial" charset="0"/>
            </a:endParaRPr>
          </a:p>
        </p:txBody>
      </p:sp>
      <p:sp>
        <p:nvSpPr>
          <p:cNvPr id="216066" name="Text Box 2"/>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16067" name="Rectangle 3"/>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8"/>
          <p:cNvSpPr>
            <a:spLocks noGrp="1" noChangeArrowheads="1"/>
          </p:cNvSpPr>
          <p:nvPr>
            <p:ph type="sldNum"/>
          </p:nvPr>
        </p:nvSpPr>
        <p:spPr>
          <a:ln/>
        </p:spPr>
        <p:txBody>
          <a:bodyPr/>
          <a:lstStyle/>
          <a:p>
            <a:fld id="{F52FA180-9422-46E8-95A1-41E82A1F65DA}" type="slidenum">
              <a:rPr lang="en-GB"/>
              <a:pPr/>
              <a:t>51</a:t>
            </a:fld>
            <a:endParaRPr lang="en-GB"/>
          </a:p>
        </p:txBody>
      </p:sp>
      <p:sp>
        <p:nvSpPr>
          <p:cNvPr id="217089"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7693ED3-5CAB-4885-AEA8-83EE2B0C15DA}"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51</a:t>
            </a:fld>
            <a:endParaRPr lang="en-GB" sz="1200">
              <a:solidFill>
                <a:srgbClr val="000000"/>
              </a:solidFill>
              <a:latin typeface="Times New Roman" pitchFamily="16" charset="0"/>
              <a:cs typeface="Arial" charset="0"/>
            </a:endParaRPr>
          </a:p>
        </p:txBody>
      </p:sp>
      <p:sp>
        <p:nvSpPr>
          <p:cNvPr id="217090" name="Text Box 2"/>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17091" name="Rectangle 3"/>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8"/>
          <p:cNvSpPr>
            <a:spLocks noGrp="1" noChangeArrowheads="1"/>
          </p:cNvSpPr>
          <p:nvPr>
            <p:ph type="sldNum"/>
          </p:nvPr>
        </p:nvSpPr>
        <p:spPr>
          <a:ln/>
        </p:spPr>
        <p:txBody>
          <a:bodyPr/>
          <a:lstStyle/>
          <a:p>
            <a:fld id="{DB648F02-2C2F-446D-A6E3-F2C343875DEA}" type="slidenum">
              <a:rPr lang="en-GB"/>
              <a:pPr/>
              <a:t>52</a:t>
            </a:fld>
            <a:endParaRPr lang="en-GB"/>
          </a:p>
        </p:txBody>
      </p:sp>
      <p:sp>
        <p:nvSpPr>
          <p:cNvPr id="218113"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4A88A9B-05AE-4D3D-BED9-24C2446CA53A}"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52</a:t>
            </a:fld>
            <a:endParaRPr lang="en-GB" sz="1200">
              <a:solidFill>
                <a:srgbClr val="000000"/>
              </a:solidFill>
              <a:latin typeface="Times New Roman" pitchFamily="16" charset="0"/>
              <a:cs typeface="Arial" charset="0"/>
            </a:endParaRPr>
          </a:p>
        </p:txBody>
      </p:sp>
      <p:sp>
        <p:nvSpPr>
          <p:cNvPr id="218114" name="Text Box 2"/>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18115" name="Rectangle 3"/>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8"/>
          <p:cNvSpPr>
            <a:spLocks noGrp="1" noChangeArrowheads="1"/>
          </p:cNvSpPr>
          <p:nvPr>
            <p:ph type="sldNum"/>
          </p:nvPr>
        </p:nvSpPr>
        <p:spPr>
          <a:ln/>
        </p:spPr>
        <p:txBody>
          <a:bodyPr/>
          <a:lstStyle/>
          <a:p>
            <a:fld id="{79C20779-CD90-4627-A75A-191E8B99C6C5}" type="slidenum">
              <a:rPr lang="en-GB"/>
              <a:pPr/>
              <a:t>53</a:t>
            </a:fld>
            <a:endParaRPr lang="en-GB"/>
          </a:p>
        </p:txBody>
      </p:sp>
      <p:sp>
        <p:nvSpPr>
          <p:cNvPr id="219137"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E6BAA15-1A9E-4E0D-9B44-EF703672FC72}"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53</a:t>
            </a:fld>
            <a:endParaRPr lang="en-GB" sz="1200">
              <a:solidFill>
                <a:srgbClr val="000000"/>
              </a:solidFill>
              <a:latin typeface="Times New Roman" pitchFamily="16" charset="0"/>
              <a:cs typeface="Arial" charset="0"/>
            </a:endParaRPr>
          </a:p>
        </p:txBody>
      </p:sp>
      <p:sp>
        <p:nvSpPr>
          <p:cNvPr id="219138" name="Text Box 2"/>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19139" name="Rectangle 3"/>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8"/>
          <p:cNvSpPr>
            <a:spLocks noGrp="1" noChangeArrowheads="1"/>
          </p:cNvSpPr>
          <p:nvPr>
            <p:ph type="sldNum"/>
          </p:nvPr>
        </p:nvSpPr>
        <p:spPr>
          <a:ln/>
        </p:spPr>
        <p:txBody>
          <a:bodyPr/>
          <a:lstStyle/>
          <a:p>
            <a:fld id="{621A130E-A6F9-4857-9F5B-375F640301E5}" type="slidenum">
              <a:rPr lang="en-GB"/>
              <a:pPr/>
              <a:t>54</a:t>
            </a:fld>
            <a:endParaRPr lang="en-GB"/>
          </a:p>
        </p:txBody>
      </p:sp>
      <p:sp>
        <p:nvSpPr>
          <p:cNvPr id="225281" name="Text Box 1"/>
          <p:cNvSpPr txBox="1">
            <a:spLocks noChangeArrowheads="1"/>
          </p:cNvSpPr>
          <p:nvPr/>
        </p:nvSpPr>
        <p:spPr bwMode="auto">
          <a:xfrm>
            <a:off x="1143000" y="685800"/>
            <a:ext cx="4562475" cy="3419475"/>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25282" name="Rectangle 2"/>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8"/>
          <p:cNvSpPr>
            <a:spLocks noGrp="1" noChangeArrowheads="1"/>
          </p:cNvSpPr>
          <p:nvPr>
            <p:ph type="sldNum"/>
          </p:nvPr>
        </p:nvSpPr>
        <p:spPr>
          <a:ln/>
        </p:spPr>
        <p:txBody>
          <a:bodyPr/>
          <a:lstStyle/>
          <a:p>
            <a:fld id="{176B9AE3-A699-4C89-8585-B7E3B2B4F920}" type="slidenum">
              <a:rPr lang="en-GB"/>
              <a:pPr/>
              <a:t>55</a:t>
            </a:fld>
            <a:endParaRPr lang="en-GB"/>
          </a:p>
        </p:txBody>
      </p:sp>
      <p:sp>
        <p:nvSpPr>
          <p:cNvPr id="226305" name="Text Box 1"/>
          <p:cNvSpPr txBox="1">
            <a:spLocks noChangeArrowheads="1"/>
          </p:cNvSpPr>
          <p:nvPr/>
        </p:nvSpPr>
        <p:spPr bwMode="auto">
          <a:xfrm>
            <a:off x="1143000" y="685800"/>
            <a:ext cx="4562475" cy="3419475"/>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26306" name="Rectangle 2"/>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8"/>
          <p:cNvSpPr>
            <a:spLocks noGrp="1" noChangeArrowheads="1"/>
          </p:cNvSpPr>
          <p:nvPr>
            <p:ph type="sldNum"/>
          </p:nvPr>
        </p:nvSpPr>
        <p:spPr>
          <a:ln/>
        </p:spPr>
        <p:txBody>
          <a:bodyPr/>
          <a:lstStyle/>
          <a:p>
            <a:fld id="{0EA0DCCF-08AD-4F56-BEAF-17C69757B7CF}" type="slidenum">
              <a:rPr lang="en-GB"/>
              <a:pPr/>
              <a:t>56</a:t>
            </a:fld>
            <a:endParaRPr lang="en-GB"/>
          </a:p>
        </p:txBody>
      </p:sp>
      <p:sp>
        <p:nvSpPr>
          <p:cNvPr id="227329" name="Text Box 1"/>
          <p:cNvSpPr txBox="1">
            <a:spLocks noChangeArrowheads="1"/>
          </p:cNvSpPr>
          <p:nvPr/>
        </p:nvSpPr>
        <p:spPr bwMode="auto">
          <a:xfrm>
            <a:off x="1143000" y="685800"/>
            <a:ext cx="4562475" cy="3419475"/>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27330" name="Rectangle 2"/>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38"/>
          <p:cNvSpPr>
            <a:spLocks noGrp="1" noChangeArrowheads="1"/>
          </p:cNvSpPr>
          <p:nvPr>
            <p:ph type="sldNum"/>
          </p:nvPr>
        </p:nvSpPr>
        <p:spPr>
          <a:ln/>
        </p:spPr>
        <p:txBody>
          <a:bodyPr/>
          <a:lstStyle/>
          <a:p>
            <a:fld id="{C049E1AD-58E6-4F2A-BEB0-05A5DCBFD358}" type="slidenum">
              <a:rPr lang="en-GB"/>
              <a:pPr/>
              <a:t>3</a:t>
            </a:fld>
            <a:endParaRPr lang="en-GB"/>
          </a:p>
        </p:txBody>
      </p:sp>
      <p:sp>
        <p:nvSpPr>
          <p:cNvPr id="168961"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ED996EB-222B-4FC8-A0C1-71E079BA628E}"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n-GB" sz="1200">
              <a:solidFill>
                <a:srgbClr val="000000"/>
              </a:solidFill>
              <a:latin typeface="Times New Roman" pitchFamily="16" charset="0"/>
              <a:cs typeface="Arial" charset="0"/>
            </a:endParaRPr>
          </a:p>
        </p:txBody>
      </p:sp>
      <p:sp>
        <p:nvSpPr>
          <p:cNvPr id="168962" name="Text Box 2"/>
          <p:cNvSpPr txBox="1">
            <a:spLocks noChangeArrowheads="1"/>
          </p:cNvSpPr>
          <p:nvPr/>
        </p:nvSpPr>
        <p:spPr bwMode="auto">
          <a:xfrm>
            <a:off x="3884613" y="8685213"/>
            <a:ext cx="2970212" cy="455612"/>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5F4105C-11A0-433B-A285-F493D6F5F24F}" type="slidenum">
              <a:rPr lang="en-GB" sz="1200">
                <a:solidFill>
                  <a:srgbClr val="000000"/>
                </a:solidFill>
                <a:latin typeface="Times New Roman" pitchFamily="16"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n-GB" sz="1200">
              <a:solidFill>
                <a:srgbClr val="000000"/>
              </a:solidFill>
              <a:latin typeface="Times New Roman" pitchFamily="16" charset="0"/>
            </a:endParaRPr>
          </a:p>
        </p:txBody>
      </p:sp>
      <p:sp>
        <p:nvSpPr>
          <p:cNvPr id="168963"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168964" name="Rectangle 4"/>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8"/>
          <p:cNvSpPr>
            <a:spLocks noGrp="1" noChangeArrowheads="1"/>
          </p:cNvSpPr>
          <p:nvPr>
            <p:ph type="sldNum"/>
          </p:nvPr>
        </p:nvSpPr>
        <p:spPr>
          <a:ln/>
        </p:spPr>
        <p:txBody>
          <a:bodyPr/>
          <a:lstStyle/>
          <a:p>
            <a:fld id="{2EC43FED-73E5-4580-8878-C2CDACD76654}" type="slidenum">
              <a:rPr lang="en-GB"/>
              <a:pPr/>
              <a:t>57</a:t>
            </a:fld>
            <a:endParaRPr lang="en-GB"/>
          </a:p>
        </p:txBody>
      </p:sp>
      <p:sp>
        <p:nvSpPr>
          <p:cNvPr id="228353" name="Text Box 1"/>
          <p:cNvSpPr txBox="1">
            <a:spLocks noChangeArrowheads="1"/>
          </p:cNvSpPr>
          <p:nvPr/>
        </p:nvSpPr>
        <p:spPr bwMode="auto">
          <a:xfrm>
            <a:off x="1143000" y="685800"/>
            <a:ext cx="4562475" cy="3419475"/>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28354" name="Rectangle 2"/>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8"/>
          <p:cNvSpPr>
            <a:spLocks noGrp="1" noChangeArrowheads="1"/>
          </p:cNvSpPr>
          <p:nvPr>
            <p:ph type="sldNum"/>
          </p:nvPr>
        </p:nvSpPr>
        <p:spPr>
          <a:ln/>
        </p:spPr>
        <p:txBody>
          <a:bodyPr/>
          <a:lstStyle/>
          <a:p>
            <a:fld id="{F8BFD62B-F3BA-4254-B251-9F0E2A1CAE78}" type="slidenum">
              <a:rPr lang="en-GB"/>
              <a:pPr/>
              <a:t>68</a:t>
            </a:fld>
            <a:endParaRPr lang="en-GB"/>
          </a:p>
        </p:txBody>
      </p:sp>
      <p:sp>
        <p:nvSpPr>
          <p:cNvPr id="229377" name="Text Box 1"/>
          <p:cNvSpPr txBox="1">
            <a:spLocks noChangeArrowheads="1"/>
          </p:cNvSpPr>
          <p:nvPr/>
        </p:nvSpPr>
        <p:spPr bwMode="auto">
          <a:xfrm>
            <a:off x="1143000" y="685800"/>
            <a:ext cx="4562475" cy="3419475"/>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29378" name="Rectangle 2"/>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8"/>
          <p:cNvSpPr>
            <a:spLocks noGrp="1" noChangeArrowheads="1"/>
          </p:cNvSpPr>
          <p:nvPr>
            <p:ph type="sldNum"/>
          </p:nvPr>
        </p:nvSpPr>
        <p:spPr>
          <a:ln/>
        </p:spPr>
        <p:txBody>
          <a:bodyPr/>
          <a:lstStyle/>
          <a:p>
            <a:fld id="{E31CFDF3-D566-49D7-8BDC-684AD3C07CFB}" type="slidenum">
              <a:rPr lang="en-GB"/>
              <a:pPr/>
              <a:t>69</a:t>
            </a:fld>
            <a:endParaRPr lang="en-GB"/>
          </a:p>
        </p:txBody>
      </p:sp>
      <p:sp>
        <p:nvSpPr>
          <p:cNvPr id="230401" name="Text Box 1"/>
          <p:cNvSpPr txBox="1">
            <a:spLocks noChangeArrowheads="1"/>
          </p:cNvSpPr>
          <p:nvPr/>
        </p:nvSpPr>
        <p:spPr bwMode="auto">
          <a:xfrm>
            <a:off x="1143000" y="685800"/>
            <a:ext cx="4562475" cy="3419475"/>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30402" name="Rectangle 2"/>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8"/>
          <p:cNvSpPr>
            <a:spLocks noGrp="1" noChangeArrowheads="1"/>
          </p:cNvSpPr>
          <p:nvPr>
            <p:ph type="sldNum"/>
          </p:nvPr>
        </p:nvSpPr>
        <p:spPr>
          <a:ln/>
        </p:spPr>
        <p:txBody>
          <a:bodyPr/>
          <a:lstStyle/>
          <a:p>
            <a:fld id="{8B3445AF-208F-40CB-93FD-EFABCA7E759D}" type="slidenum">
              <a:rPr lang="en-GB"/>
              <a:pPr/>
              <a:t>70</a:t>
            </a:fld>
            <a:endParaRPr lang="en-GB"/>
          </a:p>
        </p:txBody>
      </p:sp>
      <p:sp>
        <p:nvSpPr>
          <p:cNvPr id="231425" name="Text Box 1"/>
          <p:cNvSpPr txBox="1">
            <a:spLocks noChangeArrowheads="1"/>
          </p:cNvSpPr>
          <p:nvPr/>
        </p:nvSpPr>
        <p:spPr bwMode="auto">
          <a:xfrm>
            <a:off x="1143000" y="685800"/>
            <a:ext cx="4562475" cy="3419475"/>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31426" name="Rectangle 2"/>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8"/>
          <p:cNvSpPr>
            <a:spLocks noGrp="1" noChangeArrowheads="1"/>
          </p:cNvSpPr>
          <p:nvPr>
            <p:ph type="sldNum"/>
          </p:nvPr>
        </p:nvSpPr>
        <p:spPr>
          <a:ln/>
        </p:spPr>
        <p:txBody>
          <a:bodyPr/>
          <a:lstStyle/>
          <a:p>
            <a:fld id="{A08B94A4-9A17-4644-AAF2-2C1227490991}" type="slidenum">
              <a:rPr lang="en-GB"/>
              <a:pPr/>
              <a:t>71</a:t>
            </a:fld>
            <a:endParaRPr lang="en-GB"/>
          </a:p>
        </p:txBody>
      </p:sp>
      <p:sp>
        <p:nvSpPr>
          <p:cNvPr id="232449" name="Text Box 1"/>
          <p:cNvSpPr txBox="1">
            <a:spLocks noChangeArrowheads="1"/>
          </p:cNvSpPr>
          <p:nvPr/>
        </p:nvSpPr>
        <p:spPr bwMode="auto">
          <a:xfrm>
            <a:off x="1143000" y="685800"/>
            <a:ext cx="4562475" cy="3419475"/>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32450" name="Rectangle 2"/>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8"/>
          <p:cNvSpPr>
            <a:spLocks noGrp="1" noChangeArrowheads="1"/>
          </p:cNvSpPr>
          <p:nvPr>
            <p:ph type="sldNum"/>
          </p:nvPr>
        </p:nvSpPr>
        <p:spPr>
          <a:ln/>
        </p:spPr>
        <p:txBody>
          <a:bodyPr/>
          <a:lstStyle/>
          <a:p>
            <a:fld id="{A8FE813C-9C8B-4722-AD9A-A0831303BCCC}" type="slidenum">
              <a:rPr lang="en-GB"/>
              <a:pPr/>
              <a:t>72</a:t>
            </a:fld>
            <a:endParaRPr lang="en-GB"/>
          </a:p>
        </p:txBody>
      </p:sp>
      <p:sp>
        <p:nvSpPr>
          <p:cNvPr id="233473" name="Text Box 1"/>
          <p:cNvSpPr txBox="1">
            <a:spLocks noChangeArrowheads="1"/>
          </p:cNvSpPr>
          <p:nvPr/>
        </p:nvSpPr>
        <p:spPr bwMode="auto">
          <a:xfrm>
            <a:off x="1143000" y="685800"/>
            <a:ext cx="4562475" cy="3419475"/>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233474" name="Rectangle 2"/>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38"/>
          <p:cNvSpPr>
            <a:spLocks noGrp="1" noChangeArrowheads="1"/>
          </p:cNvSpPr>
          <p:nvPr>
            <p:ph type="sldNum"/>
          </p:nvPr>
        </p:nvSpPr>
        <p:spPr>
          <a:ln/>
        </p:spPr>
        <p:txBody>
          <a:bodyPr/>
          <a:lstStyle/>
          <a:p>
            <a:fld id="{9B43C078-B2E3-41EA-9D4B-252A377F9069}" type="slidenum">
              <a:rPr lang="en-GB"/>
              <a:pPr/>
              <a:t>4</a:t>
            </a:fld>
            <a:endParaRPr lang="en-GB"/>
          </a:p>
        </p:txBody>
      </p:sp>
      <p:sp>
        <p:nvSpPr>
          <p:cNvPr id="169985"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4460E25-2892-4EAB-94E8-3EC1C0563329}"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n-GB" sz="1200">
              <a:solidFill>
                <a:srgbClr val="000000"/>
              </a:solidFill>
              <a:latin typeface="Times New Roman" pitchFamily="16" charset="0"/>
              <a:cs typeface="Arial" charset="0"/>
            </a:endParaRPr>
          </a:p>
        </p:txBody>
      </p:sp>
      <p:sp>
        <p:nvSpPr>
          <p:cNvPr id="169986" name="Text Box 2"/>
          <p:cNvSpPr txBox="1">
            <a:spLocks noChangeArrowheads="1"/>
          </p:cNvSpPr>
          <p:nvPr/>
        </p:nvSpPr>
        <p:spPr bwMode="auto">
          <a:xfrm>
            <a:off x="3884613" y="8685213"/>
            <a:ext cx="2970212" cy="455612"/>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30E1981-AC12-4DB5-BD87-91D65EDF83AA}" type="slidenum">
              <a:rPr lang="en-GB" sz="1200">
                <a:solidFill>
                  <a:srgbClr val="000000"/>
                </a:solidFill>
                <a:latin typeface="Times New Roman" pitchFamily="16"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n-GB" sz="1200">
              <a:solidFill>
                <a:srgbClr val="000000"/>
              </a:solidFill>
              <a:latin typeface="Times New Roman" pitchFamily="16" charset="0"/>
            </a:endParaRPr>
          </a:p>
        </p:txBody>
      </p:sp>
      <p:sp>
        <p:nvSpPr>
          <p:cNvPr id="169987"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169988" name="Rectangle 4"/>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38"/>
          <p:cNvSpPr>
            <a:spLocks noGrp="1" noChangeArrowheads="1"/>
          </p:cNvSpPr>
          <p:nvPr>
            <p:ph type="sldNum"/>
          </p:nvPr>
        </p:nvSpPr>
        <p:spPr>
          <a:ln/>
        </p:spPr>
        <p:txBody>
          <a:bodyPr/>
          <a:lstStyle/>
          <a:p>
            <a:fld id="{ED291019-7BA5-498D-86EE-BA9064897E2E}" type="slidenum">
              <a:rPr lang="en-GB"/>
              <a:pPr/>
              <a:t>5</a:t>
            </a:fld>
            <a:endParaRPr lang="en-GB"/>
          </a:p>
        </p:txBody>
      </p:sp>
      <p:sp>
        <p:nvSpPr>
          <p:cNvPr id="171009"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19CFA2F-60BB-40AF-914B-89FDCAD65BDC}"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a:solidFill>
                <a:srgbClr val="000000"/>
              </a:solidFill>
              <a:latin typeface="Times New Roman" pitchFamily="16" charset="0"/>
              <a:cs typeface="Arial" charset="0"/>
            </a:endParaRPr>
          </a:p>
        </p:txBody>
      </p:sp>
      <p:sp>
        <p:nvSpPr>
          <p:cNvPr id="171010" name="Text Box 2"/>
          <p:cNvSpPr txBox="1">
            <a:spLocks noChangeArrowheads="1"/>
          </p:cNvSpPr>
          <p:nvPr/>
        </p:nvSpPr>
        <p:spPr bwMode="auto">
          <a:xfrm>
            <a:off x="3884613" y="8685213"/>
            <a:ext cx="2970212" cy="455612"/>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7E7FCE8-0BE8-4D15-B946-D4BFCAE48E48}" type="slidenum">
              <a:rPr lang="en-GB" sz="1200">
                <a:solidFill>
                  <a:srgbClr val="000000"/>
                </a:solidFill>
                <a:latin typeface="Times New Roman" pitchFamily="16"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a:solidFill>
                <a:srgbClr val="000000"/>
              </a:solidFill>
              <a:latin typeface="Times New Roman" pitchFamily="16" charset="0"/>
            </a:endParaRPr>
          </a:p>
        </p:txBody>
      </p:sp>
      <p:sp>
        <p:nvSpPr>
          <p:cNvPr id="171011"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171012" name="Rectangle 4"/>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38"/>
          <p:cNvSpPr>
            <a:spLocks noGrp="1" noChangeArrowheads="1"/>
          </p:cNvSpPr>
          <p:nvPr>
            <p:ph type="sldNum"/>
          </p:nvPr>
        </p:nvSpPr>
        <p:spPr>
          <a:ln/>
        </p:spPr>
        <p:txBody>
          <a:bodyPr/>
          <a:lstStyle/>
          <a:p>
            <a:fld id="{6FEA3FDD-3C37-4ACC-A24C-CD55408A1752}" type="slidenum">
              <a:rPr lang="en-GB"/>
              <a:pPr/>
              <a:t>6</a:t>
            </a:fld>
            <a:endParaRPr lang="en-GB"/>
          </a:p>
        </p:txBody>
      </p:sp>
      <p:sp>
        <p:nvSpPr>
          <p:cNvPr id="172033"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B4F5D24-C34F-49AB-976C-3FCC7DD25DAD}"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n-GB" sz="1200">
              <a:solidFill>
                <a:srgbClr val="000000"/>
              </a:solidFill>
              <a:latin typeface="Times New Roman" pitchFamily="16" charset="0"/>
              <a:cs typeface="Arial" charset="0"/>
            </a:endParaRPr>
          </a:p>
        </p:txBody>
      </p:sp>
      <p:sp>
        <p:nvSpPr>
          <p:cNvPr id="172034" name="Text Box 2"/>
          <p:cNvSpPr txBox="1">
            <a:spLocks noChangeArrowheads="1"/>
          </p:cNvSpPr>
          <p:nvPr/>
        </p:nvSpPr>
        <p:spPr bwMode="auto">
          <a:xfrm>
            <a:off x="3884613" y="8685213"/>
            <a:ext cx="2970212" cy="455612"/>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1587D14-ECEF-4DCE-827D-DD170F004B44}" type="slidenum">
              <a:rPr lang="en-GB" sz="1200">
                <a:solidFill>
                  <a:srgbClr val="000000"/>
                </a:solidFill>
                <a:latin typeface="Times New Roman" pitchFamily="16"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en-GB" sz="1200">
              <a:solidFill>
                <a:srgbClr val="000000"/>
              </a:solidFill>
              <a:latin typeface="Times New Roman" pitchFamily="16" charset="0"/>
            </a:endParaRPr>
          </a:p>
        </p:txBody>
      </p:sp>
      <p:sp>
        <p:nvSpPr>
          <p:cNvPr id="172035"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172036" name="Rectangle 4"/>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38"/>
          <p:cNvSpPr>
            <a:spLocks noGrp="1" noChangeArrowheads="1"/>
          </p:cNvSpPr>
          <p:nvPr>
            <p:ph type="sldNum"/>
          </p:nvPr>
        </p:nvSpPr>
        <p:spPr>
          <a:ln/>
        </p:spPr>
        <p:txBody>
          <a:bodyPr/>
          <a:lstStyle/>
          <a:p>
            <a:fld id="{2C8E832F-EEA4-43CA-8B7B-351D4E5B0D1F}" type="slidenum">
              <a:rPr lang="en-GB"/>
              <a:pPr/>
              <a:t>7</a:t>
            </a:fld>
            <a:endParaRPr lang="en-GB"/>
          </a:p>
        </p:txBody>
      </p:sp>
      <p:sp>
        <p:nvSpPr>
          <p:cNvPr id="173057"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1F621E8-3E0D-4FAB-A261-5E9C3F0BA8D6}"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n-GB" sz="1200">
              <a:solidFill>
                <a:srgbClr val="000000"/>
              </a:solidFill>
              <a:latin typeface="Times New Roman" pitchFamily="16" charset="0"/>
              <a:cs typeface="Arial" charset="0"/>
            </a:endParaRPr>
          </a:p>
        </p:txBody>
      </p:sp>
      <p:sp>
        <p:nvSpPr>
          <p:cNvPr id="173058" name="Text Box 2"/>
          <p:cNvSpPr txBox="1">
            <a:spLocks noChangeArrowheads="1"/>
          </p:cNvSpPr>
          <p:nvPr/>
        </p:nvSpPr>
        <p:spPr bwMode="auto">
          <a:xfrm>
            <a:off x="3884613" y="8685213"/>
            <a:ext cx="2970212" cy="455612"/>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66B4C97-BCCB-47B7-B814-F21579F416BD}" type="slidenum">
              <a:rPr lang="en-GB" sz="1200">
                <a:solidFill>
                  <a:srgbClr val="000000"/>
                </a:solidFill>
                <a:latin typeface="Times New Roman" pitchFamily="16"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n-GB" sz="1200">
              <a:solidFill>
                <a:srgbClr val="000000"/>
              </a:solidFill>
              <a:latin typeface="Times New Roman" pitchFamily="16" charset="0"/>
            </a:endParaRPr>
          </a:p>
        </p:txBody>
      </p:sp>
      <p:sp>
        <p:nvSpPr>
          <p:cNvPr id="173059"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173060" name="Rectangle 4"/>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38"/>
          <p:cNvSpPr>
            <a:spLocks noGrp="1" noChangeArrowheads="1"/>
          </p:cNvSpPr>
          <p:nvPr>
            <p:ph type="sldNum"/>
          </p:nvPr>
        </p:nvSpPr>
        <p:spPr>
          <a:ln/>
        </p:spPr>
        <p:txBody>
          <a:bodyPr/>
          <a:lstStyle/>
          <a:p>
            <a:fld id="{E09CB199-DEC2-452B-96D1-E4CCE7DF2DDC}" type="slidenum">
              <a:rPr lang="en-GB"/>
              <a:pPr/>
              <a:t>8</a:t>
            </a:fld>
            <a:endParaRPr lang="en-GB"/>
          </a:p>
        </p:txBody>
      </p:sp>
      <p:sp>
        <p:nvSpPr>
          <p:cNvPr id="174081"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D10BB0F-5CAE-45E6-B136-5653C3F55C26}"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n-GB" sz="1200">
              <a:solidFill>
                <a:srgbClr val="000000"/>
              </a:solidFill>
              <a:latin typeface="Times New Roman" pitchFamily="16" charset="0"/>
              <a:cs typeface="Arial" charset="0"/>
            </a:endParaRPr>
          </a:p>
        </p:txBody>
      </p:sp>
      <p:sp>
        <p:nvSpPr>
          <p:cNvPr id="174082" name="Text Box 2"/>
          <p:cNvSpPr txBox="1">
            <a:spLocks noChangeArrowheads="1"/>
          </p:cNvSpPr>
          <p:nvPr/>
        </p:nvSpPr>
        <p:spPr bwMode="auto">
          <a:xfrm>
            <a:off x="3884613" y="8685213"/>
            <a:ext cx="2970212" cy="455612"/>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6166451-B732-44E4-9E3E-071CDEFD7650}" type="slidenum">
              <a:rPr lang="en-GB" sz="1200">
                <a:solidFill>
                  <a:srgbClr val="000000"/>
                </a:solidFill>
                <a:latin typeface="Times New Roman" pitchFamily="16"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n-GB" sz="1200">
              <a:solidFill>
                <a:srgbClr val="000000"/>
              </a:solidFill>
              <a:latin typeface="Times New Roman" pitchFamily="16" charset="0"/>
            </a:endParaRPr>
          </a:p>
        </p:txBody>
      </p:sp>
      <p:sp>
        <p:nvSpPr>
          <p:cNvPr id="174083"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174084" name="Rectangle 4"/>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38"/>
          <p:cNvSpPr>
            <a:spLocks noGrp="1" noChangeArrowheads="1"/>
          </p:cNvSpPr>
          <p:nvPr>
            <p:ph type="sldNum"/>
          </p:nvPr>
        </p:nvSpPr>
        <p:spPr>
          <a:ln/>
        </p:spPr>
        <p:txBody>
          <a:bodyPr/>
          <a:lstStyle/>
          <a:p>
            <a:fld id="{3F2E080C-1D75-41F4-8B7E-E55920D46FD9}" type="slidenum">
              <a:rPr lang="en-GB"/>
              <a:pPr/>
              <a:t>9</a:t>
            </a:fld>
            <a:endParaRPr lang="en-GB"/>
          </a:p>
        </p:txBody>
      </p:sp>
      <p:sp>
        <p:nvSpPr>
          <p:cNvPr id="175105" name="Text Box 1"/>
          <p:cNvSpPr txBox="1">
            <a:spLocks noChangeArrowheads="1"/>
          </p:cNvSpPr>
          <p:nvPr/>
        </p:nvSpPr>
        <p:spPr bwMode="auto">
          <a:xfrm>
            <a:off x="3884613" y="8685213"/>
            <a:ext cx="2968625" cy="454025"/>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9746737-BE09-40F0-9141-5BEB3DC0CFCD}" type="slidenum">
              <a:rPr lang="en-GB" sz="1200">
                <a:solidFill>
                  <a:srgbClr val="000000"/>
                </a:solidFill>
                <a:latin typeface="Times New Roman" pitchFamily="16" charset="0"/>
                <a:cs typeface="Arial"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n-GB" sz="1200">
              <a:solidFill>
                <a:srgbClr val="000000"/>
              </a:solidFill>
              <a:latin typeface="Times New Roman" pitchFamily="16" charset="0"/>
              <a:cs typeface="Arial" charset="0"/>
            </a:endParaRPr>
          </a:p>
        </p:txBody>
      </p:sp>
      <p:sp>
        <p:nvSpPr>
          <p:cNvPr id="175106" name="Text Box 2"/>
          <p:cNvSpPr txBox="1">
            <a:spLocks noChangeArrowheads="1"/>
          </p:cNvSpPr>
          <p:nvPr/>
        </p:nvSpPr>
        <p:spPr bwMode="auto">
          <a:xfrm>
            <a:off x="3884613" y="8685213"/>
            <a:ext cx="2970212" cy="455612"/>
          </a:xfrm>
          <a:prstGeom prst="rect">
            <a:avLst/>
          </a:prstGeom>
          <a:noFill/>
          <a:ln w="9525">
            <a:noFill/>
            <a:round/>
            <a:headEnd/>
            <a:tailEnd/>
          </a:ln>
          <a:effectLst/>
        </p:spPr>
        <p:txBody>
          <a:bodyPr lIns="90000" tIns="46800" rIns="90000" bIns="46800" anchor="b"/>
          <a:lstStyle/>
          <a:p>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3C86814-49F0-4D8F-908F-F119CF7133DC}" type="slidenum">
              <a:rPr lang="en-GB" sz="1200">
                <a:solidFill>
                  <a:srgbClr val="000000"/>
                </a:solidFill>
                <a:latin typeface="Times New Roman" pitchFamily="16" charset="0"/>
              </a:rPr>
              <a:pPr algn="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n-GB" sz="1200">
              <a:solidFill>
                <a:srgbClr val="000000"/>
              </a:solidFill>
              <a:latin typeface="Times New Roman" pitchFamily="16" charset="0"/>
            </a:endParaRPr>
          </a:p>
        </p:txBody>
      </p:sp>
      <p:sp>
        <p:nvSpPr>
          <p:cNvPr id="175107" name="Text Box 3"/>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l-GR"/>
          </a:p>
        </p:txBody>
      </p:sp>
      <p:sp>
        <p:nvSpPr>
          <p:cNvPr id="175108" name="Rectangle 4"/>
          <p:cNvSpPr txBox="1">
            <a:spLocks noGrp="1" noChangeArrowheads="1"/>
          </p:cNvSpPr>
          <p:nvPr>
            <p:ph type="body"/>
          </p:nvPr>
        </p:nvSpPr>
        <p:spPr bwMode="auto">
          <a:xfrm>
            <a:off x="685800" y="4343400"/>
            <a:ext cx="5437188" cy="4065588"/>
          </a:xfrm>
          <a:prstGeom prst="rect">
            <a:avLst/>
          </a:prstGeom>
          <a:noFill/>
          <a:ln>
            <a:round/>
            <a:headEnd/>
            <a:tailEnd/>
          </a:ln>
        </p:spPr>
        <p:txBody>
          <a:bodyPr wrap="none" anchor="ct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D744B82-B8C6-4194-AFEE-FC365ADFBC14}" type="datetimeFigureOut">
              <a:rPr lang="el-GR" smtClean="0"/>
              <a:pPr/>
              <a:t>21/5/2015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8216879-47D9-44C3-85AE-19C62CFABFE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D744B82-B8C6-4194-AFEE-FC365ADFBC14}" type="datetimeFigureOut">
              <a:rPr lang="el-GR" smtClean="0"/>
              <a:pPr/>
              <a:t>21/5/2015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8216879-47D9-44C3-85AE-19C62CFABFE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D744B82-B8C6-4194-AFEE-FC365ADFBC14}" type="datetimeFigureOut">
              <a:rPr lang="el-GR" smtClean="0"/>
              <a:pPr/>
              <a:t>21/5/2015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8216879-47D9-44C3-85AE-19C62CFABFE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D744B82-B8C6-4194-AFEE-FC365ADFBC14}" type="datetimeFigureOut">
              <a:rPr lang="el-GR" smtClean="0"/>
              <a:pPr/>
              <a:t>21/5/2015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8216879-47D9-44C3-85AE-19C62CFABFE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D744B82-B8C6-4194-AFEE-FC365ADFBC14}" type="datetimeFigureOut">
              <a:rPr lang="el-GR" smtClean="0"/>
              <a:pPr/>
              <a:t>21/5/2015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8216879-47D9-44C3-85AE-19C62CFABFE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D744B82-B8C6-4194-AFEE-FC365ADFBC14}" type="datetimeFigureOut">
              <a:rPr lang="el-GR" smtClean="0"/>
              <a:pPr/>
              <a:t>21/5/2015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8216879-47D9-44C3-85AE-19C62CFABFE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D744B82-B8C6-4194-AFEE-FC365ADFBC14}" type="datetimeFigureOut">
              <a:rPr lang="el-GR" smtClean="0"/>
              <a:pPr/>
              <a:t>21/5/2015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8216879-47D9-44C3-85AE-19C62CFABFE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D744B82-B8C6-4194-AFEE-FC365ADFBC14}" type="datetimeFigureOut">
              <a:rPr lang="el-GR" smtClean="0"/>
              <a:pPr/>
              <a:t>21/5/2015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8216879-47D9-44C3-85AE-19C62CFABFE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D744B82-B8C6-4194-AFEE-FC365ADFBC14}" type="datetimeFigureOut">
              <a:rPr lang="el-GR" smtClean="0"/>
              <a:pPr/>
              <a:t>21/5/2015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8216879-47D9-44C3-85AE-19C62CFABFE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D744B82-B8C6-4194-AFEE-FC365ADFBC14}" type="datetimeFigureOut">
              <a:rPr lang="el-GR" smtClean="0"/>
              <a:pPr/>
              <a:t>21/5/2015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8216879-47D9-44C3-85AE-19C62CFABFE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D744B82-B8C6-4194-AFEE-FC365ADFBC14}" type="datetimeFigureOut">
              <a:rPr lang="el-GR" smtClean="0"/>
              <a:pPr/>
              <a:t>21/5/2015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8216879-47D9-44C3-85AE-19C62CFABFE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44B82-B8C6-4194-AFEE-FC365ADFBC14}" type="datetimeFigureOut">
              <a:rPr lang="el-GR" smtClean="0"/>
              <a:pPr/>
              <a:t>21/5/2015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16879-47D9-44C3-85AE-19C62CFABFE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el.wikipedia.org/wiki/%CE%9C%CE%BF%CE%BD%CF%84%CE%AD%CE%BB%CE%BF_%CE%B1%CE%BD%CE%B1%CF%86%CE%BF%CF%81%CE%AC%CF%82_OSI"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el.wikipedia.org/wiki/TCP/IP"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eb.teipir.gr/new/ecs/pelab_1/tcp/inter2.htm"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hyperlink" Target="//upload.wikimedia.org/wikipedia/commons/6/6c/NAL_Acess_Unit.JPG" TargetMode="Externa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hyperlink" Target="http://en.wikipedia.org/wiki/File:YCbCr-CbCr_Y50.pn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en.wikipedia.org/wiki/File:YCbCr-CbCr_Y0.png" TargetMode="External"/><Relationship Id="rId10" Type="http://schemas.openxmlformats.org/officeDocument/2006/relationships/image" Target="../media/image12.png"/><Relationship Id="rId4" Type="http://schemas.openxmlformats.org/officeDocument/2006/relationships/image" Target="../media/image9.gif"/><Relationship Id="rId9" Type="http://schemas.openxmlformats.org/officeDocument/2006/relationships/hyperlink" Target="http://en.wikipedia.org/wiki/File:YCbCr-CbCr_Y100.png"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http://en.wikipedia.org/wiki/Serial_Digital_Interface" TargetMode="External"/><Relationship Id="rId3" Type="http://schemas.openxmlformats.org/officeDocument/2006/relationships/hyperlink" Target="http://en.wikipedia.org/wiki/Quantization" TargetMode="External"/><Relationship Id="rId7" Type="http://schemas.openxmlformats.org/officeDocument/2006/relationships/hyperlink" Target="http://en.wikipedia.org/wiki/CCIR_601"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en.wikipedia.org/w/index.php?title=D-9&amp;action=edit" TargetMode="External"/><Relationship Id="rId5" Type="http://schemas.openxmlformats.org/officeDocument/2006/relationships/hyperlink" Target="http://en.wikipedia.org/wiki/DV" TargetMode="External"/><Relationship Id="rId4" Type="http://schemas.openxmlformats.org/officeDocument/2006/relationships/hyperlink" Target="http://en.wikipedia.org/wiki/Betacam" TargetMode="External"/><Relationship Id="rId9" Type="http://schemas.openxmlformats.org/officeDocument/2006/relationships/hyperlink" Target="http://en.wikipedia.org/wiki/D1_(Son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DV"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en.wikipedia.org/w/index.php?title=D-7&amp;action=edit" TargetMode="External"/><Relationship Id="rId4" Type="http://schemas.openxmlformats.org/officeDocument/2006/relationships/hyperlink" Target="http://en.wikipedia.org/wiki/NTSC"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en.wikipedia.org/wiki/DV" TargetMode="External"/><Relationship Id="rId3" Type="http://schemas.openxmlformats.org/officeDocument/2006/relationships/hyperlink" Target="http://en.wikipedia.org/wiki/PAL" TargetMode="External"/><Relationship Id="rId7" Type="http://schemas.openxmlformats.org/officeDocument/2006/relationships/hyperlink" Target="http://en.wikipedia.org/wiki/MPEG-2"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en.wikipedia.org/w/index.php?title=Main_Profile&amp;action=edit" TargetMode="External"/><Relationship Id="rId5" Type="http://schemas.openxmlformats.org/officeDocument/2006/relationships/hyperlink" Target="http://en.wikipedia.org/wiki/DVD" TargetMode="External"/><Relationship Id="rId10" Type="http://schemas.openxmlformats.org/officeDocument/2006/relationships/hyperlink" Target="http://en.wikipedia.org/wiki/MJPEG" TargetMode="External"/><Relationship Id="rId4" Type="http://schemas.openxmlformats.org/officeDocument/2006/relationships/hyperlink" Target="http://en.wikipedia.org/wiki/SECAM" TargetMode="External"/><Relationship Id="rId9" Type="http://schemas.openxmlformats.org/officeDocument/2006/relationships/hyperlink" Target="http://en.wikipedia.org/wiki/JPE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Codecs"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en.wikipedia.org/wiki/VH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hyperlink" Target="http://en.wikipedia.org/wiki/Fourier_transform" TargetMode="External"/><Relationship Id="rId3" Type="http://schemas.openxmlformats.org/officeDocument/2006/relationships/hyperlink" Target="http://en.wikipedia.org/wiki/YCbCr" TargetMode="External"/><Relationship Id="rId7" Type="http://schemas.openxmlformats.org/officeDocument/2006/relationships/hyperlink" Target="http://en.wikipedia.org/wiki/Discrete_cosine_transform" TargetMode="External"/><Relationship Id="rId2" Type="http://schemas.openxmlformats.org/officeDocument/2006/relationships/hyperlink" Target="http://en.wikipedia.org/wiki/RGB_color_model" TargetMode="External"/><Relationship Id="rId1" Type="http://schemas.openxmlformats.org/officeDocument/2006/relationships/slideLayout" Target="../slideLayouts/slideLayout6.xml"/><Relationship Id="rId6" Type="http://schemas.openxmlformats.org/officeDocument/2006/relationships/hyperlink" Target="http://en.wikipedia.org/wiki/N._Ahmed" TargetMode="External"/><Relationship Id="rId5" Type="http://schemas.openxmlformats.org/officeDocument/2006/relationships/hyperlink" Target="http://en.wikipedia.org/wiki/Chrominance" TargetMode="External"/><Relationship Id="rId4" Type="http://schemas.openxmlformats.org/officeDocument/2006/relationships/hyperlink" Target="http://en.wikipedia.org/wiki/Luma_(video)" TargetMode="External"/><Relationship Id="rId9" Type="http://schemas.openxmlformats.org/officeDocument/2006/relationships/hyperlink" Target="http://en.wikipedia.org/wiki/Quantization_(image_processi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en.wikipedia.org/wiki/Channel_(digital_image)" TargetMode="External"/><Relationship Id="rId3" Type="http://schemas.openxmlformats.org/officeDocument/2006/relationships/hyperlink" Target="http://en.wikipedia.org/wiki/Downsampling" TargetMode="External"/><Relationship Id="rId7" Type="http://schemas.openxmlformats.org/officeDocument/2006/relationships/hyperlink" Target="http://en.wikipedia.org/wiki/Chroma_Subsampling" TargetMode="External"/><Relationship Id="rId2" Type="http://schemas.openxmlformats.org/officeDocument/2006/relationships/hyperlink" Target="http://en.wikipedia.org/wiki/YCbCr" TargetMode="External"/><Relationship Id="rId1" Type="http://schemas.openxmlformats.org/officeDocument/2006/relationships/slideLayout" Target="../slideLayouts/slideLayout6.xml"/><Relationship Id="rId6" Type="http://schemas.openxmlformats.org/officeDocument/2006/relationships/hyperlink" Target="http://en.wikipedia.org/wiki/YUV_4:2:0" TargetMode="External"/><Relationship Id="rId11" Type="http://schemas.openxmlformats.org/officeDocument/2006/relationships/hyperlink" Target="http://en.wikipedia.org/wiki/Ringing_artifact" TargetMode="External"/><Relationship Id="rId5" Type="http://schemas.openxmlformats.org/officeDocument/2006/relationships/hyperlink" Target="http://en.wikipedia.org/wiki/YUV_4:4:4" TargetMode="External"/><Relationship Id="rId10" Type="http://schemas.openxmlformats.org/officeDocument/2006/relationships/hyperlink" Target="http://en.wikipedia.org/wiki/Macroblock" TargetMode="External"/><Relationship Id="rId4" Type="http://schemas.openxmlformats.org/officeDocument/2006/relationships/hyperlink" Target="http://en.wikipedia.org/wiki/Chroma_subsampling" TargetMode="External"/><Relationship Id="rId9" Type="http://schemas.openxmlformats.org/officeDocument/2006/relationships/hyperlink" Target="http://en.wikipedia.org/wiki/Video_compression"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hyperlink" Target="http://en.wikipedia.org/wiki/File:Dctjpeg.png" TargetMode="Externa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upload.wikimedia.org/wikipedia/commons/4/43/JPEG_ZigZag.sv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Video_compression_picture_types" TargetMode="External"/><Relationship Id="rId2" Type="http://schemas.openxmlformats.org/officeDocument/2006/relationships/hyperlink" Target="http://en.wikipedia.org/wiki/MPEG"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en.wikipedia.org/wiki/Global_motion_compensation"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en.wikipedia.org/wiki/MPEG"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en.wikipedia.org/wiki/Transform_coding" TargetMode="External"/><Relationship Id="rId2" Type="http://schemas.openxmlformats.org/officeDocument/2006/relationships/hyperlink" Target="http://en.wikipedia.org/wiki/List_of_Fourier-related_transforms" TargetMode="External"/><Relationship Id="rId1" Type="http://schemas.openxmlformats.org/officeDocument/2006/relationships/slideLayout" Target="../slideLayouts/slideLayout6.xml"/><Relationship Id="rId4" Type="http://schemas.openxmlformats.org/officeDocument/2006/relationships/hyperlink" Target="http://en.wikipedia.org/wiki/Residual_frame"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en.wikipedia.org/wiki/Video_compression_picture_types"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en.wikipedia.org/wiki/MPEG-1" TargetMode="External"/><Relationship Id="rId7" Type="http://schemas.openxmlformats.org/officeDocument/2006/relationships/hyperlink" Target="http://en.wikipedia.org/wiki/VC-1" TargetMode="External"/><Relationship Id="rId2" Type="http://schemas.openxmlformats.org/officeDocument/2006/relationships/hyperlink" Target="http://en.wikipedia.org/wiki/H.261" TargetMode="External"/><Relationship Id="rId1" Type="http://schemas.openxmlformats.org/officeDocument/2006/relationships/slideLayout" Target="../slideLayouts/slideLayout6.xml"/><Relationship Id="rId6" Type="http://schemas.openxmlformats.org/officeDocument/2006/relationships/hyperlink" Target="http://en.wikipedia.org/wiki/H.264/MPEG-4_AVC" TargetMode="External"/><Relationship Id="rId5" Type="http://schemas.openxmlformats.org/officeDocument/2006/relationships/hyperlink" Target="http://en.wikipedia.org/wiki/MPEG-4_Part_2" TargetMode="External"/><Relationship Id="rId4" Type="http://schemas.openxmlformats.org/officeDocument/2006/relationships/hyperlink" Target="http://en.wikipedia.org/wiki/H.263"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HyperText_Transfer_Protoco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am.hhi.de/mpeg-video/standards/w1909.htm%22%20/l%20%2213"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914400" y="274638"/>
            <a:ext cx="7772400" cy="1143000"/>
          </a:xfrm>
          <a:prstGeom prst="rect">
            <a:avLst/>
          </a:prstGeom>
          <a:noFill/>
          <a:ln w="9525">
            <a:noFill/>
            <a:round/>
            <a:headEnd/>
            <a:tailEnd/>
          </a:ln>
          <a:effectLst/>
        </p:spPr>
        <p:txBody>
          <a:bodyPr lIns="90000" tIns="46800" rIns="90000" bIns="91440" anchor="b"/>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solidFill>
                  <a:srgbClr val="696464"/>
                </a:solidFill>
                <a:latin typeface="Tahoma" pitchFamily="34" charset="0"/>
                <a:ea typeface="Tahoma" pitchFamily="34" charset="0"/>
                <a:cs typeface="Tahoma" pitchFamily="34" charset="0"/>
              </a:rPr>
              <a:t>OSI – </a:t>
            </a:r>
            <a:r>
              <a:rPr lang="en-GB" sz="4000" dirty="0" err="1">
                <a:solidFill>
                  <a:srgbClr val="696464"/>
                </a:solidFill>
                <a:latin typeface="Tahoma" pitchFamily="34" charset="0"/>
                <a:ea typeface="Tahoma" pitchFamily="34" charset="0"/>
                <a:cs typeface="Tahoma" pitchFamily="34" charset="0"/>
              </a:rPr>
              <a:t>DoD</a:t>
            </a:r>
            <a:r>
              <a:rPr lang="en-GB" sz="4000" dirty="0">
                <a:solidFill>
                  <a:srgbClr val="696464"/>
                </a:solidFill>
                <a:latin typeface="Tahoma" pitchFamily="34" charset="0"/>
                <a:ea typeface="Tahoma" pitchFamily="34" charset="0"/>
                <a:cs typeface="Tahoma" pitchFamily="34" charset="0"/>
              </a:rPr>
              <a:t> </a:t>
            </a:r>
            <a:r>
              <a:rPr lang="en-GB" sz="4000" dirty="0" err="1">
                <a:solidFill>
                  <a:srgbClr val="696464"/>
                </a:solidFill>
                <a:latin typeface="Tahoma" pitchFamily="34" charset="0"/>
                <a:ea typeface="Tahoma" pitchFamily="34" charset="0"/>
                <a:cs typeface="Tahoma" pitchFamily="34" charset="0"/>
              </a:rPr>
              <a:t>πρότυπα</a:t>
            </a:r>
            <a:endParaRPr lang="en-GB" sz="4000" dirty="0">
              <a:solidFill>
                <a:srgbClr val="696464"/>
              </a:solidFill>
              <a:latin typeface="Tahoma" pitchFamily="34" charset="0"/>
              <a:ea typeface="Tahoma" pitchFamily="34" charset="0"/>
              <a:cs typeface="Tahoma" pitchFamily="34" charset="0"/>
            </a:endParaRPr>
          </a:p>
        </p:txBody>
      </p:sp>
      <p:pic>
        <p:nvPicPr>
          <p:cNvPr id="17410" name="Picture 2"/>
          <p:cNvPicPr>
            <a:picLocks noChangeAspect="1" noChangeArrowheads="1"/>
          </p:cNvPicPr>
          <p:nvPr/>
        </p:nvPicPr>
        <p:blipFill>
          <a:blip r:embed="rId3" cstate="print"/>
          <a:srcRect/>
          <a:stretch>
            <a:fillRect/>
          </a:stretch>
        </p:blipFill>
        <p:spPr bwMode="auto">
          <a:xfrm>
            <a:off x="1000125" y="1857375"/>
            <a:ext cx="7700963" cy="3500438"/>
          </a:xfrm>
          <a:prstGeom prst="rect">
            <a:avLst/>
          </a:prstGeom>
          <a:noFill/>
          <a:ln w="9525">
            <a:noFill/>
            <a:round/>
            <a:headEnd/>
            <a:tailEnd/>
          </a:ln>
          <a:effectLst/>
        </p:spPr>
      </p:pic>
      <p:sp>
        <p:nvSpPr>
          <p:cNvPr id="17411" name="Rectangle 3"/>
          <p:cNvSpPr>
            <a:spLocks noChangeArrowheads="1"/>
          </p:cNvSpPr>
          <p:nvPr/>
        </p:nvSpPr>
        <p:spPr bwMode="auto">
          <a:xfrm>
            <a:off x="179388" y="5949950"/>
            <a:ext cx="8785225" cy="510012"/>
          </a:xfrm>
          <a:prstGeom prst="rect">
            <a:avLst/>
          </a:prstGeom>
          <a:noFill/>
          <a:ln w="9525">
            <a:noFill/>
            <a:round/>
            <a:headEnd/>
            <a:tailEnd/>
          </a:ln>
          <a:effectLst/>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900">
                <a:solidFill>
                  <a:srgbClr val="000000"/>
                </a:solidFill>
                <a:latin typeface="+mj-lt"/>
              </a:rPr>
              <a:t>Διάβασμα: </a:t>
            </a:r>
            <a:r>
              <a:rPr lang="el-GR" sz="900">
                <a:solidFill>
                  <a:srgbClr val="CCCCFF"/>
                </a:solidFill>
                <a:latin typeface="+mj-lt"/>
                <a:hlinkClick r:id="rId4"/>
              </a:rPr>
              <a:t>http://el.wikipedia.org/wiki/%CE%9C%CE%BF%CE%BD%CF%84%CE%AD%CE%BB%CE%BF_%CE%B1%CE%BD%CE%B1%CF%86%CE%BF%CF%81%CE%AC%CF%82_OSI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914400" y="274638"/>
            <a:ext cx="7772400" cy="1143000"/>
          </a:xfrm>
          <a:prstGeom prst="rect">
            <a:avLst/>
          </a:prstGeom>
          <a:noFill/>
          <a:ln w="9525">
            <a:noFill/>
            <a:round/>
            <a:headEnd/>
            <a:tailEnd/>
          </a:ln>
          <a:effectLst/>
        </p:spPr>
        <p:txBody>
          <a:bodyPr lIns="90000" tIns="46800" rIns="90000" bIns="91440" anchor="b"/>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err="1">
                <a:solidFill>
                  <a:srgbClr val="696464"/>
                </a:solidFill>
                <a:latin typeface="Tahoma" pitchFamily="34" charset="0"/>
                <a:ea typeface="Tahoma" pitchFamily="34" charset="0"/>
                <a:cs typeface="Tahoma" pitchFamily="34" charset="0"/>
              </a:rPr>
              <a:t>Προτεινόμενο</a:t>
            </a:r>
            <a:r>
              <a:rPr lang="en-GB" sz="4000" dirty="0">
                <a:solidFill>
                  <a:srgbClr val="696464"/>
                </a:solidFill>
                <a:latin typeface="Tahoma" pitchFamily="34" charset="0"/>
                <a:ea typeface="Tahoma" pitchFamily="34" charset="0"/>
                <a:cs typeface="Tahoma" pitchFamily="34" charset="0"/>
              </a:rPr>
              <a:t> </a:t>
            </a:r>
            <a:r>
              <a:rPr lang="en-GB" sz="4000" dirty="0" err="1">
                <a:solidFill>
                  <a:srgbClr val="696464"/>
                </a:solidFill>
                <a:latin typeface="Tahoma" pitchFamily="34" charset="0"/>
                <a:ea typeface="Tahoma" pitchFamily="34" charset="0"/>
                <a:cs typeface="Tahoma" pitchFamily="34" charset="0"/>
              </a:rPr>
              <a:t>διάβασμα</a:t>
            </a:r>
            <a:endParaRPr lang="en-GB" sz="4000" dirty="0">
              <a:solidFill>
                <a:srgbClr val="696464"/>
              </a:solidFill>
              <a:latin typeface="Tahoma" pitchFamily="34" charset="0"/>
              <a:ea typeface="Tahoma" pitchFamily="34" charset="0"/>
              <a:cs typeface="Tahoma" pitchFamily="34" charset="0"/>
            </a:endParaRPr>
          </a:p>
        </p:txBody>
      </p:sp>
      <p:sp>
        <p:nvSpPr>
          <p:cNvPr id="31746" name="Text Box 2"/>
          <p:cNvSpPr txBox="1">
            <a:spLocks noChangeArrowheads="1"/>
          </p:cNvSpPr>
          <p:nvPr/>
        </p:nvSpPr>
        <p:spPr bwMode="auto">
          <a:xfrm>
            <a:off x="571500" y="1447800"/>
            <a:ext cx="8358188" cy="4572000"/>
          </a:xfrm>
          <a:prstGeom prst="rect">
            <a:avLst/>
          </a:prstGeom>
          <a:noFill/>
          <a:ln w="9525">
            <a:noFill/>
            <a:round/>
            <a:headEnd/>
            <a:tailEnd/>
          </a:ln>
          <a:effectLst/>
        </p:spPr>
        <p:txBody>
          <a:bodyPr lIns="90000" tIns="46800" rIns="90000" bIns="46800"/>
          <a:lstStyle/>
          <a:p>
            <a:pPr marL="228600" indent="-228600">
              <a:lnSpc>
                <a:spcPct val="100000"/>
              </a:lnSpc>
              <a:spcBef>
                <a:spcPts val="575"/>
              </a:spcBef>
              <a:buClr>
                <a:srgbClr val="D34817"/>
              </a:buClr>
              <a:buFont typeface="Wingdings 2" pitchFamily="16" charset="2"/>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en-GB">
                <a:solidFill>
                  <a:srgbClr val="000000"/>
                </a:solidFill>
                <a:latin typeface="Tahoma" pitchFamily="34" charset="0"/>
                <a:ea typeface="Tahoma" pitchFamily="34" charset="0"/>
                <a:cs typeface="Tahoma" pitchFamily="34" charset="0"/>
              </a:rPr>
              <a:t>Andrew S. Tanenbaum, </a:t>
            </a:r>
            <a:r>
              <a:rPr lang="en-GB" b="1" i="1">
                <a:solidFill>
                  <a:srgbClr val="000000"/>
                </a:solidFill>
                <a:latin typeface="Tahoma" pitchFamily="34" charset="0"/>
                <a:ea typeface="Tahoma" pitchFamily="34" charset="0"/>
                <a:cs typeface="Tahoma" pitchFamily="34" charset="0"/>
              </a:rPr>
              <a:t>Computer Networks</a:t>
            </a:r>
          </a:p>
          <a:p>
            <a:pPr marL="228600" indent="-228600">
              <a:lnSpc>
                <a:spcPct val="100000"/>
              </a:lnSpc>
              <a:spcBef>
                <a:spcPts val="575"/>
              </a:spcBef>
              <a:buClr>
                <a:srgbClr val="D34817"/>
              </a:buClr>
              <a:buFont typeface="Wingdings 2" pitchFamily="16" charset="2"/>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en-GB">
                <a:solidFill>
                  <a:srgbClr val="CCCCFF"/>
                </a:solidFill>
                <a:latin typeface="Tahoma" pitchFamily="34" charset="0"/>
                <a:ea typeface="Tahoma" pitchFamily="34" charset="0"/>
                <a:cs typeface="Tahoma" pitchFamily="34" charset="0"/>
                <a:hlinkClick r:id="rId3"/>
              </a:rPr>
              <a:t>http://el.wikipedia.org/wiki/TCP/IP</a:t>
            </a:r>
          </a:p>
          <a:p>
            <a:pPr marL="228600" indent="-228600">
              <a:lnSpc>
                <a:spcPct val="100000"/>
              </a:lnSpc>
              <a:spcBef>
                <a:spcPts val="575"/>
              </a:spcBef>
              <a:buClr>
                <a:srgbClr val="D34817"/>
              </a:buClr>
              <a:buFont typeface="Wingdings 2" pitchFamily="16" charset="2"/>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en-GB">
                <a:solidFill>
                  <a:srgbClr val="CCCCFF"/>
                </a:solidFill>
                <a:latin typeface="Tahoma" pitchFamily="34" charset="0"/>
                <a:ea typeface="Tahoma" pitchFamily="34" charset="0"/>
                <a:cs typeface="Tahoma" pitchFamily="34" charset="0"/>
                <a:hlinkClick r:id="rId4"/>
              </a:rPr>
              <a:t>http://web.teipir.gr/new/ecs/pelab_1/tcp/inter2.htm</a:t>
            </a:r>
          </a:p>
          <a:p>
            <a:pPr marL="228600" indent="-228600">
              <a:lnSpc>
                <a:spcPct val="100000"/>
              </a:lnSpc>
              <a:spcBef>
                <a:spcPts val="575"/>
              </a:spcBef>
              <a:buClr>
                <a:srgbClr val="D34817"/>
              </a:buClr>
              <a:buFont typeface="Wingdings 2" pitchFamily="16" charset="2"/>
              <a:buChar cha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pPr>
            <a:r>
              <a:rPr lang="en-GB">
                <a:solidFill>
                  <a:srgbClr val="000000"/>
                </a:solidFill>
                <a:latin typeface="Tahoma" pitchFamily="34" charset="0"/>
                <a:ea typeface="Tahoma" pitchFamily="34" charset="0"/>
                <a:cs typeface="Tahoma" pitchFamily="34" charset="0"/>
              </a:rPr>
              <a:t>http://en.wikipedia.org/wiki/TCP_and_UDP_port_numbers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335846"/>
            <a:ext cx="8572560" cy="5262979"/>
          </a:xfrm>
          <a:prstGeom prst="rect">
            <a:avLst/>
          </a:prstGeom>
        </p:spPr>
        <p:txBody>
          <a:bodyPr wrap="square">
            <a:spAutoFit/>
          </a:bodyPr>
          <a:lstStyle/>
          <a:p>
            <a:r>
              <a:rPr lang="en-US" sz="2400" b="1" dirty="0" smtClean="0"/>
              <a:t>Reference Frames</a:t>
            </a:r>
          </a:p>
          <a:p>
            <a:r>
              <a:rPr lang="en-US" sz="2400" dirty="0" smtClean="0"/>
              <a:t>Reference frames are stored in the frame buffer. It contains short-term and long-term frames that may be used for </a:t>
            </a:r>
            <a:r>
              <a:rPr lang="en-US" sz="2400" dirty="0" err="1" smtClean="0"/>
              <a:t>macroblock</a:t>
            </a:r>
            <a:r>
              <a:rPr lang="en-US" sz="2400" dirty="0" smtClean="0"/>
              <a:t> prediction. With respect to the current frame, the frames before and after the current frame in the display sequence order are called the reverse reference frame and forward reference frame, respectively.</a:t>
            </a:r>
          </a:p>
          <a:p>
            <a:r>
              <a:rPr lang="en-US" sz="2400" dirty="0" smtClean="0"/>
              <a:t>These frames are also classified as short-term frame and long-term frame.</a:t>
            </a:r>
          </a:p>
          <a:p>
            <a:r>
              <a:rPr lang="en-US" sz="2400" dirty="0" smtClean="0"/>
              <a:t>Memory management is required to take care of marking some stored frames as “unused” and deciding which frames to delete from the buffer for efficient memory management. There are two types of buffer management modes: adaptive buffering mode and sliding window buffering mode. Indices are allotted to frames in the buffer.</a:t>
            </a:r>
          </a:p>
          <a:p>
            <a:r>
              <a:rPr lang="en-US" sz="2400" dirty="0" smtClean="0"/>
              <a:t>Each picture type has a default index order for frames. Figure 5.25 gives an idea of storage of frames in the buffer for P picture.</a:t>
            </a:r>
            <a:endParaRPr lang="el-GR" sz="24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2" name="Picture 2"/>
          <p:cNvPicPr>
            <a:picLocks noChangeAspect="1" noChangeArrowheads="1"/>
          </p:cNvPicPr>
          <p:nvPr/>
        </p:nvPicPr>
        <p:blipFill>
          <a:blip r:embed="rId2" cstate="print"/>
          <a:srcRect/>
          <a:stretch>
            <a:fillRect/>
          </a:stretch>
        </p:blipFill>
        <p:spPr bwMode="auto">
          <a:xfrm>
            <a:off x="857224" y="428604"/>
            <a:ext cx="7575875" cy="2781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dirty="0" smtClean="0"/>
              <a:t>Huffman encoding</a:t>
            </a:r>
            <a:endParaRPr lang="el-GR" dirty="0"/>
          </a:p>
        </p:txBody>
      </p:sp>
      <p:sp>
        <p:nvSpPr>
          <p:cNvPr id="3" name="2 - Ορθογώνιο"/>
          <p:cNvSpPr/>
          <p:nvPr/>
        </p:nvSpPr>
        <p:spPr>
          <a:xfrm>
            <a:off x="323528" y="1268760"/>
            <a:ext cx="8496944" cy="3139321"/>
          </a:xfrm>
          <a:prstGeom prst="rect">
            <a:avLst/>
          </a:prstGeom>
        </p:spPr>
        <p:txBody>
          <a:bodyPr wrap="square">
            <a:spAutoFit/>
          </a:bodyPr>
          <a:lstStyle/>
          <a:p>
            <a:r>
              <a:rPr lang="en-US" dirty="0" smtClean="0"/>
              <a:t>In the MP3 audio compression scheme, a sound signal is encoded in three steps.</a:t>
            </a:r>
          </a:p>
          <a:p>
            <a:pPr marL="342900" indent="-342900">
              <a:buAutoNum type="arabicPeriod"/>
            </a:pPr>
            <a:r>
              <a:rPr lang="en-US" dirty="0" smtClean="0"/>
              <a:t>It is digitized by sampling at regular intervals, yielding a sequence of real numbers</a:t>
            </a:r>
          </a:p>
          <a:p>
            <a:pPr marL="342900" indent="-342900"/>
            <a:r>
              <a:rPr lang="en-US" dirty="0" smtClean="0"/>
              <a:t>s1,s2,s3….</a:t>
            </a:r>
          </a:p>
          <a:p>
            <a:r>
              <a:rPr lang="en-US" dirty="0" smtClean="0"/>
              <a:t>For instance, at a rate of 44;100 samples per second, a 50-minute symphony</a:t>
            </a:r>
          </a:p>
          <a:p>
            <a:r>
              <a:rPr lang="en-US" dirty="0" smtClean="0"/>
              <a:t>would correspond to T = 50 x 60 x 44.100 = 130 million measurements.</a:t>
            </a:r>
          </a:p>
          <a:p>
            <a:endParaRPr lang="en-US" dirty="0" smtClean="0"/>
          </a:p>
          <a:p>
            <a:r>
              <a:rPr lang="en-US" dirty="0" smtClean="0"/>
              <a:t>2. Each real-valued sample s is quantized: approximated by a nearby number from a</a:t>
            </a:r>
          </a:p>
          <a:p>
            <a:r>
              <a:rPr lang="en-US" dirty="0" smtClean="0"/>
              <a:t>finite set  </a:t>
            </a:r>
            <a:r>
              <a:rPr lang="el-GR" dirty="0" smtClean="0"/>
              <a:t>Γ</a:t>
            </a:r>
            <a:r>
              <a:rPr lang="en-US" dirty="0" smtClean="0"/>
              <a:t>. This set is carefully chosen to exploit human perceptual limitations, with</a:t>
            </a:r>
          </a:p>
          <a:p>
            <a:r>
              <a:rPr lang="en-US" dirty="0" smtClean="0"/>
              <a:t>the intention that the approximating sequence is indistinguishable from by</a:t>
            </a:r>
            <a:r>
              <a:rPr lang="el-GR" dirty="0" smtClean="0"/>
              <a:t> </a:t>
            </a:r>
            <a:r>
              <a:rPr lang="en-US" dirty="0" smtClean="0"/>
              <a:t>the human ear </a:t>
            </a:r>
            <a:r>
              <a:rPr lang="el-GR" dirty="0" smtClean="0"/>
              <a:t>.</a:t>
            </a:r>
          </a:p>
          <a:p>
            <a:endParaRPr lang="en-US" dirty="0" smtClean="0"/>
          </a:p>
          <a:p>
            <a:r>
              <a:rPr lang="en-US" dirty="0" smtClean="0"/>
              <a:t>3. The resulting string of length T over alphabet </a:t>
            </a:r>
            <a:r>
              <a:rPr lang="el-GR" dirty="0" smtClean="0"/>
              <a:t> Γ</a:t>
            </a:r>
            <a:r>
              <a:rPr lang="en-US" dirty="0" smtClean="0"/>
              <a:t>  is encoded in binary .</a:t>
            </a:r>
            <a:endParaRPr lang="el-GR" dirty="0"/>
          </a:p>
        </p:txBody>
      </p:sp>
      <p:sp>
        <p:nvSpPr>
          <p:cNvPr id="4" name="3 - Ορθογώνιο"/>
          <p:cNvSpPr/>
          <p:nvPr/>
        </p:nvSpPr>
        <p:spPr>
          <a:xfrm>
            <a:off x="539552" y="4566027"/>
            <a:ext cx="8064896" cy="2031325"/>
          </a:xfrm>
          <a:prstGeom prst="rect">
            <a:avLst/>
          </a:prstGeom>
        </p:spPr>
        <p:txBody>
          <a:bodyPr wrap="square">
            <a:spAutoFit/>
          </a:bodyPr>
          <a:lstStyle/>
          <a:p>
            <a:r>
              <a:rPr lang="en-US" dirty="0" smtClean="0"/>
              <a:t>It is in the last step that Huffman encoding is used. To understand its role, let's look at a toy</a:t>
            </a:r>
            <a:r>
              <a:rPr lang="el-GR" dirty="0" smtClean="0"/>
              <a:t> </a:t>
            </a:r>
            <a:r>
              <a:rPr lang="en-US" dirty="0" smtClean="0"/>
              <a:t>example in which T is 130 million and the alphabet   consists of just four values, denoted by</a:t>
            </a:r>
            <a:r>
              <a:rPr lang="el-GR" dirty="0" smtClean="0"/>
              <a:t> </a:t>
            </a:r>
            <a:r>
              <a:rPr lang="en-US" dirty="0" smtClean="0"/>
              <a:t>the symbols A; B; C; D. What is the most economical way to write this long string in binary?</a:t>
            </a:r>
          </a:p>
          <a:p>
            <a:r>
              <a:rPr lang="en-US" dirty="0" smtClean="0"/>
              <a:t>The obvious choice is to use 2 bits per symbol say codeword 00 for A, 01 for B, 10 for C ,</a:t>
            </a:r>
            <a:r>
              <a:rPr lang="el-GR" dirty="0" smtClean="0"/>
              <a:t> </a:t>
            </a:r>
            <a:r>
              <a:rPr lang="en-US" dirty="0" smtClean="0"/>
              <a:t>and 11 for D</a:t>
            </a:r>
            <a:r>
              <a:rPr lang="el-GR" dirty="0" smtClean="0"/>
              <a:t> </a:t>
            </a:r>
            <a:r>
              <a:rPr lang="en-US" dirty="0" smtClean="0"/>
              <a:t>in which case 260 megabits are needed in total. Can there possibly be a better</a:t>
            </a:r>
            <a:r>
              <a:rPr lang="el-GR" dirty="0" smtClean="0"/>
              <a:t> </a:t>
            </a:r>
            <a:r>
              <a:rPr lang="en-US" dirty="0" smtClean="0"/>
              <a:t>encoding than this?</a:t>
            </a:r>
            <a:endParaRPr lang="el-GR"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Huffman</a:t>
            </a:r>
            <a:endParaRPr lang="el-GR" dirty="0"/>
          </a:p>
        </p:txBody>
      </p:sp>
      <p:sp>
        <p:nvSpPr>
          <p:cNvPr id="3" name="2 - Ορθογώνιο"/>
          <p:cNvSpPr/>
          <p:nvPr/>
        </p:nvSpPr>
        <p:spPr>
          <a:xfrm>
            <a:off x="251520" y="1340768"/>
            <a:ext cx="8568952" cy="3970318"/>
          </a:xfrm>
          <a:prstGeom prst="rect">
            <a:avLst/>
          </a:prstGeom>
        </p:spPr>
        <p:txBody>
          <a:bodyPr wrap="square">
            <a:spAutoFit/>
          </a:bodyPr>
          <a:lstStyle/>
          <a:p>
            <a:r>
              <a:rPr lang="en-US" dirty="0" smtClean="0"/>
              <a:t>Is there some sort of variable-length encoding, in which just one bit is used for the frequently occurring symbol A, possibly at the expense of needing three or more bits for less common symbols?</a:t>
            </a:r>
          </a:p>
          <a:p>
            <a:endParaRPr lang="en-US" dirty="0" smtClean="0"/>
          </a:p>
          <a:p>
            <a:r>
              <a:rPr lang="en-US" b="1" dirty="0" smtClean="0"/>
              <a:t>A danger with having </a:t>
            </a:r>
            <a:r>
              <a:rPr lang="en-US" b="1" dirty="0" err="1" smtClean="0"/>
              <a:t>codewords</a:t>
            </a:r>
            <a:r>
              <a:rPr lang="en-US" b="1" dirty="0" smtClean="0"/>
              <a:t> of different lengths is that the resulting encoding may not be uniquely decipherable. For instance, if the </a:t>
            </a:r>
            <a:r>
              <a:rPr lang="en-US" b="1" dirty="0" err="1" smtClean="0"/>
              <a:t>codewords</a:t>
            </a:r>
            <a:r>
              <a:rPr lang="en-US" b="1" dirty="0" smtClean="0"/>
              <a:t> are 0; 01; 11; 001, the decoding of strings like 001 is ambiguous. We will avoid this problem by insisting on the prefix-free property: no codeword can be a prefix of another codeword.</a:t>
            </a:r>
          </a:p>
          <a:p>
            <a:endParaRPr lang="en-US" dirty="0" smtClean="0"/>
          </a:p>
          <a:p>
            <a:r>
              <a:rPr lang="en-US" dirty="0" smtClean="0"/>
              <a:t>Any prefix free encoding can be represented by a full binary tree that is, a binary tree in</a:t>
            </a:r>
          </a:p>
          <a:p>
            <a:r>
              <a:rPr lang="en-US" dirty="0" smtClean="0"/>
              <a:t>which every node has either zero or two children where the symbols are at the leaves, and</a:t>
            </a:r>
          </a:p>
          <a:p>
            <a:r>
              <a:rPr lang="en-US" dirty="0" smtClean="0"/>
              <a:t>where each codeword is generated by a path from root to leaf , interpreting left as 0 and right as 1 </a:t>
            </a:r>
          </a:p>
          <a:p>
            <a:endParaRPr lang="en-US"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Huffman</a:t>
            </a:r>
            <a:endParaRPr lang="el-GR" dirty="0"/>
          </a:p>
        </p:txBody>
      </p:sp>
      <p:pic>
        <p:nvPicPr>
          <p:cNvPr id="1029" name="Picture 5"/>
          <p:cNvPicPr>
            <a:picLocks noChangeAspect="1" noChangeArrowheads="1"/>
          </p:cNvPicPr>
          <p:nvPr/>
        </p:nvPicPr>
        <p:blipFill>
          <a:blip r:embed="rId2" cstate="print"/>
          <a:srcRect/>
          <a:stretch>
            <a:fillRect/>
          </a:stretch>
        </p:blipFill>
        <p:spPr bwMode="auto">
          <a:xfrm>
            <a:off x="1619672" y="1412776"/>
            <a:ext cx="5705475" cy="2762250"/>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1475656" y="4437112"/>
            <a:ext cx="5429250"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Huffman</a:t>
            </a:r>
            <a:endParaRPr lang="el-GR" dirty="0"/>
          </a:p>
        </p:txBody>
      </p:sp>
      <p:pic>
        <p:nvPicPr>
          <p:cNvPr id="4" name="Picture 4"/>
          <p:cNvPicPr>
            <a:picLocks noChangeAspect="1" noChangeArrowheads="1"/>
          </p:cNvPicPr>
          <p:nvPr/>
        </p:nvPicPr>
        <p:blipFill>
          <a:blip r:embed="rId2" cstate="print"/>
          <a:srcRect/>
          <a:stretch>
            <a:fillRect/>
          </a:stretch>
        </p:blipFill>
        <p:spPr bwMode="auto">
          <a:xfrm>
            <a:off x="971600" y="1268760"/>
            <a:ext cx="7401644" cy="50927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4900" dirty="0" smtClean="0"/>
              <a:t>Entropy Encoding</a:t>
            </a:r>
            <a:r>
              <a:rPr lang="en-US" dirty="0" smtClean="0"/>
              <a:t/>
            </a:r>
            <a:br>
              <a:rPr lang="en-US" dirty="0" smtClean="0"/>
            </a:br>
            <a:r>
              <a:rPr lang="en-US" sz="3600" dirty="0" smtClean="0"/>
              <a:t>Context-based Adaptive Variable Length Coding</a:t>
            </a:r>
            <a:endParaRPr lang="el-GR" sz="3600" dirty="0"/>
          </a:p>
        </p:txBody>
      </p:sp>
      <p:sp>
        <p:nvSpPr>
          <p:cNvPr id="3" name="2 - Ορθογώνιο"/>
          <p:cNvSpPr/>
          <p:nvPr/>
        </p:nvSpPr>
        <p:spPr>
          <a:xfrm>
            <a:off x="539552" y="1412776"/>
            <a:ext cx="8136904" cy="1200329"/>
          </a:xfrm>
          <a:prstGeom prst="rect">
            <a:avLst/>
          </a:prstGeom>
        </p:spPr>
        <p:txBody>
          <a:bodyPr wrap="square">
            <a:spAutoFit/>
          </a:bodyPr>
          <a:lstStyle/>
          <a:p>
            <a:r>
              <a:rPr lang="en-US" dirty="0" smtClean="0"/>
              <a:t>Different types of encoding schemes are followed by H.264/AVC. Universal variable length coding (UVLC) is the default entropy coding. Reference [22] provides</a:t>
            </a:r>
          </a:p>
          <a:p>
            <a:r>
              <a:rPr lang="en-US" dirty="0" smtClean="0"/>
              <a:t>a table of code numbers and </a:t>
            </a:r>
            <a:r>
              <a:rPr lang="en-US" dirty="0" err="1" smtClean="0"/>
              <a:t>codewords</a:t>
            </a:r>
            <a:r>
              <a:rPr lang="en-US" dirty="0" smtClean="0"/>
              <a:t> that can be used. </a:t>
            </a:r>
            <a:r>
              <a:rPr lang="en-US" dirty="0" err="1" smtClean="0"/>
              <a:t>Zig-zag</a:t>
            </a:r>
            <a:r>
              <a:rPr lang="en-US" dirty="0" smtClean="0"/>
              <a:t> scan is used</a:t>
            </a:r>
          </a:p>
          <a:p>
            <a:r>
              <a:rPr lang="en-US" dirty="0" smtClean="0"/>
              <a:t>to read the transform coefficients as shown in Figure 5.27</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323528" y="2708920"/>
            <a:ext cx="4211562" cy="40121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6600" dirty="0" smtClean="0"/>
              <a:t>Entropy Encoding</a:t>
            </a:r>
            <a:r>
              <a:rPr lang="en-US" dirty="0" smtClean="0"/>
              <a:t/>
            </a:r>
            <a:br>
              <a:rPr lang="en-US" dirty="0" smtClean="0"/>
            </a:br>
            <a:r>
              <a:rPr lang="en-US" sz="3600" dirty="0" smtClean="0"/>
              <a:t>Context-based Adaptive Variable Length Coding</a:t>
            </a:r>
            <a:endParaRPr lang="el-GR" dirty="0"/>
          </a:p>
        </p:txBody>
      </p:sp>
      <p:sp>
        <p:nvSpPr>
          <p:cNvPr id="3" name="2 - Ορθογώνιο"/>
          <p:cNvSpPr/>
          <p:nvPr/>
        </p:nvSpPr>
        <p:spPr>
          <a:xfrm>
            <a:off x="755576" y="2060848"/>
            <a:ext cx="7848872" cy="3139321"/>
          </a:xfrm>
          <a:prstGeom prst="rect">
            <a:avLst/>
          </a:prstGeom>
        </p:spPr>
        <p:txBody>
          <a:bodyPr wrap="square">
            <a:spAutoFit/>
          </a:bodyPr>
          <a:lstStyle/>
          <a:p>
            <a:r>
              <a:rPr lang="en-US" dirty="0" smtClean="0"/>
              <a:t>The context-based adaptive variable length coding (CAVLC) method is used for</a:t>
            </a:r>
          </a:p>
          <a:p>
            <a:r>
              <a:rPr lang="en-US" dirty="0" smtClean="0"/>
              <a:t>decoding transform coefficients. The following coding elements are used:</a:t>
            </a:r>
          </a:p>
          <a:p>
            <a:endParaRPr lang="en-US" dirty="0" smtClean="0"/>
          </a:p>
          <a:p>
            <a:r>
              <a:rPr lang="en-US" dirty="0" smtClean="0"/>
              <a:t>. If there are nonzero coefficients, it is typically observed that there is a</a:t>
            </a:r>
          </a:p>
          <a:p>
            <a:r>
              <a:rPr lang="en-US" dirty="0" smtClean="0"/>
              <a:t>string of coefficients at the highest frequencies that are -1/+1. A common</a:t>
            </a:r>
          </a:p>
          <a:p>
            <a:r>
              <a:rPr lang="en-US" dirty="0" smtClean="0"/>
              <a:t>parameter Num-Trail is used that contains the number of coefficients as</a:t>
            </a:r>
          </a:p>
          <a:p>
            <a:r>
              <a:rPr lang="en-US" dirty="0" smtClean="0"/>
              <a:t>well as the number of trailing 1s (T1s). For T1s, only the sign has to be</a:t>
            </a:r>
          </a:p>
          <a:p>
            <a:r>
              <a:rPr lang="en-US" dirty="0" smtClean="0"/>
              <a:t>decoded.</a:t>
            </a:r>
          </a:p>
          <a:p>
            <a:r>
              <a:rPr lang="en-US" dirty="0" smtClean="0"/>
              <a:t>. For coefficients other than the T1s, Level information is decoded.</a:t>
            </a:r>
          </a:p>
          <a:p>
            <a:r>
              <a:rPr lang="en-US" dirty="0" smtClean="0"/>
              <a:t>. Lastly, the Run information is decided. Since the number of coefficients is</a:t>
            </a:r>
          </a:p>
          <a:p>
            <a:r>
              <a:rPr lang="en-US" dirty="0" smtClean="0"/>
              <a:t>already known, this limits possible values for Run.</a:t>
            </a:r>
            <a:endParaRPr lang="el-GR"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1701963"/>
            <a:ext cx="8352928" cy="4247317"/>
          </a:xfrm>
          <a:prstGeom prst="rect">
            <a:avLst/>
          </a:prstGeom>
        </p:spPr>
        <p:txBody>
          <a:bodyPr wrap="square">
            <a:spAutoFit/>
          </a:bodyPr>
          <a:lstStyle/>
          <a:p>
            <a:r>
              <a:rPr lang="en-US" dirty="0" smtClean="0"/>
              <a:t>After prediction, transformation and quantization, blocks are typically sparse (containing mostly zeros).</a:t>
            </a:r>
          </a:p>
          <a:p>
            <a:endParaRPr lang="en-US" dirty="0" smtClean="0"/>
          </a:p>
          <a:p>
            <a:pPr>
              <a:buFont typeface="Arial" pitchFamily="34" charset="0"/>
              <a:buChar char="•"/>
            </a:pPr>
            <a:r>
              <a:rPr lang="en-US" dirty="0" smtClean="0"/>
              <a:t>The highest non-zero coefficients after </a:t>
            </a:r>
            <a:r>
              <a:rPr lang="en-US" dirty="0" err="1" smtClean="0"/>
              <a:t>zig-zag</a:t>
            </a:r>
            <a:r>
              <a:rPr lang="en-US" dirty="0" smtClean="0"/>
              <a:t> scan are often sequences of +/- 1. CAVLC signals the number of high-frequency +/-1 coefficients in a compact way.</a:t>
            </a:r>
          </a:p>
          <a:p>
            <a:r>
              <a:rPr lang="en-US" dirty="0" smtClean="0"/>
              <a:t>The number of non-zero coefficients in </a:t>
            </a:r>
            <a:r>
              <a:rPr lang="en-US" dirty="0" err="1" smtClean="0"/>
              <a:t>neighbouring</a:t>
            </a:r>
            <a:r>
              <a:rPr lang="en-US" dirty="0" smtClean="0"/>
              <a:t> blocks is correlated. </a:t>
            </a:r>
          </a:p>
          <a:p>
            <a:endParaRPr lang="en-US" dirty="0" smtClean="0"/>
          </a:p>
          <a:p>
            <a:pPr>
              <a:buFont typeface="Arial" pitchFamily="34" charset="0"/>
              <a:buChar char="•"/>
            </a:pPr>
            <a:r>
              <a:rPr lang="en-US" dirty="0" smtClean="0"/>
              <a:t>The number of coefficients is encoded using a look-up table; the choice of look-up table depends on the number of non-zero coefficients in </a:t>
            </a:r>
            <a:r>
              <a:rPr lang="en-US" dirty="0" err="1" smtClean="0"/>
              <a:t>neighbouring</a:t>
            </a:r>
            <a:r>
              <a:rPr lang="en-US" dirty="0" smtClean="0"/>
              <a:t> blocks.</a:t>
            </a:r>
          </a:p>
          <a:p>
            <a:pPr>
              <a:buFont typeface="Arial" pitchFamily="34" charset="0"/>
              <a:buChar char="•"/>
            </a:pPr>
            <a:endParaRPr lang="en-US" dirty="0" smtClean="0"/>
          </a:p>
          <a:p>
            <a:pPr>
              <a:buFont typeface="Arial" pitchFamily="34" charset="0"/>
              <a:buChar char="•"/>
            </a:pPr>
            <a:r>
              <a:rPr lang="en-US" dirty="0" smtClean="0"/>
              <a:t>The level (magnitude) of non-zero coefficients tends to be higher at the start of the reordered array (near the DC coefficient) and lower towards the higher frequencies. </a:t>
            </a:r>
          </a:p>
          <a:p>
            <a:endParaRPr lang="en-US" dirty="0" smtClean="0"/>
          </a:p>
          <a:p>
            <a:pPr>
              <a:buFont typeface="Arial" pitchFamily="34" charset="0"/>
              <a:buChar char="•"/>
            </a:pPr>
            <a:r>
              <a:rPr lang="en-US" dirty="0" smtClean="0"/>
              <a:t>CAVLC takes advantage of this by adapting the choice of VLC look-up table for the “level” parameter depending on recently-coded level magnitudes.</a:t>
            </a:r>
            <a:endParaRPr lang="en-US" dirty="0"/>
          </a:p>
        </p:txBody>
      </p:sp>
      <p:sp>
        <p:nvSpPr>
          <p:cNvPr id="3" name="2 - Τίτλος"/>
          <p:cNvSpPr>
            <a:spLocks noGrp="1"/>
          </p:cNvSpPr>
          <p:nvPr>
            <p:ph type="title"/>
          </p:nvPr>
        </p:nvSpPr>
        <p:spPr/>
        <p:txBody>
          <a:bodyPr>
            <a:normAutofit fontScale="90000"/>
          </a:bodyPr>
          <a:lstStyle/>
          <a:p>
            <a:r>
              <a:rPr lang="en-US" sz="6600" dirty="0" smtClean="0"/>
              <a:t>Entropy Encoding</a:t>
            </a:r>
            <a:r>
              <a:rPr lang="en-US" dirty="0" smtClean="0"/>
              <a:t/>
            </a:r>
            <a:br>
              <a:rPr lang="en-US" dirty="0" smtClean="0"/>
            </a:br>
            <a:r>
              <a:rPr lang="en-US" sz="3600" dirty="0" smtClean="0"/>
              <a:t>Context-based Adaptive </a:t>
            </a:r>
            <a:r>
              <a:rPr lang="en-US" sz="3600" dirty="0" err="1" smtClean="0"/>
              <a:t>Viarable</a:t>
            </a:r>
            <a:r>
              <a:rPr lang="en-US" sz="3600" dirty="0" smtClean="0"/>
              <a:t> Length Coding</a:t>
            </a:r>
            <a:endParaRPr lang="el-GR" dirty="0"/>
          </a:p>
        </p:txBody>
      </p:sp>
      <p:sp>
        <p:nvSpPr>
          <p:cNvPr id="4" name="3 - TextBox"/>
          <p:cNvSpPr txBox="1"/>
          <p:nvPr/>
        </p:nvSpPr>
        <p:spPr>
          <a:xfrm>
            <a:off x="4283968" y="6237312"/>
            <a:ext cx="1774653" cy="369332"/>
          </a:xfrm>
          <a:prstGeom prst="rect">
            <a:avLst/>
          </a:prstGeom>
          <a:noFill/>
        </p:spPr>
        <p:txBody>
          <a:bodyPr wrap="none" rtlCol="0">
            <a:spAutoFit/>
          </a:bodyPr>
          <a:lstStyle/>
          <a:p>
            <a:r>
              <a:rPr lang="en-US" dirty="0" smtClean="0"/>
              <a:t>Source </a:t>
            </a:r>
            <a:r>
              <a:rPr lang="en-US" dirty="0" err="1" smtClean="0"/>
              <a:t>wikipedia</a:t>
            </a:r>
            <a:endParaRPr lang="el-GR"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Robust Video Transmission</a:t>
            </a:r>
            <a:br>
              <a:rPr lang="en-US" dirty="0" smtClean="0"/>
            </a:br>
            <a:r>
              <a:rPr lang="en-US" dirty="0" smtClean="0"/>
              <a:t>NAL Access Unit</a:t>
            </a:r>
            <a:endParaRPr lang="el-GR" dirty="0"/>
          </a:p>
        </p:txBody>
      </p:sp>
      <p:sp>
        <p:nvSpPr>
          <p:cNvPr id="4" name="3 - Ορθογώνιο"/>
          <p:cNvSpPr/>
          <p:nvPr/>
        </p:nvSpPr>
        <p:spPr>
          <a:xfrm>
            <a:off x="323528" y="1268760"/>
            <a:ext cx="8352928" cy="5355312"/>
          </a:xfrm>
          <a:prstGeom prst="rect">
            <a:avLst/>
          </a:prstGeom>
        </p:spPr>
        <p:txBody>
          <a:bodyPr wrap="square">
            <a:spAutoFit/>
          </a:bodyPr>
          <a:lstStyle/>
          <a:p>
            <a:r>
              <a:rPr lang="en-US" dirty="0" smtClean="0"/>
              <a:t>A set of NAL units in a specified form is referred to as an access unit. The decoding of each access unit results in one decoded picture. Each access unit contains a set of VCL NAL units that together compose a </a:t>
            </a:r>
            <a:r>
              <a:rPr lang="en-US" i="1" dirty="0" smtClean="0"/>
              <a:t>primary coded picture</a:t>
            </a:r>
            <a:r>
              <a:rPr lang="en-US" dirty="0" smtClean="0"/>
              <a:t>. It may also be prefixed with an </a:t>
            </a:r>
            <a:r>
              <a:rPr lang="en-US" i="1" dirty="0" smtClean="0"/>
              <a:t>access unit delimiter</a:t>
            </a:r>
            <a:r>
              <a:rPr lang="en-US" dirty="0" smtClean="0"/>
              <a:t> to aid in locating the start of the access unit. Some </a:t>
            </a:r>
            <a:r>
              <a:rPr lang="en-US" i="1" dirty="0" smtClean="0"/>
              <a:t>supplemental enhancement information</a:t>
            </a:r>
            <a:r>
              <a:rPr lang="en-US" dirty="0" smtClean="0"/>
              <a:t> containing data such as picture timing information may also precede the primary coded picture. The primary coded picture consists of a set of VCL NAL units consisting of </a:t>
            </a:r>
            <a:r>
              <a:rPr lang="en-US" i="1" dirty="0" smtClean="0"/>
              <a:t>slices</a:t>
            </a:r>
            <a:r>
              <a:rPr lang="en-US" dirty="0" smtClean="0"/>
              <a:t> or </a:t>
            </a:r>
            <a:r>
              <a:rPr lang="en-US" i="1" dirty="0" smtClean="0"/>
              <a:t>slice data partitions</a:t>
            </a:r>
            <a:r>
              <a:rPr lang="en-US" dirty="0" smtClean="0"/>
              <a:t> that represent the samples of the video picture. Following the primary coded picture may be some additional VCL NAL units that contain redundant representations of areas of the same video picture. These are referred to as </a:t>
            </a:r>
            <a:r>
              <a:rPr lang="en-US" i="1" dirty="0" smtClean="0"/>
              <a:t>redundant coded pictures</a:t>
            </a:r>
            <a:r>
              <a:rPr lang="en-US" dirty="0" smtClean="0"/>
              <a:t>, and are available for use by a decoder in recovering from loss or corruption of the data in the primary coded pictures. Decoders are not required to decode redundant coded pictures if they are present. Finally, if the coded picture is the last picture of a coded video sequence (a sequence of pictures that is independently decodable and uses only one sequence parameter set), an </a:t>
            </a:r>
            <a:r>
              <a:rPr lang="en-US" i="1" dirty="0" smtClean="0"/>
              <a:t>end of sequence</a:t>
            </a:r>
            <a:r>
              <a:rPr lang="en-US" dirty="0" smtClean="0"/>
              <a:t> NAL unit may be present to indicate the end of the sequence; and if the coded picture is the last coded picture in the entire NAL unit stream, an </a:t>
            </a:r>
            <a:r>
              <a:rPr lang="en-US" i="1" dirty="0" smtClean="0"/>
              <a:t>end of stream</a:t>
            </a:r>
            <a:r>
              <a:rPr lang="en-US" dirty="0" smtClean="0"/>
              <a:t> NAL unit may be present to indicate that the stream is ending.</a:t>
            </a:r>
          </a:p>
          <a:p>
            <a:r>
              <a:rPr lang="en-US" dirty="0" smtClean="0"/>
              <a:t>Source: </a:t>
            </a:r>
            <a:r>
              <a:rPr lang="en-US" dirty="0" err="1" smtClean="0"/>
              <a:t>wikipedia</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914400" y="-243408"/>
            <a:ext cx="7723188" cy="2038350"/>
          </a:xfrm>
          <a:ln/>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000" dirty="0">
                <a:latin typeface="Tahoma" pitchFamily="32" charset="0"/>
              </a:rPr>
              <a:t>Multipurpose Internet Mail Extensions (MIME)</a:t>
            </a:r>
          </a:p>
        </p:txBody>
      </p:sp>
      <p:sp>
        <p:nvSpPr>
          <p:cNvPr id="32770" name="Rectangle 2"/>
          <p:cNvSpPr>
            <a:spLocks noGrp="1" noChangeArrowheads="1"/>
          </p:cNvSpPr>
          <p:nvPr>
            <p:ph idx="1"/>
          </p:nvPr>
        </p:nvSpPr>
        <p:spPr>
          <a:xfrm>
            <a:off x="683568" y="1447800"/>
            <a:ext cx="7954020" cy="4522788"/>
          </a:xfrm>
          <a:ln/>
        </p:spPr>
        <p:txBody>
          <a:bodyPr>
            <a:noAutofit/>
          </a:bodyPr>
          <a:lstStyle/>
          <a:p>
            <a:pPr>
              <a:lnSpc>
                <a:spcPct val="76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800" dirty="0"/>
              <a:t>Το </a:t>
            </a:r>
            <a:r>
              <a:rPr lang="el-GR" sz="1800" dirty="0" err="1"/>
              <a:t>Multipurpose</a:t>
            </a:r>
            <a:r>
              <a:rPr lang="el-GR" sz="1800" dirty="0"/>
              <a:t> Internet </a:t>
            </a:r>
            <a:r>
              <a:rPr lang="el-GR" sz="1800" dirty="0" err="1"/>
              <a:t>Mail</a:t>
            </a:r>
            <a:r>
              <a:rPr lang="el-GR" sz="1800" dirty="0"/>
              <a:t> </a:t>
            </a:r>
            <a:r>
              <a:rPr lang="el-GR" sz="1800" dirty="0" err="1"/>
              <a:t>Extensions</a:t>
            </a:r>
            <a:r>
              <a:rPr lang="el-GR" sz="1800" dirty="0"/>
              <a:t> (MIME) είναι ένα πρότυπο δικτύου για την ηλεκτρονική αλληλογραφία. Σχεδόν όλο το ηλεκτρονικό ταχυδρομείο του διαδικτύου διαβιβάζεται μέσω SMTP σε μορφή (</a:t>
            </a:r>
            <a:r>
              <a:rPr lang="el-GR" sz="1800" dirty="0" err="1"/>
              <a:t>format</a:t>
            </a:r>
            <a:r>
              <a:rPr lang="el-GR" sz="1800" dirty="0"/>
              <a:t>) ΜΙΜΕ. Το ηλεκτρονικό ταχυδρομείο διαδικτύου συνδέεται τόσο πολύ με τα πρότυπα SMTP και MIME ώστε μερικές φορές καλείται SMTP/MIME e-</a:t>
            </a:r>
            <a:r>
              <a:rPr lang="el-GR" sz="1800" dirty="0" err="1"/>
              <a:t>mail</a:t>
            </a:r>
            <a:r>
              <a:rPr lang="el-GR" sz="1800" dirty="0"/>
              <a:t>.</a:t>
            </a:r>
          </a:p>
          <a:p>
            <a:pPr>
              <a:lnSpc>
                <a:spcPct val="76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800" dirty="0"/>
              <a:t>Το βασικό πρωτόκολλο μετάδοσης ηλεκτρονικού ταχυδρομείου Διαδικτύου, SMTP, υποστηρίζει χαρακτήρες ASCII 7-bit, οπότε μπορούν να σταλούν μόνο μηνύματα που περιέχουν κείμενο στην αγγλική γλώσσα. Το MIME καθορίζει τους μηχανισμούς για να στέλνονται και άλλα είδη πληροφοριών σε ένα ηλεκτρονικό μήνυμα, </a:t>
            </a:r>
            <a:r>
              <a:rPr lang="el-GR" sz="1800" dirty="0" err="1"/>
              <a:t>συμπεριλαμβάνομένου</a:t>
            </a:r>
            <a:r>
              <a:rPr lang="el-GR" sz="1800" dirty="0"/>
              <a:t> </a:t>
            </a:r>
            <a:r>
              <a:rPr lang="el-GR" sz="1800" dirty="0" err="1"/>
              <a:t>καί</a:t>
            </a:r>
            <a:r>
              <a:rPr lang="el-GR" sz="1800" dirty="0"/>
              <a:t> κείμενο </a:t>
            </a:r>
            <a:r>
              <a:rPr lang="el-GR" sz="1800" dirty="0" err="1"/>
              <a:t>σέ</a:t>
            </a:r>
            <a:r>
              <a:rPr lang="el-GR" sz="1800" dirty="0"/>
              <a:t> άλλες γλώσσες (πέρα </a:t>
            </a:r>
            <a:r>
              <a:rPr lang="el-GR" sz="1800" dirty="0" err="1"/>
              <a:t>απο</a:t>
            </a:r>
            <a:r>
              <a:rPr lang="el-GR" sz="1800" dirty="0"/>
              <a:t> τα αγγλικά), </a:t>
            </a:r>
            <a:r>
              <a:rPr lang="el-GR" sz="1800" dirty="0" err="1"/>
              <a:t>χρησιμοποιόντας</a:t>
            </a:r>
            <a:r>
              <a:rPr lang="el-GR" sz="1800" dirty="0"/>
              <a:t> και άλλη κωδικοποίηση χαρακτήρων, εκτός </a:t>
            </a:r>
            <a:r>
              <a:rPr lang="el-GR" sz="1800" dirty="0" err="1"/>
              <a:t>απο</a:t>
            </a:r>
            <a:r>
              <a:rPr lang="el-GR" sz="1800" dirty="0"/>
              <a:t> τον ASCII, καθώς επίσης και 8-bit δυαδικό περιεχόμενο όπως τα αρχεία που περιέχουν εικόνες, ήχους, ταινίες και προγράμματα </a:t>
            </a:r>
            <a:r>
              <a:rPr lang="el-GR" sz="1800" dirty="0" err="1"/>
              <a:t>υπολογιστών.Το</a:t>
            </a:r>
            <a:r>
              <a:rPr lang="el-GR" sz="1800" dirty="0"/>
              <a:t> MIME είναι επίσης ένα θεμελιώδες συστατικό των πρωτοκόλλων επικοινωνίας όπως το HTTP, το οποίο απαιτεί τα δεδομένα να μεταφέρονται στα πλαίσια των ηλεκτρονικών </a:t>
            </a:r>
            <a:r>
              <a:rPr lang="el-GR" sz="1800" dirty="0" err="1"/>
              <a:t>ταχυδρομίων</a:t>
            </a:r>
            <a:r>
              <a:rPr lang="el-GR" sz="1800" dirty="0"/>
              <a:t> σαν μηνύματα, ακόμη και </a:t>
            </a:r>
            <a:r>
              <a:rPr lang="el-GR" sz="1800" dirty="0" err="1"/>
              <a:t>άν</a:t>
            </a:r>
            <a:r>
              <a:rPr lang="el-GR" sz="1800" dirty="0"/>
              <a:t> τα στοιχεία δεν είναι πραγματικά ηλεκτρονικό μήνυμα. </a:t>
            </a:r>
            <a:r>
              <a:rPr lang="el-GR" sz="1800" dirty="0" err="1"/>
              <a:t>Κατα</a:t>
            </a:r>
            <a:r>
              <a:rPr lang="el-GR" sz="1800" dirty="0"/>
              <a:t> κανόνα η κωδικοποίηση του μηνύματος γίνεται αυτόματα στον υπολογιστή του αποστολέα και η αποκωδικοποίηση γίνεται </a:t>
            </a:r>
            <a:r>
              <a:rPr lang="el-GR" sz="1800" dirty="0" err="1"/>
              <a:t>είται</a:t>
            </a:r>
            <a:r>
              <a:rPr lang="el-GR" sz="1800" dirty="0"/>
              <a:t> </a:t>
            </a:r>
            <a:r>
              <a:rPr lang="el-GR" sz="1800" dirty="0" err="1"/>
              <a:t>απο</a:t>
            </a:r>
            <a:r>
              <a:rPr lang="el-GR" sz="1800" dirty="0"/>
              <a:t> έναν </a:t>
            </a:r>
            <a:r>
              <a:rPr lang="el-GR" sz="1800" dirty="0" err="1"/>
              <a:t>mail</a:t>
            </a:r>
            <a:r>
              <a:rPr lang="el-GR" sz="1800" dirty="0"/>
              <a:t> </a:t>
            </a:r>
            <a:r>
              <a:rPr lang="el-GR" sz="1800" dirty="0" err="1"/>
              <a:t>client</a:t>
            </a:r>
            <a:r>
              <a:rPr lang="el-GR" sz="1800" dirty="0"/>
              <a:t> (πχ </a:t>
            </a:r>
            <a:r>
              <a:rPr lang="el-GR" sz="1800" dirty="0" err="1"/>
              <a:t>outlook</a:t>
            </a:r>
            <a:r>
              <a:rPr lang="el-GR" sz="1800" dirty="0"/>
              <a:t>) ή </a:t>
            </a:r>
            <a:r>
              <a:rPr lang="el-GR" sz="1800" dirty="0" err="1"/>
              <a:t>απο</a:t>
            </a:r>
            <a:r>
              <a:rPr lang="el-GR" sz="1800" dirty="0"/>
              <a:t> έναν </a:t>
            </a:r>
            <a:r>
              <a:rPr lang="el-GR" sz="1800" dirty="0" err="1"/>
              <a:t>mail</a:t>
            </a:r>
            <a:r>
              <a:rPr lang="el-GR" sz="1800" dirty="0"/>
              <a:t> </a:t>
            </a:r>
            <a:r>
              <a:rPr lang="el-GR" sz="1800" dirty="0" err="1"/>
              <a:t>server</a:t>
            </a:r>
            <a:r>
              <a:rPr lang="el-GR" sz="1800" dirty="0"/>
              <a:t> μόλις </a:t>
            </a:r>
            <a:r>
              <a:rPr lang="el-GR" sz="1800" dirty="0" err="1"/>
              <a:t>παραλληφθεί</a:t>
            </a:r>
            <a:r>
              <a:rPr lang="el-GR" sz="1800" dirty="0"/>
              <a:t> το μήνυμα.</a:t>
            </a:r>
          </a:p>
        </p:txBody>
      </p:sp>
      <p:sp>
        <p:nvSpPr>
          <p:cNvPr id="32771" name="Text Box 3"/>
          <p:cNvSpPr txBox="1">
            <a:spLocks noChangeArrowheads="1"/>
          </p:cNvSpPr>
          <p:nvPr/>
        </p:nvSpPr>
        <p:spPr bwMode="auto">
          <a:xfrm>
            <a:off x="1103313" y="6142038"/>
            <a:ext cx="4564062" cy="331787"/>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Διάβασμα:http://en.wikipedia.org/wiki/MIME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NAL Access Units</a:t>
            </a:r>
            <a:endParaRPr lang="el-GR" dirty="0"/>
          </a:p>
        </p:txBody>
      </p:sp>
      <p:pic>
        <p:nvPicPr>
          <p:cNvPr id="3" name="Picture 2" descr="File:NAL Acess Unit.JPG">
            <a:hlinkClick r:id="rId2"/>
          </p:cNvPr>
          <p:cNvPicPr>
            <a:picLocks noChangeAspect="1" noChangeArrowheads="1"/>
          </p:cNvPicPr>
          <p:nvPr/>
        </p:nvPicPr>
        <p:blipFill>
          <a:blip r:embed="rId3" cstate="print"/>
          <a:srcRect/>
          <a:stretch>
            <a:fillRect/>
          </a:stretch>
        </p:blipFill>
        <p:spPr bwMode="auto">
          <a:xfrm>
            <a:off x="2383507" y="1484784"/>
            <a:ext cx="4276725" cy="5391151"/>
          </a:xfrm>
          <a:prstGeom prst="rect">
            <a:avLst/>
          </a:prstGeom>
          <a:noFill/>
        </p:spPr>
      </p:pic>
      <p:sp>
        <p:nvSpPr>
          <p:cNvPr id="4" name="3 - Ορθογώνιο"/>
          <p:cNvSpPr/>
          <p:nvPr/>
        </p:nvSpPr>
        <p:spPr>
          <a:xfrm>
            <a:off x="6948264" y="6093296"/>
            <a:ext cx="1837170" cy="369332"/>
          </a:xfrm>
          <a:prstGeom prst="rect">
            <a:avLst/>
          </a:prstGeom>
        </p:spPr>
        <p:txBody>
          <a:bodyPr wrap="none">
            <a:spAutoFit/>
          </a:bodyPr>
          <a:lstStyle/>
          <a:p>
            <a:r>
              <a:rPr lang="en-US" dirty="0" smtClean="0"/>
              <a:t>Source: </a:t>
            </a:r>
            <a:r>
              <a:rPr lang="en-US" dirty="0" err="1" smtClean="0"/>
              <a:t>wikipedia</a:t>
            </a:r>
            <a:endParaRPr lang="el-G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5400000">
            <a:off x="1835696" y="-986237"/>
            <a:ext cx="5472609" cy="8830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500042"/>
            <a:ext cx="8143932" cy="5632311"/>
          </a:xfrm>
          <a:prstGeom prst="rect">
            <a:avLst/>
          </a:prstGeom>
        </p:spPr>
        <p:txBody>
          <a:bodyPr wrap="square">
            <a:spAutoFit/>
          </a:bodyPr>
          <a:lstStyle/>
          <a:p>
            <a:r>
              <a:rPr lang="en-US" sz="2000" b="1" dirty="0" smtClean="0"/>
              <a:t>MPEG 7: Media Description, Searching, and Retrieval</a:t>
            </a:r>
          </a:p>
          <a:p>
            <a:endParaRPr lang="en-US" sz="2000" b="1" dirty="0" smtClean="0"/>
          </a:p>
          <a:p>
            <a:r>
              <a:rPr lang="en-US" sz="2000" dirty="0" smtClean="0"/>
              <a:t>Multimedia search and retrieval applications include large-scale multimedia search engines on the Web, media asset management systems in corporations, audiovisual broadcast servers, and personal media servers for customers. Application requirements and user needs often depend on the context and the application scenarios. Professional users may want to find a specific piece of content from a large collection within a tight deadline, and leisure users may want to browse the clip art catalog to get a reasonable selection. Online users may want to filter through a massive amount of information to receive information pertaining to their interest only, whereas offline users may want to get informative summaries of selected content from a large repository.</a:t>
            </a:r>
          </a:p>
          <a:p>
            <a:r>
              <a:rPr lang="en-US" sz="2000" dirty="0" smtClean="0"/>
              <a:t>To describe various types of multimedia information, the MPEG-7 standard has the objective of specifying a standard set of descriptors as well as description schemes for the structure of the descriptors and their relationships.</a:t>
            </a:r>
            <a:endParaRPr lang="el-GR" sz="2000" dirty="0"/>
          </a:p>
        </p:txBody>
      </p:sp>
      <p:sp>
        <p:nvSpPr>
          <p:cNvPr id="3" name="2 - TextBox"/>
          <p:cNvSpPr txBox="1"/>
          <p:nvPr/>
        </p:nvSpPr>
        <p:spPr>
          <a:xfrm>
            <a:off x="642910" y="142852"/>
            <a:ext cx="2273379" cy="369332"/>
          </a:xfrm>
          <a:prstGeom prst="rect">
            <a:avLst/>
          </a:prstGeom>
          <a:noFill/>
        </p:spPr>
        <p:txBody>
          <a:bodyPr wrap="none" rtlCol="0">
            <a:spAutoFit/>
          </a:bodyPr>
          <a:lstStyle/>
          <a:p>
            <a:r>
              <a:rPr lang="el-GR" dirty="0" smtClean="0"/>
              <a:t>Σελ 200-2</a:t>
            </a:r>
            <a:r>
              <a:rPr lang="en-US" dirty="0" smtClean="0"/>
              <a:t>05</a:t>
            </a:r>
            <a:r>
              <a:rPr lang="el-GR" dirty="0" smtClean="0"/>
              <a:t> (</a:t>
            </a:r>
            <a:r>
              <a:rPr lang="en-US" dirty="0" smtClean="0"/>
              <a:t>MPEG7</a:t>
            </a:r>
            <a:r>
              <a:rPr lang="el-GR" dirty="0" smtClean="0"/>
              <a:t>)</a:t>
            </a:r>
            <a:endParaRPr lang="el-GR"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1997839"/>
            <a:ext cx="7429552" cy="2308324"/>
          </a:xfrm>
          <a:prstGeom prst="rect">
            <a:avLst/>
          </a:prstGeom>
        </p:spPr>
        <p:txBody>
          <a:bodyPr wrap="square">
            <a:spAutoFit/>
          </a:bodyPr>
          <a:lstStyle/>
          <a:p>
            <a:r>
              <a:rPr lang="en-US" sz="2400" dirty="0" smtClean="0"/>
              <a:t>There are many applications domains that would benefit from the MPEG-7 standard</a:t>
            </a:r>
          </a:p>
          <a:p>
            <a:r>
              <a:rPr lang="en-US" sz="2400" dirty="0" smtClean="0"/>
              <a:t>(education, journalism, entertainment, GIS, surveillance, biomedical applications,</a:t>
            </a:r>
          </a:p>
          <a:p>
            <a:r>
              <a:rPr lang="en-US" sz="2400" dirty="0" smtClean="0"/>
              <a:t>film, video and radio archives, audiovisual content production, multimedia portals).</a:t>
            </a:r>
            <a:endParaRPr lang="el-GR" sz="24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357166"/>
            <a:ext cx="8286808" cy="5262979"/>
          </a:xfrm>
          <a:prstGeom prst="rect">
            <a:avLst/>
          </a:prstGeom>
        </p:spPr>
        <p:txBody>
          <a:bodyPr wrap="square">
            <a:spAutoFit/>
          </a:bodyPr>
          <a:lstStyle/>
          <a:p>
            <a:r>
              <a:rPr lang="en-US" sz="2400" dirty="0" smtClean="0"/>
              <a:t>MPEG-7 is conceptually an audiovisual information representation standard, but the representation satisfies very specific requirements. </a:t>
            </a:r>
          </a:p>
          <a:p>
            <a:endParaRPr lang="en-US" sz="2400" dirty="0" smtClean="0"/>
          </a:p>
          <a:p>
            <a:r>
              <a:rPr lang="en-US" sz="2400" dirty="0" smtClean="0"/>
              <a:t>The Audio and Video parts provide standardized audio only and visual only descriptors</a:t>
            </a:r>
          </a:p>
          <a:p>
            <a:endParaRPr lang="en-US" sz="2400" dirty="0" smtClean="0"/>
          </a:p>
          <a:p>
            <a:r>
              <a:rPr lang="en-US" sz="2400" dirty="0" smtClean="0"/>
              <a:t>the Multimedia Description Schemes (MDS) part provides standardized description schemes involving both audio and video descriptors</a:t>
            </a:r>
          </a:p>
          <a:p>
            <a:endParaRPr lang="en-US" sz="2400" dirty="0" smtClean="0"/>
          </a:p>
          <a:p>
            <a:r>
              <a:rPr lang="en-US" sz="2400" dirty="0" smtClean="0"/>
              <a:t>the Description Definition Language (DDL) provides a standardized language to express description schemes</a:t>
            </a:r>
          </a:p>
          <a:p>
            <a:endParaRPr lang="en-US" sz="2400" dirty="0" smtClean="0"/>
          </a:p>
          <a:p>
            <a:r>
              <a:rPr lang="en-US" sz="2400" dirty="0" smtClean="0"/>
              <a:t>the Systems part provides the necessary glue that enables the use of the standard in practical environments.</a:t>
            </a:r>
            <a:endParaRPr lang="el-GR" sz="2400"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1739334"/>
            <a:ext cx="8001056" cy="3046988"/>
          </a:xfrm>
          <a:prstGeom prst="rect">
            <a:avLst/>
          </a:prstGeom>
        </p:spPr>
        <p:txBody>
          <a:bodyPr wrap="square">
            <a:spAutoFit/>
          </a:bodyPr>
          <a:lstStyle/>
          <a:p>
            <a:r>
              <a:rPr lang="en-US" sz="2400" dirty="0" smtClean="0"/>
              <a:t>MPEG-7 is the content representation standard for multimedia information search, filtering, management, and processing. </a:t>
            </a:r>
          </a:p>
          <a:p>
            <a:endParaRPr lang="en-US" sz="2400" dirty="0" smtClean="0"/>
          </a:p>
          <a:p>
            <a:r>
              <a:rPr lang="en-US" sz="2400" dirty="0" smtClean="0"/>
              <a:t>The need for MPEG-7 grows because, although more and more multimedia information is available in compressed digital form and a number of search engines exist on the Internet, they do not incorporate special tools or features to search for audiovisual information, as much of the search is still aimed at textual documents.</a:t>
            </a:r>
            <a:endParaRPr lang="el-GR" sz="24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1538" y="857232"/>
            <a:ext cx="1813317" cy="369332"/>
          </a:xfrm>
          <a:prstGeom prst="rect">
            <a:avLst/>
          </a:prstGeom>
          <a:noFill/>
        </p:spPr>
        <p:txBody>
          <a:bodyPr wrap="none" rtlCol="0">
            <a:spAutoFit/>
          </a:bodyPr>
          <a:lstStyle/>
          <a:p>
            <a:r>
              <a:rPr lang="el-GR" dirty="0" smtClean="0"/>
              <a:t>Σελίδες 205-211</a:t>
            </a:r>
            <a:endParaRPr lang="el-GR" dirty="0"/>
          </a:p>
        </p:txBody>
      </p:sp>
      <p:sp>
        <p:nvSpPr>
          <p:cNvPr id="3" name="2 - Ορθογώνιο"/>
          <p:cNvSpPr/>
          <p:nvPr/>
        </p:nvSpPr>
        <p:spPr>
          <a:xfrm>
            <a:off x="1714480" y="1357298"/>
            <a:ext cx="5928674" cy="954107"/>
          </a:xfrm>
          <a:prstGeom prst="rect">
            <a:avLst/>
          </a:prstGeom>
        </p:spPr>
        <p:txBody>
          <a:bodyPr wrap="none">
            <a:spAutoFit/>
          </a:bodyPr>
          <a:lstStyle/>
          <a:p>
            <a:pPr algn="ctr"/>
            <a:r>
              <a:rPr lang="en-US" sz="2800" b="1" dirty="0" smtClean="0"/>
              <a:t>MPEG 21</a:t>
            </a:r>
            <a:endParaRPr lang="el-GR" sz="2800" b="1" dirty="0" smtClean="0"/>
          </a:p>
          <a:p>
            <a:pPr algn="ctr"/>
            <a:r>
              <a:rPr lang="en-US" sz="2800" b="1" dirty="0" smtClean="0"/>
              <a:t>Media Distribution and Consumption</a:t>
            </a:r>
            <a:endParaRPr lang="el-GR" sz="2800" b="1" dirty="0"/>
          </a:p>
        </p:txBody>
      </p:sp>
      <p:sp>
        <p:nvSpPr>
          <p:cNvPr id="4" name="3 - Ορθογώνιο"/>
          <p:cNvSpPr/>
          <p:nvPr/>
        </p:nvSpPr>
        <p:spPr>
          <a:xfrm>
            <a:off x="1285852" y="2413338"/>
            <a:ext cx="7143800" cy="1938992"/>
          </a:xfrm>
          <a:prstGeom prst="rect">
            <a:avLst/>
          </a:prstGeom>
        </p:spPr>
        <p:txBody>
          <a:bodyPr wrap="square">
            <a:spAutoFit/>
          </a:bodyPr>
          <a:lstStyle/>
          <a:p>
            <a:r>
              <a:rPr lang="en-US" sz="2400" dirty="0" smtClean="0"/>
              <a:t>MPEG-21’s approach is to define a framework to support transactions that are interoperable and highly automated, specifically taking into account digital rights management</a:t>
            </a:r>
          </a:p>
          <a:p>
            <a:r>
              <a:rPr lang="en-US" sz="2400" dirty="0" smtClean="0"/>
              <a:t>(DRM) requirements and targeting multimedia access and delivery using heterogeneous networks and terminals.</a:t>
            </a:r>
            <a:endParaRPr lang="el-GR" sz="2400"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06" y="285728"/>
            <a:ext cx="8929718" cy="5632311"/>
          </a:xfrm>
          <a:prstGeom prst="rect">
            <a:avLst/>
          </a:prstGeom>
        </p:spPr>
        <p:txBody>
          <a:bodyPr wrap="square">
            <a:spAutoFit/>
          </a:bodyPr>
          <a:lstStyle/>
          <a:p>
            <a:r>
              <a:rPr lang="en-US" sz="2400" dirty="0" smtClean="0"/>
              <a:t>The MPEG-21 vision can be summarized as follows: to define a multimedia framework to enable transparent and augmented use of multimedia resources across a wide range of networks and devices used by different communities.</a:t>
            </a:r>
          </a:p>
          <a:p>
            <a:endParaRPr lang="en-US" sz="2400" dirty="0" smtClean="0"/>
          </a:p>
          <a:p>
            <a:r>
              <a:rPr lang="en-US" sz="2400" dirty="0" smtClean="0"/>
              <a:t>MPEG-21 is based on two essential concepts:</a:t>
            </a:r>
          </a:p>
          <a:p>
            <a:r>
              <a:rPr lang="en-US" sz="2400" dirty="0" smtClean="0"/>
              <a:t>. the definition of a fundamental unit of distribution and transaction – the digital item (DI) (e.g., a video collection, a music album) </a:t>
            </a:r>
          </a:p>
          <a:p>
            <a:r>
              <a:rPr lang="en-US" sz="2400" dirty="0" smtClean="0"/>
              <a:t>. the concept of users interacting with </a:t>
            </a:r>
            <a:r>
              <a:rPr lang="en-US" sz="2400" dirty="0" err="1" smtClean="0"/>
              <a:t>Dis</a:t>
            </a:r>
            <a:endParaRPr lang="en-US" sz="2400" dirty="0" smtClean="0"/>
          </a:p>
          <a:p>
            <a:endParaRPr lang="en-US" sz="2400" dirty="0" smtClean="0"/>
          </a:p>
          <a:p>
            <a:r>
              <a:rPr lang="en-US" sz="2400" dirty="0" smtClean="0"/>
              <a:t>Some interactions that are expected to be managed by MPEG 21 are: creating content, providing content, archiving content, rating content, enhancing and delivering content, aggregating content, retail selling of content, facilitating transactions that occur from any of the above, and regulating transactions that occur from any of the above.</a:t>
            </a:r>
          </a:p>
          <a:p>
            <a:endParaRPr lang="en-US" sz="2400"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474345"/>
            <a:ext cx="8286808" cy="5632311"/>
          </a:xfrm>
          <a:prstGeom prst="rect">
            <a:avLst/>
          </a:prstGeom>
        </p:spPr>
        <p:txBody>
          <a:bodyPr wrap="square">
            <a:spAutoFit/>
          </a:bodyPr>
          <a:lstStyle/>
          <a:p>
            <a:r>
              <a:rPr lang="en-US" sz="2400" b="1" dirty="0" smtClean="0"/>
              <a:t>MPEG-21 Parts</a:t>
            </a:r>
          </a:p>
          <a:p>
            <a:r>
              <a:rPr lang="en-US" sz="2400" b="1" dirty="0" smtClean="0"/>
              <a:t>Part 1. Vision, Technologies, and Strategy. </a:t>
            </a:r>
          </a:p>
          <a:p>
            <a:endParaRPr lang="en-US" sz="2400" b="1" dirty="0" smtClean="0"/>
          </a:p>
          <a:p>
            <a:r>
              <a:rPr lang="en-US" sz="2400" dirty="0" smtClean="0"/>
              <a:t>MPEG first produced a technical report to introduce the MPEG-21 Multimedia framework. The fundamental purposes of this technical report are</a:t>
            </a:r>
          </a:p>
          <a:p>
            <a:r>
              <a:rPr lang="en-US" sz="2400" dirty="0" smtClean="0"/>
              <a:t>. To define a vision for a multimedia framework to enable transparent and augmented use of multimedia resources across a wide range of networks and devices to meet the needs of all users.</a:t>
            </a:r>
          </a:p>
          <a:p>
            <a:r>
              <a:rPr lang="en-US" sz="2400" dirty="0" smtClean="0"/>
              <a:t>. To achieve the integration of components and standards to facilitate harmonization of technologies for the creation, management, transport, manipulation, distribution, and consumptions of </a:t>
            </a:r>
            <a:r>
              <a:rPr lang="en-US" sz="2400" dirty="0" err="1" smtClean="0"/>
              <a:t>DIs.</a:t>
            </a:r>
            <a:endParaRPr lang="en-US" sz="2400" dirty="0" smtClean="0"/>
          </a:p>
          <a:p>
            <a:r>
              <a:rPr lang="en-US" sz="2400" dirty="0" smtClean="0"/>
              <a:t>. To define a strategy for achieving a multimedia framework by the development of specifications and standards based on well-defined functional requirements through collaboration with other bodies.</a:t>
            </a:r>
            <a:endParaRPr lang="el-GR" sz="24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428604"/>
            <a:ext cx="8429684" cy="3785652"/>
          </a:xfrm>
          <a:prstGeom prst="rect">
            <a:avLst/>
          </a:prstGeom>
        </p:spPr>
        <p:txBody>
          <a:bodyPr wrap="square">
            <a:spAutoFit/>
          </a:bodyPr>
          <a:lstStyle/>
          <a:p>
            <a:r>
              <a:rPr lang="en-US" sz="2400" b="1" dirty="0" smtClean="0"/>
              <a:t>Part 4. Intellectual Property Management and Protection (IPMP). </a:t>
            </a:r>
          </a:p>
          <a:p>
            <a:endParaRPr lang="en-US" sz="2400" dirty="0" smtClean="0"/>
          </a:p>
          <a:p>
            <a:r>
              <a:rPr lang="en-US" sz="2400" dirty="0" smtClean="0"/>
              <a:t>This part defines an interoperable framework for IPMP. This work builds further on IPMP work in MPEG-4, which is aimed at providing IPMP hooks. The project includes standardized ways of retrieving IPMP tools from remote locations and exchanging messages between IPMP tools and between these tools and the terminal. It also addresses authentication of IPMP tools and has provisions for integrating rights expressions according to the Rights Data Dictionary and the Rights Expression Language (REL).</a:t>
            </a:r>
            <a:endParaRPr lang="el-G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914400" y="-669925"/>
            <a:ext cx="7723188" cy="2038350"/>
          </a:xfrm>
          <a:ln/>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4000" dirty="0"/>
              <a:t>ΜΙΜΕ (παράδειγμα)</a:t>
            </a:r>
          </a:p>
        </p:txBody>
      </p:sp>
      <p:pic>
        <p:nvPicPr>
          <p:cNvPr id="33794" name="Picture 2"/>
          <p:cNvPicPr>
            <a:picLocks noChangeAspect="1" noChangeArrowheads="1"/>
          </p:cNvPicPr>
          <p:nvPr/>
        </p:nvPicPr>
        <p:blipFill>
          <a:blip r:embed="rId3" cstate="print"/>
          <a:srcRect/>
          <a:stretch>
            <a:fillRect/>
          </a:stretch>
        </p:blipFill>
        <p:spPr bwMode="auto">
          <a:xfrm>
            <a:off x="179388" y="1872848"/>
            <a:ext cx="4320604" cy="3454802"/>
          </a:xfrm>
          <a:prstGeom prst="rect">
            <a:avLst/>
          </a:prstGeom>
          <a:noFill/>
          <a:ln w="9525">
            <a:noFill/>
            <a:round/>
            <a:headEnd/>
            <a:tailEnd/>
          </a:ln>
          <a:effectLst/>
        </p:spPr>
      </p:pic>
      <p:sp>
        <p:nvSpPr>
          <p:cNvPr id="33795" name="Text Box 3"/>
          <p:cNvSpPr txBox="1">
            <a:spLocks noChangeArrowheads="1"/>
          </p:cNvSpPr>
          <p:nvPr/>
        </p:nvSpPr>
        <p:spPr bwMode="auto">
          <a:xfrm>
            <a:off x="3779912" y="442913"/>
            <a:ext cx="5184701" cy="7111820"/>
          </a:xfrm>
          <a:prstGeom prst="rect">
            <a:avLst/>
          </a:prstGeom>
          <a:noFill/>
          <a:ln w="9525">
            <a:noFill/>
            <a:round/>
            <a:headEnd/>
            <a:tailEnd/>
          </a:ln>
          <a:effectLst/>
        </p:spPr>
        <p:txBody>
          <a:bodyPr wrap="squar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err="1">
                <a:solidFill>
                  <a:srgbClr val="000000"/>
                </a:solidFill>
              </a:rPr>
              <a:t>From</a:t>
            </a:r>
            <a:r>
              <a:rPr lang="el-GR" sz="800" dirty="0">
                <a:solidFill>
                  <a:srgbClr val="000000"/>
                </a:solidFill>
              </a:rPr>
              <a:t>: "</a:t>
            </a:r>
            <a:r>
              <a:rPr lang="el-GR" sz="800" dirty="0" err="1">
                <a:solidFill>
                  <a:srgbClr val="000000"/>
                </a:solidFill>
              </a:rPr>
              <a:t>fasfa</a:t>
            </a:r>
            <a:r>
              <a:rPr lang="el-GR" sz="800" dirty="0">
                <a:solidFill>
                  <a:srgbClr val="000000"/>
                </a:solidFill>
              </a:rPr>
              <a:t>" &lt;</a:t>
            </a:r>
            <a:r>
              <a:rPr lang="el-GR" sz="800" dirty="0" err="1">
                <a:solidFill>
                  <a:srgbClr val="000000"/>
                </a:solidFill>
              </a:rPr>
              <a:t>saasa@fsfsf.gr</a:t>
            </a:r>
            <a:r>
              <a:rPr lang="el-GR" sz="800" dirty="0">
                <a:solidFill>
                  <a:srgbClr val="000000"/>
                </a:solidFill>
              </a:rPr>
              <a:t>&gt;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err="1">
                <a:solidFill>
                  <a:srgbClr val="000000"/>
                </a:solidFill>
              </a:rPr>
              <a:t>To</a:t>
            </a:r>
            <a:r>
              <a:rPr lang="el-GR" sz="800" dirty="0">
                <a:solidFill>
                  <a:srgbClr val="000000"/>
                </a:solidFill>
              </a:rPr>
              <a:t>: &lt;</a:t>
            </a:r>
            <a:r>
              <a:rPr lang="el-GR" sz="800" dirty="0" err="1">
                <a:solidFill>
                  <a:srgbClr val="000000"/>
                </a:solidFill>
              </a:rPr>
              <a:t>emena@test.gr</a:t>
            </a:r>
            <a:r>
              <a:rPr lang="el-GR" sz="800" dirty="0">
                <a:solidFill>
                  <a:srgbClr val="000000"/>
                </a:solidFill>
              </a:rPr>
              <a:t>&gt;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err="1">
                <a:solidFill>
                  <a:srgbClr val="000000"/>
                </a:solidFill>
              </a:rPr>
              <a:t>Subject</a:t>
            </a:r>
            <a:r>
              <a:rPr lang="el-GR" sz="800" dirty="0">
                <a:solidFill>
                  <a:srgbClr val="000000"/>
                </a:solidFill>
              </a:rPr>
              <a:t>: </a:t>
            </a:r>
            <a:r>
              <a:rPr lang="el-GR" sz="800" dirty="0" err="1">
                <a:solidFill>
                  <a:srgbClr val="000000"/>
                </a:solidFill>
              </a:rPr>
              <a:t>Test</a:t>
            </a:r>
            <a:r>
              <a:rPr lang="el-GR" sz="800" dirty="0">
                <a:solidFill>
                  <a:srgbClr val="000000"/>
                </a:solidFill>
              </a:rPr>
              <a:t> </a:t>
            </a:r>
            <a:r>
              <a:rPr lang="el-GR" sz="800" dirty="0" err="1">
                <a:solidFill>
                  <a:srgbClr val="000000"/>
                </a:solidFill>
              </a:rPr>
              <a:t>gia</a:t>
            </a:r>
            <a:r>
              <a:rPr lang="el-GR" sz="800" dirty="0">
                <a:solidFill>
                  <a:srgbClr val="000000"/>
                </a:solidFill>
              </a:rPr>
              <a:t> </a:t>
            </a:r>
            <a:r>
              <a:rPr lang="el-GR" sz="800" dirty="0" err="1">
                <a:solidFill>
                  <a:srgbClr val="000000"/>
                </a:solidFill>
              </a:rPr>
              <a:t>mime</a:t>
            </a:r>
            <a:endParaRPr lang="el-GR" sz="800"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err="1">
                <a:solidFill>
                  <a:srgbClr val="000000"/>
                </a:solidFill>
              </a:rPr>
              <a:t>Date</a:t>
            </a:r>
            <a:r>
              <a:rPr lang="el-GR" sz="800" dirty="0">
                <a:solidFill>
                  <a:srgbClr val="000000"/>
                </a:solidFill>
              </a:rPr>
              <a:t>: </a:t>
            </a:r>
            <a:r>
              <a:rPr lang="el-GR" sz="800" dirty="0" err="1">
                <a:solidFill>
                  <a:srgbClr val="000000"/>
                </a:solidFill>
              </a:rPr>
              <a:t>Thu</a:t>
            </a:r>
            <a:r>
              <a:rPr lang="el-GR" sz="800" dirty="0">
                <a:solidFill>
                  <a:srgbClr val="000000"/>
                </a:solidFill>
              </a:rPr>
              <a:t>, 11 </a:t>
            </a:r>
            <a:r>
              <a:rPr lang="el-GR" sz="800" dirty="0" err="1">
                <a:solidFill>
                  <a:srgbClr val="000000"/>
                </a:solidFill>
              </a:rPr>
              <a:t>Mar</a:t>
            </a:r>
            <a:r>
              <a:rPr lang="el-GR" sz="800" dirty="0">
                <a:solidFill>
                  <a:srgbClr val="000000"/>
                </a:solidFill>
              </a:rPr>
              <a:t> 2010 11:38:21 +0200</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MIME-</a:t>
            </a:r>
            <a:r>
              <a:rPr lang="el-GR" sz="800" dirty="0" err="1">
                <a:solidFill>
                  <a:srgbClr val="000000"/>
                </a:solidFill>
              </a:rPr>
              <a:t>Version</a:t>
            </a:r>
            <a:r>
              <a:rPr lang="el-GR" sz="800" dirty="0">
                <a:solidFill>
                  <a:srgbClr val="000000"/>
                </a:solidFill>
              </a:rPr>
              <a:t>: 1.0</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err="1">
                <a:solidFill>
                  <a:srgbClr val="000000"/>
                </a:solidFill>
              </a:rPr>
              <a:t>Content</a:t>
            </a:r>
            <a:r>
              <a:rPr lang="el-GR" sz="800" dirty="0">
                <a:solidFill>
                  <a:srgbClr val="000000"/>
                </a:solidFill>
              </a:rPr>
              <a:t>-</a:t>
            </a:r>
            <a:r>
              <a:rPr lang="el-GR" sz="800" dirty="0" err="1">
                <a:solidFill>
                  <a:srgbClr val="000000"/>
                </a:solidFill>
              </a:rPr>
              <a:t>Type</a:t>
            </a:r>
            <a:r>
              <a:rPr lang="el-GR" sz="800" dirty="0">
                <a:solidFill>
                  <a:srgbClr val="000000"/>
                </a:solidFill>
              </a:rPr>
              <a:t>: </a:t>
            </a:r>
            <a:r>
              <a:rPr lang="el-GR" sz="800" dirty="0" err="1">
                <a:solidFill>
                  <a:srgbClr val="000000"/>
                </a:solidFill>
              </a:rPr>
              <a:t>multipart</a:t>
            </a:r>
            <a:r>
              <a:rPr lang="el-GR" sz="800" dirty="0">
                <a:solidFill>
                  <a:srgbClr val="000000"/>
                </a:solidFill>
              </a:rPr>
              <a:t>/</a:t>
            </a:r>
            <a:r>
              <a:rPr lang="el-GR" sz="800" dirty="0" err="1">
                <a:solidFill>
                  <a:srgbClr val="000000"/>
                </a:solidFill>
              </a:rPr>
              <a:t>mixed</a:t>
            </a:r>
            <a:r>
              <a:rPr lang="el-GR" sz="800" dirty="0">
                <a:solidFill>
                  <a:srgbClr val="000000"/>
                </a:solidFill>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	boundary="----=_NextPart_000_0011_01CAC10F.5A192CF0"</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X-</a:t>
            </a:r>
            <a:r>
              <a:rPr lang="el-GR" sz="800" dirty="0" err="1">
                <a:solidFill>
                  <a:srgbClr val="000000"/>
                </a:solidFill>
              </a:rPr>
              <a:t>Priority</a:t>
            </a:r>
            <a:r>
              <a:rPr lang="el-GR" sz="800" dirty="0">
                <a:solidFill>
                  <a:srgbClr val="000000"/>
                </a:solidFill>
              </a:rPr>
              <a:t>: 3</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X-</a:t>
            </a:r>
            <a:r>
              <a:rPr lang="el-GR" sz="800" dirty="0" err="1">
                <a:solidFill>
                  <a:srgbClr val="000000"/>
                </a:solidFill>
              </a:rPr>
              <a:t>MSMail</a:t>
            </a:r>
            <a:r>
              <a:rPr lang="el-GR" sz="800" dirty="0">
                <a:solidFill>
                  <a:srgbClr val="000000"/>
                </a:solidFill>
              </a:rPr>
              <a:t>-</a:t>
            </a:r>
            <a:r>
              <a:rPr lang="el-GR" sz="800" dirty="0" err="1">
                <a:solidFill>
                  <a:srgbClr val="000000"/>
                </a:solidFill>
              </a:rPr>
              <a:t>Priority</a:t>
            </a:r>
            <a:r>
              <a:rPr lang="el-GR" sz="800" dirty="0">
                <a:solidFill>
                  <a:srgbClr val="000000"/>
                </a:solidFill>
              </a:rPr>
              <a:t>: </a:t>
            </a:r>
            <a:r>
              <a:rPr lang="el-GR" sz="800" dirty="0" err="1">
                <a:solidFill>
                  <a:srgbClr val="000000"/>
                </a:solidFill>
              </a:rPr>
              <a:t>Normal</a:t>
            </a:r>
            <a:endParaRPr lang="el-GR" sz="800"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X-</a:t>
            </a:r>
            <a:r>
              <a:rPr lang="el-GR" sz="800" dirty="0" err="1">
                <a:solidFill>
                  <a:srgbClr val="000000"/>
                </a:solidFill>
              </a:rPr>
              <a:t>MimeOLE</a:t>
            </a:r>
            <a:r>
              <a:rPr lang="el-GR" sz="800" dirty="0">
                <a:solidFill>
                  <a:srgbClr val="000000"/>
                </a:solidFill>
              </a:rPr>
              <a:t>: </a:t>
            </a:r>
            <a:r>
              <a:rPr lang="el-GR" sz="800" dirty="0" err="1">
                <a:solidFill>
                  <a:srgbClr val="000000"/>
                </a:solidFill>
              </a:rPr>
              <a:t>Produced</a:t>
            </a:r>
            <a:r>
              <a:rPr lang="el-GR" sz="800" dirty="0">
                <a:solidFill>
                  <a:srgbClr val="000000"/>
                </a:solidFill>
              </a:rPr>
              <a:t> </a:t>
            </a:r>
            <a:r>
              <a:rPr lang="el-GR" sz="800" dirty="0" err="1">
                <a:solidFill>
                  <a:srgbClr val="000000"/>
                </a:solidFill>
              </a:rPr>
              <a:t>By</a:t>
            </a:r>
            <a:r>
              <a:rPr lang="el-GR" sz="800" dirty="0">
                <a:solidFill>
                  <a:srgbClr val="000000"/>
                </a:solidFill>
              </a:rPr>
              <a:t> Microsoft </a:t>
            </a:r>
            <a:r>
              <a:rPr lang="el-GR" sz="800" dirty="0" err="1">
                <a:solidFill>
                  <a:srgbClr val="000000"/>
                </a:solidFill>
              </a:rPr>
              <a:t>MimeOLE</a:t>
            </a:r>
            <a:r>
              <a:rPr lang="el-GR" sz="800" dirty="0">
                <a:solidFill>
                  <a:srgbClr val="000000"/>
                </a:solidFill>
              </a:rPr>
              <a:t> V6.00.2900.5579</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800"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err="1">
                <a:solidFill>
                  <a:srgbClr val="000000"/>
                </a:solidFill>
              </a:rPr>
              <a:t>This</a:t>
            </a:r>
            <a:r>
              <a:rPr lang="el-GR" sz="800" dirty="0">
                <a:solidFill>
                  <a:srgbClr val="000000"/>
                </a:solidFill>
              </a:rPr>
              <a:t> </a:t>
            </a:r>
            <a:r>
              <a:rPr lang="el-GR" sz="800" dirty="0" err="1">
                <a:solidFill>
                  <a:srgbClr val="000000"/>
                </a:solidFill>
              </a:rPr>
              <a:t>is</a:t>
            </a:r>
            <a:r>
              <a:rPr lang="el-GR" sz="800" dirty="0">
                <a:solidFill>
                  <a:srgbClr val="000000"/>
                </a:solidFill>
              </a:rPr>
              <a:t> a </a:t>
            </a:r>
            <a:r>
              <a:rPr lang="el-GR" sz="800" dirty="0" err="1">
                <a:solidFill>
                  <a:srgbClr val="000000"/>
                </a:solidFill>
              </a:rPr>
              <a:t>multi</a:t>
            </a:r>
            <a:r>
              <a:rPr lang="el-GR" sz="800" dirty="0">
                <a:solidFill>
                  <a:srgbClr val="000000"/>
                </a:solidFill>
              </a:rPr>
              <a:t>-</a:t>
            </a:r>
            <a:r>
              <a:rPr lang="el-GR" sz="800" dirty="0" err="1">
                <a:solidFill>
                  <a:srgbClr val="000000"/>
                </a:solidFill>
              </a:rPr>
              <a:t>part</a:t>
            </a:r>
            <a:r>
              <a:rPr lang="el-GR" sz="800" dirty="0">
                <a:solidFill>
                  <a:srgbClr val="000000"/>
                </a:solidFill>
              </a:rPr>
              <a:t> </a:t>
            </a:r>
            <a:r>
              <a:rPr lang="el-GR" sz="800" dirty="0" err="1">
                <a:solidFill>
                  <a:srgbClr val="000000"/>
                </a:solidFill>
              </a:rPr>
              <a:t>message</a:t>
            </a:r>
            <a:r>
              <a:rPr lang="el-GR" sz="800" dirty="0">
                <a:solidFill>
                  <a:srgbClr val="000000"/>
                </a:solidFill>
              </a:rPr>
              <a:t> </a:t>
            </a:r>
            <a:r>
              <a:rPr lang="el-GR" sz="800" dirty="0" err="1">
                <a:solidFill>
                  <a:srgbClr val="000000"/>
                </a:solidFill>
              </a:rPr>
              <a:t>in</a:t>
            </a:r>
            <a:r>
              <a:rPr lang="el-GR" sz="800" dirty="0">
                <a:solidFill>
                  <a:srgbClr val="000000"/>
                </a:solidFill>
              </a:rPr>
              <a:t> MIME </a:t>
            </a:r>
            <a:r>
              <a:rPr lang="el-GR" sz="800" dirty="0" err="1">
                <a:solidFill>
                  <a:srgbClr val="000000"/>
                </a:solidFill>
              </a:rPr>
              <a:t>format</a:t>
            </a:r>
            <a:r>
              <a:rPr lang="el-GR" sz="800" dirty="0">
                <a:solidFill>
                  <a:srgbClr val="000000"/>
                </a:solidFill>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800"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------=_NextPart_000_0011_01CAC10F.5A192CF0</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err="1">
                <a:solidFill>
                  <a:srgbClr val="000000"/>
                </a:solidFill>
              </a:rPr>
              <a:t>Content</a:t>
            </a:r>
            <a:r>
              <a:rPr lang="el-GR" sz="800" dirty="0">
                <a:solidFill>
                  <a:srgbClr val="000000"/>
                </a:solidFill>
              </a:rPr>
              <a:t>-</a:t>
            </a:r>
            <a:r>
              <a:rPr lang="el-GR" sz="800" dirty="0" err="1">
                <a:solidFill>
                  <a:srgbClr val="000000"/>
                </a:solidFill>
              </a:rPr>
              <a:t>Type</a:t>
            </a:r>
            <a:r>
              <a:rPr lang="el-GR" sz="800" dirty="0">
                <a:solidFill>
                  <a:srgbClr val="000000"/>
                </a:solidFill>
              </a:rPr>
              <a:t>: </a:t>
            </a:r>
            <a:r>
              <a:rPr lang="el-GR" sz="800" dirty="0" err="1">
                <a:solidFill>
                  <a:srgbClr val="000000"/>
                </a:solidFill>
              </a:rPr>
              <a:t>multipart</a:t>
            </a:r>
            <a:r>
              <a:rPr lang="el-GR" sz="800" dirty="0">
                <a:solidFill>
                  <a:srgbClr val="000000"/>
                </a:solidFill>
              </a:rPr>
              <a:t>/</a:t>
            </a:r>
            <a:r>
              <a:rPr lang="el-GR" sz="800" dirty="0" err="1">
                <a:solidFill>
                  <a:srgbClr val="000000"/>
                </a:solidFill>
              </a:rPr>
              <a:t>alternative</a:t>
            </a:r>
            <a:r>
              <a:rPr lang="el-GR" sz="800" dirty="0">
                <a:solidFill>
                  <a:srgbClr val="000000"/>
                </a:solidFill>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	boundary="----=_NextPart_001_0012_01CAC10F.5A192CF0"</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800"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800"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------=_NextPart_001_0012_01CAC10F.5A192CF0</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err="1">
                <a:solidFill>
                  <a:srgbClr val="000000"/>
                </a:solidFill>
              </a:rPr>
              <a:t>Content</a:t>
            </a:r>
            <a:r>
              <a:rPr lang="el-GR" sz="800" dirty="0">
                <a:solidFill>
                  <a:srgbClr val="000000"/>
                </a:solidFill>
              </a:rPr>
              <a:t>-</a:t>
            </a:r>
            <a:r>
              <a:rPr lang="el-GR" sz="800" dirty="0" err="1">
                <a:solidFill>
                  <a:srgbClr val="000000"/>
                </a:solidFill>
              </a:rPr>
              <a:t>Type</a:t>
            </a:r>
            <a:r>
              <a:rPr lang="el-GR" sz="800" dirty="0">
                <a:solidFill>
                  <a:srgbClr val="000000"/>
                </a:solidFill>
              </a:rPr>
              <a:t>: </a:t>
            </a:r>
            <a:r>
              <a:rPr lang="el-GR" sz="800" dirty="0" err="1">
                <a:solidFill>
                  <a:srgbClr val="000000"/>
                </a:solidFill>
              </a:rPr>
              <a:t>text</a:t>
            </a:r>
            <a:r>
              <a:rPr lang="el-GR" sz="800" dirty="0">
                <a:solidFill>
                  <a:srgbClr val="000000"/>
                </a:solidFill>
              </a:rPr>
              <a:t>/</a:t>
            </a:r>
            <a:r>
              <a:rPr lang="el-GR" sz="800" dirty="0" err="1">
                <a:solidFill>
                  <a:srgbClr val="000000"/>
                </a:solidFill>
              </a:rPr>
              <a:t>plain</a:t>
            </a:r>
            <a:r>
              <a:rPr lang="el-GR" sz="800" dirty="0">
                <a:solidFill>
                  <a:srgbClr val="000000"/>
                </a:solidFill>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	charset="iso-8859-7"</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err="1">
                <a:solidFill>
                  <a:srgbClr val="000000"/>
                </a:solidFill>
              </a:rPr>
              <a:t>Content</a:t>
            </a:r>
            <a:r>
              <a:rPr lang="el-GR" sz="800" dirty="0">
                <a:solidFill>
                  <a:srgbClr val="000000"/>
                </a:solidFill>
              </a:rPr>
              <a:t>-</a:t>
            </a:r>
            <a:r>
              <a:rPr lang="el-GR" sz="800" dirty="0" err="1">
                <a:solidFill>
                  <a:srgbClr val="000000"/>
                </a:solidFill>
              </a:rPr>
              <a:t>Transfer</a:t>
            </a:r>
            <a:r>
              <a:rPr lang="el-GR" sz="800" dirty="0">
                <a:solidFill>
                  <a:srgbClr val="000000"/>
                </a:solidFill>
              </a:rPr>
              <a:t>-</a:t>
            </a:r>
            <a:r>
              <a:rPr lang="el-GR" sz="800" dirty="0" err="1">
                <a:solidFill>
                  <a:srgbClr val="000000"/>
                </a:solidFill>
              </a:rPr>
              <a:t>Encoding</a:t>
            </a:r>
            <a:r>
              <a:rPr lang="el-GR" sz="800" dirty="0">
                <a:solidFill>
                  <a:srgbClr val="000000"/>
                </a:solidFill>
              </a:rPr>
              <a:t>: </a:t>
            </a:r>
            <a:r>
              <a:rPr lang="el-GR" sz="800" dirty="0" err="1">
                <a:solidFill>
                  <a:srgbClr val="000000"/>
                </a:solidFill>
              </a:rPr>
              <a:t>quoted</a:t>
            </a:r>
            <a:r>
              <a:rPr lang="el-GR" sz="800" dirty="0">
                <a:solidFill>
                  <a:srgbClr val="000000"/>
                </a:solidFill>
              </a:rPr>
              <a:t>-</a:t>
            </a:r>
            <a:r>
              <a:rPr lang="el-GR" sz="800" dirty="0" err="1">
                <a:solidFill>
                  <a:srgbClr val="000000"/>
                </a:solidFill>
              </a:rPr>
              <a:t>printable</a:t>
            </a:r>
            <a:endParaRPr lang="el-GR" sz="800"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800"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err="1">
                <a:solidFill>
                  <a:srgbClr val="000000"/>
                </a:solidFill>
              </a:rPr>
              <a:t>Hello</a:t>
            </a:r>
            <a:r>
              <a:rPr lang="el-GR" sz="800" dirty="0">
                <a:solidFill>
                  <a:srgbClr val="000000"/>
                </a:solidFill>
              </a:rPr>
              <a:t> I </a:t>
            </a:r>
            <a:r>
              <a:rPr lang="el-GR" sz="800" dirty="0" err="1">
                <a:solidFill>
                  <a:srgbClr val="000000"/>
                </a:solidFill>
              </a:rPr>
              <a:t>am</a:t>
            </a:r>
            <a:r>
              <a:rPr lang="el-GR" sz="800" dirty="0">
                <a:solidFill>
                  <a:srgbClr val="000000"/>
                </a:solidFill>
              </a:rPr>
              <a:t> </a:t>
            </a:r>
            <a:r>
              <a:rPr lang="el-GR" sz="800" dirty="0" err="1">
                <a:solidFill>
                  <a:srgbClr val="000000"/>
                </a:solidFill>
              </a:rPr>
              <a:t>testing</a:t>
            </a:r>
            <a:r>
              <a:rPr lang="el-GR" sz="800" dirty="0">
                <a:solidFill>
                  <a:srgbClr val="000000"/>
                </a:solidFill>
              </a:rPr>
              <a:t> MIME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------=_NextPart_001_0012_01CAC10F.5A192CF0</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err="1">
                <a:solidFill>
                  <a:srgbClr val="000000"/>
                </a:solidFill>
              </a:rPr>
              <a:t>Content</a:t>
            </a:r>
            <a:r>
              <a:rPr lang="el-GR" sz="800" dirty="0">
                <a:solidFill>
                  <a:srgbClr val="000000"/>
                </a:solidFill>
              </a:rPr>
              <a:t>-</a:t>
            </a:r>
            <a:r>
              <a:rPr lang="el-GR" sz="800" dirty="0" err="1">
                <a:solidFill>
                  <a:srgbClr val="000000"/>
                </a:solidFill>
              </a:rPr>
              <a:t>Type</a:t>
            </a:r>
            <a:r>
              <a:rPr lang="el-GR" sz="800" dirty="0">
                <a:solidFill>
                  <a:srgbClr val="000000"/>
                </a:solidFill>
              </a:rPr>
              <a:t>: </a:t>
            </a:r>
            <a:r>
              <a:rPr lang="el-GR" sz="800" dirty="0" err="1">
                <a:solidFill>
                  <a:srgbClr val="000000"/>
                </a:solidFill>
              </a:rPr>
              <a:t>text</a:t>
            </a:r>
            <a:r>
              <a:rPr lang="el-GR" sz="800" dirty="0">
                <a:solidFill>
                  <a:srgbClr val="000000"/>
                </a:solidFill>
              </a:rPr>
              <a:t>/</a:t>
            </a:r>
            <a:r>
              <a:rPr lang="el-GR" sz="800" dirty="0" err="1">
                <a:solidFill>
                  <a:srgbClr val="000000"/>
                </a:solidFill>
              </a:rPr>
              <a:t>html</a:t>
            </a:r>
            <a:r>
              <a:rPr lang="el-GR" sz="800" dirty="0">
                <a:solidFill>
                  <a:srgbClr val="000000"/>
                </a:solidFill>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	charset="iso-8859-7"</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err="1">
                <a:solidFill>
                  <a:srgbClr val="000000"/>
                </a:solidFill>
              </a:rPr>
              <a:t>Content</a:t>
            </a:r>
            <a:r>
              <a:rPr lang="el-GR" sz="800" dirty="0">
                <a:solidFill>
                  <a:srgbClr val="000000"/>
                </a:solidFill>
              </a:rPr>
              <a:t>-</a:t>
            </a:r>
            <a:r>
              <a:rPr lang="el-GR" sz="800" dirty="0" err="1">
                <a:solidFill>
                  <a:srgbClr val="000000"/>
                </a:solidFill>
              </a:rPr>
              <a:t>Transfer</a:t>
            </a:r>
            <a:r>
              <a:rPr lang="el-GR" sz="800" dirty="0">
                <a:solidFill>
                  <a:srgbClr val="000000"/>
                </a:solidFill>
              </a:rPr>
              <a:t>-</a:t>
            </a:r>
            <a:r>
              <a:rPr lang="el-GR" sz="800" dirty="0" err="1">
                <a:solidFill>
                  <a:srgbClr val="000000"/>
                </a:solidFill>
              </a:rPr>
              <a:t>Encoding</a:t>
            </a:r>
            <a:r>
              <a:rPr lang="el-GR" sz="800" dirty="0">
                <a:solidFill>
                  <a:srgbClr val="000000"/>
                </a:solidFill>
              </a:rPr>
              <a:t>: </a:t>
            </a:r>
            <a:r>
              <a:rPr lang="el-GR" sz="800" dirty="0" err="1">
                <a:solidFill>
                  <a:srgbClr val="000000"/>
                </a:solidFill>
              </a:rPr>
              <a:t>quoted</a:t>
            </a:r>
            <a:r>
              <a:rPr lang="el-GR" sz="800" dirty="0">
                <a:solidFill>
                  <a:srgbClr val="000000"/>
                </a:solidFill>
              </a:rPr>
              <a:t>-</a:t>
            </a:r>
            <a:r>
              <a:rPr lang="el-GR" sz="800" dirty="0" err="1">
                <a:solidFill>
                  <a:srgbClr val="000000"/>
                </a:solidFill>
              </a:rPr>
              <a:t>printable</a:t>
            </a:r>
            <a:endParaRPr lang="el-GR" sz="800"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800"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&lt;!DOCTYPE HTML PUBLIC "-//W3C//DTD HTML 4.0 </a:t>
            </a:r>
            <a:r>
              <a:rPr lang="el-GR" sz="800" dirty="0" err="1">
                <a:solidFill>
                  <a:srgbClr val="000000"/>
                </a:solidFill>
              </a:rPr>
              <a:t>Transitional</a:t>
            </a:r>
            <a:r>
              <a:rPr lang="el-GR" sz="800" dirty="0">
                <a:solidFill>
                  <a:srgbClr val="000000"/>
                </a:solidFill>
              </a:rPr>
              <a:t>//EN"&gt;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&lt;HTML&gt;&lt;HEAD&gt;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&lt;META http-equiv=3DContent-Type content=3D"text/html;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charset=3Diso-8859-7"&gt;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&lt;META content=3D"MSHTML 6.00.6000.16981" name=3DGENERATOR&gt;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&lt;STYLE&gt;&lt;/STYLE&gt;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&lt;/HEAD&gt;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&lt;BODY bgColor=3D#ffffff&gt;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&lt;DIV&gt;&lt;FONT face=3DArial size=3D2&gt;Hello I </a:t>
            </a:r>
            <a:r>
              <a:rPr lang="el-GR" sz="800" dirty="0" err="1">
                <a:solidFill>
                  <a:srgbClr val="000000"/>
                </a:solidFill>
              </a:rPr>
              <a:t>am</a:t>
            </a:r>
            <a:r>
              <a:rPr lang="el-GR" sz="800" dirty="0">
                <a:solidFill>
                  <a:srgbClr val="000000"/>
                </a:solidFill>
              </a:rPr>
              <a:t> </a:t>
            </a:r>
            <a:r>
              <a:rPr lang="el-GR" sz="800" dirty="0" err="1">
                <a:solidFill>
                  <a:srgbClr val="000000"/>
                </a:solidFill>
              </a:rPr>
              <a:t>testing</a:t>
            </a:r>
            <a:r>
              <a:rPr lang="el-GR" sz="800" dirty="0">
                <a:solidFill>
                  <a:srgbClr val="000000"/>
                </a:solidFill>
              </a:rPr>
              <a:t>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MIME&lt;/FONT&gt;&lt;/DIV&gt;&lt;/BODY&gt;&lt;/HTML&gt;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800"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------=_NextPart_001_0012_01CAC10F.5A192CF0--</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800"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------=_NextPart_000_0011_01CAC10F.5A192CF0</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err="1">
                <a:solidFill>
                  <a:srgbClr val="000000"/>
                </a:solidFill>
              </a:rPr>
              <a:t>Content</a:t>
            </a:r>
            <a:r>
              <a:rPr lang="el-GR" sz="800" dirty="0">
                <a:solidFill>
                  <a:srgbClr val="000000"/>
                </a:solidFill>
              </a:rPr>
              <a:t>-</a:t>
            </a:r>
            <a:r>
              <a:rPr lang="el-GR" sz="800" dirty="0" err="1">
                <a:solidFill>
                  <a:srgbClr val="000000"/>
                </a:solidFill>
              </a:rPr>
              <a:t>Type</a:t>
            </a:r>
            <a:r>
              <a:rPr lang="el-GR" sz="800" dirty="0">
                <a:solidFill>
                  <a:srgbClr val="000000"/>
                </a:solidFill>
              </a:rPr>
              <a:t>: </a:t>
            </a:r>
            <a:r>
              <a:rPr lang="el-GR" sz="800" dirty="0" err="1">
                <a:solidFill>
                  <a:srgbClr val="000000"/>
                </a:solidFill>
              </a:rPr>
              <a:t>image</a:t>
            </a:r>
            <a:r>
              <a:rPr lang="el-GR" sz="800" dirty="0">
                <a:solidFill>
                  <a:srgbClr val="000000"/>
                </a:solidFill>
              </a:rPr>
              <a:t>/</a:t>
            </a:r>
            <a:r>
              <a:rPr lang="el-GR" sz="800" dirty="0" err="1">
                <a:solidFill>
                  <a:srgbClr val="000000"/>
                </a:solidFill>
              </a:rPr>
              <a:t>jpeg</a:t>
            </a:r>
            <a:r>
              <a:rPr lang="el-GR" sz="800" dirty="0">
                <a:solidFill>
                  <a:srgbClr val="000000"/>
                </a:solidFill>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	name="42-17615620.jpg"</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err="1">
                <a:solidFill>
                  <a:srgbClr val="000000"/>
                </a:solidFill>
              </a:rPr>
              <a:t>Content</a:t>
            </a:r>
            <a:r>
              <a:rPr lang="el-GR" sz="800" dirty="0">
                <a:solidFill>
                  <a:srgbClr val="000000"/>
                </a:solidFill>
              </a:rPr>
              <a:t>-</a:t>
            </a:r>
            <a:r>
              <a:rPr lang="el-GR" sz="800" dirty="0" err="1">
                <a:solidFill>
                  <a:srgbClr val="000000"/>
                </a:solidFill>
              </a:rPr>
              <a:t>Transfer</a:t>
            </a:r>
            <a:r>
              <a:rPr lang="el-GR" sz="800" dirty="0">
                <a:solidFill>
                  <a:srgbClr val="000000"/>
                </a:solidFill>
              </a:rPr>
              <a:t>-</a:t>
            </a:r>
            <a:r>
              <a:rPr lang="el-GR" sz="800" dirty="0" err="1">
                <a:solidFill>
                  <a:srgbClr val="000000"/>
                </a:solidFill>
              </a:rPr>
              <a:t>Encoding</a:t>
            </a:r>
            <a:r>
              <a:rPr lang="el-GR" sz="800" dirty="0">
                <a:solidFill>
                  <a:srgbClr val="000000"/>
                </a:solidFill>
              </a:rPr>
              <a:t>: base64</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err="1">
                <a:solidFill>
                  <a:srgbClr val="000000"/>
                </a:solidFill>
              </a:rPr>
              <a:t>Content</a:t>
            </a:r>
            <a:r>
              <a:rPr lang="el-GR" sz="800" dirty="0">
                <a:solidFill>
                  <a:srgbClr val="000000"/>
                </a:solidFill>
              </a:rPr>
              <a:t>-</a:t>
            </a:r>
            <a:r>
              <a:rPr lang="el-GR" sz="800" dirty="0" err="1">
                <a:solidFill>
                  <a:srgbClr val="000000"/>
                </a:solidFill>
              </a:rPr>
              <a:t>Disposition</a:t>
            </a:r>
            <a:r>
              <a:rPr lang="el-GR" sz="800" dirty="0">
                <a:solidFill>
                  <a:srgbClr val="000000"/>
                </a:solidFill>
              </a:rPr>
              <a:t>: </a:t>
            </a:r>
            <a:r>
              <a:rPr lang="el-GR" sz="800" dirty="0" err="1">
                <a:solidFill>
                  <a:srgbClr val="000000"/>
                </a:solidFill>
              </a:rPr>
              <a:t>attachment</a:t>
            </a:r>
            <a:r>
              <a:rPr lang="el-GR" sz="800" dirty="0">
                <a:solidFill>
                  <a:srgbClr val="000000"/>
                </a:solidFill>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	filename="42-17615620.jpg"</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800"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/9j/4AAQSkZJRgABAQEBLAEsAAD/7QPCUGhvdG9zaG9wIDMuMAA4QklNBAQAAAAAAzccAgAAAgAC</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FF0000"/>
                </a:solidFill>
              </a:rPr>
              <a:t>…………………………………………………. Συνέχεια του δυαδικού αρχείου σε </a:t>
            </a:r>
            <a:r>
              <a:rPr lang="en-US" sz="800" dirty="0">
                <a:solidFill>
                  <a:srgbClr val="FF0000"/>
                </a:solidFill>
              </a:rPr>
              <a:t>base64 </a:t>
            </a:r>
            <a:r>
              <a:rPr lang="el-GR" sz="800" dirty="0">
                <a:solidFill>
                  <a:srgbClr val="FF0000"/>
                </a:solidFill>
              </a:rPr>
              <a:t>μορφή</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800" dirty="0">
              <a:solidFill>
                <a:srgbClr val="FF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800" dirty="0">
                <a:solidFill>
                  <a:srgbClr val="000000"/>
                </a:solidFill>
              </a:rPr>
              <a:t>------=_NextPart_000_0011_01CAC10F.5A192CF0--</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800" dirty="0">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800" dirty="0">
              <a:solidFill>
                <a:srgbClr val="000000"/>
              </a:solidFill>
            </a:endParaRPr>
          </a:p>
        </p:txBody>
      </p:sp>
      <p:sp>
        <p:nvSpPr>
          <p:cNvPr id="33796" name="AutoShape 4"/>
          <p:cNvSpPr>
            <a:spLocks noChangeArrowheads="1"/>
          </p:cNvSpPr>
          <p:nvPr/>
        </p:nvSpPr>
        <p:spPr bwMode="auto">
          <a:xfrm>
            <a:off x="4211638" y="2708275"/>
            <a:ext cx="1152525" cy="360363"/>
          </a:xfrm>
          <a:prstGeom prst="notchedRightArrow">
            <a:avLst>
              <a:gd name="adj1" fmla="val 50000"/>
              <a:gd name="adj2" fmla="val 79956"/>
            </a:avLst>
          </a:prstGeom>
          <a:noFill/>
          <a:ln w="9360">
            <a:solidFill>
              <a:srgbClr val="000000"/>
            </a:solidFill>
            <a:miter lim="800000"/>
            <a:headEnd/>
            <a:tailEnd/>
          </a:ln>
          <a:effectLst/>
        </p:spPr>
        <p:txBody>
          <a:bodyPr wrap="none" anchor="ctr"/>
          <a:lstStyle/>
          <a:p>
            <a:endParaRPr lang="el-G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71538" y="857232"/>
            <a:ext cx="1423788" cy="369332"/>
          </a:xfrm>
          <a:prstGeom prst="rect">
            <a:avLst/>
          </a:prstGeom>
          <a:noFill/>
        </p:spPr>
        <p:txBody>
          <a:bodyPr wrap="none" rtlCol="0">
            <a:spAutoFit/>
          </a:bodyPr>
          <a:lstStyle/>
          <a:p>
            <a:r>
              <a:rPr lang="el-GR" dirty="0" smtClean="0"/>
              <a:t>Σελ 344-350</a:t>
            </a:r>
            <a:endParaRPr lang="el-GR" dirty="0"/>
          </a:p>
        </p:txBody>
      </p:sp>
      <p:sp>
        <p:nvSpPr>
          <p:cNvPr id="3" name="2 - Ορθογώνιο"/>
          <p:cNvSpPr/>
          <p:nvPr/>
        </p:nvSpPr>
        <p:spPr>
          <a:xfrm>
            <a:off x="2786050" y="285728"/>
            <a:ext cx="4811125" cy="461665"/>
          </a:xfrm>
          <a:prstGeom prst="rect">
            <a:avLst/>
          </a:prstGeom>
        </p:spPr>
        <p:txBody>
          <a:bodyPr wrap="none">
            <a:spAutoFit/>
          </a:bodyPr>
          <a:lstStyle/>
          <a:p>
            <a:r>
              <a:rPr lang="en-US" sz="2400" b="1" dirty="0" smtClean="0"/>
              <a:t>UNIVERSAL MULTIMEDIA ACCESS</a:t>
            </a:r>
            <a:endParaRPr lang="el-GR" sz="2400" b="1" dirty="0"/>
          </a:p>
        </p:txBody>
      </p:sp>
      <p:sp>
        <p:nvSpPr>
          <p:cNvPr id="4" name="3 - Ορθογώνιο"/>
          <p:cNvSpPr/>
          <p:nvPr/>
        </p:nvSpPr>
        <p:spPr>
          <a:xfrm>
            <a:off x="428596" y="1322848"/>
            <a:ext cx="8286808" cy="2677656"/>
          </a:xfrm>
          <a:prstGeom prst="rect">
            <a:avLst/>
          </a:prstGeom>
        </p:spPr>
        <p:txBody>
          <a:bodyPr wrap="square">
            <a:spAutoFit/>
          </a:bodyPr>
          <a:lstStyle/>
          <a:p>
            <a:r>
              <a:rPr lang="en-US" sz="2400" dirty="0" smtClean="0"/>
              <a:t>Key developments and trends from the last few years have set the scene for ubiquitous</a:t>
            </a:r>
          </a:p>
          <a:p>
            <a:r>
              <a:rPr lang="en-US" sz="2400" dirty="0" smtClean="0"/>
              <a:t>multimedia consumption. In summary, these are</a:t>
            </a:r>
          </a:p>
          <a:p>
            <a:r>
              <a:rPr lang="en-US" sz="2400" dirty="0" smtClean="0"/>
              <a:t>. wireless communications and mobility</a:t>
            </a:r>
          </a:p>
          <a:p>
            <a:r>
              <a:rPr lang="en-US" sz="2400" dirty="0" smtClean="0"/>
              <a:t>. standardized multimedia content</a:t>
            </a:r>
          </a:p>
          <a:p>
            <a:r>
              <a:rPr lang="en-US" sz="2400" dirty="0" smtClean="0"/>
              <a:t>. interactive versus passive consumption</a:t>
            </a:r>
          </a:p>
          <a:p>
            <a:r>
              <a:rPr lang="en-US" sz="2400" dirty="0" smtClean="0"/>
              <a:t>. the Internet and the World Wide Web (WWW).</a:t>
            </a:r>
            <a:endParaRPr lang="el-GR" sz="2400" dirty="0"/>
          </a:p>
        </p:txBody>
      </p:sp>
      <p:sp>
        <p:nvSpPr>
          <p:cNvPr id="5" name="4 - Ορθογώνιο"/>
          <p:cNvSpPr/>
          <p:nvPr/>
        </p:nvSpPr>
        <p:spPr>
          <a:xfrm>
            <a:off x="428596" y="4714884"/>
            <a:ext cx="8215370" cy="1323439"/>
          </a:xfrm>
          <a:prstGeom prst="rect">
            <a:avLst/>
          </a:prstGeom>
        </p:spPr>
        <p:txBody>
          <a:bodyPr wrap="square">
            <a:spAutoFit/>
          </a:bodyPr>
          <a:lstStyle/>
          <a:p>
            <a:r>
              <a:rPr lang="en-US" sz="2000" dirty="0" smtClean="0"/>
              <a:t>The way users think today about multimedia content is strongly determined by</a:t>
            </a:r>
            <a:r>
              <a:rPr lang="el-GR" sz="2000" dirty="0" smtClean="0"/>
              <a:t> </a:t>
            </a:r>
            <a:r>
              <a:rPr lang="en-US" sz="2000" dirty="0" smtClean="0"/>
              <a:t>the Internet.</a:t>
            </a:r>
            <a:endParaRPr lang="el-GR" sz="2000" dirty="0" smtClean="0"/>
          </a:p>
          <a:p>
            <a:r>
              <a:rPr lang="en-US" sz="2000" dirty="0" smtClean="0"/>
              <a:t>The strength of the Internet is that it provides versatile bidirectional interactivity</a:t>
            </a:r>
          </a:p>
          <a:p>
            <a:r>
              <a:rPr lang="en-US" sz="2000" dirty="0" smtClean="0"/>
              <a:t>and allows peer-to-peer communication.</a:t>
            </a:r>
            <a:endParaRPr lang="el-GR" sz="20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214290"/>
            <a:ext cx="8572560" cy="5262979"/>
          </a:xfrm>
          <a:prstGeom prst="rect">
            <a:avLst/>
          </a:prstGeom>
        </p:spPr>
        <p:txBody>
          <a:bodyPr wrap="square">
            <a:spAutoFit/>
          </a:bodyPr>
          <a:lstStyle/>
          <a:p>
            <a:r>
              <a:rPr lang="en-US" sz="2400" dirty="0" smtClean="0"/>
              <a:t>While there is a wealth of audio and visual data on the Internet today, it is increasingly</a:t>
            </a:r>
            <a:r>
              <a:rPr lang="el-GR" sz="2400" dirty="0" smtClean="0"/>
              <a:t> </a:t>
            </a:r>
            <a:r>
              <a:rPr lang="en-US" sz="2400" dirty="0" smtClean="0"/>
              <a:t>difficult to find the information we need (in spite of the significant advances in</a:t>
            </a:r>
            <a:r>
              <a:rPr lang="el-GR" sz="2400" dirty="0" smtClean="0"/>
              <a:t> </a:t>
            </a:r>
            <a:r>
              <a:rPr lang="en-US" sz="2400" dirty="0" smtClean="0"/>
              <a:t>terms of search engines). The gap between our expectation of information and the</a:t>
            </a:r>
            <a:r>
              <a:rPr lang="el-GR" sz="2400" dirty="0" smtClean="0"/>
              <a:t> </a:t>
            </a:r>
            <a:r>
              <a:rPr lang="en-US" sz="2400" dirty="0" smtClean="0"/>
              <a:t>delivered information increases daily. Description, structure, and management of information are becoming critical.</a:t>
            </a:r>
            <a:endParaRPr lang="el-GR" sz="2400" dirty="0" smtClean="0"/>
          </a:p>
          <a:p>
            <a:r>
              <a:rPr lang="en-US" sz="2400" dirty="0" smtClean="0"/>
              <a:t>This growing body of structured information (even if that structure is still limited)</a:t>
            </a:r>
            <a:r>
              <a:rPr lang="el-GR" sz="2400" dirty="0" smtClean="0"/>
              <a:t> </a:t>
            </a:r>
            <a:r>
              <a:rPr lang="en-US" sz="2400" dirty="0" smtClean="0"/>
              <a:t>increasingly needs to be accessed from a diverse set of networks and terminals.</a:t>
            </a:r>
            <a:r>
              <a:rPr lang="el-GR" sz="2400" dirty="0" smtClean="0"/>
              <a:t> </a:t>
            </a:r>
          </a:p>
          <a:p>
            <a:r>
              <a:rPr lang="en-US" sz="2400" dirty="0" smtClean="0"/>
              <a:t>The variety of delivery mechanisms to those terminals is also growing; currently,</a:t>
            </a:r>
            <a:r>
              <a:rPr lang="el-GR" sz="2400" dirty="0" smtClean="0"/>
              <a:t> </a:t>
            </a:r>
            <a:r>
              <a:rPr lang="en-US" sz="2400" dirty="0" smtClean="0"/>
              <a:t>these include satellite, radio broadcasting, cable, mobile, and copper using </a:t>
            </a:r>
            <a:r>
              <a:rPr lang="en-US" sz="2400" dirty="0" err="1" smtClean="0"/>
              <a:t>xDSL</a:t>
            </a:r>
            <a:r>
              <a:rPr lang="en-US" sz="2400" dirty="0" smtClean="0"/>
              <a:t>. At</a:t>
            </a:r>
            <a:r>
              <a:rPr lang="el-GR" sz="2400" dirty="0" smtClean="0"/>
              <a:t> </a:t>
            </a:r>
            <a:r>
              <a:rPr lang="en-US" sz="2400" dirty="0" smtClean="0"/>
              <a:t>the end of the distribution path are the users, with different devices, preferences,</a:t>
            </a:r>
            <a:r>
              <a:rPr lang="el-GR" sz="2400" dirty="0" smtClean="0"/>
              <a:t> </a:t>
            </a:r>
            <a:r>
              <a:rPr lang="en-US" sz="2400" dirty="0" smtClean="0"/>
              <a:t>locations, environments, needs, and possibly disabilities.</a:t>
            </a:r>
            <a:endParaRPr lang="el-GR" sz="240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2" name="Picture 2"/>
          <p:cNvPicPr>
            <a:picLocks noChangeAspect="1" noChangeArrowheads="1"/>
          </p:cNvPicPr>
          <p:nvPr/>
        </p:nvPicPr>
        <p:blipFill>
          <a:blip r:embed="rId2" cstate="print"/>
          <a:srcRect/>
          <a:stretch>
            <a:fillRect/>
          </a:stretch>
        </p:blipFill>
        <p:spPr bwMode="auto">
          <a:xfrm>
            <a:off x="294805" y="1781177"/>
            <a:ext cx="8849195" cy="4576781"/>
          </a:xfrm>
          <a:prstGeom prst="rect">
            <a:avLst/>
          </a:prstGeom>
          <a:noFill/>
          <a:ln w="9525">
            <a:noFill/>
            <a:miter lim="800000"/>
            <a:headEnd/>
            <a:tailEnd/>
          </a:ln>
          <a:effectLst/>
        </p:spPr>
      </p:pic>
      <p:sp>
        <p:nvSpPr>
          <p:cNvPr id="3" name="2 - Ορθογώνιο"/>
          <p:cNvSpPr/>
          <p:nvPr/>
        </p:nvSpPr>
        <p:spPr>
          <a:xfrm>
            <a:off x="285720" y="812053"/>
            <a:ext cx="8358246" cy="830997"/>
          </a:xfrm>
          <a:prstGeom prst="rect">
            <a:avLst/>
          </a:prstGeom>
        </p:spPr>
        <p:txBody>
          <a:bodyPr wrap="square">
            <a:spAutoFit/>
          </a:bodyPr>
          <a:lstStyle/>
          <a:p>
            <a:r>
              <a:rPr lang="en-US" sz="2400" dirty="0" smtClean="0"/>
              <a:t>UMA concentrates on altering</a:t>
            </a:r>
            <a:r>
              <a:rPr lang="el-GR" sz="2400" dirty="0" smtClean="0"/>
              <a:t> </a:t>
            </a:r>
            <a:r>
              <a:rPr lang="en-US" sz="2400" dirty="0" smtClean="0"/>
              <a:t>the content to meet the limitations of a user’s terminal or network.</a:t>
            </a:r>
            <a:endParaRPr lang="el-GR" sz="240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357167"/>
            <a:ext cx="8715436" cy="2308324"/>
          </a:xfrm>
          <a:prstGeom prst="rect">
            <a:avLst/>
          </a:prstGeom>
        </p:spPr>
        <p:txBody>
          <a:bodyPr wrap="square">
            <a:spAutoFit/>
          </a:bodyPr>
          <a:lstStyle/>
          <a:p>
            <a:r>
              <a:rPr lang="en-US" sz="2400" dirty="0" smtClean="0"/>
              <a:t>While today’s UMA technologies are offering adaptation to a terminal, tomorrow’s</a:t>
            </a:r>
            <a:r>
              <a:rPr lang="el-GR" sz="2400" dirty="0" smtClean="0"/>
              <a:t> </a:t>
            </a:r>
            <a:r>
              <a:rPr lang="en-US" sz="2400" dirty="0" smtClean="0"/>
              <a:t>technologies will provide users with adapted and informative universal multimedia</a:t>
            </a:r>
            <a:r>
              <a:rPr lang="el-GR" sz="2400" dirty="0" smtClean="0"/>
              <a:t> </a:t>
            </a:r>
            <a:r>
              <a:rPr lang="en-US" sz="2400" dirty="0" smtClean="0"/>
              <a:t>experiences (UMEs). This is the critical difference between UMA and UMEs:</a:t>
            </a:r>
            <a:r>
              <a:rPr lang="el-GR" sz="2400" dirty="0" smtClean="0"/>
              <a:t> </a:t>
            </a:r>
            <a:r>
              <a:rPr lang="en-US" sz="2400" dirty="0" smtClean="0"/>
              <a:t>the latter clearly acknowledge that the end point of universal multimedia consumption</a:t>
            </a:r>
            <a:r>
              <a:rPr lang="el-GR" sz="2400" dirty="0" smtClean="0"/>
              <a:t> </a:t>
            </a:r>
            <a:r>
              <a:rPr lang="en-US" sz="2400" dirty="0" smtClean="0"/>
              <a:t>is the user and not the terminal.</a:t>
            </a:r>
            <a:endParaRPr lang="el-GR" sz="2400" dirty="0" smtClean="0"/>
          </a:p>
          <a:p>
            <a:endParaRPr lang="el-GR" sz="24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428596" y="380599"/>
            <a:ext cx="8286808" cy="6370975"/>
          </a:xfrm>
          <a:prstGeom prst="rect">
            <a:avLst/>
          </a:prstGeom>
        </p:spPr>
        <p:txBody>
          <a:bodyPr wrap="square">
            <a:spAutoFit/>
          </a:bodyPr>
          <a:lstStyle/>
          <a:p>
            <a:r>
              <a:rPr lang="en-US" sz="2400" b="1" dirty="0" smtClean="0"/>
              <a:t>Content Representation</a:t>
            </a:r>
          </a:p>
          <a:p>
            <a:r>
              <a:rPr lang="en-US" sz="2400" dirty="0" smtClean="0"/>
              <a:t>While there will be a necessity for future content representation tools, it is increasingly</a:t>
            </a:r>
            <a:r>
              <a:rPr lang="el-GR" sz="2400" dirty="0" smtClean="0"/>
              <a:t> </a:t>
            </a:r>
            <a:r>
              <a:rPr lang="en-US" sz="2400" dirty="0" smtClean="0"/>
              <a:t>desirable to keep formats backward compatible and cross compatible, for</a:t>
            </a:r>
            <a:r>
              <a:rPr lang="el-GR" sz="2400" dirty="0" smtClean="0"/>
              <a:t> </a:t>
            </a:r>
            <a:r>
              <a:rPr lang="en-US" sz="2400" dirty="0" smtClean="0"/>
              <a:t>example, with the use of common file formats for MPEG-4</a:t>
            </a:r>
            <a:r>
              <a:rPr lang="el-GR" sz="2400" dirty="0" smtClean="0"/>
              <a:t>, </a:t>
            </a:r>
            <a:r>
              <a:rPr lang="en-US" sz="2400" dirty="0" smtClean="0"/>
              <a:t>VP8, MP3, AAC and JPEG. This</a:t>
            </a:r>
            <a:r>
              <a:rPr lang="el-GR" sz="2400" dirty="0" smtClean="0"/>
              <a:t> </a:t>
            </a:r>
            <a:r>
              <a:rPr lang="en-US" sz="2400" dirty="0" smtClean="0"/>
              <a:t>ensures that storage and transport of content can be handled uniformly while maintaining</a:t>
            </a:r>
            <a:r>
              <a:rPr lang="el-GR" sz="2400" dirty="0" smtClean="0"/>
              <a:t> </a:t>
            </a:r>
            <a:r>
              <a:rPr lang="en-US" sz="2400" dirty="0" smtClean="0"/>
              <a:t>the different purposes of actual content streams. Further, there are interesting</a:t>
            </a:r>
            <a:r>
              <a:rPr lang="el-GR" sz="2400" dirty="0" smtClean="0"/>
              <a:t> </a:t>
            </a:r>
            <a:r>
              <a:rPr lang="en-US" sz="2400" dirty="0" smtClean="0"/>
              <a:t>proposals that explicitly separate the content from the bit stream format. In</a:t>
            </a:r>
            <a:r>
              <a:rPr lang="el-GR" sz="2400" dirty="0" smtClean="0"/>
              <a:t> </a:t>
            </a:r>
            <a:r>
              <a:rPr lang="en-US" sz="2400" dirty="0" smtClean="0"/>
              <a:t>particular, several techniques are suggested for describing a bit stream in terms of</a:t>
            </a:r>
            <a:r>
              <a:rPr lang="el-GR" sz="2400" dirty="0" smtClean="0"/>
              <a:t> </a:t>
            </a:r>
            <a:r>
              <a:rPr lang="en-US" sz="2400" dirty="0" smtClean="0"/>
              <a:t>XML metadata and manipulating it using XML tools. The idea behind this is that</a:t>
            </a:r>
          </a:p>
          <a:p>
            <a:r>
              <a:rPr lang="en-US" sz="2400" dirty="0" smtClean="0"/>
              <a:t>future systems can be implemented quickly with just the provision of high-level</a:t>
            </a:r>
            <a:r>
              <a:rPr lang="el-GR" sz="2400" dirty="0" smtClean="0"/>
              <a:t> </a:t>
            </a:r>
            <a:r>
              <a:rPr lang="en-US" sz="2400" dirty="0" smtClean="0"/>
              <a:t>mapping between one bit stream format and a second. This opens the possibility</a:t>
            </a:r>
            <a:r>
              <a:rPr lang="el-GR" sz="2400" dirty="0" smtClean="0"/>
              <a:t> </a:t>
            </a:r>
            <a:r>
              <a:rPr lang="en-US" sz="2400" dirty="0" smtClean="0"/>
              <a:t>of broader flexibility in content representation and </a:t>
            </a:r>
            <a:r>
              <a:rPr lang="en-US" sz="2400" dirty="0" err="1" smtClean="0"/>
              <a:t>transcoding</a:t>
            </a:r>
            <a:r>
              <a:rPr lang="en-US" sz="2400" dirty="0" smtClean="0"/>
              <a:t>, while maintaining</a:t>
            </a:r>
            <a:r>
              <a:rPr lang="el-GR" sz="2400" dirty="0" smtClean="0"/>
              <a:t> </a:t>
            </a:r>
            <a:r>
              <a:rPr lang="en-US" sz="2400" dirty="0" smtClean="0"/>
              <a:t>standard solutions.</a:t>
            </a:r>
            <a:endParaRPr lang="en-US" sz="24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85728"/>
            <a:ext cx="8786874" cy="6370975"/>
          </a:xfrm>
          <a:prstGeom prst="rect">
            <a:avLst/>
          </a:prstGeom>
        </p:spPr>
        <p:txBody>
          <a:bodyPr wrap="square">
            <a:spAutoFit/>
          </a:bodyPr>
          <a:lstStyle/>
          <a:p>
            <a:r>
              <a:rPr lang="en-US" sz="2400" b="1" dirty="0" smtClean="0"/>
              <a:t>User Environment Description</a:t>
            </a:r>
          </a:p>
          <a:p>
            <a:r>
              <a:rPr lang="en-US" sz="2400" dirty="0" smtClean="0"/>
              <a:t>For the user to obtain the best possible multimedia experience, it is essential that the</a:t>
            </a:r>
            <a:r>
              <a:rPr lang="el-GR" sz="2400" dirty="0" smtClean="0"/>
              <a:t> </a:t>
            </a:r>
            <a:r>
              <a:rPr lang="en-US" sz="2400" dirty="0" smtClean="0"/>
              <a:t>content is adapted taking into account as many relevant usage environment parameters</a:t>
            </a:r>
            <a:r>
              <a:rPr lang="el-GR" sz="2400" dirty="0" smtClean="0"/>
              <a:t> </a:t>
            </a:r>
            <a:r>
              <a:rPr lang="en-US" sz="2400" dirty="0" smtClean="0"/>
              <a:t>as possible. Typical relevant usage environment dimensions are the network,</a:t>
            </a:r>
            <a:r>
              <a:rPr lang="el-GR" sz="2400" dirty="0" smtClean="0"/>
              <a:t> </a:t>
            </a:r>
            <a:r>
              <a:rPr lang="en-US" sz="2400" dirty="0" smtClean="0"/>
              <a:t>terminal, natural environment, and user; each of these dimensions may be</a:t>
            </a:r>
            <a:r>
              <a:rPr lang="el-GR" sz="2400" dirty="0" smtClean="0"/>
              <a:t> </a:t>
            </a:r>
            <a:r>
              <a:rPr lang="en-US" sz="2400" dirty="0" smtClean="0"/>
              <a:t>characterized by multiple parameters.</a:t>
            </a:r>
            <a:endParaRPr lang="el-GR" sz="2400" dirty="0" smtClean="0"/>
          </a:p>
          <a:p>
            <a:endParaRPr lang="el-GR" sz="2400" dirty="0" smtClean="0"/>
          </a:p>
          <a:p>
            <a:r>
              <a:rPr lang="en-US" sz="2400" dirty="0" smtClean="0"/>
              <a:t>Standard usage environment description tools like content description tools are</a:t>
            </a:r>
            <a:r>
              <a:rPr lang="el-GR" sz="2400" dirty="0" smtClean="0"/>
              <a:t> </a:t>
            </a:r>
            <a:r>
              <a:rPr lang="en-US" sz="2400" dirty="0" smtClean="0"/>
              <a:t>needed to ensure a high degree of interoperability among terminals and severs.</a:t>
            </a:r>
            <a:r>
              <a:rPr lang="el-GR" sz="2400" dirty="0" smtClean="0"/>
              <a:t> </a:t>
            </a:r>
            <a:r>
              <a:rPr lang="en-US" sz="2400" dirty="0" smtClean="0"/>
              <a:t>MPEG-21 digital item adaptation (DIA) is a relevant development in this area</a:t>
            </a:r>
            <a:r>
              <a:rPr lang="el-GR" sz="2400" dirty="0" smtClean="0"/>
              <a:t>.</a:t>
            </a:r>
          </a:p>
          <a:p>
            <a:endParaRPr lang="el-GR" sz="2400" dirty="0" smtClean="0"/>
          </a:p>
          <a:p>
            <a:r>
              <a:rPr lang="en-US" sz="2400" dirty="0" smtClean="0"/>
              <a:t>Since multimedia experiences are centered in the user, the incorporation of the</a:t>
            </a:r>
            <a:r>
              <a:rPr lang="el-GR" sz="2400" dirty="0" smtClean="0"/>
              <a:t> </a:t>
            </a:r>
            <a:r>
              <a:rPr lang="en-US" sz="2400" dirty="0" smtClean="0"/>
              <a:t>user into the adaptation and delivery processes needs to be at a deeper level than</a:t>
            </a:r>
            <a:r>
              <a:rPr lang="el-GR" sz="2400" dirty="0" smtClean="0"/>
              <a:t> </a:t>
            </a:r>
            <a:r>
              <a:rPr lang="en-US" sz="2400" dirty="0" smtClean="0"/>
              <a:t>today’s typical approach. As an example, the MPEG-21 IDA specification considers</a:t>
            </a:r>
            <a:r>
              <a:rPr lang="el-GR" sz="2400" dirty="0" smtClean="0"/>
              <a:t> </a:t>
            </a:r>
            <a:r>
              <a:rPr lang="en-US" sz="2400" dirty="0" smtClean="0"/>
              <a:t>a narrow set of user preferences for multimedia selection and adaptation.</a:t>
            </a:r>
            <a:endParaRPr lang="el-GR" sz="24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357166"/>
            <a:ext cx="8501122" cy="4893647"/>
          </a:xfrm>
          <a:prstGeom prst="rect">
            <a:avLst/>
          </a:prstGeom>
        </p:spPr>
        <p:txBody>
          <a:bodyPr wrap="square">
            <a:spAutoFit/>
          </a:bodyPr>
          <a:lstStyle/>
          <a:p>
            <a:r>
              <a:rPr lang="en-US" sz="2400" b="1" dirty="0" smtClean="0"/>
              <a:t>Content Adaptation</a:t>
            </a:r>
            <a:endParaRPr lang="el-GR" sz="2400" b="1" dirty="0" smtClean="0"/>
          </a:p>
          <a:p>
            <a:endParaRPr lang="el-GR" sz="2400" dirty="0" smtClean="0"/>
          </a:p>
          <a:p>
            <a:r>
              <a:rPr lang="en-US" sz="2400" dirty="0" smtClean="0"/>
              <a:t>While adaptation through </a:t>
            </a:r>
            <a:r>
              <a:rPr lang="en-US" sz="2400" dirty="0" err="1" smtClean="0"/>
              <a:t>transcoding</a:t>
            </a:r>
            <a:r>
              <a:rPr lang="en-US" sz="2400" dirty="0" smtClean="0"/>
              <a:t> is well known, cross-modal adaptation is a</a:t>
            </a:r>
            <a:r>
              <a:rPr lang="el-GR" sz="2400" dirty="0" smtClean="0"/>
              <a:t> </a:t>
            </a:r>
            <a:r>
              <a:rPr lang="en-US" sz="2400" dirty="0" smtClean="0"/>
              <a:t>more challenging process that may range from a simple key-frame extraction process</a:t>
            </a:r>
            <a:r>
              <a:rPr lang="el-GR" sz="2400" dirty="0" smtClean="0"/>
              <a:t> </a:t>
            </a:r>
            <a:r>
              <a:rPr lang="en-US" sz="2400" dirty="0" smtClean="0"/>
              <a:t>(to transform video into images) to more complex conversions such as text</a:t>
            </a:r>
            <a:r>
              <a:rPr lang="el-GR" sz="2400" dirty="0" smtClean="0"/>
              <a:t>-</a:t>
            </a:r>
            <a:r>
              <a:rPr lang="en-US" sz="2400" dirty="0" smtClean="0"/>
              <a:t>to-speech, speech-to-text, or even video-to-text or speech. A video-to-speech</a:t>
            </a:r>
            <a:r>
              <a:rPr lang="el-GR" sz="2400" dirty="0" smtClean="0"/>
              <a:t> </a:t>
            </a:r>
            <a:r>
              <a:rPr lang="en-US" sz="2400" dirty="0" smtClean="0"/>
              <a:t>cross-modal conversion may be as simple as using the information in the textual</a:t>
            </a:r>
            <a:r>
              <a:rPr lang="el-GR" sz="2400" dirty="0" smtClean="0"/>
              <a:t> </a:t>
            </a:r>
            <a:r>
              <a:rPr lang="en-US" sz="2400" dirty="0" smtClean="0"/>
              <a:t>annotation field of the associated metadata stream (e.g., MPEG-7 stream describing</a:t>
            </a:r>
            <a:r>
              <a:rPr lang="el-GR" sz="2400" dirty="0" smtClean="0"/>
              <a:t> </a:t>
            </a:r>
            <a:r>
              <a:rPr lang="en-US" sz="2400" dirty="0" smtClean="0"/>
              <a:t>MPEG-2 or MPEG-4 content) or as complex as analyzing the content, recognizing</a:t>
            </a:r>
            <a:r>
              <a:rPr lang="el-GR" sz="2400" dirty="0" smtClean="0"/>
              <a:t> </a:t>
            </a:r>
            <a:r>
              <a:rPr lang="en-US" sz="2400" dirty="0" smtClean="0"/>
              <a:t>some object (e.g., for which specific models are available), and synthesizing some</a:t>
            </a:r>
            <a:r>
              <a:rPr lang="el-GR" sz="2400" dirty="0" smtClean="0"/>
              <a:t> </a:t>
            </a:r>
            <a:r>
              <a:rPr lang="en-US" sz="2400" dirty="0" smtClean="0"/>
              <a:t>speech based on the recognized objects.</a:t>
            </a:r>
            <a:endParaRPr lang="el-GR" sz="24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Picture 2"/>
          <p:cNvPicPr>
            <a:picLocks noChangeAspect="1" noChangeArrowheads="1"/>
          </p:cNvPicPr>
          <p:nvPr/>
        </p:nvPicPr>
        <p:blipFill>
          <a:blip r:embed="rId2" cstate="print"/>
          <a:srcRect/>
          <a:stretch>
            <a:fillRect/>
          </a:stretch>
        </p:blipFill>
        <p:spPr bwMode="auto">
          <a:xfrm>
            <a:off x="163840" y="1285860"/>
            <a:ext cx="8861974" cy="36195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285728"/>
            <a:ext cx="8358246" cy="4154984"/>
          </a:xfrm>
          <a:prstGeom prst="rect">
            <a:avLst/>
          </a:prstGeom>
        </p:spPr>
        <p:txBody>
          <a:bodyPr wrap="square">
            <a:spAutoFit/>
          </a:bodyPr>
          <a:lstStyle/>
          <a:p>
            <a:r>
              <a:rPr lang="en-US" sz="2400" b="1" dirty="0" smtClean="0"/>
              <a:t>Intellectual Property and Protection</a:t>
            </a:r>
          </a:p>
          <a:p>
            <a:r>
              <a:rPr lang="en-US" sz="2400" dirty="0" smtClean="0"/>
              <a:t>A key factor in the delivery of multimedia content at present is an increasing desire by intellectual property owners to establish, control, and protect their rights.</a:t>
            </a:r>
          </a:p>
          <a:p>
            <a:endParaRPr lang="en-US" sz="2400" dirty="0" smtClean="0"/>
          </a:p>
          <a:p>
            <a:r>
              <a:rPr lang="en-US" sz="2400" dirty="0" smtClean="0"/>
              <a:t>For UMEs, the expression of rights to access and alter content metadata, perform (or prevent) certain adaptations, and the enforcement of those rights will be critical if content providers are to be willing to distribute material into new user environments. Further, for UMEs, intellectual</a:t>
            </a:r>
          </a:p>
          <a:p>
            <a:r>
              <a:rPr lang="en-US" sz="2400" dirty="0" smtClean="0"/>
              <a:t>property management and protection will be an issue not only for the content but also for usage environment information.</a:t>
            </a:r>
            <a:endParaRPr lang="el-GR" sz="24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500042"/>
            <a:ext cx="8501122" cy="4893647"/>
          </a:xfrm>
          <a:prstGeom prst="rect">
            <a:avLst/>
          </a:prstGeom>
        </p:spPr>
        <p:txBody>
          <a:bodyPr wrap="square">
            <a:spAutoFit/>
          </a:bodyPr>
          <a:lstStyle/>
          <a:p>
            <a:r>
              <a:rPr lang="en-US" sz="2400" dirty="0" smtClean="0"/>
              <a:t>Presentation Conditions</a:t>
            </a:r>
          </a:p>
          <a:p>
            <a:r>
              <a:rPr lang="en-US" sz="2400" dirty="0" smtClean="0"/>
              <a:t>In general, universal multimedia involves adaptation of high- quality/ functionality content to reduced functionality usage environments, such as mobile terminals. This is a growing trend, as presentation devices become smaller, thinner, and lighter.</a:t>
            </a:r>
          </a:p>
          <a:p>
            <a:r>
              <a:rPr lang="en-US" sz="2400" dirty="0" smtClean="0"/>
              <a:t>There are more sophisticated content presentation conditions and devices that may also require adaptation processing to achieve an improved user experience.</a:t>
            </a:r>
          </a:p>
          <a:p>
            <a:r>
              <a:rPr lang="en-US" sz="2400" dirty="0" smtClean="0"/>
              <a:t>Presentation conditions and devices also determine the type and level of interactivity provided to the user. While simple, portable devices mostly have limited interaction capabilities, more sophisticated systems such as immersive environments may provide very powerful interaction mechanisms, such as tactile gloves to manipulate objects in a virtual world.</a:t>
            </a:r>
            <a:endParaRPr lang="el-G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900113" y="549275"/>
            <a:ext cx="7723187" cy="814388"/>
          </a:xfrm>
          <a:ln/>
        </p:spPr>
        <p:txBody>
          <a:bodyP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4000" dirty="0">
                <a:latin typeface="Tahoma" pitchFamily="32" charset="0"/>
              </a:rPr>
              <a:t>XML (</a:t>
            </a:r>
            <a:r>
              <a:rPr lang="el-GR" sz="4000" dirty="0" err="1">
                <a:latin typeface="Tahoma" pitchFamily="32" charset="0"/>
              </a:rPr>
              <a:t>Extensive</a:t>
            </a:r>
            <a:r>
              <a:rPr lang="el-GR" sz="4000" dirty="0">
                <a:latin typeface="Tahoma" pitchFamily="32" charset="0"/>
              </a:rPr>
              <a:t> </a:t>
            </a:r>
            <a:r>
              <a:rPr lang="el-GR" sz="4000" dirty="0" err="1">
                <a:latin typeface="Tahoma" pitchFamily="32" charset="0"/>
              </a:rPr>
              <a:t>Markup</a:t>
            </a:r>
            <a:r>
              <a:rPr lang="el-GR" sz="4000" dirty="0">
                <a:latin typeface="Tahoma" pitchFamily="32" charset="0"/>
              </a:rPr>
              <a:t> </a:t>
            </a:r>
            <a:r>
              <a:rPr lang="el-GR" sz="4000" dirty="0" err="1">
                <a:latin typeface="Tahoma" pitchFamily="32" charset="0"/>
              </a:rPr>
              <a:t>Language</a:t>
            </a:r>
            <a:r>
              <a:rPr lang="el-GR" sz="4000" dirty="0">
                <a:latin typeface="Tahoma" pitchFamily="32" charset="0"/>
              </a:rPr>
              <a:t>)</a:t>
            </a:r>
          </a:p>
        </p:txBody>
      </p:sp>
      <p:sp>
        <p:nvSpPr>
          <p:cNvPr id="34818" name="Rectangle 2"/>
          <p:cNvSpPr>
            <a:spLocks noGrp="1" noChangeArrowheads="1"/>
          </p:cNvSpPr>
          <p:nvPr>
            <p:ph idx="1"/>
          </p:nvPr>
        </p:nvSpPr>
        <p:spPr>
          <a:xfrm>
            <a:off x="900113" y="1443038"/>
            <a:ext cx="7723187" cy="4565650"/>
          </a:xfrm>
          <a:ln/>
        </p:spPr>
        <p:txBody>
          <a:bodyPr>
            <a:normAutofit/>
          </a:bodyPr>
          <a:lstStyle/>
          <a:p>
            <a:pPr>
              <a:lnSpc>
                <a:spcPct val="76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1800" dirty="0">
              <a:latin typeface="Tahoma" pitchFamily="32" charset="0"/>
            </a:endParaRPr>
          </a:p>
          <a:p>
            <a:pPr>
              <a:lnSpc>
                <a:spcPct val="76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800" dirty="0">
                <a:latin typeface="Tahoma" pitchFamily="32" charset="0"/>
              </a:rPr>
              <a:t>Η XML (</a:t>
            </a:r>
            <a:r>
              <a:rPr lang="el-GR" sz="1800" dirty="0" err="1">
                <a:latin typeface="Tahoma" pitchFamily="32" charset="0"/>
              </a:rPr>
              <a:t>Extensive</a:t>
            </a:r>
            <a:r>
              <a:rPr lang="el-GR" sz="1800" dirty="0">
                <a:latin typeface="Tahoma" pitchFamily="32" charset="0"/>
              </a:rPr>
              <a:t> </a:t>
            </a:r>
            <a:r>
              <a:rPr lang="el-GR" sz="1800" dirty="0" err="1">
                <a:latin typeface="Tahoma" pitchFamily="32" charset="0"/>
              </a:rPr>
              <a:t>Markup</a:t>
            </a:r>
            <a:r>
              <a:rPr lang="el-GR" sz="1800" dirty="0">
                <a:latin typeface="Tahoma" pitchFamily="32" charset="0"/>
              </a:rPr>
              <a:t> </a:t>
            </a:r>
            <a:r>
              <a:rPr lang="el-GR" sz="1800" dirty="0" err="1">
                <a:latin typeface="Tahoma" pitchFamily="32" charset="0"/>
              </a:rPr>
              <a:t>Language</a:t>
            </a:r>
            <a:r>
              <a:rPr lang="el-GR" sz="1800" dirty="0">
                <a:latin typeface="Tahoma" pitchFamily="32" charset="0"/>
              </a:rPr>
              <a:t>) είναι ένα απλό, πολύ προσαρμοστικό σχηματισμός κειμένων. Αρχικά σχεδιασμένος για να αντιμετωπίσει τις προκλήσεις των μεγάλης κλίμακας ηλεκτρονικών εκδόσεων, η XML διαδραματίζει επίσης έναν όλο και περισσότερο σημαντικό ρόλο στην ανταλλαγή μιας ευρείας ποικιλίας στοιχείων όσον αφορά τον παγκόσμιο Ιστό και αλλού.</a:t>
            </a:r>
            <a:br>
              <a:rPr lang="el-GR" sz="1800" dirty="0">
                <a:latin typeface="Tahoma" pitchFamily="32" charset="0"/>
              </a:rPr>
            </a:br>
            <a:r>
              <a:rPr lang="el-GR" sz="1800" dirty="0">
                <a:latin typeface="Tahoma" pitchFamily="32" charset="0"/>
              </a:rPr>
              <a:t>Ένα XML κείμενο έχει μια συγκεκριμένη μορφή και πρέπει να τηρεί αυστηρά αυτή την μορφή για να είναι έγκυρο. Οποιοδήποτε λάθος κατά την διαμόρφωση του XML θα προκαλέσει λάθη κατά την χρήση του.</a:t>
            </a:r>
            <a:br>
              <a:rPr lang="el-GR" sz="1800" dirty="0">
                <a:latin typeface="Tahoma" pitchFamily="32" charset="0"/>
              </a:rPr>
            </a:br>
            <a:r>
              <a:rPr lang="el-GR" sz="1800" dirty="0">
                <a:latin typeface="Tahoma" pitchFamily="32" charset="0"/>
              </a:rPr>
              <a:t>Ωστόσο, κάθε τεχνολογία που χρησιμοποιεί το XML επιβάλει τα δικά της πρότυπα διαμόρφωσής του, τα οποία όμως δεν απέχουν και πολύ από τα αρχικά πρότυπα του.</a:t>
            </a:r>
            <a:br>
              <a:rPr lang="el-GR" sz="1800" dirty="0">
                <a:latin typeface="Tahoma" pitchFamily="32" charset="0"/>
              </a:rPr>
            </a:br>
            <a:endParaRPr lang="el-GR" sz="1800" dirty="0">
              <a:latin typeface="Tahoma" pitchFamily="32" charset="0"/>
            </a:endParaRPr>
          </a:p>
          <a:p>
            <a:pPr>
              <a:lnSpc>
                <a:spcPct val="76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1800" dirty="0">
              <a:latin typeface="Tahoma"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85728"/>
            <a:ext cx="8572560" cy="5632311"/>
          </a:xfrm>
          <a:prstGeom prst="rect">
            <a:avLst/>
          </a:prstGeom>
        </p:spPr>
        <p:txBody>
          <a:bodyPr wrap="square">
            <a:spAutoFit/>
          </a:bodyPr>
          <a:lstStyle/>
          <a:p>
            <a:r>
              <a:rPr lang="en-US" sz="2400" dirty="0" smtClean="0"/>
              <a:t>Three-dimensional audiovisual environments provide an interesting example of advances in presentation. In terms of visual information, this may imply the adaptation of available 3D content to specific types of 3D or stereoscopic displays or even the processing of two-dimensional (2D) content to provide 3D-like visual sensations.</a:t>
            </a:r>
          </a:p>
          <a:p>
            <a:r>
              <a:rPr lang="en-US" sz="2400" dirty="0" smtClean="0"/>
              <a:t>The same 3D content may also have to be adapted to rather simple consumption conditions, such as a personal digital assistant (PDA), targeting the provision of 3D navigational capabilities, or even 3D sensory impressions using glasses-based technologies.</a:t>
            </a:r>
          </a:p>
          <a:p>
            <a:endParaRPr lang="en-US" sz="2400" dirty="0" smtClean="0"/>
          </a:p>
          <a:p>
            <a:r>
              <a:rPr lang="en-US" sz="2400" dirty="0" smtClean="0"/>
              <a:t>Just as with video, the consumption of audio, particularly in 3D (either simulated using stereo systems or actual </a:t>
            </a:r>
            <a:r>
              <a:rPr lang="en-US" sz="2400" dirty="0" err="1" smtClean="0"/>
              <a:t>multispeaker</a:t>
            </a:r>
            <a:r>
              <a:rPr lang="en-US" sz="2400" dirty="0" smtClean="0"/>
              <a:t> systems), is likely to become less passive and more interactive in the near future. To achieve this, sophisticated adaptation algorithms will be a vital part of ensuring a quality user experience.</a:t>
            </a:r>
            <a:endParaRPr lang="el-GR" sz="24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lstStyle/>
          <a:p>
            <a:r>
              <a:rPr lang="en-US" b="1" dirty="0" err="1" smtClean="0"/>
              <a:t>QoS</a:t>
            </a:r>
            <a:endParaRPr lang="en-US" b="1" dirty="0" smtClean="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1500174"/>
            <a:ext cx="8143932" cy="2862322"/>
          </a:xfrm>
          <a:prstGeom prst="rect">
            <a:avLst/>
          </a:prstGeom>
        </p:spPr>
        <p:txBody>
          <a:bodyPr wrap="square">
            <a:spAutoFit/>
          </a:bodyPr>
          <a:lstStyle/>
          <a:p>
            <a:r>
              <a:rPr lang="en-US" dirty="0" smtClean="0">
                <a:latin typeface="Verdana" pitchFamily="34" charset="0"/>
                <a:ea typeface="Verdana" pitchFamily="34" charset="0"/>
                <a:cs typeface="Verdana" pitchFamily="34" charset="0"/>
              </a:rPr>
              <a:t>The diversity of network assumptions indicates that </a:t>
            </a:r>
            <a:r>
              <a:rPr lang="en-US" dirty="0" err="1" smtClean="0">
                <a:latin typeface="Verdana" pitchFamily="34" charset="0"/>
                <a:ea typeface="Verdana" pitchFamily="34" charset="0"/>
                <a:cs typeface="Verdana" pitchFamily="34" charset="0"/>
              </a:rPr>
              <a:t>QoS</a:t>
            </a:r>
            <a:r>
              <a:rPr lang="en-US" dirty="0" smtClean="0">
                <a:latin typeface="Verdana" pitchFamily="34" charset="0"/>
                <a:ea typeface="Verdana" pitchFamily="34" charset="0"/>
                <a:cs typeface="Verdana" pitchFamily="34" charset="0"/>
              </a:rPr>
              <a:t> remains an increasingly important issue in modern networking. There exists the entire spectrum of </a:t>
            </a:r>
            <a:r>
              <a:rPr lang="en-US" dirty="0" err="1" smtClean="0">
                <a:latin typeface="Verdana" pitchFamily="34" charset="0"/>
                <a:ea typeface="Verdana" pitchFamily="34" charset="0"/>
                <a:cs typeface="Verdana" pitchFamily="34" charset="0"/>
              </a:rPr>
              <a:t>QoS</a:t>
            </a:r>
            <a:r>
              <a:rPr lang="en-US" dirty="0" smtClean="0">
                <a:latin typeface="Verdana" pitchFamily="34" charset="0"/>
                <a:ea typeface="Verdana" pitchFamily="34" charset="0"/>
                <a:cs typeface="Verdana" pitchFamily="34" charset="0"/>
              </a:rPr>
              <a:t> concepts, algorithms, targeting the core as well as access network segments. Also, new technologies and new standards are necessary to offer </a:t>
            </a:r>
            <a:r>
              <a:rPr lang="en-US" dirty="0" err="1" smtClean="0">
                <a:latin typeface="Verdana" pitchFamily="34" charset="0"/>
                <a:ea typeface="Verdana" pitchFamily="34" charset="0"/>
                <a:cs typeface="Verdana" pitchFamily="34" charset="0"/>
              </a:rPr>
              <a:t>QoS</a:t>
            </a:r>
            <a:r>
              <a:rPr lang="en-US" dirty="0" smtClean="0">
                <a:latin typeface="Verdana" pitchFamily="34" charset="0"/>
                <a:ea typeface="Verdana" pitchFamily="34" charset="0"/>
                <a:cs typeface="Verdana" pitchFamily="34" charset="0"/>
              </a:rPr>
              <a:t> for new multimedia applications. Therefore, new communication architectures integrate mechanisms allowing guarantees of specific quality to services as well as high data rates for</a:t>
            </a:r>
          </a:p>
          <a:p>
            <a:r>
              <a:rPr lang="en-US" dirty="0" smtClean="0">
                <a:latin typeface="Verdana" pitchFamily="34" charset="0"/>
                <a:ea typeface="Verdana" pitchFamily="34" charset="0"/>
                <a:cs typeface="Verdana" pitchFamily="34" charset="0"/>
              </a:rPr>
              <a:t>communication systems. Quality of service must be seen as an end-to-end process.</a:t>
            </a:r>
          </a:p>
        </p:txBody>
      </p:sp>
      <p:sp>
        <p:nvSpPr>
          <p:cNvPr id="3" name="2 - Ορθογώνιο"/>
          <p:cNvSpPr/>
          <p:nvPr/>
        </p:nvSpPr>
        <p:spPr>
          <a:xfrm>
            <a:off x="2285984" y="428604"/>
            <a:ext cx="4764509" cy="523220"/>
          </a:xfrm>
          <a:prstGeom prst="rect">
            <a:avLst/>
          </a:prstGeom>
        </p:spPr>
        <p:txBody>
          <a:bodyPr wrap="none">
            <a:spAutoFit/>
          </a:bodyPr>
          <a:lstStyle/>
          <a:p>
            <a:r>
              <a:rPr lang="en-US" sz="2800" b="1" dirty="0" smtClean="0"/>
              <a:t>IP Oriented Quality of Service</a:t>
            </a:r>
          </a:p>
        </p:txBody>
      </p:sp>
      <p:sp>
        <p:nvSpPr>
          <p:cNvPr id="4" name="3 - TextBox"/>
          <p:cNvSpPr txBox="1"/>
          <p:nvPr/>
        </p:nvSpPr>
        <p:spPr>
          <a:xfrm>
            <a:off x="857224" y="928670"/>
            <a:ext cx="1284326" cy="369332"/>
          </a:xfrm>
          <a:prstGeom prst="rect">
            <a:avLst/>
          </a:prstGeom>
          <a:noFill/>
        </p:spPr>
        <p:txBody>
          <a:bodyPr wrap="none" rtlCol="0">
            <a:spAutoFit/>
          </a:bodyPr>
          <a:lstStyle/>
          <a:p>
            <a:r>
              <a:rPr lang="el-GR" dirty="0" smtClean="0"/>
              <a:t>Σελ </a:t>
            </a:r>
            <a:r>
              <a:rPr lang="en-US" dirty="0" smtClean="0"/>
              <a:t>642-651</a:t>
            </a:r>
            <a:endParaRPr lang="el-GR"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357166"/>
            <a:ext cx="8143932" cy="5355312"/>
          </a:xfrm>
          <a:prstGeom prst="rect">
            <a:avLst/>
          </a:prstGeom>
        </p:spPr>
        <p:txBody>
          <a:bodyPr wrap="square">
            <a:spAutoFit/>
          </a:bodyPr>
          <a:lstStyle/>
          <a:p>
            <a:r>
              <a:rPr lang="en-US" dirty="0" smtClean="0">
                <a:latin typeface="Verdana" pitchFamily="34" charset="0"/>
                <a:ea typeface="Verdana" pitchFamily="34" charset="0"/>
                <a:cs typeface="Verdana" pitchFamily="34" charset="0"/>
              </a:rPr>
              <a:t>The IETF started working on providing the </a:t>
            </a:r>
            <a:r>
              <a:rPr lang="en-US" dirty="0" err="1" smtClean="0">
                <a:latin typeface="Verdana" pitchFamily="34" charset="0"/>
                <a:ea typeface="Verdana" pitchFamily="34" charset="0"/>
                <a:cs typeface="Verdana" pitchFamily="34" charset="0"/>
              </a:rPr>
              <a:t>QoS</a:t>
            </a:r>
            <a:r>
              <a:rPr lang="en-US" dirty="0" smtClean="0">
                <a:latin typeface="Verdana" pitchFamily="34" charset="0"/>
                <a:ea typeface="Verdana" pitchFamily="34" charset="0"/>
                <a:cs typeface="Verdana" pitchFamily="34" charset="0"/>
              </a:rPr>
              <a:t> in IP networks in the mid-1990s. Two different approaches have been introduced: integrated services (</a:t>
            </a:r>
            <a:r>
              <a:rPr lang="en-US" dirty="0" err="1" smtClean="0">
                <a:latin typeface="Verdana" pitchFamily="34" charset="0"/>
                <a:ea typeface="Verdana" pitchFamily="34" charset="0"/>
                <a:cs typeface="Verdana" pitchFamily="34" charset="0"/>
              </a:rPr>
              <a:t>IntServ</a:t>
            </a:r>
            <a:r>
              <a:rPr lang="en-US" dirty="0" smtClean="0">
                <a:latin typeface="Verdana" pitchFamily="34" charset="0"/>
                <a:ea typeface="Verdana" pitchFamily="34" charset="0"/>
                <a:cs typeface="Verdana" pitchFamily="34" charset="0"/>
              </a:rPr>
              <a:t>) in 1994 and differentiated services (</a:t>
            </a:r>
            <a:r>
              <a:rPr lang="en-US" dirty="0" err="1" smtClean="0">
                <a:latin typeface="Verdana" pitchFamily="34" charset="0"/>
                <a:ea typeface="Verdana" pitchFamily="34" charset="0"/>
                <a:cs typeface="Verdana" pitchFamily="34" charset="0"/>
              </a:rPr>
              <a:t>DiffServ</a:t>
            </a:r>
            <a:r>
              <a:rPr lang="en-US" dirty="0" smtClean="0">
                <a:latin typeface="Verdana" pitchFamily="34" charset="0"/>
                <a:ea typeface="Verdana" pitchFamily="34" charset="0"/>
                <a:cs typeface="Verdana" pitchFamily="34" charset="0"/>
              </a:rPr>
              <a:t>) in 1998. </a:t>
            </a:r>
            <a:r>
              <a:rPr lang="en-US" dirty="0" err="1" smtClean="0">
                <a:latin typeface="Verdana" pitchFamily="34" charset="0"/>
                <a:ea typeface="Verdana" pitchFamily="34" charset="0"/>
                <a:cs typeface="Verdana" pitchFamily="34" charset="0"/>
              </a:rPr>
              <a:t>IntServ</a:t>
            </a:r>
            <a:r>
              <a:rPr lang="en-US" dirty="0" smtClean="0">
                <a:latin typeface="Verdana" pitchFamily="34" charset="0"/>
                <a:ea typeface="Verdana" pitchFamily="34" charset="0"/>
                <a:cs typeface="Verdana" pitchFamily="34" charset="0"/>
              </a:rPr>
              <a:t> was introduced in IP networks in order to provide guaranteed and controlled services in addition to the already available best-effort service. It is an extension to the Internet architecture to support both </a:t>
            </a:r>
            <a:r>
              <a:rPr lang="en-US" dirty="0" err="1" smtClean="0">
                <a:latin typeface="Verdana" pitchFamily="34" charset="0"/>
                <a:ea typeface="Verdana" pitchFamily="34" charset="0"/>
                <a:cs typeface="Verdana" pitchFamily="34" charset="0"/>
              </a:rPr>
              <a:t>nonreal</a:t>
            </a:r>
            <a:r>
              <a:rPr lang="en-US" dirty="0" smtClean="0">
                <a:latin typeface="Verdana" pitchFamily="34" charset="0"/>
                <a:ea typeface="Verdana" pitchFamily="34" charset="0"/>
                <a:cs typeface="Verdana" pitchFamily="34" charset="0"/>
              </a:rPr>
              <a:t>-time and real-time applications over IP.</a:t>
            </a:r>
          </a:p>
          <a:p>
            <a:r>
              <a:rPr lang="en-US" dirty="0" smtClean="0">
                <a:latin typeface="Verdana" pitchFamily="34" charset="0"/>
                <a:ea typeface="Verdana" pitchFamily="34" charset="0"/>
                <a:cs typeface="Verdana" pitchFamily="34" charset="0"/>
              </a:rPr>
              <a:t>Each traffic flow in this service can be classified under one of three service classes: guaranteed, controlled load, and best effort.</a:t>
            </a:r>
          </a:p>
          <a:p>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Guaranteed service provides delay-bounded service agreements for voice and other real-time applications requiring severe delay constraints. Controlled load service provides a form of statistical delay service agreement (e.g., with a nominal mean delay). Finally, best-effort services are included to match current IP service, mainly for interactive burst traffic (e.g., Web), and background or asynchronous traffic (e.g., e-mail).</a:t>
            </a:r>
          </a:p>
          <a:p>
            <a:endParaRPr lang="el-GR"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85728"/>
            <a:ext cx="8715436" cy="5355312"/>
          </a:xfrm>
          <a:prstGeom prst="rect">
            <a:avLst/>
          </a:prstGeom>
        </p:spPr>
        <p:txBody>
          <a:bodyPr wrap="square">
            <a:spAutoFit/>
          </a:bodyPr>
          <a:lstStyle/>
          <a:p>
            <a:r>
              <a:rPr lang="en-US" b="1" dirty="0" err="1" smtClean="0">
                <a:latin typeface="Verdana" pitchFamily="34" charset="0"/>
                <a:ea typeface="Verdana" pitchFamily="34" charset="0"/>
                <a:cs typeface="Verdana" pitchFamily="34" charset="0"/>
              </a:rPr>
              <a:t>IntServ</a:t>
            </a:r>
            <a:r>
              <a:rPr lang="en-US" b="1"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and reservation protocols such as RSVP have failed to become an</a:t>
            </a:r>
          </a:p>
          <a:p>
            <a:r>
              <a:rPr lang="en-US" dirty="0" smtClean="0">
                <a:latin typeface="Verdana" pitchFamily="34" charset="0"/>
                <a:ea typeface="Verdana" pitchFamily="34" charset="0"/>
                <a:cs typeface="Verdana" pitchFamily="34" charset="0"/>
              </a:rPr>
              <a:t>actual end-to-end </a:t>
            </a:r>
            <a:r>
              <a:rPr lang="en-US" dirty="0" err="1" smtClean="0">
                <a:latin typeface="Verdana" pitchFamily="34" charset="0"/>
                <a:ea typeface="Verdana" pitchFamily="34" charset="0"/>
                <a:cs typeface="Verdana" pitchFamily="34" charset="0"/>
              </a:rPr>
              <a:t>QoS</a:t>
            </a:r>
            <a:r>
              <a:rPr lang="en-US" dirty="0" smtClean="0">
                <a:latin typeface="Verdana" pitchFamily="34" charset="0"/>
                <a:ea typeface="Verdana" pitchFamily="34" charset="0"/>
                <a:cs typeface="Verdana" pitchFamily="34" charset="0"/>
              </a:rPr>
              <a:t> solution, mostly because of the scaling problems in large networks and because of the need to implement RSVP in all network elements from the source all the way to the destination.</a:t>
            </a:r>
          </a:p>
          <a:p>
            <a:r>
              <a:rPr lang="en-US" b="1" dirty="0" err="1" smtClean="0">
                <a:latin typeface="Verdana" pitchFamily="34" charset="0"/>
                <a:ea typeface="Verdana" pitchFamily="34" charset="0"/>
                <a:cs typeface="Verdana" pitchFamily="34" charset="0"/>
              </a:rPr>
              <a:t>DiffServ</a:t>
            </a:r>
            <a:r>
              <a:rPr lang="en-US" dirty="0" smtClean="0">
                <a:latin typeface="Verdana" pitchFamily="34" charset="0"/>
                <a:ea typeface="Verdana" pitchFamily="34" charset="0"/>
                <a:cs typeface="Verdana" pitchFamily="34" charset="0"/>
              </a:rPr>
              <a:t> came to remedy the disadvantages of </a:t>
            </a:r>
            <a:r>
              <a:rPr lang="en-US" dirty="0" err="1" smtClean="0">
                <a:latin typeface="Verdana" pitchFamily="34" charset="0"/>
                <a:ea typeface="Verdana" pitchFamily="34" charset="0"/>
                <a:cs typeface="Verdana" pitchFamily="34" charset="0"/>
              </a:rPr>
              <a:t>IntServ</a:t>
            </a:r>
            <a:r>
              <a:rPr lang="en-US" dirty="0" smtClean="0">
                <a:latin typeface="Verdana" pitchFamily="34" charset="0"/>
                <a:ea typeface="Verdana" pitchFamily="34" charset="0"/>
                <a:cs typeface="Verdana" pitchFamily="34" charset="0"/>
              </a:rPr>
              <a:t> in providing </a:t>
            </a:r>
            <a:r>
              <a:rPr lang="en-US" dirty="0" err="1" smtClean="0">
                <a:latin typeface="Verdana" pitchFamily="34" charset="0"/>
                <a:ea typeface="Verdana" pitchFamily="34" charset="0"/>
                <a:cs typeface="Verdana" pitchFamily="34" charset="0"/>
              </a:rPr>
              <a:t>QoS</a:t>
            </a:r>
            <a:r>
              <a:rPr lang="en-US" dirty="0" smtClean="0">
                <a:latin typeface="Verdana" pitchFamily="34" charset="0"/>
                <a:ea typeface="Verdana" pitchFamily="34" charset="0"/>
                <a:cs typeface="Verdana" pitchFamily="34" charset="0"/>
              </a:rPr>
              <a:t> in</a:t>
            </a:r>
          </a:p>
          <a:p>
            <a:r>
              <a:rPr lang="en-US" dirty="0" smtClean="0">
                <a:latin typeface="Verdana" pitchFamily="34" charset="0"/>
                <a:ea typeface="Verdana" pitchFamily="34" charset="0"/>
                <a:cs typeface="Verdana" pitchFamily="34" charset="0"/>
              </a:rPr>
              <a:t>IP networks. </a:t>
            </a:r>
            <a:r>
              <a:rPr lang="en-US" dirty="0" err="1" smtClean="0">
                <a:latin typeface="Verdana" pitchFamily="34" charset="0"/>
                <a:ea typeface="Verdana" pitchFamily="34" charset="0"/>
                <a:cs typeface="Verdana" pitchFamily="34" charset="0"/>
              </a:rPr>
              <a:t>DiffServ</a:t>
            </a:r>
            <a:r>
              <a:rPr lang="en-US" dirty="0" smtClean="0">
                <a:latin typeface="Verdana" pitchFamily="34" charset="0"/>
                <a:ea typeface="Verdana" pitchFamily="34" charset="0"/>
                <a:cs typeface="Verdana" pitchFamily="34" charset="0"/>
              </a:rPr>
              <a:t> aims to provide simple, scalable, and flexible service</a:t>
            </a:r>
          </a:p>
          <a:p>
            <a:r>
              <a:rPr lang="en-US" dirty="0" smtClean="0">
                <a:latin typeface="Verdana" pitchFamily="34" charset="0"/>
                <a:ea typeface="Verdana" pitchFamily="34" charset="0"/>
                <a:cs typeface="Verdana" pitchFamily="34" charset="0"/>
              </a:rPr>
              <a:t>differentiation using a hierarchical model. That is, resource management is now divided into two areas: </a:t>
            </a:r>
            <a:r>
              <a:rPr lang="en-US" dirty="0" err="1" smtClean="0">
                <a:latin typeface="Verdana" pitchFamily="34" charset="0"/>
                <a:ea typeface="Verdana" pitchFamily="34" charset="0"/>
                <a:cs typeface="Verdana" pitchFamily="34" charset="0"/>
              </a:rPr>
              <a:t>interdomain</a:t>
            </a:r>
            <a:r>
              <a:rPr lang="en-US" dirty="0" smtClean="0">
                <a:latin typeface="Verdana" pitchFamily="34" charset="0"/>
                <a:ea typeface="Verdana" pitchFamily="34" charset="0"/>
                <a:cs typeface="Verdana" pitchFamily="34" charset="0"/>
              </a:rPr>
              <a:t> and </a:t>
            </a:r>
            <a:r>
              <a:rPr lang="en-US" dirty="0" err="1" smtClean="0">
                <a:latin typeface="Verdana" pitchFamily="34" charset="0"/>
                <a:ea typeface="Verdana" pitchFamily="34" charset="0"/>
                <a:cs typeface="Verdana" pitchFamily="34" charset="0"/>
              </a:rPr>
              <a:t>intradomain</a:t>
            </a:r>
            <a:r>
              <a:rPr lang="en-US" dirty="0" smtClean="0">
                <a:latin typeface="Verdana" pitchFamily="34" charset="0"/>
                <a:ea typeface="Verdana" pitchFamily="34" charset="0"/>
                <a:cs typeface="Verdana" pitchFamily="34" charset="0"/>
              </a:rPr>
              <a:t>.</a:t>
            </a:r>
          </a:p>
          <a:p>
            <a:r>
              <a:rPr lang="en-US" dirty="0" smtClean="0">
                <a:latin typeface="Verdana" pitchFamily="34" charset="0"/>
                <a:ea typeface="Verdana" pitchFamily="34" charset="0"/>
                <a:cs typeface="Verdana" pitchFamily="34" charset="0"/>
              </a:rPr>
              <a:t>In </a:t>
            </a:r>
            <a:r>
              <a:rPr lang="en-US" b="1" dirty="0" err="1" smtClean="0">
                <a:latin typeface="Verdana" pitchFamily="34" charset="0"/>
                <a:ea typeface="Verdana" pitchFamily="34" charset="0"/>
                <a:cs typeface="Verdana" pitchFamily="34" charset="0"/>
              </a:rPr>
              <a:t>DiffServ</a:t>
            </a:r>
            <a:r>
              <a:rPr lang="en-US" dirty="0" smtClean="0">
                <a:latin typeface="Verdana" pitchFamily="34" charset="0"/>
                <a:ea typeface="Verdana" pitchFamily="34" charset="0"/>
                <a:cs typeface="Verdana" pitchFamily="34" charset="0"/>
              </a:rPr>
              <a:t>, all of the customer’s local network requirements for </a:t>
            </a:r>
            <a:r>
              <a:rPr lang="en-US" dirty="0" err="1" smtClean="0">
                <a:latin typeface="Verdana" pitchFamily="34" charset="0"/>
                <a:ea typeface="Verdana" pitchFamily="34" charset="0"/>
                <a:cs typeface="Verdana" pitchFamily="34" charset="0"/>
              </a:rPr>
              <a:t>QoS</a:t>
            </a:r>
            <a:r>
              <a:rPr lang="en-US" dirty="0" smtClean="0">
                <a:latin typeface="Verdana" pitchFamily="34" charset="0"/>
                <a:ea typeface="Verdana" pitchFamily="34" charset="0"/>
                <a:cs typeface="Verdana" pitchFamily="34" charset="0"/>
              </a:rPr>
              <a:t> are</a:t>
            </a:r>
          </a:p>
          <a:p>
            <a:r>
              <a:rPr lang="en-US" dirty="0" smtClean="0">
                <a:latin typeface="Verdana" pitchFamily="34" charset="0"/>
                <a:ea typeface="Verdana" pitchFamily="34" charset="0"/>
                <a:cs typeface="Verdana" pitchFamily="34" charset="0"/>
              </a:rPr>
              <a:t>aggregated, and then a service level agreement (SLA) is made with the network service provider. The SLA may be static (negotiated and agreed on a long-term basis, e.g., monthly) or dynamic, changing more frequently. The local network is then responsible for providing different services to end users within the network. This is usually done through marking packets with specific flags used in the type of service field of IP4 or the traffic class field of IPv6. </a:t>
            </a:r>
            <a:endParaRPr lang="el-GR"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213439"/>
            <a:ext cx="8429684" cy="6555641"/>
          </a:xfrm>
          <a:prstGeom prst="rect">
            <a:avLst/>
          </a:prstGeom>
        </p:spPr>
        <p:txBody>
          <a:bodyPr wrap="square">
            <a:spAutoFit/>
          </a:bodyPr>
          <a:lstStyle/>
          <a:p>
            <a:r>
              <a:rPr lang="en-US" sz="3600" b="1" dirty="0" err="1" smtClean="0"/>
              <a:t>QoS</a:t>
            </a:r>
            <a:r>
              <a:rPr lang="en-US" sz="3600" b="1" dirty="0" smtClean="0"/>
              <a:t> in Best-Effort Networks</a:t>
            </a:r>
          </a:p>
          <a:p>
            <a:r>
              <a:rPr lang="en-US" sz="2400" dirty="0" smtClean="0"/>
              <a:t>The best-effort network does not need information about each connection to be stored in the routers and switches on the data path, because there is no resource reservation for a connection. The sources themselves decide how much they should send. All requested connections are admitted, and the available capacity is shared between the connections. As a result, no explicit guarantees can be given about the bandwidth available to each connection. However, if the sources are designed properly, the bandwidth each source receives can be in accordance with the user’s </a:t>
            </a:r>
            <a:r>
              <a:rPr lang="en-US" sz="2400" dirty="0" err="1" smtClean="0"/>
              <a:t>QoS</a:t>
            </a:r>
            <a:r>
              <a:rPr lang="en-US" sz="2400" dirty="0" smtClean="0"/>
              <a:t> need relative to other users’ needs. Best-effort networks are capable of delivering elastic </a:t>
            </a:r>
            <a:r>
              <a:rPr lang="en-US" sz="2400" dirty="0" err="1" smtClean="0"/>
              <a:t>QoS</a:t>
            </a:r>
            <a:r>
              <a:rPr lang="en-US" sz="2400" dirty="0" smtClean="0"/>
              <a:t> with high performance in terms of packet delay and delay jitter while maintaining high utilization. Today, however, they do not deliver on these promises, but new research points out that with just a few changes in the links and sources, a highly elegant and simple approach to </a:t>
            </a:r>
            <a:r>
              <a:rPr lang="en-US" sz="2400" dirty="0" err="1" smtClean="0"/>
              <a:t>QoS</a:t>
            </a:r>
            <a:r>
              <a:rPr lang="en-US" sz="2400" dirty="0" smtClean="0"/>
              <a:t> is possible.</a:t>
            </a:r>
          </a:p>
          <a:p>
            <a:endParaRPr lang="el-GR" sz="24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642918"/>
            <a:ext cx="7929618" cy="2677656"/>
          </a:xfrm>
          <a:prstGeom prst="rect">
            <a:avLst/>
          </a:prstGeom>
        </p:spPr>
        <p:txBody>
          <a:bodyPr wrap="square">
            <a:spAutoFit/>
          </a:bodyPr>
          <a:lstStyle/>
          <a:p>
            <a:r>
              <a:rPr lang="en-US" sz="2400" dirty="0" smtClean="0"/>
              <a:t>There are two objectives for a best-effort network as far as bandwidth allocation is concerned. </a:t>
            </a:r>
          </a:p>
          <a:p>
            <a:endParaRPr lang="en-US" sz="2400" dirty="0" smtClean="0"/>
          </a:p>
          <a:p>
            <a:r>
              <a:rPr lang="en-US" sz="2400" dirty="0" smtClean="0"/>
              <a:t>The first objective of the best-effort network is to ensure that the available capacity of the network is utilized, </a:t>
            </a:r>
          </a:p>
          <a:p>
            <a:endParaRPr lang="en-US" sz="2400" dirty="0" smtClean="0"/>
          </a:p>
          <a:p>
            <a:r>
              <a:rPr lang="en-US" sz="2400" dirty="0" smtClean="0"/>
              <a:t>and the second objective is to maximize the </a:t>
            </a:r>
            <a:r>
              <a:rPr lang="en-US" sz="2400" dirty="0" err="1" smtClean="0"/>
              <a:t>QoS</a:t>
            </a:r>
            <a:r>
              <a:rPr lang="en-US" sz="2400" dirty="0" smtClean="0"/>
              <a:t> perceived by users</a:t>
            </a:r>
            <a:endParaRPr lang="el-GR" sz="2400"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117693"/>
            <a:ext cx="8643998" cy="5386090"/>
          </a:xfrm>
          <a:prstGeom prst="rect">
            <a:avLst/>
          </a:prstGeom>
        </p:spPr>
        <p:txBody>
          <a:bodyPr wrap="square">
            <a:spAutoFit/>
          </a:bodyPr>
          <a:lstStyle/>
          <a:p>
            <a:r>
              <a:rPr lang="en-US" sz="2000" b="1" dirty="0" smtClean="0"/>
              <a:t>Streaming over Internet (</a:t>
            </a:r>
            <a:r>
              <a:rPr lang="el-GR" sz="2000" b="1" dirty="0" smtClean="0"/>
              <a:t>σελ 436- 447)</a:t>
            </a:r>
            <a:endParaRPr lang="en-US" sz="2000" b="1" dirty="0" smtClean="0"/>
          </a:p>
          <a:p>
            <a:endParaRPr lang="en-US" dirty="0" smtClean="0"/>
          </a:p>
          <a:p>
            <a:r>
              <a:rPr lang="en-US" dirty="0" smtClean="0"/>
              <a:t>Real-time transport of live video or stored video is the predominant part of </a:t>
            </a:r>
            <a:r>
              <a:rPr lang="en-US" dirty="0" err="1" smtClean="0"/>
              <a:t>realtime</a:t>
            </a:r>
            <a:r>
              <a:rPr lang="en-US" dirty="0" smtClean="0"/>
              <a:t> multimedia. Here, we are concerned with video streaming, which refers to </a:t>
            </a:r>
            <a:r>
              <a:rPr lang="en-US" dirty="0" err="1" smtClean="0"/>
              <a:t>realtime</a:t>
            </a:r>
            <a:r>
              <a:rPr lang="en-US" dirty="0" smtClean="0"/>
              <a:t> transmission of stored video.</a:t>
            </a:r>
          </a:p>
          <a:p>
            <a:endParaRPr lang="en-US" dirty="0" smtClean="0"/>
          </a:p>
          <a:p>
            <a:r>
              <a:rPr lang="en-US" dirty="0" smtClean="0"/>
              <a:t>There are two modes for transmission of stored video over the </a:t>
            </a:r>
            <a:r>
              <a:rPr lang="en-US" dirty="0" err="1" smtClean="0"/>
              <a:t>Inernet</a:t>
            </a:r>
            <a:r>
              <a:rPr lang="en-US" dirty="0" smtClean="0"/>
              <a:t>, namely the download (podcasting) mode and the streaming mode (i.e., video streaming). </a:t>
            </a:r>
          </a:p>
          <a:p>
            <a:r>
              <a:rPr lang="en-US" dirty="0" smtClean="0"/>
              <a:t>In the download mode, a user downloads the entire video file and then plays back the video file. However, full file transfer in the download mode usually suffers long and perhaps unacceptable transfer time. </a:t>
            </a:r>
          </a:p>
          <a:p>
            <a:endParaRPr lang="en-US" dirty="0" smtClean="0"/>
          </a:p>
          <a:p>
            <a:r>
              <a:rPr lang="en-US" dirty="0" smtClean="0"/>
              <a:t>In contrast, in the streaming mode, the video contents are being received and decoded. Owing to its real-time nature, video streaming typically has bandwidth, delay, and loss requirements. However, the current best-effort Internet does not offer any quality of service (</a:t>
            </a:r>
            <a:r>
              <a:rPr lang="en-US" dirty="0" err="1" smtClean="0"/>
              <a:t>QoS</a:t>
            </a:r>
            <a:r>
              <a:rPr lang="en-US" dirty="0" smtClean="0"/>
              <a:t>) guarantees to streaming video over the Internet. In addition, for multicast, it is difficult to efficiently support multicast video while providing service flexibility to meet a wide range of </a:t>
            </a:r>
            <a:r>
              <a:rPr lang="en-US" dirty="0" err="1" smtClean="0"/>
              <a:t>QoS</a:t>
            </a:r>
            <a:r>
              <a:rPr lang="en-US" dirty="0" smtClean="0"/>
              <a:t> requirements from the users. Thus, designing mechanisms and protocols for Internet streaming video poses many challenges</a:t>
            </a:r>
            <a:endParaRPr lang="el-GR"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4"/>
            <a:ext cx="8715436" cy="2308324"/>
          </a:xfrm>
          <a:prstGeom prst="rect">
            <a:avLst/>
          </a:prstGeom>
        </p:spPr>
        <p:txBody>
          <a:bodyPr wrap="square">
            <a:spAutoFit/>
          </a:bodyPr>
          <a:lstStyle/>
          <a:p>
            <a:r>
              <a:rPr lang="en-US" sz="2400" dirty="0" smtClean="0"/>
              <a:t>To introduce</a:t>
            </a:r>
            <a:r>
              <a:rPr lang="el-GR" sz="2400" dirty="0" smtClean="0"/>
              <a:t> </a:t>
            </a:r>
            <a:r>
              <a:rPr lang="en-US" sz="2400" dirty="0" smtClean="0"/>
              <a:t>the necessary background and give the reader a complete picture of this field,</a:t>
            </a:r>
            <a:r>
              <a:rPr lang="el-GR" sz="2400" dirty="0" smtClean="0"/>
              <a:t> </a:t>
            </a:r>
            <a:r>
              <a:rPr lang="en-US" sz="2400" dirty="0" smtClean="0"/>
              <a:t>we cover some key areas of streaming video, such as video compression, application</a:t>
            </a:r>
            <a:r>
              <a:rPr lang="el-GR" sz="2400" dirty="0" smtClean="0"/>
              <a:t> </a:t>
            </a:r>
            <a:r>
              <a:rPr lang="en-US" sz="2400" dirty="0" smtClean="0"/>
              <a:t>layer </a:t>
            </a:r>
            <a:r>
              <a:rPr lang="en-US" sz="2400" dirty="0" err="1" smtClean="0"/>
              <a:t>QoS</a:t>
            </a:r>
            <a:r>
              <a:rPr lang="en-US" sz="2400" dirty="0" smtClean="0"/>
              <a:t> control, continuous media distribution services, streaming servers, media</a:t>
            </a:r>
            <a:r>
              <a:rPr lang="el-GR" sz="2400" dirty="0" smtClean="0"/>
              <a:t> </a:t>
            </a:r>
            <a:r>
              <a:rPr lang="en-US" sz="2400" dirty="0" smtClean="0"/>
              <a:t>synchronization mechanisms, and protocols for streaming media</a:t>
            </a:r>
          </a:p>
          <a:p>
            <a:endParaRPr lang="el-GR" sz="2400" dirty="0"/>
          </a:p>
        </p:txBody>
      </p:sp>
      <p:pic>
        <p:nvPicPr>
          <p:cNvPr id="317442" name="Picture 2"/>
          <p:cNvPicPr>
            <a:picLocks noChangeAspect="1" noChangeArrowheads="1"/>
          </p:cNvPicPr>
          <p:nvPr/>
        </p:nvPicPr>
        <p:blipFill>
          <a:blip r:embed="rId2" cstate="print"/>
          <a:srcRect/>
          <a:stretch>
            <a:fillRect/>
          </a:stretch>
        </p:blipFill>
        <p:spPr bwMode="auto">
          <a:xfrm>
            <a:off x="278711" y="1909781"/>
            <a:ext cx="8579569" cy="47339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14290"/>
            <a:ext cx="8715436" cy="4893647"/>
          </a:xfrm>
          <a:prstGeom prst="rect">
            <a:avLst/>
          </a:prstGeom>
        </p:spPr>
        <p:txBody>
          <a:bodyPr wrap="square">
            <a:spAutoFit/>
          </a:bodyPr>
          <a:lstStyle/>
          <a:p>
            <a:r>
              <a:rPr lang="en-US" sz="2400" b="1" dirty="0" smtClean="0"/>
              <a:t>Video Compression</a:t>
            </a:r>
          </a:p>
          <a:p>
            <a:r>
              <a:rPr lang="en-US" sz="2400" dirty="0" smtClean="0"/>
              <a:t>Since raw video consumes a large amount of bandwidth, compression is usually</a:t>
            </a:r>
            <a:r>
              <a:rPr lang="el-GR" sz="2400" dirty="0" smtClean="0"/>
              <a:t> </a:t>
            </a:r>
            <a:r>
              <a:rPr lang="en-US" sz="2400" dirty="0" smtClean="0"/>
              <a:t>employed to achieve transmission efficiency. In this section, we discuss various</a:t>
            </a:r>
            <a:r>
              <a:rPr lang="el-GR" sz="2400" dirty="0" smtClean="0"/>
              <a:t> </a:t>
            </a:r>
            <a:r>
              <a:rPr lang="en-US" sz="2400" dirty="0" smtClean="0"/>
              <a:t>compression approaches and requirements imposed by streaming applications on</a:t>
            </a:r>
            <a:r>
              <a:rPr lang="el-GR" sz="2400" dirty="0" smtClean="0"/>
              <a:t> </a:t>
            </a:r>
            <a:r>
              <a:rPr lang="en-US" sz="2400" dirty="0" smtClean="0"/>
              <a:t>the video encoder and decoder.</a:t>
            </a:r>
          </a:p>
          <a:p>
            <a:r>
              <a:rPr lang="en-US" sz="2400" dirty="0" smtClean="0"/>
              <a:t>In essence, video compression schemes can be classified into two approaches:</a:t>
            </a:r>
          </a:p>
          <a:p>
            <a:r>
              <a:rPr lang="en-US" sz="2400" dirty="0" smtClean="0"/>
              <a:t>scalable and </a:t>
            </a:r>
            <a:r>
              <a:rPr lang="en-US" sz="2400" dirty="0" err="1" smtClean="0"/>
              <a:t>nonscalable</a:t>
            </a:r>
            <a:r>
              <a:rPr lang="en-US" sz="2400" dirty="0" smtClean="0"/>
              <a:t> video coding. We will show the encoder and decoder in</a:t>
            </a:r>
            <a:r>
              <a:rPr lang="el-GR" sz="2400" dirty="0" smtClean="0"/>
              <a:t> </a:t>
            </a:r>
            <a:r>
              <a:rPr lang="en-US" sz="2400" dirty="0" err="1" smtClean="0"/>
              <a:t>intramode</a:t>
            </a:r>
            <a:r>
              <a:rPr lang="en-US" sz="2400" dirty="0" smtClean="0"/>
              <a:t> and only use DCT. </a:t>
            </a:r>
            <a:r>
              <a:rPr lang="en-US" sz="2400" dirty="0" err="1" smtClean="0"/>
              <a:t>Intramode</a:t>
            </a:r>
            <a:r>
              <a:rPr lang="en-US" sz="2400" dirty="0" smtClean="0"/>
              <a:t> coding refers to coding video </a:t>
            </a:r>
            <a:r>
              <a:rPr lang="en-US" sz="2400" dirty="0" err="1" smtClean="0"/>
              <a:t>macroblocks</a:t>
            </a:r>
            <a:r>
              <a:rPr lang="el-GR" sz="2400" dirty="0" smtClean="0"/>
              <a:t> </a:t>
            </a:r>
            <a:r>
              <a:rPr lang="en-US" sz="2400" dirty="0" smtClean="0"/>
              <a:t>without any reference to previously coded data. </a:t>
            </a:r>
            <a:endParaRPr lang="el-GR" sz="2400" dirty="0" smtClean="0"/>
          </a:p>
          <a:p>
            <a:endParaRPr lang="el-GR" sz="2400" dirty="0" smtClean="0"/>
          </a:p>
          <a:p>
            <a:r>
              <a:rPr lang="en-US" sz="2400" dirty="0" smtClean="0"/>
              <a:t>Since scalable video is capable of</a:t>
            </a:r>
            <a:r>
              <a:rPr lang="el-GR" sz="2400" dirty="0" smtClean="0"/>
              <a:t> </a:t>
            </a:r>
            <a:r>
              <a:rPr lang="en-US" sz="2400" dirty="0" smtClean="0"/>
              <a:t>gracefully coping with the bandwidth fluctuations in the Internet, we are primarily</a:t>
            </a:r>
            <a:r>
              <a:rPr lang="el-GR" sz="2400" dirty="0" smtClean="0"/>
              <a:t> </a:t>
            </a:r>
            <a:r>
              <a:rPr lang="en-US" sz="2400" dirty="0" smtClean="0"/>
              <a:t>concerned with scalable video coding techniques.</a:t>
            </a:r>
            <a:r>
              <a:rPr lang="el-GR" sz="2400" dirty="0" smtClean="0"/>
              <a:t> </a:t>
            </a:r>
            <a:endParaRPr lang="el-G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85750" y="296863"/>
            <a:ext cx="8643938" cy="5911491"/>
          </a:xfrm>
          <a:prstGeom prst="rect">
            <a:avLst/>
          </a:prstGeom>
          <a:noFill/>
          <a:ln w="9525">
            <a:noFill/>
            <a:round/>
            <a:headEnd/>
            <a:tailEnd/>
          </a:ln>
          <a:effectLst/>
        </p:spPr>
        <p:txBody>
          <a:bodyPr lIns="90000" tIns="46800" rIns="90000" bIns="46800">
            <a:sp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dirty="0">
                <a:solidFill>
                  <a:srgbClr val="000000"/>
                </a:solidFill>
                <a:latin typeface="Tahoma" pitchFamily="32" charset="0"/>
                <a:cs typeface="Arial" charset="0"/>
              </a:rPr>
              <a:t>Ένα απλό παράδειγμα της γλώσσας XML για την περιγραφή ενός βιβλίου είναι το ακόλουθο.</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Tahoma" pitchFamily="32" charset="0"/>
                <a:cs typeface="Arial" charset="0"/>
              </a:rPr>
              <a:t>&lt;? xml version=”1.0” encoding=”UTF-8”?&gt;</a:t>
            </a:r>
            <a:br>
              <a:rPr lang="en-US" dirty="0">
                <a:solidFill>
                  <a:srgbClr val="000000"/>
                </a:solidFill>
                <a:latin typeface="Tahoma" pitchFamily="32" charset="0"/>
                <a:cs typeface="Arial" charset="0"/>
              </a:rPr>
            </a:br>
            <a:r>
              <a:rPr lang="en-US" dirty="0">
                <a:solidFill>
                  <a:srgbClr val="000000"/>
                </a:solidFill>
                <a:latin typeface="Tahoma" pitchFamily="32" charset="0"/>
                <a:cs typeface="Arial" charset="0"/>
              </a:rPr>
              <a:t>	&lt;book id=1&gt;</a:t>
            </a:r>
            <a:br>
              <a:rPr lang="en-US" dirty="0">
                <a:solidFill>
                  <a:srgbClr val="000000"/>
                </a:solidFill>
                <a:latin typeface="Tahoma" pitchFamily="32" charset="0"/>
                <a:cs typeface="Arial" charset="0"/>
              </a:rPr>
            </a:br>
            <a:r>
              <a:rPr lang="en-US" dirty="0">
                <a:solidFill>
                  <a:srgbClr val="000000"/>
                </a:solidFill>
                <a:latin typeface="Tahoma" pitchFamily="32" charset="0"/>
                <a:cs typeface="Arial" charset="0"/>
              </a:rPr>
              <a:t>		&lt;name&gt;Digital Image Processing&lt;/name&gt;</a:t>
            </a:r>
            <a:br>
              <a:rPr lang="en-US" dirty="0">
                <a:solidFill>
                  <a:srgbClr val="000000"/>
                </a:solidFill>
                <a:latin typeface="Tahoma" pitchFamily="32" charset="0"/>
                <a:cs typeface="Arial" charset="0"/>
              </a:rPr>
            </a:br>
            <a:r>
              <a:rPr lang="en-US" dirty="0">
                <a:solidFill>
                  <a:srgbClr val="000000"/>
                </a:solidFill>
                <a:latin typeface="Tahoma" pitchFamily="32" charset="0"/>
                <a:cs typeface="Arial" charset="0"/>
              </a:rPr>
              <a:t>		&lt;author&gt;Gonzales and Woods&lt;/author&gt;</a:t>
            </a:r>
            <a:br>
              <a:rPr lang="en-US" dirty="0">
                <a:solidFill>
                  <a:srgbClr val="000000"/>
                </a:solidFill>
                <a:latin typeface="Tahoma" pitchFamily="32" charset="0"/>
                <a:cs typeface="Arial" charset="0"/>
              </a:rPr>
            </a:br>
            <a:r>
              <a:rPr lang="en-US" dirty="0">
                <a:solidFill>
                  <a:srgbClr val="000000"/>
                </a:solidFill>
                <a:latin typeface="Tahoma" pitchFamily="32" charset="0"/>
                <a:cs typeface="Arial" charset="0"/>
              </a:rPr>
              <a:t>		&lt;publisher&gt;Prentice Hall&lt;/publisher&gt;</a:t>
            </a:r>
            <a:br>
              <a:rPr lang="en-US" dirty="0">
                <a:solidFill>
                  <a:srgbClr val="000000"/>
                </a:solidFill>
                <a:latin typeface="Tahoma" pitchFamily="32" charset="0"/>
                <a:cs typeface="Arial" charset="0"/>
              </a:rPr>
            </a:br>
            <a:r>
              <a:rPr lang="en-US" dirty="0">
                <a:solidFill>
                  <a:srgbClr val="000000"/>
                </a:solidFill>
                <a:latin typeface="Tahoma" pitchFamily="32" charset="0"/>
                <a:cs typeface="Arial" charset="0"/>
              </a:rPr>
              <a:t>		&lt;description&gt;</a:t>
            </a:r>
            <a:br>
              <a:rPr lang="en-US" dirty="0">
                <a:solidFill>
                  <a:srgbClr val="000000"/>
                </a:solidFill>
                <a:latin typeface="Tahoma" pitchFamily="32" charset="0"/>
                <a:cs typeface="Arial" charset="0"/>
              </a:rPr>
            </a:br>
            <a:r>
              <a:rPr lang="en-US" dirty="0">
                <a:solidFill>
                  <a:srgbClr val="000000"/>
                </a:solidFill>
                <a:latin typeface="Tahoma" pitchFamily="32" charset="0"/>
                <a:cs typeface="Arial" charset="0"/>
              </a:rPr>
              <a:t>			Basic and advanced techniques in digital image processing</a:t>
            </a:r>
            <a:br>
              <a:rPr lang="en-US" dirty="0">
                <a:solidFill>
                  <a:srgbClr val="000000"/>
                </a:solidFill>
                <a:latin typeface="Tahoma" pitchFamily="32" charset="0"/>
                <a:cs typeface="Arial" charset="0"/>
              </a:rPr>
            </a:br>
            <a:r>
              <a:rPr lang="en-US" dirty="0">
                <a:solidFill>
                  <a:srgbClr val="000000"/>
                </a:solidFill>
                <a:latin typeface="Tahoma" pitchFamily="32" charset="0"/>
                <a:cs typeface="Arial" charset="0"/>
              </a:rPr>
              <a:t>		&lt;/description&gt;</a:t>
            </a:r>
            <a:br>
              <a:rPr lang="en-US" dirty="0">
                <a:solidFill>
                  <a:srgbClr val="000000"/>
                </a:solidFill>
                <a:latin typeface="Tahoma" pitchFamily="32" charset="0"/>
                <a:cs typeface="Arial" charset="0"/>
              </a:rPr>
            </a:br>
            <a:r>
              <a:rPr lang="en-US" dirty="0">
                <a:solidFill>
                  <a:srgbClr val="000000"/>
                </a:solidFill>
                <a:latin typeface="Tahoma" pitchFamily="32" charset="0"/>
                <a:cs typeface="Arial" charset="0"/>
              </a:rPr>
              <a:t>	&lt;/book&gt;</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solidFill>
                  <a:srgbClr val="000000"/>
                </a:solidFill>
                <a:latin typeface="Tahoma" pitchFamily="32" charset="0"/>
                <a:cs typeface="Arial" charset="0"/>
              </a:rPr>
              <a:t>&lt;/XML&gt;</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dirty="0">
                <a:solidFill>
                  <a:srgbClr val="000000"/>
                </a:solidFill>
                <a:latin typeface="Tahoma" pitchFamily="32" charset="0"/>
                <a:cs typeface="Arial" charset="0"/>
              </a:rPr>
              <a:t>Οι λέξεις που περικλείονται από “ &lt; &gt; “ στοιχεία (</a:t>
            </a:r>
            <a:r>
              <a:rPr lang="en-US" dirty="0">
                <a:solidFill>
                  <a:srgbClr val="000000"/>
                </a:solidFill>
                <a:latin typeface="Tahoma" pitchFamily="32" charset="0"/>
                <a:cs typeface="Arial" charset="0"/>
              </a:rPr>
              <a:t>elements</a:t>
            </a:r>
            <a:r>
              <a:rPr lang="el-GR" dirty="0">
                <a:solidFill>
                  <a:srgbClr val="000000"/>
                </a:solidFill>
                <a:latin typeface="Tahoma" pitchFamily="32" charset="0"/>
                <a:cs typeface="Arial" charset="0"/>
              </a:rPr>
              <a:t>). Κάθε στοιχείο πρέπει να ανοίγει και να κλείνει με ένα “ / “ χρησιμοποιώντας πάντα την ίδια λέξη. Τα στοιχεία που περιέχουν </a:t>
            </a:r>
            <a:r>
              <a:rPr lang="el-GR" dirty="0" err="1">
                <a:solidFill>
                  <a:srgbClr val="000000"/>
                </a:solidFill>
                <a:latin typeface="Tahoma" pitchFamily="32" charset="0"/>
                <a:cs typeface="Arial" charset="0"/>
              </a:rPr>
              <a:t>υποστοιχεία</a:t>
            </a:r>
            <a:r>
              <a:rPr lang="el-GR" dirty="0">
                <a:solidFill>
                  <a:srgbClr val="000000"/>
                </a:solidFill>
                <a:latin typeface="Tahoma" pitchFamily="32" charset="0"/>
                <a:cs typeface="Arial" charset="0"/>
              </a:rPr>
              <a:t> λέγονται κόμβοι (</a:t>
            </a:r>
            <a:r>
              <a:rPr lang="en-US" dirty="0">
                <a:solidFill>
                  <a:srgbClr val="000000"/>
                </a:solidFill>
                <a:latin typeface="Tahoma" pitchFamily="32" charset="0"/>
                <a:cs typeface="Arial" charset="0"/>
              </a:rPr>
              <a:t>nodes</a:t>
            </a:r>
            <a:r>
              <a:rPr lang="el-GR" dirty="0">
                <a:solidFill>
                  <a:srgbClr val="000000"/>
                </a:solidFill>
                <a:latin typeface="Tahoma" pitchFamily="32" charset="0"/>
                <a:cs typeface="Arial" charset="0"/>
              </a:rPr>
              <a:t>). Το πρώτο στοιχείο στο έγγραφο λέγεται ρίζα (</a:t>
            </a:r>
            <a:r>
              <a:rPr lang="en-US" dirty="0">
                <a:solidFill>
                  <a:srgbClr val="000000"/>
                </a:solidFill>
                <a:latin typeface="Tahoma" pitchFamily="32" charset="0"/>
                <a:cs typeface="Arial" charset="0"/>
              </a:rPr>
              <a:t>root element</a:t>
            </a:r>
            <a:r>
              <a:rPr lang="el-GR" dirty="0">
                <a:solidFill>
                  <a:srgbClr val="000000"/>
                </a:solidFill>
                <a:latin typeface="Tahoma" pitchFamily="32" charset="0"/>
                <a:cs typeface="Arial" charset="0"/>
              </a:rPr>
              <a:t>) εξαιρώντας το στοιχείο που δηλώνει τον τύπο του εγγράφου (&lt;? </a:t>
            </a:r>
            <a:r>
              <a:rPr lang="en-US" dirty="0">
                <a:solidFill>
                  <a:srgbClr val="000000"/>
                </a:solidFill>
                <a:latin typeface="Tahoma" pitchFamily="32" charset="0"/>
                <a:cs typeface="Arial" charset="0"/>
              </a:rPr>
              <a:t>xml version</a:t>
            </a:r>
            <a:r>
              <a:rPr lang="el-GR" dirty="0">
                <a:solidFill>
                  <a:srgbClr val="000000"/>
                </a:solidFill>
                <a:latin typeface="Tahoma" pitchFamily="32" charset="0"/>
                <a:cs typeface="Arial" charset="0"/>
              </a:rPr>
              <a:t>=”1.0” </a:t>
            </a:r>
            <a:r>
              <a:rPr lang="en-US" dirty="0">
                <a:solidFill>
                  <a:srgbClr val="000000"/>
                </a:solidFill>
                <a:latin typeface="Tahoma" pitchFamily="32" charset="0"/>
                <a:cs typeface="Arial" charset="0"/>
              </a:rPr>
              <a:t>encoding</a:t>
            </a:r>
            <a:r>
              <a:rPr lang="el-GR" dirty="0">
                <a:solidFill>
                  <a:srgbClr val="000000"/>
                </a:solidFill>
                <a:latin typeface="Tahoma" pitchFamily="32" charset="0"/>
                <a:cs typeface="Arial" charset="0"/>
              </a:rPr>
              <a:t>=”</a:t>
            </a:r>
            <a:r>
              <a:rPr lang="en-US" dirty="0">
                <a:solidFill>
                  <a:srgbClr val="000000"/>
                </a:solidFill>
                <a:latin typeface="Tahoma" pitchFamily="32" charset="0"/>
                <a:cs typeface="Arial" charset="0"/>
              </a:rPr>
              <a:t>UTF</a:t>
            </a:r>
            <a:r>
              <a:rPr lang="el-GR" dirty="0">
                <a:solidFill>
                  <a:srgbClr val="000000"/>
                </a:solidFill>
                <a:latin typeface="Tahoma" pitchFamily="32" charset="0"/>
                <a:cs typeface="Arial" charset="0"/>
              </a:rPr>
              <a:t>-8”?&gt;). Η διαμόρφωση του </a:t>
            </a:r>
            <a:r>
              <a:rPr lang="en-US" dirty="0">
                <a:solidFill>
                  <a:srgbClr val="000000"/>
                </a:solidFill>
                <a:latin typeface="Tahoma" pitchFamily="32" charset="0"/>
                <a:cs typeface="Arial" charset="0"/>
              </a:rPr>
              <a:t>XML </a:t>
            </a:r>
            <a:r>
              <a:rPr lang="el-GR" dirty="0">
                <a:solidFill>
                  <a:srgbClr val="000000"/>
                </a:solidFill>
                <a:latin typeface="Tahoma" pitchFamily="32" charset="0"/>
                <a:cs typeface="Arial" charset="0"/>
              </a:rPr>
              <a:t>εγγράφου γίνεται σε επίπεδα. Έτσι στο παραπάνω παράδειγμα το στοιχείο &lt;</a:t>
            </a:r>
            <a:r>
              <a:rPr lang="en-US" dirty="0">
                <a:solidFill>
                  <a:srgbClr val="000000"/>
                </a:solidFill>
                <a:latin typeface="Tahoma" pitchFamily="32" charset="0"/>
                <a:cs typeface="Arial" charset="0"/>
              </a:rPr>
              <a:t>book</a:t>
            </a:r>
            <a:r>
              <a:rPr lang="el-GR" dirty="0">
                <a:solidFill>
                  <a:srgbClr val="000000"/>
                </a:solidFill>
                <a:latin typeface="Tahoma" pitchFamily="32" charset="0"/>
                <a:cs typeface="Arial" charset="0"/>
              </a:rPr>
              <a:t>&gt; είναι η ρίζα του εγγράφου και περιέχει τα στοιχεία παιδιά (</a:t>
            </a:r>
            <a:r>
              <a:rPr lang="en-US" dirty="0">
                <a:solidFill>
                  <a:srgbClr val="000000"/>
                </a:solidFill>
                <a:latin typeface="Tahoma" pitchFamily="32" charset="0"/>
                <a:cs typeface="Arial" charset="0"/>
              </a:rPr>
              <a:t>child elements</a:t>
            </a:r>
            <a:r>
              <a:rPr lang="el-GR" dirty="0">
                <a:solidFill>
                  <a:srgbClr val="000000"/>
                </a:solidFill>
                <a:latin typeface="Tahoma" pitchFamily="32" charset="0"/>
                <a:cs typeface="Arial" charset="0"/>
              </a:rPr>
              <a:t>)  &lt;</a:t>
            </a:r>
            <a:r>
              <a:rPr lang="en-US" dirty="0">
                <a:solidFill>
                  <a:srgbClr val="000000"/>
                </a:solidFill>
                <a:latin typeface="Tahoma" pitchFamily="32" charset="0"/>
                <a:cs typeface="Arial" charset="0"/>
              </a:rPr>
              <a:t>name</a:t>
            </a:r>
            <a:r>
              <a:rPr lang="el-GR" dirty="0">
                <a:solidFill>
                  <a:srgbClr val="000000"/>
                </a:solidFill>
                <a:latin typeface="Tahoma" pitchFamily="32" charset="0"/>
                <a:cs typeface="Arial" charset="0"/>
              </a:rPr>
              <a:t>&gt;,&lt;</a:t>
            </a:r>
            <a:r>
              <a:rPr lang="en-US" dirty="0">
                <a:solidFill>
                  <a:srgbClr val="000000"/>
                </a:solidFill>
                <a:latin typeface="Tahoma" pitchFamily="32" charset="0"/>
                <a:cs typeface="Arial" charset="0"/>
              </a:rPr>
              <a:t>author</a:t>
            </a:r>
            <a:r>
              <a:rPr lang="el-GR" dirty="0">
                <a:solidFill>
                  <a:srgbClr val="000000"/>
                </a:solidFill>
                <a:latin typeface="Tahoma" pitchFamily="32" charset="0"/>
                <a:cs typeface="Arial" charset="0"/>
              </a:rPr>
              <a:t>&gt;,&lt;</a:t>
            </a:r>
            <a:r>
              <a:rPr lang="en-US" dirty="0">
                <a:solidFill>
                  <a:srgbClr val="000000"/>
                </a:solidFill>
                <a:latin typeface="Tahoma" pitchFamily="32" charset="0"/>
                <a:cs typeface="Arial" charset="0"/>
              </a:rPr>
              <a:t>publisher</a:t>
            </a:r>
            <a:r>
              <a:rPr lang="el-GR" dirty="0">
                <a:solidFill>
                  <a:srgbClr val="000000"/>
                </a:solidFill>
                <a:latin typeface="Tahoma" pitchFamily="32" charset="0"/>
                <a:cs typeface="Arial" charset="0"/>
              </a:rPr>
              <a:t>&gt; και &lt;</a:t>
            </a:r>
            <a:r>
              <a:rPr lang="en-US" dirty="0">
                <a:solidFill>
                  <a:srgbClr val="000000"/>
                </a:solidFill>
                <a:latin typeface="Tahoma" pitchFamily="32" charset="0"/>
                <a:cs typeface="Arial" charset="0"/>
              </a:rPr>
              <a:t>description</a:t>
            </a:r>
            <a:r>
              <a:rPr lang="el-GR" dirty="0">
                <a:solidFill>
                  <a:srgbClr val="000000"/>
                </a:solidFill>
                <a:latin typeface="Tahoma" pitchFamily="32" charset="0"/>
                <a:cs typeface="Arial" charset="0"/>
              </a:rPr>
              <a:t>&gt;. Επίσης είναι και κόμβος και στοιχείο πατέρας (</a:t>
            </a:r>
            <a:r>
              <a:rPr lang="en-US" dirty="0">
                <a:solidFill>
                  <a:srgbClr val="000000"/>
                </a:solidFill>
                <a:latin typeface="Tahoma" pitchFamily="32" charset="0"/>
                <a:cs typeface="Arial" charset="0"/>
              </a:rPr>
              <a:t>parent element</a:t>
            </a:r>
            <a:r>
              <a:rPr lang="el-GR" dirty="0">
                <a:solidFill>
                  <a:srgbClr val="000000"/>
                </a:solidFill>
                <a:latin typeface="Tahoma" pitchFamily="32" charset="0"/>
                <a:cs typeface="Arial" charset="0"/>
              </a:rPr>
              <a:t>)</a:t>
            </a:r>
            <a:r>
              <a:rPr lang="en-US" dirty="0">
                <a:solidFill>
                  <a:srgbClr val="000000"/>
                </a:solidFill>
                <a:latin typeface="Tahoma" pitchFamily="32" charset="0"/>
                <a:cs typeface="Arial" charset="0"/>
              </a:rPr>
              <a:t>.</a:t>
            </a:r>
          </a:p>
        </p:txBody>
      </p:sp>
      <p:sp>
        <p:nvSpPr>
          <p:cNvPr id="35842" name="Text Box 2"/>
          <p:cNvSpPr txBox="1">
            <a:spLocks noChangeArrowheads="1"/>
          </p:cNvSpPr>
          <p:nvPr/>
        </p:nvSpPr>
        <p:spPr bwMode="auto">
          <a:xfrm>
            <a:off x="835025" y="6193556"/>
            <a:ext cx="4357688" cy="331788"/>
          </a:xfrm>
          <a:prstGeom prst="rect">
            <a:avLst/>
          </a:prstGeom>
          <a:noFill/>
          <a:ln w="9525">
            <a:noFill/>
            <a:round/>
            <a:headEnd/>
            <a:tailEnd/>
          </a:ln>
          <a:effectLst/>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dirty="0" err="1">
                <a:solidFill>
                  <a:srgbClr val="000000"/>
                </a:solidFill>
              </a:rPr>
              <a:t>Διάβασμα:http:</a:t>
            </a:r>
            <a:r>
              <a:rPr lang="el-GR" dirty="0">
                <a:solidFill>
                  <a:srgbClr val="000000"/>
                </a:solidFill>
              </a:rPr>
              <a:t>//</a:t>
            </a:r>
            <a:r>
              <a:rPr lang="el-GR" dirty="0" err="1">
                <a:solidFill>
                  <a:srgbClr val="000000"/>
                </a:solidFill>
              </a:rPr>
              <a:t>el.wikipedia.org</a:t>
            </a:r>
            <a:r>
              <a:rPr lang="el-GR" dirty="0">
                <a:solidFill>
                  <a:srgbClr val="000000"/>
                </a:solidFill>
              </a:rPr>
              <a:t>/</a:t>
            </a:r>
            <a:r>
              <a:rPr lang="el-GR" dirty="0" err="1">
                <a:solidFill>
                  <a:srgbClr val="000000"/>
                </a:solidFill>
              </a:rPr>
              <a:t>wiki</a:t>
            </a:r>
            <a:r>
              <a:rPr lang="el-GR" dirty="0">
                <a:solidFill>
                  <a:srgbClr val="000000"/>
                </a:solidFill>
              </a:rPr>
              <a:t>/XML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p:cNvPicPr>
            <a:picLocks noChangeAspect="1" noChangeArrowheads="1"/>
          </p:cNvPicPr>
          <p:nvPr/>
        </p:nvPicPr>
        <p:blipFill>
          <a:blip r:embed="rId2" cstate="print"/>
          <a:srcRect/>
          <a:stretch>
            <a:fillRect/>
          </a:stretch>
        </p:blipFill>
        <p:spPr bwMode="auto">
          <a:xfrm>
            <a:off x="2000232" y="1357298"/>
            <a:ext cx="5924550" cy="4667250"/>
          </a:xfrm>
          <a:prstGeom prst="rect">
            <a:avLst/>
          </a:prstGeom>
          <a:noFill/>
          <a:ln w="9525">
            <a:noFill/>
            <a:miter lim="800000"/>
            <a:headEnd/>
            <a:tailEnd/>
          </a:ln>
          <a:effectLst/>
        </p:spPr>
      </p:pic>
      <p:sp>
        <p:nvSpPr>
          <p:cNvPr id="4" name="3 - Ορθογώνιο"/>
          <p:cNvSpPr/>
          <p:nvPr/>
        </p:nvSpPr>
        <p:spPr>
          <a:xfrm>
            <a:off x="357158" y="357166"/>
            <a:ext cx="8501122" cy="830997"/>
          </a:xfrm>
          <a:prstGeom prst="rect">
            <a:avLst/>
          </a:prstGeom>
        </p:spPr>
        <p:txBody>
          <a:bodyPr wrap="square">
            <a:spAutoFit/>
          </a:bodyPr>
          <a:lstStyle/>
          <a:p>
            <a:r>
              <a:rPr lang="en-US" sz="2400" dirty="0" smtClean="0"/>
              <a:t>A </a:t>
            </a:r>
            <a:r>
              <a:rPr lang="en-US" sz="2400" dirty="0" err="1" smtClean="0"/>
              <a:t>nonscalable</a:t>
            </a:r>
            <a:r>
              <a:rPr lang="en-US" sz="2400" dirty="0" smtClean="0"/>
              <a:t> video encoder shown in Figure 5.52a generates one compressed</a:t>
            </a:r>
            <a:r>
              <a:rPr lang="el-GR" sz="2400" dirty="0" smtClean="0"/>
              <a:t> </a:t>
            </a:r>
            <a:r>
              <a:rPr lang="en-US" sz="2400" dirty="0" smtClean="0"/>
              <a:t>bit stream, </a:t>
            </a:r>
            <a:endParaRPr lang="el-GR" sz="2400" dirty="0"/>
          </a:p>
        </p:txBody>
      </p:sp>
      <p:sp>
        <p:nvSpPr>
          <p:cNvPr id="5" name="4 - TextBox"/>
          <p:cNvSpPr txBox="1"/>
          <p:nvPr/>
        </p:nvSpPr>
        <p:spPr>
          <a:xfrm>
            <a:off x="4500562" y="1571612"/>
            <a:ext cx="428628" cy="369332"/>
          </a:xfrm>
          <a:prstGeom prst="rect">
            <a:avLst/>
          </a:prstGeom>
          <a:solidFill>
            <a:schemeClr val="bg1"/>
          </a:solidFill>
        </p:spPr>
        <p:txBody>
          <a:bodyPr wrap="square" rtlCol="0">
            <a:spAutoFit/>
          </a:bodyPr>
          <a:lstStyle/>
          <a:p>
            <a:r>
              <a:rPr lang="en-US" dirty="0" smtClean="0"/>
              <a:t>Q</a:t>
            </a:r>
            <a:endParaRPr lang="el-GR"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428604"/>
            <a:ext cx="8715436" cy="3416320"/>
          </a:xfrm>
          <a:prstGeom prst="rect">
            <a:avLst/>
          </a:prstGeom>
        </p:spPr>
        <p:txBody>
          <a:bodyPr wrap="square">
            <a:spAutoFit/>
          </a:bodyPr>
          <a:lstStyle/>
          <a:p>
            <a:r>
              <a:rPr lang="en-US" sz="2400" dirty="0" smtClean="0"/>
              <a:t>In contrast</a:t>
            </a:r>
            <a:r>
              <a:rPr lang="el-GR" sz="2400" dirty="0" smtClean="0"/>
              <a:t> </a:t>
            </a:r>
            <a:r>
              <a:rPr lang="en-US" sz="2400" dirty="0" smtClean="0"/>
              <a:t>a scalable video encoder compresses a raw video sequence into multiple </a:t>
            </a:r>
            <a:r>
              <a:rPr lang="en-US" sz="2400" dirty="0" err="1" smtClean="0"/>
              <a:t>substreams</a:t>
            </a:r>
            <a:r>
              <a:rPr lang="el-GR" sz="2400" dirty="0" smtClean="0"/>
              <a:t> </a:t>
            </a:r>
            <a:r>
              <a:rPr lang="en-US" sz="2400" dirty="0" smtClean="0"/>
              <a:t>as represented in Figure 5.53a. One of the compressed </a:t>
            </a:r>
            <a:r>
              <a:rPr lang="en-US" sz="2400" dirty="0" err="1" smtClean="0"/>
              <a:t>substreams</a:t>
            </a:r>
            <a:r>
              <a:rPr lang="en-US" sz="2400" dirty="0" smtClean="0"/>
              <a:t> is the base </a:t>
            </a:r>
            <a:r>
              <a:rPr lang="en-US" sz="2400" dirty="0" err="1" smtClean="0"/>
              <a:t>substream</a:t>
            </a:r>
            <a:r>
              <a:rPr lang="en-US" sz="2400" dirty="0" smtClean="0"/>
              <a:t>,</a:t>
            </a:r>
            <a:r>
              <a:rPr lang="el-GR" sz="2400" dirty="0" smtClean="0"/>
              <a:t> </a:t>
            </a:r>
            <a:r>
              <a:rPr lang="en-US" sz="2400" dirty="0" smtClean="0"/>
              <a:t>which can be independently decoded and provides coarse visual quality.</a:t>
            </a:r>
          </a:p>
          <a:p>
            <a:r>
              <a:rPr lang="en-US" sz="2400" dirty="0" smtClean="0"/>
              <a:t>Other compressed </a:t>
            </a:r>
            <a:r>
              <a:rPr lang="en-US" sz="2400" dirty="0" err="1" smtClean="0"/>
              <a:t>substreams</a:t>
            </a:r>
            <a:r>
              <a:rPr lang="en-US" sz="2400" dirty="0" smtClean="0"/>
              <a:t> are enhanced </a:t>
            </a:r>
            <a:r>
              <a:rPr lang="en-US" sz="2400" dirty="0" err="1" smtClean="0"/>
              <a:t>substreams</a:t>
            </a:r>
            <a:r>
              <a:rPr lang="en-US" sz="2400" dirty="0" smtClean="0"/>
              <a:t>, which can only be decoded</a:t>
            </a:r>
            <a:r>
              <a:rPr lang="el-GR" sz="2400" dirty="0" smtClean="0"/>
              <a:t> </a:t>
            </a:r>
            <a:r>
              <a:rPr lang="en-US" sz="2400" dirty="0" smtClean="0"/>
              <a:t>together with the base </a:t>
            </a:r>
            <a:r>
              <a:rPr lang="en-US" sz="2400" dirty="0" err="1" smtClean="0"/>
              <a:t>substream</a:t>
            </a:r>
            <a:r>
              <a:rPr lang="en-US" sz="2400" dirty="0" smtClean="0"/>
              <a:t> and can provide better visual quality. The complete</a:t>
            </a:r>
            <a:r>
              <a:rPr lang="el-GR" sz="2400" dirty="0" smtClean="0"/>
              <a:t> </a:t>
            </a:r>
            <a:r>
              <a:rPr lang="en-US" sz="2400" dirty="0" smtClean="0"/>
              <a:t>bit stream (i.e., the combination of all </a:t>
            </a:r>
            <a:r>
              <a:rPr lang="en-US" sz="2400" dirty="0" err="1" smtClean="0"/>
              <a:t>substreams</a:t>
            </a:r>
            <a:r>
              <a:rPr lang="en-US" sz="2400" dirty="0" smtClean="0"/>
              <a:t>) provides the highest quality. An</a:t>
            </a:r>
            <a:r>
              <a:rPr lang="el-GR" sz="2400" dirty="0" smtClean="0"/>
              <a:t> </a:t>
            </a:r>
            <a:r>
              <a:rPr lang="en-US" sz="2400" dirty="0" smtClean="0"/>
              <a:t>SNR scalable encoder as well as scalable decoder are shown in Figure 5.53.</a:t>
            </a:r>
            <a:endParaRPr lang="el-GR" sz="2400"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p:cNvPicPr>
            <a:picLocks noChangeAspect="1" noChangeArrowheads="1"/>
          </p:cNvPicPr>
          <p:nvPr/>
        </p:nvPicPr>
        <p:blipFill>
          <a:blip r:embed="rId2" cstate="print"/>
          <a:srcRect/>
          <a:stretch>
            <a:fillRect/>
          </a:stretch>
        </p:blipFill>
        <p:spPr bwMode="auto">
          <a:xfrm>
            <a:off x="428596" y="173041"/>
            <a:ext cx="8072493" cy="63435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500042"/>
            <a:ext cx="8501122" cy="1938992"/>
          </a:xfrm>
          <a:prstGeom prst="rect">
            <a:avLst/>
          </a:prstGeom>
        </p:spPr>
        <p:txBody>
          <a:bodyPr wrap="square">
            <a:spAutoFit/>
          </a:bodyPr>
          <a:lstStyle/>
          <a:p>
            <a:r>
              <a:rPr lang="en-US" sz="2400" b="1" dirty="0" smtClean="0"/>
              <a:t>Example</a:t>
            </a:r>
            <a:r>
              <a:rPr lang="el-GR" sz="2400" b="1" dirty="0" smtClean="0"/>
              <a:t> </a:t>
            </a:r>
            <a:r>
              <a:rPr lang="en-US" sz="2400" b="1" dirty="0" smtClean="0"/>
              <a:t>in scalable streaming 5.3.</a:t>
            </a:r>
            <a:r>
              <a:rPr lang="en-US" sz="2400" dirty="0" smtClean="0"/>
              <a:t> A DCT coefficient can be represented by 7 bits (i.e., its value ranges from 0 to</a:t>
            </a:r>
            <a:r>
              <a:rPr lang="el-GR" sz="2400" dirty="0" smtClean="0"/>
              <a:t> </a:t>
            </a:r>
            <a:r>
              <a:rPr lang="en-US" sz="2400" dirty="0" smtClean="0"/>
              <a:t>127). There are 64 DCT coefficients. Each DCT coefficient has a most significant bit (MSB).</a:t>
            </a:r>
          </a:p>
          <a:p>
            <a:r>
              <a:rPr lang="en-US" sz="2400" dirty="0" smtClean="0"/>
              <a:t>All the MSB from the 64 DCT coefficients form </a:t>
            </a:r>
            <a:r>
              <a:rPr lang="en-US" sz="2400" dirty="0" err="1" smtClean="0"/>
              <a:t>Bitplane</a:t>
            </a:r>
            <a:r>
              <a:rPr lang="en-US" sz="2400" dirty="0" smtClean="0"/>
              <a:t> 0 (Figure 5.55). Similarly, all the</a:t>
            </a:r>
            <a:r>
              <a:rPr lang="el-GR" sz="2400" dirty="0" smtClean="0"/>
              <a:t> </a:t>
            </a:r>
            <a:r>
              <a:rPr lang="en-US" sz="2400" dirty="0" smtClean="0"/>
              <a:t>second most significant bits form </a:t>
            </a:r>
            <a:r>
              <a:rPr lang="en-US" sz="2400" dirty="0" err="1" smtClean="0"/>
              <a:t>Bitplane</a:t>
            </a:r>
            <a:r>
              <a:rPr lang="en-US" sz="2400" dirty="0" smtClean="0"/>
              <a:t> 1.</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357166"/>
            <a:ext cx="8715436" cy="5632311"/>
          </a:xfrm>
          <a:prstGeom prst="rect">
            <a:avLst/>
          </a:prstGeom>
        </p:spPr>
        <p:txBody>
          <a:bodyPr wrap="square">
            <a:spAutoFit/>
          </a:bodyPr>
          <a:lstStyle/>
          <a:p>
            <a:r>
              <a:rPr lang="en-US" sz="2400" b="1" dirty="0" smtClean="0"/>
              <a:t>Various Requirements Imposed by Streaming Applications</a:t>
            </a:r>
          </a:p>
          <a:p>
            <a:r>
              <a:rPr lang="en-US" sz="2400" dirty="0" smtClean="0"/>
              <a:t>In what follows we will describe various requirements imposed by streaming allocations on the video encoder and decoder. Also, we will briefly discuss some techniques that address these requirements.</a:t>
            </a:r>
          </a:p>
          <a:p>
            <a:endParaRPr lang="en-US" sz="2400" b="1" dirty="0" smtClean="0"/>
          </a:p>
          <a:p>
            <a:r>
              <a:rPr lang="en-US" sz="2400" b="1" dirty="0" smtClean="0"/>
              <a:t>Throughput. </a:t>
            </a:r>
            <a:r>
              <a:rPr lang="en-US" sz="2400" dirty="0" smtClean="0"/>
              <a:t>To achieve acceptable perceptual quality, a streaming application typically has minimum bandwidth requirement. However, the current Internet does not provide bandwidth reservation to support this requirement. In addition, it is desirable for video streaming applications to employ congestion control to avoid congestion, which happens when the network is heavily loaded. For video streaming, congestion control takes the form of rate control, that is, adapting the sending rate to the available bandwidth in the network. Compared with </a:t>
            </a:r>
            <a:r>
              <a:rPr lang="en-US" sz="2400" dirty="0" err="1" smtClean="0"/>
              <a:t>nonscalable</a:t>
            </a:r>
            <a:r>
              <a:rPr lang="en-US" sz="2400" dirty="0" smtClean="0"/>
              <a:t> video, scalable video is more adaptable to the varying available bandwidth in the network.</a:t>
            </a:r>
            <a:endParaRPr lang="el-GR" sz="2400"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24"/>
            <a:ext cx="8358246" cy="6001643"/>
          </a:xfrm>
          <a:prstGeom prst="rect">
            <a:avLst/>
          </a:prstGeom>
        </p:spPr>
        <p:txBody>
          <a:bodyPr wrap="square">
            <a:spAutoFit/>
          </a:bodyPr>
          <a:lstStyle/>
          <a:p>
            <a:r>
              <a:rPr lang="en-US" sz="2400" b="1" dirty="0" smtClean="0"/>
              <a:t>Delay</a:t>
            </a:r>
            <a:r>
              <a:rPr lang="en-US" sz="2400" dirty="0" smtClean="0"/>
              <a:t>. Streaming video requires bounded end-to-end delay so that packets can arrive at the receiver in time to be decoded and displayed. If a video packet does not arrive in time, the </a:t>
            </a:r>
            <a:r>
              <a:rPr lang="en-US" sz="2400" dirty="0" err="1" smtClean="0"/>
              <a:t>playout</a:t>
            </a:r>
            <a:r>
              <a:rPr lang="en-US" sz="2400" dirty="0" smtClean="0"/>
              <a:t> process will pause, which is annoying to human eyes. A video packet that arrives beyond its delay bound (e.g., its </a:t>
            </a:r>
            <a:r>
              <a:rPr lang="en-US" sz="2400" dirty="0" err="1" smtClean="0"/>
              <a:t>playout</a:t>
            </a:r>
            <a:r>
              <a:rPr lang="en-US" sz="2400" dirty="0" smtClean="0"/>
              <a:t> time) is useless and can be regarded as lost. Since the Internet introduces time-varying delay, to provide continuous </a:t>
            </a:r>
            <a:r>
              <a:rPr lang="en-US" sz="2400" dirty="0" err="1" smtClean="0"/>
              <a:t>playout</a:t>
            </a:r>
            <a:r>
              <a:rPr lang="en-US" sz="2400" dirty="0" smtClean="0"/>
              <a:t>, a buffer at the receiver is usually introduced before decoding.</a:t>
            </a:r>
          </a:p>
          <a:p>
            <a:endParaRPr lang="en-US" sz="2400" dirty="0" smtClean="0"/>
          </a:p>
          <a:p>
            <a:r>
              <a:rPr lang="en-US" sz="2400" b="1" dirty="0" smtClean="0"/>
              <a:t>Loss. </a:t>
            </a:r>
            <a:r>
              <a:rPr lang="en-US" sz="2400" dirty="0" smtClean="0"/>
              <a:t>Packet loss is inevitable in the Internet and can damage pictures, which is displeasing to human eyes. Thus, it is desirable that a video stream be robust to packet loss. Multiple description coding is such a compression technique to deal with packet loss.</a:t>
            </a:r>
          </a:p>
          <a:p>
            <a:endParaRPr lang="en-US" sz="2400" dirty="0" smtClean="0"/>
          </a:p>
          <a:p>
            <a:r>
              <a:rPr lang="en-US" sz="2400" b="1" dirty="0" smtClean="0"/>
              <a:t>Video Cassette Recorder (VCR) like Functions</a:t>
            </a:r>
            <a:r>
              <a:rPr lang="en-US" sz="2400" dirty="0" smtClean="0"/>
              <a:t>. Some streaming applications require VCR-like functions such as stop, pause/resume, fast forward, fast backward, and random access. </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14290"/>
            <a:ext cx="8715436" cy="1938992"/>
          </a:xfrm>
          <a:prstGeom prst="rect">
            <a:avLst/>
          </a:prstGeom>
        </p:spPr>
        <p:txBody>
          <a:bodyPr wrap="square">
            <a:spAutoFit/>
          </a:bodyPr>
          <a:lstStyle/>
          <a:p>
            <a:r>
              <a:rPr lang="en-US" sz="2400" b="1" dirty="0" smtClean="0"/>
              <a:t>Decoding Complexity. </a:t>
            </a:r>
            <a:r>
              <a:rPr lang="en-US" sz="2400" dirty="0" smtClean="0"/>
              <a:t>Some devices such as cellular phones and personal digital assistants (PDAs) require low power consumption. Therefore, streaming video applications running on these devices must be simple. In particular, low decoding complexity is desirable.</a:t>
            </a:r>
          </a:p>
          <a:p>
            <a:endParaRPr lang="en-US" sz="2400" b="1" dirty="0"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1472" y="214291"/>
            <a:ext cx="8286808" cy="3416320"/>
          </a:xfrm>
          <a:prstGeom prst="rect">
            <a:avLst/>
          </a:prstGeom>
        </p:spPr>
        <p:txBody>
          <a:bodyPr wrap="square">
            <a:spAutoFit/>
          </a:bodyPr>
          <a:lstStyle/>
          <a:p>
            <a:r>
              <a:rPr lang="en-US" sz="2400" b="1" dirty="0" smtClean="0"/>
              <a:t>Application-Layer </a:t>
            </a:r>
            <a:r>
              <a:rPr lang="en-US" sz="2400" b="1" dirty="0" err="1" smtClean="0"/>
              <a:t>QoS</a:t>
            </a:r>
            <a:r>
              <a:rPr lang="en-US" sz="2400" b="1" dirty="0" smtClean="0"/>
              <a:t> Control</a:t>
            </a:r>
          </a:p>
          <a:p>
            <a:r>
              <a:rPr lang="en-US" sz="2400" dirty="0" smtClean="0"/>
              <a:t>The objective of application-layer </a:t>
            </a:r>
            <a:r>
              <a:rPr lang="en-US" sz="2400" dirty="0" err="1" smtClean="0"/>
              <a:t>QoS</a:t>
            </a:r>
            <a:r>
              <a:rPr lang="en-US" sz="2400" dirty="0" smtClean="0"/>
              <a:t> control is to avoid congestion and maximize video quality in the presence of packet loss. To cope with varying network conditions, and different presentation quality requested by the users, various application- layer </a:t>
            </a:r>
            <a:r>
              <a:rPr lang="en-US" sz="2400" dirty="0" err="1" smtClean="0"/>
              <a:t>QoS</a:t>
            </a:r>
            <a:r>
              <a:rPr lang="en-US" sz="2400" dirty="0" smtClean="0"/>
              <a:t> control techniques have been proposed. The</a:t>
            </a:r>
            <a:r>
              <a:rPr lang="el-GR" sz="2400" dirty="0" smtClean="0"/>
              <a:t> </a:t>
            </a:r>
            <a:r>
              <a:rPr lang="en-US" sz="2400" dirty="0" smtClean="0"/>
              <a:t>application-layer </a:t>
            </a:r>
            <a:r>
              <a:rPr lang="en-US" sz="2400" dirty="0" err="1" smtClean="0"/>
              <a:t>QoS</a:t>
            </a:r>
            <a:r>
              <a:rPr lang="en-US" sz="2400" dirty="0" smtClean="0"/>
              <a:t> control techniques include </a:t>
            </a:r>
            <a:r>
              <a:rPr lang="en-US" sz="2400" u="sng" dirty="0" smtClean="0"/>
              <a:t>congestion control </a:t>
            </a:r>
            <a:r>
              <a:rPr lang="en-US" sz="2400" dirty="0" smtClean="0"/>
              <a:t>and </a:t>
            </a:r>
            <a:r>
              <a:rPr lang="en-US" sz="2400" u="sng" dirty="0" smtClean="0"/>
              <a:t>error control</a:t>
            </a:r>
            <a:r>
              <a:rPr lang="en-US" sz="2400" b="1" dirty="0" smtClean="0"/>
              <a:t>. These techniques are employed by the end systems and do not require any </a:t>
            </a:r>
            <a:r>
              <a:rPr lang="en-US" sz="2400" b="1" dirty="0" err="1" smtClean="0"/>
              <a:t>QoS</a:t>
            </a:r>
            <a:r>
              <a:rPr lang="en-US" sz="2400" b="1" dirty="0" smtClean="0"/>
              <a:t> support from the network.</a:t>
            </a:r>
            <a:endParaRPr lang="el-GR" sz="2400" b="1"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p:cNvPicPr>
            <a:picLocks noChangeAspect="1" noChangeArrowheads="1"/>
          </p:cNvPicPr>
          <p:nvPr/>
        </p:nvPicPr>
        <p:blipFill>
          <a:blip r:embed="rId2" cstate="print"/>
          <a:srcRect/>
          <a:stretch>
            <a:fillRect/>
          </a:stretch>
        </p:blipFill>
        <p:spPr bwMode="auto">
          <a:xfrm>
            <a:off x="742950" y="800100"/>
            <a:ext cx="76581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71414"/>
            <a:ext cx="8286808" cy="4093428"/>
          </a:xfrm>
          <a:prstGeom prst="rect">
            <a:avLst/>
          </a:prstGeom>
        </p:spPr>
        <p:txBody>
          <a:bodyPr wrap="square">
            <a:spAutoFit/>
          </a:bodyPr>
          <a:lstStyle/>
          <a:p>
            <a:r>
              <a:rPr lang="en-US" sz="2000" b="1" dirty="0" smtClean="0"/>
              <a:t>Congestion Control.</a:t>
            </a:r>
          </a:p>
          <a:p>
            <a:endParaRPr lang="en-US" sz="2000" dirty="0" smtClean="0"/>
          </a:p>
          <a:p>
            <a:r>
              <a:rPr lang="en-US" sz="2000" u="sng" dirty="0" smtClean="0"/>
              <a:t>For </a:t>
            </a:r>
            <a:r>
              <a:rPr lang="en-US" sz="2000" u="sng" dirty="0" err="1" smtClean="0"/>
              <a:t>unicast</a:t>
            </a:r>
            <a:r>
              <a:rPr lang="en-US" sz="2000" u="sng" dirty="0" smtClean="0"/>
              <a:t> video</a:t>
            </a:r>
            <a:r>
              <a:rPr lang="en-US" sz="2000" dirty="0" smtClean="0"/>
              <a:t>, existing source-based rate control mechanisms follow two approaches: probe-based and model-based. The probe-based approach is based on probing experiments. In particular, the source probes for the available network bandwidth by adjusting the sending rate in a way that could maintain the packet loss ratio p below a certain threshold </a:t>
            </a:r>
            <a:r>
              <a:rPr lang="en-US" sz="2000" dirty="0" err="1" smtClean="0"/>
              <a:t>Pth</a:t>
            </a:r>
            <a:r>
              <a:rPr lang="en-US" sz="2000" dirty="0" smtClean="0"/>
              <a:t>. There are two ways to adjust the sending rate: (1)</a:t>
            </a:r>
          </a:p>
          <a:p>
            <a:r>
              <a:rPr lang="en-US" sz="2000" dirty="0" smtClean="0"/>
              <a:t>additive increase and multiplicative decrease, and (2) multiplicative increase and multiplicative decrease.</a:t>
            </a:r>
          </a:p>
          <a:p>
            <a:r>
              <a:rPr lang="en-US" sz="2000" dirty="0" smtClean="0"/>
              <a:t>The model-based approach is based on a throughput model of a transmission control protocol (TCP) connection. Specifically, the throughput of a TCP connection can be characterized by the following formula:</a:t>
            </a:r>
          </a:p>
        </p:txBody>
      </p:sp>
      <p:pic>
        <p:nvPicPr>
          <p:cNvPr id="321538" name="Picture 2"/>
          <p:cNvPicPr>
            <a:picLocks noChangeAspect="1" noChangeArrowheads="1"/>
          </p:cNvPicPr>
          <p:nvPr/>
        </p:nvPicPr>
        <p:blipFill>
          <a:blip r:embed="rId2" cstate="print"/>
          <a:srcRect/>
          <a:stretch>
            <a:fillRect/>
          </a:stretch>
        </p:blipFill>
        <p:spPr bwMode="auto">
          <a:xfrm>
            <a:off x="180526" y="5286388"/>
            <a:ext cx="2153072" cy="1152527"/>
          </a:xfrm>
          <a:prstGeom prst="rect">
            <a:avLst/>
          </a:prstGeom>
          <a:noFill/>
          <a:ln w="9525">
            <a:noFill/>
            <a:miter lim="800000"/>
            <a:headEnd/>
            <a:tailEnd/>
          </a:ln>
          <a:effectLst/>
        </p:spPr>
      </p:pic>
      <p:sp>
        <p:nvSpPr>
          <p:cNvPr id="4" name="3 - Ορθογώνιο"/>
          <p:cNvSpPr/>
          <p:nvPr/>
        </p:nvSpPr>
        <p:spPr>
          <a:xfrm>
            <a:off x="2428860" y="4929198"/>
            <a:ext cx="6500858" cy="1323439"/>
          </a:xfrm>
          <a:prstGeom prst="rect">
            <a:avLst/>
          </a:prstGeom>
        </p:spPr>
        <p:txBody>
          <a:bodyPr wrap="square">
            <a:spAutoFit/>
          </a:bodyPr>
          <a:lstStyle/>
          <a:p>
            <a:r>
              <a:rPr lang="en-US" sz="2000" dirty="0" smtClean="0"/>
              <a:t>Where </a:t>
            </a:r>
            <a:r>
              <a:rPr lang="el-GR" sz="2000" dirty="0" smtClean="0"/>
              <a:t>λ</a:t>
            </a:r>
            <a:r>
              <a:rPr lang="en-US" sz="2000" dirty="0" smtClean="0"/>
              <a:t> is throughput of a TCP connection, MTU (maximum transit unit) is the packet size used by the connection, RTT is the round-trip time for the connection, and p is the packet loss ratio experienced by the connection</a:t>
            </a:r>
            <a:endParaRPr lang="el-G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51520" y="528936"/>
            <a:ext cx="849694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4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Τυποποίηση</a:t>
            </a:r>
            <a:endParaRPr kumimoji="0" lang="el-GR" sz="105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rgbClr val="333333"/>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rgbClr val="333333"/>
                </a:solidFill>
                <a:effectLst/>
                <a:latin typeface="Tahoma" pitchFamily="34" charset="0"/>
                <a:ea typeface="Tahoma" pitchFamily="34" charset="0"/>
                <a:cs typeface="Tahoma" pitchFamily="34" charset="0"/>
              </a:rPr>
              <a:t>Οι τύποι των οργανισμών που παράγουν τα πρότυπα, τις προδιαγραφές, τις συστάσεις, ή προ-προτύπων είναι:</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t>Διεθνείς φορείς προτυποποίησης όπως η ISO, IEC και ITU-T - αυτές αναπτύσσουν</a:t>
            </a:r>
            <a:b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br>
            <a: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t>πρότυπα και τις συστάσεις που ισχύουν σε όλο τον κόσμο.</a:t>
            </a:r>
            <a:b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b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t>Περιφερειακή φορείς τυποποίησης όπως η το ETSI - αυτοί παράγουν τα πρότυπα που ισχύουν</a:t>
            </a:r>
            <a:b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br>
            <a: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t>σε μεγάλα μέρη του κόσμου.</a:t>
            </a:r>
            <a:b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b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t>Οι εθνικοί φορείς πρότυπα - τα πρότυπα αυτά παράγουν εφαρμόζεται σε μια μοναδική</a:t>
            </a:r>
            <a:r>
              <a:rPr kumimoji="0" lang="en-US" b="0" i="0" u="none" strike="noStrike" cap="none" normalizeH="0" baseline="0" dirty="0" smtClean="0">
                <a:ln>
                  <a:noFill/>
                </a:ln>
                <a:solidFill>
                  <a:srgbClr val="333333"/>
                </a:solidFill>
                <a:effectLst/>
                <a:latin typeface="Tahoma" pitchFamily="34" charset="0"/>
                <a:ea typeface="Tahoma" pitchFamily="34" charset="0"/>
                <a:cs typeface="Tahoma" pitchFamily="34" charset="0"/>
              </a:rPr>
              <a:t> </a:t>
            </a:r>
            <a: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t>χώρα.</a:t>
            </a:r>
            <a:b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b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t>Οργανισμοί προτυποποίησης όπως IETF - που παράγουν προ-πρότυπα ή λειτουργικές</a:t>
            </a:r>
            <a:b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br>
            <a: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t>εφαρμογές, οι οποίες δεν είναι πρότυπα κατά τη νομική έννοια, αλλά συχνά χρησιμοποιούνται ως βάση των προτύπων που υιοθετηθούν αργότερα από ένα περιφερειακό ή διαπεριφερειακό εθνικό οργανισμό τυποποίησης.</a:t>
            </a:r>
            <a:b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b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rgbClr val="333333"/>
                </a:solidFill>
                <a:effectLst/>
                <a:latin typeface="Tahoma" pitchFamily="34" charset="0"/>
                <a:ea typeface="Tahoma" pitchFamily="34" charset="0"/>
                <a:cs typeface="Tahoma" pitchFamily="34" charset="0"/>
              </a:rPr>
              <a:t>Βιομηχανικοί φορείς τυποποίησης - αυτοί παράγουν τα πρότυπα για τον κλάδο της τεχνολογίας, μερικά εκ των οποίων αργότερα υιοθετήθηκαν από τον ISO.</a:t>
            </a:r>
            <a:endParaRPr kumimoji="0" lang="el-GR" sz="3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225581"/>
            <a:ext cx="8429684" cy="5632311"/>
          </a:xfrm>
          <a:prstGeom prst="rect">
            <a:avLst/>
          </a:prstGeom>
        </p:spPr>
        <p:txBody>
          <a:bodyPr wrap="square">
            <a:spAutoFit/>
          </a:bodyPr>
          <a:lstStyle/>
          <a:p>
            <a:r>
              <a:rPr lang="en-US" sz="2400" b="1" dirty="0" smtClean="0"/>
              <a:t>Error Control. </a:t>
            </a:r>
            <a:r>
              <a:rPr lang="en-US" sz="2400" dirty="0" smtClean="0"/>
              <a:t>In the Internet, packets may be dropped due to congestion at routers,</a:t>
            </a:r>
            <a:r>
              <a:rPr lang="el-GR" sz="2400" dirty="0" smtClean="0"/>
              <a:t> </a:t>
            </a:r>
            <a:r>
              <a:rPr lang="en-US" sz="2400" dirty="0" smtClean="0"/>
              <a:t>they may be misrouted, or they may reach the destination with such a long delay as</a:t>
            </a:r>
            <a:r>
              <a:rPr lang="el-GR" sz="2400" dirty="0" smtClean="0"/>
              <a:t> </a:t>
            </a:r>
            <a:r>
              <a:rPr lang="en-US" sz="2400" dirty="0" smtClean="0"/>
              <a:t>to be considered useless or lost. Packet loss may severely degrade the visual presentation</a:t>
            </a:r>
            <a:r>
              <a:rPr lang="el-GR" sz="2400" dirty="0" smtClean="0"/>
              <a:t> </a:t>
            </a:r>
            <a:r>
              <a:rPr lang="en-US" sz="2400" dirty="0" smtClean="0"/>
              <a:t>quality. To enhance the video quality in presence of packet loss, error-control</a:t>
            </a:r>
            <a:r>
              <a:rPr lang="el-GR" sz="2400" dirty="0" smtClean="0"/>
              <a:t> </a:t>
            </a:r>
            <a:r>
              <a:rPr lang="en-US" sz="2400" dirty="0" smtClean="0"/>
              <a:t>mechanisms have been proposed.</a:t>
            </a:r>
          </a:p>
          <a:p>
            <a:r>
              <a:rPr lang="en-US" sz="2400" dirty="0" smtClean="0"/>
              <a:t>For certain types of data (such as text), packet loss is intolerable while delay is</a:t>
            </a:r>
            <a:r>
              <a:rPr lang="el-GR" sz="2400" dirty="0" smtClean="0"/>
              <a:t> </a:t>
            </a:r>
            <a:r>
              <a:rPr lang="en-US" sz="2400" dirty="0" smtClean="0"/>
              <a:t>acceptable. When a packet is lost, there are two ways to recover the packet: the corrupted</a:t>
            </a:r>
            <a:r>
              <a:rPr lang="el-GR" sz="2400" dirty="0" smtClean="0"/>
              <a:t> </a:t>
            </a:r>
            <a:r>
              <a:rPr lang="en-US" sz="2400" dirty="0" smtClean="0"/>
              <a:t>data must be corrected by traditional forward error correction (FEC), that is,</a:t>
            </a:r>
            <a:r>
              <a:rPr lang="el-GR" sz="2400" dirty="0" smtClean="0"/>
              <a:t> </a:t>
            </a:r>
            <a:r>
              <a:rPr lang="en-US" sz="2400" dirty="0" smtClean="0"/>
              <a:t>channel coding, or the packet must be retransmitted. On the other hand, for real-time</a:t>
            </a:r>
            <a:r>
              <a:rPr lang="el-GR" sz="2400" dirty="0" smtClean="0"/>
              <a:t> </a:t>
            </a:r>
            <a:r>
              <a:rPr lang="en-US" sz="2400" dirty="0" smtClean="0"/>
              <a:t>video, some visual quality degradation is often acceptable while delay must be</a:t>
            </a:r>
            <a:r>
              <a:rPr lang="el-GR" sz="2400" dirty="0" smtClean="0"/>
              <a:t> </a:t>
            </a:r>
            <a:r>
              <a:rPr lang="en-US" sz="2400" dirty="0" smtClean="0"/>
              <a:t>bounded. This feature of real-time video introduces many new error-control mechanisms,</a:t>
            </a:r>
          </a:p>
          <a:p>
            <a:r>
              <a:rPr lang="en-US" sz="2400" dirty="0" smtClean="0"/>
              <a:t>which are applicable to video applications but not applicable to traditional</a:t>
            </a:r>
          </a:p>
          <a:p>
            <a:r>
              <a:rPr lang="en-US" sz="2400" dirty="0" smtClean="0"/>
              <a:t>data such as text.</a:t>
            </a:r>
            <a:endParaRPr lang="el-GR" sz="2400"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71472" y="214290"/>
            <a:ext cx="1717137" cy="461665"/>
          </a:xfrm>
          <a:prstGeom prst="rect">
            <a:avLst/>
          </a:prstGeom>
          <a:noFill/>
        </p:spPr>
        <p:txBody>
          <a:bodyPr wrap="none" rtlCol="0">
            <a:spAutoFit/>
          </a:bodyPr>
          <a:lstStyle/>
          <a:p>
            <a:r>
              <a:rPr lang="el-GR" sz="2400" dirty="0" smtClean="0"/>
              <a:t>Σελ  </a:t>
            </a:r>
            <a:r>
              <a:rPr lang="en-US" sz="2400" dirty="0" smtClean="0"/>
              <a:t>450-456</a:t>
            </a:r>
            <a:endParaRPr lang="el-GR" sz="2400" dirty="0"/>
          </a:p>
        </p:txBody>
      </p:sp>
      <p:sp>
        <p:nvSpPr>
          <p:cNvPr id="3" name="2 - Ορθογώνιο"/>
          <p:cNvSpPr/>
          <p:nvPr/>
        </p:nvSpPr>
        <p:spPr>
          <a:xfrm>
            <a:off x="357158" y="714356"/>
            <a:ext cx="8572560" cy="4893647"/>
          </a:xfrm>
          <a:prstGeom prst="rect">
            <a:avLst/>
          </a:prstGeom>
        </p:spPr>
        <p:txBody>
          <a:bodyPr wrap="square">
            <a:spAutoFit/>
          </a:bodyPr>
          <a:lstStyle/>
          <a:p>
            <a:r>
              <a:rPr lang="en-US" sz="2400" b="1" dirty="0" smtClean="0"/>
              <a:t>Media Synchronization</a:t>
            </a:r>
          </a:p>
          <a:p>
            <a:r>
              <a:rPr lang="en-US" sz="2400" dirty="0" smtClean="0"/>
              <a:t>Media synchronization is a major feature that distinguishes multimedia applications</a:t>
            </a:r>
            <a:r>
              <a:rPr lang="el-GR" sz="2400" dirty="0" smtClean="0"/>
              <a:t> </a:t>
            </a:r>
            <a:r>
              <a:rPr lang="en-US" sz="2400" dirty="0" smtClean="0"/>
              <a:t>from other traditional data applications. With media synchronization mechanisms,</a:t>
            </a:r>
            <a:r>
              <a:rPr lang="el-GR" sz="2400" dirty="0" smtClean="0"/>
              <a:t> </a:t>
            </a:r>
            <a:r>
              <a:rPr lang="en-US" sz="2400" dirty="0" smtClean="0"/>
              <a:t>the application at the receiver side can present various media streams in the same</a:t>
            </a:r>
            <a:r>
              <a:rPr lang="el-GR" sz="2400" dirty="0" smtClean="0"/>
              <a:t> </a:t>
            </a:r>
            <a:r>
              <a:rPr lang="en-US" sz="2400" dirty="0" smtClean="0"/>
              <a:t>way as they were originally captured. An example of media synchronization is</a:t>
            </a:r>
            <a:r>
              <a:rPr lang="el-GR" sz="2400" dirty="0" smtClean="0"/>
              <a:t> </a:t>
            </a:r>
            <a:r>
              <a:rPr lang="en-US" sz="2400" dirty="0" smtClean="0"/>
              <a:t>that the movements of a speaker’s lips match the played-out audio.</a:t>
            </a:r>
            <a:r>
              <a:rPr lang="el-GR" sz="2400" dirty="0" smtClean="0"/>
              <a:t> </a:t>
            </a:r>
            <a:r>
              <a:rPr lang="en-US" sz="2400" dirty="0" smtClean="0"/>
              <a:t>A major feature that distinguishes multimedia applications from other traditional</a:t>
            </a:r>
            <a:r>
              <a:rPr lang="el-GR" sz="2400" dirty="0" smtClean="0"/>
              <a:t> </a:t>
            </a:r>
            <a:r>
              <a:rPr lang="en-US" sz="2400" dirty="0" smtClean="0"/>
              <a:t>data applications is the integration of various media streams that must be presented</a:t>
            </a:r>
            <a:r>
              <a:rPr lang="el-GR" sz="2400" dirty="0" smtClean="0"/>
              <a:t> </a:t>
            </a:r>
            <a:r>
              <a:rPr lang="en-US" sz="2400" dirty="0" smtClean="0"/>
              <a:t>in a synchronized fashion. For example, in distance learning, the presentation of</a:t>
            </a:r>
            <a:r>
              <a:rPr lang="el-GR" sz="2400" dirty="0" smtClean="0"/>
              <a:t> </a:t>
            </a:r>
            <a:r>
              <a:rPr lang="en-US" sz="2400" dirty="0" smtClean="0"/>
              <a:t>slides should be synchronized with the commenting audio stream. Otherwise, the</a:t>
            </a:r>
          </a:p>
          <a:p>
            <a:r>
              <a:rPr lang="en-US" sz="2400" dirty="0" smtClean="0"/>
              <a:t>current slide being displayed on the screen may not correspond to the lecturer’s explanation heard by the students, which is annoying.</a:t>
            </a:r>
            <a:endParaRPr lang="el-GR" sz="24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428604"/>
            <a:ext cx="8572560" cy="4154984"/>
          </a:xfrm>
          <a:prstGeom prst="rect">
            <a:avLst/>
          </a:prstGeom>
        </p:spPr>
        <p:txBody>
          <a:bodyPr wrap="square">
            <a:spAutoFit/>
          </a:bodyPr>
          <a:lstStyle/>
          <a:p>
            <a:r>
              <a:rPr lang="en-US" sz="2400" dirty="0" smtClean="0"/>
              <a:t>There are three levels of synchronization, namely, </a:t>
            </a:r>
            <a:r>
              <a:rPr lang="en-US" sz="2400" dirty="0" err="1" smtClean="0"/>
              <a:t>intrastream</a:t>
            </a:r>
            <a:r>
              <a:rPr lang="en-US" sz="2400" dirty="0" smtClean="0"/>
              <a:t>, </a:t>
            </a:r>
            <a:r>
              <a:rPr lang="en-US" sz="2400" dirty="0" err="1" smtClean="0"/>
              <a:t>interstream</a:t>
            </a:r>
            <a:r>
              <a:rPr lang="en-US" sz="2400" dirty="0" smtClean="0"/>
              <a:t>, and </a:t>
            </a:r>
            <a:r>
              <a:rPr lang="en-US" sz="2400" dirty="0" err="1" smtClean="0"/>
              <a:t>interobject</a:t>
            </a:r>
            <a:r>
              <a:rPr lang="en-US" sz="2400" dirty="0" smtClean="0"/>
              <a:t> synchronization</a:t>
            </a:r>
          </a:p>
          <a:p>
            <a:endParaRPr lang="en-US" sz="2400" dirty="0" smtClean="0"/>
          </a:p>
          <a:p>
            <a:r>
              <a:rPr lang="en-US" sz="2400" b="1" dirty="0" err="1" smtClean="0"/>
              <a:t>Intrastream</a:t>
            </a:r>
            <a:r>
              <a:rPr lang="en-US" sz="2400" b="1" dirty="0" smtClean="0"/>
              <a:t> Synchronization.</a:t>
            </a:r>
            <a:r>
              <a:rPr lang="en-US" sz="2400" dirty="0" smtClean="0"/>
              <a:t> The lowest layer of continuous media or </a:t>
            </a:r>
            <a:r>
              <a:rPr lang="en-US" sz="2400" dirty="0" err="1" smtClean="0"/>
              <a:t>timedependent</a:t>
            </a:r>
            <a:r>
              <a:rPr lang="en-US" sz="2400" dirty="0" smtClean="0"/>
              <a:t> data (such as video and audio) is the media layer. The unit of the media layer is a logical data unit such as a video/audio frame, which adheres to strict temporal constraints to ensure acceptable user perception at playback. Synchronization at this layer is referred to as </a:t>
            </a:r>
            <a:r>
              <a:rPr lang="en-US" sz="2400" dirty="0" err="1" smtClean="0"/>
              <a:t>intrastream</a:t>
            </a:r>
            <a:r>
              <a:rPr lang="en-US" sz="2400" dirty="0" smtClean="0"/>
              <a:t> synchronization, which maintains the continuity of logical data units. Without </a:t>
            </a:r>
            <a:r>
              <a:rPr lang="en-US" sz="2400" dirty="0" err="1" smtClean="0"/>
              <a:t>intrastream</a:t>
            </a:r>
            <a:r>
              <a:rPr lang="en-US" sz="2400" dirty="0" smtClean="0"/>
              <a:t> synchronization, the presentation of the stream may be interrupted by pauses or gaps.</a:t>
            </a:r>
            <a:endParaRPr lang="el-GR" sz="2400"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85728"/>
            <a:ext cx="8715436" cy="6370975"/>
          </a:xfrm>
          <a:prstGeom prst="rect">
            <a:avLst/>
          </a:prstGeom>
        </p:spPr>
        <p:txBody>
          <a:bodyPr wrap="square">
            <a:spAutoFit/>
          </a:bodyPr>
          <a:lstStyle/>
          <a:p>
            <a:r>
              <a:rPr lang="en-US" sz="2400" b="1" dirty="0" err="1" smtClean="0"/>
              <a:t>Interstream</a:t>
            </a:r>
            <a:r>
              <a:rPr lang="en-US" sz="2400" b="1" dirty="0" smtClean="0"/>
              <a:t> Synchronization. </a:t>
            </a:r>
            <a:r>
              <a:rPr lang="en-US" sz="2400" dirty="0" smtClean="0"/>
              <a:t>The second layer of time-dependent data is the stream layer. The unit of the stream layer is a whole stream. Synchronization at this layer is referred to as </a:t>
            </a:r>
            <a:r>
              <a:rPr lang="en-US" sz="2400" dirty="0" err="1" smtClean="0"/>
              <a:t>interstream</a:t>
            </a:r>
            <a:r>
              <a:rPr lang="en-US" sz="2400" dirty="0" smtClean="0"/>
              <a:t> synchronization, which maintains temporal relationships among different continuous media. Without </a:t>
            </a:r>
            <a:r>
              <a:rPr lang="en-US" sz="2400" dirty="0" err="1" smtClean="0"/>
              <a:t>interstream</a:t>
            </a:r>
            <a:r>
              <a:rPr lang="en-US" sz="2400" dirty="0" smtClean="0"/>
              <a:t> synchronization, skew between the streams may become intolerable. For example, users could be annoyed if they notice that the movements of the lips of a speaker do not correspond to the presented audio.</a:t>
            </a:r>
          </a:p>
          <a:p>
            <a:endParaRPr lang="en-US" sz="2400" dirty="0" smtClean="0"/>
          </a:p>
          <a:p>
            <a:r>
              <a:rPr lang="en-US" sz="2400" b="1" dirty="0" err="1" smtClean="0"/>
              <a:t>Interobject</a:t>
            </a:r>
            <a:r>
              <a:rPr lang="en-US" sz="2400" b="1" dirty="0" smtClean="0"/>
              <a:t> Synchronization.</a:t>
            </a:r>
            <a:r>
              <a:rPr lang="en-US" sz="2400" dirty="0" smtClean="0"/>
              <a:t> The highest layer of the multimedia document is the object layer, which integrates streams and time-independent data such as text and still images. Synchronization at this layer is referred to as </a:t>
            </a:r>
            <a:r>
              <a:rPr lang="en-US" sz="2400" dirty="0" err="1" smtClean="0"/>
              <a:t>interobject</a:t>
            </a:r>
            <a:r>
              <a:rPr lang="en-US" sz="2400" dirty="0" smtClean="0"/>
              <a:t> synchronization. The objective of </a:t>
            </a:r>
            <a:r>
              <a:rPr lang="en-US" sz="2400" dirty="0" err="1" smtClean="0"/>
              <a:t>interobject</a:t>
            </a:r>
            <a:r>
              <a:rPr lang="en-US" sz="2400" dirty="0" smtClean="0"/>
              <a:t> synchronization is to start and stop the presentation of the time-independent data within a tolerable time interval, if some previously defined points of the presentation of a time-dependent media object are reached. Without </a:t>
            </a:r>
            <a:r>
              <a:rPr lang="en-US" sz="2400" dirty="0" err="1" smtClean="0"/>
              <a:t>interobject</a:t>
            </a:r>
            <a:r>
              <a:rPr lang="en-US" sz="2400" dirty="0" smtClean="0"/>
              <a:t> synchronization, for example, the audience of a slide show could be annoyed if the audio is commenting on one slide while another slide being presented.</a:t>
            </a:r>
            <a:endParaRPr lang="el-GR" sz="2400"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85728"/>
            <a:ext cx="8786874" cy="7109639"/>
          </a:xfrm>
          <a:prstGeom prst="rect">
            <a:avLst/>
          </a:prstGeom>
        </p:spPr>
        <p:txBody>
          <a:bodyPr wrap="square">
            <a:spAutoFit/>
          </a:bodyPr>
          <a:lstStyle/>
          <a:p>
            <a:r>
              <a:rPr lang="en-US" sz="2400" dirty="0" smtClean="0"/>
              <a:t>The essential part of any media synchronization mechanism is the specifications of the temporal relations within a medium and between the media. The temporal relations can be specified either automatically or manually. In the case of audio/ video recording and playback, the relations are specified automatically by the recording device.</a:t>
            </a:r>
          </a:p>
          <a:p>
            <a:endParaRPr lang="en-US" sz="2400" dirty="0" smtClean="0"/>
          </a:p>
          <a:p>
            <a:r>
              <a:rPr lang="en-US" sz="2400" dirty="0" smtClean="0"/>
              <a:t>A widely used specification method for continuous media is axes-based specifications or time-stamping: at the source, a stream is time-stamped to keep temporal information within the stream and with respect to other streams</a:t>
            </a:r>
          </a:p>
          <a:p>
            <a:endParaRPr lang="en-US" sz="2400" dirty="0" smtClean="0"/>
          </a:p>
          <a:p>
            <a:r>
              <a:rPr lang="en-US" sz="2400" dirty="0" smtClean="0"/>
              <a:t>Besides specifying the temporal relations, it is desirable that synchronization be supported by each component on the transport path. For example, the servers store large amounts of data in such way that retrieval is quick and efficient to reduce delay; the network provides sufficient bandwidth, and delay and jitter introduced by the network are tolerable to the multimedia applications</a:t>
            </a:r>
          </a:p>
          <a:p>
            <a:endParaRPr lang="en-US" sz="2400" dirty="0" smtClean="0"/>
          </a:p>
          <a:p>
            <a:endParaRPr lang="el-GR" sz="2400"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0"/>
            <a:ext cx="8858280" cy="6001643"/>
          </a:xfrm>
          <a:prstGeom prst="rect">
            <a:avLst/>
          </a:prstGeom>
        </p:spPr>
        <p:txBody>
          <a:bodyPr wrap="square">
            <a:spAutoFit/>
          </a:bodyPr>
          <a:lstStyle/>
          <a:p>
            <a:r>
              <a:rPr lang="en-US" sz="2400" b="1" dirty="0" smtClean="0"/>
              <a:t>Protocols for Streaming Media</a:t>
            </a:r>
          </a:p>
          <a:p>
            <a:r>
              <a:rPr lang="en-US" sz="2400" dirty="0" smtClean="0"/>
              <a:t>Protocols are designed and standardized for communication between clients and streaming servers. Protocols for streaming media provide such services as network addressing, transport, and session control. According to their functionalities, the protocols can be classified into three categories: network-layer protocol such as Internet protocol (IP), transport protocol such as user datagram protocol (UDP), and session control protocol such as real-time streaming protocol (RTSP).</a:t>
            </a:r>
          </a:p>
          <a:p>
            <a:r>
              <a:rPr lang="en-US" sz="2400" b="1" dirty="0" smtClean="0"/>
              <a:t>Network-layer protocol </a:t>
            </a:r>
            <a:r>
              <a:rPr lang="en-US" sz="2400" dirty="0" smtClean="0"/>
              <a:t>provides basic network service support such as network addressing. The IP serves as the network-layer protocol for Internet video streaming. </a:t>
            </a:r>
          </a:p>
          <a:p>
            <a:r>
              <a:rPr lang="en-US" sz="2400" b="1" dirty="0" smtClean="0"/>
              <a:t>Transport protocol</a:t>
            </a:r>
            <a:r>
              <a:rPr lang="en-US" sz="2400" dirty="0" smtClean="0"/>
              <a:t> provides end-to-end network transport functions for streaming applications. Transport protocols include UDP, TCP, real-time transport protocol (RTP), and real-time control protocol (RTCP). UDP and TCP are lower-layer transport protocols while RTP and RTCP are upper-layer transport protocols, which are implemented on top of UDP/TCP..</a:t>
            </a:r>
            <a:endParaRPr lang="el-GR" sz="240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71414"/>
            <a:ext cx="8929718" cy="6740307"/>
          </a:xfrm>
          <a:prstGeom prst="rect">
            <a:avLst/>
          </a:prstGeom>
        </p:spPr>
        <p:txBody>
          <a:bodyPr wrap="square">
            <a:spAutoFit/>
          </a:bodyPr>
          <a:lstStyle/>
          <a:p>
            <a:r>
              <a:rPr lang="en-US" sz="2400" b="1" dirty="0" smtClean="0"/>
              <a:t>Transport Protocols. </a:t>
            </a:r>
            <a:r>
              <a:rPr lang="en-US" sz="2400" dirty="0" smtClean="0"/>
              <a:t>The transport protocol family for media streaming includes UDP, TCP, RTP, and RTCP protocols [135]. UDP and TCP provide basic transport functions, while RTP and RTCP run on top of UDP/TCP. UDP and TCP protocols support such functions as multiplexing, error control, congestion control, or flow control. These functions can be briefly described as follows. First, UDP and TCP can multiplex data streams for different applications running on the same machine with the same IP address. Secondly, for the purpose of error control, TCP and most UDP implementations employ the checksum to detect bit errors. If single or multiple bit errors are detected in the incoming packet, the TCP/UDP layer discards the packet so that the upper layer (e.g., RTP) will not receive the corrupted packet.</a:t>
            </a:r>
          </a:p>
          <a:p>
            <a:r>
              <a:rPr lang="en-US" sz="2400" dirty="0" smtClean="0"/>
              <a:t>On the other hand, different from UDP, TCP uses retransmission to recover lost packets. Therefore, TCP provides reliable transmission while UDP does not. Thirdly, TCP employs congestion control to avoid sending too much traffic,</a:t>
            </a:r>
          </a:p>
          <a:p>
            <a:r>
              <a:rPr lang="en-US" sz="2400" dirty="0" smtClean="0"/>
              <a:t>which may cause network congestion. This is another feature that distinguishes</a:t>
            </a:r>
          </a:p>
          <a:p>
            <a:r>
              <a:rPr lang="en-US" sz="2400" dirty="0" smtClean="0"/>
              <a:t>TCP from UDP. Lastly, TCP employs flow control to prevent the receiver buffer from overflowing while UDP does not have any flow control mechanisms.</a:t>
            </a:r>
            <a:endParaRPr lang="el-GR" sz="2400"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571480"/>
            <a:ext cx="8429684" cy="3785652"/>
          </a:xfrm>
          <a:prstGeom prst="rect">
            <a:avLst/>
          </a:prstGeom>
        </p:spPr>
        <p:txBody>
          <a:bodyPr wrap="square">
            <a:spAutoFit/>
          </a:bodyPr>
          <a:lstStyle/>
          <a:p>
            <a:r>
              <a:rPr lang="en-US" sz="2400" dirty="0" smtClean="0"/>
              <a:t>Since TCP retransmission introduces delays that are not acceptable for streaming applications with stringent delay requirements, UDP is typically employed as the transport protocol for video streams. In addition, since UDP does not guarantee packet delivery, the receiver needs to rely on the upper layer (i.e., RTP) to detect packet loss.</a:t>
            </a:r>
          </a:p>
          <a:p>
            <a:r>
              <a:rPr lang="en-US" sz="2400" dirty="0" smtClean="0"/>
              <a:t>RTP is an Internet standard protocol designed to provide end-to-end transport functions for supporting real-time applications. RTCP is a companion protocol  with RTP and is designed to provide </a:t>
            </a:r>
            <a:r>
              <a:rPr lang="en-US" sz="2400" dirty="0" err="1" smtClean="0"/>
              <a:t>QoS</a:t>
            </a:r>
            <a:r>
              <a:rPr lang="en-US" sz="2400" dirty="0" smtClean="0"/>
              <a:t> feedback to the participants of an RTP session. In other words, RTP is a data transfer protocol while RTCP is a control protocol.</a:t>
            </a:r>
            <a:endParaRPr lang="el-GR" sz="2400"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85728"/>
            <a:ext cx="8715436" cy="6740307"/>
          </a:xfrm>
          <a:prstGeom prst="rect">
            <a:avLst/>
          </a:prstGeom>
        </p:spPr>
        <p:txBody>
          <a:bodyPr wrap="square">
            <a:spAutoFit/>
          </a:bodyPr>
          <a:lstStyle/>
          <a:p>
            <a:r>
              <a:rPr lang="en-US" sz="2400" dirty="0" smtClean="0"/>
              <a:t>RTP does not guarantee </a:t>
            </a:r>
            <a:r>
              <a:rPr lang="en-US" sz="2400" dirty="0" err="1" smtClean="0"/>
              <a:t>QoS</a:t>
            </a:r>
            <a:r>
              <a:rPr lang="en-US" sz="2400" dirty="0" smtClean="0"/>
              <a:t> or reliable delivery, but rather provides the following functions in support of media streaming:</a:t>
            </a:r>
          </a:p>
          <a:p>
            <a:r>
              <a:rPr lang="en-US" sz="2400" dirty="0" smtClean="0"/>
              <a:t>. Time-stamping. RTP provides time-stamping to synchronize different media</a:t>
            </a:r>
          </a:p>
          <a:p>
            <a:r>
              <a:rPr lang="en-US" sz="2400" dirty="0" smtClean="0"/>
              <a:t>streams. Note that RTP itself is not responsible for the synchronization,</a:t>
            </a:r>
          </a:p>
          <a:p>
            <a:r>
              <a:rPr lang="en-US" sz="2400" dirty="0" smtClean="0"/>
              <a:t>which is left to the applications.</a:t>
            </a:r>
          </a:p>
          <a:p>
            <a:r>
              <a:rPr lang="en-US" sz="2400" dirty="0" smtClean="0"/>
              <a:t>. Sequence numbering. Since packets arriving at the receiver may be out of</a:t>
            </a:r>
          </a:p>
          <a:p>
            <a:r>
              <a:rPr lang="en-US" sz="2400" dirty="0" smtClean="0"/>
              <a:t>sequence (UDP does not deliver packets in sequence), RTP employs sequence numbering to place the incoming RTP packets in the correct order. The sequence number is also used for packet loss detection.</a:t>
            </a:r>
          </a:p>
          <a:p>
            <a:r>
              <a:rPr lang="en-US" sz="2400" dirty="0" smtClean="0"/>
              <a:t>. Payload type identification. The type of the payload contained in an RTP packet is indicated by an RTP-header field called payload type identifier. The receiver interprets the contents of the packet based on the payload type identifier. Certain common payload types such as MPEG-1/2 audio and video have been assigned payload type numbers. For other payloads, this assignment can be done with session control protocols</a:t>
            </a:r>
          </a:p>
          <a:p>
            <a:r>
              <a:rPr lang="en-US" sz="2400" dirty="0" smtClean="0"/>
              <a:t>. Source identification. The source of each RTP packet is identified by an </a:t>
            </a:r>
            <a:r>
              <a:rPr lang="en-US" sz="2400" dirty="0" err="1" smtClean="0"/>
              <a:t>RTPheader</a:t>
            </a:r>
            <a:r>
              <a:rPr lang="en-US" sz="2400" dirty="0" smtClean="0"/>
              <a:t> a means for the receiver to distinguish different sources.</a:t>
            </a:r>
          </a:p>
          <a:p>
            <a:endParaRPr lang="el-GR" sz="24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14290"/>
            <a:ext cx="8715436" cy="6001643"/>
          </a:xfrm>
          <a:prstGeom prst="rect">
            <a:avLst/>
          </a:prstGeom>
        </p:spPr>
        <p:txBody>
          <a:bodyPr wrap="square">
            <a:spAutoFit/>
          </a:bodyPr>
          <a:lstStyle/>
          <a:p>
            <a:r>
              <a:rPr lang="en-US" sz="2400" dirty="0" smtClean="0"/>
              <a:t>RTCP is the control protocol designed to work in conjunction with RTP. In an RTP session, participants periodically send RTCP packets to convey feedback on quality of data delivery and information of membership. RTCP essentially provides the following services.</a:t>
            </a:r>
          </a:p>
          <a:p>
            <a:r>
              <a:rPr lang="en-US" sz="2400" dirty="0" smtClean="0"/>
              <a:t>. </a:t>
            </a:r>
            <a:r>
              <a:rPr lang="en-US" sz="2400" dirty="0" err="1" smtClean="0"/>
              <a:t>QoS</a:t>
            </a:r>
            <a:r>
              <a:rPr lang="en-US" sz="2400" dirty="0" smtClean="0"/>
              <a:t> feedback. This is the primary function of RTCP. RTCP provides feedback to an application regarding the quality of data distribution. The feedback is in the form of sender reports (sent by the source) and receiver reports (sent by the receiver). The reports can contain information on the quality of reception such as: (1) fraction of the lost RTP packets, since the last report; (2) cumulative number of lost packets, since the beginning of reception; (3) packet </a:t>
            </a:r>
            <a:r>
              <a:rPr lang="en-US" sz="2400" dirty="0" err="1" smtClean="0"/>
              <a:t>interarrival</a:t>
            </a:r>
            <a:r>
              <a:rPr lang="en-US" sz="2400" dirty="0" smtClean="0"/>
              <a:t> jitter; and (4) delay since receiving the last sender’s report. The control information is useful to the senders, the receivers, and third-party monitors.  Based on the feedback, the sender can adjust its transmission rate, the receivers can determine whether congestion is local, regional, or global, and the network manager can evaluate the network performance for multicast distribution.</a:t>
            </a:r>
            <a:endParaRPr lang="el-G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79512" y="207814"/>
            <a:ext cx="8640960" cy="65864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4000" b="1" dirty="0" smtClean="0">
                <a:latin typeface="Tahoma" pitchFamily="34" charset="0"/>
                <a:ea typeface="Tahoma" pitchFamily="34" charset="0"/>
                <a:cs typeface="Tahoma" pitchFamily="34" charset="0"/>
              </a:rPr>
              <a:t>ITU</a:t>
            </a:r>
            <a:endParaRPr kumimoji="0" lang="el-GR" sz="4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ahoma" pitchFamily="34" charset="0"/>
                <a:ea typeface="Tahoma" pitchFamily="34" charset="0"/>
                <a:cs typeface="Tahoma" pitchFamily="34" charset="0"/>
              </a:rPr>
              <a:t>ITU, οργανισμός του ΟΗΕ, είναι υπεύθυνος για το συντονισμό των παγκόσμιων τηλεπικοινωνιακών δικτύων και υπηρεσιών μεταξύ των κυβερνήσεων και του ιδιωτικού τομέα. Περιοχές εφαρμογής του τομέα GII  της ITU είναι οι εξής: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οικιακή ψυχαγωγία</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ηλεκτρονικό εμπόριο</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διεπιχειρησιακή διαδικασίες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προσωπικές επικοινωνίες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δημόσιας υπηρεσίας ηλεκτρονικών επικοινωνιών</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δημοσιεύσεις.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Πτυχές εφαρμογής στην GII περιλαμβάνουν:</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ιατρική πληροφορική</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βιβλιοθήκες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ηλεκτρονικά μουσεία</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οδικών μεταφορών πληροφορικής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βιομηχανικών επικοινωνίας πολυμέσων</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εργονομία</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κωδικοποίηση και συμβολοσειρές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Γεωγραφικά Συστήματα Πληροφοριών.</a:t>
            </a:r>
            <a:endParaRPr kumimoji="0" lang="el-GR" sz="3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38714"/>
            <a:ext cx="8715436" cy="6740307"/>
          </a:xfrm>
          <a:prstGeom prst="rect">
            <a:avLst/>
          </a:prstGeom>
        </p:spPr>
        <p:txBody>
          <a:bodyPr wrap="square">
            <a:spAutoFit/>
          </a:bodyPr>
          <a:lstStyle/>
          <a:p>
            <a:r>
              <a:rPr lang="en-US" sz="2400" dirty="0" smtClean="0"/>
              <a:t>. Participant identification. A source can be identified by the SSRC field in the</a:t>
            </a:r>
          </a:p>
          <a:p>
            <a:r>
              <a:rPr lang="en-US" sz="2400" dirty="0" smtClean="0"/>
              <a:t>RTP header. The RTCP provides human-friendly mechanisms for source identification. Specifically, the RTCO SDES (source description) packet contains textual information called canonical names as globally unique identifiers of the session participants. It may include a user’s name, telephone number, e-mail address, and other information.</a:t>
            </a:r>
          </a:p>
          <a:p>
            <a:r>
              <a:rPr lang="en-US" sz="2400" dirty="0" smtClean="0"/>
              <a:t>. Control packet scaling. To scale that the RTCP controls packet transmission</a:t>
            </a:r>
          </a:p>
          <a:p>
            <a:r>
              <a:rPr lang="en-US" sz="2400" dirty="0" smtClean="0"/>
              <a:t>with the number of participants, a control mechanism is designed as follows.</a:t>
            </a:r>
          </a:p>
          <a:p>
            <a:r>
              <a:rPr lang="en-US" sz="2400" dirty="0" smtClean="0"/>
              <a:t>The control mechanism keeps the total control packets to 5 percent of the</a:t>
            </a:r>
          </a:p>
          <a:p>
            <a:r>
              <a:rPr lang="en-US" sz="2400" dirty="0" smtClean="0"/>
              <a:t>total session bandwidth. Among the control packets, 25 percent are allocated</a:t>
            </a:r>
          </a:p>
          <a:p>
            <a:r>
              <a:rPr lang="en-US" sz="2400" dirty="0" smtClean="0"/>
              <a:t>to the sender reports and 75 percent to the receiver reports. To prevent control packet starvation, at least one control packet is sent within 5 s at the sender or receiver.</a:t>
            </a:r>
          </a:p>
          <a:p>
            <a:r>
              <a:rPr lang="en-US" sz="2400" dirty="0" smtClean="0"/>
              <a:t>. Inter media synchronization. The RTCP sender reports contain an indication of real time and the corresponding RTP time-stamp. This can be used in </a:t>
            </a:r>
            <a:r>
              <a:rPr lang="en-US" sz="2400" dirty="0" err="1" smtClean="0"/>
              <a:t>intermedia</a:t>
            </a:r>
            <a:r>
              <a:rPr lang="en-US" sz="2400" dirty="0" smtClean="0"/>
              <a:t> synchronization like lip synchronization in video.</a:t>
            </a:r>
          </a:p>
          <a:p>
            <a:r>
              <a:rPr lang="en-US" sz="2400" dirty="0" smtClean="0"/>
              <a:t>. Minimal session control information. This optional functionality can be used</a:t>
            </a:r>
          </a:p>
          <a:p>
            <a:r>
              <a:rPr lang="en-US" sz="2400" dirty="0" smtClean="0"/>
              <a:t>for transporting session information such as names of the participants.</a:t>
            </a:r>
            <a:endParaRPr lang="el-GR" sz="2400"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p:cNvPicPr>
            <a:picLocks noChangeAspect="1" noChangeArrowheads="1"/>
          </p:cNvPicPr>
          <p:nvPr/>
        </p:nvPicPr>
        <p:blipFill>
          <a:blip r:embed="rId2" cstate="print"/>
          <a:srcRect/>
          <a:stretch>
            <a:fillRect/>
          </a:stretch>
        </p:blipFill>
        <p:spPr bwMode="auto">
          <a:xfrm>
            <a:off x="793224" y="1285860"/>
            <a:ext cx="7350676" cy="5357826"/>
          </a:xfrm>
          <a:prstGeom prst="rect">
            <a:avLst/>
          </a:prstGeom>
          <a:noFill/>
          <a:ln w="9525">
            <a:noFill/>
            <a:miter lim="800000"/>
            <a:headEnd/>
            <a:tailEnd/>
          </a:ln>
          <a:effectLst/>
        </p:spPr>
      </p:pic>
      <p:sp>
        <p:nvSpPr>
          <p:cNvPr id="2" name="1 - Ορθογώνιο"/>
          <p:cNvSpPr/>
          <p:nvPr/>
        </p:nvSpPr>
        <p:spPr>
          <a:xfrm>
            <a:off x="214282" y="285728"/>
            <a:ext cx="8643998" cy="1200329"/>
          </a:xfrm>
          <a:prstGeom prst="rect">
            <a:avLst/>
          </a:prstGeom>
        </p:spPr>
        <p:txBody>
          <a:bodyPr wrap="square">
            <a:spAutoFit/>
          </a:bodyPr>
          <a:lstStyle/>
          <a:p>
            <a:r>
              <a:rPr lang="en-US" sz="2400" b="1" dirty="0" smtClean="0"/>
              <a:t>Session control protocol </a:t>
            </a:r>
            <a:r>
              <a:rPr lang="en-US" sz="2400" dirty="0" smtClean="0"/>
              <a:t>defines the messages and procedures to control the delivery of the multimedia data during an established session. The RTSP and the session initiation protocol (SIP) are such session control protocols</a:t>
            </a:r>
            <a:endParaRPr lang="el-GR" sz="2400"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285728"/>
            <a:ext cx="8643998" cy="5632311"/>
          </a:xfrm>
          <a:prstGeom prst="rect">
            <a:avLst/>
          </a:prstGeom>
        </p:spPr>
        <p:txBody>
          <a:bodyPr wrap="square">
            <a:spAutoFit/>
          </a:bodyPr>
          <a:lstStyle/>
          <a:p>
            <a:r>
              <a:rPr lang="en-US" sz="2400" b="1" dirty="0" smtClean="0"/>
              <a:t>Session Control Protocols (RTSP and SIP). </a:t>
            </a:r>
            <a:r>
              <a:rPr lang="en-US" sz="2400" dirty="0" smtClean="0"/>
              <a:t>The RTSP is a session control protocol for streaming media over the Internet. One of the main functions of RTSP is to support VCR-like control operations such as stop, pause/resume, fast forward, and fast backward. In addition, RTSP also provides means for choosing delivery channels (e.g., UDP, multicast UDP, or TCP), and delivery mechanisms based upon RTP. RTSP works for multicast as well as </a:t>
            </a:r>
            <a:r>
              <a:rPr lang="en-US" sz="2400" dirty="0" err="1" smtClean="0"/>
              <a:t>unicast</a:t>
            </a:r>
            <a:r>
              <a:rPr lang="en-US" sz="2400" dirty="0" smtClean="0"/>
              <a:t>. Another main function of RTSP is to establish and control streams of continuous audio and video media between the media server and the clients. Specifically, RTSP provides the following operations.</a:t>
            </a:r>
          </a:p>
          <a:p>
            <a:r>
              <a:rPr lang="en-US" sz="2400" dirty="0" smtClean="0"/>
              <a:t>. Media retrieval. The client can request a presentation description, and ask the server to set up a session to send the requested media data.</a:t>
            </a:r>
          </a:p>
          <a:p>
            <a:r>
              <a:rPr lang="en-US" sz="2400" dirty="0" smtClean="0"/>
              <a:t>. Adding media to an existing session. The server or the client can notify each</a:t>
            </a:r>
          </a:p>
          <a:p>
            <a:r>
              <a:rPr lang="en-US" sz="2400" dirty="0" smtClean="0"/>
              <a:t>other about any additional media becoming available to the established session. In RTSP, each presentation and media stream is identified by an RTSP universal resource locator (URLS). </a:t>
            </a:r>
            <a:endParaRPr lang="el-GR" sz="24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571480"/>
            <a:ext cx="8501122" cy="4154984"/>
          </a:xfrm>
          <a:prstGeom prst="rect">
            <a:avLst/>
          </a:prstGeom>
        </p:spPr>
        <p:txBody>
          <a:bodyPr wrap="square">
            <a:spAutoFit/>
          </a:bodyPr>
          <a:lstStyle/>
          <a:p>
            <a:r>
              <a:rPr lang="en-US" sz="2400" b="1" dirty="0" smtClean="0"/>
              <a:t>SIP</a:t>
            </a:r>
            <a:r>
              <a:rPr lang="en-US" sz="2400" dirty="0" smtClean="0"/>
              <a:t> is another session control protocol. Similar to RTSP, SIP can also create and terminate sessions with one or more participants. Unlike RTSP, SIP supports user mobility by </a:t>
            </a:r>
            <a:r>
              <a:rPr lang="en-US" sz="2400" dirty="0" err="1" smtClean="0"/>
              <a:t>proxying</a:t>
            </a:r>
            <a:r>
              <a:rPr lang="en-US" sz="2400" dirty="0" smtClean="0"/>
              <a:t> and redirecting requests to the user’s current location. To summarize, RTSP and SIP are designed to initiate and direct delivery of streaming media data from media servers. RTP is a transport protocol for streaming media data while RTCP is a protocol for monitoring delivery of RTP packets. UDP and TCP are lower-layer transport protocols for RTP/RTCP/RTSP/SIP packets and IP provides a common platform for delivering UDP/TCP packets over the Internet.</a:t>
            </a:r>
          </a:p>
          <a:p>
            <a:r>
              <a:rPr lang="en-US" sz="2400" dirty="0" smtClean="0"/>
              <a:t>The combination of these protocols provides a complete streaming service over the Internet.</a:t>
            </a:r>
            <a:endParaRPr lang="el-G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03040" y="1206983"/>
            <a:ext cx="864096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b="1" dirty="0" smtClean="0">
                <a:latin typeface="Tahoma" pitchFamily="34" charset="0"/>
                <a:ea typeface="Tahoma" pitchFamily="34" charset="0"/>
                <a:cs typeface="Tahoma" pitchFamily="34" charset="0"/>
              </a:rPr>
              <a:t>Τα </a:t>
            </a:r>
            <a:r>
              <a:rPr lang="el-GR" b="1" dirty="0">
                <a:latin typeface="Tahoma" pitchFamily="34" charset="0"/>
                <a:ea typeface="Tahoma" pitchFamily="34" charset="0"/>
                <a:cs typeface="Tahoma" pitchFamily="34" charset="0"/>
              </a:rPr>
              <a:t>θέματα που πραγματεύονται οι ομάδες τυποποίησης είναι για παράδειγμα</a:t>
            </a:r>
            <a:r>
              <a:rPr lang="el-GR" b="1" dirty="0" smtClean="0">
                <a:latin typeface="Tahoma" pitchFamily="34" charset="0"/>
                <a:ea typeface="Tahoma" pitchFamily="34" charset="0"/>
                <a:cs typeface="Tahoma" pitchFamily="34" charset="0"/>
              </a:rPr>
              <a:t>:</a:t>
            </a:r>
          </a:p>
          <a:p>
            <a:endParaRPr lang="en-US" b="1" dirty="0" smtClean="0">
              <a:latin typeface="Tahoma" pitchFamily="34" charset="0"/>
              <a:ea typeface="Tahoma" pitchFamily="34" charset="0"/>
              <a:cs typeface="Tahoma" pitchFamily="34" charset="0"/>
            </a:endParaRPr>
          </a:p>
          <a:p>
            <a:pPr lvl="0">
              <a:buFont typeface="Arial" pitchFamily="34" charset="0"/>
              <a:buChar char="•"/>
            </a:pPr>
            <a:r>
              <a:rPr lang="el-GR" dirty="0" smtClean="0">
                <a:latin typeface="Tahoma" pitchFamily="34" charset="0"/>
                <a:ea typeface="Tahoma" pitchFamily="34" charset="0"/>
                <a:cs typeface="Tahoma" pitchFamily="34" charset="0"/>
              </a:rPr>
              <a:t>μεθόδους </a:t>
            </a:r>
            <a:r>
              <a:rPr lang="el-GR" dirty="0">
                <a:latin typeface="Tahoma" pitchFamily="34" charset="0"/>
                <a:ea typeface="Tahoma" pitchFamily="34" charset="0"/>
                <a:cs typeface="Tahoma" pitchFamily="34" charset="0"/>
              </a:rPr>
              <a:t>πρόσβασης</a:t>
            </a:r>
          </a:p>
          <a:p>
            <a:pPr lvl="0">
              <a:buFont typeface="Arial" pitchFamily="34" charset="0"/>
              <a:buChar char="•"/>
            </a:pPr>
            <a:r>
              <a:rPr lang="el-GR" dirty="0" smtClean="0">
                <a:latin typeface="Tahoma" pitchFamily="34" charset="0"/>
                <a:ea typeface="Tahoma" pitchFamily="34" charset="0"/>
                <a:cs typeface="Tahoma" pitchFamily="34" charset="0"/>
              </a:rPr>
              <a:t>συμπίεση</a:t>
            </a:r>
            <a:endParaRPr lang="el-GR" dirty="0">
              <a:latin typeface="Tahoma" pitchFamily="34" charset="0"/>
              <a:ea typeface="Tahoma" pitchFamily="34" charset="0"/>
              <a:cs typeface="Tahoma" pitchFamily="34" charset="0"/>
            </a:endParaRPr>
          </a:p>
          <a:p>
            <a:pPr lvl="0">
              <a:buFont typeface="Arial" pitchFamily="34" charset="0"/>
              <a:buChar char="•"/>
            </a:pPr>
            <a:r>
              <a:rPr lang="el-GR" dirty="0">
                <a:latin typeface="Tahoma" pitchFamily="34" charset="0"/>
                <a:ea typeface="Tahoma" pitchFamily="34" charset="0"/>
                <a:cs typeface="Tahoma" pitchFamily="34" charset="0"/>
              </a:rPr>
              <a:t>κόστος</a:t>
            </a:r>
          </a:p>
          <a:p>
            <a:pPr lvl="0">
              <a:buFont typeface="Arial" pitchFamily="34" charset="0"/>
              <a:buChar char="•"/>
            </a:pPr>
            <a:r>
              <a:rPr lang="el-GR" dirty="0">
                <a:latin typeface="Tahoma" pitchFamily="34" charset="0"/>
                <a:ea typeface="Tahoma" pitchFamily="34" charset="0"/>
                <a:cs typeface="Tahoma" pitchFamily="34" charset="0"/>
              </a:rPr>
              <a:t>προσφορά</a:t>
            </a:r>
          </a:p>
          <a:p>
            <a:pPr lvl="0">
              <a:buFont typeface="Arial" pitchFamily="34" charset="0"/>
              <a:buChar char="•"/>
            </a:pPr>
            <a:r>
              <a:rPr lang="el-GR" dirty="0">
                <a:latin typeface="Tahoma" pitchFamily="34" charset="0"/>
                <a:ea typeface="Tahoma" pitchFamily="34" charset="0"/>
                <a:cs typeface="Tahoma" pitchFamily="34" charset="0"/>
              </a:rPr>
              <a:t>δεδομένα πλοήγησης</a:t>
            </a:r>
          </a:p>
          <a:p>
            <a:pPr lvl="0">
              <a:buFont typeface="Arial" pitchFamily="34" charset="0"/>
              <a:buChar char="•"/>
            </a:pPr>
            <a:r>
              <a:rPr lang="el-GR" dirty="0" smtClean="0">
                <a:latin typeface="Tahoma" pitchFamily="34" charset="0"/>
                <a:ea typeface="Tahoma" pitchFamily="34" charset="0"/>
                <a:cs typeface="Tahoma" pitchFamily="34" charset="0"/>
              </a:rPr>
              <a:t>αναγνώριση</a:t>
            </a:r>
            <a:endParaRPr lang="el-GR" dirty="0">
              <a:latin typeface="Tahoma" pitchFamily="34" charset="0"/>
              <a:ea typeface="Tahoma" pitchFamily="34" charset="0"/>
              <a:cs typeface="Tahoma" pitchFamily="34" charset="0"/>
            </a:endParaRPr>
          </a:p>
          <a:p>
            <a:pPr lvl="0">
              <a:buFont typeface="Arial" pitchFamily="34" charset="0"/>
              <a:buChar char="•"/>
            </a:pPr>
            <a:r>
              <a:rPr lang="el-GR" dirty="0">
                <a:latin typeface="Tahoma" pitchFamily="34" charset="0"/>
                <a:ea typeface="Tahoma" pitchFamily="34" charset="0"/>
                <a:cs typeface="Tahoma" pitchFamily="34" charset="0"/>
              </a:rPr>
              <a:t>διεθνοποίηση</a:t>
            </a:r>
          </a:p>
          <a:p>
            <a:pPr lvl="0">
              <a:buFont typeface="Arial" pitchFamily="34" charset="0"/>
              <a:buChar char="•"/>
            </a:pPr>
            <a:r>
              <a:rPr lang="el-GR" dirty="0" err="1" smtClean="0">
                <a:latin typeface="Tahoma" pitchFamily="34" charset="0"/>
                <a:ea typeface="Tahoma" pitchFamily="34" charset="0"/>
                <a:cs typeface="Tahoma" pitchFamily="34" charset="0"/>
              </a:rPr>
              <a:t>nomadicity</a:t>
            </a:r>
            <a:r>
              <a:rPr lang="el-GR" dirty="0" smtClean="0">
                <a:latin typeface="Tahoma" pitchFamily="34" charset="0"/>
                <a:ea typeface="Tahoma" pitchFamily="34" charset="0"/>
                <a:cs typeface="Tahoma" pitchFamily="34" charset="0"/>
              </a:rPr>
              <a:t> </a:t>
            </a:r>
            <a:r>
              <a:rPr lang="el-GR" dirty="0">
                <a:latin typeface="Tahoma" pitchFamily="34" charset="0"/>
                <a:ea typeface="Tahoma" pitchFamily="34" charset="0"/>
                <a:cs typeface="Tahoma" pitchFamily="34" charset="0"/>
              </a:rPr>
              <a:t>/ κινητικότητα</a:t>
            </a:r>
          </a:p>
          <a:p>
            <a:pPr lvl="0">
              <a:buFont typeface="Arial" pitchFamily="34" charset="0"/>
              <a:buChar char="•"/>
            </a:pPr>
            <a:r>
              <a:rPr lang="el-GR" dirty="0">
                <a:latin typeface="Tahoma" pitchFamily="34" charset="0"/>
                <a:ea typeface="Tahoma" pitchFamily="34" charset="0"/>
                <a:cs typeface="Tahoma" pitchFamily="34" charset="0"/>
              </a:rPr>
              <a:t>διαχείρισης προτεραιότητας</a:t>
            </a:r>
          </a:p>
          <a:p>
            <a:pPr lvl="0">
              <a:buFont typeface="Arial" pitchFamily="34" charset="0"/>
              <a:buChar char="•"/>
            </a:pPr>
            <a:r>
              <a:rPr lang="el-GR" dirty="0">
                <a:latin typeface="Tahoma" pitchFamily="34" charset="0"/>
                <a:ea typeface="Tahoma" pitchFamily="34" charset="0"/>
                <a:cs typeface="Tahoma" pitchFamily="34" charset="0"/>
              </a:rPr>
              <a:t>προστασία της ιδιωτικής ζωής / ιδιοκτησίας</a:t>
            </a:r>
          </a:p>
          <a:p>
            <a:pPr lvl="0">
              <a:buFont typeface="Arial" pitchFamily="34" charset="0"/>
              <a:buChar char="•"/>
            </a:pPr>
            <a:r>
              <a:rPr lang="el-GR" dirty="0">
                <a:latin typeface="Tahoma" pitchFamily="34" charset="0"/>
                <a:ea typeface="Tahoma" pitchFamily="34" charset="0"/>
                <a:cs typeface="Tahoma" pitchFamily="34" charset="0"/>
              </a:rPr>
              <a:t>ποιότητα των υπηρεσιών</a:t>
            </a:r>
          </a:p>
          <a:p>
            <a:pPr lvl="0">
              <a:buFont typeface="Arial" pitchFamily="34" charset="0"/>
              <a:buChar char="•"/>
            </a:pPr>
            <a:r>
              <a:rPr lang="el-GR" dirty="0">
                <a:latin typeface="Tahoma" pitchFamily="34" charset="0"/>
                <a:ea typeface="Tahoma" pitchFamily="34" charset="0"/>
                <a:cs typeface="Tahoma" pitchFamily="34" charset="0"/>
              </a:rPr>
              <a:t>την επιλογή διαδρομής</a:t>
            </a:r>
          </a:p>
          <a:p>
            <a:pPr lvl="0">
              <a:buFont typeface="Arial" pitchFamily="34" charset="0"/>
              <a:buChar char="•"/>
            </a:pPr>
            <a:r>
              <a:rPr lang="el-GR" dirty="0" smtClean="0">
                <a:latin typeface="Tahoma" pitchFamily="34" charset="0"/>
                <a:ea typeface="Tahoma" pitchFamily="34" charset="0"/>
                <a:cs typeface="Tahoma" pitchFamily="34" charset="0"/>
              </a:rPr>
              <a:t>ασφάλεια</a:t>
            </a:r>
            <a:endPar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23528" y="-2688"/>
            <a:ext cx="8208912"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IETF</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ahoma" pitchFamily="34" charset="0"/>
                <a:ea typeface="Tahoma" pitchFamily="34" charset="0"/>
                <a:cs typeface="Tahoma" pitchFamily="34" charset="0"/>
              </a:rPr>
              <a:t>Το Internet </a:t>
            </a:r>
            <a:r>
              <a:rPr kumimoji="0" lang="el-GR" b="1"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Engineering</a:t>
            </a:r>
            <a:r>
              <a:rPr kumimoji="0" lang="el-GR"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l-GR" b="1"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Task</a:t>
            </a:r>
            <a:r>
              <a:rPr kumimoji="0" lang="el-GR" b="1"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l-GR" b="1"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Force</a:t>
            </a:r>
            <a:r>
              <a:rPr kumimoji="0" lang="el-GR" b="1" i="0" u="none" strike="noStrike" cap="none" normalizeH="0" baseline="0" dirty="0" smtClean="0">
                <a:ln>
                  <a:noFill/>
                </a:ln>
                <a:solidFill>
                  <a:schemeClr val="tx1"/>
                </a:solidFill>
                <a:effectLst/>
                <a:latin typeface="Tahoma" pitchFamily="34" charset="0"/>
                <a:ea typeface="Tahoma" pitchFamily="34" charset="0"/>
                <a:cs typeface="Tahoma" pitchFamily="34" charset="0"/>
              </a:rPr>
              <a:t> (IETF) είναι μια μεγάλη, ανοικτή, διεθνής κοινότητα των σχεδιαστών δικτύου. Σε αυτό τον οργανισμό συμμετέχουν οι διαχειριστές, προμηθευτές, και οι ερευνητές που ασχολούνται με την εξέλιξη της αρχιτεκτονικής του Διαδικτύου και την ομαλή λειτουργία του. </a:t>
            </a:r>
            <a:endParaRPr kumimoji="0" lang="en-US" b="1"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Οι περιοχές εφαρμογής της </a:t>
            </a:r>
            <a:r>
              <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rPr>
              <a:t>IETF</a:t>
            </a: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είναι:</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Πρωτόκολλο εφαρμογής της πρόσβασης διαμόρφωση</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περιεχόμενο πλοήγησης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Ψηφιακού ήχου βίντεο (DAV) έρευνα και τον εντοπισμό</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Μεγάλης κλίμακας εφαρμογές </a:t>
            </a:r>
            <a:r>
              <a:rPr kumimoji="0" lang="el-GR"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multicast</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Η ηλεκτρονική ανταλλαγή δεδομένων - την ενσωμάτωση του Internet</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Επέκταση</a:t>
            </a:r>
            <a:r>
              <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σε</a:t>
            </a:r>
            <a:r>
              <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rPr>
              <a:t> File Transfer Protocol (FTP)</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rPr>
              <a:t>Hyper Text Transfer Protocol (HTTP)</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rPr>
              <a:t> Internet</a:t>
            </a: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φαξ</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Διαδίκτυο ανοικτό πρωτόκολλο συναλλαγών</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rPr>
              <a:t>Internet</a:t>
            </a: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πρωτόκολλα δρομολόγησης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Ημερολογίου και τον προγραμματισμό</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rPr>
              <a:t>Mail</a:t>
            </a: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και διαχείριση κατάλογου</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Πρωτόκολλο εντοπισμού μηνυμάτων</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σύστημα καταχώρησης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rPr>
              <a:t>WWW Distributed Authoring and Versioning</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95536" y="1052737"/>
            <a:ext cx="835292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Arial" pitchFamily="34" charset="0"/>
                <a:ea typeface="Calibri" pitchFamily="34" charset="0"/>
                <a:cs typeface="Arial" pitchFamily="34" charset="0"/>
              </a:rPr>
              <a:t>Όσο για εφαρμογές πολυμέσων μέσω IP, έχουμε:</a:t>
            </a:r>
            <a:endParaRPr kumimoji="0" lang="el-GR"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IP </a:t>
            </a:r>
            <a:r>
              <a:rPr kumimoji="0" lang="el-GR" b="0" i="0" u="none" strike="noStrike" cap="none" normalizeH="0" baseline="0" dirty="0" smtClean="0">
                <a:ln>
                  <a:noFill/>
                </a:ln>
                <a:solidFill>
                  <a:schemeClr val="tx1"/>
                </a:solidFill>
                <a:effectLst/>
                <a:latin typeface="Arial" pitchFamily="34" charset="0"/>
                <a:ea typeface="Calibri" pitchFamily="34" charset="0"/>
                <a:cs typeface="Arial" pitchFamily="34" charset="0"/>
              </a:rPr>
              <a:t>τηλεφωνία</a:t>
            </a:r>
            <a:endParaRPr kumimoji="0" lang="el-G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Media Gateway Control Protocol</a:t>
            </a:r>
            <a:endParaRPr kumimoji="0" lang="el-G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l-G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Αξιόπιστη</a:t>
            </a:r>
            <a:r>
              <a:rPr kumimoji="0" lang="el-GR" b="0" i="0" u="none" strike="noStrike" cap="none" normalizeH="0" baseline="0" dirty="0" smtClean="0">
                <a:ln>
                  <a:noFill/>
                </a:ln>
                <a:solidFill>
                  <a:schemeClr val="tx1"/>
                </a:solidFill>
                <a:effectLst/>
                <a:latin typeface="Arial" pitchFamily="34" charset="0"/>
                <a:ea typeface="Calibri" pitchFamily="34" charset="0"/>
                <a:cs typeface="Arial" pitchFamily="34" charset="0"/>
              </a:rPr>
              <a:t> μεταφορά </a:t>
            </a:r>
            <a:r>
              <a:rPr kumimoji="0" lang="el-GR"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multicast</a:t>
            </a:r>
            <a:endParaRPr kumimoji="0" lang="el-G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Arial" pitchFamily="34" charset="0"/>
                <a:ea typeface="Calibri" pitchFamily="34" charset="0"/>
                <a:cs typeface="Arial" pitchFamily="34" charset="0"/>
              </a:rPr>
              <a:t> Επιπτώσεις στην απόδοση των χαρακτηριστικών του συνδέσμου</a:t>
            </a:r>
            <a:endParaRPr kumimoji="0" lang="el-GR"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Arial" pitchFamily="34" charset="0"/>
                <a:ea typeface="Calibri" pitchFamily="34" charset="0"/>
                <a:cs typeface="Arial" pitchFamily="34" charset="0"/>
              </a:rPr>
              <a:t> Φαξ Internet.</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914400" y="274638"/>
            <a:ext cx="7772400" cy="1143000"/>
          </a:xfrm>
          <a:prstGeom prst="rect">
            <a:avLst/>
          </a:prstGeom>
          <a:noFill/>
          <a:ln w="9525">
            <a:noFill/>
            <a:round/>
            <a:headEnd/>
            <a:tailEnd/>
          </a:ln>
          <a:effectLst/>
        </p:spPr>
        <p:txBody>
          <a:bodyPr lIns="90000" tIns="46800" rIns="90000" bIns="91440" anchor="b"/>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err="1">
                <a:solidFill>
                  <a:srgbClr val="696464"/>
                </a:solidFill>
                <a:latin typeface="Tahoma" pitchFamily="34" charset="0"/>
                <a:ea typeface="Tahoma" pitchFamily="34" charset="0"/>
                <a:cs typeface="Tahoma" pitchFamily="34" charset="0"/>
              </a:rPr>
              <a:t>Θύρες</a:t>
            </a:r>
            <a:endParaRPr lang="en-GB" sz="4000" dirty="0">
              <a:solidFill>
                <a:srgbClr val="696464"/>
              </a:solidFill>
              <a:latin typeface="Tahoma" pitchFamily="34" charset="0"/>
              <a:ea typeface="Tahoma" pitchFamily="34" charset="0"/>
              <a:cs typeface="Tahoma" pitchFamily="34" charset="0"/>
            </a:endParaRPr>
          </a:p>
        </p:txBody>
      </p:sp>
      <p:sp>
        <p:nvSpPr>
          <p:cNvPr id="23554" name="Rectangle 2"/>
          <p:cNvSpPr>
            <a:spLocks noChangeArrowheads="1"/>
          </p:cNvSpPr>
          <p:nvPr/>
        </p:nvSpPr>
        <p:spPr bwMode="auto">
          <a:xfrm>
            <a:off x="428625" y="2071688"/>
            <a:ext cx="6929438" cy="2014537"/>
          </a:xfrm>
          <a:prstGeom prst="rect">
            <a:avLst/>
          </a:prstGeom>
          <a:noFill/>
          <a:ln w="9525">
            <a:noFill/>
            <a:round/>
            <a:headEnd/>
            <a:tailEnd/>
          </a:ln>
          <a:effectLst/>
        </p:spPr>
        <p:txBody>
          <a:bodyPr lIns="90000" tIns="46800" rIns="90000" bIns="46800">
            <a:sp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a:solidFill>
                  <a:srgbClr val="000000"/>
                </a:solidFill>
                <a:latin typeface="Tahoma" pitchFamily="34" charset="0"/>
                <a:ea typeface="Tahoma" pitchFamily="34" charset="0"/>
                <a:cs typeface="Tahoma" pitchFamily="34" charset="0"/>
              </a:rPr>
              <a:t>Γνωστές</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θύρες</a:t>
            </a:r>
            <a:r>
              <a:rPr lang="en-GB" dirty="0">
                <a:solidFill>
                  <a:srgbClr val="000000"/>
                </a:solidFill>
                <a:latin typeface="Tahoma" pitchFamily="34" charset="0"/>
                <a:ea typeface="Tahoma" pitchFamily="34" charset="0"/>
                <a:cs typeface="Tahoma" pitchFamily="34" charset="0"/>
              </a:rPr>
              <a:t>: 1 - 1023 </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a:solidFill>
                  <a:srgbClr val="000000"/>
                </a:solidFill>
                <a:latin typeface="Tahoma" pitchFamily="34" charset="0"/>
                <a:ea typeface="Tahoma" pitchFamily="34" charset="0"/>
                <a:cs typeface="Tahoma" pitchFamily="34" charset="0"/>
              </a:rPr>
              <a:t>Θύρες</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που</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μπορούμε</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να</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κατακρατήσω</a:t>
            </a:r>
            <a:r>
              <a:rPr lang="en-GB" dirty="0">
                <a:solidFill>
                  <a:srgbClr val="000000"/>
                </a:solidFill>
                <a:latin typeface="Tahoma" pitchFamily="34" charset="0"/>
                <a:ea typeface="Tahoma" pitchFamily="34" charset="0"/>
                <a:cs typeface="Tahoma" pitchFamily="34" charset="0"/>
              </a:rPr>
              <a:t>: 1024–49151 </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a:solidFill>
                  <a:srgbClr val="000000"/>
                </a:solidFill>
                <a:latin typeface="Tahoma" pitchFamily="34" charset="0"/>
                <a:ea typeface="Tahoma" pitchFamily="34" charset="0"/>
                <a:cs typeface="Tahoma" pitchFamily="34" charset="0"/>
              </a:rPr>
              <a:t>Δυναμικές</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θύρες</a:t>
            </a:r>
            <a:r>
              <a:rPr lang="en-GB" dirty="0">
                <a:solidFill>
                  <a:srgbClr val="000000"/>
                </a:solidFill>
                <a:latin typeface="Tahoma" pitchFamily="34" charset="0"/>
                <a:ea typeface="Tahoma" pitchFamily="34" charset="0"/>
                <a:cs typeface="Tahoma" pitchFamily="34" charset="0"/>
              </a:rPr>
              <a:t>: 49152–65535 </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rgbClr val="000000"/>
              </a:solidFill>
              <a:latin typeface="Tahoma" pitchFamily="34" charset="0"/>
              <a:ea typeface="Tahoma" pitchFamily="34" charset="0"/>
              <a:cs typeface="Tahoma" pitchFamily="34"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rgbClr val="000000"/>
              </a:solidFill>
              <a:latin typeface="Tahoma" pitchFamily="34" charset="0"/>
              <a:ea typeface="Tahoma" pitchFamily="34" charset="0"/>
              <a:cs typeface="Tahoma" pitchFamily="34"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Tahoma" pitchFamily="34" charset="0"/>
                <a:ea typeface="Tahoma" pitchFamily="34" charset="0"/>
                <a:cs typeface="Tahoma" pitchFamily="34" charset="0"/>
              </a:rPr>
              <a:t>http://en.wikipedia.org/wiki/TCP_and_UDP_port_numbers</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rgbClr val="000000"/>
              </a:solidFill>
              <a:latin typeface="Tahoma" pitchFamily="34" charset="0"/>
              <a:ea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67544" y="-80819"/>
            <a:ext cx="8352928" cy="68941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ahoma" pitchFamily="34" charset="0"/>
                <a:ea typeface="Tahoma" pitchFamily="34" charset="0"/>
                <a:cs typeface="Tahoma" pitchFamily="34" charset="0"/>
              </a:rPr>
              <a:t>Οι ομάδες εργασίας της IETF που ασχολούνται</a:t>
            </a:r>
            <a:r>
              <a:rPr kumimoji="0" lang="el-GR" b="1" i="0" u="none" strike="noStrike" cap="none" normalizeH="0" dirty="0" smtClean="0">
                <a:ln>
                  <a:noFill/>
                </a:ln>
                <a:solidFill>
                  <a:schemeClr val="tx1"/>
                </a:solidFill>
                <a:effectLst/>
                <a:latin typeface="Tahoma" pitchFamily="34" charset="0"/>
                <a:ea typeface="Tahoma" pitchFamily="34" charset="0"/>
                <a:cs typeface="Tahoma" pitchFamily="34" charset="0"/>
              </a:rPr>
              <a:t> με τις δικτυακές υποδομές και υπηρεσίες εργάζονται επάνω σε θέματα όπως: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lang="el-GR" dirty="0" smtClean="0">
                <a:latin typeface="Tahoma" pitchFamily="34" charset="0"/>
                <a:ea typeface="Tahoma" pitchFamily="34" charset="0"/>
                <a:cs typeface="Tahoma" pitchFamily="34" charset="0"/>
              </a:rPr>
              <a:t>μεταφορά </a:t>
            </a: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Ήχου / βίντεο</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Πλαίσιο και </a:t>
            </a:r>
            <a:r>
              <a:rPr kumimoji="0" lang="el-GR"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micromobility</a:t>
            </a: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δρομολόγησης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Διαφοροποιημένες υπηρεσίες (</a:t>
            </a:r>
            <a:r>
              <a:rPr kumimoji="0" lang="el-GR"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Diffserv</a:t>
            </a: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IP μετρήσεις απόδοσης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IP αποθήκευση</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IP τηλεφωνία.</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Ολοκληρωμένες υπηρεσίες σε συγκεκριμένο επικοινωνιακό επίπεδο </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έλεγχο </a:t>
            </a:r>
            <a:r>
              <a:rPr kumimoji="0" lang="el-GR"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Media</a:t>
            </a: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l-GR"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Gateway</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Middlebox</a:t>
            </a: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επικοινωνίας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Multicast</a:t>
            </a: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l-GR"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διεύθυνσεις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Πολυπρόσωπες συνεδρίες πολυμέσων</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Μετάφραση διευθύνσεων δικτύου</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Συστήματα αρχείων δικτύου</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Επιπτώσεις στην απόδοση των χαρακτηριστικών του συνδέσμου</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Αξιόπιστη μεταφορά </a:t>
            </a:r>
            <a:r>
              <a:rPr kumimoji="0" lang="el-GR"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multicast</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Αξιόπιστη συγκέντρωση </a:t>
            </a:r>
            <a:r>
              <a:rPr kumimoji="0" lang="el-GR"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διακομιστών</a:t>
            </a: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a:t>
            </a:r>
            <a:r>
              <a:rPr kumimoji="0" lang="el-GR"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Resource</a:t>
            </a: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πρωτόκολλο εγκατάστασ</a:t>
            </a:r>
            <a:r>
              <a:rPr kumimoji="0" lang="el-GR" b="0" i="1" u="none" strike="noStrike" cap="none" normalizeH="0" baseline="0" dirty="0" smtClean="0">
                <a:ln>
                  <a:noFill/>
                </a:ln>
                <a:solidFill>
                  <a:schemeClr val="tx1"/>
                </a:solidFill>
                <a:effectLst/>
                <a:latin typeface="Tahoma" pitchFamily="34" charset="0"/>
                <a:ea typeface="Tahoma" pitchFamily="34" charset="0"/>
                <a:cs typeface="Tahoma" pitchFamily="34" charset="0"/>
              </a:rPr>
              <a:t>η</a:t>
            </a: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ς και κράτησης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Ισχυρή συμπίεση κεφαλίδας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υπηρεσία</a:t>
            </a:r>
            <a:r>
              <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rPr>
              <a:t> Internet</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Tahoma" pitchFamily="34" charset="0"/>
                <a:ea typeface="Tahoma" pitchFamily="34" charset="0"/>
                <a:cs typeface="Tahoma" pitchFamily="34" charset="0"/>
              </a:rPr>
              <a:t> Session Initiation Protocol</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σηματοδοσία μεταφοράς</a:t>
            </a:r>
            <a:endParaRPr kumimoji="0" lang="el-GR" sz="10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l-GR" b="0" i="0" u="none" strike="noStrike" cap="none" normalizeH="0" baseline="0" dirty="0" smtClean="0">
                <a:ln>
                  <a:noFill/>
                </a:ln>
                <a:solidFill>
                  <a:schemeClr val="tx1"/>
                </a:solidFill>
                <a:effectLst/>
                <a:latin typeface="Tahoma" pitchFamily="34" charset="0"/>
                <a:ea typeface="Tahoma" pitchFamily="34" charset="0"/>
                <a:cs typeface="Tahoma" pitchFamily="34" charset="0"/>
              </a:rPr>
              <a:t> χαρτογράφηση αριθμού τηλεφώνου.</a:t>
            </a:r>
            <a:endParaRPr kumimoji="0" lang="el-GR" sz="32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023588" y="476672"/>
            <a:ext cx="5458546" cy="461665"/>
          </a:xfrm>
          <a:prstGeom prst="rect">
            <a:avLst/>
          </a:prstGeom>
          <a:noFill/>
        </p:spPr>
        <p:txBody>
          <a:bodyPr wrap="none" rtlCol="0">
            <a:spAutoFit/>
          </a:bodyPr>
          <a:lstStyle/>
          <a:p>
            <a:r>
              <a:rPr lang="el-GR" sz="2400" b="1" dirty="0" smtClean="0">
                <a:latin typeface="Tahoma" pitchFamily="34" charset="0"/>
                <a:ea typeface="Tahoma" pitchFamily="34" charset="0"/>
                <a:cs typeface="Tahoma" pitchFamily="34" charset="0"/>
              </a:rPr>
              <a:t>Σύνδεση έρευνας και τυποποίησης</a:t>
            </a:r>
          </a:p>
        </p:txBody>
      </p:sp>
      <p:sp>
        <p:nvSpPr>
          <p:cNvPr id="3" name="2 - Ορθογώνιο"/>
          <p:cNvSpPr/>
          <p:nvPr/>
        </p:nvSpPr>
        <p:spPr>
          <a:xfrm>
            <a:off x="1907704" y="2132856"/>
            <a:ext cx="129614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Tahoma" pitchFamily="34" charset="0"/>
                <a:ea typeface="Tahoma" pitchFamily="34" charset="0"/>
                <a:cs typeface="Tahoma" pitchFamily="34" charset="0"/>
              </a:rPr>
              <a:t>ΕΡΕΥΝΑ</a:t>
            </a:r>
            <a:endParaRPr lang="el-GR" dirty="0">
              <a:latin typeface="Tahoma" pitchFamily="34" charset="0"/>
              <a:ea typeface="Tahoma" pitchFamily="34" charset="0"/>
              <a:cs typeface="Tahoma" pitchFamily="34" charset="0"/>
            </a:endParaRPr>
          </a:p>
        </p:txBody>
      </p:sp>
      <p:sp>
        <p:nvSpPr>
          <p:cNvPr id="4" name="3 - Ορθογώνιο"/>
          <p:cNvSpPr/>
          <p:nvPr/>
        </p:nvSpPr>
        <p:spPr>
          <a:xfrm>
            <a:off x="3419872" y="1268760"/>
            <a:ext cx="17064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Tahoma" pitchFamily="34" charset="0"/>
                <a:ea typeface="Tahoma" pitchFamily="34" charset="0"/>
                <a:cs typeface="Tahoma" pitchFamily="34" charset="0"/>
              </a:rPr>
              <a:t>ΠΡΩΤΟΤΥΠΟ</a:t>
            </a:r>
            <a:endParaRPr lang="el-GR" dirty="0">
              <a:latin typeface="Tahoma" pitchFamily="34" charset="0"/>
              <a:ea typeface="Tahoma" pitchFamily="34" charset="0"/>
              <a:cs typeface="Tahoma" pitchFamily="34" charset="0"/>
            </a:endParaRPr>
          </a:p>
        </p:txBody>
      </p:sp>
      <p:sp>
        <p:nvSpPr>
          <p:cNvPr id="5" name="4 - Ορθογώνιο"/>
          <p:cNvSpPr/>
          <p:nvPr/>
        </p:nvSpPr>
        <p:spPr>
          <a:xfrm>
            <a:off x="395536" y="3212976"/>
            <a:ext cx="15841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Tahoma" pitchFamily="34" charset="0"/>
                <a:ea typeface="Tahoma" pitchFamily="34" charset="0"/>
                <a:cs typeface="Tahoma" pitchFamily="34" charset="0"/>
              </a:rPr>
              <a:t>ΒΙΟΜΗΧΑΝΙΚΗ ΑΝΑΓΚΗ</a:t>
            </a:r>
            <a:endParaRPr lang="el-GR" dirty="0">
              <a:latin typeface="Tahoma" pitchFamily="34" charset="0"/>
              <a:ea typeface="Tahoma" pitchFamily="34" charset="0"/>
              <a:cs typeface="Tahoma" pitchFamily="34" charset="0"/>
            </a:endParaRPr>
          </a:p>
        </p:txBody>
      </p:sp>
      <p:sp>
        <p:nvSpPr>
          <p:cNvPr id="6" name="5 - Ορθογώνιο"/>
          <p:cNvSpPr/>
          <p:nvPr/>
        </p:nvSpPr>
        <p:spPr>
          <a:xfrm>
            <a:off x="6228184" y="2060848"/>
            <a:ext cx="180020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Tahoma" pitchFamily="34" charset="0"/>
                <a:ea typeface="Tahoma" pitchFamily="34" charset="0"/>
                <a:cs typeface="Tahoma" pitchFamily="34" charset="0"/>
              </a:rPr>
              <a:t>ΕΛΕΓΧΟΣ ΚΑΙ ΕΚΤΙΜΗΣΗ </a:t>
            </a:r>
            <a:endParaRPr lang="el-GR" dirty="0">
              <a:latin typeface="Tahoma" pitchFamily="34" charset="0"/>
              <a:ea typeface="Tahoma" pitchFamily="34" charset="0"/>
              <a:cs typeface="Tahoma" pitchFamily="34" charset="0"/>
            </a:endParaRPr>
          </a:p>
        </p:txBody>
      </p:sp>
      <p:sp>
        <p:nvSpPr>
          <p:cNvPr id="7" name="6 - Ορθογώνιο"/>
          <p:cNvSpPr/>
          <p:nvPr/>
        </p:nvSpPr>
        <p:spPr>
          <a:xfrm>
            <a:off x="6876256" y="4005064"/>
            <a:ext cx="20882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Tahoma" pitchFamily="34" charset="0"/>
                <a:ea typeface="Tahoma" pitchFamily="34" charset="0"/>
                <a:cs typeface="Tahoma" pitchFamily="34" charset="0"/>
              </a:rPr>
              <a:t>ΠΡΟ-ΠΡΟΤΥΠΟ</a:t>
            </a:r>
            <a:endParaRPr lang="el-GR" dirty="0">
              <a:latin typeface="Tahoma" pitchFamily="34" charset="0"/>
              <a:ea typeface="Tahoma" pitchFamily="34" charset="0"/>
              <a:cs typeface="Tahoma" pitchFamily="34" charset="0"/>
            </a:endParaRPr>
          </a:p>
        </p:txBody>
      </p:sp>
      <p:sp>
        <p:nvSpPr>
          <p:cNvPr id="8" name="7 - Ορθογώνιο"/>
          <p:cNvSpPr/>
          <p:nvPr/>
        </p:nvSpPr>
        <p:spPr>
          <a:xfrm>
            <a:off x="3419872" y="5733256"/>
            <a:ext cx="2016224" cy="4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latin typeface="Tahoma" pitchFamily="34" charset="0"/>
                <a:ea typeface="Tahoma" pitchFamily="34" charset="0"/>
                <a:cs typeface="Tahoma" pitchFamily="34" charset="0"/>
              </a:rPr>
              <a:t>ΠΡΟΤΥΠΟ</a:t>
            </a:r>
            <a:endParaRPr lang="el-GR" dirty="0">
              <a:latin typeface="Tahoma" pitchFamily="34" charset="0"/>
              <a:ea typeface="Tahoma" pitchFamily="34" charset="0"/>
              <a:cs typeface="Tahoma" pitchFamily="34" charset="0"/>
            </a:endParaRPr>
          </a:p>
        </p:txBody>
      </p:sp>
      <p:cxnSp>
        <p:nvCxnSpPr>
          <p:cNvPr id="14" name="13 - Ευθύγραμμο βέλος σύνδεσης"/>
          <p:cNvCxnSpPr>
            <a:stCxn id="3" idx="0"/>
            <a:endCxn id="4" idx="2"/>
          </p:cNvCxnSpPr>
          <p:nvPr/>
        </p:nvCxnSpPr>
        <p:spPr>
          <a:xfrm flipV="1">
            <a:off x="2555776" y="1700808"/>
            <a:ext cx="171734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a:stCxn id="5" idx="0"/>
            <a:endCxn id="3" idx="2"/>
          </p:cNvCxnSpPr>
          <p:nvPr/>
        </p:nvCxnSpPr>
        <p:spPr>
          <a:xfrm flipV="1">
            <a:off x="1187624" y="2564904"/>
            <a:ext cx="136815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a:stCxn id="4" idx="2"/>
            <a:endCxn id="6" idx="0"/>
          </p:cNvCxnSpPr>
          <p:nvPr/>
        </p:nvCxnSpPr>
        <p:spPr>
          <a:xfrm>
            <a:off x="4273116" y="1700808"/>
            <a:ext cx="285516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 Ευθύγραμμο βέλος σύνδεσης"/>
          <p:cNvCxnSpPr>
            <a:stCxn id="6" idx="2"/>
            <a:endCxn id="7" idx="0"/>
          </p:cNvCxnSpPr>
          <p:nvPr/>
        </p:nvCxnSpPr>
        <p:spPr>
          <a:xfrm>
            <a:off x="7128284" y="2708920"/>
            <a:ext cx="792088"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 Ευθύγραμμο βέλος σύνδεσης"/>
          <p:cNvCxnSpPr>
            <a:stCxn id="7" idx="2"/>
            <a:endCxn id="8" idx="0"/>
          </p:cNvCxnSpPr>
          <p:nvPr/>
        </p:nvCxnSpPr>
        <p:spPr>
          <a:xfrm flipH="1">
            <a:off x="4427984" y="4437112"/>
            <a:ext cx="3492388"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flipH="1" flipV="1">
            <a:off x="1259632" y="3933056"/>
            <a:ext cx="3240360"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38 - Κυκλικό βέλος"/>
          <p:cNvSpPr/>
          <p:nvPr/>
        </p:nvSpPr>
        <p:spPr>
          <a:xfrm>
            <a:off x="3563888" y="2276872"/>
            <a:ext cx="1728192" cy="216024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latin typeface="Tahoma" pitchFamily="34" charset="0"/>
              <a:ea typeface="Tahoma" pitchFamily="34" charset="0"/>
              <a:cs typeface="Tahoma" pitchFamily="34" charset="0"/>
            </a:endParaRPr>
          </a:p>
        </p:txBody>
      </p:sp>
      <p:sp>
        <p:nvSpPr>
          <p:cNvPr id="40" name="39 - Κυκλικό βέλος"/>
          <p:cNvSpPr/>
          <p:nvPr/>
        </p:nvSpPr>
        <p:spPr>
          <a:xfrm>
            <a:off x="3491880" y="3573016"/>
            <a:ext cx="1728192" cy="2160240"/>
          </a:xfrm>
          <a:prstGeom prst="circularArrow">
            <a:avLst/>
          </a:prstGeom>
          <a:scene3d>
            <a:camera prst="orthographicFront">
              <a:rot lat="60000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latin typeface="Tahoma" pitchFamily="34" charset="0"/>
              <a:ea typeface="Tahoma" pitchFamily="34" charset="0"/>
              <a:cs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14282" y="285728"/>
            <a:ext cx="7786742" cy="2308324"/>
          </a:xfrm>
          <a:prstGeom prst="rect">
            <a:avLst/>
          </a:prstGeom>
        </p:spPr>
        <p:txBody>
          <a:bodyPr wrap="square">
            <a:spAutoFit/>
          </a:bodyPr>
          <a:lstStyle/>
          <a:p>
            <a:r>
              <a:rPr lang="el-GR" dirty="0" smtClean="0">
                <a:latin typeface="Tahoma" pitchFamily="34" charset="0"/>
                <a:ea typeface="Tahoma" pitchFamily="34" charset="0"/>
                <a:cs typeface="Tahoma" pitchFamily="34" charset="0"/>
              </a:rPr>
              <a:t>ITU-T Ομάδας Μελέτης 16 είναι η επικεφαλής ομάδα</a:t>
            </a:r>
            <a:r>
              <a:rPr lang="en-US" dirty="0" smtClean="0">
                <a:latin typeface="Tahoma" pitchFamily="34" charset="0"/>
                <a:ea typeface="Tahoma" pitchFamily="34" charset="0"/>
                <a:cs typeface="Tahoma" pitchFamily="34" charset="0"/>
              </a:rPr>
              <a:t> </a:t>
            </a:r>
            <a:r>
              <a:rPr lang="el-GR" dirty="0" smtClean="0">
                <a:latin typeface="Tahoma" pitchFamily="34" charset="0"/>
                <a:ea typeface="Tahoma" pitchFamily="34" charset="0"/>
                <a:cs typeface="Tahoma" pitchFamily="34" charset="0"/>
              </a:rPr>
              <a:t>για τις εφαρμογές πολυμέσων</a:t>
            </a:r>
          </a:p>
          <a:p>
            <a:r>
              <a:rPr lang="el-GR" dirty="0" smtClean="0">
                <a:latin typeface="Tahoma" pitchFamily="34" charset="0"/>
                <a:ea typeface="Tahoma" pitchFamily="34" charset="0"/>
                <a:cs typeface="Tahoma" pitchFamily="34" charset="0"/>
              </a:rPr>
              <a:t>ITU-T Ομάδα Μελέτης 16 είναι υπεύθυνη για τις ITU-T Συστάσεις</a:t>
            </a:r>
          </a:p>
          <a:p>
            <a:r>
              <a:rPr lang="el-GR" dirty="0" smtClean="0">
                <a:latin typeface="Tahoma" pitchFamily="34" charset="0"/>
                <a:ea typeface="Tahoma" pitchFamily="34" charset="0"/>
                <a:cs typeface="Tahoma" pitchFamily="34" charset="0"/>
              </a:rPr>
              <a:t> για τον καθορισμό των υπηρεσιών πολυμέσων και συστημάτων πολυμέσων, συμπεριλαμβανομένων των σχετικών</a:t>
            </a:r>
          </a:p>
          <a:p>
            <a:r>
              <a:rPr lang="el-GR" dirty="0" smtClean="0">
                <a:latin typeface="Tahoma" pitchFamily="34" charset="0"/>
                <a:ea typeface="Tahoma" pitchFamily="34" charset="0"/>
                <a:cs typeface="Tahoma" pitchFamily="34" charset="0"/>
              </a:rPr>
              <a:t> τερματικών, </a:t>
            </a:r>
            <a:r>
              <a:rPr lang="el-GR" dirty="0" err="1" smtClean="0">
                <a:latin typeface="Tahoma" pitchFamily="34" charset="0"/>
                <a:ea typeface="Tahoma" pitchFamily="34" charset="0"/>
                <a:cs typeface="Tahoma" pitchFamily="34" charset="0"/>
              </a:rPr>
              <a:t>modules</a:t>
            </a:r>
            <a:r>
              <a:rPr lang="el-GR" dirty="0" smtClean="0">
                <a:latin typeface="Tahoma" pitchFamily="34" charset="0"/>
                <a:ea typeface="Tahoma" pitchFamily="34" charset="0"/>
                <a:cs typeface="Tahoma" pitchFamily="34" charset="0"/>
              </a:rPr>
              <a:t>, πρωτόκολλα, και επεξεργασία σήματος. ITU-T SG16 είναι ενεργή σε όλα τα</a:t>
            </a:r>
          </a:p>
          <a:p>
            <a:r>
              <a:rPr lang="el-GR" dirty="0" smtClean="0">
                <a:latin typeface="Tahoma" pitchFamily="34" charset="0"/>
                <a:ea typeface="Tahoma" pitchFamily="34" charset="0"/>
                <a:cs typeface="Tahoma" pitchFamily="34" charset="0"/>
              </a:rPr>
              <a:t> πτυχές της τυποποίησης πολυμέσων, συμπεριλαμβανομένων των:</a:t>
            </a:r>
            <a:endParaRPr lang="el-GR" dirty="0">
              <a:latin typeface="Tahoma" pitchFamily="34" charset="0"/>
              <a:ea typeface="Tahoma" pitchFamily="34" charset="0"/>
              <a:cs typeface="Tahoma" pitchFamily="34" charset="0"/>
            </a:endParaRPr>
          </a:p>
        </p:txBody>
      </p:sp>
      <p:sp>
        <p:nvSpPr>
          <p:cNvPr id="4" name="3 - Ορθογώνιο"/>
          <p:cNvSpPr/>
          <p:nvPr/>
        </p:nvSpPr>
        <p:spPr>
          <a:xfrm>
            <a:off x="3714744" y="2736077"/>
            <a:ext cx="4572000" cy="3693319"/>
          </a:xfrm>
          <a:prstGeom prst="rect">
            <a:avLst/>
          </a:prstGeom>
        </p:spPr>
        <p:txBody>
          <a:bodyPr>
            <a:spAutoFit/>
          </a:bodyPr>
          <a:lstStyle/>
          <a:p>
            <a:r>
              <a:rPr lang="el-GR" dirty="0" smtClean="0">
                <a:latin typeface="Tahoma" pitchFamily="34" charset="0"/>
                <a:ea typeface="Tahoma" pitchFamily="34" charset="0"/>
                <a:cs typeface="Tahoma" pitchFamily="34" charset="0"/>
              </a:rPr>
              <a:t>. τερματικών σταθμών πολυμέσων</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 συστήματα πολυμέσων και πρωτόκολλα</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 αρχιτεκτονική </a:t>
            </a:r>
            <a:r>
              <a:rPr lang="el-GR" dirty="0" err="1" smtClean="0">
                <a:latin typeface="Tahoma" pitchFamily="34" charset="0"/>
                <a:ea typeface="Tahoma" pitchFamily="34" charset="0"/>
                <a:cs typeface="Tahoma" pitchFamily="34" charset="0"/>
              </a:rPr>
              <a:t>multimedia</a:t>
            </a:r>
            <a:r>
              <a:rPr lang="el-GR" dirty="0" smtClean="0">
                <a:latin typeface="Tahoma" pitchFamily="34" charset="0"/>
                <a:ea typeface="Tahoma" pitchFamily="34" charset="0"/>
                <a:cs typeface="Tahoma" pitchFamily="34" charset="0"/>
              </a:rPr>
              <a:t> </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 </a:t>
            </a:r>
            <a:r>
              <a:rPr lang="el-GR" dirty="0" err="1" smtClean="0">
                <a:latin typeface="Tahoma" pitchFamily="34" charset="0"/>
                <a:ea typeface="Tahoma" pitchFamily="34" charset="0"/>
                <a:cs typeface="Tahoma" pitchFamily="34" charset="0"/>
              </a:rPr>
              <a:t>conferencing</a:t>
            </a:r>
            <a:r>
              <a:rPr lang="el-GR" dirty="0" smtClean="0">
                <a:latin typeface="Tahoma" pitchFamily="34" charset="0"/>
                <a:ea typeface="Tahoma" pitchFamily="34" charset="0"/>
                <a:cs typeface="Tahoma" pitchFamily="34" charset="0"/>
              </a:rPr>
              <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 την ποιότητα των υπηρεσιών πολυμέσων </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 </a:t>
            </a:r>
            <a:r>
              <a:rPr lang="el-GR" dirty="0" err="1" smtClean="0">
                <a:latin typeface="Tahoma" pitchFamily="34" charset="0"/>
                <a:ea typeface="Tahoma" pitchFamily="34" charset="0"/>
                <a:cs typeface="Tahoma" pitchFamily="34" charset="0"/>
              </a:rPr>
              <a:t>διασυνεργασία</a:t>
            </a:r>
            <a:r>
              <a:rPr lang="el-GR" dirty="0" smtClean="0">
                <a:latin typeface="Tahoma" pitchFamily="34" charset="0"/>
                <a:ea typeface="Tahoma" pitchFamily="34" charset="0"/>
                <a:cs typeface="Tahoma" pitchFamily="34" charset="0"/>
              </a:rPr>
              <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mobility</a:t>
            </a:r>
            <a:r>
              <a:rPr lang="el-GR" dirty="0" smtClean="0">
                <a:latin typeface="Tahoma" pitchFamily="34" charset="0"/>
                <a:ea typeface="Tahoma" pitchFamily="34" charset="0"/>
                <a:cs typeface="Tahoma" pitchFamily="34" charset="0"/>
              </a:rPr>
              <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 ασφάλεια</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 ομιλίας και ήχου κωδικοποίηση</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 κωδικοποίηση βίντεο</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 </a:t>
            </a:r>
            <a:r>
              <a:rPr lang="el-GR" dirty="0" err="1" smtClean="0">
                <a:latin typeface="Tahoma" pitchFamily="34" charset="0"/>
                <a:ea typeface="Tahoma" pitchFamily="34" charset="0"/>
                <a:cs typeface="Tahoma" pitchFamily="34" charset="0"/>
              </a:rPr>
              <a:t>modems</a:t>
            </a:r>
            <a:r>
              <a:rPr lang="el-GR" dirty="0" smtClean="0">
                <a:latin typeface="Tahoma" pitchFamily="34" charset="0"/>
                <a:ea typeface="Tahoma" pitchFamily="34" charset="0"/>
                <a:cs typeface="Tahoma" pitchFamily="34" charset="0"/>
              </a:rPr>
              <a:t> και </a:t>
            </a:r>
            <a:r>
              <a:rPr lang="el-GR" dirty="0" err="1" smtClean="0">
                <a:latin typeface="Tahoma" pitchFamily="34" charset="0"/>
                <a:ea typeface="Tahoma" pitchFamily="34" charset="0"/>
                <a:cs typeface="Tahoma" pitchFamily="34" charset="0"/>
              </a:rPr>
              <a:t>διεπαφές</a:t>
            </a:r>
            <a:r>
              <a:rPr lang="el-GR" dirty="0" smtClean="0">
                <a:latin typeface="Tahoma" pitchFamily="34" charset="0"/>
                <a:ea typeface="Tahoma" pitchFamily="34" charset="0"/>
                <a:cs typeface="Tahoma" pitchFamily="34" charset="0"/>
              </a:rPr>
              <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 τα πρωτόκολλα</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 προσβασιμότητας.</a:t>
            </a:r>
            <a:endParaRPr lang="el-GR" dirty="0">
              <a:latin typeface="Tahoma" pitchFamily="34" charset="0"/>
              <a:ea typeface="Tahoma" pitchFamily="34" charset="0"/>
              <a:cs typeface="Tahoma" pitchFamily="34" charset="0"/>
            </a:endParaRPr>
          </a:p>
        </p:txBody>
      </p:sp>
      <p:sp>
        <p:nvSpPr>
          <p:cNvPr id="5" name="4 - TextBox"/>
          <p:cNvSpPr txBox="1"/>
          <p:nvPr/>
        </p:nvSpPr>
        <p:spPr>
          <a:xfrm>
            <a:off x="357158" y="6072206"/>
            <a:ext cx="1449436" cy="369332"/>
          </a:xfrm>
          <a:prstGeom prst="rect">
            <a:avLst/>
          </a:prstGeom>
          <a:noFill/>
        </p:spPr>
        <p:txBody>
          <a:bodyPr wrap="none" rtlCol="0">
            <a:spAutoFit/>
          </a:bodyPr>
          <a:lstStyle/>
          <a:p>
            <a:r>
              <a:rPr lang="el-GR" dirty="0" smtClean="0">
                <a:latin typeface="Tahoma" pitchFamily="34" charset="0"/>
                <a:ea typeface="Tahoma" pitchFamily="34" charset="0"/>
                <a:cs typeface="Tahoma" pitchFamily="34" charset="0"/>
              </a:rPr>
              <a:t>Σελ 160-163</a:t>
            </a:r>
            <a:endParaRPr lang="el-GR" dirty="0">
              <a:latin typeface="Tahoma" pitchFamily="34" charset="0"/>
              <a:ea typeface="Tahoma" pitchFamily="34" charset="0"/>
              <a:cs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571480"/>
            <a:ext cx="8572560" cy="5632311"/>
          </a:xfrm>
          <a:prstGeom prst="rect">
            <a:avLst/>
          </a:prstGeom>
        </p:spPr>
        <p:txBody>
          <a:bodyPr wrap="square">
            <a:spAutoFit/>
          </a:bodyPr>
          <a:lstStyle/>
          <a:p>
            <a:r>
              <a:rPr lang="el-GR" dirty="0" smtClean="0">
                <a:latin typeface="Tahoma" pitchFamily="34" charset="0"/>
                <a:ea typeface="Tahoma" pitchFamily="34" charset="0"/>
                <a:cs typeface="Tahoma" pitchFamily="34" charset="0"/>
              </a:rPr>
              <a:t>Ας παρουσιάσουμε μερικά παραδείγματα των τεχνολογιών καίριας σημασίας από τις τυποποιήσεις  Ομάδας Μελέτης 16 του ITU-T.</a:t>
            </a:r>
          </a:p>
          <a:p>
            <a:r>
              <a:rPr lang="el-GR" dirty="0" smtClean="0">
                <a:latin typeface="Tahoma" pitchFamily="34" charset="0"/>
                <a:ea typeface="Tahoma" pitchFamily="34" charset="0"/>
                <a:cs typeface="Tahoma" pitchFamily="34" charset="0"/>
              </a:rPr>
              <a:t/>
            </a:r>
            <a:br>
              <a:rPr lang="el-GR" dirty="0" smtClean="0">
                <a:latin typeface="Tahoma" pitchFamily="34" charset="0"/>
                <a:ea typeface="Tahoma" pitchFamily="34" charset="0"/>
                <a:cs typeface="Tahoma" pitchFamily="34" charset="0"/>
              </a:rPr>
            </a:br>
            <a:r>
              <a:rPr lang="el-GR" b="1" dirty="0" err="1" smtClean="0">
                <a:latin typeface="Tahoma" pitchFamily="34" charset="0"/>
                <a:ea typeface="Tahoma" pitchFamily="34" charset="0"/>
                <a:cs typeface="Tahoma" pitchFamily="34" charset="0"/>
              </a:rPr>
              <a:t>Multimedia</a:t>
            </a:r>
            <a:r>
              <a:rPr lang="el-GR" b="1" dirty="0" smtClean="0">
                <a:latin typeface="Tahoma" pitchFamily="34" charset="0"/>
                <a:ea typeface="Tahoma" pitchFamily="34" charset="0"/>
                <a:cs typeface="Tahoma" pitchFamily="34" charset="0"/>
              </a:rPr>
              <a:t> </a:t>
            </a:r>
            <a:r>
              <a:rPr lang="el-GR" b="1" dirty="0" err="1" smtClean="0">
                <a:latin typeface="Tahoma" pitchFamily="34" charset="0"/>
                <a:ea typeface="Tahoma" pitchFamily="34" charset="0"/>
                <a:cs typeface="Tahoma" pitchFamily="34" charset="0"/>
              </a:rPr>
              <a:t>over</a:t>
            </a:r>
            <a:r>
              <a:rPr lang="el-GR" b="1" dirty="0" smtClean="0">
                <a:latin typeface="Tahoma" pitchFamily="34" charset="0"/>
                <a:ea typeface="Tahoma" pitchFamily="34" charset="0"/>
                <a:cs typeface="Tahoma" pitchFamily="34" charset="0"/>
              </a:rPr>
              <a:t> IP.  </a:t>
            </a:r>
            <a:r>
              <a:rPr lang="el-GR" dirty="0" smtClean="0">
                <a:latin typeface="Tahoma" pitchFamily="34" charset="0"/>
                <a:ea typeface="Tahoma" pitchFamily="34" charset="0"/>
                <a:cs typeface="Tahoma" pitchFamily="34" charset="0"/>
              </a:rPr>
              <a:t>Το H.323 είναι το διεθνές πρότυπο και στην αγορά</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ηγέτης για τις IP τηλεφωνία. Η.323 δίκτυα σε λειτουργία σήμερα είναι χιλιάδες μεταφέροντας δισεκατομμύρια λεπτών φωνής ανά μήνα. H.323 έχει αποδειχθεί ότι είναι μια εξαιρετικά επεκτάσιμη λύση που να ικανοποιεί τις ανάγκες τόσο των </a:t>
            </a:r>
            <a:r>
              <a:rPr lang="el-GR" dirty="0" err="1" smtClean="0">
                <a:latin typeface="Tahoma" pitchFamily="34" charset="0"/>
                <a:ea typeface="Tahoma" pitchFamily="34" charset="0"/>
                <a:cs typeface="Tahoma" pitchFamily="34" charset="0"/>
              </a:rPr>
              <a:t>παρόχων</a:t>
            </a:r>
            <a:r>
              <a:rPr lang="el-GR" dirty="0" smtClean="0">
                <a:latin typeface="Tahoma" pitchFamily="34" charset="0"/>
                <a:ea typeface="Tahoma" pitchFamily="34" charset="0"/>
                <a:cs typeface="Tahoma" pitchFamily="34" charset="0"/>
              </a:rPr>
              <a:t> υπηρεσιών αλλά και των χρηστών. H.248 έχει αναπτυχθεί σε στενή συνεργασία με το IETF και καθορίζει τα πρωτόκολλα που χρησιμοποιούνται από τα MEDIA </a:t>
            </a:r>
            <a:r>
              <a:rPr lang="el-GR" dirty="0" err="1" smtClean="0">
                <a:latin typeface="Tahoma" pitchFamily="34" charset="0"/>
                <a:ea typeface="Tahoma" pitchFamily="34" charset="0"/>
                <a:cs typeface="Tahoma" pitchFamily="34" charset="0"/>
              </a:rPr>
              <a:t>gateway</a:t>
            </a:r>
            <a:r>
              <a:rPr lang="el-GR" dirty="0" smtClean="0">
                <a:latin typeface="Tahoma" pitchFamily="34" charset="0"/>
                <a:ea typeface="Tahoma" pitchFamily="34" charset="0"/>
                <a:cs typeface="Tahoma" pitchFamily="34" charset="0"/>
              </a:rPr>
              <a:t>, ένα βασικό στοιχείο στην τηλεφωνία </a:t>
            </a:r>
            <a:r>
              <a:rPr lang="el-GR" dirty="0" err="1" smtClean="0">
                <a:latin typeface="Tahoma" pitchFamily="34" charset="0"/>
                <a:ea typeface="Tahoma" pitchFamily="34" charset="0"/>
                <a:cs typeface="Tahoma" pitchFamily="34" charset="0"/>
              </a:rPr>
              <a:t>VoIP</a:t>
            </a:r>
            <a:r>
              <a:rPr lang="el-GR" dirty="0" smtClean="0">
                <a:latin typeface="Tahoma" pitchFamily="34" charset="0"/>
                <a:ea typeface="Tahoma" pitchFamily="34" charset="0"/>
                <a:cs typeface="Tahoma" pitchFamily="34" charset="0"/>
              </a:rPr>
              <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δίκτυα.</a:t>
            </a:r>
            <a:br>
              <a:rPr lang="el-GR" dirty="0" smtClean="0">
                <a:latin typeface="Tahoma" pitchFamily="34" charset="0"/>
                <a:ea typeface="Tahoma" pitchFamily="34" charset="0"/>
                <a:cs typeface="Tahoma" pitchFamily="34" charset="0"/>
              </a:rPr>
            </a:br>
            <a:endParaRPr lang="el-GR" dirty="0" smtClean="0">
              <a:latin typeface="Tahoma" pitchFamily="34" charset="0"/>
              <a:ea typeface="Tahoma" pitchFamily="34" charset="0"/>
              <a:cs typeface="Tahoma" pitchFamily="34" charset="0"/>
            </a:endParaRPr>
          </a:p>
          <a:p>
            <a:r>
              <a:rPr lang="el-GR" b="1" dirty="0" smtClean="0">
                <a:latin typeface="Tahoma" pitchFamily="34" charset="0"/>
                <a:ea typeface="Tahoma" pitchFamily="34" charset="0"/>
                <a:cs typeface="Tahoma" pitchFamily="34" charset="0"/>
              </a:rPr>
              <a:t>Κωδικοποίηση ομιλίας.  </a:t>
            </a:r>
            <a:r>
              <a:rPr lang="el-GR" dirty="0" smtClean="0">
                <a:latin typeface="Tahoma" pitchFamily="34" charset="0"/>
                <a:ea typeface="Tahoma" pitchFamily="34" charset="0"/>
                <a:cs typeface="Tahoma" pitchFamily="34" charset="0"/>
              </a:rPr>
              <a:t>Τα </a:t>
            </a:r>
            <a:r>
              <a:rPr lang="en-US" dirty="0" smtClean="0">
                <a:latin typeface="Tahoma" pitchFamily="34" charset="0"/>
                <a:ea typeface="Tahoma" pitchFamily="34" charset="0"/>
                <a:cs typeface="Tahoma" pitchFamily="34" charset="0"/>
              </a:rPr>
              <a:t>G.728 · G.729 · G.729.1</a:t>
            </a:r>
            <a:r>
              <a:rPr lang="el-GR" dirty="0" smtClean="0">
                <a:latin typeface="Tahoma" pitchFamily="34" charset="0"/>
                <a:ea typeface="Tahoma" pitchFamily="34" charset="0"/>
                <a:cs typeface="Tahoma" pitchFamily="34" charset="0"/>
              </a:rPr>
              <a:t> είναι τα πρότυπα για κωδικοποίηση ομιλίας σε 8-32 / </a:t>
            </a:r>
            <a:r>
              <a:rPr lang="el-GR" dirty="0" err="1" smtClean="0">
                <a:latin typeface="Tahoma" pitchFamily="34" charset="0"/>
                <a:ea typeface="Tahoma" pitchFamily="34" charset="0"/>
                <a:cs typeface="Tahoma" pitchFamily="34" charset="0"/>
              </a:rPr>
              <a:t>kbit</a:t>
            </a:r>
            <a:r>
              <a:rPr lang="el-GR" dirty="0" smtClean="0">
                <a:latin typeface="Tahoma" pitchFamily="34" charset="0"/>
                <a:ea typeface="Tahoma" pitchFamily="34" charset="0"/>
                <a:cs typeface="Tahoma" pitchFamily="34" charset="0"/>
              </a:rPr>
              <a:t> s με μεγάλη ποιότητα.</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Τώρα </a:t>
            </a:r>
            <a:r>
              <a:rPr lang="el-GR" dirty="0" err="1" smtClean="0">
                <a:latin typeface="Tahoma" pitchFamily="34" charset="0"/>
                <a:ea typeface="Tahoma" pitchFamily="34" charset="0"/>
                <a:cs typeface="Tahoma" pitchFamily="34" charset="0"/>
              </a:rPr>
              <a:t>χρησιμοποιούντε</a:t>
            </a:r>
            <a:r>
              <a:rPr lang="el-GR" dirty="0" smtClean="0">
                <a:latin typeface="Tahoma" pitchFamily="34" charset="0"/>
                <a:ea typeface="Tahoma" pitchFamily="34" charset="0"/>
                <a:cs typeface="Tahoma" pitchFamily="34" charset="0"/>
              </a:rPr>
              <a:t> ευρέως σε πολλές εφαρμογές πολυμέσων. </a:t>
            </a:r>
          </a:p>
          <a:p>
            <a:r>
              <a:rPr lang="el-GR" dirty="0" smtClean="0">
                <a:latin typeface="Tahoma" pitchFamily="34" charset="0"/>
                <a:ea typeface="Tahoma" pitchFamily="34" charset="0"/>
                <a:cs typeface="Tahoma" pitchFamily="34" charset="0"/>
              </a:rPr>
              <a:t/>
            </a:r>
            <a:br>
              <a:rPr lang="el-GR" dirty="0" smtClean="0">
                <a:latin typeface="Tahoma" pitchFamily="34" charset="0"/>
                <a:ea typeface="Tahoma" pitchFamily="34" charset="0"/>
                <a:cs typeface="Tahoma" pitchFamily="34" charset="0"/>
              </a:rPr>
            </a:br>
            <a:r>
              <a:rPr lang="el-GR" b="1" dirty="0" smtClean="0">
                <a:latin typeface="Tahoma" pitchFamily="34" charset="0"/>
                <a:ea typeface="Tahoma" pitchFamily="34" charset="0"/>
                <a:cs typeface="Tahoma" pitchFamily="34" charset="0"/>
              </a:rPr>
              <a:t>Κωδικοποίηση Βίντεο. </a:t>
            </a:r>
            <a:r>
              <a:rPr lang="el-GR" dirty="0" smtClean="0">
                <a:latin typeface="Tahoma" pitchFamily="34" charset="0"/>
                <a:ea typeface="Tahoma" pitchFamily="34" charset="0"/>
                <a:cs typeface="Tahoma" pitchFamily="34" charset="0"/>
              </a:rPr>
              <a:t>Με βάση την επιτυχία των H.262 και H.263η Ομάδα 16</a:t>
            </a:r>
            <a:br>
              <a:rPr lang="el-GR" dirty="0" smtClean="0">
                <a:latin typeface="Tahoma" pitchFamily="34" charset="0"/>
                <a:ea typeface="Tahoma" pitchFamily="34" charset="0"/>
                <a:cs typeface="Tahoma" pitchFamily="34" charset="0"/>
              </a:rPr>
            </a:br>
            <a:r>
              <a:rPr lang="el-GR" dirty="0" smtClean="0">
                <a:latin typeface="Tahoma" pitchFamily="34" charset="0"/>
                <a:ea typeface="Tahoma" pitchFamily="34" charset="0"/>
                <a:cs typeface="Tahoma" pitchFamily="34" charset="0"/>
              </a:rPr>
              <a:t>τώρα εργάζονται σε συνδυασμό με το MPEG επιτροπή του ISO / IEC για τον καθορισμό των επόμενη γενιά του βίντεο τεχνολογία κωδικοποίησης σε μια νέα κοινή ομάδα βίντεο προς νέο πρότυπο H.264.</a:t>
            </a:r>
            <a:endParaRPr lang="el-GR" dirty="0">
              <a:latin typeface="Tahoma" pitchFamily="34" charset="0"/>
              <a:ea typeface="Tahoma" pitchFamily="34" charset="0"/>
              <a:cs typeface="Tahom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dirty="0" smtClean="0"/>
              <a:t>Video Resolutions</a:t>
            </a:r>
            <a:endParaRPr lang="el-GR" dirty="0"/>
          </a:p>
        </p:txBody>
      </p:sp>
      <p:sp>
        <p:nvSpPr>
          <p:cNvPr id="5" name="4 - Ορθογώνιο"/>
          <p:cNvSpPr/>
          <p:nvPr/>
        </p:nvSpPr>
        <p:spPr>
          <a:xfrm>
            <a:off x="323528" y="1340768"/>
            <a:ext cx="8640960" cy="4247317"/>
          </a:xfrm>
          <a:prstGeom prst="rect">
            <a:avLst/>
          </a:prstGeom>
        </p:spPr>
        <p:txBody>
          <a:bodyPr wrap="square">
            <a:spAutoFit/>
          </a:bodyPr>
          <a:lstStyle/>
          <a:p>
            <a:r>
              <a:rPr lang="en-US" dirty="0" smtClean="0"/>
              <a:t>480i (SDTV): For DV-NTSC with aspect ratio of 4:3 then 640 × 480 (VGA) 30 fps interlaced which means 60 fps</a:t>
            </a:r>
            <a:endParaRPr lang="en-US" dirty="0"/>
          </a:p>
          <a:p>
            <a:endParaRPr lang="en-US" dirty="0" smtClean="0"/>
          </a:p>
          <a:p>
            <a:endParaRPr lang="en-US" dirty="0"/>
          </a:p>
          <a:p>
            <a:r>
              <a:rPr lang="en-US" dirty="0" smtClean="0"/>
              <a:t>576i (PAL): For PAL-B with aspect ratio of 4:3 768X576 25 fps interlaced which means 50fps</a:t>
            </a:r>
          </a:p>
          <a:p>
            <a:endParaRPr lang="en-US" dirty="0"/>
          </a:p>
          <a:p>
            <a:r>
              <a:rPr lang="en-US" dirty="0" smtClean="0"/>
              <a:t>HDTV may be transmitted in various formats:</a:t>
            </a:r>
          </a:p>
          <a:p>
            <a:r>
              <a:rPr lang="en-US" dirty="0" smtClean="0"/>
              <a:t>1080p - 1920×1080p: 2,073,600 pixels (approximately 2.1 megapixels) per frame</a:t>
            </a:r>
          </a:p>
          <a:p>
            <a:r>
              <a:rPr lang="en-US" dirty="0" smtClean="0"/>
              <a:t>1080i - typically either:</a:t>
            </a:r>
          </a:p>
          <a:p>
            <a:pPr lvl="1"/>
            <a:r>
              <a:rPr lang="en-US" dirty="0" smtClean="0"/>
              <a:t>1920×1080i: 1,036,800 pixels (approximately 1 megapixel) per field or 2,073,600 pixels (approximately 2.1 megapixels) per frame</a:t>
            </a:r>
          </a:p>
          <a:p>
            <a:pPr lvl="1"/>
            <a:r>
              <a:rPr lang="en-US" dirty="0" smtClean="0"/>
              <a:t>1440×1080i:</a:t>
            </a:r>
            <a:r>
              <a:rPr lang="en-US" baseline="30000" dirty="0" smtClean="0"/>
              <a:t>[</a:t>
            </a:r>
            <a:r>
              <a:rPr lang="en-US" dirty="0" smtClean="0"/>
              <a:t>777,600 pixels (approximately 0.8 megapixels) per field or 1,555,200 pixels (approximately 1.6 megapixels) per frame</a:t>
            </a:r>
          </a:p>
          <a:p>
            <a:r>
              <a:rPr lang="en-US" dirty="0" smtClean="0"/>
              <a:t>720p - 1280×720p: 921,600 pixels (approximately 0.9 megapixels) per frame</a:t>
            </a:r>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16632"/>
            <a:ext cx="9053782" cy="6120680"/>
          </a:xfrm>
          <a:prstGeom prst="rect">
            <a:avLst/>
          </a:prstGeom>
          <a:noFill/>
          <a:ln w="9525">
            <a:noFill/>
            <a:miter lim="800000"/>
            <a:headEnd/>
            <a:tailEnd/>
          </a:ln>
        </p:spPr>
      </p:pic>
      <p:sp>
        <p:nvSpPr>
          <p:cNvPr id="9" name="8 - TextBox"/>
          <p:cNvSpPr txBox="1"/>
          <p:nvPr/>
        </p:nvSpPr>
        <p:spPr>
          <a:xfrm>
            <a:off x="7308304" y="6237312"/>
            <a:ext cx="1429174" cy="307777"/>
          </a:xfrm>
          <a:prstGeom prst="rect">
            <a:avLst/>
          </a:prstGeom>
          <a:noFill/>
        </p:spPr>
        <p:txBody>
          <a:bodyPr wrap="square" rtlCol="0">
            <a:spAutoFit/>
          </a:bodyPr>
          <a:lstStyle/>
          <a:p>
            <a:r>
              <a:rPr lang="en-US" sz="1400" dirty="0" err="1" smtClean="0"/>
              <a:t>Source:wikipedia</a:t>
            </a:r>
            <a:endParaRPr lang="el-GR"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Color space</a:t>
            </a:r>
            <a:endParaRPr lang="el-GR" dirty="0"/>
          </a:p>
        </p:txBody>
      </p:sp>
      <p:pic>
        <p:nvPicPr>
          <p:cNvPr id="1030" name="Picture 6" descr="http://www.google.gr/url?source=imglanding&amp;ct=img&amp;q=http://content.answcdn.com/main/content/img/CDE/_CIE1976.JPG&amp;sa=X&amp;ei=BfpqUMzdCMfIsgan9oGoDQ&amp;ved=0CAsQ8wc&amp;usg=AFQjCNF8IM0EMxnCx0Yf3LMndI8Uuz-a1g"/>
          <p:cNvPicPr>
            <a:picLocks noChangeAspect="1" noChangeArrowheads="1"/>
          </p:cNvPicPr>
          <p:nvPr/>
        </p:nvPicPr>
        <p:blipFill>
          <a:blip r:embed="rId3" cstate="print"/>
          <a:srcRect/>
          <a:stretch>
            <a:fillRect/>
          </a:stretch>
        </p:blipFill>
        <p:spPr bwMode="auto">
          <a:xfrm>
            <a:off x="5436096" y="1052736"/>
            <a:ext cx="3489884" cy="3384376"/>
          </a:xfrm>
          <a:prstGeom prst="rect">
            <a:avLst/>
          </a:prstGeom>
          <a:noFill/>
        </p:spPr>
      </p:pic>
      <p:sp>
        <p:nvSpPr>
          <p:cNvPr id="7" name="6 - TextBox"/>
          <p:cNvSpPr txBox="1"/>
          <p:nvPr/>
        </p:nvSpPr>
        <p:spPr>
          <a:xfrm>
            <a:off x="395536" y="3861048"/>
            <a:ext cx="4176464" cy="1477328"/>
          </a:xfrm>
          <a:prstGeom prst="rect">
            <a:avLst/>
          </a:prstGeom>
          <a:noFill/>
        </p:spPr>
        <p:txBody>
          <a:bodyPr wrap="square" rtlCol="0">
            <a:spAutoFit/>
          </a:bodyPr>
          <a:lstStyle/>
          <a:p>
            <a:r>
              <a:rPr lang="en-US" dirty="0" smtClean="0"/>
              <a:t>YUV was introduced by engineers when they were trying to make Color TV signal compatible to the BW </a:t>
            </a:r>
            <a:r>
              <a:rPr lang="en-US" dirty="0" err="1" smtClean="0"/>
              <a:t>TVSets</a:t>
            </a:r>
            <a:endParaRPr lang="en-US" dirty="0" smtClean="0"/>
          </a:p>
          <a:p>
            <a:endParaRPr lang="en-US" dirty="0"/>
          </a:p>
          <a:p>
            <a:r>
              <a:rPr lang="en-US" dirty="0" err="1" smtClean="0"/>
              <a:t>YCrCb</a:t>
            </a:r>
            <a:r>
              <a:rPr lang="en-US" dirty="0" smtClean="0"/>
              <a:t> is the discreet version of YUV</a:t>
            </a:r>
          </a:p>
        </p:txBody>
      </p:sp>
      <p:pic>
        <p:nvPicPr>
          <p:cNvPr id="1036" name="Picture 12" descr="http://upload.wikimedia.org/wikipedia/commons/b/b8/YCbCr.GIF"/>
          <p:cNvPicPr>
            <a:picLocks noChangeAspect="1" noChangeArrowheads="1" noCrop="1"/>
          </p:cNvPicPr>
          <p:nvPr/>
        </p:nvPicPr>
        <p:blipFill>
          <a:blip r:embed="rId4" cstate="print"/>
          <a:srcRect/>
          <a:stretch>
            <a:fillRect/>
          </a:stretch>
        </p:blipFill>
        <p:spPr bwMode="auto">
          <a:xfrm>
            <a:off x="395536" y="1412776"/>
            <a:ext cx="2286000" cy="2286000"/>
          </a:xfrm>
          <a:prstGeom prst="rect">
            <a:avLst/>
          </a:prstGeom>
          <a:noFill/>
        </p:spPr>
      </p:pic>
      <p:sp>
        <p:nvSpPr>
          <p:cNvPr id="11" name="10 - TextBox"/>
          <p:cNvSpPr txBox="1"/>
          <p:nvPr/>
        </p:nvSpPr>
        <p:spPr>
          <a:xfrm>
            <a:off x="683568" y="3645024"/>
            <a:ext cx="1233992" cy="276999"/>
          </a:xfrm>
          <a:prstGeom prst="rect">
            <a:avLst/>
          </a:prstGeom>
          <a:noFill/>
        </p:spPr>
        <p:txBody>
          <a:bodyPr wrap="none" rtlCol="0">
            <a:spAutoFit/>
          </a:bodyPr>
          <a:lstStyle/>
          <a:p>
            <a:r>
              <a:rPr lang="en-US" sz="1200" dirty="0" smtClean="0"/>
              <a:t>Source </a:t>
            </a:r>
            <a:r>
              <a:rPr lang="en-US" sz="1200" dirty="0" err="1" smtClean="0"/>
              <a:t>wikipedia</a:t>
            </a:r>
            <a:endParaRPr lang="el-GR" sz="1200" dirty="0"/>
          </a:p>
        </p:txBody>
      </p:sp>
      <p:pic>
        <p:nvPicPr>
          <p:cNvPr id="12" name="Picture 3" descr="http://upload.wikimedia.org/wikipedia/commons/thumb/5/53/YCbCr-CbCr_Y0.png/120px-YCbCr-CbCr_Y0.png">
            <a:hlinkClick r:id="rId5"/>
          </p:cNvPr>
          <p:cNvPicPr>
            <a:picLocks noChangeAspect="1" noChangeArrowheads="1"/>
          </p:cNvPicPr>
          <p:nvPr/>
        </p:nvPicPr>
        <p:blipFill>
          <a:blip r:embed="rId6" cstate="print"/>
          <a:srcRect/>
          <a:stretch>
            <a:fillRect/>
          </a:stretch>
        </p:blipFill>
        <p:spPr bwMode="auto">
          <a:xfrm>
            <a:off x="2555776" y="5454352"/>
            <a:ext cx="1143000" cy="1143000"/>
          </a:xfrm>
          <a:prstGeom prst="rect">
            <a:avLst/>
          </a:prstGeom>
          <a:noFill/>
        </p:spPr>
      </p:pic>
      <p:pic>
        <p:nvPicPr>
          <p:cNvPr id="13" name="Picture 4" descr="http://upload.wikimedia.org/wikipedia/commons/thumb/9/91/YCbCr-CbCr_Y50.png/120px-YCbCr-CbCr_Y50.png">
            <a:hlinkClick r:id="rId7"/>
          </p:cNvPr>
          <p:cNvPicPr>
            <a:picLocks noChangeAspect="1" noChangeArrowheads="1"/>
          </p:cNvPicPr>
          <p:nvPr/>
        </p:nvPicPr>
        <p:blipFill>
          <a:blip r:embed="rId8" cstate="print"/>
          <a:srcRect/>
          <a:stretch>
            <a:fillRect/>
          </a:stretch>
        </p:blipFill>
        <p:spPr bwMode="auto">
          <a:xfrm>
            <a:off x="4860032" y="5445224"/>
            <a:ext cx="1143000" cy="1143001"/>
          </a:xfrm>
          <a:prstGeom prst="rect">
            <a:avLst/>
          </a:prstGeom>
          <a:noFill/>
        </p:spPr>
      </p:pic>
      <p:pic>
        <p:nvPicPr>
          <p:cNvPr id="14" name="Picture 5" descr="http://upload.wikimedia.org/wikipedia/commons/thumb/0/08/YCbCr-CbCr_Y100.png/120px-YCbCr-CbCr_Y100.png">
            <a:hlinkClick r:id="rId9"/>
          </p:cNvPr>
          <p:cNvPicPr>
            <a:picLocks noChangeAspect="1" noChangeArrowheads="1"/>
          </p:cNvPicPr>
          <p:nvPr/>
        </p:nvPicPr>
        <p:blipFill>
          <a:blip r:embed="rId10" cstate="print"/>
          <a:srcRect/>
          <a:stretch>
            <a:fillRect/>
          </a:stretch>
        </p:blipFill>
        <p:spPr bwMode="auto">
          <a:xfrm>
            <a:off x="6948264" y="5373216"/>
            <a:ext cx="1143000" cy="1143000"/>
          </a:xfrm>
          <a:prstGeom prst="rect">
            <a:avLst/>
          </a:prstGeom>
          <a:noFill/>
        </p:spPr>
      </p:pic>
      <p:sp>
        <p:nvSpPr>
          <p:cNvPr id="15" name="14 - TextBox"/>
          <p:cNvSpPr txBox="1"/>
          <p:nvPr/>
        </p:nvSpPr>
        <p:spPr>
          <a:xfrm>
            <a:off x="1691680" y="5805264"/>
            <a:ext cx="529312" cy="369332"/>
          </a:xfrm>
          <a:prstGeom prst="rect">
            <a:avLst/>
          </a:prstGeom>
          <a:noFill/>
        </p:spPr>
        <p:txBody>
          <a:bodyPr wrap="none" rtlCol="0">
            <a:spAutoFit/>
          </a:bodyPr>
          <a:lstStyle/>
          <a:p>
            <a:r>
              <a:rPr lang="en-US" dirty="0" smtClean="0"/>
              <a:t>Y=0</a:t>
            </a:r>
            <a:endParaRPr lang="el-GR" dirty="0"/>
          </a:p>
        </p:txBody>
      </p:sp>
      <p:sp>
        <p:nvSpPr>
          <p:cNvPr id="16" name="15 - TextBox"/>
          <p:cNvSpPr txBox="1"/>
          <p:nvPr/>
        </p:nvSpPr>
        <p:spPr>
          <a:xfrm>
            <a:off x="3995936" y="5805264"/>
            <a:ext cx="704039" cy="369332"/>
          </a:xfrm>
          <a:prstGeom prst="rect">
            <a:avLst/>
          </a:prstGeom>
          <a:noFill/>
        </p:spPr>
        <p:txBody>
          <a:bodyPr wrap="none" rtlCol="0">
            <a:spAutoFit/>
          </a:bodyPr>
          <a:lstStyle/>
          <a:p>
            <a:r>
              <a:rPr lang="en-US" dirty="0" smtClean="0"/>
              <a:t>Y=0,5</a:t>
            </a:r>
            <a:endParaRPr lang="el-GR" dirty="0"/>
          </a:p>
        </p:txBody>
      </p:sp>
      <p:sp>
        <p:nvSpPr>
          <p:cNvPr id="17" name="16 - TextBox"/>
          <p:cNvSpPr txBox="1"/>
          <p:nvPr/>
        </p:nvSpPr>
        <p:spPr>
          <a:xfrm>
            <a:off x="6202928" y="5805264"/>
            <a:ext cx="529312" cy="369332"/>
          </a:xfrm>
          <a:prstGeom prst="rect">
            <a:avLst/>
          </a:prstGeom>
          <a:noFill/>
        </p:spPr>
        <p:txBody>
          <a:bodyPr wrap="none" rtlCol="0">
            <a:spAutoFit/>
          </a:bodyPr>
          <a:lstStyle/>
          <a:p>
            <a:r>
              <a:rPr lang="en-US" dirty="0" smtClean="0"/>
              <a:t>Y=1</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YCrCb</a:t>
            </a:r>
            <a:r>
              <a:rPr lang="en-US" dirty="0" smtClean="0"/>
              <a:t> to RGB conversion</a:t>
            </a:r>
            <a:endParaRPr lang="el-GR" dirty="0"/>
          </a:p>
        </p:txBody>
      </p:sp>
      <p:grpSp>
        <p:nvGrpSpPr>
          <p:cNvPr id="3" name="31 - Ομάδα"/>
          <p:cNvGrpSpPr/>
          <p:nvPr/>
        </p:nvGrpSpPr>
        <p:grpSpPr>
          <a:xfrm>
            <a:off x="991716" y="5219908"/>
            <a:ext cx="5524500" cy="1121808"/>
            <a:chOff x="991716" y="5219908"/>
            <a:chExt cx="5524500" cy="1121808"/>
          </a:xfrm>
        </p:grpSpPr>
        <p:pic>
          <p:nvPicPr>
            <p:cNvPr id="16390" name="Picture 6" descr="\begin{align}&#10;Y'  &amp;=&amp;     &amp;+ (0.299    \cdot&amp; R'_D) &amp;+ (0.587    \cdot&amp; G'_D) &amp;+ (0.114    \cdot&amp; B'_D)\\&#10;C_B &amp;=&amp; 128 &amp;- (0.168736 \cdot&amp; R'_D) &amp;- (0.331264 \cdot&amp; G'_D) &amp;+ (0.5      \cdot&amp; B'_D)\\&#10;C_R &amp;=&amp; 128 &amp;+ (0.5      \cdot&amp; R'_D) &amp;- (0.418688 \cdot&amp; G'_D) &amp;- (0.081312 \cdot&amp; B'_D)&#10;\end{align}"/>
            <p:cNvPicPr>
              <a:picLocks noChangeAspect="1" noChangeArrowheads="1"/>
            </p:cNvPicPr>
            <p:nvPr/>
          </p:nvPicPr>
          <p:blipFill>
            <a:blip r:embed="rId2" cstate="print"/>
            <a:srcRect/>
            <a:stretch>
              <a:fillRect/>
            </a:stretch>
          </p:blipFill>
          <p:spPr bwMode="auto">
            <a:xfrm>
              <a:off x="991716" y="5589240"/>
              <a:ext cx="5524500" cy="752476"/>
            </a:xfrm>
            <a:prstGeom prst="rect">
              <a:avLst/>
            </a:prstGeom>
            <a:noFill/>
          </p:spPr>
        </p:pic>
        <p:sp>
          <p:nvSpPr>
            <p:cNvPr id="11" name="10 - TextBox"/>
            <p:cNvSpPr txBox="1"/>
            <p:nvPr/>
          </p:nvSpPr>
          <p:spPr>
            <a:xfrm>
              <a:off x="1030682" y="5219908"/>
              <a:ext cx="1741118" cy="369332"/>
            </a:xfrm>
            <a:prstGeom prst="rect">
              <a:avLst/>
            </a:prstGeom>
            <a:noFill/>
          </p:spPr>
          <p:txBody>
            <a:bodyPr wrap="none" rtlCol="0">
              <a:spAutoFit/>
            </a:bodyPr>
            <a:lstStyle/>
            <a:p>
              <a:r>
                <a:rPr lang="en-US" dirty="0" smtClean="0"/>
                <a:t>JPEG color range</a:t>
              </a:r>
              <a:endParaRPr lang="el-GR" dirty="0"/>
            </a:p>
          </p:txBody>
        </p:sp>
      </p:grpSp>
      <p:grpSp>
        <p:nvGrpSpPr>
          <p:cNvPr id="4" name="29 - Ομάδα"/>
          <p:cNvGrpSpPr/>
          <p:nvPr/>
        </p:nvGrpSpPr>
        <p:grpSpPr>
          <a:xfrm>
            <a:off x="971600" y="1700808"/>
            <a:ext cx="7128792" cy="1184524"/>
            <a:chOff x="971600" y="1700808"/>
            <a:chExt cx="7128792" cy="1184524"/>
          </a:xfrm>
        </p:grpSpPr>
        <p:pic>
          <p:nvPicPr>
            <p:cNvPr id="16393" name="Picture 9" descr="\begin{align}&#10;Y'  &amp;=&amp;  16 &amp;+&amp; ( 65.481 \cdot R' &amp;+&amp; 128.553 \cdot G' &amp;+&amp; 24.966 \cdot B')\\&#10;C_B &amp;=&amp; 128 &amp;+&amp; (-37.797 \cdot R' &amp;-&amp; 74.203  \cdot G' &amp;+&amp; 112.0  \cdot B')\\&#10;C_R &amp;=&amp; 128 &amp;+&amp; (112.0   \cdot R' &amp;-&amp; 93.786  \cdot G' &amp;-&amp; 18.214 \cdot B')&#10;\end{align}"/>
            <p:cNvPicPr>
              <a:picLocks noChangeAspect="1" noChangeArrowheads="1"/>
            </p:cNvPicPr>
            <p:nvPr/>
          </p:nvPicPr>
          <p:blipFill>
            <a:blip r:embed="rId3" cstate="print"/>
            <a:srcRect/>
            <a:stretch>
              <a:fillRect/>
            </a:stretch>
          </p:blipFill>
          <p:spPr bwMode="auto">
            <a:xfrm>
              <a:off x="1043608" y="2132856"/>
              <a:ext cx="4686300" cy="752476"/>
            </a:xfrm>
            <a:prstGeom prst="rect">
              <a:avLst/>
            </a:prstGeom>
            <a:noFill/>
          </p:spPr>
        </p:pic>
        <p:sp>
          <p:nvSpPr>
            <p:cNvPr id="14" name="13 - Ορθογώνιο"/>
            <p:cNvSpPr/>
            <p:nvPr/>
          </p:nvSpPr>
          <p:spPr>
            <a:xfrm>
              <a:off x="971600" y="1700808"/>
              <a:ext cx="7128792" cy="369332"/>
            </a:xfrm>
            <a:prstGeom prst="rect">
              <a:avLst/>
            </a:prstGeom>
          </p:spPr>
          <p:txBody>
            <a:bodyPr wrap="square">
              <a:spAutoFit/>
            </a:bodyPr>
            <a:lstStyle/>
            <a:p>
              <a:r>
                <a:rPr kumimoji="0" lang="en-US" b="0" i="0" u="none" strike="noStrike" cap="none" normalizeH="0" baseline="0" dirty="0" smtClean="0">
                  <a:ln>
                    <a:noFill/>
                  </a:ln>
                  <a:solidFill>
                    <a:schemeClr val="tx1"/>
                  </a:solidFill>
                  <a:effectLst/>
                  <a:latin typeface="Arial" pitchFamily="34" charset="0"/>
                  <a:cs typeface="Arial" pitchFamily="34" charset="0"/>
                </a:rPr>
                <a:t>Standard</a:t>
              </a:r>
              <a:r>
                <a:rPr kumimoji="0" lang="en-US" b="0" i="0" u="none" strike="noStrike" cap="none" normalizeH="0" dirty="0" smtClean="0">
                  <a:ln>
                    <a:noFill/>
                  </a:ln>
                  <a:solidFill>
                    <a:schemeClr val="tx1"/>
                  </a:solidFill>
                  <a:effectLst/>
                  <a:latin typeface="Arial" pitchFamily="34" charset="0"/>
                  <a:cs typeface="Arial" pitchFamily="34" charset="0"/>
                </a:rPr>
                <a:t> definition television NTSC</a:t>
              </a:r>
              <a:endParaRPr lang="el-GR" dirty="0"/>
            </a:p>
          </p:txBody>
        </p:sp>
      </p:grpSp>
      <p:sp>
        <p:nvSpPr>
          <p:cNvPr id="19" name="18 - TextBox"/>
          <p:cNvSpPr txBox="1"/>
          <p:nvPr/>
        </p:nvSpPr>
        <p:spPr>
          <a:xfrm>
            <a:off x="4143372" y="6417254"/>
            <a:ext cx="1676806" cy="369332"/>
          </a:xfrm>
          <a:prstGeom prst="rect">
            <a:avLst/>
          </a:prstGeom>
          <a:noFill/>
        </p:spPr>
        <p:txBody>
          <a:bodyPr wrap="none" rtlCol="0">
            <a:spAutoFit/>
          </a:bodyPr>
          <a:lstStyle/>
          <a:p>
            <a:r>
              <a:rPr lang="el-GR" dirty="0" smtClean="0"/>
              <a:t>Πηγή: </a:t>
            </a:r>
            <a:r>
              <a:rPr lang="en-US" dirty="0" smtClean="0"/>
              <a:t>Wikipedia</a:t>
            </a:r>
            <a:endParaRPr lang="el-GR" dirty="0"/>
          </a:p>
        </p:txBody>
      </p:sp>
      <p:grpSp>
        <p:nvGrpSpPr>
          <p:cNvPr id="5" name="30 - Ομάδα"/>
          <p:cNvGrpSpPr/>
          <p:nvPr/>
        </p:nvGrpSpPr>
        <p:grpSpPr>
          <a:xfrm>
            <a:off x="971600" y="3059668"/>
            <a:ext cx="7128792" cy="2014553"/>
            <a:chOff x="899592" y="3059668"/>
            <a:chExt cx="7128792" cy="2014553"/>
          </a:xfrm>
        </p:grpSpPr>
        <p:grpSp>
          <p:nvGrpSpPr>
            <p:cNvPr id="6" name="21 - Ομάδα"/>
            <p:cNvGrpSpPr/>
            <p:nvPr/>
          </p:nvGrpSpPr>
          <p:grpSpPr>
            <a:xfrm>
              <a:off x="971600" y="3501008"/>
              <a:ext cx="4705350" cy="1573213"/>
              <a:chOff x="774700" y="-647700"/>
              <a:chExt cx="4705350" cy="1573213"/>
            </a:xfrm>
          </p:grpSpPr>
          <p:pic>
            <p:nvPicPr>
              <p:cNvPr id="23" name="Picture 8" descr="Y  = 0.299 \times R + 0.587 \times G + 0.114 \times B + 0"/>
              <p:cNvPicPr>
                <a:picLocks noChangeAspect="1" noChangeArrowheads="1"/>
              </p:cNvPicPr>
              <p:nvPr/>
            </p:nvPicPr>
            <p:blipFill>
              <a:blip r:embed="rId4" cstate="print"/>
              <a:srcRect/>
              <a:stretch>
                <a:fillRect/>
              </a:stretch>
            </p:blipFill>
            <p:spPr bwMode="auto">
              <a:xfrm>
                <a:off x="774700" y="-647700"/>
                <a:ext cx="3581400" cy="152400"/>
              </a:xfrm>
              <a:prstGeom prst="rect">
                <a:avLst/>
              </a:prstGeom>
              <a:noFill/>
            </p:spPr>
          </p:pic>
          <p:pic>
            <p:nvPicPr>
              <p:cNvPr id="24" name="Picture 9" descr="Cb = -0.169 \times R - 0.331 \times G + 0.499 \times B + 128"/>
              <p:cNvPicPr>
                <a:picLocks noChangeAspect="1" noChangeArrowheads="1"/>
              </p:cNvPicPr>
              <p:nvPr/>
            </p:nvPicPr>
            <p:blipFill>
              <a:blip r:embed="rId5" cstate="print"/>
              <a:srcRect/>
              <a:stretch>
                <a:fillRect/>
              </a:stretch>
            </p:blipFill>
            <p:spPr bwMode="auto">
              <a:xfrm>
                <a:off x="774700" y="-373063"/>
                <a:ext cx="3981450" cy="152400"/>
              </a:xfrm>
              <a:prstGeom prst="rect">
                <a:avLst/>
              </a:prstGeom>
              <a:noFill/>
            </p:spPr>
          </p:pic>
          <p:pic>
            <p:nvPicPr>
              <p:cNvPr id="25" name="Picture 10" descr="Cr = 0.499 \times R - 0.418 \times G - 0.0813 \times B + 128"/>
              <p:cNvPicPr>
                <a:picLocks noChangeAspect="1" noChangeArrowheads="1"/>
              </p:cNvPicPr>
              <p:nvPr/>
            </p:nvPicPr>
            <p:blipFill>
              <a:blip r:embed="rId6" cstate="print"/>
              <a:srcRect/>
              <a:stretch>
                <a:fillRect/>
              </a:stretch>
            </p:blipFill>
            <p:spPr bwMode="auto">
              <a:xfrm>
                <a:off x="774700" y="-98425"/>
                <a:ext cx="3943350" cy="152400"/>
              </a:xfrm>
              <a:prstGeom prst="rect">
                <a:avLst/>
              </a:prstGeom>
              <a:noFill/>
            </p:spPr>
          </p:pic>
          <p:pic>
            <p:nvPicPr>
              <p:cNvPr id="26" name="Picture 11" descr="R = \mathrm{clamp}(Y + 1.402 \times (Cr - 128))"/>
              <p:cNvPicPr>
                <a:picLocks noChangeAspect="1" noChangeArrowheads="1"/>
              </p:cNvPicPr>
              <p:nvPr/>
            </p:nvPicPr>
            <p:blipFill>
              <a:blip r:embed="rId7" cstate="print"/>
              <a:srcRect/>
              <a:stretch>
                <a:fillRect/>
              </a:stretch>
            </p:blipFill>
            <p:spPr bwMode="auto">
              <a:xfrm>
                <a:off x="774700" y="176213"/>
                <a:ext cx="2943225" cy="200025"/>
              </a:xfrm>
              <a:prstGeom prst="rect">
                <a:avLst/>
              </a:prstGeom>
              <a:noFill/>
            </p:spPr>
          </p:pic>
          <p:pic>
            <p:nvPicPr>
              <p:cNvPr id="27" name="Picture 12" descr="G = \mathrm{clamp}(Y - 0.344 \times (Cb - 128) - 0.714 \times (Cr - 128))"/>
              <p:cNvPicPr>
                <a:picLocks noChangeAspect="1" noChangeArrowheads="1"/>
              </p:cNvPicPr>
              <p:nvPr/>
            </p:nvPicPr>
            <p:blipFill>
              <a:blip r:embed="rId8" cstate="print"/>
              <a:srcRect/>
              <a:stretch>
                <a:fillRect/>
              </a:stretch>
            </p:blipFill>
            <p:spPr bwMode="auto">
              <a:xfrm>
                <a:off x="774700" y="450850"/>
                <a:ext cx="4705350" cy="200025"/>
              </a:xfrm>
              <a:prstGeom prst="rect">
                <a:avLst/>
              </a:prstGeom>
              <a:noFill/>
            </p:spPr>
          </p:pic>
          <p:pic>
            <p:nvPicPr>
              <p:cNvPr id="28" name="Picture 13" descr="B = \mathrm{clamp}(Y + 1.772 \times (Cb - 128))"/>
              <p:cNvPicPr>
                <a:picLocks noChangeAspect="1" noChangeArrowheads="1"/>
              </p:cNvPicPr>
              <p:nvPr/>
            </p:nvPicPr>
            <p:blipFill>
              <a:blip r:embed="rId9" cstate="print"/>
              <a:srcRect/>
              <a:stretch>
                <a:fillRect/>
              </a:stretch>
            </p:blipFill>
            <p:spPr bwMode="auto">
              <a:xfrm>
                <a:off x="774700" y="725488"/>
                <a:ext cx="2943225" cy="200025"/>
              </a:xfrm>
              <a:prstGeom prst="rect">
                <a:avLst/>
              </a:prstGeom>
              <a:noFill/>
            </p:spPr>
          </p:pic>
        </p:grpSp>
        <p:sp>
          <p:nvSpPr>
            <p:cNvPr id="29" name="28 - Ορθογώνιο"/>
            <p:cNvSpPr/>
            <p:nvPr/>
          </p:nvSpPr>
          <p:spPr>
            <a:xfrm>
              <a:off x="899592" y="3059668"/>
              <a:ext cx="7128792" cy="369332"/>
            </a:xfrm>
            <a:prstGeom prst="rect">
              <a:avLst/>
            </a:prstGeom>
          </p:spPr>
          <p:txBody>
            <a:bodyPr wrap="square">
              <a:spAutoFit/>
            </a:bodyPr>
            <a:lstStyle/>
            <a:p>
              <a:r>
                <a:rPr kumimoji="0" lang="en-US" b="0" i="0" u="none" strike="noStrike" cap="none" normalizeH="0" baseline="0" dirty="0" smtClean="0">
                  <a:ln>
                    <a:noFill/>
                  </a:ln>
                  <a:solidFill>
                    <a:schemeClr val="tx1"/>
                  </a:solidFill>
                  <a:effectLst/>
                  <a:latin typeface="Arial" pitchFamily="34" charset="0"/>
                  <a:cs typeface="Arial" pitchFamily="34" charset="0"/>
                </a:rPr>
                <a:t>Standard</a:t>
              </a:r>
              <a:r>
                <a:rPr kumimoji="0" lang="en-US" b="0" i="0" u="none" strike="noStrike" cap="none" normalizeH="0" dirty="0" smtClean="0">
                  <a:ln>
                    <a:noFill/>
                  </a:ln>
                  <a:solidFill>
                    <a:schemeClr val="tx1"/>
                  </a:solidFill>
                  <a:effectLst/>
                  <a:latin typeface="Arial" pitchFamily="34" charset="0"/>
                  <a:cs typeface="Arial" pitchFamily="34" charset="0"/>
                </a:rPr>
                <a:t> definition television PAL</a:t>
              </a:r>
              <a:endParaRPr lang="el-GR" dirty="0"/>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YCrCb</a:t>
            </a:r>
            <a:r>
              <a:rPr lang="en-US" dirty="0" smtClean="0"/>
              <a:t> </a:t>
            </a:r>
            <a:r>
              <a:rPr lang="en-US" dirty="0" err="1" smtClean="0"/>
              <a:t>vs</a:t>
            </a:r>
            <a:r>
              <a:rPr lang="en-US" dirty="0" smtClean="0"/>
              <a:t> YUV</a:t>
            </a:r>
            <a:endParaRPr lang="el-GR" dirty="0"/>
          </a:p>
        </p:txBody>
      </p:sp>
      <p:pic>
        <p:nvPicPr>
          <p:cNvPr id="3" name="Picture 4" descr="http://upload.wikimedia.org/wikipedia/commons/2/29/Barn-yuv.png"/>
          <p:cNvPicPr>
            <a:picLocks noChangeAspect="1" noChangeArrowheads="1"/>
          </p:cNvPicPr>
          <p:nvPr/>
        </p:nvPicPr>
        <p:blipFill>
          <a:blip r:embed="rId2" cstate="print"/>
          <a:srcRect/>
          <a:stretch>
            <a:fillRect/>
          </a:stretch>
        </p:blipFill>
        <p:spPr bwMode="auto">
          <a:xfrm>
            <a:off x="6804248" y="1124744"/>
            <a:ext cx="1842276" cy="5517232"/>
          </a:xfrm>
          <a:prstGeom prst="rect">
            <a:avLst/>
          </a:prstGeom>
          <a:noFill/>
        </p:spPr>
      </p:pic>
      <p:pic>
        <p:nvPicPr>
          <p:cNvPr id="15362" name="Picture 2" descr="http://upload.wikimedia.org/wikipedia/commons/d/d9/Barns_grand_tetons_YCbCr_separation.jpg"/>
          <p:cNvPicPr>
            <a:picLocks noChangeAspect="1" noChangeArrowheads="1"/>
          </p:cNvPicPr>
          <p:nvPr/>
        </p:nvPicPr>
        <p:blipFill>
          <a:blip r:embed="rId3" cstate="print"/>
          <a:srcRect/>
          <a:stretch>
            <a:fillRect/>
          </a:stretch>
        </p:blipFill>
        <p:spPr bwMode="auto">
          <a:xfrm>
            <a:off x="179512" y="1124744"/>
            <a:ext cx="1878953" cy="5539581"/>
          </a:xfrm>
          <a:prstGeom prst="rect">
            <a:avLst/>
          </a:prstGeom>
          <a:noFill/>
        </p:spPr>
      </p:pic>
      <p:sp>
        <p:nvSpPr>
          <p:cNvPr id="5" name="4 - TextBox"/>
          <p:cNvSpPr txBox="1"/>
          <p:nvPr/>
        </p:nvSpPr>
        <p:spPr>
          <a:xfrm>
            <a:off x="2915816" y="3284984"/>
            <a:ext cx="3355277" cy="646331"/>
          </a:xfrm>
          <a:prstGeom prst="rect">
            <a:avLst/>
          </a:prstGeom>
          <a:noFill/>
        </p:spPr>
        <p:txBody>
          <a:bodyPr wrap="none" rtlCol="0">
            <a:spAutoFit/>
          </a:bodyPr>
          <a:lstStyle/>
          <a:p>
            <a:r>
              <a:rPr lang="en-US" sz="3600" b="1" dirty="0" err="1" smtClean="0"/>
              <a:t>YCrCb</a:t>
            </a:r>
            <a:r>
              <a:rPr lang="en-US" sz="3600" b="1" dirty="0" smtClean="0"/>
              <a:t>    </a:t>
            </a:r>
            <a:r>
              <a:rPr lang="en-US" sz="3600" b="1" dirty="0" err="1" smtClean="0"/>
              <a:t>vs</a:t>
            </a:r>
            <a:r>
              <a:rPr lang="en-US" sz="3600" b="1" dirty="0" smtClean="0"/>
              <a:t>    YUV</a:t>
            </a:r>
            <a:endParaRPr lang="el-GR" sz="3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985838" y="1214422"/>
            <a:ext cx="6076513" cy="327783"/>
          </a:xfrm>
          <a:prstGeom prst="rect">
            <a:avLst/>
          </a:prstGeom>
          <a:noFill/>
          <a:ln w="9525">
            <a:noFill/>
            <a:round/>
            <a:headEnd/>
            <a:tailEnd/>
          </a:ln>
          <a:effectLst/>
        </p:spPr>
        <p:txBody>
          <a:bodyPr wrap="none"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YUV or YCrCb color sampling representation (chrominance format)</a:t>
            </a:r>
            <a:r>
              <a:rPr lang="ar-SA" sz="1600" b="1">
                <a:solidFill>
                  <a:srgbClr val="000000"/>
                </a:solidFill>
                <a:cs typeface="Arial" charset="0"/>
              </a:rPr>
              <a:t>‏</a:t>
            </a:r>
            <a:endParaRPr lang="en-US" sz="1600" b="1">
              <a:solidFill>
                <a:srgbClr val="000000"/>
              </a:solidFill>
              <a:cs typeface="Arial" charset="0"/>
            </a:endParaRPr>
          </a:p>
        </p:txBody>
      </p:sp>
      <p:sp>
        <p:nvSpPr>
          <p:cNvPr id="64515" name="Rectangle 3"/>
          <p:cNvSpPr>
            <a:spLocks noChangeArrowheads="1"/>
          </p:cNvSpPr>
          <p:nvPr/>
        </p:nvSpPr>
        <p:spPr bwMode="auto">
          <a:xfrm>
            <a:off x="914400" y="1428736"/>
            <a:ext cx="4572000" cy="2617512"/>
          </a:xfrm>
          <a:prstGeom prst="rect">
            <a:avLst/>
          </a:prstGeom>
          <a:noFill/>
          <a:ln w="9525">
            <a:noFill/>
            <a:round/>
            <a:headEnd/>
            <a:tailEnd/>
          </a:ln>
          <a:effectLst/>
        </p:spPr>
        <p:txBody>
          <a:bodyPr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rPr>
              <a:t>4:4:4</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Each of the three channels has the same sample rate, so each single pixel in the resulting image gets three full words (usually 8 or 10 bits long) of information, resulting in 3 bytes per pixel for 8-bit </a:t>
            </a:r>
            <a:r>
              <a:rPr lang="en-GB" sz="1600" dirty="0">
                <a:solidFill>
                  <a:srgbClr val="CCCCFF"/>
                </a:solidFill>
                <a:hlinkClick r:id="rId3"/>
              </a:rPr>
              <a:t>quantization</a:t>
            </a:r>
            <a:r>
              <a:rPr lang="en-GB" sz="1600" dirty="0">
                <a:solidFill>
                  <a:srgbClr val="000000"/>
                </a:solidFill>
              </a:rPr>
              <a:t> when not using compression.</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rPr>
              <a:t>Mapping:</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The </a:t>
            </a:r>
            <a:r>
              <a:rPr lang="en-GB" sz="1600" dirty="0" err="1">
                <a:solidFill>
                  <a:srgbClr val="000000"/>
                </a:solidFill>
              </a:rPr>
              <a:t>bitstream</a:t>
            </a:r>
            <a:endParaRPr lang="en-GB" sz="1600" dirty="0">
              <a:solidFill>
                <a:srgbClr val="000000"/>
              </a:solidFill>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Y0 U0 V0 Y1 U1 V1 Y2 U2 V2 Y3 U3 V3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will map to the following four pixels:</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[Y0 U0 V0] [Y1 U1 V1] [Y2 U2 V2] [Y3 U3 V3] </a:t>
            </a:r>
          </a:p>
        </p:txBody>
      </p:sp>
      <p:sp>
        <p:nvSpPr>
          <p:cNvPr id="64516" name="Rectangle 4"/>
          <p:cNvSpPr>
            <a:spLocks noChangeArrowheads="1"/>
          </p:cNvSpPr>
          <p:nvPr/>
        </p:nvSpPr>
        <p:spPr bwMode="auto">
          <a:xfrm>
            <a:off x="928662" y="4097636"/>
            <a:ext cx="4572000" cy="2617512"/>
          </a:xfrm>
          <a:prstGeom prst="rect">
            <a:avLst/>
          </a:prstGeom>
          <a:noFill/>
          <a:ln w="9525">
            <a:noFill/>
            <a:round/>
            <a:headEnd/>
            <a:tailEnd/>
          </a:ln>
          <a:effectLst/>
        </p:spPr>
        <p:txBody>
          <a:bodyPr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rPr>
              <a:t>4:2:2</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Each of the two </a:t>
            </a:r>
            <a:r>
              <a:rPr lang="en-GB" sz="1600" dirty="0" err="1">
                <a:solidFill>
                  <a:srgbClr val="000000"/>
                </a:solidFill>
              </a:rPr>
              <a:t>color</a:t>
            </a:r>
            <a:r>
              <a:rPr lang="en-GB" sz="1600" dirty="0">
                <a:solidFill>
                  <a:srgbClr val="000000"/>
                </a:solidFill>
              </a:rPr>
              <a:t>-difference channels has half the sample rate of the brightness channel, so horizontal </a:t>
            </a:r>
            <a:r>
              <a:rPr lang="en-GB" sz="1600" dirty="0" err="1">
                <a:solidFill>
                  <a:srgbClr val="000000"/>
                </a:solidFill>
              </a:rPr>
              <a:t>color</a:t>
            </a:r>
            <a:r>
              <a:rPr lang="en-GB" sz="1600" dirty="0">
                <a:solidFill>
                  <a:srgbClr val="000000"/>
                </a:solidFill>
              </a:rPr>
              <a:t> resolution is only half that of 4:4:4. For uncompressed video and 8-bit quantization, each </a:t>
            </a:r>
            <a:r>
              <a:rPr lang="en-GB" sz="1600" dirty="0" err="1">
                <a:solidFill>
                  <a:srgbClr val="000000"/>
                </a:solidFill>
              </a:rPr>
              <a:t>macropixel</a:t>
            </a:r>
            <a:r>
              <a:rPr lang="en-GB" sz="1600" dirty="0">
                <a:solidFill>
                  <a:srgbClr val="000000"/>
                </a:solidFill>
              </a:rPr>
              <a:t> of two neighbouring pixels uses 4 bytes of memory.</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rPr>
              <a:t>Mapping:</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The </a:t>
            </a:r>
            <a:r>
              <a:rPr lang="en-GB" sz="1600" dirty="0" err="1">
                <a:solidFill>
                  <a:srgbClr val="000000"/>
                </a:solidFill>
              </a:rPr>
              <a:t>bitstream</a:t>
            </a:r>
            <a:endParaRPr lang="en-GB" sz="1600" dirty="0">
              <a:solidFill>
                <a:srgbClr val="000000"/>
              </a:solidFill>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Y0 U0 Y1 V1 Y2 U2 Y3 V3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will map to the following four pixels:</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[Y0 U0 V1] [Y1 U0 V1] [Y2 U2 V3] [Y3 U2 V3] </a:t>
            </a:r>
          </a:p>
        </p:txBody>
      </p:sp>
      <p:sp>
        <p:nvSpPr>
          <p:cNvPr id="64517" name="Rectangle 5"/>
          <p:cNvSpPr>
            <a:spLocks noChangeArrowheads="1"/>
          </p:cNvSpPr>
          <p:nvPr/>
        </p:nvSpPr>
        <p:spPr bwMode="auto">
          <a:xfrm>
            <a:off x="5810250" y="5003779"/>
            <a:ext cx="2905125" cy="1243675"/>
          </a:xfrm>
          <a:prstGeom prst="rect">
            <a:avLst/>
          </a:prstGeom>
          <a:noFill/>
          <a:ln w="9525">
            <a:noFill/>
            <a:round/>
            <a:headEnd/>
            <a:tailEnd/>
          </a:ln>
          <a:effectLst/>
        </p:spPr>
        <p:txBody>
          <a:bodyPr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Digital </a:t>
            </a:r>
            <a:r>
              <a:rPr lang="en-GB" sz="1600">
                <a:solidFill>
                  <a:srgbClr val="CCCCFF"/>
                </a:solidFill>
                <a:hlinkClick r:id="rId4"/>
              </a:rPr>
              <a:t>Betacam</a:t>
            </a:r>
            <a:r>
              <a:rPr lang="en-GB" sz="1600">
                <a:solidFill>
                  <a:srgbClr val="000000"/>
                </a:solidFill>
              </a:rPr>
              <a:t>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CCCCFF"/>
                </a:solidFill>
                <a:hlinkClick r:id="rId5"/>
              </a:rPr>
              <a:t>DVCPRO50</a:t>
            </a:r>
            <a:r>
              <a:rPr lang="en-GB" sz="1600">
                <a:solidFill>
                  <a:srgbClr val="000000"/>
                </a:solidFill>
              </a:rPr>
              <a:t>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CCCCFF"/>
                </a:solidFill>
                <a:hlinkClick r:id="rId6"/>
              </a:rPr>
              <a:t>D-9</a:t>
            </a:r>
            <a:r>
              <a:rPr lang="en-GB" sz="1600">
                <a:solidFill>
                  <a:srgbClr val="000000"/>
                </a:solidFill>
              </a:rPr>
              <a:t>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CCCCFF"/>
                </a:solidFill>
                <a:hlinkClick r:id="rId7"/>
              </a:rPr>
              <a:t>CCIR 601</a:t>
            </a:r>
            <a:r>
              <a:rPr lang="en-GB" sz="1600">
                <a:solidFill>
                  <a:srgbClr val="000000"/>
                </a:solidFill>
              </a:rPr>
              <a:t> / </a:t>
            </a:r>
            <a:r>
              <a:rPr lang="en-GB" sz="1600">
                <a:solidFill>
                  <a:srgbClr val="CCCCFF"/>
                </a:solidFill>
                <a:hlinkClick r:id="rId8"/>
              </a:rPr>
              <a:t>Serial Digital Interface</a:t>
            </a:r>
            <a:r>
              <a:rPr lang="en-GB" sz="1600">
                <a:solidFill>
                  <a:srgbClr val="000000"/>
                </a:solidFill>
              </a:rPr>
              <a:t> / </a:t>
            </a:r>
            <a:r>
              <a:rPr lang="en-GB" sz="1600">
                <a:solidFill>
                  <a:srgbClr val="CCCCFF"/>
                </a:solidFill>
                <a:hlinkClick r:id="rId9"/>
              </a:rPr>
              <a:t>D1</a:t>
            </a:r>
            <a:r>
              <a:rPr lang="en-GB" sz="1600">
                <a:solidFill>
                  <a:srgbClr val="000000"/>
                </a:solidFill>
              </a:rPr>
              <a:t> </a:t>
            </a:r>
          </a:p>
        </p:txBody>
      </p:sp>
      <p:sp>
        <p:nvSpPr>
          <p:cNvPr id="64518" name="Rectangle 6"/>
          <p:cNvSpPr>
            <a:spLocks noChangeArrowheads="1"/>
          </p:cNvSpPr>
          <p:nvPr/>
        </p:nvSpPr>
        <p:spPr bwMode="auto">
          <a:xfrm>
            <a:off x="5988050" y="2949560"/>
            <a:ext cx="2905125" cy="323488"/>
          </a:xfrm>
          <a:prstGeom prst="rect">
            <a:avLst/>
          </a:prstGeom>
          <a:noFill/>
          <a:ln w="9525">
            <a:noFill/>
            <a:round/>
            <a:headEnd/>
            <a:tailEnd/>
          </a:ln>
          <a:effectLst/>
        </p:spPr>
        <p:txBody>
          <a:bodyPr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600">
                <a:solidFill>
                  <a:srgbClr val="000000"/>
                </a:solidFill>
              </a:rPr>
              <a:t>Cinema post production</a:t>
            </a:r>
          </a:p>
        </p:txBody>
      </p:sp>
      <p:sp>
        <p:nvSpPr>
          <p:cNvPr id="10" name="Text Box 1"/>
          <p:cNvSpPr txBox="1">
            <a:spLocks noGrp="1" noChangeArrowheads="1"/>
          </p:cNvSpPr>
          <p:nvPr>
            <p:ph type="title"/>
          </p:nvPr>
        </p:nvSpPr>
        <p:spPr bwMode="auto">
          <a:xfrm>
            <a:off x="2334610" y="569908"/>
            <a:ext cx="4474793" cy="552460"/>
          </a:xfrm>
          <a:prstGeom prst="rect">
            <a:avLst/>
          </a:prstGeom>
          <a:noFill/>
          <a:ln w="9525">
            <a:noFill/>
            <a:round/>
            <a:headEnd/>
            <a:tailEnd/>
          </a:ln>
          <a:effectLst/>
        </p:spPr>
        <p:txBody>
          <a:bodyPr wrap="none"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solidFill>
                  <a:srgbClr val="000000"/>
                </a:solidFill>
              </a:rPr>
              <a:t>Video </a:t>
            </a:r>
            <a:r>
              <a:rPr lang="en-GB" sz="3200" b="1" dirty="0" err="1" smtClean="0">
                <a:solidFill>
                  <a:srgbClr val="000000"/>
                </a:solidFill>
              </a:rPr>
              <a:t>Color</a:t>
            </a:r>
            <a:r>
              <a:rPr lang="en-GB" sz="3200" b="1" dirty="0" smtClean="0">
                <a:solidFill>
                  <a:srgbClr val="000000"/>
                </a:solidFill>
              </a:rPr>
              <a:t> Compression</a:t>
            </a:r>
            <a:endParaRPr lang="en-GB" sz="3200" b="1"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914400" y="274638"/>
            <a:ext cx="7772400" cy="1143000"/>
          </a:xfrm>
          <a:prstGeom prst="rect">
            <a:avLst/>
          </a:prstGeom>
          <a:noFill/>
          <a:ln w="9525">
            <a:noFill/>
            <a:round/>
            <a:headEnd/>
            <a:tailEnd/>
          </a:ln>
          <a:effectLst/>
        </p:spPr>
        <p:txBody>
          <a:bodyPr lIns="90000" tIns="46800" rIns="90000" bIns="91440" anchor="b"/>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a:solidFill>
                  <a:srgbClr val="696464"/>
                </a:solidFill>
                <a:latin typeface="Tahoma" pitchFamily="32" charset="0"/>
              </a:rPr>
              <a:t>Δομή URL</a:t>
            </a:r>
          </a:p>
        </p:txBody>
      </p:sp>
      <p:sp>
        <p:nvSpPr>
          <p:cNvPr id="24578" name="Rectangle 2"/>
          <p:cNvSpPr>
            <a:spLocks noChangeArrowheads="1"/>
          </p:cNvSpPr>
          <p:nvPr/>
        </p:nvSpPr>
        <p:spPr bwMode="auto">
          <a:xfrm>
            <a:off x="285750" y="1500188"/>
            <a:ext cx="8643938" cy="3660775"/>
          </a:xfrm>
          <a:prstGeom prst="rect">
            <a:avLst/>
          </a:prstGeom>
          <a:noFill/>
          <a:ln w="9525">
            <a:noFill/>
            <a:round/>
            <a:headEnd/>
            <a:tailEnd/>
          </a:ln>
          <a:effectLst/>
        </p:spPr>
        <p:txBody>
          <a:bodyPr lIns="90000" tIns="46800" rIns="90000" bIns="46800">
            <a:sp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rgbClr val="000000"/>
              </a:solidFill>
              <a:latin typeface="Tahoma" pitchFamily="32"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Tahoma" pitchFamily="32" charset="0"/>
              </a:rPr>
              <a:t>&lt;protocol&gt;://&lt;server&gt;.&lt;</a:t>
            </a:r>
            <a:r>
              <a:rPr lang="en-GB" dirty="0" err="1">
                <a:solidFill>
                  <a:srgbClr val="000000"/>
                </a:solidFill>
                <a:latin typeface="Tahoma" pitchFamily="32" charset="0"/>
              </a:rPr>
              <a:t>subdomain</a:t>
            </a:r>
            <a:r>
              <a:rPr lang="en-GB" dirty="0">
                <a:solidFill>
                  <a:srgbClr val="000000"/>
                </a:solidFill>
                <a:latin typeface="Tahoma" pitchFamily="32" charset="0"/>
              </a:rPr>
              <a:t>&gt;.&lt;domain&gt;:&lt;port&gt;/&lt;path&gt;/&lt;file&gt;?&lt;parameters&gt;</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rgbClr val="000000"/>
              </a:solidFill>
              <a:latin typeface="Tahoma" pitchFamily="32"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Tahoma" pitchFamily="32" charset="0"/>
              </a:rPr>
              <a:t>&lt;protocol&gt; -</a:t>
            </a:r>
            <a:r>
              <a:rPr lang="en-GB" dirty="0" err="1">
                <a:solidFill>
                  <a:srgbClr val="000000"/>
                </a:solidFill>
                <a:latin typeface="Tahoma" pitchFamily="32" charset="0"/>
              </a:rPr>
              <a:t>πχ</a:t>
            </a:r>
            <a:r>
              <a:rPr lang="en-GB" dirty="0">
                <a:solidFill>
                  <a:srgbClr val="000000"/>
                </a:solidFill>
                <a:latin typeface="Tahoma" pitchFamily="32" charset="0"/>
              </a:rPr>
              <a:t> HTTP, FTP</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Tahoma" pitchFamily="32" charset="0"/>
              </a:rPr>
              <a:t>&lt;server&gt;  -</a:t>
            </a:r>
            <a:r>
              <a:rPr lang="en-GB" dirty="0" err="1">
                <a:solidFill>
                  <a:srgbClr val="000000"/>
                </a:solidFill>
                <a:latin typeface="Tahoma" pitchFamily="32" charset="0"/>
              </a:rPr>
              <a:t>πχ</a:t>
            </a:r>
            <a:r>
              <a:rPr lang="en-GB" dirty="0">
                <a:solidFill>
                  <a:srgbClr val="000000"/>
                </a:solidFill>
                <a:latin typeface="Tahoma" pitchFamily="32" charset="0"/>
              </a:rPr>
              <a:t>. www</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Tahoma" pitchFamily="32" charset="0"/>
              </a:rPr>
              <a:t>&lt;</a:t>
            </a:r>
            <a:r>
              <a:rPr lang="en-GB" dirty="0" err="1">
                <a:solidFill>
                  <a:srgbClr val="000000"/>
                </a:solidFill>
                <a:latin typeface="Tahoma" pitchFamily="32" charset="0"/>
              </a:rPr>
              <a:t>subdomain</a:t>
            </a:r>
            <a:r>
              <a:rPr lang="en-GB" dirty="0">
                <a:solidFill>
                  <a:srgbClr val="000000"/>
                </a:solidFill>
                <a:latin typeface="Tahoma" pitchFamily="32" charset="0"/>
              </a:rPr>
              <a:t>&gt; </a:t>
            </a:r>
            <a:r>
              <a:rPr lang="en-GB" dirty="0" err="1">
                <a:solidFill>
                  <a:srgbClr val="000000"/>
                </a:solidFill>
                <a:latin typeface="Tahoma" pitchFamily="32" charset="0"/>
              </a:rPr>
              <a:t>όνομα</a:t>
            </a:r>
            <a:r>
              <a:rPr lang="en-GB" dirty="0">
                <a:solidFill>
                  <a:srgbClr val="000000"/>
                </a:solidFill>
                <a:latin typeface="Tahoma" pitchFamily="32" charset="0"/>
              </a:rPr>
              <a:t> </a:t>
            </a:r>
            <a:r>
              <a:rPr lang="en-GB" dirty="0" err="1">
                <a:solidFill>
                  <a:srgbClr val="000000"/>
                </a:solidFill>
                <a:latin typeface="Tahoma" pitchFamily="32" charset="0"/>
              </a:rPr>
              <a:t>σε</a:t>
            </a:r>
            <a:r>
              <a:rPr lang="en-GB" dirty="0">
                <a:solidFill>
                  <a:srgbClr val="000000"/>
                </a:solidFill>
                <a:latin typeface="Tahoma" pitchFamily="32" charset="0"/>
              </a:rPr>
              <a:t> </a:t>
            </a:r>
            <a:r>
              <a:rPr lang="en-GB" dirty="0" err="1">
                <a:solidFill>
                  <a:srgbClr val="000000"/>
                </a:solidFill>
                <a:latin typeface="Tahoma" pitchFamily="32" charset="0"/>
              </a:rPr>
              <a:t>τοπικό</a:t>
            </a:r>
            <a:r>
              <a:rPr lang="en-GB" dirty="0">
                <a:solidFill>
                  <a:srgbClr val="000000"/>
                </a:solidFill>
                <a:latin typeface="Tahoma" pitchFamily="32" charset="0"/>
              </a:rPr>
              <a:t> DNS </a:t>
            </a:r>
            <a:r>
              <a:rPr lang="en-GB" dirty="0" err="1">
                <a:solidFill>
                  <a:srgbClr val="000000"/>
                </a:solidFill>
                <a:latin typeface="Tahoma" pitchFamily="32" charset="0"/>
              </a:rPr>
              <a:t>πχ</a:t>
            </a:r>
            <a:r>
              <a:rPr lang="en-GB" dirty="0">
                <a:solidFill>
                  <a:srgbClr val="000000"/>
                </a:solidFill>
                <a:latin typeface="Tahoma" pitchFamily="32" charset="0"/>
              </a:rPr>
              <a:t>. </a:t>
            </a:r>
            <a:r>
              <a:rPr lang="en-GB" dirty="0" err="1">
                <a:solidFill>
                  <a:srgbClr val="000000"/>
                </a:solidFill>
                <a:latin typeface="Tahoma" pitchFamily="32" charset="0"/>
              </a:rPr>
              <a:t>epp</a:t>
            </a:r>
            <a:r>
              <a:rPr lang="en-GB" dirty="0">
                <a:solidFill>
                  <a:srgbClr val="000000"/>
                </a:solidFill>
                <a:latin typeface="Tahoma" pitchFamily="32" charset="0"/>
              </a:rPr>
              <a:t> </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Tahoma" pitchFamily="32" charset="0"/>
              </a:rPr>
              <a:t>&lt;domain&gt;: </a:t>
            </a:r>
            <a:r>
              <a:rPr lang="en-GB" dirty="0" err="1">
                <a:solidFill>
                  <a:srgbClr val="000000"/>
                </a:solidFill>
                <a:latin typeface="Tahoma" pitchFamily="32" charset="0"/>
              </a:rPr>
              <a:t>Το</a:t>
            </a:r>
            <a:r>
              <a:rPr lang="en-GB" dirty="0">
                <a:solidFill>
                  <a:srgbClr val="000000"/>
                </a:solidFill>
                <a:latin typeface="Tahoma" pitchFamily="32" charset="0"/>
              </a:rPr>
              <a:t> </a:t>
            </a:r>
            <a:r>
              <a:rPr lang="en-GB" dirty="0" err="1">
                <a:solidFill>
                  <a:srgbClr val="000000"/>
                </a:solidFill>
                <a:latin typeface="Tahoma" pitchFamily="32" charset="0"/>
              </a:rPr>
              <a:t>διεθνές</a:t>
            </a:r>
            <a:r>
              <a:rPr lang="en-GB" dirty="0">
                <a:solidFill>
                  <a:srgbClr val="000000"/>
                </a:solidFill>
                <a:latin typeface="Tahoma" pitchFamily="32" charset="0"/>
              </a:rPr>
              <a:t> Domain Name Server </a:t>
            </a:r>
            <a:r>
              <a:rPr lang="en-GB" dirty="0" err="1">
                <a:solidFill>
                  <a:srgbClr val="000000"/>
                </a:solidFill>
                <a:latin typeface="Tahoma" pitchFamily="32" charset="0"/>
              </a:rPr>
              <a:t>όνομα</a:t>
            </a:r>
            <a:r>
              <a:rPr lang="en-GB" dirty="0">
                <a:solidFill>
                  <a:srgbClr val="000000"/>
                </a:solidFill>
                <a:latin typeface="Tahoma" pitchFamily="32" charset="0"/>
              </a:rPr>
              <a:t> – </a:t>
            </a:r>
            <a:r>
              <a:rPr lang="en-GB" dirty="0" err="1">
                <a:solidFill>
                  <a:srgbClr val="000000"/>
                </a:solidFill>
                <a:latin typeface="Tahoma" pitchFamily="32" charset="0"/>
              </a:rPr>
              <a:t>π.χ</a:t>
            </a:r>
            <a:r>
              <a:rPr lang="en-GB" dirty="0">
                <a:solidFill>
                  <a:srgbClr val="000000"/>
                </a:solidFill>
                <a:latin typeface="Tahoma" pitchFamily="32" charset="0"/>
              </a:rPr>
              <a:t>. teicrete.gr, google.com</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Tahoma" pitchFamily="32" charset="0"/>
              </a:rPr>
              <a:t>&lt;port&gt;: H </a:t>
            </a:r>
            <a:r>
              <a:rPr lang="en-GB" dirty="0" err="1">
                <a:solidFill>
                  <a:srgbClr val="000000"/>
                </a:solidFill>
                <a:latin typeface="Tahoma" pitchFamily="32" charset="0"/>
              </a:rPr>
              <a:t>πόρτα</a:t>
            </a:r>
            <a:r>
              <a:rPr lang="en-GB" dirty="0">
                <a:solidFill>
                  <a:srgbClr val="000000"/>
                </a:solidFill>
                <a:latin typeface="Tahoma" pitchFamily="32" charset="0"/>
              </a:rPr>
              <a:t> TCP </a:t>
            </a:r>
            <a:r>
              <a:rPr lang="en-GB" dirty="0" err="1">
                <a:solidFill>
                  <a:srgbClr val="000000"/>
                </a:solidFill>
                <a:latin typeface="Tahoma" pitchFamily="32" charset="0"/>
              </a:rPr>
              <a:t>όπου</a:t>
            </a:r>
            <a:r>
              <a:rPr lang="en-GB" dirty="0">
                <a:solidFill>
                  <a:srgbClr val="000000"/>
                </a:solidFill>
                <a:latin typeface="Tahoma" pitchFamily="32" charset="0"/>
              </a:rPr>
              <a:t> </a:t>
            </a:r>
            <a:r>
              <a:rPr lang="en-GB" dirty="0" err="1">
                <a:solidFill>
                  <a:srgbClr val="000000"/>
                </a:solidFill>
                <a:latin typeface="Tahoma" pitchFamily="32" charset="0"/>
              </a:rPr>
              <a:t>γίνεται</a:t>
            </a:r>
            <a:r>
              <a:rPr lang="en-GB" dirty="0">
                <a:solidFill>
                  <a:srgbClr val="000000"/>
                </a:solidFill>
                <a:latin typeface="Tahoma" pitchFamily="32" charset="0"/>
              </a:rPr>
              <a:t> η </a:t>
            </a:r>
            <a:r>
              <a:rPr lang="en-GB" dirty="0" err="1">
                <a:solidFill>
                  <a:srgbClr val="000000"/>
                </a:solidFill>
                <a:latin typeface="Tahoma" pitchFamily="32" charset="0"/>
              </a:rPr>
              <a:t>σύνδεση</a:t>
            </a:r>
            <a:r>
              <a:rPr lang="en-GB" dirty="0">
                <a:solidFill>
                  <a:srgbClr val="000000"/>
                </a:solidFill>
                <a:latin typeface="Tahoma" pitchFamily="32" charset="0"/>
              </a:rPr>
              <a:t> – </a:t>
            </a:r>
            <a:r>
              <a:rPr lang="en-GB" dirty="0" err="1">
                <a:solidFill>
                  <a:srgbClr val="000000"/>
                </a:solidFill>
                <a:latin typeface="Tahoma" pitchFamily="32" charset="0"/>
              </a:rPr>
              <a:t>π.χ</a:t>
            </a:r>
            <a:r>
              <a:rPr lang="en-GB" dirty="0">
                <a:solidFill>
                  <a:srgbClr val="000000"/>
                </a:solidFill>
                <a:latin typeface="Tahoma" pitchFamily="32" charset="0"/>
              </a:rPr>
              <a:t>. 8080</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Tahoma" pitchFamily="32" charset="0"/>
              </a:rPr>
              <a:t>&lt;path&gt;/&lt;File&gt;: Η </a:t>
            </a:r>
            <a:r>
              <a:rPr lang="en-GB" dirty="0" err="1">
                <a:solidFill>
                  <a:srgbClr val="000000"/>
                </a:solidFill>
                <a:latin typeface="Tahoma" pitchFamily="32" charset="0"/>
              </a:rPr>
              <a:t>διαδρομή</a:t>
            </a:r>
            <a:r>
              <a:rPr lang="en-GB" dirty="0">
                <a:solidFill>
                  <a:srgbClr val="000000"/>
                </a:solidFill>
                <a:latin typeface="Tahoma" pitchFamily="32" charset="0"/>
              </a:rPr>
              <a:t> </a:t>
            </a:r>
            <a:r>
              <a:rPr lang="en-GB" dirty="0" err="1">
                <a:solidFill>
                  <a:srgbClr val="000000"/>
                </a:solidFill>
                <a:latin typeface="Tahoma" pitchFamily="32" charset="0"/>
              </a:rPr>
              <a:t>στην</a:t>
            </a:r>
            <a:r>
              <a:rPr lang="en-GB" dirty="0">
                <a:solidFill>
                  <a:srgbClr val="000000"/>
                </a:solidFill>
                <a:latin typeface="Tahoma" pitchFamily="32" charset="0"/>
              </a:rPr>
              <a:t> </a:t>
            </a:r>
            <a:r>
              <a:rPr lang="en-GB" dirty="0" err="1">
                <a:solidFill>
                  <a:srgbClr val="000000"/>
                </a:solidFill>
                <a:latin typeface="Tahoma" pitchFamily="32" charset="0"/>
              </a:rPr>
              <a:t>πλευρά</a:t>
            </a:r>
            <a:r>
              <a:rPr lang="en-GB" dirty="0">
                <a:solidFill>
                  <a:srgbClr val="000000"/>
                </a:solidFill>
                <a:latin typeface="Tahoma" pitchFamily="32" charset="0"/>
              </a:rPr>
              <a:t> </a:t>
            </a:r>
            <a:r>
              <a:rPr lang="en-GB" dirty="0" err="1">
                <a:solidFill>
                  <a:srgbClr val="000000"/>
                </a:solidFill>
                <a:latin typeface="Tahoma" pitchFamily="32" charset="0"/>
              </a:rPr>
              <a:t>του</a:t>
            </a:r>
            <a:r>
              <a:rPr lang="en-GB" dirty="0">
                <a:solidFill>
                  <a:srgbClr val="000000"/>
                </a:solidFill>
                <a:latin typeface="Tahoma" pitchFamily="32" charset="0"/>
              </a:rPr>
              <a:t> server </a:t>
            </a:r>
            <a:r>
              <a:rPr lang="en-GB" dirty="0" err="1">
                <a:solidFill>
                  <a:srgbClr val="000000"/>
                </a:solidFill>
                <a:latin typeface="Tahoma" pitchFamily="32" charset="0"/>
              </a:rPr>
              <a:t>για</a:t>
            </a:r>
            <a:r>
              <a:rPr lang="en-GB" dirty="0">
                <a:solidFill>
                  <a:srgbClr val="000000"/>
                </a:solidFill>
                <a:latin typeface="Tahoma" pitchFamily="32" charset="0"/>
              </a:rPr>
              <a:t> </a:t>
            </a:r>
            <a:r>
              <a:rPr lang="en-GB" dirty="0" err="1">
                <a:solidFill>
                  <a:srgbClr val="000000"/>
                </a:solidFill>
                <a:latin typeface="Tahoma" pitchFamily="32" charset="0"/>
              </a:rPr>
              <a:t>να</a:t>
            </a:r>
            <a:r>
              <a:rPr lang="en-GB" dirty="0">
                <a:solidFill>
                  <a:srgbClr val="000000"/>
                </a:solidFill>
                <a:latin typeface="Tahoma" pitchFamily="32" charset="0"/>
              </a:rPr>
              <a:t> </a:t>
            </a:r>
            <a:r>
              <a:rPr lang="en-GB" dirty="0" err="1">
                <a:solidFill>
                  <a:srgbClr val="000000"/>
                </a:solidFill>
                <a:latin typeface="Tahoma" pitchFamily="32" charset="0"/>
              </a:rPr>
              <a:t>βρεθεί</a:t>
            </a:r>
            <a:r>
              <a:rPr lang="en-GB" dirty="0">
                <a:solidFill>
                  <a:srgbClr val="000000"/>
                </a:solidFill>
                <a:latin typeface="Tahoma" pitchFamily="32" charset="0"/>
              </a:rPr>
              <a:t> </a:t>
            </a:r>
            <a:r>
              <a:rPr lang="en-GB" dirty="0" err="1">
                <a:solidFill>
                  <a:srgbClr val="000000"/>
                </a:solidFill>
                <a:latin typeface="Tahoma" pitchFamily="32" charset="0"/>
              </a:rPr>
              <a:t>το</a:t>
            </a:r>
            <a:r>
              <a:rPr lang="en-GB" dirty="0">
                <a:solidFill>
                  <a:srgbClr val="000000"/>
                </a:solidFill>
                <a:latin typeface="Tahoma" pitchFamily="32" charset="0"/>
              </a:rPr>
              <a:t> </a:t>
            </a:r>
            <a:r>
              <a:rPr lang="en-GB" dirty="0" err="1">
                <a:solidFill>
                  <a:srgbClr val="000000"/>
                </a:solidFill>
                <a:latin typeface="Tahoma" pitchFamily="32" charset="0"/>
              </a:rPr>
              <a:t>αρχείο</a:t>
            </a:r>
            <a:endParaRPr lang="en-GB" dirty="0">
              <a:solidFill>
                <a:srgbClr val="000000"/>
              </a:solidFill>
              <a:latin typeface="Tahoma" pitchFamily="32"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a:solidFill>
                  <a:srgbClr val="000000"/>
                </a:solidFill>
                <a:latin typeface="Tahoma" pitchFamily="32" charset="0"/>
              </a:rPr>
              <a:t>που</a:t>
            </a:r>
            <a:r>
              <a:rPr lang="en-GB" dirty="0">
                <a:solidFill>
                  <a:srgbClr val="000000"/>
                </a:solidFill>
                <a:latin typeface="Tahoma" pitchFamily="32" charset="0"/>
              </a:rPr>
              <a:t> </a:t>
            </a:r>
            <a:r>
              <a:rPr lang="en-GB" dirty="0" err="1">
                <a:solidFill>
                  <a:srgbClr val="000000"/>
                </a:solidFill>
                <a:latin typeface="Tahoma" pitchFamily="32" charset="0"/>
              </a:rPr>
              <a:t>ζητήθηκε</a:t>
            </a:r>
            <a:endParaRPr lang="en-GB" dirty="0">
              <a:solidFill>
                <a:srgbClr val="000000"/>
              </a:solidFill>
              <a:latin typeface="Tahoma" pitchFamily="32"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Tahoma" pitchFamily="32" charset="0"/>
              </a:rPr>
              <a:t>– </a:t>
            </a:r>
            <a:r>
              <a:rPr lang="en-GB" dirty="0" err="1">
                <a:solidFill>
                  <a:srgbClr val="000000"/>
                </a:solidFill>
                <a:latin typeface="Tahoma" pitchFamily="32" charset="0"/>
              </a:rPr>
              <a:t>π.χ</a:t>
            </a:r>
            <a:r>
              <a:rPr lang="en-GB" dirty="0">
                <a:solidFill>
                  <a:srgbClr val="000000"/>
                </a:solidFill>
                <a:latin typeface="Tahoma" pitchFamily="32" charset="0"/>
              </a:rPr>
              <a:t>. /files/index.htm</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Tahoma" pitchFamily="32" charset="0"/>
              </a:rPr>
              <a:t>&lt;parameters&gt;: </a:t>
            </a:r>
            <a:r>
              <a:rPr lang="en-GB" dirty="0" err="1">
                <a:solidFill>
                  <a:srgbClr val="000000"/>
                </a:solidFill>
                <a:latin typeface="Tahoma" pitchFamily="32" charset="0"/>
              </a:rPr>
              <a:t>Επιπλέον</a:t>
            </a:r>
            <a:r>
              <a:rPr lang="en-GB" dirty="0">
                <a:solidFill>
                  <a:srgbClr val="000000"/>
                </a:solidFill>
                <a:latin typeface="Tahoma" pitchFamily="32" charset="0"/>
              </a:rPr>
              <a:t> </a:t>
            </a:r>
            <a:r>
              <a:rPr lang="en-GB" dirty="0" err="1">
                <a:solidFill>
                  <a:srgbClr val="000000"/>
                </a:solidFill>
                <a:latin typeface="Tahoma" pitchFamily="32" charset="0"/>
              </a:rPr>
              <a:t>τιμές</a:t>
            </a:r>
            <a:r>
              <a:rPr lang="en-GB" dirty="0">
                <a:solidFill>
                  <a:srgbClr val="000000"/>
                </a:solidFill>
                <a:latin typeface="Tahoma" pitchFamily="32" charset="0"/>
              </a:rPr>
              <a:t> </a:t>
            </a:r>
            <a:r>
              <a:rPr lang="en-GB" dirty="0" err="1">
                <a:solidFill>
                  <a:srgbClr val="000000"/>
                </a:solidFill>
                <a:latin typeface="Tahoma" pitchFamily="32" charset="0"/>
              </a:rPr>
              <a:t>παραμέτρων</a:t>
            </a:r>
            <a:r>
              <a:rPr lang="en-GB" dirty="0">
                <a:solidFill>
                  <a:srgbClr val="000000"/>
                </a:solidFill>
                <a:latin typeface="Tahoma" pitchFamily="32" charset="0"/>
              </a:rPr>
              <a:t> </a:t>
            </a:r>
            <a:r>
              <a:rPr lang="en-GB" dirty="0" err="1">
                <a:solidFill>
                  <a:srgbClr val="000000"/>
                </a:solidFill>
                <a:latin typeface="Tahoma" pitchFamily="32" charset="0"/>
              </a:rPr>
              <a:t>που</a:t>
            </a:r>
            <a:r>
              <a:rPr lang="en-GB" dirty="0">
                <a:solidFill>
                  <a:srgbClr val="000000"/>
                </a:solidFill>
                <a:latin typeface="Tahoma" pitchFamily="32" charset="0"/>
              </a:rPr>
              <a:t> </a:t>
            </a:r>
            <a:r>
              <a:rPr lang="en-GB" dirty="0" err="1">
                <a:solidFill>
                  <a:srgbClr val="000000"/>
                </a:solidFill>
                <a:latin typeface="Tahoma" pitchFamily="32" charset="0"/>
              </a:rPr>
              <a:t>στέλνονται</a:t>
            </a:r>
            <a:r>
              <a:rPr lang="en-GB" dirty="0">
                <a:solidFill>
                  <a:srgbClr val="000000"/>
                </a:solidFill>
                <a:latin typeface="Tahoma" pitchFamily="32" charset="0"/>
              </a:rPr>
              <a:t> </a:t>
            </a:r>
            <a:r>
              <a:rPr lang="en-GB" dirty="0" err="1">
                <a:solidFill>
                  <a:srgbClr val="000000"/>
                </a:solidFill>
                <a:latin typeface="Tahoma" pitchFamily="32" charset="0"/>
              </a:rPr>
              <a:t>στον</a:t>
            </a:r>
            <a:r>
              <a:rPr lang="en-GB" dirty="0">
                <a:solidFill>
                  <a:srgbClr val="000000"/>
                </a:solidFill>
                <a:latin typeface="Tahoma" pitchFamily="32" charset="0"/>
              </a:rPr>
              <a:t> server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952500" y="2255838"/>
            <a:ext cx="4572000" cy="2617512"/>
          </a:xfrm>
          <a:prstGeom prst="rect">
            <a:avLst/>
          </a:prstGeom>
          <a:noFill/>
          <a:ln w="9525">
            <a:noFill/>
            <a:round/>
            <a:headEnd/>
            <a:tailEnd/>
          </a:ln>
          <a:effectLst/>
        </p:spPr>
        <p:txBody>
          <a:bodyPr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4:1:1</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In 4:1:1 chroma subsampling, the horizontal color resolution is quartered. This is still acceptable for lower-end and consumer applications. Uncompressed video in this format with 8-bit quantization uses 6 bytes for every macropixel (4 pixels in a row).</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Mapping:</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The bitstream</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Y0 U0 Y1 Y2 V2 Y3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will map to the following four pixels:</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rPr>
              <a:t>[Y0 U0 V2] [Y1 U0 V2] [Y2 U0 V2] [Y3 U0 V2] </a:t>
            </a:r>
          </a:p>
        </p:txBody>
      </p:sp>
      <p:sp>
        <p:nvSpPr>
          <p:cNvPr id="65538" name="Rectangle 2"/>
          <p:cNvSpPr>
            <a:spLocks noChangeArrowheads="1"/>
          </p:cNvSpPr>
          <p:nvPr/>
        </p:nvSpPr>
        <p:spPr bwMode="auto">
          <a:xfrm>
            <a:off x="6267450" y="3348038"/>
            <a:ext cx="2124075" cy="781433"/>
          </a:xfrm>
          <a:prstGeom prst="rect">
            <a:avLst/>
          </a:prstGeom>
          <a:noFill/>
          <a:ln w="9525">
            <a:noFill/>
            <a:round/>
            <a:headEnd/>
            <a:tailEnd/>
          </a:ln>
          <a:effectLst/>
        </p:spPr>
        <p:txBody>
          <a:bodyPr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600">
                <a:solidFill>
                  <a:srgbClr val="CCCCFF"/>
                </a:solidFill>
                <a:hlinkClick r:id="rId3"/>
              </a:rPr>
              <a:t>DVCPRO</a:t>
            </a:r>
            <a:r>
              <a:rPr lang="el-GR" sz="1600">
                <a:solidFill>
                  <a:srgbClr val="000000"/>
                </a:solidFill>
              </a:rPr>
              <a:t>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600">
                <a:solidFill>
                  <a:srgbClr val="CCCCFF"/>
                </a:solidFill>
                <a:hlinkClick r:id="rId4"/>
              </a:rPr>
              <a:t>NTSC</a:t>
            </a:r>
            <a:r>
              <a:rPr lang="el-GR" sz="1600">
                <a:solidFill>
                  <a:srgbClr val="000000"/>
                </a:solidFill>
              </a:rPr>
              <a:t> </a:t>
            </a:r>
            <a:r>
              <a:rPr lang="el-GR" sz="1600">
                <a:solidFill>
                  <a:srgbClr val="CCCCFF"/>
                </a:solidFill>
                <a:hlinkClick r:id="rId3"/>
              </a:rPr>
              <a:t>DV</a:t>
            </a:r>
            <a:r>
              <a:rPr lang="el-GR" sz="1600">
                <a:solidFill>
                  <a:srgbClr val="000000"/>
                </a:solidFill>
              </a:rPr>
              <a:t> and </a:t>
            </a:r>
            <a:r>
              <a:rPr lang="el-GR" sz="1600">
                <a:solidFill>
                  <a:srgbClr val="CCCCFF"/>
                </a:solidFill>
                <a:hlinkClick r:id="rId3"/>
              </a:rPr>
              <a:t>DVCAM</a:t>
            </a:r>
            <a:r>
              <a:rPr lang="el-GR" sz="1600">
                <a:solidFill>
                  <a:srgbClr val="000000"/>
                </a:solidFill>
              </a:rPr>
              <a:t>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600">
                <a:solidFill>
                  <a:srgbClr val="CCCCFF"/>
                </a:solidFill>
                <a:hlinkClick r:id="rId5"/>
              </a:rPr>
              <a:t>D-7</a:t>
            </a:r>
            <a:r>
              <a:rPr lang="el-GR" sz="1600">
                <a:solidFill>
                  <a:srgbClr val="000000"/>
                </a:solidFill>
              </a:rPr>
              <a:t> </a:t>
            </a:r>
          </a:p>
        </p:txBody>
      </p:sp>
      <p:sp>
        <p:nvSpPr>
          <p:cNvPr id="65539" name="Text Box 3"/>
          <p:cNvSpPr txBox="1">
            <a:spLocks noChangeArrowheads="1"/>
          </p:cNvSpPr>
          <p:nvPr/>
        </p:nvSpPr>
        <p:spPr bwMode="auto">
          <a:xfrm>
            <a:off x="981075" y="1917700"/>
            <a:ext cx="4092700" cy="327783"/>
          </a:xfrm>
          <a:prstGeom prst="rect">
            <a:avLst/>
          </a:prstGeom>
          <a:noFill/>
          <a:ln w="9525">
            <a:noFill/>
            <a:round/>
            <a:headEnd/>
            <a:tailEnd/>
          </a:ln>
          <a:effectLst/>
        </p:spPr>
        <p:txBody>
          <a:bodyPr wrap="none"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YUV or YCrCb color sampling representation</a:t>
            </a:r>
          </a:p>
        </p:txBody>
      </p:sp>
      <p:sp>
        <p:nvSpPr>
          <p:cNvPr id="6" name="5 - Τίτλος"/>
          <p:cNvSpPr>
            <a:spLocks noGrp="1"/>
          </p:cNvSpPr>
          <p:nvPr>
            <p:ph type="title"/>
          </p:nvPr>
        </p:nvSpPr>
        <p:spPr/>
        <p:txBody>
          <a:bodyPr/>
          <a:lstStyle/>
          <a:p>
            <a:r>
              <a:rPr lang="en-GB" b="1" dirty="0" smtClean="0">
                <a:solidFill>
                  <a:srgbClr val="000000"/>
                </a:solidFill>
              </a:rPr>
              <a:t>Video </a:t>
            </a:r>
            <a:r>
              <a:rPr lang="en-GB" b="1" dirty="0" err="1" smtClean="0">
                <a:solidFill>
                  <a:srgbClr val="000000"/>
                </a:solidFill>
              </a:rPr>
              <a:t>Color</a:t>
            </a:r>
            <a:r>
              <a:rPr lang="en-GB" b="1" dirty="0" smtClean="0">
                <a:solidFill>
                  <a:srgbClr val="000000"/>
                </a:solidFill>
              </a:rPr>
              <a:t> Compression</a:t>
            </a:r>
            <a:endParaRPr lang="el-G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1043608" y="1916832"/>
            <a:ext cx="4572000" cy="4502772"/>
          </a:xfrm>
          <a:prstGeom prst="rect">
            <a:avLst/>
          </a:prstGeom>
          <a:noFill/>
          <a:ln w="9525">
            <a:noFill/>
            <a:round/>
            <a:headEnd/>
            <a:tailEnd/>
          </a:ln>
          <a:effectLst/>
        </p:spPr>
        <p:txBody>
          <a:bodyPr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rgbClr val="000000"/>
                </a:solidFill>
              </a:rPr>
              <a:t>4:2:0</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4:2:0 does not mean that there is no V or Cr information stored at all, it means that in each line, only one </a:t>
            </a:r>
            <a:r>
              <a:rPr lang="en-GB" sz="1400" dirty="0" err="1">
                <a:solidFill>
                  <a:srgbClr val="000000"/>
                </a:solidFill>
              </a:rPr>
              <a:t>color</a:t>
            </a:r>
            <a:r>
              <a:rPr lang="en-GB" sz="1400" dirty="0">
                <a:solidFill>
                  <a:srgbClr val="000000"/>
                </a:solidFill>
              </a:rPr>
              <a:t> difference channel is stored with half the horizontal resolution. The channel which is stored flips each line, so the ratio is 4:2:0 for one line, 4:0:2 in the next, then 4:2:0 again, and so on. This leads to half the horizontal as well as half the vertical resolution, giving a quarter of the </a:t>
            </a:r>
            <a:r>
              <a:rPr lang="en-GB" sz="1400" dirty="0" err="1">
                <a:solidFill>
                  <a:srgbClr val="000000"/>
                </a:solidFill>
              </a:rPr>
              <a:t>color</a:t>
            </a:r>
            <a:r>
              <a:rPr lang="en-GB" sz="1400" dirty="0">
                <a:solidFill>
                  <a:srgbClr val="000000"/>
                </a:solidFill>
              </a:rPr>
              <a:t> resolution overall. The </a:t>
            </a:r>
            <a:r>
              <a:rPr lang="en-GB" sz="1400" dirty="0">
                <a:solidFill>
                  <a:srgbClr val="CCCCFF"/>
                </a:solidFill>
                <a:hlinkClick r:id="rId3"/>
              </a:rPr>
              <a:t>PAL</a:t>
            </a:r>
            <a:r>
              <a:rPr lang="en-GB" sz="1400" dirty="0">
                <a:solidFill>
                  <a:srgbClr val="000000"/>
                </a:solidFill>
              </a:rPr>
              <a:t> and </a:t>
            </a:r>
            <a:r>
              <a:rPr lang="en-GB" sz="1400" dirty="0">
                <a:solidFill>
                  <a:srgbClr val="CCCCFF"/>
                </a:solidFill>
                <a:hlinkClick r:id="rId4"/>
              </a:rPr>
              <a:t>SECAM</a:t>
            </a:r>
            <a:r>
              <a:rPr lang="en-GB" sz="1400" dirty="0">
                <a:solidFill>
                  <a:srgbClr val="000000"/>
                </a:solidFill>
              </a:rPr>
              <a:t> </a:t>
            </a:r>
            <a:r>
              <a:rPr lang="en-GB" sz="1400" dirty="0" err="1">
                <a:solidFill>
                  <a:srgbClr val="000000"/>
                </a:solidFill>
              </a:rPr>
              <a:t>color</a:t>
            </a:r>
            <a:r>
              <a:rPr lang="en-GB" sz="1400" dirty="0">
                <a:solidFill>
                  <a:srgbClr val="000000"/>
                </a:solidFill>
              </a:rPr>
              <a:t> systems are especially well-suited to this kind of data reduction. Uncompressed video in this format with 8-bit quantization uses 6 bytes for every </a:t>
            </a:r>
            <a:r>
              <a:rPr lang="en-GB" sz="1400" dirty="0" err="1">
                <a:solidFill>
                  <a:srgbClr val="000000"/>
                </a:solidFill>
              </a:rPr>
              <a:t>macropixel</a:t>
            </a:r>
            <a:r>
              <a:rPr lang="en-GB" sz="1400" dirty="0">
                <a:solidFill>
                  <a:srgbClr val="000000"/>
                </a:solidFill>
              </a:rPr>
              <a:t> (2×2 pixels).</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rgbClr val="000000"/>
                </a:solidFill>
              </a:rPr>
              <a:t>Mapping:</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The </a:t>
            </a:r>
            <a:r>
              <a:rPr lang="en-GB" sz="1400" dirty="0" err="1">
                <a:solidFill>
                  <a:srgbClr val="000000"/>
                </a:solidFill>
              </a:rPr>
              <a:t>bitstream</a:t>
            </a:r>
            <a:endParaRPr lang="en-GB" sz="1400" dirty="0">
              <a:solidFill>
                <a:srgbClr val="000000"/>
              </a:solidFill>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Yo0 Uo0 Yo1 Yo2 Uo2 Yo3</a:t>
            </a:r>
            <a:br>
              <a:rPr lang="en-GB" sz="1400" dirty="0">
                <a:solidFill>
                  <a:srgbClr val="000000"/>
                </a:solidFill>
              </a:rPr>
            </a:br>
            <a:r>
              <a:rPr lang="en-GB" sz="1400" dirty="0">
                <a:solidFill>
                  <a:srgbClr val="000000"/>
                </a:solidFill>
              </a:rPr>
              <a:t>Ye0 Ve0 Ye1 Ye2 Ve2 Ye3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will map to the following two lines of four pixels each:</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a:solidFill>
                  <a:srgbClr val="000000"/>
                </a:solidFill>
              </a:rPr>
              <a:t>[Yo0 Uo0 Ve0] [Yo1 Uo0 Ve0] [Yo2 Uo2 Ve2] [Yo3 Uo2 Ve2]</a:t>
            </a:r>
            <a:br>
              <a:rPr lang="en-GB" sz="1400" dirty="0">
                <a:solidFill>
                  <a:srgbClr val="000000"/>
                </a:solidFill>
              </a:rPr>
            </a:br>
            <a:r>
              <a:rPr lang="en-GB" sz="1400" dirty="0">
                <a:solidFill>
                  <a:srgbClr val="000000"/>
                </a:solidFill>
              </a:rPr>
              <a:t>[Ye0 Uo0 Ve0] [Ye1 Uo0 Ve0] [Ye2 Uo2 Ve2] [Ye3 Uo2 Ve2] </a:t>
            </a:r>
          </a:p>
        </p:txBody>
      </p:sp>
      <p:sp>
        <p:nvSpPr>
          <p:cNvPr id="66562" name="Rectangle 2"/>
          <p:cNvSpPr>
            <a:spLocks noChangeArrowheads="1"/>
          </p:cNvSpPr>
          <p:nvPr/>
        </p:nvSpPr>
        <p:spPr bwMode="auto">
          <a:xfrm>
            <a:off x="6038850" y="4348163"/>
            <a:ext cx="2838450" cy="1239379"/>
          </a:xfrm>
          <a:prstGeom prst="rect">
            <a:avLst/>
          </a:prstGeom>
          <a:noFill/>
          <a:ln w="9525">
            <a:noFill/>
            <a:round/>
            <a:headEnd/>
            <a:tailEnd/>
          </a:ln>
          <a:effectLst/>
        </p:spPr>
        <p:txBody>
          <a:bodyPr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600">
                <a:solidFill>
                  <a:srgbClr val="CCCCFF"/>
                </a:solidFill>
                <a:hlinkClick r:id="rId5"/>
              </a:rPr>
              <a:t>DVD</a:t>
            </a:r>
            <a:r>
              <a:rPr lang="el-GR" sz="1600">
                <a:solidFill>
                  <a:srgbClr val="000000"/>
                </a:solidFill>
              </a:rPr>
              <a:t> and other </a:t>
            </a:r>
            <a:r>
              <a:rPr lang="el-GR" sz="1600">
                <a:solidFill>
                  <a:srgbClr val="CCCCFF"/>
                </a:solidFill>
                <a:hlinkClick r:id="rId6"/>
              </a:rPr>
              <a:t>Main Profile</a:t>
            </a:r>
            <a:r>
              <a:rPr lang="el-GR" sz="1600">
                <a:solidFill>
                  <a:srgbClr val="000000"/>
                </a:solidFill>
              </a:rPr>
              <a:t> </a:t>
            </a:r>
            <a:r>
              <a:rPr lang="el-GR" sz="1600">
                <a:solidFill>
                  <a:srgbClr val="CCCCFF"/>
                </a:solidFill>
                <a:hlinkClick r:id="rId7"/>
              </a:rPr>
              <a:t>MPEG-2</a:t>
            </a:r>
            <a:r>
              <a:rPr lang="el-GR" sz="1600">
                <a:solidFill>
                  <a:srgbClr val="000000"/>
                </a:solidFill>
              </a:rPr>
              <a:t> implementations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600">
                <a:solidFill>
                  <a:srgbClr val="CCCCFF"/>
                </a:solidFill>
                <a:hlinkClick r:id="rId3"/>
              </a:rPr>
              <a:t>PAL</a:t>
            </a:r>
            <a:r>
              <a:rPr lang="el-GR" sz="1600">
                <a:solidFill>
                  <a:srgbClr val="000000"/>
                </a:solidFill>
              </a:rPr>
              <a:t> </a:t>
            </a:r>
            <a:r>
              <a:rPr lang="el-GR" sz="1600">
                <a:solidFill>
                  <a:srgbClr val="CCCCFF"/>
                </a:solidFill>
                <a:hlinkClick r:id="rId8"/>
              </a:rPr>
              <a:t>DV</a:t>
            </a:r>
            <a:r>
              <a:rPr lang="el-GR" sz="1600">
                <a:solidFill>
                  <a:srgbClr val="000000"/>
                </a:solidFill>
              </a:rPr>
              <a:t> and </a:t>
            </a:r>
            <a:r>
              <a:rPr lang="el-GR" sz="1600">
                <a:solidFill>
                  <a:srgbClr val="CCCCFF"/>
                </a:solidFill>
                <a:hlinkClick r:id="rId8"/>
              </a:rPr>
              <a:t>DVCAM</a:t>
            </a:r>
            <a:r>
              <a:rPr lang="el-GR" sz="1600">
                <a:solidFill>
                  <a:srgbClr val="000000"/>
                </a:solidFill>
              </a:rPr>
              <a:t>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600">
                <a:solidFill>
                  <a:srgbClr val="000000"/>
                </a:solidFill>
              </a:rPr>
              <a:t>most common </a:t>
            </a:r>
            <a:r>
              <a:rPr lang="el-GR" sz="1600">
                <a:solidFill>
                  <a:srgbClr val="CCCCFF"/>
                </a:solidFill>
                <a:hlinkClick r:id="rId9"/>
              </a:rPr>
              <a:t>JPEG</a:t>
            </a:r>
            <a:r>
              <a:rPr lang="el-GR" sz="1600">
                <a:solidFill>
                  <a:srgbClr val="000000"/>
                </a:solidFill>
              </a:rPr>
              <a:t> and </a:t>
            </a:r>
            <a:r>
              <a:rPr lang="el-GR" sz="1600">
                <a:solidFill>
                  <a:srgbClr val="CCCCFF"/>
                </a:solidFill>
                <a:hlinkClick r:id="rId10"/>
              </a:rPr>
              <a:t>MJPEG</a:t>
            </a:r>
            <a:r>
              <a:rPr lang="el-GR" sz="1600">
                <a:solidFill>
                  <a:srgbClr val="000000"/>
                </a:solidFill>
              </a:rPr>
              <a:t> implementations </a:t>
            </a:r>
          </a:p>
        </p:txBody>
      </p:sp>
      <p:sp>
        <p:nvSpPr>
          <p:cNvPr id="66563" name="Text Box 3"/>
          <p:cNvSpPr txBox="1">
            <a:spLocks noChangeArrowheads="1"/>
          </p:cNvSpPr>
          <p:nvPr/>
        </p:nvSpPr>
        <p:spPr bwMode="auto">
          <a:xfrm>
            <a:off x="899592" y="1556792"/>
            <a:ext cx="4092700" cy="327783"/>
          </a:xfrm>
          <a:prstGeom prst="rect">
            <a:avLst/>
          </a:prstGeom>
          <a:noFill/>
          <a:ln w="9525">
            <a:noFill/>
            <a:round/>
            <a:headEnd/>
            <a:tailEnd/>
          </a:ln>
          <a:effectLst/>
        </p:spPr>
        <p:txBody>
          <a:bodyPr wrap="none"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rPr>
              <a:t>YUV or </a:t>
            </a:r>
            <a:r>
              <a:rPr lang="en-GB" sz="1600" b="1" dirty="0" err="1">
                <a:solidFill>
                  <a:srgbClr val="000000"/>
                </a:solidFill>
              </a:rPr>
              <a:t>YCrCb</a:t>
            </a:r>
            <a:r>
              <a:rPr lang="en-GB" sz="1600" b="1" dirty="0">
                <a:solidFill>
                  <a:srgbClr val="000000"/>
                </a:solidFill>
              </a:rPr>
              <a:t> </a:t>
            </a:r>
            <a:r>
              <a:rPr lang="en-GB" sz="1600" b="1" dirty="0" err="1">
                <a:solidFill>
                  <a:srgbClr val="000000"/>
                </a:solidFill>
              </a:rPr>
              <a:t>color</a:t>
            </a:r>
            <a:r>
              <a:rPr lang="en-GB" sz="1600" b="1" dirty="0">
                <a:solidFill>
                  <a:srgbClr val="000000"/>
                </a:solidFill>
              </a:rPr>
              <a:t> sampling representation</a:t>
            </a:r>
          </a:p>
        </p:txBody>
      </p:sp>
      <p:sp>
        <p:nvSpPr>
          <p:cNvPr id="6" name="5 - Τίτλος"/>
          <p:cNvSpPr>
            <a:spLocks noGrp="1"/>
          </p:cNvSpPr>
          <p:nvPr>
            <p:ph type="title"/>
          </p:nvPr>
        </p:nvSpPr>
        <p:spPr/>
        <p:txBody>
          <a:bodyPr/>
          <a:lstStyle/>
          <a:p>
            <a:r>
              <a:rPr lang="en-GB" b="1" dirty="0" smtClean="0">
                <a:solidFill>
                  <a:srgbClr val="000000"/>
                </a:solidFill>
              </a:rPr>
              <a:t>Video </a:t>
            </a:r>
            <a:r>
              <a:rPr lang="en-GB" b="1" dirty="0" err="1" smtClean="0">
                <a:solidFill>
                  <a:srgbClr val="000000"/>
                </a:solidFill>
              </a:rPr>
              <a:t>Color</a:t>
            </a:r>
            <a:r>
              <a:rPr lang="en-GB" b="1" dirty="0" smtClean="0">
                <a:solidFill>
                  <a:srgbClr val="000000"/>
                </a:solidFill>
              </a:rPr>
              <a:t> Compression</a:t>
            </a:r>
            <a:endParaRPr lang="el-G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971550" y="2319338"/>
            <a:ext cx="4572000" cy="3533404"/>
          </a:xfrm>
          <a:prstGeom prst="rect">
            <a:avLst/>
          </a:prstGeom>
          <a:noFill/>
          <a:ln w="9525">
            <a:noFill/>
            <a:round/>
            <a:headEnd/>
            <a:tailEnd/>
          </a:ln>
          <a:effectLst/>
        </p:spPr>
        <p:txBody>
          <a:bodyPr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rPr>
              <a:t>4:1:0</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This ratio is possible (indeed, some </a:t>
            </a:r>
            <a:r>
              <a:rPr lang="en-GB" sz="1600" dirty="0" err="1">
                <a:solidFill>
                  <a:srgbClr val="CCCCFF"/>
                </a:solidFill>
                <a:hlinkClick r:id="rId3"/>
              </a:rPr>
              <a:t>codecs</a:t>
            </a:r>
            <a:r>
              <a:rPr lang="en-GB" sz="1600" dirty="0">
                <a:solidFill>
                  <a:srgbClr val="000000"/>
                </a:solidFill>
              </a:rPr>
              <a:t> do support it), but not widely used, since its </a:t>
            </a:r>
            <a:r>
              <a:rPr lang="en-GB" sz="1600" dirty="0" err="1">
                <a:solidFill>
                  <a:srgbClr val="000000"/>
                </a:solidFill>
              </a:rPr>
              <a:t>color</a:t>
            </a:r>
            <a:r>
              <a:rPr lang="en-GB" sz="1600" dirty="0">
                <a:solidFill>
                  <a:srgbClr val="000000"/>
                </a:solidFill>
              </a:rPr>
              <a:t> fidelity is even below that of </a:t>
            </a:r>
            <a:r>
              <a:rPr lang="en-GB" sz="1600" dirty="0">
                <a:solidFill>
                  <a:srgbClr val="CCCCFF"/>
                </a:solidFill>
                <a:hlinkClick r:id="rId4"/>
              </a:rPr>
              <a:t>VHS</a:t>
            </a:r>
            <a:r>
              <a:rPr lang="en-GB" sz="1600" dirty="0">
                <a:solidFill>
                  <a:srgbClr val="000000"/>
                </a:solidFill>
              </a:rPr>
              <a:t>. It means half the vertical and quarter the horizontal </a:t>
            </a:r>
            <a:r>
              <a:rPr lang="en-GB" sz="1600" dirty="0" err="1">
                <a:solidFill>
                  <a:srgbClr val="000000"/>
                </a:solidFill>
              </a:rPr>
              <a:t>color</a:t>
            </a:r>
            <a:r>
              <a:rPr lang="en-GB" sz="1600" dirty="0">
                <a:solidFill>
                  <a:srgbClr val="000000"/>
                </a:solidFill>
              </a:rPr>
              <a:t> resolutions, with only one eighth of the bandwidth of the maximum </a:t>
            </a:r>
            <a:r>
              <a:rPr lang="en-GB" sz="1600" dirty="0" err="1">
                <a:solidFill>
                  <a:srgbClr val="000000"/>
                </a:solidFill>
              </a:rPr>
              <a:t>color</a:t>
            </a:r>
            <a:r>
              <a:rPr lang="en-GB" sz="1600" dirty="0">
                <a:solidFill>
                  <a:srgbClr val="000000"/>
                </a:solidFill>
              </a:rPr>
              <a:t> resolutions used. Uncompressed video in this format with 8-bit quantization uses 10 bytes for every </a:t>
            </a:r>
            <a:r>
              <a:rPr lang="en-GB" sz="1600" dirty="0" err="1">
                <a:solidFill>
                  <a:srgbClr val="000000"/>
                </a:solidFill>
              </a:rPr>
              <a:t>macropixel</a:t>
            </a:r>
            <a:r>
              <a:rPr lang="en-GB" sz="1600" dirty="0">
                <a:solidFill>
                  <a:srgbClr val="000000"/>
                </a:solidFill>
              </a:rPr>
              <a:t> (4 x 2 pixels).</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dirty="0">
                <a:solidFill>
                  <a:srgbClr val="000000"/>
                </a:solidFill>
              </a:rPr>
              <a:t>Mapping:</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The </a:t>
            </a:r>
            <a:r>
              <a:rPr lang="en-GB" sz="1600" dirty="0" err="1">
                <a:solidFill>
                  <a:srgbClr val="000000"/>
                </a:solidFill>
              </a:rPr>
              <a:t>bitstream</a:t>
            </a:r>
            <a:endParaRPr lang="en-GB" sz="1600" dirty="0">
              <a:solidFill>
                <a:srgbClr val="000000"/>
              </a:solidFill>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Yo0 Uo0 Yo1 Yo2 Yo3</a:t>
            </a:r>
            <a:br>
              <a:rPr lang="en-GB" sz="1600" dirty="0">
                <a:solidFill>
                  <a:srgbClr val="000000"/>
                </a:solidFill>
              </a:rPr>
            </a:br>
            <a:r>
              <a:rPr lang="en-GB" sz="1600" dirty="0">
                <a:solidFill>
                  <a:srgbClr val="000000"/>
                </a:solidFill>
              </a:rPr>
              <a:t>Ye0 Ve0 Ye1 Ye2 Ye3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will map to the following two lines of four pixels each:</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a:solidFill>
                  <a:srgbClr val="000000"/>
                </a:solidFill>
              </a:rPr>
              <a:t>[Yo0 Uo0 Ve0] [Yo1 Uo0 Ve0] [Yo2 Uo0 Ve0] [Yo3 Uo0 Ve0]</a:t>
            </a:r>
            <a:br>
              <a:rPr lang="en-GB" sz="1600" dirty="0">
                <a:solidFill>
                  <a:srgbClr val="000000"/>
                </a:solidFill>
              </a:rPr>
            </a:br>
            <a:r>
              <a:rPr lang="en-GB" sz="1600" dirty="0">
                <a:solidFill>
                  <a:srgbClr val="000000"/>
                </a:solidFill>
              </a:rPr>
              <a:t>[Ye0 Uo0 Ve0] [Ye1 Uo0 Ve0] [Ye2 Uo0 Ve0] [Ye3 Uo0 Ve0] </a:t>
            </a:r>
          </a:p>
        </p:txBody>
      </p:sp>
      <p:sp>
        <p:nvSpPr>
          <p:cNvPr id="67586" name="Text Box 2"/>
          <p:cNvSpPr txBox="1">
            <a:spLocks noChangeArrowheads="1"/>
          </p:cNvSpPr>
          <p:nvPr/>
        </p:nvSpPr>
        <p:spPr bwMode="auto">
          <a:xfrm>
            <a:off x="981075" y="1917700"/>
            <a:ext cx="4092700" cy="327783"/>
          </a:xfrm>
          <a:prstGeom prst="rect">
            <a:avLst/>
          </a:prstGeom>
          <a:noFill/>
          <a:ln w="9525">
            <a:noFill/>
            <a:round/>
            <a:headEnd/>
            <a:tailEnd/>
          </a:ln>
          <a:effectLst/>
        </p:spPr>
        <p:txBody>
          <a:bodyPr wrap="none"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a:solidFill>
                  <a:srgbClr val="000000"/>
                </a:solidFill>
              </a:rPr>
              <a:t>YUV or YCrCb color sampling representation</a:t>
            </a:r>
          </a:p>
        </p:txBody>
      </p:sp>
      <p:sp>
        <p:nvSpPr>
          <p:cNvPr id="5" name="4 - Τίτλος"/>
          <p:cNvSpPr>
            <a:spLocks noGrp="1"/>
          </p:cNvSpPr>
          <p:nvPr>
            <p:ph type="title"/>
          </p:nvPr>
        </p:nvSpPr>
        <p:spPr/>
        <p:txBody>
          <a:bodyPr/>
          <a:lstStyle/>
          <a:p>
            <a:r>
              <a:rPr lang="en-GB" b="1" dirty="0" smtClean="0">
                <a:solidFill>
                  <a:srgbClr val="000000"/>
                </a:solidFill>
              </a:rPr>
              <a:t>Video </a:t>
            </a:r>
            <a:r>
              <a:rPr lang="en-GB" b="1" dirty="0" err="1" smtClean="0">
                <a:solidFill>
                  <a:srgbClr val="000000"/>
                </a:solidFill>
              </a:rPr>
              <a:t>Color</a:t>
            </a:r>
            <a:r>
              <a:rPr lang="en-GB" b="1" dirty="0" smtClean="0">
                <a:solidFill>
                  <a:srgbClr val="000000"/>
                </a:solidFill>
              </a:rPr>
              <a:t> Compression</a:t>
            </a:r>
            <a:endParaRPr lang="el-G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058863" y="2127250"/>
            <a:ext cx="7759700" cy="1878013"/>
          </a:xfrm>
          <a:prstGeom prst="rect">
            <a:avLst/>
          </a:prstGeom>
          <a:noFill/>
          <a:ln w="9525">
            <a:noFill/>
            <a:round/>
            <a:headEnd/>
            <a:tailEnd/>
          </a:ln>
          <a:effectLst/>
        </p:spPr>
        <p:txBody>
          <a:bodyPr lIns="90000" tIns="46800" rIns="90000" bIns="46800" anchor="ctr">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rPr>
              <a:t>CIF is the Common Intermediate Format, with a luminance signal of 352 pixels per line and 288 lines (i.e. 352x288 samples per frame), and (optionally) two chrominance signals each of 176x144 samples per frame. The frame rate for CIF is approximately 30 fps. QCIF means Quarter CIF, with a resolution of 176 x 144 pixels. The video format is 4:2:0 luminance and chrominance (</a:t>
            </a:r>
            <a:r>
              <a:rPr lang="en-GB" dirty="0" err="1">
                <a:solidFill>
                  <a:srgbClr val="000000"/>
                </a:solidFill>
              </a:rPr>
              <a:t>YCrCb</a:t>
            </a:r>
            <a:r>
              <a:rPr lang="en-GB" dirty="0">
                <a:solidFill>
                  <a:srgbClr val="000000"/>
                </a:solidFill>
              </a:rPr>
              <a:t>).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rgbClr val="000000"/>
              </a:solidFill>
            </a:endParaRPr>
          </a:p>
        </p:txBody>
      </p:sp>
      <p:sp>
        <p:nvSpPr>
          <p:cNvPr id="4" name="3 - Τίτλος"/>
          <p:cNvSpPr>
            <a:spLocks noGrp="1"/>
          </p:cNvSpPr>
          <p:nvPr>
            <p:ph type="title"/>
          </p:nvPr>
        </p:nvSpPr>
        <p:spPr/>
        <p:txBody>
          <a:bodyPr>
            <a:normAutofit/>
          </a:bodyPr>
          <a:lstStyle/>
          <a:p>
            <a:r>
              <a:rPr lang="en-US" dirty="0" smtClean="0"/>
              <a:t>Common Intermediate Format</a:t>
            </a:r>
            <a:endParaRPr lang="el-G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JPEG</a:t>
            </a:r>
            <a:endParaRPr lang="el-GR" dirty="0"/>
          </a:p>
        </p:txBody>
      </p:sp>
      <p:sp>
        <p:nvSpPr>
          <p:cNvPr id="3" name="2 - TextBox"/>
          <p:cNvSpPr txBox="1"/>
          <p:nvPr/>
        </p:nvSpPr>
        <p:spPr>
          <a:xfrm>
            <a:off x="5796136" y="6309320"/>
            <a:ext cx="2978701" cy="261610"/>
          </a:xfrm>
          <a:prstGeom prst="rect">
            <a:avLst/>
          </a:prstGeom>
          <a:noFill/>
        </p:spPr>
        <p:txBody>
          <a:bodyPr wrap="none" rtlCol="0">
            <a:spAutoFit/>
          </a:bodyPr>
          <a:lstStyle/>
          <a:p>
            <a:r>
              <a:rPr lang="en-US" sz="1100" dirty="0" smtClean="0"/>
              <a:t>Reading from: http://en.wikipedia.org/wiki/JPEG</a:t>
            </a:r>
            <a:endParaRPr lang="el-GR" sz="1100" dirty="0"/>
          </a:p>
        </p:txBody>
      </p:sp>
      <p:sp>
        <p:nvSpPr>
          <p:cNvPr id="4" name="3 - Ορθογώνιο"/>
          <p:cNvSpPr/>
          <p:nvPr/>
        </p:nvSpPr>
        <p:spPr>
          <a:xfrm>
            <a:off x="251520" y="1268760"/>
            <a:ext cx="8640960" cy="5632311"/>
          </a:xfrm>
          <a:prstGeom prst="rect">
            <a:avLst/>
          </a:prstGeom>
        </p:spPr>
        <p:txBody>
          <a:bodyPr wrap="square">
            <a:spAutoFit/>
          </a:bodyPr>
          <a:lstStyle/>
          <a:p>
            <a:r>
              <a:rPr lang="en-US" dirty="0" smtClean="0"/>
              <a:t>Although a JPEG file can be encoded in various ways, most commonly it is done with JFIF encoding. The encoding process consists of several steps:</a:t>
            </a:r>
          </a:p>
          <a:p>
            <a:r>
              <a:rPr lang="en-US" dirty="0" smtClean="0"/>
              <a:t>1. The representation of the colors in the image is converted from </a:t>
            </a:r>
            <a:r>
              <a:rPr lang="en-US" dirty="0" smtClean="0">
                <a:hlinkClick r:id="rId2" action="ppaction://hlinkfile" tooltip="RGB color model"/>
              </a:rPr>
              <a:t>RGB</a:t>
            </a:r>
            <a:r>
              <a:rPr lang="en-US" dirty="0" smtClean="0"/>
              <a:t> to </a:t>
            </a:r>
            <a:r>
              <a:rPr lang="en-US" dirty="0" smtClean="0">
                <a:hlinkClick r:id="rId3" action="ppaction://hlinkfile" tooltip="YCbCr"/>
              </a:rPr>
              <a:t>Y′C</a:t>
            </a:r>
            <a:r>
              <a:rPr lang="en-US" baseline="-25000" dirty="0" smtClean="0">
                <a:hlinkClick r:id="rId3" action="ppaction://hlinkfile" tooltip="YCbCr"/>
              </a:rPr>
              <a:t>B</a:t>
            </a:r>
            <a:r>
              <a:rPr lang="en-US" dirty="0" smtClean="0">
                <a:hlinkClick r:id="rId3" action="ppaction://hlinkfile" tooltip="YCbCr"/>
              </a:rPr>
              <a:t>C</a:t>
            </a:r>
            <a:r>
              <a:rPr lang="en-US" baseline="-25000" dirty="0" smtClean="0">
                <a:hlinkClick r:id="rId3" action="ppaction://hlinkfile" tooltip="YCbCr"/>
              </a:rPr>
              <a:t>R</a:t>
            </a:r>
            <a:r>
              <a:rPr lang="en-US" dirty="0" smtClean="0"/>
              <a:t>, consisting of one </a:t>
            </a:r>
            <a:r>
              <a:rPr lang="en-US" dirty="0" err="1" smtClean="0">
                <a:hlinkClick r:id="rId4" action="ppaction://hlinkfile" tooltip="Luma (video)"/>
              </a:rPr>
              <a:t>luma</a:t>
            </a:r>
            <a:r>
              <a:rPr lang="en-US" dirty="0" smtClean="0"/>
              <a:t> component (Y'), representing brightness, and two </a:t>
            </a:r>
            <a:r>
              <a:rPr lang="en-US" dirty="0" err="1" smtClean="0">
                <a:hlinkClick r:id="rId5" action="ppaction://hlinkfile" tooltip="Chrominance"/>
              </a:rPr>
              <a:t>chroma</a:t>
            </a:r>
            <a:r>
              <a:rPr lang="en-US" dirty="0" smtClean="0"/>
              <a:t> components, (C</a:t>
            </a:r>
            <a:r>
              <a:rPr lang="en-US" baseline="-25000" dirty="0" smtClean="0"/>
              <a:t>B</a:t>
            </a:r>
            <a:r>
              <a:rPr lang="en-US" dirty="0" smtClean="0"/>
              <a:t> and C</a:t>
            </a:r>
            <a:r>
              <a:rPr lang="en-US" baseline="-25000" dirty="0" smtClean="0"/>
              <a:t>R</a:t>
            </a:r>
            <a:r>
              <a:rPr lang="en-US" dirty="0" smtClean="0"/>
              <a:t>), representing color. This step is sometimes skipped.</a:t>
            </a:r>
          </a:p>
          <a:p>
            <a:r>
              <a:rPr lang="en-US" dirty="0" smtClean="0"/>
              <a:t>The resolution of the </a:t>
            </a:r>
            <a:r>
              <a:rPr lang="en-US" dirty="0" err="1" smtClean="0"/>
              <a:t>chroma</a:t>
            </a:r>
            <a:r>
              <a:rPr lang="en-US" dirty="0" smtClean="0"/>
              <a:t> data is reduced, usually by a factor of 2. This reflects the fact that the eye is less sensitive to fine color details than to fine brightness details.</a:t>
            </a:r>
          </a:p>
          <a:p>
            <a:endParaRPr lang="en-US" dirty="0" smtClean="0"/>
          </a:p>
          <a:p>
            <a:r>
              <a:rPr lang="en-US" dirty="0" smtClean="0"/>
              <a:t>2. The image is split into blocks of 8×8 pixels, and for each block, each of the Y, C</a:t>
            </a:r>
            <a:r>
              <a:rPr lang="en-US" baseline="-25000" dirty="0" smtClean="0"/>
              <a:t>B</a:t>
            </a:r>
            <a:r>
              <a:rPr lang="en-US" dirty="0" smtClean="0"/>
              <a:t>, and C</a:t>
            </a:r>
            <a:r>
              <a:rPr lang="en-US" baseline="-25000" dirty="0" smtClean="0"/>
              <a:t>R</a:t>
            </a:r>
            <a:r>
              <a:rPr lang="en-US" dirty="0" smtClean="0"/>
              <a:t> data undergoes the Discrete Cosine Transform (DCT), which was developed in 1974 by </a:t>
            </a:r>
            <a:r>
              <a:rPr lang="en-US" dirty="0" smtClean="0">
                <a:hlinkClick r:id="rId6" action="ppaction://hlinkfile" tooltip="N. Ahmed"/>
              </a:rPr>
              <a:t>N. Ahmed</a:t>
            </a:r>
            <a:r>
              <a:rPr lang="en-US" dirty="0" smtClean="0"/>
              <a:t>, T. </a:t>
            </a:r>
            <a:r>
              <a:rPr lang="en-US" dirty="0" err="1" smtClean="0"/>
              <a:t>Natarajan</a:t>
            </a:r>
            <a:r>
              <a:rPr lang="en-US" dirty="0" smtClean="0"/>
              <a:t> and K. R. </a:t>
            </a:r>
            <a:r>
              <a:rPr lang="en-US" dirty="0" err="1" smtClean="0"/>
              <a:t>Rao</a:t>
            </a:r>
            <a:r>
              <a:rPr lang="en-US" dirty="0" smtClean="0"/>
              <a:t>; see Reference 1 in </a:t>
            </a:r>
            <a:r>
              <a:rPr lang="en-US" dirty="0" smtClean="0">
                <a:hlinkClick r:id="rId7" action="ppaction://hlinkfile" tooltip="Discrete cosine transform"/>
              </a:rPr>
              <a:t>discrete cosine transform</a:t>
            </a:r>
            <a:r>
              <a:rPr lang="en-US" dirty="0" smtClean="0"/>
              <a:t>. A DCT is similar to a </a:t>
            </a:r>
            <a:r>
              <a:rPr lang="en-US" dirty="0" smtClean="0">
                <a:hlinkClick r:id="rId8" action="ppaction://hlinkfile" tooltip="Fourier transform"/>
              </a:rPr>
              <a:t>Fourier transform</a:t>
            </a:r>
            <a:r>
              <a:rPr lang="en-US" dirty="0" smtClean="0"/>
              <a:t> in the sense that it produces a kind of spatial frequency spectrum.</a:t>
            </a:r>
          </a:p>
          <a:p>
            <a:endParaRPr lang="en-US" dirty="0" smtClean="0"/>
          </a:p>
          <a:p>
            <a:r>
              <a:rPr lang="en-US" dirty="0" smtClean="0"/>
              <a:t>3. The amplitudes of the frequency components are </a:t>
            </a:r>
            <a:r>
              <a:rPr lang="en-US" dirty="0" smtClean="0">
                <a:hlinkClick r:id="rId9" action="ppaction://hlinkfile" tooltip="Quantization (image processing)"/>
              </a:rPr>
              <a:t>quantized</a:t>
            </a:r>
            <a:r>
              <a:rPr lang="en-US" dirty="0" smtClean="0"/>
              <a:t>. Human vision is much more sensitive to small variations in color or brightness over large areas than to the strength of high-frequency brightness variations. Therefore, the magnitudes of the high-frequency components are stored with a lower accuracy than the low-frequency components. </a:t>
            </a:r>
          </a:p>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467544" y="404664"/>
            <a:ext cx="8136904" cy="2031325"/>
          </a:xfrm>
          <a:prstGeom prst="rect">
            <a:avLst/>
          </a:prstGeom>
        </p:spPr>
        <p:txBody>
          <a:bodyPr wrap="square">
            <a:spAutoFit/>
          </a:bodyPr>
          <a:lstStyle/>
          <a:p>
            <a:r>
              <a:rPr lang="en-US" dirty="0" smtClean="0"/>
              <a:t>4. The quality setting of the encoder (for example 50 or 95 on a scale of 0–100 in the Independent JPEG Group's library) affects to what extent the resolution of each frequency component is reduced. If an excessively low quality setting is used, the high-frequency components are discarded altogether.</a:t>
            </a:r>
          </a:p>
          <a:p>
            <a:endParaRPr lang="en-US" dirty="0" smtClean="0"/>
          </a:p>
          <a:p>
            <a:r>
              <a:rPr lang="en-US" dirty="0" smtClean="0"/>
              <a:t>5.The resulting data for all 8×8 blocks is further compressed with a lossless algorithm, a variant of Huffman encoding.</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Detailed JPEG process</a:t>
            </a:r>
            <a:endParaRPr lang="el-GR" dirty="0"/>
          </a:p>
        </p:txBody>
      </p:sp>
      <p:sp>
        <p:nvSpPr>
          <p:cNvPr id="3" name="2 - Ορθογώνιο"/>
          <p:cNvSpPr/>
          <p:nvPr/>
        </p:nvSpPr>
        <p:spPr>
          <a:xfrm>
            <a:off x="467544" y="1628800"/>
            <a:ext cx="8424936" cy="1477328"/>
          </a:xfrm>
          <a:prstGeom prst="rect">
            <a:avLst/>
          </a:prstGeom>
        </p:spPr>
        <p:txBody>
          <a:bodyPr wrap="square">
            <a:spAutoFit/>
          </a:bodyPr>
          <a:lstStyle/>
          <a:p>
            <a:r>
              <a:rPr lang="en-US" b="1" dirty="0" err="1" smtClean="0"/>
              <a:t>Downsampling</a:t>
            </a:r>
            <a:endParaRPr lang="en-US" b="1" dirty="0" smtClean="0"/>
          </a:p>
          <a:p>
            <a:r>
              <a:rPr lang="en-US" dirty="0" smtClean="0"/>
              <a:t>The transformation into the </a:t>
            </a:r>
            <a:r>
              <a:rPr lang="en-US" dirty="0" smtClean="0">
                <a:hlinkClick r:id="rId2" action="ppaction://hlinkfile" tooltip="YCbCr"/>
              </a:rPr>
              <a:t>Y′C</a:t>
            </a:r>
            <a:r>
              <a:rPr lang="en-US" baseline="-25000" dirty="0" smtClean="0">
                <a:hlinkClick r:id="rId2" action="ppaction://hlinkfile" tooltip="YCbCr"/>
              </a:rPr>
              <a:t>B</a:t>
            </a:r>
            <a:r>
              <a:rPr lang="en-US" dirty="0" smtClean="0">
                <a:hlinkClick r:id="rId2" action="ppaction://hlinkfile" tooltip="YCbCr"/>
              </a:rPr>
              <a:t>C</a:t>
            </a:r>
            <a:r>
              <a:rPr lang="en-US" baseline="-25000" dirty="0" smtClean="0">
                <a:hlinkClick r:id="rId2" action="ppaction://hlinkfile" tooltip="YCbCr"/>
              </a:rPr>
              <a:t>R</a:t>
            </a:r>
            <a:r>
              <a:rPr lang="en-US" dirty="0" smtClean="0">
                <a:hlinkClick r:id="rId2" action="ppaction://hlinkfile" tooltip="YCbCr"/>
              </a:rPr>
              <a:t> color model</a:t>
            </a:r>
            <a:r>
              <a:rPr lang="en-US" dirty="0" smtClean="0"/>
              <a:t> called "</a:t>
            </a:r>
            <a:r>
              <a:rPr lang="en-US" dirty="0" err="1" smtClean="0">
                <a:hlinkClick r:id="rId3" action="ppaction://hlinkfile" tooltip="Downsampling"/>
              </a:rPr>
              <a:t>downsampling</a:t>
            </a:r>
            <a:r>
              <a:rPr lang="en-US" dirty="0" smtClean="0"/>
              <a:t>" or "</a:t>
            </a:r>
            <a:r>
              <a:rPr lang="en-US" dirty="0" err="1" smtClean="0">
                <a:hlinkClick r:id="rId4" action="ppaction://hlinkfile" tooltip="Chroma subsampling"/>
              </a:rPr>
              <a:t>chroma</a:t>
            </a:r>
            <a:r>
              <a:rPr lang="en-US" dirty="0" smtClean="0">
                <a:hlinkClick r:id="rId4" action="ppaction://hlinkfile" tooltip="Chroma subsampling"/>
              </a:rPr>
              <a:t> </a:t>
            </a:r>
            <a:r>
              <a:rPr lang="en-US" dirty="0" err="1" smtClean="0">
                <a:hlinkClick r:id="rId4" action="ppaction://hlinkfile" tooltip="Chroma subsampling"/>
              </a:rPr>
              <a:t>subsampling</a:t>
            </a:r>
            <a:r>
              <a:rPr lang="en-US" dirty="0" smtClean="0"/>
              <a:t>”. The ratios at which the </a:t>
            </a:r>
            <a:r>
              <a:rPr lang="en-US" dirty="0" err="1" smtClean="0"/>
              <a:t>downsampling</a:t>
            </a:r>
            <a:r>
              <a:rPr lang="en-US" dirty="0" smtClean="0"/>
              <a:t> is ordinarily done for JPEG images are from </a:t>
            </a:r>
            <a:r>
              <a:rPr lang="en-US" dirty="0" smtClean="0">
                <a:hlinkClick r:id="rId5" action="ppaction://hlinkfile" tooltip="YUV 4:4:4"/>
              </a:rPr>
              <a:t>4:4:4</a:t>
            </a:r>
            <a:r>
              <a:rPr lang="en-US" dirty="0" smtClean="0"/>
              <a:t> (no </a:t>
            </a:r>
            <a:r>
              <a:rPr lang="en-US" dirty="0" err="1" smtClean="0"/>
              <a:t>downsampling</a:t>
            </a:r>
            <a:r>
              <a:rPr lang="en-US" dirty="0" smtClean="0"/>
              <a:t>) to </a:t>
            </a:r>
            <a:r>
              <a:rPr lang="en-US" dirty="0" smtClean="0">
                <a:hlinkClick r:id="rId6" action="ppaction://hlinkfile" tooltip="YUV 4:2:0"/>
              </a:rPr>
              <a:t>4:2:0</a:t>
            </a:r>
            <a:r>
              <a:rPr lang="en-US" dirty="0" smtClean="0"/>
              <a:t> (reduction by a factor of 2 in both the horizontal and vertical directions). </a:t>
            </a:r>
            <a:endParaRPr lang="en-US" dirty="0"/>
          </a:p>
        </p:txBody>
      </p:sp>
      <p:sp>
        <p:nvSpPr>
          <p:cNvPr id="4" name="3 - Ορθογώνιο"/>
          <p:cNvSpPr/>
          <p:nvPr/>
        </p:nvSpPr>
        <p:spPr>
          <a:xfrm>
            <a:off x="539552" y="3356992"/>
            <a:ext cx="8136904" cy="3139321"/>
          </a:xfrm>
          <a:prstGeom prst="rect">
            <a:avLst/>
          </a:prstGeom>
        </p:spPr>
        <p:txBody>
          <a:bodyPr wrap="square">
            <a:spAutoFit/>
          </a:bodyPr>
          <a:lstStyle/>
          <a:p>
            <a:r>
              <a:rPr lang="en-US" b="1" dirty="0" smtClean="0"/>
              <a:t>Block splitting</a:t>
            </a:r>
          </a:p>
          <a:p>
            <a:r>
              <a:rPr lang="en-US" dirty="0" smtClean="0"/>
              <a:t>After </a:t>
            </a:r>
            <a:r>
              <a:rPr lang="en-US" dirty="0" err="1" smtClean="0">
                <a:hlinkClick r:id="rId7" action="ppaction://hlinkfile" tooltip="Chroma Subsampling"/>
              </a:rPr>
              <a:t>subsampling</a:t>
            </a:r>
            <a:r>
              <a:rPr lang="en-US" dirty="0" smtClean="0"/>
              <a:t>, each </a:t>
            </a:r>
            <a:r>
              <a:rPr lang="en-US" dirty="0" smtClean="0">
                <a:hlinkClick r:id="rId8" action="ppaction://hlinkfile" tooltip="Channel (digital image)"/>
              </a:rPr>
              <a:t>channel</a:t>
            </a:r>
            <a:r>
              <a:rPr lang="en-US" dirty="0" smtClean="0"/>
              <a:t> must be split into 8×8 blocks. Depending on </a:t>
            </a:r>
            <a:r>
              <a:rPr lang="en-US" dirty="0" err="1" smtClean="0"/>
              <a:t>chroma</a:t>
            </a:r>
            <a:r>
              <a:rPr lang="en-US" dirty="0" smtClean="0"/>
              <a:t> </a:t>
            </a:r>
            <a:r>
              <a:rPr lang="en-US" dirty="0" err="1" smtClean="0"/>
              <a:t>subsampling</a:t>
            </a:r>
            <a:r>
              <a:rPr lang="en-US" dirty="0" smtClean="0"/>
              <a:t>, this yields (Minimum Coded Unit) MCU blocks of size 8×8 (4:4:4 – no </a:t>
            </a:r>
            <a:r>
              <a:rPr lang="en-US" dirty="0" err="1" smtClean="0"/>
              <a:t>subsampling</a:t>
            </a:r>
            <a:r>
              <a:rPr lang="en-US" dirty="0" smtClean="0"/>
              <a:t>), 16×8 (4:2:2), or most commonly 16×16 (4:2:0). In </a:t>
            </a:r>
            <a:r>
              <a:rPr lang="en-US" dirty="0" smtClean="0">
                <a:hlinkClick r:id="rId9" action="ppaction://hlinkfile" tooltip="Video compression"/>
              </a:rPr>
              <a:t>video compression</a:t>
            </a:r>
            <a:r>
              <a:rPr lang="en-US" dirty="0" smtClean="0"/>
              <a:t> MCUs are called </a:t>
            </a:r>
            <a:r>
              <a:rPr lang="en-US" dirty="0" err="1" smtClean="0">
                <a:hlinkClick r:id="rId10" action="ppaction://hlinkfile" tooltip="Macroblock"/>
              </a:rPr>
              <a:t>macroblocks</a:t>
            </a:r>
            <a:r>
              <a:rPr lang="en-US" dirty="0" smtClean="0"/>
              <a:t>.</a:t>
            </a:r>
          </a:p>
          <a:p>
            <a:r>
              <a:rPr lang="en-US" dirty="0" smtClean="0"/>
              <a:t>If the data for a channel does not represent an integer number of blocks then the encoder must fill the remaining area of the incomplete blocks with some form of dummy data. Filling the edges with a fixed color (for example, black) can create </a:t>
            </a:r>
            <a:r>
              <a:rPr lang="en-US" dirty="0" smtClean="0">
                <a:hlinkClick r:id="rId11" action="ppaction://hlinkfile" tooltip="Ringing artifact"/>
              </a:rPr>
              <a:t>ringing artifacts</a:t>
            </a:r>
            <a:r>
              <a:rPr lang="en-US" dirty="0" smtClean="0"/>
              <a:t> along the visible part of the border; repeating the edge pixels is a common technique that reduces (but does not necessarily completely eliminate) such artifacts, and more sophisticated border filling techniques can also be applied.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Detailed JPEG</a:t>
            </a:r>
            <a:endParaRPr lang="el-GR" dirty="0"/>
          </a:p>
        </p:txBody>
      </p:sp>
      <p:pic>
        <p:nvPicPr>
          <p:cNvPr id="1030" name="Picture 6" descr="http://upload.wikimedia.org/wikipedia/commons/thumb/2/23/Dctjpeg.png/219px-Dctjpeg.png">
            <a:hlinkClick r:id="rId2"/>
          </p:cNvPr>
          <p:cNvPicPr>
            <a:picLocks noChangeAspect="1" noChangeArrowheads="1"/>
          </p:cNvPicPr>
          <p:nvPr/>
        </p:nvPicPr>
        <p:blipFill>
          <a:blip r:embed="rId3" cstate="print"/>
          <a:srcRect/>
          <a:stretch>
            <a:fillRect/>
          </a:stretch>
        </p:blipFill>
        <p:spPr bwMode="auto">
          <a:xfrm>
            <a:off x="7020272" y="2420888"/>
            <a:ext cx="1509911" cy="1509912"/>
          </a:xfrm>
          <a:prstGeom prst="rect">
            <a:avLst/>
          </a:prstGeom>
          <a:noFill/>
        </p:spPr>
      </p:pic>
      <p:pic>
        <p:nvPicPr>
          <p:cNvPr id="1032" name="Picture 8" descr="u"/>
          <p:cNvPicPr>
            <a:picLocks noChangeAspect="1" noChangeArrowheads="1"/>
          </p:cNvPicPr>
          <p:nvPr/>
        </p:nvPicPr>
        <p:blipFill>
          <a:blip r:embed="rId4" cstate="print"/>
          <a:srcRect/>
          <a:stretch>
            <a:fillRect/>
          </a:stretch>
        </p:blipFill>
        <p:spPr bwMode="auto">
          <a:xfrm>
            <a:off x="17338675" y="846138"/>
            <a:ext cx="104775" cy="85725"/>
          </a:xfrm>
          <a:prstGeom prst="rect">
            <a:avLst/>
          </a:prstGeom>
          <a:noFill/>
        </p:spPr>
      </p:pic>
      <p:pic>
        <p:nvPicPr>
          <p:cNvPr id="13" name="Picture 10" descr="\ G_{u,v} =&#10; \sum_{x=0}^7&#10; \sum_{y=0}^7&#10; \alpha(u)&#10; \alpha(v)&#10; g_{x,y}&#10; \cos \left[\frac{\pi}{8} \left(x+\frac{1}{2}\right) u \right]&#10; \cos \left[\frac{\pi}{8} \left(y+\frac{1}{2}\right) v \right]&#10;"/>
          <p:cNvPicPr>
            <a:picLocks noChangeAspect="1" noChangeArrowheads="1"/>
          </p:cNvPicPr>
          <p:nvPr/>
        </p:nvPicPr>
        <p:blipFill>
          <a:blip r:embed="rId5" cstate="print"/>
          <a:srcRect/>
          <a:stretch>
            <a:fillRect/>
          </a:stretch>
        </p:blipFill>
        <p:spPr bwMode="auto">
          <a:xfrm>
            <a:off x="1043608" y="1988840"/>
            <a:ext cx="5076825" cy="514350"/>
          </a:xfrm>
          <a:prstGeom prst="rect">
            <a:avLst/>
          </a:prstGeom>
          <a:noFill/>
        </p:spPr>
      </p:pic>
      <p:sp>
        <p:nvSpPr>
          <p:cNvPr id="14" name="13 - Ορθογώνιο"/>
          <p:cNvSpPr/>
          <p:nvPr/>
        </p:nvSpPr>
        <p:spPr>
          <a:xfrm>
            <a:off x="827584" y="1412776"/>
            <a:ext cx="567335" cy="369332"/>
          </a:xfrm>
          <a:prstGeom prst="rect">
            <a:avLst/>
          </a:prstGeom>
        </p:spPr>
        <p:txBody>
          <a:bodyPr wrap="none">
            <a:spAutoFit/>
          </a:bodyPr>
          <a:lstStyle/>
          <a:p>
            <a:r>
              <a:rPr lang="en-US" b="1" dirty="0" smtClean="0"/>
              <a:t>DCT</a:t>
            </a:r>
          </a:p>
        </p:txBody>
      </p:sp>
      <p:grpSp>
        <p:nvGrpSpPr>
          <p:cNvPr id="3" name="21 - Ομάδα"/>
          <p:cNvGrpSpPr/>
          <p:nvPr/>
        </p:nvGrpSpPr>
        <p:grpSpPr>
          <a:xfrm>
            <a:off x="179512" y="4884402"/>
            <a:ext cx="8892480" cy="1712950"/>
            <a:chOff x="251520" y="2708920"/>
            <a:chExt cx="8892480" cy="1712950"/>
          </a:xfrm>
        </p:grpSpPr>
        <p:pic>
          <p:nvPicPr>
            <p:cNvPr id="1028" name="Picture 4" descr="&#10;\left[&#10;\begin{array}{rrrrrrrr}&#10; 52 &amp; 55 &amp; 61 &amp; 66 &amp; 70 &amp; 61 &amp; 64 &amp; 73 \\&#10; 63 &amp; 59 &amp; 55 &amp; 90 &amp; 109 &amp; 85 &amp; 69 &amp; 72 \\&#10; 62 &amp; 59 &amp; 68 &amp; 113 &amp; 144 &amp; 104 &amp; 66 &amp; 73 \\&#10; 63 &amp; 58 &amp; 71 &amp; 122 &amp; 154 &amp; 106 &amp; 70 &amp; 69 \\&#10; 67 &amp; 61 &amp; 68 &amp; 104 &amp; 126 &amp; 88 &amp; 68 &amp; 70 \\&#10; 79 &amp; 65 &amp; 60 &amp; 70 &amp; 77 &amp; 68 &amp; 58 &amp; 75 \\&#10; 85 &amp; 71 &amp; 64 &amp; 59 &amp; 55 &amp; 61 &amp; 65 &amp; 83 \\&#10; 87 &amp; 79 &amp; 69 &amp; 68 &amp; 65 &amp; 76 &amp; 78 &amp; 94&#10;\end{array}&#10;\right].&#10;"/>
            <p:cNvPicPr>
              <a:picLocks noChangeAspect="1" noChangeArrowheads="1"/>
            </p:cNvPicPr>
            <p:nvPr/>
          </p:nvPicPr>
          <p:blipFill>
            <a:blip r:embed="rId6" cstate="print"/>
            <a:srcRect/>
            <a:stretch>
              <a:fillRect/>
            </a:stretch>
          </p:blipFill>
          <p:spPr bwMode="auto">
            <a:xfrm>
              <a:off x="251520" y="2780928"/>
              <a:ext cx="2791594" cy="1549093"/>
            </a:xfrm>
            <a:prstGeom prst="rect">
              <a:avLst/>
            </a:prstGeom>
            <a:noFill/>
          </p:spPr>
        </p:pic>
        <p:cxnSp>
          <p:nvCxnSpPr>
            <p:cNvPr id="16" name="15 - Ευθύγραμμο βέλος σύνδεσης"/>
            <p:cNvCxnSpPr>
              <a:stCxn id="1028" idx="3"/>
              <a:endCxn id="1037" idx="1"/>
            </p:cNvCxnSpPr>
            <p:nvPr/>
          </p:nvCxnSpPr>
          <p:spPr>
            <a:xfrm>
              <a:off x="3043114" y="3555475"/>
              <a:ext cx="851763" cy="9920"/>
            </a:xfrm>
            <a:prstGeom prst="straightConnector1">
              <a:avLst/>
            </a:prstGeom>
            <a:ln w="28575">
              <a:tailEnd type="stealth"/>
            </a:ln>
          </p:spPr>
          <p:style>
            <a:lnRef idx="1">
              <a:schemeClr val="accent1"/>
            </a:lnRef>
            <a:fillRef idx="0">
              <a:schemeClr val="accent1"/>
            </a:fillRef>
            <a:effectRef idx="0">
              <a:schemeClr val="accent1"/>
            </a:effectRef>
            <a:fontRef idx="minor">
              <a:schemeClr val="tx1"/>
            </a:fontRef>
          </p:style>
        </p:cxnSp>
        <p:pic>
          <p:nvPicPr>
            <p:cNvPr id="1037" name="Picture 13" descr="G=&#10;\begin{array}{c}&#10;u \\&#10;\longrightarrow \\&#10;\left[&#10;\begin{array}{rrrrrrrr}&#10; -415.38 &amp; -30.19 &amp; -61.20 &amp; 27.24 &amp; 56.13 &amp; -20.10 &amp; -2.39 &amp; 0.46 \\&#10; 4.47 &amp; -21.86 &amp; -60.76 &amp; 10.25 &amp; 13.15 &amp; -7.09 &amp; -8.54 &amp; 4.88 \\&#10; -46.83 &amp; 7.37 &amp; 77.13 &amp; -24.56 &amp; -28.91 &amp; 9.93 &amp; 5.42 &amp; -5.65 \\&#10; -48.53 &amp; 12.07 &amp; 34.10 &amp; -14.76 &amp; -10.24 &amp; 6.30 &amp; 1.83 &amp; 1.95 \\&#10; 12.12 &amp; -6.55 &amp; -13.20 &amp; -3.95 &amp; -1.88 &amp; 1.75 &amp; -2.79 &amp; 3.14 \\&#10; -7.73 &amp; 2.91 &amp; 2.38 &amp; -5.94 &amp; -2.38 &amp; 0.94 &amp; 4.30 &amp; 1.85 \\&#10; -1.03 &amp; 0.18 &amp; 0.42 &amp; -2.42 &amp; -0.88 &amp; -3.02 &amp; 4.12 &amp; -0.66 \\&#10; -0.17 &amp; 0.14 &amp; -1.07 &amp; -4.19 &amp; -1.17 &amp; -0.10 &amp; 0.50 &amp; 1.68&#10;\end{array}&#10;\right]&#10;\end{array}&#10;\Bigg\downarrow v.&#10;"/>
            <p:cNvPicPr>
              <a:picLocks noChangeAspect="1" noChangeArrowheads="1"/>
            </p:cNvPicPr>
            <p:nvPr/>
          </p:nvPicPr>
          <p:blipFill>
            <a:blip r:embed="rId7" cstate="print"/>
            <a:srcRect/>
            <a:stretch>
              <a:fillRect/>
            </a:stretch>
          </p:blipFill>
          <p:spPr bwMode="auto">
            <a:xfrm>
              <a:off x="3894877" y="2708920"/>
              <a:ext cx="5249123" cy="1712950"/>
            </a:xfrm>
            <a:prstGeom prst="rect">
              <a:avLst/>
            </a:prstGeom>
            <a:noFill/>
          </p:spPr>
        </p:pic>
        <p:sp>
          <p:nvSpPr>
            <p:cNvPr id="20" name="19 - TextBox"/>
            <p:cNvSpPr txBox="1"/>
            <p:nvPr/>
          </p:nvSpPr>
          <p:spPr>
            <a:xfrm>
              <a:off x="3203848" y="3068960"/>
              <a:ext cx="520720" cy="338554"/>
            </a:xfrm>
            <a:prstGeom prst="rect">
              <a:avLst/>
            </a:prstGeom>
            <a:noFill/>
          </p:spPr>
          <p:txBody>
            <a:bodyPr wrap="none" rtlCol="0">
              <a:spAutoFit/>
            </a:bodyPr>
            <a:lstStyle/>
            <a:p>
              <a:r>
                <a:rPr lang="en-US" sz="1600" b="1" dirty="0" smtClean="0">
                  <a:solidFill>
                    <a:srgbClr val="FF0000"/>
                  </a:solidFill>
                </a:rPr>
                <a:t>DCT</a:t>
              </a:r>
              <a:endParaRPr lang="el-GR" sz="1600" b="1" dirty="0">
                <a:solidFill>
                  <a:srgbClr val="FF0000"/>
                </a:solidFill>
              </a:endParaRPr>
            </a:p>
          </p:txBody>
        </p:sp>
      </p:grpSp>
      <p:pic>
        <p:nvPicPr>
          <p:cNvPr id="1040" name="Picture 16" descr="&#10;\alpha(u) =&#10;\begin{cases}&#10; \sqrt{ \frac{1}{8} }, &amp; \mbox{if }u=0 \\&#10; \sqrt{ \frac{2}{8} }, &amp; \mbox{otherwise}&#10;\end{cases}&#10;"/>
          <p:cNvPicPr>
            <a:picLocks noChangeAspect="1" noChangeArrowheads="1"/>
          </p:cNvPicPr>
          <p:nvPr/>
        </p:nvPicPr>
        <p:blipFill>
          <a:blip r:embed="rId8" cstate="print"/>
          <a:srcRect/>
          <a:stretch>
            <a:fillRect/>
          </a:stretch>
        </p:blipFill>
        <p:spPr bwMode="auto">
          <a:xfrm>
            <a:off x="1043608" y="2780928"/>
            <a:ext cx="2095500" cy="70485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Detailed JPEG</a:t>
            </a:r>
            <a:endParaRPr lang="el-GR" dirty="0"/>
          </a:p>
        </p:txBody>
      </p:sp>
      <p:sp>
        <p:nvSpPr>
          <p:cNvPr id="3" name="2 - Ορθογώνιο"/>
          <p:cNvSpPr/>
          <p:nvPr/>
        </p:nvSpPr>
        <p:spPr>
          <a:xfrm>
            <a:off x="683568" y="1124744"/>
            <a:ext cx="1421415" cy="369332"/>
          </a:xfrm>
          <a:prstGeom prst="rect">
            <a:avLst/>
          </a:prstGeom>
        </p:spPr>
        <p:txBody>
          <a:bodyPr wrap="none">
            <a:spAutoFit/>
          </a:bodyPr>
          <a:lstStyle/>
          <a:p>
            <a:r>
              <a:rPr lang="en-US" b="1" dirty="0" smtClean="0"/>
              <a:t>Quantization</a:t>
            </a:r>
            <a:endParaRPr lang="el-GR" dirty="0"/>
          </a:p>
        </p:txBody>
      </p:sp>
      <p:pic>
        <p:nvPicPr>
          <p:cNvPr id="59394" name="Picture 2" descr="Q=&#10;\begin{bmatrix}&#10; 16 &amp; 11 &amp; 10 &amp; 16 &amp; 24 &amp; 40 &amp; 51 &amp; 61 \\&#10; 12 &amp; 12 &amp; 14 &amp; 19 &amp; 26 &amp; 58 &amp; 60 &amp; 55 \\&#10; 14 &amp; 13 &amp; 16 &amp; 24 &amp; 40 &amp; 57 &amp; 69 &amp; 56 \\&#10; 14 &amp; 17 &amp; 22 &amp; 29 &amp; 51 &amp; 87 &amp; 80 &amp; 62 \\&#10; 18 &amp; 22 &amp; 37 &amp; 56 &amp; 68 &amp; 109 &amp; 103 &amp; 77 \\&#10; 24 &amp; 35 &amp; 55 &amp; 64 &amp; 81 &amp; 104 &amp; 113 &amp; 92 \\&#10; 49 &amp; 64 &amp; 78 &amp; 87 &amp; 103 &amp; 121 &amp; 120 &amp; 101 \\&#10; 72 &amp; 92 &amp; 95 &amp; 98 &amp; 112 &amp; 100 &amp; 103 &amp; 99&#10;\end{bmatrix}.&#10;"/>
          <p:cNvPicPr>
            <a:picLocks noChangeAspect="1" noChangeArrowheads="1"/>
          </p:cNvPicPr>
          <p:nvPr/>
        </p:nvPicPr>
        <p:blipFill>
          <a:blip r:embed="rId2" cstate="print"/>
          <a:srcRect/>
          <a:stretch>
            <a:fillRect/>
          </a:stretch>
        </p:blipFill>
        <p:spPr bwMode="auto">
          <a:xfrm>
            <a:off x="770384" y="4696544"/>
            <a:ext cx="3657600" cy="1828800"/>
          </a:xfrm>
          <a:prstGeom prst="rect">
            <a:avLst/>
          </a:prstGeom>
          <a:noFill/>
        </p:spPr>
      </p:pic>
      <p:pic>
        <p:nvPicPr>
          <p:cNvPr id="59396" name="Picture 4" descr="B_{j,k} = \mathrm{round} \left( \frac{G_{j,k}}{Q_{j,k}} \right) \mbox{ for } j=0,1,2,\ldots,7; k=0,1,2,\ldots,7"/>
          <p:cNvPicPr>
            <a:picLocks noChangeAspect="1" noChangeArrowheads="1"/>
          </p:cNvPicPr>
          <p:nvPr/>
        </p:nvPicPr>
        <p:blipFill>
          <a:blip r:embed="rId3" cstate="print"/>
          <a:srcRect/>
          <a:stretch>
            <a:fillRect/>
          </a:stretch>
        </p:blipFill>
        <p:spPr bwMode="auto">
          <a:xfrm>
            <a:off x="1672183" y="3826370"/>
            <a:ext cx="4772025" cy="466726"/>
          </a:xfrm>
          <a:prstGeom prst="rect">
            <a:avLst/>
          </a:prstGeom>
          <a:noFill/>
        </p:spPr>
      </p:pic>
      <p:pic>
        <p:nvPicPr>
          <p:cNvPr id="59398" name="Picture 6" descr="G=&#10;\begin{array}{c}&#10;u \\&#10;\longrightarrow \\&#10;\left[&#10;\begin{array}{rrrrrrrr}&#10; -415.38 &amp; -30.19 &amp; -61.20 &amp; 27.24 &amp; 56.13 &amp; -20.10 &amp; -2.39 &amp; 0.46 \\&#10; 4.47 &amp; -21.86 &amp; -60.76 &amp; 10.25 &amp; 13.15 &amp; -7.09 &amp; -8.54 &amp; 4.88 \\&#10; -46.83 &amp; 7.37 &amp; 77.13 &amp; -24.56 &amp; -28.91 &amp; 9.93 &amp; 5.42 &amp; -5.65 \\&#10; -48.53 &amp; 12.07 &amp; 34.10 &amp; -14.76 &amp; -10.24 &amp; 6.30 &amp; 1.83 &amp; 1.95 \\&#10; 12.12 &amp; -6.55 &amp; -13.20 &amp; -3.95 &amp; -1.88 &amp; 1.75 &amp; -2.79 &amp; 3.14 \\&#10; -7.73 &amp; 2.91 &amp; 2.38 &amp; -5.94 &amp; -2.38 &amp; 0.94 &amp; 4.30 &amp; 1.85 \\&#10; -1.03 &amp; 0.18 &amp; 0.42 &amp; -2.42 &amp; -0.88 &amp; -3.02 &amp; 4.12 &amp; -0.66 \\&#10; -0.17 &amp; 0.14 &amp; -1.07 &amp; -4.19 &amp; -1.17 &amp; -0.10 &amp; 0.50 &amp; 1.68&#10;\end{array}&#10;\right]&#10;\end{array}&#10;\Bigg\downarrow v.&#10;"/>
          <p:cNvPicPr>
            <a:picLocks noChangeAspect="1" noChangeArrowheads="1"/>
          </p:cNvPicPr>
          <p:nvPr/>
        </p:nvPicPr>
        <p:blipFill>
          <a:blip r:embed="rId4" cstate="print"/>
          <a:srcRect/>
          <a:stretch>
            <a:fillRect/>
          </a:stretch>
        </p:blipFill>
        <p:spPr bwMode="auto">
          <a:xfrm>
            <a:off x="651470" y="1196752"/>
            <a:ext cx="6800850" cy="2219326"/>
          </a:xfrm>
          <a:prstGeom prst="rect">
            <a:avLst/>
          </a:prstGeom>
          <a:noFill/>
        </p:spPr>
      </p:pic>
      <p:pic>
        <p:nvPicPr>
          <p:cNvPr id="59400" name="Picture 8" descr="B=&#10;\left[&#10;\begin{array}{rrrrrrrr}&#10; -26 &amp; -3 &amp; -6 &amp; 2 &amp; 2 &amp; -1 &amp; 0 &amp; 0 \\&#10; 0 &amp; -2 &amp; -4 &amp; 1 &amp; 1 &amp; 0 &amp; 0 &amp; 0 \\&#10; -3 &amp; 1 &amp; 5 &amp; -1 &amp; -1 &amp; 0 &amp; 0 &amp; 0 \\&#10; -3 &amp; 1 &amp; 2 &amp; -1 &amp; 0 &amp; 0 &amp; 0 &amp; 0 \\&#10; 1 &amp; 0 &amp; 0 &amp; 0 &amp; 0 &amp; 0 &amp; 0 &amp; 0 \\&#10; 0 &amp; 0 &amp; 0 &amp; 0 &amp; 0 &amp; 0 &amp; 0 &amp; 0 \\&#10; 0 &amp; 0 &amp; 0 &amp; 0 &amp; 0 &amp; 0 &amp; 0 &amp; 0 \\&#10; 0 &amp; 0 &amp; 0 &amp; 0 &amp; 0 &amp; 0 &amp; 0 &amp; 0&#10;\end{array}&#10;\right].&#10;"/>
          <p:cNvPicPr>
            <a:picLocks noChangeAspect="1" noChangeArrowheads="1"/>
          </p:cNvPicPr>
          <p:nvPr/>
        </p:nvPicPr>
        <p:blipFill>
          <a:blip r:embed="rId5" cstate="print"/>
          <a:srcRect/>
          <a:stretch>
            <a:fillRect/>
          </a:stretch>
        </p:blipFill>
        <p:spPr bwMode="auto">
          <a:xfrm>
            <a:off x="5004048" y="4653136"/>
            <a:ext cx="3714750" cy="1828800"/>
          </a:xfrm>
          <a:prstGeom prst="rect">
            <a:avLst/>
          </a:prstGeom>
          <a:noFill/>
        </p:spPr>
      </p:pic>
      <p:cxnSp>
        <p:nvCxnSpPr>
          <p:cNvPr id="13" name="12 - Ευθύγραμμο βέλος σύνδεσης"/>
          <p:cNvCxnSpPr>
            <a:stCxn id="59398" idx="2"/>
            <a:endCxn id="59396" idx="0"/>
          </p:cNvCxnSpPr>
          <p:nvPr/>
        </p:nvCxnSpPr>
        <p:spPr>
          <a:xfrm>
            <a:off x="4051895" y="3416078"/>
            <a:ext cx="6301" cy="4102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14 - Ευθύγραμμο βέλος σύνδεσης"/>
          <p:cNvCxnSpPr>
            <a:stCxn id="59394" idx="0"/>
            <a:endCxn id="59396" idx="2"/>
          </p:cNvCxnSpPr>
          <p:nvPr/>
        </p:nvCxnSpPr>
        <p:spPr>
          <a:xfrm flipV="1">
            <a:off x="2599184" y="4293096"/>
            <a:ext cx="1459012" cy="4034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a:stCxn id="59396" idx="3"/>
            <a:endCxn id="59400" idx="0"/>
          </p:cNvCxnSpPr>
          <p:nvPr/>
        </p:nvCxnSpPr>
        <p:spPr>
          <a:xfrm>
            <a:off x="6444208" y="4059733"/>
            <a:ext cx="417215" cy="5934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Detailed JPEG</a:t>
            </a:r>
            <a:endParaRPr lang="el-GR" dirty="0"/>
          </a:p>
        </p:txBody>
      </p:sp>
      <p:pic>
        <p:nvPicPr>
          <p:cNvPr id="60418" name="Picture 2" descr="File:JPEG ZigZag.svg">
            <a:hlinkClick r:id="rId2"/>
          </p:cNvPr>
          <p:cNvPicPr>
            <a:picLocks noChangeAspect="1" noChangeArrowheads="1"/>
          </p:cNvPicPr>
          <p:nvPr/>
        </p:nvPicPr>
        <p:blipFill>
          <a:blip r:embed="rId3" cstate="print"/>
          <a:srcRect/>
          <a:stretch>
            <a:fillRect/>
          </a:stretch>
        </p:blipFill>
        <p:spPr bwMode="auto">
          <a:xfrm>
            <a:off x="3059832" y="2132856"/>
            <a:ext cx="2906688" cy="29066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914400" y="274638"/>
            <a:ext cx="7772400" cy="1143000"/>
          </a:xfrm>
          <a:prstGeom prst="rect">
            <a:avLst/>
          </a:prstGeom>
          <a:noFill/>
          <a:ln w="9525">
            <a:noFill/>
            <a:round/>
            <a:headEnd/>
            <a:tailEnd/>
          </a:ln>
          <a:effectLst/>
        </p:spPr>
        <p:txBody>
          <a:bodyPr lIns="90000" tIns="46800" rIns="90000" bIns="91440" anchor="b"/>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4000" dirty="0" err="1">
                <a:solidFill>
                  <a:srgbClr val="696464"/>
                </a:solidFill>
                <a:latin typeface="Tahoma" pitchFamily="34" charset="0"/>
                <a:ea typeface="Tahoma" pitchFamily="34" charset="0"/>
                <a:cs typeface="Tahoma" pitchFamily="34" charset="0"/>
              </a:rPr>
              <a:t>Sockets</a:t>
            </a:r>
            <a:endParaRPr lang="el-GR" sz="4000" dirty="0">
              <a:solidFill>
                <a:srgbClr val="696464"/>
              </a:solidFill>
              <a:latin typeface="Tahoma" pitchFamily="34" charset="0"/>
              <a:ea typeface="Tahoma" pitchFamily="34" charset="0"/>
              <a:cs typeface="Tahoma" pitchFamily="34" charset="0"/>
            </a:endParaRPr>
          </a:p>
        </p:txBody>
      </p:sp>
      <p:pic>
        <p:nvPicPr>
          <p:cNvPr id="25602" name="Picture 2"/>
          <p:cNvPicPr>
            <a:picLocks noChangeAspect="1" noChangeArrowheads="1"/>
          </p:cNvPicPr>
          <p:nvPr/>
        </p:nvPicPr>
        <p:blipFill>
          <a:blip r:embed="rId3" cstate="print"/>
          <a:srcRect/>
          <a:stretch>
            <a:fillRect/>
          </a:stretch>
        </p:blipFill>
        <p:spPr bwMode="auto">
          <a:xfrm>
            <a:off x="2000250" y="1785938"/>
            <a:ext cx="5481638" cy="4124325"/>
          </a:xfrm>
          <a:prstGeom prst="rect">
            <a:avLst/>
          </a:prstGeom>
          <a:noFill/>
          <a:ln w="9525">
            <a:noFill/>
            <a:round/>
            <a:headEnd/>
            <a:tailEnd/>
          </a:ln>
          <a:effectLst/>
        </p:spPr>
      </p:pic>
      <p:sp>
        <p:nvSpPr>
          <p:cNvPr id="25603" name="Text Box 3"/>
          <p:cNvSpPr txBox="1">
            <a:spLocks noChangeArrowheads="1"/>
          </p:cNvSpPr>
          <p:nvPr/>
        </p:nvSpPr>
        <p:spPr bwMode="auto">
          <a:xfrm>
            <a:off x="1031875" y="6213475"/>
            <a:ext cx="5813364" cy="371513"/>
          </a:xfrm>
          <a:prstGeom prst="rect">
            <a:avLst/>
          </a:prstGeom>
          <a:noFill/>
          <a:ln w="9525">
            <a:noFill/>
            <a:round/>
            <a:headEnd/>
            <a:tailEnd/>
          </a:ln>
          <a:effectLst/>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dirty="0">
                <a:solidFill>
                  <a:srgbClr val="000000"/>
                </a:solidFill>
                <a:latin typeface="Tahoma" pitchFamily="34" charset="0"/>
                <a:ea typeface="Tahoma" pitchFamily="34" charset="0"/>
                <a:cs typeface="Tahoma" pitchFamily="34" charset="0"/>
              </a:rPr>
              <a:t>Διάβασμα: http://en.wikipedia.org/wiki/Internet_socket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Motion Compensation</a:t>
            </a:r>
            <a:endParaRPr lang="el-GR" dirty="0"/>
          </a:p>
        </p:txBody>
      </p:sp>
      <p:sp>
        <p:nvSpPr>
          <p:cNvPr id="3" name="2 - Ορθογώνιο"/>
          <p:cNvSpPr/>
          <p:nvPr/>
        </p:nvSpPr>
        <p:spPr>
          <a:xfrm>
            <a:off x="395536" y="1628800"/>
            <a:ext cx="8280920" cy="1754326"/>
          </a:xfrm>
          <a:prstGeom prst="rect">
            <a:avLst/>
          </a:prstGeom>
        </p:spPr>
        <p:txBody>
          <a:bodyPr wrap="square">
            <a:spAutoFit/>
          </a:bodyPr>
          <a:lstStyle/>
          <a:p>
            <a:r>
              <a:rPr lang="en-US" dirty="0" smtClean="0"/>
              <a:t>In </a:t>
            </a:r>
            <a:r>
              <a:rPr lang="en-US" dirty="0" smtClean="0">
                <a:hlinkClick r:id="rId2" action="ppaction://hlinkfile" tooltip="MPEG"/>
              </a:rPr>
              <a:t>MPEG</a:t>
            </a:r>
            <a:r>
              <a:rPr lang="en-US" dirty="0" smtClean="0"/>
              <a:t>, images are predicted from previous frames (</a:t>
            </a:r>
            <a:r>
              <a:rPr lang="en-US" dirty="0" smtClean="0">
                <a:hlinkClick r:id="rId3" action="ppaction://hlinkfile" tooltip="Video compression picture types"/>
              </a:rPr>
              <a:t>P frames</a:t>
            </a:r>
            <a:r>
              <a:rPr lang="en-US" dirty="0" smtClean="0"/>
              <a:t>) or </a:t>
            </a:r>
            <a:r>
              <a:rPr lang="en-US" dirty="0" err="1" smtClean="0"/>
              <a:t>bidirectionally</a:t>
            </a:r>
            <a:r>
              <a:rPr lang="en-US" dirty="0" smtClean="0"/>
              <a:t> from previous and future frames (</a:t>
            </a:r>
            <a:r>
              <a:rPr lang="en-US" dirty="0" smtClean="0">
                <a:hlinkClick r:id="rId3" action="ppaction://hlinkfile" tooltip="Video compression picture types"/>
              </a:rPr>
              <a:t>B frames</a:t>
            </a:r>
            <a:r>
              <a:rPr lang="en-US" dirty="0" smtClean="0"/>
              <a:t>). B frames are more complex because the image sequence must be transmitted/stored out of order so that the future frame is available to generate the B frames.</a:t>
            </a:r>
          </a:p>
          <a:p>
            <a:r>
              <a:rPr lang="en-US" dirty="0" smtClean="0"/>
              <a:t>After predicting frames using motion compensation, the coder finds the error (residual) which is then compressed and transmitted.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Global Motion Compensation</a:t>
            </a:r>
            <a:endParaRPr lang="el-GR" dirty="0"/>
          </a:p>
        </p:txBody>
      </p:sp>
      <p:sp>
        <p:nvSpPr>
          <p:cNvPr id="3" name="2 - Ορθογώνιο"/>
          <p:cNvSpPr/>
          <p:nvPr/>
        </p:nvSpPr>
        <p:spPr>
          <a:xfrm>
            <a:off x="395536" y="1484784"/>
            <a:ext cx="8352928" cy="4524315"/>
          </a:xfrm>
          <a:prstGeom prst="rect">
            <a:avLst/>
          </a:prstGeom>
        </p:spPr>
        <p:txBody>
          <a:bodyPr wrap="square">
            <a:spAutoFit/>
          </a:bodyPr>
          <a:lstStyle/>
          <a:p>
            <a:r>
              <a:rPr lang="en-US" dirty="0" smtClean="0"/>
              <a:t>In </a:t>
            </a:r>
            <a:r>
              <a:rPr lang="en-US" b="1" dirty="0" smtClean="0">
                <a:hlinkClick r:id="rId2" action="ppaction://hlinkfile" tooltip="Global motion compensation"/>
              </a:rPr>
              <a:t>global motion compensation</a:t>
            </a:r>
            <a:r>
              <a:rPr lang="en-US" dirty="0" smtClean="0"/>
              <a:t>, the motion model basically reflects camera motions such as:</a:t>
            </a:r>
          </a:p>
          <a:p>
            <a:r>
              <a:rPr lang="en-US" dirty="0" smtClean="0"/>
              <a:t>Dolly - moving the camera forward or backward</a:t>
            </a:r>
          </a:p>
          <a:p>
            <a:r>
              <a:rPr lang="en-US" dirty="0" smtClean="0"/>
              <a:t>Track - moving the camera left or right</a:t>
            </a:r>
          </a:p>
          <a:p>
            <a:r>
              <a:rPr lang="en-US" dirty="0" smtClean="0"/>
              <a:t>Boom - moving the camera up or down</a:t>
            </a:r>
          </a:p>
          <a:p>
            <a:r>
              <a:rPr lang="en-US" dirty="0" smtClean="0"/>
              <a:t>Pan - rotating the camera around its Y axis, moving the view left or right</a:t>
            </a:r>
          </a:p>
          <a:p>
            <a:r>
              <a:rPr lang="en-US" dirty="0" smtClean="0"/>
              <a:t>Tilt - rotating the camera around its X axis, moving the view up or down</a:t>
            </a:r>
          </a:p>
          <a:p>
            <a:r>
              <a:rPr lang="en-US" dirty="0" smtClean="0"/>
              <a:t>Roll - rotating the camera around the view axis</a:t>
            </a:r>
          </a:p>
          <a:p>
            <a:r>
              <a:rPr lang="en-US" dirty="0" smtClean="0"/>
              <a:t>It works best for still scenes without moving objects.</a:t>
            </a:r>
          </a:p>
          <a:p>
            <a:r>
              <a:rPr lang="en-US" dirty="0" smtClean="0"/>
              <a:t>There are several advantages of global motion compensation:</a:t>
            </a:r>
          </a:p>
          <a:p>
            <a:r>
              <a:rPr lang="en-US" dirty="0" smtClean="0"/>
              <a:t>It models the dominant motion usually found in video sequences with just a few parameters. The share in bit-rate of these parameters is negligible.</a:t>
            </a:r>
          </a:p>
          <a:p>
            <a:r>
              <a:rPr lang="en-US" dirty="0" smtClean="0"/>
              <a:t>It does not partition the frames. This avoids artifacts at partition borders.</a:t>
            </a:r>
          </a:p>
          <a:p>
            <a:r>
              <a:rPr lang="en-US" dirty="0" smtClean="0"/>
              <a:t>A straight line (in the time direction) of pixels with equal spatial positions in the frame corresponds to a continuously moving point in the real scene. Other MC schemes introduce discontinuities in the time direction.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GMC</a:t>
            </a:r>
            <a:endParaRPr lang="el-GR" dirty="0"/>
          </a:p>
        </p:txBody>
      </p:sp>
      <p:pic>
        <p:nvPicPr>
          <p:cNvPr id="3" name="Picture 1"/>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899592" y="1628800"/>
            <a:ext cx="7776864" cy="4104456"/>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Block Motion Compensation </a:t>
            </a:r>
            <a:endParaRPr lang="el-GR" dirty="0"/>
          </a:p>
        </p:txBody>
      </p:sp>
      <p:sp>
        <p:nvSpPr>
          <p:cNvPr id="3" name="2 - Ορθογώνιο"/>
          <p:cNvSpPr/>
          <p:nvPr/>
        </p:nvSpPr>
        <p:spPr>
          <a:xfrm>
            <a:off x="683568" y="1484784"/>
            <a:ext cx="7992888" cy="4401205"/>
          </a:xfrm>
          <a:prstGeom prst="rect">
            <a:avLst/>
          </a:prstGeom>
        </p:spPr>
        <p:txBody>
          <a:bodyPr wrap="square">
            <a:spAutoFit/>
          </a:bodyPr>
          <a:lstStyle/>
          <a:p>
            <a:r>
              <a:rPr lang="en-US" sz="2000" b="1" dirty="0" smtClean="0"/>
              <a:t>Moving objects within a frame are not sufficiently represented by global motion compensation. Thus, local motion estimation is also needed.</a:t>
            </a:r>
          </a:p>
          <a:p>
            <a:endParaRPr lang="en-US" sz="2000" b="1" dirty="0" smtClean="0"/>
          </a:p>
          <a:p>
            <a:r>
              <a:rPr lang="en-US" sz="2000" dirty="0" smtClean="0"/>
              <a:t>In </a:t>
            </a:r>
            <a:r>
              <a:rPr lang="en-US" sz="2000" b="1" dirty="0" smtClean="0"/>
              <a:t>block motion compensation</a:t>
            </a:r>
            <a:r>
              <a:rPr lang="en-US" sz="2000" dirty="0" smtClean="0"/>
              <a:t> (BMC), the frames are partitioned in blocks of pixels (e.g. </a:t>
            </a:r>
            <a:r>
              <a:rPr lang="en-US" sz="2000" dirty="0" err="1" smtClean="0"/>
              <a:t>macroblocks</a:t>
            </a:r>
            <a:r>
              <a:rPr lang="en-US" sz="2000" dirty="0" smtClean="0"/>
              <a:t> of 16×16 pixels in </a:t>
            </a:r>
            <a:r>
              <a:rPr lang="en-US" sz="2000" dirty="0" smtClean="0">
                <a:hlinkClick r:id="rId2" action="ppaction://hlinkfile" tooltip="MPEG"/>
              </a:rPr>
              <a:t>MPEG</a:t>
            </a:r>
            <a:r>
              <a:rPr lang="en-US" sz="2000" dirty="0" smtClean="0"/>
              <a:t>). Each block is predicted from a block of equal size in the reference frame. The blocks are not transformed in any way apart from being shifted to the position of the predicted block. This shift is represented by a </a:t>
            </a:r>
            <a:r>
              <a:rPr lang="en-US" sz="2000" i="1" dirty="0" smtClean="0"/>
              <a:t>motion vector</a:t>
            </a:r>
            <a:r>
              <a:rPr lang="en-US" sz="2000" dirty="0" smtClean="0"/>
              <a:t>.</a:t>
            </a:r>
          </a:p>
          <a:p>
            <a:endParaRPr lang="en-US" sz="2000" b="1" dirty="0" smtClean="0"/>
          </a:p>
          <a:p>
            <a:r>
              <a:rPr lang="en-US" sz="2000" dirty="0" smtClean="0"/>
              <a:t>To exploit the redundancy between neighboring block vectors, (e.g. for a single moving object covered by multiple blocks) it is common to encode only the difference between the current and previous motion vector in the bit-stream. The result of this differencing process is mathematically equivalent to a global motion compensation capable of panning. </a:t>
            </a:r>
            <a:endParaRPr lang="en-US" sz="20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example</a:t>
            </a:r>
            <a:endParaRPr lang="el-GR" dirty="0"/>
          </a:p>
        </p:txBody>
      </p:sp>
      <p:grpSp>
        <p:nvGrpSpPr>
          <p:cNvPr id="3" name="3 - Ομάδα"/>
          <p:cNvGrpSpPr/>
          <p:nvPr/>
        </p:nvGrpSpPr>
        <p:grpSpPr>
          <a:xfrm>
            <a:off x="2123728" y="1412776"/>
            <a:ext cx="5616624" cy="4091682"/>
            <a:chOff x="611560" y="827420"/>
            <a:chExt cx="7128792" cy="4677038"/>
          </a:xfrm>
        </p:grpSpPr>
        <p:sp>
          <p:nvSpPr>
            <p:cNvPr id="5" name="4 - Έλλειψη"/>
            <p:cNvSpPr/>
            <p:nvPr/>
          </p:nvSpPr>
          <p:spPr>
            <a:xfrm>
              <a:off x="1259632" y="1412776"/>
              <a:ext cx="936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5940152" y="2924944"/>
              <a:ext cx="936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611560" y="1196752"/>
              <a:ext cx="3312368"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Έλλειψη"/>
            <p:cNvSpPr/>
            <p:nvPr/>
          </p:nvSpPr>
          <p:spPr>
            <a:xfrm>
              <a:off x="5076056" y="2564904"/>
              <a:ext cx="936104" cy="79208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4427984" y="2348880"/>
              <a:ext cx="3312368"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1403648" y="827420"/>
              <a:ext cx="1594411" cy="369332"/>
            </a:xfrm>
            <a:prstGeom prst="rect">
              <a:avLst/>
            </a:prstGeom>
            <a:noFill/>
          </p:spPr>
          <p:txBody>
            <a:bodyPr wrap="none" rtlCol="0">
              <a:spAutoFit/>
            </a:bodyPr>
            <a:lstStyle/>
            <a:p>
              <a:r>
                <a:rPr lang="en-US" dirty="0" smtClean="0"/>
                <a:t>Previous frame</a:t>
              </a:r>
              <a:endParaRPr lang="el-GR" dirty="0"/>
            </a:p>
          </p:txBody>
        </p:sp>
        <p:sp>
          <p:nvSpPr>
            <p:cNvPr id="11" name="10 - TextBox"/>
            <p:cNvSpPr txBox="1"/>
            <p:nvPr/>
          </p:nvSpPr>
          <p:spPr>
            <a:xfrm>
              <a:off x="5148064" y="1979548"/>
              <a:ext cx="1508490" cy="369332"/>
            </a:xfrm>
            <a:prstGeom prst="rect">
              <a:avLst/>
            </a:prstGeom>
            <a:noFill/>
          </p:spPr>
          <p:txBody>
            <a:bodyPr wrap="none" rtlCol="0">
              <a:spAutoFit/>
            </a:bodyPr>
            <a:lstStyle/>
            <a:p>
              <a:r>
                <a:rPr lang="en-US" dirty="0" smtClean="0"/>
                <a:t>Current frame</a:t>
              </a:r>
              <a:endParaRPr lang="el-GR" dirty="0"/>
            </a:p>
          </p:txBody>
        </p:sp>
        <p:cxnSp>
          <p:nvCxnSpPr>
            <p:cNvPr id="12" name="11 - Ευθύγραμμο βέλος σύνδεσης"/>
            <p:cNvCxnSpPr/>
            <p:nvPr/>
          </p:nvCxnSpPr>
          <p:spPr>
            <a:xfrm>
              <a:off x="3851920" y="1196752"/>
              <a:ext cx="3888432" cy="1152128"/>
            </a:xfrm>
            <a:prstGeom prst="straightConnector1">
              <a:avLst/>
            </a:prstGeom>
            <a:ln w="4445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12 - TextBox"/>
            <p:cNvSpPr txBox="1"/>
            <p:nvPr/>
          </p:nvSpPr>
          <p:spPr>
            <a:xfrm>
              <a:off x="5580112" y="1196752"/>
              <a:ext cx="516488" cy="523220"/>
            </a:xfrm>
            <a:prstGeom prst="rect">
              <a:avLst/>
            </a:prstGeom>
            <a:noFill/>
          </p:spPr>
          <p:txBody>
            <a:bodyPr wrap="none" rtlCol="0">
              <a:spAutoFit/>
            </a:bodyPr>
            <a:lstStyle/>
            <a:p>
              <a:r>
                <a:rPr lang="el-GR" sz="2800" b="1" dirty="0" smtClean="0">
                  <a:solidFill>
                    <a:srgbClr val="FF0000"/>
                  </a:solidFill>
                </a:rPr>
                <a:t>Δ</a:t>
              </a:r>
              <a:r>
                <a:rPr lang="en-US" sz="2800" b="1" dirty="0" smtClean="0">
                  <a:solidFill>
                    <a:srgbClr val="FF0000"/>
                  </a:solidFill>
                </a:rPr>
                <a:t>t</a:t>
              </a:r>
              <a:endParaRPr lang="el-GR" b="1" dirty="0">
                <a:solidFill>
                  <a:srgbClr val="FF0000"/>
                </a:solidFill>
              </a:endParaRPr>
            </a:p>
          </p:txBody>
        </p:sp>
        <p:cxnSp>
          <p:nvCxnSpPr>
            <p:cNvPr id="14" name="13 - Ευθύγραμμο βέλος σύνδεσης"/>
            <p:cNvCxnSpPr/>
            <p:nvPr/>
          </p:nvCxnSpPr>
          <p:spPr>
            <a:xfrm>
              <a:off x="5580112" y="2924944"/>
              <a:ext cx="792088" cy="360040"/>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14 - Επεξήγηση με γραμμή 1 (γραμμή έμφασης)"/>
            <p:cNvSpPr/>
            <p:nvPr/>
          </p:nvSpPr>
          <p:spPr>
            <a:xfrm>
              <a:off x="1475656" y="3284984"/>
              <a:ext cx="2952328" cy="576064"/>
            </a:xfrm>
            <a:prstGeom prst="accentCallout1">
              <a:avLst>
                <a:gd name="adj1" fmla="val 31528"/>
                <a:gd name="adj2" fmla="val 95686"/>
                <a:gd name="adj3" fmla="val -15284"/>
                <a:gd name="adj4" fmla="val 1480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Displacement vector (</a:t>
              </a:r>
              <a:r>
                <a:rPr lang="en-US" dirty="0" err="1" smtClean="0">
                  <a:solidFill>
                    <a:schemeClr val="tx1"/>
                  </a:solidFill>
                </a:rPr>
                <a:t>dx</a:t>
              </a:r>
              <a:r>
                <a:rPr lang="en-US" dirty="0" smtClean="0">
                  <a:solidFill>
                    <a:schemeClr val="tx1"/>
                  </a:solidFill>
                </a:rPr>
                <a:t>, </a:t>
              </a:r>
              <a:r>
                <a:rPr lang="en-US" dirty="0" err="1" smtClean="0">
                  <a:solidFill>
                    <a:schemeClr val="tx1"/>
                  </a:solidFill>
                </a:rPr>
                <a:t>dy</a:t>
              </a:r>
              <a:r>
                <a:rPr lang="en-US" dirty="0" smtClean="0">
                  <a:solidFill>
                    <a:schemeClr val="tx1"/>
                  </a:solidFill>
                </a:rPr>
                <a:t>)</a:t>
              </a:r>
              <a:endParaRPr lang="el-GR" dirty="0">
                <a:solidFill>
                  <a:schemeClr val="tx1"/>
                </a:solidFill>
              </a:endParaRPr>
            </a:p>
          </p:txBody>
        </p:sp>
        <p:sp>
          <p:nvSpPr>
            <p:cNvPr id="16" name="15 - TextBox"/>
            <p:cNvSpPr txBox="1"/>
            <p:nvPr/>
          </p:nvSpPr>
          <p:spPr>
            <a:xfrm>
              <a:off x="611560" y="4581128"/>
              <a:ext cx="6078011" cy="923330"/>
            </a:xfrm>
            <a:prstGeom prst="rect">
              <a:avLst/>
            </a:prstGeom>
            <a:noFill/>
          </p:spPr>
          <p:txBody>
            <a:bodyPr wrap="none" rtlCol="0">
              <a:spAutoFit/>
            </a:bodyPr>
            <a:lstStyle/>
            <a:p>
              <a:r>
                <a:rPr lang="en-US" dirty="0" smtClean="0"/>
                <a:t>Prediction for the luminance Y signal within the moving object:</a:t>
              </a:r>
            </a:p>
            <a:p>
              <a:r>
                <a:rPr lang="en-US" dirty="0" smtClean="0"/>
                <a:t>S(</a:t>
              </a:r>
              <a:r>
                <a:rPr lang="en-US" dirty="0" err="1" smtClean="0"/>
                <a:t>x,y,t</a:t>
              </a:r>
              <a:r>
                <a:rPr lang="en-US" dirty="0" smtClean="0"/>
                <a:t>)=S(x-</a:t>
              </a:r>
              <a:r>
                <a:rPr lang="en-US" dirty="0" err="1" smtClean="0"/>
                <a:t>dx,y</a:t>
              </a:r>
              <a:r>
                <a:rPr lang="en-US" dirty="0" smtClean="0"/>
                <a:t>-</a:t>
              </a:r>
              <a:r>
                <a:rPr lang="en-US" dirty="0" err="1" smtClean="0"/>
                <a:t>dy,t</a:t>
              </a:r>
              <a:r>
                <a:rPr lang="en-US" dirty="0" smtClean="0"/>
                <a:t>-</a:t>
              </a:r>
              <a:r>
                <a:rPr lang="el-GR" dirty="0" smtClean="0"/>
                <a:t>Δ</a:t>
              </a:r>
              <a:r>
                <a:rPr lang="en-US" dirty="0" smtClean="0"/>
                <a:t>t)</a:t>
              </a:r>
            </a:p>
            <a:p>
              <a:endParaRPr lang="el-GR" dirty="0"/>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BMC disadvantages</a:t>
            </a:r>
            <a:endParaRPr lang="el-GR" dirty="0"/>
          </a:p>
        </p:txBody>
      </p:sp>
      <p:sp>
        <p:nvSpPr>
          <p:cNvPr id="3" name="2 - Ορθογώνιο"/>
          <p:cNvSpPr/>
          <p:nvPr/>
        </p:nvSpPr>
        <p:spPr>
          <a:xfrm>
            <a:off x="395536" y="1951672"/>
            <a:ext cx="8280920" cy="1477328"/>
          </a:xfrm>
          <a:prstGeom prst="rect">
            <a:avLst/>
          </a:prstGeom>
        </p:spPr>
        <p:txBody>
          <a:bodyPr wrap="square">
            <a:spAutoFit/>
          </a:bodyPr>
          <a:lstStyle/>
          <a:p>
            <a:r>
              <a:rPr lang="en-US" dirty="0" smtClean="0"/>
              <a:t>The main disadvantage of block motion compensation is that it introduces discontinuities at the block borders (blocking artifacts). These artifacts appear in the form of sharp horizontal and vertical edges which are easily spotted by the human eye and produce ringing effects (large coefficients in high frequency sub-bands) in the </a:t>
            </a:r>
            <a:r>
              <a:rPr lang="en-US" dirty="0" smtClean="0">
                <a:hlinkClick r:id="rId2" action="ppaction://hlinkfile" tooltip="List of Fourier-related transforms"/>
              </a:rPr>
              <a:t>Fourier-related transform</a:t>
            </a:r>
            <a:r>
              <a:rPr lang="en-US" dirty="0" smtClean="0"/>
              <a:t> used for </a:t>
            </a:r>
            <a:r>
              <a:rPr lang="en-US" dirty="0" smtClean="0">
                <a:hlinkClick r:id="rId3" action="ppaction://hlinkfile" tooltip="Transform coding"/>
              </a:rPr>
              <a:t>transform coding</a:t>
            </a:r>
            <a:r>
              <a:rPr lang="en-US" dirty="0" smtClean="0"/>
              <a:t> of the </a:t>
            </a:r>
            <a:r>
              <a:rPr lang="en-US" dirty="0" smtClean="0">
                <a:hlinkClick r:id="rId4" action="ppaction://hlinkfile" tooltip="Residual frame"/>
              </a:rPr>
              <a:t>residual frames</a:t>
            </a:r>
            <a:r>
              <a:rPr lang="en-US" dirty="0" smtClean="0"/>
              <a:t>.</a:t>
            </a:r>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 Frames</a:t>
            </a:r>
            <a:endParaRPr lang="el-GR" dirty="0"/>
          </a:p>
        </p:txBody>
      </p:sp>
      <p:sp>
        <p:nvSpPr>
          <p:cNvPr id="4" name="3 - Ορθογώνιο"/>
          <p:cNvSpPr/>
          <p:nvPr/>
        </p:nvSpPr>
        <p:spPr>
          <a:xfrm>
            <a:off x="467544" y="1772816"/>
            <a:ext cx="8208912" cy="1754326"/>
          </a:xfrm>
          <a:prstGeom prst="rect">
            <a:avLst/>
          </a:prstGeom>
        </p:spPr>
        <p:txBody>
          <a:bodyPr wrap="square">
            <a:spAutoFit/>
          </a:bodyPr>
          <a:lstStyle/>
          <a:p>
            <a:r>
              <a:rPr lang="en-US" dirty="0" smtClean="0"/>
              <a:t>Frames can also be predicted from future frames. The future frames then need to be encoded before the predicted frames and thus, the encoding order does not necessarily match the real frame order. Such frames are usually predicted from two directions, i.e. from the I- or P-frames that immediately precede or follow the predicted frame. These </a:t>
            </a:r>
            <a:r>
              <a:rPr lang="en-US" dirty="0" err="1" smtClean="0"/>
              <a:t>bidirectionally</a:t>
            </a:r>
            <a:r>
              <a:rPr lang="en-US" dirty="0" smtClean="0"/>
              <a:t> predicted frames are called </a:t>
            </a:r>
            <a:r>
              <a:rPr lang="en-US" i="1" dirty="0" smtClean="0">
                <a:hlinkClick r:id="rId2" action="ppaction://hlinkfile" tooltip="Video compression picture types"/>
              </a:rPr>
              <a:t>B-frames</a:t>
            </a:r>
            <a:r>
              <a:rPr lang="en-US" dirty="0" smtClean="0"/>
              <a:t>. A coding scheme could, for instance, be IBBPBBPBBPBB.</a:t>
            </a: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Variable Block Size MC</a:t>
            </a:r>
            <a:endParaRPr lang="el-GR" dirty="0"/>
          </a:p>
        </p:txBody>
      </p:sp>
      <p:sp>
        <p:nvSpPr>
          <p:cNvPr id="3" name="2 - Ορθογώνιο"/>
          <p:cNvSpPr/>
          <p:nvPr/>
        </p:nvSpPr>
        <p:spPr>
          <a:xfrm>
            <a:off x="539552" y="1408708"/>
            <a:ext cx="8136904" cy="2308324"/>
          </a:xfrm>
          <a:prstGeom prst="rect">
            <a:avLst/>
          </a:prstGeom>
        </p:spPr>
        <p:txBody>
          <a:bodyPr wrap="square">
            <a:spAutoFit/>
          </a:bodyPr>
          <a:lstStyle/>
          <a:p>
            <a:r>
              <a:rPr lang="en-US" b="1" dirty="0" smtClean="0"/>
              <a:t>Variable block-size motion compensation</a:t>
            </a:r>
            <a:r>
              <a:rPr lang="en-US" dirty="0" smtClean="0"/>
              <a:t> (VBSMC) is the use of BMC with the ability for the encoder to dynamically select the size of the blocks. When coding video, the use of larger blocks can reduce the number of bits needed to represent the motion vectors, while the use of smaller blocks can result in a smaller amount of prediction residual information to encode. Older designs such as </a:t>
            </a:r>
            <a:r>
              <a:rPr lang="en-US" dirty="0" smtClean="0">
                <a:hlinkClick r:id="rId2" action="ppaction://hlinkfile" tooltip="H.261"/>
              </a:rPr>
              <a:t>H.261</a:t>
            </a:r>
            <a:r>
              <a:rPr lang="en-US" dirty="0" smtClean="0"/>
              <a:t> and </a:t>
            </a:r>
            <a:r>
              <a:rPr lang="en-US" dirty="0" smtClean="0">
                <a:hlinkClick r:id="rId3" action="ppaction://hlinkfile" tooltip="MPEG-1"/>
              </a:rPr>
              <a:t>MPEG-1</a:t>
            </a:r>
            <a:r>
              <a:rPr lang="en-US" dirty="0" smtClean="0"/>
              <a:t> video typically use a fixed block size, while newer ones such as </a:t>
            </a:r>
            <a:r>
              <a:rPr lang="en-US" dirty="0" smtClean="0">
                <a:hlinkClick r:id="rId4" action="ppaction://hlinkfile" tooltip="H.263"/>
              </a:rPr>
              <a:t>H.263</a:t>
            </a:r>
            <a:r>
              <a:rPr lang="en-US" dirty="0" smtClean="0"/>
              <a:t>, </a:t>
            </a:r>
            <a:r>
              <a:rPr lang="en-US" dirty="0" smtClean="0">
                <a:hlinkClick r:id="rId5" action="ppaction://hlinkfile" tooltip="MPEG-4 Part 2"/>
              </a:rPr>
              <a:t>MPEG-4 Part 2</a:t>
            </a:r>
            <a:r>
              <a:rPr lang="en-US" dirty="0" smtClean="0"/>
              <a:t>, </a:t>
            </a:r>
            <a:r>
              <a:rPr lang="en-US" dirty="0" smtClean="0">
                <a:hlinkClick r:id="rId6" action="ppaction://hlinkfile" tooltip="H.264/MPEG-4 AVC"/>
              </a:rPr>
              <a:t>H.264/MPEG-4 AVC</a:t>
            </a:r>
            <a:r>
              <a:rPr lang="en-US" dirty="0" smtClean="0"/>
              <a:t>, and </a:t>
            </a:r>
            <a:r>
              <a:rPr lang="en-US" dirty="0" smtClean="0">
                <a:hlinkClick r:id="rId7" action="ppaction://hlinkfile" tooltip="VC-1"/>
              </a:rPr>
              <a:t>VC-1</a:t>
            </a:r>
            <a:r>
              <a:rPr lang="en-US" dirty="0" smtClean="0"/>
              <a:t> give the encoder the ability to dynamically choose what block size will be used to represent the motion.</a:t>
            </a: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1108075" y="2152650"/>
            <a:ext cx="7821613" cy="2643188"/>
          </a:xfrm>
          <a:prstGeom prst="rect">
            <a:avLst/>
          </a:prstGeom>
          <a:noFill/>
          <a:ln w="9525">
            <a:noFill/>
            <a:round/>
            <a:headEnd/>
            <a:tailEnd/>
          </a:ln>
          <a:effectLst/>
        </p:spPr>
        <p:txBody>
          <a:bodyPr lIns="90000" tIns="46800" rIns="90000" bIns="46800" anchor="ctr">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rPr>
              <a:t>H.261 is an 1990 ITU video coding standard originally designed for transmission over ISDN lines on which data rates are multiples of 64 </a:t>
            </a:r>
            <a:r>
              <a:rPr lang="en-GB" dirty="0" err="1">
                <a:solidFill>
                  <a:srgbClr val="000000"/>
                </a:solidFill>
              </a:rPr>
              <a:t>kbit</a:t>
            </a:r>
            <a:r>
              <a:rPr lang="en-GB" dirty="0">
                <a:solidFill>
                  <a:srgbClr val="000000"/>
                </a:solidFill>
              </a:rPr>
              <a:t>/s. The data rate of the coding algorithm was designed to be able to operate between 40 </a:t>
            </a:r>
            <a:r>
              <a:rPr lang="en-GB" dirty="0" err="1">
                <a:solidFill>
                  <a:srgbClr val="000000"/>
                </a:solidFill>
              </a:rPr>
              <a:t>kbit</a:t>
            </a:r>
            <a:r>
              <a:rPr lang="en-GB" dirty="0">
                <a:solidFill>
                  <a:srgbClr val="000000"/>
                </a:solidFill>
              </a:rPr>
              <a:t>/s and 2 </a:t>
            </a:r>
            <a:r>
              <a:rPr lang="en-GB" dirty="0" err="1">
                <a:solidFill>
                  <a:srgbClr val="000000"/>
                </a:solidFill>
              </a:rPr>
              <a:t>Mbit</a:t>
            </a:r>
            <a:r>
              <a:rPr lang="en-GB" dirty="0">
                <a:solidFill>
                  <a:srgbClr val="000000"/>
                </a:solidFill>
              </a:rPr>
              <a:t>/s. The standard supports CIF and QCIF video frames with </a:t>
            </a:r>
            <a:r>
              <a:rPr lang="en-GB" dirty="0" err="1">
                <a:solidFill>
                  <a:srgbClr val="000000"/>
                </a:solidFill>
              </a:rPr>
              <a:t>luma</a:t>
            </a:r>
            <a:r>
              <a:rPr lang="en-GB" dirty="0">
                <a:solidFill>
                  <a:srgbClr val="000000"/>
                </a:solidFill>
              </a:rPr>
              <a:t> resolutions of 352x288 and 176x144 respectively (and 4:2:0 sampling with </a:t>
            </a:r>
            <a:r>
              <a:rPr lang="en-GB" dirty="0" err="1">
                <a:solidFill>
                  <a:srgbClr val="000000"/>
                </a:solidFill>
              </a:rPr>
              <a:t>chroma</a:t>
            </a:r>
            <a:r>
              <a:rPr lang="en-GB" dirty="0">
                <a:solidFill>
                  <a:srgbClr val="000000"/>
                </a:solidFill>
              </a:rPr>
              <a:t> resolutions of 176x144 and 88x72, respectively). It also has a backward-compatible trick for sending still picture graphics with 704x576 </a:t>
            </a:r>
            <a:r>
              <a:rPr lang="en-GB" dirty="0" err="1">
                <a:solidFill>
                  <a:srgbClr val="000000"/>
                </a:solidFill>
              </a:rPr>
              <a:t>luma</a:t>
            </a:r>
            <a:r>
              <a:rPr lang="en-GB" dirty="0">
                <a:solidFill>
                  <a:srgbClr val="000000"/>
                </a:solidFill>
              </a:rPr>
              <a:t> resolution (which was added in a later revision around 1994).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rgbClr val="000000"/>
              </a:solidFill>
            </a:endParaRPr>
          </a:p>
        </p:txBody>
      </p:sp>
      <p:sp>
        <p:nvSpPr>
          <p:cNvPr id="69634" name="Text Box 2"/>
          <p:cNvSpPr txBox="1">
            <a:spLocks noChangeArrowheads="1"/>
          </p:cNvSpPr>
          <p:nvPr/>
        </p:nvSpPr>
        <p:spPr bwMode="auto">
          <a:xfrm>
            <a:off x="3746500" y="901700"/>
            <a:ext cx="1077913" cy="433388"/>
          </a:xfrm>
          <a:prstGeom prst="rect">
            <a:avLst/>
          </a:prstGeom>
          <a:noFill/>
          <a:ln w="9525">
            <a:noFill/>
            <a:round/>
            <a:headEnd/>
            <a:tailEnd/>
          </a:ln>
          <a:effectLst/>
        </p:spPr>
        <p:txBody>
          <a:bodyPr wrap="none"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400" b="1">
                <a:solidFill>
                  <a:srgbClr val="000000"/>
                </a:solidFill>
              </a:rPr>
              <a:t>H.261 </a:t>
            </a:r>
          </a:p>
        </p:txBody>
      </p:sp>
      <p:sp>
        <p:nvSpPr>
          <p:cNvPr id="4" name="3 - TextBox"/>
          <p:cNvSpPr txBox="1"/>
          <p:nvPr/>
        </p:nvSpPr>
        <p:spPr>
          <a:xfrm>
            <a:off x="642910" y="928670"/>
            <a:ext cx="2973891" cy="369332"/>
          </a:xfrm>
          <a:prstGeom prst="rect">
            <a:avLst/>
          </a:prstGeom>
          <a:noFill/>
        </p:spPr>
        <p:txBody>
          <a:bodyPr wrap="none" rtlCol="0">
            <a:spAutoFit/>
          </a:bodyPr>
          <a:lstStyle/>
          <a:p>
            <a:r>
              <a:rPr lang="el-GR" dirty="0" err="1" smtClean="0"/>
              <a:t>Διαφ</a:t>
            </a:r>
            <a:r>
              <a:rPr lang="el-GR" dirty="0" smtClean="0"/>
              <a:t> 35-55 -&gt; Σελ. 171-200 </a:t>
            </a:r>
            <a:endParaRPr lang="el-G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609725" y="2139950"/>
            <a:ext cx="7312025" cy="3584575"/>
            <a:chOff x="1014" y="1348"/>
            <a:chExt cx="4606" cy="2258"/>
          </a:xfrm>
        </p:grpSpPr>
        <p:grpSp>
          <p:nvGrpSpPr>
            <p:cNvPr id="3" name="Group 2"/>
            <p:cNvGrpSpPr>
              <a:grpSpLocks/>
            </p:cNvGrpSpPr>
            <p:nvPr/>
          </p:nvGrpSpPr>
          <p:grpSpPr bwMode="auto">
            <a:xfrm>
              <a:off x="1014" y="1348"/>
              <a:ext cx="4606" cy="2258"/>
              <a:chOff x="1014" y="1348"/>
              <a:chExt cx="4606" cy="2258"/>
            </a:xfrm>
          </p:grpSpPr>
          <p:pic>
            <p:nvPicPr>
              <p:cNvPr id="70659" name="Picture 3"/>
              <p:cNvPicPr>
                <a:picLocks noChangeAspect="1" noChangeArrowheads="1"/>
              </p:cNvPicPr>
              <p:nvPr/>
            </p:nvPicPr>
            <p:blipFill>
              <a:blip r:embed="rId3" cstate="print"/>
              <a:srcRect/>
              <a:stretch>
                <a:fillRect/>
              </a:stretch>
            </p:blipFill>
            <p:spPr bwMode="auto">
              <a:xfrm>
                <a:off x="1015" y="1348"/>
                <a:ext cx="4606" cy="2259"/>
              </a:xfrm>
              <a:prstGeom prst="rect">
                <a:avLst/>
              </a:prstGeom>
              <a:noFill/>
              <a:ln w="9525">
                <a:noFill/>
                <a:round/>
                <a:headEnd/>
                <a:tailEnd/>
              </a:ln>
              <a:effectLst/>
            </p:spPr>
          </p:pic>
          <p:sp>
            <p:nvSpPr>
              <p:cNvPr id="70660" name="Rectangle 4"/>
              <p:cNvSpPr>
                <a:spLocks noChangeArrowheads="1"/>
              </p:cNvSpPr>
              <p:nvPr/>
            </p:nvSpPr>
            <p:spPr bwMode="auto">
              <a:xfrm>
                <a:off x="1014" y="1698"/>
                <a:ext cx="438" cy="312"/>
              </a:xfrm>
              <a:prstGeom prst="rect">
                <a:avLst/>
              </a:prstGeom>
              <a:solidFill>
                <a:srgbClr val="00CC99"/>
              </a:solidFill>
              <a:ln w="9360">
                <a:solidFill>
                  <a:srgbClr val="000000"/>
                </a:solidFill>
                <a:miter lim="800000"/>
                <a:headEnd/>
                <a:tailEnd/>
              </a:ln>
              <a:effectLst/>
            </p:spPr>
            <p:txBody>
              <a:bodyPr wrap="none" anchor="ctr"/>
              <a:lstStyle/>
              <a:p>
                <a:endParaRPr lang="el-GR"/>
              </a:p>
            </p:txBody>
          </p:sp>
          <p:sp>
            <p:nvSpPr>
              <p:cNvPr id="70661" name="Rectangle 5"/>
              <p:cNvSpPr>
                <a:spLocks noChangeArrowheads="1"/>
              </p:cNvSpPr>
              <p:nvPr/>
            </p:nvSpPr>
            <p:spPr bwMode="auto">
              <a:xfrm>
                <a:off x="4670" y="2942"/>
                <a:ext cx="438" cy="312"/>
              </a:xfrm>
              <a:prstGeom prst="rect">
                <a:avLst/>
              </a:prstGeom>
              <a:solidFill>
                <a:srgbClr val="00CC99"/>
              </a:solidFill>
              <a:ln w="9360">
                <a:solidFill>
                  <a:srgbClr val="000000"/>
                </a:solidFill>
                <a:miter lim="800000"/>
                <a:headEnd/>
                <a:tailEnd/>
              </a:ln>
              <a:effectLst/>
            </p:spPr>
            <p:txBody>
              <a:bodyPr wrap="none" anchor="ctr"/>
              <a:lstStyle/>
              <a:p>
                <a:endParaRPr lang="el-GR"/>
              </a:p>
            </p:txBody>
          </p:sp>
        </p:grpSp>
        <p:sp>
          <p:nvSpPr>
            <p:cNvPr id="70662" name="AutoShape 6"/>
            <p:cNvSpPr>
              <a:spLocks noChangeArrowheads="1"/>
            </p:cNvSpPr>
            <p:nvPr/>
          </p:nvSpPr>
          <p:spPr bwMode="auto">
            <a:xfrm>
              <a:off x="1074" y="1773"/>
              <a:ext cx="294" cy="165"/>
            </a:xfrm>
            <a:custGeom>
              <a:avLst/>
              <a:gdLst>
                <a:gd name="T0" fmla="*/ 0 w 294"/>
                <a:gd name="T1" fmla="*/ 45 h 165"/>
                <a:gd name="T2" fmla="*/ 48 w 294"/>
                <a:gd name="T3" fmla="*/ 15 h 165"/>
                <a:gd name="T4" fmla="*/ 66 w 294"/>
                <a:gd name="T5" fmla="*/ 9 h 165"/>
                <a:gd name="T6" fmla="*/ 132 w 294"/>
                <a:gd name="T7" fmla="*/ 15 h 165"/>
                <a:gd name="T8" fmla="*/ 102 w 294"/>
                <a:gd name="T9" fmla="*/ 99 h 165"/>
                <a:gd name="T10" fmla="*/ 168 w 294"/>
                <a:gd name="T11" fmla="*/ 111 h 165"/>
                <a:gd name="T12" fmla="*/ 174 w 294"/>
                <a:gd name="T13" fmla="*/ 69 h 165"/>
                <a:gd name="T14" fmla="*/ 198 w 294"/>
                <a:gd name="T15" fmla="*/ 57 h 165"/>
                <a:gd name="T16" fmla="*/ 252 w 294"/>
                <a:gd name="T17" fmla="*/ 63 h 165"/>
                <a:gd name="T18" fmla="*/ 258 w 294"/>
                <a:gd name="T19" fmla="*/ 81 h 165"/>
                <a:gd name="T20" fmla="*/ 294 w 294"/>
                <a:gd name="T21" fmla="*/ 165 h 165"/>
                <a:gd name="T22" fmla="*/ 0 w 294"/>
                <a:gd name="T23" fmla="*/ 0 h 165"/>
                <a:gd name="T24" fmla="*/ 294 w 294"/>
                <a:gd name="T25"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94" h="165">
                  <a:moveTo>
                    <a:pt x="0" y="45"/>
                  </a:moveTo>
                  <a:cubicBezTo>
                    <a:pt x="19" y="16"/>
                    <a:pt x="5" y="29"/>
                    <a:pt x="48" y="15"/>
                  </a:cubicBezTo>
                  <a:cubicBezTo>
                    <a:pt x="54" y="13"/>
                    <a:pt x="66" y="9"/>
                    <a:pt x="66" y="9"/>
                  </a:cubicBezTo>
                  <a:cubicBezTo>
                    <a:pt x="88" y="11"/>
                    <a:pt x="116" y="0"/>
                    <a:pt x="132" y="15"/>
                  </a:cubicBezTo>
                  <a:cubicBezTo>
                    <a:pt x="154" y="35"/>
                    <a:pt x="102" y="99"/>
                    <a:pt x="102" y="99"/>
                  </a:cubicBezTo>
                  <a:cubicBezTo>
                    <a:pt x="111" y="126"/>
                    <a:pt x="113" y="151"/>
                    <a:pt x="168" y="111"/>
                  </a:cubicBezTo>
                  <a:cubicBezTo>
                    <a:pt x="179" y="103"/>
                    <a:pt x="167" y="81"/>
                    <a:pt x="174" y="69"/>
                  </a:cubicBezTo>
                  <a:cubicBezTo>
                    <a:pt x="178" y="61"/>
                    <a:pt x="190" y="61"/>
                    <a:pt x="198" y="57"/>
                  </a:cubicBezTo>
                  <a:cubicBezTo>
                    <a:pt x="216" y="59"/>
                    <a:pt x="235" y="56"/>
                    <a:pt x="252" y="63"/>
                  </a:cubicBezTo>
                  <a:cubicBezTo>
                    <a:pt x="258" y="65"/>
                    <a:pt x="257" y="75"/>
                    <a:pt x="258" y="81"/>
                  </a:cubicBezTo>
                  <a:cubicBezTo>
                    <a:pt x="262" y="102"/>
                    <a:pt x="253" y="165"/>
                    <a:pt x="294" y="165"/>
                  </a:cubicBezTo>
                </a:path>
              </a:pathLst>
            </a:custGeom>
            <a:noFill/>
            <a:ln w="9360">
              <a:solidFill>
                <a:srgbClr val="000000"/>
              </a:solidFill>
              <a:round/>
              <a:headEnd/>
              <a:tailEnd/>
            </a:ln>
            <a:effectLst/>
          </p:spPr>
          <p:txBody>
            <a:bodyPr wrap="none" anchor="ctr"/>
            <a:lstStyle/>
            <a:p>
              <a:endParaRPr lang="el-GR"/>
            </a:p>
          </p:txBody>
        </p:sp>
        <p:sp>
          <p:nvSpPr>
            <p:cNvPr id="70663" name="AutoShape 7"/>
            <p:cNvSpPr>
              <a:spLocks noChangeArrowheads="1"/>
            </p:cNvSpPr>
            <p:nvPr/>
          </p:nvSpPr>
          <p:spPr bwMode="auto">
            <a:xfrm>
              <a:off x="4720" y="2995"/>
              <a:ext cx="294" cy="165"/>
            </a:xfrm>
            <a:custGeom>
              <a:avLst/>
              <a:gdLst>
                <a:gd name="T0" fmla="*/ 0 w 294"/>
                <a:gd name="T1" fmla="*/ 45 h 165"/>
                <a:gd name="T2" fmla="*/ 48 w 294"/>
                <a:gd name="T3" fmla="*/ 15 h 165"/>
                <a:gd name="T4" fmla="*/ 66 w 294"/>
                <a:gd name="T5" fmla="*/ 9 h 165"/>
                <a:gd name="T6" fmla="*/ 132 w 294"/>
                <a:gd name="T7" fmla="*/ 15 h 165"/>
                <a:gd name="T8" fmla="*/ 102 w 294"/>
                <a:gd name="T9" fmla="*/ 99 h 165"/>
                <a:gd name="T10" fmla="*/ 168 w 294"/>
                <a:gd name="T11" fmla="*/ 111 h 165"/>
                <a:gd name="T12" fmla="*/ 174 w 294"/>
                <a:gd name="T13" fmla="*/ 69 h 165"/>
                <a:gd name="T14" fmla="*/ 198 w 294"/>
                <a:gd name="T15" fmla="*/ 57 h 165"/>
                <a:gd name="T16" fmla="*/ 252 w 294"/>
                <a:gd name="T17" fmla="*/ 63 h 165"/>
                <a:gd name="T18" fmla="*/ 258 w 294"/>
                <a:gd name="T19" fmla="*/ 81 h 165"/>
                <a:gd name="T20" fmla="*/ 294 w 294"/>
                <a:gd name="T21" fmla="*/ 165 h 165"/>
                <a:gd name="T22" fmla="*/ 0 w 294"/>
                <a:gd name="T23" fmla="*/ 0 h 165"/>
                <a:gd name="T24" fmla="*/ 294 w 294"/>
                <a:gd name="T25"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94" h="165">
                  <a:moveTo>
                    <a:pt x="0" y="45"/>
                  </a:moveTo>
                  <a:cubicBezTo>
                    <a:pt x="19" y="16"/>
                    <a:pt x="5" y="29"/>
                    <a:pt x="48" y="15"/>
                  </a:cubicBezTo>
                  <a:cubicBezTo>
                    <a:pt x="54" y="13"/>
                    <a:pt x="66" y="9"/>
                    <a:pt x="66" y="9"/>
                  </a:cubicBezTo>
                  <a:cubicBezTo>
                    <a:pt x="88" y="11"/>
                    <a:pt x="116" y="0"/>
                    <a:pt x="132" y="15"/>
                  </a:cubicBezTo>
                  <a:cubicBezTo>
                    <a:pt x="154" y="35"/>
                    <a:pt x="102" y="99"/>
                    <a:pt x="102" y="99"/>
                  </a:cubicBezTo>
                  <a:cubicBezTo>
                    <a:pt x="111" y="126"/>
                    <a:pt x="113" y="151"/>
                    <a:pt x="168" y="111"/>
                  </a:cubicBezTo>
                  <a:cubicBezTo>
                    <a:pt x="179" y="103"/>
                    <a:pt x="167" y="81"/>
                    <a:pt x="174" y="69"/>
                  </a:cubicBezTo>
                  <a:cubicBezTo>
                    <a:pt x="178" y="61"/>
                    <a:pt x="190" y="61"/>
                    <a:pt x="198" y="57"/>
                  </a:cubicBezTo>
                  <a:cubicBezTo>
                    <a:pt x="216" y="59"/>
                    <a:pt x="235" y="56"/>
                    <a:pt x="252" y="63"/>
                  </a:cubicBezTo>
                  <a:cubicBezTo>
                    <a:pt x="258" y="65"/>
                    <a:pt x="257" y="75"/>
                    <a:pt x="258" y="81"/>
                  </a:cubicBezTo>
                  <a:cubicBezTo>
                    <a:pt x="262" y="102"/>
                    <a:pt x="253" y="165"/>
                    <a:pt x="294" y="165"/>
                  </a:cubicBezTo>
                </a:path>
              </a:pathLst>
            </a:custGeom>
            <a:noFill/>
            <a:ln w="9360">
              <a:solidFill>
                <a:srgbClr val="000000"/>
              </a:solidFill>
              <a:round/>
              <a:headEnd/>
              <a:tailEnd/>
            </a:ln>
            <a:effectLst/>
          </p:spPr>
          <p:txBody>
            <a:bodyPr wrap="none" anchor="ctr"/>
            <a:lstStyle/>
            <a:p>
              <a:endParaRPr lang="el-GR"/>
            </a:p>
          </p:txBody>
        </p:sp>
      </p:grpSp>
      <p:sp>
        <p:nvSpPr>
          <p:cNvPr id="70664" name="Text Box 8"/>
          <p:cNvSpPr txBox="1">
            <a:spLocks noChangeArrowheads="1"/>
          </p:cNvSpPr>
          <p:nvPr/>
        </p:nvSpPr>
        <p:spPr bwMode="auto">
          <a:xfrm>
            <a:off x="3746500" y="901700"/>
            <a:ext cx="1077913" cy="433388"/>
          </a:xfrm>
          <a:prstGeom prst="rect">
            <a:avLst/>
          </a:prstGeom>
          <a:noFill/>
          <a:ln w="9525">
            <a:noFill/>
            <a:round/>
            <a:headEnd/>
            <a:tailEnd/>
          </a:ln>
          <a:effectLst/>
        </p:spPr>
        <p:txBody>
          <a:bodyPr wrap="none"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400" b="1">
                <a:solidFill>
                  <a:srgbClr val="000000"/>
                </a:solidFill>
              </a:rPr>
              <a:t>H.261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914400" y="274638"/>
            <a:ext cx="7772400" cy="1143000"/>
          </a:xfrm>
          <a:prstGeom prst="rect">
            <a:avLst/>
          </a:prstGeom>
          <a:noFill/>
          <a:ln w="9525">
            <a:noFill/>
            <a:round/>
            <a:headEnd/>
            <a:tailEnd/>
          </a:ln>
          <a:effectLst/>
        </p:spPr>
        <p:txBody>
          <a:bodyPr lIns="90000" tIns="46800" rIns="90000" bIns="91440" anchor="b"/>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4000">
                <a:solidFill>
                  <a:srgbClr val="696464"/>
                </a:solidFill>
                <a:latin typeface="Tahoma" pitchFamily="34" charset="0"/>
                <a:ea typeface="Tahoma" pitchFamily="34" charset="0"/>
                <a:cs typeface="Tahoma" pitchFamily="34" charset="0"/>
              </a:rPr>
              <a:t>HTTP</a:t>
            </a:r>
          </a:p>
        </p:txBody>
      </p:sp>
      <p:sp>
        <p:nvSpPr>
          <p:cNvPr id="26626" name="Rectangle 2"/>
          <p:cNvSpPr>
            <a:spLocks noChangeArrowheads="1"/>
          </p:cNvSpPr>
          <p:nvPr/>
        </p:nvSpPr>
        <p:spPr bwMode="auto">
          <a:xfrm>
            <a:off x="500063" y="1355725"/>
            <a:ext cx="2928937" cy="4757738"/>
          </a:xfrm>
          <a:prstGeom prst="rect">
            <a:avLst/>
          </a:prstGeom>
          <a:noFill/>
          <a:ln w="9525">
            <a:noFill/>
            <a:round/>
            <a:headEnd/>
            <a:tailEnd/>
          </a:ln>
          <a:effectLst/>
        </p:spPr>
        <p:txBody>
          <a:bodyPr lIns="90000" tIns="46800" rIns="90000" bIns="46800">
            <a:sp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a:solidFill>
                  <a:srgbClr val="000000"/>
                </a:solidFill>
                <a:latin typeface="Tahoma" pitchFamily="34" charset="0"/>
                <a:ea typeface="Tahoma" pitchFamily="34" charset="0"/>
                <a:cs typeface="Tahoma" pitchFamily="34" charset="0"/>
              </a:rPr>
              <a:t>Το</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πρωτόκολλο</a:t>
            </a:r>
            <a:r>
              <a:rPr lang="en-GB" dirty="0">
                <a:solidFill>
                  <a:srgbClr val="000000"/>
                </a:solidFill>
                <a:latin typeface="Tahoma" pitchFamily="34" charset="0"/>
                <a:ea typeface="Tahoma" pitchFamily="34" charset="0"/>
                <a:cs typeface="Tahoma" pitchFamily="34" charset="0"/>
              </a:rPr>
              <a:t> HTTP</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Tahoma" pitchFamily="34" charset="0"/>
                <a:ea typeface="Tahoma" pitchFamily="34" charset="0"/>
                <a:cs typeface="Tahoma" pitchFamily="34" charset="0"/>
              </a:rPr>
              <a:t>HTTP: </a:t>
            </a:r>
            <a:r>
              <a:rPr lang="en-GB" dirty="0" err="1">
                <a:solidFill>
                  <a:srgbClr val="000000"/>
                </a:solidFill>
                <a:latin typeface="Tahoma" pitchFamily="34" charset="0"/>
                <a:ea typeface="Tahoma" pitchFamily="34" charset="0"/>
                <a:cs typeface="Tahoma" pitchFamily="34" charset="0"/>
              </a:rPr>
              <a:t>HyperText</a:t>
            </a:r>
            <a:r>
              <a:rPr lang="en-GB" dirty="0">
                <a:solidFill>
                  <a:srgbClr val="000000"/>
                </a:solidFill>
                <a:latin typeface="Tahoma" pitchFamily="34" charset="0"/>
                <a:ea typeface="Tahoma" pitchFamily="34" charset="0"/>
                <a:cs typeface="Tahoma" pitchFamily="34" charset="0"/>
              </a:rPr>
              <a:t> Transfer</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Tahoma" pitchFamily="34" charset="0"/>
                <a:ea typeface="Tahoma" pitchFamily="34" charset="0"/>
                <a:cs typeface="Tahoma" pitchFamily="34" charset="0"/>
              </a:rPr>
              <a:t>Protocol</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rgbClr val="000000"/>
              </a:solidFill>
              <a:latin typeface="Tahoma" pitchFamily="34" charset="0"/>
              <a:ea typeface="Tahoma" pitchFamily="34" charset="0"/>
              <a:cs typeface="Tahoma" pitchFamily="34"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Βασίζεται</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στο</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μοντέλο</a:t>
            </a:r>
            <a:r>
              <a:rPr lang="en-GB" dirty="0">
                <a:solidFill>
                  <a:srgbClr val="000000"/>
                </a:solidFill>
                <a:latin typeface="Tahoma" pitchFamily="34" charset="0"/>
                <a:ea typeface="Tahoma" pitchFamily="34" charset="0"/>
                <a:cs typeface="Tahoma" pitchFamily="34" charset="0"/>
              </a:rPr>
              <a:t> client/server</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1" dirty="0">
                <a:solidFill>
                  <a:srgbClr val="000000"/>
                </a:solidFill>
                <a:latin typeface="Tahoma" pitchFamily="34" charset="0"/>
                <a:ea typeface="Tahoma" pitchFamily="34" charset="0"/>
                <a:cs typeface="Tahoma" pitchFamily="34" charset="0"/>
              </a:rPr>
              <a:t>Client</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solidFill>
                  <a:srgbClr val="000000"/>
                </a:solidFill>
                <a:latin typeface="Tahoma" pitchFamily="34" charset="0"/>
                <a:ea typeface="Tahoma" pitchFamily="34" charset="0"/>
                <a:cs typeface="Tahoma" pitchFamily="34" charset="0"/>
              </a:rPr>
              <a:t>browser </a:t>
            </a:r>
            <a:r>
              <a:rPr lang="en-GB" dirty="0" err="1">
                <a:solidFill>
                  <a:srgbClr val="000000"/>
                </a:solidFill>
                <a:latin typeface="Tahoma" pitchFamily="34" charset="0"/>
                <a:ea typeface="Tahoma" pitchFamily="34" charset="0"/>
                <a:cs typeface="Tahoma" pitchFamily="34" charset="0"/>
              </a:rPr>
              <a:t>μπορεί</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να</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διαβάσει</a:t>
            </a:r>
            <a:r>
              <a:rPr lang="en-GB" dirty="0">
                <a:solidFill>
                  <a:srgbClr val="000000"/>
                </a:solidFill>
                <a:latin typeface="Tahoma" pitchFamily="34" charset="0"/>
                <a:ea typeface="Tahoma" pitchFamily="34" charset="0"/>
                <a:cs typeface="Tahoma" pitchFamily="34" charset="0"/>
              </a:rPr>
              <a:t> HTML </a:t>
            </a:r>
            <a:r>
              <a:rPr lang="en-GB" dirty="0" err="1">
                <a:solidFill>
                  <a:srgbClr val="000000"/>
                </a:solidFill>
                <a:latin typeface="Tahoma" pitchFamily="34" charset="0"/>
                <a:ea typeface="Tahoma" pitchFamily="34" charset="0"/>
                <a:cs typeface="Tahoma" pitchFamily="34" charset="0"/>
              </a:rPr>
              <a:t>και</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άλλα</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αντικειμενά</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του</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εικόνες</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ήχους</a:t>
            </a:r>
            <a:r>
              <a:rPr lang="en-GB" dirty="0">
                <a:solidFill>
                  <a:srgbClr val="000000"/>
                </a:solidFill>
                <a:latin typeface="Tahoma" pitchFamily="34" charset="0"/>
                <a:ea typeface="Tahoma" pitchFamily="34" charset="0"/>
                <a:cs typeface="Tahoma" pitchFamily="34" charset="0"/>
              </a:rPr>
              <a:t>..)</a:t>
            </a:r>
            <a:r>
              <a:rPr lang="ar-SA" dirty="0">
                <a:solidFill>
                  <a:srgbClr val="000000"/>
                </a:solidFill>
                <a:latin typeface="Tahoma" pitchFamily="34" charset="0"/>
                <a:ea typeface="Tahoma" pitchFamily="34" charset="0"/>
                <a:cs typeface="Tahoma" pitchFamily="34" charset="0"/>
              </a:rPr>
              <a:t>‏</a:t>
            </a:r>
            <a:endParaRPr lang="en-US" dirty="0">
              <a:solidFill>
                <a:srgbClr val="000000"/>
              </a:solidFill>
              <a:latin typeface="Tahoma" pitchFamily="34" charset="0"/>
              <a:ea typeface="Tahoma" pitchFamily="34" charset="0"/>
              <a:cs typeface="Tahoma" pitchFamily="34"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i="1" dirty="0">
              <a:solidFill>
                <a:srgbClr val="000000"/>
              </a:solidFill>
              <a:latin typeface="Tahoma" pitchFamily="34" charset="0"/>
              <a:ea typeface="Tahoma" pitchFamily="34" charset="0"/>
              <a:cs typeface="Tahoma" pitchFamily="34"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1" dirty="0">
                <a:solidFill>
                  <a:srgbClr val="000000"/>
                </a:solidFill>
                <a:latin typeface="Tahoma" pitchFamily="34" charset="0"/>
                <a:ea typeface="Tahoma" pitchFamily="34" charset="0"/>
                <a:cs typeface="Tahoma" pitchFamily="34" charset="0"/>
              </a:rPr>
              <a:t>Server </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a:solidFill>
                  <a:srgbClr val="000000"/>
                </a:solidFill>
                <a:latin typeface="Tahoma" pitchFamily="34" charset="0"/>
                <a:ea typeface="Tahoma" pitchFamily="34" charset="0"/>
                <a:cs typeface="Tahoma" pitchFamily="34" charset="0"/>
              </a:rPr>
              <a:t>Εξυπηρετητής</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αιτημάτων</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που</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έχουν</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σαν</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στόχο</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την</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αποστολή</a:t>
            </a:r>
            <a:r>
              <a:rPr lang="en-GB" dirty="0">
                <a:solidFill>
                  <a:srgbClr val="000000"/>
                </a:solidFill>
                <a:latin typeface="Tahoma" pitchFamily="34" charset="0"/>
                <a:ea typeface="Tahoma" pitchFamily="34" charset="0"/>
                <a:cs typeface="Tahoma" pitchFamily="34" charset="0"/>
              </a:rPr>
              <a:t>  HTML  </a:t>
            </a:r>
            <a:r>
              <a:rPr lang="en-GB" dirty="0" err="1">
                <a:solidFill>
                  <a:srgbClr val="000000"/>
                </a:solidFill>
                <a:latin typeface="Tahoma" pitchFamily="34" charset="0"/>
                <a:ea typeface="Tahoma" pitchFamily="34" charset="0"/>
                <a:cs typeface="Tahoma" pitchFamily="34" charset="0"/>
              </a:rPr>
              <a:t>και</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των</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αντικειμένων</a:t>
            </a:r>
            <a:r>
              <a:rPr lang="en-GB" dirty="0">
                <a:solidFill>
                  <a:srgbClr val="000000"/>
                </a:solidFill>
                <a:latin typeface="Tahoma" pitchFamily="34" charset="0"/>
                <a:ea typeface="Tahoma" pitchFamily="34" charset="0"/>
                <a:cs typeface="Tahoma" pitchFamily="34" charset="0"/>
              </a:rPr>
              <a:t> </a:t>
            </a:r>
            <a:r>
              <a:rPr lang="en-GB" dirty="0" err="1">
                <a:solidFill>
                  <a:srgbClr val="000000"/>
                </a:solidFill>
                <a:latin typeface="Tahoma" pitchFamily="34" charset="0"/>
                <a:ea typeface="Tahoma" pitchFamily="34" charset="0"/>
                <a:cs typeface="Tahoma" pitchFamily="34" charset="0"/>
              </a:rPr>
              <a:t>του</a:t>
            </a:r>
            <a:endParaRPr lang="en-GB" dirty="0">
              <a:solidFill>
                <a:srgbClr val="000000"/>
              </a:solidFill>
              <a:latin typeface="Tahoma" pitchFamily="34" charset="0"/>
              <a:ea typeface="Tahoma" pitchFamily="34" charset="0"/>
              <a:cs typeface="Tahoma" pitchFamily="34" charset="0"/>
            </a:endParaRPr>
          </a:p>
        </p:txBody>
      </p:sp>
      <p:sp>
        <p:nvSpPr>
          <p:cNvPr id="26627" name="Text Box 3"/>
          <p:cNvSpPr txBox="1">
            <a:spLocks noChangeArrowheads="1"/>
          </p:cNvSpPr>
          <p:nvPr/>
        </p:nvSpPr>
        <p:spPr bwMode="auto">
          <a:xfrm>
            <a:off x="4727575" y="2143125"/>
            <a:ext cx="4171950" cy="2289175"/>
          </a:xfrm>
          <a:prstGeom prst="rect">
            <a:avLst/>
          </a:prstGeom>
          <a:noFill/>
          <a:ln w="9525">
            <a:noFill/>
            <a:round/>
            <a:headEnd/>
            <a:tailEnd/>
          </a:ln>
          <a:effectLst/>
        </p:spPr>
        <p:txBody>
          <a:bodyPr wrap="none" lIns="90000" tIns="46800" rIns="90000" bIns="46800">
            <a:sp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Tahoma" pitchFamily="34" charset="0"/>
                <a:ea typeface="Tahoma" pitchFamily="34" charset="0"/>
                <a:cs typeface="Tahoma" pitchFamily="34" charset="0"/>
              </a:rPr>
              <a:t>Ο πελάτης ξεκινά μια σύνδεση</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Tahoma" pitchFamily="34" charset="0"/>
                <a:ea typeface="Tahoma" pitchFamily="34" charset="0"/>
                <a:cs typeface="Tahoma" pitchFamily="34" charset="0"/>
              </a:rPr>
              <a:t>TCP προς τον server στη θύρα 80</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Tahoma" pitchFamily="34" charset="0"/>
                <a:ea typeface="Tahoma" pitchFamily="34" charset="0"/>
                <a:cs typeface="Tahoma" pitchFamily="34" charset="0"/>
              </a:rPr>
              <a:t>• Ο server δέχεται τη σύνδεση TCP</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Tahoma" pitchFamily="34" charset="0"/>
                <a:ea typeface="Tahoma" pitchFamily="34" charset="0"/>
                <a:cs typeface="Tahoma" pitchFamily="34" charset="0"/>
              </a:rPr>
              <a:t>από τον πελάτη</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Tahoma" pitchFamily="34" charset="0"/>
                <a:ea typeface="Tahoma" pitchFamily="34" charset="0"/>
                <a:cs typeface="Tahoma" pitchFamily="34" charset="0"/>
              </a:rPr>
              <a:t>• Ανταλλάσσονται μηνύματα του</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Tahoma" pitchFamily="34" charset="0"/>
                <a:ea typeface="Tahoma" pitchFamily="34" charset="0"/>
                <a:cs typeface="Tahoma" pitchFamily="34" charset="0"/>
              </a:rPr>
              <a:t>πρωτοκόλλου http  μεταξύ client-server</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Tahoma" pitchFamily="34" charset="0"/>
                <a:ea typeface="Tahoma" pitchFamily="34" charset="0"/>
                <a:cs typeface="Tahoma" pitchFamily="34" charset="0"/>
              </a:rPr>
              <a:t>• Η σύνδεση TCP κλείνει</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latin typeface="Tahoma" pitchFamily="34" charset="0"/>
              <a:ea typeface="Tahoma" pitchFamily="34" charset="0"/>
              <a:cs typeface="Tahoma" pitchFamily="34" charset="0"/>
            </a:endParaRPr>
          </a:p>
        </p:txBody>
      </p:sp>
      <p:sp>
        <p:nvSpPr>
          <p:cNvPr id="26628" name="Text Box 4"/>
          <p:cNvSpPr txBox="1">
            <a:spLocks noChangeArrowheads="1"/>
          </p:cNvSpPr>
          <p:nvPr/>
        </p:nvSpPr>
        <p:spPr bwMode="auto">
          <a:xfrm>
            <a:off x="684213" y="6092825"/>
            <a:ext cx="7021512" cy="328613"/>
          </a:xfrm>
          <a:prstGeom prst="rect">
            <a:avLst/>
          </a:prstGeom>
          <a:noFill/>
          <a:ln w="9525">
            <a:noFill/>
            <a:round/>
            <a:headEnd/>
            <a:tailEnd/>
          </a:ln>
          <a:effectLst/>
        </p:spPr>
        <p:txBody>
          <a:bodyPr wrap="none"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latin typeface="Tahoma" pitchFamily="34" charset="0"/>
                <a:ea typeface="Tahoma" pitchFamily="34" charset="0"/>
                <a:cs typeface="Tahoma" pitchFamily="34" charset="0"/>
              </a:rPr>
              <a:t>Διάβασμα: </a:t>
            </a:r>
            <a:r>
              <a:rPr lang="el-GR">
                <a:solidFill>
                  <a:srgbClr val="CCCCFF"/>
                </a:solidFill>
                <a:latin typeface="Tahoma" pitchFamily="34" charset="0"/>
                <a:ea typeface="Tahoma" pitchFamily="34" charset="0"/>
                <a:cs typeface="Tahoma" pitchFamily="34" charset="0"/>
                <a:hlinkClick r:id="rId3"/>
              </a:rPr>
              <a:t>http://en.wikipedia.org/wiki/HyperText_Transfer_Protocol</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latin typeface="Tahoma" pitchFamily="34" charset="0"/>
                <a:ea typeface="Tahoma" pitchFamily="34" charset="0"/>
                <a:cs typeface="Tahoma" pitchFamily="34" charset="0"/>
              </a:rPr>
              <a:t>Επίσης διαβάστε το αρχείο http for students.doc</a:t>
            </a:r>
            <a:r>
              <a:rPr lang="en-US">
                <a:solidFill>
                  <a:srgbClr val="000000"/>
                </a:solidFill>
                <a:latin typeface="Tahoma" pitchFamily="34" charset="0"/>
                <a:ea typeface="Tahoma" pitchFamily="34" charset="0"/>
                <a:cs typeface="Tahoma" pitchFamily="34" charset="0"/>
              </a:rPr>
              <a:t> </a:t>
            </a:r>
            <a:r>
              <a:rPr lang="el-GR">
                <a:solidFill>
                  <a:srgbClr val="000000"/>
                </a:solidFill>
                <a:latin typeface="Tahoma" pitchFamily="34" charset="0"/>
                <a:ea typeface="Tahoma" pitchFamily="34" charset="0"/>
                <a:cs typeface="Tahoma" pitchFamily="34" charset="0"/>
              </a:rPr>
              <a:t>που βρίσκεται στο </a:t>
            </a:r>
            <a:r>
              <a:rPr lang="en-US">
                <a:solidFill>
                  <a:srgbClr val="000000"/>
                </a:solidFill>
                <a:latin typeface="Tahoma" pitchFamily="34" charset="0"/>
                <a:ea typeface="Tahoma" pitchFamily="34" charset="0"/>
                <a:cs typeface="Tahoma" pitchFamily="34" charset="0"/>
              </a:rPr>
              <a:t>yliko.rar</a:t>
            </a:r>
            <a:r>
              <a:rPr lang="el-GR">
                <a:solidFill>
                  <a:srgbClr val="000000"/>
                </a:solidFill>
                <a:latin typeface="Tahoma" pitchFamily="34" charset="0"/>
                <a:ea typeface="Tahoma" pitchFamily="34" charset="0"/>
                <a:cs typeface="Tahoma"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3" cstate="print"/>
          <a:srcRect/>
          <a:stretch>
            <a:fillRect/>
          </a:stretch>
        </p:blipFill>
        <p:spPr bwMode="auto">
          <a:xfrm>
            <a:off x="1325563" y="2619375"/>
            <a:ext cx="7419975" cy="2916238"/>
          </a:xfrm>
          <a:prstGeom prst="rect">
            <a:avLst/>
          </a:prstGeom>
          <a:noFill/>
          <a:ln w="9525">
            <a:noFill/>
            <a:round/>
            <a:headEnd/>
            <a:tailEnd/>
          </a:ln>
          <a:effectLst/>
        </p:spPr>
      </p:pic>
      <p:sp>
        <p:nvSpPr>
          <p:cNvPr id="71682" name="Text Box 2"/>
          <p:cNvSpPr txBox="1">
            <a:spLocks noChangeArrowheads="1"/>
          </p:cNvSpPr>
          <p:nvPr/>
        </p:nvSpPr>
        <p:spPr bwMode="auto">
          <a:xfrm>
            <a:off x="3746500" y="901700"/>
            <a:ext cx="1077913" cy="433388"/>
          </a:xfrm>
          <a:prstGeom prst="rect">
            <a:avLst/>
          </a:prstGeom>
          <a:noFill/>
          <a:ln w="9525">
            <a:noFill/>
            <a:round/>
            <a:headEnd/>
            <a:tailEnd/>
          </a:ln>
          <a:effectLst/>
        </p:spPr>
        <p:txBody>
          <a:bodyPr wrap="none"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400" b="1">
                <a:solidFill>
                  <a:srgbClr val="000000"/>
                </a:solidFill>
              </a:rPr>
              <a:t>H.261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982663" y="2468563"/>
            <a:ext cx="7815262" cy="1878012"/>
          </a:xfrm>
          <a:prstGeom prst="rect">
            <a:avLst/>
          </a:prstGeom>
          <a:noFill/>
          <a:ln w="9525">
            <a:noFill/>
            <a:round/>
            <a:headEnd/>
            <a:tailEnd/>
          </a:ln>
          <a:effectLst/>
        </p:spPr>
        <p:txBody>
          <a:bodyPr lIns="90000" tIns="46800" rIns="90000" bIns="46800" anchor="ctr">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H.263 is a video codec designed by the ITU-T as a low-bitrate encoding solution for videoconferencing.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It was first designed to be utilized in H.324 based systems (PSTN and other circuit-switched network videoconferencing and video-telephony), but has since found use in H.323 (RTP/IP-based videoconferencing), H.320 (ISDN-based videoconferencing), RTSP (streaming media) and SIP (Internet conferencing) solutions as well.</a:t>
            </a:r>
          </a:p>
        </p:txBody>
      </p:sp>
      <p:sp>
        <p:nvSpPr>
          <p:cNvPr id="72706" name="Text Box 2"/>
          <p:cNvSpPr txBox="1">
            <a:spLocks noChangeArrowheads="1"/>
          </p:cNvSpPr>
          <p:nvPr/>
        </p:nvSpPr>
        <p:spPr bwMode="auto">
          <a:xfrm>
            <a:off x="3746500" y="901700"/>
            <a:ext cx="1077913" cy="433388"/>
          </a:xfrm>
          <a:prstGeom prst="rect">
            <a:avLst/>
          </a:prstGeom>
          <a:noFill/>
          <a:ln w="9525">
            <a:noFill/>
            <a:round/>
            <a:headEnd/>
            <a:tailEnd/>
          </a:ln>
          <a:effectLst/>
        </p:spPr>
        <p:txBody>
          <a:bodyPr wrap="none"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400" b="1">
                <a:solidFill>
                  <a:srgbClr val="000000"/>
                </a:solidFill>
              </a:rPr>
              <a:t>H.263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1076325" y="2246313"/>
            <a:ext cx="7867650" cy="2133600"/>
          </a:xfrm>
          <a:prstGeom prst="rect">
            <a:avLst/>
          </a:prstGeom>
          <a:noFill/>
          <a:ln w="9525">
            <a:noFill/>
            <a:round/>
            <a:headEnd/>
            <a:tailEnd/>
          </a:ln>
          <a:effectLst/>
        </p:spPr>
        <p:txBody>
          <a:bodyPr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H.263 was developed as an improvement based on H.261, MPEG-1 and MPEG-2 standards.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a:solidFill>
                <a:srgbClr val="000000"/>
              </a:solidFill>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Its first version was completed in 1995 and provided a suitable replacement for H.261 at all bitrates.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a:solidFill>
                <a:srgbClr val="000000"/>
              </a:solidFill>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It was further enhanced in projects known as H.263v2 (a.k.a. H.263+ or H.263 1998) and H.263v3 (a.k.a. H.263++ or H.263 2000).</a:t>
            </a:r>
          </a:p>
        </p:txBody>
      </p:sp>
      <p:sp>
        <p:nvSpPr>
          <p:cNvPr id="73730" name="Text Box 2"/>
          <p:cNvSpPr txBox="1">
            <a:spLocks noChangeArrowheads="1"/>
          </p:cNvSpPr>
          <p:nvPr/>
        </p:nvSpPr>
        <p:spPr bwMode="auto">
          <a:xfrm>
            <a:off x="3746500" y="901700"/>
            <a:ext cx="1077913" cy="433388"/>
          </a:xfrm>
          <a:prstGeom prst="rect">
            <a:avLst/>
          </a:prstGeom>
          <a:noFill/>
          <a:ln w="9525">
            <a:noFill/>
            <a:round/>
            <a:headEnd/>
            <a:tailEnd/>
          </a:ln>
          <a:effectLst/>
        </p:spPr>
        <p:txBody>
          <a:bodyPr wrap="none"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400" b="1">
                <a:solidFill>
                  <a:srgbClr val="000000"/>
                </a:solidFill>
              </a:rPr>
              <a:t>H.263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1108075" y="2197100"/>
            <a:ext cx="7566025" cy="4171950"/>
          </a:xfrm>
          <a:prstGeom prst="rect">
            <a:avLst/>
          </a:prstGeom>
          <a:noFill/>
          <a:ln w="9525">
            <a:noFill/>
            <a:round/>
            <a:headEnd/>
            <a:tailEnd/>
          </a:ln>
          <a:effectLst/>
        </p:spPr>
        <p:txBody>
          <a:bodyPr lIns="90000" tIns="46800" rIns="90000" bIns="46800" anchor="ctr">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The main factors that contributed to H.263’s significant improvement over H.261 are:</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1.      half pixel motion vector prediction – half pixel precision is used for motion compensation, as opposed to H.261’s use of full pixel precision and loopfilters.</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2.      P and B-frames There is one frame predicted from the last decoded frame (P) and one predicted bidirectionally (B) from the last decoded frame and currently decoded P-frame. For simple video sequences it allows doubling the frame rate without increasing the bandwidth.</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rPr>
              <a:t>3.      support for new picture resolutions – H.263 defines new frame formats such as Sub-QCIF (128 x 96), 4CIF (4 X CIF), and 16CIF (16 X CIF).</a:t>
            </a:r>
          </a:p>
        </p:txBody>
      </p:sp>
      <p:sp>
        <p:nvSpPr>
          <p:cNvPr id="74754" name="Text Box 2"/>
          <p:cNvSpPr txBox="1">
            <a:spLocks noChangeArrowheads="1"/>
          </p:cNvSpPr>
          <p:nvPr/>
        </p:nvSpPr>
        <p:spPr bwMode="auto">
          <a:xfrm>
            <a:off x="3746500" y="901700"/>
            <a:ext cx="1077913" cy="433388"/>
          </a:xfrm>
          <a:prstGeom prst="rect">
            <a:avLst/>
          </a:prstGeom>
          <a:noFill/>
          <a:ln w="9525">
            <a:noFill/>
            <a:round/>
            <a:headEnd/>
            <a:tailEnd/>
          </a:ln>
          <a:effectLst/>
        </p:spPr>
        <p:txBody>
          <a:bodyPr wrap="none" lIns="90000" tIns="46800" rIns="90000" bIns="46800">
            <a:spAutoFit/>
          </a:bodyPr>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400" b="1">
                <a:solidFill>
                  <a:srgbClr val="000000"/>
                </a:solidFill>
              </a:rPr>
              <a:t>H.263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p:cNvPicPr>
            <a:picLocks noChangeAspect="1" noChangeArrowheads="1"/>
          </p:cNvPicPr>
          <p:nvPr/>
        </p:nvPicPr>
        <p:blipFill>
          <a:blip r:embed="rId3" cstate="print"/>
          <a:srcRect/>
          <a:stretch>
            <a:fillRect/>
          </a:stretch>
        </p:blipFill>
        <p:spPr bwMode="auto">
          <a:xfrm>
            <a:off x="3240088" y="161925"/>
            <a:ext cx="5400675" cy="5597525"/>
          </a:xfrm>
          <a:prstGeom prst="rect">
            <a:avLst/>
          </a:prstGeom>
          <a:noFill/>
          <a:ln w="9525">
            <a:noFill/>
            <a:round/>
            <a:headEnd/>
            <a:tailEnd/>
          </a:ln>
          <a:effectLst/>
        </p:spPr>
      </p:pic>
      <p:sp>
        <p:nvSpPr>
          <p:cNvPr id="80898" name="Rectangle 2"/>
          <p:cNvSpPr>
            <a:spLocks noGrp="1" noChangeArrowheads="1"/>
          </p:cNvSpPr>
          <p:nvPr>
            <p:ph type="title"/>
          </p:nvPr>
        </p:nvSpPr>
        <p:spPr>
          <a:xfrm>
            <a:off x="914400" y="0"/>
            <a:ext cx="7762875" cy="1949450"/>
          </a:xfrm>
          <a:ln/>
        </p:spPr>
        <p:txBody>
          <a:bodyPr lIns="0" tIns="0" rIns="0" bIns="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t>MPEG 4</a:t>
            </a:r>
          </a:p>
        </p:txBody>
      </p:sp>
      <p:sp>
        <p:nvSpPr>
          <p:cNvPr id="80899" name="Text Box 3"/>
          <p:cNvSpPr txBox="1">
            <a:spLocks noChangeArrowheads="1"/>
          </p:cNvSpPr>
          <p:nvPr/>
        </p:nvSpPr>
        <p:spPr bwMode="auto">
          <a:xfrm>
            <a:off x="179388" y="5724525"/>
            <a:ext cx="8820150" cy="936625"/>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600">
                <a:solidFill>
                  <a:srgbClr val="000000"/>
                </a:solidFill>
              </a:rPr>
              <a:t>Να διαβάσετε τουλάχιστον το πρώτο κεφάλαιο από το MPEG4 standard που θα βρείτε στο</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1600">
                <a:solidFill>
                  <a:srgbClr val="000000"/>
                </a:solidFill>
              </a:rPr>
              <a:t>Αρχείο </a:t>
            </a:r>
            <a:r>
              <a:rPr lang="el-GR">
                <a:solidFill>
                  <a:srgbClr val="000000"/>
                </a:solidFill>
              </a:rPr>
              <a:t>INTERNATIONAL ORGANISATION FOR STANDARDISATION_MPEG4.doc που υπάρχει στο υλικό</a:t>
            </a:r>
          </a:p>
        </p:txBody>
      </p:sp>
      <p:sp>
        <p:nvSpPr>
          <p:cNvPr id="5" name="4 - TextBox"/>
          <p:cNvSpPr txBox="1"/>
          <p:nvPr/>
        </p:nvSpPr>
        <p:spPr>
          <a:xfrm>
            <a:off x="285720" y="2214554"/>
            <a:ext cx="1423788" cy="369332"/>
          </a:xfrm>
          <a:prstGeom prst="rect">
            <a:avLst/>
          </a:prstGeom>
          <a:noFill/>
        </p:spPr>
        <p:txBody>
          <a:bodyPr wrap="none" rtlCol="0">
            <a:spAutoFit/>
          </a:bodyPr>
          <a:lstStyle/>
          <a:p>
            <a:r>
              <a:rPr lang="el-GR" dirty="0" smtClean="0"/>
              <a:t>Σελ 186-200</a:t>
            </a:r>
            <a:endParaRPr lang="el-G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125413" y="779463"/>
            <a:ext cx="8945562" cy="5810250"/>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The MPEG-4 standard under development will provide a set of technologies to satisfy the needs of authors, service providers and end users alike.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 For authors, MPEG-4 will enable the production of content that has far greater reusability, has greater flexibility than is possible today with individual technologies such as digital television, animated graphics, World Wide Web (WWW) pages and their extensions. Also, it will be possible to better manage and protect content owner rights.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 For network service providers MPEG-4 will offer transparent information which will be interpreted and translated into the appropriate native signaling messages of each network with the help of relevant standards bodies having the appropriate jurisdiction. However the foregoing excludes Quality of Service considerations, for which MPEG-4 will provide a generic QoS parameter set for different MPEG-4 media. The exact mapping for these translations are beyond the scope of MPEG-4 and are left to be defined by network providers. Signaling of the QoS information end-to-end, will enable transport optimization in heterogeneous networks.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 For end users, MPEG-4 will enable many functionalities which could potentially be accessed on a single compact terminal and higher levels of interaction with content, within the limits set by the author. An MPEG-4 applications document exists which describes many end user applications including, among others, real time communications, surveillance and mobile multimedia.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188913" y="1358900"/>
            <a:ext cx="8883650" cy="3189288"/>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For all parties involved, MPEG wants to avoid the emergence of a multitude of proprietary, non-interworking formats and players.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MPEG-4 achieves these goals by providing standardized ways to: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1. represent units of aural, visual or audiovisual content, called "audio/visual objects" or AVOs. (The very basic unit is more precisely called a "primitive AVO"). These AVOs can be of natural or synthetic origin; this means they could be recorded with a camera or microphone, or generated with a computer;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2. compose these objects together to create compound audiovisual objects that form audiovisual scenes;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3. multiplex and synchronize the data associated with AVOs, so that they can be transported over network channels providing a QoS appropriate for the nature of the specific AVOs; and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4. interact with the audiovisual scene generated at the receiver’s end.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398463" y="539750"/>
            <a:ext cx="8421687" cy="5572125"/>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Audiovisual scenes are composed of several AVOs, organized in a hierarchical fashion. At the leaves of the hierarchy, we find primitive AVOs, such as :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 a 2-dimensional fixed background,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 the picture of a talking person (without the background)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 the voice associated with that person;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 etc.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MPEG standardizes a number of such primitive AVOs, capable of representing both natural and synthetic content types, which can be either 2- or 3-dimensional. In addition to the AVOs mentioned above, MPEG-4 defines the coded representation of objects such as: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 text and graphics;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 talking heads and associated text to be used at the receiver’s end to synthesize the speech and animate the head;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 animated human bodies.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In their coded form, these objects are represented as efficiently as possible. This means that the bits used for coding these objects are no more than necessary for support of desired functionalities. Examples of such functionalities are error robustness, allowing extraction and editing of an object, or having an object available in a scaleable form. It is important to note that in their coded form, objects (aural or visual) can be represented independent of their surroundings or background.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14480" y="-146748"/>
            <a:ext cx="5510233" cy="68952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34137"/>
            <a:ext cx="7643866" cy="6370975"/>
          </a:xfrm>
          <a:prstGeom prst="rect">
            <a:avLst/>
          </a:prstGeom>
        </p:spPr>
        <p:txBody>
          <a:bodyPr wrap="square">
            <a:spAutoFit/>
          </a:bodyPr>
          <a:lstStyle/>
          <a:p>
            <a:r>
              <a:rPr lang="en-US" sz="2400" b="1" dirty="0" smtClean="0"/>
              <a:t>Scene Description</a:t>
            </a:r>
          </a:p>
          <a:p>
            <a:r>
              <a:rPr lang="en-US" sz="2400" dirty="0" smtClean="0"/>
              <a:t>Scene description refers to the specification of the spatiotemporal positioning and</a:t>
            </a:r>
            <a:r>
              <a:rPr lang="el-GR" sz="2400" dirty="0" smtClean="0"/>
              <a:t> </a:t>
            </a:r>
            <a:r>
              <a:rPr lang="en-US" sz="2400" dirty="0" smtClean="0"/>
              <a:t>behavior of individual objects [34]. It allows easy creation of compelling audiovisual</a:t>
            </a:r>
            <a:r>
              <a:rPr lang="el-GR" sz="2400" dirty="0" smtClean="0"/>
              <a:t> </a:t>
            </a:r>
            <a:r>
              <a:rPr lang="en-US" sz="2400" dirty="0" smtClean="0"/>
              <a:t>content. The scene description is transmitted in a separate stream from the individual</a:t>
            </a:r>
            <a:r>
              <a:rPr lang="el-GR" sz="2400" dirty="0" smtClean="0"/>
              <a:t> </a:t>
            </a:r>
            <a:r>
              <a:rPr lang="en-US" sz="2400" dirty="0" smtClean="0"/>
              <a:t>media objects. This allows one to change the scene description without</a:t>
            </a:r>
            <a:r>
              <a:rPr lang="el-GR" sz="2400" dirty="0" smtClean="0"/>
              <a:t> </a:t>
            </a:r>
            <a:r>
              <a:rPr lang="en-US" sz="2400" dirty="0" smtClean="0"/>
              <a:t>operating on any of the consistent objects themselves.</a:t>
            </a:r>
            <a:r>
              <a:rPr lang="el-GR" sz="2400" dirty="0" smtClean="0"/>
              <a:t> </a:t>
            </a:r>
            <a:r>
              <a:rPr lang="en-US" sz="2400" dirty="0" smtClean="0"/>
              <a:t>The MPEG-4 scene description extends and parameterizes virtual reality modeling</a:t>
            </a:r>
            <a:r>
              <a:rPr lang="el-GR" sz="2400" dirty="0" smtClean="0"/>
              <a:t> </a:t>
            </a:r>
            <a:r>
              <a:rPr lang="en-US" sz="2400" dirty="0" smtClean="0"/>
              <a:t>language (VRML), which is a textual language for describing the scene in three</a:t>
            </a:r>
            <a:r>
              <a:rPr lang="el-GR" sz="2400" dirty="0" smtClean="0"/>
              <a:t> </a:t>
            </a:r>
            <a:r>
              <a:rPr lang="en-US" sz="2400" dirty="0" smtClean="0"/>
              <a:t>dimensions (3D). </a:t>
            </a:r>
            <a:endParaRPr lang="el-GR" sz="2400" dirty="0" smtClean="0"/>
          </a:p>
          <a:p>
            <a:r>
              <a:rPr lang="en-US" sz="2400" dirty="0" smtClean="0"/>
              <a:t>There are at least two main reasons for this. </a:t>
            </a:r>
            <a:endParaRPr lang="el-GR" sz="2400" dirty="0" smtClean="0"/>
          </a:p>
          <a:p>
            <a:endParaRPr lang="el-GR" sz="2400" dirty="0" smtClean="0"/>
          </a:p>
          <a:p>
            <a:pPr>
              <a:buFont typeface="Arial" pitchFamily="34" charset="0"/>
              <a:buChar char="•"/>
            </a:pPr>
            <a:r>
              <a:rPr lang="en-US" sz="2400" dirty="0" smtClean="0"/>
              <a:t>First, MEPG-4 needed</a:t>
            </a:r>
            <a:r>
              <a:rPr lang="el-GR" sz="2400" dirty="0" smtClean="0"/>
              <a:t> </a:t>
            </a:r>
            <a:r>
              <a:rPr lang="en-US" sz="2400" dirty="0" smtClean="0"/>
              <a:t>the capability of scene description not only in three dimensions but also in two</a:t>
            </a:r>
            <a:r>
              <a:rPr lang="el-GR" sz="2400" dirty="0" smtClean="0"/>
              <a:t> </a:t>
            </a:r>
            <a:r>
              <a:rPr lang="en-US" sz="2400" dirty="0" smtClean="0"/>
              <a:t>dimensions (2D). </a:t>
            </a:r>
            <a:endParaRPr lang="el-GR" sz="2400" dirty="0" smtClean="0"/>
          </a:p>
          <a:p>
            <a:pPr>
              <a:buFont typeface="Arial" pitchFamily="34" charset="0"/>
              <a:buChar char="•"/>
            </a:pPr>
            <a:r>
              <a:rPr lang="en-US" sz="2400" dirty="0" smtClean="0"/>
              <a:t>A textual language was not suitable for low-overhead transmission,</a:t>
            </a:r>
            <a:r>
              <a:rPr lang="el-GR" sz="2400" dirty="0" smtClean="0"/>
              <a:t> </a:t>
            </a:r>
            <a:r>
              <a:rPr lang="en-US" sz="2400" dirty="0" smtClean="0"/>
              <a:t>and thus a parametric form </a:t>
            </a:r>
            <a:r>
              <a:rPr lang="en-US" sz="2400" dirty="0" err="1" smtClean="0"/>
              <a:t>binarizing</a:t>
            </a:r>
            <a:r>
              <a:rPr lang="en-US" sz="2400" dirty="0" smtClean="0"/>
              <a:t> VRML called Binary Format for</a:t>
            </a:r>
            <a:r>
              <a:rPr lang="el-GR" sz="2400" dirty="0" smtClean="0"/>
              <a:t> </a:t>
            </a:r>
            <a:r>
              <a:rPr lang="en-US" sz="2400" dirty="0" smtClean="0"/>
              <a:t>Scenes (BIFS) was developed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14313" y="458788"/>
            <a:ext cx="8715375" cy="4437062"/>
          </a:xfrm>
          <a:prstGeom prst="rect">
            <a:avLst/>
          </a:prstGeom>
          <a:noFill/>
          <a:ln w="9525">
            <a:noFill/>
            <a:round/>
            <a:headEnd/>
            <a:tailEnd/>
          </a:ln>
          <a:effectLst/>
        </p:spPr>
        <p:txBody>
          <a:bodyPr lIns="90000" tIns="46800" rIns="90000" bIns="0" anchor="ctr">
            <a:sp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Tahoma" pitchFamily="32" charset="0"/>
              </a:rPr>
              <a:t>Case Study: SMTP, the Simple Mail Transfer Protocol</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latin typeface="Tahoma" pitchFamily="32" charset="0"/>
              <a:cs typeface="Times New Roman" pitchFamily="16"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latin typeface="Tahoma" pitchFamily="32" charset="0"/>
              <a:cs typeface="Times New Roman" pitchFamily="16"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latin typeface="Tahoma" pitchFamily="32" charset="0"/>
              <a:cs typeface="Times New Roman" pitchFamily="16"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Tahoma" pitchFamily="32" charset="0"/>
                <a:cs typeface="Times New Roman" pitchFamily="16" charset="0"/>
              </a:rPr>
              <a:t>Παράδειγμα σε SMTP (απλό πρωτόκολλο μεταφοράς ταχυδρομείου), το οποίο περιγράφεται από RFC 2821. Στο παράδειγμα, C: οι γραμμές στέλνονται από έναν πράκτορα μεταφορών ταχυδρομείου που στέλνουν το ταχυδρομείο, και το S: οι γραμμές επιστρέφονται από το server λαμβάνοντας το. Το κείμενο που βρίσκεται με </a:t>
            </a:r>
            <a:r>
              <a:rPr lang="en-GB" i="1">
                <a:solidFill>
                  <a:srgbClr val="000000"/>
                </a:solidFill>
                <a:latin typeface="Tahoma" pitchFamily="32" charset="0"/>
                <a:cs typeface="Times New Roman" pitchFamily="16" charset="0"/>
              </a:rPr>
              <a:t>πλάγια γράμματα όπως αυτό</a:t>
            </a:r>
            <a:r>
              <a:rPr lang="en-GB">
                <a:solidFill>
                  <a:srgbClr val="000000"/>
                </a:solidFill>
                <a:latin typeface="Tahoma" pitchFamily="32" charset="0"/>
                <a:cs typeface="Times New Roman" pitchFamily="16" charset="0"/>
              </a:rPr>
              <a:t> είναι σχόλια, όχι μέρος της πραγματικής συναλλαγής.</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solidFill>
                  <a:srgbClr val="000000"/>
                </a:solidFill>
                <a:latin typeface="Tahoma" pitchFamily="32" charset="0"/>
              </a:rPr>
              <a:t>SMTP είναι ένα από τα δύο ή τρία παλαιότερα πρωτόκολλα εφαρμογής ακόμα σε λειτουργία σχετικά με το διαδίκτυο. Είναι απλό, αποτελεσματικό, και έχει αντισταθεί τη δοκιμή του χρόνου. Τα γνωρίσματα που έχουμε απαιτήσει εδώ είναι τεχνικές που επαναλαμβάνονται συχνά σε άλλα πρωτόκολλα Διαδικτύου. Εάν υπάρχει οποιοδήποτε ενιαίο αρχέτυπο που είναι ένα καλά σχεδιασμένο πρωτόκολλο εφαρμογής Διαδικτύου τότε αυτό είναι το SMTP.</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solidFill>
                <a:srgbClr val="000000"/>
              </a:solidFill>
              <a:latin typeface="Tahoma" pitchFamily="32" charset="0"/>
            </a:endParaRPr>
          </a:p>
        </p:txBody>
      </p:sp>
      <p:sp>
        <p:nvSpPr>
          <p:cNvPr id="27650" name="Text Box 2"/>
          <p:cNvSpPr txBox="1">
            <a:spLocks noChangeArrowheads="1"/>
          </p:cNvSpPr>
          <p:nvPr/>
        </p:nvSpPr>
        <p:spPr bwMode="auto">
          <a:xfrm>
            <a:off x="720725" y="6119813"/>
            <a:ext cx="7159625" cy="566737"/>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latin typeface="Tahoma" pitchFamily="32" charset="0"/>
              </a:rPr>
              <a:t>Διάβασμα: http://en.wikipedia.org/wiki/Simple_Mail_Transfer_Protocol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Ορθογώνιο"/>
          <p:cNvSpPr/>
          <p:nvPr/>
        </p:nvSpPr>
        <p:spPr>
          <a:xfrm>
            <a:off x="357158" y="394692"/>
            <a:ext cx="8286808" cy="5355312"/>
          </a:xfrm>
          <a:prstGeom prst="rect">
            <a:avLst/>
          </a:prstGeom>
        </p:spPr>
        <p:txBody>
          <a:bodyPr wrap="square">
            <a:spAutoFit/>
          </a:bodyPr>
          <a:lstStyle/>
          <a:p>
            <a:r>
              <a:rPr lang="el-GR" dirty="0" smtClean="0"/>
              <a:t>Περιγραφή σκηνής</a:t>
            </a:r>
            <a:br>
              <a:rPr lang="el-GR" dirty="0" smtClean="0"/>
            </a:br>
            <a:r>
              <a:rPr lang="el-GR" dirty="0" smtClean="0"/>
              <a:t>Περιγραφή σκηνών αναφέρεται στην προδιαγραφή η </a:t>
            </a:r>
            <a:r>
              <a:rPr lang="el-GR" dirty="0" err="1" smtClean="0"/>
              <a:t>χωροχρονική</a:t>
            </a:r>
            <a:r>
              <a:rPr lang="el-GR" dirty="0" smtClean="0"/>
              <a:t> τοποθέτηση και συμπεριφορά των επιμέρους αντικειμένων [34]. Επιτρέπει την εύκολη δημιουργία οπτικοακουστικού περιεχομένου. Η περιγραφή σκηνής μεταδίδεται σε μια ξεχωριστή ροή από τα επιμέρους αντικείμενα πολυμέσων. Αυτό επιτρέπει σε κάποιον να αλλάξει την περιγραφή σκηνή, χωρίς να επέμβει σε οποιοδήποτε από τα αντικείμενα που της .</a:t>
            </a:r>
            <a:br>
              <a:rPr lang="el-GR" dirty="0" smtClean="0"/>
            </a:br>
            <a:r>
              <a:rPr lang="el-GR" dirty="0" smtClean="0"/>
              <a:t>Το MPEG-4 περιγράφει τη σκηνή με την παραμετροποίηση σε μια επέκταση της γλώσσας εικονικής πραγματικότητας (VRML), που είναι μια μορφή </a:t>
            </a:r>
            <a:r>
              <a:rPr lang="en-US" dirty="0" smtClean="0"/>
              <a:t>script </a:t>
            </a:r>
            <a:r>
              <a:rPr lang="el-GR" dirty="0" smtClean="0"/>
              <a:t>γλώσσας για την περιγραφή της σκηνής σε τρεις διαστάσεις (3D). </a:t>
            </a:r>
          </a:p>
          <a:p>
            <a:endParaRPr lang="el-GR" dirty="0" smtClean="0"/>
          </a:p>
          <a:p>
            <a:r>
              <a:rPr lang="el-GR" dirty="0" smtClean="0"/>
              <a:t>Υπάρχουν τουλάχιστον δύο σημαντικές τροποποιήσεις που έχει η </a:t>
            </a:r>
            <a:r>
              <a:rPr lang="en-US" dirty="0" smtClean="0"/>
              <a:t>MPEG 4 Scene </a:t>
            </a:r>
            <a:r>
              <a:rPr lang="el-GR" dirty="0" smtClean="0"/>
              <a:t>σε σχέση με την </a:t>
            </a:r>
            <a:r>
              <a:rPr lang="en-US" dirty="0" smtClean="0"/>
              <a:t>VRML</a:t>
            </a:r>
            <a:r>
              <a:rPr lang="el-GR" dirty="0" smtClean="0"/>
              <a:t>. </a:t>
            </a:r>
            <a:endParaRPr lang="en-US" dirty="0" smtClean="0"/>
          </a:p>
          <a:p>
            <a:r>
              <a:rPr lang="el-GR" dirty="0" smtClean="0"/>
              <a:t>Πρώτον, </a:t>
            </a:r>
            <a:r>
              <a:rPr lang="en-US" dirty="0" smtClean="0"/>
              <a:t> </a:t>
            </a:r>
            <a:r>
              <a:rPr lang="el-GR" dirty="0" smtClean="0"/>
              <a:t>στο </a:t>
            </a:r>
            <a:r>
              <a:rPr lang="en-US" dirty="0" smtClean="0"/>
              <a:t>MPEG</a:t>
            </a:r>
            <a:r>
              <a:rPr lang="el-GR" dirty="0" smtClean="0"/>
              <a:t>-4 επιθυμούμε την ικανότητα της περιγραφής σκηνή, όχι μόνο σε τρεις διαστάσεις, αλλά και σε δύο</a:t>
            </a:r>
            <a:r>
              <a:rPr lang="en-US" dirty="0" smtClean="0"/>
              <a:t> </a:t>
            </a:r>
            <a:r>
              <a:rPr lang="el-GR" dirty="0" smtClean="0"/>
              <a:t>διαστάσεων (2D). </a:t>
            </a:r>
            <a:endParaRPr lang="en-US" dirty="0" smtClean="0"/>
          </a:p>
          <a:p>
            <a:endParaRPr lang="en-US" dirty="0" smtClean="0"/>
          </a:p>
          <a:p>
            <a:r>
              <a:rPr lang="el-GR" dirty="0" smtClean="0"/>
              <a:t>Δεύτερο, μια γλώσσα </a:t>
            </a:r>
            <a:r>
              <a:rPr lang="en-US" dirty="0" smtClean="0"/>
              <a:t>script</a:t>
            </a:r>
            <a:r>
              <a:rPr lang="el-GR" dirty="0" smtClean="0"/>
              <a:t> δεν ήταν κατάλληλη για μετάδοση χαμηλού </a:t>
            </a:r>
            <a:r>
              <a:rPr lang="en-US" dirty="0" smtClean="0"/>
              <a:t>bandwidth</a:t>
            </a:r>
            <a:r>
              <a:rPr lang="el-GR" dirty="0" smtClean="0"/>
              <a:t/>
            </a:r>
            <a:br>
              <a:rPr lang="el-GR" dirty="0" smtClean="0"/>
            </a:br>
            <a:r>
              <a:rPr lang="el-GR" dirty="0" smtClean="0"/>
              <a:t>και έτσι δημιουργήθηκε μια μορφή δυαδικού VRML που ονομάζεται </a:t>
            </a:r>
            <a:r>
              <a:rPr lang="en-US" dirty="0" smtClean="0"/>
              <a:t>Binary Format for</a:t>
            </a:r>
            <a:r>
              <a:rPr lang="el-GR" dirty="0" smtClean="0"/>
              <a:t> </a:t>
            </a:r>
            <a:r>
              <a:rPr lang="en-US" dirty="0" smtClean="0"/>
              <a:t>Scenes</a:t>
            </a:r>
            <a:r>
              <a:rPr lang="el-GR" dirty="0" smtClean="0"/>
              <a:t> (BIFS).</a:t>
            </a:r>
            <a:endParaRPr lang="el-GR"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1419" y="1214422"/>
            <a:ext cx="8829737"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142852"/>
            <a:ext cx="8501122" cy="4893647"/>
          </a:xfrm>
          <a:prstGeom prst="rect">
            <a:avLst/>
          </a:prstGeom>
        </p:spPr>
        <p:txBody>
          <a:bodyPr wrap="square">
            <a:spAutoFit/>
          </a:bodyPr>
          <a:lstStyle/>
          <a:p>
            <a:r>
              <a:rPr lang="en-US" sz="2400" b="1" dirty="0" smtClean="0"/>
              <a:t>Natural Video</a:t>
            </a:r>
          </a:p>
          <a:p>
            <a:r>
              <a:rPr lang="en-US" sz="2400" dirty="0" smtClean="0"/>
              <a:t>In MPEG-4, each picture is considered as consisting of temporal instances of objects</a:t>
            </a:r>
            <a:r>
              <a:rPr lang="el-GR" sz="2400" dirty="0" smtClean="0"/>
              <a:t> </a:t>
            </a:r>
            <a:r>
              <a:rPr lang="en-US" sz="2400" dirty="0" smtClean="0"/>
              <a:t>that undergo a variety of changes such as translations, rotations, scaling, and brightness</a:t>
            </a:r>
            <a:r>
              <a:rPr lang="el-GR" sz="2400" dirty="0" smtClean="0"/>
              <a:t> </a:t>
            </a:r>
            <a:r>
              <a:rPr lang="en-US" sz="2400" dirty="0" smtClean="0"/>
              <a:t>and color variations. Moreover, new objects enter a scene and/or existing</a:t>
            </a:r>
            <a:r>
              <a:rPr lang="el-GR" sz="2400" dirty="0" smtClean="0"/>
              <a:t> </a:t>
            </a:r>
            <a:r>
              <a:rPr lang="en-US" sz="2400" dirty="0" smtClean="0"/>
              <a:t>objects depart, leading to the presence of temporal instances of certain objects</a:t>
            </a:r>
            <a:r>
              <a:rPr lang="el-GR" sz="2400" dirty="0" smtClean="0"/>
              <a:t> </a:t>
            </a:r>
            <a:r>
              <a:rPr lang="en-US" sz="2400" dirty="0" smtClean="0"/>
              <a:t>only in certain pictures. Sometimes, scene change occurs and thus the entire</a:t>
            </a:r>
            <a:r>
              <a:rPr lang="el-GR" sz="2400" dirty="0" smtClean="0"/>
              <a:t> </a:t>
            </a:r>
            <a:r>
              <a:rPr lang="en-US" sz="2400" dirty="0" smtClean="0"/>
              <a:t>scene may either be reorganized or replaced by a new scene. Many MPEG-4 functionalities</a:t>
            </a:r>
            <a:r>
              <a:rPr lang="el-GR" sz="2400" dirty="0" smtClean="0"/>
              <a:t> </a:t>
            </a:r>
            <a:r>
              <a:rPr lang="en-US" sz="2400" dirty="0" smtClean="0"/>
              <a:t>require access not only to an entire sequence of pictures, but also to an</a:t>
            </a:r>
            <a:r>
              <a:rPr lang="el-GR" sz="2400" dirty="0" smtClean="0"/>
              <a:t> </a:t>
            </a:r>
            <a:r>
              <a:rPr lang="en-US" sz="2400" dirty="0" smtClean="0"/>
              <a:t>entire object and, further, not only to individual pictures but also to temporal</a:t>
            </a:r>
            <a:r>
              <a:rPr lang="el-GR" sz="2400" dirty="0" smtClean="0"/>
              <a:t> </a:t>
            </a:r>
            <a:r>
              <a:rPr lang="en-US" sz="2400" dirty="0" smtClean="0"/>
              <a:t>instances of these objects within picture. The concept of video objects (VOs) and</a:t>
            </a:r>
            <a:r>
              <a:rPr lang="el-GR" sz="2400" dirty="0" smtClean="0"/>
              <a:t> </a:t>
            </a:r>
            <a:r>
              <a:rPr lang="en-US" sz="2400" dirty="0" smtClean="0"/>
              <a:t>their temporal instances, </a:t>
            </a:r>
            <a:r>
              <a:rPr lang="en-US" sz="2400" b="1" dirty="0" smtClean="0"/>
              <a:t>video object planes (VOPs), </a:t>
            </a:r>
            <a:r>
              <a:rPr lang="en-US" sz="2400" dirty="0" smtClean="0"/>
              <a:t>is central to MPEG-4 video</a:t>
            </a:r>
          </a:p>
        </p:txBody>
      </p:sp>
      <p:pic>
        <p:nvPicPr>
          <p:cNvPr id="3" name="Picture 2"/>
          <p:cNvPicPr>
            <a:picLocks noChangeAspect="1" noChangeArrowheads="1"/>
          </p:cNvPicPr>
          <p:nvPr/>
        </p:nvPicPr>
        <p:blipFill>
          <a:blip r:embed="rId2" cstate="print"/>
          <a:srcRect/>
          <a:stretch>
            <a:fillRect/>
          </a:stretch>
        </p:blipFill>
        <p:spPr bwMode="auto">
          <a:xfrm>
            <a:off x="2071670" y="4520982"/>
            <a:ext cx="3978974" cy="23370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4282" y="714356"/>
            <a:ext cx="4621916" cy="2714644"/>
          </a:xfrm>
          <a:prstGeom prst="rect">
            <a:avLst/>
          </a:prstGeom>
          <a:noFill/>
          <a:ln w="9525">
            <a:noFill/>
            <a:miter lim="800000"/>
            <a:headEnd/>
            <a:tailEnd/>
          </a:ln>
          <a:effectLst/>
        </p:spPr>
      </p:pic>
      <p:sp>
        <p:nvSpPr>
          <p:cNvPr id="3" name="2 - Ορθογώνιο"/>
          <p:cNvSpPr/>
          <p:nvPr/>
        </p:nvSpPr>
        <p:spPr>
          <a:xfrm>
            <a:off x="285720" y="3429000"/>
            <a:ext cx="8143932" cy="3139321"/>
          </a:xfrm>
          <a:prstGeom prst="rect">
            <a:avLst/>
          </a:prstGeom>
        </p:spPr>
        <p:txBody>
          <a:bodyPr wrap="square">
            <a:spAutoFit/>
          </a:bodyPr>
          <a:lstStyle/>
          <a:p>
            <a:r>
              <a:rPr lang="el-GR" b="1" dirty="0" smtClean="0"/>
              <a:t>Για Τα φυσικά βίντεο</a:t>
            </a:r>
          </a:p>
          <a:p>
            <a:endParaRPr lang="el-GR" dirty="0" smtClean="0"/>
          </a:p>
          <a:p>
            <a:r>
              <a:rPr lang="el-GR" dirty="0" smtClean="0"/>
              <a:t>Στο MPEG-4, κάθε εικόνα θεωρείται ως αποτελούμενη από χρονικές εμφανίσεις αντικειμένων</a:t>
            </a:r>
            <a:r>
              <a:rPr lang="en-US" dirty="0" smtClean="0"/>
              <a:t> </a:t>
            </a:r>
            <a:r>
              <a:rPr lang="el-GR" dirty="0" smtClean="0"/>
              <a:t>που υφίστανται διάφορες αλλαγές, όπως είναι οι μετακινήσεις, περιστροφές, η κλιμάκωση και μεταβολή φωτεινότητα</a:t>
            </a:r>
            <a:r>
              <a:rPr lang="en-US" dirty="0" smtClean="0"/>
              <a:t> </a:t>
            </a:r>
            <a:r>
              <a:rPr lang="el-GR" dirty="0" smtClean="0"/>
              <a:t>και χρώματος. Πολλές MPEG-4 λειτουργίες απαιτούν πρόσβαση όχι μόνο σε μια ολόκληρη σειρά από εικόνες, αλλά και σε ένα ολόκληρο αντικείμενο και, περαιτέρω, όχι μόνο για μεμονωμένες εικόνες, αλλά και για στιγμιότυπα αυτών των αντικειμένων μέσα στην εικόνα. Η έννοια των αντικειμένων βίντεο (</a:t>
            </a:r>
            <a:r>
              <a:rPr lang="el-GR" dirty="0" err="1" smtClean="0"/>
              <a:t>VOs</a:t>
            </a:r>
            <a:r>
              <a:rPr lang="el-GR" dirty="0" smtClean="0"/>
              <a:t>) και των στιγμιότυπων τους και τα επίπεδα βίντεο αντικειμένου (</a:t>
            </a:r>
            <a:r>
              <a:rPr lang="el-GR" dirty="0" err="1" smtClean="0"/>
              <a:t>VOPs</a:t>
            </a:r>
            <a:r>
              <a:rPr lang="el-GR" dirty="0" smtClean="0"/>
              <a:t>), έχει κεντρική σημασία για βίντεο MPEG-4</a:t>
            </a:r>
            <a:endParaRPr lang="el-GR"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117693"/>
            <a:ext cx="8643998" cy="4893647"/>
          </a:xfrm>
          <a:prstGeom prst="rect">
            <a:avLst/>
          </a:prstGeom>
        </p:spPr>
        <p:txBody>
          <a:bodyPr wrap="square">
            <a:spAutoFit/>
          </a:bodyPr>
          <a:lstStyle/>
          <a:p>
            <a:r>
              <a:rPr lang="en-US" sz="2400" b="1" dirty="0" smtClean="0"/>
              <a:t>Synthetic Video</a:t>
            </a:r>
          </a:p>
          <a:p>
            <a:r>
              <a:rPr lang="en-US" sz="2400" dirty="0" smtClean="0"/>
              <a:t>MPEG-4 is well suited for applications that incorporate natural and synthetic content.</a:t>
            </a:r>
            <a:r>
              <a:rPr lang="el-GR" sz="2400" dirty="0" smtClean="0"/>
              <a:t> </a:t>
            </a:r>
            <a:r>
              <a:rPr lang="en-US" sz="2400" dirty="0" smtClean="0"/>
              <a:t>For example, a customized agent model can be defined for games or Web</a:t>
            </a:r>
            <a:r>
              <a:rPr lang="el-GR" sz="2400" dirty="0" smtClean="0"/>
              <a:t>-</a:t>
            </a:r>
            <a:r>
              <a:rPr lang="en-US" sz="2400" dirty="0" smtClean="0"/>
              <a:t>based</a:t>
            </a:r>
            <a:r>
              <a:rPr lang="el-GR" sz="2400" dirty="0" smtClean="0"/>
              <a:t> </a:t>
            </a:r>
            <a:r>
              <a:rPr lang="en-US" sz="2400" dirty="0" smtClean="0"/>
              <a:t>customer service applications. In many applications, the integration</a:t>
            </a:r>
            <a:r>
              <a:rPr lang="el-GR" sz="2400" dirty="0" smtClean="0"/>
              <a:t> </a:t>
            </a:r>
            <a:r>
              <a:rPr lang="en-US" sz="2400" dirty="0" smtClean="0"/>
              <a:t>of face animation and text-to-speech synthesizer is of special interest. Simple animations of generic 2D objects can be used to enhance multimedia presentation or electronic</a:t>
            </a:r>
            <a:r>
              <a:rPr lang="el-GR" sz="2400" dirty="0" smtClean="0"/>
              <a:t> </a:t>
            </a:r>
            <a:r>
              <a:rPr lang="en-US" sz="2400" dirty="0" smtClean="0"/>
              <a:t>multiplayer games. The 2D mesh tool in MPEG-4 can also be used to create</a:t>
            </a:r>
            <a:r>
              <a:rPr lang="el-GR" sz="2400" dirty="0" smtClean="0"/>
              <a:t> </a:t>
            </a:r>
            <a:r>
              <a:rPr lang="en-US" sz="2400" dirty="0" smtClean="0"/>
              <a:t>special effects such as augmented reality video clips, in which natural video objects</a:t>
            </a:r>
            <a:r>
              <a:rPr lang="el-GR" sz="2400" dirty="0" smtClean="0"/>
              <a:t> </a:t>
            </a:r>
            <a:r>
              <a:rPr lang="en-US" sz="2400" dirty="0" smtClean="0"/>
              <a:t>are overlaid by synthetic graphics or text, and to allow manipulation of video by</a:t>
            </a:r>
            <a:r>
              <a:rPr lang="el-GR" sz="2400" dirty="0" smtClean="0"/>
              <a:t> </a:t>
            </a:r>
            <a:r>
              <a:rPr lang="en-US" sz="2400" dirty="0" smtClean="0"/>
              <a:t>the user.</a:t>
            </a:r>
          </a:p>
          <a:p>
            <a:r>
              <a:rPr lang="en-US" sz="2400" dirty="0" smtClean="0"/>
              <a:t>The tools included in the synthetic video subpart of MPEG-4 Video are facial animation,</a:t>
            </a:r>
            <a:r>
              <a:rPr lang="el-GR" sz="2400" dirty="0" smtClean="0"/>
              <a:t> </a:t>
            </a:r>
            <a:r>
              <a:rPr lang="en-US" sz="2400" dirty="0" smtClean="0"/>
              <a:t>mesh-based representation of general, natural, or synthetic visual objects, as</a:t>
            </a:r>
            <a:r>
              <a:rPr lang="el-GR" sz="2400" dirty="0" smtClean="0"/>
              <a:t> </a:t>
            </a:r>
            <a:r>
              <a:rPr lang="en-US" sz="2400" dirty="0" smtClean="0"/>
              <a:t>well as still image texture.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380599"/>
            <a:ext cx="8643998" cy="4493538"/>
          </a:xfrm>
          <a:prstGeom prst="rect">
            <a:avLst/>
          </a:prstGeom>
        </p:spPr>
        <p:txBody>
          <a:bodyPr wrap="square">
            <a:spAutoFit/>
          </a:bodyPr>
          <a:lstStyle/>
          <a:p>
            <a:r>
              <a:rPr lang="en-US" sz="2200" b="1" dirty="0" smtClean="0"/>
              <a:t>MPEG4 Audio</a:t>
            </a:r>
          </a:p>
          <a:p>
            <a:r>
              <a:rPr lang="en-US" sz="2200" dirty="0" smtClean="0"/>
              <a:t>Audio scenes may be usefully described as the spatiotemporal combination of audio objects. An audio object is a single audio stream coded using one of the MPEG-4 Audio coding tools. Audio objects are related to each other by mixing, effects processing, switching and delaying, and may be </a:t>
            </a:r>
            <a:r>
              <a:rPr lang="en-US" sz="2200" dirty="0" err="1" smtClean="0"/>
              <a:t>spatialized</a:t>
            </a:r>
            <a:r>
              <a:rPr lang="en-US" sz="2200" dirty="0" smtClean="0"/>
              <a:t> to a particular 3D location. </a:t>
            </a:r>
          </a:p>
          <a:p>
            <a:r>
              <a:rPr lang="en-US" sz="2200" dirty="0" smtClean="0"/>
              <a:t>More precisely, the MPEG-4 Audio version 1 specification covers the following</a:t>
            </a:r>
          </a:p>
          <a:p>
            <a:r>
              <a:rPr lang="en-US" sz="2200" dirty="0" smtClean="0"/>
              <a:t>aspects:</a:t>
            </a:r>
          </a:p>
          <a:p>
            <a:r>
              <a:rPr lang="en-US" sz="2200" dirty="0" smtClean="0"/>
              <a:t>. Low-bit-rate audio coding tools – code excited linear predictive (CELP) coding and coding based on parametric representation (PARA).</a:t>
            </a:r>
          </a:p>
          <a:p>
            <a:r>
              <a:rPr lang="en-US" sz="2200" dirty="0" smtClean="0"/>
              <a:t>. High-quality audio coding tools – time–frequency mapping techniques,</a:t>
            </a:r>
          </a:p>
          <a:p>
            <a:r>
              <a:rPr lang="en-US" sz="2200" dirty="0" smtClean="0"/>
              <a:t>advanced audio coding (AAC), and Twin VQ.</a:t>
            </a:r>
          </a:p>
          <a:p>
            <a:r>
              <a:rPr lang="en-US" sz="2200" dirty="0" smtClean="0"/>
              <a:t>. Synthetic audio tools – text-to-speech (TTS) and structured audio.</a:t>
            </a:r>
          </a:p>
        </p:txBody>
      </p:sp>
      <p:pic>
        <p:nvPicPr>
          <p:cNvPr id="4098" name="Picture 2"/>
          <p:cNvPicPr>
            <a:picLocks noChangeAspect="1" noChangeArrowheads="1"/>
          </p:cNvPicPr>
          <p:nvPr/>
        </p:nvPicPr>
        <p:blipFill>
          <a:blip r:embed="rId2" cstate="print"/>
          <a:srcRect/>
          <a:stretch>
            <a:fillRect/>
          </a:stretch>
        </p:blipFill>
        <p:spPr bwMode="auto">
          <a:xfrm>
            <a:off x="3286116" y="4448165"/>
            <a:ext cx="5685339" cy="2409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357166"/>
            <a:ext cx="8572560" cy="6186309"/>
          </a:xfrm>
          <a:prstGeom prst="rect">
            <a:avLst/>
          </a:prstGeom>
        </p:spPr>
        <p:txBody>
          <a:bodyPr wrap="square">
            <a:spAutoFit/>
          </a:bodyPr>
          <a:lstStyle/>
          <a:p>
            <a:r>
              <a:rPr lang="en-US" sz="2200" b="1" dirty="0" smtClean="0"/>
              <a:t>Natural Audio</a:t>
            </a:r>
          </a:p>
          <a:p>
            <a:r>
              <a:rPr lang="en-US" sz="2200" dirty="0" smtClean="0"/>
              <a:t>The PARA coder core provides two sets of tools. The harmonic vector excitation</a:t>
            </a:r>
          </a:p>
          <a:p>
            <a:r>
              <a:rPr lang="en-US" sz="2200" dirty="0" smtClean="0"/>
              <a:t>coding (HVXC) tools allow coding of speech signals at 2 </a:t>
            </a:r>
            <a:r>
              <a:rPr lang="en-US" sz="2200" dirty="0" err="1" smtClean="0"/>
              <a:t>kbit</a:t>
            </a:r>
            <a:r>
              <a:rPr lang="en-US" sz="2200" dirty="0" smtClean="0"/>
              <a:t>/s. The individual</a:t>
            </a:r>
          </a:p>
          <a:p>
            <a:r>
              <a:rPr lang="en-US" sz="2200" dirty="0" smtClean="0"/>
              <a:t>line coding tools allow coding of </a:t>
            </a:r>
            <a:r>
              <a:rPr lang="en-US" sz="2200" dirty="0" err="1" smtClean="0"/>
              <a:t>nonspeech</a:t>
            </a:r>
            <a:r>
              <a:rPr lang="en-US" sz="2200" dirty="0" smtClean="0"/>
              <a:t> signals such as music at bit rates of</a:t>
            </a:r>
          </a:p>
          <a:p>
            <a:r>
              <a:rPr lang="en-US" sz="2200" dirty="0" smtClean="0"/>
              <a:t>4 </a:t>
            </a:r>
            <a:r>
              <a:rPr lang="en-US" sz="2200" dirty="0" err="1" smtClean="0"/>
              <a:t>kbit</a:t>
            </a:r>
            <a:r>
              <a:rPr lang="en-US" sz="2200" dirty="0" smtClean="0"/>
              <a:t>/s and higher. Both sets of tools allow independent change of speed and</a:t>
            </a:r>
          </a:p>
          <a:p>
            <a:r>
              <a:rPr lang="en-US" sz="2200" dirty="0" smtClean="0"/>
              <a:t>pitch during the decoding and can be combined to handle a wider range of signals</a:t>
            </a:r>
          </a:p>
          <a:p>
            <a:r>
              <a:rPr lang="en-US" sz="2200" dirty="0" smtClean="0"/>
              <a:t>and bit rates.</a:t>
            </a:r>
          </a:p>
          <a:p>
            <a:endParaRPr lang="en-US" sz="2200" dirty="0" smtClean="0"/>
          </a:p>
          <a:p>
            <a:r>
              <a:rPr lang="en-US" sz="2200" dirty="0" smtClean="0"/>
              <a:t>The CELP coder is designed for speech coding at two different sampling frequencies: 8 and 16 kHz. The speech coders using the 8 kHz sampling rate are referred to as narrowband coders and those using the 16 kHz sampling rate as wideband coders.</a:t>
            </a:r>
          </a:p>
          <a:p>
            <a:endParaRPr lang="en-US" sz="2200" dirty="0" smtClean="0"/>
          </a:p>
          <a:p>
            <a:r>
              <a:rPr lang="en-US" sz="2200" dirty="0" smtClean="0"/>
              <a:t>The T/F coder provides high-end audio coding and is based on MPEG-2 AAC</a:t>
            </a:r>
          </a:p>
          <a:p>
            <a:r>
              <a:rPr lang="en-US" sz="2200" dirty="0" smtClean="0"/>
              <a:t>coding. The MPEG-2 AAC is a state-of-the-art audio compression algorithm that</a:t>
            </a:r>
          </a:p>
          <a:p>
            <a:r>
              <a:rPr lang="en-US" sz="2200" dirty="0" smtClean="0"/>
              <a:t>provides compression superior to that provided by order algorithms. AAC is a </a:t>
            </a:r>
            <a:r>
              <a:rPr lang="en-US" sz="2200" dirty="0" err="1" smtClean="0"/>
              <a:t>transformcoder</a:t>
            </a:r>
            <a:r>
              <a:rPr lang="en-US" sz="2200" dirty="0" smtClean="0"/>
              <a:t> and uses a filter bank with a finer frequency resolution that enables</a:t>
            </a:r>
          </a:p>
          <a:p>
            <a:r>
              <a:rPr lang="en-US" sz="2200" dirty="0" smtClean="0"/>
              <a:t>superior signal compression.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14290"/>
            <a:ext cx="8643998" cy="5509200"/>
          </a:xfrm>
          <a:prstGeom prst="rect">
            <a:avLst/>
          </a:prstGeom>
        </p:spPr>
        <p:txBody>
          <a:bodyPr wrap="square">
            <a:spAutoFit/>
          </a:bodyPr>
          <a:lstStyle/>
          <a:p>
            <a:r>
              <a:rPr lang="en-US" sz="2200" b="1" dirty="0" smtClean="0"/>
              <a:t>Synthetic Audio</a:t>
            </a:r>
          </a:p>
          <a:p>
            <a:r>
              <a:rPr lang="en-US" sz="2200" dirty="0" smtClean="0"/>
              <a:t>The text-to-speech (TTS) system synthesizes speech as its output when a text is provided as its input. In this case, the TTS changes the text into a string of phonetic</a:t>
            </a:r>
          </a:p>
          <a:p>
            <a:r>
              <a:rPr lang="en-US" sz="2200" dirty="0" smtClean="0"/>
              <a:t>symbols and the corresponding basic synthetic units are retrieved from the </a:t>
            </a:r>
            <a:r>
              <a:rPr lang="en-US" sz="2200" dirty="0" err="1" smtClean="0"/>
              <a:t>preprepared</a:t>
            </a:r>
            <a:r>
              <a:rPr lang="en-US" sz="2200" dirty="0" smtClean="0"/>
              <a:t> database. The MPEG-4 TTS not only can synthesize speech according to the input speech, but also executes several other functions:</a:t>
            </a:r>
          </a:p>
          <a:p>
            <a:endParaRPr lang="en-US" sz="2200" dirty="0" smtClean="0"/>
          </a:p>
          <a:p>
            <a:r>
              <a:rPr lang="en-US" sz="2200" dirty="0" smtClean="0"/>
              <a:t>. speech synthesis with the original prosody from the original speech</a:t>
            </a:r>
          </a:p>
          <a:p>
            <a:r>
              <a:rPr lang="en-US" sz="2200" dirty="0" smtClean="0"/>
              <a:t>. synchronized speech synthesis with facial animation (FA) tools</a:t>
            </a:r>
          </a:p>
          <a:p>
            <a:r>
              <a:rPr lang="en-US" sz="2200" dirty="0" smtClean="0"/>
              <a:t>. synchronized dubbing with moving pictures, not by recorded sound, but by text</a:t>
            </a:r>
          </a:p>
          <a:p>
            <a:r>
              <a:rPr lang="en-US" sz="2200" dirty="0" smtClean="0"/>
              <a:t>and some lip shape information</a:t>
            </a:r>
          </a:p>
          <a:p>
            <a:r>
              <a:rPr lang="en-US" sz="2200" dirty="0" smtClean="0"/>
              <a:t>. functions such as stop, resume, forward, backward without breaking</a:t>
            </a:r>
          </a:p>
          <a:p>
            <a:r>
              <a:rPr lang="en-US" sz="2200" dirty="0" smtClean="0"/>
              <a:t>the prosody, even in the applications with facial animation (FA)/motion pictures</a:t>
            </a:r>
          </a:p>
          <a:p>
            <a:r>
              <a:rPr lang="en-US" sz="2200" dirty="0" smtClean="0"/>
              <a:t>(MP)</a:t>
            </a:r>
          </a:p>
          <a:p>
            <a:r>
              <a:rPr lang="en-US" sz="2200" dirty="0" smtClean="0"/>
              <a:t>. ability of users to change the replaying speed, tone, volume, speaker’s sex, and</a:t>
            </a:r>
          </a:p>
          <a:p>
            <a:r>
              <a:rPr lang="en-US" sz="2200" dirty="0" smtClean="0"/>
              <a:t>age.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136525" y="333375"/>
            <a:ext cx="9007475" cy="5969000"/>
          </a:xfrm>
          <a:prstGeom prst="rect">
            <a:avLst/>
          </a:prstGeom>
          <a:noFill/>
          <a:ln w="9525">
            <a:noFill/>
            <a:round/>
            <a:headEnd/>
            <a:tailEnd/>
          </a:ln>
          <a:effectLst/>
        </p:spPr>
        <p:txBody>
          <a:bodyPr lIns="90000" tIns="45000" rIns="90000" bIns="45000"/>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a:solidFill>
                  <a:srgbClr val="000000"/>
                </a:solidFill>
                <a:cs typeface="Arial" charset="0"/>
              </a:rPr>
              <a:t>Multiplexing and Synchronization of AVOs</a:t>
            </a: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cs typeface="Arial Unicode MS" pitchFamily="32" charset="0"/>
              </a:rPr>
              <a:t>AV object data is conveyed in one or more Elementary Streams. The streams are characterized by the Quality of Service (QoS) they request for transmission (e.g., maximum bit rate, bit error rate, etc.), as well as other parameters, including stream type information to determine the required decoder resources and the precision for encoding timing information. How such streaming information is transported in a synchronized manner from source to destination, exploiting different QoS as available from the network, is specified in terms of an Access Unit Layer and a conceptual two-layer multiplexer, as depicted in </a:t>
            </a:r>
            <a:r>
              <a:rPr lang="en-US">
                <a:solidFill>
                  <a:srgbClr val="CCCCFF"/>
                </a:solidFill>
                <a:cs typeface="Arial Unicode MS" pitchFamily="32" charset="0"/>
                <a:hlinkClick r:id="rId3"/>
              </a:rPr>
              <a:t>Figure 2</a:t>
            </a:r>
            <a:r>
              <a:rPr lang="en-US">
                <a:solidFill>
                  <a:srgbClr val="000000"/>
                </a:solidFill>
                <a:cs typeface="Arial Unicode MS" pitchFamily="32" charset="0"/>
              </a:rPr>
              <a:t> </a:t>
            </a:r>
          </a:p>
          <a:p>
            <a:pPr>
              <a:lnSpc>
                <a:spcPct val="100000"/>
              </a:lnSpc>
              <a:spcBef>
                <a:spcPts val="2475"/>
              </a:spcBef>
              <a:spcAft>
                <a:spcPts val="24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cs typeface="Arial Unicode MS" pitchFamily="32" charset="0"/>
              </a:rPr>
              <a:t>The Access Unit Layer allows identification of Access Units (e.g., video or audio frames, scene description commands) in Elementary Streams, recovery of the AV object’s or scene description’s time base and enables synchronization among them. The Access Unit header can be configured in a large number of ways, allowing use in a broad spectrum of systems. </a:t>
            </a:r>
          </a:p>
          <a:p>
            <a:pPr>
              <a:lnSpc>
                <a:spcPct val="100000"/>
              </a:lnSpc>
              <a:spcBef>
                <a:spcPts val="2475"/>
              </a:spcBef>
              <a:spcAft>
                <a:spcPts val="24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cs typeface="Arial Unicode MS" pitchFamily="32" charset="0"/>
              </a:rPr>
              <a:t>The "FlexMux" (Flexible Multiplexing) Layer is fully specified by MPEG. It contains a multiplexing tool which allows grouping of Elementary Streams (ESs) with a low multiplexing overhead. This may be used, for example, to group ES with similar QoS requirements.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noChangeAspect="1" noChangeArrowheads="1"/>
          </p:cNvPicPr>
          <p:nvPr/>
        </p:nvPicPr>
        <p:blipFill>
          <a:blip r:embed="rId3" cstate="print"/>
          <a:srcRect/>
          <a:stretch>
            <a:fillRect/>
          </a:stretch>
        </p:blipFill>
        <p:spPr bwMode="auto">
          <a:xfrm>
            <a:off x="360363" y="323850"/>
            <a:ext cx="8459787" cy="59404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srcRect/>
          <a:stretch>
            <a:fillRect/>
          </a:stretch>
        </p:blipFill>
        <p:spPr bwMode="auto">
          <a:xfrm>
            <a:off x="285750" y="285750"/>
            <a:ext cx="8643938" cy="61436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1"/>
          <p:cNvSpPr txBox="1">
            <a:spLocks noChangeArrowheads="1"/>
          </p:cNvSpPr>
          <p:nvPr/>
        </p:nvSpPr>
        <p:spPr bwMode="auto">
          <a:xfrm>
            <a:off x="179388" y="1747838"/>
            <a:ext cx="8891587" cy="3421062"/>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b="1">
                <a:solidFill>
                  <a:srgbClr val="000000"/>
                </a:solidFill>
              </a:rPr>
              <a:t>Interaction with AVOs</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b="1">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In general, the user observes a scene that is composed following the design of the scene’s author. Depending on the degree of freedom allowed by the author, however, the user has the possibility to interact with the scene. Operations a user may be allowed to perform include: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a:solidFill>
                <a:srgbClr val="000000"/>
              </a:solidFill>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 change the viewing/listening point of the scene, e.g. by navigation through a scene;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 drag objects in the scene to a different position;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 trigger a cascade of events by clicking on a specific object, e.g. starting or stopping a video stream ;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 select the desired language when multiple language tracks are available;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 more complex kinds of behavior can also be triggered, e.g. a virtual phone rings, the user answers and a communication link is established.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1"/>
          <p:cNvPicPr>
            <a:picLocks noChangeAspect="1" noChangeArrowheads="1"/>
          </p:cNvPicPr>
          <p:nvPr/>
        </p:nvPicPr>
        <p:blipFill>
          <a:blip r:embed="rId3" cstate="print"/>
          <a:srcRect/>
          <a:stretch>
            <a:fillRect/>
          </a:stretch>
        </p:blipFill>
        <p:spPr bwMode="auto">
          <a:xfrm>
            <a:off x="828675" y="179388"/>
            <a:ext cx="7380288" cy="630078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3" cstate="print"/>
          <a:srcRect/>
          <a:stretch>
            <a:fillRect/>
          </a:stretch>
        </p:blipFill>
        <p:spPr bwMode="auto">
          <a:xfrm>
            <a:off x="720725" y="360363"/>
            <a:ext cx="7920038" cy="59404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785794"/>
            <a:ext cx="8501122" cy="5509200"/>
          </a:xfrm>
          <a:prstGeom prst="rect">
            <a:avLst/>
          </a:prstGeom>
        </p:spPr>
        <p:txBody>
          <a:bodyPr wrap="square">
            <a:spAutoFit/>
          </a:bodyPr>
          <a:lstStyle/>
          <a:p>
            <a:r>
              <a:rPr lang="en-US" sz="2200" b="1" dirty="0" smtClean="0"/>
              <a:t>MPEG-4 Profiling</a:t>
            </a:r>
          </a:p>
          <a:p>
            <a:r>
              <a:rPr lang="en-US" sz="2200" dirty="0" smtClean="0"/>
              <a:t>MPEG-4 Visual profiles are defined in terms of visual object types. </a:t>
            </a:r>
          </a:p>
          <a:p>
            <a:pPr>
              <a:buFont typeface="Arial" pitchFamily="34" charset="0"/>
              <a:buChar char="•"/>
            </a:pPr>
            <a:r>
              <a:rPr lang="en-US" sz="2200" dirty="0" smtClean="0"/>
              <a:t>There are six </a:t>
            </a:r>
            <a:r>
              <a:rPr lang="fr-FR" sz="2200" dirty="0" err="1" smtClean="0"/>
              <a:t>video</a:t>
            </a:r>
            <a:r>
              <a:rPr lang="fr-FR" sz="2200" dirty="0" smtClean="0"/>
              <a:t> profiles: Simple profile, Simple </a:t>
            </a:r>
            <a:r>
              <a:rPr lang="fr-FR" sz="2200" dirty="0" err="1" smtClean="0"/>
              <a:t>Scalable</a:t>
            </a:r>
            <a:r>
              <a:rPr lang="fr-FR" sz="2200" dirty="0" smtClean="0"/>
              <a:t> profile, </a:t>
            </a:r>
            <a:r>
              <a:rPr lang="fr-FR" sz="2200" dirty="0" err="1" smtClean="0"/>
              <a:t>Core</a:t>
            </a:r>
            <a:r>
              <a:rPr lang="fr-FR" sz="2200" dirty="0" smtClean="0"/>
              <a:t> profile, Main profile, </a:t>
            </a:r>
            <a:r>
              <a:rPr lang="en-US" sz="2200" dirty="0" smtClean="0"/>
              <a:t>N-bit profile, and Scalable Texture profile. </a:t>
            </a:r>
          </a:p>
          <a:p>
            <a:pPr>
              <a:buFont typeface="Arial" pitchFamily="34" charset="0"/>
              <a:buChar char="•"/>
            </a:pPr>
            <a:r>
              <a:rPr lang="en-US" sz="2200" dirty="0" smtClean="0"/>
              <a:t>There are two synthetic visual profiles: the Basic Animated Texture profile and Single Facial Animation profile. There is one hybrid profile, Hybrid profile, that combines video object types with synthetic visual object types.</a:t>
            </a:r>
          </a:p>
          <a:p>
            <a:endParaRPr lang="en-US" sz="2200" dirty="0" smtClean="0"/>
          </a:p>
          <a:p>
            <a:r>
              <a:rPr lang="en-US" sz="2200" dirty="0" smtClean="0"/>
              <a:t>MPEG-4 Audio consists of four profiles: Main profile, Scalable profile, Speech</a:t>
            </a:r>
          </a:p>
          <a:p>
            <a:r>
              <a:rPr lang="en-US" sz="2200" dirty="0" smtClean="0"/>
              <a:t>profile, and Synthetic profile. The Main profile and Scalable profile consist of</a:t>
            </a:r>
          </a:p>
          <a:p>
            <a:r>
              <a:rPr lang="en-US" sz="2200" dirty="0" smtClean="0"/>
              <a:t>four levels. The Speech profile consists of two levels, and the Synthetic profile consists of three levels.</a:t>
            </a:r>
          </a:p>
          <a:p>
            <a:endParaRPr lang="en-US" sz="2200" dirty="0" smtClean="0"/>
          </a:p>
          <a:p>
            <a:r>
              <a:rPr lang="en-US" sz="2200" dirty="0" smtClean="0"/>
              <a:t>MPEG-4 Systems also specifies a number of profiles. There are three types of</a:t>
            </a:r>
          </a:p>
          <a:p>
            <a:r>
              <a:rPr lang="en-US" sz="2200" dirty="0" smtClean="0"/>
              <a:t>profiles: Object Descriptor (OD) profile, Scene Graph profiles, and Graphics profiles.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612845"/>
            <a:ext cx="8572560" cy="6001643"/>
          </a:xfrm>
          <a:prstGeom prst="rect">
            <a:avLst/>
          </a:prstGeom>
        </p:spPr>
        <p:txBody>
          <a:bodyPr wrap="square">
            <a:spAutoFit/>
          </a:bodyPr>
          <a:lstStyle/>
          <a:p>
            <a:r>
              <a:rPr lang="en-US" sz="2400" b="1" dirty="0" smtClean="0"/>
              <a:t>H.264/AVC (MPEG-4)</a:t>
            </a:r>
          </a:p>
          <a:p>
            <a:r>
              <a:rPr lang="en-US" sz="2400" dirty="0" smtClean="0"/>
              <a:t>The video coding standards to date have not been able to address all the needs required by varying bit rates of different applications and at the same time meeting the quality requirements. H.264/AVC applications for video content include, but are not limited to, the following:</a:t>
            </a:r>
          </a:p>
          <a:p>
            <a:r>
              <a:rPr lang="en-US" sz="2400" dirty="0" smtClean="0"/>
              <a:t>. CATV – cable TV on optical networks, copper, and so on</a:t>
            </a:r>
          </a:p>
          <a:p>
            <a:r>
              <a:rPr lang="en-US" sz="2400" dirty="0" smtClean="0"/>
              <a:t>. DBS – direct broadcast satellite video services</a:t>
            </a:r>
          </a:p>
          <a:p>
            <a:r>
              <a:rPr lang="en-US" sz="2400" dirty="0" smtClean="0"/>
              <a:t>. DSL – digital subscriber line video services</a:t>
            </a:r>
          </a:p>
          <a:p>
            <a:r>
              <a:rPr lang="en-US" sz="2400" dirty="0" smtClean="0"/>
              <a:t>. DTTB – digital terrestrial television broadcasting</a:t>
            </a:r>
          </a:p>
          <a:p>
            <a:r>
              <a:rPr lang="en-US" sz="2400" dirty="0" smtClean="0"/>
              <a:t>. ISM – interactive storage media (optical disks, etc.)</a:t>
            </a:r>
          </a:p>
          <a:p>
            <a:r>
              <a:rPr lang="en-US" sz="2400" dirty="0" smtClean="0"/>
              <a:t>. MMM – multimedia mailing</a:t>
            </a:r>
          </a:p>
          <a:p>
            <a:r>
              <a:rPr lang="en-US" sz="2400" dirty="0" smtClean="0"/>
              <a:t>. MSPN – multimedia services over packet networks</a:t>
            </a:r>
          </a:p>
          <a:p>
            <a:r>
              <a:rPr lang="en-US" sz="2400" dirty="0" smtClean="0"/>
              <a:t>. RTC – real-time conversational services (videoconferencing, videophone, etc.)</a:t>
            </a:r>
          </a:p>
          <a:p>
            <a:r>
              <a:rPr lang="en-US" sz="2400" dirty="0" smtClean="0"/>
              <a:t>. RVS – remote video surveillance</a:t>
            </a:r>
          </a:p>
          <a:p>
            <a:r>
              <a:rPr lang="en-US" sz="2400" dirty="0" smtClean="0"/>
              <a:t>. SSM – serial storage media (digital VTR, etc.).</a:t>
            </a:r>
            <a:endParaRPr lang="el-GR" sz="2400" dirty="0"/>
          </a:p>
        </p:txBody>
      </p:sp>
      <p:sp>
        <p:nvSpPr>
          <p:cNvPr id="3" name="2 - TextBox"/>
          <p:cNvSpPr txBox="1"/>
          <p:nvPr/>
        </p:nvSpPr>
        <p:spPr>
          <a:xfrm>
            <a:off x="4572000" y="285728"/>
            <a:ext cx="1713931" cy="400110"/>
          </a:xfrm>
          <a:prstGeom prst="rect">
            <a:avLst/>
          </a:prstGeom>
          <a:noFill/>
        </p:spPr>
        <p:txBody>
          <a:bodyPr wrap="none" rtlCol="0">
            <a:spAutoFit/>
          </a:bodyPr>
          <a:lstStyle/>
          <a:p>
            <a:r>
              <a:rPr lang="el-GR" sz="2000" b="1" dirty="0" smtClean="0"/>
              <a:t>Σελ. 382-389</a:t>
            </a:r>
            <a:endParaRPr lang="el-GR" sz="2000"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214291"/>
            <a:ext cx="8572560" cy="5262979"/>
          </a:xfrm>
          <a:prstGeom prst="rect">
            <a:avLst/>
          </a:prstGeom>
        </p:spPr>
        <p:txBody>
          <a:bodyPr wrap="square">
            <a:spAutoFit/>
          </a:bodyPr>
          <a:lstStyle/>
          <a:p>
            <a:r>
              <a:rPr lang="en-US" sz="2400" b="1" dirty="0" smtClean="0"/>
              <a:t>Robust (Error Resilient) Video Transmission</a:t>
            </a:r>
          </a:p>
          <a:p>
            <a:r>
              <a:rPr lang="en-US" sz="2400" dirty="0" smtClean="0"/>
              <a:t>One of the key problems faced by previous standards is their layered nature, which results in less robust video transmission in packet </a:t>
            </a:r>
            <a:r>
              <a:rPr lang="en-US" sz="2400" dirty="0" err="1" smtClean="0"/>
              <a:t>lossy</a:t>
            </a:r>
            <a:r>
              <a:rPr lang="en-US" sz="2400" dirty="0" smtClean="0"/>
              <a:t> environments. Previous standards contained header information about the slice/picture/GOP/sequence that was coded at the start of each slice/picture/GOP/sequence. The loss of packet containing this header information would make the data dependent on this header useless. H.264/AVC overcame this shortcoming by making the packets transmitted</a:t>
            </a:r>
          </a:p>
          <a:p>
            <a:r>
              <a:rPr lang="en-US" sz="2400" dirty="0" smtClean="0"/>
              <a:t>synchronously in a real-time multimedia environment self-contained. That is, each packet can be reconstructed without depending on the information from other packets.</a:t>
            </a:r>
          </a:p>
          <a:p>
            <a:r>
              <a:rPr lang="en-US" sz="2400" dirty="0" smtClean="0"/>
              <a:t>All information at higher layers is system-dependent, but not content-dependent, and is conveyed asynchronously. Parameters that change very frequently are added to the slice layer.</a:t>
            </a:r>
            <a:endParaRPr lang="el-GR" sz="2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85728"/>
            <a:ext cx="8643998" cy="5632311"/>
          </a:xfrm>
          <a:prstGeom prst="rect">
            <a:avLst/>
          </a:prstGeom>
        </p:spPr>
        <p:txBody>
          <a:bodyPr wrap="square">
            <a:spAutoFit/>
          </a:bodyPr>
          <a:lstStyle/>
          <a:p>
            <a:r>
              <a:rPr lang="en-US" sz="2400" b="1" dirty="0" smtClean="0"/>
              <a:t>Network Friendliness</a:t>
            </a:r>
          </a:p>
          <a:p>
            <a:r>
              <a:rPr lang="en-US" sz="2400" dirty="0" smtClean="0"/>
              <a:t>Previous video coding standards, such as H.261, MPEG-1, MPEG-2, and H.263, were mainly designed for special applications and transport protocols, usually in a circuit-switched, bit-stream oriented environment. Join Video Team experts realized the growing importance of packet-based data over fixed and wireless networks right at the beginning, and designed the video codec from that perspective. Common test cases for such transmission include fixed Internet conversational services as well</a:t>
            </a:r>
          </a:p>
          <a:p>
            <a:r>
              <a:rPr lang="en-US" sz="2400" dirty="0" smtClean="0"/>
              <a:t>as packet-switched conversational services and packet-switched streaming services over 3G mobile networks. These IP networks usually employ IP on the network layer, UDP at the transport layer, and RTP at the application layer. IP and UDP offer an unreliable datagram service, while RTP makes the transport of media possible. Sequence numbers are used to restore the out-of-order IP packets. RTP payload does not add to the bit stream, but specifies how the media information should be interpreted.</a:t>
            </a:r>
            <a:endParaRPr lang="el-GR"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335846"/>
            <a:ext cx="8429684" cy="4524315"/>
          </a:xfrm>
          <a:prstGeom prst="rect">
            <a:avLst/>
          </a:prstGeom>
        </p:spPr>
        <p:txBody>
          <a:bodyPr wrap="square">
            <a:spAutoFit/>
          </a:bodyPr>
          <a:lstStyle/>
          <a:p>
            <a:r>
              <a:rPr lang="en-US" sz="2400" b="1" dirty="0" smtClean="0"/>
              <a:t>Support for Different Bit Rates, Buffer Sizes, and Start-Up</a:t>
            </a:r>
          </a:p>
          <a:p>
            <a:r>
              <a:rPr lang="en-US" sz="2400" b="1" dirty="0" smtClean="0"/>
              <a:t>Delays of the Buffer</a:t>
            </a:r>
          </a:p>
          <a:p>
            <a:r>
              <a:rPr lang="en-US" sz="2400" dirty="0" smtClean="0"/>
              <a:t>In many video applications, the peak bit rate varies according to the network path and also fluctuates in time according to network conditions. In addition, the video bit streams are delivered to a variety of devices with different buffer capabilities.</a:t>
            </a:r>
          </a:p>
          <a:p>
            <a:r>
              <a:rPr lang="en-US" sz="2400" dirty="0" smtClean="0"/>
              <a:t>A flexible decoder buffer model, as suggested for H.264/AVC, would support this wide variety of video application conditions – bit rates, buffer sizes, and start-up delays of the buffer. The H.264/AVC Video coding standard requires that the bit stream to be transmitted should be decodable by a hypothetical reference decoder (HRD) without an underflow or overflow of the reference buffer. </a:t>
            </a:r>
            <a:endParaRPr lang="el-GR" sz="2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0" name="Picture 2"/>
          <p:cNvPicPr>
            <a:picLocks noChangeAspect="1" noChangeArrowheads="1"/>
          </p:cNvPicPr>
          <p:nvPr/>
        </p:nvPicPr>
        <p:blipFill>
          <a:blip r:embed="rId2" cstate="print"/>
          <a:srcRect/>
          <a:stretch>
            <a:fillRect/>
          </a:stretch>
        </p:blipFill>
        <p:spPr bwMode="auto">
          <a:xfrm>
            <a:off x="384303" y="1142985"/>
            <a:ext cx="8402539" cy="41100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197346"/>
            <a:ext cx="8715436" cy="4893647"/>
          </a:xfrm>
          <a:prstGeom prst="rect">
            <a:avLst/>
          </a:prstGeom>
        </p:spPr>
        <p:txBody>
          <a:bodyPr wrap="square">
            <a:spAutoFit/>
          </a:bodyPr>
          <a:lstStyle/>
          <a:p>
            <a:r>
              <a:rPr lang="en-US" sz="2400" b="1" dirty="0" smtClean="0"/>
              <a:t>Improved Prediction</a:t>
            </a:r>
          </a:p>
          <a:p>
            <a:r>
              <a:rPr lang="en-US" sz="2400" dirty="0" smtClean="0"/>
              <a:t>Earlier standards used a maximum of two prediction signals, one from a past frame and the other from a future frame in the bidirectional mode (B-picture). H.264/MPEG-4 allows multiple reference frames for prediction. A</a:t>
            </a:r>
          </a:p>
          <a:p>
            <a:r>
              <a:rPr lang="en-US" sz="2400" dirty="0" smtClean="0"/>
              <a:t>maximum of five reference frames may be used for prediction. Although this</a:t>
            </a:r>
          </a:p>
          <a:p>
            <a:r>
              <a:rPr lang="en-US" sz="2400" dirty="0" smtClean="0"/>
              <a:t>increases the complexity of the encoder, the encoder remains simple and the prediction is significantly improved. A multiple reference case of prediction signals from two past frames is illustrated in Figure 5.10.</a:t>
            </a:r>
          </a:p>
          <a:p>
            <a:r>
              <a:rPr lang="en-US" sz="2400" dirty="0" smtClean="0"/>
              <a:t>Figure 5.11 shows the graph for luminance PSNR versus bit rate for the CIF video sequence Mobile and Calendar (30 fps) compressed with H.264/AVC. The graph shows that the multiple reference prediction always gives a better performance – improvement of around 0.5 dB for low bit rates of the order of 0.5 Mbps and around 1 dB for higher bit rates of the order of 2.5 Mbps.</a:t>
            </a:r>
            <a:endParaRPr lang="el-G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cstate="print"/>
          <a:srcRect/>
          <a:stretch>
            <a:fillRect/>
          </a:stretch>
        </p:blipFill>
        <p:spPr bwMode="auto">
          <a:xfrm>
            <a:off x="360363" y="179388"/>
            <a:ext cx="6480175" cy="5759450"/>
          </a:xfrm>
          <a:prstGeom prst="rect">
            <a:avLst/>
          </a:prstGeom>
          <a:noFill/>
          <a:ln w="9525">
            <a:noFill/>
            <a:round/>
            <a:headEnd/>
            <a:tailEnd/>
          </a:ln>
          <a:effectLst/>
        </p:spPr>
      </p:pic>
      <p:sp>
        <p:nvSpPr>
          <p:cNvPr id="29698" name="Text Box 2"/>
          <p:cNvSpPr txBox="1">
            <a:spLocks noChangeArrowheads="1"/>
          </p:cNvSpPr>
          <p:nvPr/>
        </p:nvSpPr>
        <p:spPr bwMode="auto">
          <a:xfrm>
            <a:off x="3800475" y="6037263"/>
            <a:ext cx="5041900" cy="566737"/>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Διάβασμα: http://en.wikipedia.org/wiki/Post_Office_Protocol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474" name="Picture 2"/>
          <p:cNvPicPr>
            <a:picLocks noChangeAspect="1" noChangeArrowheads="1"/>
          </p:cNvPicPr>
          <p:nvPr/>
        </p:nvPicPr>
        <p:blipFill>
          <a:blip r:embed="rId2" cstate="print"/>
          <a:srcRect/>
          <a:stretch>
            <a:fillRect/>
          </a:stretch>
        </p:blipFill>
        <p:spPr bwMode="auto">
          <a:xfrm>
            <a:off x="500034" y="500042"/>
            <a:ext cx="7267575" cy="1962150"/>
          </a:xfrm>
          <a:prstGeom prst="rect">
            <a:avLst/>
          </a:prstGeom>
          <a:noFill/>
          <a:ln w="9525">
            <a:noFill/>
            <a:miter lim="800000"/>
            <a:headEnd/>
            <a:tailEnd/>
          </a:ln>
          <a:effectLst/>
        </p:spPr>
      </p:pic>
      <p:pic>
        <p:nvPicPr>
          <p:cNvPr id="361475" name="Picture 3"/>
          <p:cNvPicPr>
            <a:picLocks noChangeAspect="1" noChangeArrowheads="1"/>
          </p:cNvPicPr>
          <p:nvPr/>
        </p:nvPicPr>
        <p:blipFill>
          <a:blip r:embed="rId3" cstate="print"/>
          <a:srcRect/>
          <a:stretch>
            <a:fillRect/>
          </a:stretch>
        </p:blipFill>
        <p:spPr bwMode="auto">
          <a:xfrm>
            <a:off x="976313" y="2428868"/>
            <a:ext cx="7191375" cy="2333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8" name="Picture 2"/>
          <p:cNvPicPr>
            <a:picLocks noChangeAspect="1" noChangeArrowheads="1"/>
          </p:cNvPicPr>
          <p:nvPr/>
        </p:nvPicPr>
        <p:blipFill>
          <a:blip r:embed="rId2" cstate="print"/>
          <a:srcRect/>
          <a:stretch>
            <a:fillRect/>
          </a:stretch>
        </p:blipFill>
        <p:spPr bwMode="auto">
          <a:xfrm>
            <a:off x="919163" y="1128713"/>
            <a:ext cx="7305675" cy="4600575"/>
          </a:xfrm>
          <a:prstGeom prst="rect">
            <a:avLst/>
          </a:prstGeom>
          <a:noFill/>
          <a:ln w="9525">
            <a:noFill/>
            <a:miter lim="800000"/>
            <a:headEnd/>
            <a:tailEnd/>
          </a:ln>
          <a:effectLst/>
        </p:spPr>
      </p:pic>
      <p:sp>
        <p:nvSpPr>
          <p:cNvPr id="3" name="2 - TextBox"/>
          <p:cNvSpPr txBox="1"/>
          <p:nvPr/>
        </p:nvSpPr>
        <p:spPr>
          <a:xfrm>
            <a:off x="2928926" y="5929330"/>
            <a:ext cx="2364493" cy="369332"/>
          </a:xfrm>
          <a:prstGeom prst="rect">
            <a:avLst/>
          </a:prstGeom>
          <a:noFill/>
        </p:spPr>
        <p:txBody>
          <a:bodyPr wrap="none" rtlCol="0">
            <a:spAutoFit/>
          </a:bodyPr>
          <a:lstStyle/>
          <a:p>
            <a:r>
              <a:rPr lang="en-US" dirty="0" smtClean="0"/>
              <a:t>Peak Signal to Noise Ratio</a:t>
            </a:r>
            <a:endParaRPr lang="el-GR" dirty="0"/>
          </a:p>
        </p:txBody>
      </p:sp>
      <p:pic>
        <p:nvPicPr>
          <p:cNvPr id="362500" name="Picture 4" descr="&#10;L_\mathrm{dB} = 10 \log_{10} \bigg(\frac{P_1}{P_0}\bigg) \,&#10;"/>
          <p:cNvPicPr>
            <a:picLocks noChangeAspect="1" noChangeArrowheads="1"/>
          </p:cNvPicPr>
          <p:nvPr/>
        </p:nvPicPr>
        <p:blipFill>
          <a:blip r:embed="rId3" cstate="print"/>
          <a:srcRect/>
          <a:stretch>
            <a:fillRect/>
          </a:stretch>
        </p:blipFill>
        <p:spPr bwMode="auto">
          <a:xfrm>
            <a:off x="714348" y="5857892"/>
            <a:ext cx="1916313" cy="528638"/>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285728"/>
            <a:ext cx="8572560" cy="2031325"/>
          </a:xfrm>
          <a:prstGeom prst="rect">
            <a:avLst/>
          </a:prstGeom>
        </p:spPr>
        <p:txBody>
          <a:bodyPr wrap="square">
            <a:spAutoFit/>
          </a:bodyPr>
          <a:lstStyle/>
          <a:p>
            <a:r>
              <a:rPr lang="en-US" b="1" dirty="0" smtClean="0"/>
              <a:t>Improved Fractional Accuracy</a:t>
            </a:r>
          </a:p>
          <a:p>
            <a:r>
              <a:rPr lang="en-US" dirty="0" smtClean="0"/>
              <a:t>Fractional </a:t>
            </a:r>
            <a:r>
              <a:rPr lang="en-US" dirty="0" err="1" smtClean="0"/>
              <a:t>pel</a:t>
            </a:r>
            <a:r>
              <a:rPr lang="en-US" dirty="0" smtClean="0"/>
              <a:t> values add significantly to the accuracy of the reconstructed image. These are imaginary </a:t>
            </a:r>
            <a:r>
              <a:rPr lang="en-US" dirty="0" err="1" smtClean="0"/>
              <a:t>pel</a:t>
            </a:r>
            <a:r>
              <a:rPr lang="en-US" dirty="0" smtClean="0"/>
              <a:t> positions assumed to be stationed between physical </a:t>
            </a:r>
            <a:r>
              <a:rPr lang="en-US" dirty="0" err="1" smtClean="0"/>
              <a:t>pels</a:t>
            </a:r>
            <a:r>
              <a:rPr lang="en-US" dirty="0" smtClean="0"/>
              <a:t>. Their values are evaluated using interpolation filters. Previous standards have incorporated half-</a:t>
            </a:r>
            <a:r>
              <a:rPr lang="en-US" dirty="0" err="1" smtClean="0"/>
              <a:t>pel</a:t>
            </a:r>
            <a:r>
              <a:rPr lang="en-US" dirty="0" smtClean="0"/>
              <a:t> and quarter-</a:t>
            </a:r>
            <a:r>
              <a:rPr lang="en-US" dirty="0" err="1" smtClean="0"/>
              <a:t>pel</a:t>
            </a:r>
            <a:r>
              <a:rPr lang="en-US" dirty="0" smtClean="0"/>
              <a:t> accuracies. H.264/AVC improves prediction capability by incorporating quarter-</a:t>
            </a:r>
            <a:r>
              <a:rPr lang="en-US" dirty="0" err="1" smtClean="0"/>
              <a:t>pel</a:t>
            </a:r>
            <a:r>
              <a:rPr lang="en-US" dirty="0" smtClean="0"/>
              <a:t> accuracies. This would increase the coding efficiency at high bit rates and at high video resolutions. Integer and fractional</a:t>
            </a:r>
          </a:p>
          <a:p>
            <a:r>
              <a:rPr lang="en-US" dirty="0" smtClean="0"/>
              <a:t>position of pixels in a block are presented in Figure 5.12</a:t>
            </a:r>
            <a:endParaRPr lang="el-GR" dirty="0"/>
          </a:p>
        </p:txBody>
      </p:sp>
      <p:pic>
        <p:nvPicPr>
          <p:cNvPr id="405506" name="Picture 2"/>
          <p:cNvPicPr>
            <a:picLocks noChangeAspect="1" noChangeArrowheads="1"/>
          </p:cNvPicPr>
          <p:nvPr/>
        </p:nvPicPr>
        <p:blipFill>
          <a:blip r:embed="rId2" cstate="print"/>
          <a:srcRect/>
          <a:stretch>
            <a:fillRect/>
          </a:stretch>
        </p:blipFill>
        <p:spPr bwMode="auto">
          <a:xfrm>
            <a:off x="1509853" y="2357430"/>
            <a:ext cx="6419733" cy="4043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285728"/>
            <a:ext cx="8572560" cy="3046988"/>
          </a:xfrm>
          <a:prstGeom prst="rect">
            <a:avLst/>
          </a:prstGeom>
        </p:spPr>
        <p:txBody>
          <a:bodyPr wrap="square">
            <a:spAutoFit/>
          </a:bodyPr>
          <a:lstStyle/>
          <a:p>
            <a:r>
              <a:rPr lang="en-US" sz="2400" b="1" dirty="0" smtClean="0"/>
              <a:t>Overlay Coding Technique</a:t>
            </a:r>
          </a:p>
          <a:p>
            <a:r>
              <a:rPr lang="en-US" sz="2400" dirty="0" smtClean="0"/>
              <a:t>Faded transitions are such that the pictures of two scenes are laid on top of each other in a semitransparent manner, and the transparency of the pictures at the top gradually changes in the transition period. Motion compensation is not a powerful enough method to represent the changes between pictures in the transition during a faded scene. H.264/AVC utilizes an overlay coding technique that provides over 50 percent bit rate savings in both cross-fades and through-fades compared to earlier techniques.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64" y="1196752"/>
            <a:ext cx="8715436" cy="3046988"/>
          </a:xfrm>
          <a:prstGeom prst="rect">
            <a:avLst/>
          </a:prstGeom>
        </p:spPr>
        <p:txBody>
          <a:bodyPr wrap="square">
            <a:spAutoFit/>
          </a:bodyPr>
          <a:lstStyle/>
          <a:p>
            <a:r>
              <a:rPr lang="en-US" sz="2400" b="1" dirty="0" smtClean="0"/>
              <a:t>Better Video Quality</a:t>
            </a:r>
          </a:p>
          <a:p>
            <a:r>
              <a:rPr lang="en-US" sz="2400" dirty="0" smtClean="0"/>
              <a:t>H.264/AVC employs blocks of different sizes and shapes, higher resolution fractional-</a:t>
            </a:r>
            <a:r>
              <a:rPr lang="en-US" sz="2400" dirty="0" err="1" smtClean="0"/>
              <a:t>pel</a:t>
            </a:r>
            <a:r>
              <a:rPr lang="en-US" sz="2400" dirty="0" smtClean="0"/>
              <a:t> motion estimation, and multiple reference frame selection. These provide better motion estimation/compensation. On the transform front, H.264/AVC uses integer-based transform, which approximates the DCT used in other standards besides eliminating the mismatch problem in its inverse transform. Hence, the video received is of very good quality compared to the previous standards.</a:t>
            </a:r>
            <a:endParaRPr lang="el-GR" sz="2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285728"/>
            <a:ext cx="8858280" cy="2677656"/>
          </a:xfrm>
          <a:prstGeom prst="rect">
            <a:avLst/>
          </a:prstGeom>
        </p:spPr>
        <p:txBody>
          <a:bodyPr wrap="square">
            <a:spAutoFit/>
          </a:bodyPr>
          <a:lstStyle/>
          <a:p>
            <a:r>
              <a:rPr lang="en-US" sz="2400" b="1" dirty="0" smtClean="0"/>
              <a:t>Group Capabilities</a:t>
            </a:r>
          </a:p>
          <a:p>
            <a:r>
              <a:rPr lang="en-US" sz="2400" dirty="0" smtClean="0"/>
              <a:t>H.264/AVC grouped its capabilities into profiles and levels – Baseline, Main, and Extended profile. It is easier to design a decoder if the profile, level, and hence the capabilities are known in advance. The three profiles and their proposed areas of applications are shown in Table 5.8.</a:t>
            </a:r>
          </a:p>
          <a:p>
            <a:endParaRPr lang="en-US" sz="2400" dirty="0" smtClean="0"/>
          </a:p>
          <a:p>
            <a:endParaRPr lang="el-GR" sz="2400" dirty="0"/>
          </a:p>
        </p:txBody>
      </p:sp>
      <p:pic>
        <p:nvPicPr>
          <p:cNvPr id="406530" name="Picture 2"/>
          <p:cNvPicPr>
            <a:picLocks noChangeAspect="1" noChangeArrowheads="1"/>
          </p:cNvPicPr>
          <p:nvPr/>
        </p:nvPicPr>
        <p:blipFill>
          <a:blip r:embed="rId2" cstate="print"/>
          <a:srcRect/>
          <a:stretch>
            <a:fillRect/>
          </a:stretch>
        </p:blipFill>
        <p:spPr bwMode="auto">
          <a:xfrm>
            <a:off x="998613" y="2566988"/>
            <a:ext cx="7502477" cy="25050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p:cNvPicPr>
            <a:picLocks noChangeAspect="1" noChangeArrowheads="1"/>
          </p:cNvPicPr>
          <p:nvPr/>
        </p:nvPicPr>
        <p:blipFill>
          <a:blip r:embed="rId2" cstate="print"/>
          <a:srcRect/>
          <a:stretch>
            <a:fillRect/>
          </a:stretch>
        </p:blipFill>
        <p:spPr bwMode="auto">
          <a:xfrm>
            <a:off x="857224" y="919183"/>
            <a:ext cx="6696075" cy="5438775"/>
          </a:xfrm>
          <a:prstGeom prst="rect">
            <a:avLst/>
          </a:prstGeom>
          <a:noFill/>
          <a:ln w="9525">
            <a:noFill/>
            <a:miter lim="800000"/>
            <a:headEnd/>
            <a:tailEnd/>
          </a:ln>
          <a:effectLst/>
        </p:spPr>
      </p:pic>
      <p:sp>
        <p:nvSpPr>
          <p:cNvPr id="3" name="2 - TextBox"/>
          <p:cNvSpPr txBox="1"/>
          <p:nvPr/>
        </p:nvSpPr>
        <p:spPr>
          <a:xfrm>
            <a:off x="571472" y="285728"/>
            <a:ext cx="1412566" cy="369332"/>
          </a:xfrm>
          <a:prstGeom prst="rect">
            <a:avLst/>
          </a:prstGeom>
          <a:noFill/>
        </p:spPr>
        <p:txBody>
          <a:bodyPr wrap="none" rtlCol="0">
            <a:spAutoFit/>
          </a:bodyPr>
          <a:lstStyle/>
          <a:p>
            <a:r>
              <a:rPr lang="el-GR" b="1" dirty="0" smtClean="0"/>
              <a:t>Σελ 390-</a:t>
            </a:r>
            <a:r>
              <a:rPr lang="en-US" b="1" dirty="0" smtClean="0"/>
              <a:t>398</a:t>
            </a:r>
            <a:endParaRPr lang="el-GR"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p:cNvPicPr>
            <a:picLocks noChangeAspect="1" noChangeArrowheads="1"/>
          </p:cNvPicPr>
          <p:nvPr/>
        </p:nvPicPr>
        <p:blipFill>
          <a:blip r:embed="rId2" cstate="print"/>
          <a:srcRect/>
          <a:stretch>
            <a:fillRect/>
          </a:stretch>
        </p:blipFill>
        <p:spPr bwMode="auto">
          <a:xfrm>
            <a:off x="428596" y="214290"/>
            <a:ext cx="8239558" cy="4549669"/>
          </a:xfrm>
          <a:prstGeom prst="rect">
            <a:avLst/>
          </a:prstGeom>
          <a:noFill/>
          <a:ln w="9525">
            <a:noFill/>
            <a:miter lim="800000"/>
            <a:headEnd/>
            <a:tailEnd/>
          </a:ln>
          <a:effectLst/>
        </p:spPr>
      </p:pic>
      <p:sp>
        <p:nvSpPr>
          <p:cNvPr id="3" name="2 - Ορθογώνιο"/>
          <p:cNvSpPr/>
          <p:nvPr/>
        </p:nvSpPr>
        <p:spPr>
          <a:xfrm>
            <a:off x="214282" y="4714884"/>
            <a:ext cx="8786874" cy="1631216"/>
          </a:xfrm>
          <a:prstGeom prst="rect">
            <a:avLst/>
          </a:prstGeom>
        </p:spPr>
        <p:txBody>
          <a:bodyPr wrap="square">
            <a:spAutoFit/>
          </a:bodyPr>
          <a:lstStyle/>
          <a:p>
            <a:r>
              <a:rPr lang="en-US" sz="2000" dirty="0" smtClean="0"/>
              <a:t>Common video formats used are CIF and QCIF, as shown in Figure 5.15. The</a:t>
            </a:r>
          </a:p>
          <a:p>
            <a:r>
              <a:rPr lang="en-US" sz="2000" dirty="0" smtClean="0"/>
              <a:t>luminance and chrominance blocks follow the 4 : 2 : 0 format. A picture is divided</a:t>
            </a:r>
            <a:r>
              <a:rPr lang="el-GR" sz="2000" dirty="0" smtClean="0"/>
              <a:t> </a:t>
            </a:r>
            <a:r>
              <a:rPr lang="en-US" sz="2000" dirty="0" smtClean="0"/>
              <a:t>into </a:t>
            </a:r>
            <a:r>
              <a:rPr lang="en-US" sz="2000" dirty="0" err="1" smtClean="0"/>
              <a:t>macroblocks</a:t>
            </a:r>
            <a:r>
              <a:rPr lang="en-US" sz="2000" dirty="0" smtClean="0"/>
              <a:t> of 16 </a:t>
            </a:r>
            <a:r>
              <a:rPr lang="el-GR" sz="2000" dirty="0" smtClean="0"/>
              <a:t>Χ</a:t>
            </a:r>
            <a:r>
              <a:rPr lang="en-US" sz="2000" dirty="0" smtClean="0"/>
              <a:t>16 </a:t>
            </a:r>
            <a:r>
              <a:rPr lang="en-US" sz="2000" dirty="0" err="1" smtClean="0"/>
              <a:t>luma</a:t>
            </a:r>
            <a:r>
              <a:rPr lang="en-US" sz="2000" dirty="0" smtClean="0"/>
              <a:t> samples with two associated 8</a:t>
            </a:r>
            <a:r>
              <a:rPr lang="el-GR" sz="2000" dirty="0" smtClean="0"/>
              <a:t>Χ</a:t>
            </a:r>
            <a:r>
              <a:rPr lang="en-US" sz="2000" dirty="0" smtClean="0"/>
              <a:t>8 </a:t>
            </a:r>
            <a:r>
              <a:rPr lang="en-US" sz="2000" dirty="0" err="1" smtClean="0"/>
              <a:t>chroma</a:t>
            </a:r>
            <a:r>
              <a:rPr lang="el-GR" sz="2000" dirty="0" smtClean="0"/>
              <a:t> </a:t>
            </a:r>
            <a:r>
              <a:rPr lang="en-US" sz="2000" dirty="0" smtClean="0"/>
              <a:t>samples.</a:t>
            </a:r>
            <a:r>
              <a:rPr lang="el-GR" sz="2000" dirty="0" smtClean="0"/>
              <a:t> </a:t>
            </a:r>
            <a:r>
              <a:rPr lang="en-US" sz="2000" dirty="0" smtClean="0"/>
              <a:t>A set of </a:t>
            </a:r>
            <a:r>
              <a:rPr lang="en-US" sz="2000" dirty="0" err="1" smtClean="0"/>
              <a:t>macroblocks</a:t>
            </a:r>
            <a:r>
              <a:rPr lang="en-US" sz="2000" dirty="0" smtClean="0"/>
              <a:t> forms a slice. Each </a:t>
            </a:r>
            <a:r>
              <a:rPr lang="en-US" sz="2000" dirty="0" err="1" smtClean="0"/>
              <a:t>macroblock</a:t>
            </a:r>
            <a:r>
              <a:rPr lang="en-US" sz="2000" dirty="0" smtClean="0"/>
              <a:t> belongs to exactly</a:t>
            </a:r>
            <a:r>
              <a:rPr lang="el-GR" sz="2000" dirty="0" smtClean="0"/>
              <a:t> </a:t>
            </a:r>
            <a:r>
              <a:rPr lang="en-US" sz="2000" dirty="0" smtClean="0"/>
              <a:t>one slice. The minimum number of slices for a picture is one.</a:t>
            </a:r>
            <a:endParaRPr lang="el-GR" sz="20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14290"/>
            <a:ext cx="8643998" cy="1938992"/>
          </a:xfrm>
          <a:prstGeom prst="rect">
            <a:avLst/>
          </a:prstGeom>
        </p:spPr>
        <p:txBody>
          <a:bodyPr wrap="square">
            <a:spAutoFit/>
          </a:bodyPr>
          <a:lstStyle/>
          <a:p>
            <a:r>
              <a:rPr lang="en-US" sz="2000" dirty="0" smtClean="0"/>
              <a:t>A sequence-GOP-picture-slice-</a:t>
            </a:r>
            <a:r>
              <a:rPr lang="en-US" sz="2000" dirty="0" err="1" smtClean="0"/>
              <a:t>macroblock</a:t>
            </a:r>
            <a:r>
              <a:rPr lang="en-US" sz="2000" dirty="0" smtClean="0"/>
              <a:t>-block is shown in Figure 5.16. Each</a:t>
            </a:r>
            <a:r>
              <a:rPr lang="el-GR" sz="2000" dirty="0" smtClean="0"/>
              <a:t> </a:t>
            </a:r>
            <a:r>
              <a:rPr lang="en-US" sz="2000" dirty="0" err="1" smtClean="0"/>
              <a:t>macroblock</a:t>
            </a:r>
            <a:r>
              <a:rPr lang="en-US" sz="2000" dirty="0" smtClean="0"/>
              <a:t> (16 x 16) can be partitioned into blocks with sizes 16 x 16, 16 x 8, 8 x 16, and 8 x 8. An 8 x 8 block can further be </a:t>
            </a:r>
            <a:r>
              <a:rPr lang="en-US" sz="2000" dirty="0" err="1" smtClean="0"/>
              <a:t>subpartitioned</a:t>
            </a:r>
            <a:r>
              <a:rPr lang="en-US" sz="2000" dirty="0" smtClean="0"/>
              <a:t> into </a:t>
            </a:r>
            <a:r>
              <a:rPr lang="en-US" sz="2000" dirty="0" err="1" smtClean="0"/>
              <a:t>subblocks</a:t>
            </a:r>
            <a:r>
              <a:rPr lang="en-US" sz="2000" dirty="0" smtClean="0"/>
              <a:t> with sizes 8 x 8, 8 x 4, 4 x 8, and 4x4 as shown in Figure 5.17. Each block is motion compensated using a separate motion vector. The numbering of the motion vectors for the different blocks depends on the inter mode. For each block, the horizontal component comes first followed by the vertical component.</a:t>
            </a:r>
            <a:endParaRPr lang="el-GR" sz="2000" dirty="0"/>
          </a:p>
        </p:txBody>
      </p:sp>
      <p:pic>
        <p:nvPicPr>
          <p:cNvPr id="331778" name="Picture 2"/>
          <p:cNvPicPr>
            <a:picLocks noChangeAspect="1" noChangeArrowheads="1"/>
          </p:cNvPicPr>
          <p:nvPr/>
        </p:nvPicPr>
        <p:blipFill>
          <a:blip r:embed="rId2" cstate="print"/>
          <a:srcRect/>
          <a:stretch>
            <a:fillRect/>
          </a:stretch>
        </p:blipFill>
        <p:spPr bwMode="auto">
          <a:xfrm>
            <a:off x="285720" y="2564904"/>
            <a:ext cx="4568472" cy="2143140"/>
          </a:xfrm>
          <a:prstGeom prst="rect">
            <a:avLst/>
          </a:prstGeom>
          <a:noFill/>
          <a:ln w="9525">
            <a:noFill/>
            <a:miter lim="800000"/>
            <a:headEnd/>
            <a:tailEnd/>
          </a:ln>
          <a:effectLst/>
        </p:spPr>
      </p:pic>
      <p:pic>
        <p:nvPicPr>
          <p:cNvPr id="331779" name="Picture 3"/>
          <p:cNvPicPr>
            <a:picLocks noChangeAspect="1" noChangeArrowheads="1"/>
          </p:cNvPicPr>
          <p:nvPr/>
        </p:nvPicPr>
        <p:blipFill>
          <a:blip r:embed="rId3" cstate="print"/>
          <a:srcRect/>
          <a:stretch>
            <a:fillRect/>
          </a:stretch>
        </p:blipFill>
        <p:spPr bwMode="auto">
          <a:xfrm>
            <a:off x="4286248" y="4350653"/>
            <a:ext cx="4714876" cy="2259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357166"/>
            <a:ext cx="8715436" cy="5262979"/>
          </a:xfrm>
          <a:prstGeom prst="rect">
            <a:avLst/>
          </a:prstGeom>
        </p:spPr>
        <p:txBody>
          <a:bodyPr wrap="square">
            <a:spAutoFit/>
          </a:bodyPr>
          <a:lstStyle/>
          <a:p>
            <a:r>
              <a:rPr lang="en-US" sz="2400" dirty="0" smtClean="0"/>
              <a:t>The H.264/AVC coder involves motion estimation and compensation in order to best provide a prediction for a block. The transform coefficients of a block are scaled and quantized and later entropy coded for transmission. Before entropy coding, the transform coefficients are reconstructed. A </a:t>
            </a:r>
            <a:r>
              <a:rPr lang="en-US" sz="2400" dirty="0" err="1" smtClean="0"/>
              <a:t>deblocking</a:t>
            </a:r>
            <a:r>
              <a:rPr lang="en-US" sz="2400" dirty="0" smtClean="0"/>
              <a:t> filter is applied to all reconstructed </a:t>
            </a:r>
            <a:r>
              <a:rPr lang="en-US" sz="2400" dirty="0" err="1" smtClean="0"/>
              <a:t>macroblocks</a:t>
            </a:r>
            <a:r>
              <a:rPr lang="en-US" sz="2400" dirty="0" smtClean="0"/>
              <a:t> of a picture and then stored for reference. These stored frames may then be used later for motion estimation and compensation.</a:t>
            </a:r>
          </a:p>
          <a:p>
            <a:endParaRPr lang="en-US" sz="2400" dirty="0" smtClean="0"/>
          </a:p>
          <a:p>
            <a:r>
              <a:rPr lang="en-US" sz="2400" dirty="0" smtClean="0"/>
              <a:t>Coding a picture on a slice basis involves the decision as to whether it is to be Inter or Intra coded; coded with or without motion compensation. Intra-predictive coding indicates entropy coding of the transform coefficients of the blocks, without prediction from any reference frame, in estimating the coefficient values. Inter-predictive coding indicates using reference frames stored in the buffer to predict the values of the current frame. </a:t>
            </a:r>
            <a:endParaRPr lang="el-G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cstate="print"/>
          <a:srcRect/>
          <a:stretch>
            <a:fillRect/>
          </a:stretch>
        </p:blipFill>
        <p:spPr bwMode="auto">
          <a:xfrm>
            <a:off x="857250" y="158750"/>
            <a:ext cx="6342063" cy="6321425"/>
          </a:xfrm>
          <a:prstGeom prst="rect">
            <a:avLst/>
          </a:prstGeom>
          <a:noFill/>
          <a:ln w="9525">
            <a:noFill/>
            <a:round/>
            <a:headEnd/>
            <a:tailEnd/>
          </a:ln>
          <a:effectLst/>
        </p:spPr>
      </p:pic>
      <p:sp>
        <p:nvSpPr>
          <p:cNvPr id="30722" name="Text Box 2"/>
          <p:cNvSpPr txBox="1">
            <a:spLocks noChangeArrowheads="1"/>
          </p:cNvSpPr>
          <p:nvPr/>
        </p:nvSpPr>
        <p:spPr bwMode="auto">
          <a:xfrm>
            <a:off x="3240088" y="6037263"/>
            <a:ext cx="5602287" cy="566737"/>
          </a:xfrm>
          <a:prstGeom prst="rect">
            <a:avLst/>
          </a:prstGeom>
          <a:noFill/>
          <a:ln w="9525">
            <a:noFill/>
            <a:round/>
            <a:headEnd/>
            <a:tailEnd/>
          </a:ln>
          <a:effectLst/>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solidFill>
                  <a:srgbClr val="000000"/>
                </a:solidFill>
              </a:rPr>
              <a:t>Διάβασμα: http://en.wikipedia.org/wiki/Internet_Message_Access_Protocol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149731"/>
            <a:ext cx="8715436" cy="830997"/>
          </a:xfrm>
          <a:prstGeom prst="rect">
            <a:avLst/>
          </a:prstGeom>
        </p:spPr>
        <p:txBody>
          <a:bodyPr wrap="square">
            <a:spAutoFit/>
          </a:bodyPr>
          <a:lstStyle/>
          <a:p>
            <a:r>
              <a:rPr lang="en-US" sz="2400" dirty="0" smtClean="0"/>
              <a:t>Motion compensation may be used when the motion compensated </a:t>
            </a:r>
            <a:r>
              <a:rPr lang="en-US" sz="2400" dirty="0" err="1" smtClean="0"/>
              <a:t>macroblock</a:t>
            </a:r>
            <a:r>
              <a:rPr lang="en-US" sz="2400" dirty="0" smtClean="0"/>
              <a:t> follows the mean square error (MSE) limit given by:</a:t>
            </a:r>
            <a:endParaRPr lang="el-GR" sz="2400" dirty="0"/>
          </a:p>
        </p:txBody>
      </p:sp>
      <p:pic>
        <p:nvPicPr>
          <p:cNvPr id="332802" name="Picture 2"/>
          <p:cNvPicPr>
            <a:picLocks noChangeAspect="1" noChangeArrowheads="1"/>
          </p:cNvPicPr>
          <p:nvPr/>
        </p:nvPicPr>
        <p:blipFill>
          <a:blip r:embed="rId2" cstate="print"/>
          <a:srcRect/>
          <a:stretch>
            <a:fillRect/>
          </a:stretch>
        </p:blipFill>
        <p:spPr bwMode="auto">
          <a:xfrm>
            <a:off x="2571736" y="1268760"/>
            <a:ext cx="3371850" cy="790575"/>
          </a:xfrm>
          <a:prstGeom prst="rect">
            <a:avLst/>
          </a:prstGeom>
          <a:noFill/>
          <a:ln w="9525">
            <a:noFill/>
            <a:miter lim="800000"/>
            <a:headEnd/>
            <a:tailEnd/>
          </a:ln>
          <a:effectLst/>
        </p:spPr>
      </p:pic>
      <p:sp>
        <p:nvSpPr>
          <p:cNvPr id="4" name="3 - Ορθογώνιο"/>
          <p:cNvSpPr/>
          <p:nvPr/>
        </p:nvSpPr>
        <p:spPr>
          <a:xfrm>
            <a:off x="214282" y="2060848"/>
            <a:ext cx="8643998" cy="2677656"/>
          </a:xfrm>
          <a:prstGeom prst="rect">
            <a:avLst/>
          </a:prstGeom>
        </p:spPr>
        <p:txBody>
          <a:bodyPr wrap="square">
            <a:spAutoFit/>
          </a:bodyPr>
          <a:lstStyle/>
          <a:p>
            <a:r>
              <a:rPr lang="en-US" sz="2400" dirty="0" smtClean="0"/>
              <a:t>where x0(m, n) denotes original </a:t>
            </a:r>
            <a:r>
              <a:rPr lang="en-US" sz="2400" dirty="0" err="1" smtClean="0"/>
              <a:t>macroblock</a:t>
            </a:r>
            <a:r>
              <a:rPr lang="en-US" sz="2400" dirty="0" smtClean="0"/>
              <a:t> and </a:t>
            </a:r>
            <a:r>
              <a:rPr lang="en-US" sz="2400" dirty="0" err="1" smtClean="0"/>
              <a:t>xmc</a:t>
            </a:r>
            <a:r>
              <a:rPr lang="en-US" sz="2400" dirty="0" smtClean="0"/>
              <a:t>(m, n) denotes the motion compensated </a:t>
            </a:r>
            <a:r>
              <a:rPr lang="en-US" sz="2400" dirty="0" err="1" smtClean="0"/>
              <a:t>macroblock</a:t>
            </a:r>
            <a:r>
              <a:rPr lang="en-US" sz="2400" b="1" dirty="0" smtClean="0"/>
              <a:t>. The mean square error along with the variance of the input (VAR input) </a:t>
            </a:r>
            <a:r>
              <a:rPr lang="en-US" sz="2400" b="1" dirty="0" err="1" smtClean="0"/>
              <a:t>macroblock</a:t>
            </a:r>
            <a:r>
              <a:rPr lang="en-US" sz="2400" b="1" dirty="0" smtClean="0"/>
              <a:t> may be used in deciding whether Intra or Inter mode is used</a:t>
            </a:r>
            <a:r>
              <a:rPr lang="en-US" sz="2400" dirty="0" smtClean="0"/>
              <a:t>. Intra mode is used when the input variance is smaller and the MSE is greater.</a:t>
            </a:r>
          </a:p>
          <a:p>
            <a:r>
              <a:rPr lang="en-US" sz="2400" dirty="0" smtClean="0"/>
              <a:t>Each block is motion compensated using a separate motion vector.</a:t>
            </a:r>
          </a:p>
          <a:p>
            <a:endParaRPr lang="en-US" sz="24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439895"/>
            <a:ext cx="8572560" cy="5632311"/>
          </a:xfrm>
          <a:prstGeom prst="rect">
            <a:avLst/>
          </a:prstGeom>
        </p:spPr>
        <p:txBody>
          <a:bodyPr wrap="square">
            <a:spAutoFit/>
          </a:bodyPr>
          <a:lstStyle/>
          <a:p>
            <a:r>
              <a:rPr lang="en-US" sz="2400" b="1" dirty="0" err="1" smtClean="0"/>
              <a:t>Interprediction</a:t>
            </a:r>
            <a:endParaRPr lang="en-US" sz="2400" b="1" dirty="0" smtClean="0"/>
          </a:p>
          <a:p>
            <a:r>
              <a:rPr lang="en-US" sz="2400" dirty="0" err="1" smtClean="0"/>
              <a:t>Interprediction</a:t>
            </a:r>
            <a:r>
              <a:rPr lang="en-US" sz="2400" dirty="0" smtClean="0"/>
              <a:t> may be performed on 16 x 16, 16 x 8, 8 x 16, 8 x 8 blocks and 4 x 8, 8 x 4 and 4 x 4 </a:t>
            </a:r>
            <a:r>
              <a:rPr lang="en-US" sz="2400" dirty="0" err="1" smtClean="0"/>
              <a:t>subblocks</a:t>
            </a:r>
            <a:r>
              <a:rPr lang="en-US" sz="2400" dirty="0" smtClean="0"/>
              <a:t>. There are different types of </a:t>
            </a:r>
            <a:r>
              <a:rPr lang="en-US" sz="2400" dirty="0" err="1" smtClean="0"/>
              <a:t>interprediction</a:t>
            </a:r>
            <a:r>
              <a:rPr lang="en-US" sz="2400" dirty="0" smtClean="0"/>
              <a:t> pictures depending on the reference pictures used in the prediction. The P, B picture prediction concept is shown in Figure 5.21. As in previous standards, a Prediction (P) picture uses a previous encoded P or I picture for prediction. H.264/AVC allows single or multiple reference frames, a maximum of five reference frames. In case of multiple reference frames, interpolation filters are used to predict the transform coefficients.</a:t>
            </a:r>
          </a:p>
          <a:p>
            <a:r>
              <a:rPr lang="en-US" sz="2400" dirty="0" smtClean="0"/>
              <a:t>It is coded using forward motion compensation.</a:t>
            </a:r>
          </a:p>
          <a:p>
            <a:endParaRPr lang="en-US" sz="2400" dirty="0" smtClean="0"/>
          </a:p>
          <a:p>
            <a:r>
              <a:rPr lang="en-US" sz="2400" dirty="0" smtClean="0"/>
              <a:t>As in previous standards, a B picture uses both past and previous pictures as reference. Thus it is called Bidirectional prediction. It uses both forward and backward motion compensation. However, unlike previous standards, a B picture can utilize a B, P, or I picture for prediction.</a:t>
            </a:r>
            <a:endParaRPr lang="el-GR" sz="24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14282" y="0"/>
            <a:ext cx="6170600" cy="2357430"/>
          </a:xfrm>
          <a:prstGeom prst="rect">
            <a:avLst/>
          </a:prstGeom>
          <a:noFill/>
          <a:ln w="9525">
            <a:noFill/>
            <a:miter lim="800000"/>
            <a:headEnd/>
            <a:tailEnd/>
          </a:ln>
          <a:effectLst/>
        </p:spPr>
      </p:pic>
      <p:pic>
        <p:nvPicPr>
          <p:cNvPr id="334850" name="Picture 2"/>
          <p:cNvPicPr>
            <a:picLocks noChangeAspect="1" noChangeArrowheads="1"/>
          </p:cNvPicPr>
          <p:nvPr/>
        </p:nvPicPr>
        <p:blipFill>
          <a:blip r:embed="rId3" cstate="print"/>
          <a:srcRect/>
          <a:stretch>
            <a:fillRect/>
          </a:stretch>
        </p:blipFill>
        <p:spPr bwMode="auto">
          <a:xfrm>
            <a:off x="428596" y="2285992"/>
            <a:ext cx="4886325" cy="1924050"/>
          </a:xfrm>
          <a:prstGeom prst="rect">
            <a:avLst/>
          </a:prstGeom>
          <a:noFill/>
          <a:ln w="9525">
            <a:noFill/>
            <a:miter lim="800000"/>
            <a:headEnd/>
            <a:tailEnd/>
          </a:ln>
          <a:effectLst/>
        </p:spPr>
      </p:pic>
      <p:sp>
        <p:nvSpPr>
          <p:cNvPr id="4" name="3 - Ορθογώνιο"/>
          <p:cNvSpPr/>
          <p:nvPr/>
        </p:nvSpPr>
        <p:spPr>
          <a:xfrm>
            <a:off x="285720" y="4573984"/>
            <a:ext cx="8501122" cy="1569660"/>
          </a:xfrm>
          <a:prstGeom prst="rect">
            <a:avLst/>
          </a:prstGeom>
        </p:spPr>
        <p:txBody>
          <a:bodyPr wrap="square">
            <a:spAutoFit/>
          </a:bodyPr>
          <a:lstStyle/>
          <a:p>
            <a:r>
              <a:rPr lang="en-US" sz="2400" dirty="0" smtClean="0"/>
              <a:t>It should be noted that the order of displaying these pictures is different from the order in which they are coded. An I picture is coded first. Then the P picture dependent on this I picture’s prediction signal is coded next. Lastly, the B picture is predicted from the already coded P and I pictures.</a:t>
            </a:r>
            <a:endParaRPr lang="el-GR" sz="24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67544" y="1556792"/>
            <a:ext cx="8136904" cy="1200329"/>
          </a:xfrm>
          <a:prstGeom prst="rect">
            <a:avLst/>
          </a:prstGeom>
        </p:spPr>
        <p:txBody>
          <a:bodyPr wrap="square">
            <a:spAutoFit/>
          </a:bodyPr>
          <a:lstStyle/>
          <a:p>
            <a:r>
              <a:rPr lang="en-US" dirty="0" err="1" smtClean="0"/>
              <a:t>Intraprediction</a:t>
            </a:r>
            <a:r>
              <a:rPr lang="en-US" dirty="0" smtClean="0"/>
              <a:t> it is referred to as an Intra (I) slice. It uses only transform coding and the neighboring blocks of the same frame to predict block values. </a:t>
            </a:r>
            <a:r>
              <a:rPr lang="en-US" dirty="0" err="1" smtClean="0"/>
              <a:t>Intraprediction</a:t>
            </a:r>
            <a:r>
              <a:rPr lang="en-US" dirty="0" smtClean="0"/>
              <a:t> is performed on 16 x 16 </a:t>
            </a:r>
            <a:r>
              <a:rPr lang="en-US" dirty="0" err="1" smtClean="0"/>
              <a:t>luma</a:t>
            </a:r>
            <a:r>
              <a:rPr lang="en-US" dirty="0" smtClean="0"/>
              <a:t> and 4 x 4 </a:t>
            </a:r>
            <a:r>
              <a:rPr lang="en-US" dirty="0" err="1" smtClean="0"/>
              <a:t>luma</a:t>
            </a:r>
            <a:r>
              <a:rPr lang="en-US" dirty="0" smtClean="0"/>
              <a:t> blocks. No </a:t>
            </a:r>
            <a:r>
              <a:rPr lang="en-US" dirty="0" err="1" smtClean="0"/>
              <a:t>intraprediction</a:t>
            </a:r>
            <a:r>
              <a:rPr lang="en-US" dirty="0" smtClean="0"/>
              <a:t> is performed on 8 x 8 </a:t>
            </a:r>
            <a:r>
              <a:rPr lang="en-US" dirty="0" err="1" smtClean="0"/>
              <a:t>luma</a:t>
            </a:r>
            <a:r>
              <a:rPr lang="en-US" dirty="0" smtClean="0"/>
              <a:t> blocks.</a:t>
            </a:r>
            <a:endParaRPr lang="el-GR" dirty="0"/>
          </a:p>
        </p:txBody>
      </p:sp>
      <p:sp>
        <p:nvSpPr>
          <p:cNvPr id="3" name="2 - Τίτλος"/>
          <p:cNvSpPr>
            <a:spLocks noGrp="1"/>
          </p:cNvSpPr>
          <p:nvPr>
            <p:ph type="title"/>
          </p:nvPr>
        </p:nvSpPr>
        <p:spPr/>
        <p:txBody>
          <a:bodyPr>
            <a:normAutofit/>
          </a:bodyPr>
          <a:lstStyle/>
          <a:p>
            <a:r>
              <a:rPr lang="en-US" dirty="0" err="1" smtClean="0"/>
              <a:t>Intraprediction</a:t>
            </a:r>
            <a:endParaRPr lang="el-GR"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4x4 integer transform</a:t>
            </a:r>
            <a:endParaRPr lang="el-GR" dirty="0"/>
          </a:p>
        </p:txBody>
      </p:sp>
      <p:sp>
        <p:nvSpPr>
          <p:cNvPr id="3" name="2 - Ορθογώνιο"/>
          <p:cNvSpPr/>
          <p:nvPr/>
        </p:nvSpPr>
        <p:spPr>
          <a:xfrm>
            <a:off x="467544" y="1700808"/>
            <a:ext cx="8280920" cy="1200329"/>
          </a:xfrm>
          <a:prstGeom prst="rect">
            <a:avLst/>
          </a:prstGeom>
        </p:spPr>
        <p:txBody>
          <a:bodyPr wrap="square">
            <a:spAutoFit/>
          </a:bodyPr>
          <a:lstStyle/>
          <a:p>
            <a:r>
              <a:rPr lang="en-US" dirty="0" smtClean="0"/>
              <a:t>It is multiplier-free, involves additions, shifts in 16-bit arithmetic, thus minimizing computational complexity, especially for low-end processors.</a:t>
            </a:r>
          </a:p>
          <a:p>
            <a:r>
              <a:rPr lang="en-US" dirty="0" smtClean="0"/>
              <a:t>In the 16X16 Intra prediction mode each 4X4 residual block of input pixels X=(x00...x33) are first transformed to output coefficients Y (y00...y33) by</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1241425" y="2828925"/>
            <a:ext cx="6661150" cy="120015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1187624" y="4149080"/>
            <a:ext cx="4714876" cy="2259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4x4 integer transform</a:t>
            </a:r>
            <a:endParaRPr lang="el-GR" dirty="0"/>
          </a:p>
        </p:txBody>
      </p:sp>
      <p:sp>
        <p:nvSpPr>
          <p:cNvPr id="3" name="2 - Ορθογώνιο"/>
          <p:cNvSpPr/>
          <p:nvPr/>
        </p:nvSpPr>
        <p:spPr>
          <a:xfrm>
            <a:off x="683568" y="1556792"/>
            <a:ext cx="7344816" cy="646331"/>
          </a:xfrm>
          <a:prstGeom prst="rect">
            <a:avLst/>
          </a:prstGeom>
        </p:spPr>
        <p:txBody>
          <a:bodyPr wrap="square">
            <a:spAutoFit/>
          </a:bodyPr>
          <a:lstStyle/>
          <a:p>
            <a:r>
              <a:rPr lang="en-US" dirty="0" smtClean="0"/>
              <a:t>The 16 </a:t>
            </a:r>
            <a:r>
              <a:rPr lang="en-US" dirty="0" err="1" smtClean="0"/>
              <a:t>luma</a:t>
            </a:r>
            <a:r>
              <a:rPr lang="en-US" dirty="0" smtClean="0"/>
              <a:t> DC coefficients (Figure 5.32) of 16 (4X4) blocks of a 16X16 </a:t>
            </a:r>
            <a:r>
              <a:rPr lang="en-US" dirty="0" err="1" smtClean="0"/>
              <a:t>macroblock</a:t>
            </a:r>
            <a:r>
              <a:rPr lang="en-US" dirty="0" smtClean="0"/>
              <a:t> , are then transformed using </a:t>
            </a:r>
            <a:r>
              <a:rPr lang="en-US" dirty="0" err="1" smtClean="0"/>
              <a:t>theWalsh–Hadamard</a:t>
            </a:r>
            <a:r>
              <a:rPr lang="en-US" dirty="0" smtClean="0"/>
              <a:t> transform:</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35496" y="2348880"/>
            <a:ext cx="3785220" cy="328541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203848" y="2938642"/>
            <a:ext cx="5868144" cy="1080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4x4 Integer transform</a:t>
            </a:r>
            <a:endParaRPr lang="el-GR" dirty="0"/>
          </a:p>
        </p:txBody>
      </p:sp>
      <p:sp>
        <p:nvSpPr>
          <p:cNvPr id="3" name="2 - Ορθογώνιο"/>
          <p:cNvSpPr/>
          <p:nvPr/>
        </p:nvSpPr>
        <p:spPr>
          <a:xfrm>
            <a:off x="251520" y="1628800"/>
            <a:ext cx="8280920" cy="369332"/>
          </a:xfrm>
          <a:prstGeom prst="rect">
            <a:avLst/>
          </a:prstGeom>
        </p:spPr>
        <p:txBody>
          <a:bodyPr wrap="square">
            <a:spAutoFit/>
          </a:bodyPr>
          <a:lstStyle/>
          <a:p>
            <a:r>
              <a:rPr lang="en-US" dirty="0" err="1" smtClean="0"/>
              <a:t>Chroma</a:t>
            </a:r>
            <a:r>
              <a:rPr lang="en-US" dirty="0" smtClean="0"/>
              <a:t> DC coefficients (Figures 5.33 and 5.34) of four 4X4 blocks of each </a:t>
            </a:r>
            <a:r>
              <a:rPr lang="en-US" dirty="0" err="1" smtClean="0"/>
              <a:t>chroma</a:t>
            </a:r>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643210" y="1988840"/>
            <a:ext cx="7169150" cy="20002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763688" y="4941168"/>
            <a:ext cx="5581650" cy="971550"/>
          </a:xfrm>
          <a:prstGeom prst="rect">
            <a:avLst/>
          </a:prstGeom>
          <a:noFill/>
          <a:ln w="9525">
            <a:noFill/>
            <a:miter lim="800000"/>
            <a:headEnd/>
            <a:tailEnd/>
          </a:ln>
        </p:spPr>
      </p:pic>
      <p:sp>
        <p:nvSpPr>
          <p:cNvPr id="6" name="5 - Ορθογώνιο"/>
          <p:cNvSpPr/>
          <p:nvPr/>
        </p:nvSpPr>
        <p:spPr>
          <a:xfrm>
            <a:off x="395536" y="4365104"/>
            <a:ext cx="6534472" cy="369332"/>
          </a:xfrm>
          <a:prstGeom prst="rect">
            <a:avLst/>
          </a:prstGeom>
        </p:spPr>
        <p:txBody>
          <a:bodyPr wrap="square">
            <a:spAutoFit/>
          </a:bodyPr>
          <a:lstStyle/>
          <a:p>
            <a:r>
              <a:rPr lang="en-US" dirty="0" smtClean="0"/>
              <a:t>component are transformed using the Walsh–</a:t>
            </a:r>
            <a:r>
              <a:rPr lang="en-US" dirty="0" err="1" smtClean="0"/>
              <a:t>Hadamard</a:t>
            </a:r>
            <a:r>
              <a:rPr lang="en-US" dirty="0" smtClean="0"/>
              <a:t> transform</a:t>
            </a:r>
            <a:endParaRPr lang="el-G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4X4 Integer Transform</a:t>
            </a:r>
            <a:endParaRPr lang="el-GR" dirty="0"/>
          </a:p>
        </p:txBody>
      </p:sp>
      <p:sp>
        <p:nvSpPr>
          <p:cNvPr id="3" name="2 - Ορθογώνιο"/>
          <p:cNvSpPr/>
          <p:nvPr/>
        </p:nvSpPr>
        <p:spPr>
          <a:xfrm>
            <a:off x="539552" y="1484784"/>
            <a:ext cx="8136904" cy="923330"/>
          </a:xfrm>
          <a:prstGeom prst="rect">
            <a:avLst/>
          </a:prstGeom>
        </p:spPr>
        <p:txBody>
          <a:bodyPr wrap="square">
            <a:spAutoFit/>
          </a:bodyPr>
          <a:lstStyle/>
          <a:p>
            <a:r>
              <a:rPr lang="en-US" dirty="0" smtClean="0"/>
              <a:t>Multiplication by two can be performed either through additions or through left</a:t>
            </a:r>
          </a:p>
          <a:p>
            <a:r>
              <a:rPr lang="en-US" dirty="0" smtClean="0"/>
              <a:t>shifts, so that no actual multiplication operations are necessary. Thus, the transform is multiplier-free.</a:t>
            </a:r>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1305174" y="2564904"/>
            <a:ext cx="6651202" cy="38194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14290"/>
            <a:ext cx="8786874" cy="6001643"/>
          </a:xfrm>
          <a:prstGeom prst="rect">
            <a:avLst/>
          </a:prstGeom>
        </p:spPr>
        <p:txBody>
          <a:bodyPr wrap="square">
            <a:spAutoFit/>
          </a:bodyPr>
          <a:lstStyle/>
          <a:p>
            <a:r>
              <a:rPr lang="en-US" sz="2400" b="1" dirty="0" smtClean="0"/>
              <a:t>Switched (S) </a:t>
            </a:r>
            <a:r>
              <a:rPr lang="en-US" sz="2400" dirty="0" smtClean="0"/>
              <a:t>is a new picture introduced for H.264/AVC. It is used in the</a:t>
            </a:r>
          </a:p>
          <a:p>
            <a:r>
              <a:rPr lang="en-US" sz="2400" dirty="0" smtClean="0"/>
              <a:t>Extended profile. Switched (S) pictures are of two types: Switched I (SI)–picture and Switched P (SP)–picture. SP coding makes use of temporal redundancy through motion-compensated inter prediction from previously decoded reference pictures, using at most one motion vector and reference picture index to predict the sample values of each block, encoded such that it can be reconstructed identically to another SP slice or SI slice. SI slice makes use of spatial prediction and can identically reconstruct to another SP slice or SI slice. The inclusion of these pictures in a bit stream enables efficient switching between bit streams with similar content encoding at different bit rates, as well as random access and fast playback modes.</a:t>
            </a:r>
          </a:p>
          <a:p>
            <a:r>
              <a:rPr lang="en-US" sz="2400" dirty="0" err="1" smtClean="0"/>
              <a:t>Macroblock</a:t>
            </a:r>
            <a:r>
              <a:rPr lang="en-US" sz="2400" dirty="0" smtClean="0"/>
              <a:t> modes for SP-picture are similar to P-picture, whereas SI-picture has 26 </a:t>
            </a:r>
            <a:r>
              <a:rPr lang="en-US" sz="2400" dirty="0" err="1" smtClean="0"/>
              <a:t>macroblock</a:t>
            </a:r>
            <a:r>
              <a:rPr lang="en-US" sz="2400" dirty="0" smtClean="0"/>
              <a:t> modes. Figure 5.23 represents S picture. SP-pictures are much smaller (bit rate) than I-pictures.</a:t>
            </a:r>
            <a:endParaRPr lang="el-GR" sz="24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898" name="Picture 2"/>
          <p:cNvPicPr>
            <a:picLocks noChangeAspect="1" noChangeArrowheads="1"/>
          </p:cNvPicPr>
          <p:nvPr/>
        </p:nvPicPr>
        <p:blipFill>
          <a:blip r:embed="rId2" cstate="print"/>
          <a:srcRect/>
          <a:stretch>
            <a:fillRect/>
          </a:stretch>
        </p:blipFill>
        <p:spPr bwMode="auto">
          <a:xfrm>
            <a:off x="1357291" y="394188"/>
            <a:ext cx="5172098" cy="4882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Κλασικό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1492</TotalTime>
  <Words>15185</Words>
  <Application>Microsoft Office PowerPoint</Application>
  <PresentationFormat>Προβολή στην οθόνη (4:3)</PresentationFormat>
  <Paragraphs>911</Paragraphs>
  <Slides>163</Slides>
  <Notes>35</Notes>
  <HiddenSlides>2</HiddenSlides>
  <MMClips>0</MMClips>
  <ScaleCrop>false</ScaleCrop>
  <HeadingPairs>
    <vt:vector size="4" baseType="variant">
      <vt:variant>
        <vt:lpstr>Θέμα</vt:lpstr>
      </vt:variant>
      <vt:variant>
        <vt:i4>1</vt:i4>
      </vt:variant>
      <vt:variant>
        <vt:lpstr>Τίτλοι διαφανειών</vt:lpstr>
      </vt:variant>
      <vt:variant>
        <vt:i4>163</vt:i4>
      </vt:variant>
    </vt:vector>
  </HeadingPairs>
  <TitlesOfParts>
    <vt:vector size="164"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Multipurpose Internet Mail Extensions (MIME)</vt:lpstr>
      <vt:lpstr>ΜΙΜΕ (παράδειγμα)</vt:lpstr>
      <vt:lpstr>XML (Extensive Markup Language)</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Video Resolutions</vt:lpstr>
      <vt:lpstr>Διαφάνεια 25</vt:lpstr>
      <vt:lpstr>Color space</vt:lpstr>
      <vt:lpstr>YCrCb to RGB conversion</vt:lpstr>
      <vt:lpstr>YCrCb vs YUV</vt:lpstr>
      <vt:lpstr>Video Color Compression</vt:lpstr>
      <vt:lpstr>Video Color Compression</vt:lpstr>
      <vt:lpstr>Video Color Compression</vt:lpstr>
      <vt:lpstr>Video Color Compression</vt:lpstr>
      <vt:lpstr>Common Intermediate Format</vt:lpstr>
      <vt:lpstr>JPEG</vt:lpstr>
      <vt:lpstr>Διαφάνεια 35</vt:lpstr>
      <vt:lpstr>Detailed JPEG process</vt:lpstr>
      <vt:lpstr>Detailed JPEG</vt:lpstr>
      <vt:lpstr>Detailed JPEG</vt:lpstr>
      <vt:lpstr>Detailed JPEG</vt:lpstr>
      <vt:lpstr>Motion Compensation</vt:lpstr>
      <vt:lpstr>Global Motion Compensation</vt:lpstr>
      <vt:lpstr>GMC</vt:lpstr>
      <vt:lpstr>Block Motion Compensation </vt:lpstr>
      <vt:lpstr>example</vt:lpstr>
      <vt:lpstr>BMC disadvantages</vt:lpstr>
      <vt:lpstr>B Frames</vt:lpstr>
      <vt:lpstr>Variable Block Size MC</vt:lpstr>
      <vt:lpstr>Διαφάνεια 48</vt:lpstr>
      <vt:lpstr>Διαφάνεια 49</vt:lpstr>
      <vt:lpstr>Διαφάνεια 50</vt:lpstr>
      <vt:lpstr>Διαφάνεια 51</vt:lpstr>
      <vt:lpstr>Διαφάνεια 52</vt:lpstr>
      <vt:lpstr>Διαφάνεια 53</vt:lpstr>
      <vt:lpstr>MPEG 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Διαφάνεια 91</vt:lpstr>
      <vt:lpstr>Διαφάνεια 92</vt:lpstr>
      <vt:lpstr>Intraprediction</vt:lpstr>
      <vt:lpstr>4x4 integer transform</vt:lpstr>
      <vt:lpstr>4x4 integer transform</vt:lpstr>
      <vt:lpstr>4x4 Integer transform</vt:lpstr>
      <vt:lpstr>4X4 Integer Transform</vt:lpstr>
      <vt:lpstr>Διαφάνεια 98</vt:lpstr>
      <vt:lpstr>Διαφάνεια 99</vt:lpstr>
      <vt:lpstr>Διαφάνεια 100</vt:lpstr>
      <vt:lpstr>Διαφάνεια 101</vt:lpstr>
      <vt:lpstr>Huffman encoding</vt:lpstr>
      <vt:lpstr>Huffman</vt:lpstr>
      <vt:lpstr>Huffman</vt:lpstr>
      <vt:lpstr>Huffman</vt:lpstr>
      <vt:lpstr>Entropy Encoding Context-based Adaptive Variable Length Coding</vt:lpstr>
      <vt:lpstr>Entropy Encoding Context-based Adaptive Variable Length Coding</vt:lpstr>
      <vt:lpstr>Entropy Encoding Context-based Adaptive Viarable Length Coding</vt:lpstr>
      <vt:lpstr>Robust Video Transmission NAL Access Unit</vt:lpstr>
      <vt:lpstr>NAL Access Units</vt:lpstr>
      <vt:lpstr>Διαφάνεια 111</vt:lpstr>
      <vt:lpstr>Διαφάνεια 112</vt:lpstr>
      <vt:lpstr>Διαφάνεια 113</vt:lpstr>
      <vt:lpstr>Διαφάνεια 114</vt:lpstr>
      <vt:lpstr>Διαφάνεια 115</vt:lpstr>
      <vt:lpstr>Διαφάνεια 116</vt:lpstr>
      <vt:lpstr>Διαφάνεια 117</vt:lpstr>
      <vt:lpstr>Διαφάνεια 118</vt:lpstr>
      <vt:lpstr>Διαφάνεια 119</vt:lpstr>
      <vt:lpstr>Διαφάνεια 120</vt:lpstr>
      <vt:lpstr>Διαφάνεια 121</vt:lpstr>
      <vt:lpstr>Διαφάνεια 122</vt:lpstr>
      <vt:lpstr>Διαφάνεια 123</vt:lpstr>
      <vt:lpstr>Διαφάνεια 124</vt:lpstr>
      <vt:lpstr>Διαφάνεια 125</vt:lpstr>
      <vt:lpstr>Διαφάνεια 126</vt:lpstr>
      <vt:lpstr>Διαφάνεια 127</vt:lpstr>
      <vt:lpstr>Διαφάνεια 128</vt:lpstr>
      <vt:lpstr>Διαφάνεια 129</vt:lpstr>
      <vt:lpstr>Διαφάνεια 130</vt:lpstr>
      <vt:lpstr>Διαφάνεια 131</vt:lpstr>
      <vt:lpstr>Διαφάνεια 132</vt:lpstr>
      <vt:lpstr>Διαφάνεια 133</vt:lpstr>
      <vt:lpstr>Διαφάνεια 134</vt:lpstr>
      <vt:lpstr>Διαφάνεια 135</vt:lpstr>
      <vt:lpstr>Διαφάνεια 136</vt:lpstr>
      <vt:lpstr>Διαφάνεια 137</vt:lpstr>
      <vt:lpstr>Διαφάνεια 138</vt:lpstr>
      <vt:lpstr>Διαφάνεια 139</vt:lpstr>
      <vt:lpstr>Διαφάνεια 140</vt:lpstr>
      <vt:lpstr>Διαφάνεια 141</vt:lpstr>
      <vt:lpstr>Διαφάνεια 142</vt:lpstr>
      <vt:lpstr>Διαφάνεια 143</vt:lpstr>
      <vt:lpstr>Διαφάνεια 144</vt:lpstr>
      <vt:lpstr>Διαφάνεια 145</vt:lpstr>
      <vt:lpstr>Διαφάνεια 146</vt:lpstr>
      <vt:lpstr>Διαφάνεια 147</vt:lpstr>
      <vt:lpstr>Διαφάνεια 148</vt:lpstr>
      <vt:lpstr>Διαφάνεια 149</vt:lpstr>
      <vt:lpstr>Διαφάνεια 150</vt:lpstr>
      <vt:lpstr>Διαφάνεια 151</vt:lpstr>
      <vt:lpstr>Διαφάνεια 152</vt:lpstr>
      <vt:lpstr>Διαφάνεια 153</vt:lpstr>
      <vt:lpstr>Διαφάνεια 154</vt:lpstr>
      <vt:lpstr>Διαφάνεια 155</vt:lpstr>
      <vt:lpstr>Διαφάνεια 156</vt:lpstr>
      <vt:lpstr>Διαφάνεια 157</vt:lpstr>
      <vt:lpstr>Διαφάνεια 158</vt:lpstr>
      <vt:lpstr>Διαφάνεια 159</vt:lpstr>
      <vt:lpstr>Διαφάνεια 160</vt:lpstr>
      <vt:lpstr>Διαφάνεια 161</vt:lpstr>
      <vt:lpstr>Διαφάνεια 162</vt:lpstr>
      <vt:lpstr>Διαφάνεια 163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McLab</dc:creator>
  <cp:lastModifiedBy>mclab</cp:lastModifiedBy>
  <cp:revision>332</cp:revision>
  <dcterms:created xsi:type="dcterms:W3CDTF">2011-10-27T05:53:58Z</dcterms:created>
  <dcterms:modified xsi:type="dcterms:W3CDTF">2015-05-21T08:40:32Z</dcterms:modified>
</cp:coreProperties>
</file>