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6" r:id="rId2"/>
  </p:sldMasterIdLst>
  <p:notesMasterIdLst>
    <p:notesMasterId r:id="rId13"/>
  </p:notesMasterIdLst>
  <p:sldIdLst>
    <p:sldId id="256" r:id="rId3"/>
    <p:sldId id="321" r:id="rId4"/>
    <p:sldId id="337" r:id="rId5"/>
    <p:sldId id="344" r:id="rId6"/>
    <p:sldId id="350" r:id="rId7"/>
    <p:sldId id="327" r:id="rId8"/>
    <p:sldId id="328" r:id="rId9"/>
    <p:sldId id="330" r:id="rId10"/>
    <p:sldId id="345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2" d="100"/>
          <a:sy n="92" d="100"/>
        </p:scale>
        <p:origin x="466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4DD22-FE04-46CD-BDCA-0E77C3C15BF9}" type="datetimeFigureOut">
              <a:rPr lang="el-GR" smtClean="0"/>
              <a:pPr/>
              <a:t>12/2/2026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D54DB-EAF4-47D8-8043-D0DD603BF46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208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D54DB-EAF4-47D8-8043-D0DD603BF46D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919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D54DB-EAF4-47D8-8043-D0DD603BF46D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7225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3D54DB-EAF4-47D8-8043-D0DD603BF46D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855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0981A-2527-4528-BA4E-AA2DD91B1F71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8" name="Picture 4" descr="C:\Users\tsiknaki\Documents\My  Cources on BMI_University of Crete\Innovation\innovation_NICE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16" y="-2510"/>
            <a:ext cx="9158432" cy="144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965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2500-EE36-40B8-A9BC-71451B42D4DA}" type="datetime1">
              <a:rPr lang="en-US" smtClean="0"/>
              <a:t>2/12/2026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302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FCB9-C2DD-409D-AE19-29A6DC776215}" type="datetime1">
              <a:rPr lang="en-US" smtClean="0"/>
              <a:t>2/12/2026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1602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8E0B6-F703-4A96-ACD9-9C39C211A427}" type="datetime1">
              <a:rPr lang="en-US" smtClean="0"/>
              <a:t>2/12/2026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1364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AE99E-6749-412F-88C0-FE1AA11F1117}" type="datetime1">
              <a:rPr lang="en-US" smtClean="0"/>
              <a:t>2/12/2026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1100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0A3E-CA68-4B48-A4E5-85B257AAAEAA}" type="datetime1">
              <a:rPr lang="en-US" smtClean="0"/>
              <a:t>2/12/2026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4799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C1250-F34C-41CB-B781-2D25682B7C34}" type="datetime1">
              <a:rPr lang="en-US" smtClean="0"/>
              <a:t>2/12/2026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26331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DD7A6-DB9E-4454-ACC9-5129CDE483CE}" type="datetime1">
              <a:rPr lang="en-US" smtClean="0"/>
              <a:t>2/12/2026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22355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  <a:noFill/>
          <a:ln>
            <a:noFill/>
          </a:ln>
        </p:spPr>
        <p:txBody>
          <a:bodyPr/>
          <a:lstStyle>
            <a:lvl1pPr marL="463550" indent="-46355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/>
            </a:lvl1pPr>
            <a:lvl2pPr marL="795338" indent="-338138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lvl2pPr>
            <a:lvl3pPr marL="1258888" indent="-344488">
              <a:buFont typeface="Wingdings" pitchFamily="2" charset="2"/>
              <a:buChar char="ü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233823"/>
            <a:ext cx="8458200" cy="141350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l-GR" dirty="0"/>
              <a:t>Εισαγωγή</a:t>
            </a:r>
            <a:endParaRPr lang="en-US" dirty="0"/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93540-E7CD-4010-ABA3-B877E6D4A7D2}" type="datetime1">
              <a:rPr lang="en-US" smtClean="0"/>
              <a:t>2/12/2026</a:t>
            </a:fld>
            <a:endParaRPr lang="en-US"/>
          </a:p>
        </p:txBody>
      </p:sp>
      <p:sp>
        <p:nvSpPr>
          <p:cNvPr id="7" name="Θέση υποσέλιδου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Θέση αριθμού διαφάνειας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97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4896544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4896544"/>
          </a:xfrm>
        </p:spPr>
        <p:txBody>
          <a:bodyPr/>
          <a:lstStyle>
            <a:lvl1pPr marL="342900" indent="-342900">
              <a:buClr>
                <a:schemeClr val="accent6">
                  <a:lumMod val="75000"/>
                </a:schemeClr>
              </a:buClr>
              <a:buFont typeface="Wingdings" pitchFamily="2" charset="2"/>
              <a:buChar char="v"/>
              <a:defRPr sz="2800"/>
            </a:lvl1pPr>
            <a:lvl2pPr marL="742950" indent="-285750"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 sz="2400"/>
            </a:lvl2pPr>
            <a:lvl3pPr marL="1143000" indent="-228600">
              <a:buFont typeface="Wingdings" pitchFamily="2" charset="2"/>
              <a:buChar char="ü"/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854F0-8AEB-4949-8FF0-326159872D58}" type="datetime1">
              <a:rPr lang="en-US" smtClean="0"/>
              <a:t>2/12/2026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211243"/>
            <a:ext cx="8458200" cy="14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21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D3FA5-23DB-4CAB-8BE4-AE8879B5C5E4}" type="datetime1">
              <a:rPr lang="en-US" smtClean="0"/>
              <a:t>2/12/2026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385740"/>
            <a:ext cx="8458200" cy="14135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l-GR" dirty="0"/>
              <a:t>Εισαγωγή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651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68A9B-6F85-4A79-810A-6D2115075328}" type="datetime1">
              <a:rPr lang="en-US" smtClean="0"/>
              <a:t>2/12/2026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19256" cy="1066130"/>
          </a:xfrm>
        </p:spPr>
        <p:txBody>
          <a:bodyPr>
            <a:normAutofit/>
          </a:bodyPr>
          <a:lstStyle>
            <a:lvl1pPr>
              <a:defRPr sz="4000">
                <a:solidFill>
                  <a:srgbClr val="002060"/>
                </a:solidFill>
              </a:defRPr>
            </a:lvl1pPr>
          </a:lstStyle>
          <a:p>
            <a:r>
              <a:rPr lang="el-GR" dirty="0"/>
              <a:t>Εισαγωγή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540" y="1385740"/>
            <a:ext cx="8458200" cy="14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3663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7D941-5CCE-4AFB-A913-DE07ABD71104}" type="datetime1">
              <a:rPr lang="en-US" smtClean="0"/>
              <a:t>2/12/2026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584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04FF5-CA33-4CAF-AAB9-80D15BBC5A73}" type="datetime1">
              <a:rPr lang="en-US" smtClean="0"/>
              <a:t>2/12/2026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260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06F28-C9D5-4850-A6BF-4AC592231EFF}" type="datetime1">
              <a:rPr lang="en-US" smtClean="0"/>
              <a:t>2/12/2026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5113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63CAF-A2DC-45AF-A176-C114C2934A3F}" type="datetime1">
              <a:rPr lang="en-US" smtClean="0"/>
              <a:t>2/12/2026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286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B8670-7C10-4324-9A00-806515839137}" type="datetime1">
              <a:rPr lang="en-US" smtClean="0"/>
              <a:t>2/12/2026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94D2F-B792-403F-9F01-436A14C93A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94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15E1D-C600-4039-B536-D6FD3806C489}" type="datetime1">
              <a:rPr lang="en-US" smtClean="0"/>
              <a:t>2/12/2026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4C5A5-48E3-4C42-A3BD-60388C1BB99E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620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ocw.mit.edu/courses/media-arts-and-sciences/mas-630-affective-computing-fall-2015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836331"/>
          </a:xfrm>
        </p:spPr>
        <p:txBody>
          <a:bodyPr>
            <a:normAutofit/>
          </a:bodyPr>
          <a:lstStyle/>
          <a:p>
            <a:r>
              <a:rPr lang="en-US" dirty="0"/>
              <a:t>Advanced Topics in Biomedical Informatics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1752600"/>
          </a:xfrm>
        </p:spPr>
        <p:txBody>
          <a:bodyPr/>
          <a:lstStyle/>
          <a:p>
            <a:r>
              <a:rPr lang="en-US" dirty="0"/>
              <a:t>M. Tsiknakis, PhD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89196"/>
            <a:ext cx="91440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Postgraduate Course on “Informatics Engineering”, </a:t>
            </a:r>
            <a:r>
              <a:rPr lang="en-US">
                <a:solidFill>
                  <a:srgbClr val="7030A0"/>
                </a:solidFill>
              </a:rPr>
              <a:t>Spring 2026</a:t>
            </a:r>
            <a:endParaRPr lang="el-G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52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 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268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Course title &amp; identity</a:t>
            </a:r>
            <a:endParaRPr lang="el-GR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Title: </a:t>
            </a:r>
            <a:r>
              <a:rPr lang="en-US" b="1" i="1" u="sng" dirty="0"/>
              <a:t>Advanced Topics in Biomedical Informatics</a:t>
            </a:r>
          </a:p>
          <a:p>
            <a:endParaRPr lang="en-US" sz="800" dirty="0"/>
          </a:p>
          <a:p>
            <a:r>
              <a:rPr lang="en-US" dirty="0"/>
              <a:t>Biomedical Informatics is a very broad scientific domain</a:t>
            </a:r>
          </a:p>
          <a:p>
            <a:r>
              <a:rPr lang="en-US" dirty="0"/>
              <a:t>Objectives</a:t>
            </a:r>
          </a:p>
          <a:p>
            <a:pPr lvl="1"/>
            <a:r>
              <a:rPr lang="en-US" b="1" i="1" u="sng" dirty="0">
                <a:solidFill>
                  <a:srgbClr val="0066CC"/>
                </a:solidFill>
              </a:rPr>
              <a:t>Primary</a:t>
            </a:r>
            <a:r>
              <a:rPr lang="en-US" b="1" dirty="0"/>
              <a:t>: </a:t>
            </a:r>
            <a:r>
              <a:rPr lang="en-US" dirty="0"/>
              <a:t>Understanding </a:t>
            </a:r>
            <a:r>
              <a:rPr lang="en-US" dirty="0">
                <a:solidFill>
                  <a:srgbClr val="7030A0"/>
                </a:solidFill>
              </a:rPr>
              <a:t>key concepts and methodologies </a:t>
            </a:r>
            <a:r>
              <a:rPr lang="en-US" dirty="0"/>
              <a:t>of a selected biomedical informatics sub-domain;</a:t>
            </a:r>
          </a:p>
          <a:p>
            <a:pPr lvl="1"/>
            <a:r>
              <a:rPr lang="en-US" b="1" i="1" u="sng" dirty="0">
                <a:solidFill>
                  <a:srgbClr val="0066CC"/>
                </a:solidFill>
              </a:rPr>
              <a:t>Secondary</a:t>
            </a:r>
            <a:r>
              <a:rPr lang="en-US" dirty="0"/>
              <a:t>: Novel algorithmic implementation starting by reproducing recent published work.</a:t>
            </a:r>
            <a:endParaRPr lang="en-US" sz="1000" dirty="0"/>
          </a:p>
          <a:p>
            <a:r>
              <a:rPr lang="en-US" dirty="0"/>
              <a:t>Members of staff</a:t>
            </a:r>
          </a:p>
          <a:p>
            <a:pPr lvl="1"/>
            <a:r>
              <a:rPr lang="en-US" dirty="0"/>
              <a:t>Prof. Manolis Tsiknakis, supported by postdocs and PhD candidates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363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Focus during this semester is on AFFECTIVE COMPUTING</a:t>
            </a:r>
          </a:p>
          <a:p>
            <a:r>
              <a:rPr lang="en-US" dirty="0"/>
              <a:t>This class explores computing that </a:t>
            </a:r>
            <a:r>
              <a:rPr lang="en-US" dirty="0">
                <a:solidFill>
                  <a:srgbClr val="7030A0"/>
                </a:solidFill>
              </a:rPr>
              <a:t>relates to, arises from</a:t>
            </a:r>
            <a:r>
              <a:rPr lang="en-US" dirty="0"/>
              <a:t>, </a:t>
            </a:r>
            <a:r>
              <a:rPr lang="en-US" dirty="0">
                <a:solidFill>
                  <a:srgbClr val="7030A0"/>
                </a:solidFill>
              </a:rPr>
              <a:t>or</a:t>
            </a:r>
            <a:r>
              <a:rPr lang="en-US" dirty="0"/>
              <a:t> deliberately </a:t>
            </a:r>
            <a:r>
              <a:rPr lang="en-US" dirty="0">
                <a:solidFill>
                  <a:srgbClr val="7030A0"/>
                </a:solidFill>
              </a:rPr>
              <a:t>influences emotion</a:t>
            </a:r>
            <a:r>
              <a:rPr lang="en-US" dirty="0"/>
              <a:t>. </a:t>
            </a:r>
          </a:p>
          <a:p>
            <a:r>
              <a:rPr lang="en-US" dirty="0"/>
              <a:t>Topics include </a:t>
            </a:r>
          </a:p>
          <a:p>
            <a:pPr lvl="1"/>
            <a:r>
              <a:rPr lang="en-US" dirty="0"/>
              <a:t>the interaction of emotion with cognition and perception; </a:t>
            </a:r>
          </a:p>
          <a:p>
            <a:pPr lvl="1"/>
            <a:r>
              <a:rPr lang="en-US" dirty="0"/>
              <a:t>the communication of human emotion via </a:t>
            </a:r>
            <a:r>
              <a:rPr lang="en-US" dirty="0">
                <a:solidFill>
                  <a:srgbClr val="7030A0"/>
                </a:solidFill>
              </a:rPr>
              <a:t>face, voice, physiology, and behavior</a:t>
            </a:r>
            <a:r>
              <a:rPr lang="en-US" dirty="0"/>
              <a:t>; </a:t>
            </a:r>
          </a:p>
          <a:p>
            <a:pPr lvl="1"/>
            <a:r>
              <a:rPr lang="en-US" dirty="0"/>
              <a:t>construction of computer systems that exhibit skills of </a:t>
            </a:r>
            <a:r>
              <a:rPr lang="en-US" dirty="0">
                <a:solidFill>
                  <a:srgbClr val="7030A0"/>
                </a:solidFill>
              </a:rPr>
              <a:t>emotional intelligence</a:t>
            </a:r>
            <a:r>
              <a:rPr lang="en-US" dirty="0"/>
              <a:t>; </a:t>
            </a:r>
          </a:p>
          <a:p>
            <a:pPr lvl="1"/>
            <a:r>
              <a:rPr lang="en-US" dirty="0"/>
              <a:t>affective technologies for the recognition of </a:t>
            </a:r>
            <a:r>
              <a:rPr lang="en-US" dirty="0">
                <a:solidFill>
                  <a:srgbClr val="7030A0"/>
                </a:solidFill>
              </a:rPr>
              <a:t>stress, anxiety, depression, pain and empathy</a:t>
            </a:r>
            <a:r>
              <a:rPr lang="en-US" dirty="0"/>
              <a:t>; </a:t>
            </a:r>
          </a:p>
          <a:p>
            <a:pPr lvl="1"/>
            <a:r>
              <a:rPr lang="en-US" dirty="0"/>
              <a:t>and other areas of current research interest. </a:t>
            </a:r>
          </a:p>
          <a:p>
            <a:r>
              <a:rPr lang="en-US" dirty="0"/>
              <a:t>Weekly reading, discussion, and a term project are required.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and Objectives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MIT’s Affective Computing </a:t>
            </a:r>
            <a:endParaRPr lang="en-US" dirty="0"/>
          </a:p>
        </p:txBody>
      </p:sp>
      <p:sp>
        <p:nvSpPr>
          <p:cNvPr id="6" name="Θέση περιεχομένου 5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Course builds on experiences and concepts from the relevant MIT </a:t>
            </a:r>
            <a:r>
              <a:rPr lang="en-US" dirty="0" err="1"/>
              <a:t>OpenCource</a:t>
            </a:r>
            <a:endParaRPr lang="en-US" dirty="0"/>
          </a:p>
          <a:p>
            <a:r>
              <a:rPr lang="en-US" dirty="0"/>
              <a:t>Course Description</a:t>
            </a:r>
          </a:p>
          <a:p>
            <a:pPr lvl="1"/>
            <a:r>
              <a:rPr lang="en-US" dirty="0"/>
              <a:t>This course instructs students on how to develop technologies that help people </a:t>
            </a:r>
            <a:r>
              <a:rPr lang="en-US" dirty="0">
                <a:solidFill>
                  <a:srgbClr val="7030A0"/>
                </a:solidFill>
              </a:rPr>
              <a:t>measure and communicate emotion</a:t>
            </a:r>
            <a:r>
              <a:rPr lang="en-US" dirty="0"/>
              <a:t>, that respectfully </a:t>
            </a:r>
            <a:r>
              <a:rPr lang="en-US" dirty="0">
                <a:solidFill>
                  <a:srgbClr val="7030A0"/>
                </a:solidFill>
              </a:rPr>
              <a:t>read </a:t>
            </a:r>
            <a:r>
              <a:rPr lang="en-US" dirty="0"/>
              <a:t>and that intelligently </a:t>
            </a:r>
            <a:r>
              <a:rPr lang="en-US" dirty="0">
                <a:solidFill>
                  <a:srgbClr val="7030A0"/>
                </a:solidFill>
              </a:rPr>
              <a:t>respond to emotion</a:t>
            </a:r>
            <a:r>
              <a:rPr lang="en-US" dirty="0"/>
              <a:t>, and have internal mechanisms inspired by the useful roles emotions play.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1938" y="1340768"/>
            <a:ext cx="3914862" cy="410445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495800" y="5733256"/>
            <a:ext cx="4468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hlinkClick r:id="rId3"/>
              </a:rPr>
              <a:t>https://ocw.mit.edu/courses/media-arts-and-sciences/mas-630-affective-computing-fall-2015/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1367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AFFF85-EE97-462E-A10A-5DE3A2A82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200" dirty="0"/>
              <a:t>Βασισμένοι σε ένα μοναδικό σύνολο δεδομένων που έχει δημιουργηθεί στα πλαίσια διδακτορικής διατριβής</a:t>
            </a:r>
            <a:r>
              <a:rPr lang="en-US" sz="2200" dirty="0"/>
              <a:t> </a:t>
            </a:r>
            <a:r>
              <a:rPr lang="el-GR" sz="2200" dirty="0"/>
              <a:t>και περιλαμβάνει</a:t>
            </a:r>
            <a:endParaRPr lang="en-US" sz="2200" dirty="0"/>
          </a:p>
          <a:p>
            <a:pPr lvl="1"/>
            <a:r>
              <a:rPr lang="en-US" sz="1800" dirty="0"/>
              <a:t>Facial expressions, </a:t>
            </a:r>
            <a:endParaRPr lang="el-GR" sz="1800" dirty="0"/>
          </a:p>
          <a:p>
            <a:pPr lvl="1"/>
            <a:r>
              <a:rPr lang="en-US" sz="1800" dirty="0"/>
              <a:t>Voice recordings, </a:t>
            </a:r>
            <a:endParaRPr lang="el-GR" sz="1800" dirty="0"/>
          </a:p>
          <a:p>
            <a:pPr lvl="1"/>
            <a:r>
              <a:rPr lang="en-US" sz="1800" dirty="0"/>
              <a:t>Motion data - signals from insoles, </a:t>
            </a:r>
          </a:p>
          <a:p>
            <a:pPr lvl="1"/>
            <a:r>
              <a:rPr lang="en-US" sz="1800" dirty="0" err="1"/>
              <a:t>Biosignals</a:t>
            </a:r>
            <a:r>
              <a:rPr lang="en-US" sz="1800" dirty="0"/>
              <a:t> from wearables (GSR, smart watch data), and </a:t>
            </a:r>
          </a:p>
          <a:p>
            <a:pPr lvl="1"/>
            <a:r>
              <a:rPr lang="en-US" sz="1800" dirty="0"/>
              <a:t>upper body movement.</a:t>
            </a:r>
            <a:endParaRPr lang="el-GR" sz="1800" dirty="0"/>
          </a:p>
          <a:p>
            <a:r>
              <a:rPr lang="el-GR" sz="2400" dirty="0"/>
              <a:t>Θα εστιάσουμε </a:t>
            </a:r>
          </a:p>
          <a:p>
            <a:pPr marL="846138" lvl="1" indent="-385763">
              <a:buFont typeface="+mj-lt"/>
              <a:buAutoNum type="romanUcPeriod"/>
            </a:pPr>
            <a:r>
              <a:rPr lang="el-GR" sz="1800" dirty="0"/>
              <a:t>σε μεθόδους ανάλυσης εκφράσεων του προσώπου, </a:t>
            </a:r>
            <a:endParaRPr lang="en-US" sz="1800" dirty="0"/>
          </a:p>
          <a:p>
            <a:pPr marL="846138" lvl="1" indent="-385763">
              <a:buFont typeface="+mj-lt"/>
              <a:buAutoNum type="romanUcPeriod"/>
            </a:pPr>
            <a:r>
              <a:rPr lang="el-GR" sz="1800" dirty="0"/>
              <a:t>ανάλυση φωνής και </a:t>
            </a:r>
            <a:endParaRPr lang="en-US" sz="1800" dirty="0"/>
          </a:p>
          <a:p>
            <a:pPr marL="846138" lvl="1" indent="-385763">
              <a:buFont typeface="+mj-lt"/>
              <a:buAutoNum type="romanUcPeriod"/>
            </a:pPr>
            <a:r>
              <a:rPr lang="el-GR" sz="1800" dirty="0"/>
              <a:t>φυσιολογικών σημάτων</a:t>
            </a:r>
            <a:r>
              <a:rPr lang="en-US" sz="1800" dirty="0"/>
              <a:t> </a:t>
            </a:r>
            <a:r>
              <a:rPr lang="el-GR" sz="1800" dirty="0"/>
              <a:t>και </a:t>
            </a:r>
            <a:endParaRPr lang="en-US" sz="1800" dirty="0"/>
          </a:p>
          <a:p>
            <a:pPr marL="846138" lvl="1" indent="-385763">
              <a:buFont typeface="+mj-lt"/>
              <a:buAutoNum type="romanUcPeriod"/>
            </a:pPr>
            <a:r>
              <a:rPr lang="el-GR" sz="1800" dirty="0"/>
              <a:t>Στην ανάπτυξη μεθόδων μηχανικής μάθησης/βαθιάς μάθησης για τον υπολογισμό βιοδεικτών για την έγκαιρη διάγνωση ή/και σταδιοποίηση της νόσου.</a:t>
            </a:r>
            <a:endParaRPr lang="en-US" sz="18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2D7BC56-6172-402B-8821-BDCE1B469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Syllabus for the year 2023-2024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E24909-4A9A-4868-A41A-5D5BF04F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8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Approach</a:t>
            </a:r>
            <a:endParaRPr lang="el-GR" dirty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Lectures</a:t>
            </a:r>
            <a:r>
              <a:rPr lang="en-US" sz="2200" dirty="0"/>
              <a:t> </a:t>
            </a:r>
            <a:r>
              <a:rPr lang="en-US" sz="2000" i="1" dirty="0">
                <a:solidFill>
                  <a:srgbClr val="0066CC"/>
                </a:solidFill>
              </a:rPr>
              <a:t>(2-3 hours / week)</a:t>
            </a:r>
            <a:endParaRPr lang="en-US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Recap, new topics, paper presentations, discussion</a:t>
            </a:r>
          </a:p>
          <a:p>
            <a:pPr lvl="1">
              <a:lnSpc>
                <a:spcPct val="90000"/>
              </a:lnSpc>
            </a:pPr>
            <a:endParaRPr lang="en-US" sz="800" dirty="0"/>
          </a:p>
          <a:p>
            <a:r>
              <a:rPr lang="en-US" sz="2600" dirty="0"/>
              <a:t>Laboratory classes</a:t>
            </a:r>
            <a:r>
              <a:rPr lang="en-US" sz="2200" dirty="0"/>
              <a:t> </a:t>
            </a:r>
            <a:r>
              <a:rPr lang="en-US" sz="2000" i="1" dirty="0">
                <a:solidFill>
                  <a:srgbClr val="0066CC"/>
                </a:solidFill>
              </a:rPr>
              <a:t>(2 hours  from week 6 onwards, if required)</a:t>
            </a:r>
            <a:endParaRPr lang="en-US" sz="2200" dirty="0"/>
          </a:p>
          <a:p>
            <a:pPr lvl="1"/>
            <a:r>
              <a:rPr lang="en-US" sz="2200" dirty="0"/>
              <a:t>Study specific topics through student’s group presentations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Focus on experimentation with specific concepts</a:t>
            </a:r>
          </a:p>
          <a:p>
            <a:pPr lvl="1">
              <a:lnSpc>
                <a:spcPct val="90000"/>
              </a:lnSpc>
            </a:pPr>
            <a:endParaRPr lang="en-US" sz="800" dirty="0"/>
          </a:p>
          <a:p>
            <a:pPr>
              <a:spcAft>
                <a:spcPct val="20000"/>
              </a:spcAft>
            </a:pPr>
            <a:r>
              <a:rPr lang="en-GB" sz="2600" dirty="0"/>
              <a:t>Homework </a:t>
            </a:r>
          </a:p>
          <a:p>
            <a:pPr lvl="1">
              <a:spcAft>
                <a:spcPct val="20000"/>
              </a:spcAft>
            </a:pPr>
            <a:r>
              <a:rPr lang="en-GB" sz="2200" dirty="0"/>
              <a:t>A number of small-scale home assignments to be presented and discussed in class</a:t>
            </a:r>
          </a:p>
          <a:p>
            <a:pPr>
              <a:spcAft>
                <a:spcPct val="20000"/>
              </a:spcAft>
            </a:pPr>
            <a:r>
              <a:rPr lang="en-US" sz="2600" dirty="0"/>
              <a:t>Project</a:t>
            </a:r>
          </a:p>
          <a:p>
            <a:pPr lvl="1">
              <a:spcAft>
                <a:spcPct val="20000"/>
              </a:spcAft>
            </a:pPr>
            <a:r>
              <a:rPr lang="en-US" sz="2200" dirty="0"/>
              <a:t>One (large) project </a:t>
            </a:r>
            <a:r>
              <a:rPr lang="en-US" sz="2200" i="1" dirty="0">
                <a:solidFill>
                  <a:srgbClr val="0066CC"/>
                </a:solidFill>
              </a:rPr>
              <a:t>(team project, due at the end of the semester)</a:t>
            </a:r>
            <a:endParaRPr lang="en-GB" sz="2200" dirty="0"/>
          </a:p>
          <a:p>
            <a:pPr>
              <a:spcAft>
                <a:spcPct val="20000"/>
              </a:spcAft>
            </a:pPr>
            <a:r>
              <a:rPr lang="en-US" sz="2600" dirty="0"/>
              <a:t>Final assessment </a:t>
            </a:r>
            <a:r>
              <a:rPr lang="en-US" sz="2600" dirty="0">
                <a:solidFill>
                  <a:srgbClr val="0066CC"/>
                </a:solidFill>
              </a:rPr>
              <a:t>(</a:t>
            </a:r>
            <a:r>
              <a:rPr lang="en-US" sz="2600" i="1" dirty="0">
                <a:solidFill>
                  <a:srgbClr val="0066CC"/>
                </a:solidFill>
              </a:rPr>
              <a:t>week to follow last lecture)</a:t>
            </a:r>
            <a:endParaRPr lang="en-US" sz="2600" dirty="0">
              <a:solidFill>
                <a:srgbClr val="0066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98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5FB23E-B952-4A4F-927B-6CDDF69DA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8002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l-GR" sz="2400" b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Εξέταση Μαθήματος</a:t>
            </a:r>
            <a:r>
              <a:rPr lang="en-US" sz="2400" b="1" dirty="0">
                <a:solidFill>
                  <a:srgbClr val="0070C0"/>
                </a:solidFill>
                <a:effectLst/>
                <a:ea typeface="SimSun" panose="02010600030101010101" pitchFamily="2" charset="-122"/>
                <a:cs typeface="Times New Roman" panose="02020603050405020304" pitchFamily="18" charset="0"/>
              </a:rPr>
              <a:t> (Grading)</a:t>
            </a:r>
          </a:p>
          <a:p>
            <a:pPr marL="676276" lvl="1" indent="-344488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effectLst/>
                <a:ea typeface="SimSun" panose="02010600030101010101" pitchFamily="2" charset="-122"/>
                <a:cs typeface="Calibri" panose="020F0502020204030204" pitchFamily="34" charset="0"/>
              </a:rPr>
              <a:t> Η εξέταση θα γίνει με βάση μικρής ή και μεγαλύτερης δυσκολίας ασκήσεις που θα δίνονται κατά τη διάρκεια του εξαμήνου και με την παρουσίαση μιας ατομικής ή ομαδικής εργασίας στο τέλος του εξαμήνου.</a:t>
            </a:r>
            <a:endParaRPr lang="en-US" sz="2000" dirty="0">
              <a:effectLst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Εξέταση &amp; Βαθμολόγηση (</a:t>
            </a:r>
            <a:r>
              <a:rPr lang="en-US" dirty="0"/>
              <a:t>Grading</a:t>
            </a:r>
            <a:r>
              <a:rPr lang="el-GR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1256834"/>
              </p:ext>
            </p:extLst>
          </p:nvPr>
        </p:nvGraphicFramePr>
        <p:xfrm>
          <a:off x="755576" y="3429000"/>
          <a:ext cx="7488832" cy="2630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>
                  <a:extLst>
                    <a:ext uri="{9D8B030D-6E8A-4147-A177-3AD203B41FA5}">
                      <a16:colId xmlns:a16="http://schemas.microsoft.com/office/drawing/2014/main" val="964004143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996423849"/>
                    </a:ext>
                  </a:extLst>
                </a:gridCol>
              </a:tblGrid>
              <a:tr h="5872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Assignment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Percentage of total grade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197750"/>
                  </a:ext>
                </a:extLst>
              </a:tr>
              <a:tr h="5872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Class participation &amp; </a:t>
                      </a:r>
                      <a:r>
                        <a:rPr lang="en-US" sz="1800" dirty="0" err="1">
                          <a:effectLst/>
                        </a:rPr>
                        <a:t>Homeworks</a:t>
                      </a:r>
                      <a:endParaRPr lang="en-US" sz="18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</a:rPr>
                        <a:t>40 %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8410328"/>
                  </a:ext>
                </a:extLst>
              </a:tr>
              <a:tr h="5872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Project implementation</a:t>
                      </a:r>
                      <a:endParaRPr lang="el-GR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228600" algn="l"/>
                        </a:tabLst>
                      </a:pPr>
                      <a:r>
                        <a:rPr lang="en-US" sz="1800" dirty="0">
                          <a:effectLst/>
                        </a:rPr>
                        <a:t>40 %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91567"/>
                  </a:ext>
                </a:extLst>
              </a:tr>
              <a:tr h="868844"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Written report &amp; Final presentation of the</a:t>
                      </a:r>
                      <a:r>
                        <a:rPr lang="en-US" sz="1800" baseline="0" dirty="0">
                          <a:effectLst/>
                        </a:rPr>
                        <a:t> Project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20 %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868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988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Other specific requirements</a:t>
            </a:r>
            <a:endParaRPr lang="el-GR" dirty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179388" y="1484313"/>
            <a:ext cx="8713787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Pre-requisites </a:t>
            </a:r>
          </a:p>
          <a:p>
            <a:pPr>
              <a:buFont typeface="Arial" charset="0"/>
              <a:buNone/>
            </a:pPr>
            <a:endParaRPr lang="en-US" sz="900" dirty="0"/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600" dirty="0"/>
              <a:t>Good written (and spoken) English</a:t>
            </a:r>
          </a:p>
          <a:p>
            <a:pPr marL="742950" lvl="1" indent="-285750">
              <a:buFont typeface="Wingdings" pitchFamily="2" charset="2"/>
              <a:buNone/>
            </a:pPr>
            <a:endParaRPr lang="en-US" sz="900" dirty="0"/>
          </a:p>
          <a:p>
            <a:pPr marL="742950" lvl="1" indent="-285750">
              <a:buFont typeface="Wingdings" pitchFamily="2" charset="2"/>
              <a:buChar char="Ø"/>
            </a:pPr>
            <a:r>
              <a:rPr lang="en-US" sz="2600" dirty="0"/>
              <a:t>For the successful participation in the course, it is recommended that prior knowledge in the following domains is required</a:t>
            </a:r>
            <a:r>
              <a:rPr lang="el-GR" sz="2600" dirty="0"/>
              <a:t>: </a:t>
            </a:r>
            <a:endParaRPr lang="en-US" sz="2600" dirty="0"/>
          </a:p>
          <a:p>
            <a:pPr marL="1206500" lvl="2" indent="-285750">
              <a:buFont typeface="Wingdings" pitchFamily="2" charset="2"/>
              <a:buChar char="Ø"/>
            </a:pPr>
            <a:r>
              <a:rPr lang="en-US" sz="1900" dirty="0"/>
              <a:t>Python</a:t>
            </a:r>
            <a:r>
              <a:rPr lang="el-GR" sz="1900" dirty="0"/>
              <a:t>, </a:t>
            </a:r>
            <a:endParaRPr lang="en-US" sz="1900" dirty="0"/>
          </a:p>
          <a:p>
            <a:pPr marL="1206500" lvl="2" indent="-285750">
              <a:buFont typeface="Wingdings" pitchFamily="2" charset="2"/>
              <a:buChar char="Ø"/>
            </a:pPr>
            <a:r>
              <a:rPr lang="en-US" sz="1900" dirty="0"/>
              <a:t>Machine Learning and </a:t>
            </a:r>
          </a:p>
          <a:p>
            <a:pPr marL="1206500" lvl="2" indent="-285750">
              <a:buFont typeface="Wingdings" pitchFamily="2" charset="2"/>
              <a:buChar char="Ø"/>
            </a:pPr>
            <a:r>
              <a:rPr lang="en-US" sz="1900" dirty="0"/>
              <a:t>Image Processing</a:t>
            </a:r>
            <a:r>
              <a:rPr lang="el-GR" sz="1900" dirty="0"/>
              <a:t>.</a:t>
            </a:r>
            <a:endParaRPr lang="en-US" sz="1900" dirty="0"/>
          </a:p>
          <a:p>
            <a:pPr marL="457200" lvl="1" indent="0">
              <a:buNone/>
            </a:pPr>
            <a:endParaRPr lang="en-US" sz="2200" dirty="0"/>
          </a:p>
          <a:p>
            <a:pPr marL="1143000" lvl="2" indent="-228600">
              <a:buFont typeface="Wingdings" pitchFamily="2" charset="2"/>
              <a:buNone/>
            </a:pPr>
            <a:endParaRPr lang="en-US" sz="1000" dirty="0"/>
          </a:p>
          <a:p>
            <a:r>
              <a:rPr lang="en-US" sz="3000" dirty="0"/>
              <a:t>Expected weekly workload</a:t>
            </a:r>
          </a:p>
          <a:p>
            <a:endParaRPr lang="en-US" sz="600" dirty="0"/>
          </a:p>
          <a:p>
            <a:pPr marL="742950" lvl="1" indent="-285750"/>
            <a:r>
              <a:rPr lang="en-US" sz="2600" dirty="0"/>
              <a:t>5-6 hours </a:t>
            </a:r>
            <a:r>
              <a:rPr lang="en-US" sz="2600" i="1" dirty="0">
                <a:solidFill>
                  <a:srgbClr val="0066CC"/>
                </a:solidFill>
              </a:rPr>
              <a:t>(</a:t>
            </a:r>
            <a:r>
              <a:rPr lang="en-US" sz="2600" i="1" u="sng" dirty="0">
                <a:solidFill>
                  <a:srgbClr val="0066CC"/>
                </a:solidFill>
              </a:rPr>
              <a:t>average</a:t>
            </a:r>
            <a:r>
              <a:rPr lang="en-US" sz="2600" i="1" dirty="0">
                <a:solidFill>
                  <a:srgbClr val="0066CC"/>
                </a:solidFill>
              </a:rPr>
              <a:t> workload including class attendance).</a:t>
            </a:r>
          </a:p>
          <a:p>
            <a:pPr marL="742950" lvl="1" indent="-285750"/>
            <a:endParaRPr lang="en-US" sz="600" i="1" dirty="0">
              <a:solidFill>
                <a:srgbClr val="0066CC"/>
              </a:solidFill>
            </a:endParaRPr>
          </a:p>
          <a:p>
            <a:pPr marL="742950" lvl="1" indent="-285750"/>
            <a:r>
              <a:rPr lang="en-US" sz="2600" dirty="0"/>
              <a:t>Not evenly distributed </a:t>
            </a:r>
            <a:r>
              <a:rPr lang="en-US" sz="2600" i="1" dirty="0">
                <a:solidFill>
                  <a:srgbClr val="0066CC"/>
                </a:solidFill>
              </a:rPr>
              <a:t>(considerably smaller at first, tends to increase towards the end of the semester).</a:t>
            </a:r>
            <a:endParaRPr lang="el-GR" sz="2600" i="1" dirty="0">
              <a:solidFill>
                <a:srgbClr val="0066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56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After the course the student should be able to:</a:t>
            </a:r>
          </a:p>
          <a:p>
            <a:pPr lvl="1"/>
            <a:r>
              <a:rPr lang="en-US" dirty="0"/>
              <a:t>Show a deeper knowledge in the sub-area of biomedical informatics selected for study</a:t>
            </a:r>
          </a:p>
          <a:p>
            <a:pPr lvl="1"/>
            <a:r>
              <a:rPr lang="en-US" dirty="0"/>
              <a:t>Independently perform a research pre-study, in the form of a literature study or a limited research assignment </a:t>
            </a:r>
          </a:p>
          <a:p>
            <a:pPr lvl="2"/>
            <a:r>
              <a:rPr lang="en-US" dirty="0"/>
              <a:t>Critically analyze the content of the research papers and evaluate their significance, importance and relevance to the research field.</a:t>
            </a:r>
          </a:p>
          <a:p>
            <a:pPr lvl="1"/>
            <a:r>
              <a:rPr lang="en-US" dirty="0"/>
              <a:t>Demonstrate implementation skills to complex biomedical informatics problems</a:t>
            </a:r>
          </a:p>
          <a:p>
            <a:pPr lvl="2"/>
            <a:r>
              <a:rPr lang="en-US" dirty="0"/>
              <a:t>Should be able to “reproduce” published results</a:t>
            </a:r>
          </a:p>
          <a:p>
            <a:pPr lvl="2"/>
            <a:r>
              <a:rPr lang="en-US" dirty="0"/>
              <a:t>Ideally, should be able to identify limitations, propose and implement enhancements/</a:t>
            </a:r>
            <a:r>
              <a:rPr lang="en-US" dirty="0" err="1"/>
              <a:t>extentions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Independently synthesize the results in the form of a scientific presentation/publication.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Learning outcome</a:t>
            </a:r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94D2F-B792-403F-9F01-436A14C93A3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572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Προσαρμοσμένη σχεδίαση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686</Words>
  <Application>Microsoft Office PowerPoint</Application>
  <PresentationFormat>On-screen Show (4:3)</PresentationFormat>
  <Paragraphs>101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Office Theme</vt:lpstr>
      <vt:lpstr>Προσαρμοσμένη σχεδίαση</vt:lpstr>
      <vt:lpstr>Advanced Topics in Biomedical Informatics </vt:lpstr>
      <vt:lpstr>Course title &amp; identity</vt:lpstr>
      <vt:lpstr>Scope and Objectives</vt:lpstr>
      <vt:lpstr>MIT’s Affective Computing </vt:lpstr>
      <vt:lpstr>Syllabus for the year 2023-2024</vt:lpstr>
      <vt:lpstr>Approach</vt:lpstr>
      <vt:lpstr>Εξέταση &amp; Βαθμολόγηση (Grading)</vt:lpstr>
      <vt:lpstr>Other specific requirements</vt:lpstr>
      <vt:lpstr>Learning outcome</vt:lpstr>
      <vt:lpstr>Q &amp; 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Manolis Tsiknakis</dc:creator>
  <cp:lastModifiedBy>Manolis Tsiknakis</cp:lastModifiedBy>
  <cp:revision>99</cp:revision>
  <dcterms:created xsi:type="dcterms:W3CDTF">2012-02-08T15:04:00Z</dcterms:created>
  <dcterms:modified xsi:type="dcterms:W3CDTF">2026-02-12T18:24:01Z</dcterms:modified>
</cp:coreProperties>
</file>