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20"/>
  </p:notesMasterIdLst>
  <p:sldIdLst>
    <p:sldId id="256" r:id="rId3"/>
    <p:sldId id="321" r:id="rId4"/>
    <p:sldId id="334" r:id="rId5"/>
    <p:sldId id="335" r:id="rId6"/>
    <p:sldId id="336" r:id="rId7"/>
    <p:sldId id="337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8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6395" autoAdjust="0"/>
  </p:normalViewPr>
  <p:slideViewPr>
    <p:cSldViewPr showGuides="1">
      <p:cViewPr varScale="1">
        <p:scale>
          <a:sx n="155" d="100"/>
          <a:sy n="155" d="100"/>
        </p:scale>
        <p:origin x="2310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DD22-FE04-46CD-BDCA-0E77C3C15BF9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D54DB-EAF4-47D8-8043-D0DD603BF4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20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91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22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981A-2527-4528-BA4E-AA2DD91B1F71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8" name="Picture 4" descr="C:\Users\tsiknaki\Documents\My  Cources on BMI_University of Crete\Innovation\innovation_NIC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16" y="-2510"/>
            <a:ext cx="9158432" cy="144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96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2500-EE36-40B8-A9BC-71451B42D4DA}" type="datetime1">
              <a:rPr lang="en-US" smtClean="0"/>
              <a:t>10/7/2025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302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FCB9-C2DD-409D-AE19-29A6DC776215}" type="datetime1">
              <a:rPr lang="en-US" smtClean="0"/>
              <a:t>10/7/2025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602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E0B6-F703-4A96-ACD9-9C39C211A427}" type="datetime1">
              <a:rPr lang="en-US" smtClean="0"/>
              <a:t>10/7/2025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36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AE99E-6749-412F-88C0-FE1AA11F1117}" type="datetime1">
              <a:rPr lang="en-US" smtClean="0"/>
              <a:t>10/7/2025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10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0A3E-CA68-4B48-A4E5-85B257AAAEAA}" type="datetime1">
              <a:rPr lang="en-US" smtClean="0"/>
              <a:t>10/7/2025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479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250-F34C-41CB-B781-2D25682B7C34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2633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D7A6-DB9E-4454-ACC9-5129CDE483CE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35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  <a:noFill/>
          <a:ln>
            <a:noFill/>
          </a:ln>
        </p:spPr>
        <p:txBody>
          <a:bodyPr/>
          <a:lstStyle>
            <a:lvl1pPr marL="463550" indent="-46355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lvl1pPr>
            <a:lvl2pPr marL="795338" indent="-338138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lvl2pPr>
            <a:lvl3pPr marL="1258888" indent="-344488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33823"/>
            <a:ext cx="8458200" cy="14135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3540-E7CD-4010-ABA3-B877E6D4A7D2}" type="datetime1">
              <a:rPr lang="en-US" smtClean="0"/>
              <a:t>10/7/2025</a:t>
            </a:fld>
            <a:endParaRPr lang="en-US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7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54F0-8AEB-4949-8FF0-326159872D58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11243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2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D3FA5-23DB-4CAB-8BE4-AE8879B5C5E4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5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8A9B-6F85-4A79-810A-6D2115075328}" type="datetime1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D941-5CCE-4AFB-A913-DE07ABD71104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84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4FF5-CA33-4CAF-AAB9-80D15BBC5A73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60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06F28-C9D5-4850-A6BF-4AC592231EFF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11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3CAF-A2DC-45AF-A176-C114C2934A3F}" type="datetime1">
              <a:rPr lang="en-US" smtClean="0"/>
              <a:t>10/7/2025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286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8670-7C10-4324-9A00-806515839137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4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15E1D-C600-4039-B536-D6FD3806C489}" type="datetime1">
              <a:rPr lang="en-US" smtClean="0"/>
              <a:t>10/7/2025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20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hmu.gr/courses/ECE294/" TargetMode="External"/><Relationship Id="rId2" Type="http://schemas.openxmlformats.org/officeDocument/2006/relationships/hyperlink" Target="https://eclass.hmu.gr/courses/TP374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Methods and Project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M. Tsiknakis, PhD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31141" y="6522431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Postgraduate Course on “Informatics Engineering”, Fall 2025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5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Detailed look into the Syllabus (</a:t>
            </a:r>
            <a:r>
              <a:rPr lang="en-US" dirty="0" err="1"/>
              <a:t>cntd</a:t>
            </a:r>
            <a:r>
              <a:rPr lang="en-US" dirty="0"/>
              <a:t>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100" dirty="0"/>
              <a:t>The second section covers existing methodological approaches and the design of research</a:t>
            </a:r>
          </a:p>
          <a:p>
            <a:pPr lvl="1">
              <a:buSzPct val="110000"/>
            </a:pPr>
            <a:r>
              <a:rPr lang="en-US" sz="3800" dirty="0">
                <a:solidFill>
                  <a:schemeClr val="bg1">
                    <a:lumMod val="50000"/>
                  </a:schemeClr>
                </a:solidFill>
              </a:rPr>
              <a:t>Formal methodologies using statistical techniques;</a:t>
            </a:r>
          </a:p>
          <a:p>
            <a:pPr lvl="1">
              <a:buSzPct val="110000"/>
            </a:pPr>
            <a:r>
              <a:rPr lang="en-US" sz="3800" dirty="0">
                <a:solidFill>
                  <a:schemeClr val="bg1">
                    <a:lumMod val="50000"/>
                  </a:schemeClr>
                </a:solidFill>
              </a:rPr>
              <a:t>Design of Experiments (DoE) for Hypothesis Testing;</a:t>
            </a:r>
          </a:p>
          <a:p>
            <a:pPr lvl="1">
              <a:buSzPct val="110000"/>
            </a:pPr>
            <a:r>
              <a:rPr lang="en-GB" sz="3800" dirty="0">
                <a:solidFill>
                  <a:schemeClr val="bg1">
                    <a:lumMod val="50000"/>
                  </a:schemeClr>
                </a:solidFill>
              </a:rPr>
              <a:t>(Selected) Methods for Data Analysis and </a:t>
            </a:r>
          </a:p>
          <a:p>
            <a:pPr lvl="1">
              <a:buSzPct val="110000"/>
            </a:pPr>
            <a:r>
              <a:rPr lang="en-GB" sz="3800" dirty="0">
                <a:solidFill>
                  <a:schemeClr val="bg1">
                    <a:lumMod val="50000"/>
                  </a:schemeClr>
                </a:solidFill>
              </a:rPr>
              <a:t>Reporting of Research results.</a:t>
            </a:r>
            <a:endParaRPr lang="en-US" sz="3800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en-US" dirty="0"/>
          </a:p>
          <a:p>
            <a:r>
              <a:rPr lang="en-US" sz="4200" dirty="0"/>
              <a:t>Finally, since research is a process in which a variety of methodologies are employed, the third part of the course will focus on issues related to the </a:t>
            </a:r>
            <a:r>
              <a:rPr lang="en-US" sz="4200" dirty="0">
                <a:solidFill>
                  <a:srgbClr val="0070C0"/>
                </a:solidFill>
              </a:rPr>
              <a:t>management</a:t>
            </a:r>
            <a:r>
              <a:rPr lang="en-US" sz="4200" dirty="0"/>
              <a:t> of the research process. </a:t>
            </a:r>
          </a:p>
          <a:p>
            <a:pPr lvl="1">
              <a:buSzPct val="110000"/>
            </a:pPr>
            <a:r>
              <a:rPr lang="en-US" sz="3800" dirty="0"/>
              <a:t>Understanding key concepts and methodologies of successful </a:t>
            </a:r>
            <a:r>
              <a:rPr lang="en-US" sz="3800" dirty="0">
                <a:solidFill>
                  <a:srgbClr val="0070C0"/>
                </a:solidFill>
              </a:rPr>
              <a:t>project management</a:t>
            </a:r>
            <a:r>
              <a:rPr lang="en-US" sz="3800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6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SzPct val="100000"/>
              <a:defRPr/>
            </a:pPr>
            <a:r>
              <a:rPr lang="en-US" dirty="0"/>
              <a:t>By the conclusion of the specified learning activities, participants of this course will demonstrate their ability to: 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Understand</a:t>
            </a:r>
            <a:r>
              <a:rPr lang="en-US" dirty="0"/>
              <a:t> the process of scientific research - </a:t>
            </a:r>
            <a:r>
              <a:rPr lang="en-US" dirty="0">
                <a:solidFill>
                  <a:srgbClr val="0070C0"/>
                </a:solidFill>
              </a:rPr>
              <a:t>the scientific process</a:t>
            </a:r>
            <a:r>
              <a:rPr lang="en-US" dirty="0"/>
              <a:t>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Differentiate</a:t>
            </a:r>
            <a:r>
              <a:rPr lang="en-US" dirty="0"/>
              <a:t> between the different types of research and be able to select the most appropriate for their research task;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Choose sources </a:t>
            </a:r>
            <a:r>
              <a:rPr lang="en-US" dirty="0"/>
              <a:t>of information appropriate for the type of research being conducted;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Make research proposals</a:t>
            </a:r>
            <a:r>
              <a:rPr lang="en-US" dirty="0"/>
              <a:t>, taking pertinent factors into account;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Choose the methodology </a:t>
            </a:r>
            <a:r>
              <a:rPr lang="en-US" dirty="0"/>
              <a:t>that best suits the type of investigation being conducted &amp; appropriate to the research objectives;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Understand</a:t>
            </a:r>
            <a:r>
              <a:rPr lang="en-US" dirty="0"/>
              <a:t> key concepts of successful Project Management;</a:t>
            </a:r>
          </a:p>
          <a:p>
            <a:pPr lvl="1">
              <a:buSzPct val="110000"/>
              <a:defRPr/>
            </a:pPr>
            <a:r>
              <a:rPr lang="en-US" dirty="0">
                <a:solidFill>
                  <a:srgbClr val="0070C0"/>
                </a:solidFill>
              </a:rPr>
              <a:t>Identify appropriate roles </a:t>
            </a:r>
            <a:r>
              <a:rPr lang="en-US" dirty="0"/>
              <a:t>in research project management &amp; produce realistic planning;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5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Approach</a:t>
            </a:r>
            <a:endParaRPr lang="el-G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Lectures</a:t>
            </a:r>
            <a:r>
              <a:rPr lang="en-US" sz="2200" dirty="0"/>
              <a:t> </a:t>
            </a:r>
            <a:r>
              <a:rPr lang="en-US" sz="2000" i="1" dirty="0">
                <a:solidFill>
                  <a:srgbClr val="0070C0"/>
                </a:solidFill>
              </a:rPr>
              <a:t>(2-3 hours / week)</a:t>
            </a:r>
            <a:endParaRPr lang="en-US" sz="22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SzPct val="110000"/>
            </a:pPr>
            <a:r>
              <a:rPr lang="en-US" sz="2200" dirty="0"/>
              <a:t>Recap, new topics, paper presentations, discussion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r>
              <a:rPr lang="en-US" sz="2600" dirty="0">
                <a:solidFill>
                  <a:srgbClr val="FF0000"/>
                </a:solidFill>
              </a:rPr>
              <a:t>Laboratory classes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(2 hours  from week 9-10 onwards, if required)</a:t>
            </a:r>
            <a:endParaRPr lang="en-US" sz="2200" dirty="0">
              <a:solidFill>
                <a:srgbClr val="FF0000"/>
              </a:solidFill>
            </a:endParaRPr>
          </a:p>
          <a:p>
            <a:pPr lvl="1">
              <a:buSzPct val="110000"/>
            </a:pPr>
            <a:r>
              <a:rPr lang="en-US" sz="2200" dirty="0">
                <a:solidFill>
                  <a:srgbClr val="FF0000"/>
                </a:solidFill>
              </a:rPr>
              <a:t>Study specific topics through student’s group presentations</a:t>
            </a:r>
          </a:p>
          <a:p>
            <a:pPr lvl="1">
              <a:lnSpc>
                <a:spcPct val="90000"/>
              </a:lnSpc>
              <a:buSzPct val="110000"/>
            </a:pPr>
            <a:r>
              <a:rPr lang="en-US" sz="2200" dirty="0">
                <a:solidFill>
                  <a:srgbClr val="FF0000"/>
                </a:solidFill>
              </a:rPr>
              <a:t>Focus on experimentation with specific PM tools and concepts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pPr>
              <a:spcAft>
                <a:spcPct val="20000"/>
              </a:spcAft>
            </a:pPr>
            <a:r>
              <a:rPr lang="en-US" dirty="0"/>
              <a:t>Assignments </a:t>
            </a:r>
            <a:r>
              <a:rPr lang="en-US" sz="2000" i="1" dirty="0">
                <a:solidFill>
                  <a:srgbClr val="0070C0"/>
                </a:solidFill>
              </a:rPr>
              <a:t>(Delivered on: weeks 3, 6, 8)</a:t>
            </a:r>
          </a:p>
          <a:p>
            <a:pPr lvl="1">
              <a:spcAft>
                <a:spcPct val="20000"/>
              </a:spcAft>
              <a:buSzPct val="110000"/>
            </a:pPr>
            <a:r>
              <a:rPr lang="en-GB" sz="2200" dirty="0"/>
              <a:t>Individual work</a:t>
            </a:r>
            <a:endParaRPr lang="en-US" sz="2200" dirty="0"/>
          </a:p>
          <a:p>
            <a:pPr>
              <a:spcAft>
                <a:spcPct val="20000"/>
              </a:spcAft>
            </a:pPr>
            <a:r>
              <a:rPr lang="en-US" dirty="0"/>
              <a:t>Project</a:t>
            </a:r>
          </a:p>
          <a:p>
            <a:pPr lvl="1">
              <a:spcAft>
                <a:spcPct val="20000"/>
              </a:spcAft>
              <a:buSzPct val="110000"/>
            </a:pPr>
            <a:r>
              <a:rPr lang="en-US" sz="2200" dirty="0"/>
              <a:t>One (large) project </a:t>
            </a:r>
            <a:r>
              <a:rPr lang="en-US" sz="2200" i="1" dirty="0">
                <a:solidFill>
                  <a:srgbClr val="0070C0"/>
                </a:solidFill>
              </a:rPr>
              <a:t>(team project, due at the end of the semester)</a:t>
            </a:r>
          </a:p>
          <a:p>
            <a:pPr>
              <a:spcAft>
                <a:spcPct val="20000"/>
              </a:spcAft>
            </a:pPr>
            <a:r>
              <a:rPr lang="en-GB" sz="2600" i="1" dirty="0">
                <a:solidFill>
                  <a:srgbClr val="0070C0"/>
                </a:solidFill>
              </a:rPr>
              <a:t>Homework : </a:t>
            </a:r>
          </a:p>
          <a:p>
            <a:pPr lvl="1">
              <a:spcAft>
                <a:spcPct val="20000"/>
              </a:spcAft>
              <a:buSzPct val="110000"/>
            </a:pPr>
            <a:r>
              <a:rPr lang="en-GB" sz="2200" dirty="0" err="1"/>
              <a:t>appr</a:t>
            </a:r>
            <a:r>
              <a:rPr lang="en-GB" sz="2200" dirty="0"/>
              <a:t>. 2 - 3 small Homework exercises</a:t>
            </a:r>
            <a:endParaRPr lang="en-US" sz="2200" dirty="0"/>
          </a:p>
          <a:p>
            <a:pPr>
              <a:spcAft>
                <a:spcPct val="20000"/>
              </a:spcAft>
            </a:pPr>
            <a:r>
              <a:rPr lang="en-US" dirty="0"/>
              <a:t>Final assessment 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i="1" dirty="0">
                <a:solidFill>
                  <a:srgbClr val="0070C0"/>
                </a:solidFill>
              </a:rPr>
              <a:t>week to follow last lecture)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61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73838"/>
              </p:ext>
            </p:extLst>
          </p:nvPr>
        </p:nvGraphicFramePr>
        <p:xfrm>
          <a:off x="755576" y="1628800"/>
          <a:ext cx="7776864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964004143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996423849"/>
                    </a:ext>
                  </a:extLst>
                </a:gridCol>
              </a:tblGrid>
              <a:tr h="618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Assignment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Percentage of total grade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97750"/>
                  </a:ext>
                </a:extLst>
              </a:tr>
              <a:tr h="618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1st Assignment 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10 %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56249"/>
                  </a:ext>
                </a:extLst>
              </a:tr>
              <a:tr h="618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2nd Assignment 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528964"/>
                  </a:ext>
                </a:extLst>
              </a:tr>
              <a:tr h="618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3rd Assignment 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8410328"/>
                  </a:ext>
                </a:extLst>
              </a:tr>
              <a:tr h="618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Class participation &amp; HomeWorks (4)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20 %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1567"/>
                  </a:ext>
                </a:extLst>
              </a:tr>
              <a:tr h="9148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Large Project or Final Exam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40 %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2868152"/>
                  </a:ext>
                </a:extLst>
              </a:tr>
              <a:tr h="673950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Final presentation &amp; examination of the</a:t>
                      </a:r>
                      <a:r>
                        <a:rPr lang="en-US" sz="1800" baseline="0" dirty="0">
                          <a:effectLst/>
                        </a:rPr>
                        <a:t>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26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988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/>
              <a:t>Specific details </a:t>
            </a:r>
            <a:endParaRPr lang="el-GR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50825" y="1412875"/>
            <a:ext cx="8713788" cy="48768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ct val="25000"/>
              </a:spcAft>
            </a:pPr>
            <a:r>
              <a:rPr lang="en-US" dirty="0"/>
              <a:t>Lecturing strategy</a:t>
            </a:r>
          </a:p>
          <a:p>
            <a:pPr lvl="1">
              <a:spcAft>
                <a:spcPct val="15000"/>
              </a:spcAft>
            </a:pPr>
            <a:r>
              <a:rPr lang="en-US" dirty="0"/>
              <a:t>Professor lectures about half the time; rest of the time is devoted to:</a:t>
            </a:r>
          </a:p>
          <a:p>
            <a:pPr lvl="2">
              <a:spcAft>
                <a:spcPct val="15000"/>
              </a:spcAft>
            </a:pPr>
            <a:r>
              <a:rPr lang="en-US" sz="2800" dirty="0">
                <a:solidFill>
                  <a:srgbClr val="0070C0"/>
                </a:solidFill>
              </a:rPr>
              <a:t>Student led presentations and discussions of pre-assigned research papers </a:t>
            </a:r>
          </a:p>
          <a:p>
            <a:pPr marL="1614488" lvl="3" indent="-358775">
              <a:spcAft>
                <a:spcPct val="15000"/>
              </a:spcAft>
            </a:pPr>
            <a:r>
              <a:rPr lang="en-US" sz="2300" dirty="0">
                <a:solidFill>
                  <a:srgbClr val="FF0000"/>
                </a:solidFill>
              </a:rPr>
              <a:t>Everybody studies all papers;</a:t>
            </a:r>
          </a:p>
          <a:p>
            <a:pPr marL="1614488" lvl="3" indent="-358775">
              <a:spcAft>
                <a:spcPct val="15000"/>
              </a:spcAft>
            </a:pPr>
            <a:r>
              <a:rPr lang="en-US" sz="2300" dirty="0">
                <a:solidFill>
                  <a:srgbClr val="FF0000"/>
                </a:solidFill>
              </a:rPr>
              <a:t>One student starts discussion by summarizing the paper;</a:t>
            </a:r>
          </a:p>
          <a:p>
            <a:pPr marL="1165225" lvl="3" indent="-228600">
              <a:spcAft>
                <a:spcPct val="25000"/>
              </a:spcAft>
            </a:pPr>
            <a:endParaRPr lang="en-US" sz="800" dirty="0"/>
          </a:p>
          <a:p>
            <a:r>
              <a:rPr lang="en-US" dirty="0"/>
              <a:t>Learning material </a:t>
            </a:r>
            <a:endParaRPr lang="en-US" sz="2000" i="1" dirty="0"/>
          </a:p>
          <a:p>
            <a:pPr lvl="1"/>
            <a:r>
              <a:rPr lang="en-US" dirty="0"/>
              <a:t>Lecture notes </a:t>
            </a:r>
          </a:p>
          <a:p>
            <a:pPr lvl="1"/>
            <a:r>
              <a:rPr lang="en-US" dirty="0"/>
              <a:t>Extended on-line material (e-books, multimedia lectures and short presentations, white papers, …);</a:t>
            </a:r>
          </a:p>
          <a:p>
            <a:pPr lvl="1"/>
            <a:r>
              <a:rPr lang="en-US" dirty="0"/>
              <a:t>Selected research papers;</a:t>
            </a:r>
          </a:p>
          <a:p>
            <a:pPr lvl="1" algn="ctr">
              <a:buFont typeface="Arial" charset="0"/>
              <a:buNone/>
            </a:pPr>
            <a:r>
              <a:rPr lang="en-US" i="1" dirty="0"/>
              <a:t>	</a:t>
            </a:r>
            <a:r>
              <a:rPr lang="en-US" i="1" dirty="0">
                <a:solidFill>
                  <a:srgbClr val="0070C0"/>
                </a:solidFill>
              </a:rPr>
              <a:t>(all learning material will be available through </a:t>
            </a:r>
            <a:r>
              <a:rPr lang="en-US" sz="3100" i="1" dirty="0">
                <a:solidFill>
                  <a:srgbClr val="0070C0"/>
                </a:solidFill>
              </a:rPr>
              <a:t>e-class)</a:t>
            </a:r>
            <a:endParaRPr lang="en-US" sz="1800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62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Other specific requirements</a:t>
            </a:r>
            <a:endParaRPr lang="el-G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79388" y="1484313"/>
            <a:ext cx="8713787" cy="4876800"/>
          </a:xfrm>
        </p:spPr>
        <p:txBody>
          <a:bodyPr>
            <a:normAutofit/>
          </a:bodyPr>
          <a:lstStyle/>
          <a:p>
            <a:r>
              <a:rPr lang="en-US" dirty="0"/>
              <a:t>Pre-requisites </a:t>
            </a:r>
          </a:p>
          <a:p>
            <a:pPr>
              <a:buFont typeface="Arial" charset="0"/>
              <a:buNone/>
            </a:pPr>
            <a:endParaRPr lang="en-US" sz="900" dirty="0"/>
          </a:p>
          <a:p>
            <a:pPr lvl="1">
              <a:buSzPct val="110000"/>
            </a:pPr>
            <a:r>
              <a:rPr lang="en-US" sz="2200" i="1" dirty="0">
                <a:solidFill>
                  <a:srgbClr val="0070C0"/>
                </a:solidFill>
              </a:rPr>
              <a:t>Good written (and spoken) English</a:t>
            </a:r>
          </a:p>
          <a:p>
            <a:pPr lvl="1">
              <a:buSzPct val="110000"/>
            </a:pPr>
            <a:r>
              <a:rPr lang="en-GB" sz="2200" i="1" dirty="0">
                <a:solidFill>
                  <a:srgbClr val="0070C0"/>
                </a:solidFill>
              </a:rPr>
              <a:t>Introductory Statistics</a:t>
            </a:r>
            <a:endParaRPr lang="en-US" sz="2200" i="1" dirty="0">
              <a:solidFill>
                <a:srgbClr val="0070C0"/>
              </a:solidFill>
            </a:endParaRPr>
          </a:p>
          <a:p>
            <a:pPr lvl="1">
              <a:buSzPct val="110000"/>
            </a:pPr>
            <a:endParaRPr lang="en-US" sz="800" dirty="0"/>
          </a:p>
          <a:p>
            <a:pPr lvl="1">
              <a:buSzPct val="110000"/>
            </a:pPr>
            <a:r>
              <a:rPr lang="en-US" sz="2200" dirty="0"/>
              <a:t>No programming skills required</a:t>
            </a:r>
          </a:p>
          <a:p>
            <a:pPr marL="1143000" lvl="2" indent="-228600">
              <a:buFont typeface="Wingdings" pitchFamily="2" charset="2"/>
              <a:buNone/>
            </a:pPr>
            <a:endParaRPr lang="en-US" sz="1000" dirty="0"/>
          </a:p>
          <a:p>
            <a:r>
              <a:rPr lang="en-US" dirty="0"/>
              <a:t>Expected weekly workload</a:t>
            </a:r>
          </a:p>
          <a:p>
            <a:endParaRPr lang="en-US" sz="800" dirty="0"/>
          </a:p>
          <a:p>
            <a:pPr marL="742950" lvl="1" indent="-285750">
              <a:buSzPct val="110000"/>
            </a:pPr>
            <a:r>
              <a:rPr lang="en-US" sz="2400" dirty="0"/>
              <a:t>8-10 hours </a:t>
            </a:r>
            <a:r>
              <a:rPr lang="en-US" sz="2400" i="1" dirty="0">
                <a:solidFill>
                  <a:srgbClr val="0070C0"/>
                </a:solidFill>
              </a:rPr>
              <a:t>(</a:t>
            </a:r>
            <a:r>
              <a:rPr lang="en-US" sz="2400" i="1" u="sng" dirty="0">
                <a:solidFill>
                  <a:srgbClr val="0070C0"/>
                </a:solidFill>
              </a:rPr>
              <a:t>average</a:t>
            </a:r>
            <a:r>
              <a:rPr lang="en-US" sz="2400" i="1" dirty="0">
                <a:solidFill>
                  <a:srgbClr val="0070C0"/>
                </a:solidFill>
              </a:rPr>
              <a:t> workload including class attendance).</a:t>
            </a:r>
          </a:p>
          <a:p>
            <a:pPr marL="742950" lvl="1" indent="-285750">
              <a:buSzPct val="110000"/>
            </a:pPr>
            <a:endParaRPr lang="en-US" sz="700" i="1" dirty="0">
              <a:solidFill>
                <a:srgbClr val="0066CC"/>
              </a:solidFill>
            </a:endParaRPr>
          </a:p>
          <a:p>
            <a:pPr marL="742950" lvl="1" indent="-285750">
              <a:buSzPct val="110000"/>
            </a:pPr>
            <a:r>
              <a:rPr lang="en-US" sz="2400" dirty="0"/>
              <a:t>Not evenly distributed </a:t>
            </a:r>
            <a:r>
              <a:rPr lang="en-US" sz="2400" i="1" dirty="0">
                <a:solidFill>
                  <a:srgbClr val="0070C0"/>
                </a:solidFill>
              </a:rPr>
              <a:t>(considerably smaller at first, tends to increase towards the end of the semester).</a:t>
            </a:r>
            <a:endParaRPr lang="el-GR" sz="2400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56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F1EDE-BD29-9888-9FD2-9619F3F39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D9BBA0-29AD-95A0-4C2A-755D44290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Greek Students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sz="2000" dirty="0">
                <a:hlinkClick r:id="rId2"/>
              </a:rPr>
              <a:t>https://eclass.hmu.gr/courses/TP374/</a:t>
            </a:r>
            <a:r>
              <a:rPr lang="en-US" sz="2000" dirty="0"/>
              <a:t> </a:t>
            </a:r>
          </a:p>
          <a:p>
            <a:r>
              <a:rPr lang="en-US" dirty="0"/>
              <a:t>For ERASMUS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000" dirty="0">
                <a:hlinkClick r:id="rId3"/>
              </a:rPr>
              <a:t>https://eclass.hmu.gr/courses/ECE294/</a:t>
            </a:r>
            <a:r>
              <a:rPr lang="en-US" sz="2000" dirty="0"/>
              <a:t> </a:t>
            </a:r>
            <a:endParaRPr lang="el-GR" sz="20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1A1CF40-64B9-1ED5-9188-FE515DA76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on </a:t>
            </a:r>
            <a:r>
              <a:rPr lang="en-US" dirty="0" err="1"/>
              <a:t>eClass</a:t>
            </a:r>
            <a:endParaRPr lang="el-G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F0E999-8941-A641-B038-9003B1039D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359" y="4119224"/>
            <a:ext cx="6043062" cy="93610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55DE1D-0B27-95A3-B923-0237E712B9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359" y="2180769"/>
            <a:ext cx="6081509" cy="74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15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 </a:t>
            </a:r>
            <a:endParaRPr lang="el-GR" dirty="0"/>
          </a:p>
        </p:txBody>
      </p:sp>
      <p:pic>
        <p:nvPicPr>
          <p:cNvPr id="4" name="Picture 9" descr="AMCONF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484783"/>
            <a:ext cx="2448272" cy="5266927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6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Course title &amp; identity</a:t>
            </a:r>
            <a:endParaRPr lang="el-GR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Title: </a:t>
            </a:r>
            <a:r>
              <a:rPr lang="en-US" b="1" i="1" u="sng" dirty="0"/>
              <a:t>Research Methods and Project Management</a:t>
            </a:r>
          </a:p>
          <a:p>
            <a:endParaRPr lang="en-US" sz="800" dirty="0"/>
          </a:p>
          <a:p>
            <a:r>
              <a:rPr lang="en-US" dirty="0"/>
              <a:t>Objectives</a:t>
            </a:r>
          </a:p>
          <a:p>
            <a:pPr lvl="1"/>
            <a:r>
              <a:rPr lang="en-US" b="1" i="1" u="sng" dirty="0">
                <a:solidFill>
                  <a:srgbClr val="002060"/>
                </a:solidFill>
              </a:rPr>
              <a:t>Primary</a:t>
            </a:r>
            <a:r>
              <a:rPr lang="en-US" b="1" dirty="0"/>
              <a:t>: </a:t>
            </a:r>
            <a:r>
              <a:rPr lang="en-US" dirty="0">
                <a:solidFill>
                  <a:srgbClr val="0070C0"/>
                </a:solidFill>
              </a:rPr>
              <a:t>Understanding</a:t>
            </a:r>
            <a:r>
              <a:rPr lang="en-US" dirty="0"/>
              <a:t> the research process in Informatics Engineering and </a:t>
            </a:r>
            <a:r>
              <a:rPr lang="en-US" dirty="0">
                <a:solidFill>
                  <a:srgbClr val="0070C0"/>
                </a:solidFill>
              </a:rPr>
              <a:t>develop the ability to choose the methodology </a:t>
            </a:r>
            <a:r>
              <a:rPr lang="en-US" dirty="0"/>
              <a:t>that best suits the type of investigation being conducted &amp; appropriate to the research objectives;</a:t>
            </a:r>
          </a:p>
          <a:p>
            <a:pPr lvl="1"/>
            <a:r>
              <a:rPr lang="en-US" b="1" i="1" u="sng" dirty="0">
                <a:solidFill>
                  <a:schemeClr val="bg1">
                    <a:lumMod val="50000"/>
                  </a:schemeClr>
                </a:solidFill>
              </a:rPr>
              <a:t>Secondary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Understanding key concepts and methodologies of successful project management. </a:t>
            </a:r>
            <a:r>
              <a:rPr lang="en-US" dirty="0"/>
              <a:t>	</a:t>
            </a:r>
          </a:p>
          <a:p>
            <a:pPr lvl="1"/>
            <a:endParaRPr lang="en-US" sz="900" dirty="0"/>
          </a:p>
          <a:p>
            <a:r>
              <a:rPr lang="en-US" dirty="0"/>
              <a:t>Focus </a:t>
            </a:r>
          </a:p>
          <a:p>
            <a:pPr lvl="1"/>
            <a:r>
              <a:rPr lang="en-US" dirty="0"/>
              <a:t>Research methods, the scientific process, effective project management;</a:t>
            </a:r>
          </a:p>
          <a:p>
            <a:pPr lvl="1">
              <a:buFont typeface="Arial" charset="0"/>
              <a:buNone/>
            </a:pPr>
            <a:endParaRPr lang="en-US" sz="1000" dirty="0"/>
          </a:p>
          <a:p>
            <a:r>
              <a:rPr lang="en-US" dirty="0"/>
              <a:t>Members of staff</a:t>
            </a:r>
          </a:p>
          <a:p>
            <a:pPr lvl="1"/>
            <a:r>
              <a:rPr lang="en-US" dirty="0"/>
              <a:t>Prof. Manolis Tsiknakis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6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PhD or master’s level research project is an enormous undertaking, and you might find yourself a bit uncertain about the process or how to achieve the desired outcome. </a:t>
            </a:r>
          </a:p>
          <a:p>
            <a:r>
              <a:rPr lang="en-US" dirty="0"/>
              <a:t>In this course, you will learn the underlying principles that are </a:t>
            </a:r>
            <a:r>
              <a:rPr lang="en-US" dirty="0">
                <a:solidFill>
                  <a:srgbClr val="0070C0"/>
                </a:solidFill>
              </a:rPr>
              <a:t>needed to conduct research from an engineering perspective</a:t>
            </a:r>
            <a:r>
              <a:rPr lang="en-US" dirty="0"/>
              <a:t>.</a:t>
            </a:r>
          </a:p>
          <a:p>
            <a:r>
              <a:rPr lang="en-US" dirty="0"/>
              <a:t>The objective of the course is to translate current research methods, which are mostly from a social science perspective, into something more </a:t>
            </a:r>
            <a:r>
              <a:rPr lang="en-US" dirty="0">
                <a:solidFill>
                  <a:srgbClr val="0070C0"/>
                </a:solidFill>
              </a:rPr>
              <a:t>relatable and understandable to engineers</a:t>
            </a:r>
            <a:r>
              <a:rPr lang="en-US" dirty="0"/>
              <a:t>. </a:t>
            </a:r>
          </a:p>
          <a:p>
            <a:r>
              <a:rPr lang="en-US" dirty="0"/>
              <a:t>The methods taught in this course will equip you with the knowledge needed to design, plan and construct your own research process.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this course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0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7FF2E7-C78E-4266-A94B-7EF04A51A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 methods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30A66-603F-4BEF-AC2F-759512343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20700B-CF3A-4CA0-9AAB-3BAFF9EC0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6793"/>
            <a:ext cx="4109628" cy="19572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DAA1F3-607D-41A6-9E96-2A2B3F486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74108"/>
            <a:ext cx="4109628" cy="14898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E11E6FE-27BF-4894-8A15-B5FADD9D8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657" y="2204374"/>
            <a:ext cx="4176464" cy="130969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B88C01-ED42-4A9B-8E47-34F61B0BD2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2657" y="3874108"/>
            <a:ext cx="4176464" cy="148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2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21BC9-E89E-438C-A691-F0CD4EA4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78E6358-D68F-4B36-963C-06E5693F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Research Methods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372618-8728-416A-A7C5-3DBA2A46D2C3}"/>
              </a:ext>
            </a:extLst>
          </p:cNvPr>
          <p:cNvGraphicFramePr>
            <a:graphicFrameLocks noGrp="1"/>
          </p:cNvGraphicFramePr>
          <p:nvPr/>
        </p:nvGraphicFramePr>
        <p:xfrm>
          <a:off x="539552" y="1561897"/>
          <a:ext cx="7992888" cy="4801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5718">
                  <a:extLst>
                    <a:ext uri="{9D8B030D-6E8A-4147-A177-3AD203B41FA5}">
                      <a16:colId xmlns:a16="http://schemas.microsoft.com/office/drawing/2014/main" val="4069540166"/>
                    </a:ext>
                  </a:extLst>
                </a:gridCol>
                <a:gridCol w="1492006">
                  <a:extLst>
                    <a:ext uri="{9D8B030D-6E8A-4147-A177-3AD203B41FA5}">
                      <a16:colId xmlns:a16="http://schemas.microsoft.com/office/drawing/2014/main" val="2655524534"/>
                    </a:ext>
                  </a:extLst>
                </a:gridCol>
                <a:gridCol w="1438720">
                  <a:extLst>
                    <a:ext uri="{9D8B030D-6E8A-4147-A177-3AD203B41FA5}">
                      <a16:colId xmlns:a16="http://schemas.microsoft.com/office/drawing/2014/main" val="4088423737"/>
                    </a:ext>
                  </a:extLst>
                </a:gridCol>
                <a:gridCol w="1308465">
                  <a:extLst>
                    <a:ext uri="{9D8B030D-6E8A-4147-A177-3AD203B41FA5}">
                      <a16:colId xmlns:a16="http://schemas.microsoft.com/office/drawing/2014/main" val="821752552"/>
                    </a:ext>
                  </a:extLst>
                </a:gridCol>
                <a:gridCol w="1390171">
                  <a:extLst>
                    <a:ext uri="{9D8B030D-6E8A-4147-A177-3AD203B41FA5}">
                      <a16:colId xmlns:a16="http://schemas.microsoft.com/office/drawing/2014/main" val="3319879890"/>
                    </a:ext>
                  </a:extLst>
                </a:gridCol>
                <a:gridCol w="1297808">
                  <a:extLst>
                    <a:ext uri="{9D8B030D-6E8A-4147-A177-3AD203B41FA5}">
                      <a16:colId xmlns:a16="http://schemas.microsoft.com/office/drawing/2014/main" val="52789898"/>
                    </a:ext>
                  </a:extLst>
                </a:gridCol>
              </a:tblGrid>
              <a:tr h="318864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Key Qualitative Research Methods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018492"/>
                  </a:ext>
                </a:extLst>
              </a:tr>
              <a:tr h="3188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Technique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Definition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Best For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Advantages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Limitations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Example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2792520898"/>
                  </a:ext>
                </a:extLst>
              </a:tr>
              <a:tr h="748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In-depth Interviews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One-on-one conversations with open-ended questions.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Exploring personal experiences, emotions, motivations.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Rich data, flexible, deep insights into individuals.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Time-consuming, interviewer bias.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Interviewing researchers about tool-switching decisions.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4107039619"/>
                  </a:ext>
                </a:extLst>
              </a:tr>
              <a:tr h="748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Focus Groups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Group discussions with 6–10 participants led by a moderator.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Gathering diverse opinions and group dynamics.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Interactive, reveals group dynamics, idea generation.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Dominant voices can skew discussion, less depth per person.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Gathering postgrads to discuss academic tools.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1655294071"/>
                  </a:ext>
                </a:extLst>
              </a:tr>
              <a:tr h="748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Ethnographic Research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Observing and interacting with people in their natural environment.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Understanding real-world behaviors and cultural context.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Contextual understanding, authentic data.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Resource-heavy, observer influence, subjective interpretation.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Observing PhD students using digital tools in libraries.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1688011160"/>
                  </a:ext>
                </a:extLst>
              </a:tr>
              <a:tr h="748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Case Study Research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Detailed investigation of a single case (e.g., person, organization).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Studying complex or rare phenomena in depth.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Detailed analysis, useful for real-world application.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Limited generalizability, possible researcher bias.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Studying one university’s digital transformation.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4060574250"/>
                  </a:ext>
                </a:extLst>
              </a:tr>
              <a:tr h="892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Content Analysis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Systematic coding and analysis of texts or media.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Studying communication patterns and media trends.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Handles large data, systematic, can be both quantitative and qualitative.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May miss nuance, depends on code accuracy, context loss.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Analyzing tweets on “digital humans” for themes.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935097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46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49CD96-FC4D-4909-9A28-CA0A1D01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F3DE34-ECD2-43AD-991A-C3178509A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Research Methods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DA4C70-EEC1-4EC7-84A1-8795BC2A4F4E}"/>
              </a:ext>
            </a:extLst>
          </p:cNvPr>
          <p:cNvGraphicFramePr>
            <a:graphicFrameLocks noGrp="1"/>
          </p:cNvGraphicFramePr>
          <p:nvPr/>
        </p:nvGraphicFramePr>
        <p:xfrm>
          <a:off x="611560" y="1556792"/>
          <a:ext cx="8064896" cy="5255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4695">
                  <a:extLst>
                    <a:ext uri="{9D8B030D-6E8A-4147-A177-3AD203B41FA5}">
                      <a16:colId xmlns:a16="http://schemas.microsoft.com/office/drawing/2014/main" val="358704252"/>
                    </a:ext>
                  </a:extLst>
                </a:gridCol>
                <a:gridCol w="1612980">
                  <a:extLst>
                    <a:ext uri="{9D8B030D-6E8A-4147-A177-3AD203B41FA5}">
                      <a16:colId xmlns:a16="http://schemas.microsoft.com/office/drawing/2014/main" val="379110235"/>
                    </a:ext>
                  </a:extLst>
                </a:gridCol>
                <a:gridCol w="1130757">
                  <a:extLst>
                    <a:ext uri="{9D8B030D-6E8A-4147-A177-3AD203B41FA5}">
                      <a16:colId xmlns:a16="http://schemas.microsoft.com/office/drawing/2014/main" val="2415112262"/>
                    </a:ext>
                  </a:extLst>
                </a:gridCol>
                <a:gridCol w="1210664">
                  <a:extLst>
                    <a:ext uri="{9D8B030D-6E8A-4147-A177-3AD203B41FA5}">
                      <a16:colId xmlns:a16="http://schemas.microsoft.com/office/drawing/2014/main" val="165010935"/>
                    </a:ext>
                  </a:extLst>
                </a:gridCol>
                <a:gridCol w="1456885">
                  <a:extLst>
                    <a:ext uri="{9D8B030D-6E8A-4147-A177-3AD203B41FA5}">
                      <a16:colId xmlns:a16="http://schemas.microsoft.com/office/drawing/2014/main" val="3900423255"/>
                    </a:ext>
                  </a:extLst>
                </a:gridCol>
                <a:gridCol w="1508915">
                  <a:extLst>
                    <a:ext uri="{9D8B030D-6E8A-4147-A177-3AD203B41FA5}">
                      <a16:colId xmlns:a16="http://schemas.microsoft.com/office/drawing/2014/main" val="1125835897"/>
                    </a:ext>
                  </a:extLst>
                </a:gridCol>
              </a:tblGrid>
              <a:tr h="338112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Key Quantitative Research Techniques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105757"/>
                  </a:ext>
                </a:extLst>
              </a:tr>
              <a:tr h="338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Technique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Definition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Best For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Advantages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Limitations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Example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3135851543"/>
                  </a:ext>
                </a:extLst>
              </a:tr>
              <a:tr h="7989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Surveys &amp; Questionnaires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Structured tools to collect data from a large population using closed-ended questions.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Large-scale studies, public opinion, customer feedback.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Cost-effective, scalable, fast, easy to analyze.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Low response rates, superficial or biased answers.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Surveying students about remote learning satisfaction.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1076002890"/>
                  </a:ext>
                </a:extLst>
              </a:tr>
              <a:tr h="9526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Experimental Research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Controlled studies to test cause-and-effect relationships by manipulating variables.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Scientific research, behavioral studies, product testing.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Establishes causality, high reliability, repeatable results.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Artificial settings, ethical concerns with human studies.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Testing learning methods in randomly assigned student groups.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2635086660"/>
                  </a:ext>
                </a:extLst>
              </a:tr>
              <a:tr h="7989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Longitudinal Studies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Observing the same subjects over a long period to track change.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Studying development, health outcomes, behavior change.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Captures trends over time, strong internal validity.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Expensive, time-consuming, participant dropout risks.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Tracking patients’ health data over 10 years.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835264002"/>
                  </a:ext>
                </a:extLst>
              </a:tr>
              <a:tr h="6453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Cross-Sectional Studies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Data collected at a single point in time for snapshot analysis.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Market research, demographic profiling.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Quick, efficient, less resource-intensive.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Does not capture change or establish causation.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Analyzing software preferences across user segments in Q1.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2737350459"/>
                  </a:ext>
                </a:extLst>
              </a:tr>
              <a:tr h="9526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Correlational Research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Explores relationships between variables without manipulation.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Predictive analysis, early-stage exploration.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Identifies patterns, natural observation, easy to run.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Cannot prove causation, influenced by external variables.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Studying link between screen time and sleep quality.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351" marR="91351" marT="91351" marB="91351"/>
                </a:tc>
                <a:extLst>
                  <a:ext uri="{0D108BD9-81ED-4DB2-BD59-A6C34878D82A}">
                    <a16:rowId xmlns:a16="http://schemas.microsoft.com/office/drawing/2014/main" val="106646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7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Objectives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/>
            <a:r>
              <a:rPr lang="en-US" sz="2400" dirty="0"/>
              <a:t>The focus will be on the application of the Scientific Method</a:t>
            </a:r>
          </a:p>
          <a:p>
            <a:pPr lvl="1"/>
            <a:r>
              <a:rPr lang="en-US" dirty="0"/>
              <a:t>reading technical papers </a:t>
            </a:r>
          </a:p>
          <a:p>
            <a:pPr lvl="1"/>
            <a:r>
              <a:rPr lang="en-GB" dirty="0"/>
              <a:t>designing and conducting reviews of literature</a:t>
            </a:r>
            <a:endParaRPr lang="en-US" dirty="0"/>
          </a:p>
          <a:p>
            <a:pPr lvl="1"/>
            <a:r>
              <a:rPr lang="en-US" dirty="0"/>
              <a:t>devising research questions and formulating hypothesis</a:t>
            </a:r>
          </a:p>
          <a:p>
            <a:pPr lvl="1"/>
            <a:r>
              <a:rPr lang="en-US" dirty="0"/>
              <a:t>planning research, testing hypothesis</a:t>
            </a:r>
          </a:p>
          <a:p>
            <a:pPr lvl="1"/>
            <a:r>
              <a:rPr lang="en-US" dirty="0"/>
              <a:t>analyzing experimental results and </a:t>
            </a:r>
          </a:p>
          <a:p>
            <a:pPr lvl="1"/>
            <a:r>
              <a:rPr lang="en-US" dirty="0"/>
              <a:t>writing scientific documents &amp; synthesizing broader theories.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29EBA6F-5D84-4E97-978C-EBCFD2DA59F7}"/>
              </a:ext>
            </a:extLst>
          </p:cNvPr>
          <p:cNvGrpSpPr/>
          <p:nvPr/>
        </p:nvGrpSpPr>
        <p:grpSpPr>
          <a:xfrm>
            <a:off x="4572000" y="2492896"/>
            <a:ext cx="4443413" cy="2952328"/>
            <a:chOff x="128588" y="1485900"/>
            <a:chExt cx="8886825" cy="5256213"/>
          </a:xfrm>
        </p:grpSpPr>
        <p:sp>
          <p:nvSpPr>
            <p:cNvPr id="7" name="Line 16">
              <a:extLst>
                <a:ext uri="{FF2B5EF4-FFF2-40B4-BE49-F238E27FC236}">
                  <a16:creationId xmlns:a16="http://schemas.microsoft.com/office/drawing/2014/main" id="{208CA068-EC4F-42EC-BBA4-07C025C35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5776" y="3932237"/>
              <a:ext cx="479425" cy="4121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8" name="Line 21">
              <a:extLst>
                <a:ext uri="{FF2B5EF4-FFF2-40B4-BE49-F238E27FC236}">
                  <a16:creationId xmlns:a16="http://schemas.microsoft.com/office/drawing/2014/main" id="{E0BE7BF6-B55F-4C6A-B84F-4EED60C93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5776" y="3382963"/>
              <a:ext cx="470098" cy="2534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DCEFD6CB-2CE3-4398-B2D0-6E8730460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5" y="2355850"/>
              <a:ext cx="1311275" cy="28956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900">
                <a:latin typeface="+mn-lt"/>
                <a:cs typeface="+mn-cs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6EEB0C61-8CD5-403A-984C-6A540F254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2508250"/>
              <a:ext cx="952500" cy="1143000"/>
            </a:xfrm>
            <a:prstGeom prst="rect">
              <a:avLst/>
            </a:prstGeom>
            <a:solidFill>
              <a:srgbClr val="FDF9E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Review 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Concepts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and 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Theories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FC638D39-BBF9-4042-8C15-B7DC8002B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3879850"/>
              <a:ext cx="952500" cy="1143000"/>
            </a:xfrm>
            <a:prstGeom prst="rect">
              <a:avLst/>
            </a:prstGeom>
            <a:solidFill>
              <a:srgbClr val="FDF9E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Review 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Previous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Research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Findings</a:t>
              </a: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69A2AD26-D713-43F3-A290-D4E0CB526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9425" y="3041650"/>
              <a:ext cx="976511" cy="1143000"/>
            </a:xfrm>
            <a:prstGeom prst="rect">
              <a:avLst/>
            </a:prstGeom>
            <a:solidFill>
              <a:srgbClr val="FDF9E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500" b="1" dirty="0">
                  <a:solidFill>
                    <a:srgbClr val="660033"/>
                  </a:solidFill>
                  <a:latin typeface="Times New Roman" pitchFamily="18" charset="0"/>
                </a:rPr>
                <a:t>Formulate</a:t>
              </a:r>
              <a:endParaRPr lang="en-US" sz="600" b="1" dirty="0">
                <a:solidFill>
                  <a:srgbClr val="660033"/>
                </a:solidFill>
                <a:latin typeface="Times New Roman" pitchFamily="18" charset="0"/>
              </a:endParaRPr>
            </a:p>
            <a:p>
              <a:pPr algn="ctr" eaLnBrk="1" hangingPunct="1"/>
              <a:r>
                <a:rPr lang="en-US" sz="500" b="1" dirty="0">
                  <a:solidFill>
                    <a:srgbClr val="660033"/>
                  </a:solidFill>
                  <a:latin typeface="Times New Roman" pitchFamily="18" charset="0"/>
                </a:rPr>
                <a:t>Hypothesis</a:t>
              </a:r>
            </a:p>
            <a:p>
              <a:pPr algn="ctr" eaLnBrk="1" hangingPunct="1"/>
              <a:r>
                <a:rPr lang="en-US" sz="500" b="1" dirty="0">
                  <a:solidFill>
                    <a:srgbClr val="660033"/>
                  </a:solidFill>
                  <a:latin typeface="Times New Roman" pitchFamily="18" charset="0"/>
                </a:rPr>
                <a:t>&amp; Questions(s)</a:t>
              </a:r>
              <a:endParaRPr lang="en-US" sz="600" b="1" dirty="0">
                <a:solidFill>
                  <a:srgbClr val="660033"/>
                </a:solidFill>
                <a:latin typeface="Times New Roman" pitchFamily="18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04CA434D-FBC2-4343-987A-58609361F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1957" y="2889250"/>
              <a:ext cx="936625" cy="13716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Collect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Data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(Execution)</a:t>
              </a:r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627D0CD5-CA9B-415C-8D4B-51511CF99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276" y="3346450"/>
              <a:ext cx="419099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302C4D58-9A31-4295-828E-1418C6F48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0925" y="4005064"/>
              <a:ext cx="425450" cy="199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F29B0877-A993-4FEB-9644-8B1E5BE3C1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2869" y="3575050"/>
              <a:ext cx="3048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5C4E7AFD-0011-44E4-B1B9-7C46D7B97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48438" y="3328988"/>
              <a:ext cx="312737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C315BF25-803B-4ED5-86DB-1CB2FBA039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6475" y="2119313"/>
              <a:ext cx="0" cy="7620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 sz="90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A2D2E14-DE7B-4536-BD75-EB23F4F0CBF6}"/>
                </a:ext>
              </a:extLst>
            </p:cNvPr>
            <p:cNvGrpSpPr/>
            <p:nvPr/>
          </p:nvGrpSpPr>
          <p:grpSpPr>
            <a:xfrm>
              <a:off x="539750" y="4260850"/>
              <a:ext cx="7991475" cy="1752600"/>
              <a:chOff x="539750" y="4260850"/>
              <a:chExt cx="7991475" cy="1752600"/>
            </a:xfrm>
          </p:grpSpPr>
          <p:sp>
            <p:nvSpPr>
              <p:cNvPr id="53" name="Line 25">
                <a:extLst>
                  <a:ext uri="{FF2B5EF4-FFF2-40B4-BE49-F238E27FC236}">
                    <a16:creationId xmlns:a16="http://schemas.microsoft.com/office/drawing/2014/main" id="{2FCF1755-2DB4-4C52-93F8-1FC61B937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5625" y="4260850"/>
                <a:ext cx="0" cy="175260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 type="triangle" w="med" len="med"/>
                <a:tailEnd type="none" w="med" len="med"/>
              </a:ln>
            </p:spPr>
            <p:txBody>
              <a:bodyPr/>
              <a:lstStyle/>
              <a:p>
                <a:endParaRPr lang="el-GR" sz="900"/>
              </a:p>
            </p:txBody>
          </p:sp>
          <p:sp>
            <p:nvSpPr>
              <p:cNvPr id="54" name="Line 26">
                <a:extLst>
                  <a:ext uri="{FF2B5EF4-FFF2-40B4-BE49-F238E27FC236}">
                    <a16:creationId xmlns:a16="http://schemas.microsoft.com/office/drawing/2014/main" id="{4F25F2C8-32E8-4D4D-9A9A-909C2B928E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9750" y="6011223"/>
                <a:ext cx="7991475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l-GR" sz="900"/>
              </a:p>
            </p:txBody>
          </p:sp>
          <p:sp>
            <p:nvSpPr>
              <p:cNvPr id="55" name="Line 27">
                <a:extLst>
                  <a:ext uri="{FF2B5EF4-FFF2-40B4-BE49-F238E27FC236}">
                    <a16:creationId xmlns:a16="http://schemas.microsoft.com/office/drawing/2014/main" id="{F1623774-A314-4D10-A7DB-E0042EF8D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523288" y="4260850"/>
                <a:ext cx="0" cy="175260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 sz="900"/>
              </a:p>
            </p:txBody>
          </p:sp>
        </p:grpSp>
        <p:sp>
          <p:nvSpPr>
            <p:cNvPr id="20" name="Line 28">
              <a:extLst>
                <a:ext uri="{FF2B5EF4-FFF2-40B4-BE49-F238E27FC236}">
                  <a16:creationId xmlns:a16="http://schemas.microsoft.com/office/drawing/2014/main" id="{2B6B5ABA-5358-4C1D-884E-78DF5E6C7A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16688" y="3879850"/>
              <a:ext cx="334962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21" name="Line 29">
              <a:extLst>
                <a:ext uri="{FF2B5EF4-FFF2-40B4-BE49-F238E27FC236}">
                  <a16:creationId xmlns:a16="http://schemas.microsoft.com/office/drawing/2014/main" id="{5E41E8B1-7029-42DA-AE10-F0A1EA5BC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78750" y="3879850"/>
              <a:ext cx="339725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22" name="Oval 31">
              <a:extLst>
                <a:ext uri="{FF2B5EF4-FFF2-40B4-BE49-F238E27FC236}">
                  <a16:creationId xmlns:a16="http://schemas.microsoft.com/office/drawing/2014/main" id="{FA696EFF-47BF-4B9B-AAA6-C9924B3B6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5807075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 dirty="0">
                  <a:solidFill>
                    <a:schemeClr val="bg1"/>
                  </a:solidFill>
                </a:rPr>
                <a:t>FB</a:t>
              </a:r>
            </a:p>
          </p:txBody>
        </p:sp>
        <p:sp>
          <p:nvSpPr>
            <p:cNvPr id="23" name="Oval 32">
              <a:extLst>
                <a:ext uri="{FF2B5EF4-FFF2-40B4-BE49-F238E27FC236}">
                  <a16:creationId xmlns:a16="http://schemas.microsoft.com/office/drawing/2014/main" id="{9EA36920-E8AB-4751-BCB8-CD04515C4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4322" y="4132263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 dirty="0">
                  <a:solidFill>
                    <a:schemeClr val="bg1"/>
                  </a:solidFill>
                </a:rPr>
                <a:t>FB</a:t>
              </a:r>
            </a:p>
          </p:txBody>
        </p:sp>
        <p:sp>
          <p:nvSpPr>
            <p:cNvPr id="24" name="Oval 33">
              <a:extLst>
                <a:ext uri="{FF2B5EF4-FFF2-40B4-BE49-F238E27FC236}">
                  <a16:creationId xmlns:a16="http://schemas.microsoft.com/office/drawing/2014/main" id="{B82BB6FF-F965-4087-B6DE-3D5EF2F4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1413" y="4132263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 dirty="0">
                  <a:solidFill>
                    <a:schemeClr val="bg1"/>
                  </a:solidFill>
                </a:rPr>
                <a:t>FB</a:t>
              </a:r>
            </a:p>
          </p:txBody>
        </p:sp>
        <p:sp>
          <p:nvSpPr>
            <p:cNvPr id="25" name="Line 34">
              <a:extLst>
                <a:ext uri="{FF2B5EF4-FFF2-40B4-BE49-F238E27FC236}">
                  <a16:creationId xmlns:a16="http://schemas.microsoft.com/office/drawing/2014/main" id="{4D864867-651E-40DE-ADFC-03DCC518CF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99325" y="2119313"/>
              <a:ext cx="0" cy="769937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B11BE32-C134-4366-AEA3-14931616433B}"/>
                </a:ext>
              </a:extLst>
            </p:cNvPr>
            <p:cNvGrpSpPr/>
            <p:nvPr/>
          </p:nvGrpSpPr>
          <p:grpSpPr>
            <a:xfrm>
              <a:off x="555625" y="1670050"/>
              <a:ext cx="7970366" cy="1447800"/>
              <a:chOff x="555625" y="1670050"/>
              <a:chExt cx="7970366" cy="1447800"/>
            </a:xfrm>
          </p:grpSpPr>
          <p:sp>
            <p:nvSpPr>
              <p:cNvPr id="50" name="Line 23">
                <a:extLst>
                  <a:ext uri="{FF2B5EF4-FFF2-40B4-BE49-F238E27FC236}">
                    <a16:creationId xmlns:a16="http://schemas.microsoft.com/office/drawing/2014/main" id="{902DBA08-4C7C-4D4F-BDDF-13FB0CBD01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5625" y="1670050"/>
                <a:ext cx="7970366" cy="14288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 sz="900"/>
              </a:p>
            </p:txBody>
          </p:sp>
          <p:sp>
            <p:nvSpPr>
              <p:cNvPr id="51" name="Line 24">
                <a:extLst>
                  <a:ext uri="{FF2B5EF4-FFF2-40B4-BE49-F238E27FC236}">
                    <a16:creationId xmlns:a16="http://schemas.microsoft.com/office/drawing/2014/main" id="{671F92CD-6917-479C-85B4-D28760B319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497888" y="1670050"/>
                <a:ext cx="11112" cy="121126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l-GR" sz="900"/>
              </a:p>
            </p:txBody>
          </p:sp>
          <p:sp>
            <p:nvSpPr>
              <p:cNvPr id="52" name="Line 35">
                <a:extLst>
                  <a:ext uri="{FF2B5EF4-FFF2-40B4-BE49-F238E27FC236}">
                    <a16:creationId xmlns:a16="http://schemas.microsoft.com/office/drawing/2014/main" id="{DE7F662C-D49A-4B40-9C14-4D96E007F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4675" y="1670050"/>
                <a:ext cx="0" cy="144780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 sz="900"/>
              </a:p>
            </p:txBody>
          </p:sp>
        </p:grpSp>
        <p:sp>
          <p:nvSpPr>
            <p:cNvPr id="27" name="Line 36">
              <a:extLst>
                <a:ext uri="{FF2B5EF4-FFF2-40B4-BE49-F238E27FC236}">
                  <a16:creationId xmlns:a16="http://schemas.microsoft.com/office/drawing/2014/main" id="{6C14CC1B-E949-4004-B4F6-C5879309DF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600" y="2127250"/>
              <a:ext cx="25146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28" name="Oval 37">
              <a:extLst>
                <a:ext uri="{FF2B5EF4-FFF2-40B4-BE49-F238E27FC236}">
                  <a16:creationId xmlns:a16="http://schemas.microsoft.com/office/drawing/2014/main" id="{AC18E9DD-E229-4BDC-93C1-7B7CDAE99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200" y="1935163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</a:rPr>
                <a:t>FF</a:t>
              </a:r>
            </a:p>
          </p:txBody>
        </p:sp>
        <p:sp>
          <p:nvSpPr>
            <p:cNvPr id="29" name="Rectangle 38">
              <a:extLst>
                <a:ext uri="{FF2B5EF4-FFF2-40B4-BE49-F238E27FC236}">
                  <a16:creationId xmlns:a16="http://schemas.microsoft.com/office/drawing/2014/main" id="{26F3974C-C5C1-42B9-ACD0-F64EE8F41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4613275"/>
              <a:ext cx="457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>
                  <a:solidFill>
                    <a:schemeClr val="accent2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0" name="Rectangle 39">
              <a:extLst>
                <a:ext uri="{FF2B5EF4-FFF2-40B4-BE49-F238E27FC236}">
                  <a16:creationId xmlns:a16="http://schemas.microsoft.com/office/drawing/2014/main" id="{116DCEE1-54E4-45A6-8F5B-BC70DD65E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8314" y="5427665"/>
              <a:ext cx="501475" cy="286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 dirty="0">
                  <a:solidFill>
                    <a:schemeClr val="accent2"/>
                  </a:solidFill>
                  <a:latin typeface="Times New Roman" pitchFamily="18" charset="0"/>
                </a:rPr>
                <a:t>II</a:t>
              </a:r>
            </a:p>
          </p:txBody>
        </p:sp>
        <p:sp>
          <p:nvSpPr>
            <p:cNvPr id="31" name="Rectangle 40">
              <a:extLst>
                <a:ext uri="{FF2B5EF4-FFF2-40B4-BE49-F238E27FC236}">
                  <a16:creationId xmlns:a16="http://schemas.microsoft.com/office/drawing/2014/main" id="{0E4DCBEA-FCA8-4CC6-8726-D1F2A343E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398" y="4605339"/>
              <a:ext cx="646109" cy="204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 dirty="0">
                  <a:solidFill>
                    <a:schemeClr val="accent2"/>
                  </a:solidFill>
                  <a:latin typeface="Times New Roman" pitchFamily="18" charset="0"/>
                </a:rPr>
                <a:t>III</a:t>
              </a:r>
            </a:p>
          </p:txBody>
        </p:sp>
        <p:sp>
          <p:nvSpPr>
            <p:cNvPr id="32" name="Rectangle 41">
              <a:extLst>
                <a:ext uri="{FF2B5EF4-FFF2-40B4-BE49-F238E27FC236}">
                  <a16:creationId xmlns:a16="http://schemas.microsoft.com/office/drawing/2014/main" id="{91134889-5088-4508-AAD0-D5812FB7E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274" y="4621215"/>
              <a:ext cx="646109" cy="266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 dirty="0">
                  <a:solidFill>
                    <a:schemeClr val="accent2"/>
                  </a:solidFill>
                  <a:latin typeface="Times New Roman" pitchFamily="18" charset="0"/>
                </a:rPr>
                <a:t>IV</a:t>
              </a:r>
            </a:p>
          </p:txBody>
        </p:sp>
        <p:sp>
          <p:nvSpPr>
            <p:cNvPr id="33" name="Rectangle 43">
              <a:extLst>
                <a:ext uri="{FF2B5EF4-FFF2-40B4-BE49-F238E27FC236}">
                  <a16:creationId xmlns:a16="http://schemas.microsoft.com/office/drawing/2014/main" id="{FA6B96DF-2388-4C86-B0D9-844DAAD4D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9450" y="4613275"/>
              <a:ext cx="5334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>
                  <a:solidFill>
                    <a:schemeClr val="accent2"/>
                  </a:solidFill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34" name="Rectangle 44">
              <a:extLst>
                <a:ext uri="{FF2B5EF4-FFF2-40B4-BE49-F238E27FC236}">
                  <a16:creationId xmlns:a16="http://schemas.microsoft.com/office/drawing/2014/main" id="{481C83D3-D5A0-4FF1-99B4-80D209793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3399" y="4611690"/>
              <a:ext cx="674688" cy="275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 dirty="0">
                  <a:solidFill>
                    <a:schemeClr val="accent2"/>
                  </a:solidFill>
                  <a:latin typeface="Times New Roman" pitchFamily="18" charset="0"/>
                </a:rPr>
                <a:t>VI</a:t>
              </a:r>
            </a:p>
          </p:txBody>
        </p:sp>
        <p:sp>
          <p:nvSpPr>
            <p:cNvPr id="35" name="Rectangle 45">
              <a:extLst>
                <a:ext uri="{FF2B5EF4-FFF2-40B4-BE49-F238E27FC236}">
                  <a16:creationId xmlns:a16="http://schemas.microsoft.com/office/drawing/2014/main" id="{C145D5CA-1114-43D7-8FB5-A31AD1CB5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1788" y="4619625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>
                  <a:solidFill>
                    <a:schemeClr val="accent2"/>
                  </a:solidFill>
                  <a:latin typeface="Times New Roman" pitchFamily="18" charset="0"/>
                </a:rPr>
                <a:t>VII</a:t>
              </a:r>
            </a:p>
          </p:txBody>
        </p:sp>
        <p:sp>
          <p:nvSpPr>
            <p:cNvPr id="36" name="Oval 46">
              <a:extLst>
                <a:ext uri="{FF2B5EF4-FFF2-40B4-BE49-F238E27FC236}">
                  <a16:creationId xmlns:a16="http://schemas.microsoft.com/office/drawing/2014/main" id="{453A23DF-7217-4FAC-BDD4-BAFE2E778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3" y="6361113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 dirty="0">
                  <a:solidFill>
                    <a:schemeClr val="bg1"/>
                  </a:solidFill>
                </a:rPr>
                <a:t>FB</a:t>
              </a:r>
            </a:p>
          </p:txBody>
        </p:sp>
        <p:sp>
          <p:nvSpPr>
            <p:cNvPr id="37" name="Rectangle 48">
              <a:extLst>
                <a:ext uri="{FF2B5EF4-FFF2-40B4-BE49-F238E27FC236}">
                  <a16:creationId xmlns:a16="http://schemas.microsoft.com/office/drawing/2014/main" id="{03430731-2460-4117-BD67-2D5651E9D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1313" y="6361113"/>
              <a:ext cx="20574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>
                  <a:latin typeface="Times New Roman" pitchFamily="18" charset="0"/>
                </a:rPr>
                <a:t>Feed Back</a:t>
              </a:r>
            </a:p>
          </p:txBody>
        </p:sp>
        <p:sp>
          <p:nvSpPr>
            <p:cNvPr id="38" name="Line 49">
              <a:extLst>
                <a:ext uri="{FF2B5EF4-FFF2-40B4-BE49-F238E27FC236}">
                  <a16:creationId xmlns:a16="http://schemas.microsoft.com/office/drawing/2014/main" id="{5AB93695-F61B-4960-A03C-81019EE23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37350" y="6565900"/>
              <a:ext cx="228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39" name="Rectangle 52">
              <a:extLst>
                <a:ext uri="{FF2B5EF4-FFF2-40B4-BE49-F238E27FC236}">
                  <a16:creationId xmlns:a16="http://schemas.microsoft.com/office/drawing/2014/main" id="{D2214E5D-8A05-4E5C-8D9B-B0E3887EF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746250"/>
              <a:ext cx="2590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900" b="1">
                  <a:latin typeface="Times New Roman" pitchFamily="18" charset="0"/>
                </a:rPr>
                <a:t>Review the literature</a:t>
              </a:r>
            </a:p>
          </p:txBody>
        </p:sp>
        <p:sp>
          <p:nvSpPr>
            <p:cNvPr id="40" name="Oval 47">
              <a:extLst>
                <a:ext uri="{FF2B5EF4-FFF2-40B4-BE49-F238E27FC236}">
                  <a16:creationId xmlns:a16="http://schemas.microsoft.com/office/drawing/2014/main" id="{172D7619-85A6-49DB-97D6-EDA54A017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50" y="6308725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</a:rPr>
                <a:t>FF</a:t>
              </a:r>
            </a:p>
          </p:txBody>
        </p:sp>
        <p:sp>
          <p:nvSpPr>
            <p:cNvPr id="41" name="Line 50">
              <a:extLst>
                <a:ext uri="{FF2B5EF4-FFF2-40B4-BE49-F238E27FC236}">
                  <a16:creationId xmlns:a16="http://schemas.microsoft.com/office/drawing/2014/main" id="{811C4DD9-7F23-4B52-A73B-66D6BA537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0925" y="6515100"/>
              <a:ext cx="228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42" name="Rectangle 51">
              <a:extLst>
                <a:ext uri="{FF2B5EF4-FFF2-40B4-BE49-F238E27FC236}">
                  <a16:creationId xmlns:a16="http://schemas.microsoft.com/office/drawing/2014/main" id="{FBE93842-BC7E-44B5-B752-1CD3FBC82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550" y="6308725"/>
              <a:ext cx="20574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1000" b="1">
                  <a:latin typeface="Times New Roman" pitchFamily="18" charset="0"/>
                </a:rPr>
                <a:t>Feed Forward</a:t>
              </a:r>
            </a:p>
          </p:txBody>
        </p:sp>
        <p:sp>
          <p:nvSpPr>
            <p:cNvPr id="43" name="Line 19">
              <a:extLst>
                <a:ext uri="{FF2B5EF4-FFF2-40B4-BE49-F238E27FC236}">
                  <a16:creationId xmlns:a16="http://schemas.microsoft.com/office/drawing/2014/main" id="{8031CCA8-B670-41C9-AC80-DAF93CED34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3675" y="3346450"/>
              <a:ext cx="3048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44" name="Line 18">
              <a:extLst>
                <a:ext uri="{FF2B5EF4-FFF2-40B4-BE49-F238E27FC236}">
                  <a16:creationId xmlns:a16="http://schemas.microsoft.com/office/drawing/2014/main" id="{2F9D73A4-9632-4EB2-B3C1-8698903AB8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9168" y="3570288"/>
              <a:ext cx="3048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 sz="900"/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8FC56722-69FC-4D59-A6D4-F5031FB6A9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5463" y="2881313"/>
              <a:ext cx="914400" cy="137953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Analyze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Data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(Test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Hypothesis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if any)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b="1" dirty="0">
                <a:solidFill>
                  <a:srgbClr val="660033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46" name="Rectangle 10">
              <a:extLst>
                <a:ext uri="{FF2B5EF4-FFF2-40B4-BE49-F238E27FC236}">
                  <a16:creationId xmlns:a16="http://schemas.microsoft.com/office/drawing/2014/main" id="{6875B287-532C-43A3-966F-8436AED67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4663" y="2889250"/>
              <a:ext cx="1011238" cy="13716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Design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Research 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Protocol 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/Experiment</a:t>
              </a:r>
            </a:p>
          </p:txBody>
        </p:sp>
        <p:sp>
          <p:nvSpPr>
            <p:cNvPr id="47" name="Rectangle 17">
              <a:extLst>
                <a:ext uri="{FF2B5EF4-FFF2-40B4-BE49-F238E27FC236}">
                  <a16:creationId xmlns:a16="http://schemas.microsoft.com/office/drawing/2014/main" id="{EE1C7C2A-944F-4BFC-AB30-CA6D00C2E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4988" y="2881313"/>
              <a:ext cx="860425" cy="137953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Interpret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and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00" b="1" dirty="0">
                  <a:solidFill>
                    <a:srgbClr val="660033"/>
                  </a:solidFill>
                  <a:latin typeface="Times New Roman" pitchFamily="18" charset="0"/>
                  <a:cs typeface="+mn-cs"/>
                </a:rPr>
                <a:t>Report</a:t>
              </a:r>
            </a:p>
          </p:txBody>
        </p:sp>
        <p:sp>
          <p:nvSpPr>
            <p:cNvPr id="48" name="Rectangle 5">
              <a:extLst>
                <a:ext uri="{FF2B5EF4-FFF2-40B4-BE49-F238E27FC236}">
                  <a16:creationId xmlns:a16="http://schemas.microsoft.com/office/drawing/2014/main" id="{C990C1DB-BF6C-4299-B86F-0EB58E3B6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88" y="3117850"/>
              <a:ext cx="914400" cy="1143000"/>
            </a:xfrm>
            <a:prstGeom prst="rect">
              <a:avLst/>
            </a:prstGeom>
            <a:solidFill>
              <a:srgbClr val="FDF9E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Define 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Research</a:t>
              </a:r>
            </a:p>
            <a:p>
              <a:pPr algn="ctr" eaLnBrk="1" hangingPunct="1"/>
              <a:r>
                <a:rPr lang="en-US" sz="700" b="1">
                  <a:solidFill>
                    <a:srgbClr val="660033"/>
                  </a:solidFill>
                  <a:latin typeface="Times New Roman" pitchFamily="18" charset="0"/>
                </a:rPr>
                <a:t>Problem</a:t>
              </a:r>
            </a:p>
          </p:txBody>
        </p:sp>
        <p:sp>
          <p:nvSpPr>
            <p:cNvPr id="49" name="Oval 30">
              <a:extLst>
                <a:ext uri="{FF2B5EF4-FFF2-40B4-BE49-F238E27FC236}">
                  <a16:creationId xmlns:a16="http://schemas.microsoft.com/office/drawing/2014/main" id="{7815E275-1FB2-48AF-9A57-23DDBD101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1485900"/>
              <a:ext cx="3810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</a:rPr>
                <a:t>FF</a:t>
              </a: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1755717-9C09-49DD-86EB-683FF9556C49}"/>
              </a:ext>
            </a:extLst>
          </p:cNvPr>
          <p:cNvSpPr txBox="1"/>
          <p:nvPr/>
        </p:nvSpPr>
        <p:spPr>
          <a:xfrm>
            <a:off x="5701913" y="5589137"/>
            <a:ext cx="22363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The Scientific Method</a:t>
            </a:r>
          </a:p>
        </p:txBody>
      </p:sp>
    </p:spTree>
    <p:extLst>
      <p:ext uri="{BB962C8B-B14F-4D97-AF65-F5344CB8AC3E}">
        <p14:creationId xmlns:p14="http://schemas.microsoft.com/office/powerpoint/2010/main" val="113871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and methods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/>
              <a:t>The course will be structured around three activities: </a:t>
            </a:r>
          </a:p>
          <a:p>
            <a:pPr lvl="1">
              <a:buSzPct val="110000"/>
            </a:pPr>
            <a:r>
              <a:rPr lang="en-US" dirty="0"/>
              <a:t>lectures on research strategy and tactics, experimental design and statistical methods; </a:t>
            </a:r>
          </a:p>
          <a:p>
            <a:pPr lvl="1">
              <a:buSzPct val="110000"/>
            </a:pPr>
            <a:r>
              <a:rPr lang="en-US" dirty="0"/>
              <a:t>discussions of technical papers; </a:t>
            </a:r>
          </a:p>
          <a:p>
            <a:pPr lvl="1">
              <a:buSzPct val="110000"/>
            </a:pPr>
            <a:r>
              <a:rPr lang="en-US" dirty="0"/>
              <a:t>and preparation and review of written assignments. </a:t>
            </a:r>
          </a:p>
          <a:p>
            <a:endParaRPr lang="en-US" dirty="0"/>
          </a:p>
          <a:p>
            <a:r>
              <a:rPr lang="en-US" sz="3500" dirty="0"/>
              <a:t>Significant</a:t>
            </a:r>
            <a:r>
              <a:rPr lang="en-US" sz="3500" dirty="0">
                <a:solidFill>
                  <a:srgbClr val="7030A0"/>
                </a:solidFill>
              </a:rPr>
              <a:t> </a:t>
            </a:r>
            <a:r>
              <a:rPr lang="en-US" sz="3500" dirty="0">
                <a:solidFill>
                  <a:srgbClr val="0070C0"/>
                </a:solidFill>
              </a:rPr>
              <a:t>reading, reviewing, and writing </a:t>
            </a:r>
            <a:r>
              <a:rPr lang="en-US" sz="3500" dirty="0"/>
              <a:t>will be required</a:t>
            </a:r>
            <a:r>
              <a:rPr lang="en-US" sz="3500" dirty="0">
                <a:solidFill>
                  <a:srgbClr val="7030A0"/>
                </a:solidFill>
              </a:rPr>
              <a:t>, </a:t>
            </a:r>
            <a:r>
              <a:rPr lang="en-US" sz="3500" dirty="0"/>
              <a:t>and </a:t>
            </a:r>
          </a:p>
          <a:p>
            <a:r>
              <a:rPr lang="en-US" sz="3500" dirty="0"/>
              <a:t>students will be expected to </a:t>
            </a:r>
            <a:r>
              <a:rPr lang="en-US" sz="3500" dirty="0">
                <a:solidFill>
                  <a:srgbClr val="0070C0"/>
                </a:solidFill>
              </a:rPr>
              <a:t>participate actively in class discussions</a:t>
            </a:r>
            <a:r>
              <a:rPr lang="en-US" sz="3500" dirty="0">
                <a:solidFill>
                  <a:srgbClr val="7030A0"/>
                </a:solidFill>
              </a:rPr>
              <a:t>.</a:t>
            </a:r>
            <a:endParaRPr lang="el-GR" sz="3500" dirty="0">
              <a:solidFill>
                <a:srgbClr val="7030A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6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Detailed look into the Syllabus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course contains three fundamental sections:</a:t>
            </a:r>
          </a:p>
          <a:p>
            <a:pPr lvl="1">
              <a:buSzPct val="110000"/>
            </a:pPr>
            <a:r>
              <a:rPr lang="en-US" dirty="0"/>
              <a:t>The first section pertains to knowledge relating to understanding the research process in Informatics Engineering &amp; Computer Science. </a:t>
            </a:r>
          </a:p>
          <a:p>
            <a:pPr lvl="1">
              <a:buSzPct val="110000"/>
            </a:pPr>
            <a:r>
              <a:rPr lang="en-US" dirty="0"/>
              <a:t>In this section, lectures </a:t>
            </a:r>
          </a:p>
          <a:p>
            <a:pPr lvl="2"/>
            <a:r>
              <a:rPr lang="en-US" sz="2000" dirty="0"/>
              <a:t>will address and hone into </a:t>
            </a:r>
            <a:r>
              <a:rPr lang="en-US" sz="2000" b="1" dirty="0">
                <a:solidFill>
                  <a:srgbClr val="0070C0"/>
                </a:solidFill>
              </a:rPr>
              <a:t>research categories </a:t>
            </a:r>
            <a:r>
              <a:rPr lang="en-US" sz="2000" dirty="0"/>
              <a:t>(fundamental research, applied research, experimental,</a:t>
            </a:r>
            <a:r>
              <a:rPr lang="el-GR" sz="2000" dirty="0"/>
              <a:t> </a:t>
            </a:r>
            <a:r>
              <a:rPr lang="en-US" sz="2000" dirty="0"/>
              <a:t>mixed methods, </a:t>
            </a:r>
            <a:r>
              <a:rPr lang="en-US" sz="2000" dirty="0" err="1"/>
              <a:t>etc</a:t>
            </a:r>
            <a:r>
              <a:rPr lang="en-US" sz="2000" dirty="0"/>
              <a:t>), </a:t>
            </a:r>
          </a:p>
          <a:p>
            <a:pPr lvl="2"/>
            <a:r>
              <a:rPr lang="en-US" sz="2000" dirty="0"/>
              <a:t>will discuss the </a:t>
            </a:r>
            <a:r>
              <a:rPr lang="en-US" sz="2000" b="1" dirty="0">
                <a:solidFill>
                  <a:srgbClr val="0070C0"/>
                </a:solidFill>
              </a:rPr>
              <a:t>foundational knowledge </a:t>
            </a:r>
            <a:r>
              <a:rPr lang="en-US" sz="2000" dirty="0"/>
              <a:t>demanded in each category, </a:t>
            </a:r>
          </a:p>
          <a:p>
            <a:pPr lvl="2"/>
            <a:r>
              <a:rPr lang="en-US" sz="2000" dirty="0"/>
              <a:t>will reveal the </a:t>
            </a:r>
            <a:r>
              <a:rPr lang="en-US" sz="2000" b="1" dirty="0">
                <a:solidFill>
                  <a:srgbClr val="0070C0"/>
                </a:solidFill>
              </a:rPr>
              <a:t>working assumptions </a:t>
            </a:r>
            <a:r>
              <a:rPr lang="en-US" sz="2000" dirty="0"/>
              <a:t>and basic themes for research. </a:t>
            </a:r>
          </a:p>
          <a:p>
            <a:pPr lvl="2"/>
            <a:r>
              <a:rPr lang="en-GB" sz="2000" dirty="0"/>
              <a:t>main focus is to </a:t>
            </a:r>
            <a:r>
              <a:rPr lang="en-GB" sz="2000" b="1" dirty="0">
                <a:solidFill>
                  <a:srgbClr val="0070C0"/>
                </a:solidFill>
              </a:rPr>
              <a:t>understand the Scientific Method </a:t>
            </a:r>
            <a:r>
              <a:rPr lang="en-GB" sz="2000" dirty="0"/>
              <a:t>itself</a:t>
            </a:r>
            <a:endParaRPr lang="en-US" sz="2000" dirty="0"/>
          </a:p>
          <a:p>
            <a:endParaRPr lang="en-US" sz="28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34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1479</Words>
  <Application>Microsoft Office PowerPoint</Application>
  <PresentationFormat>On-screen Show (4:3)</PresentationFormat>
  <Paragraphs>270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Προσαρμοσμένη σχεδίαση</vt:lpstr>
      <vt:lpstr>Research Methods and Project Management</vt:lpstr>
      <vt:lpstr>Course title &amp; identity</vt:lpstr>
      <vt:lpstr>About this course</vt:lpstr>
      <vt:lpstr>Research methods</vt:lpstr>
      <vt:lpstr>Qualitative Research Methods</vt:lpstr>
      <vt:lpstr>Quantitative Research Methods</vt:lpstr>
      <vt:lpstr>Scope and Objectives</vt:lpstr>
      <vt:lpstr>Structure and methods</vt:lpstr>
      <vt:lpstr>Detailed look into the Syllabus</vt:lpstr>
      <vt:lpstr>Detailed look into the Syllabus (cntd)</vt:lpstr>
      <vt:lpstr>Learning objectives</vt:lpstr>
      <vt:lpstr>Approach</vt:lpstr>
      <vt:lpstr>Grading</vt:lpstr>
      <vt:lpstr>Specific details </vt:lpstr>
      <vt:lpstr>Other specific requirements</vt:lpstr>
      <vt:lpstr>Course on eClass</vt:lpstr>
      <vt:lpstr>Q &amp; 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Manolis Tsiknakis</dc:creator>
  <cp:lastModifiedBy>Manolis Tsiknakis</cp:lastModifiedBy>
  <cp:revision>84</cp:revision>
  <dcterms:created xsi:type="dcterms:W3CDTF">2012-02-08T15:04:00Z</dcterms:created>
  <dcterms:modified xsi:type="dcterms:W3CDTF">2025-10-07T13:52:18Z</dcterms:modified>
</cp:coreProperties>
</file>