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600" r:id="rId3"/>
    <p:sldId id="645" r:id="rId4"/>
    <p:sldId id="646" r:id="rId5"/>
    <p:sldId id="647" r:id="rId6"/>
    <p:sldId id="604" r:id="rId7"/>
    <p:sldId id="605" r:id="rId8"/>
    <p:sldId id="607" r:id="rId9"/>
    <p:sldId id="608" r:id="rId10"/>
    <p:sldId id="609" r:id="rId11"/>
    <p:sldId id="644" r:id="rId12"/>
    <p:sldId id="612" r:id="rId13"/>
    <p:sldId id="613" r:id="rId14"/>
    <p:sldId id="614" r:id="rId15"/>
    <p:sldId id="615" r:id="rId16"/>
    <p:sldId id="618" r:id="rId17"/>
    <p:sldId id="619" r:id="rId18"/>
    <p:sldId id="620" r:id="rId19"/>
    <p:sldId id="621" r:id="rId20"/>
    <p:sldId id="622" r:id="rId21"/>
    <p:sldId id="648" r:id="rId22"/>
    <p:sldId id="624" r:id="rId23"/>
    <p:sldId id="625" r:id="rId24"/>
    <p:sldId id="649" r:id="rId25"/>
    <p:sldId id="627" r:id="rId26"/>
    <p:sldId id="638" r:id="rId27"/>
    <p:sldId id="640" r:id="rId28"/>
    <p:sldId id="641" r:id="rId29"/>
    <p:sldId id="632" r:id="rId30"/>
    <p:sldId id="633" r:id="rId31"/>
    <p:sldId id="643" r:id="rId32"/>
    <p:sldId id="637" r:id="rId33"/>
    <p:sldId id="5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8965076163627"/>
          <c:y val="3.7691480632382132E-2"/>
          <c:w val="0.85591786320827545"/>
          <c:h val="0.8668680371466616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Sheet1!$A$1:$A$12</c:f>
              <c:numCache>
                <c:formatCode>General</c:formatCode>
                <c:ptCount val="12"/>
                <c:pt idx="0">
                  <c:v>14.2</c:v>
                </c:pt>
                <c:pt idx="1">
                  <c:v>16.399999999999999</c:v>
                </c:pt>
                <c:pt idx="2">
                  <c:v>11.9</c:v>
                </c:pt>
                <c:pt idx="3">
                  <c:v>15.2</c:v>
                </c:pt>
                <c:pt idx="4">
                  <c:v>18.5</c:v>
                </c:pt>
                <c:pt idx="5">
                  <c:v>22.1</c:v>
                </c:pt>
                <c:pt idx="6">
                  <c:v>19.399999999999999</c:v>
                </c:pt>
                <c:pt idx="7">
                  <c:v>25.1</c:v>
                </c:pt>
                <c:pt idx="8">
                  <c:v>23.4</c:v>
                </c:pt>
                <c:pt idx="9">
                  <c:v>18.100000000000001</c:v>
                </c:pt>
                <c:pt idx="10">
                  <c:v>22.6</c:v>
                </c:pt>
                <c:pt idx="11">
                  <c:v>17.2</c:v>
                </c:pt>
              </c:numCache>
            </c:numRef>
          </c:xVal>
          <c:yVal>
            <c:numRef>
              <c:f>Sheet1!$B$1:$B$12</c:f>
              <c:numCache>
                <c:formatCode>General</c:formatCode>
                <c:ptCount val="12"/>
                <c:pt idx="0">
                  <c:v>215</c:v>
                </c:pt>
                <c:pt idx="1">
                  <c:v>325</c:v>
                </c:pt>
                <c:pt idx="2">
                  <c:v>185</c:v>
                </c:pt>
                <c:pt idx="3">
                  <c:v>332</c:v>
                </c:pt>
                <c:pt idx="4">
                  <c:v>406</c:v>
                </c:pt>
                <c:pt idx="5">
                  <c:v>522</c:v>
                </c:pt>
                <c:pt idx="6">
                  <c:v>412</c:v>
                </c:pt>
                <c:pt idx="7">
                  <c:v>614</c:v>
                </c:pt>
                <c:pt idx="8">
                  <c:v>544</c:v>
                </c:pt>
                <c:pt idx="9">
                  <c:v>421</c:v>
                </c:pt>
                <c:pt idx="10">
                  <c:v>445</c:v>
                </c:pt>
                <c:pt idx="11">
                  <c:v>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E2-49DF-87F3-CAAD82C0D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291984"/>
        <c:axId val="-569296336"/>
      </c:scatterChart>
      <c:valAx>
        <c:axId val="-56929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9296336"/>
        <c:crosses val="autoZero"/>
        <c:crossBetween val="midCat"/>
      </c:valAx>
      <c:valAx>
        <c:axId val="-56929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69291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771C-D45F-4A7E-B77E-53F65B7148A9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9E167-F443-4BD6-AED4-41B9E4F4483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92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E702C-EDDA-4897-81EC-EFF922DAEC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962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56541-E71F-4FF5-A2E7-1BC01F19F74E}" type="slidenum">
              <a:rPr lang="el-GR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71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8" name="Picture 4" descr="C:\Users\tsiknaki\Documents\My  Cources on BMI_University of Crete\Innovation\innovation_NIC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6" y="-2510"/>
            <a:ext cx="9158432" cy="14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6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noFill/>
          <a:ln>
            <a:noFill/>
          </a:ln>
        </p:spPr>
        <p:txBody>
          <a:bodyPr/>
          <a:lstStyle>
            <a:lvl1pPr marL="444500" indent="-4445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96752"/>
            <a:ext cx="8458200" cy="1413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5331258"/>
          </a:xfrm>
        </p:spPr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 sz="2800"/>
            </a:lvl1pPr>
            <a:lvl2pPr marL="7429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2400"/>
            </a:lvl2pPr>
            <a:lvl3pPr marL="1143000" indent="-228600">
              <a:buFont typeface="Wingdings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124744"/>
            <a:ext cx="8458200" cy="1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1385740"/>
            <a:ext cx="8458200" cy="1413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5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1268413"/>
            <a:ext cx="845820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6613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1AB5-F8B0-4567-B95D-C4F28BF93CCD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D2F-B792-403F-9F01-436A14C9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varsitytutors.com/hotmath/hotmath_help/topics/line-of-best-fi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cel-easy.com/data-analysis/chart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2591544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Methods &amp; Project Management</a:t>
            </a:r>
            <a:br>
              <a:rPr lang="en-US" dirty="0"/>
            </a:br>
            <a:br>
              <a:rPr lang="en-US" dirty="0"/>
            </a:br>
            <a:r>
              <a:rPr lang="el-GR" sz="3600" dirty="0">
                <a:solidFill>
                  <a:srgbClr val="002060"/>
                </a:solidFill>
              </a:rPr>
              <a:t>Ανάλυση δεδομένων – Συσχέτιση και Παλινδρόμηση (</a:t>
            </a:r>
            <a:r>
              <a:rPr lang="en-US" sz="3600" dirty="0">
                <a:solidFill>
                  <a:srgbClr val="002060"/>
                </a:solidFill>
              </a:rPr>
              <a:t>Correlation &amp; Regression Analysis)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93568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/>
              <a:t>M. Tsiknakis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515497"/>
            <a:ext cx="9144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Postgraduate Course on “Informatics and Multimedia”, Fall 20</a:t>
            </a:r>
            <a:r>
              <a:rPr lang="el-GR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5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6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degree of linear correlation of two random variables X and Y with corresponding variance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US" dirty="0"/>
              <a:t>and covariance </a:t>
            </a:r>
            <a:r>
              <a:rPr lang="en-US" dirty="0" err="1"/>
              <a:t>σXY</a:t>
            </a:r>
            <a:r>
              <a:rPr lang="en-US" dirty="0"/>
              <a:t> = </a:t>
            </a:r>
            <a:r>
              <a:rPr lang="en-US" dirty="0" err="1"/>
              <a:t>Cov</a:t>
            </a:r>
            <a:r>
              <a:rPr lang="en-US" dirty="0"/>
              <a:t>(X, Y ) = E(X,Y) − E(X)E(Y ), measured by the correlation coefficient ρ defined as</a:t>
            </a:r>
            <a:endParaRPr lang="el-GR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Correlation Coefficient </a:t>
            </a:r>
            <a:r>
              <a:rPr lang="el-GR" dirty="0"/>
              <a:t>ρ</a:t>
            </a:r>
            <a:br>
              <a:rPr lang="en-US" dirty="0"/>
            </a:br>
            <a:r>
              <a:rPr lang="el-GR" sz="2700" dirty="0"/>
              <a:t>Ο συντελεστής συσχέτισης ρ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1907531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581128"/>
            <a:ext cx="15731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7FE14-5D04-4608-866D-D94EDDA3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correlation coefficient </a:t>
            </a:r>
            <a:r>
              <a:rPr lang="el-GR" dirty="0"/>
              <a:t>ρ/</a:t>
            </a:r>
            <a:r>
              <a:rPr lang="en-US" dirty="0"/>
              <a:t>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90075-6C55-4101-92EE-A71CAE06D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 correlation coefficient</a:t>
            </a:r>
            <a:endParaRPr lang="el-GR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y</a:t>
            </a:r>
            <a:r>
              <a:rPr lang="en-US" dirty="0"/>
              <a:t> are the sample standard deviations, and </a:t>
            </a:r>
            <a:r>
              <a:rPr lang="en-US" dirty="0" err="1"/>
              <a:t>s</a:t>
            </a:r>
            <a:r>
              <a:rPr lang="en-US" baseline="-25000" dirty="0" err="1"/>
              <a:t>xy</a:t>
            </a:r>
            <a:r>
              <a:rPr lang="en-US" dirty="0"/>
              <a:t> is the sample covariance.</a:t>
            </a:r>
            <a:endParaRPr lang="en-US" b="1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74465-BEF8-452B-880B-6FE8FA0DCA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Population correlation coefficient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population correlation coefficient uses </a:t>
            </a:r>
            <a:r>
              <a:rPr lang="en-US" dirty="0" err="1"/>
              <a:t>σ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σ</a:t>
            </a:r>
            <a:r>
              <a:rPr lang="en-US" baseline="-25000" dirty="0" err="1"/>
              <a:t>y</a:t>
            </a:r>
            <a:r>
              <a:rPr lang="en-US" dirty="0"/>
              <a:t> as the population standard deviations, and </a:t>
            </a:r>
            <a:r>
              <a:rPr lang="en-US" dirty="0" err="1"/>
              <a:t>σ</a:t>
            </a:r>
            <a:r>
              <a:rPr lang="en-US" baseline="-25000" dirty="0" err="1"/>
              <a:t>xy</a:t>
            </a:r>
            <a:r>
              <a:rPr lang="en-US" dirty="0"/>
              <a:t> as the population covariance.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D8C28-CDEA-4CA0-AAA1-23A0283E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348880"/>
            <a:ext cx="2044513" cy="1080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3DAF25-61CE-4B1C-87EC-AD8CADB3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12" y="2343840"/>
            <a:ext cx="1514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584176"/>
          </a:xfrm>
        </p:spPr>
        <p:txBody>
          <a:bodyPr>
            <a:normAutofit/>
          </a:bodyPr>
          <a:lstStyle/>
          <a:p>
            <a:r>
              <a:rPr lang="en-US" sz="2800" dirty="0"/>
              <a:t>Scatter plot of two random variables X and Y from n = 20 observations for positive correlation in figures (a), (b) and (c)</a:t>
            </a:r>
            <a:endParaRPr lang="el-GR" sz="2800" dirty="0"/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Scatter plot and correlation coefficient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40968"/>
            <a:ext cx="84137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5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656184"/>
          </a:xfrm>
        </p:spPr>
        <p:txBody>
          <a:bodyPr>
            <a:normAutofit/>
          </a:bodyPr>
          <a:lstStyle/>
          <a:p>
            <a:r>
              <a:rPr lang="en-US" sz="2800" dirty="0"/>
              <a:t>Scatter plot of two random variables X and Y from n = 20 observations for negative correlation in figures (a), (b) and (c)</a:t>
            </a:r>
            <a:endParaRPr lang="el-GR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Scatter plot and correlation coefficient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5738"/>
            <a:ext cx="8320454" cy="27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0"/>
          </a:xfrm>
        </p:spPr>
        <p:txBody>
          <a:bodyPr>
            <a:normAutofit/>
          </a:bodyPr>
          <a:lstStyle/>
          <a:p>
            <a:r>
              <a:rPr lang="en-US" sz="2800" dirty="0"/>
              <a:t>Standardization of covariance</a:t>
            </a:r>
          </a:p>
          <a:p>
            <a:r>
              <a:rPr lang="en-US" sz="2800" dirty="0"/>
              <a:t>Removing the measure from units of measurement – ​​dividing by standard deviations of the variables</a:t>
            </a:r>
          </a:p>
          <a:p>
            <a:r>
              <a:rPr lang="en-US" sz="2800" dirty="0"/>
              <a:t>Pearson correlation coefficient: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3" y="3958258"/>
            <a:ext cx="8141110" cy="17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Values ​​and interpretation of the correlation coefficient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values ​​of r are always in the interval [-1, +1]</a:t>
            </a:r>
          </a:p>
          <a:p>
            <a:pPr lvl="1"/>
            <a:r>
              <a:rPr lang="en-US" dirty="0"/>
              <a:t>r=+1: The variables are positively correlated (when one increases, the other increases linearly)</a:t>
            </a:r>
          </a:p>
          <a:p>
            <a:pPr lvl="1"/>
            <a:r>
              <a:rPr lang="en-US" dirty="0"/>
              <a:t>r=-1: The variables are negatively correlated (when one increases, the other decreases linearly)</a:t>
            </a:r>
          </a:p>
          <a:p>
            <a:pPr lvl="1"/>
            <a:r>
              <a:rPr lang="en-US" dirty="0"/>
              <a:t>r=0: The variables are uncorrelated</a:t>
            </a:r>
            <a:endParaRPr lang="el-GR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BAA9B-4E0B-47D7-B556-CCCACB7D68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Rule of thumb:</a:t>
            </a:r>
          </a:p>
          <a:p>
            <a:r>
              <a:rPr lang="en-US" dirty="0"/>
              <a:t>r=±0.1: small correlation</a:t>
            </a:r>
          </a:p>
          <a:p>
            <a:r>
              <a:rPr lang="en-US" dirty="0"/>
              <a:t>r=±0.3: moderate correlation</a:t>
            </a:r>
          </a:p>
          <a:p>
            <a:r>
              <a:rPr lang="en-US" dirty="0"/>
              <a:t>r=±0.5: strong correlation</a:t>
            </a:r>
          </a:p>
          <a:p>
            <a:r>
              <a:rPr lang="en-US" dirty="0"/>
              <a:t>In the example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marL="400050" lvl="1" indent="0">
              <a:buNone/>
            </a:pPr>
            <a:r>
              <a:rPr lang="en-US" sz="2800" dirty="0"/>
              <a:t>a strong correlation emerges.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EB4BE-DB0F-495A-BC55-0E00801A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36" y="4221088"/>
            <a:ext cx="3979168" cy="11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had posed the Questions:</a:t>
            </a:r>
          </a:p>
          <a:p>
            <a:pPr lvl="1"/>
            <a:r>
              <a:rPr lang="en-US" dirty="0"/>
              <a:t>Is there a relationship between two (or more) variables?</a:t>
            </a:r>
          </a:p>
          <a:p>
            <a:pPr lvl="1"/>
            <a:r>
              <a:rPr lang="en-US" dirty="0"/>
              <a:t>What is the measure of the relationship between variables</a:t>
            </a:r>
          </a:p>
          <a:p>
            <a:pPr lvl="2"/>
            <a:r>
              <a:rPr lang="en-US" dirty="0"/>
              <a:t>Positively correlated</a:t>
            </a:r>
          </a:p>
          <a:p>
            <a:pPr lvl="2"/>
            <a:r>
              <a:rPr lang="en-US" dirty="0"/>
              <a:t>Negatively correlated</a:t>
            </a:r>
          </a:p>
          <a:p>
            <a:pPr lvl="2"/>
            <a:r>
              <a:rPr lang="en-US" dirty="0"/>
              <a:t>Uncorrelated</a:t>
            </a:r>
          </a:p>
          <a:p>
            <a:pPr lvl="1"/>
            <a:r>
              <a:rPr lang="en-US" dirty="0"/>
              <a:t>If there is a relationship, what is the nature of this relationship?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Correlation between two random variables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365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relation to the correlation of two random variables </a:t>
            </a:r>
          </a:p>
          <a:p>
            <a:r>
              <a:rPr lang="en-US" sz="2400" dirty="0"/>
              <a:t>The correlation coefficients (</a:t>
            </a:r>
            <a:r>
              <a:rPr lang="en-US" sz="2400" dirty="0" err="1"/>
              <a:t>pearson</a:t>
            </a:r>
            <a:r>
              <a:rPr lang="en-US" sz="2400" dirty="0"/>
              <a:t>) and scatter plots show us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the size and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the nature of the correlation.</a:t>
            </a:r>
          </a:p>
          <a:p>
            <a:r>
              <a:rPr lang="en-US" sz="2400" dirty="0"/>
              <a:t>However, modeling the correlation is not a simple process.</a:t>
            </a:r>
          </a:p>
          <a:p>
            <a:r>
              <a:rPr lang="en-US" sz="2400" dirty="0"/>
              <a:t>It is necessary to find </a:t>
            </a:r>
            <a:r>
              <a:rPr lang="en-US" sz="2400" dirty="0">
                <a:solidFill>
                  <a:srgbClr val="7030A0"/>
                </a:solidFill>
              </a:rPr>
              <a:t>a function/equation </a:t>
            </a:r>
            <a:r>
              <a:rPr lang="en-US" sz="2400" dirty="0"/>
              <a:t>that describes the relationship between two variables</a:t>
            </a:r>
            <a:endParaRPr lang="el-GR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4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 function that describes the relationship between two variables</a:t>
            </a:r>
          </a:p>
          <a:p>
            <a:pPr lvl="1"/>
            <a:r>
              <a:rPr lang="en-US" dirty="0"/>
              <a:t>the function turns out to be an equation in the case of a linear relationship between the variables.</a:t>
            </a:r>
          </a:p>
          <a:p>
            <a:r>
              <a:rPr lang="en-US" dirty="0"/>
              <a:t>There is a general methodology for constructing and testing a model: Regression analysis</a:t>
            </a:r>
          </a:p>
          <a:p>
            <a:r>
              <a:rPr lang="en-US" dirty="0"/>
              <a:t>One variable (y) is considered dependent on the other (x), which is called independent.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the correlation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assume that the dependence is expressed by a linear relationship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pPr marL="449263" indent="0" defTabSz="449263">
              <a:buNone/>
            </a:pPr>
            <a:r>
              <a:rPr lang="en-US" sz="2400" dirty="0"/>
              <a:t>and this relationship is called linear regression </a:t>
            </a:r>
            <a:r>
              <a:rPr lang="el-GR" sz="2400" dirty="0"/>
              <a:t>Y </a:t>
            </a:r>
            <a:r>
              <a:rPr lang="en-US" sz="2400" dirty="0"/>
              <a:t>in </a:t>
            </a:r>
            <a:r>
              <a:rPr lang="el-GR" sz="2400" dirty="0"/>
              <a:t>X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n-US" sz="2400" dirty="0"/>
              <a:t>The values ​​of Y for each value of X are regressed around the y point of the line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That is, the values ​​of Y for each value of X are above and below this line.</a:t>
            </a:r>
            <a:endParaRPr lang="el-GR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linear regression problem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3932903" cy="71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581128"/>
            <a:ext cx="239830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065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process … application of the SM</a:t>
            </a:r>
            <a:endParaRPr lang="el-GR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11275" y="2355850"/>
            <a:ext cx="1311275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+mn-lt"/>
              <a:cs typeface="+mn-cs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485900" y="25082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Concepts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and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Theories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485900" y="3879850"/>
            <a:ext cx="9525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Review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Previous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Findings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2987675" y="3041650"/>
            <a:ext cx="903288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Formulate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Hypothesis</a:t>
            </a:r>
            <a:endParaRPr lang="en-US" sz="16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61957" y="2889250"/>
            <a:ext cx="936625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Collect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(Execution)</a:t>
            </a:r>
          </a:p>
        </p:txBody>
      </p:sp>
      <p:sp>
        <p:nvSpPr>
          <p:cNvPr id="19464" name="Line 13"/>
          <p:cNvSpPr>
            <a:spLocks noChangeShapeType="1"/>
          </p:cNvSpPr>
          <p:nvPr/>
        </p:nvSpPr>
        <p:spPr bwMode="auto">
          <a:xfrm>
            <a:off x="1095375" y="3346450"/>
            <a:ext cx="381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>
            <a:off x="2622550" y="3932238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5242869" y="35750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6548438" y="3328988"/>
            <a:ext cx="312737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21"/>
          <p:cNvSpPr>
            <a:spLocks noChangeShapeType="1"/>
          </p:cNvSpPr>
          <p:nvPr/>
        </p:nvSpPr>
        <p:spPr bwMode="auto">
          <a:xfrm>
            <a:off x="2622550" y="3382963"/>
            <a:ext cx="34925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>
            <a:off x="4816475" y="2119313"/>
            <a:ext cx="0" cy="762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575468" y="4318000"/>
            <a:ext cx="7991475" cy="1752600"/>
            <a:chOff x="539750" y="4260850"/>
            <a:chExt cx="7991475" cy="1752600"/>
          </a:xfrm>
        </p:grpSpPr>
        <p:sp>
          <p:nvSpPr>
            <p:cNvPr id="19473" name="Line 25"/>
            <p:cNvSpPr>
              <a:spLocks noChangeShapeType="1"/>
            </p:cNvSpPr>
            <p:nvPr/>
          </p:nvSpPr>
          <p:spPr bwMode="auto">
            <a:xfrm>
              <a:off x="555625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4" name="Line 26"/>
            <p:cNvSpPr>
              <a:spLocks noChangeShapeType="1"/>
            </p:cNvSpPr>
            <p:nvPr/>
          </p:nvSpPr>
          <p:spPr bwMode="auto">
            <a:xfrm flipV="1">
              <a:off x="539750" y="6011223"/>
              <a:ext cx="799147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5" name="Line 27"/>
            <p:cNvSpPr>
              <a:spLocks noChangeShapeType="1"/>
            </p:cNvSpPr>
            <p:nvPr/>
          </p:nvSpPr>
          <p:spPr bwMode="auto">
            <a:xfrm flipV="1">
              <a:off x="8523288" y="4260850"/>
              <a:ext cx="0" cy="17526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76" name="Line 28"/>
          <p:cNvSpPr>
            <a:spLocks noChangeShapeType="1"/>
          </p:cNvSpPr>
          <p:nvPr/>
        </p:nvSpPr>
        <p:spPr bwMode="auto">
          <a:xfrm flipH="1">
            <a:off x="6516688" y="3879850"/>
            <a:ext cx="334962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29"/>
          <p:cNvSpPr>
            <a:spLocks noChangeShapeType="1"/>
          </p:cNvSpPr>
          <p:nvPr/>
        </p:nvSpPr>
        <p:spPr bwMode="auto">
          <a:xfrm flipH="1">
            <a:off x="7778750" y="3879850"/>
            <a:ext cx="3397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4343400" y="58070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534322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7821413" y="41322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82" name="Line 34"/>
          <p:cNvSpPr>
            <a:spLocks noChangeShapeType="1"/>
          </p:cNvSpPr>
          <p:nvPr/>
        </p:nvSpPr>
        <p:spPr bwMode="auto">
          <a:xfrm>
            <a:off x="7299325" y="2119313"/>
            <a:ext cx="0" cy="7699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555625" y="1670050"/>
            <a:ext cx="7970366" cy="1447800"/>
            <a:chOff x="555625" y="1670050"/>
            <a:chExt cx="7970366" cy="1447800"/>
          </a:xfrm>
        </p:grpSpPr>
        <p:sp>
          <p:nvSpPr>
            <p:cNvPr id="19471" name="Line 23"/>
            <p:cNvSpPr>
              <a:spLocks noChangeShapeType="1"/>
            </p:cNvSpPr>
            <p:nvPr/>
          </p:nvSpPr>
          <p:spPr bwMode="auto">
            <a:xfrm>
              <a:off x="555625" y="1670050"/>
              <a:ext cx="7970366" cy="1428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72" name="Line 24"/>
            <p:cNvSpPr>
              <a:spLocks noChangeShapeType="1"/>
            </p:cNvSpPr>
            <p:nvPr/>
          </p:nvSpPr>
          <p:spPr bwMode="auto">
            <a:xfrm flipH="1">
              <a:off x="8497888" y="1670050"/>
              <a:ext cx="11112" cy="121126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483" name="Line 35"/>
            <p:cNvSpPr>
              <a:spLocks noChangeShapeType="1"/>
            </p:cNvSpPr>
            <p:nvPr/>
          </p:nvSpPr>
          <p:spPr bwMode="auto">
            <a:xfrm>
              <a:off x="574675" y="1670050"/>
              <a:ext cx="0" cy="144780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484" name="Line 36"/>
          <p:cNvSpPr>
            <a:spLocks noChangeShapeType="1"/>
          </p:cNvSpPr>
          <p:nvPr/>
        </p:nvSpPr>
        <p:spPr bwMode="auto">
          <a:xfrm>
            <a:off x="4800600" y="2127250"/>
            <a:ext cx="2514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Oval 37"/>
          <p:cNvSpPr>
            <a:spLocks noChangeArrowheads="1"/>
          </p:cNvSpPr>
          <p:nvPr/>
        </p:nvSpPr>
        <p:spPr bwMode="auto">
          <a:xfrm>
            <a:off x="5791200" y="193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457200" y="4613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9487" name="Rectangle 39"/>
          <p:cNvSpPr>
            <a:spLocks noChangeArrowheads="1"/>
          </p:cNvSpPr>
          <p:nvPr/>
        </p:nvSpPr>
        <p:spPr bwMode="auto">
          <a:xfrm>
            <a:off x="1738313" y="54276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</a:t>
            </a:r>
          </a:p>
        </p:txBody>
      </p:sp>
      <p:sp>
        <p:nvSpPr>
          <p:cNvPr id="19488" name="Rectangle 40"/>
          <p:cNvSpPr>
            <a:spLocks noChangeArrowheads="1"/>
          </p:cNvSpPr>
          <p:nvPr/>
        </p:nvSpPr>
        <p:spPr bwMode="auto">
          <a:xfrm>
            <a:off x="3200400" y="46053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III</a:t>
            </a:r>
          </a:p>
        </p:txBody>
      </p:sp>
      <p:sp>
        <p:nvSpPr>
          <p:cNvPr id="19489" name="Rectangle 41"/>
          <p:cNvSpPr>
            <a:spLocks noChangeArrowheads="1"/>
          </p:cNvSpPr>
          <p:nvPr/>
        </p:nvSpPr>
        <p:spPr bwMode="auto">
          <a:xfrm>
            <a:off x="4486275" y="462121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IV</a:t>
            </a:r>
          </a:p>
        </p:txBody>
      </p:sp>
      <p:sp>
        <p:nvSpPr>
          <p:cNvPr id="19490" name="Rectangle 43"/>
          <p:cNvSpPr>
            <a:spLocks noChangeArrowheads="1"/>
          </p:cNvSpPr>
          <p:nvPr/>
        </p:nvSpPr>
        <p:spPr bwMode="auto">
          <a:xfrm>
            <a:off x="5759450" y="461327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19491" name="Rectangle 44"/>
          <p:cNvSpPr>
            <a:spLocks noChangeArrowheads="1"/>
          </p:cNvSpPr>
          <p:nvPr/>
        </p:nvSpPr>
        <p:spPr bwMode="auto">
          <a:xfrm>
            <a:off x="7024688" y="46116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</a:t>
            </a:r>
          </a:p>
        </p:txBody>
      </p:sp>
      <p:sp>
        <p:nvSpPr>
          <p:cNvPr id="19492" name="Rectangle 45"/>
          <p:cNvSpPr>
            <a:spLocks noChangeArrowheads="1"/>
          </p:cNvSpPr>
          <p:nvPr/>
        </p:nvSpPr>
        <p:spPr bwMode="auto">
          <a:xfrm>
            <a:off x="7951788" y="46196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VII</a:t>
            </a:r>
          </a:p>
        </p:txBody>
      </p:sp>
      <p:sp>
        <p:nvSpPr>
          <p:cNvPr id="19493" name="Oval 46"/>
          <p:cNvSpPr>
            <a:spLocks noChangeArrowheads="1"/>
          </p:cNvSpPr>
          <p:nvPr/>
        </p:nvSpPr>
        <p:spPr bwMode="auto">
          <a:xfrm>
            <a:off x="6234113" y="63611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494" name="Rectangle 48"/>
          <p:cNvSpPr>
            <a:spLocks noChangeArrowheads="1"/>
          </p:cNvSpPr>
          <p:nvPr/>
        </p:nvSpPr>
        <p:spPr bwMode="auto">
          <a:xfrm>
            <a:off x="6691313" y="6361113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Back</a:t>
            </a:r>
          </a:p>
        </p:txBody>
      </p:sp>
      <p:sp>
        <p:nvSpPr>
          <p:cNvPr id="19495" name="Line 49"/>
          <p:cNvSpPr>
            <a:spLocks noChangeShapeType="1"/>
          </p:cNvSpPr>
          <p:nvPr/>
        </p:nvSpPr>
        <p:spPr bwMode="auto">
          <a:xfrm>
            <a:off x="6737350" y="65659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6" name="Rectangle 52"/>
          <p:cNvSpPr>
            <a:spLocks noChangeArrowheads="1"/>
          </p:cNvSpPr>
          <p:nvPr/>
        </p:nvSpPr>
        <p:spPr bwMode="auto">
          <a:xfrm>
            <a:off x="762000" y="174625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dirty="0">
                <a:latin typeface="Times New Roman" pitchFamily="18" charset="0"/>
              </a:rPr>
              <a:t>Review the literature</a:t>
            </a:r>
          </a:p>
        </p:txBody>
      </p:sp>
      <p:sp>
        <p:nvSpPr>
          <p:cNvPr id="19497" name="Oval 47"/>
          <p:cNvSpPr>
            <a:spLocks noChangeArrowheads="1"/>
          </p:cNvSpPr>
          <p:nvPr/>
        </p:nvSpPr>
        <p:spPr bwMode="auto">
          <a:xfrm>
            <a:off x="539750" y="63087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19498" name="Line 50"/>
          <p:cNvSpPr>
            <a:spLocks noChangeShapeType="1"/>
          </p:cNvSpPr>
          <p:nvPr/>
        </p:nvSpPr>
        <p:spPr bwMode="auto">
          <a:xfrm>
            <a:off x="1050925" y="65151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9" name="Rectangle 51"/>
          <p:cNvSpPr>
            <a:spLocks noChangeArrowheads="1"/>
          </p:cNvSpPr>
          <p:nvPr/>
        </p:nvSpPr>
        <p:spPr bwMode="auto">
          <a:xfrm>
            <a:off x="1225550" y="6308725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>
                <a:latin typeface="Times New Roman" pitchFamily="18" charset="0"/>
              </a:rPr>
              <a:t>Feed Forward</a:t>
            </a:r>
          </a:p>
        </p:txBody>
      </p:sp>
      <p:sp>
        <p:nvSpPr>
          <p:cNvPr id="19500" name="Line 19"/>
          <p:cNvSpPr>
            <a:spLocks noChangeShapeType="1"/>
          </p:cNvSpPr>
          <p:nvPr/>
        </p:nvSpPr>
        <p:spPr bwMode="auto">
          <a:xfrm>
            <a:off x="7813675" y="3346450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9501" name="Line 18"/>
          <p:cNvSpPr>
            <a:spLocks noChangeShapeType="1"/>
          </p:cNvSpPr>
          <p:nvPr/>
        </p:nvSpPr>
        <p:spPr bwMode="auto">
          <a:xfrm>
            <a:off x="3929063" y="3570288"/>
            <a:ext cx="3048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875463" y="2881313"/>
            <a:ext cx="914400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660033"/>
                </a:solidFill>
                <a:latin typeface="Times New Roman" pitchFamily="18" charset="0"/>
                <a:cs typeface="+mn-cs"/>
              </a:rPr>
              <a:t>Analyse</a:t>
            </a: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Hypothesis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if any)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6003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284663" y="2889250"/>
            <a:ext cx="935037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Research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(Including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Sample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Design)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154988" y="2881313"/>
            <a:ext cx="860425" cy="1379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Interpret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660033"/>
                </a:solidFill>
                <a:latin typeface="Times New Roman" pitchFamily="18" charset="0"/>
                <a:cs typeface="+mn-cs"/>
              </a:rPr>
              <a:t>Report</a:t>
            </a:r>
          </a:p>
        </p:txBody>
      </p:sp>
      <p:sp>
        <p:nvSpPr>
          <p:cNvPr id="19505" name="Rectangle 5"/>
          <p:cNvSpPr>
            <a:spLocks noChangeArrowheads="1"/>
          </p:cNvSpPr>
          <p:nvPr/>
        </p:nvSpPr>
        <p:spPr bwMode="auto">
          <a:xfrm>
            <a:off x="128588" y="3117850"/>
            <a:ext cx="914400" cy="1143000"/>
          </a:xfrm>
          <a:prstGeom prst="rect">
            <a:avLst/>
          </a:prstGeom>
          <a:solidFill>
            <a:srgbClr val="FDF9E5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Define 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Research</a:t>
            </a:r>
          </a:p>
          <a:p>
            <a:pPr algn="ctr" eaLnBrk="1" hangingPunct="1"/>
            <a:r>
              <a:rPr lang="en-US" sz="1400" b="1">
                <a:solidFill>
                  <a:srgbClr val="660033"/>
                </a:solidFill>
                <a:latin typeface="Times New Roman" pitchFamily="18" charset="0"/>
              </a:rPr>
              <a:t>Problem</a:t>
            </a: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4343400" y="14859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FF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H="1">
            <a:off x="1050924" y="4114007"/>
            <a:ext cx="403425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30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/>
          <a:lstStyle/>
          <a:p>
            <a:r>
              <a:rPr lang="en-US" dirty="0"/>
              <a:t>Explains</a:t>
            </a:r>
            <a:r>
              <a:rPr lang="el-GR" dirty="0"/>
              <a:t> </a:t>
            </a:r>
            <a:r>
              <a:rPr lang="en-US" dirty="0"/>
              <a:t>and predicts a Dependent Variable(DV) based on a linear relation with an</a:t>
            </a:r>
            <a:r>
              <a:rPr lang="el-GR" dirty="0"/>
              <a:t> </a:t>
            </a:r>
            <a:r>
              <a:rPr lang="en-US" dirty="0"/>
              <a:t>Independent Variable (IV)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Simple linear</a:t>
            </a:r>
            <a:r>
              <a:rPr lang="el-GR" sz="3600" dirty="0"/>
              <a:t> </a:t>
            </a:r>
            <a:r>
              <a:rPr lang="en-GB" sz="3600" dirty="0"/>
              <a:t>regression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80928"/>
            <a:ext cx="7200800" cy="355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76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D964C-96BC-47D1-A29B-D40A96CC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 we know, the equation of a line is given by the relation:</a:t>
            </a:r>
          </a:p>
          <a:p>
            <a:pPr lvl="1"/>
            <a:r>
              <a:rPr lang="en-US" sz="2000" dirty="0"/>
              <a:t>y= α + βx……………………….(1)</a:t>
            </a:r>
          </a:p>
          <a:p>
            <a:pPr lvl="1"/>
            <a:r>
              <a:rPr lang="en-US" sz="2000" dirty="0"/>
              <a:t>where α and β are parameters that we need to calculate,</a:t>
            </a:r>
          </a:p>
          <a:p>
            <a:r>
              <a:rPr lang="en-US" sz="2400" dirty="0"/>
              <a:t>so that the resulting line gives us as much as possible the best description of the relationship (dependence) that exists between the variables X and Y.</a:t>
            </a:r>
          </a:p>
          <a:p>
            <a:r>
              <a:rPr lang="en-US" sz="2400" dirty="0"/>
              <a:t>The parameter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 gives us the point (0,α), where this line intersects the </a:t>
            </a:r>
            <a:r>
              <a:rPr lang="en-US" sz="2400" dirty="0" err="1"/>
              <a:t>y'y</a:t>
            </a:r>
            <a:r>
              <a:rPr lang="en-US" sz="2400" dirty="0"/>
              <a:t> axis, while </a:t>
            </a:r>
            <a:r>
              <a:rPr lang="en-US" sz="2400" dirty="0">
                <a:solidFill>
                  <a:srgbClr val="0070C0"/>
                </a:solidFill>
              </a:rPr>
              <a:t>β</a:t>
            </a:r>
            <a:r>
              <a:rPr lang="en-US" sz="2400" dirty="0"/>
              <a:t> represents the slope of the line.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DF5B9-0EAC-4DBA-877A-F88E8B48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Simple linear</a:t>
            </a:r>
            <a:r>
              <a:rPr lang="el-GR" sz="3200" dirty="0"/>
              <a:t> </a:t>
            </a:r>
            <a:r>
              <a:rPr lang="en-GB" sz="3200" dirty="0"/>
              <a:t>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9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Linear</a:t>
            </a:r>
            <a:r>
              <a:rPr lang="el-GR" sz="3600" dirty="0"/>
              <a:t> </a:t>
            </a:r>
            <a:r>
              <a:rPr lang="en-GB" sz="3600" dirty="0"/>
              <a:t>regression lines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4402832" cy="5331258"/>
          </a:xfrm>
        </p:spPr>
        <p:txBody>
          <a:bodyPr>
            <a:normAutofit/>
          </a:bodyPr>
          <a:lstStyle/>
          <a:p>
            <a:r>
              <a:rPr lang="en-US" sz="2400" dirty="0"/>
              <a:t>We know that a line is defined by two points on it.</a:t>
            </a:r>
          </a:p>
          <a:p>
            <a:r>
              <a:rPr lang="en-US" sz="2400" dirty="0"/>
              <a:t>So in a scatterplot of experimental data, many linear regression lines can be drawn.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7" y="1415442"/>
            <a:ext cx="39604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 - Scatter plot of experimental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3466728" cy="5331258"/>
          </a:xfrm>
        </p:spPr>
        <p:txBody>
          <a:bodyPr>
            <a:normAutofit/>
          </a:bodyPr>
          <a:lstStyle/>
          <a:p>
            <a:r>
              <a:rPr lang="en-US" sz="2400" dirty="0"/>
              <a:t>Suppose we have the scatter plot of experimental data relating two variables x and y</a:t>
            </a:r>
          </a:p>
          <a:p>
            <a:r>
              <a:rPr lang="en-US" sz="2400" dirty="0"/>
              <a:t>How can we calculate the linear regression line, that is, calculate </a:t>
            </a:r>
            <a:r>
              <a:rPr lang="en-US" sz="2400" dirty="0">
                <a:solidFill>
                  <a:srgbClr val="0070C0"/>
                </a:solidFill>
              </a:rPr>
              <a:t>α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0070C0"/>
                </a:solidFill>
              </a:rPr>
              <a:t>β</a:t>
            </a:r>
            <a:r>
              <a:rPr lang="en-US" sz="2400" dirty="0"/>
              <a:t>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844824"/>
            <a:ext cx="496009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The easiest way to draw a line is to draw it “by eye”. We have drawn such a line in the scatter diagram of Figure in the previous slide. To find α and β, we work as follows: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We choose two points, say Γ(173,67) and Σ(191,86) on the line we drew “by eye”.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We substitute the coordinates (x, y) of these points into equation (1), </a:t>
            </a:r>
            <a:br>
              <a:rPr lang="en-US" sz="1600" dirty="0"/>
            </a:br>
            <a:r>
              <a:rPr lang="en-US" sz="1600" dirty="0"/>
              <a:t>which gives us the system: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Solving this system of equations, we find α= -115.6 and β= 1.06.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So, the equation of the line (1) becomes: 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y= -115.6 + 1.06x                                     	……………….………………………….. (2)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Therefore, the line that best fits the experimental data (the points of the scatter diagram) passes through the point (0, -115.6) and has a slope of 1.06.</a:t>
            </a:r>
            <a:endParaRPr lang="el-G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Estimation of the linear regression 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73016"/>
            <a:ext cx="36130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0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Solution-</a:t>
            </a:r>
            <a:r>
              <a:rPr lang="el-GR" dirty="0"/>
              <a:t> </a:t>
            </a:r>
            <a:r>
              <a:rPr lang="en-US" dirty="0"/>
              <a:t>Least squares criterion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the fact that there are many potential lines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Which one is the best </a:t>
            </a:r>
            <a:r>
              <a:rPr lang="el-GR" sz="2400" dirty="0"/>
              <a:t>(</a:t>
            </a:r>
            <a:r>
              <a:rPr lang="el-GR" sz="2400" dirty="0" err="1"/>
              <a:t>line</a:t>
            </a:r>
            <a:r>
              <a:rPr lang="el-GR" sz="2400" dirty="0"/>
              <a:t> of </a:t>
            </a:r>
            <a:r>
              <a:rPr lang="el-GR" sz="2400" dirty="0" err="1"/>
              <a:t>best</a:t>
            </a:r>
            <a:r>
              <a:rPr lang="el-GR" sz="2400" dirty="0"/>
              <a:t> </a:t>
            </a:r>
            <a:r>
              <a:rPr lang="el-GR" sz="2400" dirty="0" err="1"/>
              <a:t>fit</a:t>
            </a:r>
            <a:r>
              <a:rPr lang="el-GR" sz="2400" dirty="0"/>
              <a:t>)?</a:t>
            </a:r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2306922"/>
          </a:xfrm>
        </p:spPr>
        <p:txBody>
          <a:bodyPr>
            <a:normAutofit/>
          </a:bodyPr>
          <a:lstStyle/>
          <a:p>
            <a:r>
              <a:rPr lang="en-US" sz="2400" dirty="0"/>
              <a:t>The answer to this question is given if we </a:t>
            </a:r>
            <a:r>
              <a:rPr lang="en-US" sz="2400" dirty="0">
                <a:solidFill>
                  <a:srgbClr val="FF0000"/>
                </a:solidFill>
              </a:rPr>
              <a:t>minimize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solidFill>
                  <a:srgbClr val="7030A0"/>
                </a:solidFill>
              </a:rPr>
              <a:t>“the total sum of squares of the vertical deviations for each case”</a:t>
            </a:r>
            <a:endParaRPr lang="en-GB" sz="2400" dirty="0">
              <a:solidFill>
                <a:srgbClr val="7030A0"/>
              </a:solidFill>
            </a:endParaRP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18229"/>
            <a:ext cx="3024336" cy="290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84" y="3933056"/>
            <a:ext cx="3810272" cy="23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02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66289-9D6F-487A-8EC9-22B14734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solution-</a:t>
            </a:r>
            <a:r>
              <a:rPr lang="el-GR" dirty="0"/>
              <a:t> </a:t>
            </a:r>
            <a:r>
              <a:rPr lang="en-US" dirty="0"/>
              <a:t>Least squares criterion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CCCB7-200B-43C1-A06B-D2491A0EE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Steps to find the equation of line of best fit for a set of ordered pairs (x1,y1),(x2,y2),...(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xn,yn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1: Calculate the mean of the x-values and the mean of the y-values.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</a:rPr>
              <a:t>Step 2: The following formula gives the slope of the line of best fit: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C1D247-00CA-41BB-815D-80BB32B8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5331258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3: Compute the y-intercept of the line by using the formula: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US" altLang="en-US" sz="1800" dirty="0">
                <a:latin typeface="Arial" panose="020B0604020202020204" pitchFamily="34" charset="0"/>
              </a:rPr>
              <a:t>: Use the slope </a:t>
            </a:r>
            <a:r>
              <a:rPr lang="en-US" altLang="en-US" sz="1800" i="1" dirty="0">
                <a:latin typeface="MathJax_Math"/>
              </a:rPr>
              <a:t>m </a:t>
            </a:r>
            <a:r>
              <a:rPr lang="en-US" altLang="en-US" sz="1800" dirty="0">
                <a:latin typeface="Arial" panose="020B0604020202020204" pitchFamily="34" charset="0"/>
              </a:rPr>
              <a:t>and the </a:t>
            </a:r>
            <a:r>
              <a:rPr lang="en-US" altLang="en-US" sz="1800" i="1" dirty="0">
                <a:latin typeface="MathJax_Math"/>
              </a:rPr>
              <a:t>y</a:t>
            </a:r>
            <a:r>
              <a:rPr lang="en-US" altLang="en-US" sz="1800" dirty="0"/>
              <a:t> -intercept </a:t>
            </a:r>
            <a:r>
              <a:rPr lang="en-US" altLang="en-US" sz="1800" i="1" dirty="0">
                <a:latin typeface="MathJax_Math"/>
              </a:rPr>
              <a:t>b</a:t>
            </a:r>
            <a:r>
              <a:rPr lang="en-US" altLang="en-US" sz="1800" dirty="0"/>
              <a:t> to form the equation of the line. </a:t>
            </a:r>
          </a:p>
          <a:p>
            <a:endParaRPr lang="en-US" altLang="en-US" sz="1800" dirty="0"/>
          </a:p>
          <a:p>
            <a:r>
              <a:rPr lang="en-US" sz="1800" b="1" dirty="0"/>
              <a:t>Example:  </a:t>
            </a:r>
            <a:r>
              <a:rPr lang="en-US" sz="1800" dirty="0"/>
              <a:t>Use the least square method to determine the equation of line of best fit for the data. Then plot the line. </a:t>
            </a:r>
          </a:p>
          <a:p>
            <a:endParaRPr lang="en-US" sz="1800" dirty="0"/>
          </a:p>
          <a:p>
            <a:endParaRPr lang="en-US" altLang="en-US" sz="1800" dirty="0"/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  <a:r>
              <a:rPr lang="en-US" sz="1800" dirty="0">
                <a:hlinkClick r:id="rId2"/>
              </a:rPr>
              <a:t>https://www.varsitytutors.com/hotmath/hotmath_help/topics/line-of-best-fit</a:t>
            </a:r>
            <a:endParaRPr lang="en-US" sz="1800" dirty="0"/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5B13B-196A-44BA-99A3-BBE2A7F2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81300"/>
            <a:ext cx="1076325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87203-42AB-4871-9266-8D40887C3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221148"/>
            <a:ext cx="2143125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8E942-4708-47DF-9D56-5BE79D61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5" y="1772816"/>
            <a:ext cx="1362075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458FF-8860-48BA-9ED0-C196AE268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653136"/>
            <a:ext cx="2257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8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7F6D-4743-4145-B2F0-4549D9EE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criterion -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594006-3B07-4F52-845D-3E62BEF7C7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76" y="1340768"/>
            <a:ext cx="3133725" cy="340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DB274-712F-457B-A2F1-C7C3DF69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931444"/>
            <a:ext cx="3600400" cy="121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D77E4-8C2B-4703-B7BF-6CFDEFFF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425822"/>
            <a:ext cx="4968233" cy="35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8488-DDD4-4A3A-82E6-00104105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criterion -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A5DA0-F62D-442A-A0B0-CC240F98F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82326"/>
            <a:ext cx="3395944" cy="14371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22F332-60E1-4ABD-9EFE-502A55D94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06007" y="1525354"/>
            <a:ext cx="4746749" cy="4351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C9766A-8017-4D37-844D-9DE3B0D2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76690"/>
            <a:ext cx="3395944" cy="16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7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Polynomial Regression</a:t>
            </a:r>
          </a:p>
          <a:p>
            <a:pPr lvl="1"/>
            <a:r>
              <a:rPr lang="en-US" dirty="0"/>
              <a:t>A regression equation is a polynomial regression equation if the power of independent variable is more than 1. </a:t>
            </a:r>
          </a:p>
          <a:p>
            <a:pPr lvl="1"/>
            <a:r>
              <a:rPr lang="en-US" dirty="0"/>
              <a:t>The equation below represents a polynomial equation: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y=</a:t>
            </a:r>
            <a:r>
              <a:rPr lang="en-GB" dirty="0" err="1">
                <a:solidFill>
                  <a:srgbClr val="0070C0"/>
                </a:solidFill>
              </a:rPr>
              <a:t>a+b</a:t>
            </a:r>
            <a:r>
              <a:rPr lang="en-GB" dirty="0">
                <a:solidFill>
                  <a:srgbClr val="0070C0"/>
                </a:solidFill>
              </a:rPr>
              <a:t>*x^2</a:t>
            </a:r>
          </a:p>
          <a:p>
            <a:pPr lvl="1"/>
            <a:r>
              <a:rPr lang="en-US" dirty="0"/>
              <a:t>In this regression technique, the best fit line is not a straight line</a:t>
            </a:r>
            <a:r>
              <a:rPr lang="el-GR" dirty="0"/>
              <a:t>, </a:t>
            </a:r>
            <a:r>
              <a:rPr lang="en-US" dirty="0"/>
              <a:t>but rather a curve that fits into the data points.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094"/>
            <a:ext cx="4038600" cy="273897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Important Points</a:t>
            </a:r>
          </a:p>
          <a:p>
            <a:pPr lvl="1"/>
            <a:r>
              <a:rPr lang="en-US" dirty="0"/>
              <a:t>While there might be a temptation to fit a higher degree polynomial to get lower error, this can result in over-fitting. </a:t>
            </a:r>
          </a:p>
          <a:p>
            <a:pPr lvl="1"/>
            <a:r>
              <a:rPr lang="en-US" dirty="0"/>
              <a:t>Here is an example of how plotting can help: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365104"/>
            <a:ext cx="4144369" cy="16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3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 of experimental data: Correlation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5"/>
            <a:ext cx="3457988" cy="380964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57C489-8549-4A19-9C46-B842FF86F0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Answer the following:</a:t>
            </a:r>
          </a:p>
          <a:p>
            <a:pPr lvl="1"/>
            <a:r>
              <a:rPr lang="en-US" sz="1700" dirty="0"/>
              <a:t>Which of the two variables, i.e. link capacity and temperature, can be considered as an independent variable?</a:t>
            </a:r>
          </a:p>
          <a:p>
            <a:pPr lvl="1"/>
            <a:r>
              <a:rPr lang="en-US" sz="1700" dirty="0"/>
              <a:t>Calculate the correlation coefficient of these two variables. Is their degree of correlation strong or weak? Explain your answer.</a:t>
            </a:r>
          </a:p>
          <a:p>
            <a:pPr lvl="1"/>
            <a:r>
              <a:rPr lang="en-US" sz="1700" dirty="0"/>
              <a:t>Make the corresponding scatter diagram.</a:t>
            </a:r>
          </a:p>
          <a:p>
            <a:pPr lvl="1"/>
            <a:r>
              <a:rPr lang="en-US" sz="1700" dirty="0"/>
              <a:t>Draw the line that best fits the data “by eye”. Is there an optimal line that best fits the data?</a:t>
            </a:r>
          </a:p>
          <a:p>
            <a:pPr lvl="1"/>
            <a:r>
              <a:rPr lang="en-US" sz="1700" dirty="0"/>
              <a:t>What link capacity do you predict during the period when the temperature in the network environment is 28.5 degrees?</a:t>
            </a:r>
          </a:p>
        </p:txBody>
      </p:sp>
      <p:cxnSp>
        <p:nvCxnSpPr>
          <p:cNvPr id="5" name="Straight Arrow Connector 4"/>
          <p:cNvCxnSpPr>
            <a:cxnSpLocks/>
            <a:stCxn id="10" idx="0"/>
          </p:cNvCxnSpPr>
          <p:nvPr/>
        </p:nvCxnSpPr>
        <p:spPr>
          <a:xfrm flipV="1">
            <a:off x="722415" y="5085184"/>
            <a:ext cx="249185" cy="1008112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456235" y="5085184"/>
            <a:ext cx="262805" cy="1162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807" y="6093296"/>
            <a:ext cx="116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6328882"/>
            <a:ext cx="1194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Μεταβλητή </a:t>
            </a:r>
            <a:r>
              <a:rPr lang="en-GB" sz="1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112053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Stepwise Regression</a:t>
            </a:r>
          </a:p>
          <a:p>
            <a:pPr lvl="1"/>
            <a:r>
              <a:rPr lang="en-US" sz="2000" dirty="0"/>
              <a:t>This form of regression is used when we deal with multiple independent variables. </a:t>
            </a:r>
          </a:p>
          <a:p>
            <a:r>
              <a:rPr lang="en-GB" sz="2400" dirty="0">
                <a:solidFill>
                  <a:srgbClr val="7030A0"/>
                </a:solidFill>
              </a:rPr>
              <a:t>Ridge Regression</a:t>
            </a:r>
          </a:p>
          <a:p>
            <a:pPr lvl="1"/>
            <a:r>
              <a:rPr lang="en-US" sz="2000" dirty="0"/>
              <a:t>Ridge Regression is a technique used when the data suffers from multicollinearity (independent variables are highly correlated). </a:t>
            </a: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Lasso Regression</a:t>
            </a:r>
          </a:p>
          <a:p>
            <a:pPr lvl="1"/>
            <a:r>
              <a:rPr lang="en-US" sz="2000" dirty="0"/>
              <a:t>Similar to Ridge Regression, Lasso (Least Absolute Shrinkage and Selection Operator) also penalizes the absolute size of the regression coefficients. </a:t>
            </a:r>
          </a:p>
          <a:p>
            <a:pPr lvl="1"/>
            <a:r>
              <a:rPr lang="en-US" sz="2000" dirty="0"/>
              <a:t>In addition, it is capable of reducing the variability and improving the accuracy of linear regression models. </a:t>
            </a:r>
          </a:p>
          <a:p>
            <a:r>
              <a:rPr lang="en-GB" sz="2400" dirty="0" err="1">
                <a:solidFill>
                  <a:srgbClr val="7030A0"/>
                </a:solidFill>
              </a:rPr>
              <a:t>ElasticNet</a:t>
            </a:r>
            <a:r>
              <a:rPr lang="en-GB" sz="2400" dirty="0">
                <a:solidFill>
                  <a:srgbClr val="7030A0"/>
                </a:solidFill>
              </a:rPr>
              <a:t> Regression</a:t>
            </a:r>
          </a:p>
          <a:p>
            <a:pPr lvl="1"/>
            <a:r>
              <a:rPr lang="en-US" sz="2000" dirty="0" err="1"/>
              <a:t>ElasticNet</a:t>
            </a:r>
            <a:r>
              <a:rPr lang="en-US" sz="2000" dirty="0"/>
              <a:t> is hybrid of Lasso and Ridge Regression techniques.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8758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051"/>
            <a:ext cx="3538736" cy="389860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of experimental data: Correlation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5085184"/>
            <a:ext cx="514400" cy="1008112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456235" y="5085184"/>
            <a:ext cx="262805" cy="1162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807" y="6093296"/>
            <a:ext cx="913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Variable</a:t>
            </a:r>
            <a:r>
              <a:rPr lang="el-GR" sz="1400" dirty="0"/>
              <a:t> </a:t>
            </a:r>
            <a:r>
              <a:rPr lang="en-GB" sz="14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6328882"/>
            <a:ext cx="908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Variable</a:t>
            </a:r>
            <a:r>
              <a:rPr lang="el-GR" sz="1400" dirty="0"/>
              <a:t> </a:t>
            </a:r>
            <a:r>
              <a:rPr lang="en-GB" sz="1400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1576051"/>
            <a:ext cx="4777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Charter plot </a:t>
            </a:r>
            <a:r>
              <a:rPr lang="el-GR" sz="1600" dirty="0"/>
              <a:t>- </a:t>
            </a:r>
            <a:r>
              <a:rPr lang="en-GB" sz="1600" dirty="0"/>
              <a:t>Create Charts in Excel</a:t>
            </a:r>
          </a:p>
          <a:p>
            <a:r>
              <a:rPr lang="en-GB" sz="1600" dirty="0">
                <a:hlinkClick r:id="rId3"/>
              </a:rPr>
              <a:t>https://www.excel-easy.com/data-analysis/charts.html</a:t>
            </a:r>
            <a:r>
              <a:rPr lang="en-GB" sz="1600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A5E629-B477-4F38-8585-A5898B979B3A}"/>
              </a:ext>
            </a:extLst>
          </p:cNvPr>
          <p:cNvGrpSpPr/>
          <p:nvPr/>
        </p:nvGrpSpPr>
        <p:grpSpPr>
          <a:xfrm>
            <a:off x="4488158" y="2636911"/>
            <a:ext cx="4161028" cy="3595524"/>
            <a:chOff x="4683634" y="2636911"/>
            <a:chExt cx="3965551" cy="3431101"/>
          </a:xfrm>
        </p:grpSpPr>
        <p:graphicFrame>
          <p:nvGraphicFramePr>
            <p:cNvPr id="6" name="Content Placeholder 6"/>
            <p:cNvGraphicFramePr>
              <a:graphicFrameLocks/>
            </p:cNvGraphicFramePr>
            <p:nvPr/>
          </p:nvGraphicFramePr>
          <p:xfrm>
            <a:off x="4984181" y="2728205"/>
            <a:ext cx="3665004" cy="3086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4182221" y="3138324"/>
              <a:ext cx="1296144" cy="29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Variable</a:t>
              </a:r>
              <a:r>
                <a:rPr lang="el-GR" sz="1400" b="1" dirty="0"/>
                <a:t> </a:t>
              </a:r>
              <a:r>
                <a:rPr lang="en-GB" sz="1400" b="1" dirty="0"/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8304" y="5774310"/>
              <a:ext cx="892236" cy="293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Variable</a:t>
              </a:r>
              <a:r>
                <a:rPr lang="el-GR" sz="1400" b="1" dirty="0"/>
                <a:t> </a:t>
              </a:r>
              <a:r>
                <a:rPr lang="en-GB" sz="1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5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Correlation describes the strength of association between variables</a:t>
            </a:r>
          </a:p>
          <a:p>
            <a:r>
              <a:rPr lang="en-US" sz="2400" dirty="0"/>
              <a:t>Regression determines the relationship between variables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5184576" cy="2122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893952"/>
            <a:ext cx="2448272" cy="7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7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88840"/>
            <a:ext cx="185944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F8E0-FFC7-4E11-B165-BCA00D7D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between two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3714-EFE7-465A-9EE7-5DC131F65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49263" indent="-449263"/>
            <a:r>
              <a:rPr lang="en-US" sz="2800" dirty="0"/>
              <a:t>Two random variables X and Y may be correlated in some way. </a:t>
            </a:r>
          </a:p>
          <a:p>
            <a:pPr marL="449263" indent="-449263"/>
            <a:r>
              <a:rPr lang="en-US" sz="2800" dirty="0"/>
              <a:t>This happens when one influences the other, or if they are not mutually exclusive when both are influenced by another variable.</a:t>
            </a:r>
            <a:endParaRPr lang="en-GB" sz="40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99018-6CBC-4049-B281-CF7218007D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Is there a relationship between two (or more) variables?</a:t>
            </a:r>
          </a:p>
          <a:p>
            <a:pPr lvl="1"/>
            <a:r>
              <a:rPr lang="en-US" dirty="0"/>
              <a:t>If there is a relationship, what is the nature of this relationship?</a:t>
            </a:r>
          </a:p>
          <a:p>
            <a:r>
              <a:rPr lang="en-US" dirty="0"/>
              <a:t>Correlation: measure of relationship between variables</a:t>
            </a:r>
          </a:p>
          <a:p>
            <a:pPr lvl="1"/>
            <a:r>
              <a:rPr lang="en-US" dirty="0"/>
              <a:t>Positively correlated</a:t>
            </a:r>
          </a:p>
          <a:p>
            <a:pPr lvl="1"/>
            <a:r>
              <a:rPr lang="en-US" dirty="0"/>
              <a:t>Negatively correlated</a:t>
            </a:r>
          </a:p>
          <a:p>
            <a:pPr lvl="1"/>
            <a:r>
              <a:rPr lang="en-US" dirty="0"/>
              <a:t>Uncorrelated</a:t>
            </a:r>
          </a:p>
        </p:txBody>
      </p:sp>
    </p:spTree>
    <p:extLst>
      <p:ext uri="{BB962C8B-B14F-4D97-AF65-F5344CB8AC3E}">
        <p14:creationId xmlns:p14="http://schemas.microsoft.com/office/powerpoint/2010/main" val="248609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E124-8263-448A-B473-7412EF1F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Correlation between two random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E1B5D-561A-41F8-BA20-D090B1061A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Only obvious relationships can be easily found through a visual inspection of a scatterplot.</a:t>
            </a:r>
          </a:p>
          <a:p>
            <a:r>
              <a:rPr lang="en-US" dirty="0"/>
              <a:t>However, we can, using statistics, make observations regarding the relationship between variables.</a:t>
            </a:r>
          </a:p>
          <a:p>
            <a:r>
              <a:rPr lang="en-US" dirty="0"/>
              <a:t>Specifically, we will use statistics to:</a:t>
            </a:r>
          </a:p>
          <a:p>
            <a:pPr lvl="1"/>
            <a:r>
              <a:rPr lang="en-US" dirty="0"/>
              <a:t>Calculate the relationship between variables and</a:t>
            </a:r>
          </a:p>
          <a:p>
            <a:pPr lvl="1"/>
            <a:r>
              <a:rPr lang="en-US" dirty="0"/>
              <a:t>Predict the value of the dependent variable for any value of the independent variable.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E5D44A-78C9-4DB2-A26F-9E9A3E0BD6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89717"/>
            <a:ext cx="4038600" cy="30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Dispersion or Variance of a variable:</a:t>
            </a:r>
            <a:endParaRPr lang="el-GR" sz="2800" dirty="0"/>
          </a:p>
          <a:p>
            <a:endParaRPr lang="en-GB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n-US" sz="2800" b="1" dirty="0"/>
              <a:t>Interpretation</a:t>
            </a:r>
            <a:r>
              <a:rPr lang="en-US" sz="2800" dirty="0"/>
              <a:t>: the average amount of variability of observations from their mean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variability of a variable – variance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2416"/>
            <a:ext cx="7016518" cy="14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Covariance between two variables </a:t>
            </a:r>
            <a:endParaRPr lang="el-GR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US" sz="2400" dirty="0"/>
          </a:p>
          <a:p>
            <a:endParaRPr lang="el-GR" sz="2400" dirty="0"/>
          </a:p>
          <a:p>
            <a:r>
              <a:rPr lang="en-US" sz="2400" dirty="0"/>
              <a:t>Interpretation: The average amount of the “simultaneous” variability of x and y from their mean values</a:t>
            </a:r>
          </a:p>
          <a:p>
            <a:r>
              <a:rPr lang="en-US" sz="2400" dirty="0"/>
              <a:t>Central idea: </a:t>
            </a:r>
            <a:r>
              <a:rPr lang="en-US" sz="2400" dirty="0">
                <a:solidFill>
                  <a:srgbClr val="7030A0"/>
                </a:solidFill>
              </a:rPr>
              <a:t>If the two variables are indeed related, then as one (x) varies around its mean value, the other (y) will also vary around its mean value in a similar way (or in the exact opposite way).</a:t>
            </a:r>
            <a:endParaRPr lang="el-GR" sz="2400" dirty="0">
              <a:solidFill>
                <a:srgbClr val="7030A0"/>
              </a:solidFill>
            </a:endParaRP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covariance of two variables - covariance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5688632" cy="11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6094"/>
            <a:ext cx="3754760" cy="5331258"/>
          </a:xfrm>
        </p:spPr>
        <p:txBody>
          <a:bodyPr>
            <a:normAutofit/>
          </a:bodyPr>
          <a:lstStyle/>
          <a:p>
            <a:r>
              <a:rPr lang="en-US" sz="2000" dirty="0"/>
              <a:t>A sample of 5 people was shown a number of advertisements for a chocolate bar and the following week it was measured how many chocolate bars each person bought. </a:t>
            </a:r>
          </a:p>
          <a:p>
            <a:r>
              <a:rPr lang="en-US" sz="2000" dirty="0"/>
              <a:t>Variable X = the number of advertisements they watched. </a:t>
            </a:r>
          </a:p>
          <a:p>
            <a:r>
              <a:rPr lang="en-US" sz="2000" dirty="0"/>
              <a:t>Variable Y = How many chocolate bars each person bought in a week.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79" y="1556792"/>
            <a:ext cx="440478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Difference of values ​​of variables from their mean values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106688" cy="5040559"/>
          </a:xfrm>
        </p:spPr>
        <p:txBody>
          <a:bodyPr>
            <a:normAutofit/>
          </a:bodyPr>
          <a:lstStyle/>
          <a:p>
            <a:r>
              <a:rPr lang="en-US" sz="2400" dirty="0"/>
              <a:t>In general, we observe similarity in the behavior of the variables in terms of their variability around their mean values.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393" y="1700808"/>
            <a:ext cx="49718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03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1903</Words>
  <Application>Microsoft Office PowerPoint</Application>
  <PresentationFormat>On-screen Show (4:3)</PresentationFormat>
  <Paragraphs>260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MathJax_Math</vt:lpstr>
      <vt:lpstr>Times New Roman</vt:lpstr>
      <vt:lpstr>Wingdings</vt:lpstr>
      <vt:lpstr>Office Theme</vt:lpstr>
      <vt:lpstr>Research Methods &amp; Project Management  Ανάλυση δεδομένων – Συσχέτιση και Παλινδρόμηση (Correlation &amp; Regression Analysis) </vt:lpstr>
      <vt:lpstr>Research process … application of the SM</vt:lpstr>
      <vt:lpstr>Interpretation of experimental data: Correlation</vt:lpstr>
      <vt:lpstr>Correlation between two random variables</vt:lpstr>
      <vt:lpstr>Correlation between two random variables</vt:lpstr>
      <vt:lpstr>Measuring variability of a variable – variance</vt:lpstr>
      <vt:lpstr>Measuring covariance of two variables - covariance</vt:lpstr>
      <vt:lpstr>Example</vt:lpstr>
      <vt:lpstr>Difference of values ​​of variables from their mean values</vt:lpstr>
      <vt:lpstr>The Correlation Coefficient ρ Ο συντελεστής συσχέτισης ρ</vt:lpstr>
      <vt:lpstr>The correlation coefficient ρ/r</vt:lpstr>
      <vt:lpstr>Scatter plot and correlation coefficient</vt:lpstr>
      <vt:lpstr>Scatter plot and correlation coefficient</vt:lpstr>
      <vt:lpstr>Correlation coefficient</vt:lpstr>
      <vt:lpstr>Values ​​and interpretation of the correlation coefficient</vt:lpstr>
      <vt:lpstr>Correlation between two random variables</vt:lpstr>
      <vt:lpstr>Conclusions</vt:lpstr>
      <vt:lpstr>Modeling the correlation</vt:lpstr>
      <vt:lpstr>The linear regression problem</vt:lpstr>
      <vt:lpstr>Simple linear regression</vt:lpstr>
      <vt:lpstr>Simple linear regression</vt:lpstr>
      <vt:lpstr>Linear regression lines</vt:lpstr>
      <vt:lpstr>Example - Scatter plot of experimental data</vt:lpstr>
      <vt:lpstr>Estimation of the linear regression line</vt:lpstr>
      <vt:lpstr>Optimal Solution- Least squares criterion</vt:lpstr>
      <vt:lpstr>Optimal solution- Least squares criterion</vt:lpstr>
      <vt:lpstr>Least squares criterion - Example</vt:lpstr>
      <vt:lpstr>Least squares criterion - Example</vt:lpstr>
      <vt:lpstr>Types of Regression</vt:lpstr>
      <vt:lpstr>Types of Regression</vt:lpstr>
      <vt:lpstr>Interpretation of experimental data: Correlation</vt:lpstr>
      <vt:lpstr>Regression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Manolis Tsiknakis</dc:creator>
  <cp:lastModifiedBy>Manolis Tsiknakis</cp:lastModifiedBy>
  <cp:revision>155</cp:revision>
  <dcterms:created xsi:type="dcterms:W3CDTF">2012-02-08T15:04:00Z</dcterms:created>
  <dcterms:modified xsi:type="dcterms:W3CDTF">2026-02-02T08:05:17Z</dcterms:modified>
</cp:coreProperties>
</file>