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5" r:id="rId2"/>
    <p:sldId id="600" r:id="rId3"/>
    <p:sldId id="587" r:id="rId4"/>
    <p:sldId id="602" r:id="rId5"/>
    <p:sldId id="603" r:id="rId6"/>
    <p:sldId id="604" r:id="rId7"/>
    <p:sldId id="605" r:id="rId8"/>
    <p:sldId id="607" r:id="rId9"/>
    <p:sldId id="608" r:id="rId10"/>
    <p:sldId id="609" r:id="rId11"/>
    <p:sldId id="644" r:id="rId12"/>
    <p:sldId id="612" r:id="rId13"/>
    <p:sldId id="613" r:id="rId14"/>
    <p:sldId id="614" r:id="rId15"/>
    <p:sldId id="615" r:id="rId16"/>
    <p:sldId id="618" r:id="rId17"/>
    <p:sldId id="619" r:id="rId18"/>
    <p:sldId id="620" r:id="rId19"/>
    <p:sldId id="621" r:id="rId20"/>
    <p:sldId id="622" r:id="rId21"/>
    <p:sldId id="623" r:id="rId22"/>
    <p:sldId id="624" r:id="rId23"/>
    <p:sldId id="625" r:id="rId24"/>
    <p:sldId id="626" r:id="rId25"/>
    <p:sldId id="627" r:id="rId26"/>
    <p:sldId id="638" r:id="rId27"/>
    <p:sldId id="640" r:id="rId28"/>
    <p:sldId id="641" r:id="rId29"/>
    <p:sldId id="632" r:id="rId30"/>
    <p:sldId id="633" r:id="rId31"/>
    <p:sldId id="643" r:id="rId32"/>
    <p:sldId id="637" r:id="rId33"/>
    <p:sldId id="57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158" d="100"/>
          <a:sy n="158" d="100"/>
        </p:scale>
        <p:origin x="180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8965076163627"/>
          <c:y val="3.7691480632382132E-2"/>
          <c:w val="0.85591786320827545"/>
          <c:h val="0.8668680371466616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Sheet1!$A$1:$A$12</c:f>
              <c:numCache>
                <c:formatCode>General</c:formatCode>
                <c:ptCount val="12"/>
                <c:pt idx="0">
                  <c:v>14.2</c:v>
                </c:pt>
                <c:pt idx="1">
                  <c:v>16.399999999999999</c:v>
                </c:pt>
                <c:pt idx="2">
                  <c:v>11.9</c:v>
                </c:pt>
                <c:pt idx="3">
                  <c:v>15.2</c:v>
                </c:pt>
                <c:pt idx="4">
                  <c:v>18.5</c:v>
                </c:pt>
                <c:pt idx="5">
                  <c:v>22.1</c:v>
                </c:pt>
                <c:pt idx="6">
                  <c:v>19.399999999999999</c:v>
                </c:pt>
                <c:pt idx="7">
                  <c:v>25.1</c:v>
                </c:pt>
                <c:pt idx="8">
                  <c:v>23.4</c:v>
                </c:pt>
                <c:pt idx="9">
                  <c:v>18.100000000000001</c:v>
                </c:pt>
                <c:pt idx="10">
                  <c:v>22.6</c:v>
                </c:pt>
                <c:pt idx="11">
                  <c:v>17.2</c:v>
                </c:pt>
              </c:numCache>
            </c:numRef>
          </c:xVal>
          <c:yVal>
            <c:numRef>
              <c:f>Sheet1!$B$1:$B$12</c:f>
              <c:numCache>
                <c:formatCode>General</c:formatCode>
                <c:ptCount val="12"/>
                <c:pt idx="0">
                  <c:v>215</c:v>
                </c:pt>
                <c:pt idx="1">
                  <c:v>325</c:v>
                </c:pt>
                <c:pt idx="2">
                  <c:v>185</c:v>
                </c:pt>
                <c:pt idx="3">
                  <c:v>332</c:v>
                </c:pt>
                <c:pt idx="4">
                  <c:v>406</c:v>
                </c:pt>
                <c:pt idx="5">
                  <c:v>522</c:v>
                </c:pt>
                <c:pt idx="6">
                  <c:v>412</c:v>
                </c:pt>
                <c:pt idx="7">
                  <c:v>614</c:v>
                </c:pt>
                <c:pt idx="8">
                  <c:v>544</c:v>
                </c:pt>
                <c:pt idx="9">
                  <c:v>421</c:v>
                </c:pt>
                <c:pt idx="10">
                  <c:v>445</c:v>
                </c:pt>
                <c:pt idx="11">
                  <c:v>408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E2-49DF-87F3-CAAD82C0D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9291984"/>
        <c:axId val="-569296336"/>
      </c:scatterChart>
      <c:valAx>
        <c:axId val="-569291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9296336"/>
        <c:crosses val="autoZero"/>
        <c:crossBetween val="midCat"/>
      </c:valAx>
      <c:valAx>
        <c:axId val="-56929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9291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8771C-D45F-4A7E-B77E-53F65B7148A9}" type="datetimeFigureOut">
              <a:rPr lang="el-GR" smtClean="0"/>
              <a:t>11/2/2025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9E167-F443-4BD6-AED4-41B9E4F448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092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E702C-EDDA-4897-81EC-EFF922DAEC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9626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256541-E71F-4FF5-A2E7-1BC01F19F74E}" type="slidenum">
              <a:rPr lang="el-GR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571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8" name="Picture 4" descr="C:\Users\tsiknaki\Documents\My  Cources on BMI_University of Crete\Innovation\innovation_NIC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6" y="-2510"/>
            <a:ext cx="9158432" cy="14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6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  <a:noFill/>
          <a:ln>
            <a:noFill/>
          </a:ln>
        </p:spPr>
        <p:txBody>
          <a:bodyPr/>
          <a:lstStyle>
            <a:lvl1pPr marL="444500" indent="-44450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 sz="2800"/>
            </a:lvl1pPr>
            <a:lvl2pPr marL="742950" indent="-28575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1196752"/>
            <a:ext cx="8458200" cy="1413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7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094"/>
            <a:ext cx="4038600" cy="5331258"/>
          </a:xfr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 sz="2800"/>
            </a:lvl1pPr>
            <a:lvl2pPr marL="742950" indent="-28575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094"/>
            <a:ext cx="4038600" cy="5331258"/>
          </a:xfr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 sz="2800"/>
            </a:lvl1pPr>
            <a:lvl2pPr marL="742950" indent="-28575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1124744"/>
            <a:ext cx="8458200" cy="1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2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1385740"/>
            <a:ext cx="8458200" cy="1413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06613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5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1268413"/>
            <a:ext cx="84582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6613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2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1AB5-F8B0-4567-B95D-C4F28BF93CC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4D2F-B792-403F-9F01-436A14C9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4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varsitytutors.com/hotmath/hotmath_help/topics/line-of-best-fi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cel-easy.com/data-analysis/chart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2591544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Methods &amp; Project Management</a:t>
            </a:r>
            <a:br>
              <a:rPr lang="en-US" dirty="0"/>
            </a:br>
            <a:br>
              <a:rPr lang="en-US" dirty="0"/>
            </a:br>
            <a:r>
              <a:rPr lang="el-GR" sz="3600" dirty="0">
                <a:solidFill>
                  <a:srgbClr val="002060"/>
                </a:solidFill>
              </a:rPr>
              <a:t>Ανάλυση δεδομένων – Συσχέτιση και Παλινδρόμηση (</a:t>
            </a:r>
            <a:r>
              <a:rPr lang="en-US" sz="3600" dirty="0">
                <a:solidFill>
                  <a:srgbClr val="002060"/>
                </a:solidFill>
              </a:rPr>
              <a:t>Correlation &amp; Regression Analysis)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93568"/>
            <a:ext cx="6400800" cy="1447800"/>
          </a:xfrm>
        </p:spPr>
        <p:txBody>
          <a:bodyPr>
            <a:normAutofit/>
          </a:bodyPr>
          <a:lstStyle/>
          <a:p>
            <a:r>
              <a:rPr lang="en-US" dirty="0"/>
              <a:t>M. Tsiknakis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515497"/>
            <a:ext cx="9144000" cy="3698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dirty="0">
                <a:solidFill>
                  <a:srgbClr val="002060"/>
                </a:solidFill>
              </a:rPr>
              <a:t>Postgraduate Course on “Informatics and Multimedia”, Fall 20</a:t>
            </a:r>
            <a:r>
              <a:rPr lang="el-GR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5</a:t>
            </a:r>
            <a:endParaRPr lang="el-G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6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b="1" dirty="0" err="1">
                <a:solidFill>
                  <a:srgbClr val="7030A0"/>
                </a:solidFill>
              </a:rPr>
              <a:t>ϐαθμός</a:t>
            </a:r>
            <a:r>
              <a:rPr lang="el-GR" b="1" dirty="0">
                <a:solidFill>
                  <a:srgbClr val="7030A0"/>
                </a:solidFill>
              </a:rPr>
              <a:t> της </a:t>
            </a:r>
            <a:r>
              <a:rPr lang="el-GR" b="1" i="1" dirty="0">
                <a:solidFill>
                  <a:srgbClr val="7030A0"/>
                </a:solidFill>
              </a:rPr>
              <a:t>γραμμικής </a:t>
            </a:r>
            <a:r>
              <a:rPr lang="el-GR" b="1" dirty="0">
                <a:solidFill>
                  <a:srgbClr val="7030A0"/>
                </a:solidFill>
              </a:rPr>
              <a:t>συσχέτισης </a:t>
            </a:r>
            <a:r>
              <a:rPr lang="el-GR" dirty="0"/>
              <a:t>δύο τυχαίων μεταβλητών X και Y με αντίστοιχη διασπορά (</a:t>
            </a:r>
            <a:r>
              <a:rPr lang="el-GR" dirty="0" err="1"/>
              <a:t>variance</a:t>
            </a:r>
            <a:r>
              <a:rPr lang="el-GR" dirty="0"/>
              <a:t>)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και </a:t>
            </a:r>
            <a:r>
              <a:rPr lang="el-GR" dirty="0" err="1"/>
              <a:t>συνδιασπορά</a:t>
            </a:r>
            <a:r>
              <a:rPr lang="el-GR" dirty="0"/>
              <a:t> </a:t>
            </a:r>
            <a:r>
              <a:rPr lang="el-GR" dirty="0" err="1"/>
              <a:t>σ</a:t>
            </a:r>
            <a:r>
              <a:rPr lang="el-GR" baseline="-25000" dirty="0" err="1"/>
              <a:t>XY</a:t>
            </a:r>
            <a:r>
              <a:rPr lang="el-GR" dirty="0"/>
              <a:t> = </a:t>
            </a:r>
            <a:r>
              <a:rPr lang="el-GR" dirty="0" err="1"/>
              <a:t>Cov</a:t>
            </a:r>
            <a:r>
              <a:rPr lang="el-GR" dirty="0"/>
              <a:t>(X, Y ) = E(X,Y) − E(X)E(Y ), μετριέται με τον </a:t>
            </a:r>
            <a:r>
              <a:rPr lang="el-GR" b="1" dirty="0">
                <a:solidFill>
                  <a:srgbClr val="7030A0"/>
                </a:solidFill>
              </a:rPr>
              <a:t>συντελεστή συσχέτισης (</a:t>
            </a:r>
            <a:r>
              <a:rPr lang="el-GR" b="1" dirty="0" err="1">
                <a:solidFill>
                  <a:srgbClr val="7030A0"/>
                </a:solidFill>
              </a:rPr>
              <a:t>correlation</a:t>
            </a:r>
            <a:r>
              <a:rPr lang="el-GR" b="1" dirty="0">
                <a:solidFill>
                  <a:srgbClr val="7030A0"/>
                </a:solidFill>
              </a:rPr>
              <a:t> </a:t>
            </a:r>
            <a:r>
              <a:rPr lang="el-GR" b="1" dirty="0" err="1">
                <a:solidFill>
                  <a:srgbClr val="7030A0"/>
                </a:solidFill>
              </a:rPr>
              <a:t>coefficient</a:t>
            </a:r>
            <a:r>
              <a:rPr lang="el-GR" b="1" dirty="0">
                <a:solidFill>
                  <a:srgbClr val="7030A0"/>
                </a:solidFill>
              </a:rPr>
              <a:t>) </a:t>
            </a:r>
            <a:r>
              <a:rPr lang="el-GR" dirty="0"/>
              <a:t>ρ που ορίζεται ως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συντελεστής συσχέτισης ρ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924944"/>
            <a:ext cx="1907531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5" y="5229200"/>
            <a:ext cx="157316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5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7FE14-5D04-4608-866D-D94EDDA3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συντελεστής συσχέτισης ρ/</a:t>
            </a:r>
            <a:r>
              <a:rPr lang="en-US" dirty="0"/>
              <a:t>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A90075-6C55-4101-92EE-A71CAE06D8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Sample correlation coefficient</a:t>
            </a:r>
            <a:endParaRPr lang="el-GR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r>
              <a:rPr lang="en-US" dirty="0" err="1"/>
              <a:t>S</a:t>
            </a:r>
            <a:r>
              <a:rPr lang="en-US" baseline="-25000" dirty="0" err="1"/>
              <a:t>x</a:t>
            </a:r>
            <a:r>
              <a:rPr lang="en-US" dirty="0"/>
              <a:t> and </a:t>
            </a:r>
            <a:r>
              <a:rPr lang="en-US" dirty="0" err="1"/>
              <a:t>s</a:t>
            </a:r>
            <a:r>
              <a:rPr lang="en-US" baseline="-25000" dirty="0" err="1"/>
              <a:t>y</a:t>
            </a:r>
            <a:r>
              <a:rPr lang="en-US" dirty="0"/>
              <a:t> are the sample standard deviations, and </a:t>
            </a:r>
            <a:r>
              <a:rPr lang="en-US" dirty="0" err="1"/>
              <a:t>s</a:t>
            </a:r>
            <a:r>
              <a:rPr lang="en-US" baseline="-25000" dirty="0" err="1"/>
              <a:t>xy</a:t>
            </a:r>
            <a:r>
              <a:rPr lang="en-US" dirty="0"/>
              <a:t> is the sample covariance.</a:t>
            </a:r>
            <a:endParaRPr lang="en-US" b="1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74465-BEF8-452B-880B-6FE8FA0DCA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Population correlation coefficient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population correlation coefficient uses </a:t>
            </a:r>
            <a:r>
              <a:rPr lang="en-US" dirty="0" err="1"/>
              <a:t>σ</a:t>
            </a:r>
            <a:r>
              <a:rPr lang="en-US" baseline="-25000" dirty="0" err="1"/>
              <a:t>x</a:t>
            </a:r>
            <a:r>
              <a:rPr lang="en-US" dirty="0"/>
              <a:t> and </a:t>
            </a:r>
            <a:r>
              <a:rPr lang="en-US" dirty="0" err="1"/>
              <a:t>σ</a:t>
            </a:r>
            <a:r>
              <a:rPr lang="en-US" baseline="-25000" dirty="0" err="1"/>
              <a:t>y</a:t>
            </a:r>
            <a:r>
              <a:rPr lang="en-US" dirty="0"/>
              <a:t> as the population standard deviations, and </a:t>
            </a:r>
            <a:r>
              <a:rPr lang="en-US" dirty="0" err="1"/>
              <a:t>σ</a:t>
            </a:r>
            <a:r>
              <a:rPr lang="en-US" baseline="-25000" dirty="0" err="1"/>
              <a:t>xy</a:t>
            </a:r>
            <a:r>
              <a:rPr lang="en-US" dirty="0"/>
              <a:t> as the population covariance.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3D8C28-CDEA-4CA0-AAA1-23A0283E2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2348880"/>
            <a:ext cx="2044513" cy="1080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3DAF25-61CE-4B1C-87EC-AD8CADB3C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012" y="2343840"/>
            <a:ext cx="15144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584176"/>
          </a:xfrm>
        </p:spPr>
        <p:txBody>
          <a:bodyPr>
            <a:normAutofit/>
          </a:bodyPr>
          <a:lstStyle/>
          <a:p>
            <a:r>
              <a:rPr lang="el-GR" sz="2800" dirty="0"/>
              <a:t>Διάγραμμα διασποράς δύο τ.μ. X και Y από n = 20 παρατηρήσεις για θετική συσχέτιση στα σχήματα (α), (ϐ) και (γ)</a:t>
            </a:r>
          </a:p>
          <a:p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Διάγραμμα διασποράς</a:t>
            </a:r>
            <a:r>
              <a:rPr lang="en-US" sz="3200" dirty="0"/>
              <a:t> </a:t>
            </a:r>
            <a:r>
              <a:rPr lang="el-GR" sz="3200" dirty="0"/>
              <a:t>&amp; συντελεστής συσχέτισης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40968"/>
            <a:ext cx="841373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5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656184"/>
          </a:xfrm>
        </p:spPr>
        <p:txBody>
          <a:bodyPr>
            <a:normAutofit/>
          </a:bodyPr>
          <a:lstStyle/>
          <a:p>
            <a:r>
              <a:rPr lang="el-GR" sz="2800" dirty="0"/>
              <a:t>Διάγραμμα διασποράς δύο τ.μ. X και Y από n = 20 παρατηρήσεις για αρνητική συσχέτιση στα σχήματα (δ), (ε) και (ζ)</a:t>
            </a:r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Διάγραμμα διασποράς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65738"/>
            <a:ext cx="8320454" cy="273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87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520280"/>
          </a:xfrm>
        </p:spPr>
        <p:txBody>
          <a:bodyPr>
            <a:normAutofit/>
          </a:bodyPr>
          <a:lstStyle/>
          <a:p>
            <a:r>
              <a:rPr lang="el-GR" sz="2800" dirty="0"/>
              <a:t>Τυποποίηση (</a:t>
            </a:r>
            <a:r>
              <a:rPr lang="en-GB" sz="2800" i="1" dirty="0"/>
              <a:t>standardization</a:t>
            </a:r>
            <a:r>
              <a:rPr lang="en-GB" sz="2800" dirty="0"/>
              <a:t>) </a:t>
            </a:r>
            <a:r>
              <a:rPr lang="el-GR" sz="2800" dirty="0"/>
              <a:t>της </a:t>
            </a:r>
            <a:r>
              <a:rPr lang="el-GR" sz="2800" dirty="0" err="1"/>
              <a:t>συνδιασποράς</a:t>
            </a:r>
            <a:endParaRPr lang="el-GR" sz="2800" dirty="0"/>
          </a:p>
          <a:p>
            <a:r>
              <a:rPr lang="el-GR" sz="2800" dirty="0"/>
              <a:t>Απαλλαγή του μέτρου από μονάδες μέτρησης –διαίρεση με τυπικές αποκλίσεις των μεταβλητών</a:t>
            </a:r>
          </a:p>
          <a:p>
            <a:r>
              <a:rPr lang="el-GR" sz="2800" dirty="0"/>
              <a:t>Συντελεστής συσχέτισης του </a:t>
            </a:r>
            <a:r>
              <a:rPr lang="en-GB" sz="2800" b="1" dirty="0"/>
              <a:t>Pearson</a:t>
            </a:r>
            <a:r>
              <a:rPr lang="el-GR" sz="2800" b="1" dirty="0"/>
              <a:t> </a:t>
            </a:r>
            <a:r>
              <a:rPr lang="en-GB" sz="2800" dirty="0"/>
              <a:t>(</a:t>
            </a:r>
            <a:r>
              <a:rPr lang="en-GB" sz="2800" i="1" dirty="0"/>
              <a:t>Pearson correlation coefficient</a:t>
            </a:r>
            <a:r>
              <a:rPr lang="en-GB" sz="2800" dirty="0"/>
              <a:t>):</a:t>
            </a:r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Συντελεστής συσχέτισης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73" y="3958258"/>
            <a:ext cx="8141110" cy="17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72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Τιμές και ερμηνεία του συντελεστή συσχέτισης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/>
              <a:t>Οι τιμές του r είναι πάντοτε στο διάστημα [-1, +1]</a:t>
            </a:r>
          </a:p>
          <a:p>
            <a:pPr lvl="1"/>
            <a:r>
              <a:rPr lang="el-GR" dirty="0">
                <a:solidFill>
                  <a:srgbClr val="7030A0"/>
                </a:solidFill>
              </a:rPr>
              <a:t>r=+1</a:t>
            </a:r>
            <a:r>
              <a:rPr lang="el-GR" dirty="0"/>
              <a:t>: Οι μεταβλητές είναι θετικά συσχετισμένες (όταν η μια αυξάνει, η άλλη αυξάνει γραμμικά)</a:t>
            </a:r>
          </a:p>
          <a:p>
            <a:pPr lvl="1"/>
            <a:r>
              <a:rPr lang="el-GR" dirty="0">
                <a:solidFill>
                  <a:srgbClr val="7030A0"/>
                </a:solidFill>
              </a:rPr>
              <a:t>r=-1</a:t>
            </a:r>
            <a:r>
              <a:rPr lang="el-GR" dirty="0"/>
              <a:t>: Οι μεταβλητές είναι αρνητικά συσχετισμένες (όταν η μια αυξάνει, η άλλη μειώνεται γραμμικά)</a:t>
            </a:r>
          </a:p>
          <a:p>
            <a:pPr lvl="1"/>
            <a:r>
              <a:rPr lang="el-GR" dirty="0">
                <a:solidFill>
                  <a:srgbClr val="7030A0"/>
                </a:solidFill>
              </a:rPr>
              <a:t>r=0</a:t>
            </a:r>
            <a:r>
              <a:rPr lang="el-GR" dirty="0"/>
              <a:t>: Οι μεταβλητές είναι ασυσχέτιστες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BAA9B-4E0B-47D7-B556-CCCACB7D68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Εμπειρικός κανόνας: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r=±0.1: </a:t>
            </a:r>
            <a:r>
              <a:rPr lang="el-GR" dirty="0">
                <a:solidFill>
                  <a:srgbClr val="7030A0"/>
                </a:solidFill>
              </a:rPr>
              <a:t>μικρή συσχέτιση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r=±0.3: </a:t>
            </a:r>
            <a:r>
              <a:rPr lang="el-GR" dirty="0">
                <a:solidFill>
                  <a:srgbClr val="7030A0"/>
                </a:solidFill>
              </a:rPr>
              <a:t>μέτρια συσχέτιση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r=±0.5: </a:t>
            </a:r>
            <a:r>
              <a:rPr lang="el-GR" dirty="0">
                <a:solidFill>
                  <a:srgbClr val="7030A0"/>
                </a:solidFill>
              </a:rPr>
              <a:t>ισχυρή συσχέτιση</a:t>
            </a:r>
          </a:p>
          <a:p>
            <a:r>
              <a:rPr lang="el-GR" dirty="0"/>
              <a:t>Στο παράδειγμα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  <a:p>
            <a:pPr marL="400050" lvl="1" indent="0">
              <a:buNone/>
            </a:pPr>
            <a:r>
              <a:rPr lang="el-GR" sz="2800" dirty="0"/>
              <a:t>προκύπτει ισχυρή συσχέτιση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EB4BE-DB0F-495A-BC55-0E00801A4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036" y="4221088"/>
            <a:ext cx="3979168" cy="11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3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Είχαμε θέσει τα Ερωτήματα:</a:t>
            </a:r>
          </a:p>
          <a:p>
            <a:pPr lvl="1"/>
            <a:r>
              <a:rPr lang="el-GR" dirty="0"/>
              <a:t>Υπάρχει σχέση ανάμεσα σε δύο(ή περισσότερες) μεταβλητές;</a:t>
            </a:r>
          </a:p>
          <a:p>
            <a:pPr lvl="1"/>
            <a:r>
              <a:rPr lang="el-GR" dirty="0"/>
              <a:t>Ποιο είναι το μέτρο σχέσης ανάμεσα σε μεταβλητές</a:t>
            </a:r>
          </a:p>
          <a:p>
            <a:pPr lvl="2"/>
            <a:r>
              <a:rPr lang="el-GR" dirty="0"/>
              <a:t>Θετικά συσχετισμένες</a:t>
            </a:r>
          </a:p>
          <a:p>
            <a:pPr lvl="2"/>
            <a:r>
              <a:rPr lang="el-GR" dirty="0"/>
              <a:t>Αρνητικά συσχετισμένες</a:t>
            </a:r>
          </a:p>
          <a:p>
            <a:pPr lvl="2"/>
            <a:r>
              <a:rPr lang="el-GR" dirty="0"/>
              <a:t>Ασυσχέτιστες</a:t>
            </a:r>
          </a:p>
          <a:p>
            <a:pPr lvl="1"/>
            <a:r>
              <a:rPr lang="el-GR" dirty="0"/>
              <a:t>Αν υπάρχει σχέση, ποια είναι η φύση της σχέσης αυτής;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Συσχέτιση δύο τυχαίων μεταβλητών (τ.μ.)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9365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σχέση με την συσχέτιση δύο τυχαίων μεταβλητών (τ.μ.)</a:t>
            </a:r>
          </a:p>
          <a:p>
            <a:r>
              <a:rPr lang="el-GR" dirty="0"/>
              <a:t>Οι συντελεστές συσχέτισης (</a:t>
            </a:r>
            <a:r>
              <a:rPr lang="el-GR" dirty="0" err="1"/>
              <a:t>pearson</a:t>
            </a:r>
            <a:r>
              <a:rPr lang="el-GR" dirty="0"/>
              <a:t>) και τα διαγράμματα διασποράς μας δείχνουν </a:t>
            </a:r>
          </a:p>
          <a:p>
            <a:pPr lvl="1"/>
            <a:r>
              <a:rPr lang="el-GR" dirty="0">
                <a:solidFill>
                  <a:srgbClr val="7030A0"/>
                </a:solidFill>
              </a:rPr>
              <a:t>το μέγεθος και </a:t>
            </a:r>
          </a:p>
          <a:p>
            <a:pPr lvl="1"/>
            <a:r>
              <a:rPr lang="el-GR" dirty="0">
                <a:solidFill>
                  <a:srgbClr val="7030A0"/>
                </a:solidFill>
              </a:rPr>
              <a:t>τη φύση της συσχέτισης.</a:t>
            </a:r>
          </a:p>
          <a:p>
            <a:r>
              <a:rPr lang="el-GR" dirty="0"/>
              <a:t>Η μοντελοποίηση της συσχέτισης όμως δε είναι απλή διαδικασία.</a:t>
            </a:r>
          </a:p>
          <a:p>
            <a:pPr lvl="1"/>
            <a:r>
              <a:rPr lang="el-GR" dirty="0">
                <a:solidFill>
                  <a:srgbClr val="7030A0"/>
                </a:solidFill>
              </a:rPr>
              <a:t>Είναι αναγκαία η εύρεση συνάρτησης/εξίσωσης που περιγράφει τη σχέση δύο μεταβλητών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42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Εύρεση συνάρτησης που περιγράφει τη σχέση δύο μεταβλητών</a:t>
            </a:r>
          </a:p>
          <a:p>
            <a:pPr lvl="1"/>
            <a:r>
              <a:rPr lang="el-GR" dirty="0"/>
              <a:t>η συνάρτηση προκύπτει να είναι μία εξίσωση στην περίπτωση της γραμμικής σχέσης μεταξύ των μεταβλητών.</a:t>
            </a:r>
          </a:p>
          <a:p>
            <a:r>
              <a:rPr lang="el-GR" dirty="0"/>
              <a:t>Υπάρχει γενική μεθοδολογία κατασκευής και ελέγχου ενός μοντέλου: </a:t>
            </a:r>
            <a:r>
              <a:rPr lang="el-GR" u="sng" dirty="0">
                <a:solidFill>
                  <a:srgbClr val="7030A0"/>
                </a:solidFill>
              </a:rPr>
              <a:t>Ανάλυση παλινδρόμησης (</a:t>
            </a:r>
            <a:r>
              <a:rPr lang="el-GR" i="1" u="sng" dirty="0" err="1">
                <a:solidFill>
                  <a:srgbClr val="7030A0"/>
                </a:solidFill>
              </a:rPr>
              <a:t>regression</a:t>
            </a:r>
            <a:r>
              <a:rPr lang="el-GR" i="1" u="sng" dirty="0">
                <a:solidFill>
                  <a:srgbClr val="7030A0"/>
                </a:solidFill>
              </a:rPr>
              <a:t> </a:t>
            </a:r>
            <a:r>
              <a:rPr lang="el-GR" i="1" u="sng" dirty="0" err="1">
                <a:solidFill>
                  <a:srgbClr val="7030A0"/>
                </a:solidFill>
              </a:rPr>
              <a:t>analysis</a:t>
            </a:r>
            <a:r>
              <a:rPr lang="el-GR" u="sng" dirty="0">
                <a:solidFill>
                  <a:srgbClr val="7030A0"/>
                </a:solidFill>
              </a:rPr>
              <a:t>)</a:t>
            </a:r>
          </a:p>
          <a:p>
            <a:r>
              <a:rPr lang="el-GR" dirty="0"/>
              <a:t>Η μια μεταβλητή (y) θεωρείται εξαρτημένη (</a:t>
            </a:r>
            <a:r>
              <a:rPr lang="el-GR" i="1" dirty="0" err="1"/>
              <a:t>dependent</a:t>
            </a:r>
            <a:r>
              <a:rPr lang="el-GR" dirty="0"/>
              <a:t>) από την άλλη (x), η οποία ονομάζεται ανεξάρτητη (</a:t>
            </a:r>
            <a:r>
              <a:rPr lang="el-GR" i="1" dirty="0" err="1"/>
              <a:t>independent</a:t>
            </a:r>
            <a:r>
              <a:rPr lang="el-GR" dirty="0"/>
              <a:t>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Μοντελοποίηση της συσχέτισης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295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Υποθέτουμε ότι η εξάρτηση εκφράζεται από μια γραμμική σχέση</a:t>
            </a:r>
          </a:p>
          <a:p>
            <a:endParaRPr lang="el-GR" sz="2400" dirty="0"/>
          </a:p>
          <a:p>
            <a:endParaRPr lang="el-GR" sz="2400" dirty="0"/>
          </a:p>
          <a:p>
            <a:pPr marL="449263" indent="0" defTabSz="449263">
              <a:buNone/>
            </a:pPr>
            <a:r>
              <a:rPr lang="el-GR" sz="2400" dirty="0"/>
              <a:t>και η σχέση αυτή λέγεται γραμμική 	παλινδρόμηση της Y στη X (</a:t>
            </a:r>
            <a:r>
              <a:rPr lang="el-GR" sz="2400" dirty="0" err="1"/>
              <a:t>linear</a:t>
            </a:r>
            <a:r>
              <a:rPr lang="el-GR" sz="2400" dirty="0"/>
              <a:t> </a:t>
            </a:r>
            <a:r>
              <a:rPr lang="el-GR" sz="2400" dirty="0" err="1"/>
              <a:t>regression</a:t>
            </a:r>
            <a:r>
              <a:rPr lang="el-GR" sz="2400" dirty="0"/>
              <a:t>) </a:t>
            </a:r>
          </a:p>
          <a:p>
            <a:r>
              <a:rPr lang="el-GR" sz="2400" dirty="0"/>
              <a:t>Οι τιμές της Y για κάθε τιμή X </a:t>
            </a:r>
            <a:r>
              <a:rPr lang="el-GR" sz="2400" dirty="0" err="1"/>
              <a:t>παλινδρομούνται</a:t>
            </a:r>
            <a:r>
              <a:rPr lang="el-GR" sz="2400" dirty="0"/>
              <a:t> γύρω από το σημείο y της ευθείας</a:t>
            </a:r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Δηλαδή οι τιμές της Y για κάθε τιμή της X </a:t>
            </a:r>
            <a:r>
              <a:rPr lang="el-GR" sz="2400" dirty="0" err="1"/>
              <a:t>ϐρίσκονται</a:t>
            </a:r>
            <a:r>
              <a:rPr lang="el-GR" sz="2400" dirty="0"/>
              <a:t> πάνω και κάτω από αυτήν την ευθεία.</a:t>
            </a:r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πρόβλημα της γραμμικής παλινδρόμησης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04864"/>
            <a:ext cx="3932903" cy="717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797152"/>
            <a:ext cx="239830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0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8488" cy="10652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Research process … application of the SM</a:t>
            </a:r>
            <a:endParaRPr lang="el-GR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311275" y="2355850"/>
            <a:ext cx="1311275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485900" y="2508250"/>
            <a:ext cx="952500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Review 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Concepts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and 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Theories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485900" y="3879850"/>
            <a:ext cx="952500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Review 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Previous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Research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Findings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2987675" y="3041650"/>
            <a:ext cx="903288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Formulate</a:t>
            </a:r>
            <a:endParaRPr lang="en-US" sz="1600" b="1">
              <a:solidFill>
                <a:srgbClr val="660033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Hypothesis</a:t>
            </a:r>
            <a:endParaRPr lang="en-US" sz="16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561957" y="2889250"/>
            <a:ext cx="936625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Collect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(Execution)</a:t>
            </a:r>
          </a:p>
        </p:txBody>
      </p:sp>
      <p:sp>
        <p:nvSpPr>
          <p:cNvPr id="19464" name="Line 13"/>
          <p:cNvSpPr>
            <a:spLocks noChangeShapeType="1"/>
          </p:cNvSpPr>
          <p:nvPr/>
        </p:nvSpPr>
        <p:spPr bwMode="auto">
          <a:xfrm>
            <a:off x="1095375" y="3346450"/>
            <a:ext cx="3810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66" name="Line 16"/>
          <p:cNvSpPr>
            <a:spLocks noChangeShapeType="1"/>
          </p:cNvSpPr>
          <p:nvPr/>
        </p:nvSpPr>
        <p:spPr bwMode="auto">
          <a:xfrm>
            <a:off x="2622550" y="3932238"/>
            <a:ext cx="34925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>
            <a:off x="5242869" y="3575050"/>
            <a:ext cx="304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68" name="Line 19"/>
          <p:cNvSpPr>
            <a:spLocks noChangeShapeType="1"/>
          </p:cNvSpPr>
          <p:nvPr/>
        </p:nvSpPr>
        <p:spPr bwMode="auto">
          <a:xfrm>
            <a:off x="6548438" y="3328988"/>
            <a:ext cx="312737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69" name="Line 21"/>
          <p:cNvSpPr>
            <a:spLocks noChangeShapeType="1"/>
          </p:cNvSpPr>
          <p:nvPr/>
        </p:nvSpPr>
        <p:spPr bwMode="auto">
          <a:xfrm>
            <a:off x="2622550" y="3382963"/>
            <a:ext cx="34925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70" name="Line 22"/>
          <p:cNvSpPr>
            <a:spLocks noChangeShapeType="1"/>
          </p:cNvSpPr>
          <p:nvPr/>
        </p:nvSpPr>
        <p:spPr bwMode="auto">
          <a:xfrm>
            <a:off x="4816475" y="2119313"/>
            <a:ext cx="0" cy="762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" name="Group 3"/>
          <p:cNvGrpSpPr/>
          <p:nvPr/>
        </p:nvGrpSpPr>
        <p:grpSpPr>
          <a:xfrm>
            <a:off x="575468" y="4318000"/>
            <a:ext cx="7991475" cy="1752600"/>
            <a:chOff x="539750" y="4260850"/>
            <a:chExt cx="7991475" cy="1752600"/>
          </a:xfrm>
        </p:grpSpPr>
        <p:sp>
          <p:nvSpPr>
            <p:cNvPr id="19473" name="Line 25"/>
            <p:cNvSpPr>
              <a:spLocks noChangeShapeType="1"/>
            </p:cNvSpPr>
            <p:nvPr/>
          </p:nvSpPr>
          <p:spPr bwMode="auto">
            <a:xfrm>
              <a:off x="555625" y="4260850"/>
              <a:ext cx="0" cy="175260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474" name="Line 26"/>
            <p:cNvSpPr>
              <a:spLocks noChangeShapeType="1"/>
            </p:cNvSpPr>
            <p:nvPr/>
          </p:nvSpPr>
          <p:spPr bwMode="auto">
            <a:xfrm flipV="1">
              <a:off x="539750" y="6011223"/>
              <a:ext cx="7991475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475" name="Line 27"/>
            <p:cNvSpPr>
              <a:spLocks noChangeShapeType="1"/>
            </p:cNvSpPr>
            <p:nvPr/>
          </p:nvSpPr>
          <p:spPr bwMode="auto">
            <a:xfrm flipV="1">
              <a:off x="8523288" y="4260850"/>
              <a:ext cx="0" cy="175260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9476" name="Line 28"/>
          <p:cNvSpPr>
            <a:spLocks noChangeShapeType="1"/>
          </p:cNvSpPr>
          <p:nvPr/>
        </p:nvSpPr>
        <p:spPr bwMode="auto">
          <a:xfrm flipH="1">
            <a:off x="6516688" y="3879850"/>
            <a:ext cx="334962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77" name="Line 29"/>
          <p:cNvSpPr>
            <a:spLocks noChangeShapeType="1"/>
          </p:cNvSpPr>
          <p:nvPr/>
        </p:nvSpPr>
        <p:spPr bwMode="auto">
          <a:xfrm flipH="1">
            <a:off x="7778750" y="3879850"/>
            <a:ext cx="339725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79" name="Oval 31"/>
          <p:cNvSpPr>
            <a:spLocks noChangeArrowheads="1"/>
          </p:cNvSpPr>
          <p:nvPr/>
        </p:nvSpPr>
        <p:spPr bwMode="auto">
          <a:xfrm>
            <a:off x="4343400" y="580707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480" name="Oval 32"/>
          <p:cNvSpPr>
            <a:spLocks noChangeArrowheads="1"/>
          </p:cNvSpPr>
          <p:nvPr/>
        </p:nvSpPr>
        <p:spPr bwMode="auto">
          <a:xfrm>
            <a:off x="6534322" y="41322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481" name="Oval 33"/>
          <p:cNvSpPr>
            <a:spLocks noChangeArrowheads="1"/>
          </p:cNvSpPr>
          <p:nvPr/>
        </p:nvSpPr>
        <p:spPr bwMode="auto">
          <a:xfrm>
            <a:off x="7821413" y="41322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482" name="Line 34"/>
          <p:cNvSpPr>
            <a:spLocks noChangeShapeType="1"/>
          </p:cNvSpPr>
          <p:nvPr/>
        </p:nvSpPr>
        <p:spPr bwMode="auto">
          <a:xfrm>
            <a:off x="7299325" y="2119313"/>
            <a:ext cx="0" cy="7699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5" name="Group 4"/>
          <p:cNvGrpSpPr/>
          <p:nvPr/>
        </p:nvGrpSpPr>
        <p:grpSpPr>
          <a:xfrm>
            <a:off x="555625" y="1670050"/>
            <a:ext cx="7970366" cy="1447800"/>
            <a:chOff x="555625" y="1670050"/>
            <a:chExt cx="7970366" cy="1447800"/>
          </a:xfrm>
        </p:grpSpPr>
        <p:sp>
          <p:nvSpPr>
            <p:cNvPr id="19471" name="Line 23"/>
            <p:cNvSpPr>
              <a:spLocks noChangeShapeType="1"/>
            </p:cNvSpPr>
            <p:nvPr/>
          </p:nvSpPr>
          <p:spPr bwMode="auto">
            <a:xfrm>
              <a:off x="555625" y="1670050"/>
              <a:ext cx="7970366" cy="1428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472" name="Line 24"/>
            <p:cNvSpPr>
              <a:spLocks noChangeShapeType="1"/>
            </p:cNvSpPr>
            <p:nvPr/>
          </p:nvSpPr>
          <p:spPr bwMode="auto">
            <a:xfrm flipH="1">
              <a:off x="8497888" y="1670050"/>
              <a:ext cx="11112" cy="121126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483" name="Line 35"/>
            <p:cNvSpPr>
              <a:spLocks noChangeShapeType="1"/>
            </p:cNvSpPr>
            <p:nvPr/>
          </p:nvSpPr>
          <p:spPr bwMode="auto">
            <a:xfrm>
              <a:off x="574675" y="1670050"/>
              <a:ext cx="0" cy="144780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9484" name="Line 36"/>
          <p:cNvSpPr>
            <a:spLocks noChangeShapeType="1"/>
          </p:cNvSpPr>
          <p:nvPr/>
        </p:nvSpPr>
        <p:spPr bwMode="auto">
          <a:xfrm>
            <a:off x="4800600" y="2127250"/>
            <a:ext cx="25146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5" name="Oval 37"/>
          <p:cNvSpPr>
            <a:spLocks noChangeArrowheads="1"/>
          </p:cNvSpPr>
          <p:nvPr/>
        </p:nvSpPr>
        <p:spPr bwMode="auto">
          <a:xfrm>
            <a:off x="5791200" y="19351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FF</a:t>
            </a:r>
          </a:p>
        </p:txBody>
      </p:sp>
      <p:sp>
        <p:nvSpPr>
          <p:cNvPr id="19486" name="Rectangle 38"/>
          <p:cNvSpPr>
            <a:spLocks noChangeArrowheads="1"/>
          </p:cNvSpPr>
          <p:nvPr/>
        </p:nvSpPr>
        <p:spPr bwMode="auto">
          <a:xfrm>
            <a:off x="457200" y="46132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19487" name="Rectangle 39"/>
          <p:cNvSpPr>
            <a:spLocks noChangeArrowheads="1"/>
          </p:cNvSpPr>
          <p:nvPr/>
        </p:nvSpPr>
        <p:spPr bwMode="auto">
          <a:xfrm>
            <a:off x="1738313" y="5427663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II</a:t>
            </a:r>
          </a:p>
        </p:txBody>
      </p:sp>
      <p:sp>
        <p:nvSpPr>
          <p:cNvPr id="19488" name="Rectangle 40"/>
          <p:cNvSpPr>
            <a:spLocks noChangeArrowheads="1"/>
          </p:cNvSpPr>
          <p:nvPr/>
        </p:nvSpPr>
        <p:spPr bwMode="auto">
          <a:xfrm>
            <a:off x="3200400" y="460533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III</a:t>
            </a:r>
          </a:p>
        </p:txBody>
      </p:sp>
      <p:sp>
        <p:nvSpPr>
          <p:cNvPr id="19489" name="Rectangle 41"/>
          <p:cNvSpPr>
            <a:spLocks noChangeArrowheads="1"/>
          </p:cNvSpPr>
          <p:nvPr/>
        </p:nvSpPr>
        <p:spPr bwMode="auto">
          <a:xfrm>
            <a:off x="4486275" y="462121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IV</a:t>
            </a:r>
          </a:p>
        </p:txBody>
      </p:sp>
      <p:sp>
        <p:nvSpPr>
          <p:cNvPr id="19490" name="Rectangle 43"/>
          <p:cNvSpPr>
            <a:spLocks noChangeArrowheads="1"/>
          </p:cNvSpPr>
          <p:nvPr/>
        </p:nvSpPr>
        <p:spPr bwMode="auto">
          <a:xfrm>
            <a:off x="5759450" y="461327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19491" name="Rectangle 44"/>
          <p:cNvSpPr>
            <a:spLocks noChangeArrowheads="1"/>
          </p:cNvSpPr>
          <p:nvPr/>
        </p:nvSpPr>
        <p:spPr bwMode="auto">
          <a:xfrm>
            <a:off x="7024688" y="461168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VI</a:t>
            </a:r>
          </a:p>
        </p:txBody>
      </p:sp>
      <p:sp>
        <p:nvSpPr>
          <p:cNvPr id="19492" name="Rectangle 45"/>
          <p:cNvSpPr>
            <a:spLocks noChangeArrowheads="1"/>
          </p:cNvSpPr>
          <p:nvPr/>
        </p:nvSpPr>
        <p:spPr bwMode="auto">
          <a:xfrm>
            <a:off x="7951788" y="461962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VII</a:t>
            </a:r>
          </a:p>
        </p:txBody>
      </p:sp>
      <p:sp>
        <p:nvSpPr>
          <p:cNvPr id="19493" name="Oval 46"/>
          <p:cNvSpPr>
            <a:spLocks noChangeArrowheads="1"/>
          </p:cNvSpPr>
          <p:nvPr/>
        </p:nvSpPr>
        <p:spPr bwMode="auto">
          <a:xfrm>
            <a:off x="6234113" y="636111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494" name="Rectangle 48"/>
          <p:cNvSpPr>
            <a:spLocks noChangeArrowheads="1"/>
          </p:cNvSpPr>
          <p:nvPr/>
        </p:nvSpPr>
        <p:spPr bwMode="auto">
          <a:xfrm>
            <a:off x="6691313" y="6361113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latin typeface="Times New Roman" pitchFamily="18" charset="0"/>
              </a:rPr>
              <a:t>Feed Back</a:t>
            </a:r>
          </a:p>
        </p:txBody>
      </p:sp>
      <p:sp>
        <p:nvSpPr>
          <p:cNvPr id="19495" name="Line 49"/>
          <p:cNvSpPr>
            <a:spLocks noChangeShapeType="1"/>
          </p:cNvSpPr>
          <p:nvPr/>
        </p:nvSpPr>
        <p:spPr bwMode="auto">
          <a:xfrm>
            <a:off x="6737350" y="65659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6" name="Rectangle 52"/>
          <p:cNvSpPr>
            <a:spLocks noChangeArrowheads="1"/>
          </p:cNvSpPr>
          <p:nvPr/>
        </p:nvSpPr>
        <p:spPr bwMode="auto">
          <a:xfrm>
            <a:off x="762000" y="174625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b="1" dirty="0">
                <a:latin typeface="Times New Roman" pitchFamily="18" charset="0"/>
              </a:rPr>
              <a:t>Review the literature</a:t>
            </a:r>
          </a:p>
        </p:txBody>
      </p:sp>
      <p:sp>
        <p:nvSpPr>
          <p:cNvPr id="19497" name="Oval 47"/>
          <p:cNvSpPr>
            <a:spLocks noChangeArrowheads="1"/>
          </p:cNvSpPr>
          <p:nvPr/>
        </p:nvSpPr>
        <p:spPr bwMode="auto">
          <a:xfrm>
            <a:off x="539750" y="630872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FF</a:t>
            </a:r>
          </a:p>
        </p:txBody>
      </p:sp>
      <p:sp>
        <p:nvSpPr>
          <p:cNvPr id="19498" name="Line 50"/>
          <p:cNvSpPr>
            <a:spLocks noChangeShapeType="1"/>
          </p:cNvSpPr>
          <p:nvPr/>
        </p:nvSpPr>
        <p:spPr bwMode="auto">
          <a:xfrm>
            <a:off x="1050925" y="65151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9" name="Rectangle 51"/>
          <p:cNvSpPr>
            <a:spLocks noChangeArrowheads="1"/>
          </p:cNvSpPr>
          <p:nvPr/>
        </p:nvSpPr>
        <p:spPr bwMode="auto">
          <a:xfrm>
            <a:off x="1225550" y="6308725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latin typeface="Times New Roman" pitchFamily="18" charset="0"/>
              </a:rPr>
              <a:t>Feed Forward</a:t>
            </a:r>
          </a:p>
        </p:txBody>
      </p:sp>
      <p:sp>
        <p:nvSpPr>
          <p:cNvPr id="19500" name="Line 19"/>
          <p:cNvSpPr>
            <a:spLocks noChangeShapeType="1"/>
          </p:cNvSpPr>
          <p:nvPr/>
        </p:nvSpPr>
        <p:spPr bwMode="auto">
          <a:xfrm>
            <a:off x="7813675" y="3346450"/>
            <a:ext cx="304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501" name="Line 18"/>
          <p:cNvSpPr>
            <a:spLocks noChangeShapeType="1"/>
          </p:cNvSpPr>
          <p:nvPr/>
        </p:nvSpPr>
        <p:spPr bwMode="auto">
          <a:xfrm>
            <a:off x="3929063" y="3570288"/>
            <a:ext cx="304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875463" y="2881313"/>
            <a:ext cx="914400" cy="1379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660033"/>
                </a:solidFill>
                <a:latin typeface="Times New Roman" pitchFamily="18" charset="0"/>
                <a:cs typeface="+mn-cs"/>
              </a:rPr>
              <a:t>Analyse</a:t>
            </a:r>
            <a:endParaRPr lang="en-US" sz="1400" b="1" dirty="0">
              <a:solidFill>
                <a:srgbClr val="660033"/>
              </a:solidFill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(Test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Hypothesis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if any)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660033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284663" y="2889250"/>
            <a:ext cx="935037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Design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Research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(Including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Sample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Design)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8154988" y="2881313"/>
            <a:ext cx="860425" cy="1379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Interpret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and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Report</a:t>
            </a:r>
          </a:p>
        </p:txBody>
      </p:sp>
      <p:sp>
        <p:nvSpPr>
          <p:cNvPr id="19505" name="Rectangle 5"/>
          <p:cNvSpPr>
            <a:spLocks noChangeArrowheads="1"/>
          </p:cNvSpPr>
          <p:nvPr/>
        </p:nvSpPr>
        <p:spPr bwMode="auto">
          <a:xfrm>
            <a:off x="128588" y="3117850"/>
            <a:ext cx="914400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Define 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Research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Problem</a:t>
            </a:r>
          </a:p>
        </p:txBody>
      </p:sp>
      <p:sp>
        <p:nvSpPr>
          <p:cNvPr id="19478" name="Oval 30"/>
          <p:cNvSpPr>
            <a:spLocks noChangeArrowheads="1"/>
          </p:cNvSpPr>
          <p:nvPr/>
        </p:nvSpPr>
        <p:spPr bwMode="auto">
          <a:xfrm>
            <a:off x="4343400" y="14859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FF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H="1">
            <a:off x="1050924" y="4114007"/>
            <a:ext cx="403425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030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440160"/>
          </a:xfrm>
        </p:spPr>
        <p:txBody>
          <a:bodyPr/>
          <a:lstStyle/>
          <a:p>
            <a:r>
              <a:rPr lang="en-US" dirty="0"/>
              <a:t>Explains</a:t>
            </a:r>
            <a:r>
              <a:rPr lang="el-GR" dirty="0"/>
              <a:t> </a:t>
            </a:r>
            <a:r>
              <a:rPr lang="en-US" dirty="0"/>
              <a:t>and predicts a Dependent Variable(DV) based on a linear relation with an</a:t>
            </a:r>
            <a:r>
              <a:rPr lang="el-GR" dirty="0"/>
              <a:t> </a:t>
            </a:r>
            <a:r>
              <a:rPr lang="en-US" dirty="0"/>
              <a:t>Independent Variable (IV)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Απλή γραμμική παλινδρόμηση </a:t>
            </a:r>
            <a:br>
              <a:rPr lang="el-GR" dirty="0"/>
            </a:br>
            <a:r>
              <a:rPr lang="en-GB" dirty="0"/>
              <a:t>Simple linear</a:t>
            </a:r>
            <a:r>
              <a:rPr lang="el-GR" dirty="0"/>
              <a:t> </a:t>
            </a:r>
            <a:r>
              <a:rPr lang="en-GB" dirty="0"/>
              <a:t>regression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780928"/>
            <a:ext cx="7200800" cy="35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76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Όπως γνωρίζουμε, η εξίσωση μιας ευθείας δίνεται από τη σχέση:</a:t>
            </a:r>
          </a:p>
          <a:p>
            <a:pPr lvl="1"/>
            <a:r>
              <a:rPr lang="en-GB" dirty="0"/>
              <a:t>y</a:t>
            </a:r>
            <a:r>
              <a:rPr lang="en-GB" i="1" dirty="0"/>
              <a:t>= </a:t>
            </a:r>
            <a:r>
              <a:rPr lang="el-GR" i="1" dirty="0"/>
              <a:t>α + β</a:t>
            </a:r>
            <a:r>
              <a:rPr lang="en-GB" i="1" dirty="0"/>
              <a:t>x</a:t>
            </a:r>
            <a:r>
              <a:rPr lang="en-GB" dirty="0"/>
              <a:t>…………………….(1)</a:t>
            </a:r>
          </a:p>
          <a:p>
            <a:pPr lvl="1"/>
            <a:r>
              <a:rPr lang="el-GR" dirty="0"/>
              <a:t>όπου </a:t>
            </a:r>
            <a:r>
              <a:rPr lang="el-GR" i="1" dirty="0">
                <a:solidFill>
                  <a:srgbClr val="7030A0"/>
                </a:solidFill>
              </a:rPr>
              <a:t>α </a:t>
            </a:r>
            <a:r>
              <a:rPr lang="el-GR" dirty="0"/>
              <a:t>και </a:t>
            </a:r>
            <a:r>
              <a:rPr lang="el-GR" i="1" dirty="0">
                <a:solidFill>
                  <a:srgbClr val="7030A0"/>
                </a:solidFill>
              </a:rPr>
              <a:t>β</a:t>
            </a:r>
            <a:r>
              <a:rPr lang="el-GR" i="1" dirty="0"/>
              <a:t> </a:t>
            </a:r>
            <a:r>
              <a:rPr lang="el-GR" dirty="0"/>
              <a:t>είναι παράμετροι τις οποίες θέλουμε να υπολογίσουμε ή, όπως λέμε, να “εκτιμήσουμε”, </a:t>
            </a:r>
          </a:p>
          <a:p>
            <a:r>
              <a:rPr lang="el-GR" dirty="0"/>
              <a:t>έτσι ώστε η ευθεία που θα προκύψει να μας δίνει όσο το δυνατόν την καλύτερη περιγραφή της σχέσης (εξάρτησης) που υπάρχει μεταξύ των μεταβλητών </a:t>
            </a:r>
            <a:r>
              <a:rPr lang="el-GR" i="1" dirty="0"/>
              <a:t>X </a:t>
            </a:r>
            <a:r>
              <a:rPr lang="el-GR" dirty="0"/>
              <a:t>και </a:t>
            </a:r>
            <a:r>
              <a:rPr lang="el-GR" i="1" dirty="0"/>
              <a:t>Y</a:t>
            </a:r>
            <a:r>
              <a:rPr lang="el-GR" dirty="0"/>
              <a:t>.</a:t>
            </a:r>
          </a:p>
          <a:p>
            <a:r>
              <a:rPr lang="el-GR" dirty="0"/>
              <a:t>Η παράμετρος </a:t>
            </a:r>
          </a:p>
          <a:p>
            <a:pPr lvl="1"/>
            <a:r>
              <a:rPr lang="el-GR" i="1" dirty="0"/>
              <a:t>α </a:t>
            </a:r>
            <a:r>
              <a:rPr lang="el-GR" dirty="0"/>
              <a:t>μας δίνει το σημείο (0,</a:t>
            </a:r>
            <a:r>
              <a:rPr lang="el-GR" i="1" dirty="0"/>
              <a:t>α</a:t>
            </a:r>
            <a:r>
              <a:rPr lang="el-GR" dirty="0"/>
              <a:t>), όπου η ευθεία αυτή τέμνει τον άξονα </a:t>
            </a:r>
            <a:r>
              <a:rPr lang="el-GR" i="1" dirty="0" err="1"/>
              <a:t>y'y</a:t>
            </a:r>
            <a:r>
              <a:rPr lang="el-GR" dirty="0"/>
              <a:t>, ενώ </a:t>
            </a:r>
          </a:p>
          <a:p>
            <a:pPr lvl="1"/>
            <a:r>
              <a:rPr lang="el-GR" dirty="0"/>
              <a:t>η </a:t>
            </a:r>
            <a:r>
              <a:rPr lang="el-GR" i="1" dirty="0"/>
              <a:t>β </a:t>
            </a:r>
            <a:r>
              <a:rPr lang="el-GR" dirty="0"/>
              <a:t>παριστάνει το συντελεστή διεύθυνσης της ευθείας.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Απλή γραμμική </a:t>
            </a:r>
            <a:r>
              <a:rPr lang="el-GR" sz="3600" dirty="0" err="1"/>
              <a:t>παλινδρόμιση</a:t>
            </a:r>
            <a:br>
              <a:rPr lang="el-GR" dirty="0"/>
            </a:br>
            <a:r>
              <a:rPr lang="en-GB" dirty="0"/>
              <a:t>Simple linear</a:t>
            </a:r>
            <a:r>
              <a:rPr lang="el-GR" dirty="0"/>
              <a:t> </a:t>
            </a:r>
            <a:r>
              <a:rPr lang="en-GB" dirty="0"/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2798842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Ευθείες γραμμικής παλινδρόμησης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66094"/>
            <a:ext cx="4402832" cy="5331258"/>
          </a:xfrm>
        </p:spPr>
        <p:txBody>
          <a:bodyPr>
            <a:normAutofit/>
          </a:bodyPr>
          <a:lstStyle/>
          <a:p>
            <a:r>
              <a:rPr lang="el-GR" sz="2400" dirty="0"/>
              <a:t>Γνωρίζουμε ότι μία ευθεία ορίζεται από δύο σημεία της.</a:t>
            </a:r>
          </a:p>
          <a:p>
            <a:r>
              <a:rPr lang="el-GR" sz="2400" dirty="0"/>
              <a:t>Άρα σε ένα διάγραμμα διασποράς πειραματικών δεδομένων μπορούν να χαραχτούν πάρα πολλές ευθείες γραμμικής παλινδρόμησης.</a:t>
            </a:r>
          </a:p>
          <a:p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7" y="1415442"/>
            <a:ext cx="396043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9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Παράδειγμα -Διάγραμμα Διασποράς πειραματικών δεδομένων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094"/>
            <a:ext cx="3466728" cy="5331258"/>
          </a:xfrm>
        </p:spPr>
        <p:txBody>
          <a:bodyPr>
            <a:normAutofit/>
          </a:bodyPr>
          <a:lstStyle/>
          <a:p>
            <a:r>
              <a:rPr lang="el-GR" sz="2400" dirty="0"/>
              <a:t>Έστω ότι έχουμε το διάγραμμα διασποράς πειραματικών δεδομένων συσχέτισης δύο μεταβλητών x και y</a:t>
            </a:r>
          </a:p>
          <a:p>
            <a:r>
              <a:rPr lang="el-GR" sz="2400" dirty="0"/>
              <a:t>Πως μπορούμε να υπολογίσουμε την ευθεία γραμμικής παλινδρόμησης, δηλαδή να υπολογίσουμε τα α &amp; β?</a:t>
            </a:r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7" y="2132856"/>
            <a:ext cx="496009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9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/>
              <a:t>Ο πιο εύκολος τρόπος χάραξης της ευθείας είναι αυτός που γίνεται “με το μάτι”. Μια τέτοια ευθεία έχουμε φέρει και στο διάγραμμα διασποράς του σχήματος 16. Για να βρούμε τα </a:t>
            </a:r>
            <a:r>
              <a:rPr lang="el-GR" i="1" dirty="0"/>
              <a:t>α </a:t>
            </a:r>
            <a:r>
              <a:rPr lang="el-GR" dirty="0"/>
              <a:t>και </a:t>
            </a:r>
            <a:r>
              <a:rPr lang="el-GR" i="1" dirty="0"/>
              <a:t>β</a:t>
            </a:r>
            <a:r>
              <a:rPr lang="el-GR" dirty="0"/>
              <a:t>, εργαζόμαστε ως εξής:</a:t>
            </a:r>
          </a:p>
          <a:p>
            <a:pPr>
              <a:lnSpc>
                <a:spcPct val="120000"/>
              </a:lnSpc>
            </a:pPr>
            <a:r>
              <a:rPr lang="el-GR" dirty="0"/>
              <a:t>Επιλέγουμε δύο σημεία, έστω τα </a:t>
            </a:r>
            <a:r>
              <a:rPr lang="el-GR" i="1" dirty="0"/>
              <a:t>Γ</a:t>
            </a:r>
            <a:r>
              <a:rPr lang="el-GR" dirty="0"/>
              <a:t>(173,67) και </a:t>
            </a:r>
            <a:r>
              <a:rPr lang="el-GR" i="1" dirty="0"/>
              <a:t>Σ</a:t>
            </a:r>
            <a:r>
              <a:rPr lang="el-GR" dirty="0"/>
              <a:t>(191,86) πάνω στην ευθεία που φέραμε “με το μάτι”.</a:t>
            </a:r>
          </a:p>
          <a:p>
            <a:pPr>
              <a:lnSpc>
                <a:spcPct val="120000"/>
              </a:lnSpc>
            </a:pPr>
            <a:r>
              <a:rPr lang="el-GR" dirty="0"/>
              <a:t>Αντικαθιστούμε τις συντεταγμένες (</a:t>
            </a:r>
            <a:r>
              <a:rPr lang="el-GR" i="1" dirty="0"/>
              <a:t>x</a:t>
            </a:r>
            <a:r>
              <a:rPr lang="el-GR" dirty="0"/>
              <a:t>, </a:t>
            </a:r>
            <a:r>
              <a:rPr lang="el-GR" i="1" dirty="0"/>
              <a:t>y</a:t>
            </a:r>
            <a:r>
              <a:rPr lang="el-GR" dirty="0"/>
              <a:t>) των σημείων αυτών στην εξίσωση (1), οπότε προκύπτει το σύστημα: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Επιλύοντας το σύστημα αυτό βρίσκουμε </a:t>
            </a:r>
            <a:r>
              <a:rPr lang="el-GR" i="1" dirty="0"/>
              <a:t>α</a:t>
            </a:r>
            <a:r>
              <a:rPr lang="el-GR" dirty="0"/>
              <a:t>= -115,6 και </a:t>
            </a:r>
            <a:r>
              <a:rPr lang="el-GR" i="1" dirty="0"/>
              <a:t>β</a:t>
            </a:r>
            <a:r>
              <a:rPr lang="el-GR" dirty="0"/>
              <a:t>= 1,06 οπότε η εξίσωση της ευθείας (1) γίνεται:</a:t>
            </a:r>
          </a:p>
          <a:p>
            <a:pPr>
              <a:lnSpc>
                <a:spcPct val="120000"/>
              </a:lnSpc>
            </a:pPr>
            <a:r>
              <a:rPr lang="en-GB" dirty="0"/>
              <a:t>y= -115,6 + 1,06x………………………….. (2)</a:t>
            </a:r>
          </a:p>
          <a:p>
            <a:pPr>
              <a:lnSpc>
                <a:spcPct val="120000"/>
              </a:lnSpc>
            </a:pPr>
            <a:r>
              <a:rPr lang="el-GR" dirty="0"/>
              <a:t>Επομένως, η ευθεία που κατά τη γνώμη μας προσαρμόζεται καλύτερα στα σημεία του διαγράμματος διασποράς </a:t>
            </a:r>
            <a:r>
              <a:rPr lang="el-GR" dirty="0">
                <a:solidFill>
                  <a:srgbClr val="7030A0"/>
                </a:solidFill>
              </a:rPr>
              <a:t>διέρχεται από το σημείο (0 , -115,6) </a:t>
            </a:r>
            <a:r>
              <a:rPr lang="el-GR" dirty="0"/>
              <a:t>και έχει </a:t>
            </a:r>
            <a:r>
              <a:rPr lang="el-GR" b="1" dirty="0">
                <a:solidFill>
                  <a:srgbClr val="7030A0"/>
                </a:solidFill>
              </a:rPr>
              <a:t>συντελεστή διεύθυνσης 1,06</a:t>
            </a:r>
            <a:r>
              <a:rPr lang="el-GR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Υπολογισμός της ευθείας γραμμικής παλινδρόμησης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501008"/>
            <a:ext cx="361303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79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Βέλτιστη</a:t>
            </a:r>
            <a:r>
              <a:rPr lang="en-US" dirty="0"/>
              <a:t> </a:t>
            </a:r>
            <a:r>
              <a:rPr lang="en-US" dirty="0" err="1"/>
              <a:t>λύση</a:t>
            </a:r>
            <a:r>
              <a:rPr lang="en-US" dirty="0"/>
              <a:t> -</a:t>
            </a:r>
            <a:r>
              <a:rPr lang="el-GR" dirty="0"/>
              <a:t> </a:t>
            </a:r>
            <a:r>
              <a:rPr lang="en-US" dirty="0"/>
              <a:t>Least squares criterion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Με δεδομένο ότι μπορούν να χαραχτούν πολλές ευθείες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Ποια είναι η καλύτερη (</a:t>
            </a:r>
            <a:r>
              <a:rPr lang="el-GR" sz="2400" dirty="0" err="1"/>
              <a:t>line</a:t>
            </a:r>
            <a:r>
              <a:rPr lang="el-GR" sz="2400" dirty="0"/>
              <a:t> of </a:t>
            </a:r>
            <a:r>
              <a:rPr lang="el-GR" sz="2400" dirty="0" err="1"/>
              <a:t>best</a:t>
            </a:r>
            <a:r>
              <a:rPr lang="el-GR" sz="2400" dirty="0"/>
              <a:t> </a:t>
            </a:r>
            <a:r>
              <a:rPr lang="el-GR" sz="2400" dirty="0" err="1"/>
              <a:t>fit</a:t>
            </a:r>
            <a:r>
              <a:rPr lang="el-GR" sz="2400" dirty="0"/>
              <a:t>)?</a:t>
            </a:r>
          </a:p>
          <a:p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66094"/>
            <a:ext cx="4038600" cy="2306922"/>
          </a:xfrm>
        </p:spPr>
        <p:txBody>
          <a:bodyPr>
            <a:normAutofit/>
          </a:bodyPr>
          <a:lstStyle/>
          <a:p>
            <a:r>
              <a:rPr lang="el-GR" sz="2400" dirty="0"/>
              <a:t>Η απάντηση σε αυτό το ερώτημα δίνεται αν ελαχιστοποιήσουμε “</a:t>
            </a:r>
            <a:r>
              <a:rPr lang="en-GB" sz="2400" dirty="0"/>
              <a:t>the total sum of squares of the vertical deviations for each case”</a:t>
            </a:r>
          </a:p>
          <a:p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564904"/>
            <a:ext cx="3024336" cy="290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184" y="3933056"/>
            <a:ext cx="3810272" cy="23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02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166289-9D6F-487A-8EC9-22B14734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Βέλτιστη</a:t>
            </a:r>
            <a:r>
              <a:rPr lang="en-US" dirty="0"/>
              <a:t> </a:t>
            </a:r>
            <a:r>
              <a:rPr lang="en-US" dirty="0" err="1"/>
              <a:t>λύση</a:t>
            </a:r>
            <a:r>
              <a:rPr lang="en-US" dirty="0"/>
              <a:t> -</a:t>
            </a:r>
            <a:r>
              <a:rPr lang="el-GR" dirty="0"/>
              <a:t> </a:t>
            </a:r>
            <a:r>
              <a:rPr lang="en-US" dirty="0"/>
              <a:t>Least squares criterion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2CCCB7-200B-43C1-A06B-D2491A0EEC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Steps to find the equation of line of best fit for a set of ordered pairs (x1,y1),(x2,y2),...(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xn,yn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Step 1: Calculate the mean of the x-values and the mean of the y-values. 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</a:rPr>
              <a:t>Step 2: The following formula gives the slope of the line of best fit: 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1C1D247-00CA-41BB-815D-80BB32B87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66094"/>
            <a:ext cx="4038600" cy="5331258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3: Compute the y-intercept of the line by using the formula: 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  <a:r>
              <a:rPr lang="en-US" altLang="en-US" sz="1800" dirty="0">
                <a:latin typeface="Arial" panose="020B0604020202020204" pitchFamily="34" charset="0"/>
              </a:rPr>
              <a:t>: Use the slope </a:t>
            </a:r>
            <a:r>
              <a:rPr lang="en-US" altLang="en-US" sz="1800" i="1" dirty="0">
                <a:latin typeface="MathJax_Math"/>
              </a:rPr>
              <a:t>m </a:t>
            </a:r>
            <a:r>
              <a:rPr lang="en-US" altLang="en-US" sz="1800" dirty="0">
                <a:latin typeface="Arial" panose="020B0604020202020204" pitchFamily="34" charset="0"/>
              </a:rPr>
              <a:t>and the </a:t>
            </a:r>
            <a:r>
              <a:rPr lang="en-US" altLang="en-US" sz="1800" i="1" dirty="0">
                <a:latin typeface="MathJax_Math"/>
              </a:rPr>
              <a:t>y</a:t>
            </a:r>
            <a:r>
              <a:rPr lang="en-US" altLang="en-US" sz="1800" dirty="0"/>
              <a:t> -intercept </a:t>
            </a:r>
            <a:r>
              <a:rPr lang="en-US" altLang="en-US" sz="1800" i="1" dirty="0">
                <a:latin typeface="MathJax_Math"/>
              </a:rPr>
              <a:t>b</a:t>
            </a:r>
            <a:r>
              <a:rPr lang="en-US" altLang="en-US" sz="1800" dirty="0"/>
              <a:t> to form the equation of the line. </a:t>
            </a:r>
          </a:p>
          <a:p>
            <a:endParaRPr lang="en-US" altLang="en-US" sz="1800" dirty="0"/>
          </a:p>
          <a:p>
            <a:r>
              <a:rPr lang="en-US" sz="1800" b="1" dirty="0"/>
              <a:t>Example:  </a:t>
            </a:r>
            <a:r>
              <a:rPr lang="en-US" sz="1800" dirty="0"/>
              <a:t>Use the least square method to determine the equation of line of best fit for the data. Then plot the line. </a:t>
            </a:r>
          </a:p>
          <a:p>
            <a:endParaRPr lang="en-US" sz="1800" dirty="0"/>
          </a:p>
          <a:p>
            <a:endParaRPr lang="en-US" altLang="en-US" sz="1800" dirty="0"/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Solution: </a:t>
            </a:r>
            <a:r>
              <a:rPr lang="en-US" sz="1800" dirty="0">
                <a:hlinkClick r:id="rId2"/>
              </a:rPr>
              <a:t>https://www.varsitytutors.com/hotmath/hotmath_help/topics/line-of-best-fit</a:t>
            </a:r>
            <a:endParaRPr lang="en-US" sz="1800" dirty="0"/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65B13B-196A-44BA-99A3-BBE2A7F26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781300"/>
            <a:ext cx="1076325" cy="1295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787203-42AB-4871-9266-8D40887C3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5221148"/>
            <a:ext cx="2143125" cy="1104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8E942-4708-47DF-9D56-5BE79D61A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425" y="1772816"/>
            <a:ext cx="1362075" cy="533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3458FF-8860-48BA-9ED0-C196AE2681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4653136"/>
            <a:ext cx="22574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82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7F6D-4743-4145-B2F0-4549D9EE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criterion -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594006-3B07-4F52-845D-3E62BEF7C7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9576" y="1340768"/>
            <a:ext cx="3133725" cy="3400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7DB274-712F-457B-A2F1-C7C3DF698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931444"/>
            <a:ext cx="3600400" cy="1214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D77E4-8C2B-4703-B7BF-6CFDEFFF9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425822"/>
            <a:ext cx="4968233" cy="35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90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8488-DDD4-4A3A-82E6-00104105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criterion -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5A5DA0-F62D-442A-A0B0-CC240F98F4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82326"/>
            <a:ext cx="3395944" cy="143712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22F332-60E1-4ABD-9EFE-502A55D94C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06007" y="1525354"/>
            <a:ext cx="4746749" cy="4351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C9766A-8017-4D37-844D-9DE3B0D2F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76690"/>
            <a:ext cx="3395944" cy="16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27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7030A0"/>
                </a:solidFill>
              </a:rPr>
              <a:t>Polynomial Regression</a:t>
            </a:r>
          </a:p>
          <a:p>
            <a:pPr lvl="1"/>
            <a:r>
              <a:rPr lang="en-US" dirty="0"/>
              <a:t>A regression equation is a polynomial regression equation if the power of independent variable is more than 1. </a:t>
            </a:r>
          </a:p>
          <a:p>
            <a:pPr lvl="1"/>
            <a:r>
              <a:rPr lang="en-US" dirty="0"/>
              <a:t>The equation below represents a polynomial equation:</a:t>
            </a:r>
          </a:p>
          <a:p>
            <a:pPr lvl="1"/>
            <a:r>
              <a:rPr lang="en-GB" dirty="0"/>
              <a:t>y=</a:t>
            </a:r>
            <a:r>
              <a:rPr lang="en-GB" dirty="0" err="1"/>
              <a:t>a+b</a:t>
            </a:r>
            <a:r>
              <a:rPr lang="en-GB" dirty="0"/>
              <a:t>*x^2</a:t>
            </a:r>
          </a:p>
          <a:p>
            <a:pPr lvl="1"/>
            <a:r>
              <a:rPr lang="en-US" dirty="0"/>
              <a:t>In this regression technique, the best fit line is not a straight line.</a:t>
            </a:r>
          </a:p>
          <a:p>
            <a:pPr lvl="1"/>
            <a:r>
              <a:rPr lang="en-US" dirty="0"/>
              <a:t>It</a:t>
            </a:r>
            <a:r>
              <a:rPr lang="el-GR" dirty="0"/>
              <a:t> </a:t>
            </a:r>
            <a:r>
              <a:rPr lang="en-US" dirty="0"/>
              <a:t>is rather a curve that fits into the data points.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094"/>
            <a:ext cx="4038600" cy="273897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7030A0"/>
                </a:solidFill>
              </a:rPr>
              <a:t>Important Points</a:t>
            </a:r>
          </a:p>
          <a:p>
            <a:pPr lvl="1"/>
            <a:r>
              <a:rPr lang="en-US" dirty="0"/>
              <a:t>While there might be a temptation to fit a higher degree polynomial to get lower error, this can result in over-fitting. </a:t>
            </a:r>
          </a:p>
          <a:p>
            <a:pPr lvl="1"/>
            <a:r>
              <a:rPr lang="en-US" dirty="0"/>
              <a:t>Here is an example of how plotting can help: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365104"/>
            <a:ext cx="4144369" cy="16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3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Ερμηνεία πειραματικών δεδομένων</a:t>
            </a:r>
            <a:r>
              <a:rPr lang="en-GB" dirty="0"/>
              <a:t>:</a:t>
            </a:r>
            <a:r>
              <a:rPr lang="el-GR" dirty="0"/>
              <a:t> </a:t>
            </a:r>
            <a:r>
              <a:rPr lang="el-GR" sz="3600" dirty="0"/>
              <a:t>Συσχέτιση</a:t>
            </a:r>
            <a:endParaRPr lang="en-US" sz="3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585"/>
            <a:ext cx="3457988" cy="380964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57C489-8549-4A19-9C46-B842FF86F0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Απαντήστε τα ακόλουθα: </a:t>
            </a:r>
          </a:p>
          <a:p>
            <a:pPr lvl="1"/>
            <a:r>
              <a:rPr lang="el-GR" sz="1700" dirty="0"/>
              <a:t>Ποια από τις δύο μεταβλητές, δηλ. χωρητικότητα ζεύξης και θερμοκρασία, μπορεί να θεωρηθεί ως ανεξάρτητη μεταβλητή; </a:t>
            </a:r>
            <a:endParaRPr lang="en-US" sz="1700" dirty="0"/>
          </a:p>
          <a:p>
            <a:pPr lvl="1"/>
            <a:r>
              <a:rPr lang="el-GR" sz="1700" dirty="0"/>
              <a:t>Να υπολογιστεί ο συντελεστής συσχέτισης των δύο αυτών μεταβλητών. Είναι ισχυρός ή αδύναμος ο βαθμός συσχέτισης τους? Εξηγείστε την απάντηση σας. </a:t>
            </a:r>
            <a:endParaRPr lang="en-US" sz="1700" dirty="0"/>
          </a:p>
          <a:p>
            <a:pPr lvl="1"/>
            <a:r>
              <a:rPr lang="el-GR" sz="1700" dirty="0"/>
              <a:t>Να γίνει το αντίστοιχο διάγραμμα διασποράς. </a:t>
            </a:r>
            <a:endParaRPr lang="en-US" sz="1700" dirty="0"/>
          </a:p>
          <a:p>
            <a:pPr lvl="1"/>
            <a:r>
              <a:rPr lang="el-GR" sz="1700" dirty="0"/>
              <a:t>Να χαράξετε “με το μάτι” την ευθεία που προσαρμόζεται καλύτερα στα δεδομένα. </a:t>
            </a:r>
            <a:endParaRPr lang="en-US" sz="1700" dirty="0"/>
          </a:p>
          <a:p>
            <a:pPr lvl="1"/>
            <a:r>
              <a:rPr lang="el-GR" sz="1700" dirty="0"/>
              <a:t>Υπάρχει βέλτιστη ευθεία που προσαρμόζεται καλύτερα στα δεδομένα?</a:t>
            </a:r>
            <a:endParaRPr lang="en-US" sz="1700" dirty="0"/>
          </a:p>
          <a:p>
            <a:pPr lvl="1"/>
            <a:r>
              <a:rPr lang="el-GR" sz="1700" dirty="0"/>
              <a:t>Τι χωρητικότητα ζεύξης (</a:t>
            </a:r>
            <a:r>
              <a:rPr lang="el-GR" sz="1700" dirty="0" err="1"/>
              <a:t>link</a:t>
            </a:r>
            <a:r>
              <a:rPr lang="el-GR" sz="1700" dirty="0"/>
              <a:t> </a:t>
            </a:r>
            <a:r>
              <a:rPr lang="el-GR" sz="1700" dirty="0" err="1"/>
              <a:t>capacity</a:t>
            </a:r>
            <a:r>
              <a:rPr lang="el-GR" sz="1700" dirty="0"/>
              <a:t>) προβλέπετε κατά την περίοδο που η θερμοκρασία στο περιβάλλον του δικτύου είναι 28.5 βαθμούς? </a:t>
            </a:r>
            <a:endParaRPr lang="en-US" sz="1700" dirty="0"/>
          </a:p>
        </p:txBody>
      </p:sp>
      <p:cxnSp>
        <p:nvCxnSpPr>
          <p:cNvPr id="5" name="Straight Arrow Connector 4"/>
          <p:cNvCxnSpPr>
            <a:cxnSpLocks/>
            <a:stCxn id="10" idx="0"/>
          </p:cNvCxnSpPr>
          <p:nvPr/>
        </p:nvCxnSpPr>
        <p:spPr>
          <a:xfrm flipV="1">
            <a:off x="722415" y="5085184"/>
            <a:ext cx="249185" cy="1008112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456235" y="5085184"/>
            <a:ext cx="262805" cy="116200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1807" y="6093296"/>
            <a:ext cx="116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Μεταβλητή </a:t>
            </a:r>
            <a:r>
              <a:rPr lang="en-GB" sz="14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6328882"/>
            <a:ext cx="1194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Μεταβλητή </a:t>
            </a:r>
            <a:r>
              <a:rPr lang="en-GB" sz="14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249331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Stepwise Regression</a:t>
            </a:r>
          </a:p>
          <a:p>
            <a:pPr lvl="1"/>
            <a:r>
              <a:rPr lang="en-US" sz="2000" dirty="0"/>
              <a:t>This form of regression is used when we deal with multiple independent variables. </a:t>
            </a:r>
          </a:p>
          <a:p>
            <a:r>
              <a:rPr lang="en-GB" sz="2400" dirty="0">
                <a:solidFill>
                  <a:srgbClr val="7030A0"/>
                </a:solidFill>
              </a:rPr>
              <a:t>Ridge Regression</a:t>
            </a:r>
          </a:p>
          <a:p>
            <a:pPr lvl="1"/>
            <a:r>
              <a:rPr lang="en-US" sz="2000" dirty="0"/>
              <a:t>Ridge Regression is a technique used when the data suffers from multicollinearity (independent variables are highly correlated). </a:t>
            </a:r>
          </a:p>
          <a:p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Lasso Regression</a:t>
            </a:r>
          </a:p>
          <a:p>
            <a:pPr lvl="1"/>
            <a:r>
              <a:rPr lang="en-US" sz="2000" dirty="0"/>
              <a:t>Similar to Ridge Regression, Lasso (Least Absolute Shrinkage and Selection Operator) also penalizes the absolute size of the regression coefficients. </a:t>
            </a:r>
          </a:p>
          <a:p>
            <a:pPr lvl="1"/>
            <a:r>
              <a:rPr lang="en-US" sz="2000" dirty="0"/>
              <a:t>In addition, it is capable of reducing the variability and improving the accuracy of linear regression models. </a:t>
            </a:r>
          </a:p>
          <a:p>
            <a:r>
              <a:rPr lang="en-GB" sz="2400" dirty="0" err="1">
                <a:solidFill>
                  <a:srgbClr val="7030A0"/>
                </a:solidFill>
              </a:rPr>
              <a:t>ElasticNet</a:t>
            </a:r>
            <a:r>
              <a:rPr lang="en-GB" sz="2400" dirty="0">
                <a:solidFill>
                  <a:srgbClr val="7030A0"/>
                </a:solidFill>
              </a:rPr>
              <a:t> Regression</a:t>
            </a:r>
          </a:p>
          <a:p>
            <a:pPr lvl="1"/>
            <a:r>
              <a:rPr lang="en-US" sz="2000" dirty="0" err="1"/>
              <a:t>ElasticNet</a:t>
            </a:r>
            <a:r>
              <a:rPr lang="en-US" sz="2000" dirty="0"/>
              <a:t> is hybrid of Lasso and Ridge Regression techniques.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38758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6051"/>
            <a:ext cx="3538736" cy="389860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Ερμηνεία πειραματικών δεδομένων</a:t>
            </a:r>
            <a:r>
              <a:rPr lang="en-GB" dirty="0"/>
              <a:t>:</a:t>
            </a:r>
            <a:r>
              <a:rPr lang="el-GR" dirty="0"/>
              <a:t> </a:t>
            </a:r>
            <a:r>
              <a:rPr lang="el-GR" sz="3600" dirty="0"/>
              <a:t>Συσχέτιση</a:t>
            </a:r>
            <a:endParaRPr lang="en-US" sz="36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7200" y="5085184"/>
            <a:ext cx="514400" cy="1008112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456235" y="5085184"/>
            <a:ext cx="262805" cy="116200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1807" y="6093296"/>
            <a:ext cx="116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Μεταβλητή </a:t>
            </a:r>
            <a:r>
              <a:rPr lang="en-GB" sz="14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6328882"/>
            <a:ext cx="1194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Μεταβλητή </a:t>
            </a:r>
            <a:r>
              <a:rPr lang="en-GB" sz="1400" dirty="0"/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7984" y="1576051"/>
            <a:ext cx="4777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Διάγραμμα Διασποράς </a:t>
            </a:r>
            <a:r>
              <a:rPr lang="el-GR" sz="1600" dirty="0"/>
              <a:t>- </a:t>
            </a:r>
            <a:r>
              <a:rPr lang="en-GB" sz="1600" dirty="0"/>
              <a:t>Create Charts in Excel</a:t>
            </a:r>
          </a:p>
          <a:p>
            <a:r>
              <a:rPr lang="en-GB" sz="1600" dirty="0">
                <a:hlinkClick r:id="rId3"/>
              </a:rPr>
              <a:t>https://www.excel-easy.com/data-analysis/charts.html</a:t>
            </a:r>
            <a:r>
              <a:rPr lang="en-GB" sz="160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A5E629-B477-4F38-8585-A5898B979B3A}"/>
              </a:ext>
            </a:extLst>
          </p:cNvPr>
          <p:cNvGrpSpPr/>
          <p:nvPr/>
        </p:nvGrpSpPr>
        <p:grpSpPr>
          <a:xfrm>
            <a:off x="4480571" y="2636912"/>
            <a:ext cx="4168614" cy="3610272"/>
            <a:chOff x="4676404" y="2636912"/>
            <a:chExt cx="3972781" cy="3445175"/>
          </a:xfrm>
        </p:grpSpPr>
        <p:graphicFrame>
          <p:nvGraphicFramePr>
            <p:cNvPr id="6" name="Content Placeholder 6"/>
            <p:cNvGraphicFramePr>
              <a:graphicFrameLocks/>
            </p:cNvGraphicFramePr>
            <p:nvPr/>
          </p:nvGraphicFramePr>
          <p:xfrm>
            <a:off x="4984181" y="2728205"/>
            <a:ext cx="3665004" cy="30869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 rot="16200000">
              <a:off x="4182221" y="3131095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Μεταβλητή </a:t>
              </a:r>
              <a:r>
                <a:rPr lang="en-GB" sz="1400" b="1" dirty="0"/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08304" y="5774310"/>
              <a:ext cx="11948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/>
                <a:t>Μεταβλητή </a:t>
              </a:r>
              <a:r>
                <a:rPr lang="en-GB" sz="1400" b="1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584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Correlation describes the strength of association between variables</a:t>
            </a:r>
          </a:p>
          <a:p>
            <a:r>
              <a:rPr lang="en-US" sz="2400" dirty="0"/>
              <a:t>Regression determines the relationship between variables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780928"/>
            <a:ext cx="5184576" cy="2122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893952"/>
            <a:ext cx="2448272" cy="7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17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 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988840"/>
            <a:ext cx="1859441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6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Συσχέτιση δύο τυχαίων μεταβλητών (τ.μ.)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49263" indent="-449263"/>
            <a:r>
              <a:rPr lang="el-GR" sz="2400" dirty="0"/>
              <a:t>Δύο τυχαίες μεταβλητές X και Y μπορεί να συσχετίζονται με κάποιο τρόπο. </a:t>
            </a:r>
          </a:p>
          <a:p>
            <a:pPr marL="449263" indent="-449263"/>
            <a:r>
              <a:rPr lang="el-GR" sz="2400" dirty="0"/>
              <a:t>Αυτό συμβαίνει όταν επηρεάζει η μία την άλλη, ή αν δεν αλληλοεπηρεάζονται όταν και οι δύο επηρεάζονται από μια άλλη μεταβλητή. </a:t>
            </a:r>
          </a:p>
          <a:p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Ερωτήματα:</a:t>
            </a:r>
          </a:p>
          <a:p>
            <a:pPr lvl="1"/>
            <a:r>
              <a:rPr lang="el-GR" sz="2000" dirty="0"/>
              <a:t>Υπάρχει</a:t>
            </a:r>
            <a:r>
              <a:rPr lang="en-GB" sz="2000" dirty="0"/>
              <a:t> </a:t>
            </a:r>
            <a:r>
              <a:rPr lang="el-GR" sz="2000" dirty="0"/>
              <a:t>σχέση</a:t>
            </a:r>
            <a:r>
              <a:rPr lang="en-GB" sz="2000" dirty="0"/>
              <a:t> </a:t>
            </a:r>
            <a:r>
              <a:rPr lang="el-GR" sz="2000" dirty="0"/>
              <a:t>ανάμεσα</a:t>
            </a:r>
            <a:r>
              <a:rPr lang="en-GB" sz="2000" dirty="0"/>
              <a:t> </a:t>
            </a:r>
            <a:r>
              <a:rPr lang="el-GR" sz="2000" dirty="0"/>
              <a:t>σε</a:t>
            </a:r>
            <a:r>
              <a:rPr lang="en-GB" sz="2000" dirty="0"/>
              <a:t> </a:t>
            </a:r>
            <a:r>
              <a:rPr lang="el-GR" sz="2000" dirty="0"/>
              <a:t>δύο(ή</a:t>
            </a:r>
            <a:r>
              <a:rPr lang="en-GB" sz="2000" dirty="0"/>
              <a:t> </a:t>
            </a:r>
            <a:r>
              <a:rPr lang="el-GR" sz="2000" dirty="0"/>
              <a:t>περισσότερες) μεταβλητές?</a:t>
            </a:r>
          </a:p>
          <a:p>
            <a:pPr lvl="1"/>
            <a:r>
              <a:rPr lang="el-GR" sz="2000" dirty="0"/>
              <a:t>Αν</a:t>
            </a:r>
            <a:r>
              <a:rPr lang="en-GB" sz="2000" dirty="0"/>
              <a:t> </a:t>
            </a:r>
            <a:r>
              <a:rPr lang="el-GR" sz="2000" dirty="0"/>
              <a:t>υπάρχει</a:t>
            </a:r>
            <a:r>
              <a:rPr lang="en-GB" sz="2000" dirty="0"/>
              <a:t> </a:t>
            </a:r>
            <a:r>
              <a:rPr lang="el-GR" sz="2000" dirty="0"/>
              <a:t>σχέση</a:t>
            </a:r>
            <a:r>
              <a:rPr lang="en-GB" sz="2000" dirty="0"/>
              <a:t> </a:t>
            </a:r>
            <a:r>
              <a:rPr lang="el-GR" sz="2000" dirty="0"/>
              <a:t>ποια</a:t>
            </a:r>
            <a:r>
              <a:rPr lang="en-GB" sz="2000" dirty="0"/>
              <a:t> </a:t>
            </a:r>
            <a:r>
              <a:rPr lang="el-GR" sz="2000" dirty="0"/>
              <a:t>είναι η</a:t>
            </a:r>
            <a:r>
              <a:rPr lang="en-GB" sz="2000" dirty="0"/>
              <a:t> </a:t>
            </a:r>
            <a:r>
              <a:rPr lang="el-GR" sz="2000" dirty="0"/>
              <a:t>φύση</a:t>
            </a:r>
            <a:r>
              <a:rPr lang="en-GB" sz="2000" dirty="0"/>
              <a:t> </a:t>
            </a:r>
            <a:r>
              <a:rPr lang="el-GR" sz="2000" dirty="0"/>
              <a:t>της</a:t>
            </a:r>
            <a:r>
              <a:rPr lang="en-GB" sz="2000" dirty="0"/>
              <a:t> </a:t>
            </a:r>
            <a:r>
              <a:rPr lang="el-GR" sz="2000" dirty="0"/>
              <a:t>σχέσης</a:t>
            </a:r>
            <a:r>
              <a:rPr lang="en-GB" sz="2000" dirty="0"/>
              <a:t> </a:t>
            </a:r>
            <a:r>
              <a:rPr lang="el-GR" sz="2000" dirty="0"/>
              <a:t>αυτής?</a:t>
            </a:r>
          </a:p>
          <a:p>
            <a:r>
              <a:rPr lang="el-GR" sz="2400" dirty="0">
                <a:solidFill>
                  <a:srgbClr val="7030A0"/>
                </a:solidFill>
              </a:rPr>
              <a:t>Συσχέτιση</a:t>
            </a:r>
            <a:r>
              <a:rPr lang="el-GR" sz="2400" dirty="0"/>
              <a:t>: μέτρο σχέσης ανάμεσα σε μεταβλητές</a:t>
            </a:r>
          </a:p>
          <a:p>
            <a:pPr lvl="1"/>
            <a:r>
              <a:rPr lang="el-GR" sz="2000" dirty="0"/>
              <a:t>Θετικά συσχετισμένες</a:t>
            </a:r>
          </a:p>
          <a:p>
            <a:pPr lvl="1"/>
            <a:r>
              <a:rPr lang="el-GR" sz="2000" dirty="0"/>
              <a:t>Αρνητικά συσχετισμένες</a:t>
            </a:r>
          </a:p>
          <a:p>
            <a:pPr lvl="1"/>
            <a:r>
              <a:rPr lang="el-GR" sz="2000" dirty="0"/>
              <a:t>Ασυσχέτιστες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7652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Συσχέτιση δύο τυχαίων μεταβλητών (τ.μ.)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49263" indent="-449263"/>
            <a:r>
              <a:rPr lang="el-GR" sz="2000" dirty="0"/>
              <a:t>Μόνο προφανείς σχέσεις μπορούν να βρεθούν εύκολα, μέσω της οπτικής επισκόπησης ενός διαγράμματος διασποράς.</a:t>
            </a:r>
          </a:p>
          <a:p>
            <a:pPr marL="449263" indent="-449263"/>
            <a:r>
              <a:rPr lang="el-GR" sz="2000" dirty="0"/>
              <a:t>Μπορούμε όμως, χρησιμοποιώντας στατιστική, να κάνουμε παρατηρήσεις  αναφορικά με τη σχέση μεταξύ μεταβλητών</a:t>
            </a:r>
            <a:r>
              <a:rPr lang="en-US" sz="2000" dirty="0"/>
              <a:t>.</a:t>
            </a:r>
          </a:p>
          <a:p>
            <a:pPr marL="449263" indent="-449263"/>
            <a:r>
              <a:rPr lang="el-GR" sz="2000" dirty="0"/>
              <a:t>Συγκεκριμένα, θα χρησιμοποιήσουμε στατιστική για να</a:t>
            </a:r>
            <a:r>
              <a:rPr lang="en-US" sz="2000" dirty="0"/>
              <a:t>:</a:t>
            </a:r>
          </a:p>
          <a:p>
            <a:pPr marL="630238" lvl="1" indent="-230188"/>
            <a:r>
              <a:rPr lang="el-GR" sz="1800" dirty="0"/>
              <a:t>Υπολογίσουμε τη σχέση μεταξύ μεταβλητών και</a:t>
            </a:r>
          </a:p>
          <a:p>
            <a:pPr marL="630238" lvl="1" indent="-230188"/>
            <a:r>
              <a:rPr lang="el-GR" sz="1800" dirty="0"/>
              <a:t>Προβλέψουμε την τιμή της εξαρτημένης μεταβλητής για οποιαδήποτε τιμή της ανεξάρτητης μεταβλητής (</a:t>
            </a:r>
            <a:r>
              <a:rPr lang="en-GB" sz="1800" dirty="0"/>
              <a:t>Predict response of variable</a:t>
            </a:r>
            <a:r>
              <a:rPr lang="el-GR" sz="1800" dirty="0"/>
              <a:t>)</a:t>
            </a:r>
            <a:endParaRPr lang="en-GB" sz="1800" dirty="0"/>
          </a:p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4151401" cy="31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1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/>
              <a:t>Διασπορά </a:t>
            </a:r>
            <a:r>
              <a:rPr lang="el-GR" sz="2800" dirty="0"/>
              <a:t>ή </a:t>
            </a:r>
            <a:r>
              <a:rPr lang="el-GR" sz="2800" b="1" dirty="0"/>
              <a:t>διακύμανση</a:t>
            </a:r>
            <a:r>
              <a:rPr lang="el-GR" sz="2800" dirty="0"/>
              <a:t>(</a:t>
            </a:r>
            <a:r>
              <a:rPr lang="en-GB" sz="2800" i="1" dirty="0"/>
              <a:t>variance</a:t>
            </a:r>
            <a:r>
              <a:rPr lang="en-GB" sz="2800" dirty="0"/>
              <a:t>) </a:t>
            </a:r>
            <a:r>
              <a:rPr lang="el-GR" sz="2800" dirty="0"/>
              <a:t>μιας μεταβλητής:</a:t>
            </a:r>
          </a:p>
          <a:p>
            <a:endParaRPr lang="en-GB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800" b="1" dirty="0"/>
              <a:t>Ερμηνεία: </a:t>
            </a:r>
            <a:r>
              <a:rPr lang="el-GR" sz="2800" dirty="0"/>
              <a:t>το μέσο ποσό μεταβλητότητας των παρατηρήσεων από τη μέση τιμή τους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Μέτρηση μεταβλητότητας μιας μεταβλητής – διασπορά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924944"/>
            <a:ext cx="7016518" cy="14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9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b="1" dirty="0" err="1"/>
              <a:t>Συνδιασπορά</a:t>
            </a:r>
            <a:r>
              <a:rPr lang="en-GB" sz="2800" b="1" dirty="0"/>
              <a:t> </a:t>
            </a:r>
            <a:r>
              <a:rPr lang="el-GR" sz="2800" dirty="0"/>
              <a:t>ή</a:t>
            </a:r>
            <a:r>
              <a:rPr lang="en-GB" sz="2800" dirty="0"/>
              <a:t> </a:t>
            </a:r>
            <a:r>
              <a:rPr lang="el-GR" sz="2800" b="1" dirty="0" err="1"/>
              <a:t>συνδιακύμανση</a:t>
            </a:r>
            <a:r>
              <a:rPr lang="en-GB" sz="2800" b="1" dirty="0"/>
              <a:t> </a:t>
            </a:r>
            <a:r>
              <a:rPr lang="el-GR" sz="2800" dirty="0"/>
              <a:t>(</a:t>
            </a:r>
            <a:r>
              <a:rPr lang="en-GB" sz="2800" i="1" dirty="0"/>
              <a:t>covariance</a:t>
            </a:r>
            <a:r>
              <a:rPr lang="en-GB" sz="2800" dirty="0"/>
              <a:t>) </a:t>
            </a:r>
            <a:r>
              <a:rPr lang="el-GR" sz="2800" dirty="0"/>
              <a:t>δύο</a:t>
            </a:r>
            <a:r>
              <a:rPr lang="en-GB" sz="2800" dirty="0"/>
              <a:t> </a:t>
            </a:r>
            <a:r>
              <a:rPr lang="el-GR" sz="2800" dirty="0"/>
              <a:t>μεταβλητών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l-GR" sz="2800" dirty="0"/>
          </a:p>
          <a:p>
            <a:r>
              <a:rPr lang="el-GR" sz="2800" dirty="0"/>
              <a:t>Ερμηνεία: </a:t>
            </a:r>
            <a:endParaRPr lang="en-US" sz="2800" dirty="0"/>
          </a:p>
          <a:p>
            <a:pPr lvl="1"/>
            <a:r>
              <a:rPr lang="el-GR" dirty="0"/>
              <a:t>Το μέσο ποσό της </a:t>
            </a:r>
            <a:r>
              <a:rPr lang="en-GB" dirty="0">
                <a:solidFill>
                  <a:srgbClr val="7030A0"/>
                </a:solidFill>
              </a:rPr>
              <a:t>“</a:t>
            </a:r>
            <a:r>
              <a:rPr lang="el-GR" dirty="0">
                <a:solidFill>
                  <a:srgbClr val="7030A0"/>
                </a:solidFill>
              </a:rPr>
              <a:t>ταυτόχρονης</a:t>
            </a:r>
            <a:r>
              <a:rPr lang="en-GB" dirty="0">
                <a:solidFill>
                  <a:srgbClr val="7030A0"/>
                </a:solidFill>
              </a:rPr>
              <a:t>”</a:t>
            </a:r>
            <a:r>
              <a:rPr lang="el-GR" dirty="0">
                <a:solidFill>
                  <a:srgbClr val="7030A0"/>
                </a:solidFill>
              </a:rPr>
              <a:t> </a:t>
            </a:r>
            <a:r>
              <a:rPr lang="el-GR" dirty="0"/>
              <a:t>μεταβλητότητας</a:t>
            </a:r>
            <a:r>
              <a:rPr lang="en-GB" dirty="0"/>
              <a:t> </a:t>
            </a:r>
            <a:r>
              <a:rPr lang="el-GR" dirty="0"/>
              <a:t>των</a:t>
            </a:r>
            <a:r>
              <a:rPr lang="en-GB" dirty="0"/>
              <a:t> </a:t>
            </a:r>
            <a:r>
              <a:rPr lang="el-GR" dirty="0"/>
              <a:t>x και y</a:t>
            </a:r>
            <a:r>
              <a:rPr lang="en-GB" dirty="0"/>
              <a:t> </a:t>
            </a:r>
            <a:r>
              <a:rPr lang="el-GR" dirty="0"/>
              <a:t>από τις μέσες τιμές τους</a:t>
            </a:r>
          </a:p>
          <a:p>
            <a:r>
              <a:rPr lang="el-GR" dirty="0"/>
              <a:t>Κεντρική ιδέα: </a:t>
            </a:r>
          </a:p>
          <a:p>
            <a:pPr lvl="1"/>
            <a:r>
              <a:rPr lang="el-GR" i="1" dirty="0"/>
              <a:t>Αν πράγματι οι δύο μεταβλητές σχετίζονται, τότε </a:t>
            </a:r>
            <a:r>
              <a:rPr lang="el-GR" i="1" dirty="0">
                <a:solidFill>
                  <a:srgbClr val="7030A0"/>
                </a:solidFill>
              </a:rPr>
              <a:t>όπως μεταβάλλεται η μια (x) γύρω από τη μέση τιμή της</a:t>
            </a:r>
            <a:r>
              <a:rPr lang="el-GR" i="1" dirty="0"/>
              <a:t>, </a:t>
            </a:r>
            <a:r>
              <a:rPr lang="el-GR" i="1" dirty="0">
                <a:solidFill>
                  <a:srgbClr val="7030A0"/>
                </a:solidFill>
              </a:rPr>
              <a:t>με</a:t>
            </a:r>
            <a:r>
              <a:rPr lang="el-GR" i="1" dirty="0"/>
              <a:t> </a:t>
            </a:r>
            <a:r>
              <a:rPr lang="el-GR" i="1" dirty="0">
                <a:solidFill>
                  <a:srgbClr val="7030A0"/>
                </a:solidFill>
              </a:rPr>
              <a:t>παρόμοιο τρόπο (ή με ακριβώς αντίθετο τρόπο) θα μεταβάλλεται και η άλλη (y)</a:t>
            </a:r>
            <a:r>
              <a:rPr lang="en-GB" i="1" dirty="0">
                <a:solidFill>
                  <a:srgbClr val="7030A0"/>
                </a:solidFill>
              </a:rPr>
              <a:t> </a:t>
            </a:r>
            <a:r>
              <a:rPr lang="el-GR" i="1" dirty="0">
                <a:solidFill>
                  <a:srgbClr val="7030A0"/>
                </a:solidFill>
              </a:rPr>
              <a:t>γύρω από τη μέση τιμή της.</a:t>
            </a:r>
            <a:endParaRPr lang="el-GR" dirty="0">
              <a:solidFill>
                <a:srgbClr val="7030A0"/>
              </a:solidFill>
            </a:endParaRPr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Μέτρηση </a:t>
            </a:r>
            <a:r>
              <a:rPr lang="el-GR" sz="3600" dirty="0" err="1"/>
              <a:t>συμμεταβλητότητας</a:t>
            </a:r>
            <a:r>
              <a:rPr lang="el-GR" sz="3600" dirty="0"/>
              <a:t> δύο μεταβλητών - </a:t>
            </a:r>
            <a:r>
              <a:rPr lang="el-GR" sz="3600" dirty="0" err="1"/>
              <a:t>συνδιασπορά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04864"/>
            <a:ext cx="5688632" cy="11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1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66094"/>
            <a:ext cx="3754760" cy="5331258"/>
          </a:xfrm>
        </p:spPr>
        <p:txBody>
          <a:bodyPr>
            <a:normAutofit/>
          </a:bodyPr>
          <a:lstStyle/>
          <a:p>
            <a:r>
              <a:rPr lang="el-GR" sz="2000" dirty="0"/>
              <a:t>Σε δείγμα 5 ατόμων προβλήθηκε ένας αριθμός από διαφημίσεις για μια σοκολάτα και την επόμενη εβδομάδα μετρήθηκε πόσες σοκολάτες αγόρασε ο καθένας</a:t>
            </a:r>
          </a:p>
          <a:p>
            <a:pPr lvl="1"/>
            <a:r>
              <a:rPr lang="el-GR" sz="1800" dirty="0"/>
              <a:t>Μεταβλητή </a:t>
            </a:r>
            <a:r>
              <a:rPr lang="en-GB" sz="1800" dirty="0"/>
              <a:t>X</a:t>
            </a:r>
            <a:r>
              <a:rPr lang="el-GR" sz="1800" dirty="0"/>
              <a:t> = ο αριθμός των διαφημίσεων που παρακολούθησαν</a:t>
            </a:r>
          </a:p>
          <a:p>
            <a:pPr lvl="1"/>
            <a:r>
              <a:rPr lang="el-GR" sz="1800" dirty="0"/>
              <a:t>Μεταβλητή </a:t>
            </a:r>
            <a:r>
              <a:rPr lang="en-GB" sz="1800" dirty="0"/>
              <a:t>Y = </a:t>
            </a:r>
            <a:r>
              <a:rPr lang="el-GR" sz="1800" dirty="0"/>
              <a:t>Πόσες σοκολάτες αγόρασε ο καθένας σε μια εβδομάδα.</a:t>
            </a:r>
          </a:p>
          <a:p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979" y="1556792"/>
            <a:ext cx="440478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6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Διαφορά τιμών των μεταβλητών από τις μέσες τιμές τους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094"/>
            <a:ext cx="3106688" cy="5331258"/>
          </a:xfrm>
        </p:spPr>
        <p:txBody>
          <a:bodyPr>
            <a:normAutofit/>
          </a:bodyPr>
          <a:lstStyle/>
          <a:p>
            <a:r>
              <a:rPr lang="el-GR" sz="2400" dirty="0"/>
              <a:t>Γενικά παρατηρούμε ομοιότητα στη συμπεριφορά των μεταβλητών ως προς τη μεταβλητότητά τους γύρω από τις μέσες τιμές τους</a:t>
            </a:r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566" y="1556793"/>
            <a:ext cx="497183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03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1899</Words>
  <Application>Microsoft Office PowerPoint</Application>
  <PresentationFormat>On-screen Show (4:3)</PresentationFormat>
  <Paragraphs>265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MathJax_Math</vt:lpstr>
      <vt:lpstr>Times New Roman</vt:lpstr>
      <vt:lpstr>Wingdings</vt:lpstr>
      <vt:lpstr>Office Theme</vt:lpstr>
      <vt:lpstr>Research Methods &amp; Project Management  Ανάλυση δεδομένων – Συσχέτιση και Παλινδρόμηση (Correlation &amp; Regression Analysis) </vt:lpstr>
      <vt:lpstr>Research process … application of the SM</vt:lpstr>
      <vt:lpstr>Ερμηνεία πειραματικών δεδομένων: Συσχέτιση</vt:lpstr>
      <vt:lpstr>Συσχέτιση δύο τυχαίων μεταβλητών (τ.μ.)</vt:lpstr>
      <vt:lpstr>Συσχέτιση δύο τυχαίων μεταβλητών (τ.μ.)</vt:lpstr>
      <vt:lpstr>Μέτρηση μεταβλητότητας μιας μεταβλητής – διασπορά</vt:lpstr>
      <vt:lpstr>Μέτρηση συμμεταβλητότητας δύο μεταβλητών - συνδιασπορά</vt:lpstr>
      <vt:lpstr>Παράδειγμα</vt:lpstr>
      <vt:lpstr>Διαφορά τιμών των μεταβλητών από τις μέσες τιμές τους</vt:lpstr>
      <vt:lpstr>Ο συντελεστής συσχέτισης ρ</vt:lpstr>
      <vt:lpstr>Ο συντελεστής συσχέτισης ρ/r</vt:lpstr>
      <vt:lpstr>Διάγραμμα διασποράς &amp; συντελεστής συσχέτισης</vt:lpstr>
      <vt:lpstr>Διάγραμμα διασποράς</vt:lpstr>
      <vt:lpstr>Συντελεστής συσχέτισης</vt:lpstr>
      <vt:lpstr>Τιμές και ερμηνεία του συντελεστή συσχέτισης</vt:lpstr>
      <vt:lpstr>Συσχέτιση δύο τυχαίων μεταβλητών (τ.μ.)</vt:lpstr>
      <vt:lpstr>Συμπεράσματα</vt:lpstr>
      <vt:lpstr>Μοντελοποίηση της συσχέτισης</vt:lpstr>
      <vt:lpstr>Το πρόβλημα της γραμμικής παλινδρόμησης</vt:lpstr>
      <vt:lpstr>Απλή γραμμική παλινδρόμηση  Simple linear regression</vt:lpstr>
      <vt:lpstr>Απλή γραμμική παλινδρόμιση Simple linear regression</vt:lpstr>
      <vt:lpstr>Ευθείες γραμμικής παλινδρόμησης</vt:lpstr>
      <vt:lpstr>Παράδειγμα -Διάγραμμα Διασποράς πειραματικών δεδομένων</vt:lpstr>
      <vt:lpstr>Υπολογισμός της ευθείας γραμμικής παλινδρόμησης</vt:lpstr>
      <vt:lpstr>Βέλτιστη λύση - Least squares criterion</vt:lpstr>
      <vt:lpstr>Βέλτιστη λύση - Least squares criterion</vt:lpstr>
      <vt:lpstr>Least squares criterion - Example</vt:lpstr>
      <vt:lpstr>Least squares criterion - Example</vt:lpstr>
      <vt:lpstr>Types of Regression</vt:lpstr>
      <vt:lpstr>Types of Regression</vt:lpstr>
      <vt:lpstr>Ερμηνεία πειραματικών δεδομένων: Συσχέτιση</vt:lpstr>
      <vt:lpstr>Regression</vt:lpstr>
      <vt:lpstr>Q &amp; 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Manolis Tsiknakis</dc:creator>
  <cp:lastModifiedBy>Manolis Tsiknakis</cp:lastModifiedBy>
  <cp:revision>148</cp:revision>
  <dcterms:created xsi:type="dcterms:W3CDTF">2012-02-08T15:04:00Z</dcterms:created>
  <dcterms:modified xsi:type="dcterms:W3CDTF">2025-02-11T14:21:37Z</dcterms:modified>
</cp:coreProperties>
</file>