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607" r:id="rId6"/>
    <p:sldId id="608" r:id="rId7"/>
    <p:sldId id="609" r:id="rId8"/>
    <p:sldId id="611" r:id="rId9"/>
    <p:sldId id="614" r:id="rId10"/>
    <p:sldId id="615" r:id="rId11"/>
    <p:sldId id="616" r:id="rId12"/>
    <p:sldId id="586" r:id="rId13"/>
    <p:sldId id="626" r:id="rId14"/>
    <p:sldId id="627" r:id="rId15"/>
    <p:sldId id="382" r:id="rId16"/>
    <p:sldId id="395" r:id="rId17"/>
    <p:sldId id="567" r:id="rId18"/>
    <p:sldId id="396" r:id="rId19"/>
    <p:sldId id="356" r:id="rId20"/>
    <p:sldId id="572" r:id="rId21"/>
    <p:sldId id="597" r:id="rId22"/>
    <p:sldId id="575" r:id="rId23"/>
    <p:sldId id="573" r:id="rId24"/>
    <p:sldId id="574" r:id="rId25"/>
    <p:sldId id="604" r:id="rId26"/>
    <p:sldId id="625" r:id="rId27"/>
    <p:sldId id="617" r:id="rId28"/>
    <p:sldId id="618" r:id="rId29"/>
    <p:sldId id="619" r:id="rId30"/>
    <p:sldId id="620" r:id="rId31"/>
    <p:sldId id="622" r:id="rId32"/>
    <p:sldId id="606" r:id="rId33"/>
    <p:sldId id="53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7" d="100"/>
          <a:sy n="97" d="100"/>
        </p:scale>
        <p:origin x="986" y="58"/>
      </p:cViewPr>
      <p:guideLst>
        <p:guide orient="horz" pos="306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A17ECD-5921-4308-A734-A402ABC899CB}" type="datetimeFigureOut">
              <a:rPr lang="el-GR"/>
              <a:pPr>
                <a:defRPr/>
              </a:pPr>
              <a:t>8/10/2025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EE0C11-2506-4905-BF35-DD1DD5DA9783}" type="slidenum">
              <a:rPr lang="el-GR"/>
              <a:pPr>
                <a:defRPr/>
              </a:pPr>
              <a:t>‹#›</a:t>
            </a:fld>
            <a:endParaRPr lang="el-GR"/>
          </a:p>
        </p:txBody>
      </p:sp>
    </p:spTree>
    <p:extLst>
      <p:ext uri="{BB962C8B-B14F-4D97-AF65-F5344CB8AC3E}">
        <p14:creationId xmlns:p14="http://schemas.microsoft.com/office/powerpoint/2010/main" val="2646132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625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96260" name="Θέση αριθμού διαφάνειας 3"/>
          <p:cNvSpPr>
            <a:spLocks noGrp="1"/>
          </p:cNvSpPr>
          <p:nvPr>
            <p:ph type="sldNum" sz="quarter" idx="5"/>
          </p:nvPr>
        </p:nvSpPr>
        <p:spPr bwMode="auto">
          <a:noFill/>
          <a:ln>
            <a:miter lim="800000"/>
            <a:headEnd/>
            <a:tailEnd/>
          </a:ln>
        </p:spPr>
        <p:txBody>
          <a:bodyPr/>
          <a:lstStyle/>
          <a:p>
            <a:fld id="{93256541-E71F-4FF5-A2E7-1BC01F19F74E}" type="slidenum">
              <a:rPr lang="el-GR"/>
              <a:pPr/>
              <a:t>15</a:t>
            </a:fld>
            <a:endParaRPr lang="el-GR"/>
          </a:p>
        </p:txBody>
      </p:sp>
    </p:spTree>
    <p:extLst>
      <p:ext uri="{BB962C8B-B14F-4D97-AF65-F5344CB8AC3E}">
        <p14:creationId xmlns:p14="http://schemas.microsoft.com/office/powerpoint/2010/main" val="92226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523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95236" name="Θέση αριθμού διαφάνειας 3"/>
          <p:cNvSpPr>
            <a:spLocks noGrp="1"/>
          </p:cNvSpPr>
          <p:nvPr>
            <p:ph type="sldNum" sz="quarter" idx="5"/>
          </p:nvPr>
        </p:nvSpPr>
        <p:spPr bwMode="auto">
          <a:noFill/>
          <a:ln>
            <a:miter lim="800000"/>
            <a:headEnd/>
            <a:tailEnd/>
          </a:ln>
        </p:spPr>
        <p:txBody>
          <a:bodyPr/>
          <a:lstStyle/>
          <a:p>
            <a:fld id="{409A43A8-BAAA-446D-BE27-60B12F37DE64}" type="slidenum">
              <a:rPr lang="el-GR"/>
              <a:pPr/>
              <a:t>21</a:t>
            </a:fld>
            <a:endParaRPr lang="el-GR"/>
          </a:p>
        </p:txBody>
      </p:sp>
    </p:spTree>
    <p:extLst>
      <p:ext uri="{BB962C8B-B14F-4D97-AF65-F5344CB8AC3E}">
        <p14:creationId xmlns:p14="http://schemas.microsoft.com/office/powerpoint/2010/main" val="31472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txBox="1">
            <a:spLocks noGrp="1" noRot="1" noChangeAspect="1" noChangeArrowheads="1" noTextEdit="1"/>
          </p:cNvSpPr>
          <p:nvPr>
            <p:ph type="sldImg"/>
          </p:nvPr>
        </p:nvSpPr>
        <p:spPr>
          <a:xfrm>
            <a:off x="1092200" y="933450"/>
            <a:ext cx="4483100" cy="33639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1" name="Text Box 2"/>
          <p:cNvSpPr txBox="1">
            <a:spLocks noGrp="1" noChangeArrowheads="1"/>
          </p:cNvSpPr>
          <p:nvPr>
            <p:ph type="body" idx="1"/>
          </p:nvPr>
        </p:nvSpPr>
        <p:spPr>
          <a:xfrm>
            <a:off x="1032343" y="4623954"/>
            <a:ext cx="4608419" cy="3734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E.g. search engines, robots, image processing</a:t>
            </a:r>
          </a:p>
        </p:txBody>
      </p:sp>
    </p:spTree>
    <p:extLst>
      <p:ext uri="{BB962C8B-B14F-4D97-AF65-F5344CB8AC3E}">
        <p14:creationId xmlns:p14="http://schemas.microsoft.com/office/powerpoint/2010/main" val="231182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1092200" y="933450"/>
            <a:ext cx="4483100" cy="33639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p:cNvSpPr txBox="1">
            <a:spLocks noGrp="1" noChangeArrowheads="1"/>
          </p:cNvSpPr>
          <p:nvPr>
            <p:ph type="body" idx="1"/>
          </p:nvPr>
        </p:nvSpPr>
        <p:spPr>
          <a:xfrm>
            <a:off x="1032343" y="4623954"/>
            <a:ext cx="4608419" cy="373495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6077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Users\tsiknaki\Documents\My  Cources on BMI_University of Crete\Innovation\innovation_NICE.jpg"/>
          <p:cNvPicPr>
            <a:picLocks noChangeAspect="1" noChangeArrowheads="1"/>
          </p:cNvPicPr>
          <p:nvPr userDrawn="1"/>
        </p:nvPicPr>
        <p:blipFill>
          <a:blip r:embed="rId2" cstate="print"/>
          <a:srcRect/>
          <a:stretch>
            <a:fillRect/>
          </a:stretch>
        </p:blipFill>
        <p:spPr bwMode="auto">
          <a:xfrm>
            <a:off x="-7938" y="-3175"/>
            <a:ext cx="9159876" cy="14493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a:solidFill>
                  <a:srgbClr val="7030A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D19F8DD4-A3F9-4831-B3C7-A6567AB3C1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341313" y="1233488"/>
            <a:ext cx="8458200" cy="141287"/>
          </a:xfrm>
          <a:prstGeom prst="rect">
            <a:avLst/>
          </a:prstGeom>
          <a:noFill/>
          <a:ln w="9525">
            <a:noFill/>
            <a:miter lim="800000"/>
            <a:headEnd/>
            <a:tailEnd/>
          </a:ln>
        </p:spPr>
      </p:pic>
      <p:sp>
        <p:nvSpPr>
          <p:cNvPr id="3" name="Content Placeholder 2"/>
          <p:cNvSpPr>
            <a:spLocks noGrp="1"/>
          </p:cNvSpPr>
          <p:nvPr>
            <p:ph idx="1"/>
          </p:nvPr>
        </p:nvSpPr>
        <p:spPr>
          <a:xfrm>
            <a:off x="457200" y="1412776"/>
            <a:ext cx="8229600" cy="5256584"/>
          </a:xfrm>
          <a:noFill/>
          <a:ln>
            <a:noFill/>
          </a:ln>
        </p:spPr>
        <p:txBody>
          <a:bodyPr/>
          <a:lstStyle>
            <a:lvl1pPr marL="457200" indent="-457200">
              <a:buClr>
                <a:schemeClr val="accent6">
                  <a:lumMod val="75000"/>
                </a:schemeClr>
              </a:buClr>
              <a:buFont typeface="Wingdings" pitchFamily="2" charset="2"/>
              <a:buChar char="v"/>
              <a:defRPr/>
            </a:lvl1pPr>
            <a:lvl2pPr marL="803275" indent="-346075">
              <a:buClr>
                <a:schemeClr val="tx2">
                  <a:lumMod val="75000"/>
                </a:schemeClr>
              </a:buClr>
              <a:buFont typeface="Wingdings" pitchFamily="2" charset="2"/>
              <a:buChar char="§"/>
              <a:defRPr/>
            </a:lvl2pPr>
            <a:lvl3pPr marL="1260475" indent="-346075">
              <a:buFont typeface="Wingdings" pitchFamily="2" charset="2"/>
              <a:buChar char="ü"/>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274638"/>
            <a:ext cx="8219256" cy="922114"/>
          </a:xfrm>
        </p:spPr>
        <p:txBody>
          <a:bodyPr>
            <a:normAutofit/>
          </a:bodyPr>
          <a:lstStyle>
            <a:lvl1pPr>
              <a:defRPr sz="4000">
                <a:solidFill>
                  <a:srgbClr val="002060"/>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341313" y="1211263"/>
            <a:ext cx="8458200" cy="141287"/>
          </a:xfrm>
          <a:prstGeom prst="rect">
            <a:avLst/>
          </a:prstGeom>
          <a:noFill/>
          <a:ln w="9525">
            <a:noFill/>
            <a:miter lim="800000"/>
            <a:headEnd/>
            <a:tailEnd/>
          </a:ln>
        </p:spPr>
      </p:pic>
      <p:sp>
        <p:nvSpPr>
          <p:cNvPr id="2" name="Title 1"/>
          <p:cNvSpPr>
            <a:spLocks noGrp="1"/>
          </p:cNvSpPr>
          <p:nvPr>
            <p:ph type="title"/>
          </p:nvPr>
        </p:nvSpPr>
        <p:spPr>
          <a:xfrm>
            <a:off x="457200" y="274638"/>
            <a:ext cx="8219256" cy="922114"/>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457200" y="1412776"/>
            <a:ext cx="4038600" cy="5184576"/>
          </a:xfrm>
        </p:spPr>
        <p:txBody>
          <a:bodyPr/>
          <a:lstStyle>
            <a:lvl1pPr marL="342900" indent="-3429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2776"/>
            <a:ext cx="4038600" cy="5184576"/>
          </a:xfrm>
        </p:spPr>
        <p:txBody>
          <a:bodyPr/>
          <a:lstStyle>
            <a:lvl1pPr marL="342900" indent="-3429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341313" y="1385888"/>
            <a:ext cx="8458200" cy="141287"/>
          </a:xfrm>
          <a:prstGeom prst="rect">
            <a:avLst/>
          </a:prstGeom>
          <a:noFill/>
          <a:ln w="9525">
            <a:noFill/>
            <a:miter lim="800000"/>
            <a:headEnd/>
            <a:tailEnd/>
          </a:ln>
        </p:spPr>
      </p:pic>
      <p:sp>
        <p:nvSpPr>
          <p:cNvPr id="8" name="Title 1"/>
          <p:cNvSpPr>
            <a:spLocks noGrp="1"/>
          </p:cNvSpPr>
          <p:nvPr>
            <p:ph type="title"/>
          </p:nvPr>
        </p:nvSpPr>
        <p:spPr>
          <a:xfrm>
            <a:off x="457200" y="274638"/>
            <a:ext cx="8219256" cy="1066130"/>
          </a:xfrm>
        </p:spPr>
        <p:txBody>
          <a:bodyPr>
            <a:normAutofit/>
          </a:bodyPr>
          <a:lstStyle>
            <a:lvl1pPr>
              <a:defRPr sz="4000">
                <a:solidFill>
                  <a:srgbClr val="002060"/>
                </a:solidFill>
              </a:defRPr>
            </a:lvl1pPr>
          </a:lstStyle>
          <a:p>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42ED105A-4FFB-49D9-A42B-386734ADA4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611560" y="2780928"/>
            <a:ext cx="8219256" cy="1066130"/>
          </a:xfrm>
        </p:spPr>
        <p:txBody>
          <a:bodyPr>
            <a:normAutofit/>
          </a:bodyPr>
          <a:lstStyle>
            <a:lvl1pPr>
              <a:defRPr sz="4000">
                <a:solidFill>
                  <a:srgbClr val="002060"/>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A925EB1-B492-45DF-9096-1DF01B6345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SzJ46YA_Ra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a1zDuOPkMSw" TargetMode="External"/><Relationship Id="rId2" Type="http://schemas.openxmlformats.org/officeDocument/2006/relationships/hyperlink" Target="http://www.cs.virginia.edu/~robins/YouAndYourResearch.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2232248"/>
          </a:xfrm>
        </p:spPr>
        <p:txBody>
          <a:bodyPr rtlCol="0">
            <a:normAutofit fontScale="90000"/>
          </a:bodyPr>
          <a:lstStyle/>
          <a:p>
            <a:pPr eaLnBrk="1" fontAlgn="auto" hangingPunct="1">
              <a:spcAft>
                <a:spcPts val="0"/>
              </a:spcAft>
              <a:defRPr/>
            </a:pPr>
            <a:r>
              <a:rPr lang="en-US" dirty="0"/>
              <a:t>Research Methods and Project Management</a:t>
            </a:r>
            <a:br>
              <a:rPr lang="en-US" dirty="0"/>
            </a:br>
            <a:br>
              <a:rPr lang="en-US" dirty="0"/>
            </a:br>
            <a:r>
              <a:rPr lang="en-US" sz="4000" dirty="0"/>
              <a:t>Lecture 1 – The Scientific Method</a:t>
            </a:r>
          </a:p>
        </p:txBody>
      </p:sp>
      <p:sp>
        <p:nvSpPr>
          <p:cNvPr id="3" name="Subtitle 2"/>
          <p:cNvSpPr>
            <a:spLocks noGrp="1"/>
          </p:cNvSpPr>
          <p:nvPr>
            <p:ph type="subTitle" idx="1"/>
          </p:nvPr>
        </p:nvSpPr>
        <p:spPr>
          <a:xfrm>
            <a:off x="1371600" y="4437063"/>
            <a:ext cx="6400800" cy="1201737"/>
          </a:xfrm>
        </p:spPr>
        <p:txBody>
          <a:bodyPr rtlCol="0">
            <a:normAutofit/>
          </a:bodyPr>
          <a:lstStyle/>
          <a:p>
            <a:pPr eaLnBrk="1" fontAlgn="auto" hangingPunct="1">
              <a:spcAft>
                <a:spcPts val="0"/>
              </a:spcAft>
              <a:buFont typeface="Arial" panose="020B0604020202020204" pitchFamily="34" charset="0"/>
              <a:buNone/>
              <a:defRPr/>
            </a:pPr>
            <a:r>
              <a:rPr lang="en-US" dirty="0"/>
              <a:t>M. Tsiknakis</a:t>
            </a:r>
            <a:r>
              <a:rPr lang="en-US"/>
              <a:t>, PhD</a:t>
            </a:r>
            <a:endParaRPr lang="en-US" dirty="0"/>
          </a:p>
        </p:txBody>
      </p:sp>
      <p:sp>
        <p:nvSpPr>
          <p:cNvPr id="11268" name="TextBox 3"/>
          <p:cNvSpPr txBox="1">
            <a:spLocks noChangeArrowheads="1"/>
          </p:cNvSpPr>
          <p:nvPr/>
        </p:nvSpPr>
        <p:spPr bwMode="auto">
          <a:xfrm>
            <a:off x="0" y="6515497"/>
            <a:ext cx="9144000" cy="369887"/>
          </a:xfrm>
          <a:prstGeom prst="rect">
            <a:avLst/>
          </a:prstGeom>
          <a:solidFill>
            <a:schemeClr val="bg1">
              <a:lumMod val="85000"/>
            </a:schemeClr>
          </a:solidFill>
          <a:ln w="9525">
            <a:noFill/>
            <a:miter lim="800000"/>
            <a:headEnd/>
            <a:tailEnd/>
          </a:ln>
        </p:spPr>
        <p:txBody>
          <a:bodyPr>
            <a:spAutoFit/>
          </a:bodyPr>
          <a:lstStyle/>
          <a:p>
            <a:pPr algn="ctr" eaLnBrk="1" hangingPunct="1"/>
            <a:r>
              <a:rPr lang="en-US" dirty="0">
                <a:solidFill>
                  <a:srgbClr val="002060"/>
                </a:solidFill>
              </a:rPr>
              <a:t>Postgraduate Course on “Informatics Engineering” -  Fall 2024</a:t>
            </a:r>
            <a:endParaRPr lang="el-GR" dirty="0">
              <a:solidFill>
                <a:srgbClr val="002060"/>
              </a:solidFill>
            </a:endParaRPr>
          </a:p>
        </p:txBody>
      </p:sp>
      <p:sp>
        <p:nvSpPr>
          <p:cNvPr id="4" name="Θέση αριθμού διαφάνειας 3"/>
          <p:cNvSpPr>
            <a:spLocks noGrp="1"/>
          </p:cNvSpPr>
          <p:nvPr>
            <p:ph type="sldNum" sz="quarter" idx="12"/>
          </p:nvPr>
        </p:nvSpPr>
        <p:spPr/>
        <p:txBody>
          <a:bodyPr/>
          <a:lstStyle/>
          <a:p>
            <a:pPr>
              <a:defRPr/>
            </a:pPr>
            <a:fld id="{D19F8DD4-A3F9-4831-B3C7-A6567AB3C16A}"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 systematic and logical approach to discovering how things in the universe work.</a:t>
            </a:r>
          </a:p>
          <a:p>
            <a:r>
              <a:rPr lang="en-US" sz="2800" dirty="0"/>
              <a:t>It aims for measurable results through testing and analysis.</a:t>
            </a:r>
          </a:p>
          <a:p>
            <a:r>
              <a:rPr lang="en-US" sz="2800" dirty="0"/>
              <a:t>It is not meant to prove theories, but rule out alternative explanations until a likely conclusion is reached</a:t>
            </a:r>
          </a:p>
          <a:p>
            <a:r>
              <a:rPr lang="en-US" sz="2800" dirty="0"/>
              <a:t>Science consists simply of the formulation and testing of hypotheses based on observational evidence.</a:t>
            </a:r>
          </a:p>
          <a:p>
            <a:r>
              <a:rPr lang="en-US" sz="2800" dirty="0"/>
              <a:t>Science is ongoing.</a:t>
            </a:r>
            <a:endParaRPr lang="en-GB" sz="2800" dirty="0"/>
          </a:p>
        </p:txBody>
      </p:sp>
      <p:sp>
        <p:nvSpPr>
          <p:cNvPr id="3" name="Title 2"/>
          <p:cNvSpPr>
            <a:spLocks noGrp="1"/>
          </p:cNvSpPr>
          <p:nvPr>
            <p:ph type="title"/>
          </p:nvPr>
        </p:nvSpPr>
        <p:spPr/>
        <p:txBody>
          <a:bodyPr/>
          <a:lstStyle/>
          <a:p>
            <a:r>
              <a:rPr lang="en-GB" dirty="0"/>
              <a:t>What is Science ?</a:t>
            </a:r>
          </a:p>
        </p:txBody>
      </p:sp>
      <p:pic>
        <p:nvPicPr>
          <p:cNvPr id="6" name="Picture 5"/>
          <p:cNvPicPr>
            <a:picLocks noChangeAspect="1"/>
          </p:cNvPicPr>
          <p:nvPr/>
        </p:nvPicPr>
        <p:blipFill>
          <a:blip r:embed="rId2"/>
          <a:stretch>
            <a:fillRect/>
          </a:stretch>
        </p:blipFill>
        <p:spPr>
          <a:xfrm>
            <a:off x="7620184" y="5250912"/>
            <a:ext cx="1510056" cy="1607088"/>
          </a:xfrm>
          <a:prstGeom prst="rect">
            <a:avLst/>
          </a:prstGeom>
        </p:spPr>
      </p:pic>
    </p:spTree>
    <p:extLst>
      <p:ext uri="{BB962C8B-B14F-4D97-AF65-F5344CB8AC3E}">
        <p14:creationId xmlns:p14="http://schemas.microsoft.com/office/powerpoint/2010/main" val="315294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745" y="1412776"/>
            <a:ext cx="8229600" cy="5256584"/>
          </a:xfrm>
        </p:spPr>
        <p:txBody>
          <a:bodyPr/>
          <a:lstStyle/>
          <a:p>
            <a:r>
              <a:rPr lang="en-GB" dirty="0"/>
              <a:t>Popular in the 19th century.</a:t>
            </a:r>
          </a:p>
          <a:p>
            <a:r>
              <a:rPr lang="en-US" dirty="0"/>
              <a:t>Scientific method is the logical scheme used by scientists searching for answers to the questions</a:t>
            </a:r>
          </a:p>
          <a:p>
            <a:r>
              <a:rPr lang="en-US" dirty="0"/>
              <a:t>It is used to produce scientific theories.</a:t>
            </a:r>
          </a:p>
          <a:p>
            <a:r>
              <a:rPr lang="en-US" dirty="0"/>
              <a:t>When conducting a research, scientists observe the scientific method to collect </a:t>
            </a:r>
            <a:r>
              <a:rPr lang="en-US" dirty="0">
                <a:solidFill>
                  <a:srgbClr val="0070C0"/>
                </a:solidFill>
              </a:rPr>
              <a:t>measurable</a:t>
            </a:r>
            <a:r>
              <a:rPr lang="en-US" dirty="0"/>
              <a:t>, empirical </a:t>
            </a:r>
            <a:r>
              <a:rPr lang="en-US" dirty="0">
                <a:solidFill>
                  <a:srgbClr val="0070C0"/>
                </a:solidFill>
              </a:rPr>
              <a:t>evidence</a:t>
            </a:r>
            <a:r>
              <a:rPr lang="en-US" dirty="0"/>
              <a:t> in an </a:t>
            </a:r>
            <a:r>
              <a:rPr lang="en-US" dirty="0">
                <a:solidFill>
                  <a:srgbClr val="0070C0"/>
                </a:solidFill>
              </a:rPr>
              <a:t>experiment</a:t>
            </a:r>
            <a:r>
              <a:rPr lang="en-US" dirty="0"/>
              <a:t> related to a </a:t>
            </a:r>
            <a:r>
              <a:rPr lang="en-US" dirty="0">
                <a:solidFill>
                  <a:srgbClr val="0070C0"/>
                </a:solidFill>
              </a:rPr>
              <a:t>hypothesis</a:t>
            </a:r>
            <a:r>
              <a:rPr lang="en-US" dirty="0"/>
              <a:t>.</a:t>
            </a:r>
            <a:endParaRPr lang="en-GB" dirty="0"/>
          </a:p>
        </p:txBody>
      </p:sp>
      <p:sp>
        <p:nvSpPr>
          <p:cNvPr id="3" name="Title 2"/>
          <p:cNvSpPr>
            <a:spLocks noGrp="1"/>
          </p:cNvSpPr>
          <p:nvPr>
            <p:ph type="title"/>
          </p:nvPr>
        </p:nvSpPr>
        <p:spPr/>
        <p:txBody>
          <a:bodyPr/>
          <a:lstStyle/>
          <a:p>
            <a:r>
              <a:rPr lang="en-GB" dirty="0"/>
              <a:t>Scientific Method</a:t>
            </a:r>
          </a:p>
        </p:txBody>
      </p:sp>
    </p:spTree>
    <p:extLst>
      <p:ext uri="{BB962C8B-B14F-4D97-AF65-F5344CB8AC3E}">
        <p14:creationId xmlns:p14="http://schemas.microsoft.com/office/powerpoint/2010/main" val="111177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2875"/>
            <a:ext cx="8229600" cy="5256213"/>
          </a:xfrm>
        </p:spPr>
        <p:txBody>
          <a:bodyPr rtlCol="0">
            <a:noAutofit/>
          </a:bodyPr>
          <a:lstStyle/>
          <a:p>
            <a:pPr marL="533400" indent="-533400" eaLnBrk="1" fontAlgn="auto" hangingPunct="1">
              <a:spcAft>
                <a:spcPts val="0"/>
              </a:spcAft>
              <a:defRPr/>
            </a:pPr>
            <a:r>
              <a:rPr lang="en-US" dirty="0"/>
              <a:t>Definition: Scientific method is the </a:t>
            </a:r>
            <a:r>
              <a:rPr lang="en-US" dirty="0">
                <a:solidFill>
                  <a:srgbClr val="7030A0"/>
                </a:solidFill>
              </a:rPr>
              <a:t>systematic collection of data </a:t>
            </a:r>
            <a:r>
              <a:rPr lang="en-US" dirty="0"/>
              <a:t>(facts) and their </a:t>
            </a:r>
            <a:r>
              <a:rPr lang="en-US" dirty="0">
                <a:solidFill>
                  <a:srgbClr val="7030A0"/>
                </a:solidFill>
              </a:rPr>
              <a:t>theoretical treatment </a:t>
            </a:r>
            <a:r>
              <a:rPr lang="en-US" dirty="0"/>
              <a:t>through </a:t>
            </a:r>
            <a:r>
              <a:rPr lang="en-US" dirty="0">
                <a:solidFill>
                  <a:srgbClr val="7030A0"/>
                </a:solidFill>
              </a:rPr>
              <a:t>proper</a:t>
            </a:r>
            <a:r>
              <a:rPr lang="en-US" dirty="0"/>
              <a:t> observation</a:t>
            </a:r>
            <a:r>
              <a:rPr lang="en-US" dirty="0">
                <a:solidFill>
                  <a:srgbClr val="7030A0"/>
                </a:solidFill>
              </a:rPr>
              <a:t>, experimentation and interpretation</a:t>
            </a:r>
            <a:r>
              <a:rPr lang="en-US" dirty="0"/>
              <a:t>.</a:t>
            </a:r>
          </a:p>
          <a:p>
            <a:pPr marL="533400" indent="-533400" eaLnBrk="1" fontAlgn="auto" hangingPunct="1">
              <a:spcAft>
                <a:spcPts val="0"/>
              </a:spcAft>
              <a:defRPr/>
            </a:pPr>
            <a:endParaRPr lang="en-US" dirty="0"/>
          </a:p>
          <a:p>
            <a:pPr marL="533400" indent="-533400" eaLnBrk="1" fontAlgn="auto" hangingPunct="1">
              <a:spcAft>
                <a:spcPts val="0"/>
              </a:spcAft>
              <a:defRPr/>
            </a:pPr>
            <a:r>
              <a:rPr lang="en-US" dirty="0"/>
              <a:t>Conducting research involves using the </a:t>
            </a:r>
            <a:r>
              <a:rPr lang="en-US" dirty="0">
                <a:solidFill>
                  <a:srgbClr val="7030A0"/>
                </a:solidFill>
              </a:rPr>
              <a:t>scientific method </a:t>
            </a:r>
            <a:r>
              <a:rPr lang="en-US" dirty="0"/>
              <a:t>at its core. </a:t>
            </a:r>
          </a:p>
          <a:p>
            <a:pPr marL="533400" indent="-533400" eaLnBrk="1" fontAlgn="auto" hangingPunct="1">
              <a:spcAft>
                <a:spcPts val="0"/>
              </a:spcAft>
              <a:defRPr/>
            </a:pPr>
            <a:r>
              <a:rPr lang="en-US" dirty="0"/>
              <a:t>Therefore, before any research is undertaken, it is important to be aware of </a:t>
            </a:r>
            <a:r>
              <a:rPr lang="en-US" dirty="0">
                <a:solidFill>
                  <a:srgbClr val="7030A0"/>
                </a:solidFill>
              </a:rPr>
              <a:t>the steps</a:t>
            </a:r>
            <a:r>
              <a:rPr lang="en-US" dirty="0"/>
              <a:t>.</a:t>
            </a:r>
          </a:p>
          <a:p>
            <a:pPr marL="533400" indent="-533400" eaLnBrk="1" fontAlgn="auto" hangingPunct="1">
              <a:spcAft>
                <a:spcPts val="0"/>
              </a:spcAft>
              <a:defRPr/>
            </a:pPr>
            <a:endParaRPr lang="en-US" dirty="0"/>
          </a:p>
        </p:txBody>
      </p:sp>
      <p:sp>
        <p:nvSpPr>
          <p:cNvPr id="14339" name="Τίτλος 1"/>
          <p:cNvSpPr>
            <a:spLocks noGrp="1"/>
          </p:cNvSpPr>
          <p:nvPr>
            <p:ph type="title"/>
          </p:nvPr>
        </p:nvSpPr>
        <p:spPr>
          <a:xfrm>
            <a:off x="457200" y="274638"/>
            <a:ext cx="8218488" cy="922337"/>
          </a:xfrm>
        </p:spPr>
        <p:txBody>
          <a:bodyPr/>
          <a:lstStyle/>
          <a:p>
            <a:pPr eaLnBrk="1" hangingPunct="1"/>
            <a:r>
              <a:rPr lang="en-US" dirty="0"/>
              <a:t>Scientific Method: Definition</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rtlCol="0">
            <a:noAutofit/>
          </a:bodyPr>
          <a:lstStyle/>
          <a:p>
            <a:pPr eaLnBrk="1" fontAlgn="auto" hangingPunct="1">
              <a:spcAft>
                <a:spcPts val="0"/>
              </a:spcAft>
              <a:defRPr/>
            </a:pPr>
            <a:r>
              <a:rPr lang="en-US" sz="2400" dirty="0"/>
              <a:t>The scientific method is a way to </a:t>
            </a:r>
            <a:r>
              <a:rPr lang="en-US" sz="2400" dirty="0">
                <a:solidFill>
                  <a:srgbClr val="7030A0"/>
                </a:solidFill>
              </a:rPr>
              <a:t>ask and answer scientific questions</a:t>
            </a:r>
            <a:r>
              <a:rPr lang="en-US" sz="2400" dirty="0"/>
              <a:t> by making observations and doing experiments.</a:t>
            </a:r>
          </a:p>
          <a:p>
            <a:pPr eaLnBrk="1" fontAlgn="auto" hangingPunct="1">
              <a:spcAft>
                <a:spcPts val="0"/>
              </a:spcAft>
              <a:defRPr/>
            </a:pPr>
            <a:r>
              <a:rPr lang="en-US" sz="2400" dirty="0"/>
              <a:t>The steps of the scientific method are to: </a:t>
            </a:r>
          </a:p>
          <a:p>
            <a:pPr lvl="1" eaLnBrk="1" fontAlgn="auto" hangingPunct="1">
              <a:spcAft>
                <a:spcPts val="0"/>
              </a:spcAft>
              <a:defRPr/>
            </a:pPr>
            <a:r>
              <a:rPr lang="en-US" sz="2000" dirty="0">
                <a:solidFill>
                  <a:srgbClr val="7030A0"/>
                </a:solidFill>
              </a:rPr>
              <a:t>Ask a Question</a:t>
            </a:r>
          </a:p>
          <a:p>
            <a:pPr lvl="1" eaLnBrk="1" fontAlgn="auto" hangingPunct="1">
              <a:spcAft>
                <a:spcPts val="0"/>
              </a:spcAft>
              <a:defRPr/>
            </a:pPr>
            <a:r>
              <a:rPr lang="en-US" sz="2000" dirty="0">
                <a:solidFill>
                  <a:srgbClr val="7030A0"/>
                </a:solidFill>
              </a:rPr>
              <a:t>Do Background Research</a:t>
            </a:r>
          </a:p>
          <a:p>
            <a:pPr lvl="1" eaLnBrk="1" fontAlgn="auto" hangingPunct="1">
              <a:spcAft>
                <a:spcPts val="0"/>
              </a:spcAft>
              <a:defRPr/>
            </a:pPr>
            <a:r>
              <a:rPr lang="en-US" sz="2000" dirty="0">
                <a:solidFill>
                  <a:srgbClr val="7030A0"/>
                </a:solidFill>
              </a:rPr>
              <a:t>Construct a Hypothesis</a:t>
            </a:r>
          </a:p>
          <a:p>
            <a:pPr lvl="1" eaLnBrk="1" fontAlgn="auto" hangingPunct="1">
              <a:spcAft>
                <a:spcPts val="0"/>
              </a:spcAft>
              <a:defRPr/>
            </a:pPr>
            <a:r>
              <a:rPr lang="en-US" sz="2000" dirty="0">
                <a:solidFill>
                  <a:srgbClr val="7030A0"/>
                </a:solidFill>
              </a:rPr>
              <a:t>Test Your Hypothesis by Doing an Experiment*</a:t>
            </a:r>
          </a:p>
          <a:p>
            <a:pPr lvl="1" eaLnBrk="1" fontAlgn="auto" hangingPunct="1">
              <a:spcAft>
                <a:spcPts val="0"/>
              </a:spcAft>
              <a:defRPr/>
            </a:pPr>
            <a:r>
              <a:rPr lang="en-US" sz="2000" dirty="0">
                <a:solidFill>
                  <a:srgbClr val="7030A0"/>
                </a:solidFill>
              </a:rPr>
              <a:t>Analyze Your Data and Draw a Conclusion</a:t>
            </a:r>
          </a:p>
          <a:p>
            <a:pPr lvl="1" eaLnBrk="1" fontAlgn="auto" hangingPunct="1">
              <a:spcAft>
                <a:spcPts val="0"/>
              </a:spcAft>
              <a:defRPr/>
            </a:pPr>
            <a:r>
              <a:rPr lang="en-US" sz="2000" dirty="0">
                <a:solidFill>
                  <a:srgbClr val="7030A0"/>
                </a:solidFill>
              </a:rPr>
              <a:t>Communicate Your Results</a:t>
            </a:r>
          </a:p>
          <a:p>
            <a:pPr lvl="1" eaLnBrk="1" fontAlgn="auto" hangingPunct="1">
              <a:spcAft>
                <a:spcPts val="0"/>
              </a:spcAft>
              <a:defRPr/>
            </a:pPr>
            <a:endParaRPr lang="en-US" sz="2000" dirty="0">
              <a:solidFill>
                <a:srgbClr val="7030A0"/>
              </a:solidFill>
            </a:endParaRPr>
          </a:p>
          <a:p>
            <a:pPr marL="0" indent="0" eaLnBrk="1" fontAlgn="auto" hangingPunct="1">
              <a:spcAft>
                <a:spcPts val="0"/>
              </a:spcAft>
              <a:buNone/>
              <a:defRPr/>
            </a:pPr>
            <a:r>
              <a:rPr lang="en-US" sz="2400" dirty="0"/>
              <a:t>*It is important for your experiment to be a </a:t>
            </a:r>
            <a:r>
              <a:rPr lang="en-US" sz="2400" dirty="0">
                <a:solidFill>
                  <a:srgbClr val="7030A0"/>
                </a:solidFill>
              </a:rPr>
              <a:t>fair test</a:t>
            </a:r>
            <a:r>
              <a:rPr lang="en-US" sz="2400" dirty="0"/>
              <a:t>.  A "</a:t>
            </a:r>
            <a:r>
              <a:rPr lang="en-US" sz="2400" dirty="0">
                <a:solidFill>
                  <a:srgbClr val="7030A0"/>
                </a:solidFill>
              </a:rPr>
              <a:t>fair test</a:t>
            </a:r>
            <a:r>
              <a:rPr lang="en-US" sz="2400" dirty="0"/>
              <a:t>" occurs when you change only one factor (variable) and keep all other conditions the same. (</a:t>
            </a:r>
            <a:r>
              <a:rPr lang="en-US" sz="2400" u="sng" dirty="0">
                <a:solidFill>
                  <a:srgbClr val="7030A0"/>
                </a:solidFill>
              </a:rPr>
              <a:t>To be discussed in a future lecture</a:t>
            </a:r>
            <a:r>
              <a:rPr lang="en-US" sz="2400" dirty="0"/>
              <a:t>)</a:t>
            </a:r>
          </a:p>
        </p:txBody>
      </p:sp>
      <p:sp>
        <p:nvSpPr>
          <p:cNvPr id="18434" name="Τίτλος 1"/>
          <p:cNvSpPr>
            <a:spLocks noGrp="1"/>
          </p:cNvSpPr>
          <p:nvPr>
            <p:ph type="title"/>
          </p:nvPr>
        </p:nvSpPr>
        <p:spPr/>
        <p:txBody>
          <a:bodyPr/>
          <a:lstStyle/>
          <a:p>
            <a:pPr eaLnBrk="1" hangingPunct="1"/>
            <a:r>
              <a:rPr lang="en-US" dirty="0"/>
              <a:t>The Scientific Method</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Scientific Method … the classical phases</a:t>
            </a:r>
          </a:p>
        </p:txBody>
      </p:sp>
      <p:grpSp>
        <p:nvGrpSpPr>
          <p:cNvPr id="43" name="Group 42"/>
          <p:cNvGrpSpPr/>
          <p:nvPr/>
        </p:nvGrpSpPr>
        <p:grpSpPr>
          <a:xfrm>
            <a:off x="592144" y="1484784"/>
            <a:ext cx="4699936" cy="4968552"/>
            <a:chOff x="1115616" y="1484784"/>
            <a:chExt cx="4699936" cy="4968552"/>
          </a:xfrm>
        </p:grpSpPr>
        <p:sp>
          <p:nvSpPr>
            <p:cNvPr id="5" name="Rounded Rectangle 4"/>
            <p:cNvSpPr/>
            <p:nvPr/>
          </p:nvSpPr>
          <p:spPr>
            <a:xfrm>
              <a:off x="1907704" y="148478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Research Question / Problem</a:t>
              </a:r>
              <a:endParaRPr lang="en-US" sz="2000" dirty="0">
                <a:solidFill>
                  <a:srgbClr val="7030A0"/>
                </a:solidFill>
              </a:endParaRPr>
            </a:p>
          </p:txBody>
        </p:sp>
        <p:sp>
          <p:nvSpPr>
            <p:cNvPr id="4" name="Rounded Rectangle 3"/>
            <p:cNvSpPr/>
            <p:nvPr/>
          </p:nvSpPr>
          <p:spPr>
            <a:xfrm>
              <a:off x="1115616" y="148478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1</a:t>
              </a:r>
              <a:endParaRPr lang="en-US" sz="2400" dirty="0">
                <a:solidFill>
                  <a:srgbClr val="7030A0"/>
                </a:solidFill>
              </a:endParaRPr>
            </a:p>
          </p:txBody>
        </p:sp>
        <p:sp>
          <p:nvSpPr>
            <p:cNvPr id="8" name="Rounded Rectangle 7"/>
            <p:cNvSpPr/>
            <p:nvPr/>
          </p:nvSpPr>
          <p:spPr>
            <a:xfrm>
              <a:off x="1907704" y="220334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Background / Observation</a:t>
              </a:r>
              <a:endParaRPr lang="en-US" sz="2000" dirty="0">
                <a:solidFill>
                  <a:srgbClr val="7030A0"/>
                </a:solidFill>
              </a:endParaRPr>
            </a:p>
          </p:txBody>
        </p:sp>
        <p:sp>
          <p:nvSpPr>
            <p:cNvPr id="9" name="Rounded Rectangle 8"/>
            <p:cNvSpPr/>
            <p:nvPr/>
          </p:nvSpPr>
          <p:spPr>
            <a:xfrm>
              <a:off x="1115616" y="220334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2</a:t>
              </a:r>
              <a:endParaRPr lang="en-US" sz="2400" dirty="0">
                <a:solidFill>
                  <a:srgbClr val="7030A0"/>
                </a:solidFill>
              </a:endParaRPr>
            </a:p>
          </p:txBody>
        </p:sp>
        <p:sp>
          <p:nvSpPr>
            <p:cNvPr id="10" name="Rounded Rectangle 9"/>
            <p:cNvSpPr/>
            <p:nvPr/>
          </p:nvSpPr>
          <p:spPr>
            <a:xfrm>
              <a:off x="1907704" y="292494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Formulate Hypothesis</a:t>
              </a:r>
              <a:endParaRPr lang="en-US" sz="2000" dirty="0">
                <a:solidFill>
                  <a:srgbClr val="7030A0"/>
                </a:solidFill>
              </a:endParaRPr>
            </a:p>
          </p:txBody>
        </p:sp>
        <p:sp>
          <p:nvSpPr>
            <p:cNvPr id="11" name="Rounded Rectangle 10"/>
            <p:cNvSpPr/>
            <p:nvPr/>
          </p:nvSpPr>
          <p:spPr>
            <a:xfrm>
              <a:off x="1115616" y="292494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3</a:t>
              </a:r>
              <a:endParaRPr lang="en-US" sz="2400" dirty="0">
                <a:solidFill>
                  <a:srgbClr val="7030A0"/>
                </a:solidFill>
              </a:endParaRPr>
            </a:p>
          </p:txBody>
        </p:sp>
        <p:sp>
          <p:nvSpPr>
            <p:cNvPr id="12" name="Rounded Rectangle 11"/>
            <p:cNvSpPr/>
            <p:nvPr/>
          </p:nvSpPr>
          <p:spPr>
            <a:xfrm>
              <a:off x="1907704" y="364502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Design Experiment</a:t>
              </a:r>
              <a:endParaRPr lang="en-US" sz="2000" dirty="0">
                <a:solidFill>
                  <a:srgbClr val="7030A0"/>
                </a:solidFill>
              </a:endParaRPr>
            </a:p>
          </p:txBody>
        </p:sp>
        <p:sp>
          <p:nvSpPr>
            <p:cNvPr id="13" name="Rounded Rectangle 12"/>
            <p:cNvSpPr/>
            <p:nvPr/>
          </p:nvSpPr>
          <p:spPr>
            <a:xfrm>
              <a:off x="1115616" y="364502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4</a:t>
              </a:r>
              <a:endParaRPr lang="en-US" sz="2400" dirty="0">
                <a:solidFill>
                  <a:srgbClr val="7030A0"/>
                </a:solidFill>
              </a:endParaRPr>
            </a:p>
          </p:txBody>
        </p:sp>
        <p:sp>
          <p:nvSpPr>
            <p:cNvPr id="14" name="Rounded Rectangle 13"/>
            <p:cNvSpPr/>
            <p:nvPr/>
          </p:nvSpPr>
          <p:spPr>
            <a:xfrm>
              <a:off x="1907704" y="436510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Test Hypothesis / Collect data</a:t>
              </a:r>
              <a:endParaRPr lang="en-US" sz="2000" dirty="0">
                <a:solidFill>
                  <a:srgbClr val="7030A0"/>
                </a:solidFill>
              </a:endParaRPr>
            </a:p>
          </p:txBody>
        </p:sp>
        <p:sp>
          <p:nvSpPr>
            <p:cNvPr id="15" name="Rounded Rectangle 14"/>
            <p:cNvSpPr/>
            <p:nvPr/>
          </p:nvSpPr>
          <p:spPr>
            <a:xfrm>
              <a:off x="1115616" y="436510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5</a:t>
              </a:r>
              <a:endParaRPr lang="en-US" sz="2400" dirty="0">
                <a:solidFill>
                  <a:srgbClr val="7030A0"/>
                </a:solidFill>
              </a:endParaRPr>
            </a:p>
          </p:txBody>
        </p:sp>
        <p:sp>
          <p:nvSpPr>
            <p:cNvPr id="16" name="Rounded Rectangle 15"/>
            <p:cNvSpPr/>
            <p:nvPr/>
          </p:nvSpPr>
          <p:spPr>
            <a:xfrm>
              <a:off x="1927120" y="508518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Interpret / Analyse Results</a:t>
              </a:r>
              <a:endParaRPr lang="en-US" sz="2000" dirty="0">
                <a:solidFill>
                  <a:srgbClr val="7030A0"/>
                </a:solidFill>
              </a:endParaRPr>
            </a:p>
          </p:txBody>
        </p:sp>
        <p:sp>
          <p:nvSpPr>
            <p:cNvPr id="17" name="Rounded Rectangle 16"/>
            <p:cNvSpPr/>
            <p:nvPr/>
          </p:nvSpPr>
          <p:spPr>
            <a:xfrm>
              <a:off x="1135032" y="508518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6</a:t>
              </a:r>
              <a:endParaRPr lang="en-US" sz="2400" dirty="0">
                <a:solidFill>
                  <a:srgbClr val="7030A0"/>
                </a:solidFill>
              </a:endParaRPr>
            </a:p>
          </p:txBody>
        </p:sp>
        <p:sp>
          <p:nvSpPr>
            <p:cNvPr id="18" name="Rounded Rectangle 17"/>
            <p:cNvSpPr/>
            <p:nvPr/>
          </p:nvSpPr>
          <p:spPr>
            <a:xfrm>
              <a:off x="1927120" y="5805264"/>
              <a:ext cx="3888432"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182563">
                <a:buFont typeface="Arial" panose="020B0604020202020204" pitchFamily="34" charset="0"/>
                <a:buChar char="•"/>
              </a:pPr>
              <a:r>
                <a:rPr lang="en-GB" sz="2000" dirty="0">
                  <a:solidFill>
                    <a:srgbClr val="7030A0"/>
                  </a:solidFill>
                </a:rPr>
                <a:t>Publish finding</a:t>
              </a:r>
              <a:endParaRPr lang="en-US" sz="2000" dirty="0">
                <a:solidFill>
                  <a:srgbClr val="7030A0"/>
                </a:solidFill>
              </a:endParaRPr>
            </a:p>
          </p:txBody>
        </p:sp>
        <p:sp>
          <p:nvSpPr>
            <p:cNvPr id="19" name="Rounded Rectangle 18"/>
            <p:cNvSpPr/>
            <p:nvPr/>
          </p:nvSpPr>
          <p:spPr>
            <a:xfrm>
              <a:off x="1135032" y="5805264"/>
              <a:ext cx="1008112" cy="6480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7</a:t>
              </a:r>
              <a:endParaRPr lang="en-US" sz="2400" dirty="0">
                <a:solidFill>
                  <a:srgbClr val="7030A0"/>
                </a:solidFill>
              </a:endParaRPr>
            </a:p>
          </p:txBody>
        </p:sp>
        <p:grpSp>
          <p:nvGrpSpPr>
            <p:cNvPr id="32" name="Group 31"/>
            <p:cNvGrpSpPr/>
            <p:nvPr/>
          </p:nvGrpSpPr>
          <p:grpSpPr>
            <a:xfrm>
              <a:off x="1115656" y="1808820"/>
              <a:ext cx="19419" cy="3600400"/>
              <a:chOff x="1132725" y="1808820"/>
              <a:chExt cx="2307" cy="3600400"/>
            </a:xfrm>
          </p:grpSpPr>
          <p:cxnSp>
            <p:nvCxnSpPr>
              <p:cNvPr id="21" name="Elbow Connector 20"/>
              <p:cNvCxnSpPr>
                <a:stCxn id="17" idx="1"/>
                <a:endCxn id="4" idx="1"/>
              </p:cNvCxnSpPr>
              <p:nvPr/>
            </p:nvCxnSpPr>
            <p:spPr>
              <a:xfrm rot="10800000">
                <a:off x="1132725" y="1808820"/>
                <a:ext cx="2307" cy="3600400"/>
              </a:xfrm>
              <a:prstGeom prst="bentConnector3">
                <a:avLst>
                  <a:gd name="adj1" fmla="val 212496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7" idx="1"/>
                <a:endCxn id="11" idx="1"/>
              </p:cNvCxnSpPr>
              <p:nvPr/>
            </p:nvCxnSpPr>
            <p:spPr>
              <a:xfrm rot="10800000">
                <a:off x="1132725" y="3248980"/>
                <a:ext cx="2307" cy="2160240"/>
              </a:xfrm>
              <a:prstGeom prst="bentConnector3">
                <a:avLst>
                  <a:gd name="adj1" fmla="val 2124960"/>
                </a:avLst>
              </a:prstGeom>
              <a:ln w="57150">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34" name="TextBox 33"/>
          <p:cNvSpPr txBox="1"/>
          <p:nvPr/>
        </p:nvSpPr>
        <p:spPr>
          <a:xfrm>
            <a:off x="5273142" y="1486525"/>
            <a:ext cx="3601050" cy="646331"/>
          </a:xfrm>
          <a:prstGeom prst="rect">
            <a:avLst/>
          </a:prstGeom>
          <a:noFill/>
        </p:spPr>
        <p:txBody>
          <a:bodyPr wrap="none" rtlCol="0">
            <a:spAutoFit/>
          </a:bodyPr>
          <a:lstStyle/>
          <a:p>
            <a:r>
              <a:rPr lang="en-GB" dirty="0"/>
              <a:t>What are you interested in?</a:t>
            </a:r>
          </a:p>
          <a:p>
            <a:r>
              <a:rPr lang="en-GB" dirty="0"/>
              <a:t>What do you have to know about it?</a:t>
            </a:r>
            <a:endParaRPr lang="en-US" dirty="0"/>
          </a:p>
        </p:txBody>
      </p:sp>
      <p:sp>
        <p:nvSpPr>
          <p:cNvPr id="44" name="TextBox 43"/>
          <p:cNvSpPr txBox="1"/>
          <p:nvPr/>
        </p:nvSpPr>
        <p:spPr>
          <a:xfrm>
            <a:off x="5256648" y="2205085"/>
            <a:ext cx="3990516" cy="646331"/>
          </a:xfrm>
          <a:prstGeom prst="rect">
            <a:avLst/>
          </a:prstGeom>
          <a:noFill/>
        </p:spPr>
        <p:txBody>
          <a:bodyPr wrap="none" rtlCol="0">
            <a:spAutoFit/>
          </a:bodyPr>
          <a:lstStyle/>
          <a:p>
            <a:r>
              <a:rPr lang="en-US" dirty="0"/>
              <a:t>Make observations &amp; gather background</a:t>
            </a:r>
          </a:p>
          <a:p>
            <a:r>
              <a:rPr lang="en-US" dirty="0"/>
              <a:t>information about the problem.</a:t>
            </a:r>
          </a:p>
        </p:txBody>
      </p:sp>
      <p:sp>
        <p:nvSpPr>
          <p:cNvPr id="45" name="TextBox 44"/>
          <p:cNvSpPr txBox="1"/>
          <p:nvPr/>
        </p:nvSpPr>
        <p:spPr>
          <a:xfrm>
            <a:off x="5268875" y="2814027"/>
            <a:ext cx="3789499" cy="830997"/>
          </a:xfrm>
          <a:prstGeom prst="rect">
            <a:avLst/>
          </a:prstGeom>
          <a:noFill/>
        </p:spPr>
        <p:txBody>
          <a:bodyPr wrap="none" rtlCol="0">
            <a:spAutoFit/>
          </a:bodyPr>
          <a:lstStyle/>
          <a:p>
            <a:r>
              <a:rPr lang="en-US" sz="1600" dirty="0"/>
              <a:t>An </a:t>
            </a:r>
            <a:r>
              <a:rPr lang="en-US" sz="1600" i="1" dirty="0"/>
              <a:t>educated guess </a:t>
            </a:r>
            <a:r>
              <a:rPr lang="en-US" sz="1600" dirty="0"/>
              <a:t>…</a:t>
            </a:r>
          </a:p>
          <a:p>
            <a:r>
              <a:rPr lang="en-US" sz="1600" dirty="0"/>
              <a:t>It should be possible to measure / test it.</a:t>
            </a:r>
          </a:p>
          <a:p>
            <a:r>
              <a:rPr lang="en-US" sz="1600" dirty="0"/>
              <a:t>It should help answer the original question.</a:t>
            </a:r>
          </a:p>
        </p:txBody>
      </p:sp>
      <p:sp>
        <p:nvSpPr>
          <p:cNvPr id="46" name="TextBox 45"/>
          <p:cNvSpPr txBox="1"/>
          <p:nvPr/>
        </p:nvSpPr>
        <p:spPr>
          <a:xfrm>
            <a:off x="5275145" y="3645024"/>
            <a:ext cx="3761351" cy="646331"/>
          </a:xfrm>
          <a:prstGeom prst="rect">
            <a:avLst/>
          </a:prstGeom>
          <a:noFill/>
        </p:spPr>
        <p:txBody>
          <a:bodyPr wrap="none" rtlCol="0">
            <a:spAutoFit/>
          </a:bodyPr>
          <a:lstStyle/>
          <a:p>
            <a:r>
              <a:rPr lang="en-US" dirty="0"/>
              <a:t>How will you test your hypothesis?</a:t>
            </a:r>
          </a:p>
          <a:p>
            <a:r>
              <a:rPr lang="en-US" dirty="0"/>
              <a:t>What tests will answer your question?</a:t>
            </a:r>
          </a:p>
        </p:txBody>
      </p:sp>
      <p:sp>
        <p:nvSpPr>
          <p:cNvPr id="47" name="TextBox 46"/>
          <p:cNvSpPr txBox="1"/>
          <p:nvPr/>
        </p:nvSpPr>
        <p:spPr>
          <a:xfrm>
            <a:off x="5292080" y="4366845"/>
            <a:ext cx="3808863" cy="646331"/>
          </a:xfrm>
          <a:prstGeom prst="rect">
            <a:avLst/>
          </a:prstGeom>
          <a:noFill/>
        </p:spPr>
        <p:txBody>
          <a:bodyPr wrap="none" rtlCol="0">
            <a:spAutoFit/>
          </a:bodyPr>
          <a:lstStyle/>
          <a:p>
            <a:r>
              <a:rPr lang="en-US" dirty="0"/>
              <a:t>Test your hypothesis by executing your</a:t>
            </a:r>
          </a:p>
          <a:p>
            <a:r>
              <a:rPr lang="en-US" dirty="0"/>
              <a:t>experiments. Collect data from them.</a:t>
            </a:r>
          </a:p>
        </p:txBody>
      </p:sp>
      <p:sp>
        <p:nvSpPr>
          <p:cNvPr id="48" name="TextBox 47"/>
          <p:cNvSpPr txBox="1"/>
          <p:nvPr/>
        </p:nvSpPr>
        <p:spPr>
          <a:xfrm>
            <a:off x="5281173" y="5006664"/>
            <a:ext cx="3713004" cy="861774"/>
          </a:xfrm>
          <a:prstGeom prst="rect">
            <a:avLst/>
          </a:prstGeom>
          <a:noFill/>
        </p:spPr>
        <p:txBody>
          <a:bodyPr wrap="none" rtlCol="0">
            <a:spAutoFit/>
          </a:bodyPr>
          <a:lstStyle/>
          <a:p>
            <a:pPr algn="r"/>
            <a:r>
              <a:rPr lang="en-US" sz="1600" dirty="0"/>
              <a:t>What do your results tell you?</a:t>
            </a:r>
          </a:p>
          <a:p>
            <a:pPr algn="r"/>
            <a:r>
              <a:rPr lang="en-US" sz="1600" dirty="0"/>
              <a:t>Do they prove or disprove the hypothesis?</a:t>
            </a:r>
          </a:p>
          <a:p>
            <a:pPr algn="r"/>
            <a:r>
              <a:rPr lang="en-US" sz="1600" dirty="0"/>
              <a:t>... It is OK to be wrong.</a:t>
            </a:r>
          </a:p>
        </p:txBody>
      </p:sp>
      <p:sp>
        <p:nvSpPr>
          <p:cNvPr id="49" name="TextBox 48"/>
          <p:cNvSpPr txBox="1"/>
          <p:nvPr/>
        </p:nvSpPr>
        <p:spPr>
          <a:xfrm>
            <a:off x="5291445" y="5811776"/>
            <a:ext cx="3977692" cy="646331"/>
          </a:xfrm>
          <a:prstGeom prst="rect">
            <a:avLst/>
          </a:prstGeom>
          <a:noFill/>
        </p:spPr>
        <p:txBody>
          <a:bodyPr wrap="none" rtlCol="0">
            <a:spAutoFit/>
          </a:bodyPr>
          <a:lstStyle/>
          <a:p>
            <a:r>
              <a:rPr lang="en-US" dirty="0"/>
              <a:t>Write papers for conferences &amp; journals.</a:t>
            </a:r>
          </a:p>
          <a:p>
            <a:r>
              <a:rPr lang="en-US" dirty="0"/>
              <a:t>Write dissertation.</a:t>
            </a:r>
          </a:p>
        </p:txBody>
      </p:sp>
    </p:spTree>
    <p:extLst>
      <p:ext uri="{BB962C8B-B14F-4D97-AF65-F5344CB8AC3E}">
        <p14:creationId xmlns:p14="http://schemas.microsoft.com/office/powerpoint/2010/main" val="22385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P spid="45" grpId="0"/>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Line 16"/>
          <p:cNvSpPr>
            <a:spLocks noChangeShapeType="1"/>
          </p:cNvSpPr>
          <p:nvPr/>
        </p:nvSpPr>
        <p:spPr bwMode="auto">
          <a:xfrm>
            <a:off x="2555776" y="3932237"/>
            <a:ext cx="479425" cy="4121"/>
          </a:xfrm>
          <a:prstGeom prst="line">
            <a:avLst/>
          </a:prstGeom>
          <a:noFill/>
          <a:ln w="38100">
            <a:solidFill>
              <a:srgbClr val="002060"/>
            </a:solidFill>
            <a:round/>
            <a:headEnd/>
            <a:tailEnd type="triangle" w="med" len="med"/>
          </a:ln>
        </p:spPr>
        <p:txBody>
          <a:bodyPr/>
          <a:lstStyle/>
          <a:p>
            <a:endParaRPr lang="el-GR"/>
          </a:p>
        </p:txBody>
      </p:sp>
      <p:sp>
        <p:nvSpPr>
          <p:cNvPr id="19469" name="Line 21"/>
          <p:cNvSpPr>
            <a:spLocks noChangeShapeType="1"/>
          </p:cNvSpPr>
          <p:nvPr/>
        </p:nvSpPr>
        <p:spPr bwMode="auto">
          <a:xfrm>
            <a:off x="2555776" y="3382963"/>
            <a:ext cx="470098" cy="2534"/>
          </a:xfrm>
          <a:prstGeom prst="line">
            <a:avLst/>
          </a:prstGeom>
          <a:noFill/>
          <a:ln w="38100">
            <a:solidFill>
              <a:srgbClr val="002060"/>
            </a:solidFill>
            <a:round/>
            <a:headEnd/>
            <a:tailEnd type="triangle" w="med" len="med"/>
          </a:ln>
        </p:spPr>
        <p:txBody>
          <a:bodyPr/>
          <a:lstStyle/>
          <a:p>
            <a:endParaRPr lang="el-GR"/>
          </a:p>
        </p:txBody>
      </p:sp>
      <p:sp>
        <p:nvSpPr>
          <p:cNvPr id="2" name="Τίτλος 1"/>
          <p:cNvSpPr>
            <a:spLocks noGrp="1"/>
          </p:cNvSpPr>
          <p:nvPr>
            <p:ph type="title"/>
          </p:nvPr>
        </p:nvSpPr>
        <p:spPr>
          <a:xfrm>
            <a:off x="457200" y="188913"/>
            <a:ext cx="8218488" cy="1065212"/>
          </a:xfrm>
        </p:spPr>
        <p:txBody>
          <a:bodyPr rtlCol="0">
            <a:normAutofit fontScale="90000"/>
          </a:bodyPr>
          <a:lstStyle/>
          <a:p>
            <a:pPr eaLnBrk="1" fontAlgn="auto" hangingPunct="1">
              <a:spcAft>
                <a:spcPts val="0"/>
              </a:spcAft>
              <a:defRPr/>
            </a:pPr>
            <a:r>
              <a:rPr lang="en-US" dirty="0"/>
              <a:t>Research process … application of the SM</a:t>
            </a:r>
            <a:endParaRPr lang="el-GR" dirty="0"/>
          </a:p>
        </p:txBody>
      </p:sp>
      <p:sp>
        <p:nvSpPr>
          <p:cNvPr id="3" name="Rectangle 9"/>
          <p:cNvSpPr>
            <a:spLocks noChangeArrowheads="1"/>
          </p:cNvSpPr>
          <p:nvPr/>
        </p:nvSpPr>
        <p:spPr bwMode="auto">
          <a:xfrm>
            <a:off x="1311275" y="2355850"/>
            <a:ext cx="1311275" cy="2895600"/>
          </a:xfrm>
          <a:prstGeom prst="rect">
            <a:avLst/>
          </a:prstGeom>
          <a:solidFill>
            <a:schemeClr val="bg1">
              <a:lumMod val="85000"/>
            </a:schemeClr>
          </a:solidFill>
          <a:ln w="12700">
            <a:solidFill>
              <a:schemeClr val="tx1">
                <a:lumMod val="65000"/>
                <a:lumOff val="35000"/>
              </a:schemeClr>
            </a:solidFill>
            <a:prstDash val="dash"/>
            <a:miter lim="800000"/>
            <a:headEnd/>
            <a:tailEnd/>
          </a:ln>
          <a:effectLst/>
        </p:spPr>
        <p:txBody>
          <a:bodyPr wrap="none" anchor="ctr"/>
          <a:lstStyle/>
          <a:p>
            <a:pPr eaLnBrk="1" fontAlgn="auto" hangingPunct="1">
              <a:spcBef>
                <a:spcPts val="0"/>
              </a:spcBef>
              <a:spcAft>
                <a:spcPts val="0"/>
              </a:spcAft>
              <a:defRPr/>
            </a:pPr>
            <a:endParaRPr lang="el-GR">
              <a:latin typeface="+mn-lt"/>
              <a:cs typeface="+mn-cs"/>
            </a:endParaRPr>
          </a:p>
        </p:txBody>
      </p:sp>
      <p:sp>
        <p:nvSpPr>
          <p:cNvPr id="19460" name="Rectangle 6"/>
          <p:cNvSpPr>
            <a:spLocks noChangeArrowheads="1"/>
          </p:cNvSpPr>
          <p:nvPr/>
        </p:nvSpPr>
        <p:spPr bwMode="auto">
          <a:xfrm>
            <a:off x="1485900" y="2508250"/>
            <a:ext cx="952500" cy="1143000"/>
          </a:xfrm>
          <a:prstGeom prst="rect">
            <a:avLst/>
          </a:prstGeom>
          <a:solidFill>
            <a:srgbClr val="FDF9E5"/>
          </a:solidFill>
          <a:ln w="28575">
            <a:solidFill>
              <a:schemeClr val="tx1"/>
            </a:solidFill>
            <a:miter lim="800000"/>
            <a:headEnd/>
            <a:tailEnd/>
          </a:ln>
        </p:spPr>
        <p:txBody>
          <a:bodyPr wrap="none" anchor="ctr"/>
          <a:lstStyle/>
          <a:p>
            <a:pPr algn="ctr" eaLnBrk="1" hangingPunct="1"/>
            <a:r>
              <a:rPr lang="en-US" sz="1400" b="1">
                <a:solidFill>
                  <a:srgbClr val="660033"/>
                </a:solidFill>
                <a:latin typeface="Times New Roman" pitchFamily="18" charset="0"/>
              </a:rPr>
              <a:t>Review </a:t>
            </a:r>
          </a:p>
          <a:p>
            <a:pPr algn="ctr" eaLnBrk="1" hangingPunct="1"/>
            <a:r>
              <a:rPr lang="en-US" sz="1400" b="1">
                <a:solidFill>
                  <a:srgbClr val="660033"/>
                </a:solidFill>
                <a:latin typeface="Times New Roman" pitchFamily="18" charset="0"/>
              </a:rPr>
              <a:t>Concepts</a:t>
            </a:r>
          </a:p>
          <a:p>
            <a:pPr algn="ctr" eaLnBrk="1" hangingPunct="1"/>
            <a:r>
              <a:rPr lang="en-US" sz="1400" b="1">
                <a:solidFill>
                  <a:srgbClr val="660033"/>
                </a:solidFill>
                <a:latin typeface="Times New Roman" pitchFamily="18" charset="0"/>
              </a:rPr>
              <a:t>and </a:t>
            </a:r>
          </a:p>
          <a:p>
            <a:pPr algn="ctr" eaLnBrk="1" hangingPunct="1"/>
            <a:r>
              <a:rPr lang="en-US" sz="1400" b="1">
                <a:solidFill>
                  <a:srgbClr val="660033"/>
                </a:solidFill>
                <a:latin typeface="Times New Roman" pitchFamily="18" charset="0"/>
              </a:rPr>
              <a:t>Theories</a:t>
            </a:r>
          </a:p>
        </p:txBody>
      </p:sp>
      <p:sp>
        <p:nvSpPr>
          <p:cNvPr id="19461" name="Rectangle 7"/>
          <p:cNvSpPr>
            <a:spLocks noChangeArrowheads="1"/>
          </p:cNvSpPr>
          <p:nvPr/>
        </p:nvSpPr>
        <p:spPr bwMode="auto">
          <a:xfrm>
            <a:off x="1485900" y="3879850"/>
            <a:ext cx="952500" cy="1143000"/>
          </a:xfrm>
          <a:prstGeom prst="rect">
            <a:avLst/>
          </a:prstGeom>
          <a:solidFill>
            <a:srgbClr val="FDF9E5"/>
          </a:solidFill>
          <a:ln w="28575">
            <a:solidFill>
              <a:schemeClr val="tx1"/>
            </a:solidFill>
            <a:miter lim="800000"/>
            <a:headEnd/>
            <a:tailEnd/>
          </a:ln>
        </p:spPr>
        <p:txBody>
          <a:bodyPr wrap="none" anchor="ctr"/>
          <a:lstStyle/>
          <a:p>
            <a:pPr algn="ctr" eaLnBrk="1" hangingPunct="1"/>
            <a:r>
              <a:rPr lang="en-US" sz="1400" b="1">
                <a:solidFill>
                  <a:srgbClr val="660033"/>
                </a:solidFill>
                <a:latin typeface="Times New Roman" pitchFamily="18" charset="0"/>
              </a:rPr>
              <a:t>Review </a:t>
            </a:r>
          </a:p>
          <a:p>
            <a:pPr algn="ctr" eaLnBrk="1" hangingPunct="1"/>
            <a:r>
              <a:rPr lang="en-US" sz="1400" b="1">
                <a:solidFill>
                  <a:srgbClr val="660033"/>
                </a:solidFill>
                <a:latin typeface="Times New Roman" pitchFamily="18" charset="0"/>
              </a:rPr>
              <a:t>Previous</a:t>
            </a:r>
          </a:p>
          <a:p>
            <a:pPr algn="ctr" eaLnBrk="1" hangingPunct="1"/>
            <a:r>
              <a:rPr lang="en-US" sz="1400" b="1">
                <a:solidFill>
                  <a:srgbClr val="660033"/>
                </a:solidFill>
                <a:latin typeface="Times New Roman" pitchFamily="18" charset="0"/>
              </a:rPr>
              <a:t>Research</a:t>
            </a:r>
          </a:p>
          <a:p>
            <a:pPr algn="ctr" eaLnBrk="1" hangingPunct="1"/>
            <a:r>
              <a:rPr lang="en-US" sz="1400" b="1">
                <a:solidFill>
                  <a:srgbClr val="660033"/>
                </a:solidFill>
                <a:latin typeface="Times New Roman" pitchFamily="18" charset="0"/>
              </a:rPr>
              <a:t>Findings</a:t>
            </a:r>
          </a:p>
        </p:txBody>
      </p:sp>
      <p:sp>
        <p:nvSpPr>
          <p:cNvPr id="19462" name="Rectangle 8"/>
          <p:cNvSpPr>
            <a:spLocks noChangeArrowheads="1"/>
          </p:cNvSpPr>
          <p:nvPr/>
        </p:nvSpPr>
        <p:spPr bwMode="auto">
          <a:xfrm>
            <a:off x="3019425" y="3041650"/>
            <a:ext cx="976511" cy="1143000"/>
          </a:xfrm>
          <a:prstGeom prst="rect">
            <a:avLst/>
          </a:prstGeom>
          <a:solidFill>
            <a:srgbClr val="FDF9E5"/>
          </a:solidFill>
          <a:ln w="28575">
            <a:solidFill>
              <a:schemeClr val="tx1"/>
            </a:solidFill>
            <a:miter lim="800000"/>
            <a:headEnd/>
            <a:tailEnd/>
          </a:ln>
        </p:spPr>
        <p:txBody>
          <a:bodyPr wrap="none" anchor="ctr"/>
          <a:lstStyle/>
          <a:p>
            <a:pPr algn="ctr" eaLnBrk="1" hangingPunct="1"/>
            <a:r>
              <a:rPr lang="en-US" sz="1100" b="1" dirty="0">
                <a:solidFill>
                  <a:srgbClr val="660033"/>
                </a:solidFill>
                <a:latin typeface="Times New Roman" pitchFamily="18" charset="0"/>
              </a:rPr>
              <a:t>Formulate</a:t>
            </a:r>
            <a:endParaRPr lang="en-US" sz="1200" b="1" dirty="0">
              <a:solidFill>
                <a:srgbClr val="660033"/>
              </a:solidFill>
              <a:latin typeface="Times New Roman" pitchFamily="18" charset="0"/>
            </a:endParaRPr>
          </a:p>
          <a:p>
            <a:pPr algn="ctr" eaLnBrk="1" hangingPunct="1"/>
            <a:r>
              <a:rPr lang="en-US" sz="1100" b="1" dirty="0">
                <a:solidFill>
                  <a:srgbClr val="660033"/>
                </a:solidFill>
                <a:latin typeface="Times New Roman" pitchFamily="18" charset="0"/>
              </a:rPr>
              <a:t>Hypothesis</a:t>
            </a:r>
          </a:p>
          <a:p>
            <a:pPr algn="ctr" eaLnBrk="1" hangingPunct="1"/>
            <a:r>
              <a:rPr lang="en-US" sz="1100" b="1" dirty="0">
                <a:solidFill>
                  <a:srgbClr val="660033"/>
                </a:solidFill>
                <a:latin typeface="Times New Roman" pitchFamily="18" charset="0"/>
              </a:rPr>
              <a:t>&amp; Questions(s)</a:t>
            </a:r>
            <a:endParaRPr lang="en-US" sz="1200" b="1" dirty="0">
              <a:solidFill>
                <a:srgbClr val="660033"/>
              </a:solidFill>
              <a:latin typeface="Times New Roman" pitchFamily="18" charset="0"/>
            </a:endParaRPr>
          </a:p>
        </p:txBody>
      </p:sp>
      <p:sp>
        <p:nvSpPr>
          <p:cNvPr id="9" name="Rectangle 11"/>
          <p:cNvSpPr>
            <a:spLocks noChangeArrowheads="1"/>
          </p:cNvSpPr>
          <p:nvPr/>
        </p:nvSpPr>
        <p:spPr bwMode="auto">
          <a:xfrm>
            <a:off x="5561957" y="2889250"/>
            <a:ext cx="936625" cy="1371600"/>
          </a:xfrm>
          <a:prstGeom prst="rect">
            <a:avLst/>
          </a:prstGeom>
          <a:solidFill>
            <a:schemeClr val="accent1">
              <a:lumMod val="40000"/>
              <a:lumOff val="60000"/>
            </a:schemeClr>
          </a:solidFill>
          <a:ln w="28575">
            <a:solidFill>
              <a:schemeClr val="tx1"/>
            </a:solidFill>
            <a:miter lim="800000"/>
            <a:headEnd/>
            <a:tailEnd/>
          </a:ln>
          <a:effectLst/>
        </p:spPr>
        <p:txBody>
          <a:bodyPr wrap="none" anchor="ctr"/>
          <a:lstStyle/>
          <a:p>
            <a:pPr algn="ctr" eaLnBrk="1" fontAlgn="auto" hangingPunct="1">
              <a:spcBef>
                <a:spcPts val="0"/>
              </a:spcBef>
              <a:spcAft>
                <a:spcPts val="0"/>
              </a:spcAft>
              <a:defRPr/>
            </a:pPr>
            <a:r>
              <a:rPr lang="en-US" sz="1400" b="1" dirty="0">
                <a:solidFill>
                  <a:srgbClr val="660033"/>
                </a:solidFill>
                <a:latin typeface="Times New Roman" pitchFamily="18" charset="0"/>
                <a:cs typeface="+mn-cs"/>
              </a:rPr>
              <a:t>Collect</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Data</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(Execution)</a:t>
            </a:r>
          </a:p>
        </p:txBody>
      </p:sp>
      <p:sp>
        <p:nvSpPr>
          <p:cNvPr id="19464" name="Line 13"/>
          <p:cNvSpPr>
            <a:spLocks noChangeShapeType="1"/>
          </p:cNvSpPr>
          <p:nvPr/>
        </p:nvSpPr>
        <p:spPr bwMode="auto">
          <a:xfrm>
            <a:off x="1057276" y="3346450"/>
            <a:ext cx="419099" cy="0"/>
          </a:xfrm>
          <a:prstGeom prst="line">
            <a:avLst/>
          </a:prstGeom>
          <a:noFill/>
          <a:ln w="38100">
            <a:solidFill>
              <a:srgbClr val="002060"/>
            </a:solidFill>
            <a:round/>
            <a:headEnd/>
            <a:tailEnd type="triangle" w="med" len="med"/>
          </a:ln>
        </p:spPr>
        <p:txBody>
          <a:bodyPr/>
          <a:lstStyle/>
          <a:p>
            <a:endParaRPr lang="el-GR"/>
          </a:p>
        </p:txBody>
      </p:sp>
      <p:sp>
        <p:nvSpPr>
          <p:cNvPr id="19465" name="Line 14"/>
          <p:cNvSpPr>
            <a:spLocks noChangeShapeType="1"/>
          </p:cNvSpPr>
          <p:nvPr/>
        </p:nvSpPr>
        <p:spPr bwMode="auto">
          <a:xfrm>
            <a:off x="1050925" y="4005064"/>
            <a:ext cx="425450" cy="199"/>
          </a:xfrm>
          <a:prstGeom prst="line">
            <a:avLst/>
          </a:prstGeom>
          <a:noFill/>
          <a:ln w="38100">
            <a:solidFill>
              <a:srgbClr val="002060"/>
            </a:solidFill>
            <a:round/>
            <a:headEnd/>
            <a:tailEnd type="triangle" w="med" len="med"/>
          </a:ln>
        </p:spPr>
        <p:txBody>
          <a:bodyPr/>
          <a:lstStyle/>
          <a:p>
            <a:endParaRPr lang="el-GR"/>
          </a:p>
        </p:txBody>
      </p:sp>
      <p:sp>
        <p:nvSpPr>
          <p:cNvPr id="19467" name="Line 18"/>
          <p:cNvSpPr>
            <a:spLocks noChangeShapeType="1"/>
          </p:cNvSpPr>
          <p:nvPr/>
        </p:nvSpPr>
        <p:spPr bwMode="auto">
          <a:xfrm>
            <a:off x="5242869" y="3575050"/>
            <a:ext cx="304800" cy="0"/>
          </a:xfrm>
          <a:prstGeom prst="line">
            <a:avLst/>
          </a:prstGeom>
          <a:noFill/>
          <a:ln w="38100">
            <a:solidFill>
              <a:srgbClr val="002060"/>
            </a:solidFill>
            <a:round/>
            <a:headEnd/>
            <a:tailEnd type="triangle" w="med" len="med"/>
          </a:ln>
        </p:spPr>
        <p:txBody>
          <a:bodyPr/>
          <a:lstStyle/>
          <a:p>
            <a:endParaRPr lang="el-GR"/>
          </a:p>
        </p:txBody>
      </p:sp>
      <p:sp>
        <p:nvSpPr>
          <p:cNvPr id="19468" name="Line 19"/>
          <p:cNvSpPr>
            <a:spLocks noChangeShapeType="1"/>
          </p:cNvSpPr>
          <p:nvPr/>
        </p:nvSpPr>
        <p:spPr bwMode="auto">
          <a:xfrm>
            <a:off x="6548438" y="3328988"/>
            <a:ext cx="312737" cy="0"/>
          </a:xfrm>
          <a:prstGeom prst="line">
            <a:avLst/>
          </a:prstGeom>
          <a:noFill/>
          <a:ln w="38100">
            <a:solidFill>
              <a:srgbClr val="002060"/>
            </a:solidFill>
            <a:round/>
            <a:headEnd/>
            <a:tailEnd type="triangle" w="med" len="med"/>
          </a:ln>
        </p:spPr>
        <p:txBody>
          <a:bodyPr/>
          <a:lstStyle/>
          <a:p>
            <a:endParaRPr lang="el-GR"/>
          </a:p>
        </p:txBody>
      </p:sp>
      <p:sp>
        <p:nvSpPr>
          <p:cNvPr id="19470" name="Line 22"/>
          <p:cNvSpPr>
            <a:spLocks noChangeShapeType="1"/>
          </p:cNvSpPr>
          <p:nvPr/>
        </p:nvSpPr>
        <p:spPr bwMode="auto">
          <a:xfrm>
            <a:off x="4816475" y="2119313"/>
            <a:ext cx="0" cy="762000"/>
          </a:xfrm>
          <a:prstGeom prst="line">
            <a:avLst/>
          </a:prstGeom>
          <a:noFill/>
          <a:ln w="38100">
            <a:solidFill>
              <a:srgbClr val="C00000"/>
            </a:solidFill>
            <a:round/>
            <a:headEnd/>
            <a:tailEnd/>
          </a:ln>
        </p:spPr>
        <p:txBody>
          <a:bodyPr/>
          <a:lstStyle/>
          <a:p>
            <a:endParaRPr lang="el-GR"/>
          </a:p>
        </p:txBody>
      </p:sp>
      <p:grpSp>
        <p:nvGrpSpPr>
          <p:cNvPr id="4" name="Group 3"/>
          <p:cNvGrpSpPr/>
          <p:nvPr/>
        </p:nvGrpSpPr>
        <p:grpSpPr>
          <a:xfrm>
            <a:off x="539750" y="4260850"/>
            <a:ext cx="7991475" cy="1752600"/>
            <a:chOff x="539750" y="4260850"/>
            <a:chExt cx="7991475" cy="1752600"/>
          </a:xfrm>
        </p:grpSpPr>
        <p:sp>
          <p:nvSpPr>
            <p:cNvPr id="19473" name="Line 25"/>
            <p:cNvSpPr>
              <a:spLocks noChangeShapeType="1"/>
            </p:cNvSpPr>
            <p:nvPr/>
          </p:nvSpPr>
          <p:spPr bwMode="auto">
            <a:xfrm>
              <a:off x="555625" y="4260850"/>
              <a:ext cx="0" cy="1752600"/>
            </a:xfrm>
            <a:prstGeom prst="line">
              <a:avLst/>
            </a:prstGeom>
            <a:noFill/>
            <a:ln w="38100">
              <a:solidFill>
                <a:srgbClr val="C00000"/>
              </a:solidFill>
              <a:round/>
              <a:headEnd type="triangle" w="med" len="med"/>
              <a:tailEnd type="none" w="med" len="med"/>
            </a:ln>
          </p:spPr>
          <p:txBody>
            <a:bodyPr/>
            <a:lstStyle/>
            <a:p>
              <a:endParaRPr lang="el-GR"/>
            </a:p>
          </p:txBody>
        </p:sp>
        <p:sp>
          <p:nvSpPr>
            <p:cNvPr id="19474" name="Line 26"/>
            <p:cNvSpPr>
              <a:spLocks noChangeShapeType="1"/>
            </p:cNvSpPr>
            <p:nvPr/>
          </p:nvSpPr>
          <p:spPr bwMode="auto">
            <a:xfrm flipV="1">
              <a:off x="539750" y="6011223"/>
              <a:ext cx="7991475" cy="0"/>
            </a:xfrm>
            <a:prstGeom prst="line">
              <a:avLst/>
            </a:prstGeom>
            <a:noFill/>
            <a:ln w="38100">
              <a:solidFill>
                <a:srgbClr val="C00000"/>
              </a:solidFill>
              <a:round/>
              <a:headEnd type="none" w="med" len="med"/>
              <a:tailEnd type="none" w="med" len="med"/>
            </a:ln>
          </p:spPr>
          <p:txBody>
            <a:bodyPr/>
            <a:lstStyle/>
            <a:p>
              <a:endParaRPr lang="el-GR"/>
            </a:p>
          </p:txBody>
        </p:sp>
        <p:sp>
          <p:nvSpPr>
            <p:cNvPr id="19475" name="Line 27"/>
            <p:cNvSpPr>
              <a:spLocks noChangeShapeType="1"/>
            </p:cNvSpPr>
            <p:nvPr/>
          </p:nvSpPr>
          <p:spPr bwMode="auto">
            <a:xfrm flipV="1">
              <a:off x="8523288" y="4260850"/>
              <a:ext cx="0" cy="1752600"/>
            </a:xfrm>
            <a:prstGeom prst="line">
              <a:avLst/>
            </a:prstGeom>
            <a:noFill/>
            <a:ln w="38100">
              <a:solidFill>
                <a:srgbClr val="C00000"/>
              </a:solidFill>
              <a:round/>
              <a:headEnd/>
              <a:tailEnd/>
            </a:ln>
          </p:spPr>
          <p:txBody>
            <a:bodyPr/>
            <a:lstStyle/>
            <a:p>
              <a:endParaRPr lang="el-GR"/>
            </a:p>
          </p:txBody>
        </p:sp>
      </p:grpSp>
      <p:sp>
        <p:nvSpPr>
          <p:cNvPr id="19476" name="Line 28"/>
          <p:cNvSpPr>
            <a:spLocks noChangeShapeType="1"/>
          </p:cNvSpPr>
          <p:nvPr/>
        </p:nvSpPr>
        <p:spPr bwMode="auto">
          <a:xfrm flipH="1">
            <a:off x="6516688" y="3879850"/>
            <a:ext cx="334962" cy="0"/>
          </a:xfrm>
          <a:prstGeom prst="line">
            <a:avLst/>
          </a:prstGeom>
          <a:noFill/>
          <a:ln w="38100">
            <a:solidFill>
              <a:srgbClr val="002060"/>
            </a:solidFill>
            <a:round/>
            <a:headEnd/>
            <a:tailEnd type="triangle" w="med" len="med"/>
          </a:ln>
        </p:spPr>
        <p:txBody>
          <a:bodyPr/>
          <a:lstStyle/>
          <a:p>
            <a:endParaRPr lang="el-GR"/>
          </a:p>
        </p:txBody>
      </p:sp>
      <p:sp>
        <p:nvSpPr>
          <p:cNvPr id="19477" name="Line 29"/>
          <p:cNvSpPr>
            <a:spLocks noChangeShapeType="1"/>
          </p:cNvSpPr>
          <p:nvPr/>
        </p:nvSpPr>
        <p:spPr bwMode="auto">
          <a:xfrm flipH="1">
            <a:off x="7778750" y="3879850"/>
            <a:ext cx="339725" cy="0"/>
          </a:xfrm>
          <a:prstGeom prst="line">
            <a:avLst/>
          </a:prstGeom>
          <a:noFill/>
          <a:ln w="38100">
            <a:solidFill>
              <a:srgbClr val="002060"/>
            </a:solidFill>
            <a:round/>
            <a:headEnd/>
            <a:tailEnd type="triangle" w="med" len="med"/>
          </a:ln>
        </p:spPr>
        <p:txBody>
          <a:bodyPr/>
          <a:lstStyle/>
          <a:p>
            <a:endParaRPr lang="el-GR"/>
          </a:p>
        </p:txBody>
      </p:sp>
      <p:sp>
        <p:nvSpPr>
          <p:cNvPr id="19479" name="Oval 31"/>
          <p:cNvSpPr>
            <a:spLocks noChangeArrowheads="1"/>
          </p:cNvSpPr>
          <p:nvPr/>
        </p:nvSpPr>
        <p:spPr bwMode="auto">
          <a:xfrm>
            <a:off x="4343400" y="5807075"/>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dirty="0">
                <a:solidFill>
                  <a:schemeClr val="bg1"/>
                </a:solidFill>
              </a:rPr>
              <a:t>FB</a:t>
            </a:r>
          </a:p>
        </p:txBody>
      </p:sp>
      <p:sp>
        <p:nvSpPr>
          <p:cNvPr id="19480" name="Oval 32"/>
          <p:cNvSpPr>
            <a:spLocks noChangeArrowheads="1"/>
          </p:cNvSpPr>
          <p:nvPr/>
        </p:nvSpPr>
        <p:spPr bwMode="auto">
          <a:xfrm>
            <a:off x="6534322" y="4132263"/>
            <a:ext cx="3048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dirty="0">
                <a:solidFill>
                  <a:schemeClr val="bg1"/>
                </a:solidFill>
              </a:rPr>
              <a:t>FB</a:t>
            </a:r>
          </a:p>
        </p:txBody>
      </p:sp>
      <p:sp>
        <p:nvSpPr>
          <p:cNvPr id="19481" name="Oval 33"/>
          <p:cNvSpPr>
            <a:spLocks noChangeArrowheads="1"/>
          </p:cNvSpPr>
          <p:nvPr/>
        </p:nvSpPr>
        <p:spPr bwMode="auto">
          <a:xfrm>
            <a:off x="7821413" y="4132263"/>
            <a:ext cx="3048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dirty="0">
                <a:solidFill>
                  <a:schemeClr val="bg1"/>
                </a:solidFill>
              </a:rPr>
              <a:t>FB</a:t>
            </a:r>
          </a:p>
        </p:txBody>
      </p:sp>
      <p:sp>
        <p:nvSpPr>
          <p:cNvPr id="19482" name="Line 34"/>
          <p:cNvSpPr>
            <a:spLocks noChangeShapeType="1"/>
          </p:cNvSpPr>
          <p:nvPr/>
        </p:nvSpPr>
        <p:spPr bwMode="auto">
          <a:xfrm>
            <a:off x="7299325" y="2119313"/>
            <a:ext cx="0" cy="769937"/>
          </a:xfrm>
          <a:prstGeom prst="line">
            <a:avLst/>
          </a:prstGeom>
          <a:noFill/>
          <a:ln w="38100">
            <a:solidFill>
              <a:srgbClr val="C00000"/>
            </a:solidFill>
            <a:round/>
            <a:headEnd type="none" w="med" len="med"/>
            <a:tailEnd type="triangle" w="med" len="med"/>
          </a:ln>
        </p:spPr>
        <p:txBody>
          <a:bodyPr/>
          <a:lstStyle/>
          <a:p>
            <a:endParaRPr lang="el-GR"/>
          </a:p>
        </p:txBody>
      </p:sp>
      <p:grpSp>
        <p:nvGrpSpPr>
          <p:cNvPr id="5" name="Group 4"/>
          <p:cNvGrpSpPr/>
          <p:nvPr/>
        </p:nvGrpSpPr>
        <p:grpSpPr>
          <a:xfrm>
            <a:off x="555625" y="1670050"/>
            <a:ext cx="7970366" cy="1447800"/>
            <a:chOff x="555625" y="1670050"/>
            <a:chExt cx="7970366" cy="1447800"/>
          </a:xfrm>
        </p:grpSpPr>
        <p:sp>
          <p:nvSpPr>
            <p:cNvPr id="19471" name="Line 23"/>
            <p:cNvSpPr>
              <a:spLocks noChangeShapeType="1"/>
            </p:cNvSpPr>
            <p:nvPr/>
          </p:nvSpPr>
          <p:spPr bwMode="auto">
            <a:xfrm>
              <a:off x="555625" y="1670050"/>
              <a:ext cx="7970366" cy="14288"/>
            </a:xfrm>
            <a:prstGeom prst="line">
              <a:avLst/>
            </a:prstGeom>
            <a:noFill/>
            <a:ln w="38100">
              <a:solidFill>
                <a:srgbClr val="C00000"/>
              </a:solidFill>
              <a:round/>
              <a:headEnd/>
              <a:tailEnd/>
            </a:ln>
          </p:spPr>
          <p:txBody>
            <a:bodyPr/>
            <a:lstStyle/>
            <a:p>
              <a:endParaRPr lang="el-GR"/>
            </a:p>
          </p:txBody>
        </p:sp>
        <p:sp>
          <p:nvSpPr>
            <p:cNvPr id="19472" name="Line 24"/>
            <p:cNvSpPr>
              <a:spLocks noChangeShapeType="1"/>
            </p:cNvSpPr>
            <p:nvPr/>
          </p:nvSpPr>
          <p:spPr bwMode="auto">
            <a:xfrm flipH="1">
              <a:off x="8497888" y="1670050"/>
              <a:ext cx="11112" cy="1211263"/>
            </a:xfrm>
            <a:prstGeom prst="line">
              <a:avLst/>
            </a:prstGeom>
            <a:noFill/>
            <a:ln w="38100">
              <a:solidFill>
                <a:srgbClr val="C00000"/>
              </a:solidFill>
              <a:round/>
              <a:headEnd type="none" w="med" len="med"/>
              <a:tailEnd type="triangle" w="med" len="med"/>
            </a:ln>
          </p:spPr>
          <p:txBody>
            <a:bodyPr/>
            <a:lstStyle/>
            <a:p>
              <a:endParaRPr lang="el-GR"/>
            </a:p>
          </p:txBody>
        </p:sp>
        <p:sp>
          <p:nvSpPr>
            <p:cNvPr id="19483" name="Line 35"/>
            <p:cNvSpPr>
              <a:spLocks noChangeShapeType="1"/>
            </p:cNvSpPr>
            <p:nvPr/>
          </p:nvSpPr>
          <p:spPr bwMode="auto">
            <a:xfrm>
              <a:off x="574675" y="1670050"/>
              <a:ext cx="0" cy="1447800"/>
            </a:xfrm>
            <a:prstGeom prst="line">
              <a:avLst/>
            </a:prstGeom>
            <a:noFill/>
            <a:ln w="38100">
              <a:solidFill>
                <a:srgbClr val="C00000"/>
              </a:solidFill>
              <a:round/>
              <a:headEnd/>
              <a:tailEnd/>
            </a:ln>
          </p:spPr>
          <p:txBody>
            <a:bodyPr/>
            <a:lstStyle/>
            <a:p>
              <a:endParaRPr lang="el-GR"/>
            </a:p>
          </p:txBody>
        </p:sp>
      </p:grpSp>
      <p:sp>
        <p:nvSpPr>
          <p:cNvPr id="19484" name="Line 36"/>
          <p:cNvSpPr>
            <a:spLocks noChangeShapeType="1"/>
          </p:cNvSpPr>
          <p:nvPr/>
        </p:nvSpPr>
        <p:spPr bwMode="auto">
          <a:xfrm>
            <a:off x="4800600" y="2127250"/>
            <a:ext cx="2514600" cy="0"/>
          </a:xfrm>
          <a:prstGeom prst="line">
            <a:avLst/>
          </a:prstGeom>
          <a:noFill/>
          <a:ln w="38100">
            <a:solidFill>
              <a:srgbClr val="C00000"/>
            </a:solidFill>
            <a:round/>
            <a:headEnd/>
            <a:tailEnd/>
          </a:ln>
        </p:spPr>
        <p:txBody>
          <a:bodyPr/>
          <a:lstStyle/>
          <a:p>
            <a:endParaRPr lang="el-GR"/>
          </a:p>
        </p:txBody>
      </p:sp>
      <p:sp>
        <p:nvSpPr>
          <p:cNvPr id="19485" name="Oval 37"/>
          <p:cNvSpPr>
            <a:spLocks noChangeArrowheads="1"/>
          </p:cNvSpPr>
          <p:nvPr/>
        </p:nvSpPr>
        <p:spPr bwMode="auto">
          <a:xfrm>
            <a:off x="5791200" y="1935163"/>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a:solidFill>
                  <a:schemeClr val="bg1"/>
                </a:solidFill>
              </a:rPr>
              <a:t>FF</a:t>
            </a:r>
          </a:p>
        </p:txBody>
      </p:sp>
      <p:sp>
        <p:nvSpPr>
          <p:cNvPr id="19486" name="Rectangle 38"/>
          <p:cNvSpPr>
            <a:spLocks noChangeArrowheads="1"/>
          </p:cNvSpPr>
          <p:nvPr/>
        </p:nvSpPr>
        <p:spPr bwMode="auto">
          <a:xfrm>
            <a:off x="457200" y="4613275"/>
            <a:ext cx="4572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I</a:t>
            </a:r>
          </a:p>
        </p:txBody>
      </p:sp>
      <p:sp>
        <p:nvSpPr>
          <p:cNvPr id="19487" name="Rectangle 39"/>
          <p:cNvSpPr>
            <a:spLocks noChangeArrowheads="1"/>
          </p:cNvSpPr>
          <p:nvPr/>
        </p:nvSpPr>
        <p:spPr bwMode="auto">
          <a:xfrm>
            <a:off x="1738313" y="5427663"/>
            <a:ext cx="4572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II</a:t>
            </a:r>
          </a:p>
        </p:txBody>
      </p:sp>
      <p:sp>
        <p:nvSpPr>
          <p:cNvPr id="19488" name="Rectangle 40"/>
          <p:cNvSpPr>
            <a:spLocks noChangeArrowheads="1"/>
          </p:cNvSpPr>
          <p:nvPr/>
        </p:nvSpPr>
        <p:spPr bwMode="auto">
          <a:xfrm>
            <a:off x="3200400" y="4605338"/>
            <a:ext cx="5334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III</a:t>
            </a:r>
          </a:p>
        </p:txBody>
      </p:sp>
      <p:sp>
        <p:nvSpPr>
          <p:cNvPr id="19489" name="Rectangle 41"/>
          <p:cNvSpPr>
            <a:spLocks noChangeArrowheads="1"/>
          </p:cNvSpPr>
          <p:nvPr/>
        </p:nvSpPr>
        <p:spPr bwMode="auto">
          <a:xfrm>
            <a:off x="4486275" y="4621213"/>
            <a:ext cx="5334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IV</a:t>
            </a:r>
          </a:p>
        </p:txBody>
      </p:sp>
      <p:sp>
        <p:nvSpPr>
          <p:cNvPr id="19490" name="Rectangle 43"/>
          <p:cNvSpPr>
            <a:spLocks noChangeArrowheads="1"/>
          </p:cNvSpPr>
          <p:nvPr/>
        </p:nvSpPr>
        <p:spPr bwMode="auto">
          <a:xfrm>
            <a:off x="5759450" y="4613275"/>
            <a:ext cx="5334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V</a:t>
            </a:r>
          </a:p>
        </p:txBody>
      </p:sp>
      <p:sp>
        <p:nvSpPr>
          <p:cNvPr id="19491" name="Rectangle 44"/>
          <p:cNvSpPr>
            <a:spLocks noChangeArrowheads="1"/>
          </p:cNvSpPr>
          <p:nvPr/>
        </p:nvSpPr>
        <p:spPr bwMode="auto">
          <a:xfrm>
            <a:off x="7024688" y="4611688"/>
            <a:ext cx="5334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VI</a:t>
            </a:r>
          </a:p>
        </p:txBody>
      </p:sp>
      <p:sp>
        <p:nvSpPr>
          <p:cNvPr id="19492" name="Rectangle 45"/>
          <p:cNvSpPr>
            <a:spLocks noChangeArrowheads="1"/>
          </p:cNvSpPr>
          <p:nvPr/>
        </p:nvSpPr>
        <p:spPr bwMode="auto">
          <a:xfrm>
            <a:off x="7951788" y="4619625"/>
            <a:ext cx="685800" cy="304800"/>
          </a:xfrm>
          <a:prstGeom prst="rect">
            <a:avLst/>
          </a:prstGeom>
          <a:noFill/>
          <a:ln w="9525">
            <a:noFill/>
            <a:miter lim="800000"/>
            <a:headEnd/>
            <a:tailEnd/>
          </a:ln>
        </p:spPr>
        <p:txBody>
          <a:bodyPr anchor="ctr"/>
          <a:lstStyle/>
          <a:p>
            <a:pPr algn="ctr" eaLnBrk="1" hangingPunct="1"/>
            <a:r>
              <a:rPr lang="en-US" sz="2000" b="1">
                <a:solidFill>
                  <a:schemeClr val="accent2"/>
                </a:solidFill>
                <a:latin typeface="Times New Roman" pitchFamily="18" charset="0"/>
              </a:rPr>
              <a:t>VII</a:t>
            </a:r>
          </a:p>
        </p:txBody>
      </p:sp>
      <p:sp>
        <p:nvSpPr>
          <p:cNvPr id="19493" name="Oval 46"/>
          <p:cNvSpPr>
            <a:spLocks noChangeArrowheads="1"/>
          </p:cNvSpPr>
          <p:nvPr/>
        </p:nvSpPr>
        <p:spPr bwMode="auto">
          <a:xfrm>
            <a:off x="6234113" y="6361113"/>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dirty="0">
                <a:solidFill>
                  <a:schemeClr val="bg1"/>
                </a:solidFill>
              </a:rPr>
              <a:t>FB</a:t>
            </a:r>
          </a:p>
        </p:txBody>
      </p:sp>
      <p:sp>
        <p:nvSpPr>
          <p:cNvPr id="19494" name="Rectangle 48"/>
          <p:cNvSpPr>
            <a:spLocks noChangeArrowheads="1"/>
          </p:cNvSpPr>
          <p:nvPr/>
        </p:nvSpPr>
        <p:spPr bwMode="auto">
          <a:xfrm>
            <a:off x="6691313" y="6361113"/>
            <a:ext cx="2057400" cy="381000"/>
          </a:xfrm>
          <a:prstGeom prst="rect">
            <a:avLst/>
          </a:prstGeom>
          <a:noFill/>
          <a:ln w="9525">
            <a:noFill/>
            <a:miter lim="800000"/>
            <a:headEnd/>
            <a:tailEnd/>
          </a:ln>
        </p:spPr>
        <p:txBody>
          <a:bodyPr anchor="ctr"/>
          <a:lstStyle/>
          <a:p>
            <a:pPr algn="ctr" eaLnBrk="1" hangingPunct="1"/>
            <a:r>
              <a:rPr lang="en-US" sz="2000" b="1">
                <a:latin typeface="Times New Roman" pitchFamily="18" charset="0"/>
              </a:rPr>
              <a:t>Feed Back</a:t>
            </a:r>
          </a:p>
        </p:txBody>
      </p:sp>
      <p:sp>
        <p:nvSpPr>
          <p:cNvPr id="19495" name="Line 49"/>
          <p:cNvSpPr>
            <a:spLocks noChangeShapeType="1"/>
          </p:cNvSpPr>
          <p:nvPr/>
        </p:nvSpPr>
        <p:spPr bwMode="auto">
          <a:xfrm>
            <a:off x="6737350" y="6565900"/>
            <a:ext cx="228600" cy="0"/>
          </a:xfrm>
          <a:prstGeom prst="line">
            <a:avLst/>
          </a:prstGeom>
          <a:noFill/>
          <a:ln w="28575">
            <a:solidFill>
              <a:schemeClr val="tx1"/>
            </a:solidFill>
            <a:round/>
            <a:headEnd/>
            <a:tailEnd/>
          </a:ln>
        </p:spPr>
        <p:txBody>
          <a:bodyPr/>
          <a:lstStyle/>
          <a:p>
            <a:endParaRPr lang="el-GR"/>
          </a:p>
        </p:txBody>
      </p:sp>
      <p:sp>
        <p:nvSpPr>
          <p:cNvPr id="19496" name="Rectangle 52"/>
          <p:cNvSpPr>
            <a:spLocks noChangeArrowheads="1"/>
          </p:cNvSpPr>
          <p:nvPr/>
        </p:nvSpPr>
        <p:spPr bwMode="auto">
          <a:xfrm>
            <a:off x="762000" y="1746250"/>
            <a:ext cx="2590800" cy="381000"/>
          </a:xfrm>
          <a:prstGeom prst="rect">
            <a:avLst/>
          </a:prstGeom>
          <a:noFill/>
          <a:ln w="9525">
            <a:noFill/>
            <a:miter lim="800000"/>
            <a:headEnd/>
            <a:tailEnd/>
          </a:ln>
        </p:spPr>
        <p:txBody>
          <a:bodyPr anchor="ctr"/>
          <a:lstStyle/>
          <a:p>
            <a:pPr algn="ctr" eaLnBrk="1" hangingPunct="1"/>
            <a:r>
              <a:rPr lang="en-US" b="1">
                <a:latin typeface="Times New Roman" pitchFamily="18" charset="0"/>
              </a:rPr>
              <a:t>Review the literature</a:t>
            </a:r>
          </a:p>
        </p:txBody>
      </p:sp>
      <p:sp>
        <p:nvSpPr>
          <p:cNvPr id="19497" name="Oval 47"/>
          <p:cNvSpPr>
            <a:spLocks noChangeArrowheads="1"/>
          </p:cNvSpPr>
          <p:nvPr/>
        </p:nvSpPr>
        <p:spPr bwMode="auto">
          <a:xfrm>
            <a:off x="539750" y="6308725"/>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a:solidFill>
                  <a:schemeClr val="bg1"/>
                </a:solidFill>
              </a:rPr>
              <a:t>FF</a:t>
            </a:r>
          </a:p>
        </p:txBody>
      </p:sp>
      <p:sp>
        <p:nvSpPr>
          <p:cNvPr id="19498" name="Line 50"/>
          <p:cNvSpPr>
            <a:spLocks noChangeShapeType="1"/>
          </p:cNvSpPr>
          <p:nvPr/>
        </p:nvSpPr>
        <p:spPr bwMode="auto">
          <a:xfrm>
            <a:off x="1050925" y="6515100"/>
            <a:ext cx="228600" cy="0"/>
          </a:xfrm>
          <a:prstGeom prst="line">
            <a:avLst/>
          </a:prstGeom>
          <a:noFill/>
          <a:ln w="28575">
            <a:solidFill>
              <a:schemeClr val="tx1"/>
            </a:solidFill>
            <a:round/>
            <a:headEnd/>
            <a:tailEnd/>
          </a:ln>
        </p:spPr>
        <p:txBody>
          <a:bodyPr/>
          <a:lstStyle/>
          <a:p>
            <a:endParaRPr lang="el-GR"/>
          </a:p>
        </p:txBody>
      </p:sp>
      <p:sp>
        <p:nvSpPr>
          <p:cNvPr id="19499" name="Rectangle 51"/>
          <p:cNvSpPr>
            <a:spLocks noChangeArrowheads="1"/>
          </p:cNvSpPr>
          <p:nvPr/>
        </p:nvSpPr>
        <p:spPr bwMode="auto">
          <a:xfrm>
            <a:off x="1225550" y="6308725"/>
            <a:ext cx="2057400" cy="381000"/>
          </a:xfrm>
          <a:prstGeom prst="rect">
            <a:avLst/>
          </a:prstGeom>
          <a:noFill/>
          <a:ln w="9525">
            <a:noFill/>
            <a:miter lim="800000"/>
            <a:headEnd/>
            <a:tailEnd/>
          </a:ln>
        </p:spPr>
        <p:txBody>
          <a:bodyPr anchor="ctr"/>
          <a:lstStyle/>
          <a:p>
            <a:pPr algn="ctr" eaLnBrk="1" hangingPunct="1"/>
            <a:r>
              <a:rPr lang="en-US" sz="2000" b="1">
                <a:latin typeface="Times New Roman" pitchFamily="18" charset="0"/>
              </a:rPr>
              <a:t>Feed Forward</a:t>
            </a:r>
          </a:p>
        </p:txBody>
      </p:sp>
      <p:sp>
        <p:nvSpPr>
          <p:cNvPr id="19500" name="Line 19"/>
          <p:cNvSpPr>
            <a:spLocks noChangeShapeType="1"/>
          </p:cNvSpPr>
          <p:nvPr/>
        </p:nvSpPr>
        <p:spPr bwMode="auto">
          <a:xfrm>
            <a:off x="7813675" y="3346450"/>
            <a:ext cx="304800" cy="0"/>
          </a:xfrm>
          <a:prstGeom prst="line">
            <a:avLst/>
          </a:prstGeom>
          <a:noFill/>
          <a:ln w="38100">
            <a:solidFill>
              <a:srgbClr val="002060"/>
            </a:solidFill>
            <a:round/>
            <a:headEnd/>
            <a:tailEnd type="triangle" w="med" len="med"/>
          </a:ln>
        </p:spPr>
        <p:txBody>
          <a:bodyPr/>
          <a:lstStyle/>
          <a:p>
            <a:endParaRPr lang="el-GR"/>
          </a:p>
        </p:txBody>
      </p:sp>
      <p:sp>
        <p:nvSpPr>
          <p:cNvPr id="19501" name="Line 18"/>
          <p:cNvSpPr>
            <a:spLocks noChangeShapeType="1"/>
          </p:cNvSpPr>
          <p:nvPr/>
        </p:nvSpPr>
        <p:spPr bwMode="auto">
          <a:xfrm>
            <a:off x="3979168" y="3570288"/>
            <a:ext cx="304800" cy="0"/>
          </a:xfrm>
          <a:prstGeom prst="line">
            <a:avLst/>
          </a:prstGeom>
          <a:noFill/>
          <a:ln w="38100">
            <a:solidFill>
              <a:srgbClr val="002060"/>
            </a:solidFill>
            <a:round/>
            <a:headEnd/>
            <a:tailEnd type="triangle" w="med" len="med"/>
          </a:ln>
        </p:spPr>
        <p:txBody>
          <a:bodyPr/>
          <a:lstStyle/>
          <a:p>
            <a:endParaRPr lang="el-GR"/>
          </a:p>
        </p:txBody>
      </p:sp>
      <p:sp>
        <p:nvSpPr>
          <p:cNvPr id="10" name="Rectangle 12"/>
          <p:cNvSpPr>
            <a:spLocks noChangeArrowheads="1"/>
          </p:cNvSpPr>
          <p:nvPr/>
        </p:nvSpPr>
        <p:spPr bwMode="auto">
          <a:xfrm>
            <a:off x="6875463" y="2881313"/>
            <a:ext cx="914400" cy="1379537"/>
          </a:xfrm>
          <a:prstGeom prst="rect">
            <a:avLst/>
          </a:prstGeom>
          <a:solidFill>
            <a:schemeClr val="accent1">
              <a:lumMod val="40000"/>
              <a:lumOff val="60000"/>
            </a:schemeClr>
          </a:solidFill>
          <a:ln w="28575">
            <a:solidFill>
              <a:schemeClr val="tx1"/>
            </a:solidFill>
            <a:miter lim="800000"/>
            <a:headEnd/>
            <a:tailEnd/>
          </a:ln>
          <a:effectLst/>
        </p:spPr>
        <p:txBody>
          <a:bodyPr wrap="none" anchor="ctr"/>
          <a:lstStyle/>
          <a:p>
            <a:pPr algn="ctr" eaLnBrk="1" fontAlgn="auto" hangingPunct="1">
              <a:spcBef>
                <a:spcPts val="0"/>
              </a:spcBef>
              <a:spcAft>
                <a:spcPts val="0"/>
              </a:spcAft>
              <a:defRPr/>
            </a:pPr>
            <a:r>
              <a:rPr lang="en-US" sz="1400" b="1" dirty="0">
                <a:solidFill>
                  <a:srgbClr val="660033"/>
                </a:solidFill>
                <a:latin typeface="Times New Roman" pitchFamily="18" charset="0"/>
                <a:cs typeface="+mn-cs"/>
              </a:rPr>
              <a:t>Analyze</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Data</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(Test</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Hypothesis</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if any)</a:t>
            </a:r>
          </a:p>
          <a:p>
            <a:pPr algn="ctr" eaLnBrk="1" fontAlgn="auto" hangingPunct="1">
              <a:spcBef>
                <a:spcPts val="0"/>
              </a:spcBef>
              <a:spcAft>
                <a:spcPts val="0"/>
              </a:spcAft>
              <a:defRPr/>
            </a:pPr>
            <a:endParaRPr lang="en-US" sz="1400" b="1" dirty="0">
              <a:solidFill>
                <a:srgbClr val="660033"/>
              </a:solidFill>
              <a:latin typeface="Times New Roman" pitchFamily="18" charset="0"/>
              <a:cs typeface="+mn-cs"/>
            </a:endParaRPr>
          </a:p>
        </p:txBody>
      </p:sp>
      <p:sp>
        <p:nvSpPr>
          <p:cNvPr id="8" name="Rectangle 10"/>
          <p:cNvSpPr>
            <a:spLocks noChangeArrowheads="1"/>
          </p:cNvSpPr>
          <p:nvPr/>
        </p:nvSpPr>
        <p:spPr bwMode="auto">
          <a:xfrm>
            <a:off x="4284663" y="2889250"/>
            <a:ext cx="1011238" cy="1371600"/>
          </a:xfrm>
          <a:prstGeom prst="rect">
            <a:avLst/>
          </a:prstGeom>
          <a:solidFill>
            <a:schemeClr val="accent1">
              <a:lumMod val="40000"/>
              <a:lumOff val="60000"/>
            </a:schemeClr>
          </a:solidFill>
          <a:ln w="28575">
            <a:solidFill>
              <a:schemeClr val="tx1"/>
            </a:solidFill>
            <a:miter lim="800000"/>
            <a:headEnd/>
            <a:tailEnd/>
          </a:ln>
          <a:effectLst/>
        </p:spPr>
        <p:txBody>
          <a:bodyPr wrap="none" anchor="ctr"/>
          <a:lstStyle/>
          <a:p>
            <a:pPr algn="ctr" eaLnBrk="1" fontAlgn="auto" hangingPunct="1">
              <a:spcBef>
                <a:spcPts val="0"/>
              </a:spcBef>
              <a:spcAft>
                <a:spcPts val="0"/>
              </a:spcAft>
              <a:defRPr/>
            </a:pPr>
            <a:r>
              <a:rPr lang="en-US" sz="1400" b="1" dirty="0">
                <a:solidFill>
                  <a:srgbClr val="660033"/>
                </a:solidFill>
                <a:latin typeface="Times New Roman" pitchFamily="18" charset="0"/>
                <a:cs typeface="+mn-cs"/>
              </a:rPr>
              <a:t>Design</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Research </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Protocol </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/Experiment</a:t>
            </a:r>
          </a:p>
        </p:txBody>
      </p:sp>
      <p:sp>
        <p:nvSpPr>
          <p:cNvPr id="15" name="Rectangle 17"/>
          <p:cNvSpPr>
            <a:spLocks noChangeArrowheads="1"/>
          </p:cNvSpPr>
          <p:nvPr/>
        </p:nvSpPr>
        <p:spPr bwMode="auto">
          <a:xfrm>
            <a:off x="8154988" y="2881313"/>
            <a:ext cx="860425" cy="1379537"/>
          </a:xfrm>
          <a:prstGeom prst="rect">
            <a:avLst/>
          </a:prstGeom>
          <a:solidFill>
            <a:schemeClr val="accent1">
              <a:lumMod val="40000"/>
              <a:lumOff val="60000"/>
            </a:schemeClr>
          </a:solidFill>
          <a:ln w="28575">
            <a:solidFill>
              <a:schemeClr val="tx1"/>
            </a:solidFill>
            <a:miter lim="800000"/>
            <a:headEnd/>
            <a:tailEnd/>
          </a:ln>
          <a:effectLst/>
        </p:spPr>
        <p:txBody>
          <a:bodyPr wrap="none" anchor="ctr"/>
          <a:lstStyle/>
          <a:p>
            <a:pPr algn="ctr" eaLnBrk="1" fontAlgn="auto" hangingPunct="1">
              <a:spcBef>
                <a:spcPts val="0"/>
              </a:spcBef>
              <a:spcAft>
                <a:spcPts val="0"/>
              </a:spcAft>
              <a:defRPr/>
            </a:pPr>
            <a:r>
              <a:rPr lang="en-US" sz="1400" b="1" dirty="0">
                <a:solidFill>
                  <a:srgbClr val="660033"/>
                </a:solidFill>
                <a:latin typeface="Times New Roman" pitchFamily="18" charset="0"/>
                <a:cs typeface="+mn-cs"/>
              </a:rPr>
              <a:t>Interpret</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and</a:t>
            </a:r>
          </a:p>
          <a:p>
            <a:pPr algn="ctr" eaLnBrk="1" fontAlgn="auto" hangingPunct="1">
              <a:spcBef>
                <a:spcPts val="0"/>
              </a:spcBef>
              <a:spcAft>
                <a:spcPts val="0"/>
              </a:spcAft>
              <a:defRPr/>
            </a:pPr>
            <a:r>
              <a:rPr lang="en-US" sz="1400" b="1" dirty="0">
                <a:solidFill>
                  <a:srgbClr val="660033"/>
                </a:solidFill>
                <a:latin typeface="Times New Roman" pitchFamily="18" charset="0"/>
                <a:cs typeface="+mn-cs"/>
              </a:rPr>
              <a:t>Report</a:t>
            </a:r>
          </a:p>
        </p:txBody>
      </p:sp>
      <p:sp>
        <p:nvSpPr>
          <p:cNvPr id="19505" name="Rectangle 5"/>
          <p:cNvSpPr>
            <a:spLocks noChangeArrowheads="1"/>
          </p:cNvSpPr>
          <p:nvPr/>
        </p:nvSpPr>
        <p:spPr bwMode="auto">
          <a:xfrm>
            <a:off x="128588" y="3117850"/>
            <a:ext cx="914400" cy="1143000"/>
          </a:xfrm>
          <a:prstGeom prst="rect">
            <a:avLst/>
          </a:prstGeom>
          <a:solidFill>
            <a:srgbClr val="FDF9E5"/>
          </a:solidFill>
          <a:ln w="28575">
            <a:solidFill>
              <a:schemeClr val="tx1"/>
            </a:solidFill>
            <a:miter lim="800000"/>
            <a:headEnd/>
            <a:tailEnd/>
          </a:ln>
        </p:spPr>
        <p:txBody>
          <a:bodyPr wrap="none" anchor="ctr"/>
          <a:lstStyle/>
          <a:p>
            <a:pPr algn="ctr" eaLnBrk="1" hangingPunct="1"/>
            <a:r>
              <a:rPr lang="en-US" sz="1400" b="1">
                <a:solidFill>
                  <a:srgbClr val="660033"/>
                </a:solidFill>
                <a:latin typeface="Times New Roman" pitchFamily="18" charset="0"/>
              </a:rPr>
              <a:t>Define </a:t>
            </a:r>
          </a:p>
          <a:p>
            <a:pPr algn="ctr" eaLnBrk="1" hangingPunct="1"/>
            <a:r>
              <a:rPr lang="en-US" sz="1400" b="1">
                <a:solidFill>
                  <a:srgbClr val="660033"/>
                </a:solidFill>
                <a:latin typeface="Times New Roman" pitchFamily="18" charset="0"/>
              </a:rPr>
              <a:t>Research</a:t>
            </a:r>
          </a:p>
          <a:p>
            <a:pPr algn="ctr" eaLnBrk="1" hangingPunct="1"/>
            <a:r>
              <a:rPr lang="en-US" sz="1400" b="1">
                <a:solidFill>
                  <a:srgbClr val="660033"/>
                </a:solidFill>
                <a:latin typeface="Times New Roman" pitchFamily="18" charset="0"/>
              </a:rPr>
              <a:t>Problem</a:t>
            </a:r>
          </a:p>
        </p:txBody>
      </p:sp>
      <p:sp>
        <p:nvSpPr>
          <p:cNvPr id="19478" name="Oval 30"/>
          <p:cNvSpPr>
            <a:spLocks noChangeArrowheads="1"/>
          </p:cNvSpPr>
          <p:nvPr/>
        </p:nvSpPr>
        <p:spPr bwMode="auto">
          <a:xfrm>
            <a:off x="4343400" y="14859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b="1">
                <a:solidFill>
                  <a:schemeClr val="bg1"/>
                </a:solidFill>
              </a:rPr>
              <a:t>FF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12875"/>
            <a:ext cx="8229600" cy="5256213"/>
          </a:xfrm>
        </p:spPr>
        <p:txBody>
          <a:bodyPr rtlCol="0">
            <a:normAutofit fontScale="92500" lnSpcReduction="20000"/>
          </a:bodyPr>
          <a:lstStyle/>
          <a:p>
            <a:pPr marL="442913" indent="-442913" eaLnBrk="1" fontAlgn="auto" hangingPunct="1">
              <a:spcAft>
                <a:spcPts val="0"/>
              </a:spcAft>
              <a:defRPr/>
            </a:pPr>
            <a:r>
              <a:rPr lang="en-US" dirty="0"/>
              <a:t>It relies on </a:t>
            </a:r>
            <a:r>
              <a:rPr lang="en-US" dirty="0">
                <a:solidFill>
                  <a:srgbClr val="7030A0"/>
                </a:solidFill>
              </a:rPr>
              <a:t>empirical evidence (thus experimentation)</a:t>
            </a:r>
            <a:r>
              <a:rPr lang="en-US" dirty="0"/>
              <a:t>.</a:t>
            </a:r>
          </a:p>
          <a:p>
            <a:pPr marL="442913" indent="-442913" eaLnBrk="1" fontAlgn="auto" hangingPunct="1">
              <a:spcAft>
                <a:spcPts val="0"/>
              </a:spcAft>
              <a:defRPr/>
            </a:pPr>
            <a:r>
              <a:rPr lang="en-US" dirty="0"/>
              <a:t>It is committed to only </a:t>
            </a:r>
            <a:r>
              <a:rPr lang="en-US" dirty="0">
                <a:solidFill>
                  <a:srgbClr val="7030A0"/>
                </a:solidFill>
              </a:rPr>
              <a:t>objective considerations</a:t>
            </a:r>
            <a:r>
              <a:rPr lang="en-US" dirty="0"/>
              <a:t> (need for fair test, minimize or remove bias)</a:t>
            </a:r>
          </a:p>
          <a:p>
            <a:pPr marL="442913" indent="-442913" eaLnBrk="1" fontAlgn="auto" hangingPunct="1">
              <a:spcAft>
                <a:spcPts val="0"/>
              </a:spcAft>
              <a:defRPr/>
            </a:pPr>
            <a:r>
              <a:rPr lang="en-US" dirty="0"/>
              <a:t>It results into </a:t>
            </a:r>
            <a:r>
              <a:rPr lang="en-US" dirty="0">
                <a:solidFill>
                  <a:srgbClr val="7030A0"/>
                </a:solidFill>
              </a:rPr>
              <a:t>probabilistic predictions (statistical treatment of results)</a:t>
            </a:r>
            <a:r>
              <a:rPr lang="en-US" dirty="0"/>
              <a:t>.</a:t>
            </a:r>
          </a:p>
          <a:p>
            <a:pPr marL="442913" indent="-442913" eaLnBrk="1" fontAlgn="auto" hangingPunct="1">
              <a:spcAft>
                <a:spcPts val="0"/>
              </a:spcAft>
              <a:defRPr/>
            </a:pPr>
            <a:endParaRPr lang="en-US" dirty="0"/>
          </a:p>
          <a:p>
            <a:pPr marL="442913" indent="-442913" eaLnBrk="1" fontAlgn="auto" hangingPunct="1">
              <a:spcAft>
                <a:spcPts val="0"/>
              </a:spcAft>
              <a:defRPr/>
            </a:pPr>
            <a:r>
              <a:rPr lang="en-US" dirty="0"/>
              <a:t>The  </a:t>
            </a:r>
            <a:r>
              <a:rPr lang="en-US" dirty="0">
                <a:solidFill>
                  <a:srgbClr val="7030A0"/>
                </a:solidFill>
              </a:rPr>
              <a:t>methodology </a:t>
            </a:r>
            <a:r>
              <a:rPr lang="en-US" dirty="0"/>
              <a:t>is made </a:t>
            </a:r>
            <a:r>
              <a:rPr lang="en-US" dirty="0">
                <a:solidFill>
                  <a:srgbClr val="7030A0"/>
                </a:solidFill>
              </a:rPr>
              <a:t>known</a:t>
            </a:r>
            <a:r>
              <a:rPr lang="en-US" dirty="0"/>
              <a:t>.</a:t>
            </a:r>
          </a:p>
          <a:p>
            <a:pPr marL="842963" lvl="2" indent="-442913" eaLnBrk="1" fontAlgn="auto" hangingPunct="1">
              <a:spcAft>
                <a:spcPts val="0"/>
              </a:spcAft>
              <a:defRPr/>
            </a:pPr>
            <a:r>
              <a:rPr lang="en-US" dirty="0"/>
              <a:t>Must be made known when reporting.</a:t>
            </a:r>
          </a:p>
          <a:p>
            <a:pPr marL="442913" indent="-442913" eaLnBrk="1" fontAlgn="auto" hangingPunct="1">
              <a:spcAft>
                <a:spcPts val="0"/>
              </a:spcAft>
              <a:defRPr/>
            </a:pPr>
            <a:r>
              <a:rPr lang="en-US" dirty="0"/>
              <a:t>It presupposes </a:t>
            </a:r>
            <a:r>
              <a:rPr lang="en-US" dirty="0">
                <a:solidFill>
                  <a:srgbClr val="7030A0"/>
                </a:solidFill>
              </a:rPr>
              <a:t>ethical neutrality</a:t>
            </a:r>
            <a:r>
              <a:rPr lang="en-US" dirty="0"/>
              <a:t>.</a:t>
            </a:r>
          </a:p>
          <a:p>
            <a:pPr marL="842963" lvl="2" indent="-442913" eaLnBrk="1" fontAlgn="auto" hangingPunct="1">
              <a:spcAft>
                <a:spcPts val="0"/>
              </a:spcAft>
              <a:defRPr/>
            </a:pPr>
            <a:r>
              <a:rPr lang="en-US" dirty="0"/>
              <a:t>Many times in research we “touch” the boundaries of accepted ethical values.</a:t>
            </a:r>
          </a:p>
          <a:p>
            <a:pPr marL="0" indent="0" eaLnBrk="1" fontAlgn="auto" hangingPunct="1">
              <a:spcAft>
                <a:spcPts val="0"/>
              </a:spcAft>
              <a:buFont typeface="Wingdings" pitchFamily="2" charset="2"/>
              <a:buNone/>
              <a:defRPr/>
            </a:pPr>
            <a:endParaRPr lang="en-US" dirty="0"/>
          </a:p>
        </p:txBody>
      </p:sp>
      <p:sp>
        <p:nvSpPr>
          <p:cNvPr id="3" name="Τίτλος 2"/>
          <p:cNvSpPr>
            <a:spLocks noGrp="1"/>
          </p:cNvSpPr>
          <p:nvPr>
            <p:ph type="title"/>
          </p:nvPr>
        </p:nvSpPr>
        <p:spPr>
          <a:xfrm>
            <a:off x="457200" y="274638"/>
            <a:ext cx="8218488" cy="922337"/>
          </a:xfrm>
        </p:spPr>
        <p:txBody>
          <a:bodyPr rtlCol="0">
            <a:normAutofit fontScale="90000"/>
          </a:bodyPr>
          <a:lstStyle/>
          <a:p>
            <a:pPr eaLnBrk="1" fontAlgn="auto" hangingPunct="1">
              <a:spcAft>
                <a:spcPts val="0"/>
              </a:spcAft>
              <a:defRPr/>
            </a:pPr>
            <a:r>
              <a:rPr lang="en-US" dirty="0"/>
              <a:t>Basic postulates (</a:t>
            </a:r>
            <a:r>
              <a:rPr lang="el-GR" dirty="0"/>
              <a:t>αξιώματα)</a:t>
            </a:r>
            <a:r>
              <a:rPr lang="en-US" dirty="0"/>
              <a:t> of the Scientific Method</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2"/>
          <p:cNvSpPr>
            <a:spLocks noGrp="1"/>
          </p:cNvSpPr>
          <p:nvPr>
            <p:ph type="title"/>
          </p:nvPr>
        </p:nvSpPr>
        <p:spPr>
          <a:xfrm>
            <a:off x="457200" y="274638"/>
            <a:ext cx="8218488" cy="922337"/>
          </a:xfrm>
        </p:spPr>
        <p:txBody>
          <a:bodyPr/>
          <a:lstStyle/>
          <a:p>
            <a:pPr eaLnBrk="1" hangingPunct="1"/>
            <a:endParaRPr lang="el-GR" dirty="0"/>
          </a:p>
        </p:txBody>
      </p:sp>
      <p:sp>
        <p:nvSpPr>
          <p:cNvPr id="5" name="Rectangle 4"/>
          <p:cNvSpPr>
            <a:spLocks noGrp="1" noChangeArrowheads="1"/>
          </p:cNvSpPr>
          <p:nvPr/>
        </p:nvSpPr>
        <p:spPr bwMode="auto">
          <a:xfrm>
            <a:off x="395536" y="2032992"/>
            <a:ext cx="8382000" cy="3124200"/>
          </a:xfrm>
          <a:prstGeom prst="rect">
            <a:avLst/>
          </a:prstGeom>
          <a:noFill/>
          <a:ln>
            <a:noFill/>
          </a:ln>
          <a:effectLst/>
        </p:spPr>
        <p:txBody>
          <a:bodyPr anchor="ctr" anchorCtr="1"/>
          <a:lstStyle/>
          <a:p>
            <a:pPr algn="ctr" eaLnBrk="1" fontAlgn="auto" hangingPunct="1">
              <a:spcBef>
                <a:spcPts val="0"/>
              </a:spcBef>
              <a:spcAft>
                <a:spcPts val="0"/>
              </a:spcAft>
              <a:defRPr/>
            </a:pPr>
            <a:r>
              <a:rPr lang="en-US" sz="6000" b="1" dirty="0">
                <a:solidFill>
                  <a:srgbClr val="7030A0"/>
                </a:solidFill>
                <a:latin typeface="Monotype Corsiva" pitchFamily="66" charset="0"/>
                <a:cs typeface="+mn-cs"/>
              </a:rPr>
              <a:t>The Engineering Design Method</a:t>
            </a:r>
          </a:p>
        </p:txBody>
      </p:sp>
    </p:spTree>
    <p:extLst>
      <p:ext uri="{BB962C8B-B14F-4D97-AF65-F5344CB8AC3E}">
        <p14:creationId xmlns:p14="http://schemas.microsoft.com/office/powerpoint/2010/main" val="124303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Science vs Engineering</a:t>
            </a:r>
            <a:endParaRPr lang="el-GR" dirty="0"/>
          </a:p>
        </p:txBody>
      </p:sp>
      <p:sp>
        <p:nvSpPr>
          <p:cNvPr id="7" name="Rectangle 2"/>
          <p:cNvSpPr>
            <a:spLocks noChangeArrowheads="1"/>
          </p:cNvSpPr>
          <p:nvPr/>
        </p:nvSpPr>
        <p:spPr bwMode="auto">
          <a:xfrm>
            <a:off x="246348" y="5770519"/>
            <a:ext cx="70619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err="1">
                <a:ln>
                  <a:noFill/>
                </a:ln>
                <a:solidFill>
                  <a:schemeClr val="tx1"/>
                </a:solidFill>
                <a:effectLst/>
                <a:latin typeface="Arial" panose="020B0604020202020204" pitchFamily="34" charset="0"/>
              </a:rPr>
              <a:t>Theodore</a:t>
            </a:r>
            <a:r>
              <a:rPr kumimoji="0" lang="el-GR" altLang="el-GR" sz="1200" b="1" i="0" u="none" strike="noStrike" cap="none" normalizeH="0" baseline="0" dirty="0">
                <a:ln>
                  <a:noFill/>
                </a:ln>
                <a:solidFill>
                  <a:schemeClr val="tx1"/>
                </a:solidFill>
                <a:effectLst/>
                <a:latin typeface="Arial" panose="020B0604020202020204" pitchFamily="34" charset="0"/>
              </a:rPr>
              <a:t> </a:t>
            </a:r>
            <a:r>
              <a:rPr kumimoji="0" lang="el-GR" altLang="el-GR" sz="1200" b="1" i="0" u="none" strike="noStrike" cap="none" normalizeH="0" baseline="0" dirty="0" err="1">
                <a:ln>
                  <a:noFill/>
                </a:ln>
                <a:solidFill>
                  <a:schemeClr val="tx1"/>
                </a:solidFill>
                <a:effectLst/>
                <a:latin typeface="Arial" panose="020B0604020202020204" pitchFamily="34" charset="0"/>
              </a:rPr>
              <a:t>von</a:t>
            </a:r>
            <a:r>
              <a:rPr kumimoji="0" lang="el-GR" altLang="el-GR" sz="1200" b="1" i="0" u="none" strike="noStrike" cap="none" normalizeH="0" baseline="0" dirty="0">
                <a:ln>
                  <a:noFill/>
                </a:ln>
                <a:solidFill>
                  <a:schemeClr val="tx1"/>
                </a:solidFill>
                <a:effectLst/>
                <a:latin typeface="Arial" panose="020B0604020202020204" pitchFamily="34" charset="0"/>
              </a:rPr>
              <a:t> </a:t>
            </a:r>
            <a:r>
              <a:rPr kumimoji="0" lang="el-GR" altLang="el-GR" sz="1200" b="1" i="0" u="none" strike="noStrike" cap="none" normalizeH="0" baseline="0" dirty="0" err="1">
                <a:ln>
                  <a:noFill/>
                </a:ln>
                <a:solidFill>
                  <a:schemeClr val="tx1"/>
                </a:solidFill>
                <a:effectLst/>
                <a:latin typeface="Arial" panose="020B0604020202020204" pitchFamily="34" charset="0"/>
              </a:rPr>
              <a:t>Kármán</a:t>
            </a:r>
            <a:r>
              <a:rPr kumimoji="0" lang="el-GR" altLang="el-GR" sz="1200" b="0" i="0" u="none" strike="noStrike" cap="none" normalizeH="0" baseline="0" dirty="0">
                <a:ln>
                  <a:noFill/>
                </a:ln>
                <a:solidFill>
                  <a:schemeClr val="tx1"/>
                </a:solidFill>
                <a:effectLst/>
                <a:latin typeface="Arial" panose="020B0604020202020204" pitchFamily="34" charset="0"/>
              </a:rPr>
              <a:t> (</a:t>
            </a:r>
            <a:r>
              <a:rPr kumimoji="0" lang="hu-HU" altLang="el-GR" sz="1200" b="0" i="0" u="none" strike="noStrike" cap="none" normalizeH="0" baseline="0" dirty="0">
                <a:ln>
                  <a:noFill/>
                </a:ln>
                <a:solidFill>
                  <a:schemeClr val="tx1"/>
                </a:solidFill>
                <a:effectLst/>
                <a:latin typeface="Arial" panose="020B0604020202020204" pitchFamily="34" charset="0"/>
              </a:rPr>
              <a:t>1881 –</a:t>
            </a:r>
            <a:r>
              <a:rPr kumimoji="0" lang="en-US" altLang="el-GR" sz="1200" b="0" i="0" u="none" strike="noStrike" cap="none" normalizeH="0" baseline="0" dirty="0">
                <a:ln>
                  <a:noFill/>
                </a:ln>
                <a:solidFill>
                  <a:schemeClr val="tx1"/>
                </a:solidFill>
                <a:effectLst/>
                <a:latin typeface="Arial" panose="020B0604020202020204" pitchFamily="34" charset="0"/>
              </a:rPr>
              <a:t> </a:t>
            </a:r>
            <a:r>
              <a:rPr kumimoji="0" lang="hu-HU" altLang="el-GR" sz="1200" b="0" i="0" u="none" strike="noStrike" cap="none" normalizeH="0" baseline="0" dirty="0">
                <a:ln>
                  <a:noFill/>
                </a:ln>
                <a:solidFill>
                  <a:schemeClr val="tx1"/>
                </a:solidFill>
                <a:effectLst/>
                <a:latin typeface="Arial" panose="020B0604020202020204" pitchFamily="34" charset="0"/>
              </a:rPr>
              <a:t>1963) was a Hungarian-American mathematician, aerospace engineer, and physicist who was active primarily in the fields of aeronautics and astronautics. He is responsible for many key advances in aerodynamics, notably his work on supersonic and hypersonic airflow characterization. He is regarded as the outstanding aerodynamic theoretician of the twentieth century</a:t>
            </a:r>
            <a:r>
              <a:rPr kumimoji="0" lang="en-US" altLang="el-GR" sz="1200" b="0" i="0" u="none" strike="noStrike" cap="none" normalizeH="0" baseline="0" dirty="0">
                <a:ln>
                  <a:noFill/>
                </a:ln>
                <a:solidFill>
                  <a:schemeClr val="tx1"/>
                </a:solidFill>
                <a:effectLst/>
                <a:latin typeface="Arial" panose="020B0604020202020204" pitchFamily="34" charset="0"/>
              </a:rPr>
              <a:t>.</a:t>
            </a:r>
            <a:endParaRPr kumimoji="0" lang="hu-HU" altLang="el-GR" sz="1200" b="0" i="0" u="none" strike="noStrike" cap="none" normalizeH="0" baseline="0" dirty="0">
              <a:ln>
                <a:noFill/>
              </a:ln>
              <a:solidFill>
                <a:schemeClr val="tx1"/>
              </a:solidFill>
              <a:effectLst/>
              <a:latin typeface="Arial" panose="020B0604020202020204" pitchFamily="34" charset="0"/>
            </a:endParaRPr>
          </a:p>
        </p:txBody>
      </p:sp>
      <p:pic>
        <p:nvPicPr>
          <p:cNvPr id="8" name="Εικόνα 7"/>
          <p:cNvPicPr>
            <a:picLocks noChangeAspect="1"/>
          </p:cNvPicPr>
          <p:nvPr/>
        </p:nvPicPr>
        <p:blipFill>
          <a:blip r:embed="rId2"/>
          <a:stretch>
            <a:fillRect/>
          </a:stretch>
        </p:blipFill>
        <p:spPr>
          <a:xfrm>
            <a:off x="7596336" y="4907988"/>
            <a:ext cx="1447428" cy="1881656"/>
          </a:xfrm>
          <a:prstGeom prst="rect">
            <a:avLst/>
          </a:prstGeom>
        </p:spPr>
      </p:pic>
      <p:sp>
        <p:nvSpPr>
          <p:cNvPr id="3" name="TextBox 2"/>
          <p:cNvSpPr txBox="1"/>
          <p:nvPr/>
        </p:nvSpPr>
        <p:spPr>
          <a:xfrm>
            <a:off x="1043608" y="1678156"/>
            <a:ext cx="6892145" cy="3046988"/>
          </a:xfrm>
          <a:prstGeom prst="rect">
            <a:avLst/>
          </a:prstGeom>
          <a:solidFill>
            <a:schemeClr val="bg1">
              <a:lumMod val="95000"/>
            </a:schemeClr>
          </a:solidFill>
        </p:spPr>
        <p:txBody>
          <a:bodyPr wrap="square" rtlCol="0">
            <a:spAutoFit/>
          </a:bodyPr>
          <a:lstStyle/>
          <a:p>
            <a:pPr algn="ctr"/>
            <a:r>
              <a:rPr lang="en-US" sz="3600" dirty="0">
                <a:solidFill>
                  <a:srgbClr val="002060"/>
                </a:solidFill>
              </a:rPr>
              <a:t>The scientists seeks</a:t>
            </a:r>
            <a:br>
              <a:rPr lang="en-US" sz="3600" dirty="0">
                <a:solidFill>
                  <a:srgbClr val="002060"/>
                </a:solidFill>
              </a:rPr>
            </a:br>
            <a:r>
              <a:rPr lang="en-US" sz="3600" dirty="0">
                <a:solidFill>
                  <a:srgbClr val="002060"/>
                </a:solidFill>
              </a:rPr>
              <a:t> to understand what is;</a:t>
            </a:r>
          </a:p>
          <a:p>
            <a:pPr algn="ctr"/>
            <a:r>
              <a:rPr lang="en-US" sz="3600" dirty="0">
                <a:solidFill>
                  <a:srgbClr val="002060"/>
                </a:solidFill>
              </a:rPr>
              <a:t>The engineer seeks to </a:t>
            </a:r>
          </a:p>
          <a:p>
            <a:pPr algn="ctr"/>
            <a:r>
              <a:rPr lang="en-US" sz="3600" dirty="0">
                <a:solidFill>
                  <a:srgbClr val="002060"/>
                </a:solidFill>
              </a:rPr>
              <a:t>create what never was.</a:t>
            </a:r>
          </a:p>
          <a:p>
            <a:endParaRPr lang="en-US" sz="2800" dirty="0"/>
          </a:p>
          <a:p>
            <a:pPr lvl="1" algn="r"/>
            <a:r>
              <a:rPr lang="en-US" sz="2000" dirty="0"/>
              <a:t>- Attributed to: Theodore von Karman</a:t>
            </a:r>
          </a:p>
        </p:txBody>
      </p:sp>
    </p:spTree>
    <p:extLst>
      <p:ext uri="{BB962C8B-B14F-4D97-AF65-F5344CB8AC3E}">
        <p14:creationId xmlns:p14="http://schemas.microsoft.com/office/powerpoint/2010/main" val="25651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Science vs Engineering</a:t>
            </a:r>
            <a:endParaRPr lang="el-GR" dirty="0"/>
          </a:p>
        </p:txBody>
      </p:sp>
      <p:sp>
        <p:nvSpPr>
          <p:cNvPr id="2" name="Content Placeholder 1"/>
          <p:cNvSpPr>
            <a:spLocks noGrp="1"/>
          </p:cNvSpPr>
          <p:nvPr>
            <p:ph sz="half" idx="1"/>
          </p:nvPr>
        </p:nvSpPr>
        <p:spPr/>
        <p:txBody>
          <a:bodyPr/>
          <a:lstStyle/>
          <a:p>
            <a:r>
              <a:rPr lang="en-US" sz="2800" dirty="0"/>
              <a:t>Gordon Lindsay </a:t>
            </a:r>
            <a:r>
              <a:rPr lang="en-US" sz="2800" dirty="0" err="1"/>
              <a:t>Glegg</a:t>
            </a:r>
            <a:r>
              <a:rPr lang="en-US" sz="2800" dirty="0"/>
              <a:t>, a mechanical engineer from Scotland, said</a:t>
            </a:r>
          </a:p>
          <a:p>
            <a:r>
              <a:rPr lang="en-US" sz="2800" dirty="0">
                <a:solidFill>
                  <a:srgbClr val="7030A0"/>
                </a:solidFill>
              </a:rPr>
              <a:t>''A scientist can discover a new star but he cannot make one. </a:t>
            </a:r>
            <a:br>
              <a:rPr lang="en-US" sz="2800" dirty="0">
                <a:solidFill>
                  <a:srgbClr val="7030A0"/>
                </a:solidFill>
              </a:rPr>
            </a:br>
            <a:r>
              <a:rPr lang="en-US" sz="2800" dirty="0">
                <a:solidFill>
                  <a:srgbClr val="7030A0"/>
                </a:solidFill>
              </a:rPr>
              <a:t>He would have to ask an engineer to do it for him.'' </a:t>
            </a:r>
          </a:p>
          <a:p>
            <a:endParaRPr lang="en-US" sz="2800" dirty="0"/>
          </a:p>
        </p:txBody>
      </p:sp>
      <p:sp>
        <p:nvSpPr>
          <p:cNvPr id="5" name="Θέση περιεχομένου 4"/>
          <p:cNvSpPr>
            <a:spLocks noGrp="1"/>
          </p:cNvSpPr>
          <p:nvPr>
            <p:ph sz="half" idx="2"/>
          </p:nvPr>
        </p:nvSpPr>
        <p:spPr>
          <a:xfrm>
            <a:off x="4637856" y="1412776"/>
            <a:ext cx="4038600" cy="5184576"/>
          </a:xfrm>
        </p:spPr>
        <p:txBody>
          <a:bodyPr/>
          <a:lstStyle/>
          <a:p>
            <a:r>
              <a:rPr lang="en-US" sz="2400" dirty="0">
                <a:solidFill>
                  <a:srgbClr val="7030A0"/>
                </a:solidFill>
              </a:rPr>
              <a:t>Scientific inquiry </a:t>
            </a:r>
            <a:r>
              <a:rPr lang="en-US" sz="2400" dirty="0"/>
              <a:t>is the process that scientists use to gain insights about the natural world.</a:t>
            </a:r>
          </a:p>
          <a:p>
            <a:r>
              <a:rPr lang="en-US" sz="2400" dirty="0">
                <a:solidFill>
                  <a:srgbClr val="7030A0"/>
                </a:solidFill>
              </a:rPr>
              <a:t>Technological and engineering design </a:t>
            </a:r>
            <a:r>
              <a:rPr lang="en-US" sz="2400" dirty="0"/>
              <a:t>is the way that scientific, mathematical, and design principles are applied to </a:t>
            </a:r>
            <a:r>
              <a:rPr lang="en-US" sz="2400" dirty="0">
                <a:solidFill>
                  <a:srgbClr val="0070C0"/>
                </a:solidFill>
              </a:rPr>
              <a:t>create solutions </a:t>
            </a:r>
            <a:r>
              <a:rPr lang="en-US" sz="2400" dirty="0"/>
              <a:t>to problems or </a:t>
            </a:r>
            <a:r>
              <a:rPr lang="en-US" sz="2400" dirty="0">
                <a:solidFill>
                  <a:srgbClr val="0070C0"/>
                </a:solidFill>
              </a:rPr>
              <a:t>develop products</a:t>
            </a:r>
            <a:r>
              <a:rPr lang="en-US" sz="2400" dirty="0"/>
              <a:t>. </a:t>
            </a:r>
          </a:p>
          <a:p>
            <a:pPr marL="0" indent="0">
              <a:buNone/>
            </a:pPr>
            <a:endParaRPr lang="el-GR" sz="2400" dirty="0"/>
          </a:p>
        </p:txBody>
      </p:sp>
    </p:spTree>
    <p:extLst>
      <p:ext uri="{BB962C8B-B14F-4D97-AF65-F5344CB8AC3E}">
        <p14:creationId xmlns:p14="http://schemas.microsoft.com/office/powerpoint/2010/main" val="188580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Autofit/>
          </a:bodyPr>
          <a:lstStyle/>
          <a:p>
            <a:pPr marL="447675" indent="-447675"/>
            <a:r>
              <a:rPr lang="en-AU" sz="2700" dirty="0"/>
              <a:t>Teaches you the skills and practices of research</a:t>
            </a:r>
          </a:p>
          <a:p>
            <a:pPr marL="912813" lvl="1" indent="-449263" algn="just">
              <a:lnSpc>
                <a:spcPct val="150000"/>
              </a:lnSpc>
              <a:spcBef>
                <a:spcPct val="0"/>
              </a:spcBef>
              <a:buClr>
                <a:schemeClr val="accent2"/>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000" dirty="0"/>
              <a:t>Reading</a:t>
            </a:r>
          </a:p>
          <a:p>
            <a:pPr marL="912813" lvl="1" indent="-449263" algn="just">
              <a:lnSpc>
                <a:spcPct val="150000"/>
              </a:lnSpc>
              <a:spcBef>
                <a:spcPct val="0"/>
              </a:spcBef>
              <a:buClr>
                <a:schemeClr val="accent2"/>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000" dirty="0"/>
              <a:t>Experimenting</a:t>
            </a:r>
          </a:p>
          <a:p>
            <a:pPr marL="912813" lvl="1" indent="-449263" algn="just">
              <a:lnSpc>
                <a:spcPct val="150000"/>
              </a:lnSpc>
              <a:spcBef>
                <a:spcPct val="0"/>
              </a:spcBef>
              <a:buClr>
                <a:schemeClr val="accent2"/>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000" dirty="0"/>
              <a:t>Analysing/Decision Making</a:t>
            </a:r>
          </a:p>
          <a:p>
            <a:pPr marL="912813" lvl="1" indent="-449263" algn="just">
              <a:lnSpc>
                <a:spcPct val="150000"/>
              </a:lnSpc>
              <a:spcBef>
                <a:spcPct val="0"/>
              </a:spcBef>
              <a:buClr>
                <a:schemeClr val="accent2"/>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000" dirty="0"/>
              <a:t>Critical thinking!</a:t>
            </a:r>
          </a:p>
          <a:p>
            <a:pPr marL="912813" lvl="1" indent="-449263" algn="just">
              <a:lnSpc>
                <a:spcPct val="150000"/>
              </a:lnSpc>
              <a:spcBef>
                <a:spcPct val="0"/>
              </a:spcBef>
              <a:buClr>
                <a:schemeClr val="accent2"/>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000" dirty="0"/>
              <a:t>Writing</a:t>
            </a:r>
          </a:p>
          <a:p>
            <a:pPr marL="912813" lvl="1" indent="-449263" algn="just">
              <a:lnSpc>
                <a:spcPct val="150000"/>
              </a:lnSpc>
              <a:spcBef>
                <a:spcPct val="0"/>
              </a:spcBef>
              <a:buClr>
                <a:schemeClr val="accent2"/>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000" dirty="0"/>
              <a:t>Presenting</a:t>
            </a:r>
          </a:p>
          <a:p>
            <a:pPr marL="447675" indent="-447675"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700" dirty="0"/>
              <a:t>Directly relevant to your Research Activity (thesis/project).</a:t>
            </a:r>
          </a:p>
          <a:p>
            <a:pPr marL="447675" indent="-447675"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sz="2700" dirty="0"/>
              <a:t>Likely to be relevant to your future activities (research or otherwise…)</a:t>
            </a:r>
            <a:r>
              <a:rPr lang="ar-SA" sz="2700" dirty="0"/>
              <a:t>‏</a:t>
            </a:r>
            <a:endParaRPr lang="en-AU" sz="2700" dirty="0"/>
          </a:p>
        </p:txBody>
      </p:sp>
      <p:sp>
        <p:nvSpPr>
          <p:cNvPr id="3" name="Τίτλος 2"/>
          <p:cNvSpPr>
            <a:spLocks noGrp="1"/>
          </p:cNvSpPr>
          <p:nvPr>
            <p:ph type="title"/>
          </p:nvPr>
        </p:nvSpPr>
        <p:spPr/>
        <p:txBody>
          <a:bodyPr/>
          <a:lstStyle/>
          <a:p>
            <a:r>
              <a:rPr lang="en-US" dirty="0"/>
              <a:t>Welcome to Research Methods ! </a:t>
            </a:r>
            <a:endParaRPr lang="el-GR" dirty="0"/>
          </a:p>
        </p:txBody>
      </p:sp>
    </p:spTree>
    <p:extLst>
      <p:ext uri="{BB962C8B-B14F-4D97-AF65-F5344CB8AC3E}">
        <p14:creationId xmlns:p14="http://schemas.microsoft.com/office/powerpoint/2010/main" val="257965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3400" indent="-533400" eaLnBrk="1" fontAlgn="auto" hangingPunct="1">
              <a:spcAft>
                <a:spcPts val="0"/>
              </a:spcAft>
              <a:defRPr/>
            </a:pPr>
            <a:r>
              <a:rPr lang="en-US" dirty="0"/>
              <a:t>While scientists study how nature (things) works, engineers create new things, such as products, IS, websites, environments, and experiences. </a:t>
            </a:r>
          </a:p>
          <a:p>
            <a:pPr marL="533400" indent="-533400" eaLnBrk="1" fontAlgn="auto" hangingPunct="1">
              <a:spcAft>
                <a:spcPts val="0"/>
              </a:spcAft>
              <a:defRPr/>
            </a:pPr>
            <a:endParaRPr lang="en-US" dirty="0"/>
          </a:p>
          <a:p>
            <a:pPr marL="533400" indent="-533400" eaLnBrk="1" fontAlgn="auto" hangingPunct="1">
              <a:spcAft>
                <a:spcPts val="0"/>
              </a:spcAft>
              <a:defRPr/>
            </a:pPr>
            <a:r>
              <a:rPr lang="en-US" dirty="0"/>
              <a:t>Because engineers and scientists have </a:t>
            </a:r>
            <a:r>
              <a:rPr lang="en-US" dirty="0">
                <a:solidFill>
                  <a:srgbClr val="7030A0"/>
                </a:solidFill>
              </a:rPr>
              <a:t>different objectives</a:t>
            </a:r>
            <a:r>
              <a:rPr lang="en-US" dirty="0"/>
              <a:t>, they follow </a:t>
            </a:r>
            <a:r>
              <a:rPr lang="en-US" dirty="0">
                <a:solidFill>
                  <a:srgbClr val="7030A0"/>
                </a:solidFill>
              </a:rPr>
              <a:t>different processes </a:t>
            </a:r>
            <a:r>
              <a:rPr lang="en-US" dirty="0"/>
              <a:t>in their work. </a:t>
            </a:r>
          </a:p>
          <a:p>
            <a:endParaRPr lang="en-US" dirty="0"/>
          </a:p>
        </p:txBody>
      </p:sp>
      <p:sp>
        <p:nvSpPr>
          <p:cNvPr id="3" name="Title 2"/>
          <p:cNvSpPr>
            <a:spLocks noGrp="1"/>
          </p:cNvSpPr>
          <p:nvPr>
            <p:ph type="title"/>
          </p:nvPr>
        </p:nvSpPr>
        <p:spPr/>
        <p:txBody>
          <a:bodyPr/>
          <a:lstStyle/>
          <a:p>
            <a:r>
              <a:rPr lang="en-US" dirty="0"/>
              <a:t>Science vs Engineering</a:t>
            </a:r>
          </a:p>
        </p:txBody>
      </p:sp>
    </p:spTree>
    <p:extLst>
      <p:ext uri="{BB962C8B-B14F-4D97-AF65-F5344CB8AC3E}">
        <p14:creationId xmlns:p14="http://schemas.microsoft.com/office/powerpoint/2010/main" val="323260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6"/>
          <p:cNvSpPr>
            <a:spLocks noGrp="1"/>
          </p:cNvSpPr>
          <p:nvPr>
            <p:ph type="title"/>
          </p:nvPr>
        </p:nvSpPr>
        <p:spPr>
          <a:xfrm>
            <a:off x="457200" y="274638"/>
            <a:ext cx="8218488" cy="922337"/>
          </a:xfrm>
        </p:spPr>
        <p:txBody>
          <a:bodyPr>
            <a:normAutofit/>
          </a:bodyPr>
          <a:lstStyle/>
          <a:p>
            <a:pPr eaLnBrk="1" hangingPunct="1">
              <a:defRPr/>
            </a:pPr>
            <a:r>
              <a:rPr lang="en-US" sz="3200"/>
              <a:t>Scientific Method vs Engineering Design Process</a:t>
            </a:r>
            <a:endParaRPr lang="el-GR" sz="3200"/>
          </a:p>
        </p:txBody>
      </p:sp>
      <p:sp>
        <p:nvSpPr>
          <p:cNvPr id="5" name="Θέση περιεχομένου 4"/>
          <p:cNvSpPr>
            <a:spLocks noGrp="1"/>
          </p:cNvSpPr>
          <p:nvPr>
            <p:ph sz="half" idx="1"/>
          </p:nvPr>
        </p:nvSpPr>
        <p:spPr>
          <a:xfrm>
            <a:off x="179388" y="1412875"/>
            <a:ext cx="2592412" cy="5184775"/>
          </a:xfrm>
        </p:spPr>
        <p:txBody>
          <a:bodyPr rtlCol="0">
            <a:normAutofit/>
          </a:bodyPr>
          <a:lstStyle/>
          <a:p>
            <a:pPr eaLnBrk="1" fontAlgn="auto" hangingPunct="1">
              <a:spcAft>
                <a:spcPts val="0"/>
              </a:spcAft>
              <a:defRPr/>
            </a:pPr>
            <a:r>
              <a:rPr lang="en-US" sz="2200" dirty="0"/>
              <a:t>Scientists perform experiments using the </a:t>
            </a:r>
            <a:r>
              <a:rPr lang="en-US" sz="2200" dirty="0">
                <a:solidFill>
                  <a:srgbClr val="7030A0"/>
                </a:solidFill>
              </a:rPr>
              <a:t>scientific method</a:t>
            </a:r>
            <a:r>
              <a:rPr lang="en-US" sz="2200" dirty="0"/>
              <a:t>; whereas, engineers follow the creativity-based </a:t>
            </a:r>
            <a:r>
              <a:rPr lang="en-US" sz="2200" dirty="0">
                <a:solidFill>
                  <a:srgbClr val="7030A0"/>
                </a:solidFill>
              </a:rPr>
              <a:t>engineering design process</a:t>
            </a:r>
            <a:r>
              <a:rPr lang="en-US" sz="2200" dirty="0"/>
              <a:t>.</a:t>
            </a:r>
            <a:endParaRPr lang="el-GR" sz="2200" dirty="0"/>
          </a:p>
          <a:p>
            <a:pPr eaLnBrk="1" fontAlgn="auto" hangingPunct="1">
              <a:spcAft>
                <a:spcPts val="0"/>
              </a:spcAft>
              <a:defRPr/>
            </a:pPr>
            <a:endParaRPr lang="el-GR" sz="2200" dirty="0"/>
          </a:p>
        </p:txBody>
      </p:sp>
      <p:pic>
        <p:nvPicPr>
          <p:cNvPr id="15364" name="Picture 3"/>
          <p:cNvPicPr>
            <a:picLocks noChangeAspect="1" noChangeArrowheads="1"/>
          </p:cNvPicPr>
          <p:nvPr/>
        </p:nvPicPr>
        <p:blipFill>
          <a:blip r:embed="rId3" cstate="print"/>
          <a:srcRect/>
          <a:stretch>
            <a:fillRect/>
          </a:stretch>
        </p:blipFill>
        <p:spPr bwMode="auto">
          <a:xfrm>
            <a:off x="2771801" y="1556767"/>
            <a:ext cx="6264695" cy="4680545"/>
          </a:xfrm>
          <a:prstGeom prst="rect">
            <a:avLst/>
          </a:prstGeom>
          <a:noFill/>
          <a:ln w="9525">
            <a:noFill/>
            <a:miter lim="800000"/>
            <a:headEnd/>
            <a:tailEnd/>
          </a:ln>
        </p:spPr>
      </p:pic>
      <p:sp>
        <p:nvSpPr>
          <p:cNvPr id="2" name="TextBox 1"/>
          <p:cNvSpPr txBox="1"/>
          <p:nvPr/>
        </p:nvSpPr>
        <p:spPr>
          <a:xfrm>
            <a:off x="179512" y="6033482"/>
            <a:ext cx="8640960" cy="707886"/>
          </a:xfrm>
          <a:prstGeom prst="rect">
            <a:avLst/>
          </a:prstGeom>
          <a:noFill/>
        </p:spPr>
        <p:txBody>
          <a:bodyPr wrap="square">
            <a:spAutoFit/>
          </a:bodyPr>
          <a:lstStyle/>
          <a:p>
            <a:pPr marL="442913" indent="-442913" eaLnBrk="1" fontAlgn="auto" hangingPunct="1">
              <a:spcBef>
                <a:spcPts val="0"/>
              </a:spcBef>
              <a:spcAft>
                <a:spcPts val="0"/>
              </a:spcAft>
              <a:buClr>
                <a:srgbClr val="7030A0"/>
              </a:buClr>
              <a:buFont typeface="Wingdings" panose="05000000000000000000" pitchFamily="2" charset="2"/>
              <a:buChar char="ü"/>
              <a:defRPr/>
            </a:pPr>
            <a:r>
              <a:rPr lang="en-US" sz="2000" dirty="0">
                <a:latin typeface="+mn-lt"/>
                <a:cs typeface="+mn-cs"/>
              </a:rPr>
              <a:t>Discuss a couple of Undergraduate Thesis with the objective to classify them as research or engineering projects</a:t>
            </a:r>
            <a:endParaRPr lang="el-GR" sz="2000" dirty="0">
              <a:latin typeface="+mn-lt"/>
              <a:cs typeface="+mn-cs"/>
            </a:endParaRPr>
          </a:p>
        </p:txBody>
      </p:sp>
      <p:cxnSp>
        <p:nvCxnSpPr>
          <p:cNvPr id="4" name="Straight Connector 3"/>
          <p:cNvCxnSpPr/>
          <p:nvPr/>
        </p:nvCxnSpPr>
        <p:spPr>
          <a:xfrm>
            <a:off x="0" y="594928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71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6165304"/>
            <a:ext cx="9108504" cy="648072"/>
          </a:xfrm>
        </p:spPr>
        <p:txBody>
          <a:bodyPr/>
          <a:lstStyle/>
          <a:p>
            <a:pPr marL="346075" lvl="1" algn="ctr"/>
            <a:r>
              <a:rPr lang="en-US" sz="2400" dirty="0">
                <a:solidFill>
                  <a:srgbClr val="FF0000"/>
                </a:solidFill>
              </a:rPr>
              <a:t>Where does computing fit with this “information processes” view?</a:t>
            </a:r>
          </a:p>
        </p:txBody>
      </p:sp>
      <p:sp>
        <p:nvSpPr>
          <p:cNvPr id="3" name="Title 2"/>
          <p:cNvSpPr>
            <a:spLocks noGrp="1"/>
          </p:cNvSpPr>
          <p:nvPr>
            <p:ph type="title"/>
          </p:nvPr>
        </p:nvSpPr>
        <p:spPr/>
        <p:txBody>
          <a:bodyPr>
            <a:noAutofit/>
          </a:bodyPr>
          <a:lstStyle/>
          <a:p>
            <a:r>
              <a:rPr lang="en-US" sz="2400" dirty="0"/>
              <a:t>Interplay of Science, Engineering, </a:t>
            </a:r>
            <a:r>
              <a:rPr lang="en-US" sz="2400" dirty="0" err="1"/>
              <a:t>Maths</a:t>
            </a:r>
            <a:r>
              <a:rPr lang="en-US" sz="2400" dirty="0"/>
              <a:t> and Computing</a:t>
            </a:r>
          </a:p>
        </p:txBody>
      </p:sp>
      <p:pic>
        <p:nvPicPr>
          <p:cNvPr id="5" name="Picture 4"/>
          <p:cNvPicPr>
            <a:picLocks noChangeAspect="1"/>
          </p:cNvPicPr>
          <p:nvPr/>
        </p:nvPicPr>
        <p:blipFill>
          <a:blip r:embed="rId2"/>
          <a:stretch>
            <a:fillRect/>
          </a:stretch>
        </p:blipFill>
        <p:spPr>
          <a:xfrm>
            <a:off x="1835696" y="1484784"/>
            <a:ext cx="6042248" cy="4433499"/>
          </a:xfrm>
          <a:prstGeom prst="rect">
            <a:avLst/>
          </a:prstGeom>
        </p:spPr>
      </p:pic>
    </p:spTree>
    <p:extLst>
      <p:ext uri="{BB962C8B-B14F-4D97-AF65-F5344CB8AC3E}">
        <p14:creationId xmlns:p14="http://schemas.microsoft.com/office/powerpoint/2010/main" val="3644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0"/>
            <a:ext cx="9139944" cy="6858000"/>
          </a:xfrm>
          <a:prstGeom prst="rect">
            <a:avLst/>
          </a:prstGeom>
        </p:spPr>
      </p:pic>
      <p:sp>
        <p:nvSpPr>
          <p:cNvPr id="3" name="Title 3"/>
          <p:cNvSpPr>
            <a:spLocks noGrp="1"/>
          </p:cNvSpPr>
          <p:nvPr>
            <p:ph type="title"/>
          </p:nvPr>
        </p:nvSpPr>
        <p:spPr>
          <a:xfrm>
            <a:off x="457200" y="5747246"/>
            <a:ext cx="8219256" cy="1066130"/>
          </a:xfrm>
        </p:spPr>
        <p:txBody>
          <a:bodyPr>
            <a:normAutofit/>
          </a:bodyPr>
          <a:lstStyle/>
          <a:p>
            <a:pPr algn="ctr"/>
            <a:r>
              <a:rPr lang="en-GB" sz="4400" dirty="0">
                <a:solidFill>
                  <a:schemeClr val="bg1"/>
                </a:solidFill>
              </a:rPr>
              <a:t>Part 3: The SM in </a:t>
            </a:r>
            <a:r>
              <a:rPr lang="en-GB" sz="4400" dirty="0" err="1">
                <a:solidFill>
                  <a:schemeClr val="bg1"/>
                </a:solidFill>
              </a:rPr>
              <a:t>ComputerScience</a:t>
            </a:r>
            <a:endParaRPr lang="en-US" sz="4400" dirty="0">
              <a:solidFill>
                <a:schemeClr val="bg1"/>
              </a:solidFill>
            </a:endParaRPr>
          </a:p>
        </p:txBody>
      </p:sp>
    </p:spTree>
    <p:extLst>
      <p:ext uri="{BB962C8B-B14F-4D97-AF65-F5344CB8AC3E}">
        <p14:creationId xmlns:p14="http://schemas.microsoft.com/office/powerpoint/2010/main" val="135978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a:t> </a:t>
            </a:r>
            <a:r>
              <a:rPr lang="en-US" altLang="en-US" dirty="0"/>
              <a:t>Some people claim that Computer Science: </a:t>
            </a:r>
            <a:endParaRPr lang="el-GR" altLang="en-US" dirty="0"/>
          </a:p>
          <a:p>
            <a:pPr lvl="1"/>
            <a:r>
              <a:rPr lang="en-US" altLang="en-US" dirty="0"/>
              <a:t>“It’s not about computers. It's about computing.”</a:t>
            </a:r>
          </a:p>
          <a:p>
            <a:pPr lvl="1"/>
            <a:r>
              <a:rPr lang="en-US" altLang="en-US" dirty="0"/>
              <a:t>“It's not really a science. We do not create models of phenomena”</a:t>
            </a:r>
          </a:p>
          <a:p>
            <a:r>
              <a:rPr lang="en-US" altLang="en-US" dirty="0"/>
              <a:t> I believe this to be inaccurate.</a:t>
            </a:r>
          </a:p>
          <a:p>
            <a:pPr lvl="1"/>
            <a:r>
              <a:rPr lang="en-US" altLang="en-US" dirty="0"/>
              <a:t>The first part is right: It isn't about computers.</a:t>
            </a:r>
          </a:p>
          <a:p>
            <a:pPr lvl="1"/>
            <a:r>
              <a:rPr lang="en-US" altLang="en-US" dirty="0"/>
              <a:t>The second part is wrong: It </a:t>
            </a:r>
            <a:r>
              <a:rPr lang="en-US" altLang="en-US" u="sng" dirty="0"/>
              <a:t>IS</a:t>
            </a:r>
            <a:r>
              <a:rPr lang="en-US" altLang="en-US" dirty="0"/>
              <a:t> a science </a:t>
            </a:r>
          </a:p>
          <a:p>
            <a:pPr lvl="2"/>
            <a:r>
              <a:rPr lang="en-US" altLang="en-US" dirty="0"/>
              <a:t> but also engineering – we build systems</a:t>
            </a:r>
          </a:p>
          <a:p>
            <a:endParaRPr lang="el-GR" dirty="0"/>
          </a:p>
        </p:txBody>
      </p:sp>
      <p:sp>
        <p:nvSpPr>
          <p:cNvPr id="3" name="Title 2"/>
          <p:cNvSpPr>
            <a:spLocks noGrp="1"/>
          </p:cNvSpPr>
          <p:nvPr>
            <p:ph type="title"/>
          </p:nvPr>
        </p:nvSpPr>
        <p:spPr/>
        <p:txBody>
          <a:bodyPr/>
          <a:lstStyle/>
          <a:p>
            <a:r>
              <a:rPr lang="en-US" altLang="en-US" dirty="0"/>
              <a:t>Computer?   Science?</a:t>
            </a:r>
            <a:endParaRPr lang="el-GR" dirty="0"/>
          </a:p>
        </p:txBody>
      </p:sp>
    </p:spTree>
    <p:extLst>
      <p:ext uri="{BB962C8B-B14F-4D97-AF65-F5344CB8AC3E}">
        <p14:creationId xmlns:p14="http://schemas.microsoft.com/office/powerpoint/2010/main" val="217390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457920" y="319699"/>
            <a:ext cx="7542720" cy="733037"/>
          </a:xfrm>
        </p:spPr>
        <p:txBody>
          <a:bodyPr lIns="0" tIns="0" rIns="0" bIns="0" anchor="ctr"/>
          <a:lstStyle/>
          <a:p>
            <a:pPr>
              <a:tabLst>
                <a:tab pos="0" algn="l"/>
                <a:tab pos="912973" algn="l"/>
                <a:tab pos="1827387" algn="l"/>
                <a:tab pos="2741800" algn="l"/>
                <a:tab pos="3656214" algn="l"/>
                <a:tab pos="4570627" algn="l"/>
                <a:tab pos="5485041" algn="l"/>
                <a:tab pos="6399454" algn="l"/>
                <a:tab pos="7313868" algn="l"/>
                <a:tab pos="8228281" algn="l"/>
                <a:tab pos="9142695" algn="l"/>
              </a:tabLst>
            </a:pPr>
            <a:r>
              <a:rPr lang="en-US" altLang="en-US" dirty="0"/>
              <a:t>Computer Science</a:t>
            </a:r>
          </a:p>
        </p:txBody>
      </p:sp>
      <p:sp>
        <p:nvSpPr>
          <p:cNvPr id="5123" name="Rectangle 2"/>
          <p:cNvSpPr>
            <a:spLocks noGrp="1" noChangeArrowheads="1"/>
          </p:cNvSpPr>
          <p:nvPr>
            <p:ph type="body" idx="4294967295"/>
          </p:nvPr>
        </p:nvSpPr>
        <p:spPr>
          <a:xfrm>
            <a:off x="417600" y="1504958"/>
            <a:ext cx="8726400" cy="5034769"/>
          </a:xfrm>
        </p:spPr>
        <p:txBody>
          <a:bodyPr>
            <a:normAutofit fontScale="85000" lnSpcReduction="10000"/>
          </a:bodyPr>
          <a:lstStyle/>
          <a:p>
            <a:pPr marL="341285" indent="-341285">
              <a:buClr>
                <a:srgbClr val="330066"/>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We build models of natural and synthetic phenomena.</a:t>
            </a:r>
          </a:p>
          <a:p>
            <a:pPr marL="341285" indent="-341285">
              <a:buClr>
                <a:srgbClr val="330066"/>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These </a:t>
            </a:r>
            <a:r>
              <a:rPr lang="en-US" altLang="en-US" dirty="0">
                <a:solidFill>
                  <a:srgbClr val="0070C0"/>
                </a:solidFill>
              </a:rPr>
              <a:t>models</a:t>
            </a:r>
            <a:r>
              <a:rPr lang="en-US" altLang="en-US" dirty="0"/>
              <a:t> allow </a:t>
            </a:r>
            <a:r>
              <a:rPr lang="en-US" altLang="en-US" dirty="0">
                <a:solidFill>
                  <a:srgbClr val="0070C0"/>
                </a:solidFill>
              </a:rPr>
              <a:t>prediction</a:t>
            </a:r>
            <a:r>
              <a:rPr lang="en-US" altLang="en-US" dirty="0"/>
              <a:t> and </a:t>
            </a:r>
            <a:r>
              <a:rPr lang="en-US" altLang="en-US" dirty="0">
                <a:solidFill>
                  <a:srgbClr val="0070C0"/>
                </a:solidFill>
              </a:rPr>
              <a:t>explanation</a:t>
            </a:r>
            <a:r>
              <a:rPr lang="en-US" altLang="en-US" dirty="0"/>
              <a:t> of these phenomena</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What is the correctness of the answers it provides?</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How useful will the system be?</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How fast will it run?  Why?</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How much memory will it require?</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How much bandwidth does it use?</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a:t>
            </a:r>
          </a:p>
          <a:p>
            <a:pPr marL="341285" indent="-341285">
              <a:buClr>
                <a:srgbClr val="330066"/>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Our job is to build models – and show that they are useful</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Useful for performing tasks, prediction, analysis, etc.</a:t>
            </a:r>
          </a:p>
          <a:p>
            <a:pPr marL="691210" lvl="1" indent="-348485">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dirty="0"/>
              <a:t>This is a scientific approach, and also principled engineering.</a:t>
            </a:r>
          </a:p>
          <a:p>
            <a:pPr marL="341285" indent="-341285" algn="ctr">
              <a:buNone/>
              <a:tabLst>
                <a:tab pos="911534" algn="l"/>
                <a:tab pos="1825947" algn="l"/>
                <a:tab pos="2740361" algn="l"/>
                <a:tab pos="3654774" algn="l"/>
                <a:tab pos="4569188" algn="l"/>
                <a:tab pos="5483601" algn="l"/>
                <a:tab pos="6398015" algn="l"/>
                <a:tab pos="7312428" algn="l"/>
                <a:tab pos="8226842" algn="l"/>
                <a:tab pos="9141255" algn="l"/>
              </a:tabLst>
            </a:pPr>
            <a:endParaRPr lang="en-US" altLang="en-US" dirty="0"/>
          </a:p>
        </p:txBody>
      </p:sp>
    </p:spTree>
    <p:extLst>
      <p:ext uri="{BB962C8B-B14F-4D97-AF65-F5344CB8AC3E}">
        <p14:creationId xmlns:p14="http://schemas.microsoft.com/office/powerpoint/2010/main" val="3302569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39750" indent="-539750">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800" dirty="0"/>
              <a:t>Scientific progress: Generate ideas, then “prove” their worth</a:t>
            </a:r>
          </a:p>
          <a:p>
            <a:pPr marL="539750" indent="-539750">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800" dirty="0"/>
              <a:t>Suppose I have an idea </a:t>
            </a:r>
            <a:r>
              <a:rPr lang="en-US" altLang="en-US" sz="2800" i="1" dirty="0"/>
              <a:t>P </a:t>
            </a:r>
            <a:r>
              <a:rPr lang="en-US" altLang="en-US" sz="2800" dirty="0"/>
              <a:t>about how fast an algorithm will run.</a:t>
            </a:r>
          </a:p>
          <a:p>
            <a:pPr marL="539750" indent="-539750">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400" dirty="0"/>
              <a:t>“Proof” methods for an idea </a:t>
            </a:r>
            <a:r>
              <a:rPr lang="en-US" altLang="en-US" sz="2400" i="1" dirty="0"/>
              <a:t>P</a:t>
            </a:r>
            <a:r>
              <a:rPr lang="en-US" altLang="en-US" sz="2400" dirty="0"/>
              <a:t>:</a:t>
            </a:r>
          </a:p>
          <a:p>
            <a:pPr marL="939800" lvl="1" indent="-368300">
              <a:buClr>
                <a:srgbClr val="002060"/>
              </a:buClr>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400" dirty="0"/>
              <a:t>Try a couple of times</a:t>
            </a:r>
          </a:p>
          <a:p>
            <a:pPr marL="939800" lvl="1" indent="-368300">
              <a:buClr>
                <a:srgbClr val="002060"/>
              </a:buClr>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400" dirty="0"/>
              <a:t>Run realistic/representative experiments that show </a:t>
            </a:r>
            <a:r>
              <a:rPr lang="en-US" altLang="en-US" sz="2400" i="1" dirty="0"/>
              <a:t>P </a:t>
            </a:r>
            <a:r>
              <a:rPr lang="en-US" altLang="en-US" sz="2400" dirty="0"/>
              <a:t>(strong)</a:t>
            </a:r>
          </a:p>
          <a:p>
            <a:pPr marL="939800" lvl="1" indent="-368300">
              <a:buClr>
                <a:srgbClr val="002060"/>
              </a:buClr>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400" dirty="0"/>
              <a:t>Prove it mathematically, analytically (very strong)</a:t>
            </a:r>
          </a:p>
          <a:p>
            <a:pPr marL="539750" indent="-539750">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400" dirty="0"/>
              <a:t>Traditionally, CS has been analytical</a:t>
            </a:r>
          </a:p>
          <a:p>
            <a:pPr marL="539750" indent="-539750">
              <a:buSzPct val="100000"/>
              <a:tabLst>
                <a:tab pos="912973" algn="l"/>
                <a:tab pos="1827387" algn="l"/>
                <a:tab pos="2741800" algn="l"/>
                <a:tab pos="3656214" algn="l"/>
                <a:tab pos="4570627" algn="l"/>
                <a:tab pos="5485041" algn="l"/>
                <a:tab pos="6399454" algn="l"/>
                <a:tab pos="7313868" algn="l"/>
                <a:tab pos="8228281" algn="l"/>
                <a:tab pos="9142695" algn="l"/>
              </a:tabLst>
            </a:pPr>
            <a:r>
              <a:rPr lang="en-US" altLang="en-US" sz="2400" dirty="0"/>
              <a:t>Prove correctness, prove halting, prove complexity.</a:t>
            </a:r>
          </a:p>
        </p:txBody>
      </p:sp>
      <p:sp>
        <p:nvSpPr>
          <p:cNvPr id="3" name="Title 2"/>
          <p:cNvSpPr>
            <a:spLocks noGrp="1"/>
          </p:cNvSpPr>
          <p:nvPr>
            <p:ph type="title"/>
          </p:nvPr>
        </p:nvSpPr>
        <p:spPr/>
        <p:txBody>
          <a:bodyPr/>
          <a:lstStyle/>
          <a:p>
            <a:r>
              <a:rPr lang="en-US" altLang="en-US" dirty="0"/>
              <a:t>Proving Ideas</a:t>
            </a:r>
            <a:endParaRPr lang="en-US" dirty="0"/>
          </a:p>
        </p:txBody>
      </p:sp>
    </p:spTree>
    <p:extLst>
      <p:ext uri="{BB962C8B-B14F-4D97-AF65-F5344CB8AC3E}">
        <p14:creationId xmlns:p14="http://schemas.microsoft.com/office/powerpoint/2010/main" val="308159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12320" y="80648"/>
            <a:ext cx="7807680" cy="94618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tabLst>
                <a:tab pos="0" algn="l"/>
                <a:tab pos="912973" algn="l"/>
                <a:tab pos="1827387" algn="l"/>
                <a:tab pos="2741800" algn="l"/>
                <a:tab pos="3656214" algn="l"/>
                <a:tab pos="4570627" algn="l"/>
                <a:tab pos="5485041" algn="l"/>
                <a:tab pos="6399454" algn="l"/>
                <a:tab pos="7313868" algn="l"/>
                <a:tab pos="8228281" algn="l"/>
                <a:tab pos="9142695" algn="l"/>
              </a:tabLst>
            </a:pPr>
            <a:r>
              <a:rPr lang="en-US" altLang="en-US"/>
              <a:t>Complex CS creations</a:t>
            </a:r>
          </a:p>
        </p:txBody>
      </p:sp>
      <p:sp>
        <p:nvSpPr>
          <p:cNvPr id="7171" name="Rectangle 2"/>
          <p:cNvSpPr>
            <a:spLocks noGrp="1" noChangeArrowheads="1"/>
          </p:cNvSpPr>
          <p:nvPr>
            <p:ph type="body" idx="1"/>
          </p:nvPr>
        </p:nvSpPr>
        <p:spPr>
          <a:xfrm>
            <a:off x="90720" y="1322059"/>
            <a:ext cx="9053280" cy="4941159"/>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marL="341285" indent="-341285">
              <a:lnSpc>
                <a:spcPct val="90000"/>
              </a:lnSpc>
              <a:buClr>
                <a:srgbClr val="330066"/>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800" dirty="0"/>
              <a:t>Our computing phenomena had become complex</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Compilers, Operating Systems, search engines, … </a:t>
            </a:r>
          </a:p>
          <a:p>
            <a:pPr lvl="2">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1600" dirty="0"/>
              <a:t>Most large-scale programs</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Human-Computer interfaces</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Interactions between multiple programs (e.g., multi-agent systems)</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Interactions between the real world and programs (e.g., robots, the web)</a:t>
            </a:r>
            <a:endParaRPr lang="en-US" altLang="en-US" sz="1600" dirty="0"/>
          </a:p>
          <a:p>
            <a:pPr marL="341285" indent="-341285">
              <a:lnSpc>
                <a:spcPct val="90000"/>
              </a:lnSpc>
              <a:buClr>
                <a:srgbClr val="330066"/>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800" dirty="0"/>
              <a:t>These are not amenable to pure mathematical analysis</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Just too complex (e.g., robots)</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Just too ill-defined (e.g., operating systems: What is best?)</a:t>
            </a:r>
          </a:p>
          <a:p>
            <a:pPr marL="691210" lvl="1" indent="-348485">
              <a:lnSpc>
                <a:spcPct val="90000"/>
              </a:lnSpc>
              <a:buClr>
                <a:srgbClr val="669999"/>
              </a:buClr>
              <a:buSzPct val="70000"/>
              <a:buFont typeface="Wingdings" pitchFamily="2" charset="2"/>
              <a:buChar char=""/>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t>No (sufficient) math (e.g., human-computer interfaces, integrated architectures)</a:t>
            </a:r>
          </a:p>
          <a:p>
            <a:pPr marL="341285" indent="-341285" algn="ctr">
              <a:lnSpc>
                <a:spcPct val="90000"/>
              </a:lnSpc>
              <a:buClrTx/>
              <a:buNone/>
              <a:tabLst>
                <a:tab pos="911534" algn="l"/>
                <a:tab pos="1825947" algn="l"/>
                <a:tab pos="2740361" algn="l"/>
                <a:tab pos="3654774" algn="l"/>
                <a:tab pos="4569188" algn="l"/>
                <a:tab pos="5483601" algn="l"/>
                <a:tab pos="6398015" algn="l"/>
                <a:tab pos="7312428" algn="l"/>
                <a:tab pos="8226842" algn="l"/>
                <a:tab pos="9141255" algn="l"/>
              </a:tabLst>
            </a:pPr>
            <a:r>
              <a:rPr lang="en-US" altLang="en-US" sz="2400" dirty="0">
                <a:solidFill>
                  <a:srgbClr val="FF0000"/>
                </a:solidFill>
              </a:rPr>
              <a:t>Must use empirical research methods</a:t>
            </a:r>
          </a:p>
        </p:txBody>
      </p:sp>
    </p:spTree>
    <p:extLst>
      <p:ext uri="{BB962C8B-B14F-4D97-AF65-F5344CB8AC3E}">
        <p14:creationId xmlns:p14="http://schemas.microsoft.com/office/powerpoint/2010/main" val="671577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Excellent You Tube video</a:t>
            </a:r>
          </a:p>
          <a:p>
            <a:r>
              <a:rPr lang="en-GB" sz="2800" dirty="0">
                <a:hlinkClick r:id="rId2"/>
              </a:rPr>
              <a:t>https://www.youtube.com/watch?v=SzJ46YA_RaA</a:t>
            </a:r>
            <a:endParaRPr lang="en-GB" sz="2800" dirty="0"/>
          </a:p>
          <a:p>
            <a:endParaRPr lang="en-US" dirty="0"/>
          </a:p>
        </p:txBody>
      </p:sp>
      <p:sp>
        <p:nvSpPr>
          <p:cNvPr id="3" name="Title 2"/>
          <p:cNvSpPr>
            <a:spLocks noGrp="1"/>
          </p:cNvSpPr>
          <p:nvPr>
            <p:ph type="title"/>
          </p:nvPr>
        </p:nvSpPr>
        <p:spPr/>
        <p:txBody>
          <a:bodyPr>
            <a:normAutofit/>
          </a:bodyPr>
          <a:lstStyle/>
          <a:p>
            <a:r>
              <a:rPr lang="en-US" b="1" dirty="0"/>
              <a:t>Map of Computer Science</a:t>
            </a:r>
            <a:endParaRPr lang="en-US" dirty="0"/>
          </a:p>
        </p:txBody>
      </p:sp>
    </p:spTree>
    <p:extLst>
      <p:ext uri="{BB962C8B-B14F-4D97-AF65-F5344CB8AC3E}">
        <p14:creationId xmlns:p14="http://schemas.microsoft.com/office/powerpoint/2010/main" val="3991948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marL="457200" indent="-457200"/>
            <a:r>
              <a:rPr lang="en-US" dirty="0"/>
              <a:t>Richard Hamming, ``You and Your Research''</a:t>
            </a:r>
            <a:endParaRPr lang="el-GR" dirty="0"/>
          </a:p>
          <a:p>
            <a:pPr marL="857250" lvl="1" indent="-457200"/>
            <a:r>
              <a:rPr lang="en-US" dirty="0"/>
              <a:t>Available at: </a:t>
            </a:r>
            <a:r>
              <a:rPr lang="en-US" u="sng" dirty="0">
                <a:hlinkClick r:id="rId2"/>
              </a:rPr>
              <a:t>http://www.cs.virginia.edu/~robins/YouAndYourResearch.html</a:t>
            </a:r>
            <a:r>
              <a:rPr lang="en-US" u="sng" dirty="0"/>
              <a:t> </a:t>
            </a:r>
            <a:endParaRPr lang="el-GR" u="sng" dirty="0"/>
          </a:p>
          <a:p>
            <a:pPr marL="457200" indent="-457200"/>
            <a:r>
              <a:rPr lang="en-US" dirty="0"/>
              <a:t>Transcription of the “Bell Communications Research Colloquium Seminar”, 7 March 1986</a:t>
            </a:r>
          </a:p>
          <a:p>
            <a:pPr marL="857250" lvl="1" indent="-457200"/>
            <a:r>
              <a:rPr lang="en-US" dirty="0"/>
              <a:t>Available at: </a:t>
            </a:r>
            <a:r>
              <a:rPr lang="en-US" dirty="0">
                <a:hlinkClick r:id="rId3"/>
              </a:rPr>
              <a:t>https://www.youtube.com/watch?v=a1zDuOPkMSw</a:t>
            </a:r>
            <a:r>
              <a:rPr lang="en-US" dirty="0"/>
              <a:t>  </a:t>
            </a:r>
          </a:p>
          <a:p>
            <a:pPr marL="457200" indent="-457200"/>
            <a:r>
              <a:rPr lang="en-US" dirty="0"/>
              <a:t>We will discuss this next week. </a:t>
            </a:r>
            <a:endParaRPr lang="el-GR" dirty="0"/>
          </a:p>
        </p:txBody>
      </p:sp>
      <p:sp>
        <p:nvSpPr>
          <p:cNvPr id="3" name="Τίτλος 2"/>
          <p:cNvSpPr>
            <a:spLocks noGrp="1"/>
          </p:cNvSpPr>
          <p:nvPr>
            <p:ph type="title"/>
          </p:nvPr>
        </p:nvSpPr>
        <p:spPr/>
        <p:txBody>
          <a:bodyPr/>
          <a:lstStyle/>
          <a:p>
            <a:r>
              <a:rPr lang="en-US" dirty="0"/>
              <a:t>General Reading</a:t>
            </a:r>
            <a:endParaRPr lang="el-GR" dirty="0"/>
          </a:p>
        </p:txBody>
      </p:sp>
    </p:spTree>
    <p:extLst>
      <p:ext uri="{BB962C8B-B14F-4D97-AF65-F5344CB8AC3E}">
        <p14:creationId xmlns:p14="http://schemas.microsoft.com/office/powerpoint/2010/main" val="176259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Background and Definition</a:t>
            </a:r>
            <a:endParaRPr lang="el-GR" dirty="0"/>
          </a:p>
        </p:txBody>
      </p:sp>
      <p:sp>
        <p:nvSpPr>
          <p:cNvPr id="2" name="Θέση περιεχομένου 1"/>
          <p:cNvSpPr>
            <a:spLocks noGrp="1"/>
          </p:cNvSpPr>
          <p:nvPr>
            <p:ph sz="half" idx="1"/>
          </p:nvPr>
        </p:nvSpPr>
        <p:spPr/>
        <p:txBody>
          <a:bodyPr>
            <a:normAutofit fontScale="92500" lnSpcReduction="20000"/>
          </a:bodyPr>
          <a:lstStyle/>
          <a:p>
            <a:pPr>
              <a:lnSpc>
                <a:spcPct val="120000"/>
              </a:lnSpc>
              <a:spcBef>
                <a:spcPts val="900"/>
              </a:spcBef>
            </a:pPr>
            <a:r>
              <a:rPr lang="en-US" sz="2800" dirty="0"/>
              <a:t>Man coming to grips with his environment and to understand the nature through </a:t>
            </a:r>
            <a:r>
              <a:rPr lang="en-US" sz="2800" dirty="0">
                <a:solidFill>
                  <a:srgbClr val="7030A0"/>
                </a:solidFill>
              </a:rPr>
              <a:t>experience,</a:t>
            </a:r>
            <a:r>
              <a:rPr lang="el-GR" sz="2800" dirty="0">
                <a:solidFill>
                  <a:srgbClr val="7030A0"/>
                </a:solidFill>
              </a:rPr>
              <a:t> </a:t>
            </a:r>
            <a:r>
              <a:rPr lang="en-US" sz="2800" dirty="0">
                <a:solidFill>
                  <a:srgbClr val="7030A0"/>
                </a:solidFill>
              </a:rPr>
              <a:t>reasoning and research.</a:t>
            </a:r>
          </a:p>
          <a:p>
            <a:pPr>
              <a:lnSpc>
                <a:spcPct val="120000"/>
              </a:lnSpc>
              <a:spcBef>
                <a:spcPts val="900"/>
              </a:spcBef>
            </a:pPr>
            <a:endParaRPr lang="en-US" sz="2800" dirty="0">
              <a:solidFill>
                <a:srgbClr val="7030A0"/>
              </a:solidFill>
            </a:endParaRPr>
          </a:p>
          <a:p>
            <a:r>
              <a:rPr lang="en-US" sz="2800" dirty="0">
                <a:solidFill>
                  <a:srgbClr val="7030A0"/>
                </a:solidFill>
              </a:rPr>
              <a:t>RESEARCH</a:t>
            </a:r>
          </a:p>
          <a:p>
            <a:pPr marL="457200" lvl="1" indent="0">
              <a:buNone/>
            </a:pPr>
            <a:r>
              <a:rPr lang="en-US" sz="2000" dirty="0"/>
              <a:t>Systematic, controlled, empirical &amp; critical investigation of hypothetical propositions about the presumed relations among natural phenomena, i.e., </a:t>
            </a:r>
          </a:p>
          <a:p>
            <a:pPr lvl="1"/>
            <a:r>
              <a:rPr lang="en-US" sz="2000" dirty="0"/>
              <a:t>Systematic &amp; controlled</a:t>
            </a:r>
          </a:p>
          <a:p>
            <a:pPr lvl="1"/>
            <a:r>
              <a:rPr lang="en-US" sz="2000" dirty="0"/>
              <a:t>Empirical</a:t>
            </a:r>
          </a:p>
          <a:p>
            <a:pPr lvl="1"/>
            <a:r>
              <a:rPr lang="en-US" sz="2000" dirty="0"/>
              <a:t>Self-correcting</a:t>
            </a:r>
          </a:p>
          <a:p>
            <a:pPr>
              <a:lnSpc>
                <a:spcPct val="120000"/>
              </a:lnSpc>
              <a:spcBef>
                <a:spcPts val="900"/>
              </a:spcBef>
            </a:pPr>
            <a:endParaRPr lang="en-US" sz="2800" dirty="0">
              <a:solidFill>
                <a:srgbClr val="7030A0"/>
              </a:solidFill>
            </a:endParaRPr>
          </a:p>
          <a:p>
            <a:pPr>
              <a:lnSpc>
                <a:spcPct val="120000"/>
              </a:lnSpc>
              <a:spcBef>
                <a:spcPts val="900"/>
              </a:spcBef>
            </a:pPr>
            <a:endParaRPr lang="en-US" sz="2800" dirty="0">
              <a:solidFill>
                <a:srgbClr val="7030A0"/>
              </a:solidFill>
            </a:endParaRPr>
          </a:p>
        </p:txBody>
      </p:sp>
      <p:sp>
        <p:nvSpPr>
          <p:cNvPr id="5" name="Content Placeholder 4"/>
          <p:cNvSpPr>
            <a:spLocks noGrp="1"/>
          </p:cNvSpPr>
          <p:nvPr>
            <p:ph sz="half" idx="2"/>
          </p:nvPr>
        </p:nvSpPr>
        <p:spPr>
          <a:xfrm>
            <a:off x="4648200" y="1412776"/>
            <a:ext cx="4038600" cy="2448272"/>
          </a:xfrm>
        </p:spPr>
        <p:txBody>
          <a:bodyPr/>
          <a:lstStyle/>
          <a:p>
            <a:r>
              <a:rPr lang="en-US" dirty="0">
                <a:solidFill>
                  <a:srgbClr val="0070C0"/>
                </a:solidFill>
              </a:rPr>
              <a:t>Careful study </a:t>
            </a:r>
            <a:r>
              <a:rPr lang="en-US" dirty="0"/>
              <a:t>of a given subject, field, or problem, undertaken to </a:t>
            </a:r>
            <a:r>
              <a:rPr lang="en-US" dirty="0">
                <a:solidFill>
                  <a:srgbClr val="0070C0"/>
                </a:solidFill>
              </a:rPr>
              <a:t>discover facts or principles</a:t>
            </a:r>
            <a:r>
              <a:rPr lang="en-US" dirty="0"/>
              <a:t>.</a:t>
            </a:r>
          </a:p>
          <a:p>
            <a:endParaRPr lang="en-GB" dirty="0"/>
          </a:p>
        </p:txBody>
      </p:sp>
      <p:pic>
        <p:nvPicPr>
          <p:cNvPr id="4" name="Picture 3"/>
          <p:cNvPicPr>
            <a:picLocks noChangeAspect="1"/>
          </p:cNvPicPr>
          <p:nvPr/>
        </p:nvPicPr>
        <p:blipFill>
          <a:blip r:embed="rId2"/>
          <a:stretch>
            <a:fillRect/>
          </a:stretch>
        </p:blipFill>
        <p:spPr>
          <a:xfrm>
            <a:off x="4720698" y="4437112"/>
            <a:ext cx="3893604" cy="1804875"/>
          </a:xfrm>
          <a:prstGeom prst="rect">
            <a:avLst/>
          </a:prstGeom>
          <a:ln w="28575">
            <a:solidFill>
              <a:srgbClr val="C00000"/>
            </a:solidFill>
          </a:ln>
        </p:spPr>
      </p:pic>
    </p:spTree>
    <p:extLst>
      <p:ext uri="{BB962C8B-B14F-4D97-AF65-F5344CB8AC3E}">
        <p14:creationId xmlns:p14="http://schemas.microsoft.com/office/powerpoint/2010/main" val="1907700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a:xfrm>
            <a:off x="457200" y="274638"/>
            <a:ext cx="8218488" cy="1066800"/>
          </a:xfrm>
        </p:spPr>
        <p:txBody>
          <a:bodyPr/>
          <a:lstStyle/>
          <a:p>
            <a:pPr eaLnBrk="1" hangingPunct="1"/>
            <a:r>
              <a:rPr lang="en-US"/>
              <a:t>Q &amp; A</a:t>
            </a:r>
            <a:endParaRPr lang="el-GR"/>
          </a:p>
        </p:txBody>
      </p:sp>
      <p:pic>
        <p:nvPicPr>
          <p:cNvPr id="78851" name="Picture 9" descr="AMCONFUS"/>
          <p:cNvPicPr>
            <a:picLocks noChangeAspect="1" noChangeArrowheads="1"/>
          </p:cNvPicPr>
          <p:nvPr/>
        </p:nvPicPr>
        <p:blipFill>
          <a:blip r:embed="rId2" cstate="print"/>
          <a:srcRect/>
          <a:stretch>
            <a:fillRect/>
          </a:stretch>
        </p:blipFill>
        <p:spPr bwMode="auto">
          <a:xfrm>
            <a:off x="3419475" y="2205038"/>
            <a:ext cx="1857375" cy="3995737"/>
          </a:xfrm>
          <a:prstGeom prst="rect">
            <a:avLst/>
          </a:prstGeom>
          <a:noFill/>
          <a:ln w="9525">
            <a:noFill/>
            <a:miter lim="800000"/>
            <a:headEnd/>
            <a:tailEnd/>
          </a:ln>
        </p:spPr>
      </p:pic>
      <p:sp>
        <p:nvSpPr>
          <p:cNvPr id="2" name="Θέση αριθμού διαφάνειας 1"/>
          <p:cNvSpPr>
            <a:spLocks noGrp="1"/>
          </p:cNvSpPr>
          <p:nvPr>
            <p:ph type="sldNum" sz="quarter" idx="12"/>
          </p:nvPr>
        </p:nvSpPr>
        <p:spPr/>
        <p:txBody>
          <a:bodyPr/>
          <a:lstStyle/>
          <a:p>
            <a:pPr>
              <a:defRPr/>
            </a:pPr>
            <a:fld id="{42ED105A-4FFB-49D9-A42B-386734ADA4D1}" type="slidenum">
              <a:rPr lang="en-US" smtClean="0"/>
              <a:pPr>
                <a:defRPr/>
              </a:pPr>
              <a:t>30</a:t>
            </a:fld>
            <a:endParaRPr lang="en-US"/>
          </a:p>
        </p:txBody>
      </p:sp>
    </p:spTree>
    <p:extLst>
      <p:ext uri="{BB962C8B-B14F-4D97-AF65-F5344CB8AC3E}">
        <p14:creationId xmlns:p14="http://schemas.microsoft.com/office/powerpoint/2010/main" val="370502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539552" y="1412776"/>
            <a:ext cx="8229600" cy="3744416"/>
          </a:xfrm>
        </p:spPr>
        <p:txBody>
          <a:bodyPr>
            <a:normAutofit/>
          </a:bodyPr>
          <a:lstStyle/>
          <a:p>
            <a:r>
              <a:rPr lang="en-US" dirty="0"/>
              <a:t>Term “Research”</a:t>
            </a:r>
          </a:p>
          <a:p>
            <a:pPr lvl="1"/>
            <a:r>
              <a:rPr lang="en-US" dirty="0"/>
              <a:t>Re + Search, whereas </a:t>
            </a:r>
            <a:r>
              <a:rPr lang="en-US" dirty="0">
                <a:solidFill>
                  <a:srgbClr val="7030A0"/>
                </a:solidFill>
              </a:rPr>
              <a:t>Re = Again </a:t>
            </a:r>
            <a:r>
              <a:rPr lang="en-US" dirty="0"/>
              <a:t>and </a:t>
            </a:r>
            <a:r>
              <a:rPr lang="en-US" dirty="0">
                <a:solidFill>
                  <a:srgbClr val="7030A0"/>
                </a:solidFill>
              </a:rPr>
              <a:t>Search = to find </a:t>
            </a:r>
            <a:r>
              <a:rPr lang="en-US" dirty="0"/>
              <a:t>something;</a:t>
            </a:r>
          </a:p>
          <a:p>
            <a:r>
              <a:rPr lang="en-US" dirty="0"/>
              <a:t>Therefore, </a:t>
            </a:r>
          </a:p>
          <a:p>
            <a:pPr lvl="1"/>
            <a:r>
              <a:rPr lang="en-US" dirty="0"/>
              <a:t>Research is simply </a:t>
            </a:r>
            <a:r>
              <a:rPr lang="en-US" dirty="0">
                <a:solidFill>
                  <a:srgbClr val="7030A0"/>
                </a:solidFill>
              </a:rPr>
              <a:t>the process </a:t>
            </a:r>
            <a:r>
              <a:rPr lang="en-US" dirty="0"/>
              <a:t>of finding solutions to a problem </a:t>
            </a:r>
            <a:r>
              <a:rPr lang="en-US" dirty="0">
                <a:solidFill>
                  <a:srgbClr val="7030A0"/>
                </a:solidFill>
              </a:rPr>
              <a:t>after thorough study and analysis</a:t>
            </a:r>
            <a:r>
              <a:rPr lang="en-US" dirty="0"/>
              <a:t> of the situational factors;</a:t>
            </a:r>
          </a:p>
        </p:txBody>
      </p:sp>
      <p:sp>
        <p:nvSpPr>
          <p:cNvPr id="3" name="Τίτλος 2"/>
          <p:cNvSpPr>
            <a:spLocks noGrp="1"/>
          </p:cNvSpPr>
          <p:nvPr>
            <p:ph type="title"/>
          </p:nvPr>
        </p:nvSpPr>
        <p:spPr/>
        <p:txBody>
          <a:bodyPr/>
          <a:lstStyle/>
          <a:p>
            <a:r>
              <a:rPr lang="en-US" dirty="0"/>
              <a:t>What is research?</a:t>
            </a:r>
            <a:endParaRPr lang="el-GR"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085184"/>
            <a:ext cx="6324600" cy="1031875"/>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95275" y="6117059"/>
            <a:ext cx="1918154" cy="523220"/>
          </a:xfrm>
          <a:prstGeom prst="rect">
            <a:avLst/>
          </a:prstGeom>
          <a:noFill/>
        </p:spPr>
        <p:txBody>
          <a:bodyPr wrap="none" rtlCol="0">
            <a:spAutoFit/>
          </a:bodyPr>
          <a:lstStyle/>
          <a:p>
            <a:r>
              <a:rPr lang="en-US" sz="2800" dirty="0">
                <a:solidFill>
                  <a:srgbClr val="002060"/>
                </a:solidFill>
              </a:rPr>
              <a:t>The process</a:t>
            </a:r>
          </a:p>
        </p:txBody>
      </p:sp>
    </p:spTree>
    <p:extLst>
      <p:ext uri="{BB962C8B-B14F-4D97-AF65-F5344CB8AC3E}">
        <p14:creationId xmlns:p14="http://schemas.microsoft.com/office/powerpoint/2010/main" val="100148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3550" indent="-463550"/>
            <a:r>
              <a:rPr lang="en-US" sz="2800" dirty="0">
                <a:solidFill>
                  <a:srgbClr val="FF0000"/>
                </a:solidFill>
              </a:rPr>
              <a:t>Research Methodology</a:t>
            </a:r>
            <a:r>
              <a:rPr lang="en-US" sz="2800" dirty="0"/>
              <a:t>: refers to the study of research methods; it does not admit of a plural.</a:t>
            </a:r>
          </a:p>
          <a:p>
            <a:pPr marL="463550" indent="-463550"/>
            <a:endParaRPr lang="en-US" sz="2800" dirty="0"/>
          </a:p>
          <a:p>
            <a:pPr marL="463550" indent="-463550"/>
            <a:r>
              <a:rPr lang="en-US" sz="2800" dirty="0">
                <a:solidFill>
                  <a:srgbClr val="FF0000"/>
                </a:solidFill>
              </a:rPr>
              <a:t>Research Method</a:t>
            </a:r>
            <a:r>
              <a:rPr lang="en-US" sz="2800" dirty="0"/>
              <a:t>:</a:t>
            </a:r>
            <a:r>
              <a:rPr lang="en-US" sz="2800" dirty="0">
                <a:solidFill>
                  <a:srgbClr val="FF0000"/>
                </a:solidFill>
              </a:rPr>
              <a:t> </a:t>
            </a:r>
            <a:r>
              <a:rPr lang="en-US" sz="2800" dirty="0">
                <a:solidFill>
                  <a:srgbClr val="002060"/>
                </a:solidFill>
              </a:rPr>
              <a:t>refers to the manner in which a particular research project is undertaken.</a:t>
            </a:r>
          </a:p>
          <a:p>
            <a:pPr marL="463550" indent="-463550"/>
            <a:endParaRPr lang="en-US" sz="2800" dirty="0"/>
          </a:p>
          <a:p>
            <a:pPr marL="463550" indent="-463550"/>
            <a:r>
              <a:rPr lang="en-US" sz="2800" dirty="0">
                <a:solidFill>
                  <a:srgbClr val="FF0000"/>
                </a:solidFill>
              </a:rPr>
              <a:t>Research Technique</a:t>
            </a:r>
            <a:r>
              <a:rPr lang="en-US" sz="2800" dirty="0"/>
              <a:t>: refers to a specific approach, or tool-and-its-use, whereby data is gathered and analyzed, and inferences are drawn.</a:t>
            </a:r>
          </a:p>
        </p:txBody>
      </p:sp>
      <p:sp>
        <p:nvSpPr>
          <p:cNvPr id="3" name="Title 2"/>
          <p:cNvSpPr>
            <a:spLocks noGrp="1"/>
          </p:cNvSpPr>
          <p:nvPr>
            <p:ph type="title"/>
          </p:nvPr>
        </p:nvSpPr>
        <p:spPr/>
        <p:txBody>
          <a:bodyPr>
            <a:normAutofit fontScale="90000"/>
          </a:bodyPr>
          <a:lstStyle/>
          <a:p>
            <a:r>
              <a:rPr lang="en-US" dirty="0"/>
              <a:t>Research Methods, Techniques and Methodology</a:t>
            </a:r>
          </a:p>
        </p:txBody>
      </p:sp>
    </p:spTree>
    <p:extLst>
      <p:ext uri="{BB962C8B-B14F-4D97-AF65-F5344CB8AC3E}">
        <p14:creationId xmlns:p14="http://schemas.microsoft.com/office/powerpoint/2010/main" val="68375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Autofit/>
          </a:bodyPr>
          <a:lstStyle/>
          <a:p>
            <a:r>
              <a:rPr lang="en-US" sz="2800" dirty="0"/>
              <a:t>Research is </a:t>
            </a:r>
          </a:p>
          <a:p>
            <a:pPr lvl="1"/>
            <a:r>
              <a:rPr lang="en-US" sz="2400" dirty="0"/>
              <a:t>a combination of both </a:t>
            </a:r>
            <a:r>
              <a:rPr lang="en-US" sz="2400" dirty="0">
                <a:solidFill>
                  <a:srgbClr val="7030A0"/>
                </a:solidFill>
              </a:rPr>
              <a:t>experience &amp; reasoning (</a:t>
            </a:r>
            <a:r>
              <a:rPr lang="el-GR" sz="2400" dirty="0">
                <a:solidFill>
                  <a:srgbClr val="7030A0"/>
                </a:solidFill>
              </a:rPr>
              <a:t>εμπειρία και συλλογιστική) </a:t>
            </a:r>
            <a:r>
              <a:rPr lang="en-US" sz="2400" dirty="0"/>
              <a:t>and </a:t>
            </a:r>
          </a:p>
          <a:p>
            <a:pPr lvl="1"/>
            <a:r>
              <a:rPr lang="en-US" sz="2400" dirty="0"/>
              <a:t>Is the most successful approach to the discovery of truth (particularly in natural sciences).</a:t>
            </a:r>
          </a:p>
          <a:p>
            <a:pPr lvl="1"/>
            <a:endParaRPr lang="en-US" sz="2400" dirty="0"/>
          </a:p>
          <a:p>
            <a:r>
              <a:rPr lang="en-US" sz="2800" dirty="0">
                <a:solidFill>
                  <a:srgbClr val="7030A0"/>
                </a:solidFill>
              </a:rPr>
              <a:t>REASONING</a:t>
            </a:r>
          </a:p>
          <a:p>
            <a:pPr lvl="1"/>
            <a:r>
              <a:rPr lang="en-US" sz="2400" dirty="0">
                <a:solidFill>
                  <a:srgbClr val="7030A0"/>
                </a:solidFill>
              </a:rPr>
              <a:t>Deductive (Aristotle) </a:t>
            </a:r>
            <a:r>
              <a:rPr lang="en-US" sz="2400" dirty="0"/>
              <a:t>– From whole to part</a:t>
            </a:r>
          </a:p>
          <a:p>
            <a:pPr lvl="1"/>
            <a:r>
              <a:rPr lang="en-US" sz="2400" dirty="0">
                <a:solidFill>
                  <a:srgbClr val="7030A0"/>
                </a:solidFill>
              </a:rPr>
              <a:t>Inductive (Francis Bacon) </a:t>
            </a:r>
            <a:r>
              <a:rPr lang="en-US" sz="2400" dirty="0"/>
              <a:t>– From number of observations to whole</a:t>
            </a:r>
          </a:p>
          <a:p>
            <a:pPr lvl="1"/>
            <a:r>
              <a:rPr lang="en-US" sz="2400" dirty="0"/>
              <a:t>Combined</a:t>
            </a:r>
          </a:p>
          <a:p>
            <a:pPr lvl="1"/>
            <a:endParaRPr lang="en-US" sz="2400" dirty="0"/>
          </a:p>
        </p:txBody>
      </p:sp>
      <p:sp>
        <p:nvSpPr>
          <p:cNvPr id="3" name="Τίτλος 2"/>
          <p:cNvSpPr>
            <a:spLocks noGrp="1"/>
          </p:cNvSpPr>
          <p:nvPr>
            <p:ph type="title"/>
          </p:nvPr>
        </p:nvSpPr>
        <p:spPr/>
        <p:txBody>
          <a:bodyPr/>
          <a:lstStyle/>
          <a:p>
            <a:r>
              <a:rPr lang="en-US" dirty="0"/>
              <a:t>Background 		</a:t>
            </a:r>
            <a:endParaRPr lang="el-GR" dirty="0"/>
          </a:p>
        </p:txBody>
      </p:sp>
    </p:spTree>
    <p:extLst>
      <p:ext uri="{BB962C8B-B14F-4D97-AF65-F5344CB8AC3E}">
        <p14:creationId xmlns:p14="http://schemas.microsoft.com/office/powerpoint/2010/main" val="31957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Autofit/>
          </a:bodyPr>
          <a:lstStyle/>
          <a:p>
            <a:r>
              <a:rPr lang="en-US" sz="2400" dirty="0">
                <a:solidFill>
                  <a:srgbClr val="7030A0"/>
                </a:solidFill>
              </a:rPr>
              <a:t>Aristotle</a:t>
            </a:r>
            <a:r>
              <a:rPr lang="en-US" sz="2400" dirty="0"/>
              <a:t> (384–322 B.C.) was one of the most important western philosophers, a student of Plato, teacher of Alexander the Great, and tremendously influential in the Middle Ages. Aristotle wrote on logic, nature, psychology, ethics, politics, and art. </a:t>
            </a:r>
          </a:p>
          <a:p>
            <a:r>
              <a:rPr lang="en-US" sz="2400" dirty="0"/>
              <a:t>He is credited with developing </a:t>
            </a:r>
            <a:r>
              <a:rPr lang="en-US" sz="2400" dirty="0">
                <a:solidFill>
                  <a:srgbClr val="7030A0"/>
                </a:solidFill>
              </a:rPr>
              <a:t>deductive reasoning (</a:t>
            </a:r>
            <a:r>
              <a:rPr lang="el-GR" sz="2400" dirty="0">
                <a:solidFill>
                  <a:srgbClr val="7030A0"/>
                </a:solidFill>
              </a:rPr>
              <a:t>επαγωγικό συλλογισμό)</a:t>
            </a:r>
            <a:r>
              <a:rPr lang="en-US" sz="2400" dirty="0"/>
              <a:t>.</a:t>
            </a:r>
          </a:p>
          <a:p>
            <a:r>
              <a:rPr lang="en-US" sz="2400" dirty="0"/>
              <a:t>Aristotle's </a:t>
            </a:r>
            <a:r>
              <a:rPr lang="el-GR" sz="2400" dirty="0"/>
              <a:t>«</a:t>
            </a:r>
            <a:r>
              <a:rPr lang="en-US" sz="2400" dirty="0"/>
              <a:t>syllogism</a:t>
            </a:r>
            <a:r>
              <a:rPr lang="el-GR" sz="2400" dirty="0"/>
              <a:t>»</a:t>
            </a:r>
            <a:r>
              <a:rPr lang="en-US" sz="2400" dirty="0"/>
              <a:t> is at the basis of deductive reasoning. A textbook example of a syllogism is: </a:t>
            </a:r>
          </a:p>
          <a:p>
            <a:pPr lvl="1"/>
            <a:r>
              <a:rPr lang="en-US" sz="2400" dirty="0"/>
              <a:t>Major premise (</a:t>
            </a:r>
            <a:r>
              <a:rPr lang="el-GR" sz="2400" dirty="0"/>
              <a:t>Σημαντική προϋπόθεση)</a:t>
            </a:r>
            <a:r>
              <a:rPr lang="en-US" sz="2400" dirty="0"/>
              <a:t>: </a:t>
            </a:r>
            <a:r>
              <a:rPr lang="en-US" sz="2400" dirty="0">
                <a:solidFill>
                  <a:srgbClr val="7030A0"/>
                </a:solidFill>
              </a:rPr>
              <a:t>All humans are mortal. </a:t>
            </a:r>
          </a:p>
          <a:p>
            <a:pPr lvl="1"/>
            <a:r>
              <a:rPr lang="en-US" sz="2400" dirty="0"/>
              <a:t>Minor premise: </a:t>
            </a:r>
            <a:r>
              <a:rPr lang="en-US" sz="2400" dirty="0">
                <a:solidFill>
                  <a:srgbClr val="7030A0"/>
                </a:solidFill>
              </a:rPr>
              <a:t>Socrates is a human.</a:t>
            </a:r>
          </a:p>
          <a:p>
            <a:pPr lvl="1"/>
            <a:r>
              <a:rPr lang="en-US" sz="2400" dirty="0"/>
              <a:t>Conclusion: </a:t>
            </a:r>
            <a:r>
              <a:rPr lang="en-US" sz="2400" dirty="0">
                <a:solidFill>
                  <a:srgbClr val="7030A0"/>
                </a:solidFill>
              </a:rPr>
              <a:t>Socrates is mortal.</a:t>
            </a:r>
            <a:endParaRPr lang="el-GR" sz="2400" dirty="0">
              <a:solidFill>
                <a:srgbClr val="7030A0"/>
              </a:solidFill>
            </a:endParaRPr>
          </a:p>
        </p:txBody>
      </p:sp>
      <p:sp>
        <p:nvSpPr>
          <p:cNvPr id="3" name="Τίτλος 2"/>
          <p:cNvSpPr>
            <a:spLocks noGrp="1"/>
          </p:cNvSpPr>
          <p:nvPr>
            <p:ph type="title"/>
          </p:nvPr>
        </p:nvSpPr>
        <p:spPr/>
        <p:txBody>
          <a:bodyPr/>
          <a:lstStyle/>
          <a:p>
            <a:r>
              <a:rPr lang="en-US" dirty="0"/>
              <a:t>History</a:t>
            </a:r>
            <a:endParaRPr lang="el-GR" dirty="0"/>
          </a:p>
        </p:txBody>
      </p:sp>
    </p:spTree>
    <p:extLst>
      <p:ext uri="{BB962C8B-B14F-4D97-AF65-F5344CB8AC3E}">
        <p14:creationId xmlns:p14="http://schemas.microsoft.com/office/powerpoint/2010/main" val="199090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896544"/>
          </a:xfrm>
        </p:spPr>
        <p:txBody>
          <a:bodyPr>
            <a:normAutofit fontScale="92500" lnSpcReduction="20000"/>
          </a:bodyPr>
          <a:lstStyle/>
          <a:p>
            <a:r>
              <a:rPr lang="en-US" b="1" dirty="0"/>
              <a:t>Francis Bacon </a:t>
            </a:r>
            <a:r>
              <a:rPr lang="en-US" dirty="0"/>
              <a:t>(22 January 1561 – 9 April 1626) was an English philosopher, statesman, scientist, jurist, and author. </a:t>
            </a:r>
            <a:endParaRPr lang="el-GR" dirty="0"/>
          </a:p>
          <a:p>
            <a:r>
              <a:rPr lang="el-GR" dirty="0"/>
              <a:t>Η</a:t>
            </a:r>
            <a:r>
              <a:rPr lang="en-US" dirty="0"/>
              <a:t>e was extremely influential through his works, especially as philosophical advocate and practitioner of the </a:t>
            </a:r>
            <a:r>
              <a:rPr lang="en-US" dirty="0">
                <a:solidFill>
                  <a:srgbClr val="7030A0"/>
                </a:solidFill>
              </a:rPr>
              <a:t>scientific method</a:t>
            </a:r>
            <a:r>
              <a:rPr lang="en-US" dirty="0">
                <a:solidFill>
                  <a:srgbClr val="3333FF"/>
                </a:solidFill>
              </a:rPr>
              <a:t> </a:t>
            </a:r>
            <a:r>
              <a:rPr lang="en-US" dirty="0"/>
              <a:t>during the scientific revolution.</a:t>
            </a:r>
          </a:p>
          <a:p>
            <a:r>
              <a:rPr lang="en-US" dirty="0"/>
              <a:t>Bacon has been called the creator of </a:t>
            </a:r>
            <a:r>
              <a:rPr lang="en-US" dirty="0">
                <a:solidFill>
                  <a:srgbClr val="7030A0"/>
                </a:solidFill>
              </a:rPr>
              <a:t>empiricism</a:t>
            </a:r>
            <a:r>
              <a:rPr lang="en-US" dirty="0"/>
              <a:t>. </a:t>
            </a:r>
          </a:p>
          <a:p>
            <a:r>
              <a:rPr lang="en-US" dirty="0"/>
              <a:t>His works established and </a:t>
            </a:r>
            <a:r>
              <a:rPr lang="en-US" dirty="0" err="1"/>
              <a:t>popularised</a:t>
            </a:r>
            <a:r>
              <a:rPr lang="en-US" dirty="0"/>
              <a:t> </a:t>
            </a:r>
            <a:r>
              <a:rPr lang="en-US" dirty="0">
                <a:solidFill>
                  <a:srgbClr val="7030A0"/>
                </a:solidFill>
              </a:rPr>
              <a:t>inductive </a:t>
            </a:r>
            <a:r>
              <a:rPr lang="en-US" dirty="0"/>
              <a:t>methodologies for scientific inquiry, often called the </a:t>
            </a:r>
            <a:r>
              <a:rPr lang="en-US" i="1" dirty="0">
                <a:solidFill>
                  <a:srgbClr val="7030A0"/>
                </a:solidFill>
              </a:rPr>
              <a:t>Baconian method</a:t>
            </a:r>
            <a:r>
              <a:rPr lang="en-US" dirty="0"/>
              <a:t>, or simply the </a:t>
            </a:r>
            <a:r>
              <a:rPr lang="en-US" dirty="0">
                <a:solidFill>
                  <a:srgbClr val="7030A0"/>
                </a:solidFill>
              </a:rPr>
              <a:t>scientific method</a:t>
            </a:r>
            <a:r>
              <a:rPr lang="en-US" dirty="0"/>
              <a:t>. </a:t>
            </a:r>
          </a:p>
        </p:txBody>
      </p:sp>
      <p:sp>
        <p:nvSpPr>
          <p:cNvPr id="3" name="Title 2"/>
          <p:cNvSpPr>
            <a:spLocks noGrp="1"/>
          </p:cNvSpPr>
          <p:nvPr>
            <p:ph type="title"/>
          </p:nvPr>
        </p:nvSpPr>
        <p:spPr/>
        <p:txBody>
          <a:bodyPr/>
          <a:lstStyle/>
          <a:p>
            <a:r>
              <a:rPr lang="en-US" dirty="0"/>
              <a:t>Background 		Contd.</a:t>
            </a:r>
          </a:p>
        </p:txBody>
      </p:sp>
    </p:spTree>
    <p:extLst>
      <p:ext uri="{BB962C8B-B14F-4D97-AF65-F5344CB8AC3E}">
        <p14:creationId xmlns:p14="http://schemas.microsoft.com/office/powerpoint/2010/main" val="143552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0"/>
            <a:ext cx="9139944" cy="6858000"/>
          </a:xfrm>
          <a:prstGeom prst="rect">
            <a:avLst/>
          </a:prstGeom>
        </p:spPr>
      </p:pic>
      <p:sp>
        <p:nvSpPr>
          <p:cNvPr id="3" name="Title 3"/>
          <p:cNvSpPr>
            <a:spLocks noGrp="1"/>
          </p:cNvSpPr>
          <p:nvPr>
            <p:ph type="title"/>
          </p:nvPr>
        </p:nvSpPr>
        <p:spPr>
          <a:xfrm>
            <a:off x="457200" y="5747246"/>
            <a:ext cx="8219256" cy="1066130"/>
          </a:xfrm>
        </p:spPr>
        <p:txBody>
          <a:bodyPr>
            <a:normAutofit/>
          </a:bodyPr>
          <a:lstStyle/>
          <a:p>
            <a:pPr algn="ctr"/>
            <a:r>
              <a:rPr lang="en-GB" sz="4400" dirty="0">
                <a:solidFill>
                  <a:schemeClr val="bg1"/>
                </a:solidFill>
              </a:rPr>
              <a:t>Part 2: The scientific Method</a:t>
            </a:r>
            <a:endParaRPr lang="en-US" sz="4400" dirty="0">
              <a:solidFill>
                <a:schemeClr val="bg1"/>
              </a:solidFill>
            </a:endParaRPr>
          </a:p>
        </p:txBody>
      </p:sp>
    </p:spTree>
    <p:extLst>
      <p:ext uri="{BB962C8B-B14F-4D97-AF65-F5344CB8AC3E}">
        <p14:creationId xmlns:p14="http://schemas.microsoft.com/office/powerpoint/2010/main" val="3860056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B08B57003920CB4696144AB07EA50725" ma:contentTypeVersion="5" ma:contentTypeDescription="Δημιουργία νέου εγγράφου" ma:contentTypeScope="" ma:versionID="2ab42c6881ab1f43dcb532ef52a8b821">
  <xsd:schema xmlns:xsd="http://www.w3.org/2001/XMLSchema" xmlns:xs="http://www.w3.org/2001/XMLSchema" xmlns:p="http://schemas.microsoft.com/office/2006/metadata/properties" xmlns:ns3="c3360cf5-0fbe-48de-9914-9493bda33e5e" targetNamespace="http://schemas.microsoft.com/office/2006/metadata/properties" ma:root="true" ma:fieldsID="6d45e16f55f586154da6f245d8e7237f" ns3:_="">
    <xsd:import namespace="c3360cf5-0fbe-48de-9914-9493bda33e5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60cf5-0fbe-48de-9914-9493bda33e5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39D46E-6AE9-4398-9A3C-6EEBD7B8AB02}">
  <ds:schemaRefs>
    <ds:schemaRef ds:uri="http://schemas.microsoft.com/sharepoint/v3/contenttype/forms"/>
  </ds:schemaRefs>
</ds:datastoreItem>
</file>

<file path=customXml/itemProps2.xml><?xml version="1.0" encoding="utf-8"?>
<ds:datastoreItem xmlns:ds="http://schemas.openxmlformats.org/officeDocument/2006/customXml" ds:itemID="{18582C61-D752-4E08-8489-CE40AE21C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60cf5-0fbe-48de-9914-9493bda33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A3BB94-6F06-4838-80AD-9E482E42BA50}">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purl.org/dc/elements/1.1/"/>
    <ds:schemaRef ds:uri="http://schemas.microsoft.com/office/infopath/2007/PartnerControls"/>
    <ds:schemaRef ds:uri="c3360cf5-0fbe-48de-9914-9493bda33e5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2309</TotalTime>
  <Words>1844</Words>
  <Application>Microsoft Office PowerPoint</Application>
  <PresentationFormat>On-screen Show (4:3)</PresentationFormat>
  <Paragraphs>249</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Monotype Corsiva</vt:lpstr>
      <vt:lpstr>Times New Roman</vt:lpstr>
      <vt:lpstr>Wingdings</vt:lpstr>
      <vt:lpstr>Office Theme</vt:lpstr>
      <vt:lpstr>Research Methods and Project Management  Lecture 1 – The Scientific Method</vt:lpstr>
      <vt:lpstr>Welcome to Research Methods ! </vt:lpstr>
      <vt:lpstr>Background and Definition</vt:lpstr>
      <vt:lpstr>What is research?</vt:lpstr>
      <vt:lpstr>Research Methods, Techniques and Methodology</vt:lpstr>
      <vt:lpstr>Background   </vt:lpstr>
      <vt:lpstr>History</vt:lpstr>
      <vt:lpstr>Background   Contd.</vt:lpstr>
      <vt:lpstr>Part 2: The scientific Method</vt:lpstr>
      <vt:lpstr>What is Science ?</vt:lpstr>
      <vt:lpstr>Scientific Method</vt:lpstr>
      <vt:lpstr>Scientific Method: Definition</vt:lpstr>
      <vt:lpstr>The Scientific Method</vt:lpstr>
      <vt:lpstr>Scientific Method … the classical phases</vt:lpstr>
      <vt:lpstr>Research process … application of the SM</vt:lpstr>
      <vt:lpstr>Basic postulates (αξιώματα) of the Scientific Method</vt:lpstr>
      <vt:lpstr>PowerPoint Presentation</vt:lpstr>
      <vt:lpstr>Science vs Engineering</vt:lpstr>
      <vt:lpstr>Science vs Engineering</vt:lpstr>
      <vt:lpstr>Science vs Engineering</vt:lpstr>
      <vt:lpstr>Scientific Method vs Engineering Design Process</vt:lpstr>
      <vt:lpstr>Interplay of Science, Engineering, Maths and Computing</vt:lpstr>
      <vt:lpstr>Part 3: The SM in ComputerScience</vt:lpstr>
      <vt:lpstr>Computer?   Science?</vt:lpstr>
      <vt:lpstr>Computer Science</vt:lpstr>
      <vt:lpstr>Proving Ideas</vt:lpstr>
      <vt:lpstr>Complex CS creations</vt:lpstr>
      <vt:lpstr>Map of Computer Science</vt:lpstr>
      <vt:lpstr>General Reading</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Manolis Tsiknakis</dc:creator>
  <cp:lastModifiedBy>Manolis Tsiknakis</cp:lastModifiedBy>
  <cp:revision>185</cp:revision>
  <dcterms:created xsi:type="dcterms:W3CDTF">2012-02-08T15:04:00Z</dcterms:created>
  <dcterms:modified xsi:type="dcterms:W3CDTF">2025-10-08T07:35:19Z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0x010100B08B57003920CB4696144AB07EA50725</vt:lpwstr>
  </property>
</Properties>
</file>