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48" r:id="rId3"/>
    <p:sldId id="350" r:id="rId4"/>
    <p:sldId id="349" r:id="rId5"/>
    <p:sldId id="351" r:id="rId6"/>
    <p:sldId id="352" r:id="rId7"/>
    <p:sldId id="3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57" d="100"/>
          <a:sy n="57" d="100"/>
        </p:scale>
        <p:origin x="147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54DD22-FE04-46CD-BDCA-0E77C3C15BF9}" type="datetimeFigureOut">
              <a:rPr lang="el-GR" smtClean="0"/>
              <a:t>14/10/2025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3D54DB-EAF4-47D8-8043-D0DD603BF4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208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61AB5-F8B0-4567-B95D-C4F28BF93CCD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t>‹#›</a:t>
            </a:fld>
            <a:endParaRPr lang="en-US"/>
          </a:p>
        </p:txBody>
      </p:sp>
      <p:pic>
        <p:nvPicPr>
          <p:cNvPr id="1028" name="Picture 4" descr="C:\Users\tsiknaki\Documents\My  Cources on BMI_University of Crete\Innovation\innovation_NICE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16" y="-2510"/>
            <a:ext cx="9158432" cy="1447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5965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  <a:noFill/>
          <a:ln>
            <a:noFill/>
          </a:ln>
        </p:spPr>
        <p:txBody>
          <a:bodyPr/>
          <a:lstStyle>
            <a:lvl1pPr marL="342900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  <a:defRPr/>
            </a:lvl1pPr>
            <a:lvl2pPr marL="742950" indent="-285750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ü"/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40" y="1233823"/>
            <a:ext cx="8458200" cy="14135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922114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2060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97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922114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4038600" cy="5184576"/>
          </a:xfrm>
        </p:spPr>
        <p:txBody>
          <a:bodyPr/>
          <a:lstStyle>
            <a:lvl1pPr marL="342900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  <a:defRPr sz="2800"/>
            </a:lvl1pPr>
            <a:lvl2pPr marL="742950" indent="-285750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 sz="2400"/>
            </a:lvl2pPr>
            <a:lvl3pPr marL="1143000" indent="-228600">
              <a:buFont typeface="Wingdings" pitchFamily="2" charset="2"/>
              <a:buChar char="ü"/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2776"/>
            <a:ext cx="4038600" cy="5184576"/>
          </a:xfrm>
        </p:spPr>
        <p:txBody>
          <a:bodyPr/>
          <a:lstStyle>
            <a:lvl1pPr marL="342900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  <a:defRPr sz="2800"/>
            </a:lvl1pPr>
            <a:lvl2pPr marL="742950" indent="-285750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 sz="2400"/>
            </a:lvl2pPr>
            <a:lvl3pPr marL="1143000" indent="-228600">
              <a:buFont typeface="Wingdings" pitchFamily="2" charset="2"/>
              <a:buChar char="ü"/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40" y="1211243"/>
            <a:ext cx="8458200" cy="14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721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61AB5-F8B0-4567-B95D-C4F28BF93CCD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40" y="1385740"/>
            <a:ext cx="8458200" cy="14135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066130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2060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651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066130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2060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40" y="1385740"/>
            <a:ext cx="8458200" cy="14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663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61AB5-F8B0-4567-B95D-C4F28BF93CCD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94D2F-B792-403F-9F01-436A14C93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948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Hamming_bound" TargetMode="External"/><Relationship Id="rId13" Type="http://schemas.openxmlformats.org/officeDocument/2006/relationships/hyperlink" Target="https://en.wikipedia.org/wiki/IBM" TargetMode="External"/><Relationship Id="rId3" Type="http://schemas.openxmlformats.org/officeDocument/2006/relationships/hyperlink" Target="https://en.wikipedia.org/wiki/Hamming_code" TargetMode="External"/><Relationship Id="rId7" Type="http://schemas.openxmlformats.org/officeDocument/2006/relationships/hyperlink" Target="https://en.wikipedia.org/wiki/Sphere-packing" TargetMode="External"/><Relationship Id="rId12" Type="http://schemas.openxmlformats.org/officeDocument/2006/relationships/hyperlink" Target="https://en.wikipedia.org/wiki/Los_Alamos_Laboratory" TargetMode="External"/><Relationship Id="rId2" Type="http://schemas.openxmlformats.org/officeDocument/2006/relationships/hyperlink" Target="https://en.wikipedia.org/wiki/Computer_engineering" TargetMode="Externa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Hamming_numbers" TargetMode="External"/><Relationship Id="rId11" Type="http://schemas.openxmlformats.org/officeDocument/2006/relationships/hyperlink" Target="https://en.wikipedia.org/wiki/Manhattan_Project" TargetMode="External"/><Relationship Id="rId5" Type="http://schemas.openxmlformats.org/officeDocument/2006/relationships/hyperlink" Target="https://en.wikipedia.org/wiki/Hamming_window#Hamming_window" TargetMode="External"/><Relationship Id="rId15" Type="http://schemas.openxmlformats.org/officeDocument/2006/relationships/hyperlink" Target="https://en.wikipedia.org/wiki/Bell_Labs" TargetMode="External"/><Relationship Id="rId10" Type="http://schemas.openxmlformats.org/officeDocument/2006/relationships/hyperlink" Target="https://en.wikipedia.org/wiki/Hamming_distance" TargetMode="External"/><Relationship Id="rId4" Type="http://schemas.openxmlformats.org/officeDocument/2006/relationships/hyperlink" Target="https://en.wikipedia.org/wiki/Hamming_matrix" TargetMode="External"/><Relationship Id="rId9" Type="http://schemas.openxmlformats.org/officeDocument/2006/relationships/hyperlink" Target="https://en.wikipedia.org/wiki/Hamming_graph" TargetMode="External"/><Relationship Id="rId14" Type="http://schemas.openxmlformats.org/officeDocument/2006/relationships/hyperlink" Target="https://en.wikipedia.org/wiki/Calculating_machine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Research Methods and Project Management</a:t>
            </a:r>
            <a:br>
              <a:rPr lang="en-US" dirty="0"/>
            </a:br>
            <a:br>
              <a:rPr lang="en-US" dirty="0"/>
            </a:br>
            <a:r>
              <a:rPr lang="en-US" sz="3100" dirty="0"/>
              <a:t>Notes on Hamming’s talk on </a:t>
            </a:r>
            <a:br>
              <a:rPr lang="en-US" sz="3100" dirty="0"/>
            </a:br>
            <a:r>
              <a:rPr lang="en-US" sz="3100" dirty="0"/>
              <a:t>“You and your Research”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91608"/>
            <a:ext cx="6400800" cy="1201688"/>
          </a:xfrm>
        </p:spPr>
        <p:txBody>
          <a:bodyPr/>
          <a:lstStyle/>
          <a:p>
            <a:r>
              <a:rPr lang="en-US" dirty="0"/>
              <a:t>M. Tsiknakis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492403"/>
            <a:ext cx="91440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7030A0"/>
                </a:solidFill>
              </a:rPr>
              <a:t>Postgraduate Course on “Informatics and Multimedia”, Fall 2025</a:t>
            </a:r>
            <a:endParaRPr lang="el-G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352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12776"/>
            <a:ext cx="6851104" cy="5256584"/>
          </a:xfrm>
        </p:spPr>
        <p:txBody>
          <a:bodyPr>
            <a:normAutofit/>
          </a:bodyPr>
          <a:lstStyle/>
          <a:p>
            <a:r>
              <a:rPr lang="en-US" sz="1400" b="1" dirty="0"/>
              <a:t>Richard Wesley Hamming</a:t>
            </a:r>
            <a:r>
              <a:rPr lang="en-US" sz="1400" dirty="0"/>
              <a:t> (February 11, 1915 – January 7, 1998) was an American mathematician whose work had many implications for </a:t>
            </a:r>
            <a:r>
              <a:rPr lang="en-US" sz="1400" dirty="0">
                <a:hlinkClick r:id="rId2" tooltip="Computer engineering"/>
              </a:rPr>
              <a:t>computer engineering</a:t>
            </a:r>
            <a:r>
              <a:rPr lang="en-US" sz="1400" dirty="0"/>
              <a:t> and telecommunications. His contributions include the </a:t>
            </a:r>
            <a:r>
              <a:rPr lang="en-US" sz="1400" dirty="0">
                <a:hlinkClick r:id="rId3" tooltip="Hamming code"/>
              </a:rPr>
              <a:t>Hamming code</a:t>
            </a:r>
            <a:r>
              <a:rPr lang="en-US" sz="1400" dirty="0"/>
              <a:t> (which makes use of a </a:t>
            </a:r>
            <a:r>
              <a:rPr lang="en-US" sz="1400" dirty="0">
                <a:hlinkClick r:id="rId4" tooltip="Hamming matrix"/>
              </a:rPr>
              <a:t>Hamming matrix</a:t>
            </a:r>
            <a:r>
              <a:rPr lang="en-US" sz="1400" dirty="0"/>
              <a:t>), the </a:t>
            </a:r>
            <a:r>
              <a:rPr lang="en-US" sz="1400" dirty="0">
                <a:hlinkClick r:id="rId5" tooltip="Hamming window"/>
              </a:rPr>
              <a:t>Hamming window</a:t>
            </a:r>
            <a:r>
              <a:rPr lang="en-US" sz="1400" dirty="0"/>
              <a:t>, </a:t>
            </a:r>
            <a:r>
              <a:rPr lang="en-US" sz="1400" dirty="0">
                <a:hlinkClick r:id="rId6" tooltip="Hamming numbers"/>
              </a:rPr>
              <a:t>Hamming numbers</a:t>
            </a:r>
            <a:r>
              <a:rPr lang="en-US" sz="1400" dirty="0"/>
              <a:t>, </a:t>
            </a:r>
            <a:r>
              <a:rPr lang="en-US" sz="1400" dirty="0">
                <a:hlinkClick r:id="rId7" tooltip="Sphere-packing"/>
              </a:rPr>
              <a:t>sphere-packing</a:t>
            </a:r>
            <a:r>
              <a:rPr lang="en-US" sz="1400" dirty="0"/>
              <a:t> (or </a:t>
            </a:r>
            <a:r>
              <a:rPr lang="en-US" sz="1400" dirty="0">
                <a:hlinkClick r:id="rId8" tooltip="Hamming bound"/>
              </a:rPr>
              <a:t>Hamming bound</a:t>
            </a:r>
            <a:r>
              <a:rPr lang="en-US" sz="1400" dirty="0"/>
              <a:t>), </a:t>
            </a:r>
            <a:r>
              <a:rPr lang="en-US" sz="1400" dirty="0">
                <a:hlinkClick r:id="rId9" tooltip="Hamming graph"/>
              </a:rPr>
              <a:t>Hamming graph</a:t>
            </a:r>
            <a:r>
              <a:rPr lang="en-US" sz="1400" dirty="0"/>
              <a:t> concepts, and the </a:t>
            </a:r>
            <a:r>
              <a:rPr lang="en-US" sz="1400" dirty="0">
                <a:hlinkClick r:id="rId10" tooltip="Hamming distance"/>
              </a:rPr>
              <a:t>Hamming distance</a:t>
            </a:r>
            <a:r>
              <a:rPr lang="en-US" sz="1400" dirty="0"/>
              <a:t>. </a:t>
            </a:r>
          </a:p>
          <a:p>
            <a:r>
              <a:rPr lang="en-US" sz="1400" dirty="0"/>
              <a:t>Los Alamos, 1945.</a:t>
            </a:r>
          </a:p>
          <a:p>
            <a:pPr lvl="1"/>
            <a:r>
              <a:rPr lang="en-US" sz="1200" dirty="0"/>
              <a:t>In April 1945 he joined the </a:t>
            </a:r>
            <a:r>
              <a:rPr lang="en-US" sz="1200" dirty="0">
                <a:hlinkClick r:id="rId11" tooltip="Manhattan Project"/>
              </a:rPr>
              <a:t>Manhattan Project</a:t>
            </a:r>
            <a:r>
              <a:rPr lang="en-US" sz="1200" dirty="0"/>
              <a:t> at the </a:t>
            </a:r>
            <a:r>
              <a:rPr lang="en-US" sz="1200" dirty="0">
                <a:hlinkClick r:id="rId12" tooltip="Los Alamos Laboratory"/>
              </a:rPr>
              <a:t>Los Alamos Laboratory</a:t>
            </a:r>
            <a:r>
              <a:rPr lang="en-US" sz="1200" dirty="0"/>
              <a:t>, where he programmed the </a:t>
            </a:r>
            <a:r>
              <a:rPr lang="en-US" sz="1200" dirty="0">
                <a:hlinkClick r:id="rId13" tooltip="IBM"/>
              </a:rPr>
              <a:t>IBM</a:t>
            </a:r>
            <a:r>
              <a:rPr lang="en-US" sz="1200" dirty="0"/>
              <a:t> </a:t>
            </a:r>
            <a:r>
              <a:rPr lang="en-US" sz="1200" dirty="0">
                <a:hlinkClick r:id="rId14" tooltip="Calculating machines"/>
              </a:rPr>
              <a:t>calculating machines</a:t>
            </a:r>
            <a:r>
              <a:rPr lang="en-US" sz="1200" dirty="0"/>
              <a:t> that computed the solution to equations provided by the project's physicists. </a:t>
            </a:r>
          </a:p>
          <a:p>
            <a:r>
              <a:rPr lang="en-US" sz="1400" dirty="0"/>
              <a:t>Bell Labs, 1946–1976.</a:t>
            </a:r>
          </a:p>
          <a:p>
            <a:pPr lvl="1"/>
            <a:r>
              <a:rPr lang="en-US" sz="1200" dirty="0"/>
              <a:t>He left to join the </a:t>
            </a:r>
            <a:r>
              <a:rPr lang="en-US" sz="1200" dirty="0">
                <a:hlinkClick r:id="rId15" tooltip="Bell Labs"/>
              </a:rPr>
              <a:t>Bell Telephone Laboratories</a:t>
            </a:r>
            <a:r>
              <a:rPr lang="en-US" sz="1200" dirty="0"/>
              <a:t> in 1946. Over the next fifteen years he was involved in nearly all of the Laboratories' most prominent achievements. </a:t>
            </a:r>
          </a:p>
          <a:p>
            <a:r>
              <a:rPr lang="en-US" sz="1200" dirty="0"/>
              <a:t>Turing Award, 1968 (Third time given).</a:t>
            </a:r>
          </a:p>
          <a:p>
            <a:pPr lvl="1"/>
            <a:r>
              <a:rPr lang="en-US" sz="1200" dirty="0"/>
              <a:t>For his work he received the Turing Award in 1968, being its third recipient.</a:t>
            </a:r>
          </a:p>
          <a:p>
            <a:r>
              <a:rPr lang="en-US" sz="1400" dirty="0"/>
              <a:t>Naval Postgraduate School, 1976–1998.</a:t>
            </a:r>
          </a:p>
          <a:p>
            <a:pPr lvl="1"/>
            <a:r>
              <a:rPr lang="en-US" sz="1200" dirty="0"/>
              <a:t>After retiring from the Bell Labs in 1976, Hamming took a position at the Naval Postgraduate School in California, where he worked as an adjunct professor and senior lecturer in computer science, and devoted himself to teaching and writing books</a:t>
            </a:r>
            <a:r>
              <a:rPr lang="en-US" sz="600" dirty="0"/>
              <a:t>.</a:t>
            </a:r>
            <a:endParaRPr lang="en-US" sz="1000" dirty="0"/>
          </a:p>
          <a:p>
            <a:r>
              <a:rPr lang="en-US" sz="1400" dirty="0"/>
              <a:t>IEEE Hamming Medal, 1987.</a:t>
            </a:r>
          </a:p>
          <a:p>
            <a:endParaRPr lang="el-GR" sz="1400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Richard W. Hamming, 1915–1998</a:t>
            </a:r>
            <a:endParaRPr lang="el-G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516" y="4509120"/>
            <a:ext cx="1494284" cy="2006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8486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“How about having lots of brains? It sounds good. Most of you in this room probably have more than enough brains to do first-class work. </a:t>
            </a:r>
            <a:r>
              <a:rPr lang="en-US" sz="2800" dirty="0">
                <a:solidFill>
                  <a:srgbClr val="0070C0"/>
                </a:solidFill>
              </a:rPr>
              <a:t>But great work is something else than mere brains.” 								— Hamming</a:t>
            </a:r>
          </a:p>
          <a:p>
            <a:r>
              <a:rPr lang="en-US" sz="2800" dirty="0"/>
              <a:t>“One of the characteristics of successful scientists is having </a:t>
            </a:r>
            <a:r>
              <a:rPr lang="en-US" sz="2800" dirty="0">
                <a:solidFill>
                  <a:srgbClr val="0070C0"/>
                </a:solidFill>
              </a:rPr>
              <a:t>courage</a:t>
            </a:r>
            <a:r>
              <a:rPr lang="en-US" sz="2800" dirty="0"/>
              <a:t>. Once you get your courage up and believe that you can do important problems, then you can. </a:t>
            </a:r>
            <a:r>
              <a:rPr lang="en-US" sz="2800" dirty="0">
                <a:solidFill>
                  <a:srgbClr val="0070C0"/>
                </a:solidFill>
              </a:rPr>
              <a:t>If you think you cant, almost surely you are not going to.”				— Hamming</a:t>
            </a:r>
            <a:endParaRPr lang="el-GR" sz="2800" dirty="0">
              <a:solidFill>
                <a:srgbClr val="0070C0"/>
              </a:solidFill>
            </a:endParaRP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Brains and Courage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48580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“Say to yourself, ‘Yes, I would like to do first-class work.’ Our society frowns on people who set out to do really good work. You’re not supposed to; luck is supposed to descend on you and you do great things by chance.”				</a:t>
            </a:r>
            <a:r>
              <a:rPr lang="en-US" sz="2800" dirty="0">
                <a:solidFill>
                  <a:srgbClr val="0070C0"/>
                </a:solidFill>
              </a:rPr>
              <a:t>— Hamming</a:t>
            </a:r>
          </a:p>
          <a:p>
            <a:endParaRPr lang="en-US" sz="2800" dirty="0">
              <a:solidFill>
                <a:srgbClr val="7030A0"/>
              </a:solidFill>
            </a:endParaRPr>
          </a:p>
          <a:p>
            <a:r>
              <a:rPr lang="en-US" sz="2800" dirty="0"/>
              <a:t>“Luck favors the prepared mind” 	</a:t>
            </a:r>
            <a:r>
              <a:rPr lang="en-US" sz="2800" dirty="0">
                <a:solidFill>
                  <a:srgbClr val="0070C0"/>
                </a:solidFill>
              </a:rPr>
              <a:t>— Pasteur</a:t>
            </a:r>
          </a:p>
          <a:p>
            <a:endParaRPr lang="en-US" sz="2800" dirty="0">
              <a:solidFill>
                <a:srgbClr val="7030A0"/>
              </a:solidFill>
            </a:endParaRPr>
          </a:p>
          <a:p>
            <a:r>
              <a:rPr lang="en-US" sz="2800" dirty="0"/>
              <a:t>“If others would think as hard as I did, they would get similar results”				</a:t>
            </a:r>
            <a:r>
              <a:rPr lang="en-US" sz="2800" dirty="0">
                <a:solidFill>
                  <a:srgbClr val="0070C0"/>
                </a:solidFill>
              </a:rPr>
              <a:t>— Newton</a:t>
            </a:r>
            <a:endParaRPr lang="el-GR" sz="2800" dirty="0">
              <a:solidFill>
                <a:srgbClr val="0070C0"/>
              </a:solidFill>
            </a:endParaRP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It’s not just luck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4720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104456"/>
          </a:xfrm>
        </p:spPr>
        <p:txBody>
          <a:bodyPr>
            <a:noAutofit/>
          </a:bodyPr>
          <a:lstStyle/>
          <a:p>
            <a:r>
              <a:rPr lang="en-US" sz="2000" dirty="0"/>
              <a:t>“One day I discovered that </a:t>
            </a:r>
            <a:r>
              <a:rPr lang="en-US" sz="2000" dirty="0">
                <a:solidFill>
                  <a:srgbClr val="0070C0"/>
                </a:solidFill>
              </a:rPr>
              <a:t>John </a:t>
            </a:r>
            <a:r>
              <a:rPr lang="en-US" sz="2000" dirty="0" err="1">
                <a:solidFill>
                  <a:srgbClr val="0070C0"/>
                </a:solidFill>
              </a:rPr>
              <a:t>Tukey</a:t>
            </a:r>
            <a:r>
              <a:rPr lang="en-US" sz="2000" dirty="0">
                <a:solidFill>
                  <a:srgbClr val="0070C0"/>
                </a:solidFill>
              </a:rPr>
              <a:t> was slightly younger </a:t>
            </a:r>
            <a:r>
              <a:rPr lang="en-US" sz="2000" dirty="0"/>
              <a:t>than I was. </a:t>
            </a:r>
            <a:r>
              <a:rPr lang="en-US" sz="2000" dirty="0">
                <a:solidFill>
                  <a:srgbClr val="0070C0"/>
                </a:solidFill>
              </a:rPr>
              <a:t>John was a genius and I clearly was not. </a:t>
            </a:r>
            <a:r>
              <a:rPr lang="en-US" sz="2000" dirty="0"/>
              <a:t>Well, I went storming into </a:t>
            </a:r>
            <a:r>
              <a:rPr lang="en-US" sz="2000" dirty="0" err="1"/>
              <a:t>Bode’s</a:t>
            </a:r>
            <a:r>
              <a:rPr lang="en-US" sz="2000" dirty="0"/>
              <a:t> office and said, ‘How can anybody my age know as much as John </a:t>
            </a:r>
            <a:r>
              <a:rPr lang="en-US" sz="2000" dirty="0" err="1"/>
              <a:t>Tukey</a:t>
            </a:r>
            <a:r>
              <a:rPr lang="en-US" sz="2000" dirty="0"/>
              <a:t> does?’ He leaned back in his chair, put his hands behind his head, grinned slightly, and said, </a:t>
            </a:r>
            <a:r>
              <a:rPr lang="en-US" sz="2000" dirty="0">
                <a:solidFill>
                  <a:srgbClr val="0070C0"/>
                </a:solidFill>
              </a:rPr>
              <a:t>‘You would be surprised Hamming, how much you would know if you worked as hard as he did that many years.’ </a:t>
            </a:r>
            <a:r>
              <a:rPr lang="en-US" sz="2000" dirty="0"/>
              <a:t>I simply slunk out of the office! “What Bode was saying was this: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”Knowledge and productivity are like compound interest</a:t>
            </a:r>
            <a:r>
              <a:rPr lang="en-US" sz="2000" dirty="0">
                <a:solidFill>
                  <a:srgbClr val="0070C0"/>
                </a:solidFill>
              </a:rPr>
              <a:t>.” </a:t>
            </a:r>
          </a:p>
          <a:p>
            <a:r>
              <a:rPr lang="en-US" sz="2000" dirty="0"/>
              <a:t>Given two people of approximately the same ability and</a:t>
            </a:r>
            <a:r>
              <a:rPr lang="en-US" sz="2000" dirty="0">
                <a:solidFill>
                  <a:srgbClr val="7030A0"/>
                </a:solidFill>
              </a:rPr>
              <a:t> </a:t>
            </a:r>
            <a:r>
              <a:rPr lang="en-US" sz="2000" dirty="0">
                <a:solidFill>
                  <a:srgbClr val="0070C0"/>
                </a:solidFill>
              </a:rPr>
              <a:t>one person who works ten percent more than the other, the latter will more than twice </a:t>
            </a:r>
            <a:r>
              <a:rPr lang="en-US" sz="2000" dirty="0" err="1">
                <a:solidFill>
                  <a:srgbClr val="0070C0"/>
                </a:solidFill>
              </a:rPr>
              <a:t>outproduce</a:t>
            </a:r>
            <a:r>
              <a:rPr lang="en-US" sz="2000" dirty="0">
                <a:solidFill>
                  <a:srgbClr val="0070C0"/>
                </a:solidFill>
              </a:rPr>
              <a:t> the former. The more you know, the more you learn </a:t>
            </a:r>
            <a:r>
              <a:rPr lang="en-US" sz="2000" dirty="0"/>
              <a:t>— it is very much like compound interest. I don't want to give you a rate, but it is a very high rate.” 					</a:t>
            </a:r>
            <a:r>
              <a:rPr lang="en-US" sz="2000" dirty="0">
                <a:solidFill>
                  <a:srgbClr val="7030A0"/>
                </a:solidFill>
              </a:rPr>
              <a:t>— Hamming</a:t>
            </a:r>
            <a:endParaRPr lang="el-GR" sz="2000" dirty="0">
              <a:solidFill>
                <a:srgbClr val="7030A0"/>
              </a:solidFill>
            </a:endParaRP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Knowledge accumulates like compound interest</a:t>
            </a:r>
            <a:endParaRPr lang="el-GR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6033482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dirty="0">
                <a:solidFill>
                  <a:srgbClr val="0070C0"/>
                </a:solidFill>
              </a:rPr>
              <a:t>John </a:t>
            </a:r>
            <a:r>
              <a:rPr lang="en-US" sz="2000" dirty="0" err="1">
                <a:solidFill>
                  <a:srgbClr val="0070C0"/>
                </a:solidFill>
              </a:rPr>
              <a:t>Tukey</a:t>
            </a:r>
            <a:r>
              <a:rPr lang="en-US" sz="2000" dirty="0">
                <a:solidFill>
                  <a:srgbClr val="0070C0"/>
                </a:solidFill>
              </a:rPr>
              <a:t> - He is particularly remembered for his development with James Cooley of the Cooley–</a:t>
            </a:r>
            <a:r>
              <a:rPr lang="en-US" sz="2000" dirty="0" err="1">
                <a:solidFill>
                  <a:srgbClr val="0070C0"/>
                </a:solidFill>
              </a:rPr>
              <a:t>Tukey</a:t>
            </a:r>
            <a:r>
              <a:rPr lang="en-US" sz="2000" dirty="0">
                <a:solidFill>
                  <a:srgbClr val="0070C0"/>
                </a:solidFill>
              </a:rPr>
              <a:t> FFT algorithm.</a:t>
            </a:r>
            <a:endParaRPr lang="el-GR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097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Hamming started to eat at the Chemistry table. “I started asking, </a:t>
            </a:r>
            <a:r>
              <a:rPr lang="en-US" sz="2000" dirty="0">
                <a:solidFill>
                  <a:srgbClr val="0070C0"/>
                </a:solidFill>
              </a:rPr>
              <a:t>‘What are the important problems of your field?’</a:t>
            </a:r>
            <a:r>
              <a:rPr lang="en-US" sz="2000" dirty="0"/>
              <a:t> And after a week or so, ‘What important problems are you working on?’ And after some more time I came in one day and said, </a:t>
            </a:r>
            <a:r>
              <a:rPr lang="en-US" sz="2000" dirty="0">
                <a:solidFill>
                  <a:srgbClr val="0070C0"/>
                </a:solidFill>
              </a:rPr>
              <a:t>‘If what you are doing is not important, why are you working on it?’</a:t>
            </a:r>
            <a:r>
              <a:rPr lang="en-US" sz="2000" dirty="0"/>
              <a:t> I wasn’t welcomed after that.</a:t>
            </a:r>
          </a:p>
          <a:p>
            <a:endParaRPr lang="en-US" sz="2000" dirty="0"/>
          </a:p>
          <a:p>
            <a:r>
              <a:rPr lang="en-US" sz="2000" dirty="0"/>
              <a:t>“In the fall, Dave McCall stopped me in the hall and said, ‘Hamming, that remark of yours got underneath my skin. I thought about it all summer. I haven’t changed my research, but I think it was well worthwhile.’ I noticed a couple of months later he was made the head of the department. I noticed the other day he was a Member of the National Academy of Engineering. I have never again heard the names of any of the other fellows.”						</a:t>
            </a:r>
            <a:r>
              <a:rPr lang="en-US" sz="2000" dirty="0">
                <a:solidFill>
                  <a:srgbClr val="0070C0"/>
                </a:solidFill>
              </a:rPr>
              <a:t>— Hamming</a:t>
            </a:r>
            <a:endParaRPr lang="el-GR" sz="2000" dirty="0">
              <a:solidFill>
                <a:srgbClr val="0070C0"/>
              </a:solidFill>
            </a:endParaRP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are the important problems?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16968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“I have now come down to a topic which is very distasteful; </a:t>
            </a:r>
            <a:r>
              <a:rPr lang="en-US" sz="2400" dirty="0">
                <a:solidFill>
                  <a:srgbClr val="0070C0"/>
                </a:solidFill>
              </a:rPr>
              <a:t>it is not sufficient to do a job, you have to sell it. </a:t>
            </a:r>
            <a:r>
              <a:rPr lang="en-US" sz="2400" dirty="0"/>
              <a:t>‘Selling’ to a scientist is an awkward thing to do. It’s very ugly; you shouldn’t have to do it. The world is supposed to be waiting, and when you do something great, they should rush out and welcome it. </a:t>
            </a:r>
          </a:p>
          <a:p>
            <a:endParaRPr lang="en-US" sz="2400" dirty="0"/>
          </a:p>
          <a:p>
            <a:r>
              <a:rPr lang="en-US" sz="2400" dirty="0"/>
              <a:t>But the fact is everyone is busy with their own work. </a:t>
            </a:r>
            <a:r>
              <a:rPr lang="en-US" sz="2400" dirty="0">
                <a:solidFill>
                  <a:srgbClr val="0070C0"/>
                </a:solidFill>
              </a:rPr>
              <a:t>You must present it so well </a:t>
            </a:r>
            <a:r>
              <a:rPr lang="en-US" sz="2400" dirty="0"/>
              <a:t>that they will set aside what they are doing, look at what you’ve done, read it, and come back and say, ‘Yes, that was good.’ </a:t>
            </a:r>
            <a:r>
              <a:rPr lang="en-US" sz="2400" dirty="0">
                <a:solidFill>
                  <a:srgbClr val="0070C0"/>
                </a:solidFill>
              </a:rPr>
              <a:t>If they don’t stop and read it, you won’t get credit.”</a:t>
            </a:r>
            <a:r>
              <a:rPr lang="en-US" sz="2400" dirty="0"/>
              <a:t> 						</a:t>
            </a:r>
            <a:r>
              <a:rPr lang="en-US" sz="2400" dirty="0">
                <a:solidFill>
                  <a:srgbClr val="0070C0"/>
                </a:solidFill>
              </a:rPr>
              <a:t>— Hamming</a:t>
            </a:r>
            <a:endParaRPr lang="el-GR" sz="2400" dirty="0">
              <a:solidFill>
                <a:srgbClr val="0070C0"/>
              </a:solidFill>
            </a:endParaRP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Sell your work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92165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1005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Office Theme</vt:lpstr>
      <vt:lpstr>Research Methods and Project Management  Notes on Hamming’s talk on  “You and your Research”</vt:lpstr>
      <vt:lpstr>Richard W. Hamming, 1915–1998</vt:lpstr>
      <vt:lpstr>Brains and Courage</vt:lpstr>
      <vt:lpstr>It’s not just luck</vt:lpstr>
      <vt:lpstr>Knowledge accumulates like compound interest</vt:lpstr>
      <vt:lpstr>What are the important problems?</vt:lpstr>
      <vt:lpstr>Sell your 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Manolis Tsiknakis</dc:creator>
  <cp:lastModifiedBy>Manolis Tsiknakis</cp:lastModifiedBy>
  <cp:revision>48</cp:revision>
  <dcterms:created xsi:type="dcterms:W3CDTF">2012-02-08T15:04:00Z</dcterms:created>
  <dcterms:modified xsi:type="dcterms:W3CDTF">2025-10-14T13:44:28Z</dcterms:modified>
</cp:coreProperties>
</file>