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96" r:id="rId3"/>
    <p:sldId id="553" r:id="rId4"/>
    <p:sldId id="441" r:id="rId5"/>
    <p:sldId id="566" r:id="rId6"/>
    <p:sldId id="567" r:id="rId7"/>
    <p:sldId id="484" r:id="rId8"/>
    <p:sldId id="539" r:id="rId9"/>
    <p:sldId id="491" r:id="rId10"/>
    <p:sldId id="555" r:id="rId11"/>
    <p:sldId id="493" r:id="rId12"/>
    <p:sldId id="549" r:id="rId13"/>
    <p:sldId id="551" r:id="rId14"/>
    <p:sldId id="513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45" r:id="rId32"/>
    <p:sldId id="557" r:id="rId33"/>
    <p:sldId id="559" r:id="rId34"/>
    <p:sldId id="560" r:id="rId35"/>
    <p:sldId id="558" r:id="rId36"/>
    <p:sldId id="561" r:id="rId37"/>
    <p:sldId id="562" r:id="rId38"/>
    <p:sldId id="563" r:id="rId39"/>
    <p:sldId id="564" r:id="rId40"/>
    <p:sldId id="565" r:id="rId41"/>
    <p:sldId id="556" r:id="rId42"/>
    <p:sldId id="552" r:id="rId43"/>
    <p:sldId id="53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758" y="102"/>
      </p:cViewPr>
      <p:guideLst>
        <p:guide orient="horz" pos="30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17ECD-5921-4308-A734-A402ABC899CB}" type="datetimeFigureOut">
              <a:rPr lang="el-GR"/>
              <a:pPr>
                <a:defRPr/>
              </a:pPr>
              <a:t>14/10/2025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EE0C11-2506-4905-BF35-DD1DD5DA97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1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62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56541-E71F-4FF5-A2E7-1BC01F19F74E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26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siknaki\Documents\My  Cources on BMI_University of Crete\Innovation\innovation_NI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3175"/>
            <a:ext cx="9159876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E2ED-4BF5-4668-817E-7796649D5E5A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9F8DD4-A3F9-4831-B3C7-A6567AB3C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33488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noFill/>
          <a:ln>
            <a:noFill/>
          </a:ln>
        </p:spPr>
        <p:txBody>
          <a:bodyPr/>
          <a:lstStyle>
            <a:lvl1pPr marL="460375" indent="-460375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lvl1pPr>
            <a:lvl2pPr marL="803275" indent="-346075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 marL="1255713" indent="-341313">
              <a:buFont typeface="Wingdings" pitchFamily="2" charset="2"/>
              <a:buChar char="ü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1126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84576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385888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8DDC-57EF-4719-9C1C-6F5F064751D9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D105A-4FFB-49D9-A42B-386734AD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6841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8F323-25FD-4A17-94CE-5F6563BBE913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925EB1-B492-45DF-9096-1DF01B63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coach.com/literature-review-mistake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radcoach.com/literature-review-sourcing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deley.com/?interaction_required=tru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Methods and Project Management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Lecture </a:t>
            </a:r>
            <a:r>
              <a:rPr lang="en-GB" sz="3100" dirty="0"/>
              <a:t>2a</a:t>
            </a:r>
            <a:r>
              <a:rPr lang="en-US" sz="3100" dirty="0"/>
              <a:t> – Reviewing the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M. Tsiknakis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Postgraduate Course on “Informatics Engineering”, Fall 2025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of a LR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6088" indent="-446088"/>
            <a:r>
              <a:rPr lang="en-US" sz="3200" dirty="0"/>
              <a:t>Integral part of the research process. </a:t>
            </a:r>
          </a:p>
          <a:p>
            <a:pPr marL="446088" indent="-446088"/>
            <a:r>
              <a:rPr lang="en-US" sz="3200" dirty="0"/>
              <a:t>Creating research questions. </a:t>
            </a:r>
          </a:p>
          <a:p>
            <a:pPr marL="446088" indent="-446088"/>
            <a:r>
              <a:rPr lang="en-US" sz="3200" dirty="0"/>
              <a:t>Delivering answers or insight into a research problem. </a:t>
            </a:r>
          </a:p>
          <a:p>
            <a:endParaRPr lang="el-G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876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14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800" dirty="0"/>
              <a:t>To gain a </a:t>
            </a:r>
            <a:r>
              <a:rPr lang="en-US" sz="2800" dirty="0">
                <a:solidFill>
                  <a:srgbClr val="0066FF"/>
                </a:solidFill>
              </a:rPr>
              <a:t>background knowledge </a:t>
            </a:r>
            <a:r>
              <a:rPr lang="en-US" sz="2800" dirty="0"/>
              <a:t>of the research topic.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66FF"/>
                </a:solidFill>
              </a:rPr>
              <a:t>identify the concepts </a:t>
            </a:r>
            <a:r>
              <a:rPr lang="en-US" sz="2800" dirty="0"/>
              <a:t>relating to it, potential </a:t>
            </a:r>
            <a:r>
              <a:rPr lang="en-US" sz="2800" dirty="0">
                <a:solidFill>
                  <a:srgbClr val="0066FF"/>
                </a:solidFill>
              </a:rPr>
              <a:t>relationships</a:t>
            </a:r>
            <a:r>
              <a:rPr lang="en-US" sz="2800" dirty="0"/>
              <a:t> between them and to </a:t>
            </a:r>
            <a:r>
              <a:rPr lang="en-US" sz="2800" dirty="0">
                <a:solidFill>
                  <a:srgbClr val="0066FF"/>
                </a:solidFill>
              </a:rPr>
              <a:t>formulate researchable hypothesis</a:t>
            </a:r>
            <a:r>
              <a:rPr lang="en-US" sz="2800" dirty="0"/>
              <a:t>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66FF"/>
                </a:solidFill>
              </a:rPr>
              <a:t>identify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appropriate research methods &amp; design, methods of measuring concepts and techniques of analysis.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66FF"/>
                </a:solidFill>
              </a:rPr>
              <a:t>identify</a:t>
            </a:r>
            <a:r>
              <a:rPr lang="en-US" sz="2800" dirty="0"/>
              <a:t> data sources used by other researchers.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66FF"/>
                </a:solidFill>
              </a:rPr>
              <a:t>learn</a:t>
            </a:r>
            <a:r>
              <a:rPr lang="en-US" sz="2800" dirty="0"/>
              <a:t> how others </a:t>
            </a:r>
            <a:r>
              <a:rPr lang="en-US" sz="2800" dirty="0">
                <a:solidFill>
                  <a:srgbClr val="0066FF"/>
                </a:solidFill>
              </a:rPr>
              <a:t>structured</a:t>
            </a:r>
            <a:r>
              <a:rPr lang="en-US" sz="2800" dirty="0"/>
              <a:t> their reports.</a:t>
            </a:r>
          </a:p>
          <a:p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Survey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Literature Reviews 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79" y="1628800"/>
            <a:ext cx="827287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84168" y="5157192"/>
            <a:ext cx="2880320" cy="12241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940152" y="6381328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Systematic Literature Review 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38" y="1628800"/>
            <a:ext cx="3764280" cy="48245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99790" y="2506887"/>
            <a:ext cx="1798387" cy="1296144"/>
          </a:xfrm>
          <a:prstGeom prst="rightArrow">
            <a:avLst>
              <a:gd name="adj1" fmla="val 50000"/>
              <a:gd name="adj2" fmla="val 96313"/>
            </a:avLst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7030A0"/>
                </a:solidFill>
              </a:rPr>
              <a:t>Stand alone article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2597569"/>
            <a:ext cx="3456384" cy="10221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68144" y="248782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Excellent starting point for research in a topic</a:t>
            </a:r>
          </a:p>
        </p:txBody>
      </p:sp>
    </p:spTree>
    <p:extLst>
      <p:ext uri="{BB962C8B-B14F-4D97-AF65-F5344CB8AC3E}">
        <p14:creationId xmlns:p14="http://schemas.microsoft.com/office/powerpoint/2010/main" val="22857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2483768" y="2636912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Lucida Calligraphy" panose="03010101010101010101" pitchFamily="66" charset="0"/>
              </a:rPr>
              <a:t>How to write a literature review </a:t>
            </a:r>
            <a:endParaRPr lang="el-G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hear from supervisors</a:t>
            </a:r>
          </a:p>
          <a:p>
            <a:pPr lvl="1"/>
            <a:r>
              <a:rPr lang="en-US" dirty="0"/>
              <a:t>“What does the literature show us?” </a:t>
            </a:r>
          </a:p>
          <a:p>
            <a:pPr lvl="1"/>
            <a:r>
              <a:rPr lang="en-US" dirty="0"/>
              <a:t>“Connect your ideas to the literature?” </a:t>
            </a:r>
          </a:p>
          <a:p>
            <a:pPr lvl="1"/>
            <a:r>
              <a:rPr lang="en-US" dirty="0"/>
              <a:t>“Survey the literature on the topic?”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…but </a:t>
            </a:r>
            <a:r>
              <a:rPr lang="en-US" dirty="0">
                <a:solidFill>
                  <a:srgbClr val="0066FF"/>
                </a:solidFill>
              </a:rPr>
              <a:t>WHAT IS </a:t>
            </a:r>
            <a:r>
              <a:rPr lang="en-US" dirty="0"/>
              <a:t>“the literature?” 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Literature … 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256633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89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“literature”… ?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3980" cy="51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37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/>
            <a:r>
              <a:rPr lang="en-US" dirty="0"/>
              <a:t>There are other sources … obviously. </a:t>
            </a:r>
          </a:p>
          <a:p>
            <a:pPr marL="446088" indent="-446088"/>
            <a:endParaRPr lang="en-US" dirty="0"/>
          </a:p>
          <a:p>
            <a:pPr marL="788988" lvl="1" indent="-446088"/>
            <a:r>
              <a:rPr lang="en-US" dirty="0"/>
              <a:t>The internet </a:t>
            </a:r>
          </a:p>
          <a:p>
            <a:pPr marL="788988" lvl="1" indent="-446088"/>
            <a:r>
              <a:rPr lang="en-US" dirty="0"/>
              <a:t>Dedicated web sites </a:t>
            </a:r>
          </a:p>
          <a:p>
            <a:pPr marL="788988" lvl="1" indent="-446088"/>
            <a:r>
              <a:rPr lang="en-US" dirty="0"/>
              <a:t>Social communities </a:t>
            </a:r>
          </a:p>
          <a:p>
            <a:pPr marL="788988" lvl="1" indent="-446088"/>
            <a:r>
              <a:rPr lang="en-US" dirty="0"/>
              <a:t>etc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… “sources”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503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Architecture of … the literature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23728" y="1700808"/>
            <a:ext cx="1898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&amp; Important authors</a:t>
            </a:r>
          </a:p>
        </p:txBody>
      </p:sp>
    </p:spTree>
    <p:extLst>
      <p:ext uri="{BB962C8B-B14F-4D97-AF65-F5344CB8AC3E}">
        <p14:creationId xmlns:p14="http://schemas.microsoft.com/office/powerpoint/2010/main" val="275230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evolution … 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3"/>
            <a:ext cx="8064896" cy="51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2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065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process … application of the SM</a:t>
            </a:r>
            <a:endParaRPr lang="el-G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11275" y="2355850"/>
            <a:ext cx="1311275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85900" y="25082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Concepts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and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Theories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485900" y="38798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Previous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Findings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2987675" y="3041650"/>
            <a:ext cx="903288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Formulate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Hypothesis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61957" y="2889250"/>
            <a:ext cx="936625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Collect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(Execution)</a:t>
            </a:r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1095375" y="3346450"/>
            <a:ext cx="381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>
            <a:off x="2622550" y="3932238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5242869" y="35750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6548438" y="3328988"/>
            <a:ext cx="312737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21"/>
          <p:cNvSpPr>
            <a:spLocks noChangeShapeType="1"/>
          </p:cNvSpPr>
          <p:nvPr/>
        </p:nvSpPr>
        <p:spPr bwMode="auto">
          <a:xfrm>
            <a:off x="2622550" y="3382963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>
            <a:off x="4816475" y="2119313"/>
            <a:ext cx="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575468" y="4318000"/>
            <a:ext cx="7991475" cy="1752600"/>
            <a:chOff x="539750" y="4260850"/>
            <a:chExt cx="7991475" cy="1752600"/>
          </a:xfrm>
        </p:grpSpPr>
        <p:sp>
          <p:nvSpPr>
            <p:cNvPr id="19473" name="Line 25"/>
            <p:cNvSpPr>
              <a:spLocks noChangeShapeType="1"/>
            </p:cNvSpPr>
            <p:nvPr/>
          </p:nvSpPr>
          <p:spPr bwMode="auto">
            <a:xfrm>
              <a:off x="555625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4" name="Line 26"/>
            <p:cNvSpPr>
              <a:spLocks noChangeShapeType="1"/>
            </p:cNvSpPr>
            <p:nvPr/>
          </p:nvSpPr>
          <p:spPr bwMode="auto">
            <a:xfrm flipV="1">
              <a:off x="539750" y="6011223"/>
              <a:ext cx="799147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5" name="Line 27"/>
            <p:cNvSpPr>
              <a:spLocks noChangeShapeType="1"/>
            </p:cNvSpPr>
            <p:nvPr/>
          </p:nvSpPr>
          <p:spPr bwMode="auto">
            <a:xfrm flipV="1">
              <a:off x="8523288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76" name="Line 28"/>
          <p:cNvSpPr>
            <a:spLocks noChangeShapeType="1"/>
          </p:cNvSpPr>
          <p:nvPr/>
        </p:nvSpPr>
        <p:spPr bwMode="auto">
          <a:xfrm flipH="1">
            <a:off x="6516688" y="3879850"/>
            <a:ext cx="334962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29"/>
          <p:cNvSpPr>
            <a:spLocks noChangeShapeType="1"/>
          </p:cNvSpPr>
          <p:nvPr/>
        </p:nvSpPr>
        <p:spPr bwMode="auto">
          <a:xfrm flipH="1">
            <a:off x="7778750" y="3879850"/>
            <a:ext cx="3397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4343400" y="58070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534322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7821413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2" name="Line 34"/>
          <p:cNvSpPr>
            <a:spLocks noChangeShapeType="1"/>
          </p:cNvSpPr>
          <p:nvPr/>
        </p:nvSpPr>
        <p:spPr bwMode="auto">
          <a:xfrm>
            <a:off x="7299325" y="2119313"/>
            <a:ext cx="0" cy="769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555625" y="1670050"/>
            <a:ext cx="7970366" cy="1447800"/>
            <a:chOff x="555625" y="1670050"/>
            <a:chExt cx="7970366" cy="1447800"/>
          </a:xfrm>
        </p:grpSpPr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555625" y="1670050"/>
              <a:ext cx="7970366" cy="142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2" name="Line 24"/>
            <p:cNvSpPr>
              <a:spLocks noChangeShapeType="1"/>
            </p:cNvSpPr>
            <p:nvPr/>
          </p:nvSpPr>
          <p:spPr bwMode="auto">
            <a:xfrm flipH="1">
              <a:off x="8497888" y="1670050"/>
              <a:ext cx="11112" cy="121126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83" name="Line 35"/>
            <p:cNvSpPr>
              <a:spLocks noChangeShapeType="1"/>
            </p:cNvSpPr>
            <p:nvPr/>
          </p:nvSpPr>
          <p:spPr bwMode="auto">
            <a:xfrm>
              <a:off x="574675" y="1670050"/>
              <a:ext cx="0" cy="14478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84" name="Line 36"/>
          <p:cNvSpPr>
            <a:spLocks noChangeShapeType="1"/>
          </p:cNvSpPr>
          <p:nvPr/>
        </p:nvSpPr>
        <p:spPr bwMode="auto">
          <a:xfrm>
            <a:off x="4800600" y="2127250"/>
            <a:ext cx="2514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Oval 37"/>
          <p:cNvSpPr>
            <a:spLocks noChangeArrowheads="1"/>
          </p:cNvSpPr>
          <p:nvPr/>
        </p:nvSpPr>
        <p:spPr bwMode="auto">
          <a:xfrm>
            <a:off x="5791200" y="193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457200" y="4613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87" name="Rectangle 39"/>
          <p:cNvSpPr>
            <a:spLocks noChangeArrowheads="1"/>
          </p:cNvSpPr>
          <p:nvPr/>
        </p:nvSpPr>
        <p:spPr bwMode="auto">
          <a:xfrm>
            <a:off x="1738313" y="54276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19488" name="Rectangle 40"/>
          <p:cNvSpPr>
            <a:spLocks noChangeArrowheads="1"/>
          </p:cNvSpPr>
          <p:nvPr/>
        </p:nvSpPr>
        <p:spPr bwMode="auto">
          <a:xfrm>
            <a:off x="3200400" y="46053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III</a:t>
            </a:r>
          </a:p>
        </p:txBody>
      </p:sp>
      <p:sp>
        <p:nvSpPr>
          <p:cNvPr id="19489" name="Rectangle 41"/>
          <p:cNvSpPr>
            <a:spLocks noChangeArrowheads="1"/>
          </p:cNvSpPr>
          <p:nvPr/>
        </p:nvSpPr>
        <p:spPr bwMode="auto">
          <a:xfrm>
            <a:off x="4486275" y="462121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IV</a:t>
            </a:r>
          </a:p>
        </p:txBody>
      </p:sp>
      <p:sp>
        <p:nvSpPr>
          <p:cNvPr id="19490" name="Rectangle 43"/>
          <p:cNvSpPr>
            <a:spLocks noChangeArrowheads="1"/>
          </p:cNvSpPr>
          <p:nvPr/>
        </p:nvSpPr>
        <p:spPr bwMode="auto">
          <a:xfrm>
            <a:off x="5759450" y="46132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9491" name="Rectangle 44"/>
          <p:cNvSpPr>
            <a:spLocks noChangeArrowheads="1"/>
          </p:cNvSpPr>
          <p:nvPr/>
        </p:nvSpPr>
        <p:spPr bwMode="auto">
          <a:xfrm>
            <a:off x="7024688" y="46116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</a:t>
            </a:r>
          </a:p>
        </p:txBody>
      </p:sp>
      <p:sp>
        <p:nvSpPr>
          <p:cNvPr id="19492" name="Rectangle 45"/>
          <p:cNvSpPr>
            <a:spLocks noChangeArrowheads="1"/>
          </p:cNvSpPr>
          <p:nvPr/>
        </p:nvSpPr>
        <p:spPr bwMode="auto">
          <a:xfrm>
            <a:off x="7951788" y="46196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VII</a:t>
            </a:r>
          </a:p>
        </p:txBody>
      </p:sp>
      <p:sp>
        <p:nvSpPr>
          <p:cNvPr id="19493" name="Oval 46"/>
          <p:cNvSpPr>
            <a:spLocks noChangeArrowheads="1"/>
          </p:cNvSpPr>
          <p:nvPr/>
        </p:nvSpPr>
        <p:spPr bwMode="auto">
          <a:xfrm>
            <a:off x="6234113" y="63611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94" name="Rectangle 48"/>
          <p:cNvSpPr>
            <a:spLocks noChangeArrowheads="1"/>
          </p:cNvSpPr>
          <p:nvPr/>
        </p:nvSpPr>
        <p:spPr bwMode="auto">
          <a:xfrm>
            <a:off x="6691313" y="6361113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Back</a:t>
            </a:r>
          </a:p>
        </p:txBody>
      </p:sp>
      <p:sp>
        <p:nvSpPr>
          <p:cNvPr id="19495" name="Line 49"/>
          <p:cNvSpPr>
            <a:spLocks noChangeShapeType="1"/>
          </p:cNvSpPr>
          <p:nvPr/>
        </p:nvSpPr>
        <p:spPr bwMode="auto">
          <a:xfrm>
            <a:off x="6737350" y="65659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6" name="Rectangle 52"/>
          <p:cNvSpPr>
            <a:spLocks noChangeArrowheads="1"/>
          </p:cNvSpPr>
          <p:nvPr/>
        </p:nvSpPr>
        <p:spPr bwMode="auto">
          <a:xfrm>
            <a:off x="762000" y="174625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dirty="0">
                <a:latin typeface="Times New Roman" pitchFamily="18" charset="0"/>
              </a:rPr>
              <a:t>Review the literature</a:t>
            </a:r>
          </a:p>
        </p:txBody>
      </p:sp>
      <p:sp>
        <p:nvSpPr>
          <p:cNvPr id="19497" name="Oval 47"/>
          <p:cNvSpPr>
            <a:spLocks noChangeArrowheads="1"/>
          </p:cNvSpPr>
          <p:nvPr/>
        </p:nvSpPr>
        <p:spPr bwMode="auto">
          <a:xfrm>
            <a:off x="539750" y="63087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98" name="Line 50"/>
          <p:cNvSpPr>
            <a:spLocks noChangeShapeType="1"/>
          </p:cNvSpPr>
          <p:nvPr/>
        </p:nvSpPr>
        <p:spPr bwMode="auto">
          <a:xfrm>
            <a:off x="1050925" y="65151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9" name="Rectangle 51"/>
          <p:cNvSpPr>
            <a:spLocks noChangeArrowheads="1"/>
          </p:cNvSpPr>
          <p:nvPr/>
        </p:nvSpPr>
        <p:spPr bwMode="auto">
          <a:xfrm>
            <a:off x="1225550" y="6308725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Forward</a:t>
            </a:r>
          </a:p>
        </p:txBody>
      </p:sp>
      <p:sp>
        <p:nvSpPr>
          <p:cNvPr id="19500" name="Line 19"/>
          <p:cNvSpPr>
            <a:spLocks noChangeShapeType="1"/>
          </p:cNvSpPr>
          <p:nvPr/>
        </p:nvSpPr>
        <p:spPr bwMode="auto">
          <a:xfrm>
            <a:off x="7813675" y="33464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501" name="Line 18"/>
          <p:cNvSpPr>
            <a:spLocks noChangeShapeType="1"/>
          </p:cNvSpPr>
          <p:nvPr/>
        </p:nvSpPr>
        <p:spPr bwMode="auto">
          <a:xfrm>
            <a:off x="3929063" y="3570288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75463" y="2881313"/>
            <a:ext cx="914400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660033"/>
                </a:solidFill>
                <a:latin typeface="Times New Roman" pitchFamily="18" charset="0"/>
                <a:cs typeface="+mn-cs"/>
              </a:rPr>
              <a:t>Analyse</a:t>
            </a: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Hypothesis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if any)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84663" y="2889250"/>
            <a:ext cx="935037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Research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(Including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Sample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154988" y="2881313"/>
            <a:ext cx="860425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Interpret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Report</a:t>
            </a:r>
          </a:p>
        </p:txBody>
      </p:sp>
      <p:sp>
        <p:nvSpPr>
          <p:cNvPr id="19505" name="Rectangle 5"/>
          <p:cNvSpPr>
            <a:spLocks noChangeArrowheads="1"/>
          </p:cNvSpPr>
          <p:nvPr/>
        </p:nvSpPr>
        <p:spPr bwMode="auto">
          <a:xfrm>
            <a:off x="128588" y="3117850"/>
            <a:ext cx="9144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Define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Problem</a:t>
            </a: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4343400" y="14859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050924" y="4114007"/>
            <a:ext cx="4034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turn a collection of articles into a cohesive story … ??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7257"/>
            <a:ext cx="8689399" cy="46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87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like participating in a conversation!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As you </a:t>
            </a:r>
            <a:r>
              <a:rPr lang="en-US" sz="2400" dirty="0">
                <a:solidFill>
                  <a:srgbClr val="0070C0"/>
                </a:solidFill>
              </a:rPr>
              <a:t>understand what the others are saying </a:t>
            </a:r>
            <a:r>
              <a:rPr lang="en-US" sz="2400" dirty="0"/>
              <a:t>you begin to formulate your own ideas. </a:t>
            </a:r>
          </a:p>
          <a:p>
            <a:r>
              <a:rPr lang="en-US" sz="2400" dirty="0"/>
              <a:t>This process of </a:t>
            </a:r>
            <a:r>
              <a:rPr lang="en-US" sz="2400" dirty="0">
                <a:solidFill>
                  <a:srgbClr val="0070C0"/>
                </a:solidFill>
              </a:rPr>
              <a:t>discovering relationships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in the literature and </a:t>
            </a:r>
            <a:r>
              <a:rPr lang="en-US" sz="2400" dirty="0">
                <a:solidFill>
                  <a:srgbClr val="0070C0"/>
                </a:solidFill>
              </a:rPr>
              <a:t>connecting our own ideas to them </a:t>
            </a:r>
            <a:r>
              <a:rPr lang="en-US" sz="2400" dirty="0"/>
              <a:t>is what helps you to turn </a:t>
            </a:r>
          </a:p>
          <a:p>
            <a:pPr lvl="1"/>
            <a:r>
              <a:rPr lang="en-US" sz="2000" dirty="0"/>
              <a:t>a network of articles</a:t>
            </a:r>
          </a:p>
          <a:p>
            <a:pPr lvl="1"/>
            <a:r>
              <a:rPr lang="en-US" sz="2000" dirty="0"/>
              <a:t>in a </a:t>
            </a:r>
            <a:r>
              <a:rPr lang="en-US" sz="2000" dirty="0">
                <a:solidFill>
                  <a:srgbClr val="0070C0"/>
                </a:solidFill>
              </a:rPr>
              <a:t>cohesive review of the literature</a:t>
            </a:r>
            <a:r>
              <a:rPr lang="en-US" sz="2000" dirty="0"/>
              <a:t>. </a:t>
            </a:r>
          </a:p>
          <a:p>
            <a:endParaRPr lang="el-G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8290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8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152128"/>
          </a:xfrm>
        </p:spPr>
        <p:txBody>
          <a:bodyPr/>
          <a:lstStyle/>
          <a:p>
            <a:r>
              <a:rPr lang="en-US" dirty="0"/>
              <a:t>Research is about telling a story ;</a:t>
            </a:r>
          </a:p>
          <a:p>
            <a:r>
              <a:rPr lang="en-US" dirty="0"/>
              <a:t>Search for the missing link;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for the … missing link! 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974729" cy="36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02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564" y="1700808"/>
            <a:ext cx="5937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60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96144"/>
          </a:xfrm>
        </p:spPr>
        <p:txBody>
          <a:bodyPr/>
          <a:lstStyle/>
          <a:p>
            <a:pPr marL="446088" indent="-446088"/>
            <a:r>
              <a:rPr lang="en-US" sz="2400" dirty="0"/>
              <a:t>But not a linear process;</a:t>
            </a:r>
          </a:p>
          <a:p>
            <a:pPr marL="446088" indent="-446088"/>
            <a:r>
              <a:rPr lang="en-US" sz="2400" dirty="0"/>
              <a:t>As you get deeper one step might move you to previous steps;</a:t>
            </a:r>
          </a:p>
          <a:p>
            <a:endParaRPr lang="el-GR" sz="24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 literature review is … a process</a:t>
            </a:r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90" y="1493445"/>
            <a:ext cx="78390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515529" y="4690201"/>
            <a:ext cx="129614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Mendeley</a:t>
            </a:r>
          </a:p>
        </p:txBody>
      </p:sp>
    </p:spTree>
    <p:extLst>
      <p:ext uri="{BB962C8B-B14F-4D97-AF65-F5344CB8AC3E}">
        <p14:creationId xmlns:p14="http://schemas.microsoft.com/office/powerpoint/2010/main" val="138689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involved in reviewing 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2322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19431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771800" y="2478375"/>
            <a:ext cx="42484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Discover relationships between sources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Identify major themes &amp; concepts 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Identify critical gaps and disagreements </a:t>
            </a:r>
            <a:endParaRPr lang="el-G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fall into the trap ….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2746648" cy="5184576"/>
          </a:xfrm>
        </p:spPr>
        <p:txBody>
          <a:bodyPr/>
          <a:lstStyle/>
          <a:p>
            <a:pPr marL="446088" indent="-446088"/>
            <a:r>
              <a:rPr lang="en-US" dirty="0"/>
              <a:t>Understand &amp; critique. </a:t>
            </a:r>
          </a:p>
          <a:p>
            <a:pPr marL="446088" indent="-446088"/>
            <a:r>
              <a:rPr lang="en-US" dirty="0"/>
              <a:t>Integrate and synthesize. </a:t>
            </a:r>
          </a:p>
          <a:p>
            <a:pPr marL="446088" indent="-446088"/>
            <a:r>
              <a:rPr lang="en-US" dirty="0"/>
              <a:t>Easily said … but how do we do it? </a:t>
            </a:r>
          </a:p>
          <a:p>
            <a:pPr marL="446088" indent="-446088"/>
            <a:r>
              <a:rPr lang="en-US" dirty="0"/>
              <a:t>Some tips! </a:t>
            </a:r>
          </a:p>
          <a:p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52277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83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and classify the “main stories” 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38600" cy="29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716016" y="1700808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Identify a few of the </a:t>
            </a:r>
            <a:r>
              <a:rPr lang="en-US" sz="2400" dirty="0">
                <a:solidFill>
                  <a:srgbClr val="002060"/>
                </a:solidFill>
              </a:rPr>
              <a:t>Main Concepts </a:t>
            </a:r>
            <a:endParaRPr lang="el-GR" sz="2400" dirty="0">
              <a:solidFill>
                <a:srgbClr val="002060"/>
              </a:solidFill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971600" y="3284984"/>
            <a:ext cx="7918635" cy="3275633"/>
            <a:chOff x="971600" y="3284984"/>
            <a:chExt cx="7918635" cy="327563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284984"/>
              <a:ext cx="4462251" cy="327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- Ορθογώνιο"/>
            <p:cNvSpPr/>
            <p:nvPr/>
          </p:nvSpPr>
          <p:spPr>
            <a:xfrm>
              <a:off x="971600" y="5301208"/>
              <a:ext cx="33843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rgbClr val="7030A0"/>
                  </a:solidFill>
                </a:rPr>
                <a:t>Classify papers per </a:t>
              </a:r>
              <a:r>
                <a:rPr lang="en-US" sz="2400" dirty="0">
                  <a:solidFill>
                    <a:srgbClr val="002060"/>
                  </a:solidFill>
                </a:rPr>
                <a:t>Concept </a:t>
              </a:r>
              <a:endParaRPr lang="el-GR" sz="2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6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with your brain … categorize &amp; select </a:t>
            </a:r>
            <a:endParaRPr lang="el-G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200800" cy="43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61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develop your arguments!!! 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6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l-GR" dirty="0"/>
          </a:p>
        </p:txBody>
      </p:sp>
      <p:sp>
        <p:nvSpPr>
          <p:cNvPr id="5" name="Rectangle 1028"/>
          <p:cNvSpPr>
            <a:spLocks noGrp="1" noChangeArrowheads="1"/>
          </p:cNvSpPr>
          <p:nvPr/>
        </p:nvSpPr>
        <p:spPr bwMode="auto">
          <a:xfrm>
            <a:off x="457200" y="2133600"/>
            <a:ext cx="83820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DEFINE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RESEARCH PROBLEM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63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by …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your report by structuring your discussion around </a:t>
            </a:r>
          </a:p>
          <a:p>
            <a:pPr lvl="1"/>
            <a:r>
              <a:rPr lang="en-US" dirty="0"/>
              <a:t>the main “concepts” you have discovered </a:t>
            </a:r>
          </a:p>
          <a:p>
            <a:pPr lvl="1"/>
            <a:r>
              <a:rPr lang="en-US" dirty="0"/>
              <a:t>and using the main arguments you have developed for each of these topics. </a:t>
            </a:r>
          </a:p>
          <a:p>
            <a:r>
              <a:rPr lang="en-US" dirty="0"/>
              <a:t>Include an introduction and a concluding section (of course!!!)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002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788024" y="2276872"/>
            <a:ext cx="3744416" cy="23762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1599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- the Literature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61963" indent="-461963"/>
            <a:r>
              <a:rPr lang="en-US" dirty="0"/>
              <a:t>What it isn’t</a:t>
            </a:r>
          </a:p>
          <a:p>
            <a:pPr lvl="1"/>
            <a:r>
              <a:rPr lang="en-US" dirty="0"/>
              <a:t>Is not an assay/research paper (most of the times).</a:t>
            </a:r>
          </a:p>
          <a:p>
            <a:pPr lvl="1"/>
            <a:r>
              <a:rPr lang="en-US" dirty="0"/>
              <a:t>Does not state or prove your main points.</a:t>
            </a:r>
          </a:p>
          <a:p>
            <a:pPr lvl="1"/>
            <a:endParaRPr lang="en-US" dirty="0"/>
          </a:p>
          <a:p>
            <a:pPr marL="461963" indent="-461963"/>
            <a:r>
              <a:rPr lang="en-US" dirty="0"/>
              <a:t>What it is:</a:t>
            </a:r>
          </a:p>
          <a:p>
            <a:pPr marL="862013" lvl="1" indent="-461963"/>
            <a:r>
              <a:rPr lang="en-US" dirty="0"/>
              <a:t>Major concepts;</a:t>
            </a:r>
          </a:p>
          <a:p>
            <a:pPr marL="862013" lvl="1" indent="-461963"/>
            <a:r>
              <a:rPr lang="en-US" dirty="0"/>
              <a:t>Relationships between those snapshots;</a:t>
            </a:r>
          </a:p>
          <a:p>
            <a:pPr marL="862013" lvl="1" indent="-461963"/>
            <a:r>
              <a:rPr lang="en-US" dirty="0"/>
              <a:t>In a timeline manner;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47675" indent="-447675"/>
            <a:r>
              <a:rPr lang="en-US" b="1" dirty="0">
                <a:solidFill>
                  <a:srgbClr val="FF0000"/>
                </a:solidFill>
              </a:rPr>
              <a:t>Key to remember </a:t>
            </a:r>
          </a:p>
          <a:p>
            <a:pPr marL="447675" indent="-447675"/>
            <a:r>
              <a:rPr lang="en-US" dirty="0"/>
              <a:t>The objective is to extract </a:t>
            </a:r>
          </a:p>
          <a:p>
            <a:pPr marL="847725" lvl="1" indent="-447675"/>
            <a:r>
              <a:rPr lang="en-US" dirty="0"/>
              <a:t>the </a:t>
            </a:r>
            <a:r>
              <a:rPr lang="en-US" u="sng" dirty="0">
                <a:solidFill>
                  <a:srgbClr val="0070C0"/>
                </a:solidFill>
              </a:rPr>
              <a:t>key concepts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</a:t>
            </a:r>
          </a:p>
          <a:p>
            <a:pPr marL="847725" lvl="1" indent="-447675"/>
            <a:r>
              <a:rPr lang="en-US" dirty="0"/>
              <a:t>the </a:t>
            </a:r>
            <a:r>
              <a:rPr lang="en-US" u="sng" dirty="0">
                <a:solidFill>
                  <a:srgbClr val="0070C0"/>
                </a:solidFill>
              </a:rPr>
              <a:t>major relevant works </a:t>
            </a:r>
            <a:r>
              <a:rPr lang="en-US" dirty="0"/>
              <a:t>in your “narrow” topic and </a:t>
            </a:r>
          </a:p>
          <a:p>
            <a:pPr marL="847725" lvl="1" indent="-447675"/>
            <a:r>
              <a:rPr lang="en-US" u="sng" dirty="0">
                <a:solidFill>
                  <a:srgbClr val="0070C0"/>
                </a:solidFill>
              </a:rPr>
              <a:t>identify their relationships </a:t>
            </a:r>
          </a:p>
          <a:p>
            <a:pPr marL="847725" lvl="1" indent="-447675"/>
            <a:r>
              <a:rPr lang="en-US" dirty="0"/>
              <a:t>as they have </a:t>
            </a:r>
            <a:r>
              <a:rPr lang="en-US" u="sng" dirty="0">
                <a:solidFill>
                  <a:srgbClr val="0070C0"/>
                </a:solidFill>
              </a:rPr>
              <a:t>evolved over time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</a:p>
          <a:p>
            <a:pPr marL="447675" indent="-4476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5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8277E-DF09-A594-F062-D0C7FFFC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7 Common (And Costly) Mistakes To Avoid </a:t>
            </a:r>
            <a:r>
              <a:rPr lang="en-US" sz="2400" dirty="0">
                <a:effectLst/>
                <a:hlinkClick r:id="rId2"/>
              </a:rPr>
              <a:t>https://gradcoach.com/literature-review-mistakes/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Overview: 7 Literature Review Killers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Over-reliance on low-quality sources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A lack of landmark/seminal literature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A lack of current literature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Description instead of integration and synthesis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Irrelevant or unfocused content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Poor chapter structure and layout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Plagiarism and poor referencing</a:t>
            </a:r>
          </a:p>
          <a:p>
            <a:endParaRPr lang="el-GR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34E68-E4B3-7BDF-1AFC-F8CB5D0A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Writing A Literature Review 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615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2DA57-BB03-CC4C-6515-1B8739B3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Mistake #1: Low quality sources</a:t>
            </a:r>
            <a:endParaRPr lang="el-GR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663B42-7E55-C775-82D9-2EDE2B20DF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One of the most common issues we see in literature reviews is an </a:t>
            </a:r>
            <a:r>
              <a:rPr lang="en-US" sz="1600" b="1" dirty="0"/>
              <a:t>over-reliance on low-quality sources</a:t>
            </a:r>
            <a:r>
              <a:rPr lang="en-US" sz="1600" dirty="0"/>
              <a:t>. This includes a broad collection of non-academic sources like blog posts, opinion pieces, publications by advocacy groups and daily news articles.</a:t>
            </a:r>
          </a:p>
          <a:p>
            <a:r>
              <a:rPr lang="en-US" sz="1600" dirty="0"/>
              <a:t>Of course, just because a piece of content takes the form of a blog post doesn’t </a:t>
            </a:r>
            <a:r>
              <a:rPr lang="en-US" sz="1600" b="1" dirty="0"/>
              <a:t>automatically mean it is low-quality</a:t>
            </a:r>
            <a:r>
              <a:rPr lang="en-US" sz="1600" dirty="0"/>
              <a:t>. </a:t>
            </a:r>
          </a:p>
          <a:p>
            <a:r>
              <a:rPr lang="en-US" sz="1600" dirty="0"/>
              <a:t>However, it’s (generally) unlikely to be as academically sound (i.e., well-researched, objective and scientific) as a journal article, so you need to be a lot more </a:t>
            </a:r>
            <a:r>
              <a:rPr lang="en-US" sz="1600" dirty="0" err="1"/>
              <a:t>sceptical</a:t>
            </a:r>
            <a:r>
              <a:rPr lang="en-US" sz="1600" dirty="0"/>
              <a:t> when considering this content and make sure that it has a strong, well-reasoned foundation. </a:t>
            </a:r>
          </a:p>
          <a:p>
            <a:r>
              <a:rPr lang="en-US" sz="1600" dirty="0"/>
              <a:t>As a rule of thumb, your literature review </a:t>
            </a:r>
            <a:r>
              <a:rPr lang="en-US" sz="1600" b="1" dirty="0"/>
              <a:t>shouldn’t rely heavily</a:t>
            </a:r>
            <a:r>
              <a:rPr lang="en-US" sz="1600" dirty="0"/>
              <a:t> on these types of content – they should be used sparingly.</a:t>
            </a:r>
          </a:p>
          <a:p>
            <a:endParaRPr lang="el-G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DE9ED-4679-D64B-57C2-7E0C91A0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33" y="2564904"/>
            <a:ext cx="449890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9D10-8C44-F9D8-780D-7D84BE5E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r>
              <a:rPr lang="en-US" sz="3200" dirty="0"/>
              <a:t>Mistake #2: A lack of landmark/seminal literature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BA74-BA21-D97C-058D-A0B82A4A0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248472"/>
          </a:xfrm>
        </p:spPr>
        <p:txBody>
          <a:bodyPr/>
          <a:lstStyle/>
          <a:p>
            <a:r>
              <a:rPr lang="en-US" sz="2000" dirty="0"/>
              <a:t>Another issue we see in weaker literature reviews is an absence of landmark literature for the research topic. </a:t>
            </a:r>
          </a:p>
          <a:p>
            <a:r>
              <a:rPr lang="en-US" sz="2000" dirty="0"/>
              <a:t>Landmark literature (sometimes also referred to as seminal or pivotal work) refers to the articles that </a:t>
            </a:r>
            <a:r>
              <a:rPr lang="en-US" sz="2000" b="1" dirty="0"/>
              <a:t>initially</a:t>
            </a:r>
            <a:r>
              <a:rPr lang="en-US" sz="2000" dirty="0"/>
              <a:t> </a:t>
            </a:r>
            <a:r>
              <a:rPr lang="en-US" sz="2000" b="1" dirty="0"/>
              <a:t>presented</a:t>
            </a:r>
            <a:r>
              <a:rPr lang="en-US" sz="2000" dirty="0"/>
              <a:t> an idea of great importance or influence within a particular discipline. </a:t>
            </a:r>
          </a:p>
          <a:p>
            <a:r>
              <a:rPr lang="en-US" sz="2000" dirty="0"/>
              <a:t>In other words, the articles that put the specific area of research “on the map”, so to speak.</a:t>
            </a:r>
            <a:endParaRPr lang="el-GR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352DF-DC5A-D009-A374-697A547A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792088"/>
          </a:xfrm>
        </p:spPr>
        <p:txBody>
          <a:bodyPr/>
          <a:lstStyle/>
          <a:p>
            <a:r>
              <a:rPr lang="en-US" sz="2000" dirty="0"/>
              <a:t>But do I find landmark or important literature?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08136-51CA-706F-5490-56504C27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00" y="2348880"/>
            <a:ext cx="3967462" cy="29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7570A9-56A2-BE46-1222-B4F4A7B21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r>
              <a:rPr lang="en-US" dirty="0"/>
              <a:t>Serious Games and Autism</a:t>
            </a:r>
          </a:p>
          <a:p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82AE0C-316D-C783-A90A-BC9E53B0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3EF6D-E28E-6643-97EA-1CFB548D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76872"/>
            <a:ext cx="5003386" cy="2736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42792-8986-EE8F-7DAD-547333DE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348880"/>
            <a:ext cx="3826169" cy="41282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C599B41-58E9-6E94-573D-C778AE09D3A4}"/>
              </a:ext>
            </a:extLst>
          </p:cNvPr>
          <p:cNvSpPr/>
          <p:nvPr/>
        </p:nvSpPr>
        <p:spPr>
          <a:xfrm>
            <a:off x="3563888" y="3140968"/>
            <a:ext cx="50405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4D763D-1641-1C77-E3A4-92E9C8FFA2EA}"/>
              </a:ext>
            </a:extLst>
          </p:cNvPr>
          <p:cNvSpPr/>
          <p:nvPr/>
        </p:nvSpPr>
        <p:spPr>
          <a:xfrm>
            <a:off x="4436368" y="3077344"/>
            <a:ext cx="28803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6EBE4B-E6FB-074A-A66B-D88AC9C27709}"/>
              </a:ext>
            </a:extLst>
          </p:cNvPr>
          <p:cNvSpPr/>
          <p:nvPr/>
        </p:nvSpPr>
        <p:spPr>
          <a:xfrm>
            <a:off x="6228184" y="2675012"/>
            <a:ext cx="59835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1DD84B-F971-4BD7-E0AD-216D5E92E4F5}"/>
              </a:ext>
            </a:extLst>
          </p:cNvPr>
          <p:cNvSpPr/>
          <p:nvPr/>
        </p:nvSpPr>
        <p:spPr>
          <a:xfrm>
            <a:off x="6307195" y="3320988"/>
            <a:ext cx="59835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9E8C97-6D85-2A94-ECFB-B82A8E58816D}"/>
              </a:ext>
            </a:extLst>
          </p:cNvPr>
          <p:cNvSpPr/>
          <p:nvPr/>
        </p:nvSpPr>
        <p:spPr>
          <a:xfrm>
            <a:off x="6318779" y="4037051"/>
            <a:ext cx="59835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8A4CD4-3A79-9348-AAF3-CB07726C32D9}"/>
              </a:ext>
            </a:extLst>
          </p:cNvPr>
          <p:cNvSpPr/>
          <p:nvPr/>
        </p:nvSpPr>
        <p:spPr>
          <a:xfrm>
            <a:off x="5071183" y="4725144"/>
            <a:ext cx="598353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AED9FD-3693-0631-E089-FAB42F56EE6C}"/>
              </a:ext>
            </a:extLst>
          </p:cNvPr>
          <p:cNvSpPr/>
          <p:nvPr/>
        </p:nvSpPr>
        <p:spPr>
          <a:xfrm>
            <a:off x="6296477" y="6093646"/>
            <a:ext cx="598353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FFB76A-2729-380A-27DD-961DA6FB44CB}"/>
              </a:ext>
            </a:extLst>
          </p:cNvPr>
          <p:cNvSpPr/>
          <p:nvPr/>
        </p:nvSpPr>
        <p:spPr>
          <a:xfrm>
            <a:off x="5904030" y="5378440"/>
            <a:ext cx="1548290" cy="282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10512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36C8D-8F59-3CBF-8BF6-F1C275CE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Mistake #3: A lack of current literature</a:t>
            </a:r>
            <a:endParaRPr lang="el-GR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BE2E8-EEE8-B1CB-7A1C-54AC9EA8B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428552"/>
            <a:ext cx="4038600" cy="5184576"/>
          </a:xfrm>
        </p:spPr>
        <p:txBody>
          <a:bodyPr/>
          <a:lstStyle/>
          <a:p>
            <a:r>
              <a:rPr lang="en-US" sz="1600" dirty="0"/>
              <a:t>As mentioned, it’s incredibly important to acknowledge the </a:t>
            </a:r>
            <a:r>
              <a:rPr lang="en-US" sz="1600" b="1" dirty="0"/>
              <a:t>landmark studies</a:t>
            </a:r>
            <a:r>
              <a:rPr lang="en-US" sz="1600" dirty="0"/>
              <a:t> and research in your literature review. </a:t>
            </a:r>
          </a:p>
          <a:p>
            <a:r>
              <a:rPr lang="en-US" sz="1600" dirty="0"/>
              <a:t>However, a strong literature review should also incorporate the </a:t>
            </a:r>
            <a:r>
              <a:rPr lang="en-US" sz="1600" b="1" dirty="0"/>
              <a:t>current literature</a:t>
            </a:r>
            <a:r>
              <a:rPr lang="en-US" sz="1600" dirty="0"/>
              <a:t>. </a:t>
            </a:r>
          </a:p>
          <a:p>
            <a:r>
              <a:rPr lang="en-US" sz="1600" dirty="0"/>
              <a:t>It should, ideally, </a:t>
            </a:r>
            <a:r>
              <a:rPr lang="en-US" sz="1600" b="1" dirty="0"/>
              <a:t>compare and contrast</a:t>
            </a:r>
            <a:r>
              <a:rPr lang="en-US" sz="1600" dirty="0"/>
              <a:t> the “classics” with the more up to date research, and briefly comment on the evolution.</a:t>
            </a:r>
          </a:p>
          <a:p>
            <a:r>
              <a:rPr lang="en-US" sz="1600" b="1" dirty="0"/>
              <a:t>But, how do you find current literature?</a:t>
            </a:r>
            <a:endParaRPr lang="en-US" sz="1600" dirty="0"/>
          </a:p>
          <a:p>
            <a:pPr lvl="1"/>
            <a:r>
              <a:rPr lang="en-US" sz="1200" dirty="0"/>
              <a:t>To </a:t>
            </a:r>
            <a:r>
              <a:rPr lang="en-US" sz="1200" dirty="0">
                <a:hlinkClick r:id="rId2"/>
              </a:rPr>
              <a:t>find current literature</a:t>
            </a:r>
            <a:r>
              <a:rPr lang="en-US" sz="1200" dirty="0"/>
              <a:t> in your research area, you can once again use Google Scholar by simply selecting the “Since…” link on the left-hand side. Depending on your area of study, recent may mean the last year or two, or a fair deal longer.</a:t>
            </a:r>
          </a:p>
          <a:p>
            <a:endParaRPr lang="el-GR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E77BA-AD9B-E8CC-DC01-917E3DCF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60848"/>
            <a:ext cx="4252118" cy="35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9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F562-AF8F-F048-F4D9-1F4F477A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too often, students think that a literature review is simply a summary of what each researcher has said. </a:t>
            </a:r>
          </a:p>
          <a:p>
            <a:pPr lvl="1"/>
            <a:r>
              <a:rPr lang="en-US" sz="2400" dirty="0"/>
              <a:t>A lengthy, detailed “he said, she said”. </a:t>
            </a:r>
          </a:p>
          <a:p>
            <a:pPr lvl="1"/>
            <a:r>
              <a:rPr lang="en-US" sz="2400" dirty="0"/>
              <a:t>This is incorrect. </a:t>
            </a:r>
          </a:p>
          <a:p>
            <a:r>
              <a:rPr lang="en-US" sz="2800" dirty="0"/>
              <a:t>A good literature review needs to go beyond just describing all the relevant literature. </a:t>
            </a:r>
          </a:p>
          <a:p>
            <a:r>
              <a:rPr lang="en-US" sz="2800" dirty="0"/>
              <a:t>It needs to integrate the existing research to show how it all fits together.</a:t>
            </a:r>
            <a:endParaRPr lang="el-GR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6200C-80C6-1972-3614-F3A63B6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Mistake #4: Description instead of integration and synthesis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5868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4D8F2-F55E-5D8C-8289-F8BB4D87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Another common mistake we see in literature review chapters is quite simply the inclusion of </a:t>
            </a:r>
            <a:r>
              <a:rPr lang="en-US" sz="2000" b="1" dirty="0"/>
              <a:t>irrelevant content</a:t>
            </a:r>
            <a:r>
              <a:rPr lang="en-US" sz="2000" dirty="0"/>
              <a:t>. Some chapters can waffle on for pages and pages and leave the reader thinking, “so what?”</a:t>
            </a:r>
          </a:p>
          <a:p>
            <a:r>
              <a:rPr lang="en-US" sz="2000" b="1" dirty="0"/>
              <a:t>So, how do you decide what’s relevant?</a:t>
            </a:r>
            <a:endParaRPr lang="en-US" sz="2000" dirty="0"/>
          </a:p>
          <a:p>
            <a:r>
              <a:rPr lang="en-US" sz="2000" dirty="0"/>
              <a:t>Well, to ensure you stay on-topic and focus, you need to revisit your </a:t>
            </a:r>
            <a:r>
              <a:rPr lang="en-US" sz="2000" b="1" dirty="0"/>
              <a:t>research aims, objectives and research questions</a:t>
            </a:r>
            <a:r>
              <a:rPr lang="en-US" sz="2000" dirty="0"/>
              <a:t>. </a:t>
            </a:r>
          </a:p>
          <a:p>
            <a:r>
              <a:rPr lang="en-US" sz="2000" dirty="0"/>
              <a:t>Remember, </a:t>
            </a:r>
            <a:r>
              <a:rPr lang="en-US" sz="2000" dirty="0">
                <a:solidFill>
                  <a:srgbClr val="0070C0"/>
                </a:solidFill>
              </a:rPr>
              <a:t>the purpose of the literature review is to build the theoretical foundation</a:t>
            </a:r>
            <a:r>
              <a:rPr lang="en-US" sz="2000" dirty="0"/>
              <a:t> that will help you achieve your research aims and objectives, and answer your research questions. </a:t>
            </a:r>
          </a:p>
          <a:p>
            <a:r>
              <a:rPr lang="en-US" sz="2000" dirty="0"/>
              <a:t>Therefore, relevant content is the relatively narrow body of content that</a:t>
            </a:r>
            <a:r>
              <a:rPr lang="en-US" sz="2000" b="1" dirty="0"/>
              <a:t> relates directly to those three components</a:t>
            </a:r>
            <a:r>
              <a:rPr lang="en-US" sz="2000" dirty="0"/>
              <a:t>.</a:t>
            </a:r>
          </a:p>
          <a:p>
            <a:endParaRPr lang="el-G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99BD3A-E09D-289A-0153-477332C5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Mistake #5: Irrelevant or unfocused content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09905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4AC04B-DED0-86C6-E253-14C3A23F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Mistake #6: Poor chapter structure and layout</a:t>
            </a:r>
            <a:endParaRPr lang="el-GR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7404E-0207-B43F-44B1-F1E9727077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Even the best content can fail to earn marks when the literature review chapter is </a:t>
            </a:r>
            <a:r>
              <a:rPr lang="en-US" sz="1600" b="1" dirty="0"/>
              <a:t>poorly structured</a:t>
            </a:r>
            <a:r>
              <a:rPr lang="en-US" sz="1600" dirty="0"/>
              <a:t>. </a:t>
            </a:r>
          </a:p>
          <a:p>
            <a:r>
              <a:rPr lang="en-US" sz="1600" dirty="0"/>
              <a:t>The most common reason that students land up with a poor structure is that they start writing their literature review chapter </a:t>
            </a:r>
            <a:r>
              <a:rPr lang="en-US" sz="1600" b="1" dirty="0"/>
              <a:t>without a plan or structure</a:t>
            </a:r>
            <a:r>
              <a:rPr lang="en-US" sz="1600" dirty="0"/>
              <a:t>. </a:t>
            </a:r>
          </a:p>
          <a:p>
            <a:r>
              <a:rPr lang="en-US" sz="1600" dirty="0"/>
              <a:t>Of course, as we’ve discussed before, </a:t>
            </a:r>
            <a:r>
              <a:rPr lang="en-US" sz="1600" dirty="0">
                <a:solidFill>
                  <a:srgbClr val="0070C0"/>
                </a:solidFill>
              </a:rPr>
              <a:t>writing is a form of thinking</a:t>
            </a:r>
            <a:r>
              <a:rPr lang="en-US" sz="1600" dirty="0"/>
              <a:t>, so you don’t need to plan out every detail before you start writing. </a:t>
            </a:r>
          </a:p>
          <a:p>
            <a:r>
              <a:rPr lang="en-US" sz="1600" dirty="0"/>
              <a:t>However, you should </a:t>
            </a:r>
            <a:r>
              <a:rPr lang="en-US" sz="1600" b="1" dirty="0"/>
              <a:t>at least have an outline structure</a:t>
            </a:r>
            <a:r>
              <a:rPr lang="en-US" sz="1600" dirty="0"/>
              <a:t> penned down before you hit the keyboard.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So, how should you structure your literature review?</a:t>
            </a:r>
          </a:p>
          <a:p>
            <a:endParaRPr lang="el-GR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CF923-8200-1DDE-46C4-7279AF730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As a quick overview, your literature review should consist of </a:t>
            </a:r>
            <a:r>
              <a:rPr lang="en-US" sz="2000" b="1" dirty="0"/>
              <a:t>three core sections</a:t>
            </a:r>
            <a:r>
              <a:rPr lang="en-US" sz="2000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en-US" sz="1600" b="1" dirty="0"/>
              <a:t>The introduction section</a:t>
            </a:r>
            <a:r>
              <a:rPr lang="en-US" sz="1600" dirty="0"/>
              <a:t> – where you outline your topic, introduce any definitions and jargon and define the scope of your literature review.</a:t>
            </a:r>
          </a:p>
          <a:p>
            <a:pPr lvl="1">
              <a:buFont typeface="+mj-lt"/>
              <a:buAutoNum type="arabicPeriod"/>
            </a:pPr>
            <a:r>
              <a:rPr lang="en-US" sz="1600" b="1" dirty="0"/>
              <a:t>The body section</a:t>
            </a:r>
            <a:r>
              <a:rPr lang="en-US" sz="1600" dirty="0"/>
              <a:t> – where you sink your teeth into the existing research. This can be arranged in various ways (e.g. thematically, chronologically or methodologically).</a:t>
            </a:r>
          </a:p>
          <a:p>
            <a:pPr lvl="1">
              <a:buFont typeface="+mj-lt"/>
              <a:buAutoNum type="arabicPeriod"/>
            </a:pPr>
            <a:r>
              <a:rPr lang="en-US" sz="1600" b="1" dirty="0"/>
              <a:t>The conclusion section</a:t>
            </a:r>
            <a:r>
              <a:rPr lang="en-US" sz="1600" dirty="0"/>
              <a:t> – where you present the key takeaways and highlight the research gap (or gaps), which lays the foundation for your study.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1339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Definition of a 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3236168" cy="3384376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Statement of the </a:t>
            </a:r>
            <a:r>
              <a:rPr lang="en-US" sz="2000" dirty="0">
                <a:solidFill>
                  <a:srgbClr val="7030A0"/>
                </a:solidFill>
              </a:rPr>
              <a:t>Problem</a:t>
            </a:r>
            <a:r>
              <a:rPr lang="en-US" sz="2000" dirty="0"/>
              <a:t> in a general way;</a:t>
            </a:r>
          </a:p>
          <a:p>
            <a:pPr eaLnBrk="1" hangingPunct="1">
              <a:defRPr/>
            </a:pPr>
            <a:r>
              <a:rPr lang="en-US" sz="2000" dirty="0"/>
              <a:t>Understanding the nature of the </a:t>
            </a:r>
            <a:r>
              <a:rPr lang="en-US" sz="2000" dirty="0">
                <a:solidFill>
                  <a:srgbClr val="7030A0"/>
                </a:solidFill>
              </a:rPr>
              <a:t>Problem;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7030A0"/>
                </a:solidFill>
              </a:rPr>
              <a:t>Reviewing the available literature;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7030A0"/>
                </a:solidFill>
              </a:rPr>
              <a:t>Developing</a:t>
            </a:r>
            <a:r>
              <a:rPr lang="en-US" sz="2000" dirty="0"/>
              <a:t> ideas through discussions;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7030A0"/>
                </a:solidFill>
              </a:rPr>
              <a:t>Rephrasing and redefining</a:t>
            </a:r>
            <a:r>
              <a:rPr lang="en-US" sz="2000" dirty="0"/>
              <a:t> the Research Problem;</a:t>
            </a:r>
          </a:p>
          <a:p>
            <a:endParaRPr lang="el-GR" sz="2000" dirty="0"/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563563" y="5075238"/>
            <a:ext cx="3879850" cy="1377950"/>
            <a:chOff x="484" y="2972"/>
            <a:chExt cx="2444" cy="86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06" y="2972"/>
              <a:ext cx="1" cy="345"/>
            </a:xfrm>
            <a:custGeom>
              <a:avLst/>
              <a:gdLst>
                <a:gd name="T0" fmla="*/ 0 w 1"/>
                <a:gd name="T1" fmla="*/ 0 h 345"/>
                <a:gd name="T2" fmla="*/ 0 w 1"/>
                <a:gd name="T3" fmla="*/ 344 h 3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5">
                  <a:moveTo>
                    <a:pt x="0" y="0"/>
                  </a:moveTo>
                  <a:lnTo>
                    <a:pt x="0" y="344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endParaRPr lang="en-US" sz="2400" b="1"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4" y="3316"/>
              <a:ext cx="2444" cy="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r>
                <a:rPr lang="en-US" sz="2400" b="1">
                  <a:latin typeface="Arial Rounded MT Bold" panose="020F0704030504030204" pitchFamily="34" charset="0"/>
                  <a:cs typeface="Arial" panose="020B0604020202020204" pitchFamily="34" charset="0"/>
                </a:rPr>
                <a:t>Statement of </a:t>
              </a:r>
            </a:p>
            <a:p>
              <a:pPr algn="ctr" eaLnBrk="1" hangingPunct="1">
                <a:defRPr/>
              </a:pPr>
              <a:r>
                <a:rPr lang="en-US" sz="2400" b="1">
                  <a:latin typeface="Arial Rounded MT Bold" panose="020F0704030504030204" pitchFamily="34" charset="0"/>
                  <a:cs typeface="Arial" panose="020B0604020202020204" pitchFamily="34" charset="0"/>
                </a:rPr>
                <a:t>Research Objectives</a:t>
              </a:r>
            </a:p>
          </p:txBody>
        </p:sp>
      </p:grpSp>
      <p:grpSp>
        <p:nvGrpSpPr>
          <p:cNvPr id="36868" name="Group 16"/>
          <p:cNvGrpSpPr>
            <a:grpSpLocks/>
          </p:cNvGrpSpPr>
          <p:nvPr/>
        </p:nvGrpSpPr>
        <p:grpSpPr bwMode="auto">
          <a:xfrm>
            <a:off x="539750" y="2378075"/>
            <a:ext cx="3873500" cy="1377950"/>
            <a:chOff x="486" y="1388"/>
            <a:chExt cx="2440" cy="868"/>
          </a:xfrm>
        </p:grpSpPr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706" y="1388"/>
              <a:ext cx="1" cy="345"/>
            </a:xfrm>
            <a:custGeom>
              <a:avLst/>
              <a:gdLst>
                <a:gd name="T0" fmla="*/ 0 w 1"/>
                <a:gd name="T1" fmla="*/ 0 h 345"/>
                <a:gd name="T2" fmla="*/ 0 w 1"/>
                <a:gd name="T3" fmla="*/ 344 h 3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5">
                  <a:moveTo>
                    <a:pt x="0" y="0"/>
                  </a:moveTo>
                  <a:lnTo>
                    <a:pt x="0" y="344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endParaRPr lang="en-US" sz="2400" b="1"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86" y="1732"/>
              <a:ext cx="2440" cy="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r>
                <a:rPr lang="en-US" sz="2400" b="1">
                  <a:latin typeface="Arial Rounded MT Bold" panose="020F0704030504030204" pitchFamily="34" charset="0"/>
                  <a:cs typeface="Arial" panose="020B0604020202020204" pitchFamily="34" charset="0"/>
                </a:rPr>
                <a:t>Analysis of </a:t>
              </a:r>
            </a:p>
            <a:p>
              <a:pPr algn="ctr" eaLnBrk="1" hangingPunct="1">
                <a:defRPr/>
              </a:pPr>
              <a:r>
                <a:rPr lang="en-US" sz="2400" b="1">
                  <a:latin typeface="Arial Rounded MT Bold" panose="020F0704030504030204" pitchFamily="34" charset="0"/>
                  <a:cs typeface="Arial" panose="020B0604020202020204" pitchFamily="34" charset="0"/>
                </a:rPr>
                <a:t>the Situation</a:t>
              </a: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15950" y="1676400"/>
            <a:ext cx="3676650" cy="727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>
                <a:latin typeface="Arial Rounded MT Bold" panose="020F0704030504030204" pitchFamily="34" charset="0"/>
                <a:cs typeface="Arial" panose="020B0604020202020204" pitchFamily="34" charset="0"/>
              </a:rPr>
              <a:t>Symptom Detection</a:t>
            </a:r>
          </a:p>
        </p:txBody>
      </p:sp>
      <p:grpSp>
        <p:nvGrpSpPr>
          <p:cNvPr id="36870" name="Group 21"/>
          <p:cNvGrpSpPr>
            <a:grpSpLocks/>
          </p:cNvGrpSpPr>
          <p:nvPr/>
        </p:nvGrpSpPr>
        <p:grpSpPr bwMode="auto">
          <a:xfrm>
            <a:off x="539750" y="3733800"/>
            <a:ext cx="3873500" cy="1377950"/>
            <a:chOff x="486" y="1388"/>
            <a:chExt cx="2440" cy="868"/>
          </a:xfrm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1706" y="1388"/>
              <a:ext cx="1" cy="345"/>
            </a:xfrm>
            <a:custGeom>
              <a:avLst/>
              <a:gdLst>
                <a:gd name="T0" fmla="*/ 0 w 1"/>
                <a:gd name="T1" fmla="*/ 0 h 345"/>
                <a:gd name="T2" fmla="*/ 0 w 1"/>
                <a:gd name="T3" fmla="*/ 344 h 3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45">
                  <a:moveTo>
                    <a:pt x="0" y="0"/>
                  </a:moveTo>
                  <a:lnTo>
                    <a:pt x="0" y="344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endParaRPr lang="en-US" sz="2400" b="1"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86" y="1732"/>
              <a:ext cx="2440" cy="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eaLnBrk="1" hangingPunct="1">
                <a:defRPr/>
              </a:pPr>
              <a:r>
                <a:rPr lang="en-US" sz="2400" b="1" dirty="0">
                  <a:latin typeface="Arial Rounded MT Bold" panose="020F0704030504030204" pitchFamily="34" charset="0"/>
                  <a:cs typeface="Arial" panose="020B0604020202020204" pitchFamily="34" charset="0"/>
                </a:rPr>
                <a:t>Problem Definition</a:t>
              </a:r>
            </a:p>
          </p:txBody>
        </p:sp>
      </p:grpSp>
      <p:sp>
        <p:nvSpPr>
          <p:cNvPr id="36871" name="TextBox 15"/>
          <p:cNvSpPr txBox="1">
            <a:spLocks noChangeArrowheads="1"/>
          </p:cNvSpPr>
          <p:nvPr/>
        </p:nvSpPr>
        <p:spPr bwMode="auto">
          <a:xfrm>
            <a:off x="5856288" y="5570538"/>
            <a:ext cx="31083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/>
              <a:t>Results in clear-cut </a:t>
            </a:r>
          </a:p>
          <a:p>
            <a:pPr eaLnBrk="1" hangingPunct="1"/>
            <a:r>
              <a:rPr lang="en-US" sz="2800" dirty="0"/>
              <a:t>research objectives</a:t>
            </a:r>
          </a:p>
        </p:txBody>
      </p:sp>
      <p:cxnSp>
        <p:nvCxnSpPr>
          <p:cNvPr id="18" name="Straight Connector 17"/>
          <p:cNvCxnSpPr>
            <a:stCxn id="9" idx="0"/>
            <a:endCxn id="9" idx="1"/>
          </p:cNvCxnSpPr>
          <p:nvPr/>
        </p:nvCxnSpPr>
        <p:spPr>
          <a:xfrm>
            <a:off x="2476500" y="2378075"/>
            <a:ext cx="0" cy="546100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68685" y="3773610"/>
            <a:ext cx="0" cy="546100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03488" y="5114925"/>
            <a:ext cx="0" cy="546100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riped Right Arrow 21"/>
          <p:cNvSpPr/>
          <p:nvPr/>
        </p:nvSpPr>
        <p:spPr>
          <a:xfrm>
            <a:off x="4632325" y="5716588"/>
            <a:ext cx="1223963" cy="641350"/>
          </a:xfrm>
          <a:prstGeom prst="stripedRightArrow">
            <a:avLst>
              <a:gd name="adj1" fmla="val 45548"/>
              <a:gd name="adj2" fmla="val 1034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82B1-50E5-029C-54D1-EB5E08A3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Mistake #7: Plagiarism (</a:t>
            </a:r>
            <a:r>
              <a:rPr lang="el-GR" sz="3200" dirty="0"/>
              <a:t>λογοκλοπή)</a:t>
            </a:r>
            <a:r>
              <a:rPr lang="en-US" sz="3200" dirty="0"/>
              <a:t> and poor referencing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F8C0-8A1A-A38C-6A24-A04610F15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This one is by far the most unforgivable literature review mistake, as it carries one of the </a:t>
            </a:r>
            <a:r>
              <a:rPr lang="en-US" sz="2000" dirty="0">
                <a:solidFill>
                  <a:srgbClr val="0070C0"/>
                </a:solidFill>
              </a:rPr>
              <a:t>heaviest penalties</a:t>
            </a:r>
            <a:r>
              <a:rPr lang="en-US" sz="2000" dirty="0"/>
              <a:t>, while it is so </a:t>
            </a:r>
            <a:r>
              <a:rPr lang="en-US" sz="2000" dirty="0">
                <a:solidFill>
                  <a:srgbClr val="0070C0"/>
                </a:solidFill>
              </a:rPr>
              <a:t>easily avoidable.</a:t>
            </a:r>
          </a:p>
          <a:p>
            <a:r>
              <a:rPr lang="en-US" sz="2000" dirty="0"/>
              <a:t>All too often, we encounter literature reviews that, at first glance, look pretty good</a:t>
            </a:r>
          </a:p>
          <a:p>
            <a:r>
              <a:rPr lang="en-US" sz="2000" dirty="0"/>
              <a:t>However, a quick run through a plagiarism checker and it quickly becomes apparent that the student has failed to fully digest the literature they’ve reviewed and </a:t>
            </a:r>
            <a:r>
              <a:rPr lang="en-US" sz="2000" dirty="0">
                <a:solidFill>
                  <a:srgbClr val="0070C0"/>
                </a:solidFill>
              </a:rPr>
              <a:t>put it into their own words.</a:t>
            </a:r>
          </a:p>
          <a:p>
            <a:endParaRPr lang="el-GR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7B5EE-2ABD-2E27-B3B6-CA11A1D75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A related issue that we see quite often is plain old-fashioned </a:t>
            </a:r>
            <a:r>
              <a:rPr lang="en-US" sz="1800" dirty="0">
                <a:solidFill>
                  <a:srgbClr val="0070C0"/>
                </a:solidFill>
              </a:rPr>
              <a:t>poor referencing</a:t>
            </a:r>
            <a:r>
              <a:rPr lang="en-US" sz="1800" dirty="0">
                <a:solidFill>
                  <a:srgbClr val="0066FF"/>
                </a:solidFill>
              </a:rPr>
              <a:t>. </a:t>
            </a:r>
          </a:p>
          <a:p>
            <a:r>
              <a:rPr lang="en-US" sz="1800" dirty="0"/>
              <a:t>This can include citation and reference </a:t>
            </a:r>
            <a:r>
              <a:rPr lang="en-US" sz="1800" dirty="0">
                <a:solidFill>
                  <a:srgbClr val="0070C0"/>
                </a:solidFill>
              </a:rPr>
              <a:t>formatting issues </a:t>
            </a:r>
            <a:r>
              <a:rPr lang="en-US" sz="1800" dirty="0"/>
              <a:t>(for example, IEEE, Harvard or APA style errors), or just a straight-out </a:t>
            </a:r>
            <a:r>
              <a:rPr lang="en-US" sz="1800" dirty="0">
                <a:solidFill>
                  <a:srgbClr val="0070C0"/>
                </a:solidFill>
              </a:rPr>
              <a:t>lack of references</a:t>
            </a:r>
            <a:r>
              <a:rPr lang="en-US" sz="1800" dirty="0">
                <a:solidFill>
                  <a:srgbClr val="0066FF"/>
                </a:solidFill>
              </a:rPr>
              <a:t>. </a:t>
            </a:r>
          </a:p>
          <a:p>
            <a:r>
              <a:rPr lang="en-US" sz="1800" dirty="0"/>
              <a:t>In academic writing, if you fail to reference a source, you are effectively claiming the work as your own, which equates to plagiarism. </a:t>
            </a:r>
          </a:p>
          <a:p>
            <a:r>
              <a:rPr lang="en-US" sz="1800" dirty="0"/>
              <a:t>This might seem harmless, but </a:t>
            </a:r>
            <a:r>
              <a:rPr lang="en-US" sz="1800" dirty="0">
                <a:solidFill>
                  <a:srgbClr val="0070C0"/>
                </a:solidFill>
              </a:rPr>
              <a:t>plagiarism is a serious form of academic misconduct </a:t>
            </a:r>
            <a:r>
              <a:rPr lang="en-US" sz="1800" dirty="0"/>
              <a:t>and could cost you a lot more than just a few marks.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8181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Mendeley</a:t>
            </a:r>
            <a:endParaRPr lang="en-GB" dirty="0"/>
          </a:p>
          <a:p>
            <a:pPr lvl="1"/>
            <a:r>
              <a:rPr lang="en-US" i="1" dirty="0" err="1"/>
              <a:t>Mendeley</a:t>
            </a:r>
            <a:r>
              <a:rPr lang="en-US" dirty="0"/>
              <a:t> is a free reference manager and an academic social network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https://www.mendeley.com/?interaction_required=true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Mendeley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28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Discuss the first Assignment</a:t>
            </a:r>
          </a:p>
          <a:p>
            <a:pPr lvl="1"/>
            <a:r>
              <a:rPr lang="en-US" sz="2400" dirty="0"/>
              <a:t>A number of research papers have been uploaded in </a:t>
            </a:r>
            <a:r>
              <a:rPr lang="en-US" sz="2400" dirty="0" err="1"/>
              <a:t>eClass</a:t>
            </a:r>
            <a:r>
              <a:rPr lang="en-US" sz="2400" dirty="0"/>
              <a:t>, covering a diverse set of topics of Computer Science, Computer Engineering, Telecommunications and Multimedia.</a:t>
            </a:r>
          </a:p>
          <a:p>
            <a:pPr lvl="1"/>
            <a:r>
              <a:rPr lang="en-US" sz="2400" dirty="0"/>
              <a:t>The objective of the assignment is to perform a limited (i.e. NOT systematic or comprehensive) review of current state of the art in a given domain.</a:t>
            </a:r>
          </a:p>
          <a:p>
            <a:pPr lvl="1"/>
            <a:r>
              <a:rPr lang="en-US" sz="2400" dirty="0"/>
              <a:t>In this assignment you are asked to </a:t>
            </a:r>
            <a:r>
              <a:rPr lang="en-US" sz="2400" dirty="0">
                <a:solidFill>
                  <a:srgbClr val="0070C0"/>
                </a:solidFill>
              </a:rPr>
              <a:t>work individually</a:t>
            </a:r>
            <a:r>
              <a:rPr lang="en-US" sz="2400" dirty="0"/>
              <a:t>. In specific circumstances you will be allowed to work in groups of two, </a:t>
            </a:r>
            <a:r>
              <a:rPr lang="en-US" sz="2400" u="sng" dirty="0">
                <a:solidFill>
                  <a:srgbClr val="0070C0"/>
                </a:solidFill>
              </a:rPr>
              <a:t>but you need permission of the course instructor for this</a:t>
            </a:r>
            <a:r>
              <a:rPr lang="en-US" sz="2400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9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eaLnBrk="1" hangingPunct="1"/>
            <a:r>
              <a:rPr lang="en-US"/>
              <a:t>Q &amp; A</a:t>
            </a:r>
            <a:endParaRPr lang="el-GR"/>
          </a:p>
        </p:txBody>
      </p:sp>
      <p:pic>
        <p:nvPicPr>
          <p:cNvPr id="78851" name="Picture 9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05038"/>
            <a:ext cx="185737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90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D2F7F-F296-42C5-B042-4A438FFA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Defining a research problem in Informatics Engineering involves identifying an area of interest where a gap exists between the current state of knowledge or technology and an ideal solution or understanding.</a:t>
            </a:r>
          </a:p>
          <a:p>
            <a:r>
              <a:rPr lang="en-US" sz="2000" dirty="0">
                <a:latin typeface="+mj-lt"/>
              </a:rPr>
              <a:t>To help guide you through the process, consider the following steps:</a:t>
            </a:r>
          </a:p>
          <a:p>
            <a:pPr lvl="1">
              <a:buFont typeface="+mj-lt"/>
              <a:buAutoNum type="arabicParenR"/>
            </a:pPr>
            <a:r>
              <a:rPr lang="en-US" sz="1800" b="1" dirty="0">
                <a:latin typeface="+mj-lt"/>
              </a:rPr>
              <a:t>Identify a Broad Area of Interest - </a:t>
            </a:r>
            <a:r>
              <a:rPr lang="en-US" sz="1800" dirty="0">
                <a:latin typeface="+mj-lt"/>
              </a:rPr>
              <a:t>Start by choosing a general field in Informatics Engineering that excites you.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and ML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arenR"/>
            </a:pPr>
            <a:r>
              <a:rPr lang="en-US" sz="1800" b="1" dirty="0">
                <a:latin typeface="+mj-lt"/>
              </a:rPr>
              <a:t>Narrow Down the Topic - </a:t>
            </a:r>
            <a:r>
              <a:rPr lang="en-US" sz="1800" dirty="0">
                <a:latin typeface="+mj-lt"/>
              </a:rPr>
              <a:t>Once you have identified the broader domain, think of subtopics or specific challenges within that field.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and ML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Explainable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AI, reinforcement learning, AI ethics, neural network optimization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arenR"/>
            </a:pPr>
            <a:r>
              <a:rPr lang="en-US" sz="1800" b="1" dirty="0">
                <a:latin typeface="+mj-lt"/>
              </a:rPr>
              <a:t>Literature Review and Existing Solutions </a:t>
            </a:r>
            <a:r>
              <a:rPr lang="en-US" sz="1800" dirty="0">
                <a:latin typeface="+mj-lt"/>
              </a:rPr>
              <a:t>- Research the current solutions or advancements in your chosen area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identify: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What has already been done?</a:t>
            </a:r>
            <a:endParaRPr lang="en-US" sz="16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there limitations or gaps in existing technologies, models, or methods?</a:t>
            </a:r>
            <a:endParaRPr lang="en-US" sz="16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 there unsolved problems or inefficient processes that need improvement?</a:t>
            </a:r>
            <a:endParaRPr lang="en-US" sz="16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arenR"/>
            </a:pPr>
            <a:endParaRPr lang="en-US" sz="1800" dirty="0">
              <a:latin typeface="+mj-lt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arenR"/>
            </a:pPr>
            <a:endParaRPr lang="en-US" sz="18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366E8-69E4-4AB8-A34E-441C4F7B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Defining a research problem … (1/2)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9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7066B-E8EF-436C-AB1F-4F27DB8A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arenR" startAt="4"/>
            </a:pPr>
            <a:r>
              <a:rPr lang="en-US" sz="2000" b="1" dirty="0">
                <a:latin typeface="+mj-lt"/>
              </a:rPr>
              <a:t>Define the Research Problem </a:t>
            </a:r>
            <a:r>
              <a:rPr lang="en-US" sz="2000" dirty="0">
                <a:latin typeface="+mj-lt"/>
              </a:rPr>
              <a:t>- With a clear understanding of the gap, you can define your research problem. 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good research problem should: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Address a specific gap</a:t>
            </a:r>
            <a:r>
              <a:rPr lang="en-US" sz="18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 should be clear what hasn’t been solved or what needs improvement.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 feasible</a:t>
            </a:r>
            <a:r>
              <a:rPr lang="en-US" sz="18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Ensure that you have the tools, data, and time to explore the problem.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8238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Contribute to the field</a:t>
            </a:r>
            <a:r>
              <a:rPr lang="en-US" sz="1800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Your research should aim to advance knowledge, improve technologies, or offer a new solution.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arenR" startAt="4"/>
            </a:pPr>
            <a:r>
              <a:rPr lang="en-US" sz="2000" b="1" dirty="0">
                <a:latin typeface="+mj-lt"/>
              </a:rPr>
              <a:t>Refining the Problem </a:t>
            </a:r>
            <a:r>
              <a:rPr lang="en-US" sz="2000" dirty="0">
                <a:latin typeface="+mj-lt"/>
              </a:rPr>
              <a:t>– Many times - Once we have an initial problem statement, it is worth trying refining it by focusing on:</a:t>
            </a:r>
          </a:p>
          <a:p>
            <a:pPr marL="1138238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Is your problem too broad or too narrow? Adjust the scope to match the resources and time available.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CF3DFE-AB1E-4C8B-BC9C-6AC17661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j-lt"/>
              </a:rPr>
              <a:t>Defining a research problem …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4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l-GR" dirty="0"/>
          </a:p>
        </p:txBody>
      </p:sp>
      <p:sp>
        <p:nvSpPr>
          <p:cNvPr id="5" name="Rectangle 1028"/>
          <p:cNvSpPr>
            <a:spLocks noGrp="1" noChangeArrowheads="1"/>
          </p:cNvSpPr>
          <p:nvPr/>
        </p:nvSpPr>
        <p:spPr bwMode="auto">
          <a:xfrm>
            <a:off x="457200" y="2133600"/>
            <a:ext cx="8382000" cy="3124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REVIEW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OF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anose="03010101010101010101" pitchFamily="66" charset="0"/>
                <a:cs typeface="+mn-cs"/>
              </a:rPr>
              <a:t>LITERATURE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either a piece of work in its own right or part of a big essay which </a:t>
            </a:r>
            <a:r>
              <a:rPr lang="en-US" dirty="0">
                <a:solidFill>
                  <a:srgbClr val="0066FF"/>
                </a:solidFill>
              </a:rPr>
              <a:t>discusses what other </a:t>
            </a:r>
            <a:r>
              <a:rPr lang="en-US" b="1" u="sng" dirty="0">
                <a:solidFill>
                  <a:srgbClr val="0066FF"/>
                </a:solidFill>
              </a:rPr>
              <a:t>(important)</a:t>
            </a:r>
            <a:r>
              <a:rPr lang="en-US" dirty="0">
                <a:solidFill>
                  <a:srgbClr val="0066FF"/>
                </a:solidFill>
              </a:rPr>
              <a:t> authors</a:t>
            </a:r>
            <a:r>
              <a:rPr lang="en-US" dirty="0"/>
              <a:t> think about a topic. </a:t>
            </a:r>
          </a:p>
          <a:p>
            <a:r>
              <a:rPr lang="en-US" dirty="0"/>
              <a:t>It shows the reader (the marker) what you </a:t>
            </a:r>
            <a:r>
              <a:rPr lang="en-US" dirty="0">
                <a:solidFill>
                  <a:srgbClr val="0066FF"/>
                </a:solidFill>
              </a:rPr>
              <a:t>have read </a:t>
            </a:r>
            <a:r>
              <a:rPr lang="en-US" dirty="0"/>
              <a:t>about the topic! </a:t>
            </a:r>
          </a:p>
          <a:p>
            <a:r>
              <a:rPr lang="en-US" dirty="0"/>
              <a:t>It shows that you </a:t>
            </a:r>
            <a:r>
              <a:rPr lang="en-US" dirty="0">
                <a:solidFill>
                  <a:srgbClr val="0066FF"/>
                </a:solidFill>
              </a:rPr>
              <a:t>have understood </a:t>
            </a:r>
            <a:r>
              <a:rPr lang="en-US" dirty="0"/>
              <a:t>the important issues around the topic! </a:t>
            </a:r>
          </a:p>
          <a:p>
            <a:r>
              <a:rPr lang="en-US" dirty="0"/>
              <a:t>It gives </a:t>
            </a:r>
            <a:r>
              <a:rPr lang="en-US" dirty="0">
                <a:solidFill>
                  <a:srgbClr val="0066FF"/>
                </a:solidFill>
              </a:rPr>
              <a:t>a foundation </a:t>
            </a:r>
            <a:r>
              <a:rPr lang="en-US" dirty="0"/>
              <a:t>for your research! 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literature review?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50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600" dirty="0"/>
              <a:t>Literature Review is the </a:t>
            </a:r>
            <a:r>
              <a:rPr lang="en-US" sz="2600" dirty="0">
                <a:solidFill>
                  <a:srgbClr val="0066FF"/>
                </a:solidFill>
              </a:rPr>
              <a:t>documentation</a:t>
            </a:r>
            <a:r>
              <a:rPr lang="en-US" sz="2600" dirty="0"/>
              <a:t>, i.e. </a:t>
            </a:r>
            <a:r>
              <a:rPr lang="en-US" sz="2600" dirty="0">
                <a:solidFill>
                  <a:srgbClr val="FF0000"/>
                </a:solidFill>
              </a:rPr>
              <a:t>production of a report</a:t>
            </a:r>
            <a:r>
              <a:rPr lang="en-US" sz="2600" dirty="0"/>
              <a:t>, of a comprehensive assessment of the </a:t>
            </a:r>
            <a:r>
              <a:rPr lang="en-US" sz="2600" dirty="0">
                <a:solidFill>
                  <a:srgbClr val="0066FF"/>
                </a:solidFill>
              </a:rPr>
              <a:t>published and unpublished </a:t>
            </a:r>
            <a:r>
              <a:rPr lang="en-US" sz="2600" dirty="0"/>
              <a:t>work from secondary sources of data in the areas of specific interest to the researcher.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endParaRPr lang="en-US" sz="2600" dirty="0"/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600" dirty="0"/>
              <a:t>Simple stated:</a:t>
            </a:r>
            <a:br>
              <a:rPr lang="en-US" sz="2600" dirty="0"/>
            </a:br>
            <a:r>
              <a:rPr lang="en-US" sz="2600" dirty="0"/>
              <a:t>It is an extensive survey of all available past studies relevant to the field of investigation.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en-US" sz="2600" dirty="0"/>
              <a:t>The main aim is to </a:t>
            </a:r>
            <a:r>
              <a:rPr lang="en-US" sz="2600" dirty="0">
                <a:solidFill>
                  <a:srgbClr val="0066FF"/>
                </a:solidFill>
              </a:rPr>
              <a:t>find out problems </a:t>
            </a:r>
            <a:r>
              <a:rPr lang="en-US" sz="2600" dirty="0"/>
              <a:t>that are </a:t>
            </a:r>
            <a:r>
              <a:rPr lang="en-US" sz="2600" dirty="0">
                <a:solidFill>
                  <a:srgbClr val="0066FF"/>
                </a:solidFill>
              </a:rPr>
              <a:t>already investigated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/>
              <a:t>and those that need </a:t>
            </a:r>
            <a:r>
              <a:rPr lang="en-US" sz="2600" dirty="0">
                <a:solidFill>
                  <a:srgbClr val="0066FF"/>
                </a:solidFill>
              </a:rPr>
              <a:t>further investigation</a:t>
            </a:r>
            <a:r>
              <a:rPr lang="en-US" sz="2600" dirty="0"/>
              <a:t>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the Literature</a:t>
            </a:r>
            <a:br>
              <a:rPr lang="en-US" dirty="0"/>
            </a:br>
            <a:r>
              <a:rPr lang="en-US" sz="3600" dirty="0"/>
              <a:t>Definition</a:t>
            </a:r>
            <a:endParaRPr lang="el-GR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2297</Words>
  <Application>Microsoft Office PowerPoint</Application>
  <PresentationFormat>On-screen Show (4:3)</PresentationFormat>
  <Paragraphs>258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Rounded MT Bold</vt:lpstr>
      <vt:lpstr>Calibri</vt:lpstr>
      <vt:lpstr>Lucida Calligraphy</vt:lpstr>
      <vt:lpstr>Symbol</vt:lpstr>
      <vt:lpstr>Times New Roman</vt:lpstr>
      <vt:lpstr>Wingdings</vt:lpstr>
      <vt:lpstr>Office Theme</vt:lpstr>
      <vt:lpstr>Research Methods and Project Management  Lecture 2a – Reviewing the Literature</vt:lpstr>
      <vt:lpstr>Research process … application of the SM</vt:lpstr>
      <vt:lpstr>Step 1</vt:lpstr>
      <vt:lpstr>Definition of a Research Problem</vt:lpstr>
      <vt:lpstr>Defining a research problem … (1/2)</vt:lpstr>
      <vt:lpstr>Defining a research problem … (2/2)</vt:lpstr>
      <vt:lpstr>Step 2</vt:lpstr>
      <vt:lpstr>What is a literature review? </vt:lpstr>
      <vt:lpstr>Review of the Literature Definition</vt:lpstr>
      <vt:lpstr>Functions of a LR </vt:lpstr>
      <vt:lpstr>Purpose of a Survey</vt:lpstr>
      <vt:lpstr>Types of Literature Reviews </vt:lpstr>
      <vt:lpstr>Literature Review</vt:lpstr>
      <vt:lpstr>PowerPoint Presentation</vt:lpstr>
      <vt:lpstr>Literature … </vt:lpstr>
      <vt:lpstr>What is “literature”… ?</vt:lpstr>
      <vt:lpstr>Other … “sources” </vt:lpstr>
      <vt:lpstr>Architecture of … the literature</vt:lpstr>
      <vt:lpstr>Continuous evolution … </vt:lpstr>
      <vt:lpstr>How do we turn a collection of articles into a cohesive story … ??</vt:lpstr>
      <vt:lpstr>It is like participating in a conversation! </vt:lpstr>
      <vt:lpstr>Search for the … missing link! </vt:lpstr>
      <vt:lpstr>PowerPoint Presentation</vt:lpstr>
      <vt:lpstr>Writing a literature review is … a process</vt:lpstr>
      <vt:lpstr>What’s involved in reviewing </vt:lpstr>
      <vt:lpstr>Do NOT fall into the trap …. </vt:lpstr>
      <vt:lpstr>Identify and classify the “main stories” </vt:lpstr>
      <vt:lpstr>Work with your brain … categorize &amp; select </vt:lpstr>
      <vt:lpstr>… develop your arguments!!! </vt:lpstr>
      <vt:lpstr>Finish by … </vt:lpstr>
      <vt:lpstr>Summarizing - the Literature Review</vt:lpstr>
      <vt:lpstr>Writing A Literature Review  </vt:lpstr>
      <vt:lpstr>Mistake #1: Low quality sources</vt:lpstr>
      <vt:lpstr>Mistake #2: A lack of landmark/seminal literature</vt:lpstr>
      <vt:lpstr>Example</vt:lpstr>
      <vt:lpstr>Mistake #3: A lack of current literature</vt:lpstr>
      <vt:lpstr>Mistake #4: Description instead of integration and synthesis</vt:lpstr>
      <vt:lpstr>Mistake #5: Irrelevant or unfocused content</vt:lpstr>
      <vt:lpstr>Mistake #6: Poor chapter structure and layout</vt:lpstr>
      <vt:lpstr>Mistake #7: Plagiarism (λογοκλοπή) and poor referencing</vt:lpstr>
      <vt:lpstr>Mendeley</vt:lpstr>
      <vt:lpstr>1st Assignment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Tsiknakis</dc:creator>
  <cp:lastModifiedBy>Manolis Tsiknakis</cp:lastModifiedBy>
  <cp:revision>135</cp:revision>
  <dcterms:created xsi:type="dcterms:W3CDTF">2012-02-08T15:04:00Z</dcterms:created>
  <dcterms:modified xsi:type="dcterms:W3CDTF">2025-10-14T11:34:15Z</dcterms:modified>
</cp:coreProperties>
</file>