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5" r:id="rId2"/>
    <p:sldId id="302" r:id="rId3"/>
    <p:sldId id="307" r:id="rId4"/>
    <p:sldId id="304" r:id="rId5"/>
    <p:sldId id="312" r:id="rId6"/>
    <p:sldId id="305" r:id="rId7"/>
    <p:sldId id="267" r:id="rId8"/>
    <p:sldId id="268" r:id="rId9"/>
    <p:sldId id="309" r:id="rId10"/>
    <p:sldId id="271" r:id="rId11"/>
    <p:sldId id="273" r:id="rId12"/>
    <p:sldId id="276" r:id="rId13"/>
    <p:sldId id="278" r:id="rId14"/>
    <p:sldId id="279" r:id="rId15"/>
    <p:sldId id="280" r:id="rId16"/>
    <p:sldId id="281" r:id="rId17"/>
    <p:sldId id="282" r:id="rId18"/>
    <p:sldId id="283" r:id="rId19"/>
    <p:sldId id="310" r:id="rId20"/>
    <p:sldId id="311" r:id="rId21"/>
    <p:sldId id="313" r:id="rId22"/>
    <p:sldId id="300" r:id="rId23"/>
    <p:sldId id="284" r:id="rId24"/>
    <p:sldId id="285" r:id="rId25"/>
    <p:sldId id="286" r:id="rId26"/>
    <p:sldId id="287" r:id="rId27"/>
    <p:sldId id="308" r:id="rId28"/>
    <p:sldId id="288" r:id="rId29"/>
    <p:sldId id="298" r:id="rId30"/>
    <p:sldId id="289" r:id="rId31"/>
    <p:sldId id="290" r:id="rId32"/>
    <p:sldId id="291" r:id="rId33"/>
    <p:sldId id="292" r:id="rId34"/>
    <p:sldId id="293" r:id="rId35"/>
    <p:sldId id="301"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1" d="100"/>
          <a:sy n="101" d="100"/>
        </p:scale>
        <p:origin x="17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8771C-D45F-4A7E-B77E-53F65B7148A9}" type="datetimeFigureOut">
              <a:rPr lang="el-GR" smtClean="0"/>
              <a:pPr/>
              <a:t>14/10/2025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9E167-F443-4BD6-AED4-41B9E4F44838}" type="slidenum">
              <a:rPr lang="el-GR" smtClean="0"/>
              <a:pPr/>
              <a:t>‹#›</a:t>
            </a:fld>
            <a:endParaRPr lang="el-GR"/>
          </a:p>
        </p:txBody>
      </p:sp>
    </p:spTree>
    <p:extLst>
      <p:ext uri="{BB962C8B-B14F-4D97-AF65-F5344CB8AC3E}">
        <p14:creationId xmlns:p14="http://schemas.microsoft.com/office/powerpoint/2010/main" val="79092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702C-EDDA-4897-81EC-EFF922DAECD0}" type="slidenum">
              <a:rPr lang="en-US" smtClean="0"/>
              <a:pPr/>
              <a:t>1</a:t>
            </a:fld>
            <a:endParaRPr lang="en-US"/>
          </a:p>
        </p:txBody>
      </p:sp>
    </p:spTree>
    <p:extLst>
      <p:ext uri="{BB962C8B-B14F-4D97-AF65-F5344CB8AC3E}">
        <p14:creationId xmlns:p14="http://schemas.microsoft.com/office/powerpoint/2010/main" val="13480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E702C-EDDA-4897-81EC-EFF922DAECD0}" type="slidenum">
              <a:rPr lang="en-US" smtClean="0"/>
              <a:pPr/>
              <a:t>10</a:t>
            </a:fld>
            <a:endParaRPr lang="en-US"/>
          </a:p>
        </p:txBody>
      </p:sp>
    </p:spTree>
    <p:extLst>
      <p:ext uri="{BB962C8B-B14F-4D97-AF65-F5344CB8AC3E}">
        <p14:creationId xmlns:p14="http://schemas.microsoft.com/office/powerpoint/2010/main" val="172471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81E702C-EDDA-4897-81EC-EFF922DAECD0}" type="slidenum">
              <a:rPr lang="en-US" smtClean="0"/>
              <a:pPr/>
              <a:t>16</a:t>
            </a:fld>
            <a:endParaRPr lang="en-US"/>
          </a:p>
        </p:txBody>
      </p:sp>
    </p:spTree>
    <p:extLst>
      <p:ext uri="{BB962C8B-B14F-4D97-AF65-F5344CB8AC3E}">
        <p14:creationId xmlns:p14="http://schemas.microsoft.com/office/powerpoint/2010/main" val="148847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81E702C-EDDA-4897-81EC-EFF922DAECD0}" type="slidenum">
              <a:rPr lang="en-US" smtClean="0"/>
              <a:pPr/>
              <a:t>25</a:t>
            </a:fld>
            <a:endParaRPr lang="en-US"/>
          </a:p>
        </p:txBody>
      </p:sp>
    </p:spTree>
    <p:extLst>
      <p:ext uri="{BB962C8B-B14F-4D97-AF65-F5344CB8AC3E}">
        <p14:creationId xmlns:p14="http://schemas.microsoft.com/office/powerpoint/2010/main" val="2079666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7030A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8" name="Picture 4" descr="C:\Users\tsiknaki\Documents\My  Cources on BMI_University of Crete\Innovation\innovation_NIC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16" y="-2510"/>
            <a:ext cx="9158432" cy="14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6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2078"/>
            <a:ext cx="8229600" cy="5475274"/>
          </a:xfrm>
          <a:noFill/>
          <a:ln>
            <a:noFill/>
          </a:ln>
        </p:spPr>
        <p:txBody>
          <a:bodyPr/>
          <a:lstStyle>
            <a:lvl1pPr marL="444500" indent="-444500">
              <a:buClr>
                <a:schemeClr val="accent6">
                  <a:lumMod val="75000"/>
                </a:schemeClr>
              </a:buClr>
              <a:buFont typeface="Wingdings" pitchFamily="2" charset="2"/>
              <a:buChar char="v"/>
              <a:defRPr/>
            </a:lvl1pPr>
            <a:lvl2pPr marL="742950" indent="-285750">
              <a:buClr>
                <a:schemeClr val="tx2">
                  <a:lumMod val="75000"/>
                </a:schemeClr>
              </a:buClr>
              <a:buFont typeface="Wingdings" pitchFamily="2" charset="2"/>
              <a:buChar char="§"/>
              <a:defRPr/>
            </a:lvl2pPr>
            <a:lvl3pPr marL="1143000" indent="-228600">
              <a:buFont typeface="Wingdings" pitchFamily="2" charset="2"/>
              <a:buChar char="ü"/>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540" y="908720"/>
            <a:ext cx="8458200" cy="141350"/>
          </a:xfrm>
          <a:prstGeom prst="rect">
            <a:avLst/>
          </a:prstGeom>
        </p:spPr>
      </p:pic>
      <p:sp>
        <p:nvSpPr>
          <p:cNvPr id="10" name="Title 1"/>
          <p:cNvSpPr>
            <a:spLocks noGrp="1"/>
          </p:cNvSpPr>
          <p:nvPr>
            <p:ph type="title"/>
          </p:nvPr>
        </p:nvSpPr>
        <p:spPr>
          <a:xfrm>
            <a:off x="457200" y="116632"/>
            <a:ext cx="8219256" cy="720080"/>
          </a:xfrm>
        </p:spPr>
        <p:txBody>
          <a:bodyPr>
            <a:normAutofit/>
          </a:bodyPr>
          <a:lstStyle>
            <a:lvl1pPr>
              <a:defRPr sz="4000">
                <a:solidFill>
                  <a:srgbClr val="002060"/>
                </a:solidFill>
              </a:defRPr>
            </a:lvl1pPr>
          </a:lstStyle>
          <a:p>
            <a:endParaRPr lang="en-US" dirty="0"/>
          </a:p>
        </p:txBody>
      </p:sp>
    </p:spTree>
    <p:extLst>
      <p:ext uri="{BB962C8B-B14F-4D97-AF65-F5344CB8AC3E}">
        <p14:creationId xmlns:p14="http://schemas.microsoft.com/office/powerpoint/2010/main" val="273997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19256" cy="720080"/>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p:cNvSpPr>
            <a:spLocks noGrp="1"/>
          </p:cNvSpPr>
          <p:nvPr>
            <p:ph sz="half" idx="1"/>
          </p:nvPr>
        </p:nvSpPr>
        <p:spPr>
          <a:xfrm>
            <a:off x="446856" y="1062598"/>
            <a:ext cx="4038600" cy="5331258"/>
          </a:xfrm>
        </p:spPr>
        <p:txBody>
          <a:bodyPr/>
          <a:lstStyle>
            <a:lvl1pPr marL="444500" indent="-4445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856" y="1062598"/>
            <a:ext cx="4038600" cy="5331258"/>
          </a:xfrm>
        </p:spPr>
        <p:txBody>
          <a:bodyPr/>
          <a:lstStyle>
            <a:lvl1pPr marL="444500" indent="-444500">
              <a:buClr>
                <a:schemeClr val="accent6">
                  <a:lumMod val="75000"/>
                </a:schemeClr>
              </a:buClr>
              <a:buFont typeface="Wingdings" pitchFamily="2" charset="2"/>
              <a:buChar char="v"/>
              <a:defRPr sz="2800"/>
            </a:lvl1pPr>
            <a:lvl2pPr marL="742950" indent="-285750">
              <a:buClr>
                <a:schemeClr val="tx2">
                  <a:lumMod val="75000"/>
                </a:schemeClr>
              </a:buClr>
              <a:buFont typeface="Wingdings" pitchFamily="2" charset="2"/>
              <a:buChar char="§"/>
              <a:defRPr sz="2400"/>
            </a:lvl2pPr>
            <a:lvl3pPr marL="1143000" indent="-228600">
              <a:buFont typeface="Wingdings" pitchFamily="2" charset="2"/>
              <a:buChar char="ü"/>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540" y="908720"/>
            <a:ext cx="8458200" cy="141350"/>
          </a:xfrm>
          <a:prstGeom prst="rect">
            <a:avLst/>
          </a:prstGeom>
        </p:spPr>
      </p:pic>
    </p:spTree>
    <p:extLst>
      <p:ext uri="{BB962C8B-B14F-4D97-AF65-F5344CB8AC3E}">
        <p14:creationId xmlns:p14="http://schemas.microsoft.com/office/powerpoint/2010/main" val="330872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540" y="1052736"/>
            <a:ext cx="8458200" cy="141350"/>
          </a:xfrm>
          <a:prstGeom prst="rect">
            <a:avLst/>
          </a:prstGeom>
        </p:spPr>
      </p:pic>
      <p:sp>
        <p:nvSpPr>
          <p:cNvPr id="8" name="Title 1"/>
          <p:cNvSpPr>
            <a:spLocks noGrp="1"/>
          </p:cNvSpPr>
          <p:nvPr>
            <p:ph type="title"/>
          </p:nvPr>
        </p:nvSpPr>
        <p:spPr>
          <a:xfrm>
            <a:off x="457200" y="274638"/>
            <a:ext cx="8219256" cy="706090"/>
          </a:xfrm>
        </p:spPr>
        <p:txBody>
          <a:bodyPr>
            <a:normAutofit/>
          </a:bodyPr>
          <a:lstStyle>
            <a:lvl1pPr>
              <a:defRPr sz="4000">
                <a:solidFill>
                  <a:srgbClr val="002060"/>
                </a:solidFill>
              </a:defRPr>
            </a:lvl1pPr>
          </a:lstStyle>
          <a:p>
            <a:endParaRPr lang="en-US" dirty="0"/>
          </a:p>
        </p:txBody>
      </p:sp>
    </p:spTree>
    <p:extLst>
      <p:ext uri="{BB962C8B-B14F-4D97-AF65-F5344CB8AC3E}">
        <p14:creationId xmlns:p14="http://schemas.microsoft.com/office/powerpoint/2010/main" val="2923651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61AB5-F8B0-4567-B95D-C4F28BF93CCD}"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94D2F-B792-403F-9F01-436A14C93A39}" type="slidenum">
              <a:rPr lang="en-US" smtClean="0"/>
              <a:pPr/>
              <a:t>‹#›</a:t>
            </a:fld>
            <a:endParaRPr lang="en-US"/>
          </a:p>
        </p:txBody>
      </p:sp>
    </p:spTree>
    <p:extLst>
      <p:ext uri="{BB962C8B-B14F-4D97-AF65-F5344CB8AC3E}">
        <p14:creationId xmlns:p14="http://schemas.microsoft.com/office/powerpoint/2010/main" val="76994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2209799"/>
          </a:xfrm>
        </p:spPr>
        <p:txBody>
          <a:bodyPr>
            <a:normAutofit fontScale="90000"/>
          </a:bodyPr>
          <a:lstStyle/>
          <a:p>
            <a:r>
              <a:rPr lang="en-US" dirty="0"/>
              <a:t>Research Methods &amp; Project Management</a:t>
            </a:r>
            <a:br>
              <a:rPr lang="en-US" dirty="0"/>
            </a:br>
            <a:r>
              <a:rPr lang="en-US" dirty="0">
                <a:solidFill>
                  <a:schemeClr val="accent2">
                    <a:lumMod val="75000"/>
                  </a:schemeClr>
                </a:solidFill>
              </a:rPr>
              <a:t>S</a:t>
            </a:r>
            <a:r>
              <a:rPr lang="en-US" sz="4000" dirty="0">
                <a:solidFill>
                  <a:schemeClr val="accent2">
                    <a:lumMod val="75000"/>
                  </a:schemeClr>
                </a:solidFill>
              </a:rPr>
              <a:t>ystematic review as a research method</a:t>
            </a:r>
          </a:p>
        </p:txBody>
      </p:sp>
      <p:sp>
        <p:nvSpPr>
          <p:cNvPr id="3" name="Subtitle 2"/>
          <p:cNvSpPr>
            <a:spLocks noGrp="1"/>
          </p:cNvSpPr>
          <p:nvPr>
            <p:ph type="subTitle" idx="1"/>
          </p:nvPr>
        </p:nvSpPr>
        <p:spPr>
          <a:xfrm>
            <a:off x="1371600" y="4653136"/>
            <a:ext cx="6400800" cy="1671464"/>
          </a:xfrm>
        </p:spPr>
        <p:txBody>
          <a:bodyPr>
            <a:normAutofit/>
          </a:bodyPr>
          <a:lstStyle/>
          <a:p>
            <a:r>
              <a:rPr lang="en-US" dirty="0"/>
              <a:t>M. Tsiknakis</a:t>
            </a:r>
          </a:p>
        </p:txBody>
      </p:sp>
      <p:sp>
        <p:nvSpPr>
          <p:cNvPr id="4" name="TextBox 3"/>
          <p:cNvSpPr txBox="1">
            <a:spLocks noChangeArrowheads="1"/>
          </p:cNvSpPr>
          <p:nvPr/>
        </p:nvSpPr>
        <p:spPr bwMode="auto">
          <a:xfrm>
            <a:off x="0" y="6515497"/>
            <a:ext cx="9144000" cy="369887"/>
          </a:xfrm>
          <a:prstGeom prst="rect">
            <a:avLst/>
          </a:prstGeom>
          <a:solidFill>
            <a:schemeClr val="bg1">
              <a:lumMod val="85000"/>
            </a:schemeClr>
          </a:solidFill>
          <a:ln w="9525">
            <a:noFill/>
            <a:miter lim="800000"/>
            <a:headEnd/>
            <a:tailEnd/>
          </a:ln>
        </p:spPr>
        <p:txBody>
          <a:bodyPr>
            <a:spAutoFit/>
          </a:bodyPr>
          <a:lstStyle/>
          <a:p>
            <a:pPr algn="ctr" eaLnBrk="1" hangingPunct="1"/>
            <a:r>
              <a:rPr lang="en-US" dirty="0">
                <a:solidFill>
                  <a:srgbClr val="002060"/>
                </a:solidFill>
              </a:rPr>
              <a:t>Postgraduate Course on “Informatics and Multimedia”, Fall 20</a:t>
            </a:r>
            <a:r>
              <a:rPr lang="el-GR" dirty="0">
                <a:solidFill>
                  <a:srgbClr val="002060"/>
                </a:solidFill>
              </a:rPr>
              <a:t>2</a:t>
            </a:r>
            <a:r>
              <a:rPr lang="en-US" dirty="0">
                <a:solidFill>
                  <a:srgbClr val="002060"/>
                </a:solidFill>
              </a:rPr>
              <a:t>5</a:t>
            </a:r>
            <a:endParaRPr lang="el-GR" dirty="0">
              <a:solidFill>
                <a:srgbClr val="002060"/>
              </a:solidFill>
            </a:endParaRPr>
          </a:p>
        </p:txBody>
      </p:sp>
    </p:spTree>
    <p:extLst>
      <p:ext uri="{BB962C8B-B14F-4D97-AF65-F5344CB8AC3E}">
        <p14:creationId xmlns:p14="http://schemas.microsoft.com/office/powerpoint/2010/main" val="318546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Background. The </a:t>
            </a:r>
            <a:r>
              <a:rPr lang="en-US" sz="2400" dirty="0">
                <a:solidFill>
                  <a:srgbClr val="7030A0"/>
                </a:solidFill>
              </a:rPr>
              <a:t>rationale</a:t>
            </a:r>
            <a:r>
              <a:rPr lang="en-US" sz="2400" dirty="0"/>
              <a:t> for the survey;</a:t>
            </a:r>
          </a:p>
          <a:p>
            <a:r>
              <a:rPr lang="en-US" sz="2400" dirty="0"/>
              <a:t>The (</a:t>
            </a:r>
            <a:r>
              <a:rPr lang="en-US" sz="2400" dirty="0">
                <a:solidFill>
                  <a:srgbClr val="7030A0"/>
                </a:solidFill>
              </a:rPr>
              <a:t>research) questions</a:t>
            </a:r>
            <a:r>
              <a:rPr lang="en-US" sz="2400" dirty="0"/>
              <a:t> that the review is intended to answer;</a:t>
            </a:r>
          </a:p>
          <a:p>
            <a:r>
              <a:rPr lang="en-US" sz="2400" dirty="0"/>
              <a:t>The strategy that will be used to </a:t>
            </a:r>
            <a:r>
              <a:rPr lang="en-US" sz="2400" dirty="0">
                <a:solidFill>
                  <a:srgbClr val="7030A0"/>
                </a:solidFill>
              </a:rPr>
              <a:t>search for primary studies </a:t>
            </a:r>
            <a:r>
              <a:rPr lang="en-US" sz="2400" dirty="0"/>
              <a:t>including </a:t>
            </a:r>
            <a:r>
              <a:rPr lang="en-US" sz="2400" dirty="0">
                <a:solidFill>
                  <a:srgbClr val="7030A0"/>
                </a:solidFill>
              </a:rPr>
              <a:t>search terms and resources to be searched </a:t>
            </a:r>
            <a:r>
              <a:rPr lang="en-US" sz="2400" dirty="0"/>
              <a:t>(databases, specific journals, and conference proceedings);</a:t>
            </a:r>
          </a:p>
          <a:p>
            <a:r>
              <a:rPr lang="en-US" sz="2400" dirty="0">
                <a:solidFill>
                  <a:srgbClr val="7030A0"/>
                </a:solidFill>
              </a:rPr>
              <a:t>Primary study selection criteria </a:t>
            </a:r>
            <a:r>
              <a:rPr lang="en-US" sz="2400" dirty="0"/>
              <a:t>determine criteria for including in, or excluding a study from the review;</a:t>
            </a:r>
          </a:p>
          <a:p>
            <a:r>
              <a:rPr lang="en-US" sz="2400" dirty="0">
                <a:solidFill>
                  <a:srgbClr val="7030A0"/>
                </a:solidFill>
              </a:rPr>
              <a:t>Data extraction strategy</a:t>
            </a:r>
            <a:r>
              <a:rPr lang="en-US" sz="2400" dirty="0"/>
              <a:t>. This should define how the information required from each primary study would be obtained;</a:t>
            </a:r>
          </a:p>
          <a:p>
            <a:r>
              <a:rPr lang="en-US" sz="2400" dirty="0">
                <a:solidFill>
                  <a:srgbClr val="7030A0"/>
                </a:solidFill>
              </a:rPr>
              <a:t>Synthesis of the extracted data</a:t>
            </a:r>
            <a:r>
              <a:rPr lang="en-US" sz="2400" dirty="0"/>
              <a:t>. This should define the synthesis strategy.</a:t>
            </a:r>
          </a:p>
        </p:txBody>
      </p:sp>
      <p:sp>
        <p:nvSpPr>
          <p:cNvPr id="3" name="Title 2"/>
          <p:cNvSpPr>
            <a:spLocks noGrp="1"/>
          </p:cNvSpPr>
          <p:nvPr>
            <p:ph type="title"/>
          </p:nvPr>
        </p:nvSpPr>
        <p:spPr/>
        <p:txBody>
          <a:bodyPr>
            <a:noAutofit/>
          </a:bodyPr>
          <a:lstStyle/>
          <a:p>
            <a:r>
              <a:rPr lang="en-US" dirty="0"/>
              <a:t>Components of the review protocol</a:t>
            </a:r>
          </a:p>
        </p:txBody>
      </p:sp>
    </p:spTree>
    <p:extLst>
      <p:ext uri="{BB962C8B-B14F-4D97-AF65-F5344CB8AC3E}">
        <p14:creationId xmlns:p14="http://schemas.microsoft.com/office/powerpoint/2010/main" val="283169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42913" indent="-442913"/>
            <a:r>
              <a:rPr lang="en-US" dirty="0">
                <a:solidFill>
                  <a:srgbClr val="7030A0"/>
                </a:solidFill>
              </a:rPr>
              <a:t>Find</a:t>
            </a:r>
            <a:r>
              <a:rPr lang="en-US" dirty="0"/>
              <a:t> as many </a:t>
            </a:r>
            <a:r>
              <a:rPr lang="en-US" dirty="0">
                <a:solidFill>
                  <a:srgbClr val="7030A0"/>
                </a:solidFill>
              </a:rPr>
              <a:t>primary studies </a:t>
            </a:r>
            <a:r>
              <a:rPr lang="en-US" dirty="0"/>
              <a:t>related to the </a:t>
            </a:r>
            <a:r>
              <a:rPr lang="en-US" dirty="0">
                <a:solidFill>
                  <a:srgbClr val="7030A0"/>
                </a:solidFill>
              </a:rPr>
              <a:t>research question</a:t>
            </a:r>
            <a:r>
              <a:rPr lang="en-US" dirty="0"/>
              <a:t> as possible using </a:t>
            </a:r>
            <a:r>
              <a:rPr lang="en-US" dirty="0">
                <a:solidFill>
                  <a:srgbClr val="7030A0"/>
                </a:solidFill>
              </a:rPr>
              <a:t>an unbiased </a:t>
            </a:r>
            <a:r>
              <a:rPr lang="en-US" dirty="0"/>
              <a:t>search strategy. </a:t>
            </a:r>
          </a:p>
          <a:p>
            <a:pPr marL="442913" indent="-442913"/>
            <a:r>
              <a:rPr lang="en-US" dirty="0"/>
              <a:t>For example, it is necessary to avoid language bias.</a:t>
            </a:r>
          </a:p>
          <a:p>
            <a:pPr marL="741363" lvl="1" indent="-442913"/>
            <a:r>
              <a:rPr lang="en-US" dirty="0">
                <a:solidFill>
                  <a:srgbClr val="7030A0"/>
                </a:solidFill>
              </a:rPr>
              <a:t>Publication bias </a:t>
            </a:r>
            <a:r>
              <a:rPr lang="en-US" dirty="0"/>
              <a:t>refers to the problem that </a:t>
            </a:r>
            <a:r>
              <a:rPr lang="en-US" i="1" dirty="0">
                <a:solidFill>
                  <a:srgbClr val="7030A0"/>
                </a:solidFill>
              </a:rPr>
              <a:t>positive</a:t>
            </a:r>
            <a:r>
              <a:rPr lang="en-US" i="1" dirty="0"/>
              <a:t> </a:t>
            </a:r>
            <a:r>
              <a:rPr lang="en-US" dirty="0"/>
              <a:t>results are more likely to be published than </a:t>
            </a:r>
            <a:r>
              <a:rPr lang="en-US" i="1" dirty="0">
                <a:solidFill>
                  <a:srgbClr val="7030A0"/>
                </a:solidFill>
              </a:rPr>
              <a:t>negative</a:t>
            </a:r>
            <a:r>
              <a:rPr lang="en-US" i="1" dirty="0"/>
              <a:t> </a:t>
            </a:r>
            <a:r>
              <a:rPr lang="en-US" dirty="0"/>
              <a:t>results.</a:t>
            </a:r>
          </a:p>
          <a:p>
            <a:endParaRPr lang="en-US" dirty="0"/>
          </a:p>
        </p:txBody>
      </p:sp>
      <p:sp>
        <p:nvSpPr>
          <p:cNvPr id="3" name="Title 2"/>
          <p:cNvSpPr>
            <a:spLocks noGrp="1"/>
          </p:cNvSpPr>
          <p:nvPr>
            <p:ph type="title"/>
          </p:nvPr>
        </p:nvSpPr>
        <p:spPr/>
        <p:txBody>
          <a:bodyPr>
            <a:noAutofit/>
          </a:bodyPr>
          <a:lstStyle/>
          <a:p>
            <a:pPr marL="0" indent="0"/>
            <a:r>
              <a:rPr lang="en-US" sz="4000" dirty="0"/>
              <a:t>Conducting the review</a:t>
            </a:r>
            <a:br>
              <a:rPr lang="en-US" sz="3200" dirty="0"/>
            </a:br>
            <a:r>
              <a:rPr lang="en-US" sz="3200" dirty="0">
                <a:solidFill>
                  <a:srgbClr val="7030A0"/>
                </a:solidFill>
              </a:rPr>
              <a:t>Identification of research</a:t>
            </a:r>
          </a:p>
        </p:txBody>
      </p:sp>
    </p:spTree>
    <p:extLst>
      <p:ext uri="{BB962C8B-B14F-4D97-AF65-F5344CB8AC3E}">
        <p14:creationId xmlns:p14="http://schemas.microsoft.com/office/powerpoint/2010/main" val="101943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214422"/>
            <a:ext cx="8186766" cy="1781172"/>
          </a:xfrm>
        </p:spPr>
        <p:txBody>
          <a:bodyPr>
            <a:normAutofit/>
          </a:bodyPr>
          <a:lstStyle/>
          <a:p>
            <a:pPr marL="442913" indent="-442913"/>
            <a:r>
              <a:rPr lang="en-US" dirty="0"/>
              <a:t>Study selection criteria are intended to identify those primary studies that </a:t>
            </a:r>
            <a:r>
              <a:rPr lang="en-US" u="sng" dirty="0">
                <a:solidFill>
                  <a:srgbClr val="0070C0"/>
                </a:solidFill>
              </a:rPr>
              <a:t>provide direct evidence </a:t>
            </a:r>
            <a:r>
              <a:rPr lang="en-US" u="sng" dirty="0"/>
              <a:t>about the research question</a:t>
            </a:r>
            <a:r>
              <a:rPr lang="en-US" dirty="0"/>
              <a:t>.</a:t>
            </a:r>
          </a:p>
        </p:txBody>
      </p:sp>
      <p:sp>
        <p:nvSpPr>
          <p:cNvPr id="3" name="Title 2"/>
          <p:cNvSpPr>
            <a:spLocks noGrp="1"/>
          </p:cNvSpPr>
          <p:nvPr>
            <p:ph type="title"/>
          </p:nvPr>
        </p:nvSpPr>
        <p:spPr/>
        <p:txBody>
          <a:bodyPr>
            <a:noAutofit/>
          </a:bodyPr>
          <a:lstStyle/>
          <a:p>
            <a:pPr marL="0" indent="0"/>
            <a:r>
              <a:rPr lang="en-US" dirty="0"/>
              <a:t>Conducting the review</a:t>
            </a:r>
            <a:br>
              <a:rPr lang="en-US" sz="3200" dirty="0"/>
            </a:br>
            <a:r>
              <a:rPr lang="en-US" sz="3200" dirty="0">
                <a:solidFill>
                  <a:srgbClr val="7030A0"/>
                </a:solidFill>
              </a:rPr>
              <a:t>Study selection</a:t>
            </a:r>
          </a:p>
        </p:txBody>
      </p:sp>
      <p:pic>
        <p:nvPicPr>
          <p:cNvPr id="13316" name="Picture 4" descr="http://www.springerimages.com/img/Images/BMC/MEDIUM_1472-6904-9-4-1.jpg"/>
          <p:cNvPicPr>
            <a:picLocks noChangeAspect="1" noChangeArrowheads="1"/>
          </p:cNvPicPr>
          <p:nvPr/>
        </p:nvPicPr>
        <p:blipFill>
          <a:blip r:embed="rId2" cstate="print"/>
          <a:srcRect/>
          <a:stretch>
            <a:fillRect/>
          </a:stretch>
        </p:blipFill>
        <p:spPr bwMode="auto">
          <a:xfrm>
            <a:off x="4809531" y="2889480"/>
            <a:ext cx="4329929" cy="3968520"/>
          </a:xfrm>
          <a:prstGeom prst="rect">
            <a:avLst/>
          </a:prstGeom>
          <a:noFill/>
        </p:spPr>
      </p:pic>
      <p:sp>
        <p:nvSpPr>
          <p:cNvPr id="6" name="Content Placeholder 1"/>
          <p:cNvSpPr txBox="1">
            <a:spLocks/>
          </p:cNvSpPr>
          <p:nvPr/>
        </p:nvSpPr>
        <p:spPr>
          <a:xfrm>
            <a:off x="361180" y="3068960"/>
            <a:ext cx="4498852" cy="3352808"/>
          </a:xfrm>
          <a:prstGeom prst="rect">
            <a:avLst/>
          </a:prstGeom>
          <a:noFill/>
          <a:scene3d>
            <a:camera prst="orthographicFront"/>
            <a:lightRig rig="threePt" dir="t"/>
          </a:scene3d>
          <a:sp3d>
            <a:bevelT prst="relaxedInset"/>
          </a:sp3d>
        </p:spPr>
        <p:txBody>
          <a:bodyPr vert="horz" lIns="91440" tIns="45720" rIns="91440" bIns="45720" rtlCol="0">
            <a:normAutofit/>
          </a:bodyPr>
          <a:lstStyle/>
          <a:p>
            <a:pPr marL="442913" marR="0" lvl="0" indent="-442913" algn="l" defTabSz="914400" rtl="0" eaLnBrk="1" fontAlgn="auto" latinLnBrk="0" hangingPunct="1">
              <a:lnSpc>
                <a:spcPct val="100000"/>
              </a:lnSpc>
              <a:spcBef>
                <a:spcPct val="20000"/>
              </a:spcBef>
              <a:spcAft>
                <a:spcPts val="0"/>
              </a:spcAft>
              <a:buClr>
                <a:srgbClr val="002060"/>
              </a:buClr>
              <a:buSzPct val="80000"/>
              <a:buFont typeface="Wingdings" pitchFamily="2" charset="2"/>
              <a:buChar char="q"/>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In order to reduce the likelihood of bias, </a:t>
            </a:r>
            <a:r>
              <a:rPr kumimoji="0" lang="en-US" sz="3200" b="0" i="0" u="none" strike="noStrike" kern="1200" cap="none" spc="0" normalizeH="0" baseline="0" noProof="0" dirty="0">
                <a:ln>
                  <a:noFill/>
                </a:ln>
                <a:solidFill>
                  <a:srgbClr val="0070C0"/>
                </a:solidFill>
                <a:effectLst/>
                <a:uLnTx/>
                <a:uFillTx/>
                <a:latin typeface="+mn-lt"/>
                <a:ea typeface="+mn-ea"/>
                <a:cs typeface="+mn-cs"/>
              </a:rPr>
              <a:t>selection criteria </a:t>
            </a:r>
            <a:r>
              <a:rPr kumimoji="0" lang="en-US" sz="3200" b="0" i="0" u="none" strike="noStrike" kern="1200" cap="none" spc="0" normalizeH="0" baseline="0" noProof="0" dirty="0">
                <a:ln>
                  <a:noFill/>
                </a:ln>
                <a:solidFill>
                  <a:schemeClr val="tx1"/>
                </a:solidFill>
                <a:effectLst/>
                <a:uLnTx/>
                <a:uFillTx/>
                <a:latin typeface="+mn-lt"/>
                <a:ea typeface="+mn-ea"/>
                <a:cs typeface="+mn-cs"/>
              </a:rPr>
              <a:t>should be decided </a:t>
            </a:r>
            <a:r>
              <a:rPr kumimoji="0" lang="en-US" sz="3200" b="0" i="0" u="none" strike="noStrike" kern="1200" cap="none" spc="0" normalizeH="0" baseline="0" noProof="0" dirty="0">
                <a:ln>
                  <a:noFill/>
                </a:ln>
                <a:solidFill>
                  <a:srgbClr val="0070C0"/>
                </a:solidFill>
                <a:effectLst/>
                <a:uLnTx/>
                <a:uFillTx/>
                <a:latin typeface="+mn-lt"/>
                <a:ea typeface="+mn-ea"/>
                <a:cs typeface="+mn-cs"/>
              </a:rPr>
              <a:t>during the protocol definition</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96495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442913" indent="-442913"/>
            <a:r>
              <a:rPr lang="en-US" dirty="0"/>
              <a:t>Design the data </a:t>
            </a:r>
            <a:r>
              <a:rPr lang="en-US" b="1" dirty="0"/>
              <a:t>extraction forms</a:t>
            </a:r>
            <a:r>
              <a:rPr lang="en-US" dirty="0"/>
              <a:t> to accurately collect all the </a:t>
            </a:r>
            <a:r>
              <a:rPr lang="en-US" dirty="0">
                <a:solidFill>
                  <a:srgbClr val="0070C0"/>
                </a:solidFill>
              </a:rPr>
              <a:t>information needed </a:t>
            </a:r>
            <a:r>
              <a:rPr lang="en-US" dirty="0"/>
              <a:t>to</a:t>
            </a:r>
            <a:r>
              <a:rPr lang="en-US" dirty="0">
                <a:solidFill>
                  <a:srgbClr val="0070C0"/>
                </a:solidFill>
              </a:rPr>
              <a:t> address the review questions </a:t>
            </a:r>
            <a:r>
              <a:rPr lang="en-US" dirty="0"/>
              <a:t>and the study quality criteria.</a:t>
            </a:r>
          </a:p>
          <a:p>
            <a:pPr lvl="1"/>
            <a:r>
              <a:rPr lang="en-US" dirty="0"/>
              <a:t>Title, authors, journal etc.</a:t>
            </a:r>
          </a:p>
          <a:p>
            <a:pPr lvl="1"/>
            <a:r>
              <a:rPr lang="en-US" dirty="0"/>
              <a:t>Date of data extraction</a:t>
            </a:r>
          </a:p>
          <a:p>
            <a:pPr lvl="1"/>
            <a:r>
              <a:rPr lang="en-US" u="sng" dirty="0"/>
              <a:t>Questions needed to be answered</a:t>
            </a:r>
          </a:p>
          <a:p>
            <a:pPr lvl="1"/>
            <a:r>
              <a:rPr lang="en-US" dirty="0"/>
              <a:t>Additional notes</a:t>
            </a:r>
          </a:p>
          <a:p>
            <a:pPr lvl="1"/>
            <a:endParaRPr lang="el-GR" dirty="0"/>
          </a:p>
        </p:txBody>
      </p:sp>
      <p:sp>
        <p:nvSpPr>
          <p:cNvPr id="3" name="2 - Τίτλος"/>
          <p:cNvSpPr>
            <a:spLocks noGrp="1"/>
          </p:cNvSpPr>
          <p:nvPr>
            <p:ph type="title"/>
          </p:nvPr>
        </p:nvSpPr>
        <p:spPr/>
        <p:txBody>
          <a:bodyPr>
            <a:noAutofit/>
          </a:bodyPr>
          <a:lstStyle/>
          <a:p>
            <a:r>
              <a:rPr lang="en-US" sz="4000" dirty="0"/>
              <a:t>Conducting the review</a:t>
            </a:r>
            <a:br>
              <a:rPr lang="en-US" sz="3200" dirty="0"/>
            </a:br>
            <a:r>
              <a:rPr lang="en-US" sz="3200" dirty="0">
                <a:solidFill>
                  <a:srgbClr val="7030A0"/>
                </a:solidFill>
              </a:rPr>
              <a:t>Data Extraction - Analysis</a:t>
            </a:r>
            <a:endParaRPr lang="el-GR" sz="3200" dirty="0">
              <a:solidFill>
                <a:srgbClr val="7030A0"/>
              </a:solidFill>
            </a:endParaRPr>
          </a:p>
        </p:txBody>
      </p:sp>
    </p:spTree>
    <p:extLst>
      <p:ext uri="{BB962C8B-B14F-4D97-AF65-F5344CB8AC3E}">
        <p14:creationId xmlns:p14="http://schemas.microsoft.com/office/powerpoint/2010/main" val="363320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442913" indent="-442913"/>
            <a:r>
              <a:rPr lang="en-US" dirty="0"/>
              <a:t>Extracted information about the studies should be </a:t>
            </a:r>
            <a:r>
              <a:rPr lang="en-US" dirty="0">
                <a:solidFill>
                  <a:srgbClr val="0070C0"/>
                </a:solidFill>
              </a:rPr>
              <a:t>tabulated in a manner consistent with the review question</a:t>
            </a:r>
            <a:r>
              <a:rPr lang="en-US" b="1" dirty="0"/>
              <a:t>.</a:t>
            </a:r>
          </a:p>
          <a:p>
            <a:pPr marL="442913" indent="-442913"/>
            <a:r>
              <a:rPr lang="en-US" dirty="0"/>
              <a:t>Tables should be structured to highlight </a:t>
            </a:r>
            <a:r>
              <a:rPr lang="en-US" dirty="0">
                <a:solidFill>
                  <a:srgbClr val="0070C0"/>
                </a:solidFill>
              </a:rPr>
              <a:t>similarities</a:t>
            </a:r>
            <a:r>
              <a:rPr lang="en-US" dirty="0"/>
              <a:t> and </a:t>
            </a:r>
            <a:r>
              <a:rPr lang="en-US" dirty="0">
                <a:solidFill>
                  <a:srgbClr val="0070C0"/>
                </a:solidFill>
              </a:rPr>
              <a:t>difference</a:t>
            </a:r>
            <a:r>
              <a:rPr lang="en-US" dirty="0"/>
              <a:t> </a:t>
            </a:r>
            <a:r>
              <a:rPr lang="en-GB" dirty="0"/>
              <a:t>between study outcomes.</a:t>
            </a:r>
          </a:p>
          <a:p>
            <a:pPr marL="442913" indent="-442913"/>
            <a:r>
              <a:rPr lang="en-GB" dirty="0"/>
              <a:t>Study outcomes must be </a:t>
            </a:r>
            <a:r>
              <a:rPr lang="en-US" dirty="0"/>
              <a:t>presented in a </a:t>
            </a:r>
            <a:r>
              <a:rPr lang="en-US" dirty="0">
                <a:solidFill>
                  <a:srgbClr val="0070C0"/>
                </a:solidFill>
              </a:rPr>
              <a:t>comparable way</a:t>
            </a:r>
            <a:r>
              <a:rPr lang="en-US" dirty="0"/>
              <a:t>.</a:t>
            </a:r>
          </a:p>
          <a:p>
            <a:pPr lvl="1"/>
            <a:r>
              <a:rPr lang="en-US" dirty="0"/>
              <a:t>Binary: yes/ no</a:t>
            </a:r>
          </a:p>
          <a:p>
            <a:pPr lvl="1"/>
            <a:r>
              <a:rPr lang="en-US" dirty="0"/>
              <a:t>Numerical measures: Mean difference, etc.</a:t>
            </a:r>
            <a:endParaRPr lang="el-GR" dirty="0"/>
          </a:p>
        </p:txBody>
      </p:sp>
      <p:sp>
        <p:nvSpPr>
          <p:cNvPr id="3" name="2 - Τίτλος"/>
          <p:cNvSpPr>
            <a:spLocks noGrp="1"/>
          </p:cNvSpPr>
          <p:nvPr>
            <p:ph type="title"/>
          </p:nvPr>
        </p:nvSpPr>
        <p:spPr/>
        <p:txBody>
          <a:bodyPr>
            <a:noAutofit/>
          </a:bodyPr>
          <a:lstStyle/>
          <a:p>
            <a:r>
              <a:rPr lang="en-US" sz="4000" dirty="0"/>
              <a:t>Conducting the review</a:t>
            </a:r>
            <a:br>
              <a:rPr lang="en-US" sz="3200" dirty="0"/>
            </a:br>
            <a:r>
              <a:rPr lang="en-US" sz="3200" dirty="0">
                <a:solidFill>
                  <a:srgbClr val="7030A0"/>
                </a:solidFill>
              </a:rPr>
              <a:t>Data synthesis</a:t>
            </a:r>
            <a:endParaRPr lang="el-GR" sz="3200" dirty="0">
              <a:solidFill>
                <a:srgbClr val="7030A0"/>
              </a:solidFill>
            </a:endParaRPr>
          </a:p>
        </p:txBody>
      </p:sp>
    </p:spTree>
    <p:extLst>
      <p:ext uri="{BB962C8B-B14F-4D97-AF65-F5344CB8AC3E}">
        <p14:creationId xmlns:p14="http://schemas.microsoft.com/office/powerpoint/2010/main" val="56677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marL="442913" indent="-442913"/>
            <a:r>
              <a:rPr lang="en-US" dirty="0"/>
              <a:t>Journal or thesis ?</a:t>
            </a:r>
          </a:p>
          <a:p>
            <a:pPr marL="442913" indent="-442913"/>
            <a:r>
              <a:rPr lang="en-US" dirty="0"/>
              <a:t>Title</a:t>
            </a:r>
          </a:p>
          <a:p>
            <a:pPr marL="442913" indent="-442913"/>
            <a:r>
              <a:rPr lang="en-US" dirty="0"/>
              <a:t>Authors</a:t>
            </a:r>
          </a:p>
          <a:p>
            <a:pPr marL="442913" indent="-442913"/>
            <a:r>
              <a:rPr lang="en-US" dirty="0"/>
              <a:t>Executive summary or structured abstract</a:t>
            </a:r>
          </a:p>
          <a:p>
            <a:pPr lvl="1"/>
            <a:r>
              <a:rPr lang="en-US" dirty="0"/>
              <a:t>Context/Background (importance of the search)</a:t>
            </a:r>
          </a:p>
          <a:p>
            <a:pPr lvl="1"/>
            <a:r>
              <a:rPr lang="en-US" dirty="0"/>
              <a:t>Objectives (questions addressed)</a:t>
            </a:r>
          </a:p>
          <a:p>
            <a:pPr lvl="1"/>
            <a:r>
              <a:rPr lang="en-US" dirty="0"/>
              <a:t>Methods (data sources, study selection etc.)</a:t>
            </a:r>
          </a:p>
          <a:p>
            <a:pPr lvl="1"/>
            <a:r>
              <a:rPr lang="en-US" dirty="0"/>
              <a:t>Results (main findings)</a:t>
            </a:r>
          </a:p>
          <a:p>
            <a:pPr lvl="1"/>
            <a:r>
              <a:rPr lang="en-US" dirty="0"/>
              <a:t>Conclusions (implications for future research)</a:t>
            </a:r>
          </a:p>
          <a:p>
            <a:pPr marL="442913" indent="-442913"/>
            <a:r>
              <a:rPr lang="en-US" dirty="0"/>
              <a:t>Background</a:t>
            </a:r>
          </a:p>
          <a:p>
            <a:pPr lvl="1"/>
            <a:endParaRPr lang="en-US" dirty="0"/>
          </a:p>
        </p:txBody>
      </p:sp>
      <p:sp>
        <p:nvSpPr>
          <p:cNvPr id="3" name="2 - Τίτλος"/>
          <p:cNvSpPr>
            <a:spLocks noGrp="1"/>
          </p:cNvSpPr>
          <p:nvPr>
            <p:ph type="title"/>
          </p:nvPr>
        </p:nvSpPr>
        <p:spPr/>
        <p:txBody>
          <a:bodyPr>
            <a:noAutofit/>
          </a:bodyPr>
          <a:lstStyle/>
          <a:p>
            <a:r>
              <a:rPr lang="en-US" sz="4000" dirty="0"/>
              <a:t>Reporting the review 1/4</a:t>
            </a:r>
            <a:endParaRPr lang="el-GR" sz="4000" dirty="0"/>
          </a:p>
        </p:txBody>
      </p:sp>
    </p:spTree>
    <p:extLst>
      <p:ext uri="{BB962C8B-B14F-4D97-AF65-F5344CB8AC3E}">
        <p14:creationId xmlns:p14="http://schemas.microsoft.com/office/powerpoint/2010/main" val="30874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442913" indent="-442913"/>
            <a:r>
              <a:rPr lang="en-US" dirty="0"/>
              <a:t>Review questions</a:t>
            </a:r>
          </a:p>
          <a:p>
            <a:pPr marL="442913" indent="-442913"/>
            <a:r>
              <a:rPr lang="en-US" dirty="0"/>
              <a:t>Review methods</a:t>
            </a:r>
          </a:p>
          <a:p>
            <a:pPr lvl="1"/>
            <a:r>
              <a:rPr lang="en-US" dirty="0"/>
              <a:t>Data sources and search strategy</a:t>
            </a:r>
          </a:p>
          <a:p>
            <a:pPr lvl="1"/>
            <a:r>
              <a:rPr lang="en-US" dirty="0"/>
              <a:t>Study selection</a:t>
            </a:r>
          </a:p>
          <a:p>
            <a:pPr lvl="1"/>
            <a:r>
              <a:rPr lang="en-US" dirty="0"/>
              <a:t>Study quality assessment</a:t>
            </a:r>
          </a:p>
          <a:p>
            <a:pPr lvl="1"/>
            <a:r>
              <a:rPr lang="en-US" dirty="0"/>
              <a:t>Data extraction</a:t>
            </a:r>
          </a:p>
          <a:p>
            <a:pPr lvl="1"/>
            <a:r>
              <a:rPr lang="en-US" dirty="0"/>
              <a:t>Data synthesis</a:t>
            </a:r>
          </a:p>
          <a:p>
            <a:pPr marL="442913" indent="-442913"/>
            <a:r>
              <a:rPr lang="en-US" dirty="0"/>
              <a:t>Results:</a:t>
            </a:r>
          </a:p>
          <a:p>
            <a:pPr lvl="1"/>
            <a:r>
              <a:rPr lang="en-GB" dirty="0"/>
              <a:t>Description/ classification of primary studies</a:t>
            </a:r>
          </a:p>
          <a:p>
            <a:pPr lvl="1"/>
            <a:r>
              <a:rPr lang="en-US" dirty="0"/>
              <a:t>Results of any quantitative summaries</a:t>
            </a:r>
          </a:p>
          <a:p>
            <a:pPr lvl="1"/>
            <a:endParaRPr lang="en-US" dirty="0"/>
          </a:p>
        </p:txBody>
      </p:sp>
      <p:sp>
        <p:nvSpPr>
          <p:cNvPr id="3" name="2 - Τίτλος"/>
          <p:cNvSpPr>
            <a:spLocks noGrp="1"/>
          </p:cNvSpPr>
          <p:nvPr>
            <p:ph type="title"/>
          </p:nvPr>
        </p:nvSpPr>
        <p:spPr/>
        <p:txBody>
          <a:bodyPr>
            <a:noAutofit/>
          </a:bodyPr>
          <a:lstStyle/>
          <a:p>
            <a:r>
              <a:rPr lang="en-US" sz="4000" dirty="0"/>
              <a:t>Reporting the review 2/4</a:t>
            </a:r>
            <a:endParaRPr lang="el-GR" sz="4000" dirty="0"/>
          </a:p>
        </p:txBody>
      </p:sp>
    </p:spTree>
    <p:extLst>
      <p:ext uri="{BB962C8B-B14F-4D97-AF65-F5344CB8AC3E}">
        <p14:creationId xmlns:p14="http://schemas.microsoft.com/office/powerpoint/2010/main" val="217860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n-US" dirty="0"/>
              <a:t>Discussion</a:t>
            </a:r>
          </a:p>
          <a:p>
            <a:pPr lvl="1"/>
            <a:r>
              <a:rPr lang="en-US" dirty="0"/>
              <a:t>Principal findings </a:t>
            </a:r>
          </a:p>
          <a:p>
            <a:pPr lvl="2"/>
            <a:r>
              <a:rPr lang="en-US" dirty="0"/>
              <a:t>These must correspond to the findings discussed in the results section</a:t>
            </a:r>
          </a:p>
          <a:p>
            <a:pPr lvl="1"/>
            <a:r>
              <a:rPr lang="en-US" dirty="0"/>
              <a:t>Strengths and Weaknesses </a:t>
            </a:r>
          </a:p>
          <a:p>
            <a:pPr lvl="2"/>
            <a:r>
              <a:rPr lang="en-US" dirty="0"/>
              <a:t>Strength and weaknesses of the evidence included in the review. Relation to other reviews, particularly considering any differences in quality </a:t>
            </a:r>
            <a:r>
              <a:rPr lang="en-GB" dirty="0"/>
              <a:t>and results.</a:t>
            </a:r>
          </a:p>
          <a:p>
            <a:pPr lvl="1"/>
            <a:r>
              <a:rPr lang="en-US" dirty="0"/>
              <a:t>Meaning of findings</a:t>
            </a:r>
          </a:p>
          <a:p>
            <a:pPr lvl="2"/>
            <a:r>
              <a:rPr lang="en-US" dirty="0"/>
              <a:t>Direction and magnitude of effect </a:t>
            </a:r>
            <a:r>
              <a:rPr lang="en-GB" dirty="0"/>
              <a:t>observed in summarised studies applicability/ generalizability of the findings.</a:t>
            </a:r>
            <a:endParaRPr lang="en-US" dirty="0"/>
          </a:p>
        </p:txBody>
      </p:sp>
      <p:sp>
        <p:nvSpPr>
          <p:cNvPr id="3" name="2 - Τίτλος"/>
          <p:cNvSpPr>
            <a:spLocks noGrp="1"/>
          </p:cNvSpPr>
          <p:nvPr>
            <p:ph type="title"/>
          </p:nvPr>
        </p:nvSpPr>
        <p:spPr/>
        <p:txBody>
          <a:bodyPr>
            <a:noAutofit/>
          </a:bodyPr>
          <a:lstStyle/>
          <a:p>
            <a:r>
              <a:rPr lang="en-US" sz="4000" dirty="0"/>
              <a:t>Reporting the review 3/4</a:t>
            </a:r>
            <a:endParaRPr lang="el-GR" sz="4000" dirty="0"/>
          </a:p>
        </p:txBody>
      </p:sp>
    </p:spTree>
    <p:extLst>
      <p:ext uri="{BB962C8B-B14F-4D97-AF65-F5344CB8AC3E}">
        <p14:creationId xmlns:p14="http://schemas.microsoft.com/office/powerpoint/2010/main" val="372413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442913" indent="-442913"/>
            <a:r>
              <a:rPr lang="en-US" dirty="0"/>
              <a:t>Conclusions</a:t>
            </a:r>
          </a:p>
          <a:p>
            <a:pPr marL="842963" lvl="2" indent="-442913"/>
            <a:r>
              <a:rPr lang="en-US" dirty="0"/>
              <a:t>Recommendation</a:t>
            </a:r>
          </a:p>
          <a:p>
            <a:pPr marL="842963" lvl="2" indent="-442913"/>
            <a:r>
              <a:rPr lang="en-US" dirty="0"/>
              <a:t>Practical implications for the research</a:t>
            </a:r>
          </a:p>
          <a:p>
            <a:pPr marL="842963" lvl="2" indent="-442913"/>
            <a:r>
              <a:rPr lang="en-US" dirty="0"/>
              <a:t>Unanswered/new questions for the future</a:t>
            </a:r>
          </a:p>
          <a:p>
            <a:pPr marL="442913" indent="-442913"/>
            <a:r>
              <a:rPr lang="en-US" dirty="0"/>
              <a:t>Acknowledgements</a:t>
            </a:r>
          </a:p>
          <a:p>
            <a:pPr marL="442913" indent="-442913"/>
            <a:r>
              <a:rPr lang="en-US" dirty="0"/>
              <a:t>Conflict of interest</a:t>
            </a:r>
          </a:p>
          <a:p>
            <a:pPr marL="442913" indent="-442913"/>
            <a:r>
              <a:rPr lang="en-US" dirty="0"/>
              <a:t>References and appendices</a:t>
            </a:r>
          </a:p>
        </p:txBody>
      </p:sp>
      <p:sp>
        <p:nvSpPr>
          <p:cNvPr id="3" name="2 - Τίτλος"/>
          <p:cNvSpPr>
            <a:spLocks noGrp="1"/>
          </p:cNvSpPr>
          <p:nvPr>
            <p:ph type="title"/>
          </p:nvPr>
        </p:nvSpPr>
        <p:spPr/>
        <p:txBody>
          <a:bodyPr>
            <a:noAutofit/>
          </a:bodyPr>
          <a:lstStyle/>
          <a:p>
            <a:r>
              <a:rPr lang="en-US" sz="4000" dirty="0"/>
              <a:t>Reporting the review 4/4</a:t>
            </a:r>
            <a:endParaRPr lang="el-GR" sz="4000" dirty="0"/>
          </a:p>
        </p:txBody>
      </p:sp>
    </p:spTree>
    <p:extLst>
      <p:ext uri="{BB962C8B-B14F-4D97-AF65-F5344CB8AC3E}">
        <p14:creationId xmlns:p14="http://schemas.microsoft.com/office/powerpoint/2010/main" val="1773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Example</a:t>
            </a:r>
            <a:endParaRPr lang="en-US" dirty="0"/>
          </a:p>
        </p:txBody>
      </p:sp>
      <p:pic>
        <p:nvPicPr>
          <p:cNvPr id="5" name="Picture 4"/>
          <p:cNvPicPr>
            <a:picLocks noChangeAspect="1"/>
          </p:cNvPicPr>
          <p:nvPr/>
        </p:nvPicPr>
        <p:blipFill>
          <a:blip r:embed="rId2"/>
          <a:stretch>
            <a:fillRect/>
          </a:stretch>
        </p:blipFill>
        <p:spPr>
          <a:xfrm>
            <a:off x="606639" y="1916832"/>
            <a:ext cx="7709777" cy="4248472"/>
          </a:xfrm>
          <a:prstGeom prst="rect">
            <a:avLst/>
          </a:prstGeom>
        </p:spPr>
      </p:pic>
      <p:sp>
        <p:nvSpPr>
          <p:cNvPr id="6" name="TextBox 5"/>
          <p:cNvSpPr txBox="1"/>
          <p:nvPr/>
        </p:nvSpPr>
        <p:spPr>
          <a:xfrm>
            <a:off x="0" y="1340768"/>
            <a:ext cx="9144000" cy="584775"/>
          </a:xfrm>
          <a:prstGeom prst="rect">
            <a:avLst/>
          </a:prstGeom>
          <a:solidFill>
            <a:schemeClr val="bg1">
              <a:lumMod val="85000"/>
            </a:schemeClr>
          </a:solidFill>
        </p:spPr>
        <p:txBody>
          <a:bodyPr wrap="square" rtlCol="0">
            <a:spAutoFit/>
          </a:bodyPr>
          <a:lstStyle/>
          <a:p>
            <a:r>
              <a:rPr lang="en-US" sz="1600" dirty="0"/>
              <a:t>A. Pampouchidou, Automatic Assessment of Depression Based on Visual Cues: A Systematic Review, Transactions of Affective Computing, 2017, DOI 10.1109/TAFFC.2017.2724035</a:t>
            </a:r>
            <a:endParaRPr lang="en-US" sz="1400" dirty="0"/>
          </a:p>
        </p:txBody>
      </p:sp>
      <p:sp>
        <p:nvSpPr>
          <p:cNvPr id="7" name="TextBox 6"/>
          <p:cNvSpPr txBox="1"/>
          <p:nvPr/>
        </p:nvSpPr>
        <p:spPr>
          <a:xfrm>
            <a:off x="0" y="6264744"/>
            <a:ext cx="9144000" cy="584775"/>
          </a:xfrm>
          <a:prstGeom prst="rect">
            <a:avLst/>
          </a:prstGeom>
          <a:noFill/>
        </p:spPr>
        <p:txBody>
          <a:bodyPr wrap="square" rtlCol="0">
            <a:spAutoFit/>
          </a:bodyPr>
          <a:lstStyle/>
          <a:p>
            <a:pPr algn="ctr"/>
            <a:r>
              <a:rPr lang="en-US" sz="1600" dirty="0"/>
              <a:t>Comparison of approaches for categorical assessment of depression grouped according to the dataset used, ranked within group based on Kappa</a:t>
            </a:r>
          </a:p>
        </p:txBody>
      </p:sp>
    </p:spTree>
    <p:extLst>
      <p:ext uri="{BB962C8B-B14F-4D97-AF65-F5344CB8AC3E}">
        <p14:creationId xmlns:p14="http://schemas.microsoft.com/office/powerpoint/2010/main" val="17068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2400" i="1" dirty="0"/>
              <a:t>"Indeed, one of my major complaints about the computer field is that whereas Newton could say, </a:t>
            </a:r>
            <a:r>
              <a:rPr lang="en-US" sz="2400" b="1" i="1" dirty="0"/>
              <a:t>"If I have seen a little farther than others, it is because I have stood on the shoulders of giants," </a:t>
            </a:r>
            <a:r>
              <a:rPr lang="en-US" sz="2400" i="1" dirty="0"/>
              <a:t>I am forced to say, "</a:t>
            </a:r>
            <a:r>
              <a:rPr lang="en-US" sz="2400" i="1" dirty="0">
                <a:solidFill>
                  <a:srgbClr val="7030A0"/>
                </a:solidFill>
              </a:rPr>
              <a:t>Today we stand on each other's feet.</a:t>
            </a:r>
            <a:r>
              <a:rPr lang="en-US" sz="2400" i="1" dirty="0"/>
              <a:t>" </a:t>
            </a:r>
          </a:p>
          <a:p>
            <a:r>
              <a:rPr lang="en-US" sz="2400" i="1" dirty="0"/>
              <a:t>Perhaps the central problem we face in all of computer science is how we are to get to the situation where we build on top of the work of others rather than redoing so much of it in a trivially different way. </a:t>
            </a:r>
            <a:r>
              <a:rPr lang="en-US" sz="2400" i="1" dirty="0">
                <a:solidFill>
                  <a:srgbClr val="7030A0"/>
                </a:solidFill>
              </a:rPr>
              <a:t>Science is supposed to be cumulative, not almost endless duplication of the same kind of things</a:t>
            </a:r>
            <a:r>
              <a:rPr lang="en-US" sz="2400" i="1" dirty="0"/>
              <a:t>"</a:t>
            </a:r>
            <a:r>
              <a:rPr lang="en-US" sz="2400" dirty="0"/>
              <a:t>. </a:t>
            </a:r>
          </a:p>
          <a:p>
            <a:pPr marL="0" indent="0">
              <a:buNone/>
            </a:pPr>
            <a:r>
              <a:rPr lang="en-US" sz="2400" dirty="0"/>
              <a:t>					</a:t>
            </a:r>
            <a:r>
              <a:rPr lang="en-US" sz="2800" dirty="0">
                <a:solidFill>
                  <a:srgbClr val="002060"/>
                </a:solidFill>
              </a:rPr>
              <a:t>Richard Hamming 1968 </a:t>
            </a:r>
          </a:p>
          <a:p>
            <a:pPr marL="0" indent="0">
              <a:buNone/>
            </a:pPr>
            <a:r>
              <a:rPr lang="en-US" sz="2800" dirty="0">
                <a:solidFill>
                  <a:srgbClr val="002060"/>
                </a:solidFill>
              </a:rPr>
              <a:t>					Turing Award Lecture </a:t>
            </a:r>
          </a:p>
        </p:txBody>
      </p:sp>
      <p:sp>
        <p:nvSpPr>
          <p:cNvPr id="5" name="Title 4"/>
          <p:cNvSpPr>
            <a:spLocks noGrp="1"/>
          </p:cNvSpPr>
          <p:nvPr>
            <p:ph type="title"/>
          </p:nvPr>
        </p:nvSpPr>
        <p:spPr/>
        <p:txBody>
          <a:bodyPr/>
          <a:lstStyle/>
          <a:p>
            <a:r>
              <a:rPr lang="en-US" dirty="0"/>
              <a:t>Context</a:t>
            </a:r>
          </a:p>
        </p:txBody>
      </p:sp>
    </p:spTree>
    <p:extLst>
      <p:ext uri="{BB962C8B-B14F-4D97-AF65-F5344CB8AC3E}">
        <p14:creationId xmlns:p14="http://schemas.microsoft.com/office/powerpoint/2010/main" val="208108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42913" indent="-442913"/>
            <a:r>
              <a:rPr lang="en-GB" dirty="0"/>
              <a:t>In Data Synthesis we said …</a:t>
            </a:r>
          </a:p>
          <a:p>
            <a:pPr marL="741363" lvl="1" indent="-442913"/>
            <a:r>
              <a:rPr lang="en-GB" dirty="0"/>
              <a:t>Study outcomes must be </a:t>
            </a:r>
            <a:r>
              <a:rPr lang="en-US" dirty="0"/>
              <a:t>presented in a </a:t>
            </a:r>
            <a:r>
              <a:rPr lang="en-US" dirty="0">
                <a:solidFill>
                  <a:srgbClr val="0070C0"/>
                </a:solidFill>
              </a:rPr>
              <a:t>comparable way</a:t>
            </a:r>
            <a:r>
              <a:rPr lang="en-US" dirty="0"/>
              <a:t>.</a:t>
            </a:r>
          </a:p>
          <a:p>
            <a:pPr lvl="2"/>
            <a:r>
              <a:rPr lang="en-US" dirty="0"/>
              <a:t>Binary: yes/ no</a:t>
            </a:r>
          </a:p>
          <a:p>
            <a:pPr lvl="2"/>
            <a:r>
              <a:rPr lang="en-US" dirty="0"/>
              <a:t>Numerical measures: Mean difference, etc.</a:t>
            </a:r>
            <a:endParaRPr lang="el-GR" dirty="0"/>
          </a:p>
          <a:p>
            <a:endParaRPr lang="en-GB" dirty="0"/>
          </a:p>
          <a:p>
            <a:r>
              <a:rPr lang="en-GB" dirty="0"/>
              <a:t>Decided to use </a:t>
            </a:r>
          </a:p>
          <a:p>
            <a:pPr lvl="1"/>
            <a:r>
              <a:rPr lang="en-US" b="1" dirty="0"/>
              <a:t>Cohen's kappa coefficient</a:t>
            </a:r>
            <a:r>
              <a:rPr lang="en-US" dirty="0"/>
              <a:t> (</a:t>
            </a:r>
            <a:r>
              <a:rPr lang="en-US" b="1" i="1" dirty="0"/>
              <a:t>κ</a:t>
            </a:r>
            <a:r>
              <a:rPr lang="en-US" dirty="0"/>
              <a:t>) is a statistic which measures inter-rater agreement for qualitative (categorical) items.</a:t>
            </a:r>
          </a:p>
          <a:p>
            <a:pPr lvl="1"/>
            <a:r>
              <a:rPr lang="en-US" dirty="0"/>
              <a:t>Cohen's kappa measures the agreement between two raters who each classify </a:t>
            </a:r>
            <a:r>
              <a:rPr lang="en-US" i="1" dirty="0"/>
              <a:t>N</a:t>
            </a:r>
            <a:r>
              <a:rPr lang="en-US" dirty="0"/>
              <a:t> items into </a:t>
            </a:r>
            <a:r>
              <a:rPr lang="en-US" i="1" dirty="0"/>
              <a:t>C</a:t>
            </a:r>
            <a:r>
              <a:rPr lang="en-US" dirty="0"/>
              <a:t> mutually exclusive categories.</a:t>
            </a:r>
          </a:p>
        </p:txBody>
      </p:sp>
      <p:sp>
        <p:nvSpPr>
          <p:cNvPr id="3" name="Title 2"/>
          <p:cNvSpPr>
            <a:spLocks noGrp="1"/>
          </p:cNvSpPr>
          <p:nvPr>
            <p:ph type="title"/>
          </p:nvPr>
        </p:nvSpPr>
        <p:spPr/>
        <p:txBody>
          <a:bodyPr/>
          <a:lstStyle/>
          <a:p>
            <a:r>
              <a:rPr lang="en-GB" dirty="0"/>
              <a:t>Remember …</a:t>
            </a:r>
            <a:endParaRPr lang="en-US" dirty="0"/>
          </a:p>
        </p:txBody>
      </p:sp>
    </p:spTree>
    <p:extLst>
      <p:ext uri="{BB962C8B-B14F-4D97-AF65-F5344CB8AC3E}">
        <p14:creationId xmlns:p14="http://schemas.microsoft.com/office/powerpoint/2010/main" val="324862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Some of the features that differentiate a systematic review from a conventional expert literature review are: </a:t>
            </a:r>
          </a:p>
          <a:p>
            <a:pPr lvl="1"/>
            <a:r>
              <a:rPr lang="en-US" dirty="0"/>
              <a:t>Systematic reviews start by defining a review protocol that specifies the research question being addressed and the methods that will be used to perform the review. </a:t>
            </a:r>
          </a:p>
          <a:p>
            <a:pPr lvl="1"/>
            <a:r>
              <a:rPr lang="en-US" dirty="0"/>
              <a:t>Systematic reviews are based on a defined search strategy that aims to detect as much of the relevant literature as possible. </a:t>
            </a:r>
          </a:p>
          <a:p>
            <a:pPr lvl="1"/>
            <a:r>
              <a:rPr lang="en-US" dirty="0"/>
              <a:t>Systematic reviews document their search strategy so that readers can assess their </a:t>
            </a:r>
            <a:r>
              <a:rPr lang="en-US" dirty="0" err="1"/>
              <a:t>rigour</a:t>
            </a:r>
            <a:r>
              <a:rPr lang="en-US" dirty="0"/>
              <a:t> and the completeness and repeatability of the process (bearing in mind that searches of digital libraries are almost impossible to replicate). </a:t>
            </a:r>
          </a:p>
          <a:p>
            <a:pPr lvl="1"/>
            <a:r>
              <a:rPr lang="en-US" dirty="0"/>
              <a:t>Systematic reviews require explicit inclusion and exclusion criteria to assess each potential primary study. </a:t>
            </a:r>
          </a:p>
          <a:p>
            <a:pPr lvl="1"/>
            <a:r>
              <a:rPr lang="en-US" dirty="0"/>
              <a:t>Systematic reviews specify the information to be obtained from each primary study including quality criteria by which to evaluate each primary study.  </a:t>
            </a:r>
          </a:p>
        </p:txBody>
      </p:sp>
      <p:sp>
        <p:nvSpPr>
          <p:cNvPr id="3" name="Title 2"/>
          <p:cNvSpPr>
            <a:spLocks noGrp="1"/>
          </p:cNvSpPr>
          <p:nvPr>
            <p:ph type="title"/>
          </p:nvPr>
        </p:nvSpPr>
        <p:spPr/>
        <p:txBody>
          <a:bodyPr>
            <a:normAutofit/>
          </a:bodyPr>
          <a:lstStyle/>
          <a:p>
            <a:r>
              <a:rPr lang="en-US" sz="3600" dirty="0"/>
              <a:t>Features of Systematic Literature Reviews </a:t>
            </a:r>
          </a:p>
        </p:txBody>
      </p:sp>
    </p:spTree>
    <p:extLst>
      <p:ext uri="{BB962C8B-B14F-4D97-AF65-F5344CB8AC3E}">
        <p14:creationId xmlns:p14="http://schemas.microsoft.com/office/powerpoint/2010/main" val="75668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n-US" dirty="0"/>
              <a:t>Example of a systematic review</a:t>
            </a:r>
            <a:endParaRPr lang="el-GR" dirty="0"/>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44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Reasons for performing a SR</a:t>
            </a:r>
            <a:endParaRPr lang="el-GR" dirty="0"/>
          </a:p>
        </p:txBody>
      </p:sp>
      <p:cxnSp>
        <p:nvCxnSpPr>
          <p:cNvPr id="5" name="Ευθύγραμμο βέλος σύνδεσης 4"/>
          <p:cNvCxnSpPr/>
          <p:nvPr/>
        </p:nvCxnSpPr>
        <p:spPr>
          <a:xfrm flipV="1">
            <a:off x="539552" y="3720326"/>
            <a:ext cx="2448272" cy="504056"/>
          </a:xfrm>
          <a:prstGeom prst="straightConnector1">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539552" y="4224382"/>
            <a:ext cx="2448272" cy="432048"/>
          </a:xfrm>
          <a:prstGeom prst="straightConnector1">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787688"/>
            <a:ext cx="950388" cy="369332"/>
          </a:xfrm>
          <a:prstGeom prst="rect">
            <a:avLst/>
          </a:prstGeom>
          <a:noFill/>
        </p:spPr>
        <p:txBody>
          <a:bodyPr wrap="none" rtlCol="0">
            <a:spAutoFit/>
          </a:bodyPr>
          <a:lstStyle/>
          <a:p>
            <a:r>
              <a:rPr lang="en-US" dirty="0"/>
              <a:t>Epilepsy</a:t>
            </a:r>
            <a:endParaRPr lang="el-GR" dirty="0"/>
          </a:p>
        </p:txBody>
      </p:sp>
      <p:sp>
        <p:nvSpPr>
          <p:cNvPr id="9" name="TextBox 8"/>
          <p:cNvSpPr txBox="1"/>
          <p:nvPr/>
        </p:nvSpPr>
        <p:spPr>
          <a:xfrm>
            <a:off x="475194" y="1372126"/>
            <a:ext cx="8345278" cy="830997"/>
          </a:xfrm>
          <a:prstGeom prst="rect">
            <a:avLst/>
          </a:prstGeom>
          <a:noFill/>
        </p:spPr>
        <p:txBody>
          <a:bodyPr wrap="square" rtlCol="0">
            <a:spAutoFit/>
          </a:bodyPr>
          <a:lstStyle/>
          <a:p>
            <a:r>
              <a:rPr lang="en-US" sz="2400" dirty="0"/>
              <a:t>Context: R&amp; D project focusing on the study of epilepsy and </a:t>
            </a:r>
          </a:p>
          <a:p>
            <a:r>
              <a:rPr lang="en-US" sz="2400" dirty="0"/>
              <a:t>the Attention Deficit Hyperactivity Syndrome (ADHD) of children.</a:t>
            </a:r>
            <a:endParaRPr lang="el-GR" sz="2400" dirty="0"/>
          </a:p>
        </p:txBody>
      </p:sp>
      <p:sp>
        <p:nvSpPr>
          <p:cNvPr id="10" name="TextBox 9"/>
          <p:cNvSpPr txBox="1"/>
          <p:nvPr/>
        </p:nvSpPr>
        <p:spPr>
          <a:xfrm rot="20833946">
            <a:off x="1380581" y="3513381"/>
            <a:ext cx="1148584" cy="369332"/>
          </a:xfrm>
          <a:prstGeom prst="rect">
            <a:avLst/>
          </a:prstGeom>
          <a:noFill/>
        </p:spPr>
        <p:txBody>
          <a:bodyPr wrap="none" rtlCol="0">
            <a:spAutoFit/>
          </a:bodyPr>
          <a:lstStyle/>
          <a:p>
            <a:r>
              <a:rPr lang="en-US" dirty="0">
                <a:solidFill>
                  <a:srgbClr val="7030A0"/>
                </a:solidFill>
              </a:rPr>
              <a:t>Video EEG</a:t>
            </a:r>
            <a:endParaRPr lang="el-GR" dirty="0">
              <a:solidFill>
                <a:srgbClr val="7030A0"/>
              </a:solidFill>
            </a:endParaRPr>
          </a:p>
        </p:txBody>
      </p:sp>
      <p:sp>
        <p:nvSpPr>
          <p:cNvPr id="11" name="TextBox 10"/>
          <p:cNvSpPr txBox="1"/>
          <p:nvPr/>
        </p:nvSpPr>
        <p:spPr>
          <a:xfrm rot="666986">
            <a:off x="1416218" y="4539877"/>
            <a:ext cx="1114408" cy="369332"/>
          </a:xfrm>
          <a:prstGeom prst="rect">
            <a:avLst/>
          </a:prstGeom>
          <a:noFill/>
        </p:spPr>
        <p:txBody>
          <a:bodyPr wrap="none" rtlCol="0">
            <a:spAutoFit/>
          </a:bodyPr>
          <a:lstStyle/>
          <a:p>
            <a:r>
              <a:rPr lang="en-US" dirty="0"/>
              <a:t>Genomics</a:t>
            </a:r>
            <a:endParaRPr lang="el-GR" dirty="0"/>
          </a:p>
        </p:txBody>
      </p:sp>
      <p:cxnSp>
        <p:nvCxnSpPr>
          <p:cNvPr id="13" name="Ευθεία γραμμή σύνδεσης 12"/>
          <p:cNvCxnSpPr/>
          <p:nvPr/>
        </p:nvCxnSpPr>
        <p:spPr>
          <a:xfrm flipV="1">
            <a:off x="2987824" y="3144262"/>
            <a:ext cx="1256398" cy="576064"/>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987824" y="3720326"/>
            <a:ext cx="1368152" cy="266928"/>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6656" y="2308230"/>
            <a:ext cx="1741952" cy="400110"/>
          </a:xfrm>
          <a:prstGeom prst="rect">
            <a:avLst/>
          </a:prstGeom>
          <a:noFill/>
        </p:spPr>
        <p:txBody>
          <a:bodyPr wrap="none" rtlCol="0">
            <a:spAutoFit/>
          </a:bodyPr>
          <a:lstStyle/>
          <a:p>
            <a:r>
              <a:rPr lang="en-US" sz="2000" dirty="0"/>
              <a:t>Can we predict</a:t>
            </a:r>
            <a:endParaRPr lang="el-GR" sz="2000" dirty="0"/>
          </a:p>
        </p:txBody>
      </p:sp>
      <p:cxnSp>
        <p:nvCxnSpPr>
          <p:cNvPr id="19" name="Ευθεία γραμμή σύνδεσης 18"/>
          <p:cNvCxnSpPr/>
          <p:nvPr/>
        </p:nvCxnSpPr>
        <p:spPr>
          <a:xfrm flipV="1">
            <a:off x="4244222" y="2492896"/>
            <a:ext cx="1119866" cy="651366"/>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44222" y="3144262"/>
            <a:ext cx="1191874" cy="0"/>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36096" y="2924944"/>
            <a:ext cx="2455416" cy="400110"/>
          </a:xfrm>
          <a:prstGeom prst="rect">
            <a:avLst/>
          </a:prstGeom>
          <a:noFill/>
        </p:spPr>
        <p:txBody>
          <a:bodyPr wrap="none" rtlCol="0">
            <a:spAutoFit/>
          </a:bodyPr>
          <a:lstStyle/>
          <a:p>
            <a:r>
              <a:rPr lang="en-US" sz="2000" dirty="0"/>
              <a:t>Can we better classify</a:t>
            </a:r>
            <a:endParaRPr lang="el-GR" sz="2000" dirty="0"/>
          </a:p>
        </p:txBody>
      </p:sp>
      <p:cxnSp>
        <p:nvCxnSpPr>
          <p:cNvPr id="23" name="Ευθεία γραμμή σύνδεσης 22"/>
          <p:cNvCxnSpPr>
            <a:endCxn id="27" idx="1"/>
          </p:cNvCxnSpPr>
          <p:nvPr/>
        </p:nvCxnSpPr>
        <p:spPr>
          <a:xfrm flipV="1">
            <a:off x="4367126" y="3616960"/>
            <a:ext cx="1291930" cy="375170"/>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4367126" y="3992130"/>
            <a:ext cx="1119866" cy="228958"/>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9056" y="3432294"/>
            <a:ext cx="1588640" cy="369332"/>
          </a:xfrm>
          <a:prstGeom prst="rect">
            <a:avLst/>
          </a:prstGeom>
          <a:noFill/>
        </p:spPr>
        <p:txBody>
          <a:bodyPr wrap="none" rtlCol="0">
            <a:spAutoFit/>
          </a:bodyPr>
          <a:lstStyle/>
          <a:p>
            <a:r>
              <a:rPr lang="en-US" dirty="0"/>
              <a:t>Can we predict</a:t>
            </a:r>
            <a:endParaRPr lang="el-GR" dirty="0"/>
          </a:p>
        </p:txBody>
      </p:sp>
      <p:sp>
        <p:nvSpPr>
          <p:cNvPr id="28" name="TextBox 27"/>
          <p:cNvSpPr txBox="1"/>
          <p:nvPr/>
        </p:nvSpPr>
        <p:spPr>
          <a:xfrm>
            <a:off x="5583832" y="4106609"/>
            <a:ext cx="2248564" cy="646331"/>
          </a:xfrm>
          <a:prstGeom prst="rect">
            <a:avLst/>
          </a:prstGeom>
          <a:noFill/>
        </p:spPr>
        <p:txBody>
          <a:bodyPr wrap="none" rtlCol="0">
            <a:spAutoFit/>
          </a:bodyPr>
          <a:lstStyle/>
          <a:p>
            <a:r>
              <a:rPr lang="en-US" dirty="0"/>
              <a:t>Can we increase </a:t>
            </a:r>
          </a:p>
          <a:p>
            <a:r>
              <a:rPr lang="en-US" dirty="0"/>
              <a:t>classification accuracy</a:t>
            </a:r>
            <a:endParaRPr lang="el-GR" dirty="0"/>
          </a:p>
        </p:txBody>
      </p:sp>
      <p:cxnSp>
        <p:nvCxnSpPr>
          <p:cNvPr id="30" name="Ευθεία γραμμή σύνδεσης 29"/>
          <p:cNvCxnSpPr/>
          <p:nvPr/>
        </p:nvCxnSpPr>
        <p:spPr>
          <a:xfrm>
            <a:off x="2987824" y="4656430"/>
            <a:ext cx="1408798" cy="1580882"/>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987824" y="4656430"/>
            <a:ext cx="2304256" cy="644778"/>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64088" y="5116542"/>
            <a:ext cx="3818546" cy="646331"/>
          </a:xfrm>
          <a:prstGeom prst="rect">
            <a:avLst/>
          </a:prstGeom>
          <a:noFill/>
        </p:spPr>
        <p:txBody>
          <a:bodyPr wrap="none" rtlCol="0">
            <a:spAutoFit/>
          </a:bodyPr>
          <a:lstStyle/>
          <a:p>
            <a:r>
              <a:rPr lang="en-US" dirty="0"/>
              <a:t>Explain </a:t>
            </a:r>
            <a:r>
              <a:rPr lang="en-US" dirty="0" err="1"/>
              <a:t>pharmaco</a:t>
            </a:r>
            <a:r>
              <a:rPr lang="en-US" dirty="0"/>
              <a:t>-resistance</a:t>
            </a:r>
          </a:p>
          <a:p>
            <a:r>
              <a:rPr lang="en-US" dirty="0"/>
              <a:t>(same phenotype, different responses)</a:t>
            </a:r>
            <a:endParaRPr lang="el-GR" dirty="0"/>
          </a:p>
        </p:txBody>
      </p:sp>
      <p:sp>
        <p:nvSpPr>
          <p:cNvPr id="34" name="TextBox 33"/>
          <p:cNvSpPr txBox="1"/>
          <p:nvPr/>
        </p:nvSpPr>
        <p:spPr>
          <a:xfrm>
            <a:off x="4483266" y="6052646"/>
            <a:ext cx="2861809" cy="646331"/>
          </a:xfrm>
          <a:prstGeom prst="rect">
            <a:avLst/>
          </a:prstGeom>
          <a:noFill/>
        </p:spPr>
        <p:txBody>
          <a:bodyPr wrap="none" rtlCol="0">
            <a:spAutoFit/>
          </a:bodyPr>
          <a:lstStyle/>
          <a:p>
            <a:r>
              <a:rPr lang="en-US" dirty="0"/>
              <a:t>Identify genomic biomarkers</a:t>
            </a:r>
          </a:p>
          <a:p>
            <a:r>
              <a:rPr lang="en-US" dirty="0"/>
              <a:t>(pre-disposition)</a:t>
            </a:r>
            <a:endParaRPr lang="el-GR" dirty="0"/>
          </a:p>
        </p:txBody>
      </p:sp>
      <p:sp>
        <p:nvSpPr>
          <p:cNvPr id="37" name="TextBox 36"/>
          <p:cNvSpPr txBox="1"/>
          <p:nvPr/>
        </p:nvSpPr>
        <p:spPr>
          <a:xfrm rot="19774325">
            <a:off x="4244222" y="2492896"/>
            <a:ext cx="728084" cy="369332"/>
          </a:xfrm>
          <a:prstGeom prst="rect">
            <a:avLst/>
          </a:prstGeom>
          <a:noFill/>
        </p:spPr>
        <p:txBody>
          <a:bodyPr wrap="none" rtlCol="0">
            <a:spAutoFit/>
          </a:bodyPr>
          <a:lstStyle/>
          <a:p>
            <a:r>
              <a:rPr lang="en-US" dirty="0">
                <a:solidFill>
                  <a:srgbClr val="7030A0"/>
                </a:solidFill>
              </a:rPr>
              <a:t>Video</a:t>
            </a:r>
            <a:endParaRPr lang="el-GR" dirty="0">
              <a:solidFill>
                <a:srgbClr val="7030A0"/>
              </a:solidFill>
            </a:endParaRPr>
          </a:p>
        </p:txBody>
      </p:sp>
      <p:sp>
        <p:nvSpPr>
          <p:cNvPr id="38" name="TextBox 37"/>
          <p:cNvSpPr txBox="1"/>
          <p:nvPr/>
        </p:nvSpPr>
        <p:spPr>
          <a:xfrm rot="706619">
            <a:off x="3604047" y="3851756"/>
            <a:ext cx="552267" cy="369332"/>
          </a:xfrm>
          <a:prstGeom prst="rect">
            <a:avLst/>
          </a:prstGeom>
          <a:noFill/>
        </p:spPr>
        <p:txBody>
          <a:bodyPr wrap="none" rtlCol="0">
            <a:spAutoFit/>
          </a:bodyPr>
          <a:lstStyle/>
          <a:p>
            <a:r>
              <a:rPr lang="en-US" dirty="0">
                <a:solidFill>
                  <a:srgbClr val="7030A0"/>
                </a:solidFill>
              </a:rPr>
              <a:t>EEG</a:t>
            </a:r>
            <a:endParaRPr lang="el-GR" dirty="0">
              <a:solidFill>
                <a:srgbClr val="7030A0"/>
              </a:solidFill>
            </a:endParaRPr>
          </a:p>
        </p:txBody>
      </p:sp>
      <p:sp>
        <p:nvSpPr>
          <p:cNvPr id="39" name="Τόξο 38"/>
          <p:cNvSpPr/>
          <p:nvPr/>
        </p:nvSpPr>
        <p:spPr>
          <a:xfrm>
            <a:off x="7452320" y="2492896"/>
            <a:ext cx="504056" cy="2163534"/>
          </a:xfrm>
          <a:prstGeom prst="arc">
            <a:avLst>
              <a:gd name="adj1" fmla="val 16200000"/>
              <a:gd name="adj2" fmla="val 541002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0" name="TextBox 39"/>
          <p:cNvSpPr txBox="1"/>
          <p:nvPr/>
        </p:nvSpPr>
        <p:spPr>
          <a:xfrm>
            <a:off x="7956376" y="2996952"/>
            <a:ext cx="1344920" cy="1200329"/>
          </a:xfrm>
          <a:prstGeom prst="rect">
            <a:avLst/>
          </a:prstGeom>
          <a:noFill/>
        </p:spPr>
        <p:txBody>
          <a:bodyPr wrap="none" rtlCol="0">
            <a:spAutoFit/>
          </a:bodyPr>
          <a:lstStyle/>
          <a:p>
            <a:r>
              <a:rPr lang="en-US" dirty="0">
                <a:solidFill>
                  <a:srgbClr val="7030A0"/>
                </a:solidFill>
              </a:rPr>
              <a:t>Multi </a:t>
            </a:r>
          </a:p>
          <a:p>
            <a:r>
              <a:rPr lang="en-US" dirty="0">
                <a:solidFill>
                  <a:srgbClr val="7030A0"/>
                </a:solidFill>
              </a:rPr>
              <a:t>Modal </a:t>
            </a:r>
          </a:p>
          <a:p>
            <a:r>
              <a:rPr lang="en-US" dirty="0">
                <a:solidFill>
                  <a:srgbClr val="7030A0"/>
                </a:solidFill>
              </a:rPr>
              <a:t>information </a:t>
            </a:r>
          </a:p>
          <a:p>
            <a:r>
              <a:rPr lang="en-US" dirty="0">
                <a:solidFill>
                  <a:srgbClr val="7030A0"/>
                </a:solidFill>
              </a:rPr>
              <a:t>fusion</a:t>
            </a:r>
            <a:endParaRPr lang="el-GR" dirty="0">
              <a:solidFill>
                <a:srgbClr val="7030A0"/>
              </a:solidFill>
            </a:endParaRPr>
          </a:p>
        </p:txBody>
      </p:sp>
    </p:spTree>
    <p:extLst>
      <p:ext uri="{BB962C8B-B14F-4D97-AF65-F5344CB8AC3E}">
        <p14:creationId xmlns:p14="http://schemas.microsoft.com/office/powerpoint/2010/main" val="339352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buFont typeface="Arial" pitchFamily="34" charset="0"/>
              <a:buChar char="•"/>
            </a:pPr>
            <a:r>
              <a:rPr lang="en-US" dirty="0"/>
              <a:t>To summarize the </a:t>
            </a:r>
            <a:r>
              <a:rPr lang="en-US" dirty="0">
                <a:solidFill>
                  <a:srgbClr val="7030A0"/>
                </a:solidFill>
              </a:rPr>
              <a:t>existing evidence concerning </a:t>
            </a:r>
            <a:r>
              <a:rPr lang="en-US" dirty="0"/>
              <a:t>a given topic or technology.</a:t>
            </a:r>
          </a:p>
          <a:p>
            <a:pPr>
              <a:buFont typeface="Arial" pitchFamily="34" charset="0"/>
              <a:buChar char="•"/>
            </a:pPr>
            <a:r>
              <a:rPr lang="en-US" dirty="0"/>
              <a:t>To </a:t>
            </a:r>
            <a:r>
              <a:rPr lang="en-US" dirty="0">
                <a:solidFill>
                  <a:srgbClr val="7030A0"/>
                </a:solidFill>
              </a:rPr>
              <a:t>identify any gaps </a:t>
            </a:r>
            <a:r>
              <a:rPr lang="en-US" dirty="0"/>
              <a:t>in current research in order to suggest areas for </a:t>
            </a:r>
            <a:r>
              <a:rPr lang="en-US" dirty="0">
                <a:solidFill>
                  <a:srgbClr val="7030A0"/>
                </a:solidFill>
              </a:rPr>
              <a:t>further investigation</a:t>
            </a:r>
            <a:r>
              <a:rPr lang="en-US" dirty="0"/>
              <a:t>.</a:t>
            </a:r>
          </a:p>
          <a:p>
            <a:pPr>
              <a:buFont typeface="Arial" pitchFamily="34" charset="0"/>
              <a:buChar char="•"/>
            </a:pPr>
            <a:r>
              <a:rPr lang="en-US" dirty="0">
                <a:solidFill>
                  <a:srgbClr val="C00000"/>
                </a:solidFill>
              </a:rPr>
              <a:t>To provide a framework/ background in order to appropriately position new research activities</a:t>
            </a:r>
          </a:p>
          <a:p>
            <a:pPr lvl="1">
              <a:buFont typeface="Arial" pitchFamily="34" charset="0"/>
              <a:buChar char="•"/>
            </a:pPr>
            <a:r>
              <a:rPr lang="en-US" dirty="0"/>
              <a:t>Initial step to a definition phase of  a PhD. </a:t>
            </a:r>
            <a:endParaRPr lang="el-GR" dirty="0"/>
          </a:p>
          <a:p>
            <a:pPr>
              <a:buFont typeface="Arial" pitchFamily="34" charset="0"/>
              <a:buChar char="•"/>
            </a:pPr>
            <a:endParaRPr lang="el-GR" dirty="0">
              <a:solidFill>
                <a:srgbClr val="C00000"/>
              </a:solidFill>
            </a:endParaRPr>
          </a:p>
        </p:txBody>
      </p:sp>
      <p:sp>
        <p:nvSpPr>
          <p:cNvPr id="2" name="Τίτλος 1"/>
          <p:cNvSpPr>
            <a:spLocks noGrp="1"/>
          </p:cNvSpPr>
          <p:nvPr>
            <p:ph type="title"/>
          </p:nvPr>
        </p:nvSpPr>
        <p:spPr/>
        <p:txBody>
          <a:bodyPr/>
          <a:lstStyle/>
          <a:p>
            <a:r>
              <a:rPr lang="en-US" dirty="0"/>
              <a:t>Reasons for performing a SR</a:t>
            </a:r>
            <a:endParaRPr lang="el-GR" dirty="0"/>
          </a:p>
        </p:txBody>
      </p:sp>
    </p:spTree>
    <p:extLst>
      <p:ext uri="{BB962C8B-B14F-4D97-AF65-F5344CB8AC3E}">
        <p14:creationId xmlns:p14="http://schemas.microsoft.com/office/powerpoint/2010/main" val="1180754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a:bodyPr>
          <a:lstStyle/>
          <a:p>
            <a:r>
              <a:rPr lang="en-US" dirty="0"/>
              <a:t>Within such a research framework the first step concerns the </a:t>
            </a:r>
            <a:r>
              <a:rPr lang="en-US" dirty="0">
                <a:solidFill>
                  <a:srgbClr val="7030A0"/>
                </a:solidFill>
              </a:rPr>
              <a:t>systematic documentation of available research results </a:t>
            </a:r>
            <a:r>
              <a:rPr lang="en-US" dirty="0"/>
              <a:t>and their evaluation with respect to their </a:t>
            </a:r>
            <a:r>
              <a:rPr lang="en-US" dirty="0">
                <a:solidFill>
                  <a:srgbClr val="7030A0"/>
                </a:solidFill>
              </a:rPr>
              <a:t>sensitivity/specificity, robustness </a:t>
            </a:r>
            <a:r>
              <a:rPr lang="en-US" dirty="0"/>
              <a:t>and range of application. </a:t>
            </a:r>
          </a:p>
          <a:p>
            <a:r>
              <a:rPr lang="en-US" dirty="0"/>
              <a:t>The purpose of this review therefore is to report on the achievements of </a:t>
            </a:r>
          </a:p>
          <a:p>
            <a:pPr lvl="1"/>
            <a:r>
              <a:rPr lang="en-US" dirty="0">
                <a:solidFill>
                  <a:srgbClr val="7030A0"/>
                </a:solidFill>
              </a:rPr>
              <a:t>existing approaches in vision-based human motion detection and analysis </a:t>
            </a:r>
            <a:r>
              <a:rPr lang="en-US" dirty="0"/>
              <a:t>as well as </a:t>
            </a:r>
          </a:p>
          <a:p>
            <a:pPr lvl="1"/>
            <a:r>
              <a:rPr lang="en-US" dirty="0">
                <a:solidFill>
                  <a:srgbClr val="7030A0"/>
                </a:solidFill>
              </a:rPr>
              <a:t>seizure recognition in epilepsy </a:t>
            </a:r>
            <a:r>
              <a:rPr lang="en-US" dirty="0"/>
              <a:t>with a focus on utilized methodologies and associated feature sets. </a:t>
            </a:r>
          </a:p>
        </p:txBody>
      </p:sp>
      <p:sp>
        <p:nvSpPr>
          <p:cNvPr id="2" name="Τίτλος 1"/>
          <p:cNvSpPr>
            <a:spLocks noGrp="1"/>
          </p:cNvSpPr>
          <p:nvPr>
            <p:ph type="title"/>
          </p:nvPr>
        </p:nvSpPr>
        <p:spPr/>
        <p:txBody>
          <a:bodyPr/>
          <a:lstStyle/>
          <a:p>
            <a:r>
              <a:rPr lang="en-US" dirty="0"/>
              <a:t>The research question(1)</a:t>
            </a:r>
            <a:endParaRPr lang="el-GR" dirty="0"/>
          </a:p>
        </p:txBody>
      </p:sp>
    </p:spTree>
    <p:extLst>
      <p:ext uri="{BB962C8B-B14F-4D97-AF65-F5344CB8AC3E}">
        <p14:creationId xmlns:p14="http://schemas.microsoft.com/office/powerpoint/2010/main" val="343204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addresses the following questions: </a:t>
            </a:r>
          </a:p>
          <a:p>
            <a:pPr lvl="1"/>
            <a:r>
              <a:rPr lang="en-US" dirty="0"/>
              <a:t>(a) What is the objective behind each work?</a:t>
            </a:r>
          </a:p>
          <a:p>
            <a:pPr lvl="1"/>
            <a:r>
              <a:rPr lang="en-US" dirty="0"/>
              <a:t>(b) Which technological/algorithmic tools are applied? </a:t>
            </a:r>
          </a:p>
          <a:p>
            <a:pPr lvl="1"/>
            <a:r>
              <a:rPr lang="en-US" dirty="0"/>
              <a:t>(c) Which features are being analyzed? </a:t>
            </a:r>
          </a:p>
          <a:p>
            <a:pPr lvl="1"/>
            <a:r>
              <a:rPr lang="en-US" dirty="0"/>
              <a:t>(d) What are the constraints/assumptions? </a:t>
            </a:r>
          </a:p>
          <a:p>
            <a:pPr lvl="1"/>
            <a:r>
              <a:rPr lang="en-US" dirty="0"/>
              <a:t>(e) What is the quality of the results so far obtained?</a:t>
            </a:r>
            <a:endParaRPr lang="el-GR" dirty="0"/>
          </a:p>
          <a:p>
            <a:endParaRPr lang="en-US" dirty="0"/>
          </a:p>
        </p:txBody>
      </p:sp>
      <p:sp>
        <p:nvSpPr>
          <p:cNvPr id="3" name="Title 2"/>
          <p:cNvSpPr>
            <a:spLocks noGrp="1"/>
          </p:cNvSpPr>
          <p:nvPr>
            <p:ph type="title"/>
          </p:nvPr>
        </p:nvSpPr>
        <p:spPr/>
        <p:txBody>
          <a:bodyPr/>
          <a:lstStyle/>
          <a:p>
            <a:r>
              <a:rPr lang="en-US" dirty="0"/>
              <a:t>The research question(2)</a:t>
            </a:r>
          </a:p>
        </p:txBody>
      </p:sp>
    </p:spTree>
    <p:extLst>
      <p:ext uri="{BB962C8B-B14F-4D97-AF65-F5344CB8AC3E}">
        <p14:creationId xmlns:p14="http://schemas.microsoft.com/office/powerpoint/2010/main" val="437090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n-US" sz="2800" dirty="0"/>
              <a:t>The period of interest for this review is from the year </a:t>
            </a:r>
            <a:r>
              <a:rPr lang="en-US" sz="2800" dirty="0">
                <a:solidFill>
                  <a:srgbClr val="7030A0"/>
                </a:solidFill>
              </a:rPr>
              <a:t>2000 and onwards</a:t>
            </a:r>
            <a:r>
              <a:rPr lang="en-US" sz="2800" dirty="0"/>
              <a:t>. </a:t>
            </a:r>
          </a:p>
          <a:p>
            <a:endParaRPr lang="en-US" sz="2800" dirty="0"/>
          </a:p>
          <a:p>
            <a:r>
              <a:rPr lang="en-US" sz="2800" dirty="0"/>
              <a:t>The following search string was used in the SCIRUS2 search engine as an initial search action:</a:t>
            </a:r>
          </a:p>
          <a:p>
            <a:endParaRPr lang="en-US" sz="2800" dirty="0"/>
          </a:p>
          <a:p>
            <a:r>
              <a:rPr lang="en-US" sz="2800" dirty="0">
                <a:solidFill>
                  <a:srgbClr val="7030A0"/>
                </a:solidFill>
              </a:rPr>
              <a:t>human*AND epilepsy AND (video OR vision) AND (motion OR movement OR seizure) AND (analysis OR detection OR recognition) ANDNOT (“case report” OR animal* OR </a:t>
            </a:r>
            <a:r>
              <a:rPr lang="en-US" sz="2800" dirty="0" err="1">
                <a:solidFill>
                  <a:srgbClr val="7030A0"/>
                </a:solidFill>
              </a:rPr>
              <a:t>mri</a:t>
            </a:r>
            <a:r>
              <a:rPr lang="en-US" sz="2800" dirty="0">
                <a:solidFill>
                  <a:srgbClr val="7030A0"/>
                </a:solidFill>
              </a:rPr>
              <a:t> OR </a:t>
            </a:r>
            <a:r>
              <a:rPr lang="en-US" sz="2800" dirty="0" err="1">
                <a:solidFill>
                  <a:srgbClr val="7030A0"/>
                </a:solidFill>
              </a:rPr>
              <a:t>fmri</a:t>
            </a:r>
            <a:r>
              <a:rPr lang="en-US" sz="2800" dirty="0">
                <a:solidFill>
                  <a:srgbClr val="7030A0"/>
                </a:solidFill>
              </a:rPr>
              <a:t>). </a:t>
            </a:r>
          </a:p>
        </p:txBody>
      </p:sp>
      <p:sp>
        <p:nvSpPr>
          <p:cNvPr id="2" name="Τίτλος 1"/>
          <p:cNvSpPr>
            <a:spLocks noGrp="1"/>
          </p:cNvSpPr>
          <p:nvPr>
            <p:ph type="title"/>
          </p:nvPr>
        </p:nvSpPr>
        <p:spPr/>
        <p:txBody>
          <a:bodyPr>
            <a:normAutofit fontScale="90000"/>
          </a:bodyPr>
          <a:lstStyle/>
          <a:p>
            <a:r>
              <a:rPr lang="en-US" sz="4000" dirty="0"/>
              <a:t>Research methodology</a:t>
            </a:r>
            <a:br>
              <a:rPr lang="en-US" sz="4000" dirty="0"/>
            </a:br>
            <a:r>
              <a:rPr lang="en-US" sz="3600" dirty="0">
                <a:solidFill>
                  <a:srgbClr val="7030A0"/>
                </a:solidFill>
              </a:rPr>
              <a:t>Constraints &amp; search strategy</a:t>
            </a:r>
            <a:endParaRPr lang="el-GR" sz="3600" dirty="0">
              <a:solidFill>
                <a:srgbClr val="7030A0"/>
              </a:solidFill>
            </a:endParaRPr>
          </a:p>
        </p:txBody>
      </p:sp>
    </p:spTree>
    <p:extLst>
      <p:ext uri="{BB962C8B-B14F-4D97-AF65-F5344CB8AC3E}">
        <p14:creationId xmlns:p14="http://schemas.microsoft.com/office/powerpoint/2010/main" val="232275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results were filtered based on their title and abstract. </a:t>
            </a:r>
          </a:p>
          <a:p>
            <a:r>
              <a:rPr lang="en-US" dirty="0"/>
              <a:t>Additionally searching of publications by the </a:t>
            </a:r>
            <a:r>
              <a:rPr lang="en-US" dirty="0">
                <a:solidFill>
                  <a:srgbClr val="7030A0"/>
                </a:solidFill>
              </a:rPr>
              <a:t>same authors </a:t>
            </a:r>
            <a:r>
              <a:rPr lang="en-US" dirty="0"/>
              <a:t>of initially identified relevant papers, </a:t>
            </a:r>
            <a:r>
              <a:rPr lang="en-US" dirty="0">
                <a:solidFill>
                  <a:srgbClr val="7030A0"/>
                </a:solidFill>
              </a:rPr>
              <a:t>following references</a:t>
            </a:r>
            <a:r>
              <a:rPr lang="en-US" dirty="0"/>
              <a:t>, and using the </a:t>
            </a:r>
            <a:r>
              <a:rPr lang="en-US" dirty="0">
                <a:solidFill>
                  <a:srgbClr val="7030A0"/>
                </a:solidFill>
              </a:rPr>
              <a:t>“cited by” function </a:t>
            </a:r>
            <a:r>
              <a:rPr lang="en-US" dirty="0"/>
              <a:t>whenever available by the search engine resulted to a total of </a:t>
            </a:r>
            <a:r>
              <a:rPr lang="en-US" dirty="0">
                <a:solidFill>
                  <a:srgbClr val="7030A0"/>
                </a:solidFill>
              </a:rPr>
              <a:t>36 articles </a:t>
            </a:r>
            <a:r>
              <a:rPr lang="en-US" dirty="0"/>
              <a:t>from journals and conferences.</a:t>
            </a:r>
            <a:endParaRPr lang="el-GR" dirty="0"/>
          </a:p>
          <a:p>
            <a:endParaRPr lang="en-US" dirty="0"/>
          </a:p>
        </p:txBody>
      </p:sp>
      <p:sp>
        <p:nvSpPr>
          <p:cNvPr id="3" name="Title 2"/>
          <p:cNvSpPr>
            <a:spLocks noGrp="1"/>
          </p:cNvSpPr>
          <p:nvPr>
            <p:ph type="title"/>
          </p:nvPr>
        </p:nvSpPr>
        <p:spPr/>
        <p:txBody>
          <a:bodyPr/>
          <a:lstStyle/>
          <a:p>
            <a:r>
              <a:rPr lang="en-US" dirty="0"/>
              <a:t>Filtering – information reduction</a:t>
            </a:r>
          </a:p>
        </p:txBody>
      </p:sp>
    </p:spTree>
    <p:extLst>
      <p:ext uri="{BB962C8B-B14F-4D97-AF65-F5344CB8AC3E}">
        <p14:creationId xmlns:p14="http://schemas.microsoft.com/office/powerpoint/2010/main" val="348580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What is a systematic review?</a:t>
            </a:r>
          </a:p>
        </p:txBody>
      </p:sp>
      <p:sp>
        <p:nvSpPr>
          <p:cNvPr id="3" name="Rectangle 2"/>
          <p:cNvSpPr/>
          <p:nvPr/>
        </p:nvSpPr>
        <p:spPr>
          <a:xfrm>
            <a:off x="457200" y="1423516"/>
            <a:ext cx="7848600" cy="4154984"/>
          </a:xfrm>
          <a:prstGeom prst="rect">
            <a:avLst/>
          </a:prstGeom>
        </p:spPr>
        <p:txBody>
          <a:bodyPr wrap="square">
            <a:spAutoFit/>
          </a:bodyPr>
          <a:lstStyle/>
          <a:p>
            <a:r>
              <a:rPr lang="en-US" sz="2800" dirty="0"/>
              <a:t>“</a:t>
            </a:r>
            <a:r>
              <a:rPr lang="en-US" sz="2800" i="1" dirty="0"/>
              <a:t>Systematic literature review (SLR) </a:t>
            </a:r>
            <a:r>
              <a:rPr lang="en-US" sz="2800" dirty="0"/>
              <a:t>(also referred to as a systematic review). A form of </a:t>
            </a:r>
            <a:r>
              <a:rPr lang="en-US" sz="2800" dirty="0">
                <a:solidFill>
                  <a:srgbClr val="0070C0"/>
                </a:solidFill>
              </a:rPr>
              <a:t>secondary study </a:t>
            </a:r>
            <a:r>
              <a:rPr lang="en-US" sz="2800" dirty="0"/>
              <a:t>that uses a </a:t>
            </a:r>
            <a:r>
              <a:rPr lang="en-US" sz="2800" dirty="0">
                <a:solidFill>
                  <a:srgbClr val="0070C0"/>
                </a:solidFill>
              </a:rPr>
              <a:t>well-defined methodology </a:t>
            </a:r>
            <a:r>
              <a:rPr lang="en-US" sz="2800" dirty="0"/>
              <a:t>to </a:t>
            </a:r>
            <a:r>
              <a:rPr lang="en-US" sz="2800" dirty="0">
                <a:solidFill>
                  <a:srgbClr val="0070C0"/>
                </a:solidFill>
              </a:rPr>
              <a:t>identify, </a:t>
            </a:r>
            <a:r>
              <a:rPr lang="en-US" sz="2800" dirty="0" err="1">
                <a:solidFill>
                  <a:srgbClr val="0070C0"/>
                </a:solidFill>
              </a:rPr>
              <a:t>analyse</a:t>
            </a:r>
            <a:r>
              <a:rPr lang="en-US" sz="2800" dirty="0">
                <a:solidFill>
                  <a:srgbClr val="0070C0"/>
                </a:solidFill>
              </a:rPr>
              <a:t> and interpret </a:t>
            </a:r>
            <a:r>
              <a:rPr lang="en-US" sz="2800" u="sng" dirty="0">
                <a:solidFill>
                  <a:srgbClr val="FF0000"/>
                </a:solidFill>
              </a:rPr>
              <a:t>all available evidence </a:t>
            </a:r>
            <a:r>
              <a:rPr lang="en-US" sz="2800" dirty="0"/>
              <a:t>related to a specific research question in a way that is </a:t>
            </a:r>
            <a:r>
              <a:rPr lang="en-US" sz="2800" dirty="0">
                <a:solidFill>
                  <a:srgbClr val="0070C0"/>
                </a:solidFill>
              </a:rPr>
              <a:t>unbiased</a:t>
            </a:r>
            <a:r>
              <a:rPr lang="en-US" sz="2800" dirty="0">
                <a:solidFill>
                  <a:srgbClr val="7030A0"/>
                </a:solidFill>
              </a:rPr>
              <a:t> </a:t>
            </a:r>
            <a:r>
              <a:rPr lang="en-US" sz="2800" dirty="0"/>
              <a:t>and (to a degree) </a:t>
            </a:r>
            <a:r>
              <a:rPr lang="en-US" sz="2800" dirty="0">
                <a:solidFill>
                  <a:srgbClr val="0070C0"/>
                </a:solidFill>
              </a:rPr>
              <a:t>repeatable</a:t>
            </a:r>
            <a:r>
              <a:rPr lang="en-US" sz="2800" dirty="0"/>
              <a:t>.”</a:t>
            </a:r>
          </a:p>
          <a:p>
            <a:endParaRPr lang="en-US" sz="2400" dirty="0"/>
          </a:p>
          <a:p>
            <a:r>
              <a:rPr lang="en-US" sz="2400" dirty="0"/>
              <a:t>(Individual studies contributing to a systematic review are called </a:t>
            </a:r>
            <a:r>
              <a:rPr lang="en-US" sz="2400" i="1" dirty="0">
                <a:solidFill>
                  <a:srgbClr val="0070C0"/>
                </a:solidFill>
              </a:rPr>
              <a:t>primary studies</a:t>
            </a:r>
            <a:r>
              <a:rPr lang="en-US" sz="2400" dirty="0"/>
              <a:t>; a systematic review is a form a </a:t>
            </a:r>
            <a:r>
              <a:rPr lang="en-US" sz="2400" i="1" dirty="0">
                <a:solidFill>
                  <a:srgbClr val="0070C0"/>
                </a:solidFill>
              </a:rPr>
              <a:t>secondary study</a:t>
            </a:r>
            <a:r>
              <a:rPr lang="en-US" sz="2400" i="1" dirty="0"/>
              <a:t>)</a:t>
            </a:r>
            <a:r>
              <a:rPr lang="en-US" sz="2400" dirty="0"/>
              <a:t>.”*</a:t>
            </a:r>
            <a:endParaRPr lang="en-US" sz="2400" baseline="30000" dirty="0"/>
          </a:p>
        </p:txBody>
      </p:sp>
      <p:sp>
        <p:nvSpPr>
          <p:cNvPr id="5" name="TextBox 4"/>
          <p:cNvSpPr txBox="1"/>
          <p:nvPr/>
        </p:nvSpPr>
        <p:spPr>
          <a:xfrm>
            <a:off x="0" y="6300609"/>
            <a:ext cx="9148576" cy="584775"/>
          </a:xfrm>
          <a:prstGeom prst="rect">
            <a:avLst/>
          </a:prstGeom>
          <a:solidFill>
            <a:schemeClr val="bg1">
              <a:lumMod val="85000"/>
            </a:schemeClr>
          </a:solidFill>
        </p:spPr>
        <p:txBody>
          <a:bodyPr wrap="square" rtlCol="0">
            <a:spAutoFit/>
          </a:bodyPr>
          <a:lstStyle/>
          <a:p>
            <a:r>
              <a:rPr lang="en-US" sz="1600" baseline="30000" dirty="0"/>
              <a:t>*</a:t>
            </a:r>
            <a:r>
              <a:rPr lang="en-US" sz="1600" dirty="0"/>
              <a:t> B.A. </a:t>
            </a:r>
            <a:r>
              <a:rPr lang="en-US" sz="1600" dirty="0" err="1"/>
              <a:t>Kitchenham</a:t>
            </a:r>
            <a:r>
              <a:rPr lang="en-US" sz="1600" dirty="0"/>
              <a:t>, “Procedures for Performing Systematic Reviews,” Technical Report TR/SE-0401, </a:t>
            </a:r>
            <a:r>
              <a:rPr lang="en-US" sz="1600" dirty="0" err="1"/>
              <a:t>Keele</a:t>
            </a:r>
            <a:r>
              <a:rPr lang="en-US" sz="1600" dirty="0"/>
              <a:t> University, and Technical Report 0400011T.1, NICTA, 2004.</a:t>
            </a:r>
          </a:p>
        </p:txBody>
      </p:sp>
      <p:cxnSp>
        <p:nvCxnSpPr>
          <p:cNvPr id="7" name="Straight Connector 6"/>
          <p:cNvCxnSpPr/>
          <p:nvPr/>
        </p:nvCxnSpPr>
        <p:spPr>
          <a:xfrm>
            <a:off x="0" y="6237312"/>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10000"/>
          </a:bodyPr>
          <a:lstStyle/>
          <a:p>
            <a:r>
              <a:rPr lang="en-US" dirty="0"/>
              <a:t>In classifying the available literature, the </a:t>
            </a:r>
            <a:r>
              <a:rPr lang="en-US" dirty="0">
                <a:solidFill>
                  <a:srgbClr val="7030A0"/>
                </a:solidFill>
              </a:rPr>
              <a:t>functional taxonomy </a:t>
            </a:r>
            <a:r>
              <a:rPr lang="en-US" dirty="0"/>
              <a:t>presented in a survey by </a:t>
            </a:r>
            <a:r>
              <a:rPr lang="en-US" dirty="0" err="1"/>
              <a:t>Moeslund</a:t>
            </a:r>
            <a:r>
              <a:rPr lang="en-US" dirty="0"/>
              <a:t> and Granum (2001) dealing with vision-based human motion capture has been considered. </a:t>
            </a:r>
          </a:p>
          <a:p>
            <a:r>
              <a:rPr lang="en-US" dirty="0"/>
              <a:t>It distinguishes between </a:t>
            </a:r>
          </a:p>
          <a:p>
            <a:pPr lvl="1"/>
            <a:r>
              <a:rPr lang="en-US" dirty="0"/>
              <a:t>initialization, </a:t>
            </a:r>
          </a:p>
          <a:p>
            <a:pPr lvl="1"/>
            <a:r>
              <a:rPr lang="en-US" dirty="0"/>
              <a:t>tracking, </a:t>
            </a:r>
          </a:p>
          <a:p>
            <a:pPr lvl="1"/>
            <a:r>
              <a:rPr lang="en-US" dirty="0"/>
              <a:t>pose estimation and </a:t>
            </a:r>
          </a:p>
          <a:p>
            <a:pPr lvl="1"/>
            <a:r>
              <a:rPr lang="en-US" dirty="0"/>
              <a:t>recognition. </a:t>
            </a:r>
          </a:p>
          <a:p>
            <a:r>
              <a:rPr lang="en-US" dirty="0"/>
              <a:t>This taxonomy was however rearranged to fit the purposes of this paper. </a:t>
            </a:r>
          </a:p>
          <a:p>
            <a:r>
              <a:rPr lang="en-US" dirty="0"/>
              <a:t>Specifically, the articles here are first grouped into </a:t>
            </a:r>
            <a:r>
              <a:rPr lang="en-US" dirty="0">
                <a:solidFill>
                  <a:srgbClr val="7030A0"/>
                </a:solidFill>
              </a:rPr>
              <a:t>marker-based </a:t>
            </a:r>
            <a:r>
              <a:rPr lang="en-US" dirty="0"/>
              <a:t>and </a:t>
            </a:r>
            <a:r>
              <a:rPr lang="en-US" dirty="0">
                <a:solidFill>
                  <a:srgbClr val="7030A0"/>
                </a:solidFill>
              </a:rPr>
              <a:t>marker-free methods</a:t>
            </a:r>
            <a:r>
              <a:rPr lang="en-US" dirty="0"/>
              <a:t>.</a:t>
            </a:r>
            <a:endParaRPr lang="el-GR" dirty="0"/>
          </a:p>
        </p:txBody>
      </p:sp>
      <p:sp>
        <p:nvSpPr>
          <p:cNvPr id="5" name="Τίτλος 4"/>
          <p:cNvSpPr>
            <a:spLocks noGrp="1"/>
          </p:cNvSpPr>
          <p:nvPr>
            <p:ph type="title"/>
          </p:nvPr>
        </p:nvSpPr>
        <p:spPr/>
        <p:txBody>
          <a:bodyPr/>
          <a:lstStyle/>
          <a:p>
            <a:r>
              <a:rPr lang="en-US" dirty="0"/>
              <a:t>Conducting the review</a:t>
            </a:r>
            <a:endParaRPr lang="el-GR" dirty="0"/>
          </a:p>
        </p:txBody>
      </p:sp>
    </p:spTree>
    <p:extLst>
      <p:ext uri="{BB962C8B-B14F-4D97-AF65-F5344CB8AC3E}">
        <p14:creationId xmlns:p14="http://schemas.microsoft.com/office/powerpoint/2010/main" val="306083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The most </a:t>
            </a:r>
            <a:r>
              <a:rPr lang="en-US"/>
              <a:t>difficult step...</a:t>
            </a:r>
            <a:endParaRPr lang="el-GR" dirty="0"/>
          </a:p>
        </p:txBody>
      </p:sp>
      <p:sp>
        <p:nvSpPr>
          <p:cNvPr id="2" name="Θέση περιεχομένου 1"/>
          <p:cNvSpPr>
            <a:spLocks noGrp="1"/>
          </p:cNvSpPr>
          <p:nvPr>
            <p:ph sz="half" idx="1"/>
          </p:nvPr>
        </p:nvSpPr>
        <p:spPr>
          <a:xfrm>
            <a:off x="457200" y="1219200"/>
            <a:ext cx="3610744" cy="5029200"/>
          </a:xfrm>
        </p:spPr>
        <p:txBody>
          <a:bodyPr>
            <a:noAutofit/>
          </a:bodyPr>
          <a:lstStyle/>
          <a:p>
            <a:r>
              <a:rPr lang="en-US" sz="3200" dirty="0"/>
              <a:t>Identify main “themes”</a:t>
            </a:r>
          </a:p>
          <a:p>
            <a:endParaRPr lang="en-US" sz="3200" dirty="0"/>
          </a:p>
          <a:p>
            <a:r>
              <a:rPr lang="en-US" sz="3200" dirty="0"/>
              <a:t>Research so far can be divided into three groups, each dealing with </a:t>
            </a:r>
          </a:p>
          <a:p>
            <a:pPr lvl="1"/>
            <a:r>
              <a:rPr lang="en-US" sz="2800" dirty="0">
                <a:solidFill>
                  <a:srgbClr val="7030A0"/>
                </a:solidFill>
              </a:rPr>
              <a:t>motion detection</a:t>
            </a:r>
            <a:r>
              <a:rPr lang="en-US" sz="2800" dirty="0"/>
              <a:t>, </a:t>
            </a:r>
          </a:p>
          <a:p>
            <a:pPr lvl="1"/>
            <a:r>
              <a:rPr lang="en-US" sz="2800" dirty="0">
                <a:solidFill>
                  <a:srgbClr val="7030A0"/>
                </a:solidFill>
              </a:rPr>
              <a:t>analysis</a:t>
            </a:r>
            <a:r>
              <a:rPr lang="en-US" sz="2800" dirty="0"/>
              <a:t> or </a:t>
            </a:r>
          </a:p>
          <a:p>
            <a:pPr lvl="1"/>
            <a:r>
              <a:rPr lang="en-US" sz="2800" dirty="0">
                <a:solidFill>
                  <a:srgbClr val="7030A0"/>
                </a:solidFill>
              </a:rPr>
              <a:t>recognition</a:t>
            </a:r>
            <a:r>
              <a:rPr lang="en-US" sz="2800" dirty="0"/>
              <a:t>.</a:t>
            </a:r>
            <a:endParaRPr lang="el-GR"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844824"/>
            <a:ext cx="3653210" cy="270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102" y="4084683"/>
            <a:ext cx="3422898" cy="251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23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Analysis of the literature</a:t>
            </a: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491339" cy="541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716016" y="1844824"/>
            <a:ext cx="864096" cy="5760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08104" y="1853208"/>
            <a:ext cx="864096" cy="5760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00192" y="1853208"/>
            <a:ext cx="864096" cy="5760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797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Analysis of the literature</a:t>
            </a:r>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13852"/>
            <a:ext cx="8064896" cy="559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740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924944"/>
            <a:ext cx="8458200" cy="1800200"/>
          </a:xfrm>
        </p:spPr>
        <p:txBody>
          <a:bodyPr>
            <a:normAutofit/>
          </a:bodyPr>
          <a:lstStyle/>
          <a:p>
            <a:r>
              <a:rPr lang="en-US" sz="3600" dirty="0"/>
              <a:t>After this point …. Things become easy !!!</a:t>
            </a:r>
            <a:endParaRPr lang="el-GR" sz="3600" dirty="0"/>
          </a:p>
        </p:txBody>
      </p:sp>
      <p:sp>
        <p:nvSpPr>
          <p:cNvPr id="5" name="Τίτλος 4"/>
          <p:cNvSpPr>
            <a:spLocks noGrp="1"/>
          </p:cNvSpPr>
          <p:nvPr>
            <p:ph type="title"/>
          </p:nvPr>
        </p:nvSpPr>
        <p:spPr/>
        <p:txBody>
          <a:bodyPr/>
          <a:lstStyle/>
          <a:p>
            <a:endParaRPr lang="el-GR"/>
          </a:p>
        </p:txBody>
      </p:sp>
    </p:spTree>
    <p:extLst>
      <p:ext uri="{BB962C8B-B14F-4D97-AF65-F5344CB8AC3E}">
        <p14:creationId xmlns:p14="http://schemas.microsoft.com/office/powerpoint/2010/main" val="294968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marL="538163" indent="-538163">
              <a:tabLst>
                <a:tab pos="538163" algn="l"/>
              </a:tabLst>
            </a:pPr>
            <a:r>
              <a:rPr lang="en-US" dirty="0"/>
              <a:t>Some Systematic Reviews have been uploaded in </a:t>
            </a:r>
            <a:r>
              <a:rPr lang="en-US" dirty="0" err="1"/>
              <a:t>eClass</a:t>
            </a:r>
            <a:r>
              <a:rPr lang="en-US" dirty="0"/>
              <a:t>.</a:t>
            </a:r>
          </a:p>
          <a:p>
            <a:pPr marL="538163" indent="-538163">
              <a:tabLst>
                <a:tab pos="538163" algn="l"/>
              </a:tabLst>
            </a:pPr>
            <a:r>
              <a:rPr lang="en-US" dirty="0"/>
              <a:t>Select 3 of you own choice.</a:t>
            </a:r>
          </a:p>
          <a:p>
            <a:pPr marL="538163" indent="-538163">
              <a:tabLst>
                <a:tab pos="538163" algn="l"/>
              </a:tabLst>
            </a:pPr>
            <a:r>
              <a:rPr lang="en-US" dirty="0"/>
              <a:t>Write a brief note (1-2 pages, double space) identifying for each systematic review with clarity:</a:t>
            </a:r>
          </a:p>
          <a:p>
            <a:pPr lvl="1"/>
            <a:r>
              <a:rPr lang="en-US" dirty="0"/>
              <a:t>The </a:t>
            </a:r>
            <a:r>
              <a:rPr lang="en-US" b="1" dirty="0">
                <a:solidFill>
                  <a:srgbClr val="0070C0"/>
                </a:solidFill>
              </a:rPr>
              <a:t>review protocol</a:t>
            </a:r>
            <a:r>
              <a:rPr lang="en-US" dirty="0">
                <a:solidFill>
                  <a:srgbClr val="0070C0"/>
                </a:solidFill>
              </a:rPr>
              <a:t>  </a:t>
            </a:r>
            <a:r>
              <a:rPr lang="en-US" dirty="0"/>
              <a:t>(that specifies the research question being addressed).</a:t>
            </a:r>
          </a:p>
          <a:p>
            <a:pPr lvl="1"/>
            <a:r>
              <a:rPr lang="en-US" dirty="0"/>
              <a:t>The </a:t>
            </a:r>
            <a:r>
              <a:rPr lang="en-US" b="1" dirty="0">
                <a:solidFill>
                  <a:srgbClr val="0070C0"/>
                </a:solidFill>
              </a:rPr>
              <a:t>search strategy </a:t>
            </a:r>
            <a:r>
              <a:rPr lang="en-US" dirty="0"/>
              <a:t>(that aims to detect as much of the relevant literature as possible).</a:t>
            </a:r>
          </a:p>
          <a:p>
            <a:pPr lvl="1"/>
            <a:r>
              <a:rPr lang="en-US" dirty="0"/>
              <a:t>Discuss possible differences and commonalities and assess their quality.</a:t>
            </a:r>
          </a:p>
          <a:p>
            <a:pPr lvl="1"/>
            <a:endParaRPr lang="en-US" dirty="0"/>
          </a:p>
        </p:txBody>
      </p:sp>
      <p:sp>
        <p:nvSpPr>
          <p:cNvPr id="3" name="2 - Τίτλος"/>
          <p:cNvSpPr>
            <a:spLocks noGrp="1"/>
          </p:cNvSpPr>
          <p:nvPr>
            <p:ph type="title"/>
          </p:nvPr>
        </p:nvSpPr>
        <p:spPr/>
        <p:txBody>
          <a:bodyPr/>
          <a:lstStyle/>
          <a:p>
            <a:r>
              <a:rPr lang="en-US" dirty="0"/>
              <a:t>Homework 2</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Q&amp;A</a:t>
            </a:r>
            <a:endParaRPr lang="el-GR" dirty="0"/>
          </a:p>
        </p:txBody>
      </p:sp>
      <p:pic>
        <p:nvPicPr>
          <p:cNvPr id="6" name="Picture 9" descr="AMCONFUS"/>
          <p:cNvPicPr>
            <a:picLocks noChangeAspect="1" noChangeArrowheads="1"/>
          </p:cNvPicPr>
          <p:nvPr/>
        </p:nvPicPr>
        <p:blipFill>
          <a:blip r:embed="rId2" cstate="print"/>
          <a:srcRect/>
          <a:stretch>
            <a:fillRect/>
          </a:stretch>
        </p:blipFill>
        <p:spPr bwMode="auto">
          <a:xfrm>
            <a:off x="3419475" y="2205038"/>
            <a:ext cx="1857375" cy="3995737"/>
          </a:xfrm>
          <a:prstGeom prst="rect">
            <a:avLst/>
          </a:prstGeom>
          <a:noFill/>
          <a:ln w="9525">
            <a:noFill/>
            <a:miter lim="800000"/>
            <a:headEnd/>
            <a:tailEnd/>
          </a:ln>
        </p:spPr>
      </p:pic>
    </p:spTree>
    <p:extLst>
      <p:ext uri="{BB962C8B-B14F-4D97-AF65-F5344CB8AC3E}">
        <p14:creationId xmlns:p14="http://schemas.microsoft.com/office/powerpoint/2010/main" val="124057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advantages of systematic literature reviews are that: </a:t>
            </a:r>
          </a:p>
          <a:p>
            <a:pPr lvl="1"/>
            <a:r>
              <a:rPr lang="en-US" dirty="0"/>
              <a:t>The </a:t>
            </a:r>
            <a:r>
              <a:rPr lang="en-US" dirty="0">
                <a:solidFill>
                  <a:srgbClr val="0070C0"/>
                </a:solidFill>
              </a:rPr>
              <a:t>well-defined methodology </a:t>
            </a:r>
            <a:r>
              <a:rPr lang="en-US" dirty="0"/>
              <a:t>makes it </a:t>
            </a:r>
            <a:r>
              <a:rPr lang="en-US" dirty="0">
                <a:solidFill>
                  <a:srgbClr val="0070C0"/>
                </a:solidFill>
              </a:rPr>
              <a:t>less likely </a:t>
            </a:r>
            <a:r>
              <a:rPr lang="en-US" dirty="0"/>
              <a:t>that the results of the literature are </a:t>
            </a:r>
            <a:r>
              <a:rPr lang="en-US" dirty="0">
                <a:solidFill>
                  <a:srgbClr val="0070C0"/>
                </a:solidFill>
              </a:rPr>
              <a:t>biased</a:t>
            </a:r>
          </a:p>
          <a:p>
            <a:pPr lvl="2"/>
            <a:r>
              <a:rPr lang="en-US" dirty="0"/>
              <a:t>although it does not protect against publication bias in the primary studies. </a:t>
            </a:r>
          </a:p>
          <a:p>
            <a:pPr lvl="1"/>
            <a:r>
              <a:rPr lang="en-US" dirty="0"/>
              <a:t>If studies give consistent results, systematic reviews provide evidence that the </a:t>
            </a:r>
            <a:r>
              <a:rPr lang="en-US" dirty="0">
                <a:solidFill>
                  <a:srgbClr val="0070C0"/>
                </a:solidFill>
              </a:rPr>
              <a:t>phenomenon is robust and transferable</a:t>
            </a:r>
            <a:r>
              <a:rPr lang="en-US" dirty="0"/>
              <a:t>. </a:t>
            </a:r>
          </a:p>
          <a:p>
            <a:pPr lvl="1"/>
            <a:r>
              <a:rPr lang="en-US" dirty="0"/>
              <a:t>If the studies give inconsistent results, sources of variation can be studied. </a:t>
            </a:r>
          </a:p>
          <a:p>
            <a:endParaRPr lang="en-US" dirty="0"/>
          </a:p>
        </p:txBody>
      </p:sp>
      <p:sp>
        <p:nvSpPr>
          <p:cNvPr id="3" name="Title 2"/>
          <p:cNvSpPr>
            <a:spLocks noGrp="1"/>
          </p:cNvSpPr>
          <p:nvPr>
            <p:ph type="title"/>
          </p:nvPr>
        </p:nvSpPr>
        <p:spPr/>
        <p:txBody>
          <a:bodyPr/>
          <a:lstStyle/>
          <a:p>
            <a:r>
              <a:rPr lang="en-US" dirty="0"/>
              <a:t>Advantages</a:t>
            </a:r>
          </a:p>
        </p:txBody>
      </p:sp>
    </p:spTree>
    <p:extLst>
      <p:ext uri="{BB962C8B-B14F-4D97-AF65-F5344CB8AC3E}">
        <p14:creationId xmlns:p14="http://schemas.microsoft.com/office/powerpoint/2010/main" val="361236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solidFill>
                  <a:srgbClr val="0070C0"/>
                </a:solidFill>
              </a:rPr>
              <a:t>Publication bias </a:t>
            </a:r>
            <a:r>
              <a:rPr lang="en-US" dirty="0"/>
              <a:t>is a type of </a:t>
            </a:r>
            <a:r>
              <a:rPr lang="en-US" dirty="0">
                <a:solidFill>
                  <a:srgbClr val="0070C0"/>
                </a:solidFill>
              </a:rPr>
              <a:t>bias</a:t>
            </a:r>
            <a:r>
              <a:rPr lang="en-US" dirty="0"/>
              <a:t> that occurs in </a:t>
            </a:r>
            <a:r>
              <a:rPr lang="en-US" dirty="0">
                <a:solidFill>
                  <a:srgbClr val="0070C0"/>
                </a:solidFill>
              </a:rPr>
              <a:t>published academic research</a:t>
            </a:r>
            <a:r>
              <a:rPr lang="en-US" dirty="0"/>
              <a:t>. </a:t>
            </a:r>
          </a:p>
          <a:p>
            <a:r>
              <a:rPr lang="en-US" dirty="0"/>
              <a:t>It occurs when </a:t>
            </a:r>
            <a:r>
              <a:rPr lang="en-US" dirty="0">
                <a:solidFill>
                  <a:srgbClr val="0070C0"/>
                </a:solidFill>
              </a:rPr>
              <a:t>the outcome </a:t>
            </a:r>
            <a:r>
              <a:rPr lang="en-US" dirty="0"/>
              <a:t>of an experiment or research study </a:t>
            </a:r>
            <a:r>
              <a:rPr lang="en-US" dirty="0">
                <a:solidFill>
                  <a:srgbClr val="0070C0"/>
                </a:solidFill>
              </a:rPr>
              <a:t>influences the decision whether to publish </a:t>
            </a:r>
            <a:r>
              <a:rPr lang="en-US" dirty="0"/>
              <a:t>or otherwise distribute it.</a:t>
            </a:r>
          </a:p>
          <a:p>
            <a:r>
              <a:rPr lang="en-US" dirty="0">
                <a:solidFill>
                  <a:srgbClr val="0070C0"/>
                </a:solidFill>
              </a:rPr>
              <a:t>Publication bias </a:t>
            </a:r>
            <a:r>
              <a:rPr lang="en-US" dirty="0"/>
              <a:t>refers to a phenomenon in scientific reporting whereby </a:t>
            </a:r>
            <a:endParaRPr lang="el-GR" dirty="0"/>
          </a:p>
          <a:p>
            <a:pPr lvl="1"/>
            <a:r>
              <a:rPr lang="en-US" dirty="0"/>
              <a:t>authors are </a:t>
            </a:r>
            <a:r>
              <a:rPr lang="en-US" dirty="0">
                <a:solidFill>
                  <a:srgbClr val="0070C0"/>
                </a:solidFill>
              </a:rPr>
              <a:t>more likely to submit </a:t>
            </a:r>
            <a:r>
              <a:rPr lang="en-US" dirty="0"/>
              <a:t>and </a:t>
            </a:r>
            <a:endParaRPr lang="el-GR" dirty="0"/>
          </a:p>
          <a:p>
            <a:pPr lvl="1"/>
            <a:r>
              <a:rPr lang="en-US" dirty="0"/>
              <a:t>journal editors are </a:t>
            </a:r>
            <a:r>
              <a:rPr lang="en-US" dirty="0">
                <a:solidFill>
                  <a:srgbClr val="0070C0"/>
                </a:solidFill>
              </a:rPr>
              <a:t>more likely to publish </a:t>
            </a:r>
            <a:r>
              <a:rPr lang="en-US" dirty="0"/>
              <a:t>studies </a:t>
            </a:r>
            <a:endParaRPr lang="el-GR" dirty="0"/>
          </a:p>
          <a:p>
            <a:pPr marL="457200" lvl="1" indent="0">
              <a:buNone/>
            </a:pPr>
            <a:r>
              <a:rPr lang="en-US" dirty="0"/>
              <a:t>with </a:t>
            </a:r>
            <a:r>
              <a:rPr lang="en-US" dirty="0">
                <a:solidFill>
                  <a:srgbClr val="0070C0"/>
                </a:solidFill>
              </a:rPr>
              <a:t>“positive” results </a:t>
            </a:r>
            <a:r>
              <a:rPr lang="en-US" dirty="0"/>
              <a:t>(i.e. results showing a significant finding) than studies with “negative” or unsupportive results.</a:t>
            </a:r>
          </a:p>
        </p:txBody>
      </p:sp>
      <p:sp>
        <p:nvSpPr>
          <p:cNvPr id="3" name="Title 2"/>
          <p:cNvSpPr>
            <a:spLocks noGrp="1"/>
          </p:cNvSpPr>
          <p:nvPr>
            <p:ph type="title"/>
          </p:nvPr>
        </p:nvSpPr>
        <p:spPr/>
        <p:txBody>
          <a:bodyPr/>
          <a:lstStyle/>
          <a:p>
            <a:r>
              <a:rPr lang="en-GB" dirty="0"/>
              <a:t>Publication bias</a:t>
            </a:r>
            <a:endParaRPr lang="en-US" dirty="0"/>
          </a:p>
        </p:txBody>
      </p:sp>
    </p:spTree>
    <p:extLst>
      <p:ext uri="{BB962C8B-B14F-4D97-AF65-F5344CB8AC3E}">
        <p14:creationId xmlns:p14="http://schemas.microsoft.com/office/powerpoint/2010/main" val="378730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Clr>
                <a:schemeClr val="accent6">
                  <a:lumMod val="75000"/>
                </a:schemeClr>
              </a:buClr>
              <a:buFont typeface="Wingdings" pitchFamily="2" charset="2"/>
              <a:buChar char="v"/>
            </a:pPr>
            <a:r>
              <a:rPr lang="en-US" dirty="0"/>
              <a:t>In the case of quantitative studies, it is possible to combine data using meta-analytic techniques. </a:t>
            </a:r>
            <a:endParaRPr lang="el-GR" dirty="0"/>
          </a:p>
          <a:p>
            <a:pPr marL="742950" lvl="2" indent="-342900">
              <a:buClr>
                <a:srgbClr val="002060"/>
              </a:buClr>
              <a:buFont typeface="Wingdings" panose="05000000000000000000" pitchFamily="2" charset="2"/>
              <a:buChar char="§"/>
            </a:pPr>
            <a:r>
              <a:rPr lang="en-US" dirty="0"/>
              <a:t>This </a:t>
            </a:r>
            <a:r>
              <a:rPr lang="en-US" dirty="0">
                <a:solidFill>
                  <a:srgbClr val="0070C0"/>
                </a:solidFill>
              </a:rPr>
              <a:t>increases the likelihood of detecting real effects</a:t>
            </a:r>
            <a:r>
              <a:rPr lang="en-US" dirty="0">
                <a:solidFill>
                  <a:srgbClr val="7030A0"/>
                </a:solidFill>
              </a:rPr>
              <a:t> </a:t>
            </a:r>
            <a:r>
              <a:rPr lang="en-US" dirty="0"/>
              <a:t>that individual smaller studies are unable to detect. </a:t>
            </a:r>
          </a:p>
          <a:p>
            <a:endParaRPr lang="en-US" dirty="0"/>
          </a:p>
          <a:p>
            <a:r>
              <a:rPr lang="en-US" sz="2800" dirty="0"/>
              <a:t>The major disadvantage of systematic literature reviews is that they require </a:t>
            </a:r>
          </a:p>
          <a:p>
            <a:pPr lvl="1"/>
            <a:r>
              <a:rPr lang="en-US" sz="2400" dirty="0">
                <a:solidFill>
                  <a:srgbClr val="7030A0"/>
                </a:solidFill>
              </a:rPr>
              <a:t>considerably more effort than traditional literature reviews</a:t>
            </a:r>
            <a:r>
              <a:rPr lang="en-US" sz="2400" dirty="0"/>
              <a:t>. </a:t>
            </a:r>
          </a:p>
        </p:txBody>
      </p:sp>
      <p:sp>
        <p:nvSpPr>
          <p:cNvPr id="3" name="Title 2"/>
          <p:cNvSpPr>
            <a:spLocks noGrp="1"/>
          </p:cNvSpPr>
          <p:nvPr>
            <p:ph type="title"/>
          </p:nvPr>
        </p:nvSpPr>
        <p:spPr/>
        <p:txBody>
          <a:bodyPr>
            <a:normAutofit/>
          </a:bodyPr>
          <a:lstStyle/>
          <a:p>
            <a:r>
              <a:rPr lang="en-US" dirty="0"/>
              <a:t>Advantages &amp; Disadvantages</a:t>
            </a:r>
          </a:p>
        </p:txBody>
      </p:sp>
    </p:spTree>
    <p:extLst>
      <p:ext uri="{BB962C8B-B14F-4D97-AF65-F5344CB8AC3E}">
        <p14:creationId xmlns:p14="http://schemas.microsoft.com/office/powerpoint/2010/main" val="110533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914400"/>
          </a:xfrm>
        </p:spPr>
        <p:txBody>
          <a:bodyPr/>
          <a:lstStyle/>
          <a:p>
            <a:r>
              <a:rPr lang="en-US" dirty="0"/>
              <a:t>Reasons for a systematic review.</a:t>
            </a:r>
          </a:p>
          <a:p>
            <a:endParaRPr lang="el-GR" dirty="0"/>
          </a:p>
        </p:txBody>
      </p:sp>
      <p:sp>
        <p:nvSpPr>
          <p:cNvPr id="4" name="Title 3"/>
          <p:cNvSpPr>
            <a:spLocks noGrp="1"/>
          </p:cNvSpPr>
          <p:nvPr>
            <p:ph type="title"/>
          </p:nvPr>
        </p:nvSpPr>
        <p:spPr/>
        <p:txBody>
          <a:bodyPr>
            <a:noAutofit/>
          </a:bodyPr>
          <a:lstStyle/>
          <a:p>
            <a:r>
              <a:rPr lang="en-US" sz="3600" dirty="0"/>
              <a:t>Reasons for performing a SR</a:t>
            </a:r>
          </a:p>
        </p:txBody>
      </p:sp>
      <p:sp>
        <p:nvSpPr>
          <p:cNvPr id="3" name="Rectangle 2"/>
          <p:cNvSpPr/>
          <p:nvPr/>
        </p:nvSpPr>
        <p:spPr>
          <a:xfrm>
            <a:off x="539552" y="2108245"/>
            <a:ext cx="4644170" cy="3170099"/>
          </a:xfrm>
          <a:prstGeom prst="rect">
            <a:avLst/>
          </a:prstGeom>
        </p:spPr>
        <p:txBody>
          <a:bodyPr wrap="square">
            <a:spAutoFit/>
          </a:bodyPr>
          <a:lstStyle/>
          <a:p>
            <a:pPr marL="342900" indent="-342900">
              <a:buFont typeface="Arial" pitchFamily="34" charset="0"/>
              <a:buChar char="•"/>
            </a:pPr>
            <a:r>
              <a:rPr lang="en-US" sz="2000" dirty="0"/>
              <a:t>To </a:t>
            </a:r>
            <a:r>
              <a:rPr lang="en-US" sz="2000" dirty="0">
                <a:solidFill>
                  <a:srgbClr val="0070C0"/>
                </a:solidFill>
              </a:rPr>
              <a:t>summarize the existing evidence </a:t>
            </a:r>
            <a:r>
              <a:rPr lang="en-US" sz="2000" dirty="0"/>
              <a:t>concerning a given topic or technology.</a:t>
            </a:r>
          </a:p>
          <a:p>
            <a:pPr marL="342900" indent="-342900">
              <a:buFont typeface="Arial" pitchFamily="34" charset="0"/>
              <a:buChar char="•"/>
            </a:pPr>
            <a:endParaRPr lang="en-US" sz="2000" dirty="0"/>
          </a:p>
          <a:p>
            <a:pPr marL="342900" indent="-342900">
              <a:buFont typeface="Arial" pitchFamily="34" charset="0"/>
              <a:buChar char="•"/>
            </a:pPr>
            <a:r>
              <a:rPr lang="en-US" sz="2000" dirty="0"/>
              <a:t>To </a:t>
            </a:r>
            <a:r>
              <a:rPr lang="en-US" sz="2000" dirty="0">
                <a:solidFill>
                  <a:srgbClr val="0070C0"/>
                </a:solidFill>
              </a:rPr>
              <a:t>identify any gaps </a:t>
            </a:r>
            <a:r>
              <a:rPr lang="en-US" sz="2000" dirty="0"/>
              <a:t>in current research in order to suggest areas for </a:t>
            </a:r>
            <a:r>
              <a:rPr lang="en-US" sz="2000" dirty="0">
                <a:solidFill>
                  <a:srgbClr val="7030A0"/>
                </a:solidFill>
              </a:rPr>
              <a:t>further investigation</a:t>
            </a:r>
            <a:r>
              <a:rPr lang="en-US" sz="2000" dirty="0"/>
              <a:t>.</a:t>
            </a:r>
          </a:p>
          <a:p>
            <a:pPr marL="342900" indent="-342900">
              <a:buFont typeface="Arial" pitchFamily="34" charset="0"/>
              <a:buChar char="•"/>
            </a:pPr>
            <a:endParaRPr lang="en-US" sz="2000" dirty="0"/>
          </a:p>
          <a:p>
            <a:pPr marL="342900" indent="-342900">
              <a:buFont typeface="Arial" pitchFamily="34" charset="0"/>
              <a:buChar char="•"/>
            </a:pPr>
            <a:r>
              <a:rPr lang="en-US" sz="2000" dirty="0"/>
              <a:t>To provide a framework/ background in order to appropriately </a:t>
            </a:r>
            <a:r>
              <a:rPr lang="en-US" sz="2000" dirty="0">
                <a:solidFill>
                  <a:srgbClr val="0070C0"/>
                </a:solidFill>
              </a:rPr>
              <a:t>position new research activities</a:t>
            </a:r>
            <a:r>
              <a:rPr lang="en-US" sz="2000" dirty="0"/>
              <a:t>.</a:t>
            </a:r>
          </a:p>
        </p:txBody>
      </p:sp>
      <p:pic>
        <p:nvPicPr>
          <p:cNvPr id="24578" name="Picture 2" descr="http://navigatingeffectivetreatments.org.au/images/JK/The%20Concept%20of%20a%20Systematic%20Review%20small.png"/>
          <p:cNvPicPr>
            <a:picLocks noChangeAspect="1" noChangeArrowheads="1"/>
          </p:cNvPicPr>
          <p:nvPr/>
        </p:nvPicPr>
        <p:blipFill>
          <a:blip r:embed="rId2" cstate="print"/>
          <a:srcRect/>
          <a:stretch>
            <a:fillRect/>
          </a:stretch>
        </p:blipFill>
        <p:spPr bwMode="auto">
          <a:xfrm>
            <a:off x="5940152" y="2096828"/>
            <a:ext cx="2315923" cy="4045385"/>
          </a:xfrm>
          <a:prstGeom prst="rect">
            <a:avLst/>
          </a:prstGeom>
          <a:noFill/>
        </p:spPr>
      </p:pic>
      <p:sp>
        <p:nvSpPr>
          <p:cNvPr id="6" name="5 - TextBox"/>
          <p:cNvSpPr txBox="1"/>
          <p:nvPr/>
        </p:nvSpPr>
        <p:spPr>
          <a:xfrm>
            <a:off x="6239001" y="6237312"/>
            <a:ext cx="1991314" cy="400110"/>
          </a:xfrm>
          <a:prstGeom prst="rect">
            <a:avLst/>
          </a:prstGeom>
          <a:noFill/>
        </p:spPr>
        <p:txBody>
          <a:bodyPr wrap="none" rtlCol="0">
            <a:spAutoFit/>
          </a:bodyPr>
          <a:lstStyle/>
          <a:p>
            <a:pPr algn="ctr"/>
            <a:r>
              <a:rPr lang="en-US" sz="2000" dirty="0">
                <a:solidFill>
                  <a:srgbClr val="7030A0"/>
                </a:solidFill>
              </a:rPr>
              <a:t>Research Results </a:t>
            </a:r>
            <a:endParaRPr lang="el-GR" sz="2000" dirty="0">
              <a:solidFill>
                <a:srgbClr val="7030A0"/>
              </a:solidFill>
            </a:endParaRPr>
          </a:p>
        </p:txBody>
      </p:sp>
    </p:spTree>
    <p:extLst>
      <p:ext uri="{BB962C8B-B14F-4D97-AF65-F5344CB8AC3E}">
        <p14:creationId xmlns:p14="http://schemas.microsoft.com/office/powerpoint/2010/main" val="279003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The Importance of systematic reviews</a:t>
            </a:r>
          </a:p>
        </p:txBody>
      </p:sp>
      <p:sp>
        <p:nvSpPr>
          <p:cNvPr id="3" name="Rectangle 2"/>
          <p:cNvSpPr/>
          <p:nvPr/>
        </p:nvSpPr>
        <p:spPr>
          <a:xfrm>
            <a:off x="381000" y="1484784"/>
            <a:ext cx="8382000" cy="1200329"/>
          </a:xfrm>
          <a:prstGeom prst="rect">
            <a:avLst/>
          </a:prstGeom>
        </p:spPr>
        <p:txBody>
          <a:bodyPr wrap="square">
            <a:spAutoFit/>
          </a:bodyPr>
          <a:lstStyle/>
          <a:p>
            <a:pPr marL="342900" indent="-342900">
              <a:buClr>
                <a:srgbClr val="FF0000"/>
              </a:buClr>
              <a:buFont typeface="Wingdings" panose="05000000000000000000" pitchFamily="2" charset="2"/>
              <a:buChar char="v"/>
            </a:pPr>
            <a:r>
              <a:rPr lang="en-US" sz="2400" dirty="0"/>
              <a:t>Most research in a new area starts with a </a:t>
            </a:r>
            <a:r>
              <a:rPr lang="en-US" sz="2400" dirty="0">
                <a:solidFill>
                  <a:srgbClr val="7030A0"/>
                </a:solidFill>
              </a:rPr>
              <a:t>literature review</a:t>
            </a:r>
            <a:r>
              <a:rPr lang="en-US" sz="2400" b="1" dirty="0"/>
              <a:t>.</a:t>
            </a:r>
          </a:p>
          <a:p>
            <a:pPr marL="342900" indent="-342900">
              <a:buClr>
                <a:srgbClr val="FF0000"/>
              </a:buClr>
              <a:buFont typeface="Wingdings" panose="05000000000000000000" pitchFamily="2" charset="2"/>
              <a:buChar char="v"/>
            </a:pPr>
            <a:r>
              <a:rPr lang="en-US" sz="2400" dirty="0"/>
              <a:t>To have scientific value, a literature review must be </a:t>
            </a:r>
            <a:r>
              <a:rPr lang="en-US" sz="2400" dirty="0">
                <a:solidFill>
                  <a:srgbClr val="0070C0"/>
                </a:solidFill>
              </a:rPr>
              <a:t>thorough and fair/unbiased</a:t>
            </a:r>
            <a:r>
              <a:rPr lang="en-US" sz="2400" dirty="0">
                <a:solidFill>
                  <a:srgbClr val="7030A0"/>
                </a:solidFill>
              </a:rPr>
              <a:t>.</a:t>
            </a:r>
          </a:p>
        </p:txBody>
      </p:sp>
      <p:sp>
        <p:nvSpPr>
          <p:cNvPr id="5" name="Oval 4"/>
          <p:cNvSpPr/>
          <p:nvPr/>
        </p:nvSpPr>
        <p:spPr>
          <a:xfrm>
            <a:off x="2714612" y="3143248"/>
            <a:ext cx="3810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Systematic reviews</a:t>
            </a:r>
          </a:p>
        </p:txBody>
      </p:sp>
      <p:cxnSp>
        <p:nvCxnSpPr>
          <p:cNvPr id="8" name="Straight Arrow Connector 7"/>
          <p:cNvCxnSpPr>
            <a:endCxn id="5" idx="1"/>
          </p:cNvCxnSpPr>
          <p:nvPr/>
        </p:nvCxnSpPr>
        <p:spPr>
          <a:xfrm>
            <a:off x="2057827" y="2642951"/>
            <a:ext cx="1214747" cy="678845"/>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5" idx="0"/>
            <a:endCxn id="5" idx="5"/>
          </p:cNvCxnSpPr>
          <p:nvPr/>
        </p:nvCxnSpPr>
        <p:spPr>
          <a:xfrm flipH="1" flipV="1">
            <a:off x="5966650" y="4183900"/>
            <a:ext cx="1086781" cy="1117308"/>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301208"/>
            <a:ext cx="378131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v"/>
            </a:pPr>
            <a:r>
              <a:rPr lang="en-US" sz="2000" dirty="0"/>
              <a:t>A </a:t>
            </a:r>
            <a:r>
              <a:rPr lang="en-US" sz="2000" dirty="0">
                <a:solidFill>
                  <a:srgbClr val="0070C0"/>
                </a:solidFill>
              </a:rPr>
              <a:t>review protocol </a:t>
            </a:r>
            <a:r>
              <a:rPr lang="en-US" sz="2000" dirty="0"/>
              <a:t>that specifies the research question being addressed.</a:t>
            </a:r>
          </a:p>
        </p:txBody>
      </p:sp>
      <p:sp>
        <p:nvSpPr>
          <p:cNvPr id="15" name="TextBox 14"/>
          <p:cNvSpPr txBox="1"/>
          <p:nvPr/>
        </p:nvSpPr>
        <p:spPr>
          <a:xfrm>
            <a:off x="4962861" y="5301208"/>
            <a:ext cx="4181139" cy="1323439"/>
          </a:xfrm>
          <a:prstGeom prst="rect">
            <a:avLst/>
          </a:prstGeom>
          <a:noFill/>
        </p:spPr>
        <p:txBody>
          <a:bodyPr wrap="square" rtlCol="0">
            <a:spAutoFit/>
          </a:bodyPr>
          <a:lstStyle/>
          <a:p>
            <a:pPr marL="342900" indent="-342900">
              <a:buClr>
                <a:srgbClr val="FF0000"/>
              </a:buClr>
              <a:buFont typeface="Wingdings" panose="05000000000000000000" pitchFamily="2" charset="2"/>
              <a:buChar char="v"/>
            </a:pPr>
            <a:r>
              <a:rPr lang="en-US" sz="2000" dirty="0"/>
              <a:t>In accordance with a predefined </a:t>
            </a:r>
            <a:r>
              <a:rPr lang="en-US" sz="2000" dirty="0">
                <a:solidFill>
                  <a:srgbClr val="7030A0"/>
                </a:solidFill>
              </a:rPr>
              <a:t>search strategy </a:t>
            </a:r>
            <a:r>
              <a:rPr lang="en-US" sz="2000" dirty="0"/>
              <a:t>that aims to detect as much of the relevant literature as possible.</a:t>
            </a:r>
          </a:p>
        </p:txBody>
      </p:sp>
      <p:cxnSp>
        <p:nvCxnSpPr>
          <p:cNvPr id="17" name="Straight Arrow Connector 16"/>
          <p:cNvCxnSpPr>
            <a:stCxn id="14" idx="0"/>
            <a:endCxn id="5" idx="3"/>
          </p:cNvCxnSpPr>
          <p:nvPr/>
        </p:nvCxnSpPr>
        <p:spPr>
          <a:xfrm flipV="1">
            <a:off x="1890657" y="4183900"/>
            <a:ext cx="1381917" cy="1117308"/>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06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systematic review protocol describes </a:t>
            </a:r>
          </a:p>
          <a:p>
            <a:pPr lvl="1"/>
            <a:r>
              <a:rPr lang="en-US" dirty="0"/>
              <a:t>the rationale, hypothesis/research question, and planned methods of the review. </a:t>
            </a:r>
          </a:p>
          <a:p>
            <a:r>
              <a:rPr lang="en-US" dirty="0"/>
              <a:t>It should </a:t>
            </a:r>
          </a:p>
          <a:p>
            <a:pPr lvl="1"/>
            <a:r>
              <a:rPr lang="en-US" dirty="0"/>
              <a:t>be prepared before a review is started</a:t>
            </a:r>
          </a:p>
          <a:p>
            <a:pPr lvl="1"/>
            <a:r>
              <a:rPr lang="en-US" dirty="0"/>
              <a:t>used as a guide to carry out the review and </a:t>
            </a:r>
          </a:p>
          <a:p>
            <a:pPr lvl="1"/>
            <a:r>
              <a:rPr lang="en-US" dirty="0"/>
              <a:t>made publicly available.</a:t>
            </a:r>
          </a:p>
          <a:p>
            <a:pPr lvl="1"/>
            <a:endParaRPr lang="en-US" dirty="0"/>
          </a:p>
        </p:txBody>
      </p:sp>
      <p:sp>
        <p:nvSpPr>
          <p:cNvPr id="3" name="Title 2"/>
          <p:cNvSpPr>
            <a:spLocks noGrp="1"/>
          </p:cNvSpPr>
          <p:nvPr>
            <p:ph type="title"/>
          </p:nvPr>
        </p:nvSpPr>
        <p:spPr/>
        <p:txBody>
          <a:bodyPr/>
          <a:lstStyle/>
          <a:p>
            <a:r>
              <a:rPr lang="en-US" dirty="0"/>
              <a:t>Systematic Review Protocol</a:t>
            </a:r>
          </a:p>
        </p:txBody>
      </p:sp>
    </p:spTree>
    <p:extLst>
      <p:ext uri="{BB962C8B-B14F-4D97-AF65-F5344CB8AC3E}">
        <p14:creationId xmlns:p14="http://schemas.microsoft.com/office/powerpoint/2010/main" val="964377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2035</Words>
  <Application>Microsoft Office PowerPoint</Application>
  <PresentationFormat>On-screen Show (4:3)</PresentationFormat>
  <Paragraphs>215</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Research Methods &amp; Project Management Systematic review as a research method</vt:lpstr>
      <vt:lpstr>Context</vt:lpstr>
      <vt:lpstr>What is a systematic review?</vt:lpstr>
      <vt:lpstr>Advantages</vt:lpstr>
      <vt:lpstr>Publication bias</vt:lpstr>
      <vt:lpstr>Advantages &amp; Disadvantages</vt:lpstr>
      <vt:lpstr>Reasons for performing a SR</vt:lpstr>
      <vt:lpstr>The Importance of systematic reviews</vt:lpstr>
      <vt:lpstr>Systematic Review Protocol</vt:lpstr>
      <vt:lpstr>Components of the review protocol</vt:lpstr>
      <vt:lpstr>Conducting the review Identification of research</vt:lpstr>
      <vt:lpstr>Conducting the review Study selection</vt:lpstr>
      <vt:lpstr>Conducting the review Data Extraction - Analysis</vt:lpstr>
      <vt:lpstr>Conducting the review Data synthesis</vt:lpstr>
      <vt:lpstr>Reporting the review 1/4</vt:lpstr>
      <vt:lpstr>Reporting the review 2/4</vt:lpstr>
      <vt:lpstr>Reporting the review 3/4</vt:lpstr>
      <vt:lpstr>Reporting the review 4/4</vt:lpstr>
      <vt:lpstr>Example</vt:lpstr>
      <vt:lpstr>Remember …</vt:lpstr>
      <vt:lpstr>Features of Systematic Literature Reviews </vt:lpstr>
      <vt:lpstr>Example of a systematic review</vt:lpstr>
      <vt:lpstr>PowerPoint Presentation</vt:lpstr>
      <vt:lpstr>Reasons for performing a SR</vt:lpstr>
      <vt:lpstr>Reasons for performing a SR</vt:lpstr>
      <vt:lpstr>The research question(1)</vt:lpstr>
      <vt:lpstr>The research question(2)</vt:lpstr>
      <vt:lpstr>Research methodology Constraints &amp; search strategy</vt:lpstr>
      <vt:lpstr>Filtering – information reduction</vt:lpstr>
      <vt:lpstr>Conducting the review</vt:lpstr>
      <vt:lpstr>The most difficult step...</vt:lpstr>
      <vt:lpstr>Analysis of the literature</vt:lpstr>
      <vt:lpstr>Analysis of the literature</vt:lpstr>
      <vt:lpstr>PowerPoint Presentation</vt:lpstr>
      <vt:lpstr>Homework 2</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Manolis Tsiknakis</dc:creator>
  <cp:lastModifiedBy>Manolis Tsiknakis</cp:lastModifiedBy>
  <cp:revision>54</cp:revision>
  <dcterms:created xsi:type="dcterms:W3CDTF">2012-02-08T15:04:00Z</dcterms:created>
  <dcterms:modified xsi:type="dcterms:W3CDTF">2025-10-14T11:34:38Z</dcterms:modified>
</cp:coreProperties>
</file>