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571" r:id="rId3"/>
    <p:sldId id="557" r:id="rId4"/>
    <p:sldId id="566" r:id="rId5"/>
    <p:sldId id="567" r:id="rId6"/>
    <p:sldId id="568" r:id="rId7"/>
    <p:sldId id="569" r:id="rId8"/>
    <p:sldId id="570" r:id="rId9"/>
    <p:sldId id="572" r:id="rId10"/>
    <p:sldId id="573" r:id="rId11"/>
    <p:sldId id="574" r:id="rId12"/>
    <p:sldId id="576" r:id="rId13"/>
    <p:sldId id="578" r:id="rId14"/>
    <p:sldId id="560" r:id="rId15"/>
    <p:sldId id="575" r:id="rId16"/>
    <p:sldId id="580" r:id="rId17"/>
    <p:sldId id="565" r:id="rId18"/>
    <p:sldId id="579" r:id="rId19"/>
    <p:sldId id="257" r:id="rId20"/>
    <p:sldId id="258" r:id="rId21"/>
    <p:sldId id="538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6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9" d="100"/>
          <a:sy n="149" d="100"/>
        </p:scale>
        <p:origin x="2046" y="120"/>
      </p:cViewPr>
      <p:guideLst>
        <p:guide orient="horz" pos="306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A17ECD-5921-4308-A734-A402ABC899CB}" type="datetimeFigureOut">
              <a:rPr lang="el-GR"/>
              <a:pPr>
                <a:defRPr/>
              </a:pPr>
              <a:t>21/10/2025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/>
              <a:t>Στυλ υποδείγματος κειμένου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FEE0C11-2506-4905-BF35-DD1DD5DA978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6132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tsiknaki\Documents\My  Cources on BMI_University of Crete\Innovation\innovation_NIC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-3175"/>
            <a:ext cx="9159876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8E2ED-4BF5-4668-817E-7796649D5E5A}" type="datetimeFigureOut">
              <a:rPr lang="en-US"/>
              <a:pPr>
                <a:defRPr/>
              </a:pPr>
              <a:t>10/21/2025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9F8DD4-A3F9-4831-B3C7-A6567AB3C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1233488"/>
            <a:ext cx="8458200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  <a:noFill/>
          <a:ln>
            <a:noFill/>
          </a:ln>
        </p:spPr>
        <p:txBody>
          <a:bodyPr/>
          <a:lstStyle>
            <a:lvl1pPr marL="460375" indent="-460375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lvl1pPr>
            <a:lvl2pPr marL="803275" indent="-346075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lvl2pPr>
            <a:lvl3pPr marL="1255713" indent="-341313">
              <a:buFont typeface="Wingdings" pitchFamily="2" charset="2"/>
              <a:buChar char="ü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1211263"/>
            <a:ext cx="8458200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5184576"/>
          </a:xfrm>
        </p:spPr>
        <p:txBody>
          <a:bodyPr/>
          <a:lstStyle>
            <a:lvl1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 sz="2800"/>
            </a:lvl1pPr>
            <a:lvl2pPr marL="742950" indent="-28575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 sz="2400"/>
            </a:lvl2pPr>
            <a:lvl3pPr marL="1143000" indent="-228600">
              <a:buFont typeface="Wingdings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5184576"/>
          </a:xfrm>
        </p:spPr>
        <p:txBody>
          <a:bodyPr/>
          <a:lstStyle>
            <a:lvl1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 sz="2800"/>
            </a:lvl1pPr>
            <a:lvl2pPr marL="742950" indent="-28575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 sz="2400"/>
            </a:lvl2pPr>
            <a:lvl3pPr marL="1143000" indent="-228600">
              <a:buFont typeface="Wingdings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1385888"/>
            <a:ext cx="8458200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06613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8DDC-57EF-4719-9C1C-6F5F064751D9}" type="datetimeFigureOut">
              <a:rPr lang="en-US"/>
              <a:pPr>
                <a:defRPr/>
              </a:pPr>
              <a:t>10/21/2025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ED105A-4FFB-49D9-A42B-386734AD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1268413"/>
            <a:ext cx="8458200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06613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88F323-25FD-4A17-94CE-5F6563BBE913}" type="datetimeFigureOut">
              <a:rPr lang="en-US"/>
              <a:pPr>
                <a:defRPr/>
              </a:pPr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A925EB1-B492-45DF-9096-1DF01B634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5/1234567.8901234" TargetMode="External"/><Relationship Id="rId2" Type="http://schemas.openxmlformats.org/officeDocument/2006/relationships/hyperlink" Target="https://doi.org/10.1145/3386569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Research Methods and Project Management</a:t>
            </a:r>
            <a:br>
              <a:rPr lang="en-US" dirty="0"/>
            </a:br>
            <a:br>
              <a:rPr lang="en-US" dirty="0"/>
            </a:br>
            <a:r>
              <a:rPr lang="en-US" sz="3100" dirty="0"/>
              <a:t>Lecture </a:t>
            </a:r>
            <a:r>
              <a:rPr lang="en-GB" sz="3100" dirty="0"/>
              <a:t>3a</a:t>
            </a:r>
            <a:r>
              <a:rPr lang="en-US" sz="3100" dirty="0"/>
              <a:t> – How to Evaluate the Trustworthiness of Scientific Journals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37063"/>
            <a:ext cx="6400800" cy="12017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M. Tsiknakis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dirty="0">
                <a:solidFill>
                  <a:srgbClr val="002060"/>
                </a:solidFill>
              </a:rPr>
              <a:t>Postgraduate Course on “Informatics Engineering”, Fall 2025</a:t>
            </a:r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DF4AD3-1C0E-4C8E-A873-D7D6F74EE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944216"/>
          </a:xfrm>
        </p:spPr>
        <p:txBody>
          <a:bodyPr/>
          <a:lstStyle/>
          <a:p>
            <a:r>
              <a:rPr lang="en-US" sz="2400" dirty="0"/>
              <a:t>Ranking by Metrics (e.g., Impact Factor, SJR, </a:t>
            </a:r>
            <a:r>
              <a:rPr lang="en-US" sz="2400" dirty="0" err="1"/>
              <a:t>CiteScore</a:t>
            </a:r>
            <a:r>
              <a:rPr lang="en-US" sz="2400" dirty="0"/>
              <a:t>)</a:t>
            </a:r>
          </a:p>
          <a:p>
            <a:r>
              <a:rPr lang="en-US" sz="2400" dirty="0"/>
              <a:t>Journals are also grouped based on </a:t>
            </a:r>
            <a:r>
              <a:rPr lang="en-US" sz="2400" b="1" dirty="0"/>
              <a:t>numerical performance indicators</a:t>
            </a:r>
            <a:r>
              <a:rPr lang="en-US" sz="24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Impact Factor (IF)</a:t>
            </a:r>
            <a:r>
              <a:rPr lang="en-US" sz="1800" dirty="0"/>
              <a:t> – Average citations in 2 years (Clarivate JCR).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SJR (</a:t>
            </a:r>
            <a:r>
              <a:rPr lang="en-US" sz="1800" b="1" dirty="0" err="1"/>
              <a:t>Scimago</a:t>
            </a:r>
            <a:r>
              <a:rPr lang="en-US" sz="1800" b="1" dirty="0"/>
              <a:t> Journal Rank)</a:t>
            </a:r>
            <a:r>
              <a:rPr lang="en-US" sz="1800" dirty="0"/>
              <a:t> – Weighs citations by the prestige of citing journals.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 err="1"/>
              <a:t>CiteScore</a:t>
            </a:r>
            <a:r>
              <a:rPr lang="en-US" sz="1800" dirty="0"/>
              <a:t> – Similar to IF but uses a 4-year citation window (Scopus).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86A511-B666-44EB-A1A9-8DAD9341D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of Scientific Journals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5B99E3C-1805-4F6D-8505-583914732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720059"/>
              </p:ext>
            </p:extLst>
          </p:nvPr>
        </p:nvGraphicFramePr>
        <p:xfrm>
          <a:off x="1853595" y="4077072"/>
          <a:ext cx="5426465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13">
                  <a:extLst>
                    <a:ext uri="{9D8B030D-6E8A-4147-A177-3AD203B41FA5}">
                      <a16:colId xmlns:a16="http://schemas.microsoft.com/office/drawing/2014/main" val="562281171"/>
                    </a:ext>
                  </a:extLst>
                </a:gridCol>
                <a:gridCol w="2425439">
                  <a:extLst>
                    <a:ext uri="{9D8B030D-6E8A-4147-A177-3AD203B41FA5}">
                      <a16:colId xmlns:a16="http://schemas.microsoft.com/office/drawing/2014/main" val="1648032338"/>
                    </a:ext>
                  </a:extLst>
                </a:gridCol>
                <a:gridCol w="2127813">
                  <a:extLst>
                    <a:ext uri="{9D8B030D-6E8A-4147-A177-3AD203B41FA5}">
                      <a16:colId xmlns:a16="http://schemas.microsoft.com/office/drawing/2014/main" val="1508507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Typical IF Range (varies by field)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Characteristics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014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Top-tier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Very high IF/SJR (top 10–25%)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Leading journals, rigorous review, high visibility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0471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Mid-tier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Moderate IF/SJR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Reputable, often more accessible to publish 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9147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Lower-tier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Low IF/SJR or 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Limited reach, may be newer or niche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334759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616E7FE-2D3E-47D1-8EAE-247C168DD4ED}"/>
              </a:ext>
            </a:extLst>
          </p:cNvPr>
          <p:cNvSpPr txBox="1"/>
          <p:nvPr/>
        </p:nvSpPr>
        <p:spPr>
          <a:xfrm>
            <a:off x="251520" y="6444862"/>
            <a:ext cx="8589916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Note: A “low” impact factor does not necessarily mean “bad” — smaller or specialized fields often have lower citation volumes overall.</a:t>
            </a:r>
          </a:p>
        </p:txBody>
      </p:sp>
    </p:spTree>
    <p:extLst>
      <p:ext uri="{BB962C8B-B14F-4D97-AF65-F5344CB8AC3E}">
        <p14:creationId xmlns:p14="http://schemas.microsoft.com/office/powerpoint/2010/main" val="1498536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98F016-BE92-4A53-A473-C3159D7F6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A2A001-6A0E-4D91-A284-16C4EB224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75" y="1426170"/>
            <a:ext cx="5953631" cy="5157192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AA5DE62B-6406-4F4E-A58D-B6D31677988C}"/>
              </a:ext>
            </a:extLst>
          </p:cNvPr>
          <p:cNvSpPr/>
          <p:nvPr/>
        </p:nvSpPr>
        <p:spPr>
          <a:xfrm>
            <a:off x="539552" y="4221088"/>
            <a:ext cx="449243" cy="189735"/>
          </a:xfrm>
          <a:prstGeom prst="rightArrow">
            <a:avLst>
              <a:gd name="adj1" fmla="val 50000"/>
              <a:gd name="adj2" fmla="val 9718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A37A42-CCEE-4BF9-8FC0-9F9DC7CBAE7A}"/>
              </a:ext>
            </a:extLst>
          </p:cNvPr>
          <p:cNvGrpSpPr/>
          <p:nvPr/>
        </p:nvGrpSpPr>
        <p:grpSpPr>
          <a:xfrm>
            <a:off x="1812371" y="2060848"/>
            <a:ext cx="4708059" cy="4149080"/>
            <a:chOff x="1863074" y="1484784"/>
            <a:chExt cx="4968713" cy="45811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57BFDBD-D3FF-48C2-8F31-36039C82C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074" y="1484784"/>
              <a:ext cx="4968713" cy="4581128"/>
            </a:xfrm>
            <a:prstGeom prst="rect">
              <a:avLst/>
            </a:prstGeom>
          </p:spPr>
        </p:pic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E83797CA-1864-4ABD-9DE2-89216D9DD713}"/>
                </a:ext>
              </a:extLst>
            </p:cNvPr>
            <p:cNvSpPr/>
            <p:nvPr/>
          </p:nvSpPr>
          <p:spPr>
            <a:xfrm>
              <a:off x="3419872" y="4912511"/>
              <a:ext cx="449243" cy="189735"/>
            </a:xfrm>
            <a:prstGeom prst="rightArrow">
              <a:avLst>
                <a:gd name="adj1" fmla="val 50000"/>
                <a:gd name="adj2" fmla="val 9718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CBA33B-5A48-402D-BDEC-D335FFE17215}"/>
              </a:ext>
            </a:extLst>
          </p:cNvPr>
          <p:cNvGrpSpPr/>
          <p:nvPr/>
        </p:nvGrpSpPr>
        <p:grpSpPr>
          <a:xfrm>
            <a:off x="2555776" y="2726878"/>
            <a:ext cx="5030197" cy="3856484"/>
            <a:chOff x="6804248" y="2726878"/>
            <a:chExt cx="5030197" cy="385648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8C94C74-20C5-42CE-950B-4C85FD78E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4248" y="2726878"/>
              <a:ext cx="5030197" cy="3856484"/>
            </a:xfrm>
            <a:prstGeom prst="rect">
              <a:avLst/>
            </a:prstGeom>
          </p:spPr>
        </p:pic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AC889E88-C5F4-4E1F-A1F3-DF6C367BE4DA}"/>
                </a:ext>
              </a:extLst>
            </p:cNvPr>
            <p:cNvSpPr/>
            <p:nvPr/>
          </p:nvSpPr>
          <p:spPr>
            <a:xfrm>
              <a:off x="8227213" y="5661248"/>
              <a:ext cx="449243" cy="189735"/>
            </a:xfrm>
            <a:prstGeom prst="rightArrow">
              <a:avLst>
                <a:gd name="adj1" fmla="val 50000"/>
                <a:gd name="adj2" fmla="val 9718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DC5FCCC-9D2A-4435-95F5-64BB7F9EBFED}"/>
              </a:ext>
            </a:extLst>
          </p:cNvPr>
          <p:cNvGrpSpPr/>
          <p:nvPr/>
        </p:nvGrpSpPr>
        <p:grpSpPr>
          <a:xfrm>
            <a:off x="3480161" y="2996952"/>
            <a:ext cx="5254818" cy="3717032"/>
            <a:chOff x="3500339" y="2996952"/>
            <a:chExt cx="5254818" cy="37170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CE042D5-27BF-4D37-A2FD-503EC1DBE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00339" y="2996952"/>
              <a:ext cx="4923756" cy="3717032"/>
            </a:xfrm>
            <a:prstGeom prst="rect">
              <a:avLst/>
            </a:prstGeom>
          </p:spPr>
        </p:pic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AAAF5D88-153D-4FBA-88C2-9CD4D8B112CE}"/>
                </a:ext>
              </a:extLst>
            </p:cNvPr>
            <p:cNvSpPr/>
            <p:nvPr/>
          </p:nvSpPr>
          <p:spPr>
            <a:xfrm rot="10800000">
              <a:off x="8305914" y="3717032"/>
              <a:ext cx="449243" cy="189735"/>
            </a:xfrm>
            <a:prstGeom prst="rightArrow">
              <a:avLst>
                <a:gd name="adj1" fmla="val 50000"/>
                <a:gd name="adj2" fmla="val 9718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943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24D9-07BB-4639-8C7A-129AE5D88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19CC6-2A1E-47E0-B37B-31ED0EC11F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dirty="0"/>
              <a:t>IEEE Referencing style</a:t>
            </a:r>
          </a:p>
          <a:p>
            <a:r>
              <a:rPr lang="en-US" sz="1600" dirty="0"/>
              <a:t>In-Text Citation (IEEE)</a:t>
            </a:r>
          </a:p>
          <a:p>
            <a:pPr lvl="1"/>
            <a:r>
              <a:rPr lang="en-US" sz="1200" dirty="0"/>
              <a:t>Citations are indicated by </a:t>
            </a:r>
            <a:r>
              <a:rPr lang="en-US" sz="1200" b="1" dirty="0"/>
              <a:t>numbers in square brackets</a:t>
            </a:r>
            <a:r>
              <a:rPr lang="en-US" sz="1200" dirty="0"/>
              <a:t>.</a:t>
            </a:r>
          </a:p>
          <a:p>
            <a:pPr lvl="1"/>
            <a:r>
              <a:rPr lang="en-US" sz="1200" dirty="0"/>
              <a:t>The number corresponds to the order in which the source appears in the text.</a:t>
            </a:r>
          </a:p>
          <a:p>
            <a:pPr lvl="1"/>
            <a:r>
              <a:rPr lang="en-US" sz="1200" b="1" dirty="0"/>
              <a:t>The same number is used</a:t>
            </a:r>
            <a:r>
              <a:rPr lang="en-US" sz="1200" dirty="0"/>
              <a:t> for repeated references to the same source.</a:t>
            </a:r>
          </a:p>
          <a:p>
            <a:r>
              <a:rPr lang="en-US" sz="1600" dirty="0"/>
              <a:t>Examples:</a:t>
            </a:r>
          </a:p>
          <a:p>
            <a:pPr lvl="1"/>
            <a:r>
              <a:rPr lang="en-US" sz="1200" dirty="0"/>
              <a:t>“This method was first introduced in [1].”</a:t>
            </a:r>
          </a:p>
          <a:p>
            <a:pPr lvl="1"/>
            <a:r>
              <a:rPr lang="en-US" sz="1200" dirty="0"/>
              <a:t>“Several approaches have been proposed [2], [3], [5].”</a:t>
            </a:r>
          </a:p>
          <a:p>
            <a:pPr lvl="1"/>
            <a:r>
              <a:rPr lang="en-US" sz="1200" dirty="0"/>
              <a:t>“As discussed in [4], this algorithm improves accuracy.”</a:t>
            </a:r>
          </a:p>
          <a:p>
            <a:r>
              <a:rPr lang="en-US" sz="1600" dirty="0"/>
              <a:t>Reference List Format</a:t>
            </a:r>
          </a:p>
          <a:p>
            <a:pPr lvl="1"/>
            <a:r>
              <a:rPr lang="en-US" sz="1200" dirty="0"/>
              <a:t>References are listed in numerical order at the end of the document.</a:t>
            </a:r>
          </a:p>
          <a:p>
            <a:pPr lvl="1"/>
            <a:r>
              <a:rPr lang="en-US" sz="1200" dirty="0"/>
              <a:t>Each entry corresponds to a number used in the text.</a:t>
            </a:r>
          </a:p>
          <a:p>
            <a:pPr lvl="1"/>
            <a:r>
              <a:rPr lang="en-US" sz="1200" dirty="0"/>
              <a:t>Authors’ initials come before surnames.</a:t>
            </a:r>
          </a:p>
          <a:p>
            <a:pPr lvl="1"/>
            <a:r>
              <a:rPr lang="en-US" sz="1200" dirty="0"/>
              <a:t>Only the first letter of the title is capitalized (except proper nouns).</a:t>
            </a:r>
          </a:p>
          <a:p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4E498-D3B2-4D63-9AC0-218D7AAB49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600" dirty="0"/>
              <a:t>Common Reference Types</a:t>
            </a:r>
          </a:p>
          <a:p>
            <a:pPr marL="457200" lvl="1" indent="0">
              <a:buNone/>
            </a:pPr>
            <a:r>
              <a:rPr lang="en-US" sz="1400" dirty="0"/>
              <a:t>a) </a:t>
            </a:r>
            <a:r>
              <a:rPr lang="en-US" sz="1400" b="1" dirty="0"/>
              <a:t>Journal Article</a:t>
            </a:r>
            <a:endParaRPr lang="en-US" sz="1400" dirty="0"/>
          </a:p>
          <a:p>
            <a:pPr lvl="1"/>
            <a:r>
              <a:rPr lang="en-US" sz="1200" dirty="0"/>
              <a:t>[1] A. B. Smith and C. D. Jones, “Title of the article,” Title of Journal, vol. 10, no. 2, pp. 123–130, Mar. 2020.</a:t>
            </a:r>
          </a:p>
          <a:p>
            <a:pPr lvl="1"/>
            <a:r>
              <a:rPr lang="en-US" sz="1200" b="1" dirty="0"/>
              <a:t>Example:</a:t>
            </a:r>
            <a:br>
              <a:rPr lang="en-US" sz="1200" dirty="0"/>
            </a:br>
            <a:r>
              <a:rPr lang="en-US" sz="1200" dirty="0"/>
              <a:t>[1] J. K. Author and S. L. Writer, “Deep learning for autonomous vehicles,” </a:t>
            </a:r>
            <a:r>
              <a:rPr lang="en-US" sz="1200" i="1" dirty="0"/>
              <a:t>IEEE Transactions on Neural Networks and Learning Systems</a:t>
            </a:r>
            <a:r>
              <a:rPr lang="en-US" sz="1200" dirty="0"/>
              <a:t>, vol. 31, no. 6, pp. 1800–1812, Jun. 2020.</a:t>
            </a:r>
          </a:p>
          <a:p>
            <a:pPr marL="457200" lvl="1" indent="0">
              <a:buNone/>
            </a:pPr>
            <a:r>
              <a:rPr lang="en-US" sz="1400" b="1" dirty="0"/>
              <a:t>b) Conference Paper</a:t>
            </a:r>
          </a:p>
          <a:p>
            <a:pPr lvl="1"/>
            <a:r>
              <a:rPr lang="en-US" sz="1200" dirty="0"/>
              <a:t>[2] E. F. Brown, “Title of paper,” in Proceedings of the Conference Name, City, Country, Year, pp. 45–50.</a:t>
            </a:r>
          </a:p>
          <a:p>
            <a:pPr lvl="1"/>
            <a:r>
              <a:rPr lang="en-US" sz="1100" b="1" dirty="0"/>
              <a:t>Example:</a:t>
            </a:r>
            <a:br>
              <a:rPr lang="en-US" sz="1100" dirty="0"/>
            </a:br>
            <a:r>
              <a:rPr lang="en-US" sz="1100" dirty="0"/>
              <a:t>[2] E. F. Brown, “Edge computing in IoT networks,” in </a:t>
            </a:r>
            <a:r>
              <a:rPr lang="en-US" sz="1100" i="1" dirty="0"/>
              <a:t>Proc. IEEE International Conference on Internet of Things</a:t>
            </a:r>
            <a:r>
              <a:rPr lang="en-US" sz="1100" dirty="0"/>
              <a:t>, Paris, France, 2022, pp. 45–50.</a:t>
            </a:r>
          </a:p>
          <a:p>
            <a:pPr marL="457200" lvl="1" indent="0">
              <a:buNone/>
            </a:pPr>
            <a:r>
              <a:rPr lang="en-US" sz="1400" b="1" dirty="0"/>
              <a:t>c) Chapter in an Edited Book</a:t>
            </a:r>
          </a:p>
          <a:p>
            <a:pPr lvl="1"/>
            <a:r>
              <a:rPr lang="en-US" sz="1100" dirty="0"/>
              <a:t>[4] M. N. White, “Chapter title,” in Title of the Book, X. Y. Editor, Ed. City: Publisher, 2021, pp. 100–120.</a:t>
            </a:r>
          </a:p>
          <a:p>
            <a:pPr lvl="1"/>
            <a:r>
              <a:rPr lang="en-US" sz="1100" b="1" dirty="0"/>
              <a:t>Example:</a:t>
            </a:r>
            <a:br>
              <a:rPr lang="en-US" sz="1100" dirty="0"/>
            </a:br>
            <a:r>
              <a:rPr lang="en-US" sz="1100" dirty="0"/>
              <a:t>[4] M. N. White, “Ethical challenges in AI,” in </a:t>
            </a:r>
            <a:r>
              <a:rPr lang="en-US" sz="1100" i="1" dirty="0"/>
              <a:t>AI Ethics Handbook</a:t>
            </a:r>
            <a:r>
              <a:rPr lang="en-US" sz="1100" dirty="0"/>
              <a:t>, J. Black, Ed. London: Routledge, 2021, pp. 100–120.</a:t>
            </a:r>
            <a:endParaRPr lang="en-US" sz="1100" b="1" dirty="0"/>
          </a:p>
          <a:p>
            <a:pPr lvl="1"/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64539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85F7F-A53B-4F6C-942F-BCFC4C900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D2FBE-DF6C-4A27-AE67-6762B06E4B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400" dirty="0"/>
              <a:t>The </a:t>
            </a:r>
            <a:r>
              <a:rPr lang="en-US" sz="1400" b="1" dirty="0"/>
              <a:t>Association for Computing Machinery (ACM)</a:t>
            </a:r>
            <a:r>
              <a:rPr lang="en-US" sz="1400" dirty="0"/>
              <a:t> referencing style is another </a:t>
            </a:r>
            <a:r>
              <a:rPr lang="en-US" sz="1400" b="1" dirty="0"/>
              <a:t>standard citation style</a:t>
            </a:r>
            <a:r>
              <a:rPr lang="en-US" sz="1400" dirty="0"/>
              <a:t> widely used in computer science, software engineering, and information systems.</a:t>
            </a:r>
          </a:p>
          <a:p>
            <a:r>
              <a:rPr lang="en-US" sz="1400" b="1" dirty="0"/>
              <a:t>1. In-Text Citations (ACM)</a:t>
            </a:r>
          </a:p>
          <a:p>
            <a:pPr lvl="1"/>
            <a:r>
              <a:rPr lang="en-US" sz="1200" dirty="0"/>
              <a:t>Include the </a:t>
            </a:r>
            <a:r>
              <a:rPr lang="en-US" sz="1200" b="1" dirty="0"/>
              <a:t>author’s last name and year</a:t>
            </a:r>
            <a:r>
              <a:rPr lang="en-US" sz="1200" dirty="0"/>
              <a:t> in parentheses.</a:t>
            </a:r>
          </a:p>
          <a:p>
            <a:pPr lvl="1"/>
            <a:r>
              <a:rPr lang="en-US" sz="1200" dirty="0"/>
              <a:t>If there are two authors, use “and”. For more than two, use “et al.”.</a:t>
            </a:r>
          </a:p>
          <a:p>
            <a:pPr lvl="1"/>
            <a:r>
              <a:rPr lang="en-US" sz="1200" dirty="0"/>
              <a:t>Page numbers can be added if needed.</a:t>
            </a:r>
          </a:p>
          <a:p>
            <a:r>
              <a:rPr lang="en-US" sz="1600" b="1" dirty="0"/>
              <a:t>Examples: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“This algorithm was first introduced (Smith 2020).”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“A similar approach was proposed by Brown and Green (2019).”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“This topic has been widely discussed (White et al. 2022, p. 45).”</a:t>
            </a:r>
          </a:p>
          <a:p>
            <a:r>
              <a:rPr lang="en-US" sz="1400" b="1" dirty="0"/>
              <a:t>Reference List Format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References are listed </a:t>
            </a:r>
            <a:r>
              <a:rPr lang="en-US" sz="1200" b="1" dirty="0"/>
              <a:t>alphabetically by author surname</a:t>
            </a:r>
            <a:r>
              <a:rPr lang="en-US" sz="12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Use a </a:t>
            </a:r>
            <a:r>
              <a:rPr lang="en-US" sz="1200" b="1" dirty="0"/>
              <a:t>hanging indent</a:t>
            </a:r>
            <a:r>
              <a:rPr lang="en-US" sz="1200" dirty="0"/>
              <a:t> (typical in papers).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Author names are listed as: </a:t>
            </a:r>
            <a:r>
              <a:rPr lang="en-US" sz="1200" i="1" dirty="0"/>
              <a:t>Surname, First Initial(s).</a:t>
            </a:r>
            <a:endParaRPr lang="en-US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Titles use </a:t>
            </a:r>
            <a:r>
              <a:rPr lang="en-US" sz="1200" b="1" dirty="0"/>
              <a:t>sentence case</a:t>
            </a:r>
            <a:r>
              <a:rPr lang="en-US" sz="1200" dirty="0"/>
              <a:t>, not title case.</a:t>
            </a:r>
          </a:p>
          <a:p>
            <a:endParaRPr lang="en-US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BC167-250B-438B-AE7F-8FF03EA394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400" b="1" dirty="0"/>
              <a:t>3. Common Reference Types (ACM Format)</a:t>
            </a:r>
          </a:p>
          <a:p>
            <a:pPr marL="0" indent="0">
              <a:buNone/>
            </a:pPr>
            <a:r>
              <a:rPr lang="en-US" sz="1400" b="1" dirty="0"/>
              <a:t>a) Journal Article</a:t>
            </a:r>
          </a:p>
          <a:p>
            <a:pPr lvl="1"/>
            <a:r>
              <a:rPr lang="en-US" sz="1200" dirty="0"/>
              <a:t>Author(s). Year. Title of the article. Title of Journal volume, number (Month Year), pages. DOI</a:t>
            </a:r>
          </a:p>
          <a:p>
            <a:pPr lvl="1"/>
            <a:r>
              <a:rPr lang="en-US" sz="1050" b="1" dirty="0"/>
              <a:t>Example:</a:t>
            </a:r>
            <a:br>
              <a:rPr lang="en-US" sz="1050" dirty="0"/>
            </a:br>
            <a:r>
              <a:rPr lang="en-US" sz="1050" dirty="0"/>
              <a:t>Smith, J., and Lee, A. 2020. Deep learning for image recognition. </a:t>
            </a:r>
            <a:r>
              <a:rPr lang="en-US" sz="1050" i="1" dirty="0"/>
              <a:t>Communications of the ACM</a:t>
            </a:r>
            <a:r>
              <a:rPr lang="en-US" sz="1050" dirty="0"/>
              <a:t> 63, 6 (Jun. 2020), 30–35. </a:t>
            </a:r>
            <a:r>
              <a:rPr lang="en-US" sz="1050" dirty="0">
                <a:hlinkClick r:id="rId2"/>
              </a:rPr>
              <a:t>https://doi.org/10.1145/3386569</a:t>
            </a:r>
            <a:endParaRPr lang="en-US" sz="1200" dirty="0"/>
          </a:p>
          <a:p>
            <a:pPr marL="57150" indent="0">
              <a:buNone/>
            </a:pPr>
            <a:r>
              <a:rPr lang="en-US" sz="1400" dirty="0"/>
              <a:t>b) </a:t>
            </a:r>
            <a:r>
              <a:rPr lang="en-US" sz="1400" b="1" dirty="0"/>
              <a:t>Conference Paper</a:t>
            </a:r>
          </a:p>
          <a:p>
            <a:pPr lvl="1"/>
            <a:r>
              <a:rPr lang="en-US" sz="1200" dirty="0"/>
              <a:t>Author(s). Year. Title of paper. In Proceedings of Conference Name (Conference Acronym ’Year). ACM, City, Country, pages. DOI</a:t>
            </a:r>
          </a:p>
          <a:p>
            <a:pPr lvl="1"/>
            <a:r>
              <a:rPr lang="en-US" sz="1050" dirty="0"/>
              <a:t>Brown, E. F. 2022. Edge computing in IoT networks. In </a:t>
            </a:r>
            <a:r>
              <a:rPr lang="en-US" sz="1050" i="1" dirty="0"/>
              <a:t>Proceedings of the 2022 ACM International Conference on Internet of Things (IoT '22)</a:t>
            </a:r>
            <a:r>
              <a:rPr lang="en-US" sz="1050" dirty="0"/>
              <a:t>. ACM, Paris, France, 45–50. </a:t>
            </a:r>
            <a:r>
              <a:rPr lang="en-US" sz="1050" dirty="0">
                <a:hlinkClick r:id="rId3"/>
              </a:rPr>
              <a:t>https://doi.org/10.1145/1234567.8901234</a:t>
            </a:r>
            <a:r>
              <a:rPr lang="en-US" sz="1050" dirty="0"/>
              <a:t> </a:t>
            </a:r>
            <a:endParaRPr lang="en-US" sz="1200" dirty="0"/>
          </a:p>
          <a:p>
            <a:pPr lvl="1"/>
            <a:endParaRPr lang="en-US" sz="12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3645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49D10-8C44-F9D8-780D-7D84BE5E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922114"/>
          </a:xfrm>
        </p:spPr>
        <p:txBody>
          <a:bodyPr>
            <a:noAutofit/>
          </a:bodyPr>
          <a:lstStyle/>
          <a:p>
            <a:r>
              <a:rPr lang="en-US" sz="3200" dirty="0"/>
              <a:t>Mistake #2: A lack of landmark/seminal literature</a:t>
            </a:r>
            <a:endParaRPr lang="el-GR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1BA74-BA21-D97C-058D-A0B82A4A0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248472"/>
          </a:xfrm>
        </p:spPr>
        <p:txBody>
          <a:bodyPr/>
          <a:lstStyle/>
          <a:p>
            <a:r>
              <a:rPr lang="en-US" sz="2000" dirty="0"/>
              <a:t>Another issue we see in weaker literature reviews is an absence of landmark literature for the research topic. </a:t>
            </a:r>
          </a:p>
          <a:p>
            <a:r>
              <a:rPr lang="en-US" sz="2000" dirty="0"/>
              <a:t>Landmark literature (sometimes also referred to as seminal or pivotal work) refers to the articles that </a:t>
            </a:r>
            <a:r>
              <a:rPr lang="en-US" sz="2000" b="1" dirty="0"/>
              <a:t>initially</a:t>
            </a:r>
            <a:r>
              <a:rPr lang="en-US" sz="2000" dirty="0"/>
              <a:t> </a:t>
            </a:r>
            <a:r>
              <a:rPr lang="en-US" sz="2000" b="1" dirty="0"/>
              <a:t>presented</a:t>
            </a:r>
            <a:r>
              <a:rPr lang="en-US" sz="2000" dirty="0"/>
              <a:t> an idea of great importance or influence within a particular discipline. </a:t>
            </a:r>
          </a:p>
          <a:p>
            <a:r>
              <a:rPr lang="en-US" sz="2000" dirty="0"/>
              <a:t>In other words, the articles that put the specific area of research “on the map”, so to speak.</a:t>
            </a:r>
            <a:endParaRPr lang="el-GR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352DF-DC5A-D009-A374-697A547A3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792088"/>
          </a:xfrm>
        </p:spPr>
        <p:txBody>
          <a:bodyPr/>
          <a:lstStyle/>
          <a:p>
            <a:r>
              <a:rPr lang="en-US" sz="2000" dirty="0"/>
              <a:t>But do I find landmark or important literature?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308136-51CA-706F-5490-56504C27A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200" y="2348880"/>
            <a:ext cx="3967462" cy="291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27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525C51-3407-4A6F-A407-6CC90BF0B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648072"/>
          </a:xfrm>
        </p:spPr>
        <p:txBody>
          <a:bodyPr/>
          <a:lstStyle/>
          <a:p>
            <a:r>
              <a:rPr lang="en-US" sz="2400" dirty="0"/>
              <a:t>Number of citations is an indication of their importance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BEA31C-42D4-4F2C-818F-876BA5916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Landmark/seminal literature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2AE2B1-AC07-4A6C-AF6A-478AA88F4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32726"/>
            <a:ext cx="5420164" cy="17003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C69024-D6A4-4D64-A4FF-53924A217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308329"/>
            <a:ext cx="5112568" cy="1075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7D2F34-ECEC-4976-86F0-84456E420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4041167"/>
            <a:ext cx="5936492" cy="11674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4BBD8B-2043-419A-9A4A-0246FC31E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4" y="5022627"/>
            <a:ext cx="5268344" cy="116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E24F73-9842-45CF-937B-6D86F1516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922114"/>
          </a:xfrm>
        </p:spPr>
        <p:txBody>
          <a:bodyPr/>
          <a:lstStyle/>
          <a:p>
            <a:r>
              <a:rPr lang="en-US" sz="2000" dirty="0"/>
              <a:t>Scholar Name Surname</a:t>
            </a:r>
          </a:p>
          <a:p>
            <a:pPr lvl="1"/>
            <a:r>
              <a:rPr lang="en-US" sz="1600" dirty="0"/>
              <a:t>E.g. Scholar Tsiknakis or Scholar Manolis Tsiknakis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862C06-F813-4D57-89EF-0B7548DDF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 Evaluation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EA131A-55C2-4E9D-8931-E48CCB706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180862"/>
            <a:ext cx="5005138" cy="2496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978C8-0DBD-4DD3-B31E-3AB0E7486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880" y="2780928"/>
            <a:ext cx="5560155" cy="2431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EEC3C2-EDB9-43B9-81F8-D6A9CC7C8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3643287"/>
            <a:ext cx="5226763" cy="260253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B4071A7-F66F-4BB4-81CA-EF561AE7BDEE}"/>
              </a:ext>
            </a:extLst>
          </p:cNvPr>
          <p:cNvGrpSpPr/>
          <p:nvPr/>
        </p:nvGrpSpPr>
        <p:grpSpPr>
          <a:xfrm>
            <a:off x="3059831" y="3075736"/>
            <a:ext cx="6053398" cy="3737640"/>
            <a:chOff x="3059831" y="3075736"/>
            <a:chExt cx="6053398" cy="373764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C004245-7F6D-4D13-9B1D-838806EAC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9831" y="5000162"/>
              <a:ext cx="5453207" cy="181321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AA36B8-FF4B-4664-ABF6-C585F4C915CA}"/>
                </a:ext>
              </a:extLst>
            </p:cNvPr>
            <p:cNvSpPr txBox="1"/>
            <p:nvPr/>
          </p:nvSpPr>
          <p:spPr>
            <a:xfrm>
              <a:off x="7023811" y="3075736"/>
              <a:ext cx="208941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Cited by the authors</a:t>
              </a:r>
            </a:p>
          </p:txBody>
        </p: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4511D628-7DF1-4F6D-95D0-BF6EFBE5DE7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059930" y="4453660"/>
              <a:ext cx="2461701" cy="444518"/>
            </a:xfrm>
            <a:prstGeom prst="bentConnector4">
              <a:avLst>
                <a:gd name="adj1" fmla="val 31586"/>
                <a:gd name="adj2" fmla="val 133966"/>
              </a:avLst>
            </a:prstGeom>
            <a:ln w="28575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410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182B1-50E5-029C-54D1-EB5E08A30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Mistake #7: Plagiarism (</a:t>
            </a:r>
            <a:r>
              <a:rPr lang="el-GR" sz="3200" dirty="0"/>
              <a:t>λογοκλοπή)</a:t>
            </a:r>
            <a:r>
              <a:rPr lang="en-US" sz="3200" dirty="0"/>
              <a:t> and poor referencing</a:t>
            </a:r>
            <a:endParaRPr lang="el-GR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7F8C0-8A1A-A38C-6A24-A04610F15E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This one is by far the most unforgivable literature review mistake, as it carries one of the </a:t>
            </a:r>
            <a:r>
              <a:rPr lang="en-US" sz="2000" dirty="0">
                <a:solidFill>
                  <a:srgbClr val="0070C0"/>
                </a:solidFill>
              </a:rPr>
              <a:t>heaviest penalties</a:t>
            </a:r>
            <a:r>
              <a:rPr lang="en-US" sz="2000" dirty="0"/>
              <a:t>, while it is so </a:t>
            </a:r>
            <a:r>
              <a:rPr lang="en-US" sz="2000" dirty="0">
                <a:solidFill>
                  <a:srgbClr val="0070C0"/>
                </a:solidFill>
              </a:rPr>
              <a:t>easily avoidable.</a:t>
            </a:r>
          </a:p>
          <a:p>
            <a:r>
              <a:rPr lang="en-US" sz="2000" dirty="0"/>
              <a:t>All too often, we encounter literature reviews that, at first glance, look pretty good</a:t>
            </a:r>
          </a:p>
          <a:p>
            <a:r>
              <a:rPr lang="en-US" sz="2000" dirty="0"/>
              <a:t>However, a quick run through a plagiarism checker and it quickly becomes apparent that the student has failed to fully digest the literature they’ve reviewed and </a:t>
            </a:r>
            <a:r>
              <a:rPr lang="en-US" sz="2000" dirty="0">
                <a:solidFill>
                  <a:srgbClr val="0070C0"/>
                </a:solidFill>
              </a:rPr>
              <a:t>put it into their own words.</a:t>
            </a:r>
          </a:p>
          <a:p>
            <a:endParaRPr lang="el-GR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7B5EE-2ABD-2E27-B3B6-CA11A1D75B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/>
              <a:t>A related issue that we see quite often is plain old-fashioned </a:t>
            </a:r>
            <a:r>
              <a:rPr lang="en-US" sz="1800" dirty="0">
                <a:solidFill>
                  <a:srgbClr val="0070C0"/>
                </a:solidFill>
              </a:rPr>
              <a:t>poor referencing</a:t>
            </a:r>
            <a:r>
              <a:rPr lang="en-US" sz="1800" dirty="0">
                <a:solidFill>
                  <a:srgbClr val="0066FF"/>
                </a:solidFill>
              </a:rPr>
              <a:t>. </a:t>
            </a:r>
          </a:p>
          <a:p>
            <a:r>
              <a:rPr lang="en-US" sz="1800" dirty="0"/>
              <a:t>This can include citation and reference </a:t>
            </a:r>
            <a:r>
              <a:rPr lang="en-US" sz="1800" dirty="0">
                <a:solidFill>
                  <a:srgbClr val="0070C0"/>
                </a:solidFill>
              </a:rPr>
              <a:t>formatting issues </a:t>
            </a:r>
            <a:r>
              <a:rPr lang="en-US" sz="1800" dirty="0"/>
              <a:t>(for example, IEEE, Harvard or APA style errors), or just a straight-out </a:t>
            </a:r>
            <a:r>
              <a:rPr lang="en-US" sz="1800" dirty="0">
                <a:solidFill>
                  <a:srgbClr val="0070C0"/>
                </a:solidFill>
              </a:rPr>
              <a:t>lack of references</a:t>
            </a:r>
            <a:r>
              <a:rPr lang="en-US" sz="1800" dirty="0">
                <a:solidFill>
                  <a:srgbClr val="0066FF"/>
                </a:solidFill>
              </a:rPr>
              <a:t>. </a:t>
            </a:r>
          </a:p>
          <a:p>
            <a:r>
              <a:rPr lang="en-US" sz="1800" dirty="0"/>
              <a:t>In academic writing, if you fail to reference a source, you are effectively claiming the work as your own, which equates to plagiarism. </a:t>
            </a:r>
          </a:p>
          <a:p>
            <a:r>
              <a:rPr lang="en-US" sz="1800" dirty="0"/>
              <a:t>This might seem harmless, but </a:t>
            </a:r>
            <a:r>
              <a:rPr lang="en-US" sz="1800" dirty="0">
                <a:solidFill>
                  <a:srgbClr val="0070C0"/>
                </a:solidFill>
              </a:rPr>
              <a:t>plagiarism is a serious form of academic misconduct </a:t>
            </a:r>
            <a:r>
              <a:rPr lang="en-US" sz="1800" dirty="0"/>
              <a:t>and could cost you a lot more than just a few marks.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88181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Understanding Plagiarism</a:t>
            </a:r>
            <a:r>
              <a:rPr lang="en-US" dirty="0"/>
              <a:t> </a:t>
            </a:r>
            <a:r>
              <a:rPr lang="en-US" sz="4000" dirty="0"/>
              <a:t>(</a:t>
            </a:r>
            <a:r>
              <a:rPr lang="el-GR" sz="4000" dirty="0"/>
              <a:t>λογοκλοπή)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rPr sz="2400" dirty="0"/>
              <a:t>Plagiarism is using someone else’s words, ideas, or work without giving proper credit.</a:t>
            </a:r>
          </a:p>
          <a:p>
            <a:pPr>
              <a:defRPr sz="2000"/>
            </a:pPr>
            <a:r>
              <a:rPr sz="2400" dirty="0"/>
              <a:t>It can occur intentionally or unintentionally.</a:t>
            </a:r>
          </a:p>
          <a:p>
            <a:pPr>
              <a:defRPr sz="2000"/>
            </a:pPr>
            <a:r>
              <a:rPr sz="2400" dirty="0"/>
              <a:t>Examples include </a:t>
            </a:r>
            <a:r>
              <a:rPr lang="en-US" sz="2400" dirty="0"/>
              <a:t>: </a:t>
            </a:r>
          </a:p>
          <a:p>
            <a:pPr lvl="1">
              <a:defRPr sz="2000"/>
            </a:pPr>
            <a:r>
              <a:rPr sz="2000" dirty="0"/>
              <a:t>copying text, </a:t>
            </a:r>
            <a:endParaRPr lang="en-US" sz="2000" dirty="0"/>
          </a:p>
          <a:p>
            <a:pPr lvl="1">
              <a:defRPr sz="2000"/>
            </a:pPr>
            <a:r>
              <a:rPr sz="2000" dirty="0"/>
              <a:t>close paraphrasing, </a:t>
            </a:r>
            <a:endParaRPr lang="en-US" sz="2000" dirty="0"/>
          </a:p>
          <a:p>
            <a:pPr lvl="1">
              <a:defRPr sz="2000"/>
            </a:pPr>
            <a:r>
              <a:rPr sz="2000" dirty="0"/>
              <a:t>or using images/data without credit.</a:t>
            </a:r>
          </a:p>
          <a:p>
            <a:pPr>
              <a:defRPr sz="2000"/>
            </a:pPr>
            <a:r>
              <a:rPr sz="2400" dirty="0"/>
              <a:t>Even unintentional plagiarism is considered academic misconduct.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Common Types of Plagiarism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rPr dirty="0"/>
              <a:t>Direct plagiarism</a:t>
            </a:r>
            <a:endParaRPr lang="en-US" dirty="0"/>
          </a:p>
          <a:p>
            <a:pPr lvl="1">
              <a:defRPr sz="2000"/>
            </a:pPr>
            <a:r>
              <a:rPr dirty="0"/>
              <a:t>Copying text word-for-word without citation.</a:t>
            </a:r>
          </a:p>
          <a:p>
            <a:pPr>
              <a:defRPr sz="2000"/>
            </a:pPr>
            <a:r>
              <a:rPr dirty="0"/>
              <a:t>Mosaic plagiarism</a:t>
            </a:r>
            <a:endParaRPr lang="en-US" dirty="0"/>
          </a:p>
          <a:p>
            <a:pPr lvl="1">
              <a:defRPr sz="2000"/>
            </a:pPr>
            <a:r>
              <a:rPr dirty="0"/>
              <a:t>Paraphrasing too closely or mixing sources.</a:t>
            </a:r>
          </a:p>
          <a:p>
            <a:pPr>
              <a:defRPr sz="2000"/>
            </a:pPr>
            <a:r>
              <a:rPr dirty="0"/>
              <a:t>Self-plagiarism</a:t>
            </a:r>
            <a:endParaRPr lang="en-US" dirty="0"/>
          </a:p>
          <a:p>
            <a:pPr lvl="1">
              <a:defRPr sz="2000"/>
            </a:pPr>
            <a:r>
              <a:rPr dirty="0"/>
              <a:t>Reusing your own work without acknowledgment.</a:t>
            </a:r>
          </a:p>
          <a:p>
            <a:pPr>
              <a:defRPr sz="2000"/>
            </a:pPr>
            <a:r>
              <a:rPr dirty="0"/>
              <a:t>Accidental plagiarism</a:t>
            </a:r>
            <a:endParaRPr lang="en-US" dirty="0"/>
          </a:p>
          <a:p>
            <a:pPr lvl="1">
              <a:defRPr sz="2000"/>
            </a:pPr>
            <a:r>
              <a:rPr dirty="0"/>
              <a:t>Forgetting to cite or misquoting sources.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52DA57-BB03-CC4C-6515-1B8739B3A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Mistake #1: Low quality sources</a:t>
            </a:r>
            <a:endParaRPr lang="el-GR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663B42-7E55-C775-82D9-2EDE2B20DF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331"/>
            <a:ext cx="3610744" cy="5184576"/>
          </a:xfrm>
        </p:spPr>
        <p:txBody>
          <a:bodyPr/>
          <a:lstStyle/>
          <a:p>
            <a:r>
              <a:rPr lang="en-US" sz="1600" dirty="0"/>
              <a:t>One of the most common issues we see in literature reviews is an </a:t>
            </a:r>
            <a:r>
              <a:rPr lang="en-US" sz="1600" b="1" dirty="0"/>
              <a:t>over-reliance on low-quality sources</a:t>
            </a:r>
            <a:r>
              <a:rPr lang="en-US" sz="1600" dirty="0"/>
              <a:t>. </a:t>
            </a:r>
          </a:p>
          <a:p>
            <a:pPr lvl="1"/>
            <a:r>
              <a:rPr lang="en-US" sz="1200" dirty="0"/>
              <a:t>This includes a broad collection of non-academic sources like blog posts, opinion pieces, publications by advocacy groups and daily news articles.</a:t>
            </a:r>
          </a:p>
          <a:p>
            <a:r>
              <a:rPr lang="en-US" sz="1600" dirty="0"/>
              <a:t>Of course, just because a piece of content takes the form of a blog post doesn’t </a:t>
            </a:r>
            <a:r>
              <a:rPr lang="en-US" sz="1600" b="1" dirty="0"/>
              <a:t>automatically mean it is low-quality</a:t>
            </a:r>
            <a:r>
              <a:rPr lang="en-US" sz="1600" dirty="0"/>
              <a:t>. </a:t>
            </a:r>
          </a:p>
          <a:p>
            <a:r>
              <a:rPr lang="en-US" sz="1600" dirty="0"/>
              <a:t>However, it’s (generally) unlikely to be as academically sound (i.e., well-researched, objective and scientific) as a journal article. </a:t>
            </a:r>
          </a:p>
          <a:p>
            <a:r>
              <a:rPr lang="en-US" sz="1600" dirty="0"/>
              <a:t>As a rule of thumb, your literature review </a:t>
            </a:r>
            <a:r>
              <a:rPr lang="en-US" sz="1600" b="1" dirty="0"/>
              <a:t>shouldn’t rely heavily</a:t>
            </a:r>
            <a:r>
              <a:rPr lang="en-US" sz="1600" dirty="0"/>
              <a:t> on these types of content – they should be used sparingly.</a:t>
            </a:r>
          </a:p>
          <a:p>
            <a:endParaRPr lang="el-GR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DE9ED-4679-D64B-57C2-7E0C91A07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042" y="2564904"/>
            <a:ext cx="494879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19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How to Avoid Plagiarism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3538736" cy="5184576"/>
          </a:xfrm>
        </p:spPr>
        <p:txBody>
          <a:bodyPr/>
          <a:lstStyle/>
          <a:p>
            <a:pPr>
              <a:defRPr sz="2000"/>
            </a:pPr>
            <a:r>
              <a:rPr sz="1800" dirty="0"/>
              <a:t>Cite all sources, even when paraphrasing.</a:t>
            </a:r>
          </a:p>
          <a:p>
            <a:pPr>
              <a:defRPr sz="2000"/>
            </a:pPr>
            <a:r>
              <a:rPr sz="1800" dirty="0"/>
              <a:t>Use quotation marks for direct quotes.</a:t>
            </a:r>
          </a:p>
          <a:p>
            <a:pPr>
              <a:defRPr sz="2000"/>
            </a:pPr>
            <a:r>
              <a:rPr sz="1800" dirty="0"/>
              <a:t>Paraphrase properly in your own words.</a:t>
            </a:r>
          </a:p>
          <a:p>
            <a:pPr>
              <a:defRPr sz="2000"/>
            </a:pPr>
            <a:r>
              <a:rPr sz="1800" dirty="0"/>
              <a:t>Keep accurate notes of all sources.</a:t>
            </a:r>
          </a:p>
          <a:p>
            <a:pPr>
              <a:defRPr sz="2000"/>
            </a:pPr>
            <a:r>
              <a:rPr sz="1800" dirty="0"/>
              <a:t>Use plagiarism detection tools (e.g., Turnitin, Grammarly).</a:t>
            </a:r>
          </a:p>
          <a:p>
            <a:pPr>
              <a:defRPr sz="2000"/>
            </a:pPr>
            <a:r>
              <a:rPr sz="1800" dirty="0">
                <a:solidFill>
                  <a:srgbClr val="FF0000"/>
                </a:solidFill>
              </a:rPr>
              <a:t>When unsure, always cite the source.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929A4-1CD9-4194-907D-1083CD18CE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Turnitin Report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97A1C1-0334-4837-BF14-59F613545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828" y="1932888"/>
            <a:ext cx="1893287" cy="22208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25AC1A-A03B-43C7-BA45-C559F4A6A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716687"/>
            <a:ext cx="3514370" cy="20804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04A90E-F9FD-4840-9408-D1B2F3620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002" y="4261706"/>
            <a:ext cx="3042997" cy="1399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066800"/>
          </a:xfrm>
        </p:spPr>
        <p:txBody>
          <a:bodyPr/>
          <a:lstStyle/>
          <a:p>
            <a:pPr eaLnBrk="1" hangingPunct="1"/>
            <a:r>
              <a:rPr lang="en-US"/>
              <a:t>Q &amp; A</a:t>
            </a:r>
            <a:endParaRPr lang="el-GR"/>
          </a:p>
        </p:txBody>
      </p:sp>
      <p:pic>
        <p:nvPicPr>
          <p:cNvPr id="78851" name="Picture 9" descr="AMCONF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2205038"/>
            <a:ext cx="1857375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1906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D34E68-E4B3-7BDF-1AFC-F8CB5D0A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How to assess the Trustworthiness of Literature?</a:t>
            </a:r>
            <a:endParaRPr lang="el-GR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8277E-DF09-A594-F062-D0C7FFFCE4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Why Trustworthiness Matters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Ensures quality and credibility of your research base</a:t>
            </a:r>
          </a:p>
          <a:p>
            <a:pPr lvl="1"/>
            <a:r>
              <a:rPr lang="en-US" sz="2000" dirty="0"/>
              <a:t>Protects against misinformation and predatory journals</a:t>
            </a:r>
          </a:p>
          <a:p>
            <a:pPr lvl="1"/>
            <a:r>
              <a:rPr lang="en-US" sz="2000" dirty="0"/>
              <a:t>Supports evidence-based decision making</a:t>
            </a:r>
          </a:p>
          <a:p>
            <a:endParaRPr lang="el-GR" sz="4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D7D306-1A13-4C61-B6EB-EE88B2D021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Key Indicators of a Trustworthy Journal</a:t>
            </a:r>
          </a:p>
          <a:p>
            <a:pPr marL="800100" lvl="2"/>
            <a:r>
              <a:rPr lang="en-US" dirty="0"/>
              <a:t>Peer-review process (transparent &amp; rigorous)</a:t>
            </a:r>
          </a:p>
          <a:p>
            <a:pPr marL="800100" lvl="2"/>
            <a:r>
              <a:rPr lang="en-US" dirty="0"/>
              <a:t>Editorial board (qualified, reputable members)</a:t>
            </a:r>
          </a:p>
          <a:p>
            <a:pPr marL="800100" lvl="2"/>
            <a:r>
              <a:rPr lang="en-US" dirty="0"/>
              <a:t>Clear author guidelines and publication ethics</a:t>
            </a:r>
          </a:p>
          <a:p>
            <a:pPr marL="800100" lvl="2"/>
            <a:r>
              <a:rPr lang="en-US" dirty="0"/>
              <a:t>Indexing in recognized databases (e.g., PubMed, Scopus)</a:t>
            </a:r>
          </a:p>
        </p:txBody>
      </p:sp>
    </p:spTree>
    <p:extLst>
      <p:ext uri="{BB962C8B-B14F-4D97-AF65-F5344CB8AC3E}">
        <p14:creationId xmlns:p14="http://schemas.microsoft.com/office/powerpoint/2010/main" val="129761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70B24-F7D9-4A26-B6FF-5879E597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Evaluating the Trustworthiness of Scientific Journals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49C14-85FF-4751-9579-AA12EF6DB6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Red Flags of Predatory/Low Quality  Journals</a:t>
            </a:r>
          </a:p>
          <a:p>
            <a:pPr lvl="1"/>
            <a:r>
              <a:rPr lang="en-US" sz="2000" dirty="0"/>
              <a:t>Unrealistically fast publication promises</a:t>
            </a:r>
          </a:p>
          <a:p>
            <a:pPr lvl="1"/>
            <a:r>
              <a:rPr lang="en-US" sz="2000" dirty="0"/>
              <a:t>Unclear or nonexistent peer-review</a:t>
            </a:r>
          </a:p>
          <a:p>
            <a:pPr lvl="1"/>
            <a:r>
              <a:rPr lang="en-US" sz="2000" dirty="0"/>
              <a:t>Editorial board without verifiable credentials</a:t>
            </a:r>
          </a:p>
          <a:p>
            <a:pPr lvl="1"/>
            <a:r>
              <a:rPr lang="en-US" sz="2000" dirty="0"/>
              <a:t>Aggressive spam invitations to submit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39F5E-CBCD-406E-BDBC-0DA4B6D87D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Tools &amp; Resources for Verification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Check indexing in trusted databases (PubMed, Scopus, Web of Science)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Consult Directory of Open Access Journals (DOAJ)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Use journal evaluation lists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Check </a:t>
            </a:r>
            <a:r>
              <a:rPr lang="en-US" sz="2000" dirty="0">
                <a:solidFill>
                  <a:srgbClr val="FF0000"/>
                </a:solidFill>
              </a:rPr>
              <a:t>impact factor </a:t>
            </a:r>
            <a:r>
              <a:rPr lang="en-US" sz="2000" dirty="0"/>
              <a:t>and publisher reputation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4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2FB3F1-3FDD-4116-8201-1294CE551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Practical Evaluation Checklist</a:t>
            </a:r>
          </a:p>
          <a:p>
            <a:pPr lvl="1"/>
            <a:r>
              <a:rPr lang="en-US" dirty="0"/>
              <a:t>Is the journal indexed in reputable databases?</a:t>
            </a:r>
          </a:p>
          <a:p>
            <a:pPr lvl="1"/>
            <a:r>
              <a:rPr lang="en-US" dirty="0"/>
              <a:t>Is the peer-review process clearly stated?</a:t>
            </a:r>
          </a:p>
          <a:p>
            <a:pPr lvl="1"/>
            <a:r>
              <a:rPr lang="en-US" dirty="0"/>
              <a:t>Does the editorial board have recognizable experts?</a:t>
            </a:r>
          </a:p>
          <a:p>
            <a:pPr lvl="1"/>
            <a:r>
              <a:rPr lang="en-US" dirty="0"/>
              <a:t>Is there transparency about fees and ethics?</a:t>
            </a:r>
          </a:p>
          <a:p>
            <a:pPr lvl="1"/>
            <a:r>
              <a:rPr lang="en-US" dirty="0"/>
              <a:t>Are past issues of good quality?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9822B6-1599-488D-B402-82E8345CA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Evaluating the Trustworthiness of Scientific Journals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2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2BDBE9-644C-49D0-A6B4-F347AEA48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Factor of a Journal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63A31-16FC-4A07-8C51-A8E02307E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3322712" cy="5184576"/>
          </a:xfrm>
        </p:spPr>
        <p:txBody>
          <a:bodyPr/>
          <a:lstStyle/>
          <a:p>
            <a:r>
              <a:rPr lang="en-US" sz="2000" dirty="0"/>
              <a:t>The </a:t>
            </a:r>
            <a:r>
              <a:rPr lang="en-US" sz="2000" dirty="0">
                <a:solidFill>
                  <a:srgbClr val="FF0000"/>
                </a:solidFill>
              </a:rPr>
              <a:t>Impact Factor (IF) </a:t>
            </a:r>
            <a:r>
              <a:rPr lang="en-US" sz="2000" dirty="0"/>
              <a:t>of a scientific journal is a metric used to measure the average number of citations that recent articles published in that journal receive.</a:t>
            </a:r>
          </a:p>
          <a:p>
            <a:r>
              <a:rPr lang="en-US" sz="2000" dirty="0"/>
              <a:t>It is often used as </a:t>
            </a:r>
            <a:r>
              <a:rPr lang="en-US" sz="2000" dirty="0">
                <a:solidFill>
                  <a:srgbClr val="FF0000"/>
                </a:solidFill>
              </a:rPr>
              <a:t>an indicator of a journal’s influence or prestige in its field</a:t>
            </a:r>
            <a:r>
              <a:rPr lang="en-US" sz="2000" dirty="0"/>
              <a:t> — though it’s not a perfect measure of quality.</a:t>
            </a:r>
          </a:p>
          <a:p>
            <a:endParaRPr lang="en-US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7555F4-3840-42F9-A966-0F57F4F5C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5544616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How Impact Factor Is Calculated</a:t>
            </a:r>
          </a:p>
          <a:p>
            <a:pPr lvl="1"/>
            <a:r>
              <a:rPr lang="en-US" sz="2000" dirty="0"/>
              <a:t>For a given year (e.g., 2025):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1800" b="1" dirty="0"/>
          </a:p>
          <a:p>
            <a:pPr lvl="1"/>
            <a:r>
              <a:rPr lang="en-US" sz="1800" b="1" dirty="0"/>
              <a:t>Example:</a:t>
            </a:r>
            <a:br>
              <a:rPr lang="en-US" sz="1800" dirty="0"/>
            </a:br>
            <a:r>
              <a:rPr lang="en-US" sz="1800" dirty="0"/>
              <a:t>If articles published in 2023–2024 were cited </a:t>
            </a:r>
            <a:r>
              <a:rPr lang="en-US" sz="1800" b="1" dirty="0"/>
              <a:t>5,000 times in 2025</a:t>
            </a:r>
            <a:r>
              <a:rPr lang="en-US" sz="1800" dirty="0"/>
              <a:t>, and the journal published </a:t>
            </a:r>
            <a:r>
              <a:rPr lang="en-US" sz="1800" b="1" dirty="0"/>
              <a:t>1,000 articles</a:t>
            </a:r>
            <a:r>
              <a:rPr lang="en-US" sz="1800" dirty="0"/>
              <a:t> in that period:</a:t>
            </a:r>
          </a:p>
          <a:p>
            <a:pPr lvl="1"/>
            <a:r>
              <a:rPr lang="en-US" sz="1800" dirty="0"/>
              <a:t>IF=5,000/1,000=5.0</a:t>
            </a:r>
          </a:p>
          <a:p>
            <a:pPr lvl="1"/>
            <a:r>
              <a:rPr lang="en-US" sz="1800" dirty="0"/>
              <a:t>This means, on average, each article was cited </a:t>
            </a:r>
            <a:r>
              <a:rPr lang="en-US" sz="1800" b="1" dirty="0"/>
              <a:t>five times</a:t>
            </a:r>
            <a:r>
              <a:rPr lang="en-US" sz="1800" dirty="0"/>
              <a:t> in the year 2025.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19C3C3-9AB7-459E-8306-0E834F219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099" y="2708920"/>
            <a:ext cx="5097401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03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C7BBEC-07BC-4EA5-A834-35A4F77F1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520280"/>
          </a:xfrm>
        </p:spPr>
        <p:txBody>
          <a:bodyPr/>
          <a:lstStyle/>
          <a:p>
            <a:r>
              <a:rPr lang="en-US" dirty="0"/>
              <a:t>Where It Comes From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The Impact Factor is calculated and published annually by Clarivate in the Journal Citation Reports (JCR).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Only journals indexed in Web of Science receive an official Impact Factor.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A6E9AC-C07F-469C-9733-2AF7E8264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Factor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AD62E7-B7E4-4A94-A906-803ED3C7C92D}"/>
              </a:ext>
            </a:extLst>
          </p:cNvPr>
          <p:cNvSpPr txBox="1"/>
          <p:nvPr/>
        </p:nvSpPr>
        <p:spPr>
          <a:xfrm>
            <a:off x="827584" y="4437112"/>
            <a:ext cx="7632848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Impact Factor is a useful </a:t>
            </a:r>
            <a:r>
              <a:rPr lang="en-US" sz="2000" dirty="0">
                <a:solidFill>
                  <a:srgbClr val="FF0000"/>
                </a:solidFill>
              </a:rPr>
              <a:t>starting point </a:t>
            </a:r>
            <a:r>
              <a:rPr lang="en-US" sz="2000" dirty="0"/>
              <a:t>for assessing journal visibility and influence, but it should be </a:t>
            </a:r>
            <a:r>
              <a:rPr lang="en-US" sz="2000" dirty="0">
                <a:solidFill>
                  <a:srgbClr val="FF0000"/>
                </a:solidFill>
              </a:rPr>
              <a:t>combined with other indicators 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/>
              <a:t>(like peer-review quality, editorial board reputation, indexing, and transparency) to judge trustworthiness.</a:t>
            </a:r>
          </a:p>
        </p:txBody>
      </p:sp>
    </p:spTree>
    <p:extLst>
      <p:ext uri="{BB962C8B-B14F-4D97-AF65-F5344CB8AC3E}">
        <p14:creationId xmlns:p14="http://schemas.microsoft.com/office/powerpoint/2010/main" val="63585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A47947-E7D8-4553-BDFB-CEDE47CC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of Scientific Journals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ACF7B3-1286-4AD6-995B-62D8BC0B9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3322712" cy="5184576"/>
          </a:xfrm>
        </p:spPr>
        <p:txBody>
          <a:bodyPr/>
          <a:lstStyle/>
          <a:p>
            <a:r>
              <a:rPr lang="en-US" sz="1800" dirty="0"/>
              <a:t>Scientific journals are not only evaluated individually, but also grouped into ranking tiers or categories based on several metrics. </a:t>
            </a:r>
          </a:p>
          <a:p>
            <a:r>
              <a:rPr lang="en-US" sz="1800" dirty="0"/>
              <a:t>These groupings help researchers identify which journals are considered more influential or reputable within their field.</a:t>
            </a:r>
          </a:p>
          <a:p>
            <a:r>
              <a:rPr lang="en-US" sz="1800" dirty="0"/>
              <a:t>Here’s a clear breakdown of how journals are typically grouped </a:t>
            </a:r>
          </a:p>
          <a:p>
            <a:endParaRPr lang="en-US" sz="24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65EEFC4-7EE1-4F7B-91EA-466C362F1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938596"/>
              </p:ext>
            </p:extLst>
          </p:nvPr>
        </p:nvGraphicFramePr>
        <p:xfrm>
          <a:off x="4211960" y="2420888"/>
          <a:ext cx="4474842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562281171"/>
                    </a:ext>
                  </a:extLst>
                </a:gridCol>
                <a:gridCol w="2000097">
                  <a:extLst>
                    <a:ext uri="{9D8B030D-6E8A-4147-A177-3AD203B41FA5}">
                      <a16:colId xmlns:a16="http://schemas.microsoft.com/office/drawing/2014/main" val="1648032338"/>
                    </a:ext>
                  </a:extLst>
                </a:gridCol>
                <a:gridCol w="1754665">
                  <a:extLst>
                    <a:ext uri="{9D8B030D-6E8A-4147-A177-3AD203B41FA5}">
                      <a16:colId xmlns:a16="http://schemas.microsoft.com/office/drawing/2014/main" val="1508507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Typical IF Range (varies by field)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Characteristics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014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Top-tier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Very high IF/SJR (top 10–25%)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Leading journals, rigorous review, high visibility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0471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Mid-tier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Moderate IF/SJR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Reputable, often more accessible to publish 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9147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Lower-tier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Low IF/SJR or 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Limited reach, may be newer or niche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3347590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A9D62A-4B70-47C0-8FAA-0E1BD1D46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7920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43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C9C59-CFDE-470B-B7DE-DEB48D8F3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440160"/>
          </a:xfrm>
        </p:spPr>
        <p:txBody>
          <a:bodyPr/>
          <a:lstStyle/>
          <a:p>
            <a:r>
              <a:rPr lang="en-US" sz="2000" b="1" dirty="0"/>
              <a:t>Quartile Rankings (Q1–Q4) — </a:t>
            </a:r>
            <a:r>
              <a:rPr lang="en-US" sz="2000" b="1" i="1" dirty="0"/>
              <a:t>Most Common Grouping</a:t>
            </a:r>
            <a:endParaRPr lang="en-US" sz="2000" b="1" dirty="0"/>
          </a:p>
          <a:p>
            <a:pPr lvl="1"/>
            <a:r>
              <a:rPr lang="en-US" sz="1800" dirty="0"/>
              <a:t>Journals are often divided into </a:t>
            </a:r>
            <a:r>
              <a:rPr lang="en-US" sz="1800" b="1" dirty="0"/>
              <a:t>four quartiles</a:t>
            </a:r>
            <a:r>
              <a:rPr lang="en-US" sz="1800" dirty="0"/>
              <a:t> based on their performance (e.g., Impact Factor, citation metrics) </a:t>
            </a:r>
            <a:r>
              <a:rPr lang="en-US" sz="1800" b="1" dirty="0"/>
              <a:t>within their subject category</a:t>
            </a:r>
            <a:r>
              <a:rPr lang="en-US" sz="1800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F4A948-E944-4969-8AE1-E6F5DC458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of Scientific Journals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EDF9DB-78EF-4DA6-A7B4-DC569ACD7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28" y="2590571"/>
            <a:ext cx="6696744" cy="234216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DDE867-6990-460A-B36B-D144DF771216}"/>
              </a:ext>
            </a:extLst>
          </p:cNvPr>
          <p:cNvSpPr txBox="1">
            <a:spLocks/>
          </p:cNvSpPr>
          <p:nvPr/>
        </p:nvSpPr>
        <p:spPr bwMode="auto">
          <a:xfrm>
            <a:off x="449273" y="5175917"/>
            <a:ext cx="82296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0375" indent="-4603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346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Example:</a:t>
            </a:r>
            <a:r>
              <a:rPr lang="en-US" sz="1800" dirty="0"/>
              <a:t> A journal with an Impact Factor of 8 may be Q1 in one field (e.g., Public Health) but only Q3 in another (e.g., Oncology), because rankings are </a:t>
            </a:r>
            <a:r>
              <a:rPr lang="en-US" sz="1800" b="1" dirty="0"/>
              <a:t>field-specific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7153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2055</Words>
  <Application>Microsoft Office PowerPoint</Application>
  <PresentationFormat>On-screen Show (4:3)</PresentationFormat>
  <Paragraphs>185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Research Methods and Project Management  Lecture 3a – How to Evaluate the Trustworthiness of Scientific Journals</vt:lpstr>
      <vt:lpstr>Mistake #1: Low quality sources</vt:lpstr>
      <vt:lpstr>How to assess the Trustworthiness of Literature?</vt:lpstr>
      <vt:lpstr>Evaluating the Trustworthiness of Scientific Journals</vt:lpstr>
      <vt:lpstr>Evaluating the Trustworthiness of Scientific Journals</vt:lpstr>
      <vt:lpstr>Impact Factor of a Journal </vt:lpstr>
      <vt:lpstr>Impact Factor</vt:lpstr>
      <vt:lpstr>Ranking of Scientific Journals</vt:lpstr>
      <vt:lpstr>Ranking of Scientific Journals</vt:lpstr>
      <vt:lpstr>Ranking of Scientific Journals</vt:lpstr>
      <vt:lpstr>Examples</vt:lpstr>
      <vt:lpstr>Referencing</vt:lpstr>
      <vt:lpstr>Referencing</vt:lpstr>
      <vt:lpstr>Mistake #2: A lack of landmark/seminal literature</vt:lpstr>
      <vt:lpstr>Landmark/seminal literature</vt:lpstr>
      <vt:lpstr>Author Evaluation</vt:lpstr>
      <vt:lpstr>Mistake #7: Plagiarism (λογοκλοπή) and poor referencing</vt:lpstr>
      <vt:lpstr>Understanding Plagiarism (λογοκλοπή)</vt:lpstr>
      <vt:lpstr>Common Types of Plagiarism</vt:lpstr>
      <vt:lpstr>How to Avoid Plagiarism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Manolis Tsiknakis</dc:creator>
  <cp:lastModifiedBy>Manolis Tsiknakis</cp:lastModifiedBy>
  <cp:revision>149</cp:revision>
  <dcterms:created xsi:type="dcterms:W3CDTF">2012-02-08T15:04:00Z</dcterms:created>
  <dcterms:modified xsi:type="dcterms:W3CDTF">2025-10-21T13:57:31Z</dcterms:modified>
</cp:coreProperties>
</file>