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539" r:id="rId3"/>
    <p:sldId id="676" r:id="rId4"/>
    <p:sldId id="677" r:id="rId5"/>
    <p:sldId id="619" r:id="rId6"/>
    <p:sldId id="679" r:id="rId7"/>
    <p:sldId id="550" r:id="rId8"/>
    <p:sldId id="551" r:id="rId9"/>
    <p:sldId id="681" r:id="rId10"/>
    <p:sldId id="613" r:id="rId11"/>
    <p:sldId id="615" r:id="rId12"/>
    <p:sldId id="616" r:id="rId13"/>
    <p:sldId id="665" r:id="rId14"/>
    <p:sldId id="666" r:id="rId15"/>
    <p:sldId id="660" r:id="rId16"/>
    <p:sldId id="661" r:id="rId17"/>
    <p:sldId id="642" r:id="rId18"/>
    <p:sldId id="612" r:id="rId19"/>
    <p:sldId id="641" r:id="rId20"/>
    <p:sldId id="680" r:id="rId21"/>
    <p:sldId id="650" r:id="rId22"/>
    <p:sldId id="609" r:id="rId23"/>
    <p:sldId id="624" r:id="rId24"/>
    <p:sldId id="683" r:id="rId25"/>
    <p:sldId id="643" r:id="rId26"/>
    <p:sldId id="644" r:id="rId27"/>
    <p:sldId id="645" r:id="rId28"/>
    <p:sldId id="649" r:id="rId29"/>
    <p:sldId id="673" r:id="rId30"/>
    <p:sldId id="651" r:id="rId31"/>
    <p:sldId id="668" r:id="rId32"/>
    <p:sldId id="678" r:id="rId33"/>
    <p:sldId id="603" r:id="rId34"/>
    <p:sldId id="606" r:id="rId35"/>
    <p:sldId id="658" r:id="rId36"/>
    <p:sldId id="531" r:id="rId3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3067">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p:cViewPr varScale="1">
        <p:scale>
          <a:sx n="107" d="100"/>
          <a:sy n="107" d="100"/>
        </p:scale>
        <p:origin x="1608" y="54"/>
      </p:cViewPr>
      <p:guideLst>
        <p:guide orient="horz" pos="3067"/>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B1A17ECD-5921-4308-A734-A402ABC899CB}" type="datetimeFigureOut">
              <a:rPr lang="el-GR"/>
              <a:pPr>
                <a:defRPr/>
              </a:pPr>
              <a:t>4/11/2025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noProof="0"/>
              <a:t>Στυλ υποδείγματος κειμένου</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DFEE0C11-2506-4905-BF35-DD1DD5DA9783}" type="slidenum">
              <a:rPr lang="el-GR"/>
              <a:pPr>
                <a:defRPr/>
              </a:pPr>
              <a:t>‹#›</a:t>
            </a:fld>
            <a:endParaRPr lang="el-GR"/>
          </a:p>
        </p:txBody>
      </p:sp>
    </p:spTree>
    <p:extLst>
      <p:ext uri="{BB962C8B-B14F-4D97-AF65-F5344CB8AC3E}">
        <p14:creationId xmlns:p14="http://schemas.microsoft.com/office/powerpoint/2010/main" val="26461326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DFEE0C11-2506-4905-BF35-DD1DD5DA9783}" type="slidenum">
              <a:rPr lang="el-GR" smtClean="0"/>
              <a:pPr>
                <a:defRPr/>
              </a:pPr>
              <a:t>5</a:t>
            </a:fld>
            <a:endParaRPr lang="el-GR"/>
          </a:p>
        </p:txBody>
      </p:sp>
    </p:spTree>
    <p:extLst>
      <p:ext uri="{BB962C8B-B14F-4D97-AF65-F5344CB8AC3E}">
        <p14:creationId xmlns:p14="http://schemas.microsoft.com/office/powerpoint/2010/main" val="20757015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DFEE0C11-2506-4905-BF35-DD1DD5DA9783}" type="slidenum">
              <a:rPr lang="el-GR" smtClean="0"/>
              <a:pPr>
                <a:defRPr/>
              </a:pPr>
              <a:t>6</a:t>
            </a:fld>
            <a:endParaRPr lang="el-GR"/>
          </a:p>
        </p:txBody>
      </p:sp>
    </p:spTree>
    <p:extLst>
      <p:ext uri="{BB962C8B-B14F-4D97-AF65-F5344CB8AC3E}">
        <p14:creationId xmlns:p14="http://schemas.microsoft.com/office/powerpoint/2010/main" val="1143558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FEE0C11-2506-4905-BF35-DD1DD5DA9783}" type="slidenum">
              <a:rPr lang="el-GR" smtClean="0"/>
              <a:pPr>
                <a:defRPr/>
              </a:pPr>
              <a:t>15</a:t>
            </a:fld>
            <a:endParaRPr lang="el-GR"/>
          </a:p>
        </p:txBody>
      </p:sp>
    </p:spTree>
    <p:extLst>
      <p:ext uri="{BB962C8B-B14F-4D97-AF65-F5344CB8AC3E}">
        <p14:creationId xmlns:p14="http://schemas.microsoft.com/office/powerpoint/2010/main" val="39413558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DFEE0C11-2506-4905-BF35-DD1DD5DA9783}" type="slidenum">
              <a:rPr lang="el-GR" smtClean="0"/>
              <a:pPr>
                <a:defRPr/>
              </a:pPr>
              <a:t>29</a:t>
            </a:fld>
            <a:endParaRPr lang="el-GR"/>
          </a:p>
        </p:txBody>
      </p:sp>
    </p:spTree>
    <p:extLst>
      <p:ext uri="{BB962C8B-B14F-4D97-AF65-F5344CB8AC3E}">
        <p14:creationId xmlns:p14="http://schemas.microsoft.com/office/powerpoint/2010/main" val="25002879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4" descr="C:\Users\tsiknaki\Documents\My  Cources on BMI_University of Crete\Innovation\innovation_NICE.jpg"/>
          <p:cNvPicPr>
            <a:picLocks noChangeAspect="1" noChangeArrowheads="1"/>
          </p:cNvPicPr>
          <p:nvPr userDrawn="1"/>
        </p:nvPicPr>
        <p:blipFill>
          <a:blip r:embed="rId2" cstate="print"/>
          <a:srcRect/>
          <a:stretch>
            <a:fillRect/>
          </a:stretch>
        </p:blipFill>
        <p:spPr bwMode="auto">
          <a:xfrm>
            <a:off x="-7938" y="-3175"/>
            <a:ext cx="9159876" cy="1449388"/>
          </a:xfrm>
          <a:prstGeom prst="rect">
            <a:avLst/>
          </a:prstGeom>
          <a:noFill/>
          <a:ln w="9525">
            <a:noFill/>
            <a:miter lim="800000"/>
            <a:headEnd/>
            <a:tailEnd/>
          </a:ln>
        </p:spPr>
      </p:pic>
      <p:sp>
        <p:nvSpPr>
          <p:cNvPr id="2" name="Title 1"/>
          <p:cNvSpPr>
            <a:spLocks noGrp="1"/>
          </p:cNvSpPr>
          <p:nvPr>
            <p:ph type="ctrTitle"/>
          </p:nvPr>
        </p:nvSpPr>
        <p:spPr>
          <a:xfrm>
            <a:off x="685800" y="2130425"/>
            <a:ext cx="7772400" cy="1470025"/>
          </a:xfrm>
        </p:spPr>
        <p:txBody>
          <a:bodyPr/>
          <a:lstStyle>
            <a:lvl1pPr algn="ctr">
              <a:defRPr>
                <a:solidFill>
                  <a:srgbClr val="7030A0"/>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smtClean="0"/>
            </a:lvl1pPr>
          </a:lstStyle>
          <a:p>
            <a:pPr>
              <a:defRPr/>
            </a:pPr>
            <a:fld id="{D19F8DD4-A3F9-4831-B3C7-A6567AB3C16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cstate="print"/>
          <a:srcRect/>
          <a:stretch>
            <a:fillRect/>
          </a:stretch>
        </p:blipFill>
        <p:spPr bwMode="auto">
          <a:xfrm>
            <a:off x="341313" y="1052736"/>
            <a:ext cx="8458200" cy="141287"/>
          </a:xfrm>
          <a:prstGeom prst="rect">
            <a:avLst/>
          </a:prstGeom>
          <a:noFill/>
          <a:ln w="9525">
            <a:noFill/>
            <a:miter lim="800000"/>
            <a:headEnd/>
            <a:tailEnd/>
          </a:ln>
        </p:spPr>
      </p:pic>
      <p:sp>
        <p:nvSpPr>
          <p:cNvPr id="3" name="Content Placeholder 2"/>
          <p:cNvSpPr>
            <a:spLocks noGrp="1"/>
          </p:cNvSpPr>
          <p:nvPr>
            <p:ph idx="1"/>
          </p:nvPr>
        </p:nvSpPr>
        <p:spPr>
          <a:xfrm>
            <a:off x="457200" y="1266031"/>
            <a:ext cx="8229600" cy="5403329"/>
          </a:xfrm>
          <a:noFill/>
          <a:ln>
            <a:noFill/>
          </a:ln>
        </p:spPr>
        <p:txBody>
          <a:bodyPr/>
          <a:lstStyle>
            <a:lvl1pPr marL="444500" indent="-444500">
              <a:buClr>
                <a:schemeClr val="accent6">
                  <a:lumMod val="75000"/>
                </a:schemeClr>
              </a:buClr>
              <a:buFont typeface="Wingdings" pitchFamily="2" charset="2"/>
              <a:buChar char="v"/>
              <a:defRPr/>
            </a:lvl1pPr>
            <a:lvl2pPr marL="742950" indent="-285750">
              <a:buClr>
                <a:schemeClr val="tx2">
                  <a:lumMod val="75000"/>
                </a:schemeClr>
              </a:buClr>
              <a:buFont typeface="Wingdings" pitchFamily="2" charset="2"/>
              <a:buChar char="§"/>
              <a:defRPr/>
            </a:lvl2pPr>
            <a:lvl3pPr marL="1143000" indent="-228600">
              <a:buFont typeface="Wingdings" pitchFamily="2" charset="2"/>
              <a:buChar char="ü"/>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1"/>
          <p:cNvSpPr>
            <a:spLocks noGrp="1"/>
          </p:cNvSpPr>
          <p:nvPr>
            <p:ph type="title"/>
          </p:nvPr>
        </p:nvSpPr>
        <p:spPr>
          <a:xfrm>
            <a:off x="457200" y="274638"/>
            <a:ext cx="8219256" cy="706090"/>
          </a:xfrm>
        </p:spPr>
        <p:txBody>
          <a:bodyPr>
            <a:normAutofit/>
          </a:bodyPr>
          <a:lstStyle>
            <a:lvl1pPr>
              <a:defRPr sz="4000">
                <a:solidFill>
                  <a:srgbClr val="002060"/>
                </a:solidFill>
              </a:defRPr>
            </a:lvl1pPr>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srcRect/>
          <a:stretch>
            <a:fillRect/>
          </a:stretch>
        </p:blipFill>
        <p:spPr bwMode="auto">
          <a:xfrm>
            <a:off x="341313" y="1211263"/>
            <a:ext cx="8458200" cy="141287"/>
          </a:xfrm>
          <a:prstGeom prst="rect">
            <a:avLst/>
          </a:prstGeom>
          <a:noFill/>
          <a:ln w="9525">
            <a:noFill/>
            <a:miter lim="800000"/>
            <a:headEnd/>
            <a:tailEnd/>
          </a:ln>
        </p:spPr>
      </p:pic>
      <p:sp>
        <p:nvSpPr>
          <p:cNvPr id="2" name="Title 1"/>
          <p:cNvSpPr>
            <a:spLocks noGrp="1"/>
          </p:cNvSpPr>
          <p:nvPr>
            <p:ph type="title"/>
          </p:nvPr>
        </p:nvSpPr>
        <p:spPr>
          <a:xfrm>
            <a:off x="457200" y="274638"/>
            <a:ext cx="8219256" cy="922114"/>
          </a:xfrm>
        </p:spPr>
        <p:txBody>
          <a:bodyPr>
            <a:normAutofit/>
          </a:bodyPr>
          <a:lstStyle>
            <a:lvl1pPr>
              <a:defRPr sz="4000">
                <a:solidFill>
                  <a:srgbClr val="002060"/>
                </a:solidFill>
              </a:defRPr>
            </a:lvl1pPr>
          </a:lstStyle>
          <a:p>
            <a:r>
              <a:rPr lang="en-US" dirty="0"/>
              <a:t>Click to edit Master title style</a:t>
            </a:r>
          </a:p>
        </p:txBody>
      </p:sp>
      <p:sp>
        <p:nvSpPr>
          <p:cNvPr id="3" name="Content Placeholder 2"/>
          <p:cNvSpPr>
            <a:spLocks noGrp="1"/>
          </p:cNvSpPr>
          <p:nvPr>
            <p:ph sz="half" idx="1"/>
          </p:nvPr>
        </p:nvSpPr>
        <p:spPr>
          <a:xfrm>
            <a:off x="457200" y="1412776"/>
            <a:ext cx="4038600" cy="5184576"/>
          </a:xfrm>
        </p:spPr>
        <p:txBody>
          <a:bodyPr/>
          <a:lstStyle>
            <a:lvl1pPr marL="447675" indent="-447675">
              <a:buClr>
                <a:schemeClr val="accent6">
                  <a:lumMod val="75000"/>
                </a:schemeClr>
              </a:buClr>
              <a:buFont typeface="Wingdings" pitchFamily="2" charset="2"/>
              <a:buChar char="v"/>
              <a:defRPr sz="2800"/>
            </a:lvl1pPr>
            <a:lvl2pPr marL="742950" indent="-285750">
              <a:buClr>
                <a:schemeClr val="tx2">
                  <a:lumMod val="75000"/>
                </a:schemeClr>
              </a:buClr>
              <a:buFont typeface="Wingdings" pitchFamily="2" charset="2"/>
              <a:buChar char="§"/>
              <a:defRPr sz="2400"/>
            </a:lvl2pPr>
            <a:lvl3pPr marL="1143000" indent="-228600">
              <a:buFont typeface="Wingdings" pitchFamily="2" charset="2"/>
              <a:buChar char="ü"/>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412776"/>
            <a:ext cx="4038600" cy="5184576"/>
          </a:xfrm>
        </p:spPr>
        <p:txBody>
          <a:bodyPr/>
          <a:lstStyle>
            <a:lvl1pPr marL="447675" indent="-447675">
              <a:buClr>
                <a:schemeClr val="accent6">
                  <a:lumMod val="75000"/>
                </a:schemeClr>
              </a:buClr>
              <a:buFont typeface="Wingdings" pitchFamily="2" charset="2"/>
              <a:buChar char="v"/>
              <a:defRPr sz="2800"/>
            </a:lvl1pPr>
            <a:lvl2pPr marL="742950" indent="-285750">
              <a:buClr>
                <a:schemeClr val="tx2">
                  <a:lumMod val="75000"/>
                </a:schemeClr>
              </a:buClr>
              <a:buFont typeface="Wingdings" pitchFamily="2" charset="2"/>
              <a:buChar char="§"/>
              <a:defRPr sz="2400"/>
            </a:lvl2pPr>
            <a:lvl3pPr marL="1143000" indent="-228600">
              <a:buFont typeface="Wingdings" pitchFamily="2" charset="2"/>
              <a:buChar char="ü"/>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3" name="Picture 6"/>
          <p:cNvPicPr>
            <a:picLocks noChangeAspect="1"/>
          </p:cNvPicPr>
          <p:nvPr userDrawn="1"/>
        </p:nvPicPr>
        <p:blipFill>
          <a:blip r:embed="rId2" cstate="print"/>
          <a:srcRect/>
          <a:stretch>
            <a:fillRect/>
          </a:stretch>
        </p:blipFill>
        <p:spPr bwMode="auto">
          <a:xfrm>
            <a:off x="341313" y="1385888"/>
            <a:ext cx="8458200" cy="141287"/>
          </a:xfrm>
          <a:prstGeom prst="rect">
            <a:avLst/>
          </a:prstGeom>
          <a:noFill/>
          <a:ln w="9525">
            <a:noFill/>
            <a:miter lim="800000"/>
            <a:headEnd/>
            <a:tailEnd/>
          </a:ln>
        </p:spPr>
      </p:pic>
      <p:sp>
        <p:nvSpPr>
          <p:cNvPr id="8" name="Title 1"/>
          <p:cNvSpPr>
            <a:spLocks noGrp="1"/>
          </p:cNvSpPr>
          <p:nvPr>
            <p:ph type="title"/>
          </p:nvPr>
        </p:nvSpPr>
        <p:spPr>
          <a:xfrm>
            <a:off x="457200" y="274638"/>
            <a:ext cx="8219256" cy="1066130"/>
          </a:xfrm>
        </p:spPr>
        <p:txBody>
          <a:bodyPr>
            <a:normAutofit/>
          </a:bodyPr>
          <a:lstStyle>
            <a:lvl1pPr>
              <a:defRPr sz="4000">
                <a:solidFill>
                  <a:srgbClr val="002060"/>
                </a:solidFill>
              </a:defRPr>
            </a:lvl1pPr>
          </a:lstStyle>
          <a:p>
            <a:endParaRPr lang="en-US" dirty="0"/>
          </a:p>
        </p:txBody>
      </p:sp>
      <p:sp>
        <p:nvSpPr>
          <p:cNvPr id="4" name="Date Placeholder 2"/>
          <p:cNvSpPr>
            <a:spLocks noGrp="1"/>
          </p:cNvSpPr>
          <p:nvPr>
            <p:ph type="dt" sz="half" idx="10"/>
          </p:nvPr>
        </p:nvSpPr>
        <p:spPr/>
        <p:txBody>
          <a:bodyPr/>
          <a:lstStyle>
            <a:lvl1pPr>
              <a:defRPr/>
            </a:lvl1pPr>
          </a:lstStyle>
          <a:p>
            <a:pPr>
              <a:defRPr/>
            </a:pPr>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smtClean="0"/>
            </a:lvl1pPr>
          </a:lstStyle>
          <a:p>
            <a:pPr>
              <a:defRPr/>
            </a:pPr>
            <a:fld id="{42ED105A-4FFB-49D9-A42B-386734ADA4D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Title 1"/>
          <p:cNvSpPr>
            <a:spLocks noGrp="1"/>
          </p:cNvSpPr>
          <p:nvPr>
            <p:ph type="title"/>
          </p:nvPr>
        </p:nvSpPr>
        <p:spPr>
          <a:xfrm>
            <a:off x="611560" y="2780928"/>
            <a:ext cx="8219256" cy="1066130"/>
          </a:xfrm>
        </p:spPr>
        <p:txBody>
          <a:bodyPr>
            <a:normAutofit/>
          </a:bodyPr>
          <a:lstStyle>
            <a:lvl1pPr>
              <a:defRPr sz="4000">
                <a:solidFill>
                  <a:srgbClr val="002060"/>
                </a:solidFill>
              </a:defRPr>
            </a:lvl1p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09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FA925EB1-B492-45DF-9096-1DF01B6345E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Lst>
  <p:hf hdr="0" ftr="0" dt="0"/>
  <p:txStyles>
    <p:titleStyle>
      <a:lvl1pPr algn="l" rtl="0" eaLnBrk="0" fontAlgn="base" hangingPunct="0">
        <a:spcBef>
          <a:spcPct val="0"/>
        </a:spcBef>
        <a:spcAft>
          <a:spcPct val="0"/>
        </a:spcAft>
        <a:defRPr sz="4400" kern="12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Calibri" panose="020F0502020204030204" pitchFamily="34" charset="0"/>
        </a:defRPr>
      </a:lvl2pPr>
      <a:lvl3pPr algn="l" rtl="0" eaLnBrk="0" fontAlgn="base" hangingPunct="0">
        <a:spcBef>
          <a:spcPct val="0"/>
        </a:spcBef>
        <a:spcAft>
          <a:spcPct val="0"/>
        </a:spcAft>
        <a:defRPr sz="4400">
          <a:solidFill>
            <a:schemeClr val="tx1"/>
          </a:solidFill>
          <a:latin typeface="Calibri" panose="020F0502020204030204" pitchFamily="34" charset="0"/>
        </a:defRPr>
      </a:lvl3pPr>
      <a:lvl4pPr algn="l" rtl="0" eaLnBrk="0" fontAlgn="base" hangingPunct="0">
        <a:spcBef>
          <a:spcPct val="0"/>
        </a:spcBef>
        <a:spcAft>
          <a:spcPct val="0"/>
        </a:spcAft>
        <a:defRPr sz="4400">
          <a:solidFill>
            <a:schemeClr val="tx1"/>
          </a:solidFill>
          <a:latin typeface="Calibri" panose="020F0502020204030204" pitchFamily="34" charset="0"/>
        </a:defRPr>
      </a:lvl4pPr>
      <a:lvl5pPr algn="l" rtl="0" eaLnBrk="0" fontAlgn="base" hangingPunct="0">
        <a:spcBef>
          <a:spcPct val="0"/>
        </a:spcBef>
        <a:spcAft>
          <a:spcPct val="0"/>
        </a:spcAft>
        <a:defRPr sz="4400">
          <a:solidFill>
            <a:schemeClr val="tx1"/>
          </a:solidFill>
          <a:latin typeface="Calibri" panose="020F0502020204030204" pitchFamily="34" charset="0"/>
        </a:defRPr>
      </a:lvl5pPr>
      <a:lvl6pPr marL="457200" algn="l" rtl="0" fontAlgn="base">
        <a:spcBef>
          <a:spcPct val="0"/>
        </a:spcBef>
        <a:spcAft>
          <a:spcPct val="0"/>
        </a:spcAft>
        <a:defRPr sz="4400">
          <a:solidFill>
            <a:schemeClr val="tx1"/>
          </a:solidFill>
          <a:latin typeface="Calibri" panose="020F0502020204030204" pitchFamily="34" charset="0"/>
        </a:defRPr>
      </a:lvl6pPr>
      <a:lvl7pPr marL="914400" algn="l" rtl="0" fontAlgn="base">
        <a:spcBef>
          <a:spcPct val="0"/>
        </a:spcBef>
        <a:spcAft>
          <a:spcPct val="0"/>
        </a:spcAft>
        <a:defRPr sz="4400">
          <a:solidFill>
            <a:schemeClr val="tx1"/>
          </a:solidFill>
          <a:latin typeface="Calibri" panose="020F0502020204030204" pitchFamily="34" charset="0"/>
        </a:defRPr>
      </a:lvl7pPr>
      <a:lvl8pPr marL="1371600" algn="l" rtl="0" fontAlgn="base">
        <a:spcBef>
          <a:spcPct val="0"/>
        </a:spcBef>
        <a:spcAft>
          <a:spcPct val="0"/>
        </a:spcAft>
        <a:defRPr sz="4400">
          <a:solidFill>
            <a:schemeClr val="tx1"/>
          </a:solidFill>
          <a:latin typeface="Calibri" panose="020F0502020204030204" pitchFamily="34" charset="0"/>
        </a:defRPr>
      </a:lvl8pPr>
      <a:lvl9pPr marL="1828800" algn="l"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brics.dk/IM/folder/BRICS-IM-folder/BRICS-IM-folder.html"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84784"/>
            <a:ext cx="7772400" cy="2808311"/>
          </a:xfrm>
        </p:spPr>
        <p:txBody>
          <a:bodyPr rtlCol="0">
            <a:normAutofit/>
          </a:bodyPr>
          <a:lstStyle/>
          <a:p>
            <a:pPr eaLnBrk="1" fontAlgn="auto" hangingPunct="1">
              <a:spcAft>
                <a:spcPts val="0"/>
              </a:spcAft>
              <a:defRPr/>
            </a:pPr>
            <a:r>
              <a:rPr lang="en-US" dirty="0"/>
              <a:t>Research Methods and Project Management</a:t>
            </a:r>
            <a:br>
              <a:rPr lang="en-US" dirty="0"/>
            </a:br>
            <a:br>
              <a:rPr lang="en-US" dirty="0"/>
            </a:br>
            <a:r>
              <a:rPr lang="en-US" sz="3600" dirty="0"/>
              <a:t>Lecture 4 – Types of Research</a:t>
            </a:r>
          </a:p>
        </p:txBody>
      </p:sp>
      <p:sp>
        <p:nvSpPr>
          <p:cNvPr id="3" name="Subtitle 2"/>
          <p:cNvSpPr>
            <a:spLocks noGrp="1"/>
          </p:cNvSpPr>
          <p:nvPr>
            <p:ph type="subTitle" idx="1"/>
          </p:nvPr>
        </p:nvSpPr>
        <p:spPr>
          <a:xfrm>
            <a:off x="1371600" y="4437063"/>
            <a:ext cx="6400800" cy="1201737"/>
          </a:xfrm>
        </p:spPr>
        <p:txBody>
          <a:bodyPr rtlCol="0">
            <a:normAutofit/>
          </a:bodyPr>
          <a:lstStyle/>
          <a:p>
            <a:pPr eaLnBrk="1" fontAlgn="auto" hangingPunct="1">
              <a:spcAft>
                <a:spcPts val="0"/>
              </a:spcAft>
              <a:buFont typeface="Arial" panose="020B0604020202020204" pitchFamily="34" charset="0"/>
              <a:buNone/>
              <a:defRPr/>
            </a:pPr>
            <a:r>
              <a:rPr lang="en-US" dirty="0"/>
              <a:t>M. Tsiknakis</a:t>
            </a:r>
          </a:p>
        </p:txBody>
      </p:sp>
      <p:sp>
        <p:nvSpPr>
          <p:cNvPr id="11268" name="TextBox 3"/>
          <p:cNvSpPr txBox="1">
            <a:spLocks noChangeArrowheads="1"/>
          </p:cNvSpPr>
          <p:nvPr/>
        </p:nvSpPr>
        <p:spPr bwMode="auto">
          <a:xfrm>
            <a:off x="0" y="6498453"/>
            <a:ext cx="9144000" cy="369887"/>
          </a:xfrm>
          <a:prstGeom prst="rect">
            <a:avLst/>
          </a:prstGeom>
          <a:solidFill>
            <a:schemeClr val="bg1">
              <a:lumMod val="85000"/>
            </a:schemeClr>
          </a:solidFill>
          <a:ln w="9525">
            <a:noFill/>
            <a:miter lim="800000"/>
            <a:headEnd/>
            <a:tailEnd/>
          </a:ln>
        </p:spPr>
        <p:txBody>
          <a:bodyPr>
            <a:spAutoFit/>
          </a:bodyPr>
          <a:lstStyle/>
          <a:p>
            <a:pPr algn="ctr" eaLnBrk="1" hangingPunct="1"/>
            <a:r>
              <a:rPr lang="en-US" dirty="0">
                <a:solidFill>
                  <a:srgbClr val="002060"/>
                </a:solidFill>
              </a:rPr>
              <a:t>Postgraduate Course on “Informatics Engineering” -  Fall 2025</a:t>
            </a:r>
            <a:endParaRPr lang="el-GR" dirty="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Quantitative Research Methods</a:t>
            </a:r>
            <a:endParaRPr lang="el-GR" dirty="0"/>
          </a:p>
        </p:txBody>
      </p:sp>
      <p:sp>
        <p:nvSpPr>
          <p:cNvPr id="3" name="Θέση περιεχομένου 2"/>
          <p:cNvSpPr>
            <a:spLocks noGrp="1"/>
          </p:cNvSpPr>
          <p:nvPr>
            <p:ph sz="half" idx="1"/>
          </p:nvPr>
        </p:nvSpPr>
        <p:spPr>
          <a:xfrm>
            <a:off x="457200" y="1412776"/>
            <a:ext cx="4258816" cy="5184576"/>
          </a:xfrm>
        </p:spPr>
        <p:txBody>
          <a:bodyPr/>
          <a:lstStyle/>
          <a:p>
            <a:r>
              <a:rPr lang="en-US" sz="2400" dirty="0"/>
              <a:t>Quantitative Research is used to quantify the problem by way of generating </a:t>
            </a:r>
            <a:r>
              <a:rPr lang="en-US" sz="2400" u="sng" dirty="0">
                <a:solidFill>
                  <a:srgbClr val="3333FF"/>
                </a:solidFill>
              </a:rPr>
              <a:t>numerical data </a:t>
            </a:r>
            <a:r>
              <a:rPr lang="en-US" sz="2400" dirty="0"/>
              <a:t>or </a:t>
            </a:r>
            <a:r>
              <a:rPr lang="en-US" sz="2400" dirty="0">
                <a:solidFill>
                  <a:srgbClr val="3333FF"/>
                </a:solidFill>
              </a:rPr>
              <a:t>data</a:t>
            </a:r>
            <a:r>
              <a:rPr lang="en-US" sz="2400" dirty="0"/>
              <a:t> that can be </a:t>
            </a:r>
            <a:r>
              <a:rPr lang="en-US" sz="2400" u="sng" dirty="0">
                <a:solidFill>
                  <a:srgbClr val="3333FF"/>
                </a:solidFill>
              </a:rPr>
              <a:t>transformed into usable statistics</a:t>
            </a:r>
            <a:r>
              <a:rPr lang="en-US" sz="2400" dirty="0">
                <a:solidFill>
                  <a:srgbClr val="3333FF"/>
                </a:solidFill>
              </a:rPr>
              <a:t>. </a:t>
            </a:r>
          </a:p>
          <a:p>
            <a:r>
              <a:rPr lang="en-US" sz="2400" dirty="0"/>
              <a:t>It is used to answer questions on </a:t>
            </a:r>
            <a:r>
              <a:rPr lang="en-US" sz="2400" u="sng" dirty="0">
                <a:solidFill>
                  <a:srgbClr val="3333FF"/>
                </a:solidFill>
              </a:rPr>
              <a:t>relationships</a:t>
            </a:r>
            <a:r>
              <a:rPr lang="en-US" sz="2400" dirty="0"/>
              <a:t> within </a:t>
            </a:r>
            <a:r>
              <a:rPr lang="en-US" sz="2400" u="sng" dirty="0">
                <a:solidFill>
                  <a:srgbClr val="3333FF"/>
                </a:solidFill>
              </a:rPr>
              <a:t>measurable variables </a:t>
            </a:r>
            <a:r>
              <a:rPr lang="en-US" sz="2400" dirty="0"/>
              <a:t>with an intention to </a:t>
            </a:r>
            <a:r>
              <a:rPr lang="en-US" sz="2400" dirty="0">
                <a:solidFill>
                  <a:srgbClr val="3333FF"/>
                </a:solidFill>
              </a:rPr>
              <a:t>explain, predict and control</a:t>
            </a:r>
            <a:r>
              <a:rPr lang="en-US" sz="2400" dirty="0"/>
              <a:t> a phenomenon. </a:t>
            </a:r>
            <a:endParaRPr lang="el-GR" sz="2400" dirty="0"/>
          </a:p>
          <a:p>
            <a:endParaRPr lang="el-GR" sz="2400" dirty="0"/>
          </a:p>
        </p:txBody>
      </p:sp>
      <p:sp>
        <p:nvSpPr>
          <p:cNvPr id="4" name="Θέση περιεχομένου 3"/>
          <p:cNvSpPr>
            <a:spLocks noGrp="1"/>
          </p:cNvSpPr>
          <p:nvPr>
            <p:ph sz="half" idx="2"/>
          </p:nvPr>
        </p:nvSpPr>
        <p:spPr>
          <a:xfrm>
            <a:off x="4648200" y="1412776"/>
            <a:ext cx="4038600" cy="2664296"/>
          </a:xfrm>
        </p:spPr>
        <p:txBody>
          <a:bodyPr/>
          <a:lstStyle/>
          <a:p>
            <a:r>
              <a:rPr lang="en-US" sz="2400" dirty="0"/>
              <a:t>Researchers generally use quantitative research when they want to get </a:t>
            </a:r>
            <a:r>
              <a:rPr lang="en-US" sz="2400" dirty="0">
                <a:solidFill>
                  <a:srgbClr val="3333FF"/>
                </a:solidFill>
              </a:rPr>
              <a:t>objective, conclusive answers</a:t>
            </a:r>
            <a:r>
              <a:rPr lang="en-US" sz="2400" dirty="0"/>
              <a:t>.</a:t>
            </a:r>
          </a:p>
          <a:p>
            <a:endParaRPr lang="el-GR" dirty="0"/>
          </a:p>
        </p:txBody>
      </p:sp>
      <p:pic>
        <p:nvPicPr>
          <p:cNvPr id="5" name="Εικόνα 4"/>
          <p:cNvPicPr>
            <a:picLocks noChangeAspect="1"/>
          </p:cNvPicPr>
          <p:nvPr/>
        </p:nvPicPr>
        <p:blipFill>
          <a:blip r:embed="rId2"/>
          <a:stretch>
            <a:fillRect/>
          </a:stretch>
        </p:blipFill>
        <p:spPr>
          <a:xfrm>
            <a:off x="5185665" y="3573017"/>
            <a:ext cx="3346775" cy="2577822"/>
          </a:xfrm>
          <a:prstGeom prst="rect">
            <a:avLst/>
          </a:prstGeom>
        </p:spPr>
      </p:pic>
    </p:spTree>
    <p:extLst>
      <p:ext uri="{BB962C8B-B14F-4D97-AF65-F5344CB8AC3E}">
        <p14:creationId xmlns:p14="http://schemas.microsoft.com/office/powerpoint/2010/main" val="2657619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noAutofit/>
          </a:bodyPr>
          <a:lstStyle/>
          <a:p>
            <a:r>
              <a:rPr lang="en-US" sz="3200" dirty="0"/>
              <a:t>What are the advantages &amp; limitations of quantitative research methods?</a:t>
            </a:r>
            <a:endParaRPr lang="el-GR" sz="3200" dirty="0"/>
          </a:p>
        </p:txBody>
      </p:sp>
      <p:sp>
        <p:nvSpPr>
          <p:cNvPr id="2" name="Θέση περιεχομένου 1"/>
          <p:cNvSpPr>
            <a:spLocks noGrp="1"/>
          </p:cNvSpPr>
          <p:nvPr>
            <p:ph sz="half" idx="1"/>
          </p:nvPr>
        </p:nvSpPr>
        <p:spPr/>
        <p:txBody>
          <a:bodyPr/>
          <a:lstStyle/>
          <a:p>
            <a:pPr lvl="0"/>
            <a:r>
              <a:rPr lang="en-US" sz="2400" dirty="0"/>
              <a:t>Advantages</a:t>
            </a:r>
          </a:p>
          <a:p>
            <a:pPr lvl="1"/>
            <a:r>
              <a:rPr lang="en-US" sz="2000" dirty="0"/>
              <a:t>Quantitative research methods provide a relatively </a:t>
            </a:r>
            <a:r>
              <a:rPr lang="en-US" sz="2000" u="sng" dirty="0">
                <a:solidFill>
                  <a:srgbClr val="3333FF"/>
                </a:solidFill>
              </a:rPr>
              <a:t>conclusive answer </a:t>
            </a:r>
            <a:r>
              <a:rPr lang="en-US" sz="2000" dirty="0"/>
              <a:t>to the research questions.</a:t>
            </a:r>
            <a:endParaRPr lang="el-GR" sz="2000" dirty="0"/>
          </a:p>
          <a:p>
            <a:pPr lvl="1"/>
            <a:r>
              <a:rPr lang="en-US" sz="2000" dirty="0"/>
              <a:t>When the data is collected and analyzed in accordance with standardized, reputable methodology, </a:t>
            </a:r>
            <a:r>
              <a:rPr lang="en-US" sz="2000" u="sng" dirty="0">
                <a:solidFill>
                  <a:srgbClr val="3333FF"/>
                </a:solidFill>
              </a:rPr>
              <a:t>the results are usually trustworthy</a:t>
            </a:r>
            <a:r>
              <a:rPr lang="en-US" sz="2000" dirty="0"/>
              <a:t>.</a:t>
            </a:r>
            <a:endParaRPr lang="el-GR" sz="2000" dirty="0"/>
          </a:p>
          <a:p>
            <a:pPr lvl="1"/>
            <a:r>
              <a:rPr lang="en-US" sz="2000" dirty="0"/>
              <a:t>With </a:t>
            </a:r>
            <a:r>
              <a:rPr lang="en-US" sz="2000" u="sng" dirty="0">
                <a:solidFill>
                  <a:srgbClr val="3333FF"/>
                </a:solidFill>
              </a:rPr>
              <a:t>statistically significant sample sizes</a:t>
            </a:r>
            <a:r>
              <a:rPr lang="en-US" sz="2000" dirty="0"/>
              <a:t>, the </a:t>
            </a:r>
            <a:r>
              <a:rPr lang="en-US" sz="2000" u="sng" dirty="0">
                <a:solidFill>
                  <a:srgbClr val="3333FF"/>
                </a:solidFill>
              </a:rPr>
              <a:t>results can be generalized</a:t>
            </a:r>
            <a:r>
              <a:rPr lang="en-US" sz="2000" dirty="0"/>
              <a:t> to an entire target group.</a:t>
            </a:r>
            <a:endParaRPr lang="el-GR" sz="2000" dirty="0"/>
          </a:p>
        </p:txBody>
      </p:sp>
      <p:sp>
        <p:nvSpPr>
          <p:cNvPr id="4" name="Θέση περιεχομένου 3"/>
          <p:cNvSpPr>
            <a:spLocks noGrp="1"/>
          </p:cNvSpPr>
          <p:nvPr>
            <p:ph sz="half" idx="2"/>
          </p:nvPr>
        </p:nvSpPr>
        <p:spPr/>
        <p:txBody>
          <a:bodyPr/>
          <a:lstStyle/>
          <a:p>
            <a:r>
              <a:rPr lang="en-US" sz="2000" dirty="0"/>
              <a:t>Limitations</a:t>
            </a:r>
          </a:p>
          <a:p>
            <a:pPr lvl="1"/>
            <a:r>
              <a:rPr lang="en-US" sz="2000" dirty="0"/>
              <a:t>Does </a:t>
            </a:r>
            <a:r>
              <a:rPr lang="en-US" sz="2000" u="sng" dirty="0">
                <a:solidFill>
                  <a:srgbClr val="3333FF"/>
                </a:solidFill>
              </a:rPr>
              <a:t>not account for people’s thoughts </a:t>
            </a:r>
            <a:r>
              <a:rPr lang="en-US" sz="2000" dirty="0"/>
              <a:t>or perceptions about what you’re evaluating.</a:t>
            </a:r>
            <a:endParaRPr lang="el-GR" sz="2000" dirty="0"/>
          </a:p>
          <a:p>
            <a:pPr lvl="1"/>
            <a:r>
              <a:rPr lang="en-US" sz="2000" dirty="0"/>
              <a:t>Does </a:t>
            </a:r>
            <a:r>
              <a:rPr lang="en-US" sz="2000" u="sng" dirty="0">
                <a:solidFill>
                  <a:srgbClr val="3333FF"/>
                </a:solidFill>
              </a:rPr>
              <a:t>not explore </a:t>
            </a:r>
            <a:r>
              <a:rPr lang="en-US" sz="2000" dirty="0"/>
              <a:t>the </a:t>
            </a:r>
            <a:r>
              <a:rPr lang="en-US" sz="2000" u="sng" dirty="0">
                <a:solidFill>
                  <a:srgbClr val="3333FF"/>
                </a:solidFill>
              </a:rPr>
              <a:t>“why” and “how” </a:t>
            </a:r>
            <a:r>
              <a:rPr lang="en-US" sz="2000" dirty="0"/>
              <a:t>behind a phenomenon.</a:t>
            </a:r>
            <a:endParaRPr lang="el-GR" sz="2000" dirty="0"/>
          </a:p>
        </p:txBody>
      </p:sp>
    </p:spTree>
    <p:extLst>
      <p:ext uri="{BB962C8B-B14F-4D97-AF65-F5344CB8AC3E}">
        <p14:creationId xmlns:p14="http://schemas.microsoft.com/office/powerpoint/2010/main" val="4955941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n-US" sz="3600" dirty="0"/>
              <a:t>What quantitative research methods can we use?</a:t>
            </a:r>
            <a:endParaRPr lang="el-GR" sz="3600" dirty="0"/>
          </a:p>
        </p:txBody>
      </p:sp>
      <p:sp>
        <p:nvSpPr>
          <p:cNvPr id="3" name="Θέση περιεχομένου 2"/>
          <p:cNvSpPr>
            <a:spLocks noGrp="1"/>
          </p:cNvSpPr>
          <p:nvPr>
            <p:ph sz="half" idx="1"/>
          </p:nvPr>
        </p:nvSpPr>
        <p:spPr/>
        <p:txBody>
          <a:bodyPr/>
          <a:lstStyle/>
          <a:p>
            <a:r>
              <a:rPr lang="en-US" sz="2000" dirty="0">
                <a:solidFill>
                  <a:srgbClr val="3333FF"/>
                </a:solidFill>
              </a:rPr>
              <a:t>Controlled Experiments</a:t>
            </a:r>
            <a:endParaRPr lang="el-GR" sz="2000" dirty="0">
              <a:solidFill>
                <a:srgbClr val="3333FF"/>
              </a:solidFill>
            </a:endParaRPr>
          </a:p>
          <a:p>
            <a:r>
              <a:rPr lang="en-US" sz="2000" dirty="0">
                <a:solidFill>
                  <a:srgbClr val="3333FF"/>
                </a:solidFill>
              </a:rPr>
              <a:t>Questionnaires/surveys</a:t>
            </a:r>
            <a:endParaRPr lang="el-GR" sz="2000" dirty="0">
              <a:solidFill>
                <a:srgbClr val="3333FF"/>
              </a:solidFill>
            </a:endParaRPr>
          </a:p>
          <a:p>
            <a:pPr lvl="1"/>
            <a:r>
              <a:rPr lang="en-US" sz="1600" dirty="0"/>
              <a:t>A questionnaire (also called a survey) is a series of questions, usually written on paper or a digital form. </a:t>
            </a:r>
          </a:p>
          <a:p>
            <a:pPr lvl="1"/>
            <a:r>
              <a:rPr lang="en-US" sz="1600" dirty="0"/>
              <a:t>Closed-ended Questions vs Open-ended questions</a:t>
            </a:r>
          </a:p>
          <a:p>
            <a:pPr lvl="2"/>
            <a:r>
              <a:rPr lang="en-US" sz="1200" dirty="0"/>
              <a:t>Closed-ended questions can be answered by a simple "yes" or "no," </a:t>
            </a:r>
          </a:p>
          <a:p>
            <a:pPr lvl="2"/>
            <a:r>
              <a:rPr lang="en-US" sz="1200" dirty="0"/>
              <a:t>open-ended questions require more than a simple one-word answer.</a:t>
            </a:r>
          </a:p>
          <a:p>
            <a:r>
              <a:rPr lang="en-US" sz="2000" dirty="0">
                <a:solidFill>
                  <a:srgbClr val="3333FF"/>
                </a:solidFill>
              </a:rPr>
              <a:t>Interviews</a:t>
            </a:r>
            <a:endParaRPr lang="el-GR" sz="2000" dirty="0">
              <a:solidFill>
                <a:srgbClr val="3333FF"/>
              </a:solidFill>
            </a:endParaRPr>
          </a:p>
          <a:p>
            <a:pPr lvl="1"/>
            <a:r>
              <a:rPr lang="en-US" sz="1600" dirty="0"/>
              <a:t>Verbal communication between the participant and researcher, whose goal is to gather numerical data. </a:t>
            </a:r>
          </a:p>
          <a:p>
            <a:pPr lvl="1"/>
            <a:r>
              <a:rPr lang="en-US" sz="1600" dirty="0"/>
              <a:t>The interview can be conducted face-to-face or not, and it can be structured or unstructured.</a:t>
            </a:r>
            <a:endParaRPr lang="el-GR" sz="1600" dirty="0"/>
          </a:p>
        </p:txBody>
      </p:sp>
      <p:sp>
        <p:nvSpPr>
          <p:cNvPr id="4" name="Θέση περιεχομένου 3"/>
          <p:cNvSpPr>
            <a:spLocks noGrp="1"/>
          </p:cNvSpPr>
          <p:nvPr>
            <p:ph sz="half" idx="2"/>
          </p:nvPr>
        </p:nvSpPr>
        <p:spPr/>
        <p:txBody>
          <a:bodyPr/>
          <a:lstStyle/>
          <a:p>
            <a:r>
              <a:rPr lang="en-US" sz="2000" dirty="0">
                <a:solidFill>
                  <a:srgbClr val="3333FF"/>
                </a:solidFill>
              </a:rPr>
              <a:t>Observation</a:t>
            </a:r>
            <a:endParaRPr lang="el-GR" sz="2400" dirty="0">
              <a:solidFill>
                <a:srgbClr val="3333FF"/>
              </a:solidFill>
            </a:endParaRPr>
          </a:p>
          <a:p>
            <a:pPr lvl="1"/>
            <a:r>
              <a:rPr lang="en-US" sz="1600" dirty="0"/>
              <a:t>Observation is a systematic way to collect data by observing people in natural situations or settings. </a:t>
            </a:r>
          </a:p>
          <a:p>
            <a:pPr lvl="1"/>
            <a:r>
              <a:rPr lang="en-US" sz="1600" dirty="0"/>
              <a:t>Mostly used for collecting qualitative data, </a:t>
            </a:r>
            <a:r>
              <a:rPr lang="en-US" sz="1600" dirty="0">
                <a:solidFill>
                  <a:srgbClr val="3333FF"/>
                </a:solidFill>
              </a:rPr>
              <a:t>but observation </a:t>
            </a:r>
            <a:r>
              <a:rPr lang="en-US" sz="1600" dirty="0"/>
              <a:t>can also be used to collect quantitative data.</a:t>
            </a:r>
          </a:p>
          <a:p>
            <a:r>
              <a:rPr lang="en-US" sz="2000" dirty="0">
                <a:solidFill>
                  <a:srgbClr val="7030A0"/>
                </a:solidFill>
              </a:rPr>
              <a:t>Records</a:t>
            </a:r>
            <a:endParaRPr lang="el-GR" sz="2000" dirty="0">
              <a:solidFill>
                <a:srgbClr val="7030A0"/>
              </a:solidFill>
            </a:endParaRPr>
          </a:p>
          <a:p>
            <a:pPr lvl="1"/>
            <a:r>
              <a:rPr lang="en-US" sz="1600" dirty="0"/>
              <a:t>Records (also known as external data) can provide critical information to answer research questions. </a:t>
            </a:r>
          </a:p>
          <a:p>
            <a:pPr lvl="1"/>
            <a:r>
              <a:rPr lang="en-US" sz="1600" dirty="0"/>
              <a:t>Records are numbers and statistics that institutions use to track activities, like attendance in a school or the number of patients admitted in a hospital.</a:t>
            </a:r>
            <a:endParaRPr lang="el-GR" sz="1600" dirty="0"/>
          </a:p>
        </p:txBody>
      </p:sp>
    </p:spTree>
    <p:extLst>
      <p:ext uri="{BB962C8B-B14F-4D97-AF65-F5344CB8AC3E}">
        <p14:creationId xmlns:p14="http://schemas.microsoft.com/office/powerpoint/2010/main" val="29077002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sz="2000" dirty="0">
                <a:solidFill>
                  <a:srgbClr val="3333FF"/>
                </a:solidFill>
              </a:rPr>
              <a:t>Definition</a:t>
            </a:r>
            <a:r>
              <a:rPr lang="en-US" sz="2000" dirty="0">
                <a:solidFill>
                  <a:srgbClr val="7030A0"/>
                </a:solidFill>
              </a:rPr>
              <a:t>: </a:t>
            </a:r>
            <a:r>
              <a:rPr lang="en-US" sz="2000" dirty="0"/>
              <a:t>experimental</a:t>
            </a:r>
            <a:r>
              <a:rPr lang="en-US" sz="1800" dirty="0"/>
              <a:t> investigation of a testable hypothesis, in which conditions are set up to </a:t>
            </a:r>
            <a:r>
              <a:rPr lang="en-US" sz="1800" dirty="0">
                <a:solidFill>
                  <a:srgbClr val="3333FF"/>
                </a:solidFill>
              </a:rPr>
              <a:t>isolate the variables of interest ("independent variables") </a:t>
            </a:r>
            <a:r>
              <a:rPr lang="en-US" sz="1800" dirty="0"/>
              <a:t>and test how they affect certain </a:t>
            </a:r>
            <a:r>
              <a:rPr lang="en-US" sz="1800" dirty="0">
                <a:solidFill>
                  <a:srgbClr val="002060"/>
                </a:solidFill>
              </a:rPr>
              <a:t>measurable outcomes (</a:t>
            </a:r>
            <a:r>
              <a:rPr lang="en-US" sz="1800" dirty="0">
                <a:solidFill>
                  <a:srgbClr val="3333FF"/>
                </a:solidFill>
              </a:rPr>
              <a:t>the "dependent variables"</a:t>
            </a:r>
            <a:r>
              <a:rPr lang="en-US" sz="1800" dirty="0">
                <a:solidFill>
                  <a:srgbClr val="002060"/>
                </a:solidFill>
              </a:rPr>
              <a:t>)</a:t>
            </a:r>
          </a:p>
          <a:p>
            <a:pPr algn="just"/>
            <a:endParaRPr lang="en-US" sz="1800" dirty="0"/>
          </a:p>
          <a:p>
            <a:r>
              <a:rPr lang="en-US" sz="2000" dirty="0"/>
              <a:t>Good for</a:t>
            </a:r>
          </a:p>
          <a:p>
            <a:pPr lvl="1"/>
            <a:r>
              <a:rPr lang="en-US" sz="1600" dirty="0"/>
              <a:t>quantitative analysis of benefits of a particular tool/technique</a:t>
            </a:r>
          </a:p>
          <a:p>
            <a:pPr lvl="1"/>
            <a:r>
              <a:rPr lang="en-US" sz="1600" dirty="0"/>
              <a:t>establishing cause-and-effect in a controlled setting</a:t>
            </a:r>
          </a:p>
          <a:p>
            <a:r>
              <a:rPr lang="en-US" sz="2000" dirty="0"/>
              <a:t>Limitations</a:t>
            </a:r>
          </a:p>
          <a:p>
            <a:pPr lvl="1"/>
            <a:r>
              <a:rPr lang="en-US" sz="1600" dirty="0"/>
              <a:t>hard to apply if we cannot simulate (recreate) the right conditions in the lab</a:t>
            </a:r>
          </a:p>
          <a:p>
            <a:pPr lvl="1"/>
            <a:r>
              <a:rPr lang="en-US" sz="1600" dirty="0"/>
              <a:t>If we have limited confidence that the laboratory setup reflects the real situation</a:t>
            </a:r>
          </a:p>
          <a:p>
            <a:pPr lvl="1"/>
            <a:r>
              <a:rPr lang="en-US" sz="1600" dirty="0"/>
              <a:t>ignores contextual factors (e.g. social/organizational/political factors)</a:t>
            </a:r>
          </a:p>
          <a:p>
            <a:pPr lvl="1"/>
            <a:r>
              <a:rPr lang="en-US" sz="1600" dirty="0"/>
              <a:t>time-consuming!</a:t>
            </a:r>
          </a:p>
          <a:p>
            <a:endParaRPr lang="en-US" sz="2000" dirty="0"/>
          </a:p>
          <a:p>
            <a:r>
              <a:rPr lang="en-US" sz="2000" dirty="0"/>
              <a:t>See: </a:t>
            </a:r>
            <a:r>
              <a:rPr lang="en-US" sz="1600" dirty="0" err="1">
                <a:solidFill>
                  <a:srgbClr val="3333FF"/>
                </a:solidFill>
              </a:rPr>
              <a:t>Pfleeger</a:t>
            </a:r>
            <a:r>
              <a:rPr lang="en-US" sz="1600" dirty="0">
                <a:solidFill>
                  <a:srgbClr val="3333FF"/>
                </a:solidFill>
              </a:rPr>
              <a:t>, S.L.; Experimental design and analysis in software engineering. Annals of Software Engineering 1, 219-253. 1995</a:t>
            </a:r>
          </a:p>
        </p:txBody>
      </p:sp>
      <p:sp>
        <p:nvSpPr>
          <p:cNvPr id="3" name="Title 2"/>
          <p:cNvSpPr>
            <a:spLocks noGrp="1"/>
          </p:cNvSpPr>
          <p:nvPr>
            <p:ph type="title"/>
          </p:nvPr>
        </p:nvSpPr>
        <p:spPr/>
        <p:txBody>
          <a:bodyPr>
            <a:normAutofit/>
          </a:bodyPr>
          <a:lstStyle/>
          <a:p>
            <a:r>
              <a:rPr lang="en-US" dirty="0"/>
              <a:t>Controlled Experiments</a:t>
            </a:r>
          </a:p>
        </p:txBody>
      </p:sp>
    </p:spTree>
    <p:extLst>
      <p:ext uri="{BB962C8B-B14F-4D97-AF65-F5344CB8AC3E}">
        <p14:creationId xmlns:p14="http://schemas.microsoft.com/office/powerpoint/2010/main" val="40259654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a:t>Independent Variables</a:t>
            </a:r>
          </a:p>
          <a:p>
            <a:pPr lvl="1"/>
            <a:r>
              <a:rPr lang="en-US" sz="2000" dirty="0"/>
              <a:t>Variables (factors) that are manipulated to measure their effect</a:t>
            </a:r>
          </a:p>
          <a:p>
            <a:pPr lvl="1"/>
            <a:r>
              <a:rPr lang="en-US" sz="2000" dirty="0"/>
              <a:t>Typically select specific levels of each variable to test</a:t>
            </a:r>
          </a:p>
          <a:p>
            <a:r>
              <a:rPr lang="en-US" sz="2800" dirty="0"/>
              <a:t>Dependent Variables</a:t>
            </a:r>
          </a:p>
          <a:p>
            <a:pPr lvl="1"/>
            <a:r>
              <a:rPr lang="en-US" sz="2000" dirty="0"/>
              <a:t>“output” variables - tested to see how the independent variables affect them</a:t>
            </a:r>
          </a:p>
          <a:p>
            <a:r>
              <a:rPr lang="en-US" sz="2800" dirty="0"/>
              <a:t>Treatments</a:t>
            </a:r>
          </a:p>
          <a:p>
            <a:pPr lvl="1"/>
            <a:r>
              <a:rPr lang="en-US" sz="2000" dirty="0"/>
              <a:t>Each combination of values of the independent variables is a treatment</a:t>
            </a:r>
          </a:p>
          <a:p>
            <a:pPr lvl="1"/>
            <a:r>
              <a:rPr lang="en-US" sz="2000" dirty="0"/>
              <a:t>Simplest design: 1 independent variable x 2 levels = 2 treatments</a:t>
            </a:r>
          </a:p>
          <a:p>
            <a:pPr lvl="2"/>
            <a:r>
              <a:rPr lang="en-US" sz="1600" dirty="0">
                <a:solidFill>
                  <a:srgbClr val="3333FF"/>
                </a:solidFill>
              </a:rPr>
              <a:t>E.g. tool A vs. tool B</a:t>
            </a:r>
          </a:p>
        </p:txBody>
      </p:sp>
      <p:sp>
        <p:nvSpPr>
          <p:cNvPr id="3" name="Title 2"/>
          <p:cNvSpPr>
            <a:spLocks noGrp="1"/>
          </p:cNvSpPr>
          <p:nvPr>
            <p:ph type="title"/>
          </p:nvPr>
        </p:nvSpPr>
        <p:spPr/>
        <p:txBody>
          <a:bodyPr>
            <a:normAutofit/>
          </a:bodyPr>
          <a:lstStyle/>
          <a:p>
            <a:r>
              <a:rPr lang="en-US" dirty="0"/>
              <a:t>Definitions</a:t>
            </a:r>
          </a:p>
        </p:txBody>
      </p:sp>
    </p:spTree>
    <p:extLst>
      <p:ext uri="{BB962C8B-B14F-4D97-AF65-F5344CB8AC3E}">
        <p14:creationId xmlns:p14="http://schemas.microsoft.com/office/powerpoint/2010/main" val="3448849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Multiple factors (factorial design)</a:t>
            </a:r>
          </a:p>
        </p:txBody>
      </p:sp>
      <p:sp>
        <p:nvSpPr>
          <p:cNvPr id="5" name="Content Placeholder 4"/>
          <p:cNvSpPr>
            <a:spLocks noGrp="1"/>
          </p:cNvSpPr>
          <p:nvPr>
            <p:ph sz="half" idx="1"/>
          </p:nvPr>
        </p:nvSpPr>
        <p:spPr>
          <a:xfrm>
            <a:off x="457200" y="1412776"/>
            <a:ext cx="4038600" cy="2592288"/>
          </a:xfrm>
        </p:spPr>
        <p:txBody>
          <a:bodyPr/>
          <a:lstStyle/>
          <a:p>
            <a:r>
              <a:rPr lang="en-US" sz="2400" dirty="0"/>
              <a:t>Crossed Design</a:t>
            </a:r>
          </a:p>
          <a:p>
            <a:pPr lvl="1"/>
            <a:r>
              <a:rPr lang="en-US" sz="2000" dirty="0"/>
              <a:t>Used when factors are independent</a:t>
            </a:r>
          </a:p>
          <a:p>
            <a:pPr lvl="1"/>
            <a:r>
              <a:rPr lang="en-US" sz="2000" dirty="0"/>
              <a:t>Randomly assign subjects to each cell in the table </a:t>
            </a:r>
          </a:p>
          <a:p>
            <a:pPr lvl="2"/>
            <a:r>
              <a:rPr lang="en-US" sz="1600" dirty="0"/>
              <a:t>Balance numbers in each cell!</a:t>
            </a:r>
          </a:p>
          <a:p>
            <a:pPr lvl="1"/>
            <a:r>
              <a:rPr lang="en-US" sz="2000" dirty="0"/>
              <a:t>E.g. 2x2 factorial design:</a:t>
            </a:r>
          </a:p>
        </p:txBody>
      </p:sp>
      <p:sp>
        <p:nvSpPr>
          <p:cNvPr id="6" name="Content Placeholder 5"/>
          <p:cNvSpPr>
            <a:spLocks noGrp="1"/>
          </p:cNvSpPr>
          <p:nvPr>
            <p:ph sz="half" idx="2"/>
          </p:nvPr>
        </p:nvSpPr>
        <p:spPr>
          <a:xfrm>
            <a:off x="4648200" y="1412776"/>
            <a:ext cx="4038600" cy="2376264"/>
          </a:xfrm>
        </p:spPr>
        <p:txBody>
          <a:bodyPr/>
          <a:lstStyle/>
          <a:p>
            <a:r>
              <a:rPr lang="en-US" sz="2400" dirty="0"/>
              <a:t>Nested Design</a:t>
            </a:r>
          </a:p>
          <a:p>
            <a:pPr lvl="1"/>
            <a:r>
              <a:rPr lang="en-US" sz="2000" dirty="0"/>
              <a:t>Used when one factor depends on the level of the another</a:t>
            </a:r>
          </a:p>
          <a:p>
            <a:pPr lvl="1"/>
            <a:r>
              <a:rPr lang="en-US" sz="2000" dirty="0"/>
              <a:t>E.g. </a:t>
            </a:r>
            <a:r>
              <a:rPr lang="en-US" sz="2000" dirty="0">
                <a:solidFill>
                  <a:srgbClr val="3333FF"/>
                </a:solidFill>
              </a:rPr>
              <a:t>Factor A is the technique, Factor B is expert vs. novice in that technique</a:t>
            </a:r>
          </a:p>
        </p:txBody>
      </p:sp>
      <p:pic>
        <p:nvPicPr>
          <p:cNvPr id="7" name="Picture 6"/>
          <p:cNvPicPr>
            <a:picLocks noChangeAspect="1"/>
          </p:cNvPicPr>
          <p:nvPr/>
        </p:nvPicPr>
        <p:blipFill>
          <a:blip r:embed="rId3"/>
          <a:stretch>
            <a:fillRect/>
          </a:stretch>
        </p:blipFill>
        <p:spPr>
          <a:xfrm>
            <a:off x="1187624" y="3988945"/>
            <a:ext cx="3100295" cy="2692155"/>
          </a:xfrm>
          <a:prstGeom prst="rect">
            <a:avLst/>
          </a:prstGeom>
        </p:spPr>
      </p:pic>
      <p:pic>
        <p:nvPicPr>
          <p:cNvPr id="8" name="Picture 7"/>
          <p:cNvPicPr>
            <a:picLocks noChangeAspect="1"/>
          </p:cNvPicPr>
          <p:nvPr/>
        </p:nvPicPr>
        <p:blipFill>
          <a:blip r:embed="rId4"/>
          <a:stretch>
            <a:fillRect/>
          </a:stretch>
        </p:blipFill>
        <p:spPr>
          <a:xfrm>
            <a:off x="5436096" y="3988945"/>
            <a:ext cx="3103066" cy="2708274"/>
          </a:xfrm>
          <a:prstGeom prst="rect">
            <a:avLst/>
          </a:prstGeom>
        </p:spPr>
      </p:pic>
    </p:spTree>
    <p:extLst>
      <p:ext uri="{BB962C8B-B14F-4D97-AF65-F5344CB8AC3E}">
        <p14:creationId xmlns:p14="http://schemas.microsoft.com/office/powerpoint/2010/main" val="3313752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When we can’t control the variables</a:t>
            </a:r>
          </a:p>
          <a:p>
            <a:r>
              <a:rPr lang="en-US" sz="2400" dirty="0"/>
              <a:t>When there are many more variables than data points</a:t>
            </a:r>
          </a:p>
          <a:p>
            <a:r>
              <a:rPr lang="en-US" sz="2400" dirty="0"/>
              <a:t>When we cannot separate phenomena from context</a:t>
            </a:r>
          </a:p>
          <a:p>
            <a:pPr lvl="1"/>
            <a:r>
              <a:rPr lang="en-US" sz="2000" dirty="0"/>
              <a:t>Phenomena that don’t occur in a lab setting</a:t>
            </a:r>
          </a:p>
          <a:p>
            <a:pPr lvl="2"/>
            <a:r>
              <a:rPr lang="en-US" sz="1600" dirty="0"/>
              <a:t>e.g. large scale, complex software projects</a:t>
            </a:r>
          </a:p>
          <a:p>
            <a:pPr lvl="1"/>
            <a:r>
              <a:rPr lang="en-US" sz="2000" dirty="0"/>
              <a:t>Effects can be wide-ranging.</a:t>
            </a:r>
          </a:p>
          <a:p>
            <a:pPr lvl="1"/>
            <a:r>
              <a:rPr lang="en-US" sz="2000" dirty="0"/>
              <a:t>Effects can take a long time to appear (weeks, months, years!)</a:t>
            </a:r>
          </a:p>
          <a:p>
            <a:r>
              <a:rPr lang="en-US" sz="2400" dirty="0"/>
              <a:t>When the context is important</a:t>
            </a:r>
          </a:p>
          <a:p>
            <a:pPr lvl="1"/>
            <a:r>
              <a:rPr lang="en-US" sz="2000" dirty="0"/>
              <a:t>e.g. When we need to know how context affects the phenomena</a:t>
            </a:r>
          </a:p>
          <a:p>
            <a:r>
              <a:rPr lang="en-US" sz="2400" dirty="0"/>
              <a:t>When we need to know whether our theory applies to a specific real-world setting</a:t>
            </a:r>
          </a:p>
        </p:txBody>
      </p:sp>
      <p:sp>
        <p:nvSpPr>
          <p:cNvPr id="3" name="Title 2"/>
          <p:cNvSpPr>
            <a:spLocks noGrp="1"/>
          </p:cNvSpPr>
          <p:nvPr>
            <p:ph type="title"/>
          </p:nvPr>
        </p:nvSpPr>
        <p:spPr/>
        <p:txBody>
          <a:bodyPr>
            <a:normAutofit/>
          </a:bodyPr>
          <a:lstStyle/>
          <a:p>
            <a:r>
              <a:rPr lang="en-US" dirty="0"/>
              <a:t>When not to use experiments</a:t>
            </a:r>
          </a:p>
        </p:txBody>
      </p:sp>
    </p:spTree>
    <p:extLst>
      <p:ext uri="{BB962C8B-B14F-4D97-AF65-F5344CB8AC3E}">
        <p14:creationId xmlns:p14="http://schemas.microsoft.com/office/powerpoint/2010/main" val="22774038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solidFill>
                  <a:srgbClr val="3333FF"/>
                </a:solidFill>
              </a:rPr>
              <a:t>A test or set of tests used to compare alternative tools or techniques. </a:t>
            </a:r>
          </a:p>
          <a:p>
            <a:r>
              <a:rPr lang="en-US" sz="2400" dirty="0">
                <a:solidFill>
                  <a:srgbClr val="3333FF"/>
                </a:solidFill>
              </a:rPr>
              <a:t>A benchmark comprises a motivating comparison, a task sample, and a set of performance measures.</a:t>
            </a:r>
          </a:p>
          <a:p>
            <a:r>
              <a:rPr lang="en-US" sz="2400" dirty="0"/>
              <a:t>Good for</a:t>
            </a:r>
          </a:p>
          <a:p>
            <a:pPr lvl="1"/>
            <a:r>
              <a:rPr lang="en-US" sz="1800" dirty="0"/>
              <a:t>making detailed comparisons between methods/tools</a:t>
            </a:r>
          </a:p>
          <a:p>
            <a:pPr lvl="1"/>
            <a:r>
              <a:rPr lang="en-US" sz="1800" dirty="0"/>
              <a:t>increasing the (scientific) maturity of a research community</a:t>
            </a:r>
          </a:p>
          <a:p>
            <a:pPr lvl="1"/>
            <a:r>
              <a:rPr lang="en-US" sz="1800" dirty="0"/>
              <a:t>building consensus over the valid problems and approaches to them</a:t>
            </a:r>
          </a:p>
          <a:p>
            <a:r>
              <a:rPr lang="en-US" sz="2400" dirty="0"/>
              <a:t>Limitations</a:t>
            </a:r>
          </a:p>
          <a:p>
            <a:pPr lvl="1"/>
            <a:r>
              <a:rPr lang="en-US" sz="1800" dirty="0"/>
              <a:t>can only be applied if the community is ready</a:t>
            </a:r>
          </a:p>
          <a:p>
            <a:pPr lvl="1"/>
            <a:r>
              <a:rPr lang="en-US" sz="1800" dirty="0"/>
              <a:t>become less useful / redundant as the research paradigm evolves</a:t>
            </a:r>
          </a:p>
          <a:p>
            <a:r>
              <a:rPr lang="en-US" sz="2400" dirty="0"/>
              <a:t>See:</a:t>
            </a:r>
          </a:p>
          <a:p>
            <a:pPr lvl="1"/>
            <a:r>
              <a:rPr lang="en-US" sz="1800" dirty="0"/>
              <a:t>S. Sim, S. M. Easterbrook and R. C. Holt “Using Benchmarking to Advance Research: A Challenge to Software Engineering”. Proceedings, ICSE-2003</a:t>
            </a:r>
          </a:p>
        </p:txBody>
      </p:sp>
      <p:sp>
        <p:nvSpPr>
          <p:cNvPr id="3" name="Title 2"/>
          <p:cNvSpPr>
            <a:spLocks noGrp="1"/>
          </p:cNvSpPr>
          <p:nvPr>
            <p:ph type="title"/>
          </p:nvPr>
        </p:nvSpPr>
        <p:spPr/>
        <p:txBody>
          <a:bodyPr/>
          <a:lstStyle/>
          <a:p>
            <a:r>
              <a:rPr lang="en-US" dirty="0"/>
              <a:t>Benchmarks</a:t>
            </a:r>
          </a:p>
        </p:txBody>
      </p:sp>
    </p:spTree>
    <p:extLst>
      <p:ext uri="{BB962C8B-B14F-4D97-AF65-F5344CB8AC3E}">
        <p14:creationId xmlns:p14="http://schemas.microsoft.com/office/powerpoint/2010/main" val="31091013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n-US" dirty="0"/>
              <a:t>Simulation</a:t>
            </a:r>
            <a:endParaRPr lang="el-GR" dirty="0"/>
          </a:p>
        </p:txBody>
      </p:sp>
      <p:sp>
        <p:nvSpPr>
          <p:cNvPr id="5" name="Θέση περιεχομένου 4"/>
          <p:cNvSpPr>
            <a:spLocks noGrp="1"/>
          </p:cNvSpPr>
          <p:nvPr>
            <p:ph sz="half" idx="1"/>
          </p:nvPr>
        </p:nvSpPr>
        <p:spPr/>
        <p:txBody>
          <a:bodyPr/>
          <a:lstStyle/>
          <a:p>
            <a:r>
              <a:rPr lang="en-US" sz="2000" dirty="0">
                <a:solidFill>
                  <a:srgbClr val="002060"/>
                </a:solidFill>
              </a:rPr>
              <a:t>Computer simulation </a:t>
            </a:r>
            <a:r>
              <a:rPr lang="en-US" sz="2000" dirty="0"/>
              <a:t>is the </a:t>
            </a:r>
            <a:r>
              <a:rPr lang="en-US" sz="2000" dirty="0">
                <a:solidFill>
                  <a:srgbClr val="3333FF"/>
                </a:solidFill>
              </a:rPr>
              <a:t>reproduction of the behavior </a:t>
            </a:r>
            <a:r>
              <a:rPr lang="en-US" sz="2000" dirty="0"/>
              <a:t>of a system using a computer to simulate the outcomes </a:t>
            </a:r>
            <a:r>
              <a:rPr lang="en-US" sz="2000" dirty="0">
                <a:solidFill>
                  <a:srgbClr val="7030A0"/>
                </a:solidFill>
              </a:rPr>
              <a:t>of a </a:t>
            </a:r>
            <a:r>
              <a:rPr lang="en-US" sz="2000" dirty="0">
                <a:solidFill>
                  <a:srgbClr val="3333FF"/>
                </a:solidFill>
              </a:rPr>
              <a:t>mathematical model </a:t>
            </a:r>
            <a:r>
              <a:rPr lang="en-US" sz="2000" dirty="0"/>
              <a:t>associated with said system. </a:t>
            </a:r>
          </a:p>
          <a:p>
            <a:r>
              <a:rPr lang="en-US" sz="2000" dirty="0"/>
              <a:t>Simulation of a system is represented as the running of the system's model. </a:t>
            </a:r>
          </a:p>
          <a:p>
            <a:r>
              <a:rPr lang="en-US" sz="2000" dirty="0"/>
              <a:t>It can be used </a:t>
            </a:r>
          </a:p>
          <a:p>
            <a:pPr lvl="1"/>
            <a:r>
              <a:rPr lang="en-US" sz="1600" dirty="0"/>
              <a:t>to explore and gain new insights into new technology and </a:t>
            </a:r>
          </a:p>
          <a:p>
            <a:pPr lvl="1"/>
            <a:r>
              <a:rPr lang="en-US" sz="1600" dirty="0"/>
              <a:t>to estimate the performance of systems too complex for analytical solutions.</a:t>
            </a:r>
            <a:endParaRPr lang="el-GR" sz="1600" dirty="0"/>
          </a:p>
        </p:txBody>
      </p:sp>
      <p:pic>
        <p:nvPicPr>
          <p:cNvPr id="8" name="Εικόνα 7"/>
          <p:cNvPicPr>
            <a:picLocks noChangeAspect="1"/>
          </p:cNvPicPr>
          <p:nvPr/>
        </p:nvPicPr>
        <p:blipFill>
          <a:blip r:embed="rId2"/>
          <a:stretch>
            <a:fillRect/>
          </a:stretch>
        </p:blipFill>
        <p:spPr>
          <a:xfrm>
            <a:off x="4870660" y="1700808"/>
            <a:ext cx="3819525" cy="3095625"/>
          </a:xfrm>
          <a:prstGeom prst="rect">
            <a:avLst/>
          </a:prstGeom>
          <a:ln w="28575">
            <a:solidFill>
              <a:srgbClr val="002060"/>
            </a:solidFill>
          </a:ln>
        </p:spPr>
      </p:pic>
      <p:sp>
        <p:nvSpPr>
          <p:cNvPr id="9" name="TextBox 8"/>
          <p:cNvSpPr txBox="1"/>
          <p:nvPr/>
        </p:nvSpPr>
        <p:spPr>
          <a:xfrm>
            <a:off x="4716016" y="5038879"/>
            <a:ext cx="4256088" cy="523220"/>
          </a:xfrm>
          <a:prstGeom prst="rect">
            <a:avLst/>
          </a:prstGeom>
          <a:noFill/>
        </p:spPr>
        <p:txBody>
          <a:bodyPr wrap="square" rtlCol="0">
            <a:spAutoFit/>
          </a:bodyPr>
          <a:lstStyle/>
          <a:p>
            <a:r>
              <a:rPr lang="en-US" sz="1400" dirty="0"/>
              <a:t>Process of building a computer model, and the interplay </a:t>
            </a:r>
          </a:p>
          <a:p>
            <a:r>
              <a:rPr lang="en-US" sz="1400" dirty="0"/>
              <a:t>between experiment, simulation, and theory</a:t>
            </a:r>
            <a:endParaRPr lang="el-GR" sz="1400" dirty="0"/>
          </a:p>
        </p:txBody>
      </p:sp>
    </p:spTree>
    <p:extLst>
      <p:ext uri="{BB962C8B-B14F-4D97-AF65-F5344CB8AC3E}">
        <p14:creationId xmlns:p14="http://schemas.microsoft.com/office/powerpoint/2010/main" val="6745158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An executable model of the software development process, developed from detailed data collected from past projects, used to test the effect of process innovations</a:t>
            </a:r>
          </a:p>
          <a:p>
            <a:endParaRPr lang="en-US" sz="2400" dirty="0"/>
          </a:p>
          <a:p>
            <a:r>
              <a:rPr lang="en-US" sz="2400" dirty="0"/>
              <a:t>Good for:</a:t>
            </a:r>
          </a:p>
          <a:p>
            <a:pPr lvl="1"/>
            <a:r>
              <a:rPr lang="en-US" sz="1800" dirty="0"/>
              <a:t>Preliminary test of new approaches without risk of project failure.</a:t>
            </a:r>
          </a:p>
          <a:p>
            <a:pPr lvl="1"/>
            <a:r>
              <a:rPr lang="en-US" sz="1800" dirty="0"/>
              <a:t>[Once the model is built] each test is relatively cheap.</a:t>
            </a:r>
          </a:p>
          <a:p>
            <a:r>
              <a:rPr lang="en-US" sz="2400" dirty="0"/>
              <a:t>Limitations:</a:t>
            </a:r>
          </a:p>
          <a:p>
            <a:pPr lvl="1"/>
            <a:r>
              <a:rPr lang="en-US" sz="1800" dirty="0"/>
              <a:t>Expensive to build and validate the simulation model.</a:t>
            </a:r>
          </a:p>
          <a:p>
            <a:pPr lvl="1"/>
            <a:r>
              <a:rPr lang="en-US" sz="1800" dirty="0"/>
              <a:t>Model is only as good as the data used to build it.</a:t>
            </a:r>
          </a:p>
          <a:p>
            <a:pPr lvl="1"/>
            <a:r>
              <a:rPr lang="en-US" sz="1800" dirty="0"/>
              <a:t>Hard to assess scope of applicability of the simulation.</a:t>
            </a:r>
          </a:p>
          <a:p>
            <a:endParaRPr lang="en-US" sz="2400" dirty="0"/>
          </a:p>
          <a:p>
            <a:r>
              <a:rPr lang="en-US" sz="2400" dirty="0"/>
              <a:t>See: </a:t>
            </a:r>
            <a:r>
              <a:rPr lang="en-US" sz="1800" dirty="0" err="1"/>
              <a:t>Kellner</a:t>
            </a:r>
            <a:r>
              <a:rPr lang="en-US" sz="1800" dirty="0"/>
              <a:t>, M. I.; </a:t>
            </a:r>
            <a:r>
              <a:rPr lang="en-US" sz="1800" dirty="0" err="1"/>
              <a:t>Madachy</a:t>
            </a:r>
            <a:r>
              <a:rPr lang="en-US" sz="1800" dirty="0"/>
              <a:t>, R. J.; </a:t>
            </a:r>
            <a:r>
              <a:rPr lang="en-US" sz="1800" dirty="0" err="1"/>
              <a:t>Raffo</a:t>
            </a:r>
            <a:r>
              <a:rPr lang="en-US" sz="1800" dirty="0"/>
              <a:t>, D. M.; Software Process Simulation Modeling: Why? What? How? Journal of Systems and Software 46 (2-3) 91-105, April 1999.</a:t>
            </a:r>
          </a:p>
        </p:txBody>
      </p:sp>
      <p:sp>
        <p:nvSpPr>
          <p:cNvPr id="3" name="Title 2"/>
          <p:cNvSpPr>
            <a:spLocks noGrp="1"/>
          </p:cNvSpPr>
          <p:nvPr>
            <p:ph type="title"/>
          </p:nvPr>
        </p:nvSpPr>
        <p:spPr/>
        <p:txBody>
          <a:bodyPr>
            <a:normAutofit fontScale="90000"/>
          </a:bodyPr>
          <a:lstStyle/>
          <a:p>
            <a:r>
              <a:rPr lang="en-GB" dirty="0"/>
              <a:t>Simulation of SW development process</a:t>
            </a:r>
            <a:endParaRPr lang="en-US" dirty="0"/>
          </a:p>
        </p:txBody>
      </p:sp>
    </p:spTree>
    <p:extLst>
      <p:ext uri="{BB962C8B-B14F-4D97-AF65-F5344CB8AC3E}">
        <p14:creationId xmlns:p14="http://schemas.microsoft.com/office/powerpoint/2010/main" val="4166389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Basic research is </a:t>
            </a:r>
            <a:r>
              <a:rPr lang="en-US" dirty="0">
                <a:solidFill>
                  <a:srgbClr val="3333FF"/>
                </a:solidFill>
              </a:rPr>
              <a:t>driven by curiosity </a:t>
            </a:r>
          </a:p>
          <a:p>
            <a:pPr lvl="1"/>
            <a:r>
              <a:rPr lang="en-US" dirty="0"/>
              <a:t>Searches for knowledge</a:t>
            </a:r>
          </a:p>
          <a:p>
            <a:pPr lvl="1"/>
            <a:r>
              <a:rPr lang="en-US" dirty="0"/>
              <a:t>Have led to unexpected and unimaginable technological advancements </a:t>
            </a:r>
          </a:p>
          <a:p>
            <a:r>
              <a:rPr lang="en-GB" dirty="0"/>
              <a:t>Applied research </a:t>
            </a:r>
            <a:r>
              <a:rPr lang="en-US" dirty="0"/>
              <a:t>is</a:t>
            </a:r>
            <a:r>
              <a:rPr lang="en-GB" dirty="0"/>
              <a:t> </a:t>
            </a:r>
            <a:r>
              <a:rPr lang="en-GB" dirty="0">
                <a:solidFill>
                  <a:srgbClr val="3333FF"/>
                </a:solidFill>
              </a:rPr>
              <a:t>needs driven research</a:t>
            </a:r>
            <a:endParaRPr lang="en-US" dirty="0">
              <a:solidFill>
                <a:srgbClr val="3333FF"/>
              </a:solidFill>
            </a:endParaRPr>
          </a:p>
          <a:p>
            <a:pPr lvl="1"/>
            <a:r>
              <a:rPr lang="en-US" dirty="0"/>
              <a:t>Systematic inquiry involving the practical application of science</a:t>
            </a:r>
          </a:p>
          <a:p>
            <a:pPr lvl="1"/>
            <a:r>
              <a:rPr lang="en-US" dirty="0"/>
              <a:t>Driven by </a:t>
            </a:r>
            <a:r>
              <a:rPr lang="en-US" dirty="0">
                <a:solidFill>
                  <a:srgbClr val="3333FF"/>
                </a:solidFill>
              </a:rPr>
              <a:t>utility and solves practical problems </a:t>
            </a:r>
            <a:r>
              <a:rPr lang="en-US" dirty="0"/>
              <a:t>using theories, knowledge, methods and techniques of science</a:t>
            </a:r>
          </a:p>
          <a:p>
            <a:pPr lvl="1"/>
            <a:endParaRPr lang="en-US" dirty="0"/>
          </a:p>
          <a:p>
            <a:endParaRPr lang="en-US" dirty="0"/>
          </a:p>
        </p:txBody>
      </p:sp>
      <p:sp>
        <p:nvSpPr>
          <p:cNvPr id="3" name="Title 2"/>
          <p:cNvSpPr>
            <a:spLocks noGrp="1"/>
          </p:cNvSpPr>
          <p:nvPr>
            <p:ph type="title"/>
          </p:nvPr>
        </p:nvSpPr>
        <p:spPr/>
        <p:txBody>
          <a:bodyPr>
            <a:noAutofit/>
          </a:bodyPr>
          <a:lstStyle/>
          <a:p>
            <a:r>
              <a:rPr lang="en-US" dirty="0"/>
              <a:t>Applied research vs. basic research</a:t>
            </a:r>
          </a:p>
        </p:txBody>
      </p:sp>
    </p:spTree>
    <p:extLst>
      <p:ext uri="{BB962C8B-B14F-4D97-AF65-F5344CB8AC3E}">
        <p14:creationId xmlns:p14="http://schemas.microsoft.com/office/powerpoint/2010/main" val="36835179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a:r>
              <a:rPr lang="en-GB" sz="5400" dirty="0"/>
              <a:t>Qualitative Methods</a:t>
            </a:r>
          </a:p>
        </p:txBody>
      </p:sp>
    </p:spTree>
    <p:extLst>
      <p:ext uri="{BB962C8B-B14F-4D97-AF65-F5344CB8AC3E}">
        <p14:creationId xmlns:p14="http://schemas.microsoft.com/office/powerpoint/2010/main" val="38003315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Research Methods …</a:t>
            </a:r>
          </a:p>
        </p:txBody>
      </p:sp>
      <p:sp>
        <p:nvSpPr>
          <p:cNvPr id="3" name="Content Placeholder 2"/>
          <p:cNvSpPr>
            <a:spLocks noGrp="1"/>
          </p:cNvSpPr>
          <p:nvPr>
            <p:ph sz="half" idx="1"/>
          </p:nvPr>
        </p:nvSpPr>
        <p:spPr>
          <a:xfrm>
            <a:off x="476655" y="1412776"/>
            <a:ext cx="4038600" cy="5184576"/>
          </a:xfrm>
          <a:solidFill>
            <a:schemeClr val="bg1">
              <a:lumMod val="95000"/>
            </a:schemeClr>
          </a:solidFill>
        </p:spPr>
        <p:txBody>
          <a:bodyPr/>
          <a:lstStyle/>
          <a:p>
            <a:pPr marL="0" indent="0" algn="ctr">
              <a:buNone/>
            </a:pPr>
            <a:r>
              <a:rPr lang="en-US" sz="3200" dirty="0">
                <a:solidFill>
                  <a:srgbClr val="7030A0"/>
                </a:solidFill>
              </a:rPr>
              <a:t>Quantitative Methods</a:t>
            </a:r>
          </a:p>
          <a:p>
            <a:r>
              <a:rPr lang="en-US" dirty="0"/>
              <a:t>Common “in the lab” Methods</a:t>
            </a:r>
          </a:p>
          <a:p>
            <a:pPr lvl="1"/>
            <a:r>
              <a:rPr lang="en-US" sz="2800" dirty="0">
                <a:solidFill>
                  <a:srgbClr val="0070C0"/>
                </a:solidFill>
              </a:rPr>
              <a:t>Controlled Experiments</a:t>
            </a:r>
          </a:p>
          <a:p>
            <a:pPr lvl="1"/>
            <a:r>
              <a:rPr lang="en-US" dirty="0"/>
              <a:t>Benchmarks</a:t>
            </a:r>
          </a:p>
          <a:p>
            <a:pPr lvl="1"/>
            <a:r>
              <a:rPr lang="en-US" dirty="0"/>
              <a:t>Simulations</a:t>
            </a:r>
          </a:p>
        </p:txBody>
      </p:sp>
      <p:sp>
        <p:nvSpPr>
          <p:cNvPr id="4" name="Content Placeholder 3"/>
          <p:cNvSpPr>
            <a:spLocks noGrp="1"/>
          </p:cNvSpPr>
          <p:nvPr>
            <p:ph sz="half" idx="2"/>
          </p:nvPr>
        </p:nvSpPr>
        <p:spPr>
          <a:solidFill>
            <a:schemeClr val="bg1">
              <a:lumMod val="95000"/>
            </a:schemeClr>
          </a:solidFill>
          <a:ln w="38100">
            <a:solidFill>
              <a:srgbClr val="FF0000"/>
            </a:solidFill>
          </a:ln>
        </p:spPr>
        <p:txBody>
          <a:bodyPr/>
          <a:lstStyle/>
          <a:p>
            <a:pPr marL="0" indent="0" algn="ctr">
              <a:buNone/>
            </a:pPr>
            <a:r>
              <a:rPr lang="en-US" sz="3200" dirty="0">
                <a:solidFill>
                  <a:srgbClr val="7030A0"/>
                </a:solidFill>
              </a:rPr>
              <a:t>Qualitative Methods</a:t>
            </a:r>
          </a:p>
          <a:p>
            <a:r>
              <a:rPr lang="en-US" dirty="0"/>
              <a:t>Common “in the wild” Methods</a:t>
            </a:r>
          </a:p>
          <a:p>
            <a:pPr lvl="1"/>
            <a:r>
              <a:rPr lang="en-US" dirty="0"/>
              <a:t>Quasi-Experiments</a:t>
            </a:r>
          </a:p>
          <a:p>
            <a:pPr lvl="1"/>
            <a:r>
              <a:rPr lang="en-US" dirty="0"/>
              <a:t>Survey Research</a:t>
            </a:r>
          </a:p>
          <a:p>
            <a:pPr lvl="1"/>
            <a:r>
              <a:rPr lang="en-US" dirty="0"/>
              <a:t>Ethnographies</a:t>
            </a:r>
          </a:p>
          <a:p>
            <a:pPr lvl="1"/>
            <a:r>
              <a:rPr lang="en-US" dirty="0"/>
              <a:t>Action Research</a:t>
            </a:r>
          </a:p>
          <a:p>
            <a:pPr lvl="1"/>
            <a:r>
              <a:rPr lang="en-US" sz="2800" dirty="0">
                <a:solidFill>
                  <a:srgbClr val="0070C0"/>
                </a:solidFill>
              </a:rPr>
              <a:t>Case Studies</a:t>
            </a:r>
          </a:p>
          <a:p>
            <a:pPr lvl="1"/>
            <a:endParaRPr lang="en-US" dirty="0"/>
          </a:p>
        </p:txBody>
      </p:sp>
    </p:spTree>
    <p:extLst>
      <p:ext uri="{BB962C8B-B14F-4D97-AF65-F5344CB8AC3E}">
        <p14:creationId xmlns:p14="http://schemas.microsoft.com/office/powerpoint/2010/main" val="10870321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a:t>Qualitative Research</a:t>
            </a:r>
          </a:p>
        </p:txBody>
      </p:sp>
      <p:sp>
        <p:nvSpPr>
          <p:cNvPr id="2" name="Content Placeholder 1"/>
          <p:cNvSpPr>
            <a:spLocks noGrp="1"/>
          </p:cNvSpPr>
          <p:nvPr>
            <p:ph sz="half" idx="1"/>
          </p:nvPr>
        </p:nvSpPr>
        <p:spPr/>
        <p:txBody>
          <a:bodyPr/>
          <a:lstStyle/>
          <a:p>
            <a:r>
              <a:rPr lang="en-US" sz="2000" dirty="0"/>
              <a:t>Qualitative Research is </a:t>
            </a:r>
            <a:r>
              <a:rPr lang="en-US" sz="2000" dirty="0">
                <a:solidFill>
                  <a:srgbClr val="3333FF"/>
                </a:solidFill>
              </a:rPr>
              <a:t>primarily exploratory research</a:t>
            </a:r>
            <a:r>
              <a:rPr lang="en-US" sz="2000" dirty="0">
                <a:solidFill>
                  <a:srgbClr val="0070C0"/>
                </a:solidFill>
              </a:rPr>
              <a:t>. </a:t>
            </a:r>
          </a:p>
          <a:p>
            <a:r>
              <a:rPr lang="en-US" sz="2000" dirty="0"/>
              <a:t>It is used to </a:t>
            </a:r>
            <a:r>
              <a:rPr lang="en-US" sz="2000" dirty="0">
                <a:solidFill>
                  <a:srgbClr val="3333FF"/>
                </a:solidFill>
              </a:rPr>
              <a:t>gain an understanding </a:t>
            </a:r>
            <a:r>
              <a:rPr lang="en-US" sz="2000" dirty="0"/>
              <a:t>of underlying reasons, opinions, and motivations. </a:t>
            </a:r>
          </a:p>
          <a:p>
            <a:r>
              <a:rPr lang="en-US" sz="2000" dirty="0"/>
              <a:t>It provides insights into the problem or </a:t>
            </a:r>
            <a:r>
              <a:rPr lang="en-US" sz="2000" dirty="0">
                <a:solidFill>
                  <a:srgbClr val="3333FF"/>
                </a:solidFill>
              </a:rPr>
              <a:t>helps to develop ideas or hypotheses </a:t>
            </a:r>
            <a:r>
              <a:rPr lang="en-US" sz="2000" dirty="0"/>
              <a:t>for potential quantitative research. </a:t>
            </a:r>
          </a:p>
          <a:p>
            <a:r>
              <a:rPr lang="en-US" sz="2000" dirty="0"/>
              <a:t>Qualitative Research is also used to uncover trends in thought and opinions, and dive deeper into the problem. </a:t>
            </a:r>
          </a:p>
        </p:txBody>
      </p:sp>
      <p:sp>
        <p:nvSpPr>
          <p:cNvPr id="5" name="Content Placeholder 4"/>
          <p:cNvSpPr>
            <a:spLocks noGrp="1"/>
          </p:cNvSpPr>
          <p:nvPr>
            <p:ph sz="half" idx="2"/>
          </p:nvPr>
        </p:nvSpPr>
        <p:spPr>
          <a:xfrm>
            <a:off x="4639559" y="1412776"/>
            <a:ext cx="4038600" cy="5184576"/>
          </a:xfrm>
        </p:spPr>
        <p:txBody>
          <a:bodyPr/>
          <a:lstStyle/>
          <a:p>
            <a:r>
              <a:rPr lang="en-US" sz="2000" dirty="0"/>
              <a:t>Qualitative </a:t>
            </a:r>
            <a:r>
              <a:rPr lang="en-US" sz="2000" dirty="0">
                <a:solidFill>
                  <a:srgbClr val="3333FF"/>
                </a:solidFill>
              </a:rPr>
              <a:t>data collection methods vary </a:t>
            </a:r>
            <a:r>
              <a:rPr lang="en-US" sz="2000" dirty="0"/>
              <a:t>using </a:t>
            </a:r>
          </a:p>
          <a:p>
            <a:pPr lvl="1"/>
            <a:r>
              <a:rPr lang="en-US" sz="1600" dirty="0">
                <a:solidFill>
                  <a:srgbClr val="3333FF"/>
                </a:solidFill>
              </a:rPr>
              <a:t>unstructured</a:t>
            </a:r>
            <a:r>
              <a:rPr lang="en-US" sz="1600" dirty="0"/>
              <a:t> or </a:t>
            </a:r>
          </a:p>
          <a:p>
            <a:pPr lvl="1"/>
            <a:r>
              <a:rPr lang="en-US" sz="1600" dirty="0">
                <a:solidFill>
                  <a:srgbClr val="3333FF"/>
                </a:solidFill>
              </a:rPr>
              <a:t>semi-structured</a:t>
            </a:r>
            <a:r>
              <a:rPr lang="en-US" sz="1600" dirty="0"/>
              <a:t> techniques. </a:t>
            </a:r>
          </a:p>
          <a:p>
            <a:r>
              <a:rPr lang="en-US" sz="2000" dirty="0"/>
              <a:t>Some common methods include </a:t>
            </a:r>
          </a:p>
          <a:p>
            <a:pPr lvl="1"/>
            <a:r>
              <a:rPr lang="en-US" sz="1600" dirty="0"/>
              <a:t>focus groups (group discussions), </a:t>
            </a:r>
          </a:p>
          <a:p>
            <a:pPr lvl="1"/>
            <a:r>
              <a:rPr lang="en-US" sz="1600" dirty="0"/>
              <a:t>individual interviews, and </a:t>
            </a:r>
          </a:p>
          <a:p>
            <a:pPr lvl="1"/>
            <a:r>
              <a:rPr lang="en-US" sz="1600" dirty="0"/>
              <a:t>participation/observations. </a:t>
            </a:r>
          </a:p>
          <a:p>
            <a:r>
              <a:rPr lang="en-US" sz="2000" dirty="0"/>
              <a:t>The </a:t>
            </a:r>
            <a:r>
              <a:rPr lang="en-US" sz="2000" dirty="0">
                <a:solidFill>
                  <a:srgbClr val="002060"/>
                </a:solidFill>
              </a:rPr>
              <a:t>sample size is typically smal</a:t>
            </a:r>
            <a:r>
              <a:rPr lang="en-US" sz="2000" dirty="0"/>
              <a:t>l, and respondents are selected to fulfil a given quota.</a:t>
            </a:r>
          </a:p>
          <a:p>
            <a:endParaRPr lang="en-US" sz="2000" dirty="0"/>
          </a:p>
        </p:txBody>
      </p:sp>
    </p:spTree>
    <p:extLst>
      <p:ext uri="{BB962C8B-B14F-4D97-AF65-F5344CB8AC3E}">
        <p14:creationId xmlns:p14="http://schemas.microsoft.com/office/powerpoint/2010/main" val="8624370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lstStyle/>
          <a:p>
            <a:r>
              <a:rPr lang="en-US" dirty="0"/>
              <a:t>Quasi experiments</a:t>
            </a:r>
            <a:endParaRPr lang="el-GR" dirty="0"/>
          </a:p>
        </p:txBody>
      </p:sp>
      <p:sp>
        <p:nvSpPr>
          <p:cNvPr id="2" name="Θέση περιεχομένου 1"/>
          <p:cNvSpPr>
            <a:spLocks noGrp="1"/>
          </p:cNvSpPr>
          <p:nvPr>
            <p:ph sz="half" idx="1"/>
          </p:nvPr>
        </p:nvSpPr>
        <p:spPr/>
        <p:txBody>
          <a:bodyPr/>
          <a:lstStyle/>
          <a:p>
            <a:r>
              <a:rPr lang="en-US" sz="1800" dirty="0"/>
              <a:t>An experiment is a study in which the researcher manipulates the level of some </a:t>
            </a:r>
            <a:r>
              <a:rPr lang="en-US" sz="1800" dirty="0">
                <a:solidFill>
                  <a:srgbClr val="3333FF"/>
                </a:solidFill>
              </a:rPr>
              <a:t>independent variable </a:t>
            </a:r>
            <a:r>
              <a:rPr lang="en-US" sz="1800" dirty="0"/>
              <a:t>and then measures the outcome. </a:t>
            </a:r>
          </a:p>
          <a:p>
            <a:r>
              <a:rPr lang="en-US" sz="1800" dirty="0"/>
              <a:t>Experiments are powerful techniques </a:t>
            </a:r>
            <a:r>
              <a:rPr lang="en-US" sz="1800" dirty="0">
                <a:solidFill>
                  <a:srgbClr val="3333FF"/>
                </a:solidFill>
              </a:rPr>
              <a:t>for evaluating cause-and-effect relationships. </a:t>
            </a:r>
          </a:p>
          <a:p>
            <a:r>
              <a:rPr lang="en-US" sz="1800" dirty="0"/>
              <a:t>Many researchers consider </a:t>
            </a:r>
            <a:r>
              <a:rPr lang="en-US" sz="1800" dirty="0">
                <a:solidFill>
                  <a:srgbClr val="3333FF"/>
                </a:solidFill>
              </a:rPr>
              <a:t>experiments the "gold standard" </a:t>
            </a:r>
            <a:r>
              <a:rPr lang="en-US" sz="1800" dirty="0"/>
              <a:t>against which all other research designs should be judged. </a:t>
            </a:r>
          </a:p>
          <a:p>
            <a:r>
              <a:rPr lang="en-US" sz="1800" dirty="0"/>
              <a:t>Experiments are conducted both in the </a:t>
            </a:r>
            <a:r>
              <a:rPr lang="en-US" sz="1800" dirty="0">
                <a:solidFill>
                  <a:srgbClr val="3333FF"/>
                </a:solidFill>
              </a:rPr>
              <a:t>laboratory and in real life situations.</a:t>
            </a:r>
            <a:r>
              <a:rPr lang="en-US" sz="1800" dirty="0"/>
              <a:t> </a:t>
            </a:r>
          </a:p>
          <a:p>
            <a:r>
              <a:rPr lang="en-US" sz="1800" dirty="0"/>
              <a:t>There are two basic types of research design:</a:t>
            </a:r>
          </a:p>
          <a:p>
            <a:pPr lvl="1"/>
            <a:r>
              <a:rPr lang="en-US" sz="1400" dirty="0">
                <a:solidFill>
                  <a:srgbClr val="3333FF"/>
                </a:solidFill>
              </a:rPr>
              <a:t>True experiments</a:t>
            </a:r>
          </a:p>
          <a:p>
            <a:pPr lvl="1"/>
            <a:r>
              <a:rPr lang="en-US" sz="1400" dirty="0">
                <a:solidFill>
                  <a:srgbClr val="3333FF"/>
                </a:solidFill>
              </a:rPr>
              <a:t>Quasi-experiments</a:t>
            </a:r>
          </a:p>
          <a:p>
            <a:endParaRPr lang="en-US" sz="1800" dirty="0"/>
          </a:p>
          <a:p>
            <a:endParaRPr lang="el-GR" sz="1800" dirty="0"/>
          </a:p>
        </p:txBody>
      </p:sp>
      <p:sp>
        <p:nvSpPr>
          <p:cNvPr id="4" name="Θέση περιεχομένου 3"/>
          <p:cNvSpPr>
            <a:spLocks noGrp="1"/>
          </p:cNvSpPr>
          <p:nvPr>
            <p:ph sz="half" idx="2"/>
          </p:nvPr>
        </p:nvSpPr>
        <p:spPr/>
        <p:txBody>
          <a:bodyPr/>
          <a:lstStyle/>
          <a:p>
            <a:r>
              <a:rPr lang="en-US" sz="1800" dirty="0"/>
              <a:t>True experiments, in which all the important factors that might affect the phenomena of interest are completely controlled, are the preferred design. </a:t>
            </a:r>
          </a:p>
          <a:p>
            <a:r>
              <a:rPr lang="en-US" sz="1800" dirty="0"/>
              <a:t>Often, however, it is not possible or practical to control all the key factors, so it becomes necessary to implement a quasi-experimental research design. </a:t>
            </a:r>
          </a:p>
          <a:p>
            <a:endParaRPr lang="en-US" sz="1800" dirty="0"/>
          </a:p>
          <a:p>
            <a:r>
              <a:rPr lang="en-US" sz="1800" dirty="0"/>
              <a:t>The prefix </a:t>
            </a:r>
            <a:r>
              <a:rPr lang="en-US" sz="1800" i="1" dirty="0"/>
              <a:t>quasi</a:t>
            </a:r>
            <a:r>
              <a:rPr lang="en-US" sz="1800" dirty="0"/>
              <a:t> means “resembling.” </a:t>
            </a:r>
          </a:p>
          <a:p>
            <a:r>
              <a:rPr lang="en-US" sz="1800" dirty="0"/>
              <a:t>Thus, quasi-experimental research is research that </a:t>
            </a:r>
            <a:r>
              <a:rPr lang="en-US" sz="1800" dirty="0">
                <a:solidFill>
                  <a:srgbClr val="3333FF"/>
                </a:solidFill>
              </a:rPr>
              <a:t>resembles experimental research </a:t>
            </a:r>
            <a:r>
              <a:rPr lang="en-US" sz="1800" dirty="0"/>
              <a:t>but is not true experimental research. </a:t>
            </a:r>
          </a:p>
          <a:p>
            <a:endParaRPr lang="en-US" sz="1800" dirty="0"/>
          </a:p>
          <a:p>
            <a:endParaRPr lang="el-GR" sz="1800" dirty="0"/>
          </a:p>
        </p:txBody>
      </p:sp>
    </p:spTree>
    <p:extLst>
      <p:ext uri="{BB962C8B-B14F-4D97-AF65-F5344CB8AC3E}">
        <p14:creationId xmlns:p14="http://schemas.microsoft.com/office/powerpoint/2010/main" val="2437316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2659D-596C-8843-7C31-BB45E0D175B2}"/>
              </a:ext>
            </a:extLst>
          </p:cNvPr>
          <p:cNvSpPr>
            <a:spLocks noGrp="1"/>
          </p:cNvSpPr>
          <p:nvPr>
            <p:ph type="title"/>
          </p:nvPr>
        </p:nvSpPr>
        <p:spPr/>
        <p:txBody>
          <a:bodyPr/>
          <a:lstStyle/>
          <a:p>
            <a:r>
              <a:rPr lang="en-US" dirty="0"/>
              <a:t>Ethnographies</a:t>
            </a:r>
            <a:endParaRPr lang="el-GR" dirty="0"/>
          </a:p>
        </p:txBody>
      </p:sp>
      <p:sp>
        <p:nvSpPr>
          <p:cNvPr id="3" name="Content Placeholder 2">
            <a:extLst>
              <a:ext uri="{FF2B5EF4-FFF2-40B4-BE49-F238E27FC236}">
                <a16:creationId xmlns:a16="http://schemas.microsoft.com/office/drawing/2014/main" id="{C705E2CE-4401-E7EB-E901-C1DD03447C48}"/>
              </a:ext>
            </a:extLst>
          </p:cNvPr>
          <p:cNvSpPr>
            <a:spLocks noGrp="1"/>
          </p:cNvSpPr>
          <p:nvPr>
            <p:ph sz="half" idx="1"/>
          </p:nvPr>
        </p:nvSpPr>
        <p:spPr/>
        <p:txBody>
          <a:bodyPr/>
          <a:lstStyle/>
          <a:p>
            <a:r>
              <a:rPr lang="en-US" sz="2000" dirty="0"/>
              <a:t>Computer science is an exact science, and as so, research in this area is usually associated with quantitative methods. </a:t>
            </a:r>
          </a:p>
          <a:p>
            <a:r>
              <a:rPr lang="en-US" sz="2000" dirty="0"/>
              <a:t>In its turn, </a:t>
            </a:r>
            <a:r>
              <a:rPr lang="en-US" sz="2000" dirty="0">
                <a:solidFill>
                  <a:srgbClr val="0066FF"/>
                </a:solidFill>
              </a:rPr>
              <a:t>ethnography is a qualitative research method</a:t>
            </a:r>
            <a:r>
              <a:rPr lang="en-US" sz="2000" dirty="0"/>
              <a:t>, used mainly by social, human and health sciences. </a:t>
            </a:r>
          </a:p>
          <a:p>
            <a:r>
              <a:rPr lang="en-US" sz="2000" dirty="0"/>
              <a:t>An ethnographic study is concerned about a qualitative project where the researchers tries to define the similarities and/or the differences in a community or a large group of individuals </a:t>
            </a:r>
          </a:p>
          <a:p>
            <a:endParaRPr lang="el-GR" sz="2000" dirty="0"/>
          </a:p>
        </p:txBody>
      </p:sp>
      <p:sp>
        <p:nvSpPr>
          <p:cNvPr id="4" name="Content Placeholder 3">
            <a:extLst>
              <a:ext uri="{FF2B5EF4-FFF2-40B4-BE49-F238E27FC236}">
                <a16:creationId xmlns:a16="http://schemas.microsoft.com/office/drawing/2014/main" id="{0E18B7DC-B716-EBBC-1F83-C5DADC99013D}"/>
              </a:ext>
            </a:extLst>
          </p:cNvPr>
          <p:cNvSpPr>
            <a:spLocks noGrp="1"/>
          </p:cNvSpPr>
          <p:nvPr>
            <p:ph sz="half" idx="2"/>
          </p:nvPr>
        </p:nvSpPr>
        <p:spPr/>
        <p:txBody>
          <a:bodyPr/>
          <a:lstStyle/>
          <a:p>
            <a:r>
              <a:rPr lang="en-US" sz="2000" dirty="0"/>
              <a:t>Nowadays, ethnography has been used in many different research domains beyond the anthropology, which includes technology, psychology, education, medicine, marketing, engineering and design. In fact, ethnography will always fit in studies where people plays a key role in the expected outcomes. </a:t>
            </a:r>
          </a:p>
          <a:p>
            <a:r>
              <a:rPr lang="en-US" sz="2000" dirty="0"/>
              <a:t>Indeed, research where people can not be considered as an inseparable element of the research context, or the artifact developed. </a:t>
            </a:r>
          </a:p>
          <a:p>
            <a:endParaRPr lang="en-US" sz="2000" dirty="0"/>
          </a:p>
          <a:p>
            <a:endParaRPr lang="el-GR" sz="2000" dirty="0"/>
          </a:p>
        </p:txBody>
      </p:sp>
    </p:spTree>
    <p:extLst>
      <p:ext uri="{BB962C8B-B14F-4D97-AF65-F5344CB8AC3E}">
        <p14:creationId xmlns:p14="http://schemas.microsoft.com/office/powerpoint/2010/main" val="1396208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66031"/>
            <a:ext cx="8229600" cy="3747145"/>
          </a:xfrm>
        </p:spPr>
        <p:txBody>
          <a:bodyPr/>
          <a:lstStyle/>
          <a:p>
            <a:pPr marL="0" indent="0" algn="ctr">
              <a:buNone/>
            </a:pPr>
            <a:r>
              <a:rPr lang="en-US" sz="2400" dirty="0">
                <a:solidFill>
                  <a:srgbClr val="3333FF"/>
                </a:solidFill>
              </a:rPr>
              <a:t>“A comprehensive system for collecting information to describe, compare or explain knowledge, attitudes and </a:t>
            </a:r>
            <a:r>
              <a:rPr lang="en-US" sz="2400" dirty="0" err="1">
                <a:solidFill>
                  <a:srgbClr val="3333FF"/>
                </a:solidFill>
              </a:rPr>
              <a:t>behaviour</a:t>
            </a:r>
            <a:r>
              <a:rPr lang="en-US" sz="2400" dirty="0">
                <a:solidFill>
                  <a:srgbClr val="3333FF"/>
                </a:solidFill>
              </a:rPr>
              <a:t> over large populations”</a:t>
            </a:r>
          </a:p>
          <a:p>
            <a:r>
              <a:rPr lang="en-US" sz="2000" dirty="0"/>
              <a:t>Good for</a:t>
            </a:r>
          </a:p>
          <a:p>
            <a:pPr lvl="1"/>
            <a:r>
              <a:rPr lang="en-US" sz="1600" dirty="0"/>
              <a:t>Investigating the nature of a large population</a:t>
            </a:r>
          </a:p>
          <a:p>
            <a:pPr lvl="1"/>
            <a:r>
              <a:rPr lang="en-US" sz="1600" dirty="0"/>
              <a:t>Testing theories where there is little control over the variables</a:t>
            </a:r>
          </a:p>
          <a:p>
            <a:r>
              <a:rPr lang="en-US" sz="2000" dirty="0"/>
              <a:t>Limitations</a:t>
            </a:r>
          </a:p>
          <a:p>
            <a:pPr lvl="1"/>
            <a:r>
              <a:rPr lang="en-US" sz="1600" dirty="0"/>
              <a:t>Relies on self-reported observations</a:t>
            </a:r>
          </a:p>
          <a:p>
            <a:pPr lvl="1"/>
            <a:r>
              <a:rPr lang="en-US" sz="1600" dirty="0"/>
              <a:t>Difficulties of sampling and self-selection</a:t>
            </a:r>
          </a:p>
          <a:p>
            <a:pPr lvl="1"/>
            <a:r>
              <a:rPr lang="en-US" sz="1600" dirty="0"/>
              <a:t>Information collected tends to subjective opinion</a:t>
            </a:r>
          </a:p>
          <a:p>
            <a:pPr marL="0" indent="0">
              <a:buNone/>
            </a:pPr>
            <a:endParaRPr lang="en-US" sz="2000" dirty="0"/>
          </a:p>
        </p:txBody>
      </p:sp>
      <p:sp>
        <p:nvSpPr>
          <p:cNvPr id="3" name="Title 2"/>
          <p:cNvSpPr>
            <a:spLocks noGrp="1"/>
          </p:cNvSpPr>
          <p:nvPr>
            <p:ph type="title"/>
          </p:nvPr>
        </p:nvSpPr>
        <p:spPr/>
        <p:txBody>
          <a:bodyPr>
            <a:normAutofit/>
          </a:bodyPr>
          <a:lstStyle/>
          <a:p>
            <a:r>
              <a:rPr lang="en-US" dirty="0"/>
              <a:t>Survey Research</a:t>
            </a:r>
          </a:p>
        </p:txBody>
      </p:sp>
      <p:sp>
        <p:nvSpPr>
          <p:cNvPr id="4" name="TextBox 3"/>
          <p:cNvSpPr txBox="1"/>
          <p:nvPr/>
        </p:nvSpPr>
        <p:spPr>
          <a:xfrm>
            <a:off x="0" y="6202477"/>
            <a:ext cx="9144000" cy="646331"/>
          </a:xfrm>
          <a:prstGeom prst="rect">
            <a:avLst/>
          </a:prstGeom>
          <a:solidFill>
            <a:schemeClr val="bg1">
              <a:lumMod val="85000"/>
            </a:schemeClr>
          </a:solidFill>
        </p:spPr>
        <p:txBody>
          <a:bodyPr wrap="square" rtlCol="0">
            <a:spAutoFit/>
          </a:bodyPr>
          <a:lstStyle/>
          <a:p>
            <a:r>
              <a:rPr lang="en-US" dirty="0">
                <a:solidFill>
                  <a:srgbClr val="002060"/>
                </a:solidFill>
              </a:rPr>
              <a:t>See: </a:t>
            </a:r>
            <a:r>
              <a:rPr lang="en-US" dirty="0"/>
              <a:t>Shari </a:t>
            </a:r>
            <a:r>
              <a:rPr lang="en-US" dirty="0" err="1"/>
              <a:t>Lawarence</a:t>
            </a:r>
            <a:r>
              <a:rPr lang="en-US" dirty="0"/>
              <a:t> </a:t>
            </a:r>
            <a:r>
              <a:rPr lang="en-US" dirty="0" err="1"/>
              <a:t>Pfleeger</a:t>
            </a:r>
            <a:r>
              <a:rPr lang="en-US" dirty="0"/>
              <a:t> and Barbara A. </a:t>
            </a:r>
            <a:r>
              <a:rPr lang="en-US" dirty="0" err="1"/>
              <a:t>Kitchenham</a:t>
            </a:r>
            <a:r>
              <a:rPr lang="en-US" dirty="0"/>
              <a:t>, Principles of Survey Research, Software Engineering Notes, (6 parts) Nov 2001 - Mar 2003</a:t>
            </a:r>
          </a:p>
        </p:txBody>
      </p:sp>
    </p:spTree>
    <p:extLst>
      <p:ext uri="{BB962C8B-B14F-4D97-AF65-F5344CB8AC3E}">
        <p14:creationId xmlns:p14="http://schemas.microsoft.com/office/powerpoint/2010/main" val="35432771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a:t>Survey Research ≠ Questionnaires</a:t>
            </a:r>
          </a:p>
          <a:p>
            <a:pPr lvl="1"/>
            <a:r>
              <a:rPr lang="en-US" sz="2400" dirty="0"/>
              <a:t>Can use questionnaires in any method</a:t>
            </a:r>
          </a:p>
          <a:p>
            <a:pPr lvl="2"/>
            <a:r>
              <a:rPr lang="en-US" sz="1800" dirty="0"/>
              <a:t>E.g. pre- and post- test in experiments</a:t>
            </a:r>
          </a:p>
          <a:p>
            <a:pPr lvl="1"/>
            <a:r>
              <a:rPr lang="en-US" sz="2400" dirty="0"/>
              <a:t>Can do survey research without questionnaires</a:t>
            </a:r>
          </a:p>
          <a:p>
            <a:pPr lvl="2"/>
            <a:r>
              <a:rPr lang="en-US" sz="1800" dirty="0"/>
              <a:t>E.g. using interviews, data logging, </a:t>
            </a:r>
            <a:r>
              <a:rPr lang="en-US" sz="1800" dirty="0" err="1"/>
              <a:t>etc</a:t>
            </a:r>
            <a:endParaRPr lang="en-US" sz="1800" dirty="0"/>
          </a:p>
          <a:p>
            <a:r>
              <a:rPr lang="en-US" sz="2800" dirty="0"/>
              <a:t>Distinguishing features:</a:t>
            </a:r>
          </a:p>
          <a:p>
            <a:pPr lvl="1"/>
            <a:r>
              <a:rPr lang="en-US" sz="2400" dirty="0">
                <a:solidFill>
                  <a:srgbClr val="002060"/>
                </a:solidFill>
              </a:rPr>
              <a:t>Precondition: </a:t>
            </a:r>
            <a:r>
              <a:rPr lang="en-US" sz="2400" dirty="0"/>
              <a:t>a clear research question that </a:t>
            </a:r>
            <a:r>
              <a:rPr lang="en-US" sz="2400" dirty="0">
                <a:solidFill>
                  <a:srgbClr val="002060"/>
                </a:solidFill>
              </a:rPr>
              <a:t>asks about the nature of a particular target population</a:t>
            </a:r>
          </a:p>
          <a:p>
            <a:pPr lvl="1"/>
            <a:r>
              <a:rPr lang="en-US" sz="2400" dirty="0"/>
              <a:t>Selection of a </a:t>
            </a:r>
            <a:r>
              <a:rPr lang="en-US" sz="2400" dirty="0">
                <a:solidFill>
                  <a:srgbClr val="3333FF"/>
                </a:solidFill>
              </a:rPr>
              <a:t>representative sample </a:t>
            </a:r>
            <a:r>
              <a:rPr lang="en-US" sz="2400" dirty="0"/>
              <a:t>from a well-defined population</a:t>
            </a:r>
          </a:p>
          <a:p>
            <a:pPr lvl="1"/>
            <a:r>
              <a:rPr lang="en-US" sz="2400" dirty="0"/>
              <a:t>Data analysis </a:t>
            </a:r>
            <a:r>
              <a:rPr lang="en-US" sz="2400" dirty="0">
                <a:solidFill>
                  <a:srgbClr val="3333FF"/>
                </a:solidFill>
              </a:rPr>
              <a:t>techniques used to generalize </a:t>
            </a:r>
            <a:r>
              <a:rPr lang="en-US" sz="2400" dirty="0"/>
              <a:t>from that sample of the population</a:t>
            </a:r>
          </a:p>
        </p:txBody>
      </p:sp>
      <p:sp>
        <p:nvSpPr>
          <p:cNvPr id="3" name="Title 2"/>
          <p:cNvSpPr>
            <a:spLocks noGrp="1"/>
          </p:cNvSpPr>
          <p:nvPr>
            <p:ph type="title"/>
          </p:nvPr>
        </p:nvSpPr>
        <p:spPr/>
        <p:txBody>
          <a:bodyPr/>
          <a:lstStyle/>
          <a:p>
            <a:r>
              <a:rPr lang="en-US" dirty="0"/>
              <a:t>What is Survey Research?</a:t>
            </a:r>
          </a:p>
        </p:txBody>
      </p:sp>
    </p:spTree>
    <p:extLst>
      <p:ext uri="{BB962C8B-B14F-4D97-AF65-F5344CB8AC3E}">
        <p14:creationId xmlns:p14="http://schemas.microsoft.com/office/powerpoint/2010/main" val="22632007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a:t>To evaluate the frequency of some characteristic across a population</a:t>
            </a:r>
          </a:p>
          <a:p>
            <a:pPr lvl="1"/>
            <a:r>
              <a:rPr lang="en-US" sz="2400" dirty="0">
                <a:solidFill>
                  <a:srgbClr val="3333FF"/>
                </a:solidFill>
              </a:rPr>
              <a:t>e.g. how many companies use agile methods?</a:t>
            </a:r>
          </a:p>
          <a:p>
            <a:r>
              <a:rPr lang="en-US" sz="2800" dirty="0"/>
              <a:t>To evaluate the severity of some condition that occurs in a population</a:t>
            </a:r>
          </a:p>
          <a:p>
            <a:pPr lvl="1"/>
            <a:r>
              <a:rPr lang="en-US" sz="2400" dirty="0">
                <a:solidFill>
                  <a:srgbClr val="3333FF"/>
                </a:solidFill>
              </a:rPr>
              <a:t>e.g. what’s the average cost overrun of software projects?</a:t>
            </a:r>
          </a:p>
          <a:p>
            <a:r>
              <a:rPr lang="en-US" sz="2800" dirty="0"/>
              <a:t>To identify factors that influence a characteristic or condition</a:t>
            </a:r>
          </a:p>
          <a:p>
            <a:pPr lvl="1"/>
            <a:r>
              <a:rPr lang="en-US" sz="2400" dirty="0">
                <a:solidFill>
                  <a:srgbClr val="3333FF"/>
                </a:solidFill>
              </a:rPr>
              <a:t>e.g. What factors cause companies to adopt new requirements documentation tools?</a:t>
            </a:r>
          </a:p>
        </p:txBody>
      </p:sp>
      <p:sp>
        <p:nvSpPr>
          <p:cNvPr id="3" name="Title 2"/>
          <p:cNvSpPr>
            <a:spLocks noGrp="1"/>
          </p:cNvSpPr>
          <p:nvPr>
            <p:ph type="title"/>
          </p:nvPr>
        </p:nvSpPr>
        <p:spPr/>
        <p:txBody>
          <a:bodyPr/>
          <a:lstStyle/>
          <a:p>
            <a:r>
              <a:rPr lang="en-US" dirty="0"/>
              <a:t>When to use Survey Research</a:t>
            </a:r>
          </a:p>
        </p:txBody>
      </p:sp>
    </p:spTree>
    <p:extLst>
      <p:ext uri="{BB962C8B-B14F-4D97-AF65-F5344CB8AC3E}">
        <p14:creationId xmlns:p14="http://schemas.microsoft.com/office/powerpoint/2010/main" val="1933846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a:t>Sampling the right population might not be enough</a:t>
            </a:r>
          </a:p>
          <a:p>
            <a:pPr lvl="1"/>
            <a:r>
              <a:rPr lang="en-US" sz="2400" dirty="0"/>
              <a:t>Low response rates (e.g. under 10%) are common</a:t>
            </a:r>
          </a:p>
          <a:p>
            <a:pPr lvl="1"/>
            <a:r>
              <a:rPr lang="en-US" sz="2400" dirty="0"/>
              <a:t>Low response rates may invalidate the sampling method</a:t>
            </a:r>
          </a:p>
          <a:p>
            <a:pPr lvl="1"/>
            <a:r>
              <a:rPr lang="en-US" sz="2400" dirty="0"/>
              <a:t>Participants who choose to respond might be non-representative:</a:t>
            </a:r>
          </a:p>
          <a:p>
            <a:pPr lvl="2"/>
            <a:r>
              <a:rPr lang="en-US" sz="2000" dirty="0"/>
              <a:t>e.g. People who are least busy</a:t>
            </a:r>
          </a:p>
          <a:p>
            <a:pPr lvl="2"/>
            <a:r>
              <a:rPr lang="en-US" sz="2000" dirty="0"/>
              <a:t>e.g. People who have a strong opinion on the research topic</a:t>
            </a:r>
          </a:p>
          <a:p>
            <a:r>
              <a:rPr lang="en-US" sz="2800" dirty="0"/>
              <a:t>Probe reasons for low response rate</a:t>
            </a:r>
          </a:p>
          <a:p>
            <a:pPr lvl="1"/>
            <a:r>
              <a:rPr lang="en-US" sz="2400" dirty="0"/>
              <a:t>e.g. follow up phone calls to non-respondents</a:t>
            </a:r>
          </a:p>
        </p:txBody>
      </p:sp>
      <p:sp>
        <p:nvSpPr>
          <p:cNvPr id="3" name="Title 2"/>
          <p:cNvSpPr>
            <a:spLocks noGrp="1"/>
          </p:cNvSpPr>
          <p:nvPr>
            <p:ph type="title"/>
          </p:nvPr>
        </p:nvSpPr>
        <p:spPr/>
        <p:txBody>
          <a:bodyPr>
            <a:normAutofit/>
          </a:bodyPr>
          <a:lstStyle/>
          <a:p>
            <a:r>
              <a:rPr lang="en-US" dirty="0"/>
              <a:t>Risks: Self-selection Bias</a:t>
            </a:r>
          </a:p>
        </p:txBody>
      </p:sp>
    </p:spTree>
    <p:extLst>
      <p:ext uri="{BB962C8B-B14F-4D97-AF65-F5344CB8AC3E}">
        <p14:creationId xmlns:p14="http://schemas.microsoft.com/office/powerpoint/2010/main" val="2608013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2492896"/>
            <a:ext cx="8229600" cy="3240360"/>
          </a:xfrm>
        </p:spPr>
        <p:txBody>
          <a:bodyPr/>
          <a:lstStyle/>
          <a:p>
            <a:r>
              <a:rPr lang="en-US" sz="2400" dirty="0"/>
              <a:t>Mix research with intervention:</a:t>
            </a:r>
          </a:p>
          <a:p>
            <a:pPr lvl="1"/>
            <a:r>
              <a:rPr lang="en-US" sz="1800" dirty="0"/>
              <a:t>Work to solve some real-world problem</a:t>
            </a:r>
          </a:p>
          <a:p>
            <a:pPr lvl="1"/>
            <a:r>
              <a:rPr lang="en-US" sz="1800" dirty="0"/>
              <a:t>Simultaneously study the process of solving it</a:t>
            </a:r>
          </a:p>
          <a:p>
            <a:r>
              <a:rPr lang="en-US" sz="2400" dirty="0"/>
              <a:t>Good for</a:t>
            </a:r>
          </a:p>
          <a:p>
            <a:pPr lvl="1"/>
            <a:r>
              <a:rPr lang="en-US" sz="1800" dirty="0"/>
              <a:t>any domain where you cannot isolate {variables, cause from effect, …}</a:t>
            </a:r>
          </a:p>
          <a:p>
            <a:pPr lvl="1"/>
            <a:r>
              <a:rPr lang="en-US" sz="1800" dirty="0"/>
              <a:t>when effecting a change is as important as discovering new knowledge</a:t>
            </a:r>
          </a:p>
          <a:p>
            <a:pPr lvl="1"/>
            <a:r>
              <a:rPr lang="en-US" sz="1800" dirty="0"/>
              <a:t>Useful where implementing a change requires a long-term commitment</a:t>
            </a:r>
          </a:p>
          <a:p>
            <a:r>
              <a:rPr lang="en-US" sz="2400" dirty="0"/>
              <a:t>Limitations</a:t>
            </a:r>
          </a:p>
          <a:p>
            <a:pPr lvl="1"/>
            <a:r>
              <a:rPr lang="en-US" sz="1800" dirty="0"/>
              <a:t>hard to build generalizations.</a:t>
            </a:r>
          </a:p>
        </p:txBody>
      </p:sp>
      <p:sp>
        <p:nvSpPr>
          <p:cNvPr id="2" name="Title 1"/>
          <p:cNvSpPr>
            <a:spLocks noGrp="1"/>
          </p:cNvSpPr>
          <p:nvPr>
            <p:ph type="title"/>
          </p:nvPr>
        </p:nvSpPr>
        <p:spPr/>
        <p:txBody>
          <a:bodyPr>
            <a:normAutofit/>
          </a:bodyPr>
          <a:lstStyle/>
          <a:p>
            <a:r>
              <a:rPr lang="en-US" dirty="0"/>
              <a:t>Action Research</a:t>
            </a:r>
          </a:p>
        </p:txBody>
      </p:sp>
      <p:sp>
        <p:nvSpPr>
          <p:cNvPr id="5" name="TextBox 4"/>
          <p:cNvSpPr txBox="1"/>
          <p:nvPr/>
        </p:nvSpPr>
        <p:spPr>
          <a:xfrm>
            <a:off x="457200" y="1412776"/>
            <a:ext cx="8229601" cy="1015663"/>
          </a:xfrm>
          <a:prstGeom prst="rect">
            <a:avLst/>
          </a:prstGeom>
          <a:noFill/>
        </p:spPr>
        <p:txBody>
          <a:bodyPr wrap="square" rtlCol="0">
            <a:spAutoFit/>
          </a:bodyPr>
          <a:lstStyle/>
          <a:p>
            <a:r>
              <a:rPr lang="en-GB" sz="2000" dirty="0">
                <a:solidFill>
                  <a:srgbClr val="3333FF"/>
                </a:solidFill>
              </a:rPr>
              <a:t>“</a:t>
            </a:r>
            <a:r>
              <a:rPr lang="en-US" sz="2000" dirty="0">
                <a:solidFill>
                  <a:srgbClr val="3333FF"/>
                </a:solidFill>
              </a:rPr>
              <a:t>Research and practice intertwine and shape one another. The researcher mixes research and intervention and involves organizational members as participants in and shapers of the research objectives.”</a:t>
            </a:r>
          </a:p>
        </p:txBody>
      </p:sp>
      <p:sp>
        <p:nvSpPr>
          <p:cNvPr id="6" name="TextBox 5"/>
          <p:cNvSpPr txBox="1"/>
          <p:nvPr/>
        </p:nvSpPr>
        <p:spPr>
          <a:xfrm>
            <a:off x="0" y="6239053"/>
            <a:ext cx="9144000" cy="646331"/>
          </a:xfrm>
          <a:prstGeom prst="rect">
            <a:avLst/>
          </a:prstGeom>
          <a:solidFill>
            <a:schemeClr val="bg1">
              <a:lumMod val="85000"/>
            </a:schemeClr>
          </a:solidFill>
        </p:spPr>
        <p:txBody>
          <a:bodyPr wrap="square" rtlCol="0">
            <a:spAutoFit/>
          </a:bodyPr>
          <a:lstStyle/>
          <a:p>
            <a:r>
              <a:rPr lang="en-US" dirty="0">
                <a:solidFill>
                  <a:srgbClr val="7030A0"/>
                </a:solidFill>
              </a:rPr>
              <a:t>See: </a:t>
            </a:r>
            <a:r>
              <a:rPr lang="en-US" dirty="0"/>
              <a:t>Lau, F; Towards a framework for action research in information systems studies. </a:t>
            </a:r>
          </a:p>
          <a:p>
            <a:r>
              <a:rPr lang="en-US" dirty="0"/>
              <a:t>Information Technology and People 12 (2) 148-175. 1999.</a:t>
            </a:r>
          </a:p>
        </p:txBody>
      </p:sp>
    </p:spTree>
    <p:extLst>
      <p:ext uri="{BB962C8B-B14F-4D97-AF65-F5344CB8AC3E}">
        <p14:creationId xmlns:p14="http://schemas.microsoft.com/office/powerpoint/2010/main" val="589244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n-US" sz="2400" dirty="0"/>
              <a:t>Basic Research: Basic (aka fundamental or pure) research is driven by a scientist's </a:t>
            </a:r>
            <a:r>
              <a:rPr lang="en-US" sz="2400" dirty="0">
                <a:solidFill>
                  <a:srgbClr val="3333FF"/>
                </a:solidFill>
              </a:rPr>
              <a:t>curiosity or interest  </a:t>
            </a:r>
            <a:r>
              <a:rPr lang="en-US" sz="2400" dirty="0"/>
              <a:t>in a scientific question. </a:t>
            </a:r>
          </a:p>
          <a:p>
            <a:pPr lvl="1"/>
            <a:r>
              <a:rPr lang="en-US" sz="1800" dirty="0"/>
              <a:t>The main </a:t>
            </a:r>
            <a:r>
              <a:rPr lang="en-US" sz="1800" dirty="0">
                <a:solidFill>
                  <a:srgbClr val="3333FF"/>
                </a:solidFill>
              </a:rPr>
              <a:t>motivation</a:t>
            </a:r>
            <a:r>
              <a:rPr lang="en-US" sz="1800" dirty="0"/>
              <a:t> is to expand man's </a:t>
            </a:r>
            <a:r>
              <a:rPr lang="en-US" sz="1800" dirty="0">
                <a:solidFill>
                  <a:srgbClr val="3333FF"/>
                </a:solidFill>
              </a:rPr>
              <a:t>knowledge</a:t>
            </a:r>
            <a:r>
              <a:rPr lang="en-US" sz="1800" dirty="0"/>
              <a:t>, not to create something. </a:t>
            </a:r>
          </a:p>
          <a:p>
            <a:pPr lvl="1"/>
            <a:r>
              <a:rPr lang="en-US" sz="1800" dirty="0"/>
              <a:t>There is </a:t>
            </a:r>
            <a:r>
              <a:rPr lang="en-US" sz="1800" dirty="0">
                <a:solidFill>
                  <a:srgbClr val="3333FF"/>
                </a:solidFill>
              </a:rPr>
              <a:t>no obvious commercial value </a:t>
            </a:r>
            <a:r>
              <a:rPr lang="en-US" sz="1800" dirty="0"/>
              <a:t>to the discoveries that result from basic research.</a:t>
            </a:r>
          </a:p>
          <a:p>
            <a:r>
              <a:rPr lang="en-US" sz="2400" dirty="0">
                <a:solidFill>
                  <a:srgbClr val="3333FF"/>
                </a:solidFill>
              </a:rPr>
              <a:t>Algorithmics</a:t>
            </a:r>
            <a:r>
              <a:rPr lang="en-US" sz="2400" dirty="0"/>
              <a:t>, </a:t>
            </a:r>
            <a:r>
              <a:rPr lang="en-US" sz="2400" dirty="0">
                <a:solidFill>
                  <a:srgbClr val="3333FF"/>
                </a:solidFill>
              </a:rPr>
              <a:t>Semantics</a:t>
            </a:r>
            <a:r>
              <a:rPr lang="en-US" sz="2400" dirty="0"/>
              <a:t> and to a large extent </a:t>
            </a:r>
            <a:r>
              <a:rPr lang="en-US" sz="2400" dirty="0">
                <a:solidFill>
                  <a:srgbClr val="3333FF"/>
                </a:solidFill>
              </a:rPr>
              <a:t>Logic</a:t>
            </a:r>
            <a:r>
              <a:rPr lang="en-US" sz="2400" dirty="0"/>
              <a:t> together constitute the backbone of Theoretical Computer Science, </a:t>
            </a:r>
          </a:p>
          <a:p>
            <a:pPr lvl="1"/>
            <a:r>
              <a:rPr lang="en-US" sz="1800" dirty="0"/>
              <a:t>with Semantics and Logic dealing mostly with qualitative aspects and </a:t>
            </a:r>
          </a:p>
          <a:p>
            <a:pPr lvl="1"/>
            <a:r>
              <a:rPr lang="en-US" sz="1800" dirty="0"/>
              <a:t>Algorithmics dealing mostly with quantitative aspects. </a:t>
            </a:r>
          </a:p>
          <a:p>
            <a:pPr lvl="1"/>
            <a:r>
              <a:rPr lang="en-US" sz="1800" dirty="0"/>
              <a:t>Centre of The Danish National Research Foundation </a:t>
            </a:r>
            <a:r>
              <a:rPr lang="en-US" sz="1600" dirty="0"/>
              <a:t>(</a:t>
            </a:r>
            <a:r>
              <a:rPr lang="en-GB" sz="1800" dirty="0">
                <a:hlinkClick r:id="rId2"/>
              </a:rPr>
              <a:t>https://www.brics.dk/IM/folder/BRICS-IM-folder/BRICS-IM-folder.html</a:t>
            </a:r>
            <a:r>
              <a:rPr lang="en-GB" sz="1800" dirty="0"/>
              <a:t>)</a:t>
            </a:r>
          </a:p>
          <a:p>
            <a:r>
              <a:rPr lang="en-US" sz="2400" dirty="0"/>
              <a:t>In other words, basic research </a:t>
            </a:r>
            <a:r>
              <a:rPr lang="en-US" sz="2400" dirty="0">
                <a:solidFill>
                  <a:srgbClr val="3333FF"/>
                </a:solidFill>
              </a:rPr>
              <a:t>lays down the foundation for the applied science that follows.</a:t>
            </a:r>
          </a:p>
          <a:p>
            <a:endParaRPr lang="en-US" sz="2400" dirty="0"/>
          </a:p>
          <a:p>
            <a:endParaRPr lang="el-GR" sz="2400" dirty="0"/>
          </a:p>
        </p:txBody>
      </p:sp>
      <p:sp>
        <p:nvSpPr>
          <p:cNvPr id="3" name="Τίτλος 2"/>
          <p:cNvSpPr>
            <a:spLocks noGrp="1"/>
          </p:cNvSpPr>
          <p:nvPr>
            <p:ph type="title"/>
          </p:nvPr>
        </p:nvSpPr>
        <p:spPr/>
        <p:txBody>
          <a:bodyPr/>
          <a:lstStyle/>
          <a:p>
            <a:r>
              <a:rPr lang="en-US" dirty="0"/>
              <a:t>Basic Research</a:t>
            </a:r>
            <a:endParaRPr lang="el-GR" dirty="0"/>
          </a:p>
        </p:txBody>
      </p:sp>
    </p:spTree>
    <p:extLst>
      <p:ext uri="{BB962C8B-B14F-4D97-AF65-F5344CB8AC3E}">
        <p14:creationId xmlns:p14="http://schemas.microsoft.com/office/powerpoint/2010/main" val="8887290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66031"/>
            <a:ext cx="8229600" cy="4323209"/>
          </a:xfrm>
        </p:spPr>
        <p:txBody>
          <a:bodyPr/>
          <a:lstStyle/>
          <a:p>
            <a:pPr marL="0" indent="0" algn="ctr">
              <a:buNone/>
            </a:pPr>
            <a:r>
              <a:rPr lang="en-US" sz="2400" dirty="0">
                <a:solidFill>
                  <a:srgbClr val="3333FF"/>
                </a:solidFill>
              </a:rPr>
              <a:t>“A technique for detailed exploratory investigations, both prospectively and retrospectively, that attempt to understand and explain phenomenon or test theories, using primarily qualitative analysis”</a:t>
            </a:r>
          </a:p>
          <a:p>
            <a:endParaRPr lang="en-US" sz="2000" dirty="0"/>
          </a:p>
          <a:p>
            <a:r>
              <a:rPr lang="en-US" sz="2000" dirty="0"/>
              <a:t>Good for</a:t>
            </a:r>
          </a:p>
          <a:p>
            <a:pPr lvl="1"/>
            <a:r>
              <a:rPr lang="en-US" sz="1600" dirty="0"/>
              <a:t>Answering detailed how and why questions</a:t>
            </a:r>
          </a:p>
          <a:p>
            <a:pPr lvl="1"/>
            <a:r>
              <a:rPr lang="en-US" sz="1600" dirty="0"/>
              <a:t>Gaining deep insights into chains of </a:t>
            </a:r>
            <a:r>
              <a:rPr lang="en-US" sz="1600" dirty="0">
                <a:solidFill>
                  <a:srgbClr val="FF0000"/>
                </a:solidFill>
              </a:rPr>
              <a:t>cause and effect</a:t>
            </a:r>
          </a:p>
          <a:p>
            <a:pPr lvl="1"/>
            <a:r>
              <a:rPr lang="en-US" sz="1600" dirty="0"/>
              <a:t>Testing theories </a:t>
            </a:r>
            <a:r>
              <a:rPr lang="en-US" sz="1600" dirty="0">
                <a:solidFill>
                  <a:srgbClr val="FF0000"/>
                </a:solidFill>
              </a:rPr>
              <a:t>in complex settings </a:t>
            </a:r>
            <a:r>
              <a:rPr lang="en-US" sz="1600" dirty="0"/>
              <a:t>where there is little control over the variables</a:t>
            </a:r>
          </a:p>
          <a:p>
            <a:r>
              <a:rPr lang="en-US" sz="2000" dirty="0"/>
              <a:t>Limitations</a:t>
            </a:r>
          </a:p>
          <a:p>
            <a:pPr lvl="1"/>
            <a:r>
              <a:rPr lang="en-US" sz="1600" dirty="0"/>
              <a:t>Hard to find appropriate case studies</a:t>
            </a:r>
          </a:p>
          <a:p>
            <a:pPr lvl="1"/>
            <a:r>
              <a:rPr lang="en-US" sz="1600" dirty="0"/>
              <a:t>Hard to quantify findings</a:t>
            </a:r>
          </a:p>
          <a:p>
            <a:pPr marL="457200" lvl="1" indent="0">
              <a:buNone/>
            </a:pPr>
            <a:endParaRPr lang="en-US" sz="1600" dirty="0"/>
          </a:p>
        </p:txBody>
      </p:sp>
      <p:sp>
        <p:nvSpPr>
          <p:cNvPr id="3" name="Title 2"/>
          <p:cNvSpPr>
            <a:spLocks noGrp="1"/>
          </p:cNvSpPr>
          <p:nvPr>
            <p:ph type="title"/>
          </p:nvPr>
        </p:nvSpPr>
        <p:spPr/>
        <p:txBody>
          <a:bodyPr>
            <a:normAutofit/>
          </a:bodyPr>
          <a:lstStyle/>
          <a:p>
            <a:r>
              <a:rPr lang="en-US" dirty="0"/>
              <a:t>Case Studies</a:t>
            </a:r>
          </a:p>
        </p:txBody>
      </p:sp>
      <p:sp>
        <p:nvSpPr>
          <p:cNvPr id="4" name="TextBox 3"/>
          <p:cNvSpPr txBox="1"/>
          <p:nvPr/>
        </p:nvSpPr>
        <p:spPr>
          <a:xfrm>
            <a:off x="-1" y="6211024"/>
            <a:ext cx="9144001" cy="646331"/>
          </a:xfrm>
          <a:prstGeom prst="rect">
            <a:avLst/>
          </a:prstGeom>
          <a:solidFill>
            <a:schemeClr val="bg1">
              <a:lumMod val="85000"/>
            </a:schemeClr>
          </a:solidFill>
        </p:spPr>
        <p:txBody>
          <a:bodyPr wrap="square" rtlCol="0">
            <a:spAutoFit/>
          </a:bodyPr>
          <a:lstStyle/>
          <a:p>
            <a:r>
              <a:rPr lang="en-US" dirty="0">
                <a:solidFill>
                  <a:srgbClr val="7030A0"/>
                </a:solidFill>
              </a:rPr>
              <a:t>See: </a:t>
            </a:r>
            <a:r>
              <a:rPr lang="en-US" dirty="0" err="1"/>
              <a:t>Flyvbjerg</a:t>
            </a:r>
            <a:r>
              <a:rPr lang="en-US" dirty="0"/>
              <a:t>, B.; Five Misunderstandings about Case Study Research. Qualitative Inquiry 12 (2) 219-245, April 2006</a:t>
            </a:r>
          </a:p>
        </p:txBody>
      </p:sp>
    </p:spTree>
    <p:extLst>
      <p:ext uri="{BB962C8B-B14F-4D97-AF65-F5344CB8AC3E}">
        <p14:creationId xmlns:p14="http://schemas.microsoft.com/office/powerpoint/2010/main" val="40142240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Types of Case Studies</a:t>
            </a:r>
          </a:p>
        </p:txBody>
      </p:sp>
      <p:sp>
        <p:nvSpPr>
          <p:cNvPr id="5" name="Content Placeholder 4"/>
          <p:cNvSpPr>
            <a:spLocks noGrp="1"/>
          </p:cNvSpPr>
          <p:nvPr>
            <p:ph sz="half" idx="1"/>
          </p:nvPr>
        </p:nvSpPr>
        <p:spPr>
          <a:xfrm>
            <a:off x="457200" y="1412776"/>
            <a:ext cx="4191000" cy="4464496"/>
          </a:xfrm>
        </p:spPr>
        <p:txBody>
          <a:bodyPr/>
          <a:lstStyle/>
          <a:p>
            <a:r>
              <a:rPr lang="en-US" sz="2000" dirty="0"/>
              <a:t>Explanatory</a:t>
            </a:r>
          </a:p>
          <a:p>
            <a:pPr lvl="1"/>
            <a:r>
              <a:rPr lang="en-US" sz="1600" dirty="0"/>
              <a:t>Adjudicates between competing explanations (theories)</a:t>
            </a:r>
          </a:p>
          <a:p>
            <a:pPr lvl="1"/>
            <a:r>
              <a:rPr lang="en-US" sz="1600" dirty="0"/>
              <a:t>e.g. </a:t>
            </a:r>
            <a:r>
              <a:rPr lang="en-US" sz="1600" dirty="0">
                <a:solidFill>
                  <a:srgbClr val="7030A0"/>
                </a:solidFill>
              </a:rPr>
              <a:t>How important is implementation bias in requirements engineering</a:t>
            </a:r>
            <a:r>
              <a:rPr lang="en-US" sz="1600" dirty="0"/>
              <a:t>?</a:t>
            </a:r>
          </a:p>
          <a:p>
            <a:pPr lvl="2"/>
            <a:r>
              <a:rPr lang="en-US" sz="1400" dirty="0"/>
              <a:t>Rival theories: </a:t>
            </a:r>
            <a:r>
              <a:rPr lang="en-US" sz="1400" dirty="0">
                <a:solidFill>
                  <a:srgbClr val="7030A0"/>
                </a:solidFill>
              </a:rPr>
              <a:t>existing architectures are useful for anchoring, vs. existing architectures are over-constraining during RE</a:t>
            </a:r>
          </a:p>
          <a:p>
            <a:r>
              <a:rPr lang="en-US" sz="2000" dirty="0"/>
              <a:t>Descriptive</a:t>
            </a:r>
          </a:p>
          <a:p>
            <a:pPr lvl="1"/>
            <a:r>
              <a:rPr lang="en-US" sz="1600" dirty="0"/>
              <a:t>Describes sequence of events and underlying mechanisms</a:t>
            </a:r>
          </a:p>
          <a:p>
            <a:pPr lvl="1"/>
            <a:r>
              <a:rPr lang="en-US" sz="1600" dirty="0"/>
              <a:t>E.g. How does pair programming actually work?</a:t>
            </a:r>
          </a:p>
          <a:p>
            <a:pPr lvl="1"/>
            <a:r>
              <a:rPr lang="en-US" sz="1600" dirty="0"/>
              <a:t>E.g. How do software immigrants naturalize?</a:t>
            </a:r>
          </a:p>
        </p:txBody>
      </p:sp>
      <p:sp>
        <p:nvSpPr>
          <p:cNvPr id="6" name="Content Placeholder 5"/>
          <p:cNvSpPr>
            <a:spLocks noGrp="1"/>
          </p:cNvSpPr>
          <p:nvPr>
            <p:ph sz="half" idx="2"/>
          </p:nvPr>
        </p:nvSpPr>
        <p:spPr>
          <a:xfrm>
            <a:off x="4648200" y="1412776"/>
            <a:ext cx="4038600" cy="4320480"/>
          </a:xfrm>
        </p:spPr>
        <p:txBody>
          <a:bodyPr/>
          <a:lstStyle/>
          <a:p>
            <a:r>
              <a:rPr lang="en-US" sz="2000" dirty="0"/>
              <a:t>Causal</a:t>
            </a:r>
          </a:p>
          <a:p>
            <a:pPr lvl="1"/>
            <a:r>
              <a:rPr lang="en-US" sz="1600" dirty="0"/>
              <a:t>Looks for causal relationship between concepts</a:t>
            </a:r>
          </a:p>
          <a:p>
            <a:pPr lvl="1"/>
            <a:r>
              <a:rPr lang="en-US" sz="1600" dirty="0"/>
              <a:t>E.g. How do requirements errors and programming errors affect safety in real time control systems?</a:t>
            </a:r>
          </a:p>
          <a:p>
            <a:endParaRPr lang="en-US" sz="2000" dirty="0"/>
          </a:p>
          <a:p>
            <a:r>
              <a:rPr lang="en-US" sz="2000" dirty="0"/>
              <a:t>Exploratory</a:t>
            </a:r>
          </a:p>
          <a:p>
            <a:pPr lvl="1"/>
            <a:r>
              <a:rPr lang="en-US" sz="1600" dirty="0"/>
              <a:t>Used to build new theories where we don’t have any yet</a:t>
            </a:r>
          </a:p>
          <a:p>
            <a:pPr lvl="1"/>
            <a:r>
              <a:rPr lang="en-US" sz="1600" dirty="0"/>
              <a:t>Choose cases that meet particular criteria or parameters</a:t>
            </a:r>
          </a:p>
          <a:p>
            <a:pPr lvl="1"/>
            <a:r>
              <a:rPr lang="en-US" sz="1600" dirty="0"/>
              <a:t>E.g. What do CMM level 3* (CMM - Capability Maturity Model) organizations have in common?</a:t>
            </a:r>
          </a:p>
        </p:txBody>
      </p:sp>
      <p:sp>
        <p:nvSpPr>
          <p:cNvPr id="2" name="TextBox 1">
            <a:extLst>
              <a:ext uri="{FF2B5EF4-FFF2-40B4-BE49-F238E27FC236}">
                <a16:creationId xmlns:a16="http://schemas.microsoft.com/office/drawing/2014/main" id="{20CE274F-A3F3-B69F-6A04-FE578FB20B15}"/>
              </a:ext>
            </a:extLst>
          </p:cNvPr>
          <p:cNvSpPr txBox="1"/>
          <p:nvPr/>
        </p:nvSpPr>
        <p:spPr>
          <a:xfrm>
            <a:off x="179512" y="6092416"/>
            <a:ext cx="8712968" cy="600164"/>
          </a:xfrm>
          <a:prstGeom prst="rect">
            <a:avLst/>
          </a:prstGeom>
          <a:solidFill>
            <a:schemeClr val="accent1">
              <a:lumMod val="20000"/>
              <a:lumOff val="80000"/>
            </a:schemeClr>
          </a:solidFill>
        </p:spPr>
        <p:txBody>
          <a:bodyPr wrap="square" rtlCol="0">
            <a:spAutoFit/>
          </a:bodyPr>
          <a:lstStyle/>
          <a:p>
            <a:r>
              <a:rPr lang="en-US" sz="1100" dirty="0"/>
              <a:t>* Earning certifications at an individual and organizational level can create a sense of professionalism in clients. One certification that many technology and software organizations pursue is the CMM level 3 certification. Knowing what the CMM level 3 certification is and how to get it can help you market to larger populations of consumers and show that you have professional certifications at your organization.</a:t>
            </a:r>
            <a:endParaRPr lang="el-GR" sz="1100" dirty="0"/>
          </a:p>
        </p:txBody>
      </p:sp>
    </p:spTree>
    <p:extLst>
      <p:ext uri="{BB962C8B-B14F-4D97-AF65-F5344CB8AC3E}">
        <p14:creationId xmlns:p14="http://schemas.microsoft.com/office/powerpoint/2010/main" val="25997795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12776"/>
            <a:ext cx="8229600" cy="4320480"/>
          </a:xfrm>
        </p:spPr>
        <p:txBody>
          <a:bodyPr/>
          <a:lstStyle/>
          <a:p>
            <a:pPr marL="342900" indent="-342900">
              <a:buClr>
                <a:srgbClr val="002060"/>
              </a:buClr>
              <a:buFont typeface="+mj-lt"/>
              <a:buAutoNum type="arabicPeriod"/>
            </a:pPr>
            <a:r>
              <a:rPr lang="en-US" sz="2200" dirty="0"/>
              <a:t>General, theoretical (context-independent) knowledge is more valuable than concrete, practical (context-dependent) knowledge.</a:t>
            </a:r>
          </a:p>
          <a:p>
            <a:pPr marL="342900" indent="-342900">
              <a:buClr>
                <a:srgbClr val="002060"/>
              </a:buClr>
              <a:buFont typeface="+mj-lt"/>
              <a:buAutoNum type="arabicPeriod"/>
            </a:pPr>
            <a:r>
              <a:rPr lang="en-US" sz="2200" dirty="0"/>
              <a:t>One cannot generalize on the basis of an individual case; therefore, the case study cannot contribute to scientific development.</a:t>
            </a:r>
          </a:p>
          <a:p>
            <a:pPr marL="342900" indent="-342900">
              <a:buClr>
                <a:srgbClr val="002060"/>
              </a:buClr>
              <a:buFont typeface="+mj-lt"/>
              <a:buAutoNum type="arabicPeriod"/>
            </a:pPr>
            <a:r>
              <a:rPr lang="en-US" sz="2200" dirty="0"/>
              <a:t>The case study is most useful for generating hypotheses; that is, in the first stage of a total research process, whereas other methods are more suitable for hypothesis testing and theory building.</a:t>
            </a:r>
          </a:p>
          <a:p>
            <a:pPr marL="342900" indent="-342900">
              <a:buClr>
                <a:srgbClr val="002060"/>
              </a:buClr>
              <a:buFont typeface="+mj-lt"/>
              <a:buAutoNum type="arabicPeriod"/>
            </a:pPr>
            <a:r>
              <a:rPr lang="en-US" sz="2200" dirty="0"/>
              <a:t>The case study contains a bias toward verification, that is, a tendency to confirm the researcher’s preconceived notions.</a:t>
            </a:r>
          </a:p>
          <a:p>
            <a:pPr marL="342900" indent="-342900">
              <a:buClr>
                <a:srgbClr val="002060"/>
              </a:buClr>
              <a:buFont typeface="+mj-lt"/>
              <a:buAutoNum type="arabicPeriod"/>
            </a:pPr>
            <a:r>
              <a:rPr lang="en-US" sz="2200" dirty="0"/>
              <a:t>It is often difficult to summarize and develop general propositions and theories on the basis of specific case studies.</a:t>
            </a:r>
          </a:p>
        </p:txBody>
      </p:sp>
      <p:sp>
        <p:nvSpPr>
          <p:cNvPr id="3" name="Title 2"/>
          <p:cNvSpPr>
            <a:spLocks noGrp="1"/>
          </p:cNvSpPr>
          <p:nvPr>
            <p:ph type="title"/>
          </p:nvPr>
        </p:nvSpPr>
        <p:spPr/>
        <p:txBody>
          <a:bodyPr/>
          <a:lstStyle/>
          <a:p>
            <a:r>
              <a:rPr lang="en-US" dirty="0"/>
              <a:t>Myths about Case Study Research</a:t>
            </a:r>
          </a:p>
        </p:txBody>
      </p:sp>
      <p:sp>
        <p:nvSpPr>
          <p:cNvPr id="4" name="TextBox 3"/>
          <p:cNvSpPr txBox="1"/>
          <p:nvPr/>
        </p:nvSpPr>
        <p:spPr>
          <a:xfrm>
            <a:off x="11440" y="6211621"/>
            <a:ext cx="9144000" cy="646331"/>
          </a:xfrm>
          <a:prstGeom prst="rect">
            <a:avLst/>
          </a:prstGeom>
          <a:solidFill>
            <a:schemeClr val="bg1">
              <a:lumMod val="85000"/>
            </a:schemeClr>
          </a:solidFill>
        </p:spPr>
        <p:txBody>
          <a:bodyPr wrap="square" rtlCol="0">
            <a:spAutoFit/>
          </a:bodyPr>
          <a:lstStyle/>
          <a:p>
            <a:r>
              <a:rPr lang="en-US" b="1" dirty="0"/>
              <a:t>See: </a:t>
            </a:r>
            <a:r>
              <a:rPr lang="en-US" dirty="0" err="1"/>
              <a:t>Flyvbjerg</a:t>
            </a:r>
            <a:r>
              <a:rPr lang="en-US" dirty="0"/>
              <a:t>, B.; Five Misunderstandings about Case Study Research. Qualitative Inquiry 12 (2) 219-245, April 2006</a:t>
            </a:r>
          </a:p>
        </p:txBody>
      </p:sp>
    </p:spTree>
    <p:extLst>
      <p:ext uri="{BB962C8B-B14F-4D97-AF65-F5344CB8AC3E}">
        <p14:creationId xmlns:p14="http://schemas.microsoft.com/office/powerpoint/2010/main" val="18436215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Many available methods…</a:t>
            </a:r>
          </a:p>
        </p:txBody>
      </p:sp>
      <p:sp>
        <p:nvSpPr>
          <p:cNvPr id="3" name="Content Placeholder 2"/>
          <p:cNvSpPr>
            <a:spLocks noGrp="1"/>
          </p:cNvSpPr>
          <p:nvPr>
            <p:ph sz="half" idx="1"/>
          </p:nvPr>
        </p:nvSpPr>
        <p:spPr>
          <a:xfrm>
            <a:off x="476655" y="1412776"/>
            <a:ext cx="4038600" cy="5184576"/>
          </a:xfrm>
          <a:solidFill>
            <a:schemeClr val="bg1">
              <a:lumMod val="95000"/>
            </a:schemeClr>
          </a:solidFill>
        </p:spPr>
        <p:txBody>
          <a:bodyPr/>
          <a:lstStyle/>
          <a:p>
            <a:r>
              <a:rPr lang="en-US" dirty="0"/>
              <a:t>Common </a:t>
            </a:r>
            <a:r>
              <a:rPr lang="en-US" sz="3200" dirty="0"/>
              <a:t>“</a:t>
            </a:r>
            <a:r>
              <a:rPr lang="en-US" sz="3200" dirty="0">
                <a:solidFill>
                  <a:srgbClr val="7030A0"/>
                </a:solidFill>
              </a:rPr>
              <a:t>in the lab</a:t>
            </a:r>
            <a:r>
              <a:rPr lang="en-US" sz="3200" dirty="0"/>
              <a:t>” </a:t>
            </a:r>
            <a:r>
              <a:rPr lang="en-US" dirty="0"/>
              <a:t>Methods</a:t>
            </a:r>
          </a:p>
          <a:p>
            <a:pPr lvl="1"/>
            <a:r>
              <a:rPr lang="en-US" sz="2800" dirty="0">
                <a:solidFill>
                  <a:srgbClr val="7030A0"/>
                </a:solidFill>
              </a:rPr>
              <a:t>Controlled Experiments</a:t>
            </a:r>
          </a:p>
          <a:p>
            <a:pPr lvl="1"/>
            <a:r>
              <a:rPr lang="en-US" dirty="0"/>
              <a:t>Rational Reconstructions</a:t>
            </a:r>
          </a:p>
          <a:p>
            <a:pPr lvl="1"/>
            <a:r>
              <a:rPr lang="en-US" dirty="0"/>
              <a:t>Exemplars</a:t>
            </a:r>
          </a:p>
          <a:p>
            <a:pPr lvl="1"/>
            <a:r>
              <a:rPr lang="en-US" dirty="0"/>
              <a:t>Benchmarks</a:t>
            </a:r>
          </a:p>
          <a:p>
            <a:pPr lvl="1"/>
            <a:r>
              <a:rPr lang="en-US" dirty="0"/>
              <a:t>Simulations</a:t>
            </a:r>
          </a:p>
        </p:txBody>
      </p:sp>
      <p:sp>
        <p:nvSpPr>
          <p:cNvPr id="4" name="Content Placeholder 3"/>
          <p:cNvSpPr>
            <a:spLocks noGrp="1"/>
          </p:cNvSpPr>
          <p:nvPr>
            <p:ph sz="half" idx="2"/>
          </p:nvPr>
        </p:nvSpPr>
        <p:spPr>
          <a:solidFill>
            <a:schemeClr val="bg1">
              <a:lumMod val="95000"/>
            </a:schemeClr>
          </a:solidFill>
        </p:spPr>
        <p:txBody>
          <a:bodyPr/>
          <a:lstStyle/>
          <a:p>
            <a:r>
              <a:rPr lang="en-US" dirty="0"/>
              <a:t>Common </a:t>
            </a:r>
            <a:r>
              <a:rPr lang="en-US" sz="3200" dirty="0"/>
              <a:t>“</a:t>
            </a:r>
            <a:r>
              <a:rPr lang="en-US" sz="3200" dirty="0">
                <a:solidFill>
                  <a:srgbClr val="7030A0"/>
                </a:solidFill>
              </a:rPr>
              <a:t>in the wild</a:t>
            </a:r>
            <a:r>
              <a:rPr lang="en-US" sz="3200" dirty="0"/>
              <a:t>” </a:t>
            </a:r>
            <a:r>
              <a:rPr lang="en-US" dirty="0"/>
              <a:t>Methods</a:t>
            </a:r>
          </a:p>
          <a:p>
            <a:pPr lvl="1"/>
            <a:r>
              <a:rPr lang="en-US" dirty="0"/>
              <a:t>Quasi-Experiments</a:t>
            </a:r>
          </a:p>
          <a:p>
            <a:pPr lvl="1"/>
            <a:r>
              <a:rPr lang="en-US" dirty="0">
                <a:solidFill>
                  <a:srgbClr val="FF0000"/>
                </a:solidFill>
              </a:rPr>
              <a:t>Survey Research</a:t>
            </a:r>
          </a:p>
          <a:p>
            <a:pPr lvl="1"/>
            <a:r>
              <a:rPr lang="en-US" dirty="0"/>
              <a:t>Ethnographies</a:t>
            </a:r>
          </a:p>
          <a:p>
            <a:pPr lvl="1"/>
            <a:r>
              <a:rPr lang="en-US" dirty="0"/>
              <a:t>Action Research</a:t>
            </a:r>
          </a:p>
          <a:p>
            <a:pPr lvl="1"/>
            <a:r>
              <a:rPr lang="en-US" sz="2800" dirty="0">
                <a:solidFill>
                  <a:srgbClr val="7030A0"/>
                </a:solidFill>
              </a:rPr>
              <a:t>Case Studies</a:t>
            </a:r>
          </a:p>
          <a:p>
            <a:pPr marL="457200" lvl="1" indent="0">
              <a:buNone/>
            </a:pPr>
            <a:endParaRPr lang="en-US" dirty="0"/>
          </a:p>
        </p:txBody>
      </p:sp>
      <p:sp>
        <p:nvSpPr>
          <p:cNvPr id="5" name="TextBox 4"/>
          <p:cNvSpPr txBox="1"/>
          <p:nvPr/>
        </p:nvSpPr>
        <p:spPr>
          <a:xfrm>
            <a:off x="2488360" y="5373216"/>
            <a:ext cx="4995150" cy="461665"/>
          </a:xfrm>
          <a:prstGeom prst="rect">
            <a:avLst/>
          </a:prstGeom>
          <a:noFill/>
        </p:spPr>
        <p:txBody>
          <a:bodyPr wrap="none" rtlCol="0">
            <a:spAutoFit/>
          </a:bodyPr>
          <a:lstStyle/>
          <a:p>
            <a:pPr marL="285750" indent="-285750">
              <a:buFont typeface="Wingdings" panose="05000000000000000000" pitchFamily="2" charset="2"/>
              <a:buChar char="§"/>
            </a:pPr>
            <a:r>
              <a:rPr lang="en-US" sz="2400" dirty="0"/>
              <a:t>Artifact/Archive Analysis (“mining”!)</a:t>
            </a:r>
          </a:p>
        </p:txBody>
      </p:sp>
    </p:spTree>
    <p:extLst>
      <p:ext uri="{BB962C8B-B14F-4D97-AF65-F5344CB8AC3E}">
        <p14:creationId xmlns:p14="http://schemas.microsoft.com/office/powerpoint/2010/main" val="7079662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3600" dirty="0"/>
              <a:t>No method is perfect !</a:t>
            </a:r>
          </a:p>
          <a:p>
            <a:r>
              <a:rPr lang="en-US" sz="3600" dirty="0"/>
              <a:t>Don’t get hung up on methodological purity !</a:t>
            </a:r>
          </a:p>
          <a:p>
            <a:r>
              <a:rPr lang="en-US" sz="3600" dirty="0"/>
              <a:t>Pick something and get on with it !</a:t>
            </a:r>
          </a:p>
          <a:p>
            <a:r>
              <a:rPr lang="en-US" sz="3600" dirty="0"/>
              <a:t>Some knowledge is better than none !</a:t>
            </a:r>
          </a:p>
        </p:txBody>
      </p:sp>
      <p:sp>
        <p:nvSpPr>
          <p:cNvPr id="3" name="Title 2"/>
          <p:cNvSpPr>
            <a:spLocks noGrp="1"/>
          </p:cNvSpPr>
          <p:nvPr>
            <p:ph type="title"/>
          </p:nvPr>
        </p:nvSpPr>
        <p:spPr/>
        <p:txBody>
          <a:bodyPr>
            <a:normAutofit/>
          </a:bodyPr>
          <a:lstStyle/>
          <a:p>
            <a:r>
              <a:rPr lang="en-US" dirty="0"/>
              <a:t>Warning</a:t>
            </a:r>
          </a:p>
        </p:txBody>
      </p:sp>
    </p:spTree>
    <p:extLst>
      <p:ext uri="{BB962C8B-B14F-4D97-AF65-F5344CB8AC3E}">
        <p14:creationId xmlns:p14="http://schemas.microsoft.com/office/powerpoint/2010/main" val="5141060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n-GB" sz="2000" dirty="0"/>
              <a:t>Ahmad </a:t>
            </a:r>
            <a:r>
              <a:rPr lang="en-GB" sz="2000" dirty="0" err="1"/>
              <a:t>Nauman</a:t>
            </a:r>
            <a:r>
              <a:rPr lang="en-GB" sz="2000" dirty="0"/>
              <a:t> Ghazi, Kai Petersen, Sri Sai Vijay Raj Reddy, </a:t>
            </a:r>
            <a:r>
              <a:rPr lang="en-GB" sz="2000" dirty="0" err="1"/>
              <a:t>Harini</a:t>
            </a:r>
            <a:r>
              <a:rPr lang="en-GB" sz="2000" dirty="0"/>
              <a:t> </a:t>
            </a:r>
            <a:r>
              <a:rPr lang="en-GB" sz="2000" dirty="0" err="1"/>
              <a:t>Nekkanti</a:t>
            </a:r>
            <a:r>
              <a:rPr lang="en-GB" sz="2000" dirty="0"/>
              <a:t>, </a:t>
            </a:r>
            <a:r>
              <a:rPr lang="en-GB" sz="2400" dirty="0">
                <a:solidFill>
                  <a:srgbClr val="3333FF"/>
                </a:solidFill>
              </a:rPr>
              <a:t>Survey research in software engineering: problems and strategies</a:t>
            </a:r>
            <a:r>
              <a:rPr lang="en-GB" sz="2000" dirty="0"/>
              <a:t>, Preprint submitted to e-</a:t>
            </a:r>
            <a:r>
              <a:rPr lang="en-GB" sz="2000" dirty="0" err="1"/>
              <a:t>Informatica</a:t>
            </a:r>
            <a:r>
              <a:rPr lang="en-GB" sz="2000" dirty="0"/>
              <a:t> Software Engineering Journal, February 2017</a:t>
            </a:r>
          </a:p>
          <a:p>
            <a:endParaRPr lang="en-GB" sz="2000" dirty="0"/>
          </a:p>
          <a:p>
            <a:r>
              <a:rPr lang="en-GB" sz="2000" dirty="0"/>
              <a:t>Should be studied carefully.</a:t>
            </a:r>
          </a:p>
          <a:p>
            <a:r>
              <a:rPr lang="en-GB" sz="2000" dirty="0"/>
              <a:t>Seek to understand terms not explained in the lecture, </a:t>
            </a:r>
            <a:r>
              <a:rPr lang="en-GB" sz="1800" dirty="0"/>
              <a:t>i.e. sampling,</a:t>
            </a:r>
          </a:p>
          <a:p>
            <a:pPr lvl="1"/>
            <a:r>
              <a:rPr lang="en-US" sz="1800" dirty="0"/>
              <a:t>Probabilistic sampling techniques:</a:t>
            </a:r>
          </a:p>
          <a:p>
            <a:pPr lvl="2"/>
            <a:r>
              <a:rPr lang="en-US" sz="1600" dirty="0"/>
              <a:t>Random Sampling</a:t>
            </a:r>
          </a:p>
          <a:p>
            <a:pPr lvl="2"/>
            <a:r>
              <a:rPr lang="en-US" sz="1600" dirty="0"/>
              <a:t>Systematic Sampling</a:t>
            </a:r>
          </a:p>
          <a:p>
            <a:pPr lvl="2"/>
            <a:r>
              <a:rPr lang="en-US" sz="1600" dirty="0"/>
              <a:t>Stratified Sampling</a:t>
            </a:r>
          </a:p>
          <a:p>
            <a:pPr lvl="1"/>
            <a:r>
              <a:rPr lang="en-US" sz="1800" dirty="0"/>
              <a:t>Non-probabilistic Sampling</a:t>
            </a:r>
          </a:p>
          <a:p>
            <a:pPr lvl="2"/>
            <a:r>
              <a:rPr lang="en-US" sz="1800" dirty="0"/>
              <a:t>Convenience Sampling  &amp;  Judgment Sampling</a:t>
            </a:r>
          </a:p>
          <a:p>
            <a:pPr lvl="2"/>
            <a:r>
              <a:rPr lang="en-US" sz="1800" dirty="0"/>
              <a:t>Quota Sampling &amp;  Snowball Sampling</a:t>
            </a:r>
          </a:p>
          <a:p>
            <a:r>
              <a:rPr lang="en-US" sz="2800" dirty="0">
                <a:solidFill>
                  <a:srgbClr val="3333FF"/>
                </a:solidFill>
              </a:rPr>
              <a:t>Be prepared to present in class next week</a:t>
            </a:r>
            <a:endParaRPr lang="en-GB" sz="2800" dirty="0">
              <a:solidFill>
                <a:srgbClr val="3333FF"/>
              </a:solidFill>
            </a:endParaRPr>
          </a:p>
          <a:p>
            <a:endParaRPr lang="en-GB" sz="2000" dirty="0"/>
          </a:p>
        </p:txBody>
      </p:sp>
      <p:sp>
        <p:nvSpPr>
          <p:cNvPr id="3" name="Τίτλος 2"/>
          <p:cNvSpPr>
            <a:spLocks noGrp="1"/>
          </p:cNvSpPr>
          <p:nvPr>
            <p:ph type="title"/>
          </p:nvPr>
        </p:nvSpPr>
        <p:spPr/>
        <p:txBody>
          <a:bodyPr/>
          <a:lstStyle/>
          <a:p>
            <a:r>
              <a:rPr lang="en-US" dirty="0"/>
              <a:t>Homework for next </a:t>
            </a:r>
            <a:r>
              <a:rPr lang="en-GB" dirty="0"/>
              <a:t>week (lecture)</a:t>
            </a:r>
            <a:endParaRPr lang="el-GR" dirty="0"/>
          </a:p>
        </p:txBody>
      </p:sp>
    </p:spTree>
    <p:extLst>
      <p:ext uri="{BB962C8B-B14F-4D97-AF65-F5344CB8AC3E}">
        <p14:creationId xmlns:p14="http://schemas.microsoft.com/office/powerpoint/2010/main" val="41599559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Τίτλος 1"/>
          <p:cNvSpPr>
            <a:spLocks noGrp="1"/>
          </p:cNvSpPr>
          <p:nvPr>
            <p:ph type="title"/>
          </p:nvPr>
        </p:nvSpPr>
        <p:spPr>
          <a:xfrm>
            <a:off x="457200" y="274638"/>
            <a:ext cx="8218488" cy="1066800"/>
          </a:xfrm>
        </p:spPr>
        <p:txBody>
          <a:bodyPr/>
          <a:lstStyle/>
          <a:p>
            <a:pPr eaLnBrk="1" hangingPunct="1"/>
            <a:r>
              <a:rPr lang="en-US"/>
              <a:t>Q &amp; A</a:t>
            </a:r>
            <a:endParaRPr lang="el-GR"/>
          </a:p>
        </p:txBody>
      </p:sp>
      <p:pic>
        <p:nvPicPr>
          <p:cNvPr id="78851" name="Picture 9" descr="AMCONFUS"/>
          <p:cNvPicPr>
            <a:picLocks noChangeAspect="1" noChangeArrowheads="1"/>
          </p:cNvPicPr>
          <p:nvPr/>
        </p:nvPicPr>
        <p:blipFill>
          <a:blip r:embed="rId2" cstate="print"/>
          <a:srcRect/>
          <a:stretch>
            <a:fillRect/>
          </a:stretch>
        </p:blipFill>
        <p:spPr bwMode="auto">
          <a:xfrm>
            <a:off x="3419475" y="2205038"/>
            <a:ext cx="1857375" cy="3995737"/>
          </a:xfrm>
          <a:prstGeom prst="rect">
            <a:avLst/>
          </a:prstGeom>
          <a:noFill/>
          <a:ln w="9525">
            <a:noFill/>
            <a:miter lim="800000"/>
            <a:headEnd/>
            <a:tailEnd/>
          </a:ln>
        </p:spPr>
      </p:pic>
      <p:sp>
        <p:nvSpPr>
          <p:cNvPr id="2" name="Θέση αριθμού διαφάνειας 1"/>
          <p:cNvSpPr>
            <a:spLocks noGrp="1"/>
          </p:cNvSpPr>
          <p:nvPr>
            <p:ph type="sldNum" sz="quarter" idx="12"/>
          </p:nvPr>
        </p:nvSpPr>
        <p:spPr/>
        <p:txBody>
          <a:bodyPr/>
          <a:lstStyle/>
          <a:p>
            <a:pPr>
              <a:defRPr/>
            </a:pPr>
            <a:fld id="{42ED105A-4FFB-49D9-A42B-386734ADA4D1}" type="slidenum">
              <a:rPr lang="en-US" smtClean="0"/>
              <a:pPr>
                <a:defRPr/>
              </a:pPr>
              <a:t>36</a:t>
            </a:fld>
            <a:endParaRPr lang="en-US"/>
          </a:p>
        </p:txBody>
      </p:sp>
    </p:spTree>
    <p:extLst>
      <p:ext uri="{BB962C8B-B14F-4D97-AF65-F5344CB8AC3E}">
        <p14:creationId xmlns:p14="http://schemas.microsoft.com/office/powerpoint/2010/main" val="3705020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457200" y="1266031"/>
            <a:ext cx="8363272" cy="5403329"/>
          </a:xfrm>
        </p:spPr>
        <p:txBody>
          <a:bodyPr/>
          <a:lstStyle/>
          <a:p>
            <a:r>
              <a:rPr lang="en-US" sz="2800" dirty="0"/>
              <a:t>Applied research is designed to </a:t>
            </a:r>
            <a:r>
              <a:rPr lang="en-US" sz="2800" dirty="0">
                <a:solidFill>
                  <a:srgbClr val="3333FF"/>
                </a:solidFill>
              </a:rPr>
              <a:t>solve practical problems</a:t>
            </a:r>
            <a:r>
              <a:rPr lang="en-US" sz="2800" dirty="0">
                <a:solidFill>
                  <a:srgbClr val="7030A0"/>
                </a:solidFill>
              </a:rPr>
              <a:t> </a:t>
            </a:r>
            <a:r>
              <a:rPr lang="en-US" sz="2800" dirty="0"/>
              <a:t>of the modern world, rather than to acquire knowledge for knowledge's sake. </a:t>
            </a:r>
          </a:p>
          <a:p>
            <a:pPr lvl="1"/>
            <a:r>
              <a:rPr lang="en-US" sz="2000" dirty="0"/>
              <a:t>One might say that the goal of the applied scientist is to improve the human condition.</a:t>
            </a:r>
          </a:p>
          <a:p>
            <a:r>
              <a:rPr lang="en-US" sz="2800" dirty="0"/>
              <a:t>For example, applied researchers may investigate ways to:</a:t>
            </a:r>
          </a:p>
          <a:p>
            <a:pPr lvl="1"/>
            <a:r>
              <a:rPr lang="en-US" sz="2000" dirty="0"/>
              <a:t>Develop institutionally wide &amp; friendly information systems</a:t>
            </a:r>
          </a:p>
          <a:p>
            <a:pPr lvl="1"/>
            <a:r>
              <a:rPr lang="en-US" sz="2000" dirty="0"/>
              <a:t>Treat disease: predict response to treatment through AI-based models</a:t>
            </a:r>
          </a:p>
          <a:p>
            <a:pPr lvl="1"/>
            <a:r>
              <a:rPr lang="en-US" sz="2000" dirty="0"/>
              <a:t>Improve agricultural crop production</a:t>
            </a:r>
          </a:p>
          <a:p>
            <a:pPr lvl="1"/>
            <a:r>
              <a:rPr lang="en-US" sz="2000" dirty="0"/>
              <a:t>Improve the energy efficiency of homes or modes of transportation</a:t>
            </a:r>
          </a:p>
          <a:p>
            <a:endParaRPr lang="en-US" sz="2800" dirty="0"/>
          </a:p>
        </p:txBody>
      </p:sp>
      <p:sp>
        <p:nvSpPr>
          <p:cNvPr id="3" name="Τίτλος 2"/>
          <p:cNvSpPr>
            <a:spLocks noGrp="1"/>
          </p:cNvSpPr>
          <p:nvPr>
            <p:ph type="title"/>
          </p:nvPr>
        </p:nvSpPr>
        <p:spPr/>
        <p:txBody>
          <a:bodyPr/>
          <a:lstStyle/>
          <a:p>
            <a:r>
              <a:rPr lang="en-US" dirty="0"/>
              <a:t>Applied Research</a:t>
            </a:r>
            <a:endParaRPr lang="el-GR" dirty="0"/>
          </a:p>
        </p:txBody>
      </p:sp>
    </p:spTree>
    <p:extLst>
      <p:ext uri="{BB962C8B-B14F-4D97-AF65-F5344CB8AC3E}">
        <p14:creationId xmlns:p14="http://schemas.microsoft.com/office/powerpoint/2010/main" val="1140202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Type of questions are we asking</a:t>
            </a:r>
            <a:endParaRPr lang="el-GR" dirty="0"/>
          </a:p>
        </p:txBody>
      </p:sp>
      <p:sp>
        <p:nvSpPr>
          <p:cNvPr id="3" name="Θέση περιεχομένου 2"/>
          <p:cNvSpPr>
            <a:spLocks noGrp="1"/>
          </p:cNvSpPr>
          <p:nvPr>
            <p:ph sz="half" idx="1"/>
          </p:nvPr>
        </p:nvSpPr>
        <p:spPr>
          <a:xfrm>
            <a:off x="609600" y="1426941"/>
            <a:ext cx="3890392" cy="2808312"/>
          </a:xfrm>
          <a:solidFill>
            <a:schemeClr val="bg1">
              <a:lumMod val="95000"/>
            </a:schemeClr>
          </a:solidFill>
        </p:spPr>
        <p:txBody>
          <a:bodyPr/>
          <a:lstStyle/>
          <a:p>
            <a:r>
              <a:rPr lang="en-GB" sz="1800" dirty="0">
                <a:solidFill>
                  <a:srgbClr val="002060"/>
                </a:solidFill>
              </a:rPr>
              <a:t>Existence</a:t>
            </a:r>
          </a:p>
          <a:p>
            <a:pPr lvl="1"/>
            <a:r>
              <a:rPr lang="en-GB" sz="1400" dirty="0"/>
              <a:t>Does X exist?</a:t>
            </a:r>
          </a:p>
          <a:p>
            <a:r>
              <a:rPr lang="en-GB" sz="1800" dirty="0">
                <a:solidFill>
                  <a:srgbClr val="002060"/>
                </a:solidFill>
              </a:rPr>
              <a:t>Description &amp; Classification</a:t>
            </a:r>
          </a:p>
          <a:p>
            <a:pPr lvl="1"/>
            <a:r>
              <a:rPr lang="en-GB" sz="1400" dirty="0"/>
              <a:t>What is X like?</a:t>
            </a:r>
          </a:p>
          <a:p>
            <a:pPr lvl="1"/>
            <a:r>
              <a:rPr lang="en-GB" sz="1400" dirty="0"/>
              <a:t>What are its properties?</a:t>
            </a:r>
          </a:p>
          <a:p>
            <a:pPr lvl="1"/>
            <a:r>
              <a:rPr lang="en-US" sz="1400" dirty="0"/>
              <a:t>How can it be categorized?</a:t>
            </a:r>
          </a:p>
          <a:p>
            <a:pPr lvl="1"/>
            <a:r>
              <a:rPr lang="en-US" sz="1400" dirty="0"/>
              <a:t>How can we measure it?</a:t>
            </a:r>
          </a:p>
          <a:p>
            <a:pPr lvl="1"/>
            <a:r>
              <a:rPr lang="en-GB" sz="1400" dirty="0"/>
              <a:t>What are its components?</a:t>
            </a:r>
          </a:p>
          <a:p>
            <a:r>
              <a:rPr lang="en-GB" sz="1800" dirty="0">
                <a:solidFill>
                  <a:srgbClr val="002060"/>
                </a:solidFill>
              </a:rPr>
              <a:t>Descriptive-Comparative</a:t>
            </a:r>
          </a:p>
          <a:p>
            <a:pPr lvl="1"/>
            <a:r>
              <a:rPr lang="en-US" sz="1400" dirty="0">
                <a:solidFill>
                  <a:srgbClr val="002060"/>
                </a:solidFill>
              </a:rPr>
              <a:t>How does X differ from Y?</a:t>
            </a:r>
          </a:p>
        </p:txBody>
      </p:sp>
      <p:sp>
        <p:nvSpPr>
          <p:cNvPr id="4" name="Θέση περιεχομένου 3"/>
          <p:cNvSpPr>
            <a:spLocks noGrp="1"/>
          </p:cNvSpPr>
          <p:nvPr>
            <p:ph sz="half" idx="2"/>
          </p:nvPr>
        </p:nvSpPr>
        <p:spPr>
          <a:xfrm>
            <a:off x="4663189" y="1402554"/>
            <a:ext cx="4038600" cy="1152128"/>
          </a:xfrm>
          <a:solidFill>
            <a:schemeClr val="accent3">
              <a:lumMod val="40000"/>
              <a:lumOff val="60000"/>
            </a:schemeClr>
          </a:solidFill>
        </p:spPr>
        <p:txBody>
          <a:bodyPr/>
          <a:lstStyle/>
          <a:p>
            <a:r>
              <a:rPr lang="en-GB" sz="1800" dirty="0">
                <a:solidFill>
                  <a:srgbClr val="002060"/>
                </a:solidFill>
              </a:rPr>
              <a:t>Relationship</a:t>
            </a:r>
          </a:p>
          <a:p>
            <a:pPr lvl="1"/>
            <a:r>
              <a:rPr lang="en-US" sz="1400" dirty="0"/>
              <a:t>Are X and Y related?</a:t>
            </a:r>
          </a:p>
          <a:p>
            <a:pPr lvl="1"/>
            <a:r>
              <a:rPr lang="en-US" sz="1400" dirty="0"/>
              <a:t>Do occurrences of X correlate with </a:t>
            </a:r>
            <a:r>
              <a:rPr lang="en-GB" sz="1400" dirty="0"/>
              <a:t>occurrences of Y?</a:t>
            </a:r>
          </a:p>
        </p:txBody>
      </p:sp>
      <p:sp>
        <p:nvSpPr>
          <p:cNvPr id="5" name="Θέση περιεχομένου 2"/>
          <p:cNvSpPr txBox="1">
            <a:spLocks/>
          </p:cNvSpPr>
          <p:nvPr/>
        </p:nvSpPr>
        <p:spPr bwMode="auto">
          <a:xfrm>
            <a:off x="603485" y="4221088"/>
            <a:ext cx="3896507" cy="2079848"/>
          </a:xfrm>
          <a:prstGeom prst="rect">
            <a:avLst/>
          </a:prstGeom>
          <a:solidFill>
            <a:schemeClr val="accent1">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lvl1pPr marL="447675" indent="-447675" algn="l" rtl="0" eaLnBrk="0" fontAlgn="base" hangingPunct="0">
              <a:spcBef>
                <a:spcPct val="20000"/>
              </a:spcBef>
              <a:spcAft>
                <a:spcPct val="0"/>
              </a:spcAft>
              <a:buClr>
                <a:schemeClr val="accent6">
                  <a:lumMod val="75000"/>
                </a:schemeClr>
              </a:buClr>
              <a:buFont typeface="Wingdings" pitchFamily="2" charset="2"/>
              <a:buChar char="v"/>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lumMod val="75000"/>
                </a:schemeClr>
              </a:buClr>
              <a:buFont typeface="Wingdings" pitchFamily="2" charset="2"/>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Wingdings" pitchFamily="2" charset="2"/>
              <a:buChar char="ü"/>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r>
              <a:rPr lang="en-GB" sz="1800" dirty="0">
                <a:solidFill>
                  <a:srgbClr val="002060"/>
                </a:solidFill>
              </a:rPr>
              <a:t>Frequency and Distribution</a:t>
            </a:r>
          </a:p>
          <a:p>
            <a:pPr lvl="1"/>
            <a:r>
              <a:rPr lang="en-US" sz="1400" dirty="0"/>
              <a:t>How often does X occur?</a:t>
            </a:r>
          </a:p>
          <a:p>
            <a:pPr lvl="1"/>
            <a:r>
              <a:rPr lang="en-US" sz="1400" dirty="0"/>
              <a:t>What is an average amount of X?</a:t>
            </a:r>
          </a:p>
          <a:p>
            <a:r>
              <a:rPr lang="en-GB" sz="1800" dirty="0">
                <a:solidFill>
                  <a:srgbClr val="002060"/>
                </a:solidFill>
              </a:rPr>
              <a:t>Descriptive-Process</a:t>
            </a:r>
          </a:p>
          <a:p>
            <a:pPr lvl="1"/>
            <a:r>
              <a:rPr lang="en-US" sz="1400" dirty="0"/>
              <a:t>How does X normally work?</a:t>
            </a:r>
          </a:p>
          <a:p>
            <a:pPr lvl="1"/>
            <a:r>
              <a:rPr lang="en-US" sz="1400" dirty="0"/>
              <a:t>By what process does X happen?</a:t>
            </a:r>
          </a:p>
          <a:p>
            <a:pPr lvl="1"/>
            <a:r>
              <a:rPr lang="en-US" sz="1400" dirty="0"/>
              <a:t>What are the steps as X evolves?</a:t>
            </a:r>
          </a:p>
        </p:txBody>
      </p:sp>
      <p:sp>
        <p:nvSpPr>
          <p:cNvPr id="6" name="Θέση περιεχομένου 3"/>
          <p:cNvSpPr txBox="1">
            <a:spLocks/>
          </p:cNvSpPr>
          <p:nvPr/>
        </p:nvSpPr>
        <p:spPr bwMode="auto">
          <a:xfrm>
            <a:off x="4664599" y="2555851"/>
            <a:ext cx="4038600" cy="2664296"/>
          </a:xfrm>
          <a:prstGeom prst="rect">
            <a:avLst/>
          </a:prstGeom>
          <a:solidFill>
            <a:schemeClr val="accent5">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lvl1pPr marL="447675" indent="-447675" algn="l" rtl="0" eaLnBrk="0" fontAlgn="base" hangingPunct="0">
              <a:spcBef>
                <a:spcPct val="20000"/>
              </a:spcBef>
              <a:spcAft>
                <a:spcPct val="0"/>
              </a:spcAft>
              <a:buClr>
                <a:schemeClr val="accent6">
                  <a:lumMod val="75000"/>
                </a:schemeClr>
              </a:buClr>
              <a:buFont typeface="Wingdings" pitchFamily="2" charset="2"/>
              <a:buChar char="v"/>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lumMod val="75000"/>
                </a:schemeClr>
              </a:buClr>
              <a:buFont typeface="Wingdings" pitchFamily="2" charset="2"/>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Wingdings" pitchFamily="2" charset="2"/>
              <a:buChar char="ü"/>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r>
              <a:rPr lang="en-GB" sz="1800" dirty="0"/>
              <a:t>Causality</a:t>
            </a:r>
          </a:p>
          <a:p>
            <a:pPr lvl="1"/>
            <a:r>
              <a:rPr lang="en-GB" sz="1400" dirty="0"/>
              <a:t>Does X cause Y?</a:t>
            </a:r>
          </a:p>
          <a:p>
            <a:pPr lvl="1"/>
            <a:r>
              <a:rPr lang="en-GB" sz="1400" dirty="0"/>
              <a:t>Does X prevent Y?</a:t>
            </a:r>
          </a:p>
          <a:p>
            <a:pPr lvl="1"/>
            <a:r>
              <a:rPr lang="en-GB" sz="1400" dirty="0"/>
              <a:t>What causes X?</a:t>
            </a:r>
          </a:p>
          <a:p>
            <a:pPr lvl="1"/>
            <a:r>
              <a:rPr lang="en-US" sz="1400" dirty="0"/>
              <a:t>What effect does X have on Y?</a:t>
            </a:r>
          </a:p>
          <a:p>
            <a:r>
              <a:rPr lang="en-GB" sz="1800" dirty="0">
                <a:solidFill>
                  <a:srgbClr val="002060"/>
                </a:solidFill>
              </a:rPr>
              <a:t>Causality-Comparative</a:t>
            </a:r>
          </a:p>
          <a:p>
            <a:pPr lvl="1"/>
            <a:r>
              <a:rPr lang="en-US" sz="1400" dirty="0"/>
              <a:t>Does X cause more Y than does Z?</a:t>
            </a:r>
          </a:p>
          <a:p>
            <a:pPr lvl="1"/>
            <a:r>
              <a:rPr lang="en-US" sz="1400" dirty="0"/>
              <a:t>Is X better at preventing Y than is Z?</a:t>
            </a:r>
          </a:p>
          <a:p>
            <a:pPr lvl="1"/>
            <a:r>
              <a:rPr lang="en-US" sz="1400" dirty="0"/>
              <a:t>Does X cause more Y than does Z under one condition but not others?</a:t>
            </a:r>
          </a:p>
        </p:txBody>
      </p:sp>
      <p:sp>
        <p:nvSpPr>
          <p:cNvPr id="7" name="Θέση περιεχομένου 3"/>
          <p:cNvSpPr txBox="1">
            <a:spLocks/>
          </p:cNvSpPr>
          <p:nvPr/>
        </p:nvSpPr>
        <p:spPr bwMode="auto">
          <a:xfrm>
            <a:off x="4663189" y="5229200"/>
            <a:ext cx="4038600" cy="1080120"/>
          </a:xfrm>
          <a:prstGeom prst="rect">
            <a:avLst/>
          </a:prstGeom>
          <a:solidFill>
            <a:schemeClr val="accent6">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lvl1pPr marL="447675" indent="-447675" algn="l" rtl="0" eaLnBrk="0" fontAlgn="base" hangingPunct="0">
              <a:spcBef>
                <a:spcPct val="20000"/>
              </a:spcBef>
              <a:spcAft>
                <a:spcPct val="0"/>
              </a:spcAft>
              <a:buClr>
                <a:schemeClr val="accent6">
                  <a:lumMod val="75000"/>
                </a:schemeClr>
              </a:buClr>
              <a:buFont typeface="Wingdings" pitchFamily="2" charset="2"/>
              <a:buChar char="v"/>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lumMod val="75000"/>
                </a:schemeClr>
              </a:buClr>
              <a:buFont typeface="Wingdings" pitchFamily="2" charset="2"/>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Wingdings" pitchFamily="2" charset="2"/>
              <a:buChar char="ü"/>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r>
              <a:rPr lang="en-GB" sz="1800" dirty="0">
                <a:solidFill>
                  <a:srgbClr val="002060"/>
                </a:solidFill>
              </a:rPr>
              <a:t>Design</a:t>
            </a:r>
          </a:p>
          <a:p>
            <a:pPr lvl="1"/>
            <a:r>
              <a:rPr lang="en-US" sz="1400" dirty="0"/>
              <a:t>What is an effective way to achieve X?</a:t>
            </a:r>
          </a:p>
          <a:p>
            <a:pPr lvl="1"/>
            <a:r>
              <a:rPr lang="en-US" sz="1400" dirty="0"/>
              <a:t>How can we improve X?</a:t>
            </a:r>
            <a:endParaRPr lang="el-GR" sz="1400" dirty="0"/>
          </a:p>
        </p:txBody>
      </p:sp>
    </p:spTree>
    <p:extLst>
      <p:ext uri="{BB962C8B-B14F-4D97-AF65-F5344CB8AC3E}">
        <p14:creationId xmlns:p14="http://schemas.microsoft.com/office/powerpoint/2010/main" val="2209682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Classification of research based on the type of question we are asking?</a:t>
            </a:r>
            <a:endParaRPr lang="el-GR" dirty="0"/>
          </a:p>
        </p:txBody>
      </p:sp>
      <p:sp>
        <p:nvSpPr>
          <p:cNvPr id="3" name="Θέση περιεχομένου 2"/>
          <p:cNvSpPr>
            <a:spLocks noGrp="1"/>
          </p:cNvSpPr>
          <p:nvPr>
            <p:ph sz="half" idx="1"/>
          </p:nvPr>
        </p:nvSpPr>
        <p:spPr>
          <a:xfrm>
            <a:off x="609600" y="1426941"/>
            <a:ext cx="3890392" cy="2808312"/>
          </a:xfrm>
          <a:solidFill>
            <a:schemeClr val="bg1">
              <a:lumMod val="95000"/>
            </a:schemeClr>
          </a:solidFill>
        </p:spPr>
        <p:txBody>
          <a:bodyPr/>
          <a:lstStyle/>
          <a:p>
            <a:r>
              <a:rPr lang="en-GB" sz="1800" dirty="0">
                <a:solidFill>
                  <a:srgbClr val="002060"/>
                </a:solidFill>
              </a:rPr>
              <a:t>Existence</a:t>
            </a:r>
          </a:p>
          <a:p>
            <a:pPr lvl="1"/>
            <a:r>
              <a:rPr lang="en-GB" sz="1400" dirty="0"/>
              <a:t>Does X exist?</a:t>
            </a:r>
          </a:p>
          <a:p>
            <a:r>
              <a:rPr lang="en-GB" sz="1800" dirty="0">
                <a:solidFill>
                  <a:srgbClr val="002060"/>
                </a:solidFill>
              </a:rPr>
              <a:t>Description &amp; Classification</a:t>
            </a:r>
          </a:p>
          <a:p>
            <a:pPr lvl="1"/>
            <a:r>
              <a:rPr lang="en-GB" sz="1400" dirty="0"/>
              <a:t>What is X like?</a:t>
            </a:r>
          </a:p>
          <a:p>
            <a:pPr lvl="1"/>
            <a:r>
              <a:rPr lang="en-GB" sz="1400" dirty="0"/>
              <a:t>What are its properties?</a:t>
            </a:r>
          </a:p>
          <a:p>
            <a:pPr lvl="1"/>
            <a:r>
              <a:rPr lang="en-US" sz="1400" dirty="0"/>
              <a:t>How can it be categorized?</a:t>
            </a:r>
          </a:p>
          <a:p>
            <a:pPr lvl="1"/>
            <a:r>
              <a:rPr lang="en-US" sz="1400" dirty="0"/>
              <a:t>How can we measure it?</a:t>
            </a:r>
          </a:p>
          <a:p>
            <a:pPr lvl="1"/>
            <a:r>
              <a:rPr lang="en-GB" sz="1400" dirty="0"/>
              <a:t>What are its components?</a:t>
            </a:r>
          </a:p>
          <a:p>
            <a:r>
              <a:rPr lang="en-GB" sz="1800" dirty="0">
                <a:solidFill>
                  <a:srgbClr val="002060"/>
                </a:solidFill>
              </a:rPr>
              <a:t>Descriptive-Comparative</a:t>
            </a:r>
          </a:p>
          <a:p>
            <a:pPr lvl="1"/>
            <a:r>
              <a:rPr lang="en-US" sz="1400" dirty="0">
                <a:solidFill>
                  <a:srgbClr val="002060"/>
                </a:solidFill>
              </a:rPr>
              <a:t>How does X differ from Y?</a:t>
            </a:r>
          </a:p>
        </p:txBody>
      </p:sp>
      <p:sp>
        <p:nvSpPr>
          <p:cNvPr id="4" name="Θέση περιεχομένου 3"/>
          <p:cNvSpPr>
            <a:spLocks noGrp="1"/>
          </p:cNvSpPr>
          <p:nvPr>
            <p:ph sz="half" idx="2"/>
          </p:nvPr>
        </p:nvSpPr>
        <p:spPr>
          <a:xfrm>
            <a:off x="4663189" y="1402554"/>
            <a:ext cx="4038600" cy="1152128"/>
          </a:xfrm>
          <a:solidFill>
            <a:schemeClr val="accent3">
              <a:lumMod val="40000"/>
              <a:lumOff val="60000"/>
            </a:schemeClr>
          </a:solidFill>
        </p:spPr>
        <p:txBody>
          <a:bodyPr/>
          <a:lstStyle/>
          <a:p>
            <a:r>
              <a:rPr lang="en-GB" sz="1800" dirty="0">
                <a:solidFill>
                  <a:srgbClr val="002060"/>
                </a:solidFill>
              </a:rPr>
              <a:t>Relationship</a:t>
            </a:r>
          </a:p>
          <a:p>
            <a:pPr lvl="1"/>
            <a:r>
              <a:rPr lang="en-US" sz="1400" dirty="0"/>
              <a:t>Are X and Y related?</a:t>
            </a:r>
          </a:p>
          <a:p>
            <a:pPr lvl="1"/>
            <a:r>
              <a:rPr lang="en-US" sz="1400" dirty="0"/>
              <a:t>Do occurrences of X correlate with </a:t>
            </a:r>
            <a:r>
              <a:rPr lang="en-GB" sz="1400" dirty="0"/>
              <a:t>occurrences of Y?</a:t>
            </a:r>
          </a:p>
        </p:txBody>
      </p:sp>
      <p:sp>
        <p:nvSpPr>
          <p:cNvPr id="5" name="Θέση περιεχομένου 2"/>
          <p:cNvSpPr txBox="1">
            <a:spLocks/>
          </p:cNvSpPr>
          <p:nvPr/>
        </p:nvSpPr>
        <p:spPr bwMode="auto">
          <a:xfrm>
            <a:off x="603485" y="4221088"/>
            <a:ext cx="3896507" cy="2079848"/>
          </a:xfrm>
          <a:prstGeom prst="rect">
            <a:avLst/>
          </a:prstGeom>
          <a:solidFill>
            <a:schemeClr val="accent1">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lvl1pPr marL="447675" indent="-447675" algn="l" rtl="0" eaLnBrk="0" fontAlgn="base" hangingPunct="0">
              <a:spcBef>
                <a:spcPct val="20000"/>
              </a:spcBef>
              <a:spcAft>
                <a:spcPct val="0"/>
              </a:spcAft>
              <a:buClr>
                <a:schemeClr val="accent6">
                  <a:lumMod val="75000"/>
                </a:schemeClr>
              </a:buClr>
              <a:buFont typeface="Wingdings" pitchFamily="2" charset="2"/>
              <a:buChar char="v"/>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lumMod val="75000"/>
                </a:schemeClr>
              </a:buClr>
              <a:buFont typeface="Wingdings" pitchFamily="2" charset="2"/>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Wingdings" pitchFamily="2" charset="2"/>
              <a:buChar char="ü"/>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r>
              <a:rPr lang="en-GB" sz="1800" dirty="0">
                <a:solidFill>
                  <a:srgbClr val="002060"/>
                </a:solidFill>
              </a:rPr>
              <a:t>Frequency and Distribution</a:t>
            </a:r>
          </a:p>
          <a:p>
            <a:pPr lvl="1"/>
            <a:r>
              <a:rPr lang="en-US" sz="1400" dirty="0"/>
              <a:t>How often does X occur?</a:t>
            </a:r>
          </a:p>
          <a:p>
            <a:pPr lvl="1"/>
            <a:r>
              <a:rPr lang="en-US" sz="1400" dirty="0"/>
              <a:t>What is an average amount of X?</a:t>
            </a:r>
          </a:p>
          <a:p>
            <a:r>
              <a:rPr lang="en-GB" sz="1800" dirty="0">
                <a:solidFill>
                  <a:srgbClr val="002060"/>
                </a:solidFill>
              </a:rPr>
              <a:t>Descriptive-Process</a:t>
            </a:r>
          </a:p>
          <a:p>
            <a:pPr lvl="1"/>
            <a:r>
              <a:rPr lang="en-US" sz="1400" dirty="0"/>
              <a:t>How does X normally work?</a:t>
            </a:r>
          </a:p>
          <a:p>
            <a:pPr lvl="1"/>
            <a:r>
              <a:rPr lang="en-US" sz="1400" dirty="0"/>
              <a:t>By what process does X happen?</a:t>
            </a:r>
          </a:p>
          <a:p>
            <a:pPr lvl="1"/>
            <a:r>
              <a:rPr lang="en-US" sz="1400" dirty="0"/>
              <a:t>What are the steps as X evolves?</a:t>
            </a:r>
          </a:p>
        </p:txBody>
      </p:sp>
      <p:sp>
        <p:nvSpPr>
          <p:cNvPr id="6" name="Θέση περιεχομένου 3"/>
          <p:cNvSpPr txBox="1">
            <a:spLocks/>
          </p:cNvSpPr>
          <p:nvPr/>
        </p:nvSpPr>
        <p:spPr bwMode="auto">
          <a:xfrm>
            <a:off x="4664599" y="2555851"/>
            <a:ext cx="4038600" cy="2664296"/>
          </a:xfrm>
          <a:prstGeom prst="rect">
            <a:avLst/>
          </a:prstGeom>
          <a:solidFill>
            <a:schemeClr val="accent5">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lvl1pPr marL="447675" indent="-447675" algn="l" rtl="0" eaLnBrk="0" fontAlgn="base" hangingPunct="0">
              <a:spcBef>
                <a:spcPct val="20000"/>
              </a:spcBef>
              <a:spcAft>
                <a:spcPct val="0"/>
              </a:spcAft>
              <a:buClr>
                <a:schemeClr val="accent6">
                  <a:lumMod val="75000"/>
                </a:schemeClr>
              </a:buClr>
              <a:buFont typeface="Wingdings" pitchFamily="2" charset="2"/>
              <a:buChar char="v"/>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lumMod val="75000"/>
                </a:schemeClr>
              </a:buClr>
              <a:buFont typeface="Wingdings" pitchFamily="2" charset="2"/>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Wingdings" pitchFamily="2" charset="2"/>
              <a:buChar char="ü"/>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r>
              <a:rPr lang="en-GB" sz="1800" dirty="0"/>
              <a:t>Causality</a:t>
            </a:r>
          </a:p>
          <a:p>
            <a:pPr lvl="1"/>
            <a:r>
              <a:rPr lang="en-GB" sz="1400" dirty="0"/>
              <a:t>Does X cause Y?</a:t>
            </a:r>
          </a:p>
          <a:p>
            <a:pPr lvl="1"/>
            <a:r>
              <a:rPr lang="en-GB" sz="1400" dirty="0"/>
              <a:t>Does X prevent Y?</a:t>
            </a:r>
          </a:p>
          <a:p>
            <a:pPr lvl="1"/>
            <a:r>
              <a:rPr lang="en-GB" sz="1400" dirty="0"/>
              <a:t>What causes X?</a:t>
            </a:r>
          </a:p>
          <a:p>
            <a:pPr lvl="1"/>
            <a:r>
              <a:rPr lang="en-US" sz="1400" dirty="0"/>
              <a:t>What effect does X have on Y?</a:t>
            </a:r>
          </a:p>
          <a:p>
            <a:r>
              <a:rPr lang="en-GB" sz="1800" dirty="0">
                <a:solidFill>
                  <a:srgbClr val="002060"/>
                </a:solidFill>
              </a:rPr>
              <a:t>Causality-Comparative</a:t>
            </a:r>
          </a:p>
          <a:p>
            <a:pPr lvl="1"/>
            <a:r>
              <a:rPr lang="en-US" sz="1400" dirty="0"/>
              <a:t>Does X cause more Y than does Z?</a:t>
            </a:r>
          </a:p>
          <a:p>
            <a:pPr lvl="1"/>
            <a:r>
              <a:rPr lang="en-US" sz="1400" dirty="0"/>
              <a:t>Is X better at preventing Y than is Z?</a:t>
            </a:r>
          </a:p>
          <a:p>
            <a:pPr lvl="1"/>
            <a:r>
              <a:rPr lang="en-US" sz="1400" dirty="0"/>
              <a:t>Does X cause more Y than does Z under one condition but not others?</a:t>
            </a:r>
          </a:p>
        </p:txBody>
      </p:sp>
      <p:sp>
        <p:nvSpPr>
          <p:cNvPr id="7" name="Θέση περιεχομένου 3"/>
          <p:cNvSpPr txBox="1">
            <a:spLocks/>
          </p:cNvSpPr>
          <p:nvPr/>
        </p:nvSpPr>
        <p:spPr bwMode="auto">
          <a:xfrm>
            <a:off x="4663189" y="5229200"/>
            <a:ext cx="4038600" cy="1080120"/>
          </a:xfrm>
          <a:prstGeom prst="rect">
            <a:avLst/>
          </a:prstGeom>
          <a:solidFill>
            <a:schemeClr val="accent6">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lvl1pPr marL="447675" indent="-447675" algn="l" rtl="0" eaLnBrk="0" fontAlgn="base" hangingPunct="0">
              <a:spcBef>
                <a:spcPct val="20000"/>
              </a:spcBef>
              <a:spcAft>
                <a:spcPct val="0"/>
              </a:spcAft>
              <a:buClr>
                <a:schemeClr val="accent6">
                  <a:lumMod val="75000"/>
                </a:schemeClr>
              </a:buClr>
              <a:buFont typeface="Wingdings" pitchFamily="2" charset="2"/>
              <a:buChar char="v"/>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lumMod val="75000"/>
                </a:schemeClr>
              </a:buClr>
              <a:buFont typeface="Wingdings" pitchFamily="2" charset="2"/>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Wingdings" pitchFamily="2" charset="2"/>
              <a:buChar char="ü"/>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r>
              <a:rPr lang="en-GB" sz="1800" dirty="0">
                <a:solidFill>
                  <a:srgbClr val="002060"/>
                </a:solidFill>
              </a:rPr>
              <a:t>Design</a:t>
            </a:r>
          </a:p>
          <a:p>
            <a:pPr lvl="1"/>
            <a:r>
              <a:rPr lang="en-US" sz="1400" dirty="0"/>
              <a:t>What is an effective way to achieve X?</a:t>
            </a:r>
          </a:p>
          <a:p>
            <a:pPr lvl="1"/>
            <a:r>
              <a:rPr lang="en-US" sz="1400" dirty="0"/>
              <a:t>How can we improve X?</a:t>
            </a:r>
            <a:endParaRPr lang="el-GR" sz="1400" dirty="0"/>
          </a:p>
        </p:txBody>
      </p:sp>
      <p:sp>
        <p:nvSpPr>
          <p:cNvPr id="8" name="Ορθογώνιο 7"/>
          <p:cNvSpPr/>
          <p:nvPr/>
        </p:nvSpPr>
        <p:spPr>
          <a:xfrm rot="1689617">
            <a:off x="1040838" y="2439294"/>
            <a:ext cx="2816477" cy="769441"/>
          </a:xfrm>
          <a:prstGeom prst="rect">
            <a:avLst/>
          </a:prstGeom>
          <a:noFill/>
        </p:spPr>
        <p:txBody>
          <a:bodyPr wrap="none" lIns="91440" tIns="45720" rIns="91440" bIns="45720">
            <a:spAutoFit/>
          </a:bodyPr>
          <a:lstStyle/>
          <a:p>
            <a:pPr algn="ctr"/>
            <a:r>
              <a:rPr lang="en-US" sz="4400" b="0" cap="none" spc="0" dirty="0">
                <a:ln w="0"/>
                <a:solidFill>
                  <a:schemeClr val="tx1"/>
                </a:solidFill>
                <a:effectLst>
                  <a:outerShdw blurRad="38100" dist="19050" dir="2700000" algn="tl" rotWithShape="0">
                    <a:schemeClr val="dk1">
                      <a:alpha val="40000"/>
                    </a:schemeClr>
                  </a:outerShdw>
                </a:effectLst>
              </a:rPr>
              <a:t>Exploratory</a:t>
            </a:r>
            <a:endParaRPr lang="el-GR" sz="4400" b="0" cap="none" spc="0" dirty="0">
              <a:ln w="0"/>
              <a:solidFill>
                <a:schemeClr val="tx1"/>
              </a:solidFill>
              <a:effectLst>
                <a:outerShdw blurRad="38100" dist="19050" dir="2700000" algn="tl" rotWithShape="0">
                  <a:schemeClr val="dk1">
                    <a:alpha val="40000"/>
                  </a:schemeClr>
                </a:outerShdw>
              </a:effectLst>
            </a:endParaRPr>
          </a:p>
        </p:txBody>
      </p:sp>
      <p:sp>
        <p:nvSpPr>
          <p:cNvPr id="9" name="Ορθογώνιο 8"/>
          <p:cNvSpPr/>
          <p:nvPr/>
        </p:nvSpPr>
        <p:spPr>
          <a:xfrm rot="1549512">
            <a:off x="1155184" y="4342873"/>
            <a:ext cx="2900153" cy="769441"/>
          </a:xfrm>
          <a:prstGeom prst="rect">
            <a:avLst/>
          </a:prstGeom>
          <a:noFill/>
        </p:spPr>
        <p:txBody>
          <a:bodyPr wrap="none" lIns="91440" tIns="45720" rIns="91440" bIns="45720">
            <a:spAutoFit/>
          </a:bodyPr>
          <a:lstStyle/>
          <a:p>
            <a:pPr algn="ctr"/>
            <a:r>
              <a:rPr lang="en-US" sz="4400" b="0" cap="none" spc="0" dirty="0">
                <a:ln w="0"/>
                <a:solidFill>
                  <a:schemeClr val="tx1"/>
                </a:solidFill>
                <a:effectLst>
                  <a:outerShdw blurRad="38100" dist="19050" dir="2700000" algn="tl" rotWithShape="0">
                    <a:schemeClr val="dk1">
                      <a:alpha val="40000"/>
                    </a:schemeClr>
                  </a:outerShdw>
                </a:effectLst>
              </a:rPr>
              <a:t>Explanatory</a:t>
            </a:r>
            <a:endParaRPr lang="el-GR" sz="4400" b="0" cap="none" spc="0" dirty="0">
              <a:ln w="0"/>
              <a:solidFill>
                <a:schemeClr val="tx1"/>
              </a:solidFill>
              <a:effectLst>
                <a:outerShdw blurRad="38100" dist="19050" dir="2700000" algn="tl" rotWithShape="0">
                  <a:schemeClr val="dk1">
                    <a:alpha val="40000"/>
                  </a:schemeClr>
                </a:outerShdw>
              </a:effectLst>
            </a:endParaRPr>
          </a:p>
        </p:txBody>
      </p:sp>
      <p:sp>
        <p:nvSpPr>
          <p:cNvPr id="10" name="Ορθογώνιο 9"/>
          <p:cNvSpPr/>
          <p:nvPr/>
        </p:nvSpPr>
        <p:spPr>
          <a:xfrm rot="1135867">
            <a:off x="5420893" y="1522359"/>
            <a:ext cx="2523191" cy="707886"/>
          </a:xfrm>
          <a:prstGeom prst="rect">
            <a:avLst/>
          </a:prstGeom>
          <a:noFill/>
        </p:spPr>
        <p:txBody>
          <a:bodyPr wrap="none" lIns="91440" tIns="45720" rIns="91440" bIns="45720">
            <a:spAutoFit/>
          </a:bodyPr>
          <a:lstStyle/>
          <a:p>
            <a:pPr algn="ctr"/>
            <a:r>
              <a:rPr lang="en-US" sz="4000" b="0" cap="none" spc="0" dirty="0">
                <a:ln w="0"/>
                <a:solidFill>
                  <a:schemeClr val="tx1"/>
                </a:solidFill>
                <a:effectLst>
                  <a:outerShdw blurRad="38100" dist="19050" dir="2700000" algn="tl" rotWithShape="0">
                    <a:schemeClr val="dk1">
                      <a:alpha val="40000"/>
                    </a:schemeClr>
                  </a:outerShdw>
                </a:effectLst>
              </a:rPr>
              <a:t>Correlation</a:t>
            </a:r>
            <a:endParaRPr lang="el-GR" sz="4000" b="0" cap="none" spc="0" dirty="0">
              <a:ln w="0"/>
              <a:solidFill>
                <a:schemeClr val="tx1"/>
              </a:solidFill>
              <a:effectLst>
                <a:outerShdw blurRad="38100" dist="19050" dir="2700000" algn="tl" rotWithShape="0">
                  <a:schemeClr val="dk1">
                    <a:alpha val="40000"/>
                  </a:schemeClr>
                </a:outerShdw>
              </a:effectLst>
            </a:endParaRPr>
          </a:p>
        </p:txBody>
      </p:sp>
      <p:sp>
        <p:nvSpPr>
          <p:cNvPr id="11" name="Ορθογώνιο 10"/>
          <p:cNvSpPr/>
          <p:nvPr/>
        </p:nvSpPr>
        <p:spPr>
          <a:xfrm rot="1373686">
            <a:off x="5065860" y="2996817"/>
            <a:ext cx="3233257" cy="1446550"/>
          </a:xfrm>
          <a:prstGeom prst="rect">
            <a:avLst/>
          </a:prstGeom>
          <a:noFill/>
        </p:spPr>
        <p:txBody>
          <a:bodyPr wrap="none" lIns="91440" tIns="45720" rIns="91440" bIns="45720">
            <a:spAutoFit/>
          </a:bodyPr>
          <a:lstStyle/>
          <a:p>
            <a:pPr algn="ctr"/>
            <a:r>
              <a:rPr lang="en-US" sz="4400" b="0" cap="none" spc="0" dirty="0">
                <a:ln w="0"/>
                <a:solidFill>
                  <a:schemeClr val="tx1"/>
                </a:solidFill>
                <a:effectLst>
                  <a:outerShdw blurRad="38100" dist="19050" dir="2700000" algn="tl" rotWithShape="0">
                    <a:schemeClr val="dk1">
                      <a:alpha val="40000"/>
                    </a:schemeClr>
                  </a:outerShdw>
                </a:effectLst>
              </a:rPr>
              <a:t>Causal </a:t>
            </a:r>
          </a:p>
          <a:p>
            <a:pPr algn="ctr"/>
            <a:r>
              <a:rPr lang="en-US" sz="4400" b="0" cap="none" spc="0" dirty="0">
                <a:ln w="0"/>
                <a:solidFill>
                  <a:schemeClr val="tx1"/>
                </a:solidFill>
                <a:effectLst>
                  <a:outerShdw blurRad="38100" dist="19050" dir="2700000" algn="tl" rotWithShape="0">
                    <a:schemeClr val="dk1">
                      <a:alpha val="40000"/>
                    </a:schemeClr>
                  </a:outerShdw>
                </a:effectLst>
              </a:rPr>
              <a:t>Relationships</a:t>
            </a:r>
            <a:endParaRPr lang="el-GR" sz="4400" b="0" cap="none" spc="0" dirty="0">
              <a:ln w="0"/>
              <a:solidFill>
                <a:schemeClr val="tx1"/>
              </a:solidFill>
              <a:effectLst>
                <a:outerShdw blurRad="38100" dist="19050" dir="2700000" algn="tl" rotWithShape="0">
                  <a:schemeClr val="dk1">
                    <a:alpha val="40000"/>
                  </a:schemeClr>
                </a:outerShdw>
              </a:effectLst>
            </a:endParaRPr>
          </a:p>
        </p:txBody>
      </p:sp>
      <p:sp>
        <p:nvSpPr>
          <p:cNvPr id="12" name="Ορθογώνιο 11"/>
          <p:cNvSpPr/>
          <p:nvPr/>
        </p:nvSpPr>
        <p:spPr>
          <a:xfrm rot="1135867">
            <a:off x="5798470" y="5405477"/>
            <a:ext cx="1584088" cy="707886"/>
          </a:xfrm>
          <a:prstGeom prst="rect">
            <a:avLst/>
          </a:prstGeom>
          <a:noFill/>
        </p:spPr>
        <p:txBody>
          <a:bodyPr wrap="none" lIns="91440" tIns="45720" rIns="91440" bIns="45720">
            <a:spAutoFit/>
          </a:bodyPr>
          <a:lstStyle/>
          <a:p>
            <a:pPr algn="ctr"/>
            <a:r>
              <a:rPr lang="en-US" sz="4000" b="0" cap="none" spc="0" dirty="0">
                <a:ln w="0"/>
                <a:solidFill>
                  <a:schemeClr val="tx1"/>
                </a:solidFill>
                <a:effectLst>
                  <a:outerShdw blurRad="38100" dist="19050" dir="2700000" algn="tl" rotWithShape="0">
                    <a:schemeClr val="dk1">
                      <a:alpha val="40000"/>
                    </a:schemeClr>
                  </a:outerShdw>
                </a:effectLst>
              </a:rPr>
              <a:t>Design</a:t>
            </a:r>
            <a:endParaRPr lang="el-GR" sz="40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648518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Choose appropriate type of research…</a:t>
            </a:r>
          </a:p>
        </p:txBody>
      </p:sp>
      <p:sp>
        <p:nvSpPr>
          <p:cNvPr id="4" name="Content Placeholder 3"/>
          <p:cNvSpPr>
            <a:spLocks noGrp="1"/>
          </p:cNvSpPr>
          <p:nvPr>
            <p:ph sz="half" idx="1"/>
          </p:nvPr>
        </p:nvSpPr>
        <p:spPr/>
        <p:txBody>
          <a:bodyPr/>
          <a:lstStyle/>
          <a:p>
            <a:r>
              <a:rPr lang="en-US" sz="2400" dirty="0">
                <a:solidFill>
                  <a:srgbClr val="3333FF"/>
                </a:solidFill>
              </a:rPr>
              <a:t>Exploratory</a:t>
            </a:r>
            <a:br>
              <a:rPr lang="en-US" sz="2000" dirty="0"/>
            </a:br>
            <a:r>
              <a:rPr lang="en-US" sz="2000" dirty="0"/>
              <a:t>Used to build new theories where we don’t have any yet</a:t>
            </a:r>
          </a:p>
          <a:p>
            <a:pPr lvl="1"/>
            <a:r>
              <a:rPr lang="en-US" sz="1600" dirty="0">
                <a:solidFill>
                  <a:srgbClr val="3333FF"/>
                </a:solidFill>
              </a:rPr>
              <a:t>e.g. What are the experiences of developers who have adopted the Ruby programming language? </a:t>
            </a:r>
          </a:p>
          <a:p>
            <a:pPr lvl="1"/>
            <a:r>
              <a:rPr lang="en-US" sz="1600" i="1" dirty="0"/>
              <a:t>Ruby</a:t>
            </a:r>
            <a:r>
              <a:rPr lang="en-US" sz="1600" dirty="0"/>
              <a:t> is an interpreted, high-level, general-purpose </a:t>
            </a:r>
            <a:r>
              <a:rPr lang="en-US" sz="1600" i="1" dirty="0"/>
              <a:t>programming language</a:t>
            </a:r>
            <a:r>
              <a:rPr lang="en-US" sz="1600" dirty="0"/>
              <a:t>.</a:t>
            </a:r>
          </a:p>
          <a:p>
            <a:r>
              <a:rPr lang="en-US" sz="2400" dirty="0">
                <a:solidFill>
                  <a:srgbClr val="3333FF"/>
                </a:solidFill>
              </a:rPr>
              <a:t>Explanatory</a:t>
            </a:r>
            <a:br>
              <a:rPr lang="en-US" sz="1800" dirty="0"/>
            </a:br>
            <a:r>
              <a:rPr lang="en-US" sz="2000" dirty="0"/>
              <a:t>Select between competing explanations (theories)</a:t>
            </a:r>
          </a:p>
          <a:p>
            <a:pPr lvl="1"/>
            <a:r>
              <a:rPr lang="en-US" sz="1600" dirty="0">
                <a:solidFill>
                  <a:srgbClr val="3333FF"/>
                </a:solidFill>
              </a:rPr>
              <a:t>e.g. Why does software inspection work?</a:t>
            </a:r>
          </a:p>
          <a:p>
            <a:pPr lvl="1"/>
            <a:r>
              <a:rPr lang="en-US" sz="1600" dirty="0">
                <a:solidFill>
                  <a:srgbClr val="3333FF"/>
                </a:solidFill>
              </a:rPr>
              <a:t>e.g. Why do people fail to document their requirements?</a:t>
            </a:r>
          </a:p>
          <a:p>
            <a:pPr lvl="1"/>
            <a:endParaRPr lang="en-US" sz="1800" dirty="0">
              <a:solidFill>
                <a:srgbClr val="7030A0"/>
              </a:solidFill>
            </a:endParaRPr>
          </a:p>
        </p:txBody>
      </p:sp>
      <p:sp>
        <p:nvSpPr>
          <p:cNvPr id="5" name="Content Placeholder 4"/>
          <p:cNvSpPr>
            <a:spLocks noGrp="1"/>
          </p:cNvSpPr>
          <p:nvPr>
            <p:ph sz="half" idx="2"/>
          </p:nvPr>
        </p:nvSpPr>
        <p:spPr/>
        <p:txBody>
          <a:bodyPr/>
          <a:lstStyle/>
          <a:p>
            <a:r>
              <a:rPr lang="en-US" sz="2400" dirty="0">
                <a:solidFill>
                  <a:srgbClr val="3333FF"/>
                </a:solidFill>
              </a:rPr>
              <a:t>Causal</a:t>
            </a:r>
            <a:br>
              <a:rPr lang="en-US" sz="1800" dirty="0"/>
            </a:br>
            <a:r>
              <a:rPr lang="en-US" sz="2000" dirty="0"/>
              <a:t>Determines whether there are causal relationship between phenomena</a:t>
            </a:r>
          </a:p>
          <a:p>
            <a:pPr lvl="1"/>
            <a:r>
              <a:rPr lang="en-US" sz="1600" dirty="0">
                <a:solidFill>
                  <a:srgbClr val="3333FF"/>
                </a:solidFill>
              </a:rPr>
              <a:t>e.g. Does using tool X lead to software with fewer defects?</a:t>
            </a:r>
          </a:p>
          <a:p>
            <a:pPr lvl="1"/>
            <a:r>
              <a:rPr lang="en-US" sz="1600" dirty="0">
                <a:solidFill>
                  <a:srgbClr val="3333FF"/>
                </a:solidFill>
              </a:rPr>
              <a:t>e.g. Do requirements traceability tools help programmers find information more rapidly?</a:t>
            </a:r>
          </a:p>
          <a:p>
            <a:r>
              <a:rPr lang="en-US" sz="2400" dirty="0">
                <a:solidFill>
                  <a:srgbClr val="3333FF"/>
                </a:solidFill>
              </a:rPr>
              <a:t>Descriptive</a:t>
            </a:r>
            <a:r>
              <a:rPr lang="en-US" sz="2400" dirty="0">
                <a:solidFill>
                  <a:srgbClr val="7030A0"/>
                </a:solidFill>
              </a:rPr>
              <a:t> </a:t>
            </a:r>
            <a:br>
              <a:rPr lang="en-US" sz="2000" dirty="0"/>
            </a:br>
            <a:r>
              <a:rPr lang="en-US" sz="2000" dirty="0"/>
              <a:t>Describes sequence of events and underlying mechanisms</a:t>
            </a:r>
          </a:p>
          <a:p>
            <a:pPr lvl="1"/>
            <a:r>
              <a:rPr lang="en-US" sz="1600" dirty="0">
                <a:solidFill>
                  <a:srgbClr val="3333FF"/>
                </a:solidFill>
              </a:rPr>
              <a:t>e.g. How does pair programming actually work?</a:t>
            </a:r>
          </a:p>
          <a:p>
            <a:pPr lvl="1"/>
            <a:r>
              <a:rPr lang="en-US" sz="1600" dirty="0">
                <a:solidFill>
                  <a:srgbClr val="FF0000"/>
                </a:solidFill>
              </a:rPr>
              <a:t>(Does pair programming actually work?)</a:t>
            </a:r>
          </a:p>
        </p:txBody>
      </p:sp>
    </p:spTree>
    <p:extLst>
      <p:ext uri="{BB962C8B-B14F-4D97-AF65-F5344CB8AC3E}">
        <p14:creationId xmlns:p14="http://schemas.microsoft.com/office/powerpoint/2010/main" val="133051675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Research Methods …</a:t>
            </a:r>
            <a:br>
              <a:rPr lang="en-US" dirty="0"/>
            </a:br>
            <a:r>
              <a:rPr lang="en-US" sz="3100" dirty="0"/>
              <a:t>Fundamental Taxonomy</a:t>
            </a:r>
            <a:endParaRPr lang="en-US" dirty="0"/>
          </a:p>
        </p:txBody>
      </p:sp>
      <p:sp>
        <p:nvSpPr>
          <p:cNvPr id="3" name="Content Placeholder 2"/>
          <p:cNvSpPr>
            <a:spLocks noGrp="1"/>
          </p:cNvSpPr>
          <p:nvPr>
            <p:ph sz="half" idx="1"/>
          </p:nvPr>
        </p:nvSpPr>
        <p:spPr>
          <a:xfrm>
            <a:off x="476655" y="1412776"/>
            <a:ext cx="4038600" cy="5184576"/>
          </a:xfrm>
          <a:solidFill>
            <a:schemeClr val="bg1">
              <a:lumMod val="95000"/>
            </a:schemeClr>
          </a:solidFill>
          <a:ln w="28575">
            <a:solidFill>
              <a:srgbClr val="FF0000"/>
            </a:solidFill>
          </a:ln>
        </p:spPr>
        <p:txBody>
          <a:bodyPr/>
          <a:lstStyle/>
          <a:p>
            <a:pPr marL="0" indent="0" algn="ctr">
              <a:buNone/>
            </a:pPr>
            <a:r>
              <a:rPr lang="en-US" sz="3200" dirty="0">
                <a:solidFill>
                  <a:srgbClr val="7030A0"/>
                </a:solidFill>
              </a:rPr>
              <a:t>Quantitative Methods</a:t>
            </a:r>
          </a:p>
          <a:p>
            <a:r>
              <a:rPr lang="en-US" dirty="0"/>
              <a:t>Common “in the lab” Methods</a:t>
            </a:r>
          </a:p>
          <a:p>
            <a:pPr lvl="1"/>
            <a:r>
              <a:rPr lang="en-US" dirty="0">
                <a:solidFill>
                  <a:srgbClr val="FF0000"/>
                </a:solidFill>
              </a:rPr>
              <a:t>Controlled Experiments</a:t>
            </a:r>
          </a:p>
          <a:p>
            <a:pPr lvl="1"/>
            <a:r>
              <a:rPr lang="en-US" dirty="0"/>
              <a:t>Benchmarks</a:t>
            </a:r>
          </a:p>
          <a:p>
            <a:pPr lvl="1"/>
            <a:r>
              <a:rPr lang="en-US" dirty="0"/>
              <a:t>Simulations</a:t>
            </a:r>
          </a:p>
          <a:p>
            <a:pPr lvl="1"/>
            <a:endParaRPr lang="en-US" dirty="0"/>
          </a:p>
          <a:p>
            <a:endParaRPr lang="en-US" dirty="0"/>
          </a:p>
        </p:txBody>
      </p:sp>
      <p:sp>
        <p:nvSpPr>
          <p:cNvPr id="4" name="Content Placeholder 3"/>
          <p:cNvSpPr>
            <a:spLocks noGrp="1"/>
          </p:cNvSpPr>
          <p:nvPr>
            <p:ph sz="half" idx="2"/>
          </p:nvPr>
        </p:nvSpPr>
        <p:spPr>
          <a:solidFill>
            <a:schemeClr val="bg1">
              <a:lumMod val="95000"/>
            </a:schemeClr>
          </a:solidFill>
        </p:spPr>
        <p:txBody>
          <a:bodyPr/>
          <a:lstStyle/>
          <a:p>
            <a:pPr marL="0" indent="0" algn="ctr">
              <a:buNone/>
            </a:pPr>
            <a:r>
              <a:rPr lang="en-US" sz="3200" dirty="0">
                <a:solidFill>
                  <a:srgbClr val="7030A0"/>
                </a:solidFill>
              </a:rPr>
              <a:t>Qualitative Methods</a:t>
            </a:r>
          </a:p>
          <a:p>
            <a:r>
              <a:rPr lang="en-US" dirty="0"/>
              <a:t>Common “in the wild” Methods</a:t>
            </a:r>
          </a:p>
          <a:p>
            <a:pPr lvl="1"/>
            <a:r>
              <a:rPr lang="en-US" dirty="0"/>
              <a:t>Quasi-Experiments</a:t>
            </a:r>
          </a:p>
          <a:p>
            <a:pPr lvl="1"/>
            <a:r>
              <a:rPr lang="en-US" dirty="0"/>
              <a:t>Survey Research</a:t>
            </a:r>
          </a:p>
          <a:p>
            <a:pPr lvl="1"/>
            <a:r>
              <a:rPr lang="en-US" dirty="0"/>
              <a:t>Ethnographies</a:t>
            </a:r>
          </a:p>
          <a:p>
            <a:pPr lvl="1"/>
            <a:r>
              <a:rPr lang="en-US" dirty="0"/>
              <a:t>Action Research</a:t>
            </a:r>
          </a:p>
          <a:p>
            <a:pPr lvl="1"/>
            <a:r>
              <a:rPr lang="en-US" dirty="0">
                <a:solidFill>
                  <a:srgbClr val="FF0000"/>
                </a:solidFill>
              </a:rPr>
              <a:t>Case Studies</a:t>
            </a:r>
          </a:p>
          <a:p>
            <a:pPr lvl="1"/>
            <a:endParaRPr lang="en-US" dirty="0"/>
          </a:p>
        </p:txBody>
      </p:sp>
      <p:sp>
        <p:nvSpPr>
          <p:cNvPr id="5" name="TextBox 4"/>
          <p:cNvSpPr txBox="1"/>
          <p:nvPr/>
        </p:nvSpPr>
        <p:spPr>
          <a:xfrm>
            <a:off x="1305363" y="5373216"/>
            <a:ext cx="6552729" cy="830997"/>
          </a:xfrm>
          <a:prstGeom prst="rect">
            <a:avLst/>
          </a:prstGeom>
          <a:solidFill>
            <a:schemeClr val="bg1">
              <a:lumMod val="75000"/>
            </a:schemeClr>
          </a:solidFill>
        </p:spPr>
        <p:txBody>
          <a:bodyPr wrap="square" rtlCol="0">
            <a:spAutoFit/>
          </a:bodyPr>
          <a:lstStyle/>
          <a:p>
            <a:pPr marL="285750" indent="-285750">
              <a:buFont typeface="Wingdings" panose="05000000000000000000" pitchFamily="2" charset="2"/>
              <a:buChar char="§"/>
            </a:pPr>
            <a:r>
              <a:rPr lang="en-US" sz="2000" dirty="0"/>
              <a:t>Artifact/Archive Analysis (“mining”!)</a:t>
            </a:r>
          </a:p>
          <a:p>
            <a:pPr marL="285750" indent="-285750">
              <a:buFont typeface="Wingdings" panose="05000000000000000000" pitchFamily="2" charset="2"/>
              <a:buChar char="§"/>
            </a:pPr>
            <a:r>
              <a:rPr lang="en-GB" sz="1400" dirty="0"/>
              <a:t>See: Ricardo </a:t>
            </a:r>
            <a:r>
              <a:rPr lang="en-GB" sz="1400" dirty="0" err="1"/>
              <a:t>Eito-Brun</a:t>
            </a:r>
            <a:r>
              <a:rPr lang="en-GB" sz="1400" dirty="0"/>
              <a:t>, </a:t>
            </a:r>
            <a:r>
              <a:rPr lang="en-US" sz="1400" dirty="0"/>
              <a:t>Description of Engineering Artifacts and Archival Data: EAD </a:t>
            </a:r>
            <a:r>
              <a:rPr lang="en-GB" sz="1400" dirty="0"/>
              <a:t>meets VRA, </a:t>
            </a:r>
            <a:r>
              <a:rPr lang="en-US" sz="1400" dirty="0"/>
              <a:t>Social and Behavioral Sciences 147 ( 2014 ) 341 – 344</a:t>
            </a:r>
            <a:endParaRPr lang="en-US" dirty="0"/>
          </a:p>
        </p:txBody>
      </p:sp>
    </p:spTree>
    <p:extLst>
      <p:ext uri="{BB962C8B-B14F-4D97-AF65-F5344CB8AC3E}">
        <p14:creationId xmlns:p14="http://schemas.microsoft.com/office/powerpoint/2010/main" val="3651000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a:r>
              <a:rPr lang="en-GB" sz="5400" dirty="0"/>
              <a:t>Quantitative Methods</a:t>
            </a:r>
          </a:p>
        </p:txBody>
      </p:sp>
    </p:spTree>
    <p:extLst>
      <p:ext uri="{BB962C8B-B14F-4D97-AF65-F5344CB8AC3E}">
        <p14:creationId xmlns:p14="http://schemas.microsoft.com/office/powerpoint/2010/main" val="23531780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8019</TotalTime>
  <Words>3445</Words>
  <Application>Microsoft Office PowerPoint</Application>
  <PresentationFormat>On-screen Show (4:3)</PresentationFormat>
  <Paragraphs>400</Paragraphs>
  <Slides>36</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Calibri</vt:lpstr>
      <vt:lpstr>Wingdings</vt:lpstr>
      <vt:lpstr>Office Theme</vt:lpstr>
      <vt:lpstr>Research Methods and Project Management  Lecture 4 – Types of Research</vt:lpstr>
      <vt:lpstr>Applied research vs. basic research</vt:lpstr>
      <vt:lpstr>Basic Research</vt:lpstr>
      <vt:lpstr>Applied Research</vt:lpstr>
      <vt:lpstr>Type of questions are we asking</vt:lpstr>
      <vt:lpstr>Classification of research based on the type of question we are asking?</vt:lpstr>
      <vt:lpstr>Choose appropriate type of research…</vt:lpstr>
      <vt:lpstr>Research Methods … Fundamental Taxonomy</vt:lpstr>
      <vt:lpstr>Quantitative Methods</vt:lpstr>
      <vt:lpstr>Quantitative Research Methods</vt:lpstr>
      <vt:lpstr>What are the advantages &amp; limitations of quantitative research methods?</vt:lpstr>
      <vt:lpstr>What quantitative research methods can we use?</vt:lpstr>
      <vt:lpstr>Controlled Experiments</vt:lpstr>
      <vt:lpstr>Definitions</vt:lpstr>
      <vt:lpstr>Multiple factors (factorial design)</vt:lpstr>
      <vt:lpstr>When not to use experiments</vt:lpstr>
      <vt:lpstr>Benchmarks</vt:lpstr>
      <vt:lpstr>Simulation</vt:lpstr>
      <vt:lpstr>Simulation of SW development process</vt:lpstr>
      <vt:lpstr>Qualitative Methods</vt:lpstr>
      <vt:lpstr>Research Methods …</vt:lpstr>
      <vt:lpstr>Qualitative Research</vt:lpstr>
      <vt:lpstr>Quasi experiments</vt:lpstr>
      <vt:lpstr>Ethnographies</vt:lpstr>
      <vt:lpstr>Survey Research</vt:lpstr>
      <vt:lpstr>What is Survey Research?</vt:lpstr>
      <vt:lpstr>When to use Survey Research</vt:lpstr>
      <vt:lpstr>Risks: Self-selection Bias</vt:lpstr>
      <vt:lpstr>Action Research</vt:lpstr>
      <vt:lpstr>Case Studies</vt:lpstr>
      <vt:lpstr>Types of Case Studies</vt:lpstr>
      <vt:lpstr>Myths about Case Study Research</vt:lpstr>
      <vt:lpstr>Many available methods…</vt:lpstr>
      <vt:lpstr>Warning</vt:lpstr>
      <vt:lpstr>Homework for next week (lecture)</vt:lpstr>
      <vt:lpstr>Q &amp; 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Manolis Tsiknakis</dc:creator>
  <cp:lastModifiedBy>Manolis Tsiknakis</cp:lastModifiedBy>
  <cp:revision>248</cp:revision>
  <dcterms:created xsi:type="dcterms:W3CDTF">2012-02-08T15:04:00Z</dcterms:created>
  <dcterms:modified xsi:type="dcterms:W3CDTF">2025-11-04T13:56:45Z</dcterms:modified>
</cp:coreProperties>
</file>