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606" r:id="rId3"/>
    <p:sldId id="530" r:id="rId4"/>
    <p:sldId id="586" r:id="rId5"/>
    <p:sldId id="587" r:id="rId6"/>
    <p:sldId id="613" r:id="rId7"/>
    <p:sldId id="614" r:id="rId8"/>
    <p:sldId id="615" r:id="rId9"/>
    <p:sldId id="588" r:id="rId10"/>
    <p:sldId id="531" r:id="rId11"/>
    <p:sldId id="532" r:id="rId12"/>
    <p:sldId id="616" r:id="rId13"/>
    <p:sldId id="617" r:id="rId14"/>
    <p:sldId id="618" r:id="rId15"/>
    <p:sldId id="534" r:id="rId16"/>
    <p:sldId id="593" r:id="rId17"/>
    <p:sldId id="594" r:id="rId18"/>
    <p:sldId id="607" r:id="rId19"/>
    <p:sldId id="536" r:id="rId20"/>
    <p:sldId id="597" r:id="rId21"/>
    <p:sldId id="537" r:id="rId22"/>
    <p:sldId id="598" r:id="rId23"/>
    <p:sldId id="539" r:id="rId24"/>
    <p:sldId id="599" r:id="rId25"/>
    <p:sldId id="542" r:id="rId26"/>
    <p:sldId id="608" r:id="rId27"/>
    <p:sldId id="544" r:id="rId28"/>
    <p:sldId id="545" r:id="rId29"/>
    <p:sldId id="546" r:id="rId30"/>
    <p:sldId id="610" r:id="rId31"/>
    <p:sldId id="609" r:id="rId32"/>
    <p:sldId id="619" r:id="rId33"/>
    <p:sldId id="612"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p:normalViewPr>
  <p:slideViewPr>
    <p:cSldViewPr>
      <p:cViewPr varScale="1">
        <p:scale>
          <a:sx n="107" d="100"/>
          <a:sy n="107" d="100"/>
        </p:scale>
        <p:origin x="1500" y="102"/>
      </p:cViewPr>
      <p:guideLst>
        <p:guide orient="horz" pos="306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A17ECD-5921-4308-A734-A402ABC899CB}" type="datetimeFigureOut">
              <a:rPr lang="el-GR"/>
              <a:pPr>
                <a:defRPr/>
              </a:pPr>
              <a:t>18/11/2025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FEE0C11-2506-4905-BF35-DD1DD5DA9783}" type="slidenum">
              <a:rPr lang="el-GR"/>
              <a:pPr>
                <a:defRPr/>
              </a:pPr>
              <a:t>‹#›</a:t>
            </a:fld>
            <a:endParaRPr lang="el-GR"/>
          </a:p>
        </p:txBody>
      </p:sp>
    </p:spTree>
    <p:extLst>
      <p:ext uri="{BB962C8B-B14F-4D97-AF65-F5344CB8AC3E}">
        <p14:creationId xmlns:p14="http://schemas.microsoft.com/office/powerpoint/2010/main" val="2646132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EE0C11-2506-4905-BF35-DD1DD5DA9783}" type="slidenum">
              <a:rPr lang="el-GR" smtClean="0"/>
              <a:pPr>
                <a:defRPr/>
              </a:pPr>
              <a:t>10</a:t>
            </a:fld>
            <a:endParaRPr lang="el-GR"/>
          </a:p>
        </p:txBody>
      </p:sp>
    </p:spTree>
    <p:extLst>
      <p:ext uri="{BB962C8B-B14F-4D97-AF65-F5344CB8AC3E}">
        <p14:creationId xmlns:p14="http://schemas.microsoft.com/office/powerpoint/2010/main" val="371834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EE0C11-2506-4905-BF35-DD1DD5DA9783}" type="slidenum">
              <a:rPr lang="el-GR" smtClean="0"/>
              <a:pPr>
                <a:defRPr/>
              </a:pPr>
              <a:t>27</a:t>
            </a:fld>
            <a:endParaRPr lang="el-GR"/>
          </a:p>
        </p:txBody>
      </p:sp>
    </p:spTree>
    <p:extLst>
      <p:ext uri="{BB962C8B-B14F-4D97-AF65-F5344CB8AC3E}">
        <p14:creationId xmlns:p14="http://schemas.microsoft.com/office/powerpoint/2010/main" val="278120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EE0C11-2506-4905-BF35-DD1DD5DA9783}" type="slidenum">
              <a:rPr lang="el-GR" smtClean="0"/>
              <a:pPr>
                <a:defRPr/>
              </a:pPr>
              <a:t>28</a:t>
            </a:fld>
            <a:endParaRPr lang="el-GR"/>
          </a:p>
        </p:txBody>
      </p:sp>
    </p:spTree>
    <p:extLst>
      <p:ext uri="{BB962C8B-B14F-4D97-AF65-F5344CB8AC3E}">
        <p14:creationId xmlns:p14="http://schemas.microsoft.com/office/powerpoint/2010/main" val="1675414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Users\tsiknaki\Documents\My  Cources on BMI_University of Crete\Innovation\innovation_NICE.jpg"/>
          <p:cNvPicPr>
            <a:picLocks noChangeAspect="1" noChangeArrowheads="1"/>
          </p:cNvPicPr>
          <p:nvPr userDrawn="1"/>
        </p:nvPicPr>
        <p:blipFill>
          <a:blip r:embed="rId2" cstate="print"/>
          <a:srcRect/>
          <a:stretch>
            <a:fillRect/>
          </a:stretch>
        </p:blipFill>
        <p:spPr bwMode="auto">
          <a:xfrm>
            <a:off x="-7938" y="-3175"/>
            <a:ext cx="9159876" cy="14493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a:solidFill>
                  <a:srgbClr val="7030A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7338E2ED-4BF5-4668-817E-7796649D5E5A}" type="datetimeFigureOut">
              <a:rPr lang="en-US"/>
              <a:pPr>
                <a:defRPr/>
              </a:pPr>
              <a:t>11/18/2025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D19F8DD4-A3F9-4831-B3C7-A6567AB3C1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341313" y="1233488"/>
            <a:ext cx="8458200" cy="141287"/>
          </a:xfrm>
          <a:prstGeom prst="rect">
            <a:avLst/>
          </a:prstGeom>
          <a:noFill/>
          <a:ln w="9525">
            <a:noFill/>
            <a:miter lim="800000"/>
            <a:headEnd/>
            <a:tailEnd/>
          </a:ln>
        </p:spPr>
      </p:pic>
      <p:sp>
        <p:nvSpPr>
          <p:cNvPr id="3" name="Content Placeholder 2"/>
          <p:cNvSpPr>
            <a:spLocks noGrp="1"/>
          </p:cNvSpPr>
          <p:nvPr>
            <p:ph idx="1"/>
          </p:nvPr>
        </p:nvSpPr>
        <p:spPr>
          <a:xfrm>
            <a:off x="457200" y="1412776"/>
            <a:ext cx="8229600" cy="5256584"/>
          </a:xfrm>
          <a:noFill/>
          <a:ln>
            <a:noFill/>
          </a:ln>
        </p:spPr>
        <p:txBody>
          <a:bodyPr/>
          <a:lstStyle>
            <a:lvl1pPr marL="342900" indent="-342900">
              <a:buClr>
                <a:schemeClr val="accent6">
                  <a:lumMod val="75000"/>
                </a:schemeClr>
              </a:buClr>
              <a:buFont typeface="Wingdings" pitchFamily="2" charset="2"/>
              <a:buChar char="v"/>
              <a:defRPr/>
            </a:lvl1pPr>
            <a:lvl2pPr marL="742950" indent="-285750">
              <a:buClr>
                <a:schemeClr val="tx2">
                  <a:lumMod val="75000"/>
                </a:schemeClr>
              </a:buClr>
              <a:buFont typeface="Wingdings" pitchFamily="2" charset="2"/>
              <a:buChar char="§"/>
              <a:defRPr/>
            </a:lvl2pPr>
            <a:lvl3pPr marL="1143000" indent="-228600">
              <a:buFont typeface="Wingdings" pitchFamily="2" charset="2"/>
              <a:buChar char="ü"/>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274638"/>
            <a:ext cx="8219256" cy="922114"/>
          </a:xfrm>
        </p:spPr>
        <p:txBody>
          <a:bodyPr>
            <a:normAutofit/>
          </a:bodyPr>
          <a:lstStyle>
            <a:lvl1pPr>
              <a:defRPr sz="4000">
                <a:solidFill>
                  <a:srgbClr val="002060"/>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341313" y="1211263"/>
            <a:ext cx="8458200" cy="141287"/>
          </a:xfrm>
          <a:prstGeom prst="rect">
            <a:avLst/>
          </a:prstGeom>
          <a:noFill/>
          <a:ln w="9525">
            <a:noFill/>
            <a:miter lim="800000"/>
            <a:headEnd/>
            <a:tailEnd/>
          </a:ln>
        </p:spPr>
      </p:pic>
      <p:sp>
        <p:nvSpPr>
          <p:cNvPr id="2" name="Title 1"/>
          <p:cNvSpPr>
            <a:spLocks noGrp="1"/>
          </p:cNvSpPr>
          <p:nvPr>
            <p:ph type="title"/>
          </p:nvPr>
        </p:nvSpPr>
        <p:spPr>
          <a:xfrm>
            <a:off x="457200" y="274638"/>
            <a:ext cx="8219256" cy="922114"/>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p:cNvSpPr>
            <a:spLocks noGrp="1"/>
          </p:cNvSpPr>
          <p:nvPr>
            <p:ph sz="half" idx="1"/>
          </p:nvPr>
        </p:nvSpPr>
        <p:spPr>
          <a:xfrm>
            <a:off x="457200" y="1412776"/>
            <a:ext cx="4038600" cy="5184576"/>
          </a:xfrm>
        </p:spPr>
        <p:txBody>
          <a:bodyPr/>
          <a:lstStyle>
            <a:lvl1pPr marL="342900" indent="-342900">
              <a:buClr>
                <a:schemeClr val="accent6">
                  <a:lumMod val="75000"/>
                </a:schemeClr>
              </a:buClr>
              <a:buFont typeface="Wingdings" pitchFamily="2" charset="2"/>
              <a:buChar char="v"/>
              <a:defRPr sz="2800"/>
            </a:lvl1pPr>
            <a:lvl2pPr marL="742950" indent="-285750">
              <a:buClr>
                <a:schemeClr val="tx2">
                  <a:lumMod val="75000"/>
                </a:schemeClr>
              </a:buClr>
              <a:buFont typeface="Wingdings" pitchFamily="2" charset="2"/>
              <a:buChar char="§"/>
              <a:defRPr sz="2400"/>
            </a:lvl2pPr>
            <a:lvl3pPr marL="1143000" indent="-228600">
              <a:buFont typeface="Wingdings" pitchFamily="2" charset="2"/>
              <a:buChar char="ü"/>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2776"/>
            <a:ext cx="4038600" cy="5184576"/>
          </a:xfrm>
        </p:spPr>
        <p:txBody>
          <a:bodyPr/>
          <a:lstStyle>
            <a:lvl1pPr marL="342900" indent="-342900">
              <a:buClr>
                <a:schemeClr val="accent6">
                  <a:lumMod val="75000"/>
                </a:schemeClr>
              </a:buClr>
              <a:buFont typeface="Wingdings" pitchFamily="2" charset="2"/>
              <a:buChar char="v"/>
              <a:defRPr sz="2800"/>
            </a:lvl1pPr>
            <a:lvl2pPr marL="742950" indent="-285750">
              <a:buClr>
                <a:schemeClr val="tx2">
                  <a:lumMod val="75000"/>
                </a:schemeClr>
              </a:buClr>
              <a:buFont typeface="Wingdings" pitchFamily="2" charset="2"/>
              <a:buChar char="§"/>
              <a:defRPr sz="2400"/>
            </a:lvl2pPr>
            <a:lvl3pPr marL="1143000" indent="-228600">
              <a:buFont typeface="Wingdings" pitchFamily="2" charset="2"/>
              <a:buChar char="ü"/>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a:stretch>
            <a:fillRect/>
          </a:stretch>
        </p:blipFill>
        <p:spPr bwMode="auto">
          <a:xfrm>
            <a:off x="341313" y="1385888"/>
            <a:ext cx="8458200" cy="141287"/>
          </a:xfrm>
          <a:prstGeom prst="rect">
            <a:avLst/>
          </a:prstGeom>
          <a:noFill/>
          <a:ln w="9525">
            <a:noFill/>
            <a:miter lim="800000"/>
            <a:headEnd/>
            <a:tailEnd/>
          </a:ln>
        </p:spPr>
      </p:pic>
      <p:sp>
        <p:nvSpPr>
          <p:cNvPr id="8" name="Title 1"/>
          <p:cNvSpPr>
            <a:spLocks noGrp="1"/>
          </p:cNvSpPr>
          <p:nvPr>
            <p:ph type="title"/>
          </p:nvPr>
        </p:nvSpPr>
        <p:spPr>
          <a:xfrm>
            <a:off x="457200" y="274638"/>
            <a:ext cx="8219256" cy="1066130"/>
          </a:xfrm>
        </p:spPr>
        <p:txBody>
          <a:bodyPr>
            <a:normAutofit/>
          </a:bodyPr>
          <a:lstStyle>
            <a:lvl1pPr>
              <a:defRPr sz="4000">
                <a:solidFill>
                  <a:srgbClr val="002060"/>
                </a:solidFill>
              </a:defRPr>
            </a:lvl1pPr>
          </a:lstStyle>
          <a:p>
            <a:endParaRPr lang="en-US" dirty="0"/>
          </a:p>
        </p:txBody>
      </p:sp>
      <p:sp>
        <p:nvSpPr>
          <p:cNvPr id="4" name="Date Placeholder 2"/>
          <p:cNvSpPr>
            <a:spLocks noGrp="1"/>
          </p:cNvSpPr>
          <p:nvPr>
            <p:ph type="dt" sz="half" idx="10"/>
          </p:nvPr>
        </p:nvSpPr>
        <p:spPr/>
        <p:txBody>
          <a:bodyPr/>
          <a:lstStyle>
            <a:lvl1pPr>
              <a:defRPr/>
            </a:lvl1pPr>
          </a:lstStyle>
          <a:p>
            <a:pPr>
              <a:defRPr/>
            </a:pPr>
            <a:fld id="{490D8DDC-57EF-4719-9C1C-6F5F064751D9}" type="datetimeFigureOut">
              <a:rPr lang="en-US"/>
              <a:pPr>
                <a:defRPr/>
              </a:pPr>
              <a:t>11/18/2025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42ED105A-4FFB-49D9-A42B-386734ADA4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a:stretch>
            <a:fillRect/>
          </a:stretch>
        </p:blipFill>
        <p:spPr bwMode="auto">
          <a:xfrm>
            <a:off x="341313" y="1268413"/>
            <a:ext cx="8458200" cy="141287"/>
          </a:xfrm>
          <a:prstGeom prst="rect">
            <a:avLst/>
          </a:prstGeom>
          <a:noFill/>
          <a:ln w="9525">
            <a:noFill/>
            <a:miter lim="800000"/>
            <a:headEnd/>
            <a:tailEnd/>
          </a:ln>
        </p:spPr>
      </p:pic>
      <p:sp>
        <p:nvSpPr>
          <p:cNvPr id="6" name="Title 1"/>
          <p:cNvSpPr>
            <a:spLocks noGrp="1"/>
          </p:cNvSpPr>
          <p:nvPr>
            <p:ph type="title"/>
          </p:nvPr>
        </p:nvSpPr>
        <p:spPr>
          <a:xfrm>
            <a:off x="457200" y="188640"/>
            <a:ext cx="8219256" cy="1066130"/>
          </a:xfrm>
        </p:spPr>
        <p:txBody>
          <a:bodyPr>
            <a:normAutofit/>
          </a:bodyPr>
          <a:lstStyle>
            <a:lvl1pPr>
              <a:defRPr sz="4000">
                <a:solidFill>
                  <a:srgbClr val="002060"/>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D88F323-25FD-4A17-94CE-5F6563BBE913}" type="datetimeFigureOut">
              <a:rPr lang="en-US"/>
              <a:pPr>
                <a:defRPr/>
              </a:pPr>
              <a:t>11/18/2025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A925EB1-B492-45DF-9096-1DF01B6345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o1JEtXkFAr4" TargetMode="External"/><Relationship Id="rId2" Type="http://schemas.openxmlformats.org/officeDocument/2006/relationships/hyperlink" Target="https://www.youtube.com/watch?v=gQfoq7c4UE4" TargetMode="External"/><Relationship Id="rId1" Type="http://schemas.openxmlformats.org/officeDocument/2006/relationships/slideLayout" Target="../slideLayouts/slideLayout2.xml"/><Relationship Id="rId5" Type="http://schemas.openxmlformats.org/officeDocument/2006/relationships/hyperlink" Target="https://www.researchgate.net/publication/262611798" TargetMode="External"/><Relationship Id="rId4" Type="http://schemas.openxmlformats.org/officeDocument/2006/relationships/hyperlink" Target="https://www.youtube.com/watch?v=b5CYZRyOly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3"/>
            <a:ext cx="7772400" cy="2232248"/>
          </a:xfrm>
        </p:spPr>
        <p:txBody>
          <a:bodyPr rtlCol="0">
            <a:normAutofit fontScale="90000"/>
          </a:bodyPr>
          <a:lstStyle/>
          <a:p>
            <a:pPr eaLnBrk="1" fontAlgn="auto" hangingPunct="1">
              <a:spcAft>
                <a:spcPts val="0"/>
              </a:spcAft>
              <a:defRPr/>
            </a:pPr>
            <a:r>
              <a:rPr lang="en-US" dirty="0"/>
              <a:t>Research Methods and Project Management</a:t>
            </a:r>
            <a:br>
              <a:rPr lang="en-US" dirty="0"/>
            </a:br>
            <a:br>
              <a:rPr lang="en-US" dirty="0"/>
            </a:br>
            <a:r>
              <a:rPr lang="en-US" sz="3100" dirty="0"/>
              <a:t>Lecture 5 – Case Study as a Research Method</a:t>
            </a:r>
          </a:p>
        </p:txBody>
      </p:sp>
      <p:sp>
        <p:nvSpPr>
          <p:cNvPr id="3" name="Subtitle 2"/>
          <p:cNvSpPr>
            <a:spLocks noGrp="1"/>
          </p:cNvSpPr>
          <p:nvPr>
            <p:ph type="subTitle" idx="1"/>
          </p:nvPr>
        </p:nvSpPr>
        <p:spPr>
          <a:xfrm>
            <a:off x="1371600" y="4437063"/>
            <a:ext cx="6400800" cy="1201737"/>
          </a:xfrm>
        </p:spPr>
        <p:txBody>
          <a:bodyPr rtlCol="0">
            <a:normAutofit/>
          </a:bodyPr>
          <a:lstStyle/>
          <a:p>
            <a:pPr eaLnBrk="1" fontAlgn="auto" hangingPunct="1">
              <a:spcAft>
                <a:spcPts val="0"/>
              </a:spcAft>
              <a:buFont typeface="Arial" panose="020B0604020202020204" pitchFamily="34" charset="0"/>
              <a:buNone/>
              <a:defRPr/>
            </a:pPr>
            <a:r>
              <a:rPr lang="en-US" dirty="0"/>
              <a:t>M. Tsiknakis</a:t>
            </a:r>
          </a:p>
        </p:txBody>
      </p:sp>
      <p:sp>
        <p:nvSpPr>
          <p:cNvPr id="11268" name="TextBox 3"/>
          <p:cNvSpPr txBox="1">
            <a:spLocks noChangeArrowheads="1"/>
          </p:cNvSpPr>
          <p:nvPr/>
        </p:nvSpPr>
        <p:spPr bwMode="auto">
          <a:xfrm>
            <a:off x="0" y="6487692"/>
            <a:ext cx="9144000" cy="369887"/>
          </a:xfrm>
          <a:prstGeom prst="rect">
            <a:avLst/>
          </a:prstGeom>
          <a:solidFill>
            <a:schemeClr val="bg1">
              <a:lumMod val="85000"/>
            </a:schemeClr>
          </a:solidFill>
          <a:ln w="9525">
            <a:noFill/>
            <a:miter lim="800000"/>
            <a:headEnd/>
            <a:tailEnd/>
          </a:ln>
        </p:spPr>
        <p:txBody>
          <a:bodyPr>
            <a:spAutoFit/>
          </a:bodyPr>
          <a:lstStyle/>
          <a:p>
            <a:pPr algn="ctr" eaLnBrk="1" hangingPunct="1"/>
            <a:r>
              <a:rPr lang="en-US" dirty="0">
                <a:solidFill>
                  <a:srgbClr val="002060"/>
                </a:solidFill>
              </a:rPr>
              <a:t>Postgraduate Course on “Informatics Engineering”, Fall 2025</a:t>
            </a:r>
            <a:endParaRPr lang="el-GR"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 spectrum</a:t>
            </a:r>
          </a:p>
        </p:txBody>
      </p:sp>
      <p:sp>
        <p:nvSpPr>
          <p:cNvPr id="3" name="Content Placeholder 2"/>
          <p:cNvSpPr>
            <a:spLocks noGrp="1"/>
          </p:cNvSpPr>
          <p:nvPr>
            <p:ph sz="half" idx="1"/>
          </p:nvPr>
        </p:nvSpPr>
        <p:spPr>
          <a:xfrm>
            <a:off x="457200" y="1412775"/>
            <a:ext cx="4042792" cy="1779295"/>
          </a:xfrm>
        </p:spPr>
        <p:txBody>
          <a:bodyPr/>
          <a:lstStyle/>
          <a:p>
            <a:r>
              <a:rPr lang="en-US" sz="2400" dirty="0"/>
              <a:t>Case studies are widely used in computer science </a:t>
            </a:r>
          </a:p>
          <a:p>
            <a:pPr lvl="1">
              <a:buFont typeface="Wingdings" panose="05000000000000000000" pitchFamily="2" charset="2"/>
              <a:buChar char="Ø"/>
            </a:pPr>
            <a:r>
              <a:rPr lang="en-US" sz="2000" dirty="0"/>
              <a:t>“studying a case” vs. “doing a case study”</a:t>
            </a:r>
          </a:p>
        </p:txBody>
      </p:sp>
      <p:cxnSp>
        <p:nvCxnSpPr>
          <p:cNvPr id="6" name="Straight Connector 5"/>
          <p:cNvCxnSpPr/>
          <p:nvPr/>
        </p:nvCxnSpPr>
        <p:spPr>
          <a:xfrm flipV="1">
            <a:off x="323528" y="1412776"/>
            <a:ext cx="6809220" cy="4608512"/>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3568" y="5910371"/>
            <a:ext cx="2104807" cy="707886"/>
          </a:xfrm>
          <a:prstGeom prst="rect">
            <a:avLst/>
          </a:prstGeom>
          <a:noFill/>
        </p:spPr>
        <p:txBody>
          <a:bodyPr wrap="none" rtlCol="0">
            <a:spAutoFit/>
          </a:bodyPr>
          <a:lstStyle/>
          <a:p>
            <a:r>
              <a:rPr lang="en-US" sz="2000" dirty="0"/>
              <a:t>1. Feasibility study</a:t>
            </a:r>
          </a:p>
          <a:p>
            <a:pPr marL="285750" indent="-285750">
              <a:buFont typeface="Wingdings" panose="05000000000000000000" pitchFamily="2" charset="2"/>
              <a:buChar char="ü"/>
            </a:pPr>
            <a:r>
              <a:rPr lang="en-US" sz="2000" dirty="0">
                <a:solidFill>
                  <a:srgbClr val="0070C0"/>
                </a:solidFill>
              </a:rPr>
              <a:t>is it possible ?</a:t>
            </a:r>
          </a:p>
        </p:txBody>
      </p:sp>
      <p:sp>
        <p:nvSpPr>
          <p:cNvPr id="8" name="TextBox 7"/>
          <p:cNvSpPr txBox="1"/>
          <p:nvPr/>
        </p:nvSpPr>
        <p:spPr>
          <a:xfrm>
            <a:off x="1791253" y="5241394"/>
            <a:ext cx="3036216" cy="707886"/>
          </a:xfrm>
          <a:prstGeom prst="rect">
            <a:avLst/>
          </a:prstGeom>
          <a:noFill/>
        </p:spPr>
        <p:txBody>
          <a:bodyPr wrap="none" rtlCol="0">
            <a:spAutoFit/>
          </a:bodyPr>
          <a:lstStyle/>
          <a:p>
            <a:r>
              <a:rPr lang="en-US" sz="2000" dirty="0"/>
              <a:t>2. Pilot Case, Demonstrator</a:t>
            </a:r>
          </a:p>
          <a:p>
            <a:pPr marL="285750" indent="-285750">
              <a:buFont typeface="Wingdings" panose="05000000000000000000" pitchFamily="2" charset="2"/>
              <a:buChar char="ü"/>
            </a:pPr>
            <a:r>
              <a:rPr lang="en-US" sz="2000" dirty="0">
                <a:solidFill>
                  <a:srgbClr val="0070C0"/>
                </a:solidFill>
              </a:rPr>
              <a:t>is it appropriate ?</a:t>
            </a:r>
          </a:p>
        </p:txBody>
      </p:sp>
      <p:sp>
        <p:nvSpPr>
          <p:cNvPr id="9" name="TextBox 8"/>
          <p:cNvSpPr txBox="1"/>
          <p:nvPr/>
        </p:nvSpPr>
        <p:spPr>
          <a:xfrm>
            <a:off x="2915816" y="4521314"/>
            <a:ext cx="2390206" cy="707886"/>
          </a:xfrm>
          <a:prstGeom prst="rect">
            <a:avLst/>
          </a:prstGeom>
          <a:noFill/>
        </p:spPr>
        <p:txBody>
          <a:bodyPr wrap="none" rtlCol="0">
            <a:spAutoFit/>
          </a:bodyPr>
          <a:lstStyle/>
          <a:p>
            <a:r>
              <a:rPr lang="en-US" sz="2000" dirty="0"/>
              <a:t>3. Comparative study</a:t>
            </a:r>
          </a:p>
          <a:p>
            <a:pPr marL="285750" indent="-285750">
              <a:buFont typeface="Wingdings" panose="05000000000000000000" pitchFamily="2" charset="2"/>
              <a:buChar char="ü"/>
            </a:pPr>
            <a:r>
              <a:rPr lang="en-US" sz="2000" dirty="0">
                <a:solidFill>
                  <a:srgbClr val="0070C0"/>
                </a:solidFill>
              </a:rPr>
              <a:t>is it better ?</a:t>
            </a:r>
          </a:p>
        </p:txBody>
      </p:sp>
      <p:sp>
        <p:nvSpPr>
          <p:cNvPr id="10" name="TextBox 9"/>
          <p:cNvSpPr txBox="1"/>
          <p:nvPr/>
        </p:nvSpPr>
        <p:spPr>
          <a:xfrm>
            <a:off x="3904987" y="3789040"/>
            <a:ext cx="3213572" cy="707886"/>
          </a:xfrm>
          <a:prstGeom prst="rect">
            <a:avLst/>
          </a:prstGeom>
          <a:noFill/>
        </p:spPr>
        <p:txBody>
          <a:bodyPr wrap="none" rtlCol="0">
            <a:spAutoFit/>
          </a:bodyPr>
          <a:lstStyle/>
          <a:p>
            <a:r>
              <a:rPr lang="en-US" sz="2000" dirty="0"/>
              <a:t>4. Observational </a:t>
            </a:r>
            <a:r>
              <a:rPr lang="el-GR" sz="2000" dirty="0"/>
              <a:t>(</a:t>
            </a:r>
            <a:r>
              <a:rPr lang="en-US" sz="2000" dirty="0"/>
              <a:t>case) Study</a:t>
            </a:r>
          </a:p>
          <a:p>
            <a:pPr marL="285750" indent="-285750">
              <a:buFont typeface="Wingdings" panose="05000000000000000000" pitchFamily="2" charset="2"/>
              <a:buChar char="ü"/>
            </a:pPr>
            <a:r>
              <a:rPr lang="en-US" sz="2000" dirty="0">
                <a:solidFill>
                  <a:srgbClr val="0070C0"/>
                </a:solidFill>
              </a:rPr>
              <a:t>what is it?</a:t>
            </a:r>
          </a:p>
        </p:txBody>
      </p:sp>
      <p:sp>
        <p:nvSpPr>
          <p:cNvPr id="11" name="TextBox 10"/>
          <p:cNvSpPr txBox="1"/>
          <p:nvPr/>
        </p:nvSpPr>
        <p:spPr>
          <a:xfrm>
            <a:off x="4876048" y="3068960"/>
            <a:ext cx="3224344" cy="707886"/>
          </a:xfrm>
          <a:prstGeom prst="rect">
            <a:avLst/>
          </a:prstGeom>
          <a:noFill/>
        </p:spPr>
        <p:txBody>
          <a:bodyPr wrap="none" rtlCol="0">
            <a:spAutoFit/>
          </a:bodyPr>
          <a:lstStyle/>
          <a:p>
            <a:r>
              <a:rPr lang="en-US" sz="2000" dirty="0"/>
              <a:t>5. Literature survey</a:t>
            </a:r>
          </a:p>
          <a:p>
            <a:pPr marL="285750" indent="-285750">
              <a:buFont typeface="Wingdings" panose="05000000000000000000" pitchFamily="2" charset="2"/>
              <a:buChar char="ü"/>
            </a:pPr>
            <a:r>
              <a:rPr lang="en-US" sz="2000" dirty="0">
                <a:solidFill>
                  <a:srgbClr val="0070C0"/>
                </a:solidFill>
              </a:rPr>
              <a:t>what is known/unknown ?</a:t>
            </a:r>
          </a:p>
        </p:txBody>
      </p:sp>
      <p:sp>
        <p:nvSpPr>
          <p:cNvPr id="12" name="TextBox 11"/>
          <p:cNvSpPr txBox="1"/>
          <p:nvPr/>
        </p:nvSpPr>
        <p:spPr>
          <a:xfrm>
            <a:off x="5866135" y="2348880"/>
            <a:ext cx="2810321" cy="707886"/>
          </a:xfrm>
          <a:prstGeom prst="rect">
            <a:avLst/>
          </a:prstGeom>
          <a:noFill/>
        </p:spPr>
        <p:txBody>
          <a:bodyPr wrap="none" rtlCol="0">
            <a:spAutoFit/>
          </a:bodyPr>
          <a:lstStyle/>
          <a:p>
            <a:r>
              <a:rPr lang="en-US" sz="2000" dirty="0"/>
              <a:t>6. Formal Model</a:t>
            </a:r>
          </a:p>
          <a:p>
            <a:pPr marL="285750" indent="-285750">
              <a:buFont typeface="Wingdings" panose="05000000000000000000" pitchFamily="2" charset="2"/>
              <a:buChar char="ü"/>
            </a:pPr>
            <a:r>
              <a:rPr lang="en-US" sz="2000" dirty="0">
                <a:solidFill>
                  <a:srgbClr val="0070C0"/>
                </a:solidFill>
              </a:rPr>
              <a:t>underlying concepts ? </a:t>
            </a:r>
          </a:p>
        </p:txBody>
      </p:sp>
      <p:sp>
        <p:nvSpPr>
          <p:cNvPr id="13" name="TextBox 12"/>
          <p:cNvSpPr txBox="1"/>
          <p:nvPr/>
        </p:nvSpPr>
        <p:spPr>
          <a:xfrm>
            <a:off x="7003628" y="1628800"/>
            <a:ext cx="1549655" cy="707886"/>
          </a:xfrm>
          <a:prstGeom prst="rect">
            <a:avLst/>
          </a:prstGeom>
          <a:noFill/>
        </p:spPr>
        <p:txBody>
          <a:bodyPr wrap="none" rtlCol="0">
            <a:spAutoFit/>
          </a:bodyPr>
          <a:lstStyle/>
          <a:p>
            <a:r>
              <a:rPr lang="en-US" sz="2000" dirty="0"/>
              <a:t>7. Simulation</a:t>
            </a:r>
          </a:p>
          <a:p>
            <a:pPr marL="285750" indent="-285750">
              <a:buFont typeface="Wingdings" panose="05000000000000000000" pitchFamily="2" charset="2"/>
              <a:buChar char="ü"/>
            </a:pPr>
            <a:r>
              <a:rPr lang="en-US" sz="2000" dirty="0">
                <a:solidFill>
                  <a:srgbClr val="0070C0"/>
                </a:solidFill>
              </a:rPr>
              <a:t>what if?</a:t>
            </a:r>
          </a:p>
        </p:txBody>
      </p:sp>
      <p:cxnSp>
        <p:nvCxnSpPr>
          <p:cNvPr id="17" name="Straight Connector 16"/>
          <p:cNvCxnSpPr/>
          <p:nvPr/>
        </p:nvCxnSpPr>
        <p:spPr>
          <a:xfrm>
            <a:off x="883710" y="5910371"/>
            <a:ext cx="3472266" cy="3890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91336" y="4560763"/>
            <a:ext cx="3472266" cy="3890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01312" y="5234133"/>
            <a:ext cx="3472266" cy="3890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10919" y="3771954"/>
            <a:ext cx="3472266" cy="3890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76860" y="3043409"/>
            <a:ext cx="3472266" cy="3890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06883" y="2367186"/>
            <a:ext cx="2857605" cy="1571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58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922114"/>
          </a:xfrm>
        </p:spPr>
        <p:txBody>
          <a:bodyPr/>
          <a:lstStyle/>
          <a:p>
            <a:r>
              <a:rPr lang="en-US" dirty="0"/>
              <a:t>Feasibility Study</a:t>
            </a:r>
          </a:p>
        </p:txBody>
      </p:sp>
      <p:sp>
        <p:nvSpPr>
          <p:cNvPr id="5" name="Content Placeholder 4"/>
          <p:cNvSpPr>
            <a:spLocks noGrp="1"/>
          </p:cNvSpPr>
          <p:nvPr>
            <p:ph sz="half" idx="1"/>
          </p:nvPr>
        </p:nvSpPr>
        <p:spPr/>
        <p:txBody>
          <a:bodyPr/>
          <a:lstStyle/>
          <a:p>
            <a:r>
              <a:rPr lang="en-US" sz="2400" dirty="0">
                <a:solidFill>
                  <a:srgbClr val="7030A0"/>
                </a:solidFill>
              </a:rPr>
              <a:t>Here is a new idea, is it possible ?</a:t>
            </a:r>
          </a:p>
          <a:p>
            <a:r>
              <a:rPr lang="en-US" sz="2400" dirty="0"/>
              <a:t>Is it </a:t>
            </a:r>
            <a:r>
              <a:rPr lang="en-US" sz="2400" i="1" dirty="0"/>
              <a:t>possible </a:t>
            </a:r>
            <a:r>
              <a:rPr lang="en-US" sz="2400" dirty="0"/>
              <a:t>to solve a specific kind of problem … effectively ?</a:t>
            </a:r>
          </a:p>
          <a:p>
            <a:pPr marL="457200" lvl="1" indent="0">
              <a:buNone/>
            </a:pPr>
            <a:r>
              <a:rPr lang="en-US" sz="2000" dirty="0"/>
              <a:t>+ computer science perspective (P = NP, Turing test, …)</a:t>
            </a:r>
          </a:p>
          <a:p>
            <a:pPr marL="457200" lvl="1" indent="0">
              <a:buNone/>
            </a:pPr>
            <a:r>
              <a:rPr lang="en-US" sz="2000" dirty="0"/>
              <a:t>+ engineering perspective (build efficiently; fast — small)</a:t>
            </a:r>
          </a:p>
          <a:p>
            <a:pPr marL="457200" lvl="1" indent="0">
              <a:buNone/>
            </a:pPr>
            <a:r>
              <a:rPr lang="en-US" sz="2000" dirty="0"/>
              <a:t>+ economic perspective (cost effective; profitable)</a:t>
            </a:r>
          </a:p>
        </p:txBody>
      </p:sp>
      <p:sp>
        <p:nvSpPr>
          <p:cNvPr id="6" name="Content Placeholder 5"/>
          <p:cNvSpPr>
            <a:spLocks noGrp="1"/>
          </p:cNvSpPr>
          <p:nvPr>
            <p:ph sz="half" idx="2"/>
          </p:nvPr>
        </p:nvSpPr>
        <p:spPr>
          <a:xfrm>
            <a:off x="4637856" y="1412776"/>
            <a:ext cx="4038600" cy="5400600"/>
          </a:xfrm>
        </p:spPr>
        <p:txBody>
          <a:bodyPr/>
          <a:lstStyle/>
          <a:p>
            <a:r>
              <a:rPr lang="en-US" sz="2400" dirty="0"/>
              <a:t>Is the technique new / novel / innovative ?</a:t>
            </a:r>
          </a:p>
          <a:p>
            <a:pPr marL="457200" lvl="1" indent="0">
              <a:buNone/>
            </a:pPr>
            <a:r>
              <a:rPr lang="en-US" sz="2000" dirty="0"/>
              <a:t>+ compare against alternatives</a:t>
            </a:r>
          </a:p>
          <a:p>
            <a:pPr lvl="2"/>
            <a:r>
              <a:rPr lang="en-US" sz="1600" dirty="0"/>
              <a:t>See literature survey; comparative study</a:t>
            </a:r>
          </a:p>
          <a:p>
            <a:r>
              <a:rPr lang="en-US" sz="2400" dirty="0"/>
              <a:t>Proof by construction</a:t>
            </a:r>
          </a:p>
          <a:p>
            <a:pPr marL="457200" lvl="1" indent="0">
              <a:buNone/>
            </a:pPr>
            <a:r>
              <a:rPr lang="en-US" sz="2000" dirty="0"/>
              <a:t>+ build a prototype</a:t>
            </a:r>
          </a:p>
          <a:p>
            <a:pPr marL="400050" lvl="1" indent="0">
              <a:buNone/>
            </a:pPr>
            <a:r>
              <a:rPr lang="en-US" sz="2000" dirty="0"/>
              <a:t>+ often by applying on a “CASE”</a:t>
            </a:r>
          </a:p>
          <a:p>
            <a:r>
              <a:rPr lang="en-US" sz="2400" dirty="0"/>
              <a:t>Conclusions</a:t>
            </a:r>
          </a:p>
          <a:p>
            <a:pPr marL="400050" lvl="1" indent="0">
              <a:buNone/>
            </a:pPr>
            <a:r>
              <a:rPr lang="en-US" sz="2000" dirty="0"/>
              <a:t>+ </a:t>
            </a:r>
            <a:r>
              <a:rPr lang="en-US" sz="2000" dirty="0">
                <a:solidFill>
                  <a:srgbClr val="7030A0"/>
                </a:solidFill>
              </a:rPr>
              <a:t>primarily qualitative</a:t>
            </a:r>
            <a:r>
              <a:rPr lang="en-US" sz="2000" dirty="0"/>
              <a:t>; "lessons learned“ + quantitative</a:t>
            </a:r>
          </a:p>
          <a:p>
            <a:pPr marL="400050" lvl="1" indent="0">
              <a:buNone/>
            </a:pPr>
            <a:r>
              <a:rPr lang="en-US" sz="2000" dirty="0"/>
              <a:t>- economic perspective: cost - benefit</a:t>
            </a:r>
          </a:p>
          <a:p>
            <a:pPr marL="400050" lvl="1" indent="0">
              <a:buNone/>
            </a:pPr>
            <a:r>
              <a:rPr lang="en-US" sz="2000" dirty="0"/>
              <a:t>- engineering perspective: speed,  memory footprint, </a:t>
            </a:r>
            <a:r>
              <a:rPr lang="en-US" sz="2000" dirty="0" err="1"/>
              <a:t>etc</a:t>
            </a:r>
            <a:endParaRPr lang="en-US" sz="2000" dirty="0"/>
          </a:p>
          <a:p>
            <a:endParaRPr lang="en-US" dirty="0"/>
          </a:p>
        </p:txBody>
      </p:sp>
    </p:spTree>
    <p:extLst>
      <p:ext uri="{BB962C8B-B14F-4D97-AF65-F5344CB8AC3E}">
        <p14:creationId xmlns:p14="http://schemas.microsoft.com/office/powerpoint/2010/main" val="90257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58C0-B53D-4B04-8A50-5DF6BE28CD91}"/>
              </a:ext>
            </a:extLst>
          </p:cNvPr>
          <p:cNvSpPr>
            <a:spLocks noGrp="1"/>
          </p:cNvSpPr>
          <p:nvPr>
            <p:ph type="title"/>
          </p:nvPr>
        </p:nvSpPr>
        <p:spPr/>
        <p:txBody>
          <a:bodyPr>
            <a:noAutofit/>
          </a:bodyPr>
          <a:lstStyle/>
          <a:p>
            <a:r>
              <a:rPr lang="en-US" dirty="0">
                <a:effectLst/>
                <a:latin typeface="+mn-lt"/>
                <a:ea typeface="Times New Roman" panose="02020603050405020304" pitchFamily="18" charset="0"/>
                <a:cs typeface="Times New Roman" panose="02020603050405020304" pitchFamily="18" charset="0"/>
              </a:rPr>
              <a:t>Example of a Feasibility Study in CS</a:t>
            </a:r>
            <a:endParaRPr lang="en-US" dirty="0">
              <a:latin typeface="+mn-lt"/>
            </a:endParaRPr>
          </a:p>
        </p:txBody>
      </p:sp>
      <p:sp>
        <p:nvSpPr>
          <p:cNvPr id="3" name="Content Placeholder 2">
            <a:extLst>
              <a:ext uri="{FF2B5EF4-FFF2-40B4-BE49-F238E27FC236}">
                <a16:creationId xmlns:a16="http://schemas.microsoft.com/office/drawing/2014/main" id="{09C31FAA-EF8F-4703-B9AF-646761CFD50A}"/>
              </a:ext>
            </a:extLst>
          </p:cNvPr>
          <p:cNvSpPr>
            <a:spLocks noGrp="1"/>
          </p:cNvSpPr>
          <p:nvPr>
            <p:ph sz="half" idx="1"/>
          </p:nvPr>
        </p:nvSpPr>
        <p:spPr>
          <a:xfrm>
            <a:off x="457200" y="1412776"/>
            <a:ext cx="2962672" cy="5184576"/>
          </a:xfrm>
        </p:spPr>
        <p:txBody>
          <a:bodyPr/>
          <a:lstStyle/>
          <a:p>
            <a:r>
              <a:rPr lang="en-US" sz="1600" b="1" dirty="0">
                <a:effectLst/>
                <a:ea typeface="Times New Roman" panose="02020603050405020304" pitchFamily="18" charset="0"/>
                <a:cs typeface="Times New Roman" panose="02020603050405020304" pitchFamily="18" charset="0"/>
              </a:rPr>
              <a:t>Title</a:t>
            </a:r>
            <a:r>
              <a:rPr lang="en-US" sz="1600" dirty="0">
                <a:effectLst/>
                <a:ea typeface="Times New Roman" panose="02020603050405020304" pitchFamily="18" charset="0"/>
                <a:cs typeface="Times New Roman" panose="02020603050405020304" pitchFamily="18" charset="0"/>
              </a:rPr>
              <a:t>: Feasibility of Implementing Edge Computing for Smart City Traffic Management</a:t>
            </a:r>
            <a:endParaRPr lang="en-US" sz="1600" dirty="0">
              <a:effectLst/>
              <a:ea typeface="Calibri" panose="020F0502020204030204" pitchFamily="34" charset="0"/>
              <a:cs typeface="Times New Roman" panose="02020603050405020304" pitchFamily="18" charset="0"/>
            </a:endParaRPr>
          </a:p>
          <a:p>
            <a:r>
              <a:rPr lang="en-US" sz="1600" b="1" dirty="0">
                <a:effectLst/>
                <a:ea typeface="Times New Roman" panose="02020603050405020304" pitchFamily="18" charset="0"/>
                <a:cs typeface="Times New Roman" panose="02020603050405020304" pitchFamily="18" charset="0"/>
              </a:rPr>
              <a:t>Objective</a:t>
            </a:r>
            <a:r>
              <a:rPr lang="en-US" sz="1600" dirty="0">
                <a:effectLst/>
                <a:ea typeface="Times New Roman" panose="02020603050405020304" pitchFamily="18" charset="0"/>
                <a:cs typeface="Times New Roman" panose="02020603050405020304" pitchFamily="18" charset="0"/>
              </a:rPr>
              <a:t>: To </a:t>
            </a:r>
            <a:r>
              <a:rPr lang="en-US" sz="1600" u="sng" dirty="0">
                <a:solidFill>
                  <a:srgbClr val="FF0000"/>
                </a:solidFill>
                <a:effectLst/>
                <a:ea typeface="Times New Roman" panose="02020603050405020304" pitchFamily="18" charset="0"/>
                <a:cs typeface="Times New Roman" panose="02020603050405020304" pitchFamily="18" charset="0"/>
              </a:rPr>
              <a:t>evaluate the feasibility </a:t>
            </a:r>
            <a:r>
              <a:rPr lang="en-US" sz="1600" dirty="0">
                <a:effectLst/>
                <a:ea typeface="Times New Roman" panose="02020603050405020304" pitchFamily="18" charset="0"/>
                <a:cs typeface="Times New Roman" panose="02020603050405020304" pitchFamily="18" charset="0"/>
              </a:rPr>
              <a:t>of adopting edge computing to process traffic data in real time for improving traffic flow and reducing congestion in a smart city setting.</a:t>
            </a:r>
          </a:p>
          <a:p>
            <a:endParaRPr lang="en-US" sz="1600" dirty="0">
              <a:effectLst/>
              <a:ea typeface="Calibri" panose="020F0502020204030204" pitchFamily="34" charset="0"/>
              <a:cs typeface="Times New Roman" panose="02020603050405020304" pitchFamily="18" charset="0"/>
            </a:endParaRPr>
          </a:p>
          <a:p>
            <a:endParaRPr lang="en-US" sz="2400" dirty="0"/>
          </a:p>
        </p:txBody>
      </p:sp>
      <p:sp>
        <p:nvSpPr>
          <p:cNvPr id="4" name="Content Placeholder 3">
            <a:extLst>
              <a:ext uri="{FF2B5EF4-FFF2-40B4-BE49-F238E27FC236}">
                <a16:creationId xmlns:a16="http://schemas.microsoft.com/office/drawing/2014/main" id="{577A6869-AF6A-453E-BFB7-2C505BFDEF39}"/>
              </a:ext>
            </a:extLst>
          </p:cNvPr>
          <p:cNvSpPr>
            <a:spLocks noGrp="1"/>
          </p:cNvSpPr>
          <p:nvPr>
            <p:ph sz="half" idx="2"/>
          </p:nvPr>
        </p:nvSpPr>
        <p:spPr>
          <a:xfrm>
            <a:off x="3419872" y="1412776"/>
            <a:ext cx="5266928" cy="5184576"/>
          </a:xfrm>
        </p:spPr>
        <p:txBody>
          <a:bodyPr/>
          <a:lstStyle/>
          <a:p>
            <a:pPr marL="0" marR="0">
              <a:lnSpc>
                <a:spcPct val="107000"/>
              </a:lnSpc>
              <a:spcBef>
                <a:spcPts val="0"/>
              </a:spcBef>
              <a:spcAft>
                <a:spcPts val="800"/>
              </a:spcAft>
            </a:pPr>
            <a:r>
              <a:rPr lang="en-US" sz="1400" b="1" dirty="0">
                <a:effectLst/>
                <a:ea typeface="Times New Roman" panose="02020603050405020304" pitchFamily="18" charset="0"/>
                <a:cs typeface="Times New Roman" panose="02020603050405020304" pitchFamily="18" charset="0"/>
              </a:rPr>
              <a:t>Methodology</a:t>
            </a:r>
            <a:r>
              <a:rPr lang="en-US" sz="14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687388" marR="0" lvl="0" indent="-347663">
              <a:lnSpc>
                <a:spcPct val="107000"/>
              </a:lnSpc>
              <a:spcBef>
                <a:spcPts val="0"/>
              </a:spcBef>
              <a:spcAft>
                <a:spcPts val="800"/>
              </a:spcAft>
              <a:buFont typeface="+mj-lt"/>
              <a:buAutoNum type="arabicPeriod"/>
              <a:tabLst>
                <a:tab pos="687388" algn="l"/>
              </a:tabLst>
            </a:pPr>
            <a:r>
              <a:rPr lang="en-US" sz="1400" b="1" dirty="0">
                <a:effectLst/>
                <a:ea typeface="Times New Roman" panose="02020603050405020304" pitchFamily="18" charset="0"/>
                <a:cs typeface="Times New Roman" panose="02020603050405020304" pitchFamily="18" charset="0"/>
              </a:rPr>
              <a:t>Technical Feasibility</a:t>
            </a:r>
            <a:r>
              <a:rPr lang="en-US" sz="14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801688" marR="0" lvl="1" indent="-227013">
              <a:lnSpc>
                <a:spcPct val="107000"/>
              </a:lnSpc>
              <a:spcBef>
                <a:spcPts val="0"/>
              </a:spcBef>
              <a:spcAft>
                <a:spcPts val="0"/>
              </a:spcAft>
              <a:buSzPts val="1000"/>
              <a:buFont typeface="Courier New" panose="02070309020205020404" pitchFamily="49" charset="0"/>
              <a:buChar char="o"/>
              <a:tabLst>
                <a:tab pos="801688" algn="l"/>
              </a:tabLst>
            </a:pPr>
            <a:r>
              <a:rPr lang="en-US" sz="1400" dirty="0">
                <a:effectLst/>
                <a:ea typeface="Times New Roman" panose="02020603050405020304" pitchFamily="18" charset="0"/>
                <a:cs typeface="Times New Roman" panose="02020603050405020304" pitchFamily="18" charset="0"/>
              </a:rPr>
              <a:t>Assess whether existing IoT infrastructure (traffic cameras, sensors) supports edge computing integration.</a:t>
            </a:r>
            <a:endParaRPr lang="en-US" sz="1200" dirty="0">
              <a:effectLst/>
              <a:ea typeface="Calibri" panose="020F0502020204030204" pitchFamily="34" charset="0"/>
              <a:cs typeface="Times New Roman" panose="02020603050405020304" pitchFamily="18" charset="0"/>
            </a:endParaRPr>
          </a:p>
          <a:p>
            <a:pPr marL="801688" marR="0" lvl="1" indent="-227013">
              <a:lnSpc>
                <a:spcPct val="107000"/>
              </a:lnSpc>
              <a:spcBef>
                <a:spcPts val="0"/>
              </a:spcBef>
              <a:spcAft>
                <a:spcPts val="0"/>
              </a:spcAft>
              <a:buSzPts val="1000"/>
              <a:buFont typeface="Courier New" panose="02070309020205020404" pitchFamily="49" charset="0"/>
              <a:buChar char="o"/>
              <a:tabLst>
                <a:tab pos="801688" algn="l"/>
              </a:tabLst>
            </a:pPr>
            <a:r>
              <a:rPr lang="en-US" sz="1400" dirty="0">
                <a:effectLst/>
                <a:ea typeface="Times New Roman" panose="02020603050405020304" pitchFamily="18" charset="0"/>
                <a:cs typeface="Times New Roman" panose="02020603050405020304" pitchFamily="18" charset="0"/>
              </a:rPr>
              <a:t>Test edge devices (e.g., Raspberry Pi, NVIDIA Jetson) for computational capability to handle real-time data analysis.</a:t>
            </a:r>
            <a:endParaRPr lang="en-US" sz="1200" dirty="0">
              <a:effectLst/>
              <a:ea typeface="Calibri" panose="020F0502020204030204" pitchFamily="34" charset="0"/>
              <a:cs typeface="Times New Roman" panose="02020603050405020304" pitchFamily="18" charset="0"/>
            </a:endParaRPr>
          </a:p>
          <a:p>
            <a:pPr marL="801688" marR="0" lvl="1" indent="-227013">
              <a:lnSpc>
                <a:spcPct val="107000"/>
              </a:lnSpc>
              <a:spcBef>
                <a:spcPts val="0"/>
              </a:spcBef>
              <a:spcAft>
                <a:spcPts val="0"/>
              </a:spcAft>
              <a:buSzPts val="1000"/>
              <a:buFont typeface="Courier New" panose="02070309020205020404" pitchFamily="49" charset="0"/>
              <a:buChar char="o"/>
              <a:tabLst>
                <a:tab pos="801688" algn="l"/>
              </a:tabLst>
            </a:pPr>
            <a:r>
              <a:rPr lang="en-US" sz="1400" dirty="0">
                <a:effectLst/>
                <a:ea typeface="Times New Roman" panose="02020603050405020304" pitchFamily="18" charset="0"/>
                <a:cs typeface="Times New Roman" panose="02020603050405020304" pitchFamily="18" charset="0"/>
              </a:rPr>
              <a:t>Evaluate communication protocols (e.g., MQTT, CoAP) for edge-to-cloud data synchronization.</a:t>
            </a:r>
            <a:endParaRPr lang="en-US" sz="1200" dirty="0">
              <a:effectLst/>
              <a:ea typeface="Calibri" panose="020F0502020204030204" pitchFamily="34" charset="0"/>
              <a:cs typeface="Times New Roman" panose="02020603050405020304" pitchFamily="18" charset="0"/>
            </a:endParaRPr>
          </a:p>
          <a:p>
            <a:pPr marL="687388" marR="0" lvl="0" indent="-347663">
              <a:lnSpc>
                <a:spcPct val="107000"/>
              </a:lnSpc>
              <a:spcBef>
                <a:spcPts val="0"/>
              </a:spcBef>
              <a:spcAft>
                <a:spcPts val="800"/>
              </a:spcAft>
              <a:buFont typeface="+mj-lt"/>
              <a:buAutoNum type="arabicPeriod"/>
              <a:tabLst>
                <a:tab pos="687388" algn="l"/>
              </a:tabLst>
            </a:pPr>
            <a:r>
              <a:rPr lang="en-US" sz="1400" b="1" dirty="0">
                <a:effectLst/>
                <a:ea typeface="Times New Roman" panose="02020603050405020304" pitchFamily="18" charset="0"/>
                <a:cs typeface="Times New Roman" panose="02020603050405020304" pitchFamily="18" charset="0"/>
              </a:rPr>
              <a:t>Operational Feasibility</a:t>
            </a:r>
            <a:r>
              <a:rPr lang="en-US" sz="14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857250" marR="0" lvl="1" indent="-282575">
              <a:lnSpc>
                <a:spcPct val="107000"/>
              </a:lnSpc>
              <a:spcBef>
                <a:spcPts val="0"/>
              </a:spcBef>
              <a:spcAft>
                <a:spcPts val="0"/>
              </a:spcAft>
              <a:buSzPts val="1000"/>
              <a:buFont typeface="Courier New" panose="02070309020205020404" pitchFamily="49" charset="0"/>
              <a:buChar char="o"/>
              <a:tabLst>
                <a:tab pos="857250" algn="l"/>
              </a:tabLst>
            </a:pPr>
            <a:r>
              <a:rPr lang="en-US" sz="1400" dirty="0">
                <a:cs typeface="Times New Roman" panose="02020603050405020304" pitchFamily="18" charset="0"/>
              </a:rPr>
              <a:t>Analyze the deployment strategy, including installation at traffic intersections and integration with current systems.</a:t>
            </a:r>
          </a:p>
          <a:p>
            <a:pPr marL="857250" marR="0" lvl="1" indent="-282575">
              <a:lnSpc>
                <a:spcPct val="107000"/>
              </a:lnSpc>
              <a:spcBef>
                <a:spcPts val="0"/>
              </a:spcBef>
              <a:spcAft>
                <a:spcPts val="0"/>
              </a:spcAft>
              <a:buSzPts val="1000"/>
              <a:buFont typeface="Courier New" panose="02070309020205020404" pitchFamily="49" charset="0"/>
              <a:buChar char="o"/>
              <a:tabLst>
                <a:tab pos="857250" algn="l"/>
              </a:tabLst>
            </a:pPr>
            <a:r>
              <a:rPr lang="en-US" sz="1400" dirty="0">
                <a:cs typeface="Times New Roman" panose="02020603050405020304" pitchFamily="18" charset="0"/>
              </a:rPr>
              <a:t>Assess the training requirements for city personnel managing edge devices.</a:t>
            </a:r>
          </a:p>
          <a:p>
            <a:pPr marL="687388" marR="0" lvl="0" indent="-347663">
              <a:lnSpc>
                <a:spcPct val="107000"/>
              </a:lnSpc>
              <a:spcBef>
                <a:spcPts val="0"/>
              </a:spcBef>
              <a:spcAft>
                <a:spcPts val="800"/>
              </a:spcAft>
              <a:buFont typeface="+mj-lt"/>
              <a:buAutoNum type="arabicPeriod"/>
              <a:tabLst>
                <a:tab pos="687388" algn="l"/>
              </a:tabLst>
            </a:pPr>
            <a:r>
              <a:rPr lang="en-US" sz="1400" b="1" dirty="0">
                <a:effectLst/>
                <a:ea typeface="Times New Roman" panose="02020603050405020304" pitchFamily="18" charset="0"/>
                <a:cs typeface="Times New Roman" panose="02020603050405020304" pitchFamily="18" charset="0"/>
              </a:rPr>
              <a:t>Economic Feasibility</a:t>
            </a:r>
            <a:r>
              <a:rPr lang="en-US" sz="14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857250" marR="0" lvl="1" indent="-282575">
              <a:lnSpc>
                <a:spcPct val="107000"/>
              </a:lnSpc>
              <a:spcBef>
                <a:spcPts val="0"/>
              </a:spcBef>
              <a:spcAft>
                <a:spcPts val="0"/>
              </a:spcAft>
              <a:buSzPts val="1000"/>
              <a:buFont typeface="Courier New" panose="02070309020205020404" pitchFamily="49" charset="0"/>
              <a:buChar char="o"/>
              <a:tabLst>
                <a:tab pos="857250" algn="l"/>
              </a:tabLst>
            </a:pPr>
            <a:r>
              <a:rPr lang="en-US" sz="1400" dirty="0">
                <a:effectLst/>
                <a:ea typeface="Times New Roman" panose="02020603050405020304" pitchFamily="18" charset="0"/>
                <a:cs typeface="Times New Roman" panose="02020603050405020304" pitchFamily="18" charset="0"/>
              </a:rPr>
              <a:t>Estimate the cost of deploying and maintaining edge devices compared to the current cloud-centric approach.</a:t>
            </a:r>
            <a:endParaRPr lang="en-US" sz="1200" dirty="0">
              <a:effectLst/>
              <a:ea typeface="Calibri" panose="020F0502020204030204" pitchFamily="34" charset="0"/>
              <a:cs typeface="Times New Roman" panose="02020603050405020304" pitchFamily="18" charset="0"/>
            </a:endParaRPr>
          </a:p>
          <a:p>
            <a:pPr marL="857250" marR="0" lvl="1" indent="-282575">
              <a:lnSpc>
                <a:spcPct val="107000"/>
              </a:lnSpc>
              <a:spcBef>
                <a:spcPts val="0"/>
              </a:spcBef>
              <a:spcAft>
                <a:spcPts val="0"/>
              </a:spcAft>
              <a:buSzPts val="1000"/>
              <a:buFont typeface="Courier New" panose="02070309020205020404" pitchFamily="49" charset="0"/>
              <a:buChar char="o"/>
              <a:tabLst>
                <a:tab pos="857250" algn="l"/>
              </a:tabLst>
            </a:pPr>
            <a:r>
              <a:rPr lang="en-US" sz="1400" dirty="0">
                <a:effectLst/>
                <a:ea typeface="Times New Roman" panose="02020603050405020304" pitchFamily="18" charset="0"/>
                <a:cs typeface="Times New Roman" panose="02020603050405020304" pitchFamily="18" charset="0"/>
              </a:rPr>
              <a:t>Conduct cost-benefit analysis by comparing potential reductions in congestion and fuel usage.</a:t>
            </a:r>
            <a:endParaRPr lang="en-US" sz="1200" dirty="0">
              <a:effectLst/>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150479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0F40-6F0B-4E1B-80D2-B55558D91513}"/>
              </a:ext>
            </a:extLst>
          </p:cNvPr>
          <p:cNvSpPr>
            <a:spLocks noGrp="1"/>
          </p:cNvSpPr>
          <p:nvPr>
            <p:ph type="title"/>
          </p:nvPr>
        </p:nvSpPr>
        <p:spPr/>
        <p:txBody>
          <a:bodyPr/>
          <a:lstStyle/>
          <a:p>
            <a:r>
              <a:rPr lang="en-US" dirty="0">
                <a:effectLst/>
                <a:latin typeface="+mn-lt"/>
                <a:ea typeface="Times New Roman" panose="02020603050405020304" pitchFamily="18" charset="0"/>
                <a:cs typeface="Times New Roman" panose="02020603050405020304" pitchFamily="18" charset="0"/>
              </a:rPr>
              <a:t>Example of a Feasibility Study in CS</a:t>
            </a:r>
            <a:endParaRPr lang="en-US" dirty="0"/>
          </a:p>
        </p:txBody>
      </p:sp>
      <p:sp>
        <p:nvSpPr>
          <p:cNvPr id="3" name="Content Placeholder 2">
            <a:extLst>
              <a:ext uri="{FF2B5EF4-FFF2-40B4-BE49-F238E27FC236}">
                <a16:creationId xmlns:a16="http://schemas.microsoft.com/office/drawing/2014/main" id="{74412555-A299-4E98-A5D1-B0FB23BFE91D}"/>
              </a:ext>
            </a:extLst>
          </p:cNvPr>
          <p:cNvSpPr>
            <a:spLocks noGrp="1"/>
          </p:cNvSpPr>
          <p:nvPr>
            <p:ph sz="half" idx="1"/>
          </p:nvPr>
        </p:nvSpPr>
        <p:spPr/>
        <p:txBody>
          <a:bodyPr/>
          <a:lstStyle/>
          <a:p>
            <a:pPr marL="342900" marR="0" lvl="0" indent="-342900">
              <a:lnSpc>
                <a:spcPct val="107000"/>
              </a:lnSpc>
              <a:spcBef>
                <a:spcPts val="0"/>
              </a:spcBef>
              <a:spcAft>
                <a:spcPts val="800"/>
              </a:spcAft>
              <a:buFont typeface="+mj-lt"/>
              <a:buAutoNum type="arabicPeriod" startAt="4"/>
              <a:tabLst>
                <a:tab pos="457200" algn="l"/>
              </a:tabLst>
            </a:pPr>
            <a:r>
              <a:rPr lang="en-US" sz="1400" b="1" dirty="0">
                <a:effectLst/>
                <a:ea typeface="Times New Roman" panose="02020603050405020304" pitchFamily="18" charset="0"/>
                <a:cs typeface="Times New Roman" panose="02020603050405020304" pitchFamily="18" charset="0"/>
              </a:rPr>
              <a:t>Legal and Ethical Feasibility</a:t>
            </a:r>
            <a:r>
              <a:rPr lang="en-US" sz="14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ea typeface="Times New Roman" panose="02020603050405020304" pitchFamily="18" charset="0"/>
                <a:cs typeface="Times New Roman" panose="02020603050405020304" pitchFamily="18" charset="0"/>
              </a:rPr>
              <a:t>Review data privacy and security implications, especially for sensitive information like vehicle and pedestrian data.</a:t>
            </a:r>
            <a:endParaRPr lang="en-US" sz="14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effectLst/>
                <a:ea typeface="Times New Roman" panose="02020603050405020304" pitchFamily="18" charset="0"/>
                <a:cs typeface="Times New Roman" panose="02020603050405020304" pitchFamily="18" charset="0"/>
              </a:rPr>
              <a:t>Ensure compliance with local regulations on IoT and data usage.</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4"/>
              <a:tabLst>
                <a:tab pos="457200" algn="l"/>
              </a:tabLst>
            </a:pPr>
            <a:r>
              <a:rPr lang="en-US" sz="1400" b="1" dirty="0">
                <a:effectLst/>
                <a:ea typeface="Times New Roman" panose="02020603050405020304" pitchFamily="18" charset="0"/>
                <a:cs typeface="Times New Roman" panose="02020603050405020304" pitchFamily="18" charset="0"/>
              </a:rPr>
              <a:t>Pilot Implementation</a:t>
            </a:r>
            <a:r>
              <a:rPr lang="en-US" sz="14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solidFill>
                  <a:srgbClr val="7030A0"/>
                </a:solidFill>
                <a:effectLst/>
                <a:ea typeface="Times New Roman" panose="02020603050405020304" pitchFamily="18" charset="0"/>
                <a:cs typeface="Times New Roman" panose="02020603050405020304" pitchFamily="18" charset="0"/>
              </a:rPr>
              <a:t>Deploy a small-scale prototype </a:t>
            </a:r>
            <a:r>
              <a:rPr lang="en-US" sz="1400" dirty="0">
                <a:effectLst/>
                <a:ea typeface="Times New Roman" panose="02020603050405020304" pitchFamily="18" charset="0"/>
                <a:cs typeface="Times New Roman" panose="02020603050405020304" pitchFamily="18" charset="0"/>
              </a:rPr>
              <a:t>at three major intersections.</a:t>
            </a:r>
            <a:endParaRPr lang="en-US" sz="12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400" dirty="0">
                <a:solidFill>
                  <a:srgbClr val="7030A0"/>
                </a:solidFill>
                <a:effectLst/>
                <a:ea typeface="Times New Roman" panose="02020603050405020304" pitchFamily="18" charset="0"/>
                <a:cs typeface="Times New Roman" panose="02020603050405020304" pitchFamily="18" charset="0"/>
              </a:rPr>
              <a:t>Monitor key metrics: </a:t>
            </a:r>
            <a:r>
              <a:rPr lang="en-US" sz="1400" dirty="0">
                <a:effectLst/>
                <a:ea typeface="Times New Roman" panose="02020603050405020304" pitchFamily="18" charset="0"/>
                <a:cs typeface="Times New Roman" panose="02020603050405020304" pitchFamily="18" charset="0"/>
              </a:rPr>
              <a:t>latency, system reliability, and traffic optimization over three months.</a:t>
            </a:r>
            <a:endParaRPr lang="en-US" sz="12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AD2EAF99-AF32-42D5-8E1F-88DF69E530AE}"/>
              </a:ext>
            </a:extLst>
          </p:cNvPr>
          <p:cNvSpPr>
            <a:spLocks noGrp="1"/>
          </p:cNvSpPr>
          <p:nvPr>
            <p:ph sz="half" idx="2"/>
          </p:nvPr>
        </p:nvSpPr>
        <p:spPr/>
        <p:txBody>
          <a:bodyPr/>
          <a:lstStyle/>
          <a:p>
            <a:pPr marL="0" marR="0">
              <a:lnSpc>
                <a:spcPct val="107000"/>
              </a:lnSpc>
              <a:spcBef>
                <a:spcPts val="0"/>
              </a:spcBef>
              <a:spcAft>
                <a:spcPts val="800"/>
              </a:spcAft>
            </a:pPr>
            <a:r>
              <a:rPr lang="en-US" sz="1400" b="1" dirty="0">
                <a:effectLst/>
                <a:ea typeface="Times New Roman" panose="02020603050405020304" pitchFamily="18" charset="0"/>
                <a:cs typeface="Times New Roman" panose="02020603050405020304" pitchFamily="18" charset="0"/>
              </a:rPr>
              <a:t>Findings</a:t>
            </a:r>
            <a:r>
              <a:rPr lang="en-US" sz="1400" dirty="0">
                <a:effectLst/>
                <a:ea typeface="Times New Roman" panose="02020603050405020304" pitchFamily="18"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SzPts val="1000"/>
              <a:buFont typeface="Symbol" panose="05050102010706020507" pitchFamily="18" charset="2"/>
              <a:buChar char=""/>
              <a:tabLst>
                <a:tab pos="457200" algn="l"/>
              </a:tabLst>
            </a:pPr>
            <a:r>
              <a:rPr lang="en-US" sz="1400" b="1" dirty="0">
                <a:effectLst/>
                <a:ea typeface="Times New Roman" panose="02020603050405020304" pitchFamily="18" charset="0"/>
                <a:cs typeface="Times New Roman" panose="02020603050405020304" pitchFamily="18" charset="0"/>
              </a:rPr>
              <a:t>Technical Feasibility</a:t>
            </a:r>
            <a:r>
              <a:rPr lang="en-US" sz="1400" dirty="0">
                <a:effectLst/>
                <a:ea typeface="Times New Roman" panose="02020603050405020304" pitchFamily="18" charset="0"/>
                <a:cs typeface="Times New Roman" panose="02020603050405020304" pitchFamily="18" charset="0"/>
              </a:rPr>
              <a:t>: Edge devices processed data 40% faster than the cloud system, significantly reducing latency.</a:t>
            </a:r>
            <a:endParaRPr lang="en-US" sz="14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SzPts val="1000"/>
              <a:buFont typeface="Symbol" panose="05050102010706020507" pitchFamily="18" charset="2"/>
              <a:buChar char=""/>
              <a:tabLst>
                <a:tab pos="457200" algn="l"/>
              </a:tabLst>
            </a:pPr>
            <a:r>
              <a:rPr lang="en-US" sz="1400" b="1" dirty="0">
                <a:effectLst/>
                <a:ea typeface="Times New Roman" panose="02020603050405020304" pitchFamily="18" charset="0"/>
                <a:cs typeface="Times New Roman" panose="02020603050405020304" pitchFamily="18" charset="0"/>
              </a:rPr>
              <a:t>Operational Feasibility</a:t>
            </a:r>
            <a:r>
              <a:rPr lang="en-US" sz="1400" dirty="0">
                <a:effectLst/>
                <a:ea typeface="Times New Roman" panose="02020603050405020304" pitchFamily="18" charset="0"/>
                <a:cs typeface="Times New Roman" panose="02020603050405020304" pitchFamily="18" charset="0"/>
              </a:rPr>
              <a:t>: Deployment was straightforward, but managing multiple devices increased complexity.</a:t>
            </a:r>
            <a:endParaRPr lang="en-US" sz="14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SzPts val="1000"/>
              <a:buFont typeface="Symbol" panose="05050102010706020507" pitchFamily="18" charset="2"/>
              <a:buChar char=""/>
              <a:tabLst>
                <a:tab pos="457200" algn="l"/>
              </a:tabLst>
            </a:pPr>
            <a:r>
              <a:rPr lang="en-US" sz="1400" b="1" dirty="0">
                <a:effectLst/>
                <a:ea typeface="Times New Roman" panose="02020603050405020304" pitchFamily="18" charset="0"/>
                <a:cs typeface="Times New Roman" panose="02020603050405020304" pitchFamily="18" charset="0"/>
              </a:rPr>
              <a:t>Economic Feasibility</a:t>
            </a:r>
            <a:r>
              <a:rPr lang="en-US" sz="1400" dirty="0">
                <a:effectLst/>
                <a:ea typeface="Times New Roman" panose="02020603050405020304" pitchFamily="18" charset="0"/>
                <a:cs typeface="Times New Roman" panose="02020603050405020304" pitchFamily="18" charset="0"/>
              </a:rPr>
              <a:t>: Initial setup costs were high, but long-term operational savings outweighed these costs.</a:t>
            </a:r>
            <a:endParaRPr lang="en-US" sz="14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SzPts val="1000"/>
              <a:buFont typeface="Symbol" panose="05050102010706020507" pitchFamily="18" charset="2"/>
              <a:buChar char=""/>
              <a:tabLst>
                <a:tab pos="457200" algn="l"/>
              </a:tabLst>
            </a:pPr>
            <a:r>
              <a:rPr lang="en-US" sz="1400" b="1" dirty="0">
                <a:effectLst/>
                <a:ea typeface="Times New Roman" panose="02020603050405020304" pitchFamily="18" charset="0"/>
                <a:cs typeface="Times New Roman" panose="02020603050405020304" pitchFamily="18" charset="0"/>
              </a:rPr>
              <a:t>Legal Feasibility</a:t>
            </a:r>
            <a:r>
              <a:rPr lang="en-US" sz="1400" dirty="0">
                <a:effectLst/>
                <a:ea typeface="Times New Roman" panose="02020603050405020304" pitchFamily="18" charset="0"/>
                <a:cs typeface="Times New Roman" panose="02020603050405020304" pitchFamily="18" charset="0"/>
              </a:rPr>
              <a:t>: Minor adjustments were needed to align with data privacy regulations.</a:t>
            </a:r>
            <a:endParaRPr lang="en-US" sz="1400" dirty="0">
              <a:effectLst/>
              <a:ea typeface="Calibri" panose="020F0502020204030204" pitchFamily="34" charset="0"/>
              <a:cs typeface="Times New Roman" panose="02020603050405020304" pitchFamily="18" charset="0"/>
            </a:endParaRPr>
          </a:p>
          <a:p>
            <a:r>
              <a:rPr lang="en-US" sz="1400" b="1" dirty="0">
                <a:effectLst/>
                <a:ea typeface="Times New Roman" panose="02020603050405020304" pitchFamily="18" charset="0"/>
                <a:cs typeface="Times New Roman" panose="02020603050405020304" pitchFamily="18" charset="0"/>
              </a:rPr>
              <a:t>Conclusion</a:t>
            </a:r>
            <a:r>
              <a:rPr lang="en-US" sz="1400" dirty="0">
                <a:effectLst/>
                <a:ea typeface="Times New Roman" panose="02020603050405020304" pitchFamily="18" charset="0"/>
                <a:cs typeface="Times New Roman" panose="02020603050405020304" pitchFamily="18" charset="0"/>
              </a:rPr>
              <a:t>:</a:t>
            </a:r>
            <a:br>
              <a:rPr lang="en-US" sz="1400" dirty="0">
                <a:effectLst/>
                <a:ea typeface="Times New Roman" panose="02020603050405020304" pitchFamily="18" charset="0"/>
                <a:cs typeface="Times New Roman" panose="02020603050405020304" pitchFamily="18" charset="0"/>
              </a:rPr>
            </a:br>
            <a:r>
              <a:rPr lang="en-US" sz="1400" dirty="0">
                <a:effectLst/>
                <a:ea typeface="Times New Roman" panose="02020603050405020304" pitchFamily="18" charset="0"/>
                <a:cs typeface="Times New Roman" panose="02020603050405020304" pitchFamily="18" charset="0"/>
              </a:rPr>
              <a:t>The study concludes that implementing edge computing for traffic management is feasible, offering significant benefits in real-time responsiveness and traffic optimization. However, scaling the solution requires careful planning to address operational and legal challenges.</a:t>
            </a:r>
            <a:endParaRPr lang="en-US" sz="1400" dirty="0">
              <a:effectLst/>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74117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0DF5-DF09-4F10-BBCF-FC35EA7F8DA1}"/>
              </a:ext>
            </a:extLst>
          </p:cNvPr>
          <p:cNvSpPr>
            <a:spLocks noGrp="1"/>
          </p:cNvSpPr>
          <p:nvPr>
            <p:ph type="title"/>
          </p:nvPr>
        </p:nvSpPr>
        <p:spPr/>
        <p:txBody>
          <a:bodyPr>
            <a:noAutofit/>
          </a:bodyPr>
          <a:lstStyle/>
          <a:p>
            <a:r>
              <a:rPr lang="en-US" sz="3200" dirty="0"/>
              <a:t>Feasibility Study: exploratory or confirmatory</a:t>
            </a:r>
          </a:p>
        </p:txBody>
      </p:sp>
      <p:sp>
        <p:nvSpPr>
          <p:cNvPr id="3" name="Content Placeholder 2">
            <a:extLst>
              <a:ext uri="{FF2B5EF4-FFF2-40B4-BE49-F238E27FC236}">
                <a16:creationId xmlns:a16="http://schemas.microsoft.com/office/drawing/2014/main" id="{404983E9-F2C2-4F2B-9D6B-38F5868298E0}"/>
              </a:ext>
            </a:extLst>
          </p:cNvPr>
          <p:cNvSpPr>
            <a:spLocks noGrp="1"/>
          </p:cNvSpPr>
          <p:nvPr>
            <p:ph sz="half" idx="1"/>
          </p:nvPr>
        </p:nvSpPr>
        <p:spPr>
          <a:xfrm>
            <a:off x="457200" y="2060848"/>
            <a:ext cx="4038600" cy="4536504"/>
          </a:xfrm>
        </p:spPr>
        <p:txBody>
          <a:bodyPr/>
          <a:lstStyle/>
          <a:p>
            <a:pPr marL="0" marR="0">
              <a:lnSpc>
                <a:spcPct val="107000"/>
              </a:lnSpc>
              <a:spcBef>
                <a:spcPts val="0"/>
              </a:spcBef>
              <a:spcAft>
                <a:spcPts val="800"/>
              </a:spcAft>
            </a:pPr>
            <a:r>
              <a:rPr lang="en-US" sz="1600" b="1" dirty="0">
                <a:effectLst/>
                <a:ea typeface="Times New Roman" panose="02020603050405020304" pitchFamily="18" charset="0"/>
                <a:cs typeface="Times New Roman" panose="02020603050405020304" pitchFamily="18" charset="0"/>
              </a:rPr>
              <a:t>Feasibility Studies are Exploratory</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effectLst/>
                <a:ea typeface="Times New Roman" panose="02020603050405020304" pitchFamily="18" charset="0"/>
                <a:cs typeface="Times New Roman" panose="02020603050405020304" pitchFamily="18" charset="0"/>
              </a:rPr>
              <a:t>Purpose</a:t>
            </a:r>
            <a:r>
              <a:rPr lang="en-US" sz="1600" dirty="0">
                <a:effectLst/>
                <a:ea typeface="Times New Roman" panose="02020603050405020304" pitchFamily="18" charset="0"/>
                <a:cs typeface="Times New Roman" panose="02020603050405020304" pitchFamily="18" charset="0"/>
              </a:rPr>
              <a:t>: Feasibility studies aim to </a:t>
            </a:r>
            <a:r>
              <a:rPr lang="en-US" sz="1600" dirty="0">
                <a:solidFill>
                  <a:srgbClr val="FF0000"/>
                </a:solidFill>
                <a:effectLst/>
                <a:ea typeface="Times New Roman" panose="02020603050405020304" pitchFamily="18" charset="0"/>
                <a:cs typeface="Times New Roman" panose="02020603050405020304" pitchFamily="18" charset="0"/>
              </a:rPr>
              <a:t>determine</a:t>
            </a:r>
            <a:r>
              <a:rPr lang="en-US" sz="1600" dirty="0">
                <a:effectLst/>
                <a:ea typeface="Times New Roman" panose="02020603050405020304" pitchFamily="18" charset="0"/>
                <a:cs typeface="Times New Roman" panose="02020603050405020304" pitchFamily="18" charset="0"/>
              </a:rPr>
              <a:t> whether a project, solution, or approach </a:t>
            </a:r>
            <a:r>
              <a:rPr lang="en-US" sz="1600" dirty="0">
                <a:solidFill>
                  <a:srgbClr val="FF0000"/>
                </a:solidFill>
                <a:effectLst/>
                <a:ea typeface="Times New Roman" panose="02020603050405020304" pitchFamily="18" charset="0"/>
                <a:cs typeface="Times New Roman" panose="02020603050405020304" pitchFamily="18" charset="0"/>
              </a:rPr>
              <a:t>is viable</a:t>
            </a:r>
            <a:r>
              <a:rPr lang="en-US" sz="1600" dirty="0">
                <a:effectLst/>
                <a:ea typeface="Times New Roman" panose="02020603050405020304" pitchFamily="18" charset="0"/>
                <a:cs typeface="Times New Roman" panose="02020603050405020304" pitchFamily="18" charset="0"/>
              </a:rPr>
              <a:t>. This involves exploring technical, financial, operational, and legal aspects, often without a predetermined hypothesis.</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effectLst/>
                <a:ea typeface="Times New Roman" panose="02020603050405020304" pitchFamily="18" charset="0"/>
                <a:cs typeface="Times New Roman" panose="02020603050405020304" pitchFamily="18" charset="0"/>
              </a:rPr>
              <a:t>Approach</a:t>
            </a:r>
            <a:r>
              <a:rPr lang="en-US" sz="1600" dirty="0">
                <a:effectLst/>
                <a:ea typeface="Times New Roman" panose="02020603050405020304" pitchFamily="18" charset="0"/>
                <a:cs typeface="Times New Roman" panose="02020603050405020304" pitchFamily="18" charset="0"/>
              </a:rPr>
              <a:t>: They examine possibilities, identify challenges, and outline requirements, making them more about discovery than verification.</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b="1" dirty="0">
                <a:effectLst/>
                <a:ea typeface="Times New Roman" panose="02020603050405020304" pitchFamily="18" charset="0"/>
                <a:cs typeface="Times New Roman" panose="02020603050405020304" pitchFamily="18" charset="0"/>
              </a:rPr>
              <a:t>Outcome</a:t>
            </a:r>
            <a:r>
              <a:rPr lang="en-US" sz="1600" dirty="0">
                <a:effectLst/>
                <a:ea typeface="Times New Roman" panose="02020603050405020304" pitchFamily="18" charset="0"/>
                <a:cs typeface="Times New Roman" panose="02020603050405020304" pitchFamily="18" charset="0"/>
              </a:rPr>
              <a:t>: The focus is on understanding the practical considerations and potential risks, not necessarily confirming a predefined theory or expectation.</a:t>
            </a:r>
            <a:endParaRPr lang="en-US" sz="1600" dirty="0">
              <a:effectLst/>
              <a:ea typeface="Calibri" panose="020F0502020204030204" pitchFamily="34" charset="0"/>
              <a:cs typeface="Times New Roman" panose="02020603050405020304" pitchFamily="18" charset="0"/>
            </a:endParaRPr>
          </a:p>
          <a:p>
            <a:endParaRPr lang="en-US" sz="2400" dirty="0"/>
          </a:p>
        </p:txBody>
      </p:sp>
      <p:sp>
        <p:nvSpPr>
          <p:cNvPr id="4" name="Content Placeholder 3">
            <a:extLst>
              <a:ext uri="{FF2B5EF4-FFF2-40B4-BE49-F238E27FC236}">
                <a16:creationId xmlns:a16="http://schemas.microsoft.com/office/drawing/2014/main" id="{0EBEBB99-AB04-4E93-8834-3CE5BFA09BBA}"/>
              </a:ext>
            </a:extLst>
          </p:cNvPr>
          <p:cNvSpPr>
            <a:spLocks noGrp="1"/>
          </p:cNvSpPr>
          <p:nvPr>
            <p:ph sz="half" idx="2"/>
          </p:nvPr>
        </p:nvSpPr>
        <p:spPr>
          <a:xfrm>
            <a:off x="4648200" y="2060848"/>
            <a:ext cx="4038600" cy="4536504"/>
          </a:xfrm>
        </p:spPr>
        <p:txBody>
          <a:bodyPr/>
          <a:lstStyle/>
          <a:p>
            <a:pPr marL="0" marR="0">
              <a:lnSpc>
                <a:spcPct val="107000"/>
              </a:lnSpc>
              <a:spcBef>
                <a:spcPts val="0"/>
              </a:spcBef>
              <a:spcAft>
                <a:spcPts val="800"/>
              </a:spcAft>
            </a:pPr>
            <a:r>
              <a:rPr lang="en-US" sz="1600" b="1" dirty="0">
                <a:effectLst/>
                <a:ea typeface="Times New Roman" panose="02020603050405020304" pitchFamily="18" charset="0"/>
                <a:cs typeface="Times New Roman" panose="02020603050405020304" pitchFamily="18" charset="0"/>
              </a:rPr>
              <a:t>Feasibility Studies Can Be Confirmatory</a:t>
            </a:r>
            <a:endParaRPr lang="en-US" sz="16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effectLst/>
                <a:ea typeface="Times New Roman" panose="02020603050405020304" pitchFamily="18" charset="0"/>
                <a:cs typeface="Times New Roman" panose="02020603050405020304" pitchFamily="18" charset="0"/>
              </a:rPr>
              <a:t>In some cases, a feasibility study might also serve a confirmatory purpose, especially if it is conducted to validate specific assumptions or claims. For example:</a:t>
            </a:r>
            <a:endParaRPr lang="en-US" sz="16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Times New Roman" panose="02020603050405020304" pitchFamily="18" charset="0"/>
              </a:rPr>
              <a:t>A study might test whether a prototype system can meet predefined performance benchmarks (e.g., processing speed or reliability).</a:t>
            </a:r>
            <a:endParaRPr lang="en-US" sz="12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Times New Roman" panose="02020603050405020304" pitchFamily="18" charset="0"/>
              </a:rPr>
              <a:t>It may confirm the accuracy of cost estimates or validate compliance with regulatory standards.</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ea typeface="Times New Roman" panose="02020603050405020304" pitchFamily="18" charset="0"/>
                <a:cs typeface="Times New Roman" panose="02020603050405020304" pitchFamily="18" charset="0"/>
              </a:rPr>
              <a:t>In such cases, the study is </a:t>
            </a:r>
            <a:r>
              <a:rPr lang="en-US" sz="1600" dirty="0">
                <a:solidFill>
                  <a:srgbClr val="FF0000"/>
                </a:solidFill>
                <a:effectLst/>
                <a:ea typeface="Times New Roman" panose="02020603050405020304" pitchFamily="18" charset="0"/>
                <a:cs typeface="Times New Roman" panose="02020603050405020304" pitchFamily="18" charset="0"/>
              </a:rPr>
              <a:t>partially confirmatory</a:t>
            </a:r>
            <a:r>
              <a:rPr lang="en-US" sz="1600" dirty="0">
                <a:effectLst/>
                <a:ea typeface="Times New Roman" panose="02020603050405020304" pitchFamily="18" charset="0"/>
                <a:cs typeface="Times New Roman" panose="02020603050405020304" pitchFamily="18" charset="0"/>
              </a:rPr>
              <a:t> because it tests specific hypotheses or criteria while </a:t>
            </a:r>
            <a:r>
              <a:rPr lang="en-US" sz="1600" dirty="0">
                <a:solidFill>
                  <a:srgbClr val="FF0000"/>
                </a:solidFill>
                <a:effectLst/>
                <a:ea typeface="Times New Roman" panose="02020603050405020304" pitchFamily="18" charset="0"/>
                <a:cs typeface="Times New Roman" panose="02020603050405020304" pitchFamily="18" charset="0"/>
              </a:rPr>
              <a:t>still exploring broader feasibility issues</a:t>
            </a:r>
            <a:r>
              <a:rPr lang="en-US" sz="1600" dirty="0">
                <a:effectLst/>
                <a:ea typeface="Times New Roman" panose="02020603050405020304" pitchFamily="18"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a:p>
            <a:endParaRPr lang="en-US" sz="2400" dirty="0"/>
          </a:p>
        </p:txBody>
      </p:sp>
      <p:sp>
        <p:nvSpPr>
          <p:cNvPr id="5" name="TextBox 4">
            <a:extLst>
              <a:ext uri="{FF2B5EF4-FFF2-40B4-BE49-F238E27FC236}">
                <a16:creationId xmlns:a16="http://schemas.microsoft.com/office/drawing/2014/main" id="{4205AB07-314A-4C20-86AA-5FDBC923F598}"/>
              </a:ext>
            </a:extLst>
          </p:cNvPr>
          <p:cNvSpPr txBox="1"/>
          <p:nvPr/>
        </p:nvSpPr>
        <p:spPr>
          <a:xfrm>
            <a:off x="700956" y="1340768"/>
            <a:ext cx="7992888" cy="584775"/>
          </a:xfrm>
          <a:prstGeom prst="rect">
            <a:avLst/>
          </a:prstGeom>
          <a:noFill/>
        </p:spPr>
        <p:txBody>
          <a:bodyPr wrap="square" rtlCol="0">
            <a:spAutoFit/>
          </a:bodyPr>
          <a:lstStyle/>
          <a:p>
            <a:r>
              <a:rPr lang="en-US" sz="1600" dirty="0">
                <a:effectLst/>
                <a:latin typeface="+mn-lt"/>
                <a:ea typeface="Times New Roman" panose="02020603050405020304" pitchFamily="18" charset="0"/>
                <a:cs typeface="Times New Roman" panose="02020603050405020304" pitchFamily="18" charset="0"/>
              </a:rPr>
              <a:t>A </a:t>
            </a:r>
            <a:r>
              <a:rPr lang="en-US" sz="1600" b="1" dirty="0">
                <a:effectLst/>
                <a:latin typeface="+mn-lt"/>
                <a:ea typeface="Times New Roman" panose="02020603050405020304" pitchFamily="18" charset="0"/>
                <a:cs typeface="Times New Roman" panose="02020603050405020304" pitchFamily="18" charset="0"/>
              </a:rPr>
              <a:t>feasibility study</a:t>
            </a:r>
            <a:r>
              <a:rPr lang="en-US" sz="1600" dirty="0">
                <a:effectLst/>
                <a:latin typeface="+mn-lt"/>
                <a:ea typeface="Times New Roman" panose="02020603050405020304" pitchFamily="18" charset="0"/>
                <a:cs typeface="Times New Roman" panose="02020603050405020304" pitchFamily="18" charset="0"/>
              </a:rPr>
              <a:t> is generally </a:t>
            </a:r>
            <a:r>
              <a:rPr lang="en-US" sz="1600" b="1" dirty="0">
                <a:effectLst/>
                <a:latin typeface="+mn-lt"/>
                <a:ea typeface="Times New Roman" panose="02020603050405020304" pitchFamily="18" charset="0"/>
                <a:cs typeface="Times New Roman" panose="02020603050405020304" pitchFamily="18" charset="0"/>
              </a:rPr>
              <a:t>exploratory</a:t>
            </a:r>
            <a:r>
              <a:rPr lang="en-US" sz="1600" dirty="0">
                <a:effectLst/>
                <a:latin typeface="+mn-lt"/>
                <a:ea typeface="Times New Roman" panose="02020603050405020304" pitchFamily="18" charset="0"/>
                <a:cs typeface="Times New Roman" panose="02020603050405020304" pitchFamily="18" charset="0"/>
              </a:rPr>
              <a:t> in nature, though it can have confirmatory elements depending on its design and purpose. Here’s a breakdown of why this is the case:</a:t>
            </a:r>
            <a:endParaRPr lang="en-US"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59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Case (a.k.a. Demonstrator)</a:t>
            </a:r>
          </a:p>
        </p:txBody>
      </p:sp>
      <p:sp>
        <p:nvSpPr>
          <p:cNvPr id="3" name="Content Placeholder 2"/>
          <p:cNvSpPr>
            <a:spLocks noGrp="1"/>
          </p:cNvSpPr>
          <p:nvPr>
            <p:ph sz="half" idx="1"/>
          </p:nvPr>
        </p:nvSpPr>
        <p:spPr/>
        <p:txBody>
          <a:bodyPr/>
          <a:lstStyle/>
          <a:p>
            <a:r>
              <a:rPr lang="en-US" sz="2400" dirty="0">
                <a:solidFill>
                  <a:srgbClr val="7030A0"/>
                </a:solidFill>
              </a:rPr>
              <a:t>Here is an idea that has proven valuable; does it work for us ?</a:t>
            </a:r>
          </a:p>
          <a:p>
            <a:r>
              <a:rPr lang="en-US" sz="2400" dirty="0"/>
              <a:t>proven valuable</a:t>
            </a:r>
          </a:p>
          <a:p>
            <a:pPr marL="457200" lvl="1" indent="0">
              <a:buNone/>
            </a:pPr>
            <a:r>
              <a:rPr lang="en-US" sz="2000" dirty="0"/>
              <a:t>+ accepted merits (e.g. “lessons learned” from feasibility study).</a:t>
            </a:r>
          </a:p>
          <a:p>
            <a:pPr marL="457200" lvl="1" indent="0">
              <a:buNone/>
            </a:pPr>
            <a:r>
              <a:rPr lang="en-US" sz="2000" dirty="0"/>
              <a:t>+ there is some (implicit) theory explaining why the idea has merit.</a:t>
            </a:r>
          </a:p>
          <a:p>
            <a:r>
              <a:rPr lang="en-US" sz="2400" dirty="0"/>
              <a:t>does it work for us?</a:t>
            </a:r>
          </a:p>
          <a:p>
            <a:pPr marL="457200" lvl="1" indent="0">
              <a:buNone/>
            </a:pPr>
            <a:r>
              <a:rPr lang="en-US" sz="2000" dirty="0"/>
              <a:t>+ context is very important</a:t>
            </a:r>
          </a:p>
        </p:txBody>
      </p:sp>
      <p:sp>
        <p:nvSpPr>
          <p:cNvPr id="4" name="Content Placeholder 3"/>
          <p:cNvSpPr>
            <a:spLocks noGrp="1"/>
          </p:cNvSpPr>
          <p:nvPr>
            <p:ph sz="half" idx="2"/>
          </p:nvPr>
        </p:nvSpPr>
        <p:spPr>
          <a:xfrm>
            <a:off x="4648200" y="1412776"/>
            <a:ext cx="4244280" cy="5184576"/>
          </a:xfrm>
        </p:spPr>
        <p:txBody>
          <a:bodyPr/>
          <a:lstStyle/>
          <a:p>
            <a:r>
              <a:rPr lang="en-US" sz="2400" dirty="0"/>
              <a:t>Demonstrated on a simple yet representative “CASE”</a:t>
            </a:r>
          </a:p>
          <a:p>
            <a:pPr marL="457200" lvl="1" indent="0">
              <a:buNone/>
            </a:pPr>
            <a:r>
              <a:rPr lang="en-US" dirty="0"/>
              <a:t>+ </a:t>
            </a:r>
            <a:r>
              <a:rPr lang="en-US" dirty="0">
                <a:solidFill>
                  <a:srgbClr val="0070C0"/>
                </a:solidFill>
              </a:rPr>
              <a:t>“Pilot case” ≠ “Pilot Study”</a:t>
            </a:r>
          </a:p>
          <a:p>
            <a:r>
              <a:rPr lang="en-US" sz="2400" dirty="0"/>
              <a:t>Proof by construction</a:t>
            </a:r>
          </a:p>
          <a:p>
            <a:pPr marL="457200" lvl="1" indent="0">
              <a:buNone/>
            </a:pPr>
            <a:r>
              <a:rPr lang="en-US" sz="2000" dirty="0"/>
              <a:t>+ build a prototype</a:t>
            </a:r>
          </a:p>
          <a:p>
            <a:pPr marL="457200" lvl="1" indent="0">
              <a:buNone/>
            </a:pPr>
            <a:r>
              <a:rPr lang="en-US" sz="2000" dirty="0"/>
              <a:t>+ apply on a “case”</a:t>
            </a:r>
          </a:p>
          <a:p>
            <a:r>
              <a:rPr lang="en-US" sz="2400" dirty="0"/>
              <a:t>Conclusions</a:t>
            </a:r>
          </a:p>
          <a:p>
            <a:pPr marL="400050" lvl="1" indent="0">
              <a:buNone/>
            </a:pPr>
            <a:r>
              <a:rPr lang="en-US" sz="2000" dirty="0"/>
              <a:t>+ primarily qualitative; "lessons learned"</a:t>
            </a:r>
          </a:p>
          <a:p>
            <a:pPr marL="400050" lvl="1" indent="0">
              <a:buNone/>
            </a:pPr>
            <a:r>
              <a:rPr lang="en-US" sz="2000" dirty="0"/>
              <a:t>+ quantitative; preferably with predefined criteria</a:t>
            </a:r>
          </a:p>
        </p:txBody>
      </p:sp>
    </p:spTree>
    <p:extLst>
      <p:ext uri="{BB962C8B-B14F-4D97-AF65-F5344CB8AC3E}">
        <p14:creationId xmlns:p14="http://schemas.microsoft.com/office/powerpoint/2010/main" val="277425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Pilot Study</a:t>
            </a:r>
            <a:endParaRPr lang="el-GR" dirty="0"/>
          </a:p>
        </p:txBody>
      </p:sp>
      <p:sp>
        <p:nvSpPr>
          <p:cNvPr id="3" name="Θέση περιεχομένου 2"/>
          <p:cNvSpPr>
            <a:spLocks noGrp="1"/>
          </p:cNvSpPr>
          <p:nvPr>
            <p:ph sz="half" idx="1"/>
          </p:nvPr>
        </p:nvSpPr>
        <p:spPr/>
        <p:txBody>
          <a:bodyPr/>
          <a:lstStyle/>
          <a:p>
            <a:r>
              <a:rPr lang="en-US" sz="2000" dirty="0"/>
              <a:t>To obtain high-quality outcomes, a good research study with relevant experimental design and accurate performance is required. </a:t>
            </a:r>
          </a:p>
          <a:p>
            <a:r>
              <a:rPr lang="en-US" sz="2000" dirty="0"/>
              <a:t>Analyzing its feasibility prior to performing the main study (also known as the full study or large-scale main trial) can be very beneficial for this purpose. </a:t>
            </a:r>
          </a:p>
          <a:p>
            <a:r>
              <a:rPr lang="en-US" sz="2000" dirty="0"/>
              <a:t>A pilot study is the first step of the entire research protocol and is often a smaller-sized study assisting in planning and modification of the main study.</a:t>
            </a:r>
            <a:endParaRPr lang="el-GR" sz="2000" dirty="0"/>
          </a:p>
        </p:txBody>
      </p:sp>
      <p:pic>
        <p:nvPicPr>
          <p:cNvPr id="5" name="Εικόνα 4"/>
          <p:cNvPicPr>
            <a:picLocks noChangeAspect="1"/>
          </p:cNvPicPr>
          <p:nvPr/>
        </p:nvPicPr>
        <p:blipFill>
          <a:blip r:embed="rId2"/>
          <a:stretch>
            <a:fillRect/>
          </a:stretch>
        </p:blipFill>
        <p:spPr>
          <a:xfrm>
            <a:off x="4788024" y="1433735"/>
            <a:ext cx="4104456" cy="1868993"/>
          </a:xfrm>
          <a:prstGeom prst="rect">
            <a:avLst/>
          </a:prstGeom>
        </p:spPr>
      </p:pic>
      <p:pic>
        <p:nvPicPr>
          <p:cNvPr id="6" name="Εικόνα 5"/>
          <p:cNvPicPr>
            <a:picLocks noChangeAspect="1"/>
          </p:cNvPicPr>
          <p:nvPr/>
        </p:nvPicPr>
        <p:blipFill>
          <a:blip r:embed="rId3"/>
          <a:stretch>
            <a:fillRect/>
          </a:stretch>
        </p:blipFill>
        <p:spPr>
          <a:xfrm>
            <a:off x="4788024" y="3560720"/>
            <a:ext cx="4104456" cy="2316552"/>
          </a:xfrm>
          <a:prstGeom prst="rect">
            <a:avLst/>
          </a:prstGeom>
        </p:spPr>
      </p:pic>
    </p:spTree>
    <p:extLst>
      <p:ext uri="{BB962C8B-B14F-4D97-AF65-F5344CB8AC3E}">
        <p14:creationId xmlns:p14="http://schemas.microsoft.com/office/powerpoint/2010/main" val="80840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140968"/>
            <a:ext cx="8229600" cy="3528392"/>
          </a:xfrm>
        </p:spPr>
        <p:txBody>
          <a:bodyPr/>
          <a:lstStyle/>
          <a:p>
            <a:r>
              <a:rPr lang="en-US" sz="1400" b="1" dirty="0"/>
              <a:t>Context: </a:t>
            </a:r>
            <a:r>
              <a:rPr lang="en-US" sz="1400" dirty="0"/>
              <a:t>In the workplace, some individuals engage in the voluntary and intentional generation, promotion, and realization of new ideas for the benefit of individual performance, group effectiveness, or the organization. The literature classifies this phenomenon as innovative </a:t>
            </a:r>
            <a:r>
              <a:rPr lang="en-US" sz="1400" dirty="0" err="1"/>
              <a:t>behaviour</a:t>
            </a:r>
            <a:r>
              <a:rPr lang="en-US" sz="1400" dirty="0"/>
              <a:t>. Despite its importance to the development of innovation, innovative </a:t>
            </a:r>
            <a:r>
              <a:rPr lang="en-US" sz="1400" dirty="0" err="1"/>
              <a:t>behaviour</a:t>
            </a:r>
            <a:r>
              <a:rPr lang="en-US" sz="1400" dirty="0"/>
              <a:t> has not been fully investigated in software engineering. </a:t>
            </a:r>
          </a:p>
          <a:p>
            <a:r>
              <a:rPr lang="en-US" sz="1400" b="1" dirty="0"/>
              <a:t>Objective/Research Question: </a:t>
            </a:r>
            <a:r>
              <a:rPr lang="en-US" sz="1400" dirty="0"/>
              <a:t>To understand (what are) the factors that support or inhibit innovative </a:t>
            </a:r>
            <a:r>
              <a:rPr lang="en-US" sz="1400" dirty="0" err="1"/>
              <a:t>behaviour</a:t>
            </a:r>
            <a:r>
              <a:rPr lang="en-US" sz="1400" dirty="0"/>
              <a:t> in software engineering practice. </a:t>
            </a:r>
          </a:p>
          <a:p>
            <a:r>
              <a:rPr lang="en-US" sz="1400" b="1" dirty="0"/>
              <a:t>Method: </a:t>
            </a:r>
            <a:r>
              <a:rPr lang="en-US" sz="1400" dirty="0"/>
              <a:t>We conducted a </a:t>
            </a:r>
            <a:r>
              <a:rPr lang="en-US" sz="1600" dirty="0">
                <a:solidFill>
                  <a:srgbClr val="0070C0"/>
                </a:solidFill>
              </a:rPr>
              <a:t>pilot case study in a Canadian software company using interviews and observations as data collection techniques. </a:t>
            </a:r>
            <a:r>
              <a:rPr lang="en-US" sz="1400" dirty="0"/>
              <a:t>Using qualitative analysis, we identified relevant factors and relationships not addressed by studies from other areas. </a:t>
            </a:r>
          </a:p>
          <a:p>
            <a:r>
              <a:rPr lang="en-US" sz="1400" b="1" dirty="0"/>
              <a:t>Results: </a:t>
            </a:r>
            <a:r>
              <a:rPr lang="en-US" sz="1400" dirty="0"/>
              <a:t>Individual innovative </a:t>
            </a:r>
            <a:r>
              <a:rPr lang="en-US" sz="1400" dirty="0" err="1"/>
              <a:t>behaviour</a:t>
            </a:r>
            <a:r>
              <a:rPr lang="en-US" sz="1400" dirty="0"/>
              <a:t> is </a:t>
            </a:r>
            <a:r>
              <a:rPr lang="en-US" sz="1400" b="1" dirty="0"/>
              <a:t>influenced by individual attitudes </a:t>
            </a:r>
            <a:r>
              <a:rPr lang="en-US" sz="1400" dirty="0"/>
              <a:t>and also by </a:t>
            </a:r>
            <a:r>
              <a:rPr lang="en-US" sz="1400" b="1" dirty="0"/>
              <a:t>situational factors </a:t>
            </a:r>
            <a:r>
              <a:rPr lang="en-US" sz="1400" dirty="0"/>
              <a:t>such as relationships in the workplace, organizational characteristics, and project type. We built a </a:t>
            </a:r>
            <a:r>
              <a:rPr lang="en-US" sz="1400" b="1" u="sng" dirty="0"/>
              <a:t>model to express the interacting effects of these factors</a:t>
            </a:r>
            <a:r>
              <a:rPr lang="en-US" sz="1400" dirty="0"/>
              <a:t>. </a:t>
            </a:r>
          </a:p>
          <a:p>
            <a:r>
              <a:rPr lang="en-US" sz="1400" b="1" dirty="0"/>
              <a:t>Conclusions: </a:t>
            </a:r>
            <a:r>
              <a:rPr lang="en-US" sz="1400" dirty="0"/>
              <a:t>Our results contribute to …… and to topics that deserve further study</a:t>
            </a:r>
            <a:endParaRPr lang="el-GR" sz="1400" dirty="0"/>
          </a:p>
        </p:txBody>
      </p:sp>
      <p:sp>
        <p:nvSpPr>
          <p:cNvPr id="6" name="Τίτλος 5"/>
          <p:cNvSpPr>
            <a:spLocks noGrp="1"/>
          </p:cNvSpPr>
          <p:nvPr>
            <p:ph type="title"/>
          </p:nvPr>
        </p:nvSpPr>
        <p:spPr/>
        <p:txBody>
          <a:bodyPr/>
          <a:lstStyle/>
          <a:p>
            <a:r>
              <a:rPr lang="en-US" dirty="0"/>
              <a:t>Pilot Case Study</a:t>
            </a:r>
            <a:endParaRPr lang="el-GR" dirty="0"/>
          </a:p>
        </p:txBody>
      </p:sp>
      <p:pic>
        <p:nvPicPr>
          <p:cNvPr id="5" name="Εικόνα 4"/>
          <p:cNvPicPr>
            <a:picLocks noChangeAspect="1"/>
          </p:cNvPicPr>
          <p:nvPr/>
        </p:nvPicPr>
        <p:blipFill>
          <a:blip r:embed="rId2"/>
          <a:stretch>
            <a:fillRect/>
          </a:stretch>
        </p:blipFill>
        <p:spPr>
          <a:xfrm>
            <a:off x="1331640" y="1340768"/>
            <a:ext cx="5832648" cy="1804539"/>
          </a:xfrm>
          <a:prstGeom prst="rect">
            <a:avLst/>
          </a:prstGeom>
        </p:spPr>
      </p:pic>
    </p:spTree>
    <p:extLst>
      <p:ext uri="{BB962C8B-B14F-4D97-AF65-F5344CB8AC3E}">
        <p14:creationId xmlns:p14="http://schemas.microsoft.com/office/powerpoint/2010/main" val="177960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n-US" sz="2400" dirty="0"/>
              <a:t>Andréa Mendonça, et al., An approach for problem specification and its application in an Introductory Programming Course, Frontiers in Education (FIE) Conference, 2009</a:t>
            </a:r>
          </a:p>
          <a:p>
            <a:r>
              <a:rPr lang="en-US" sz="2400" dirty="0"/>
              <a:t>In the present paper we describe POP (problem oriented programming) - a teaching approach for introductory programming courses, aiming at developing students' skills in dealing with ill-defined problem specifications and programming. </a:t>
            </a:r>
          </a:p>
          <a:p>
            <a:r>
              <a:rPr lang="en-US" sz="2400" dirty="0"/>
              <a:t>To evaluate this approach, </a:t>
            </a:r>
            <a:r>
              <a:rPr lang="en-US" sz="2400" dirty="0">
                <a:solidFill>
                  <a:srgbClr val="0070C0"/>
                </a:solidFill>
              </a:rPr>
              <a:t>a pilot case study </a:t>
            </a:r>
            <a:r>
              <a:rPr lang="en-US" sz="2400" dirty="0"/>
              <a:t>was conducted during the second academic semester of 2008 in two classes of introductory programming lab of the computer science course at the Federal University of Campina Grande.</a:t>
            </a:r>
          </a:p>
        </p:txBody>
      </p:sp>
      <p:sp>
        <p:nvSpPr>
          <p:cNvPr id="3" name="Τίτλος 2"/>
          <p:cNvSpPr>
            <a:spLocks noGrp="1"/>
          </p:cNvSpPr>
          <p:nvPr>
            <p:ph type="title"/>
          </p:nvPr>
        </p:nvSpPr>
        <p:spPr/>
        <p:txBody>
          <a:bodyPr/>
          <a:lstStyle/>
          <a:p>
            <a:r>
              <a:rPr lang="en-US" dirty="0"/>
              <a:t>Pilot Case</a:t>
            </a:r>
            <a:endParaRPr lang="el-GR" dirty="0"/>
          </a:p>
        </p:txBody>
      </p:sp>
    </p:spTree>
    <p:extLst>
      <p:ext uri="{BB962C8B-B14F-4D97-AF65-F5344CB8AC3E}">
        <p14:creationId xmlns:p14="http://schemas.microsoft.com/office/powerpoint/2010/main" val="70919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Study</a:t>
            </a:r>
          </a:p>
        </p:txBody>
      </p:sp>
      <p:sp>
        <p:nvSpPr>
          <p:cNvPr id="3" name="Content Placeholder 2"/>
          <p:cNvSpPr>
            <a:spLocks noGrp="1"/>
          </p:cNvSpPr>
          <p:nvPr>
            <p:ph sz="half" idx="1"/>
          </p:nvPr>
        </p:nvSpPr>
        <p:spPr/>
        <p:txBody>
          <a:bodyPr/>
          <a:lstStyle/>
          <a:p>
            <a:r>
              <a:rPr lang="en-US" sz="2400" dirty="0">
                <a:solidFill>
                  <a:srgbClr val="7030A0"/>
                </a:solidFill>
              </a:rPr>
              <a:t>Here are two techniques, which one is better ?</a:t>
            </a:r>
          </a:p>
          <a:p>
            <a:r>
              <a:rPr lang="en-US" sz="2400" dirty="0"/>
              <a:t>Where are the differences ? What are the tradeoffs ?</a:t>
            </a:r>
          </a:p>
          <a:p>
            <a:r>
              <a:rPr lang="en-US" sz="2400" dirty="0"/>
              <a:t>Criteria check-list</a:t>
            </a:r>
          </a:p>
          <a:p>
            <a:pPr marL="400050" lvl="1" indent="0">
              <a:buNone/>
            </a:pPr>
            <a:r>
              <a:rPr lang="en-US" sz="2000" dirty="0"/>
              <a:t>+ predefined - should not favor one technique</a:t>
            </a:r>
          </a:p>
          <a:p>
            <a:pPr marL="400050" lvl="1" indent="0">
              <a:buNone/>
            </a:pPr>
            <a:r>
              <a:rPr lang="en-US" sz="2000" dirty="0"/>
              <a:t>+ qualitative and quantitative</a:t>
            </a:r>
          </a:p>
          <a:p>
            <a:pPr marL="400050" lvl="1" indent="0">
              <a:buNone/>
            </a:pPr>
            <a:r>
              <a:rPr lang="en-US" sz="1800" dirty="0"/>
              <a:t>- qualitative: how to remain unbiased ?</a:t>
            </a:r>
          </a:p>
          <a:p>
            <a:pPr marL="400050" lvl="1" indent="0">
              <a:buNone/>
            </a:pPr>
            <a:r>
              <a:rPr lang="en-US" sz="1800" dirty="0"/>
              <a:t>- quantitative: represent what you want to know ?</a:t>
            </a:r>
          </a:p>
        </p:txBody>
      </p:sp>
      <p:sp>
        <p:nvSpPr>
          <p:cNvPr id="4" name="Content Placeholder 3"/>
          <p:cNvSpPr>
            <a:spLocks noGrp="1"/>
          </p:cNvSpPr>
          <p:nvPr>
            <p:ph sz="half" idx="2"/>
          </p:nvPr>
        </p:nvSpPr>
        <p:spPr/>
        <p:txBody>
          <a:bodyPr/>
          <a:lstStyle/>
          <a:p>
            <a:pPr marL="400050" lvl="1" indent="0">
              <a:buNone/>
            </a:pPr>
            <a:r>
              <a:rPr lang="en-US" dirty="0"/>
              <a:t>+ Criteria check-list should be complete and reusable !</a:t>
            </a:r>
          </a:p>
          <a:p>
            <a:pPr marL="400050" lvl="1" indent="0">
              <a:buNone/>
            </a:pPr>
            <a:r>
              <a:rPr lang="en-US" dirty="0"/>
              <a:t>➡ If done well, most important </a:t>
            </a:r>
            <a:r>
              <a:rPr lang="en-US" i="1" dirty="0"/>
              <a:t>contribution </a:t>
            </a:r>
            <a:r>
              <a:rPr lang="en-US" dirty="0"/>
              <a:t>(replication !)</a:t>
            </a:r>
          </a:p>
          <a:p>
            <a:r>
              <a:rPr lang="en-US" dirty="0"/>
              <a:t>Score criteria check-list</a:t>
            </a:r>
          </a:p>
          <a:p>
            <a:pPr marL="400050" lvl="1" indent="0">
              <a:buNone/>
            </a:pPr>
            <a:r>
              <a:rPr lang="en-US" dirty="0"/>
              <a:t>+ Often by applying the technique on a “CASE”.</a:t>
            </a:r>
          </a:p>
          <a:p>
            <a:r>
              <a:rPr lang="en-US" dirty="0"/>
              <a:t>Compare</a:t>
            </a:r>
          </a:p>
          <a:p>
            <a:pPr marL="400050" lvl="1" indent="0">
              <a:buNone/>
            </a:pPr>
            <a:r>
              <a:rPr lang="en-US" dirty="0"/>
              <a:t>+ typically in the form of a table.</a:t>
            </a:r>
          </a:p>
        </p:txBody>
      </p:sp>
    </p:spTree>
    <p:extLst>
      <p:ext uri="{BB962C8B-B14F-4D97-AF65-F5344CB8AC3E}">
        <p14:creationId xmlns:p14="http://schemas.microsoft.com/office/powerpoint/2010/main" val="332771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a:t>
            </a:r>
          </a:p>
        </p:txBody>
      </p:sp>
      <p:sp>
        <p:nvSpPr>
          <p:cNvPr id="3" name="Content Placeholder 2"/>
          <p:cNvSpPr>
            <a:spLocks noGrp="1"/>
          </p:cNvSpPr>
          <p:nvPr>
            <p:ph sz="half" idx="1"/>
          </p:nvPr>
        </p:nvSpPr>
        <p:spPr>
          <a:xfrm>
            <a:off x="476655" y="1412776"/>
            <a:ext cx="4038600" cy="5184576"/>
          </a:xfrm>
          <a:solidFill>
            <a:schemeClr val="bg1">
              <a:lumMod val="95000"/>
            </a:schemeClr>
          </a:solidFill>
        </p:spPr>
        <p:txBody>
          <a:bodyPr/>
          <a:lstStyle/>
          <a:p>
            <a:pPr marL="0" indent="0" algn="ctr">
              <a:buNone/>
            </a:pPr>
            <a:r>
              <a:rPr lang="en-US" sz="3200" dirty="0">
                <a:solidFill>
                  <a:srgbClr val="7030A0"/>
                </a:solidFill>
              </a:rPr>
              <a:t>Quantitative Methods</a:t>
            </a:r>
          </a:p>
          <a:p>
            <a:r>
              <a:rPr lang="en-US" dirty="0"/>
              <a:t>Common “in the lab” Methods</a:t>
            </a:r>
          </a:p>
          <a:p>
            <a:pPr lvl="1"/>
            <a:r>
              <a:rPr lang="en-US" sz="2800" dirty="0">
                <a:solidFill>
                  <a:srgbClr val="0070C0"/>
                </a:solidFill>
              </a:rPr>
              <a:t>Controlled Experiments</a:t>
            </a:r>
          </a:p>
          <a:p>
            <a:pPr lvl="1"/>
            <a:r>
              <a:rPr lang="en-US" dirty="0"/>
              <a:t>Benchmarks</a:t>
            </a:r>
          </a:p>
          <a:p>
            <a:pPr lvl="1"/>
            <a:r>
              <a:rPr lang="en-US" dirty="0"/>
              <a:t>Simulations</a:t>
            </a:r>
          </a:p>
        </p:txBody>
      </p:sp>
      <p:sp>
        <p:nvSpPr>
          <p:cNvPr id="4" name="Content Placeholder 3"/>
          <p:cNvSpPr>
            <a:spLocks noGrp="1"/>
          </p:cNvSpPr>
          <p:nvPr>
            <p:ph sz="half" idx="2"/>
          </p:nvPr>
        </p:nvSpPr>
        <p:spPr>
          <a:solidFill>
            <a:schemeClr val="bg1">
              <a:lumMod val="95000"/>
            </a:schemeClr>
          </a:solidFill>
          <a:ln w="38100">
            <a:solidFill>
              <a:srgbClr val="FF0000"/>
            </a:solidFill>
          </a:ln>
        </p:spPr>
        <p:txBody>
          <a:bodyPr/>
          <a:lstStyle/>
          <a:p>
            <a:pPr marL="0" indent="0" algn="ctr">
              <a:buNone/>
            </a:pPr>
            <a:r>
              <a:rPr lang="en-US" sz="3200" dirty="0">
                <a:solidFill>
                  <a:srgbClr val="7030A0"/>
                </a:solidFill>
              </a:rPr>
              <a:t>Qualitative Methods</a:t>
            </a:r>
          </a:p>
          <a:p>
            <a:r>
              <a:rPr lang="en-US" dirty="0"/>
              <a:t>Common “in the wild” Methods</a:t>
            </a:r>
          </a:p>
          <a:p>
            <a:pPr lvl="1"/>
            <a:r>
              <a:rPr lang="en-US" dirty="0"/>
              <a:t>Quasi-Experiments</a:t>
            </a:r>
          </a:p>
          <a:p>
            <a:pPr lvl="1"/>
            <a:r>
              <a:rPr lang="en-US" dirty="0"/>
              <a:t>Survey Research</a:t>
            </a:r>
          </a:p>
          <a:p>
            <a:pPr lvl="1"/>
            <a:r>
              <a:rPr lang="en-US" dirty="0"/>
              <a:t>Ethnographies</a:t>
            </a:r>
          </a:p>
          <a:p>
            <a:pPr lvl="1"/>
            <a:r>
              <a:rPr lang="en-US" dirty="0"/>
              <a:t>Action Research</a:t>
            </a:r>
          </a:p>
          <a:p>
            <a:pPr lvl="1"/>
            <a:r>
              <a:rPr lang="en-US" sz="2800" dirty="0">
                <a:solidFill>
                  <a:srgbClr val="0070C0"/>
                </a:solidFill>
              </a:rPr>
              <a:t>Case Studies</a:t>
            </a:r>
          </a:p>
          <a:p>
            <a:pPr lvl="1"/>
            <a:endParaRPr lang="en-US" dirty="0"/>
          </a:p>
        </p:txBody>
      </p:sp>
    </p:spTree>
    <p:extLst>
      <p:ext uri="{BB962C8B-B14F-4D97-AF65-F5344CB8AC3E}">
        <p14:creationId xmlns:p14="http://schemas.microsoft.com/office/powerpoint/2010/main" val="327606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n-US" dirty="0"/>
              <a:t>Comparative Study - examples</a:t>
            </a:r>
            <a:endParaRPr lang="el-GR" dirty="0"/>
          </a:p>
        </p:txBody>
      </p:sp>
      <p:sp>
        <p:nvSpPr>
          <p:cNvPr id="6" name="Θέση περιεχομένου 5"/>
          <p:cNvSpPr>
            <a:spLocks noGrp="1"/>
          </p:cNvSpPr>
          <p:nvPr>
            <p:ph sz="half" idx="1"/>
          </p:nvPr>
        </p:nvSpPr>
        <p:spPr>
          <a:xfrm>
            <a:off x="457200" y="3717032"/>
            <a:ext cx="4038600" cy="2520280"/>
          </a:xfrm>
        </p:spPr>
        <p:txBody>
          <a:bodyPr/>
          <a:lstStyle/>
          <a:p>
            <a:r>
              <a:rPr lang="en-US" sz="1200" dirty="0"/>
              <a:t>Ontologies are becoming increasingly important in a variety of different fields, such as intelligent searching on the web, knowledge sharing and reuse, knowledge management, etc. Therefore, we expect that the need for tools to support the construction of ontologies will increase significantly in the coming years. </a:t>
            </a:r>
          </a:p>
          <a:p>
            <a:r>
              <a:rPr lang="en-US" sz="1200" dirty="0"/>
              <a:t>We investigate several of these tools. We evaluate the tools using two different ontologies. </a:t>
            </a:r>
          </a:p>
          <a:p>
            <a:r>
              <a:rPr lang="en-US" sz="1200" dirty="0"/>
              <a:t>The evaluation was conducted using a framework, which incorporates aspects of ontology buildings and testing, as well as cooperation with other users. </a:t>
            </a:r>
          </a:p>
          <a:p>
            <a:r>
              <a:rPr lang="en-US" sz="1200" dirty="0"/>
              <a:t>Our conclusions are that …..</a:t>
            </a:r>
            <a:endParaRPr lang="el-GR" sz="1200" dirty="0"/>
          </a:p>
        </p:txBody>
      </p:sp>
      <p:pic>
        <p:nvPicPr>
          <p:cNvPr id="7" name="Εικόνα 6"/>
          <p:cNvPicPr>
            <a:picLocks noChangeAspect="1"/>
          </p:cNvPicPr>
          <p:nvPr/>
        </p:nvPicPr>
        <p:blipFill>
          <a:blip r:embed="rId2"/>
          <a:stretch>
            <a:fillRect/>
          </a:stretch>
        </p:blipFill>
        <p:spPr>
          <a:xfrm>
            <a:off x="457199" y="1475101"/>
            <a:ext cx="4323783" cy="2025907"/>
          </a:xfrm>
          <a:prstGeom prst="rect">
            <a:avLst/>
          </a:prstGeom>
        </p:spPr>
      </p:pic>
      <p:pic>
        <p:nvPicPr>
          <p:cNvPr id="10" name="Εικόνα 9"/>
          <p:cNvPicPr>
            <a:picLocks noChangeAspect="1"/>
          </p:cNvPicPr>
          <p:nvPr/>
        </p:nvPicPr>
        <p:blipFill>
          <a:blip r:embed="rId3"/>
          <a:stretch>
            <a:fillRect/>
          </a:stretch>
        </p:blipFill>
        <p:spPr>
          <a:xfrm>
            <a:off x="4860032" y="1772816"/>
            <a:ext cx="4032448" cy="4536504"/>
          </a:xfrm>
          <a:prstGeom prst="rect">
            <a:avLst/>
          </a:prstGeom>
        </p:spPr>
      </p:pic>
    </p:spTree>
    <p:extLst>
      <p:ext uri="{BB962C8B-B14F-4D97-AF65-F5344CB8AC3E}">
        <p14:creationId xmlns:p14="http://schemas.microsoft.com/office/powerpoint/2010/main" val="176896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Observational Study [Ethnography]</a:t>
            </a:r>
          </a:p>
        </p:txBody>
      </p:sp>
      <p:sp>
        <p:nvSpPr>
          <p:cNvPr id="3" name="Content Placeholder 2"/>
          <p:cNvSpPr>
            <a:spLocks noGrp="1"/>
          </p:cNvSpPr>
          <p:nvPr>
            <p:ph sz="half" idx="1"/>
          </p:nvPr>
        </p:nvSpPr>
        <p:spPr/>
        <p:txBody>
          <a:bodyPr/>
          <a:lstStyle/>
          <a:p>
            <a:r>
              <a:rPr lang="en-US" sz="2400" dirty="0">
                <a:solidFill>
                  <a:srgbClr val="7030A0"/>
                </a:solidFill>
              </a:rPr>
              <a:t>Understand phenomena through observations</a:t>
            </a:r>
          </a:p>
          <a:p>
            <a:r>
              <a:rPr lang="en-US" sz="2400" dirty="0"/>
              <a:t>Systematic collection of data derived from direct observation of the everyday life</a:t>
            </a:r>
          </a:p>
          <a:p>
            <a:pPr marL="400050" lvl="1" indent="0">
              <a:buNone/>
            </a:pPr>
            <a:r>
              <a:rPr lang="en-US" sz="1800" dirty="0"/>
              <a:t>+ phenomena is best understood in the fullest possible context</a:t>
            </a:r>
          </a:p>
          <a:p>
            <a:pPr marL="400050" lvl="1" indent="0">
              <a:buNone/>
            </a:pPr>
            <a:r>
              <a:rPr lang="en-US" sz="1800" dirty="0"/>
              <a:t>➡ observation &amp; participation</a:t>
            </a:r>
          </a:p>
          <a:p>
            <a:pPr marL="400050" lvl="1" indent="0">
              <a:buNone/>
            </a:pPr>
            <a:r>
              <a:rPr lang="en-US" sz="1800" dirty="0"/>
              <a:t>➡ interviews &amp; questionnaires</a:t>
            </a:r>
          </a:p>
          <a:p>
            <a:r>
              <a:rPr lang="en-US" sz="2400" dirty="0"/>
              <a:t>Observing a series of cases “CASE”</a:t>
            </a:r>
          </a:p>
          <a:p>
            <a:pPr marL="400050" lvl="1" indent="0">
              <a:buNone/>
            </a:pPr>
            <a:r>
              <a:rPr lang="en-US" sz="1800" dirty="0"/>
              <a:t>+ observation vs. participation ?</a:t>
            </a:r>
          </a:p>
        </p:txBody>
      </p:sp>
      <p:sp>
        <p:nvSpPr>
          <p:cNvPr id="4" name="Content Placeholder 3"/>
          <p:cNvSpPr>
            <a:spLocks noGrp="1"/>
          </p:cNvSpPr>
          <p:nvPr>
            <p:ph sz="half" idx="2"/>
          </p:nvPr>
        </p:nvSpPr>
        <p:spPr>
          <a:xfrm>
            <a:off x="4648200" y="1412776"/>
            <a:ext cx="4172272" cy="5184576"/>
          </a:xfrm>
        </p:spPr>
        <p:txBody>
          <a:bodyPr/>
          <a:lstStyle/>
          <a:p>
            <a:r>
              <a:rPr lang="en-US" sz="2400" dirty="0"/>
              <a:t>Action Research</a:t>
            </a:r>
          </a:p>
          <a:p>
            <a:pPr marL="400050" lvl="1" indent="0">
              <a:buNone/>
            </a:pPr>
            <a:r>
              <a:rPr lang="en-US" sz="1800" dirty="0"/>
              <a:t>+ Action research is carried out by people who usually recognize a problem or limitation in their workplace situation and devise a plan to counteract the problem, </a:t>
            </a:r>
          </a:p>
          <a:p>
            <a:pPr marL="1085850" lvl="2" indent="-285750">
              <a:buFont typeface="Arial" panose="020B0604020202020204" pitchFamily="34" charset="0"/>
              <a:buChar char="•"/>
            </a:pPr>
            <a:r>
              <a:rPr lang="en-US" sz="1400" dirty="0"/>
              <a:t>implement the plan, </a:t>
            </a:r>
          </a:p>
          <a:p>
            <a:pPr marL="1085850" lvl="2" indent="-285750">
              <a:buFont typeface="Arial" panose="020B0604020202020204" pitchFamily="34" charset="0"/>
              <a:buChar char="•"/>
            </a:pPr>
            <a:r>
              <a:rPr lang="en-US" sz="1400" dirty="0"/>
              <a:t>observe what happens, </a:t>
            </a:r>
          </a:p>
          <a:p>
            <a:pPr marL="1085850" lvl="2" indent="-285750">
              <a:buFont typeface="Arial" panose="020B0604020202020204" pitchFamily="34" charset="0"/>
              <a:buChar char="•"/>
            </a:pPr>
            <a:r>
              <a:rPr lang="en-US" sz="1400" dirty="0"/>
              <a:t>reflect on these outcomes, </a:t>
            </a:r>
          </a:p>
          <a:p>
            <a:pPr marL="1085850" lvl="2" indent="-285750">
              <a:buFont typeface="Arial" panose="020B0604020202020204" pitchFamily="34" charset="0"/>
              <a:buChar char="•"/>
            </a:pPr>
            <a:r>
              <a:rPr lang="en-US" sz="1400" dirty="0"/>
              <a:t>revise the plan, </a:t>
            </a:r>
          </a:p>
          <a:p>
            <a:pPr marL="1085850" lvl="2" indent="-285750">
              <a:buFont typeface="Arial" panose="020B0604020202020204" pitchFamily="34" charset="0"/>
              <a:buChar char="•"/>
            </a:pPr>
            <a:r>
              <a:rPr lang="en-US" sz="1400" dirty="0"/>
              <a:t>implement it, </a:t>
            </a:r>
          </a:p>
          <a:p>
            <a:pPr marL="1085850" lvl="2" indent="-285750">
              <a:buFont typeface="Arial" panose="020B0604020202020204" pitchFamily="34" charset="0"/>
              <a:buChar char="•"/>
            </a:pPr>
            <a:r>
              <a:rPr lang="en-US" sz="1400" dirty="0"/>
              <a:t>reflect, </a:t>
            </a:r>
          </a:p>
          <a:p>
            <a:pPr marL="1085850" lvl="2" indent="-285750">
              <a:buFont typeface="Arial" panose="020B0604020202020204" pitchFamily="34" charset="0"/>
              <a:buChar char="•"/>
            </a:pPr>
            <a:r>
              <a:rPr lang="en-US" sz="1400" dirty="0"/>
              <a:t>revise </a:t>
            </a:r>
          </a:p>
          <a:p>
            <a:pPr marL="1085850" lvl="2" indent="-285750">
              <a:buFont typeface="Arial" panose="020B0604020202020204" pitchFamily="34" charset="0"/>
              <a:buChar char="•"/>
            </a:pPr>
            <a:r>
              <a:rPr lang="en-US" sz="1400" dirty="0"/>
              <a:t>and so on.</a:t>
            </a:r>
          </a:p>
          <a:p>
            <a:r>
              <a:rPr lang="en-US" sz="2400" dirty="0"/>
              <a:t>Conclusions</a:t>
            </a:r>
          </a:p>
          <a:p>
            <a:pPr marL="400050" lvl="1" indent="0">
              <a:buNone/>
            </a:pPr>
            <a:r>
              <a:rPr lang="en-US" sz="1800" dirty="0"/>
              <a:t>+ primarily qualitative: classifications/observations/…</a:t>
            </a:r>
          </a:p>
        </p:txBody>
      </p:sp>
    </p:spTree>
    <p:extLst>
      <p:ext uri="{BB962C8B-B14F-4D97-AF65-F5344CB8AC3E}">
        <p14:creationId xmlns:p14="http://schemas.microsoft.com/office/powerpoint/2010/main" val="259843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US" dirty="0"/>
              <a:t>Example</a:t>
            </a:r>
            <a:endParaRPr lang="el-GR" dirty="0"/>
          </a:p>
        </p:txBody>
      </p:sp>
      <p:sp>
        <p:nvSpPr>
          <p:cNvPr id="3" name="Θέση περιεχομένου 2"/>
          <p:cNvSpPr>
            <a:spLocks noGrp="1"/>
          </p:cNvSpPr>
          <p:nvPr>
            <p:ph sz="half" idx="1"/>
          </p:nvPr>
        </p:nvSpPr>
        <p:spPr/>
        <p:txBody>
          <a:bodyPr/>
          <a:lstStyle/>
          <a:p>
            <a:r>
              <a:rPr lang="en-US" sz="1800" b="1" dirty="0"/>
              <a:t>How Developers use API Documentation: An Observation Study, </a:t>
            </a:r>
            <a:r>
              <a:rPr lang="en-US" sz="1800" dirty="0"/>
              <a:t>M. </a:t>
            </a:r>
            <a:r>
              <a:rPr lang="en-US" sz="1800" dirty="0" err="1"/>
              <a:t>Meng</a:t>
            </a:r>
            <a:r>
              <a:rPr lang="en-US" sz="1800" dirty="0"/>
              <a:t>, et al, </a:t>
            </a:r>
            <a:r>
              <a:rPr lang="en-US" sz="1800" dirty="0" err="1"/>
              <a:t>Merseburg</a:t>
            </a:r>
            <a:r>
              <a:rPr lang="en-US" sz="1800" dirty="0"/>
              <a:t> University of Applied Sciences, 2019</a:t>
            </a:r>
          </a:p>
          <a:p>
            <a:r>
              <a:rPr lang="en-US" sz="1800" dirty="0"/>
              <a:t>Results of an empirical study that examined how developers use documentation when getting into a new API. </a:t>
            </a:r>
          </a:p>
          <a:p>
            <a:r>
              <a:rPr lang="en-US" sz="1800" dirty="0"/>
              <a:t>Our work is </a:t>
            </a:r>
            <a:r>
              <a:rPr lang="en-US" sz="2000" dirty="0">
                <a:solidFill>
                  <a:srgbClr val="0070C0"/>
                </a:solidFill>
              </a:rPr>
              <a:t>driven by the hypothesis </a:t>
            </a:r>
            <a:r>
              <a:rPr lang="en-US" sz="1800" dirty="0"/>
              <a:t>that problems with API documentation may in part reflect usability problems, and in particular, that </a:t>
            </a:r>
            <a:r>
              <a:rPr lang="en-US" sz="2000" dirty="0">
                <a:solidFill>
                  <a:srgbClr val="0070C0"/>
                </a:solidFill>
              </a:rPr>
              <a:t>content and structure </a:t>
            </a:r>
            <a:r>
              <a:rPr lang="en-US" sz="1800" dirty="0"/>
              <a:t>of the documentation sometimes </a:t>
            </a:r>
            <a:r>
              <a:rPr lang="en-US" sz="2000" dirty="0">
                <a:solidFill>
                  <a:srgbClr val="0070C0"/>
                </a:solidFill>
              </a:rPr>
              <a:t>do not match the expectations and work habits </a:t>
            </a:r>
            <a:r>
              <a:rPr lang="en-US" sz="1800" dirty="0"/>
              <a:t>of developers. </a:t>
            </a:r>
          </a:p>
        </p:txBody>
      </p:sp>
      <p:sp>
        <p:nvSpPr>
          <p:cNvPr id="7" name="Θέση περιεχομένου 6"/>
          <p:cNvSpPr>
            <a:spLocks noGrp="1"/>
          </p:cNvSpPr>
          <p:nvPr>
            <p:ph sz="half" idx="2"/>
          </p:nvPr>
        </p:nvSpPr>
        <p:spPr/>
        <p:txBody>
          <a:bodyPr/>
          <a:lstStyle/>
          <a:p>
            <a:r>
              <a:rPr lang="en-US" sz="1600" dirty="0"/>
              <a:t>Consequently, for API documentation to be an effective aid in learning an API, we need to know which general strategies software developers adopt when solving programming tasks, which information they need and which information resources they turn to.</a:t>
            </a:r>
          </a:p>
          <a:p>
            <a:r>
              <a:rPr lang="en-US" sz="1600" dirty="0"/>
              <a:t>To address these issues, we conducted a study using the observation method. </a:t>
            </a:r>
          </a:p>
          <a:p>
            <a:r>
              <a:rPr lang="en-US" sz="1600" dirty="0"/>
              <a:t>Asked developers to solve a series of programming tasks with an API that was unfamiliar to them. </a:t>
            </a:r>
          </a:p>
          <a:p>
            <a:r>
              <a:rPr lang="en-US" sz="1600" dirty="0"/>
              <a:t>Analyzed which strategies they adopted to solve the tasks, which parts of the API documentation they used, and which design features of the API documentation led to problems. </a:t>
            </a:r>
          </a:p>
          <a:p>
            <a:r>
              <a:rPr lang="en-US" sz="1600" dirty="0"/>
              <a:t>Propose several design guidelines that can help to make API documentation more effective.</a:t>
            </a:r>
            <a:endParaRPr lang="el-GR" sz="1600" dirty="0"/>
          </a:p>
          <a:p>
            <a:endParaRPr lang="el-GR" sz="1600" dirty="0"/>
          </a:p>
        </p:txBody>
      </p:sp>
    </p:spTree>
    <p:extLst>
      <p:ext uri="{BB962C8B-B14F-4D97-AF65-F5344CB8AC3E}">
        <p14:creationId xmlns:p14="http://schemas.microsoft.com/office/powerpoint/2010/main" val="170849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a:solidFill>
                  <a:srgbClr val="7030A0"/>
                </a:solidFill>
              </a:rPr>
              <a:t>What is known ? What questions are still open ?</a:t>
            </a:r>
          </a:p>
          <a:p>
            <a:pPr lvl="1"/>
            <a:r>
              <a:rPr lang="en-US" sz="2000" dirty="0"/>
              <a:t>source: B. A. </a:t>
            </a:r>
            <a:r>
              <a:rPr lang="en-US" sz="2000" dirty="0" err="1"/>
              <a:t>Kitchenham</a:t>
            </a:r>
            <a:r>
              <a:rPr lang="en-US" sz="2000" dirty="0"/>
              <a:t>, “Procedures for Performing Systematic Reviews”, </a:t>
            </a:r>
            <a:r>
              <a:rPr lang="en-US" sz="2000" dirty="0" err="1"/>
              <a:t>Keele</a:t>
            </a:r>
            <a:r>
              <a:rPr lang="en-US" sz="2000" dirty="0"/>
              <a:t> University Technical Report EBSE-2007-01, 2007</a:t>
            </a:r>
          </a:p>
          <a:p>
            <a:r>
              <a:rPr lang="en-US" sz="2400" dirty="0"/>
              <a:t>Systematic</a:t>
            </a:r>
          </a:p>
          <a:p>
            <a:pPr lvl="1"/>
            <a:r>
              <a:rPr lang="en-US" sz="2000" dirty="0"/>
              <a:t>“comprehensive”</a:t>
            </a:r>
          </a:p>
          <a:p>
            <a:pPr marL="400050" lvl="1" indent="0">
              <a:buNone/>
            </a:pPr>
            <a:r>
              <a:rPr lang="en-US" sz="2000" dirty="0"/>
              <a:t>➡ precise research question is prerequisite</a:t>
            </a:r>
          </a:p>
          <a:p>
            <a:pPr marL="800100" lvl="2" indent="0">
              <a:buNone/>
            </a:pPr>
            <a:r>
              <a:rPr lang="en-US" sz="1800" dirty="0"/>
              <a:t>+ defined search strategy (rigor, completeness, replication)</a:t>
            </a:r>
          </a:p>
          <a:p>
            <a:pPr marL="800100" lvl="2" indent="0">
              <a:buNone/>
            </a:pPr>
            <a:r>
              <a:rPr lang="en-US" sz="1800" dirty="0"/>
              <a:t>+ clearly defined scope</a:t>
            </a:r>
          </a:p>
          <a:p>
            <a:pPr marL="800100" lvl="2" indent="0">
              <a:buNone/>
            </a:pPr>
            <a:r>
              <a:rPr lang="en-US" sz="1800" dirty="0"/>
              <a:t>- criteria for inclusion and exclusion</a:t>
            </a:r>
          </a:p>
          <a:p>
            <a:pPr marL="800100" lvl="2" indent="0">
              <a:buNone/>
            </a:pPr>
            <a:r>
              <a:rPr lang="en-US" sz="1800" dirty="0"/>
              <a:t>+ specify information to be obtained</a:t>
            </a:r>
          </a:p>
          <a:p>
            <a:pPr marL="1085850" lvl="2" indent="-285750">
              <a:buFontTx/>
              <a:buChar char="-"/>
            </a:pPr>
            <a:r>
              <a:rPr lang="en-US" sz="1800" dirty="0"/>
              <a:t>the </a:t>
            </a:r>
            <a:r>
              <a:rPr lang="en-US" sz="1800" b="1" dirty="0">
                <a:solidFill>
                  <a:srgbClr val="7030A0"/>
                </a:solidFill>
              </a:rPr>
              <a:t>“CASES” </a:t>
            </a:r>
            <a:r>
              <a:rPr lang="en-US" sz="1800" dirty="0"/>
              <a:t>are the selected papers</a:t>
            </a:r>
          </a:p>
          <a:p>
            <a:r>
              <a:rPr lang="en-US" sz="2400" dirty="0"/>
              <a:t>outcome is organized</a:t>
            </a:r>
          </a:p>
        </p:txBody>
      </p:sp>
      <p:sp>
        <p:nvSpPr>
          <p:cNvPr id="2" name="Title 1"/>
          <p:cNvSpPr>
            <a:spLocks noGrp="1"/>
          </p:cNvSpPr>
          <p:nvPr>
            <p:ph type="title"/>
          </p:nvPr>
        </p:nvSpPr>
        <p:spPr/>
        <p:txBody>
          <a:bodyPr/>
          <a:lstStyle/>
          <a:p>
            <a:r>
              <a:rPr lang="en-US" dirty="0"/>
              <a:t>Systematic Literature Review</a:t>
            </a:r>
          </a:p>
        </p:txBody>
      </p:sp>
      <p:graphicFrame>
        <p:nvGraphicFramePr>
          <p:cNvPr id="6" name="Table 5"/>
          <p:cNvGraphicFramePr>
            <a:graphicFrameLocks noGrp="1"/>
          </p:cNvGraphicFramePr>
          <p:nvPr>
            <p:extLst>
              <p:ext uri="{D42A27DB-BD31-4B8C-83A1-F6EECF244321}">
                <p14:modId xmlns:p14="http://schemas.microsoft.com/office/powerpoint/2010/main" val="356275299"/>
              </p:ext>
            </p:extLst>
          </p:nvPr>
        </p:nvGraphicFramePr>
        <p:xfrm>
          <a:off x="457201" y="5805263"/>
          <a:ext cx="8003232" cy="792480"/>
        </p:xfrm>
        <a:graphic>
          <a:graphicData uri="http://schemas.openxmlformats.org/drawingml/2006/table">
            <a:tbl>
              <a:tblPr firstRow="1" bandRow="1">
                <a:tableStyleId>{69CF1AB2-1976-4502-BF36-3FF5EA218861}</a:tableStyleId>
              </a:tblPr>
              <a:tblGrid>
                <a:gridCol w="2667744">
                  <a:extLst>
                    <a:ext uri="{9D8B030D-6E8A-4147-A177-3AD203B41FA5}">
                      <a16:colId xmlns:a16="http://schemas.microsoft.com/office/drawing/2014/main" val="20000"/>
                    </a:ext>
                  </a:extLst>
                </a:gridCol>
                <a:gridCol w="2667744">
                  <a:extLst>
                    <a:ext uri="{9D8B030D-6E8A-4147-A177-3AD203B41FA5}">
                      <a16:colId xmlns:a16="http://schemas.microsoft.com/office/drawing/2014/main" val="20001"/>
                    </a:ext>
                  </a:extLst>
                </a:gridCol>
                <a:gridCol w="2667744">
                  <a:extLst>
                    <a:ext uri="{9D8B030D-6E8A-4147-A177-3AD203B41FA5}">
                      <a16:colId xmlns:a16="http://schemas.microsoft.com/office/drawing/2014/main" val="20002"/>
                    </a:ext>
                  </a:extLst>
                </a:gridCol>
              </a:tblGrid>
              <a:tr h="252225">
                <a:tc>
                  <a:txBody>
                    <a:bodyPr/>
                    <a:lstStyle/>
                    <a:p>
                      <a:pPr algn="l"/>
                      <a:r>
                        <a:rPr lang="en-US" sz="2000" u="none" strike="noStrike" baseline="0" dirty="0"/>
                        <a:t>Classification</a:t>
                      </a:r>
                      <a:endParaRPr lang="en-US" sz="1600" dirty="0"/>
                    </a:p>
                  </a:txBody>
                  <a:tcPr/>
                </a:tc>
                <a:tc>
                  <a:txBody>
                    <a:bodyPr/>
                    <a:lstStyle/>
                    <a:p>
                      <a:pPr algn="l"/>
                      <a:r>
                        <a:rPr lang="en-US" sz="2000" u="none" strike="noStrike" baseline="0" dirty="0"/>
                        <a:t>Taxonomy</a:t>
                      </a:r>
                      <a:endParaRPr lang="en-US" sz="1600" dirty="0"/>
                    </a:p>
                  </a:txBody>
                  <a:tcPr/>
                </a:tc>
                <a:tc>
                  <a:txBody>
                    <a:bodyPr/>
                    <a:lstStyle/>
                    <a:p>
                      <a:pPr algn="l"/>
                      <a:r>
                        <a:rPr lang="en-US" sz="2000" u="none" strike="noStrike" baseline="0" dirty="0"/>
                        <a:t>Conceptual model</a:t>
                      </a:r>
                      <a:endParaRPr lang="en-US" sz="2000" b="0" i="0" u="none" strike="noStrike" baseline="0" dirty="0">
                        <a:latin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pPr algn="l"/>
                      <a:r>
                        <a:rPr lang="en-US" sz="2000" u="none" strike="noStrike" kern="1200" baseline="0" dirty="0"/>
                        <a:t>table</a:t>
                      </a:r>
                      <a:endParaRPr lang="en-US" sz="2000" b="0" i="0" u="none" strike="noStrike" kern="1200" baseline="0" dirty="0">
                        <a:solidFill>
                          <a:schemeClr val="dk1"/>
                        </a:solidFill>
                        <a:latin typeface="Verdana" panose="020B0604030504040204" pitchFamily="34" charset="0"/>
                        <a:ea typeface="+mn-ea"/>
                        <a:cs typeface="+mn-cs"/>
                      </a:endParaRPr>
                    </a:p>
                  </a:txBody>
                  <a:tcPr/>
                </a:tc>
                <a:tc>
                  <a:txBody>
                    <a:bodyPr/>
                    <a:lstStyle/>
                    <a:p>
                      <a:pPr algn="l"/>
                      <a:r>
                        <a:rPr lang="en-US" sz="2000" u="none" strike="noStrike" kern="1200" baseline="0" dirty="0"/>
                        <a:t>tree</a:t>
                      </a:r>
                      <a:endParaRPr lang="en-US" sz="2000" b="0" i="0" u="none" strike="noStrike" kern="1200" baseline="0" dirty="0">
                        <a:solidFill>
                          <a:schemeClr val="dk1"/>
                        </a:solidFill>
                        <a:latin typeface="Verdana" panose="020B0604030504040204" pitchFamily="34" charset="0"/>
                        <a:ea typeface="+mn-ea"/>
                        <a:cs typeface="+mn-cs"/>
                      </a:endParaRPr>
                    </a:p>
                  </a:txBody>
                  <a:tcPr/>
                </a:tc>
                <a:tc>
                  <a:txBody>
                    <a:bodyPr/>
                    <a:lstStyle/>
                    <a:p>
                      <a:pPr algn="l"/>
                      <a:r>
                        <a:rPr lang="en-US" sz="2000" u="none" strike="noStrike" kern="1200" baseline="0" dirty="0"/>
                        <a:t>frequency</a:t>
                      </a:r>
                      <a:endParaRPr lang="en-US" sz="2000" b="0" i="0" u="none" strike="noStrike" kern="1200" baseline="0" dirty="0">
                        <a:solidFill>
                          <a:schemeClr val="dk1"/>
                        </a:solidFill>
                        <a:latin typeface="Verdana" panose="020B0604030504040204" pitchFamily="34" charset="0"/>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525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sz="2400" dirty="0"/>
              <a:t>The </a:t>
            </a:r>
            <a:r>
              <a:rPr lang="en-US" sz="2400" b="1" dirty="0"/>
              <a:t>Formal Methods Model</a:t>
            </a:r>
            <a:r>
              <a:rPr lang="en-US" sz="2400" dirty="0"/>
              <a:t> is an approach to Software Engineering that </a:t>
            </a:r>
            <a:r>
              <a:rPr lang="en-US" sz="2400" dirty="0">
                <a:solidFill>
                  <a:srgbClr val="FF0000"/>
                </a:solidFill>
              </a:rPr>
              <a:t>applies mathematical methods or techniques to the process of developing complex software systems</a:t>
            </a:r>
            <a:r>
              <a:rPr lang="en-US" sz="2400" dirty="0"/>
              <a:t>. </a:t>
            </a:r>
          </a:p>
          <a:p>
            <a:pPr lvl="1"/>
            <a:r>
              <a:rPr lang="en-US" sz="2000" dirty="0"/>
              <a:t>Use a formal specification language to define each characteristic of the system. </a:t>
            </a:r>
          </a:p>
          <a:p>
            <a:pPr lvl="1"/>
            <a:r>
              <a:rPr lang="en-US" sz="2000" dirty="0"/>
              <a:t>The language is very particular, and employs a unique syntax whose components includes objects, relations, and rules. </a:t>
            </a:r>
          </a:p>
          <a:p>
            <a:pPr lvl="1"/>
            <a:r>
              <a:rPr lang="en-US" sz="2000" dirty="0"/>
              <a:t>When used together, these components can validate the correctness of each characteristic. </a:t>
            </a:r>
          </a:p>
          <a:p>
            <a:r>
              <a:rPr lang="en-US" sz="2400" dirty="0"/>
              <a:t>Think of the process like balancing a series of equations. </a:t>
            </a:r>
            <a:endParaRPr lang="el-GR" sz="2400" dirty="0"/>
          </a:p>
          <a:p>
            <a:pPr lvl="1"/>
            <a:r>
              <a:rPr lang="en-US" sz="2000" dirty="0"/>
              <a:t>At each step in the series, if the right-side of the equation doesn't equal the left, there is a problem that must be addressed. </a:t>
            </a:r>
          </a:p>
          <a:p>
            <a:endParaRPr lang="el-GR" sz="2400" dirty="0"/>
          </a:p>
        </p:txBody>
      </p:sp>
      <p:sp>
        <p:nvSpPr>
          <p:cNvPr id="5" name="Τίτλος 4"/>
          <p:cNvSpPr>
            <a:spLocks noGrp="1"/>
          </p:cNvSpPr>
          <p:nvPr>
            <p:ph type="title"/>
          </p:nvPr>
        </p:nvSpPr>
        <p:spPr/>
        <p:txBody>
          <a:bodyPr>
            <a:normAutofit/>
          </a:bodyPr>
          <a:lstStyle/>
          <a:p>
            <a:r>
              <a:rPr lang="en-US" dirty="0"/>
              <a:t>The Formal Methods Model?</a:t>
            </a:r>
            <a:endParaRPr lang="el-GR" dirty="0"/>
          </a:p>
        </p:txBody>
      </p:sp>
    </p:spTree>
    <p:extLst>
      <p:ext uri="{BB962C8B-B14F-4D97-AF65-F5344CB8AC3E}">
        <p14:creationId xmlns:p14="http://schemas.microsoft.com/office/powerpoint/2010/main" val="293392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Formal Model</a:t>
            </a:r>
          </a:p>
        </p:txBody>
      </p:sp>
      <p:sp>
        <p:nvSpPr>
          <p:cNvPr id="6" name="Content Placeholder 5"/>
          <p:cNvSpPr>
            <a:spLocks noGrp="1"/>
          </p:cNvSpPr>
          <p:nvPr>
            <p:ph sz="half" idx="1"/>
          </p:nvPr>
        </p:nvSpPr>
        <p:spPr>
          <a:xfrm>
            <a:off x="457200" y="1412776"/>
            <a:ext cx="4474840" cy="5184576"/>
          </a:xfrm>
        </p:spPr>
        <p:txBody>
          <a:bodyPr/>
          <a:lstStyle/>
          <a:p>
            <a:r>
              <a:rPr lang="en-US" sz="2400" dirty="0">
                <a:solidFill>
                  <a:srgbClr val="7030A0"/>
                </a:solidFill>
              </a:rPr>
              <a:t>How can we understand/explain the world ?</a:t>
            </a:r>
          </a:p>
          <a:p>
            <a:pPr lvl="1"/>
            <a:r>
              <a:rPr lang="en-US" sz="1800" dirty="0"/>
              <a:t>make a mathematical abstraction of a certain problem</a:t>
            </a:r>
          </a:p>
          <a:p>
            <a:pPr marL="800100" lvl="2" indent="0">
              <a:buNone/>
            </a:pPr>
            <a:r>
              <a:rPr lang="en-US" sz="1400" dirty="0"/>
              <a:t>+ analytical model, stochastic model, logical model, re-write system, ...</a:t>
            </a:r>
          </a:p>
          <a:p>
            <a:pPr marL="800100" lvl="2" indent="0">
              <a:buNone/>
            </a:pPr>
            <a:r>
              <a:rPr lang="en-US" sz="1400" dirty="0"/>
              <a:t>+ often explained using a “CASE”</a:t>
            </a:r>
          </a:p>
          <a:p>
            <a:pPr lvl="1"/>
            <a:r>
              <a:rPr lang="en-US" sz="1800" dirty="0"/>
              <a:t>prove some important characteristics</a:t>
            </a:r>
          </a:p>
          <a:p>
            <a:pPr marL="800100" lvl="2" indent="0">
              <a:buNone/>
            </a:pPr>
            <a:r>
              <a:rPr lang="en-US" sz="1400" dirty="0"/>
              <a:t>+ based on inductive reasoning, axioms &amp; lemma’s, …</a:t>
            </a:r>
          </a:p>
          <a:p>
            <a:r>
              <a:rPr lang="en-US" sz="2000" b="1" dirty="0"/>
              <a:t>Motivate</a:t>
            </a:r>
          </a:p>
          <a:p>
            <a:pPr lvl="1"/>
            <a:r>
              <a:rPr lang="en-US" sz="1800" dirty="0"/>
              <a:t>which factors are irrelevant (excluded) and which are not (included) ?</a:t>
            </a:r>
          </a:p>
          <a:p>
            <a:pPr lvl="1"/>
            <a:r>
              <a:rPr lang="en-US" sz="1800" dirty="0"/>
              <a:t>which properties are worthwhile (proven) ?</a:t>
            </a:r>
          </a:p>
        </p:txBody>
      </p:sp>
      <p:pic>
        <p:nvPicPr>
          <p:cNvPr id="8" name="Picture 7"/>
          <p:cNvPicPr>
            <a:picLocks noChangeAspect="1"/>
          </p:cNvPicPr>
          <p:nvPr/>
        </p:nvPicPr>
        <p:blipFill>
          <a:blip r:embed="rId2"/>
          <a:stretch>
            <a:fillRect/>
          </a:stretch>
        </p:blipFill>
        <p:spPr>
          <a:xfrm>
            <a:off x="4788023" y="3081139"/>
            <a:ext cx="4176465" cy="1727013"/>
          </a:xfrm>
          <a:prstGeom prst="rect">
            <a:avLst/>
          </a:prstGeom>
        </p:spPr>
      </p:pic>
    </p:spTree>
    <p:extLst>
      <p:ext uri="{BB962C8B-B14F-4D97-AF65-F5344CB8AC3E}">
        <p14:creationId xmlns:p14="http://schemas.microsoft.com/office/powerpoint/2010/main" val="383867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a:t>
            </a:r>
            <a:endParaRPr lang="en-GB" dirty="0"/>
          </a:p>
        </p:txBody>
      </p:sp>
      <p:sp>
        <p:nvSpPr>
          <p:cNvPr id="3" name="Content Placeholder 2"/>
          <p:cNvSpPr>
            <a:spLocks noGrp="1"/>
          </p:cNvSpPr>
          <p:nvPr>
            <p:ph sz="half" idx="1"/>
          </p:nvPr>
        </p:nvSpPr>
        <p:spPr>
          <a:xfrm>
            <a:off x="457200" y="1412776"/>
            <a:ext cx="3682752" cy="5184576"/>
          </a:xfrm>
        </p:spPr>
        <p:txBody>
          <a:bodyPr/>
          <a:lstStyle/>
          <a:p>
            <a:r>
              <a:rPr lang="en-US" sz="1600" dirty="0"/>
              <a:t>Safety analysis in systems engineering (SE) processes,</a:t>
            </a:r>
            <a:r>
              <a:rPr lang="el-GR" sz="1600" dirty="0"/>
              <a:t> </a:t>
            </a:r>
            <a:r>
              <a:rPr lang="en-US" sz="1600" dirty="0"/>
              <a:t>as usually implemented, rarely relies on formal methods such as</a:t>
            </a:r>
            <a:r>
              <a:rPr lang="el-GR" sz="1600" dirty="0"/>
              <a:t> </a:t>
            </a:r>
            <a:r>
              <a:rPr lang="en-US" sz="1600" dirty="0"/>
              <a:t>model checking since such techniques, however powerful and mature,</a:t>
            </a:r>
            <a:r>
              <a:rPr lang="el-GR" sz="1600" dirty="0"/>
              <a:t> </a:t>
            </a:r>
            <a:r>
              <a:rPr lang="en-US" sz="1600" dirty="0"/>
              <a:t>are deemed too complex for efficient use.</a:t>
            </a:r>
            <a:endParaRPr lang="el-GR" sz="1600" dirty="0"/>
          </a:p>
          <a:p>
            <a:r>
              <a:rPr lang="en-US" sz="1600" dirty="0"/>
              <a:t>Amongst the modeling tools used or developed</a:t>
            </a:r>
            <a:r>
              <a:rPr lang="el-GR" sz="1600" dirty="0"/>
              <a:t> </a:t>
            </a:r>
            <a:r>
              <a:rPr lang="en-US" sz="1600" dirty="0"/>
              <a:t>within the SE community, the systems modeling language</a:t>
            </a:r>
            <a:r>
              <a:rPr lang="el-GR" sz="1600" dirty="0"/>
              <a:t> </a:t>
            </a:r>
            <a:r>
              <a:rPr lang="en-US" sz="1600" dirty="0"/>
              <a:t>(</a:t>
            </a:r>
            <a:r>
              <a:rPr lang="en-US" sz="1600" dirty="0" err="1"/>
              <a:t>SysML</a:t>
            </a:r>
            <a:r>
              <a:rPr lang="en-US" sz="1600" dirty="0"/>
              <a:t>) should be mentioned as the result of the Object</a:t>
            </a:r>
            <a:r>
              <a:rPr lang="el-GR" sz="1600" dirty="0"/>
              <a:t> </a:t>
            </a:r>
            <a:r>
              <a:rPr lang="en-GB" sz="1600" dirty="0"/>
              <a:t>Management Group (OMG)</a:t>
            </a:r>
            <a:endParaRPr lang="el-GR" sz="1600" dirty="0"/>
          </a:p>
          <a:p>
            <a:r>
              <a:rPr lang="en-US" sz="1600" dirty="0">
                <a:solidFill>
                  <a:srgbClr val="0070C0"/>
                </a:solidFill>
              </a:rPr>
              <a:t>Recently, the architecture analysis and design language</a:t>
            </a:r>
            <a:r>
              <a:rPr lang="el-GR" sz="1600" dirty="0">
                <a:solidFill>
                  <a:srgbClr val="0070C0"/>
                </a:solidFill>
              </a:rPr>
              <a:t> </a:t>
            </a:r>
            <a:r>
              <a:rPr lang="en-US" sz="1600" dirty="0">
                <a:solidFill>
                  <a:srgbClr val="0070C0"/>
                </a:solidFill>
              </a:rPr>
              <a:t>(AADL</a:t>
            </a:r>
            <a:r>
              <a:rPr lang="el-GR" sz="1600" dirty="0">
                <a:solidFill>
                  <a:srgbClr val="0070C0"/>
                </a:solidFill>
              </a:rPr>
              <a:t>)</a:t>
            </a:r>
            <a:r>
              <a:rPr lang="en-US" sz="1600" dirty="0">
                <a:solidFill>
                  <a:srgbClr val="0070C0"/>
                </a:solidFill>
              </a:rPr>
              <a:t> has gained importance as a powerful modeling</a:t>
            </a:r>
            <a:r>
              <a:rPr lang="el-GR" sz="1600" dirty="0">
                <a:solidFill>
                  <a:srgbClr val="0070C0"/>
                </a:solidFill>
              </a:rPr>
              <a:t> </a:t>
            </a:r>
            <a:r>
              <a:rPr lang="en-US" sz="1600" dirty="0">
                <a:solidFill>
                  <a:srgbClr val="0070C0"/>
                </a:solidFill>
              </a:rPr>
              <a:t>tool by allowing a number of formal analyses</a:t>
            </a:r>
            <a:r>
              <a:rPr lang="el-GR" sz="1600" dirty="0">
                <a:solidFill>
                  <a:srgbClr val="0070C0"/>
                </a:solidFill>
              </a:rPr>
              <a:t>.</a:t>
            </a:r>
          </a:p>
          <a:p>
            <a:endParaRPr lang="en-GB" sz="1600" dirty="0"/>
          </a:p>
        </p:txBody>
      </p:sp>
      <p:pic>
        <p:nvPicPr>
          <p:cNvPr id="5" name="Content Placeholder 4"/>
          <p:cNvPicPr>
            <a:picLocks noGrp="1" noChangeAspect="1"/>
          </p:cNvPicPr>
          <p:nvPr>
            <p:ph sz="half" idx="2"/>
          </p:nvPr>
        </p:nvPicPr>
        <p:blipFill>
          <a:blip r:embed="rId2"/>
          <a:stretch>
            <a:fillRect/>
          </a:stretch>
        </p:blipFill>
        <p:spPr>
          <a:xfrm>
            <a:off x="4067944" y="1556792"/>
            <a:ext cx="4862941" cy="3312368"/>
          </a:xfrm>
          <a:prstGeom prst="rect">
            <a:avLst/>
          </a:prstGeom>
        </p:spPr>
      </p:pic>
    </p:spTree>
    <p:extLst>
      <p:ext uri="{BB962C8B-B14F-4D97-AF65-F5344CB8AC3E}">
        <p14:creationId xmlns:p14="http://schemas.microsoft.com/office/powerpoint/2010/main" val="1927134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a:t>
            </a:r>
          </a:p>
        </p:txBody>
      </p:sp>
      <p:sp>
        <p:nvSpPr>
          <p:cNvPr id="3" name="Content Placeholder 2"/>
          <p:cNvSpPr>
            <a:spLocks noGrp="1"/>
          </p:cNvSpPr>
          <p:nvPr>
            <p:ph sz="half" idx="1"/>
          </p:nvPr>
        </p:nvSpPr>
        <p:spPr>
          <a:xfrm>
            <a:off x="457200" y="1412776"/>
            <a:ext cx="4474840" cy="5184576"/>
          </a:xfrm>
        </p:spPr>
        <p:txBody>
          <a:bodyPr/>
          <a:lstStyle/>
          <a:p>
            <a:r>
              <a:rPr lang="en-US" sz="2400" dirty="0">
                <a:solidFill>
                  <a:srgbClr val="7030A0"/>
                </a:solidFill>
              </a:rPr>
              <a:t>What would happen if … ?</a:t>
            </a:r>
          </a:p>
          <a:p>
            <a:pPr lvl="1"/>
            <a:r>
              <a:rPr lang="en-US" sz="2000" dirty="0"/>
              <a:t>study circumstances of phenomena in detail</a:t>
            </a:r>
          </a:p>
          <a:p>
            <a:pPr marL="800100" lvl="2" indent="0">
              <a:buNone/>
            </a:pPr>
            <a:r>
              <a:rPr lang="en-US" sz="1600" dirty="0"/>
              <a:t>+ simulated because real world too expensive; too slow or impossible</a:t>
            </a:r>
          </a:p>
          <a:p>
            <a:pPr lvl="1"/>
            <a:r>
              <a:rPr lang="en-US" sz="2000" dirty="0"/>
              <a:t>make prognoses about what can happen in certain situations</a:t>
            </a:r>
          </a:p>
          <a:p>
            <a:pPr marL="800100" lvl="2" indent="0">
              <a:buNone/>
            </a:pPr>
            <a:r>
              <a:rPr lang="en-US" sz="1600" dirty="0"/>
              <a:t>+ test using real observations, typically obtained via a “CASE”</a:t>
            </a:r>
          </a:p>
          <a:p>
            <a:r>
              <a:rPr lang="en-US" sz="2400" b="1" dirty="0"/>
              <a:t>Motivation</a:t>
            </a:r>
          </a:p>
          <a:p>
            <a:pPr lvl="1"/>
            <a:r>
              <a:rPr lang="en-US" sz="2000" dirty="0"/>
              <a:t>which circumstances are irrelevant (excluded) and which are not (included) ?</a:t>
            </a:r>
          </a:p>
          <a:p>
            <a:pPr lvl="1"/>
            <a:r>
              <a:rPr lang="en-US" sz="2000" dirty="0"/>
              <a:t>which properties are worthwhile (to be observed /predicted) ?</a:t>
            </a:r>
          </a:p>
        </p:txBody>
      </p:sp>
      <p:sp>
        <p:nvSpPr>
          <p:cNvPr id="4" name="Content Placeholder 3"/>
          <p:cNvSpPr>
            <a:spLocks noGrp="1"/>
          </p:cNvSpPr>
          <p:nvPr>
            <p:ph sz="half" idx="2"/>
          </p:nvPr>
        </p:nvSpPr>
        <p:spPr>
          <a:xfrm>
            <a:off x="5292080" y="1412776"/>
            <a:ext cx="3394720" cy="5184576"/>
          </a:xfrm>
        </p:spPr>
        <p:txBody>
          <a:bodyPr/>
          <a:lstStyle/>
          <a:p>
            <a:r>
              <a:rPr lang="en-US" b="1" dirty="0"/>
              <a:t>Examples</a:t>
            </a:r>
          </a:p>
          <a:p>
            <a:pPr lvl="1"/>
            <a:r>
              <a:rPr lang="en-US" dirty="0"/>
              <a:t>distributed systems (grid); network protocols</a:t>
            </a:r>
          </a:p>
          <a:p>
            <a:pPr lvl="2"/>
            <a:r>
              <a:rPr lang="en-US" sz="1800" dirty="0"/>
              <a:t>+ too expensive or too slow to test in real life</a:t>
            </a:r>
          </a:p>
          <a:p>
            <a:pPr lvl="1"/>
            <a:r>
              <a:rPr lang="en-US" dirty="0"/>
              <a:t>embedded systems — simulating hardware platforms</a:t>
            </a:r>
          </a:p>
          <a:p>
            <a:pPr lvl="2"/>
            <a:r>
              <a:rPr lang="en-US" sz="1800" dirty="0"/>
              <a:t>+ impossible to observe real clock-speed / memory footprint / …</a:t>
            </a:r>
          </a:p>
        </p:txBody>
      </p:sp>
    </p:spTree>
    <p:extLst>
      <p:ext uri="{BB962C8B-B14F-4D97-AF65-F5344CB8AC3E}">
        <p14:creationId xmlns:p14="http://schemas.microsoft.com/office/powerpoint/2010/main" val="201485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 spectrum</a:t>
            </a:r>
          </a:p>
        </p:txBody>
      </p:sp>
      <p:sp>
        <p:nvSpPr>
          <p:cNvPr id="3" name="Content Placeholder 2"/>
          <p:cNvSpPr>
            <a:spLocks noGrp="1"/>
          </p:cNvSpPr>
          <p:nvPr>
            <p:ph sz="half" idx="1"/>
          </p:nvPr>
        </p:nvSpPr>
        <p:spPr>
          <a:xfrm>
            <a:off x="457200" y="1412775"/>
            <a:ext cx="3210220" cy="2244444"/>
          </a:xfrm>
        </p:spPr>
        <p:txBody>
          <a:bodyPr/>
          <a:lstStyle/>
          <a:p>
            <a:r>
              <a:rPr lang="en-US" sz="2400" dirty="0"/>
              <a:t>Case studies are widely used in computer science </a:t>
            </a:r>
          </a:p>
          <a:p>
            <a:pPr lvl="1">
              <a:buFont typeface="Wingdings" panose="05000000000000000000" pitchFamily="2" charset="2"/>
              <a:buChar char="Ø"/>
            </a:pPr>
            <a:r>
              <a:rPr lang="en-US" sz="2000" dirty="0"/>
              <a:t>“studying a case” vs. “doing a case study”</a:t>
            </a:r>
          </a:p>
        </p:txBody>
      </p:sp>
      <p:cxnSp>
        <p:nvCxnSpPr>
          <p:cNvPr id="6" name="Straight Connector 5"/>
          <p:cNvCxnSpPr/>
          <p:nvPr/>
        </p:nvCxnSpPr>
        <p:spPr>
          <a:xfrm flipV="1">
            <a:off x="71500" y="1412775"/>
            <a:ext cx="5796644" cy="4764723"/>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536" y="6033482"/>
            <a:ext cx="5955476" cy="707886"/>
          </a:xfrm>
          <a:prstGeom prst="rect">
            <a:avLst/>
          </a:prstGeom>
          <a:noFill/>
        </p:spPr>
        <p:txBody>
          <a:bodyPr wrap="none" rtlCol="0">
            <a:spAutoFit/>
          </a:bodyPr>
          <a:lstStyle/>
          <a:p>
            <a:r>
              <a:rPr lang="en-US" sz="2000" dirty="0"/>
              <a:t>1. Feasibility study</a:t>
            </a:r>
          </a:p>
          <a:p>
            <a:pPr marL="285750" indent="-285750">
              <a:buFont typeface="Wingdings" panose="05000000000000000000" pitchFamily="2" charset="2"/>
              <a:buChar char="ü"/>
            </a:pPr>
            <a:r>
              <a:rPr lang="en-US" sz="2000" dirty="0"/>
              <a:t>Proof by construction; often by applying on a “CASE”</a:t>
            </a:r>
          </a:p>
        </p:txBody>
      </p:sp>
      <p:sp>
        <p:nvSpPr>
          <p:cNvPr id="8" name="TextBox 7"/>
          <p:cNvSpPr txBox="1"/>
          <p:nvPr/>
        </p:nvSpPr>
        <p:spPr>
          <a:xfrm>
            <a:off x="1115616" y="5385410"/>
            <a:ext cx="5983048" cy="707886"/>
          </a:xfrm>
          <a:prstGeom prst="rect">
            <a:avLst/>
          </a:prstGeom>
          <a:noFill/>
        </p:spPr>
        <p:txBody>
          <a:bodyPr wrap="none" rtlCol="0">
            <a:spAutoFit/>
          </a:bodyPr>
          <a:lstStyle/>
          <a:p>
            <a:r>
              <a:rPr lang="en-US" sz="2000" dirty="0"/>
              <a:t>2. Pilot Case, Demonstrator</a:t>
            </a:r>
          </a:p>
          <a:p>
            <a:pPr marL="285750" indent="-285750">
              <a:buFont typeface="Wingdings" panose="05000000000000000000" pitchFamily="2" charset="2"/>
              <a:buChar char="ü"/>
            </a:pPr>
            <a:r>
              <a:rPr lang="en-US" sz="2000" dirty="0"/>
              <a:t>Demonstrated on a simple yet representative “CASE”</a:t>
            </a:r>
          </a:p>
        </p:txBody>
      </p:sp>
      <p:sp>
        <p:nvSpPr>
          <p:cNvPr id="9" name="TextBox 8"/>
          <p:cNvSpPr txBox="1"/>
          <p:nvPr/>
        </p:nvSpPr>
        <p:spPr>
          <a:xfrm>
            <a:off x="2051720" y="4650474"/>
            <a:ext cx="6127831" cy="707886"/>
          </a:xfrm>
          <a:prstGeom prst="rect">
            <a:avLst/>
          </a:prstGeom>
          <a:noFill/>
        </p:spPr>
        <p:txBody>
          <a:bodyPr wrap="none" rtlCol="0">
            <a:spAutoFit/>
          </a:bodyPr>
          <a:lstStyle/>
          <a:p>
            <a:r>
              <a:rPr lang="en-US" sz="2000" dirty="0"/>
              <a:t>3. Comparative study</a:t>
            </a:r>
          </a:p>
          <a:p>
            <a:pPr marL="285750" indent="-285750">
              <a:buFont typeface="Wingdings" panose="05000000000000000000" pitchFamily="2" charset="2"/>
              <a:buChar char="ü"/>
            </a:pPr>
            <a:r>
              <a:rPr lang="en-US" sz="2000" dirty="0"/>
              <a:t>Score criteria check-list; often by applying on a “CASE”</a:t>
            </a:r>
          </a:p>
        </p:txBody>
      </p:sp>
      <p:sp>
        <p:nvSpPr>
          <p:cNvPr id="10" name="TextBox 9"/>
          <p:cNvSpPr txBox="1"/>
          <p:nvPr/>
        </p:nvSpPr>
        <p:spPr>
          <a:xfrm>
            <a:off x="2843808" y="3944682"/>
            <a:ext cx="3560655" cy="707886"/>
          </a:xfrm>
          <a:prstGeom prst="rect">
            <a:avLst/>
          </a:prstGeom>
          <a:noFill/>
        </p:spPr>
        <p:txBody>
          <a:bodyPr wrap="none" rtlCol="0">
            <a:spAutoFit/>
          </a:bodyPr>
          <a:lstStyle/>
          <a:p>
            <a:r>
              <a:rPr lang="en-US" sz="2000" dirty="0"/>
              <a:t>4. Observational Study</a:t>
            </a:r>
          </a:p>
          <a:p>
            <a:pPr marL="285750" indent="-285750">
              <a:buFont typeface="Wingdings" panose="05000000000000000000" pitchFamily="2" charset="2"/>
              <a:buChar char="ü"/>
            </a:pPr>
            <a:r>
              <a:rPr lang="en-US" sz="2000" dirty="0"/>
              <a:t>Observing a series of “CASES”</a:t>
            </a:r>
          </a:p>
        </p:txBody>
      </p:sp>
      <p:sp>
        <p:nvSpPr>
          <p:cNvPr id="11" name="TextBox 10"/>
          <p:cNvSpPr txBox="1"/>
          <p:nvPr/>
        </p:nvSpPr>
        <p:spPr>
          <a:xfrm>
            <a:off x="3635896" y="3268602"/>
            <a:ext cx="3212611" cy="707886"/>
          </a:xfrm>
          <a:prstGeom prst="rect">
            <a:avLst/>
          </a:prstGeom>
          <a:noFill/>
        </p:spPr>
        <p:txBody>
          <a:bodyPr wrap="none" rtlCol="0">
            <a:spAutoFit/>
          </a:bodyPr>
          <a:lstStyle/>
          <a:p>
            <a:r>
              <a:rPr lang="en-US" sz="2000" dirty="0"/>
              <a:t>5. Literature survey</a:t>
            </a:r>
          </a:p>
          <a:p>
            <a:pPr marL="285750" indent="-285750">
              <a:buFont typeface="Wingdings" panose="05000000000000000000" pitchFamily="2" charset="2"/>
              <a:buChar char="ü"/>
            </a:pPr>
            <a:r>
              <a:rPr lang="en-US" sz="2000" dirty="0"/>
              <a:t>“CASES” = selected papers</a:t>
            </a:r>
          </a:p>
        </p:txBody>
      </p:sp>
      <p:sp>
        <p:nvSpPr>
          <p:cNvPr id="12" name="TextBox 11"/>
          <p:cNvSpPr txBox="1"/>
          <p:nvPr/>
        </p:nvSpPr>
        <p:spPr>
          <a:xfrm>
            <a:off x="4572000" y="2547954"/>
            <a:ext cx="3690177" cy="707886"/>
          </a:xfrm>
          <a:prstGeom prst="rect">
            <a:avLst/>
          </a:prstGeom>
          <a:noFill/>
        </p:spPr>
        <p:txBody>
          <a:bodyPr wrap="none" rtlCol="0">
            <a:spAutoFit/>
          </a:bodyPr>
          <a:lstStyle/>
          <a:p>
            <a:r>
              <a:rPr lang="en-US" sz="2000" dirty="0"/>
              <a:t>6. Formal Model</a:t>
            </a:r>
          </a:p>
          <a:p>
            <a:pPr marL="285750" indent="-285750">
              <a:buFont typeface="Wingdings" panose="05000000000000000000" pitchFamily="2" charset="2"/>
              <a:buChar char="ü"/>
            </a:pPr>
            <a:r>
              <a:rPr lang="en-US" sz="2000" dirty="0"/>
              <a:t>often explained using a “CASE”</a:t>
            </a:r>
          </a:p>
        </p:txBody>
      </p:sp>
      <p:sp>
        <p:nvSpPr>
          <p:cNvPr id="13" name="TextBox 12"/>
          <p:cNvSpPr txBox="1"/>
          <p:nvPr/>
        </p:nvSpPr>
        <p:spPr>
          <a:xfrm>
            <a:off x="5868144" y="1255185"/>
            <a:ext cx="3275857" cy="1323439"/>
          </a:xfrm>
          <a:prstGeom prst="rect">
            <a:avLst/>
          </a:prstGeom>
          <a:noFill/>
        </p:spPr>
        <p:txBody>
          <a:bodyPr wrap="square" rtlCol="0">
            <a:spAutoFit/>
          </a:bodyPr>
          <a:lstStyle/>
          <a:p>
            <a:r>
              <a:rPr lang="en-US" sz="2000" dirty="0"/>
              <a:t>7. Simulation</a:t>
            </a:r>
          </a:p>
          <a:p>
            <a:pPr marL="342900" indent="-342900">
              <a:buFont typeface="Wingdings" panose="05000000000000000000" pitchFamily="2" charset="2"/>
              <a:buChar char="ü"/>
            </a:pPr>
            <a:r>
              <a:rPr lang="en-US" sz="2000" dirty="0"/>
              <a:t>Test prognoses with real observations obtained via a “CASE”</a:t>
            </a:r>
          </a:p>
        </p:txBody>
      </p:sp>
      <p:cxnSp>
        <p:nvCxnSpPr>
          <p:cNvPr id="17" name="Straight Connector 16"/>
          <p:cNvCxnSpPr/>
          <p:nvPr/>
        </p:nvCxnSpPr>
        <p:spPr>
          <a:xfrm>
            <a:off x="883710" y="6033482"/>
            <a:ext cx="7378467" cy="8268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9752" y="4632771"/>
            <a:ext cx="5922425" cy="6636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47664" y="5378149"/>
            <a:ext cx="6714513" cy="7524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03848" y="3956172"/>
            <a:ext cx="5058329" cy="5668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95936" y="3246075"/>
            <a:ext cx="4183615" cy="4688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60032" y="2538642"/>
            <a:ext cx="3424860" cy="1883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63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 Research</a:t>
            </a:r>
          </a:p>
        </p:txBody>
      </p:sp>
      <p:sp>
        <p:nvSpPr>
          <p:cNvPr id="4" name="Content Placeholder 3"/>
          <p:cNvSpPr>
            <a:spLocks noGrp="1"/>
          </p:cNvSpPr>
          <p:nvPr>
            <p:ph sz="half" idx="1"/>
          </p:nvPr>
        </p:nvSpPr>
        <p:spPr>
          <a:xfrm>
            <a:off x="457200" y="1354758"/>
            <a:ext cx="4038600" cy="5184576"/>
          </a:xfrm>
        </p:spPr>
        <p:txBody>
          <a:bodyPr/>
          <a:lstStyle/>
          <a:p>
            <a:r>
              <a:rPr lang="en-US" sz="1600" dirty="0"/>
              <a:t>Introduction</a:t>
            </a:r>
          </a:p>
          <a:p>
            <a:pPr lvl="1"/>
            <a:r>
              <a:rPr lang="en-US" sz="1400" dirty="0"/>
              <a:t>Origins of CS</a:t>
            </a:r>
          </a:p>
          <a:p>
            <a:pPr lvl="1"/>
            <a:r>
              <a:rPr lang="en-US" sz="1400" dirty="0"/>
              <a:t>Research Philosophy</a:t>
            </a:r>
          </a:p>
          <a:p>
            <a:r>
              <a:rPr lang="en-US" sz="1600" dirty="0"/>
              <a:t>Research Methods</a:t>
            </a:r>
          </a:p>
          <a:p>
            <a:pPr lvl="1"/>
            <a:r>
              <a:rPr lang="en-US" sz="1400" dirty="0"/>
              <a:t>1. Feasibility study</a:t>
            </a:r>
          </a:p>
          <a:p>
            <a:pPr lvl="1"/>
            <a:r>
              <a:rPr lang="en-US" sz="1400" dirty="0"/>
              <a:t>2. Pilot Case</a:t>
            </a:r>
          </a:p>
          <a:p>
            <a:pPr lvl="1"/>
            <a:r>
              <a:rPr lang="en-US" sz="1400" dirty="0"/>
              <a:t>3. Comparative study</a:t>
            </a:r>
          </a:p>
          <a:p>
            <a:pPr lvl="1"/>
            <a:r>
              <a:rPr lang="en-US" sz="1400" dirty="0"/>
              <a:t>4. Observational Study [a.k.a. Ethnography]</a:t>
            </a:r>
          </a:p>
          <a:p>
            <a:pPr lvl="1"/>
            <a:r>
              <a:rPr lang="en-US" sz="1400" dirty="0"/>
              <a:t>5. Literature survey</a:t>
            </a:r>
          </a:p>
          <a:p>
            <a:pPr lvl="1"/>
            <a:r>
              <a:rPr lang="en-US" sz="1400" dirty="0"/>
              <a:t>6. Formal Model</a:t>
            </a:r>
          </a:p>
          <a:p>
            <a:pPr lvl="1"/>
            <a:r>
              <a:rPr lang="en-US" sz="1400" dirty="0"/>
              <a:t>7. Simulation</a:t>
            </a:r>
          </a:p>
          <a:p>
            <a:r>
              <a:rPr lang="en-US" sz="2000" dirty="0"/>
              <a:t>Conclusion</a:t>
            </a:r>
          </a:p>
          <a:p>
            <a:pPr lvl="1"/>
            <a:r>
              <a:rPr lang="en-US" sz="1600" dirty="0"/>
              <a:t>Studying a Case vs. Performing a Case Study</a:t>
            </a:r>
          </a:p>
          <a:p>
            <a:pPr lvl="1"/>
            <a:r>
              <a:rPr lang="en-US" sz="1600" dirty="0"/>
              <a:t>+ Proposition</a:t>
            </a:r>
          </a:p>
          <a:p>
            <a:pPr lvl="1"/>
            <a:r>
              <a:rPr lang="en-US" sz="1600" dirty="0"/>
              <a:t>+ Unit of Analysis</a:t>
            </a:r>
          </a:p>
          <a:p>
            <a:pPr lvl="1"/>
            <a:r>
              <a:rPr lang="en-US" sz="1600" dirty="0"/>
              <a:t>+ Threats to Validity</a:t>
            </a:r>
          </a:p>
          <a:p>
            <a:pPr lvl="1"/>
            <a:endParaRPr lang="en-US" sz="1400" dirty="0"/>
          </a:p>
        </p:txBody>
      </p:sp>
      <p:sp>
        <p:nvSpPr>
          <p:cNvPr id="6" name="Content Placeholder 5"/>
          <p:cNvSpPr>
            <a:spLocks noGrp="1"/>
          </p:cNvSpPr>
          <p:nvPr>
            <p:ph sz="half" idx="2"/>
          </p:nvPr>
        </p:nvSpPr>
        <p:spPr/>
        <p:txBody>
          <a:bodyPr/>
          <a:lstStyle/>
          <a:p>
            <a:r>
              <a:rPr lang="en-US" sz="2000" dirty="0"/>
              <a:t>Sources</a:t>
            </a:r>
          </a:p>
          <a:p>
            <a:pPr lvl="1"/>
            <a:r>
              <a:rPr lang="en-US" sz="1600" dirty="0"/>
              <a:t>Robert K. Yin. Case Study Research: Design and Methods. 3rd Edition. SAGE Publications. California, 2009.</a:t>
            </a:r>
          </a:p>
          <a:p>
            <a:pPr lvl="1"/>
            <a:r>
              <a:rPr lang="en-US" sz="1600" dirty="0" err="1"/>
              <a:t>Runeson</a:t>
            </a:r>
            <a:r>
              <a:rPr lang="en-US" sz="1600" dirty="0"/>
              <a:t>, P. and </a:t>
            </a:r>
            <a:r>
              <a:rPr lang="en-US" sz="1600" dirty="0" err="1"/>
              <a:t>Höst</a:t>
            </a:r>
            <a:r>
              <a:rPr lang="en-US" sz="1600" dirty="0"/>
              <a:t>, M. 2009. </a:t>
            </a:r>
            <a:r>
              <a:rPr lang="en-US" sz="1600" dirty="0">
                <a:solidFill>
                  <a:srgbClr val="7030A0"/>
                </a:solidFill>
              </a:rPr>
              <a:t>Guidelines for conducting and reporting case study research in software engineering</a:t>
            </a:r>
            <a:r>
              <a:rPr lang="en-US" sz="1600" dirty="0"/>
              <a:t>. Empirical </a:t>
            </a:r>
            <a:r>
              <a:rPr lang="en-US" sz="1600" dirty="0" err="1"/>
              <a:t>Softw</a:t>
            </a:r>
            <a:r>
              <a:rPr lang="en-US" sz="1600" dirty="0"/>
              <a:t>. Eng. 14, 2 (Apr. 2009), 131-164.</a:t>
            </a:r>
          </a:p>
          <a:p>
            <a:pPr lvl="1"/>
            <a:r>
              <a:rPr lang="en-US" sz="1600" dirty="0"/>
              <a:t>Bent </a:t>
            </a:r>
            <a:r>
              <a:rPr lang="en-US" sz="1600" dirty="0" err="1"/>
              <a:t>Flyvbjerg</a:t>
            </a:r>
            <a:r>
              <a:rPr lang="en-US" sz="1600" dirty="0"/>
              <a:t>, "</a:t>
            </a:r>
            <a:r>
              <a:rPr lang="en-US" sz="1600" dirty="0">
                <a:solidFill>
                  <a:srgbClr val="7030A0"/>
                </a:solidFill>
              </a:rPr>
              <a:t>Five Misunderstandings About Case Study Research</a:t>
            </a:r>
            <a:r>
              <a:rPr lang="en-US" sz="1600" dirty="0"/>
              <a:t>." Qualitative Inquiry, vol. 12, no. 2, April 2006, pp. 219-245.</a:t>
            </a:r>
          </a:p>
          <a:p>
            <a:pPr marL="457200" lvl="1" indent="0">
              <a:buNone/>
            </a:pPr>
            <a:endParaRPr lang="en-US" sz="1600" dirty="0"/>
          </a:p>
          <a:p>
            <a:pPr marL="457200" lvl="1" indent="0">
              <a:buNone/>
            </a:pPr>
            <a:endParaRPr lang="en-US" sz="1600" dirty="0"/>
          </a:p>
        </p:txBody>
      </p:sp>
      <p:pic>
        <p:nvPicPr>
          <p:cNvPr id="5" name="Picture 4"/>
          <p:cNvPicPr>
            <a:picLocks noChangeAspect="1"/>
          </p:cNvPicPr>
          <p:nvPr/>
        </p:nvPicPr>
        <p:blipFill>
          <a:blip r:embed="rId2"/>
          <a:stretch>
            <a:fillRect/>
          </a:stretch>
        </p:blipFill>
        <p:spPr>
          <a:xfrm>
            <a:off x="7164288" y="116632"/>
            <a:ext cx="1819275" cy="1600200"/>
          </a:xfrm>
          <a:prstGeom prst="rect">
            <a:avLst/>
          </a:prstGeom>
        </p:spPr>
      </p:pic>
      <p:sp>
        <p:nvSpPr>
          <p:cNvPr id="2" name="Right Triangle 1"/>
          <p:cNvSpPr/>
          <p:nvPr/>
        </p:nvSpPr>
        <p:spPr>
          <a:xfrm rot="2555286">
            <a:off x="4264956" y="3120277"/>
            <a:ext cx="1138782" cy="123892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Βέλος προς τα κάτω 6"/>
          <p:cNvSpPr/>
          <p:nvPr/>
        </p:nvSpPr>
        <p:spPr>
          <a:xfrm rot="10800000">
            <a:off x="6372200" y="5085184"/>
            <a:ext cx="360040" cy="792088"/>
          </a:xfrm>
          <a:prstGeom prst="downArrow">
            <a:avLst>
              <a:gd name="adj1" fmla="val 50000"/>
              <a:gd name="adj2" fmla="val 1276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4716016" y="5877272"/>
            <a:ext cx="3730124" cy="369332"/>
          </a:xfrm>
          <a:prstGeom prst="rect">
            <a:avLst/>
          </a:prstGeom>
          <a:noFill/>
        </p:spPr>
        <p:txBody>
          <a:bodyPr wrap="none" rtlCol="0">
            <a:spAutoFit/>
          </a:bodyPr>
          <a:lstStyle/>
          <a:p>
            <a:r>
              <a:rPr lang="en-US" dirty="0"/>
              <a:t>Read for next Lecture (</a:t>
            </a:r>
            <a:r>
              <a:rPr lang="el-GR" dirty="0"/>
              <a:t>9577</a:t>
            </a:r>
            <a:r>
              <a:rPr lang="en-US" dirty="0"/>
              <a:t> Citations)</a:t>
            </a:r>
            <a:endParaRPr lang="el-GR" dirty="0"/>
          </a:p>
        </p:txBody>
      </p:sp>
    </p:spTree>
    <p:extLst>
      <p:ext uri="{BB962C8B-B14F-4D97-AF65-F5344CB8AC3E}">
        <p14:creationId xmlns:p14="http://schemas.microsoft.com/office/powerpoint/2010/main" val="48571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Methods in Computer Science</a:t>
            </a:r>
          </a:p>
        </p:txBody>
      </p:sp>
      <p:sp>
        <p:nvSpPr>
          <p:cNvPr id="3" name="Content Placeholder 2"/>
          <p:cNvSpPr>
            <a:spLocks noGrp="1"/>
          </p:cNvSpPr>
          <p:nvPr>
            <p:ph sz="half" idx="1"/>
          </p:nvPr>
        </p:nvSpPr>
        <p:spPr/>
        <p:txBody>
          <a:bodyPr/>
          <a:lstStyle/>
          <a:p>
            <a:r>
              <a:rPr lang="nb-NO" sz="1800" dirty="0"/>
              <a:t>Easterbrook, S. M., Singer, J., Storey, </a:t>
            </a:r>
            <a:r>
              <a:rPr lang="en-US" sz="1800" dirty="0"/>
              <a:t>M, and Damian, D. </a:t>
            </a:r>
            <a:r>
              <a:rPr lang="en-US" sz="1800" dirty="0">
                <a:solidFill>
                  <a:srgbClr val="7030A0"/>
                </a:solidFill>
              </a:rPr>
              <a:t>Selecting Empirical Methods for Software Engineering Researc</a:t>
            </a:r>
            <a:r>
              <a:rPr lang="en-US" sz="1800" dirty="0"/>
              <a:t>h. Appears in F. Shull and J. Singer (eds) "Guide to Advanced Empirical Software Engineering", Springer, 2007.</a:t>
            </a:r>
          </a:p>
          <a:p>
            <a:endParaRPr lang="en-US" sz="1800" dirty="0"/>
          </a:p>
          <a:p>
            <a:endParaRPr lang="en-US" sz="1800" dirty="0"/>
          </a:p>
          <a:p>
            <a:endParaRPr lang="en-US" sz="1800" dirty="0"/>
          </a:p>
          <a:p>
            <a:r>
              <a:rPr lang="en-US" sz="1800" dirty="0" err="1"/>
              <a:t>Gordona</a:t>
            </a:r>
            <a:r>
              <a:rPr lang="en-US" sz="1800" dirty="0"/>
              <a:t> </a:t>
            </a:r>
            <a:r>
              <a:rPr lang="en-US" sz="1800" dirty="0" err="1"/>
              <a:t>Dodif-Crnkovic</a:t>
            </a:r>
            <a:r>
              <a:rPr lang="en-US" sz="1800" dirty="0"/>
              <a:t>, “</a:t>
            </a:r>
            <a:r>
              <a:rPr lang="en-US" sz="1800" dirty="0">
                <a:solidFill>
                  <a:srgbClr val="7030A0"/>
                </a:solidFill>
              </a:rPr>
              <a:t>Scientific Methods in Computer Science</a:t>
            </a:r>
            <a:r>
              <a:rPr lang="en-US" sz="1800" dirty="0"/>
              <a:t>”</a:t>
            </a:r>
          </a:p>
          <a:p>
            <a:r>
              <a:rPr lang="en-US" sz="1800" dirty="0"/>
              <a:t>Andreas </a:t>
            </a:r>
            <a:r>
              <a:rPr lang="en-US" sz="1800" dirty="0" err="1"/>
              <a:t>Höfer</a:t>
            </a:r>
            <a:r>
              <a:rPr lang="en-US" sz="1800" dirty="0"/>
              <a:t>, Walter F. </a:t>
            </a:r>
            <a:r>
              <a:rPr lang="en-US" sz="1800" dirty="0" err="1"/>
              <a:t>Tichy</a:t>
            </a:r>
            <a:r>
              <a:rPr lang="en-US" sz="1800" dirty="0"/>
              <a:t>, </a:t>
            </a:r>
            <a:r>
              <a:rPr lang="en-US" sz="1800" dirty="0">
                <a:solidFill>
                  <a:srgbClr val="7030A0"/>
                </a:solidFill>
              </a:rPr>
              <a:t>Status of Empirical Research in Software Engineering</a:t>
            </a:r>
            <a:r>
              <a:rPr lang="en-US" sz="1800" dirty="0"/>
              <a:t>, Empirical Software Engineering Issues, p. 10-19, Springer, 2007.</a:t>
            </a:r>
          </a:p>
        </p:txBody>
      </p:sp>
      <p:pic>
        <p:nvPicPr>
          <p:cNvPr id="5" name="Picture 4"/>
          <p:cNvPicPr>
            <a:picLocks noChangeAspect="1"/>
          </p:cNvPicPr>
          <p:nvPr/>
        </p:nvPicPr>
        <p:blipFill>
          <a:blip r:embed="rId2"/>
          <a:stretch>
            <a:fillRect/>
          </a:stretch>
        </p:blipFill>
        <p:spPr>
          <a:xfrm>
            <a:off x="4788024" y="1412776"/>
            <a:ext cx="4104456" cy="2948124"/>
          </a:xfrm>
          <a:prstGeom prst="rect">
            <a:avLst/>
          </a:prstGeom>
        </p:spPr>
      </p:pic>
      <p:pic>
        <p:nvPicPr>
          <p:cNvPr id="6" name="Picture 5"/>
          <p:cNvPicPr>
            <a:picLocks noChangeAspect="1"/>
          </p:cNvPicPr>
          <p:nvPr/>
        </p:nvPicPr>
        <p:blipFill>
          <a:blip r:embed="rId3"/>
          <a:stretch>
            <a:fillRect/>
          </a:stretch>
        </p:blipFill>
        <p:spPr>
          <a:xfrm>
            <a:off x="4817740" y="4358977"/>
            <a:ext cx="4074740" cy="2238375"/>
          </a:xfrm>
          <a:prstGeom prst="rect">
            <a:avLst/>
          </a:prstGeom>
        </p:spPr>
      </p:pic>
      <p:sp>
        <p:nvSpPr>
          <p:cNvPr id="7" name="Right Arrow 6"/>
          <p:cNvSpPr/>
          <p:nvPr/>
        </p:nvSpPr>
        <p:spPr>
          <a:xfrm>
            <a:off x="4211960" y="5661248"/>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207768" y="198884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364088" y="5517232"/>
            <a:ext cx="936104" cy="10801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5652120" y="2564904"/>
            <a:ext cx="1512168" cy="36004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2326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n-US" sz="2000" dirty="0"/>
              <a:t>The case study methodology is well suited for many kinds of software engineering research, </a:t>
            </a:r>
            <a:r>
              <a:rPr lang="en-US" sz="2000" dirty="0">
                <a:solidFill>
                  <a:srgbClr val="FF0000"/>
                </a:solidFill>
              </a:rPr>
              <a:t>as the objects of study are contemporary phenomena, that are hard to study in isolation. </a:t>
            </a:r>
          </a:p>
          <a:p>
            <a:r>
              <a:rPr lang="en-US" sz="2000" dirty="0"/>
              <a:t>Case studies do not generate the same results on </a:t>
            </a:r>
          </a:p>
          <a:p>
            <a:pPr lvl="1"/>
            <a:r>
              <a:rPr lang="en-US" sz="1800" dirty="0">
                <a:solidFill>
                  <a:srgbClr val="FF0000"/>
                </a:solidFill>
              </a:rPr>
              <a:t>e.g. causal relationships as controlled experiments do, but they provide deeper understanding of the phenomena under study.</a:t>
            </a:r>
          </a:p>
          <a:p>
            <a:r>
              <a:rPr lang="en-US" sz="2000" dirty="0"/>
              <a:t>As they are different from analytical and controlled empirical studies, case studies have been criticized for </a:t>
            </a:r>
          </a:p>
          <a:p>
            <a:pPr lvl="1"/>
            <a:r>
              <a:rPr lang="en-US" sz="1800" dirty="0">
                <a:solidFill>
                  <a:srgbClr val="FF0000"/>
                </a:solidFill>
              </a:rPr>
              <a:t>being of less value, </a:t>
            </a:r>
          </a:p>
          <a:p>
            <a:pPr lvl="1"/>
            <a:r>
              <a:rPr lang="en-US" sz="1800" dirty="0">
                <a:solidFill>
                  <a:srgbClr val="FF0000"/>
                </a:solidFill>
              </a:rPr>
              <a:t>impossible to generalize from, </a:t>
            </a:r>
          </a:p>
          <a:p>
            <a:pPr lvl="1"/>
            <a:r>
              <a:rPr lang="en-US" sz="1800" dirty="0">
                <a:solidFill>
                  <a:srgbClr val="FF0000"/>
                </a:solidFill>
              </a:rPr>
              <a:t>being biased by researchers, </a:t>
            </a:r>
            <a:r>
              <a:rPr lang="en-US" sz="1800" dirty="0" err="1">
                <a:solidFill>
                  <a:srgbClr val="FF0000"/>
                </a:solidFill>
              </a:rPr>
              <a:t>etc</a:t>
            </a:r>
            <a:endParaRPr lang="en-US" sz="1800" dirty="0">
              <a:solidFill>
                <a:srgbClr val="FF0000"/>
              </a:solidFill>
            </a:endParaRPr>
          </a:p>
          <a:p>
            <a:r>
              <a:rPr lang="en-US" sz="2000" dirty="0"/>
              <a:t>This critique can be met by applying proper research methodology practices as well as reconsidering that knowledge is more than statistical significance.</a:t>
            </a:r>
            <a:endParaRPr lang="el-GR" sz="2000" dirty="0"/>
          </a:p>
        </p:txBody>
      </p:sp>
      <p:sp>
        <p:nvSpPr>
          <p:cNvPr id="3" name="Τίτλος 2"/>
          <p:cNvSpPr>
            <a:spLocks noGrp="1"/>
          </p:cNvSpPr>
          <p:nvPr>
            <p:ph type="title"/>
          </p:nvPr>
        </p:nvSpPr>
        <p:spPr/>
        <p:txBody>
          <a:bodyPr/>
          <a:lstStyle/>
          <a:p>
            <a:r>
              <a:rPr lang="en-US" dirty="0"/>
              <a:t>Conclusion</a:t>
            </a:r>
            <a:endParaRPr lang="el-GR" dirty="0"/>
          </a:p>
        </p:txBody>
      </p:sp>
      <p:sp>
        <p:nvSpPr>
          <p:cNvPr id="4" name="Right Brace 3">
            <a:extLst>
              <a:ext uri="{FF2B5EF4-FFF2-40B4-BE49-F238E27FC236}">
                <a16:creationId xmlns:a16="http://schemas.microsoft.com/office/drawing/2014/main" id="{43D6FD6B-D37D-4EF9-8A94-FA9E337B46C0}"/>
              </a:ext>
            </a:extLst>
          </p:cNvPr>
          <p:cNvSpPr/>
          <p:nvPr/>
        </p:nvSpPr>
        <p:spPr>
          <a:xfrm>
            <a:off x="4566828" y="4041068"/>
            <a:ext cx="288032" cy="936104"/>
          </a:xfrm>
          <a:prstGeom prst="rightBrace">
            <a:avLst>
              <a:gd name="adj1" fmla="val 32160"/>
              <a:gd name="adj2" fmla="val 4805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D91A5074-D04F-4AB6-BDFB-655EC52B42C6}"/>
              </a:ext>
            </a:extLst>
          </p:cNvPr>
          <p:cNvSpPr txBox="1"/>
          <p:nvPr/>
        </p:nvSpPr>
        <p:spPr>
          <a:xfrm>
            <a:off x="5004048" y="4185954"/>
            <a:ext cx="1656184" cy="646331"/>
          </a:xfrm>
          <a:prstGeom prst="rect">
            <a:avLst/>
          </a:prstGeom>
          <a:noFill/>
        </p:spPr>
        <p:txBody>
          <a:bodyPr wrap="square" rtlCol="0">
            <a:spAutoFit/>
          </a:bodyPr>
          <a:lstStyle/>
          <a:p>
            <a:r>
              <a:rPr lang="en-US" dirty="0"/>
              <a:t>Next Assignment </a:t>
            </a:r>
          </a:p>
        </p:txBody>
      </p:sp>
    </p:spTree>
    <p:extLst>
      <p:ext uri="{BB962C8B-B14F-4D97-AF65-F5344CB8AC3E}">
        <p14:creationId xmlns:p14="http://schemas.microsoft.com/office/powerpoint/2010/main" val="150681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0A238-FD7C-4E23-9E88-FB1BB8AF7947}"/>
              </a:ext>
            </a:extLst>
          </p:cNvPr>
          <p:cNvSpPr>
            <a:spLocks noGrp="1"/>
          </p:cNvSpPr>
          <p:nvPr>
            <p:ph idx="1"/>
          </p:nvPr>
        </p:nvSpPr>
        <p:spPr/>
        <p:txBody>
          <a:bodyPr/>
          <a:lstStyle/>
          <a:p>
            <a:r>
              <a:rPr lang="en-US" sz="2800" dirty="0"/>
              <a:t>Types of Case Study. Part 1 of 3 on Case Studies</a:t>
            </a:r>
          </a:p>
          <a:p>
            <a:pPr lvl="1"/>
            <a:r>
              <a:rPr lang="en-US" sz="2400" dirty="0">
                <a:hlinkClick r:id="rId2"/>
              </a:rPr>
              <a:t>https://www.youtube.com/watch?v=gQfoq7c4UE4</a:t>
            </a:r>
            <a:r>
              <a:rPr lang="el-GR" sz="2400" dirty="0"/>
              <a:t> </a:t>
            </a:r>
          </a:p>
          <a:p>
            <a:r>
              <a:rPr lang="en-US" sz="2800" dirty="0"/>
              <a:t>Planning a Case Study. Part 2 of 3 on Case Studies</a:t>
            </a:r>
          </a:p>
          <a:p>
            <a:pPr lvl="1"/>
            <a:r>
              <a:rPr lang="en-US" sz="2400" dirty="0">
                <a:hlinkClick r:id="rId3"/>
              </a:rPr>
              <a:t>https://www.youtube.com/watch?v=o1JEtXkFAr4</a:t>
            </a:r>
            <a:r>
              <a:rPr lang="el-GR" sz="2400" dirty="0"/>
              <a:t> </a:t>
            </a:r>
          </a:p>
          <a:p>
            <a:r>
              <a:rPr lang="en-US" sz="2800" dirty="0"/>
              <a:t>Replication or Single Cases. Part 3 of 3 on Case Studies</a:t>
            </a:r>
          </a:p>
          <a:p>
            <a:pPr lvl="1"/>
            <a:r>
              <a:rPr lang="en-US" sz="2400" dirty="0">
                <a:hlinkClick r:id="rId4"/>
              </a:rPr>
              <a:t>https://www.youtube.com/watch?v=b5CYZRyOlys</a:t>
            </a:r>
            <a:r>
              <a:rPr lang="el-GR" sz="2400" dirty="0"/>
              <a:t> </a:t>
            </a:r>
          </a:p>
          <a:p>
            <a:pPr lvl="1"/>
            <a:endParaRPr lang="el-GR" sz="2400" dirty="0"/>
          </a:p>
          <a:p>
            <a:r>
              <a:rPr lang="en-US" dirty="0"/>
              <a:t>Case studies in engineering</a:t>
            </a:r>
          </a:p>
          <a:p>
            <a:pPr lvl="1"/>
            <a:r>
              <a:rPr lang="en-US" sz="2400" dirty="0">
                <a:hlinkClick r:id="rId5"/>
              </a:rPr>
              <a:t>https://www.researchgate.net/publication/262611798</a:t>
            </a:r>
            <a:r>
              <a:rPr lang="en-US" sz="2400" dirty="0"/>
              <a:t> </a:t>
            </a:r>
            <a:endParaRPr lang="el-GR" sz="2400" dirty="0"/>
          </a:p>
          <a:p>
            <a:pPr lvl="1"/>
            <a:endParaRPr lang="en-US" sz="2400" dirty="0"/>
          </a:p>
        </p:txBody>
      </p:sp>
      <p:sp>
        <p:nvSpPr>
          <p:cNvPr id="3" name="Title 2">
            <a:extLst>
              <a:ext uri="{FF2B5EF4-FFF2-40B4-BE49-F238E27FC236}">
                <a16:creationId xmlns:a16="http://schemas.microsoft.com/office/drawing/2014/main" id="{1E726D92-8AF8-46EE-A227-B06EBFB5B022}"/>
              </a:ext>
            </a:extLst>
          </p:cNvPr>
          <p:cNvSpPr>
            <a:spLocks noGrp="1"/>
          </p:cNvSpPr>
          <p:nvPr>
            <p:ph type="title"/>
          </p:nvPr>
        </p:nvSpPr>
        <p:spPr/>
        <p:txBody>
          <a:bodyPr/>
          <a:lstStyle/>
          <a:p>
            <a:r>
              <a:rPr lang="en-US" dirty="0"/>
              <a:t>Excellent reading material</a:t>
            </a:r>
          </a:p>
        </p:txBody>
      </p:sp>
    </p:spTree>
    <p:extLst>
      <p:ext uri="{BB962C8B-B14F-4D97-AF65-F5344CB8AC3E}">
        <p14:creationId xmlns:p14="http://schemas.microsoft.com/office/powerpoint/2010/main" val="349139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98F853-455B-4FF2-98A0-D18BB9E7B8B0}"/>
              </a:ext>
            </a:extLst>
          </p:cNvPr>
          <p:cNvSpPr>
            <a:spLocks noGrp="1"/>
          </p:cNvSpPr>
          <p:nvPr>
            <p:ph type="title"/>
          </p:nvPr>
        </p:nvSpPr>
        <p:spPr/>
        <p:txBody>
          <a:bodyPr/>
          <a:lstStyle/>
          <a:p>
            <a:r>
              <a:rPr lang="en-US" dirty="0"/>
              <a:t>Homework</a:t>
            </a:r>
          </a:p>
        </p:txBody>
      </p:sp>
      <p:pic>
        <p:nvPicPr>
          <p:cNvPr id="5" name="Content Placeholder 4">
            <a:extLst>
              <a:ext uri="{FF2B5EF4-FFF2-40B4-BE49-F238E27FC236}">
                <a16:creationId xmlns:a16="http://schemas.microsoft.com/office/drawing/2014/main" id="{43AA74C2-8551-4CE7-9F5C-3795633EA1DC}"/>
              </a:ext>
            </a:extLst>
          </p:cNvPr>
          <p:cNvPicPr>
            <a:picLocks noGrp="1" noChangeAspect="1"/>
          </p:cNvPicPr>
          <p:nvPr>
            <p:ph sz="half" idx="1"/>
          </p:nvPr>
        </p:nvPicPr>
        <p:blipFill>
          <a:blip r:embed="rId2"/>
          <a:stretch>
            <a:fillRect/>
          </a:stretch>
        </p:blipFill>
        <p:spPr>
          <a:xfrm>
            <a:off x="806268" y="1412875"/>
            <a:ext cx="3340463" cy="5184775"/>
          </a:xfrm>
        </p:spPr>
      </p:pic>
      <p:sp>
        <p:nvSpPr>
          <p:cNvPr id="7" name="Content Placeholder 6">
            <a:extLst>
              <a:ext uri="{FF2B5EF4-FFF2-40B4-BE49-F238E27FC236}">
                <a16:creationId xmlns:a16="http://schemas.microsoft.com/office/drawing/2014/main" id="{A28B384D-5EF8-4AE9-B2ED-8C69B8F9656D}"/>
              </a:ext>
            </a:extLst>
          </p:cNvPr>
          <p:cNvSpPr>
            <a:spLocks noGrp="1"/>
          </p:cNvSpPr>
          <p:nvPr>
            <p:ph sz="half" idx="2"/>
          </p:nvPr>
        </p:nvSpPr>
        <p:spPr/>
        <p:txBody>
          <a:bodyPr/>
          <a:lstStyle/>
          <a:p>
            <a:r>
              <a:rPr lang="en-US" dirty="0"/>
              <a:t>Read Chapter 2 “Challenges and Recommendations When Increasing the Realism of Controlled Software Engineering Experiments by Dag I.K. </a:t>
            </a:r>
            <a:r>
              <a:rPr lang="en-US" dirty="0" err="1"/>
              <a:t>Sjøberg</a:t>
            </a:r>
            <a:r>
              <a:rPr lang="en-US" dirty="0"/>
              <a:t>, et al.</a:t>
            </a:r>
          </a:p>
          <a:p>
            <a:r>
              <a:rPr lang="en-US" dirty="0"/>
              <a:t>Be prepared to discuss it in the classroom.</a:t>
            </a:r>
          </a:p>
        </p:txBody>
      </p:sp>
    </p:spTree>
    <p:extLst>
      <p:ext uri="{BB962C8B-B14F-4D97-AF65-F5344CB8AC3E}">
        <p14:creationId xmlns:p14="http://schemas.microsoft.com/office/powerpoint/2010/main" val="317585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1"/>
          <p:cNvSpPr>
            <a:spLocks noGrp="1"/>
          </p:cNvSpPr>
          <p:nvPr>
            <p:ph type="title"/>
          </p:nvPr>
        </p:nvSpPr>
        <p:spPr>
          <a:xfrm>
            <a:off x="457200" y="274638"/>
            <a:ext cx="8218488" cy="1066800"/>
          </a:xfrm>
        </p:spPr>
        <p:txBody>
          <a:bodyPr/>
          <a:lstStyle/>
          <a:p>
            <a:pPr eaLnBrk="1" hangingPunct="1"/>
            <a:r>
              <a:rPr lang="en-US"/>
              <a:t>Q &amp; A</a:t>
            </a:r>
            <a:endParaRPr lang="el-GR"/>
          </a:p>
        </p:txBody>
      </p:sp>
      <p:pic>
        <p:nvPicPr>
          <p:cNvPr id="78851" name="Picture 9" descr="AMCONFUS"/>
          <p:cNvPicPr>
            <a:picLocks noChangeAspect="1" noChangeArrowheads="1"/>
          </p:cNvPicPr>
          <p:nvPr/>
        </p:nvPicPr>
        <p:blipFill>
          <a:blip r:embed="rId2" cstate="print"/>
          <a:srcRect/>
          <a:stretch>
            <a:fillRect/>
          </a:stretch>
        </p:blipFill>
        <p:spPr bwMode="auto">
          <a:xfrm>
            <a:off x="3419475" y="2205038"/>
            <a:ext cx="1857375" cy="3995737"/>
          </a:xfrm>
          <a:prstGeom prst="rect">
            <a:avLst/>
          </a:prstGeom>
          <a:noFill/>
          <a:ln w="9525">
            <a:noFill/>
            <a:miter lim="800000"/>
            <a:headEnd/>
            <a:tailEnd/>
          </a:ln>
        </p:spPr>
      </p:pic>
    </p:spTree>
    <p:extLst>
      <p:ext uri="{BB962C8B-B14F-4D97-AF65-F5344CB8AC3E}">
        <p14:creationId xmlns:p14="http://schemas.microsoft.com/office/powerpoint/2010/main" val="419796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028" y="1396044"/>
            <a:ext cx="8229600" cy="5256584"/>
          </a:xfrm>
        </p:spPr>
        <p:txBody>
          <a:bodyPr/>
          <a:lstStyle/>
          <a:p>
            <a:pPr marL="342900" lvl="1" indent="-342900">
              <a:buClr>
                <a:schemeClr val="accent6">
                  <a:lumMod val="75000"/>
                </a:schemeClr>
              </a:buClr>
              <a:buFont typeface="Wingdings" pitchFamily="2" charset="2"/>
              <a:buChar char="v"/>
            </a:pPr>
            <a:r>
              <a:rPr lang="en-US" sz="2400" i="1" dirty="0"/>
              <a:t>Empirical research</a:t>
            </a:r>
            <a:r>
              <a:rPr lang="en-US" sz="2400" dirty="0"/>
              <a:t> is </a:t>
            </a:r>
            <a:r>
              <a:rPr lang="en-US" sz="2400" i="1" dirty="0"/>
              <a:t>research</a:t>
            </a:r>
            <a:r>
              <a:rPr lang="en-US" sz="2400" dirty="0"/>
              <a:t> using </a:t>
            </a:r>
            <a:r>
              <a:rPr lang="en-US" sz="2400" i="1" dirty="0"/>
              <a:t>empirical</a:t>
            </a:r>
            <a:r>
              <a:rPr lang="en-US" sz="2400" dirty="0"/>
              <a:t> evidence. It is a way of gaining knowledge by means of direct and indirect observation or experience.</a:t>
            </a:r>
          </a:p>
          <a:p>
            <a:r>
              <a:rPr lang="en-US" sz="2400" i="1" dirty="0">
                <a:solidFill>
                  <a:srgbClr val="002060"/>
                </a:solidFill>
              </a:rPr>
              <a:t>A case study is an empirical inquiry (following the SM) that investigates a contemporary phenomenon within its real-life context, especially when the boundaries between the phenomenon and context are not clearly evident </a:t>
            </a:r>
            <a:r>
              <a:rPr lang="en-US" sz="2400" dirty="0">
                <a:solidFill>
                  <a:srgbClr val="002060"/>
                </a:solidFill>
              </a:rPr>
              <a:t>[Robert K. Yin. Case Study Research: Design and Methods;]</a:t>
            </a:r>
          </a:p>
          <a:p>
            <a:pPr lvl="1"/>
            <a:r>
              <a:rPr lang="en-US" sz="2400" dirty="0"/>
              <a:t>empirical inquiry: </a:t>
            </a:r>
            <a:r>
              <a:rPr lang="en-US" sz="2400" dirty="0">
                <a:solidFill>
                  <a:srgbClr val="FF0000"/>
                </a:solidFill>
              </a:rPr>
              <a:t>yes, it is empirical research</a:t>
            </a:r>
          </a:p>
          <a:p>
            <a:pPr lvl="1"/>
            <a:r>
              <a:rPr lang="en-US" sz="2400" dirty="0"/>
              <a:t>contemporary: </a:t>
            </a:r>
            <a:r>
              <a:rPr lang="en-US" sz="2400" dirty="0">
                <a:solidFill>
                  <a:srgbClr val="FF0000"/>
                </a:solidFill>
              </a:rPr>
              <a:t>(close to) real-time observations </a:t>
            </a:r>
          </a:p>
          <a:p>
            <a:pPr lvl="1"/>
            <a:r>
              <a:rPr lang="en-US" sz="2400" dirty="0">
                <a:solidFill>
                  <a:srgbClr val="FF0000"/>
                </a:solidFill>
              </a:rPr>
              <a:t>boundaries between the phenomenon and context not clear</a:t>
            </a:r>
          </a:p>
          <a:p>
            <a:pPr marL="400050" lvl="1" indent="0">
              <a:buNone/>
            </a:pPr>
            <a:r>
              <a:rPr lang="en-US" sz="1800" dirty="0"/>
              <a:t>	</a:t>
            </a:r>
            <a:endParaRPr lang="en-US" sz="2400" dirty="0"/>
          </a:p>
        </p:txBody>
      </p:sp>
      <p:sp>
        <p:nvSpPr>
          <p:cNvPr id="2" name="Title 1"/>
          <p:cNvSpPr>
            <a:spLocks noGrp="1"/>
          </p:cNvSpPr>
          <p:nvPr>
            <p:ph type="title"/>
          </p:nvPr>
        </p:nvSpPr>
        <p:spPr/>
        <p:txBody>
          <a:bodyPr/>
          <a:lstStyle/>
          <a:p>
            <a:r>
              <a:rPr lang="en-US" dirty="0"/>
              <a:t>Case study - definition</a:t>
            </a:r>
          </a:p>
        </p:txBody>
      </p:sp>
    </p:spTree>
    <p:extLst>
      <p:ext uri="{BB962C8B-B14F-4D97-AF65-F5344CB8AC3E}">
        <p14:creationId xmlns:p14="http://schemas.microsoft.com/office/powerpoint/2010/main" val="261367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 of Case Studies</a:t>
            </a:r>
          </a:p>
        </p:txBody>
      </p:sp>
      <p:graphicFrame>
        <p:nvGraphicFramePr>
          <p:cNvPr id="7" name="Table 6"/>
          <p:cNvGraphicFramePr>
            <a:graphicFrameLocks noGrp="1"/>
          </p:cNvGraphicFramePr>
          <p:nvPr>
            <p:extLst>
              <p:ext uri="{D42A27DB-BD31-4B8C-83A1-F6EECF244321}">
                <p14:modId xmlns:p14="http://schemas.microsoft.com/office/powerpoint/2010/main" val="1474720058"/>
              </p:ext>
            </p:extLst>
          </p:nvPr>
        </p:nvGraphicFramePr>
        <p:xfrm>
          <a:off x="457200" y="1844824"/>
          <a:ext cx="8219256" cy="4082511"/>
        </p:xfrm>
        <a:graphic>
          <a:graphicData uri="http://schemas.openxmlformats.org/drawingml/2006/table">
            <a:tbl>
              <a:tblPr firstRow="1" bandRow="1">
                <a:tableStyleId>{5C22544A-7EE6-4342-B048-85BDC9FD1C3A}</a:tableStyleId>
              </a:tblPr>
              <a:tblGrid>
                <a:gridCol w="4109628">
                  <a:extLst>
                    <a:ext uri="{9D8B030D-6E8A-4147-A177-3AD203B41FA5}">
                      <a16:colId xmlns:a16="http://schemas.microsoft.com/office/drawing/2014/main" val="20000"/>
                    </a:ext>
                  </a:extLst>
                </a:gridCol>
                <a:gridCol w="4109628">
                  <a:extLst>
                    <a:ext uri="{9D8B030D-6E8A-4147-A177-3AD203B41FA5}">
                      <a16:colId xmlns:a16="http://schemas.microsoft.com/office/drawing/2014/main" val="20001"/>
                    </a:ext>
                  </a:extLst>
                </a:gridCol>
              </a:tblGrid>
              <a:tr h="515964">
                <a:tc>
                  <a:txBody>
                    <a:bodyPr/>
                    <a:lstStyle/>
                    <a:p>
                      <a:pPr algn="ctr"/>
                      <a:r>
                        <a:rPr lang="en-US" sz="2400" dirty="0"/>
                        <a:t>Exploratory</a:t>
                      </a:r>
                    </a:p>
                  </a:txBody>
                  <a:tcPr/>
                </a:tc>
                <a:tc>
                  <a:txBody>
                    <a:bodyPr/>
                    <a:lstStyle/>
                    <a:p>
                      <a:pPr algn="ctr"/>
                      <a:r>
                        <a:rPr lang="en-US" sz="2400" dirty="0"/>
                        <a:t>Confirmatory</a:t>
                      </a:r>
                    </a:p>
                  </a:txBody>
                  <a:tcPr/>
                </a:tc>
                <a:extLst>
                  <a:ext uri="{0D108BD9-81ED-4DB2-BD59-A6C34878D82A}">
                    <a16:rowId xmlns:a16="http://schemas.microsoft.com/office/drawing/2014/main" val="10000"/>
                  </a:ext>
                </a:extLst>
              </a:tr>
              <a:tr h="1960664">
                <a:tc>
                  <a:txBody>
                    <a:bodyPr/>
                    <a:lstStyle/>
                    <a:p>
                      <a:r>
                        <a:rPr lang="en-US" sz="2000" b="0" i="1" u="none" strike="noStrike" kern="1200" baseline="0" dirty="0">
                          <a:solidFill>
                            <a:srgbClr val="C00000"/>
                          </a:solidFill>
                          <a:latin typeface="+mn-lt"/>
                          <a:ea typeface="+mn-ea"/>
                          <a:cs typeface="+mn-cs"/>
                        </a:rPr>
                        <a:t>Exploratory </a:t>
                      </a:r>
                      <a:r>
                        <a:rPr lang="en-US" sz="2000" b="0" i="0" u="none" strike="noStrike" kern="1200" baseline="0" dirty="0">
                          <a:solidFill>
                            <a:srgbClr val="C00000"/>
                          </a:solidFill>
                          <a:latin typeface="+mn-lt"/>
                          <a:ea typeface="+mn-ea"/>
                          <a:cs typeface="+mn-cs"/>
                        </a:rPr>
                        <a:t>case studies </a:t>
                      </a:r>
                      <a:r>
                        <a:rPr lang="en-US" sz="2000" b="0" i="0" u="none" strike="noStrike" kern="1200" baseline="0" dirty="0">
                          <a:solidFill>
                            <a:schemeClr val="dk1"/>
                          </a:solidFill>
                          <a:latin typeface="+mn-lt"/>
                          <a:ea typeface="+mn-ea"/>
                          <a:cs typeface="+mn-cs"/>
                        </a:rPr>
                        <a:t>are used as initial investigations of some phenomena to derive new hypotheses and build theories.(*)</a:t>
                      </a:r>
                      <a:endParaRPr lang="en-US" sz="2000" dirty="0"/>
                    </a:p>
                  </a:txBody>
                  <a:tcPr/>
                </a:tc>
                <a:tc>
                  <a:txBody>
                    <a:bodyPr/>
                    <a:lstStyle/>
                    <a:p>
                      <a:r>
                        <a:rPr lang="en-US" sz="2000" b="0" i="1" u="none" strike="noStrike" kern="1200" baseline="0" dirty="0">
                          <a:solidFill>
                            <a:srgbClr val="C00000"/>
                          </a:solidFill>
                          <a:latin typeface="+mn-lt"/>
                          <a:ea typeface="+mn-ea"/>
                          <a:cs typeface="+mn-cs"/>
                        </a:rPr>
                        <a:t>Confirmatory </a:t>
                      </a:r>
                      <a:r>
                        <a:rPr lang="en-US" sz="2000" b="0" i="0" u="none" strike="noStrike" kern="1200" baseline="0" dirty="0">
                          <a:solidFill>
                            <a:srgbClr val="C00000"/>
                          </a:solidFill>
                          <a:latin typeface="+mn-lt"/>
                          <a:ea typeface="+mn-ea"/>
                          <a:cs typeface="+mn-cs"/>
                        </a:rPr>
                        <a:t>case studies </a:t>
                      </a:r>
                      <a:r>
                        <a:rPr lang="en-US" sz="2000" b="0" i="0" u="none" strike="noStrike" kern="1200" baseline="0" dirty="0">
                          <a:solidFill>
                            <a:schemeClr val="dk1"/>
                          </a:solidFill>
                          <a:latin typeface="+mn-lt"/>
                          <a:ea typeface="+mn-ea"/>
                          <a:cs typeface="+mn-cs"/>
                        </a:rPr>
                        <a:t>are used to test existing theories. They are especially important for refuting theories: a detailed case study of a real situation in which a theory fails may be more convincing than failed experiments in the lab.(*)</a:t>
                      </a:r>
                      <a:endParaRPr lang="en-US" sz="2000" dirty="0"/>
                    </a:p>
                  </a:txBody>
                  <a:tcPr/>
                </a:tc>
                <a:extLst>
                  <a:ext uri="{0D108BD9-81ED-4DB2-BD59-A6C34878D82A}">
                    <a16:rowId xmlns:a16="http://schemas.microsoft.com/office/drawing/2014/main" val="10001"/>
                  </a:ext>
                </a:extLst>
              </a:tr>
              <a:tr h="1341507">
                <a:tc gridSpan="2">
                  <a:txBody>
                    <a:bodyPr/>
                    <a:lstStyle/>
                    <a:p>
                      <a:r>
                        <a:rPr lang="en-US" sz="1800" b="0" i="0" u="none" strike="noStrike" kern="1200" baseline="0" dirty="0">
                          <a:solidFill>
                            <a:schemeClr val="dk1"/>
                          </a:solidFill>
                          <a:latin typeface="+mn-lt"/>
                          <a:ea typeface="+mn-ea"/>
                          <a:cs typeface="+mn-cs"/>
                        </a:rPr>
                        <a:t>(*) Steve Easterbrook, Janice Singer, Margaret-Anne </a:t>
                      </a:r>
                      <a:r>
                        <a:rPr lang="en-US" sz="1800" b="0" i="0" u="none" strike="noStrike" kern="1200" baseline="0" dirty="0" err="1">
                          <a:solidFill>
                            <a:schemeClr val="dk1"/>
                          </a:solidFill>
                          <a:latin typeface="+mn-lt"/>
                          <a:ea typeface="+mn-ea"/>
                          <a:cs typeface="+mn-cs"/>
                        </a:rPr>
                        <a:t>Storey</a:t>
                      </a:r>
                      <a:r>
                        <a:rPr lang="en-US" sz="1800" b="0" i="0" u="none" strike="noStrike" kern="1200" baseline="0" dirty="0">
                          <a:solidFill>
                            <a:schemeClr val="dk1"/>
                          </a:solidFill>
                          <a:latin typeface="+mn-lt"/>
                          <a:ea typeface="+mn-ea"/>
                          <a:cs typeface="+mn-cs"/>
                        </a:rPr>
                        <a:t>, and Daniela Damian. Selecting empirical methods for software engineering research. In Forrest Shull, Janice Singer, and Dag I. K. </a:t>
                      </a:r>
                      <a:r>
                        <a:rPr lang="en-US" sz="1800" b="0" i="0" u="none" strike="noStrike" kern="1200" baseline="0" dirty="0" err="1">
                          <a:solidFill>
                            <a:schemeClr val="dk1"/>
                          </a:solidFill>
                          <a:latin typeface="+mn-lt"/>
                          <a:ea typeface="+mn-ea"/>
                          <a:cs typeface="+mn-cs"/>
                        </a:rPr>
                        <a:t>Sjoberg</a:t>
                      </a:r>
                      <a:r>
                        <a:rPr lang="en-US" sz="1800" b="0" i="0" u="none" strike="noStrike" kern="1200" baseline="0" dirty="0">
                          <a:solidFill>
                            <a:schemeClr val="dk1"/>
                          </a:solidFill>
                          <a:latin typeface="+mn-lt"/>
                          <a:ea typeface="+mn-ea"/>
                          <a:cs typeface="+mn-cs"/>
                        </a:rPr>
                        <a:t>, editors, Guide to Advanced Empirical Software Engineering, pages 285—311. Springer London, 2008.</a:t>
                      </a:r>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667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11CE-E31F-46E8-A5E0-52EB72624CDD}"/>
              </a:ext>
            </a:extLst>
          </p:cNvPr>
          <p:cNvSpPr>
            <a:spLocks noGrp="1"/>
          </p:cNvSpPr>
          <p:nvPr>
            <p:ph type="title"/>
          </p:nvPr>
        </p:nvSpPr>
        <p:spPr/>
        <p:txBody>
          <a:bodyPr>
            <a:normAutofit fontScale="90000"/>
          </a:bodyPr>
          <a:lstStyle/>
          <a:p>
            <a:r>
              <a:rPr lang="en-US" dirty="0"/>
              <a:t>Example of an EXPLORATORY case study</a:t>
            </a:r>
          </a:p>
        </p:txBody>
      </p:sp>
      <p:sp>
        <p:nvSpPr>
          <p:cNvPr id="3" name="Content Placeholder 2">
            <a:extLst>
              <a:ext uri="{FF2B5EF4-FFF2-40B4-BE49-F238E27FC236}">
                <a16:creationId xmlns:a16="http://schemas.microsoft.com/office/drawing/2014/main" id="{D6821089-FD6F-45BA-B52D-91C07126F0CE}"/>
              </a:ext>
            </a:extLst>
          </p:cNvPr>
          <p:cNvSpPr>
            <a:spLocks noGrp="1"/>
          </p:cNvSpPr>
          <p:nvPr>
            <p:ph sz="half" idx="1"/>
          </p:nvPr>
        </p:nvSpPr>
        <p:spPr/>
        <p:txBody>
          <a:bodyPr/>
          <a:lstStyle/>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Title: Exploring the Adoption of Blockchain Technology for Supply Chain Management</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Objective</a:t>
            </a:r>
            <a:r>
              <a:rPr lang="en-US" sz="1200" dirty="0">
                <a:effectLst/>
                <a:ea typeface="Times New Roman" panose="02020603050405020304" pitchFamily="18" charset="0"/>
                <a:cs typeface="Times New Roman" panose="02020603050405020304" pitchFamily="18" charset="0"/>
              </a:rPr>
              <a:t>:</a:t>
            </a:r>
            <a:br>
              <a:rPr lang="en-US" sz="1200" dirty="0">
                <a:effectLst/>
                <a:ea typeface="Times New Roman" panose="02020603050405020304" pitchFamily="18" charset="0"/>
                <a:cs typeface="Times New Roman" panose="02020603050405020304" pitchFamily="18" charset="0"/>
              </a:rPr>
            </a:br>
            <a:r>
              <a:rPr lang="en-US" sz="1200" dirty="0">
                <a:effectLst/>
                <a:ea typeface="Times New Roman" panose="02020603050405020304" pitchFamily="18" charset="0"/>
                <a:cs typeface="Times New Roman" panose="02020603050405020304" pitchFamily="18" charset="0"/>
              </a:rPr>
              <a:t>To explore the potential of blockchain technology to enhance transparency, traceability, and security in supply chain systems.</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Context</a:t>
            </a:r>
            <a:r>
              <a:rPr lang="en-US" sz="1200" dirty="0">
                <a:effectLst/>
                <a:ea typeface="Times New Roman" panose="02020603050405020304" pitchFamily="18" charset="0"/>
                <a:cs typeface="Times New Roman" panose="02020603050405020304" pitchFamily="18" charset="0"/>
              </a:rPr>
              <a:t>: A mid-sized food logistics company is experiencing challenges related to transparency in its supply chain, including tracking the origin of products, monitoring real-time shipments, and ensuring the integrity of transactional records.</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Methodology</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Font typeface="+mj-lt"/>
              <a:buAutoNum type="arabicPeriod"/>
              <a:tabLst>
                <a:tab pos="457200" algn="l"/>
              </a:tabLst>
            </a:pPr>
            <a:r>
              <a:rPr lang="en-US" sz="1200" b="1" dirty="0">
                <a:effectLst/>
                <a:ea typeface="Times New Roman" panose="02020603050405020304" pitchFamily="18" charset="0"/>
                <a:cs typeface="Times New Roman" panose="02020603050405020304" pitchFamily="18" charset="0"/>
              </a:rPr>
              <a:t>Exploration of Technology</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lvl="2" indent="-285750">
              <a:lnSpc>
                <a:spcPct val="107000"/>
              </a:lnSpc>
              <a:spcBef>
                <a:spcPts val="0"/>
              </a:spcBef>
              <a:spcAft>
                <a:spcPts val="0"/>
              </a:spcAft>
              <a:buSzPts val="1000"/>
              <a:buFont typeface="Courier New" panose="02070309020205020404" pitchFamily="49" charset="0"/>
              <a:buChar char="o"/>
              <a:tabLst>
                <a:tab pos="914400" algn="l"/>
              </a:tabLst>
            </a:pPr>
            <a:r>
              <a:rPr lang="en-US" sz="1200" dirty="0">
                <a:effectLst/>
                <a:ea typeface="Times New Roman" panose="02020603050405020304" pitchFamily="18" charset="0"/>
                <a:cs typeface="Times New Roman" panose="02020603050405020304" pitchFamily="18" charset="0"/>
              </a:rPr>
              <a:t>Researchers review blockchain frameworks (e.g., Ethereum, Hyperledger) to identify suitable solutions.</a:t>
            </a:r>
            <a:endParaRPr lang="en-US" sz="1200" dirty="0">
              <a:effectLst/>
              <a:ea typeface="Calibri" panose="020F0502020204030204" pitchFamily="34" charset="0"/>
              <a:cs typeface="Times New Roman" panose="02020603050405020304" pitchFamily="18" charset="0"/>
            </a:endParaRPr>
          </a:p>
          <a:p>
            <a:pPr lvl="2" indent="-285750">
              <a:lnSpc>
                <a:spcPct val="107000"/>
              </a:lnSpc>
              <a:spcBef>
                <a:spcPts val="0"/>
              </a:spcBef>
              <a:spcAft>
                <a:spcPts val="0"/>
              </a:spcAft>
              <a:buSzPts val="1000"/>
              <a:buFont typeface="Courier New" panose="02070309020205020404" pitchFamily="49" charset="0"/>
              <a:buChar char="o"/>
              <a:tabLst>
                <a:tab pos="914400" algn="l"/>
              </a:tabLst>
            </a:pPr>
            <a:r>
              <a:rPr lang="en-US" sz="1200" dirty="0">
                <a:effectLst/>
                <a:ea typeface="Times New Roman" panose="02020603050405020304" pitchFamily="18" charset="0"/>
                <a:cs typeface="Times New Roman" panose="02020603050405020304" pitchFamily="18" charset="0"/>
              </a:rPr>
              <a:t>Comparison of features such as transaction speed, scalability, and ease of integration.</a:t>
            </a:r>
            <a:endParaRPr lang="en-US" sz="12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Font typeface="+mj-lt"/>
              <a:buAutoNum type="arabicPeriod"/>
              <a:tabLst>
                <a:tab pos="457200" algn="l"/>
              </a:tabLst>
            </a:pPr>
            <a:r>
              <a:rPr lang="en-US" sz="1200" b="1" dirty="0">
                <a:effectLst/>
                <a:ea typeface="Times New Roman" panose="02020603050405020304" pitchFamily="18" charset="0"/>
                <a:cs typeface="Times New Roman" panose="02020603050405020304" pitchFamily="18" charset="0"/>
              </a:rPr>
              <a:t>Pilot/Demonstrator Deployment</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lvl="2" indent="-285750">
              <a:lnSpc>
                <a:spcPct val="107000"/>
              </a:lnSpc>
              <a:spcBef>
                <a:spcPts val="0"/>
              </a:spcBef>
              <a:spcAft>
                <a:spcPts val="0"/>
              </a:spcAft>
              <a:buSzPts val="1000"/>
              <a:buFont typeface="Courier New" panose="02070309020205020404" pitchFamily="49" charset="0"/>
              <a:buChar char="o"/>
              <a:tabLst>
                <a:tab pos="914400" algn="l"/>
              </a:tabLst>
            </a:pPr>
            <a:r>
              <a:rPr lang="en-US" sz="1200" dirty="0">
                <a:effectLst/>
                <a:ea typeface="Times New Roman" panose="02020603050405020304" pitchFamily="18" charset="0"/>
                <a:cs typeface="Times New Roman" panose="02020603050405020304" pitchFamily="18" charset="0"/>
              </a:rPr>
              <a:t>A blockchain-based system is built and deployed to track the supply chain of one product (e.g., coffee beans).</a:t>
            </a:r>
            <a:endParaRPr lang="en-US" sz="1200" dirty="0">
              <a:effectLst/>
              <a:ea typeface="Calibri" panose="020F0502020204030204" pitchFamily="34" charset="0"/>
              <a:cs typeface="Times New Roman" panose="02020603050405020304" pitchFamily="18" charset="0"/>
            </a:endParaRPr>
          </a:p>
          <a:p>
            <a:pPr lvl="2" indent="-285750">
              <a:lnSpc>
                <a:spcPct val="107000"/>
              </a:lnSpc>
              <a:spcBef>
                <a:spcPts val="0"/>
              </a:spcBef>
              <a:spcAft>
                <a:spcPts val="0"/>
              </a:spcAft>
              <a:buSzPts val="1000"/>
              <a:buFont typeface="Courier New" panose="02070309020205020404" pitchFamily="49" charset="0"/>
              <a:buChar char="o"/>
              <a:tabLst>
                <a:tab pos="914400" algn="l"/>
              </a:tabLst>
            </a:pPr>
            <a:r>
              <a:rPr lang="en-US" sz="1200" dirty="0">
                <a:effectLst/>
                <a:ea typeface="Times New Roman" panose="02020603050405020304" pitchFamily="18" charset="0"/>
                <a:cs typeface="Times New Roman" panose="02020603050405020304" pitchFamily="18" charset="0"/>
              </a:rPr>
              <a:t>Smart contracts are used to automate quality checks and payment processes.</a:t>
            </a:r>
            <a:endParaRPr lang="en-US" sz="1200" dirty="0">
              <a:effectLst/>
              <a:ea typeface="Calibri" panose="020F0502020204030204" pitchFamily="34" charset="0"/>
              <a:cs typeface="Times New Roman" panose="02020603050405020304" pitchFamily="18" charset="0"/>
            </a:endParaRPr>
          </a:p>
          <a:p>
            <a:endParaRPr lang="en-US" sz="1200" dirty="0"/>
          </a:p>
        </p:txBody>
      </p:sp>
      <p:sp>
        <p:nvSpPr>
          <p:cNvPr id="15" name="Content Placeholder 14">
            <a:extLst>
              <a:ext uri="{FF2B5EF4-FFF2-40B4-BE49-F238E27FC236}">
                <a16:creationId xmlns:a16="http://schemas.microsoft.com/office/drawing/2014/main" id="{018C10C8-31EA-4395-9D9E-69FE4284B09B}"/>
              </a:ext>
            </a:extLst>
          </p:cNvPr>
          <p:cNvSpPr>
            <a:spLocks noGrp="1"/>
          </p:cNvSpPr>
          <p:nvPr>
            <p:ph sz="half" idx="2"/>
          </p:nvPr>
        </p:nvSpPr>
        <p:spPr>
          <a:xfrm>
            <a:off x="4648200" y="1412776"/>
            <a:ext cx="4038600" cy="5328592"/>
          </a:xfrm>
        </p:spPr>
        <p:txBody>
          <a:bodyPr/>
          <a:lstStyle/>
          <a:p>
            <a:pPr lvl="1" indent="-342900">
              <a:lnSpc>
                <a:spcPct val="107000"/>
              </a:lnSpc>
              <a:spcBef>
                <a:spcPts val="0"/>
              </a:spcBef>
              <a:spcAft>
                <a:spcPts val="800"/>
              </a:spcAft>
              <a:buFont typeface="+mj-lt"/>
              <a:buAutoNum type="arabicPeriod" startAt="3"/>
              <a:tabLst>
                <a:tab pos="457200" algn="l"/>
              </a:tabLst>
            </a:pPr>
            <a:r>
              <a:rPr lang="en-US" sz="1200" b="1" dirty="0">
                <a:effectLst/>
                <a:ea typeface="Times New Roman" panose="02020603050405020304" pitchFamily="18" charset="0"/>
                <a:cs typeface="Times New Roman" panose="02020603050405020304" pitchFamily="18" charset="0"/>
              </a:rPr>
              <a:t>Data Collection</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lvl="2" indent="-285750">
              <a:lnSpc>
                <a:spcPct val="107000"/>
              </a:lnSpc>
              <a:spcBef>
                <a:spcPts val="0"/>
              </a:spcBef>
              <a:spcAft>
                <a:spcPts val="0"/>
              </a:spcAft>
              <a:buSzPts val="1000"/>
              <a:buFont typeface="Courier New" panose="02070309020205020404" pitchFamily="49" charset="0"/>
              <a:buChar char="o"/>
              <a:tabLst>
                <a:tab pos="914400" algn="l"/>
              </a:tabLst>
            </a:pPr>
            <a:r>
              <a:rPr lang="en-US" sz="1200" dirty="0">
                <a:cs typeface="Times New Roman" panose="02020603050405020304" pitchFamily="18" charset="0"/>
              </a:rPr>
              <a:t>Interviews with stakeholders (suppliers, warehouse managers, and retailers).</a:t>
            </a:r>
          </a:p>
          <a:p>
            <a:pPr lvl="2" indent="-285750">
              <a:lnSpc>
                <a:spcPct val="107000"/>
              </a:lnSpc>
              <a:spcBef>
                <a:spcPts val="0"/>
              </a:spcBef>
              <a:spcAft>
                <a:spcPts val="0"/>
              </a:spcAft>
              <a:buSzPts val="1000"/>
              <a:buFont typeface="Courier New" panose="02070309020205020404" pitchFamily="49" charset="0"/>
              <a:buChar char="o"/>
              <a:tabLst>
                <a:tab pos="914400" algn="l"/>
              </a:tabLst>
            </a:pPr>
            <a:r>
              <a:rPr lang="en-US" sz="1200" dirty="0">
                <a:cs typeface="Times New Roman" panose="02020603050405020304" pitchFamily="18" charset="0"/>
              </a:rPr>
              <a:t>System logs and performance metrics are analyzed to assess efficiency and accuracy improvements.</a:t>
            </a:r>
          </a:p>
          <a:p>
            <a:pPr lvl="1" indent="-342900">
              <a:lnSpc>
                <a:spcPct val="107000"/>
              </a:lnSpc>
              <a:spcBef>
                <a:spcPts val="0"/>
              </a:spcBef>
              <a:spcAft>
                <a:spcPts val="800"/>
              </a:spcAft>
              <a:buFont typeface="+mj-lt"/>
              <a:buAutoNum type="arabicPeriod" startAt="3"/>
              <a:tabLst>
                <a:tab pos="457200" algn="l"/>
              </a:tabLst>
            </a:pPr>
            <a:r>
              <a:rPr lang="en-US" sz="1200" b="1" dirty="0">
                <a:effectLst/>
                <a:ea typeface="Times New Roman" panose="02020603050405020304" pitchFamily="18" charset="0"/>
                <a:cs typeface="Times New Roman" panose="02020603050405020304" pitchFamily="18" charset="0"/>
              </a:rPr>
              <a:t>Exploratory Analysis</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lvl="2" indent="-285750">
              <a:lnSpc>
                <a:spcPct val="107000"/>
              </a:lnSpc>
              <a:spcBef>
                <a:spcPts val="0"/>
              </a:spcBef>
              <a:spcAft>
                <a:spcPts val="0"/>
              </a:spcAft>
              <a:buSzPts val="1000"/>
              <a:buFont typeface="Courier New" panose="02070309020205020404" pitchFamily="49" charset="0"/>
              <a:buChar char="o"/>
              <a:tabLst>
                <a:tab pos="914400" algn="l"/>
              </a:tabLst>
            </a:pPr>
            <a:r>
              <a:rPr lang="en-US" sz="1200" dirty="0">
                <a:effectLst/>
                <a:ea typeface="Times New Roman" panose="02020603050405020304" pitchFamily="18" charset="0"/>
                <a:cs typeface="Times New Roman" panose="02020603050405020304" pitchFamily="18" charset="0"/>
              </a:rPr>
              <a:t>Evaluate how the blockchain affects existing workflows.</a:t>
            </a:r>
            <a:endParaRPr lang="en-US" sz="1200" dirty="0">
              <a:effectLst/>
              <a:ea typeface="Calibri" panose="020F0502020204030204" pitchFamily="34" charset="0"/>
              <a:cs typeface="Times New Roman" panose="02020603050405020304" pitchFamily="18" charset="0"/>
            </a:endParaRPr>
          </a:p>
          <a:p>
            <a:pPr lvl="2" indent="-285750">
              <a:lnSpc>
                <a:spcPct val="107000"/>
              </a:lnSpc>
              <a:spcBef>
                <a:spcPts val="0"/>
              </a:spcBef>
              <a:spcAft>
                <a:spcPts val="0"/>
              </a:spcAft>
              <a:buSzPts val="1000"/>
              <a:buFont typeface="Courier New" panose="02070309020205020404" pitchFamily="49" charset="0"/>
              <a:buChar char="o"/>
              <a:tabLst>
                <a:tab pos="914400" algn="l"/>
              </a:tabLst>
            </a:pPr>
            <a:r>
              <a:rPr lang="en-US" sz="1200" dirty="0">
                <a:effectLst/>
                <a:ea typeface="Times New Roman" panose="02020603050405020304" pitchFamily="18" charset="0"/>
                <a:cs typeface="Times New Roman" panose="02020603050405020304" pitchFamily="18" charset="0"/>
              </a:rPr>
              <a:t>Identify challenges such as user resistance, integration costs, and technological limitations.</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Findings</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461963" marR="0" lvl="0" indent="-122238">
              <a:lnSpc>
                <a:spcPct val="107000"/>
              </a:lnSpc>
              <a:spcBef>
                <a:spcPts val="0"/>
              </a:spcBef>
              <a:spcAft>
                <a:spcPts val="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Times New Roman" panose="02020603050405020304" pitchFamily="18" charset="0"/>
              </a:rPr>
              <a:t>Enhanced traceability: End-to-end visibility into the origin and transportation of goods.</a:t>
            </a:r>
            <a:endParaRPr lang="en-US" sz="1200" dirty="0">
              <a:effectLst/>
              <a:ea typeface="Calibri" panose="020F0502020204030204" pitchFamily="34" charset="0"/>
              <a:cs typeface="Times New Roman" panose="02020603050405020304" pitchFamily="18" charset="0"/>
            </a:endParaRPr>
          </a:p>
          <a:p>
            <a:pPr marL="461963" marR="0" lvl="0" indent="-122238">
              <a:lnSpc>
                <a:spcPct val="107000"/>
              </a:lnSpc>
              <a:spcBef>
                <a:spcPts val="0"/>
              </a:spcBef>
              <a:spcAft>
                <a:spcPts val="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Times New Roman" panose="02020603050405020304" pitchFamily="18" charset="0"/>
              </a:rPr>
              <a:t>Improved security: Reduced risk of tampering due to immutable records.</a:t>
            </a:r>
            <a:endParaRPr lang="en-US" sz="1200" dirty="0">
              <a:effectLst/>
              <a:ea typeface="Calibri" panose="020F0502020204030204" pitchFamily="34" charset="0"/>
              <a:cs typeface="Times New Roman" panose="02020603050405020304" pitchFamily="18" charset="0"/>
            </a:endParaRPr>
          </a:p>
          <a:p>
            <a:pPr marL="461963" marR="0" lvl="0" indent="-122238">
              <a:lnSpc>
                <a:spcPct val="107000"/>
              </a:lnSpc>
              <a:spcBef>
                <a:spcPts val="0"/>
              </a:spcBef>
              <a:spcAft>
                <a:spcPts val="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Times New Roman" panose="02020603050405020304" pitchFamily="18" charset="0"/>
              </a:rPr>
              <a:t>Challenges: High energy consumption, difficulty in integrating legacy systems, and the need for training stakeholders.</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Conclusion</a:t>
            </a:r>
            <a:r>
              <a:rPr lang="en-US" sz="1200" dirty="0">
                <a:effectLst/>
                <a:ea typeface="Times New Roman" panose="02020603050405020304" pitchFamily="18" charset="0"/>
                <a:cs typeface="Times New Roman" panose="02020603050405020304" pitchFamily="18" charset="0"/>
              </a:rPr>
              <a:t>:</a:t>
            </a:r>
            <a:br>
              <a:rPr lang="en-US" sz="1200" dirty="0">
                <a:effectLst/>
                <a:ea typeface="Times New Roman" panose="02020603050405020304" pitchFamily="18" charset="0"/>
                <a:cs typeface="Times New Roman" panose="02020603050405020304" pitchFamily="18" charset="0"/>
              </a:rPr>
            </a:br>
            <a:r>
              <a:rPr lang="en-US" sz="1200" dirty="0">
                <a:effectLst/>
                <a:ea typeface="Times New Roman" panose="02020603050405020304" pitchFamily="18" charset="0"/>
                <a:cs typeface="Times New Roman" panose="02020603050405020304" pitchFamily="18" charset="0"/>
              </a:rPr>
              <a:t>While blockchain shows promise for improving supply chain processes, significant barriers to adoption remain. </a:t>
            </a:r>
            <a:br>
              <a:rPr lang="en-US" sz="1200" dirty="0">
                <a:effectLst/>
                <a:ea typeface="Times New Roman" panose="02020603050405020304" pitchFamily="18" charset="0"/>
                <a:cs typeface="Times New Roman" panose="02020603050405020304" pitchFamily="18" charset="0"/>
              </a:rPr>
            </a:br>
            <a:r>
              <a:rPr lang="en-US" sz="1200" dirty="0">
                <a:effectLst/>
                <a:ea typeface="Times New Roman" panose="02020603050405020304" pitchFamily="18" charset="0"/>
                <a:cs typeface="Times New Roman" panose="02020603050405020304" pitchFamily="18" charset="0"/>
              </a:rPr>
              <a:t>The study provides a foundation for further applied research on addressing these barriers.</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49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3824-051D-48C2-8FDA-53137A49FF09}"/>
              </a:ext>
            </a:extLst>
          </p:cNvPr>
          <p:cNvSpPr>
            <a:spLocks noGrp="1"/>
          </p:cNvSpPr>
          <p:nvPr>
            <p:ph type="title"/>
          </p:nvPr>
        </p:nvSpPr>
        <p:spPr/>
        <p:txBody>
          <a:bodyPr>
            <a:normAutofit fontScale="90000"/>
          </a:bodyPr>
          <a:lstStyle/>
          <a:p>
            <a:r>
              <a:rPr lang="en-US" dirty="0"/>
              <a:t>Example of a CONFIRMATORY Case Study</a:t>
            </a:r>
          </a:p>
        </p:txBody>
      </p:sp>
      <p:sp>
        <p:nvSpPr>
          <p:cNvPr id="3" name="Content Placeholder 2">
            <a:extLst>
              <a:ext uri="{FF2B5EF4-FFF2-40B4-BE49-F238E27FC236}">
                <a16:creationId xmlns:a16="http://schemas.microsoft.com/office/drawing/2014/main" id="{C8CDAECA-90E6-42A9-A05C-EBAF1A095AF7}"/>
              </a:ext>
            </a:extLst>
          </p:cNvPr>
          <p:cNvSpPr>
            <a:spLocks noGrp="1"/>
          </p:cNvSpPr>
          <p:nvPr>
            <p:ph sz="half" idx="1"/>
          </p:nvPr>
        </p:nvSpPr>
        <p:spPr/>
        <p:txBody>
          <a:bodyPr/>
          <a:lstStyle/>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Title</a:t>
            </a:r>
            <a:r>
              <a:rPr lang="en-US" sz="1200" dirty="0">
                <a:effectLst/>
                <a:ea typeface="Times New Roman" panose="02020603050405020304" pitchFamily="18" charset="0"/>
                <a:cs typeface="Times New Roman" panose="02020603050405020304" pitchFamily="18" charset="0"/>
              </a:rPr>
              <a:t>: Validating the Effectiveness of Machine Learning Algorithms for Spam Detection</a:t>
            </a:r>
          </a:p>
          <a:p>
            <a:pPr marL="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Objective</a:t>
            </a:r>
            <a:r>
              <a:rPr lang="en-US" sz="1200" dirty="0">
                <a:effectLst/>
                <a:ea typeface="Times New Roman" panose="02020603050405020304" pitchFamily="18" charset="0"/>
                <a:cs typeface="Times New Roman" panose="02020603050405020304" pitchFamily="18" charset="0"/>
              </a:rPr>
              <a:t>: To </a:t>
            </a:r>
            <a:r>
              <a:rPr lang="en-US" sz="1200" dirty="0">
                <a:solidFill>
                  <a:srgbClr val="FF0000"/>
                </a:solidFill>
                <a:effectLst/>
                <a:ea typeface="Times New Roman" panose="02020603050405020304" pitchFamily="18" charset="0"/>
                <a:cs typeface="Times New Roman" panose="02020603050405020304" pitchFamily="18" charset="0"/>
              </a:rPr>
              <a:t>confirm the hypothesis </a:t>
            </a:r>
            <a:r>
              <a:rPr lang="en-US" sz="1200" dirty="0">
                <a:effectLst/>
                <a:ea typeface="Times New Roman" panose="02020603050405020304" pitchFamily="18" charset="0"/>
                <a:cs typeface="Times New Roman" panose="02020603050405020304" pitchFamily="18" charset="0"/>
              </a:rPr>
              <a:t>that a hybrid machine learning model combining Naive Bayes and Support Vector Machines (SVM) performs better in detecting spam emails than using either algorithm individually.</a:t>
            </a:r>
          </a:p>
          <a:p>
            <a:pPr marL="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Context</a:t>
            </a:r>
            <a:r>
              <a:rPr lang="en-US" sz="1200" dirty="0">
                <a:effectLst/>
                <a:ea typeface="Times New Roman" panose="02020603050405020304" pitchFamily="18" charset="0"/>
                <a:cs typeface="Times New Roman" panose="02020603050405020304" pitchFamily="18" charset="0"/>
              </a:rPr>
              <a:t>: Email spam detection has been studied extensively, and hybrid machine learning approaches have been proposed as potentially more effective. This study aims to confirm these claims using real-world data from an email service provider.</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Methodology</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574675" lvl="1" indent="-174625">
              <a:lnSpc>
                <a:spcPct val="107000"/>
              </a:lnSpc>
              <a:spcBef>
                <a:spcPts val="0"/>
              </a:spcBef>
              <a:spcAft>
                <a:spcPts val="800"/>
              </a:spcAft>
              <a:buFont typeface="+mj-lt"/>
              <a:buAutoNum type="arabicPeriod"/>
              <a:tabLst>
                <a:tab pos="457200" algn="l"/>
              </a:tabLst>
            </a:pPr>
            <a:r>
              <a:rPr lang="en-US" sz="1200" b="1" dirty="0">
                <a:effectLst/>
                <a:ea typeface="Times New Roman" panose="02020603050405020304" pitchFamily="18" charset="0"/>
                <a:cs typeface="Times New Roman" panose="02020603050405020304" pitchFamily="18" charset="0"/>
              </a:rPr>
              <a:t>Hypothesis</a:t>
            </a:r>
            <a:r>
              <a:rPr lang="en-US" sz="1200" dirty="0">
                <a:effectLst/>
                <a:ea typeface="Times New Roman" panose="02020603050405020304" pitchFamily="18" charset="0"/>
                <a:cs typeface="Times New Roman" panose="02020603050405020304" pitchFamily="18" charset="0"/>
              </a:rPr>
              <a:t>: The hybrid Naive Bayes-SVM model achieves higher precision and recall compared to standalone models.</a:t>
            </a:r>
            <a:endParaRPr lang="en-US" sz="1200" dirty="0">
              <a:effectLst/>
              <a:ea typeface="Calibri" panose="020F0502020204030204" pitchFamily="34" charset="0"/>
              <a:cs typeface="Times New Roman" panose="02020603050405020304" pitchFamily="18" charset="0"/>
            </a:endParaRPr>
          </a:p>
          <a:p>
            <a:pPr marL="574675" lvl="1" indent="-174625">
              <a:lnSpc>
                <a:spcPct val="107000"/>
              </a:lnSpc>
              <a:spcBef>
                <a:spcPts val="0"/>
              </a:spcBef>
              <a:spcAft>
                <a:spcPts val="800"/>
              </a:spcAft>
              <a:buFont typeface="+mj-lt"/>
              <a:buAutoNum type="arabicPeriod"/>
              <a:tabLst>
                <a:tab pos="457200" algn="l"/>
              </a:tabLst>
            </a:pPr>
            <a:r>
              <a:rPr lang="en-US" sz="1200" b="1" dirty="0">
                <a:effectLst/>
                <a:ea typeface="Times New Roman" panose="02020603050405020304" pitchFamily="18" charset="0"/>
                <a:cs typeface="Times New Roman" panose="02020603050405020304" pitchFamily="18" charset="0"/>
              </a:rPr>
              <a:t>Data Collection</a:t>
            </a:r>
            <a:r>
              <a:rPr lang="en-US" sz="1200" dirty="0">
                <a:effectLst/>
                <a:ea typeface="Times New Roman" panose="02020603050405020304" pitchFamily="18" charset="0"/>
                <a:cs typeface="Times New Roman" panose="02020603050405020304" pitchFamily="18" charset="0"/>
              </a:rPr>
              <a:t>: A dataset of </a:t>
            </a:r>
            <a:r>
              <a:rPr lang="en-US" sz="1200" dirty="0">
                <a:cs typeface="Times New Roman" panose="02020603050405020304" pitchFamily="18" charset="0"/>
              </a:rPr>
              <a:t>50,000</a:t>
            </a:r>
            <a:r>
              <a:rPr lang="en-US" sz="1200" dirty="0">
                <a:effectLst/>
                <a:ea typeface="Times New Roman" panose="02020603050405020304" pitchFamily="18" charset="0"/>
                <a:cs typeface="Times New Roman" panose="02020603050405020304" pitchFamily="18" charset="0"/>
              </a:rPr>
              <a:t> labeled emails is collected, split into 70% training and 30% testing sets.</a:t>
            </a:r>
          </a:p>
          <a:p>
            <a:pPr marL="574675" lvl="1" indent="-174625">
              <a:lnSpc>
                <a:spcPct val="107000"/>
              </a:lnSpc>
              <a:spcBef>
                <a:spcPts val="0"/>
              </a:spcBef>
              <a:spcAft>
                <a:spcPts val="800"/>
              </a:spcAft>
              <a:buFont typeface="+mj-lt"/>
              <a:buAutoNum type="arabicPeriod" startAt="3"/>
              <a:tabLst>
                <a:tab pos="457200" algn="l"/>
              </a:tabLst>
            </a:pPr>
            <a:r>
              <a:rPr lang="en-US" sz="1200" b="1" dirty="0">
                <a:effectLst/>
                <a:ea typeface="Times New Roman" panose="02020603050405020304" pitchFamily="18" charset="0"/>
                <a:cs typeface="Times New Roman" panose="02020603050405020304" pitchFamily="18" charset="0"/>
              </a:rPr>
              <a:t>Experiment Design</a:t>
            </a:r>
            <a:r>
              <a:rPr lang="en-US" sz="1200" dirty="0">
                <a:effectLst/>
                <a:ea typeface="Times New Roman" panose="02020603050405020304" pitchFamily="18" charset="0"/>
                <a:cs typeface="Times New Roman" panose="02020603050405020304" pitchFamily="18" charset="0"/>
              </a:rPr>
              <a:t>: The Naive Bayes model, the SVM model, and the hybrid model are trained and tested on the dataset.</a:t>
            </a:r>
            <a:endParaRPr lang="en-US" sz="1200" dirty="0">
              <a:effectLst/>
              <a:ea typeface="Calibri" panose="020F0502020204030204" pitchFamily="34" charset="0"/>
              <a:cs typeface="Times New Roman" panose="02020603050405020304" pitchFamily="18" charset="0"/>
            </a:endParaRPr>
          </a:p>
          <a:p>
            <a:pPr marL="687388" marR="0" lvl="1" indent="-225425">
              <a:lnSpc>
                <a:spcPct val="107000"/>
              </a:lnSpc>
              <a:spcBef>
                <a:spcPts val="0"/>
              </a:spcBef>
              <a:spcAft>
                <a:spcPts val="800"/>
              </a:spcAft>
              <a:buSzPts val="1000"/>
              <a:buFont typeface="Arial" panose="020B0604020202020204" pitchFamily="34" charset="0"/>
              <a:buChar char="•"/>
              <a:tabLst>
                <a:tab pos="914400" algn="l"/>
              </a:tabLst>
            </a:pPr>
            <a:r>
              <a:rPr lang="en-US" sz="1200" dirty="0">
                <a:effectLst/>
                <a:ea typeface="Times New Roman" panose="02020603050405020304" pitchFamily="18" charset="0"/>
                <a:cs typeface="Times New Roman" panose="02020603050405020304" pitchFamily="18" charset="0"/>
              </a:rPr>
              <a:t>Performance metrics include precision, recall, F1-score, and overall accuracy.</a:t>
            </a:r>
          </a:p>
          <a:p>
            <a:pPr lvl="2"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200" dirty="0">
              <a:effectLst/>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05D386C-7C59-4F18-994A-ECE7FFE967C0}"/>
              </a:ext>
            </a:extLst>
          </p:cNvPr>
          <p:cNvSpPr>
            <a:spLocks noGrp="1"/>
          </p:cNvSpPr>
          <p:nvPr>
            <p:ph sz="half" idx="2"/>
          </p:nvPr>
        </p:nvSpPr>
        <p:spPr/>
        <p:txBody>
          <a:bodyPr/>
          <a:lstStyle/>
          <a:p>
            <a:pPr lvl="1" indent="-342900">
              <a:lnSpc>
                <a:spcPct val="107000"/>
              </a:lnSpc>
              <a:spcBef>
                <a:spcPts val="0"/>
              </a:spcBef>
              <a:spcAft>
                <a:spcPts val="800"/>
              </a:spcAft>
              <a:buFont typeface="+mj-lt"/>
              <a:buAutoNum type="arabicPeriod" startAt="4"/>
              <a:tabLst>
                <a:tab pos="457200" algn="l"/>
              </a:tabLst>
            </a:pPr>
            <a:r>
              <a:rPr lang="en-US" sz="1200" b="1" dirty="0">
                <a:cs typeface="Times New Roman" panose="02020603050405020304" pitchFamily="18" charset="0"/>
              </a:rPr>
              <a:t>Implementation</a:t>
            </a:r>
            <a:r>
              <a:rPr lang="en-US" sz="1200" dirty="0">
                <a:effectLst/>
                <a:ea typeface="Times New Roman" panose="02020603050405020304" pitchFamily="18" charset="0"/>
                <a:cs typeface="Times New Roman" panose="02020603050405020304" pitchFamily="18" charset="0"/>
              </a:rPr>
              <a:t>: Each model is implemented using Python's scikit-learn library.</a:t>
            </a:r>
            <a:endParaRPr lang="en-US" sz="1200" dirty="0">
              <a:effectLst/>
              <a:ea typeface="Calibri" panose="020F0502020204030204" pitchFamily="34" charset="0"/>
              <a:cs typeface="Times New Roman" panose="02020603050405020304" pitchFamily="18" charset="0"/>
            </a:endParaRPr>
          </a:p>
          <a:p>
            <a:pPr lvl="2"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dirty="0">
                <a:effectLst/>
                <a:ea typeface="Times New Roman" panose="02020603050405020304" pitchFamily="18" charset="0"/>
                <a:cs typeface="Times New Roman" panose="02020603050405020304" pitchFamily="18" charset="0"/>
              </a:rPr>
              <a:t>The hybrid model combines Naive Bayes for initial classification and SVM for refining edge cases.</a:t>
            </a:r>
            <a:endParaRPr lang="en-US" sz="1200" dirty="0">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Font typeface="+mj-lt"/>
              <a:buAutoNum type="arabicPeriod" startAt="4"/>
              <a:tabLst>
                <a:tab pos="457200" algn="l"/>
              </a:tabLst>
            </a:pPr>
            <a:r>
              <a:rPr lang="en-US" sz="1200" b="1" dirty="0">
                <a:cs typeface="Times New Roman" panose="02020603050405020304" pitchFamily="18" charset="0"/>
              </a:rPr>
              <a:t>Validation</a:t>
            </a:r>
            <a:r>
              <a:rPr lang="en-US" sz="1200" dirty="0">
                <a:effectLst/>
                <a:ea typeface="Times New Roman" panose="02020603050405020304" pitchFamily="18" charset="0"/>
                <a:cs typeface="Times New Roman" panose="02020603050405020304" pitchFamily="18" charset="0"/>
              </a:rPr>
              <a:t>: </a:t>
            </a:r>
            <a:r>
              <a:rPr lang="en-US" sz="1200" dirty="0">
                <a:solidFill>
                  <a:srgbClr val="FF0000"/>
                </a:solidFill>
                <a:effectLst/>
                <a:ea typeface="Times New Roman" panose="02020603050405020304" pitchFamily="18" charset="0"/>
                <a:cs typeface="Times New Roman" panose="02020603050405020304" pitchFamily="18" charset="0"/>
              </a:rPr>
              <a:t>Statistical methods</a:t>
            </a:r>
            <a:r>
              <a:rPr lang="en-US" sz="1200" dirty="0">
                <a:effectLst/>
                <a:ea typeface="Times New Roman" panose="02020603050405020304" pitchFamily="18" charset="0"/>
                <a:cs typeface="Times New Roman" panose="02020603050405020304" pitchFamily="18" charset="0"/>
              </a:rPr>
              <a:t>, such as paired t-tests, are applied to confirm whether the performance differences are significant.</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ea typeface="Times New Roman" panose="02020603050405020304" pitchFamily="18" charset="0"/>
                <a:cs typeface="Times New Roman" panose="02020603050405020304" pitchFamily="18" charset="0"/>
              </a:rPr>
              <a:t>Findings</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Times New Roman" panose="02020603050405020304" pitchFamily="18" charset="0"/>
              </a:rPr>
              <a:t>The hybrid model achieves an F1-score of 92%, compared to 88% for Naive Bayes and 90% for SVM alone.</a:t>
            </a:r>
            <a:endParaRPr lang="en-US" sz="1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Times New Roman" panose="02020603050405020304" pitchFamily="18" charset="0"/>
              </a:rPr>
              <a:t>The precision and recall metrics for the hybrid model are consistently higher across multiple test runs.</a:t>
            </a:r>
            <a:endParaRPr lang="en-US" sz="1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Times New Roman" panose="02020603050405020304" pitchFamily="18" charset="0"/>
              </a:rPr>
              <a:t>Statistical analysis confirms the improvement is significant at a 95% confidence level.</a:t>
            </a:r>
            <a:endParaRPr lang="en-US" sz="1200" dirty="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1200" b="1" dirty="0">
                <a:cs typeface="Times New Roman" panose="02020603050405020304" pitchFamily="18" charset="0"/>
              </a:rPr>
              <a:t>Conclusion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ea typeface="Times New Roman" panose="02020603050405020304" pitchFamily="18" charset="0"/>
                <a:cs typeface="Times New Roman" panose="02020603050405020304" pitchFamily="18" charset="0"/>
              </a:rPr>
              <a:t>The confirmatory study validates that the hybrid Naive Bayes-SVM approach is superior for spam detection, supporting prior research findings. </a:t>
            </a:r>
            <a:br>
              <a:rPr lang="en-US" sz="1200" dirty="0">
                <a:effectLst/>
                <a:ea typeface="Times New Roman" panose="02020603050405020304" pitchFamily="18" charset="0"/>
                <a:cs typeface="Times New Roman" panose="02020603050405020304" pitchFamily="18" charset="0"/>
              </a:rPr>
            </a:br>
            <a:r>
              <a:rPr lang="en-US" sz="1200" u="sng" dirty="0">
                <a:solidFill>
                  <a:srgbClr val="FF0000"/>
                </a:solidFill>
                <a:effectLst/>
                <a:ea typeface="Times New Roman" panose="02020603050405020304" pitchFamily="18" charset="0"/>
                <a:cs typeface="Times New Roman" panose="02020603050405020304" pitchFamily="18" charset="0"/>
              </a:rPr>
              <a:t>The results strengthen the argument </a:t>
            </a:r>
            <a:r>
              <a:rPr lang="en-US" sz="1200" dirty="0">
                <a:effectLst/>
                <a:ea typeface="Times New Roman" panose="02020603050405020304" pitchFamily="18" charset="0"/>
                <a:cs typeface="Times New Roman" panose="02020603050405020304" pitchFamily="18" charset="0"/>
              </a:rPr>
              <a:t>for adopting hybrid machine learning models in real-world email filtering systems.</a:t>
            </a:r>
            <a:endParaRPr lang="en-US" sz="1200" dirty="0">
              <a:effectLst/>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SzPts val="1000"/>
              <a:buNone/>
              <a:tabLst>
                <a:tab pos="914400" algn="l"/>
              </a:tabLst>
            </a:pPr>
            <a:endParaRPr lang="en-US" sz="1100" dirty="0">
              <a:effectLst/>
              <a:ea typeface="Calibri" panose="020F0502020204030204" pitchFamily="34" charset="0"/>
              <a:cs typeface="Times New Roman" panose="02020603050405020304" pitchFamily="18" charset="0"/>
            </a:endParaRPr>
          </a:p>
          <a:p>
            <a:endParaRPr lang="en-US" sz="1100" dirty="0"/>
          </a:p>
        </p:txBody>
      </p:sp>
    </p:spTree>
    <p:extLst>
      <p:ext uri="{BB962C8B-B14F-4D97-AF65-F5344CB8AC3E}">
        <p14:creationId xmlns:p14="http://schemas.microsoft.com/office/powerpoint/2010/main" val="172392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7072-E6C1-4475-94E0-8E698DA51473}"/>
              </a:ext>
            </a:extLst>
          </p:cNvPr>
          <p:cNvSpPr>
            <a:spLocks noGrp="1"/>
          </p:cNvSpPr>
          <p:nvPr>
            <p:ph type="title"/>
          </p:nvPr>
        </p:nvSpPr>
        <p:spPr/>
        <p:txBody>
          <a:bodyPr/>
          <a:lstStyle/>
          <a:p>
            <a:r>
              <a:rPr lang="en-US" dirty="0"/>
              <a:t>Summary: exploratory vs confirmatory</a:t>
            </a:r>
          </a:p>
        </p:txBody>
      </p:sp>
      <p:sp>
        <p:nvSpPr>
          <p:cNvPr id="3" name="Content Placeholder 2">
            <a:extLst>
              <a:ext uri="{FF2B5EF4-FFF2-40B4-BE49-F238E27FC236}">
                <a16:creationId xmlns:a16="http://schemas.microsoft.com/office/drawing/2014/main" id="{31701657-24D3-44B1-B7DA-08E015F83662}"/>
              </a:ext>
            </a:extLst>
          </p:cNvPr>
          <p:cNvSpPr>
            <a:spLocks noGrp="1"/>
          </p:cNvSpPr>
          <p:nvPr>
            <p:ph sz="half" idx="1"/>
          </p:nvPr>
        </p:nvSpPr>
        <p:spPr/>
        <p:txBody>
          <a:bodyPr/>
          <a:lstStyle/>
          <a:p>
            <a:r>
              <a:rPr lang="en-US" sz="2000" dirty="0">
                <a:effectLst/>
                <a:ea typeface="Times New Roman" panose="02020603050405020304" pitchFamily="18" charset="0"/>
                <a:cs typeface="Times New Roman" panose="02020603050405020304" pitchFamily="18" charset="0"/>
              </a:rPr>
              <a:t>Exploratory Case Study</a:t>
            </a:r>
          </a:p>
          <a:p>
            <a:pPr lvl="1"/>
            <a:r>
              <a:rPr lang="en-US" sz="1600" dirty="0">
                <a:effectLst/>
                <a:ea typeface="Times New Roman" panose="02020603050405020304" pitchFamily="18" charset="0"/>
                <a:cs typeface="Times New Roman" panose="02020603050405020304" pitchFamily="18" charset="0"/>
              </a:rPr>
              <a:t>This case study is </a:t>
            </a:r>
            <a:r>
              <a:rPr lang="en-US" sz="1600" b="1" dirty="0">
                <a:effectLst/>
                <a:ea typeface="Times New Roman" panose="02020603050405020304" pitchFamily="18" charset="0"/>
                <a:cs typeface="Times New Roman" panose="02020603050405020304" pitchFamily="18" charset="0"/>
              </a:rPr>
              <a:t>exploratory</a:t>
            </a:r>
            <a:r>
              <a:rPr lang="en-US" sz="1600" dirty="0">
                <a:effectLst/>
                <a:ea typeface="Times New Roman" panose="02020603050405020304" pitchFamily="18" charset="0"/>
                <a:cs typeface="Times New Roman" panose="02020603050405020304" pitchFamily="18" charset="0"/>
              </a:rPr>
              <a:t> because it focuses on understanding how a relatively new technology can be applied to a specific domain, without starting with predefined hypotheses. </a:t>
            </a:r>
          </a:p>
          <a:p>
            <a:pPr lvl="1"/>
            <a:r>
              <a:rPr lang="en-US" sz="1600" dirty="0">
                <a:effectLst/>
                <a:ea typeface="Times New Roman" panose="02020603050405020304" pitchFamily="18" charset="0"/>
                <a:cs typeface="Times New Roman" panose="02020603050405020304" pitchFamily="18" charset="0"/>
              </a:rPr>
              <a:t>It involves learning, observation, and experimentation to inform future implementations.</a:t>
            </a:r>
            <a:endParaRPr lang="en-US" sz="1600" dirty="0">
              <a:effectLst/>
              <a:ea typeface="Calibri" panose="020F0502020204030204" pitchFamily="34" charset="0"/>
              <a:cs typeface="Times New Roman" panose="02020603050405020304" pitchFamily="18" charset="0"/>
            </a:endParaRPr>
          </a:p>
          <a:p>
            <a:endParaRPr lang="en-US" sz="3200" dirty="0"/>
          </a:p>
        </p:txBody>
      </p:sp>
      <p:sp>
        <p:nvSpPr>
          <p:cNvPr id="4" name="Content Placeholder 3">
            <a:extLst>
              <a:ext uri="{FF2B5EF4-FFF2-40B4-BE49-F238E27FC236}">
                <a16:creationId xmlns:a16="http://schemas.microsoft.com/office/drawing/2014/main" id="{D87F7D00-6EF7-40D0-B2FB-73B523A52375}"/>
              </a:ext>
            </a:extLst>
          </p:cNvPr>
          <p:cNvSpPr>
            <a:spLocks noGrp="1"/>
          </p:cNvSpPr>
          <p:nvPr>
            <p:ph sz="half" idx="2"/>
          </p:nvPr>
        </p:nvSpPr>
        <p:spPr/>
        <p:txBody>
          <a:bodyPr/>
          <a:lstStyle/>
          <a:p>
            <a:r>
              <a:rPr lang="en-US" sz="2000" dirty="0">
                <a:effectLst/>
                <a:ea typeface="Times New Roman" panose="02020603050405020304" pitchFamily="18" charset="0"/>
                <a:cs typeface="Times New Roman" panose="02020603050405020304" pitchFamily="18" charset="0"/>
              </a:rPr>
              <a:t>Confirmatory Case Study</a:t>
            </a:r>
          </a:p>
          <a:p>
            <a:pPr lvl="1"/>
            <a:r>
              <a:rPr lang="en-US" sz="1600" dirty="0">
                <a:effectLst/>
                <a:ea typeface="Times New Roman" panose="02020603050405020304" pitchFamily="18" charset="0"/>
                <a:cs typeface="Times New Roman" panose="02020603050405020304" pitchFamily="18" charset="0"/>
              </a:rPr>
              <a:t>The example presented is a </a:t>
            </a:r>
            <a:r>
              <a:rPr lang="en-US" sz="1600" b="1" dirty="0">
                <a:effectLst/>
                <a:ea typeface="Times New Roman" panose="02020603050405020304" pitchFamily="18" charset="0"/>
                <a:cs typeface="Times New Roman" panose="02020603050405020304" pitchFamily="18" charset="0"/>
              </a:rPr>
              <a:t>confirmatory case study</a:t>
            </a:r>
            <a:r>
              <a:rPr lang="en-US" sz="1600" dirty="0">
                <a:effectLst/>
                <a:ea typeface="Times New Roman" panose="02020603050405020304" pitchFamily="18" charset="0"/>
                <a:cs typeface="Times New Roman" panose="02020603050405020304" pitchFamily="18" charset="0"/>
              </a:rPr>
              <a:t> because it tests and verifies </a:t>
            </a:r>
            <a:r>
              <a:rPr lang="en-US" sz="1600" u="sng" dirty="0">
                <a:solidFill>
                  <a:srgbClr val="FF0000"/>
                </a:solidFill>
                <a:effectLst/>
                <a:ea typeface="Times New Roman" panose="02020603050405020304" pitchFamily="18" charset="0"/>
                <a:cs typeface="Times New Roman" panose="02020603050405020304" pitchFamily="18" charset="0"/>
              </a:rPr>
              <a:t>a specific hypothesis</a:t>
            </a:r>
            <a:r>
              <a:rPr lang="en-US" sz="1600" dirty="0">
                <a:effectLst/>
                <a:ea typeface="Times New Roman" panose="02020603050405020304" pitchFamily="18" charset="0"/>
                <a:cs typeface="Times New Roman" panose="02020603050405020304" pitchFamily="18" charset="0"/>
              </a:rPr>
              <a:t>, with clearly defined metrics and statistical validation to confirm the results.</a:t>
            </a:r>
            <a:endParaRPr lang="en-US" sz="1600" dirty="0">
              <a:effectLst/>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82268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research methodology characteristics</a:t>
            </a:r>
          </a:p>
        </p:txBody>
      </p:sp>
      <p:graphicFrame>
        <p:nvGraphicFramePr>
          <p:cNvPr id="3" name="Table 2"/>
          <p:cNvGraphicFramePr>
            <a:graphicFrameLocks noGrp="1"/>
          </p:cNvGraphicFramePr>
          <p:nvPr>
            <p:extLst>
              <p:ext uri="{D42A27DB-BD31-4B8C-83A1-F6EECF244321}">
                <p14:modId xmlns:p14="http://schemas.microsoft.com/office/powerpoint/2010/main" val="992274983"/>
              </p:ext>
            </p:extLst>
          </p:nvPr>
        </p:nvGraphicFramePr>
        <p:xfrm>
          <a:off x="457200" y="2420888"/>
          <a:ext cx="8219256" cy="2808313"/>
        </p:xfrm>
        <a:graphic>
          <a:graphicData uri="http://schemas.openxmlformats.org/drawingml/2006/table">
            <a:tbl>
              <a:tblPr firstRow="1" bandRow="1">
                <a:tableStyleId>{5C22544A-7EE6-4342-B048-85BDC9FD1C3A}</a:tableStyleId>
              </a:tblPr>
              <a:tblGrid>
                <a:gridCol w="1810544">
                  <a:extLst>
                    <a:ext uri="{9D8B030D-6E8A-4147-A177-3AD203B41FA5}">
                      <a16:colId xmlns:a16="http://schemas.microsoft.com/office/drawing/2014/main" val="1505565845"/>
                    </a:ext>
                  </a:extLst>
                </a:gridCol>
                <a:gridCol w="2880320">
                  <a:extLst>
                    <a:ext uri="{9D8B030D-6E8A-4147-A177-3AD203B41FA5}">
                      <a16:colId xmlns:a16="http://schemas.microsoft.com/office/drawing/2014/main" val="2451600350"/>
                    </a:ext>
                  </a:extLst>
                </a:gridCol>
                <a:gridCol w="1800200">
                  <a:extLst>
                    <a:ext uri="{9D8B030D-6E8A-4147-A177-3AD203B41FA5}">
                      <a16:colId xmlns:a16="http://schemas.microsoft.com/office/drawing/2014/main" val="797885637"/>
                    </a:ext>
                  </a:extLst>
                </a:gridCol>
                <a:gridCol w="1728192">
                  <a:extLst>
                    <a:ext uri="{9D8B030D-6E8A-4147-A177-3AD203B41FA5}">
                      <a16:colId xmlns:a16="http://schemas.microsoft.com/office/drawing/2014/main" val="3933995343"/>
                    </a:ext>
                  </a:extLst>
                </a:gridCol>
              </a:tblGrid>
              <a:tr h="788541">
                <a:tc>
                  <a:txBody>
                    <a:bodyPr/>
                    <a:lstStyle/>
                    <a:p>
                      <a:r>
                        <a:rPr lang="en-US" sz="1600" b="0" i="0" u="none" strike="noStrike" baseline="0" dirty="0">
                          <a:solidFill>
                            <a:schemeClr val="bg1"/>
                          </a:solidFill>
                          <a:latin typeface="+mn-lt"/>
                        </a:rPr>
                        <a:t>Methodology</a:t>
                      </a:r>
                      <a:endParaRPr lang="en-US" sz="4400" dirty="0">
                        <a:solidFill>
                          <a:schemeClr val="bg1"/>
                        </a:solidFill>
                        <a:latin typeface="+mn-lt"/>
                      </a:endParaRPr>
                    </a:p>
                  </a:txBody>
                  <a:tcPr/>
                </a:tc>
                <a:tc>
                  <a:txBody>
                    <a:bodyPr/>
                    <a:lstStyle/>
                    <a:p>
                      <a:r>
                        <a:rPr lang="en-US" sz="1600" b="0" i="0" u="none" strike="noStrike" baseline="0" dirty="0">
                          <a:solidFill>
                            <a:schemeClr val="bg1"/>
                          </a:solidFill>
                          <a:latin typeface="+mn-lt"/>
                        </a:rPr>
                        <a:t>Primary objective</a:t>
                      </a:r>
                      <a:endParaRPr lang="en-US" sz="4400" dirty="0">
                        <a:solidFill>
                          <a:schemeClr val="bg1"/>
                        </a:solidFill>
                        <a:latin typeface="+mn-lt"/>
                      </a:endParaRPr>
                    </a:p>
                  </a:txBody>
                  <a:tcPr/>
                </a:tc>
                <a:tc>
                  <a:txBody>
                    <a:bodyPr/>
                    <a:lstStyle/>
                    <a:p>
                      <a:r>
                        <a:rPr lang="en-US" sz="1600" b="0" i="0" u="none" strike="noStrike" baseline="0" dirty="0">
                          <a:solidFill>
                            <a:schemeClr val="bg1"/>
                          </a:solidFill>
                          <a:latin typeface="+mn-lt"/>
                        </a:rPr>
                        <a:t>Primary data</a:t>
                      </a:r>
                      <a:endParaRPr lang="en-US" sz="4400" dirty="0">
                        <a:solidFill>
                          <a:schemeClr val="bg1"/>
                        </a:solidFill>
                        <a:latin typeface="+mn-lt"/>
                      </a:endParaRPr>
                    </a:p>
                  </a:txBody>
                  <a:tcPr/>
                </a:tc>
                <a:tc>
                  <a:txBody>
                    <a:bodyPr/>
                    <a:lstStyle/>
                    <a:p>
                      <a:r>
                        <a:rPr lang="en-US" sz="1600" b="0" i="0" u="none" strike="noStrike" baseline="0" dirty="0">
                          <a:solidFill>
                            <a:schemeClr val="bg1"/>
                          </a:solidFill>
                          <a:latin typeface="+mn-lt"/>
                        </a:rPr>
                        <a:t>Design</a:t>
                      </a:r>
                      <a:endParaRPr lang="en-US" sz="4400" dirty="0">
                        <a:solidFill>
                          <a:schemeClr val="bg1"/>
                        </a:solidFill>
                        <a:latin typeface="+mn-lt"/>
                      </a:endParaRPr>
                    </a:p>
                  </a:txBody>
                  <a:tcPr/>
                </a:tc>
                <a:extLst>
                  <a:ext uri="{0D108BD9-81ED-4DB2-BD59-A6C34878D82A}">
                    <a16:rowId xmlns:a16="http://schemas.microsoft.com/office/drawing/2014/main" val="424758593"/>
                  </a:ext>
                </a:extLst>
              </a:tr>
              <a:tr h="504943">
                <a:tc>
                  <a:txBody>
                    <a:bodyPr/>
                    <a:lstStyle/>
                    <a:p>
                      <a:r>
                        <a:rPr lang="en-US" sz="1800" b="0" i="0" u="none" strike="noStrike" kern="1200" baseline="0" dirty="0">
                          <a:solidFill>
                            <a:schemeClr val="dk1"/>
                          </a:solidFill>
                          <a:latin typeface="+mn-lt"/>
                          <a:ea typeface="+mn-ea"/>
                          <a:cs typeface="+mn-cs"/>
                        </a:rPr>
                        <a:t>Survey</a:t>
                      </a:r>
                      <a:endParaRPr lang="en-US" dirty="0"/>
                    </a:p>
                  </a:txBody>
                  <a:tcPr/>
                </a:tc>
                <a:tc>
                  <a:txBody>
                    <a:bodyPr/>
                    <a:lstStyle/>
                    <a:p>
                      <a:r>
                        <a:rPr lang="en-US" sz="1800" b="0" i="0" u="none" strike="noStrike" kern="1200" baseline="0" dirty="0">
                          <a:solidFill>
                            <a:schemeClr val="dk1"/>
                          </a:solidFill>
                          <a:latin typeface="+mn-lt"/>
                          <a:ea typeface="+mn-ea"/>
                          <a:cs typeface="+mn-cs"/>
                        </a:rPr>
                        <a:t>Descriptive</a:t>
                      </a:r>
                      <a:endParaRPr lang="en-US" dirty="0"/>
                    </a:p>
                  </a:txBody>
                  <a:tcPr/>
                </a:tc>
                <a:tc>
                  <a:txBody>
                    <a:bodyPr/>
                    <a:lstStyle/>
                    <a:p>
                      <a:r>
                        <a:rPr lang="en-US" sz="1800" b="0" i="0" u="none" strike="noStrike" kern="1200" baseline="0" dirty="0">
                          <a:solidFill>
                            <a:schemeClr val="dk1"/>
                          </a:solidFill>
                          <a:latin typeface="+mn-lt"/>
                          <a:ea typeface="+mn-ea"/>
                          <a:cs typeface="+mn-cs"/>
                        </a:rPr>
                        <a:t>Quantitative</a:t>
                      </a:r>
                      <a:endParaRPr lang="en-US" dirty="0"/>
                    </a:p>
                  </a:txBody>
                  <a:tcPr/>
                </a:tc>
                <a:tc>
                  <a:txBody>
                    <a:bodyPr/>
                    <a:lstStyle/>
                    <a:p>
                      <a:r>
                        <a:rPr lang="en-US" sz="1800" b="0" i="0" u="none" strike="noStrike" kern="1200" baseline="0" dirty="0">
                          <a:solidFill>
                            <a:schemeClr val="dk1"/>
                          </a:solidFill>
                          <a:latin typeface="+mn-lt"/>
                          <a:ea typeface="+mn-ea"/>
                          <a:cs typeface="+mn-cs"/>
                        </a:rPr>
                        <a:t>Fixed</a:t>
                      </a:r>
                      <a:endParaRPr lang="en-US" dirty="0"/>
                    </a:p>
                  </a:txBody>
                  <a:tcPr/>
                </a:tc>
                <a:extLst>
                  <a:ext uri="{0D108BD9-81ED-4DB2-BD59-A6C34878D82A}">
                    <a16:rowId xmlns:a16="http://schemas.microsoft.com/office/drawing/2014/main" val="3744002345"/>
                  </a:ext>
                </a:extLst>
              </a:tr>
              <a:tr h="504943">
                <a:tc>
                  <a:txBody>
                    <a:bodyPr/>
                    <a:lstStyle/>
                    <a:p>
                      <a:r>
                        <a:rPr lang="en-US" sz="2000" b="0" i="0" u="none" strike="noStrike" kern="1200" baseline="0" dirty="0">
                          <a:solidFill>
                            <a:srgbClr val="7030A0"/>
                          </a:solidFill>
                          <a:latin typeface="+mn-lt"/>
                          <a:ea typeface="+mn-ea"/>
                          <a:cs typeface="+mn-cs"/>
                        </a:rPr>
                        <a:t>Case study</a:t>
                      </a:r>
                      <a:endParaRPr lang="en-US" sz="2000" dirty="0">
                        <a:solidFill>
                          <a:srgbClr val="7030A0"/>
                        </a:solidFill>
                      </a:endParaRPr>
                    </a:p>
                  </a:txBody>
                  <a:tcPr/>
                </a:tc>
                <a:tc>
                  <a:txBody>
                    <a:bodyPr/>
                    <a:lstStyle/>
                    <a:p>
                      <a:r>
                        <a:rPr lang="en-US" sz="2000" b="0" i="0" u="none" strike="noStrike" kern="1200" baseline="0" dirty="0">
                          <a:solidFill>
                            <a:srgbClr val="7030A0"/>
                          </a:solidFill>
                          <a:latin typeface="+mn-lt"/>
                          <a:ea typeface="+mn-ea"/>
                          <a:cs typeface="+mn-cs"/>
                        </a:rPr>
                        <a:t>Exploratory/Confirmatory</a:t>
                      </a:r>
                      <a:endParaRPr lang="en-US" sz="2000" dirty="0">
                        <a:solidFill>
                          <a:srgbClr val="7030A0"/>
                        </a:solidFill>
                      </a:endParaRPr>
                    </a:p>
                  </a:txBody>
                  <a:tcPr/>
                </a:tc>
                <a:tc>
                  <a:txBody>
                    <a:bodyPr/>
                    <a:lstStyle/>
                    <a:p>
                      <a:r>
                        <a:rPr lang="en-US" sz="2000" b="0" i="0" u="none" strike="noStrike" kern="1200" baseline="0" dirty="0">
                          <a:solidFill>
                            <a:srgbClr val="7030A0"/>
                          </a:solidFill>
                          <a:latin typeface="+mn-lt"/>
                          <a:ea typeface="+mn-ea"/>
                          <a:cs typeface="+mn-cs"/>
                        </a:rPr>
                        <a:t>Qualitative</a:t>
                      </a:r>
                      <a:endParaRPr lang="en-US" sz="2000" dirty="0">
                        <a:solidFill>
                          <a:srgbClr val="7030A0"/>
                        </a:solidFill>
                      </a:endParaRPr>
                    </a:p>
                  </a:txBody>
                  <a:tcPr/>
                </a:tc>
                <a:tc>
                  <a:txBody>
                    <a:bodyPr/>
                    <a:lstStyle/>
                    <a:p>
                      <a:r>
                        <a:rPr lang="en-US" sz="2000" b="0" i="0" u="none" strike="noStrike" kern="1200" baseline="0" dirty="0">
                          <a:solidFill>
                            <a:srgbClr val="7030A0"/>
                          </a:solidFill>
                          <a:latin typeface="+mn-lt"/>
                          <a:ea typeface="+mn-ea"/>
                          <a:cs typeface="+mn-cs"/>
                        </a:rPr>
                        <a:t>Flexible</a:t>
                      </a:r>
                      <a:endParaRPr lang="en-US" sz="2000" dirty="0">
                        <a:solidFill>
                          <a:srgbClr val="7030A0"/>
                        </a:solidFill>
                      </a:endParaRPr>
                    </a:p>
                  </a:txBody>
                  <a:tcPr/>
                </a:tc>
                <a:extLst>
                  <a:ext uri="{0D108BD9-81ED-4DB2-BD59-A6C34878D82A}">
                    <a16:rowId xmlns:a16="http://schemas.microsoft.com/office/drawing/2014/main" val="255161651"/>
                  </a:ext>
                </a:extLst>
              </a:tr>
              <a:tr h="504943">
                <a:tc>
                  <a:txBody>
                    <a:bodyPr/>
                    <a:lstStyle/>
                    <a:p>
                      <a:r>
                        <a:rPr lang="en-US" sz="1800" b="0" i="0" u="none" strike="noStrike" kern="1200" baseline="0" dirty="0">
                          <a:solidFill>
                            <a:schemeClr val="dk1"/>
                          </a:solidFill>
                          <a:latin typeface="+mn-lt"/>
                          <a:ea typeface="+mn-ea"/>
                          <a:cs typeface="+mn-cs"/>
                        </a:rPr>
                        <a:t>Experiment</a:t>
                      </a:r>
                      <a:endParaRPr lang="en-US" dirty="0"/>
                    </a:p>
                  </a:txBody>
                  <a:tcPr/>
                </a:tc>
                <a:tc>
                  <a:txBody>
                    <a:bodyPr/>
                    <a:lstStyle/>
                    <a:p>
                      <a:r>
                        <a:rPr lang="en-US" sz="1800" b="0" i="0" u="none" strike="noStrike" kern="1200" baseline="0" dirty="0">
                          <a:solidFill>
                            <a:schemeClr val="dk1"/>
                          </a:solidFill>
                          <a:latin typeface="+mn-lt"/>
                          <a:ea typeface="+mn-ea"/>
                          <a:cs typeface="+mn-cs"/>
                        </a:rPr>
                        <a:t>Explanatory</a:t>
                      </a:r>
                      <a:endParaRPr lang="en-US" dirty="0"/>
                    </a:p>
                  </a:txBody>
                  <a:tcPr/>
                </a:tc>
                <a:tc>
                  <a:txBody>
                    <a:bodyPr/>
                    <a:lstStyle/>
                    <a:p>
                      <a:r>
                        <a:rPr lang="en-US" sz="1800" b="0" i="0" u="none" strike="noStrike" kern="1200" baseline="0" dirty="0">
                          <a:solidFill>
                            <a:schemeClr val="dk1"/>
                          </a:solidFill>
                          <a:latin typeface="+mn-lt"/>
                          <a:ea typeface="+mn-ea"/>
                          <a:cs typeface="+mn-cs"/>
                        </a:rPr>
                        <a:t>Quantitative</a:t>
                      </a:r>
                      <a:endParaRPr lang="en-US" dirty="0"/>
                    </a:p>
                  </a:txBody>
                  <a:tcPr/>
                </a:tc>
                <a:tc>
                  <a:txBody>
                    <a:bodyPr/>
                    <a:lstStyle/>
                    <a:p>
                      <a:r>
                        <a:rPr lang="en-US" sz="1800" b="0" i="0" u="none" strike="noStrike" kern="1200" baseline="0" dirty="0">
                          <a:solidFill>
                            <a:schemeClr val="dk1"/>
                          </a:solidFill>
                          <a:latin typeface="+mn-lt"/>
                          <a:ea typeface="+mn-ea"/>
                          <a:cs typeface="+mn-cs"/>
                        </a:rPr>
                        <a:t>Fixed</a:t>
                      </a:r>
                      <a:endParaRPr lang="en-US" dirty="0"/>
                    </a:p>
                  </a:txBody>
                  <a:tcPr/>
                </a:tc>
                <a:extLst>
                  <a:ext uri="{0D108BD9-81ED-4DB2-BD59-A6C34878D82A}">
                    <a16:rowId xmlns:a16="http://schemas.microsoft.com/office/drawing/2014/main" val="4171426147"/>
                  </a:ext>
                </a:extLst>
              </a:tr>
              <a:tr h="504943">
                <a:tc>
                  <a:txBody>
                    <a:bodyPr/>
                    <a:lstStyle/>
                    <a:p>
                      <a:r>
                        <a:rPr lang="en-US" sz="1800" b="0" i="0" u="none" strike="noStrike" kern="1200" baseline="0" dirty="0">
                          <a:solidFill>
                            <a:schemeClr val="dk1"/>
                          </a:solidFill>
                          <a:latin typeface="+mn-lt"/>
                          <a:ea typeface="+mn-ea"/>
                          <a:cs typeface="+mn-cs"/>
                        </a:rPr>
                        <a:t>Action research</a:t>
                      </a:r>
                      <a:endParaRPr lang="en-US" dirty="0"/>
                    </a:p>
                  </a:txBody>
                  <a:tcPr/>
                </a:tc>
                <a:tc>
                  <a:txBody>
                    <a:bodyPr/>
                    <a:lstStyle/>
                    <a:p>
                      <a:r>
                        <a:rPr lang="en-US" sz="1800" b="0" i="0" u="none" strike="noStrike" kern="1200" baseline="0" dirty="0">
                          <a:solidFill>
                            <a:schemeClr val="dk1"/>
                          </a:solidFill>
                          <a:latin typeface="+mn-lt"/>
                          <a:ea typeface="+mn-ea"/>
                          <a:cs typeface="+mn-cs"/>
                        </a:rPr>
                        <a:t>Improving</a:t>
                      </a:r>
                      <a:endParaRPr lang="en-US" dirty="0"/>
                    </a:p>
                  </a:txBody>
                  <a:tcPr/>
                </a:tc>
                <a:tc>
                  <a:txBody>
                    <a:bodyPr/>
                    <a:lstStyle/>
                    <a:p>
                      <a:r>
                        <a:rPr lang="en-US" sz="1800" b="0" i="0" u="none" strike="noStrike" kern="1200" baseline="0" dirty="0">
                          <a:solidFill>
                            <a:schemeClr val="dk1"/>
                          </a:solidFill>
                          <a:latin typeface="+mn-lt"/>
                          <a:ea typeface="+mn-ea"/>
                          <a:cs typeface="+mn-cs"/>
                        </a:rPr>
                        <a:t>Qualitative</a:t>
                      </a:r>
                      <a:endParaRPr lang="en-US" dirty="0"/>
                    </a:p>
                  </a:txBody>
                  <a:tcPr/>
                </a:tc>
                <a:tc>
                  <a:txBody>
                    <a:bodyPr/>
                    <a:lstStyle/>
                    <a:p>
                      <a:r>
                        <a:rPr lang="en-US" sz="1800" b="0" i="0" u="none" strike="noStrike" kern="1200" baseline="0" dirty="0">
                          <a:solidFill>
                            <a:schemeClr val="dk1"/>
                          </a:solidFill>
                          <a:latin typeface="+mn-lt"/>
                          <a:ea typeface="+mn-ea"/>
                          <a:cs typeface="+mn-cs"/>
                        </a:rPr>
                        <a:t>Flexible</a:t>
                      </a:r>
                      <a:endParaRPr lang="en-US" dirty="0"/>
                    </a:p>
                  </a:txBody>
                  <a:tcPr/>
                </a:tc>
                <a:extLst>
                  <a:ext uri="{0D108BD9-81ED-4DB2-BD59-A6C34878D82A}">
                    <a16:rowId xmlns:a16="http://schemas.microsoft.com/office/drawing/2014/main" val="3715257055"/>
                  </a:ext>
                </a:extLst>
              </a:tr>
            </a:tbl>
          </a:graphicData>
        </a:graphic>
      </p:graphicFrame>
    </p:spTree>
    <p:extLst>
      <p:ext uri="{BB962C8B-B14F-4D97-AF65-F5344CB8AC3E}">
        <p14:creationId xmlns:p14="http://schemas.microsoft.com/office/powerpoint/2010/main" val="766214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5301</TotalTime>
  <Words>3927</Words>
  <Application>Microsoft Office PowerPoint</Application>
  <PresentationFormat>On-screen Show (4:3)</PresentationFormat>
  <Paragraphs>370</Paragraphs>
  <Slides>33</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Courier New</vt:lpstr>
      <vt:lpstr>Symbol</vt:lpstr>
      <vt:lpstr>Times New Roman</vt:lpstr>
      <vt:lpstr>Verdana</vt:lpstr>
      <vt:lpstr>Wingdings</vt:lpstr>
      <vt:lpstr>Office Theme</vt:lpstr>
      <vt:lpstr>Research Methods and Project Management  Lecture 5 – Case Study as a Research Method</vt:lpstr>
      <vt:lpstr>Research Methods …</vt:lpstr>
      <vt:lpstr>Research Methods in Computer Science</vt:lpstr>
      <vt:lpstr>Case study - definition</vt:lpstr>
      <vt:lpstr>Type of Case Studies</vt:lpstr>
      <vt:lpstr>Example of an EXPLORATORY case study</vt:lpstr>
      <vt:lpstr>Example of a CONFIRMATORY Case Study</vt:lpstr>
      <vt:lpstr>Summary: exploratory vs confirmatory</vt:lpstr>
      <vt:lpstr>Overview of research methodology characteristics</vt:lpstr>
      <vt:lpstr>Case studies - spectrum</vt:lpstr>
      <vt:lpstr>Feasibility Study</vt:lpstr>
      <vt:lpstr>Example of a Feasibility Study in CS</vt:lpstr>
      <vt:lpstr>Example of a Feasibility Study in CS</vt:lpstr>
      <vt:lpstr>Feasibility Study: exploratory or confirmatory</vt:lpstr>
      <vt:lpstr>Pilot Case (a.k.a. Demonstrator)</vt:lpstr>
      <vt:lpstr>Pilot Study</vt:lpstr>
      <vt:lpstr>Pilot Case Study</vt:lpstr>
      <vt:lpstr>Pilot Case</vt:lpstr>
      <vt:lpstr>Comparative Study</vt:lpstr>
      <vt:lpstr>Comparative Study - examples</vt:lpstr>
      <vt:lpstr>Observational Study [Ethnography]</vt:lpstr>
      <vt:lpstr>Example</vt:lpstr>
      <vt:lpstr>Systematic Literature Review</vt:lpstr>
      <vt:lpstr>The Formal Methods Model?</vt:lpstr>
      <vt:lpstr>Formal Model</vt:lpstr>
      <vt:lpstr>Example</vt:lpstr>
      <vt:lpstr>Simulation</vt:lpstr>
      <vt:lpstr>Case studies - spectrum</vt:lpstr>
      <vt:lpstr>Case Study Research</vt:lpstr>
      <vt:lpstr>Conclusion</vt:lpstr>
      <vt:lpstr>Excellent reading material</vt:lpstr>
      <vt:lpstr>Homework</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Manolis Tsiknakis</dc:creator>
  <cp:lastModifiedBy>Manolis Tsiknakis</cp:lastModifiedBy>
  <cp:revision>186</cp:revision>
  <dcterms:created xsi:type="dcterms:W3CDTF">2012-02-08T15:04:00Z</dcterms:created>
  <dcterms:modified xsi:type="dcterms:W3CDTF">2025-11-18T13:41:16Z</dcterms:modified>
</cp:coreProperties>
</file>