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613" r:id="rId2"/>
    <p:sldId id="589" r:id="rId3"/>
    <p:sldId id="600" r:id="rId4"/>
    <p:sldId id="554" r:id="rId5"/>
    <p:sldId id="672" r:id="rId6"/>
    <p:sldId id="673" r:id="rId7"/>
    <p:sldId id="675" r:id="rId8"/>
    <p:sldId id="555" r:id="rId9"/>
    <p:sldId id="602" r:id="rId10"/>
    <p:sldId id="693" r:id="rId11"/>
    <p:sldId id="694" r:id="rId12"/>
    <p:sldId id="695" r:id="rId13"/>
    <p:sldId id="603" r:id="rId14"/>
    <p:sldId id="683" r:id="rId15"/>
    <p:sldId id="684" r:id="rId16"/>
    <p:sldId id="685" r:id="rId17"/>
    <p:sldId id="686" r:id="rId18"/>
    <p:sldId id="556" r:id="rId19"/>
    <p:sldId id="604" r:id="rId20"/>
    <p:sldId id="692" r:id="rId21"/>
    <p:sldId id="687" r:id="rId22"/>
    <p:sldId id="688" r:id="rId23"/>
    <p:sldId id="691" r:id="rId24"/>
    <p:sldId id="605" r:id="rId25"/>
    <p:sldId id="696" r:id="rId26"/>
    <p:sldId id="697" r:id="rId27"/>
    <p:sldId id="698" r:id="rId28"/>
    <p:sldId id="601" r:id="rId29"/>
    <p:sldId id="582" r:id="rId30"/>
    <p:sldId id="682" r:id="rId31"/>
    <p:sldId id="614" r:id="rId32"/>
    <p:sldId id="391" r:id="rId3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3067">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54" autoAdjust="0"/>
    <p:restoredTop sz="94660"/>
  </p:normalViewPr>
  <p:slideViewPr>
    <p:cSldViewPr>
      <p:cViewPr varScale="1">
        <p:scale>
          <a:sx n="107" d="100"/>
          <a:sy n="107" d="100"/>
        </p:scale>
        <p:origin x="1500" y="102"/>
      </p:cViewPr>
      <p:guideLst>
        <p:guide orient="horz" pos="3067"/>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B1A17ECD-5921-4308-A734-A402ABC899CB}" type="datetimeFigureOut">
              <a:rPr lang="el-GR"/>
              <a:pPr>
                <a:defRPr/>
              </a:pPr>
              <a:t>2/12/2025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noProof="0"/>
              <a:t>Στυλ υποδείγματος κειμένου</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FEE0C11-2506-4905-BF35-DD1DD5DA9783}" type="slidenum">
              <a:rPr lang="el-GR"/>
              <a:pPr>
                <a:defRPr/>
              </a:pPr>
              <a:t>‹#›</a:t>
            </a:fld>
            <a:endParaRPr lang="el-GR"/>
          </a:p>
        </p:txBody>
      </p:sp>
    </p:spTree>
    <p:extLst>
      <p:ext uri="{BB962C8B-B14F-4D97-AF65-F5344CB8AC3E}">
        <p14:creationId xmlns:p14="http://schemas.microsoft.com/office/powerpoint/2010/main" val="26461326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4" descr="C:\Users\tsiknaki\Documents\My  Cources on BMI_University of Crete\Innovation\innovation_NICE.jpg"/>
          <p:cNvPicPr>
            <a:picLocks noChangeAspect="1" noChangeArrowheads="1"/>
          </p:cNvPicPr>
          <p:nvPr userDrawn="1"/>
        </p:nvPicPr>
        <p:blipFill>
          <a:blip r:embed="rId2" cstate="print"/>
          <a:srcRect/>
          <a:stretch>
            <a:fillRect/>
          </a:stretch>
        </p:blipFill>
        <p:spPr bwMode="auto">
          <a:xfrm>
            <a:off x="-7938" y="-3175"/>
            <a:ext cx="9159876" cy="1449388"/>
          </a:xfrm>
          <a:prstGeom prst="rect">
            <a:avLst/>
          </a:prstGeom>
          <a:noFill/>
          <a:ln w="9525">
            <a:noFill/>
            <a:miter lim="800000"/>
            <a:headEnd/>
            <a:tailEnd/>
          </a:ln>
        </p:spPr>
      </p:pic>
      <p:sp>
        <p:nvSpPr>
          <p:cNvPr id="2" name="Title 1"/>
          <p:cNvSpPr>
            <a:spLocks noGrp="1"/>
          </p:cNvSpPr>
          <p:nvPr>
            <p:ph type="ctrTitle"/>
          </p:nvPr>
        </p:nvSpPr>
        <p:spPr>
          <a:xfrm>
            <a:off x="685800" y="2130425"/>
            <a:ext cx="7772400" cy="1470025"/>
          </a:xfrm>
        </p:spPr>
        <p:txBody>
          <a:bodyPr/>
          <a:lstStyle>
            <a:lvl1pPr algn="ctr">
              <a:defRPr>
                <a:solidFill>
                  <a:srgbClr val="7030A0"/>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Date Placeholder 3"/>
          <p:cNvSpPr>
            <a:spLocks noGrp="1"/>
          </p:cNvSpPr>
          <p:nvPr>
            <p:ph type="dt" sz="half" idx="10"/>
          </p:nvPr>
        </p:nvSpPr>
        <p:spPr/>
        <p:txBody>
          <a:bodyPr/>
          <a:lstStyle>
            <a:lvl1pPr>
              <a:defRPr/>
            </a:lvl1pPr>
          </a:lstStyle>
          <a:p>
            <a:pPr>
              <a:defRPr/>
            </a:pPr>
            <a:fld id="{7338E2ED-4BF5-4668-817E-7796649D5E5A}" type="datetimeFigureOut">
              <a:rPr lang="en-US"/>
              <a:pPr>
                <a:defRPr/>
              </a:pPr>
              <a:t>12/2/2025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smtClean="0"/>
            </a:lvl1pPr>
          </a:lstStyle>
          <a:p>
            <a:pPr>
              <a:defRPr/>
            </a:pPr>
            <a:fld id="{D19F8DD4-A3F9-4831-B3C7-A6567AB3C16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print"/>
          <a:srcRect/>
          <a:stretch>
            <a:fillRect/>
          </a:stretch>
        </p:blipFill>
        <p:spPr bwMode="auto">
          <a:xfrm>
            <a:off x="341313" y="1233488"/>
            <a:ext cx="8458200" cy="141287"/>
          </a:xfrm>
          <a:prstGeom prst="rect">
            <a:avLst/>
          </a:prstGeom>
          <a:noFill/>
          <a:ln w="9525">
            <a:noFill/>
            <a:miter lim="800000"/>
            <a:headEnd/>
            <a:tailEnd/>
          </a:ln>
        </p:spPr>
      </p:pic>
      <p:sp>
        <p:nvSpPr>
          <p:cNvPr id="3" name="Content Placeholder 2"/>
          <p:cNvSpPr>
            <a:spLocks noGrp="1"/>
          </p:cNvSpPr>
          <p:nvPr>
            <p:ph idx="1"/>
          </p:nvPr>
        </p:nvSpPr>
        <p:spPr>
          <a:xfrm>
            <a:off x="457200" y="1412776"/>
            <a:ext cx="8229600" cy="5256584"/>
          </a:xfrm>
          <a:noFill/>
          <a:ln>
            <a:noFill/>
          </a:ln>
        </p:spPr>
        <p:txBody>
          <a:bodyPr/>
          <a:lstStyle>
            <a:lvl1pPr marL="342900" indent="-342900">
              <a:buClr>
                <a:schemeClr val="accent6">
                  <a:lumMod val="75000"/>
                </a:schemeClr>
              </a:buClr>
              <a:buFont typeface="Wingdings" pitchFamily="2" charset="2"/>
              <a:buChar char="v"/>
              <a:defRPr/>
            </a:lvl1pPr>
            <a:lvl2pPr marL="742950" indent="-285750">
              <a:buClr>
                <a:schemeClr val="tx2">
                  <a:lumMod val="75000"/>
                </a:schemeClr>
              </a:buClr>
              <a:buFont typeface="Wingdings" pitchFamily="2" charset="2"/>
              <a:buChar char="§"/>
              <a:defRPr/>
            </a:lvl2pPr>
            <a:lvl3pPr marL="1143000" indent="-228600">
              <a:buFont typeface="Wingdings" pitchFamily="2" charset="2"/>
              <a:buChar char="ü"/>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1"/>
          <p:cNvSpPr>
            <a:spLocks noGrp="1"/>
          </p:cNvSpPr>
          <p:nvPr>
            <p:ph type="title"/>
          </p:nvPr>
        </p:nvSpPr>
        <p:spPr>
          <a:xfrm>
            <a:off x="457200" y="274638"/>
            <a:ext cx="8219256" cy="922114"/>
          </a:xfrm>
        </p:spPr>
        <p:txBody>
          <a:bodyPr>
            <a:normAutofit/>
          </a:bodyPr>
          <a:lstStyle>
            <a:lvl1pPr>
              <a:defRPr sz="4000">
                <a:solidFill>
                  <a:srgbClr val="002060"/>
                </a:solidFill>
              </a:defRPr>
            </a:lvl1p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srcRect/>
          <a:stretch>
            <a:fillRect/>
          </a:stretch>
        </p:blipFill>
        <p:spPr bwMode="auto">
          <a:xfrm>
            <a:off x="341313" y="1211263"/>
            <a:ext cx="8458200" cy="141287"/>
          </a:xfrm>
          <a:prstGeom prst="rect">
            <a:avLst/>
          </a:prstGeom>
          <a:noFill/>
          <a:ln w="9525">
            <a:noFill/>
            <a:miter lim="800000"/>
            <a:headEnd/>
            <a:tailEnd/>
          </a:ln>
        </p:spPr>
      </p:pic>
      <p:sp>
        <p:nvSpPr>
          <p:cNvPr id="2" name="Title 1"/>
          <p:cNvSpPr>
            <a:spLocks noGrp="1"/>
          </p:cNvSpPr>
          <p:nvPr>
            <p:ph type="title"/>
          </p:nvPr>
        </p:nvSpPr>
        <p:spPr>
          <a:xfrm>
            <a:off x="457200" y="274638"/>
            <a:ext cx="8219256" cy="922114"/>
          </a:xfrm>
        </p:spPr>
        <p:txBody>
          <a:bodyPr>
            <a:normAutofit/>
          </a:bodyPr>
          <a:lstStyle>
            <a:lvl1pPr>
              <a:defRPr sz="4000">
                <a:solidFill>
                  <a:srgbClr val="002060"/>
                </a:solidFill>
              </a:defRPr>
            </a:lvl1pPr>
          </a:lstStyle>
          <a:p>
            <a:r>
              <a:rPr lang="en-US" dirty="0"/>
              <a:t>Click to edit Master title style</a:t>
            </a:r>
          </a:p>
        </p:txBody>
      </p:sp>
      <p:sp>
        <p:nvSpPr>
          <p:cNvPr id="3" name="Content Placeholder 2"/>
          <p:cNvSpPr>
            <a:spLocks noGrp="1"/>
          </p:cNvSpPr>
          <p:nvPr>
            <p:ph sz="half" idx="1"/>
          </p:nvPr>
        </p:nvSpPr>
        <p:spPr>
          <a:xfrm>
            <a:off x="457200" y="1412776"/>
            <a:ext cx="4038600" cy="5184576"/>
          </a:xfrm>
        </p:spPr>
        <p:txBody>
          <a:bodyPr/>
          <a:lstStyle>
            <a:lvl1pPr marL="342900" indent="-342900">
              <a:buClr>
                <a:schemeClr val="accent6">
                  <a:lumMod val="75000"/>
                </a:schemeClr>
              </a:buClr>
              <a:buFont typeface="Wingdings" pitchFamily="2" charset="2"/>
              <a:buChar char="v"/>
              <a:defRPr sz="2800"/>
            </a:lvl1pPr>
            <a:lvl2pPr marL="742950" indent="-285750">
              <a:buClr>
                <a:schemeClr val="tx2">
                  <a:lumMod val="75000"/>
                </a:schemeClr>
              </a:buClr>
              <a:buFont typeface="Wingdings" pitchFamily="2" charset="2"/>
              <a:buChar char="§"/>
              <a:defRPr sz="2400"/>
            </a:lvl2pPr>
            <a:lvl3pPr marL="1143000" indent="-228600">
              <a:buFont typeface="Wingdings" pitchFamily="2" charset="2"/>
              <a:buChar char="ü"/>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412776"/>
            <a:ext cx="4038600" cy="5184576"/>
          </a:xfrm>
        </p:spPr>
        <p:txBody>
          <a:bodyPr/>
          <a:lstStyle>
            <a:lvl1pPr marL="342900" indent="-342900">
              <a:buClr>
                <a:schemeClr val="accent6">
                  <a:lumMod val="75000"/>
                </a:schemeClr>
              </a:buClr>
              <a:buFont typeface="Wingdings" pitchFamily="2" charset="2"/>
              <a:buChar char="v"/>
              <a:defRPr sz="2800"/>
            </a:lvl1pPr>
            <a:lvl2pPr marL="742950" indent="-285750">
              <a:buClr>
                <a:schemeClr val="tx2">
                  <a:lumMod val="75000"/>
                </a:schemeClr>
              </a:buClr>
              <a:buFont typeface="Wingdings" pitchFamily="2" charset="2"/>
              <a:buChar char="§"/>
              <a:defRPr sz="2400"/>
            </a:lvl2pPr>
            <a:lvl3pPr marL="1143000" indent="-228600">
              <a:buFont typeface="Wingdings" pitchFamily="2" charset="2"/>
              <a:buChar char="ü"/>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3" name="Picture 6"/>
          <p:cNvPicPr>
            <a:picLocks noChangeAspect="1"/>
          </p:cNvPicPr>
          <p:nvPr userDrawn="1"/>
        </p:nvPicPr>
        <p:blipFill>
          <a:blip r:embed="rId2" cstate="print"/>
          <a:srcRect/>
          <a:stretch>
            <a:fillRect/>
          </a:stretch>
        </p:blipFill>
        <p:spPr bwMode="auto">
          <a:xfrm>
            <a:off x="341313" y="1385888"/>
            <a:ext cx="8458200" cy="141287"/>
          </a:xfrm>
          <a:prstGeom prst="rect">
            <a:avLst/>
          </a:prstGeom>
          <a:noFill/>
          <a:ln w="9525">
            <a:noFill/>
            <a:miter lim="800000"/>
            <a:headEnd/>
            <a:tailEnd/>
          </a:ln>
        </p:spPr>
      </p:pic>
      <p:sp>
        <p:nvSpPr>
          <p:cNvPr id="8" name="Title 1"/>
          <p:cNvSpPr>
            <a:spLocks noGrp="1"/>
          </p:cNvSpPr>
          <p:nvPr>
            <p:ph type="title"/>
          </p:nvPr>
        </p:nvSpPr>
        <p:spPr>
          <a:xfrm>
            <a:off x="457200" y="274638"/>
            <a:ext cx="8219256" cy="1066130"/>
          </a:xfrm>
        </p:spPr>
        <p:txBody>
          <a:bodyPr>
            <a:normAutofit/>
          </a:bodyPr>
          <a:lstStyle>
            <a:lvl1pPr>
              <a:defRPr sz="4000">
                <a:solidFill>
                  <a:srgbClr val="002060"/>
                </a:solidFill>
              </a:defRPr>
            </a:lvl1pPr>
          </a:lstStyle>
          <a:p>
            <a:endParaRPr lang="en-US" dirty="0"/>
          </a:p>
        </p:txBody>
      </p:sp>
      <p:sp>
        <p:nvSpPr>
          <p:cNvPr id="4" name="Date Placeholder 2"/>
          <p:cNvSpPr>
            <a:spLocks noGrp="1"/>
          </p:cNvSpPr>
          <p:nvPr>
            <p:ph type="dt" sz="half" idx="10"/>
          </p:nvPr>
        </p:nvSpPr>
        <p:spPr/>
        <p:txBody>
          <a:bodyPr/>
          <a:lstStyle>
            <a:lvl1pPr>
              <a:defRPr/>
            </a:lvl1pPr>
          </a:lstStyle>
          <a:p>
            <a:pPr>
              <a:defRPr/>
            </a:pPr>
            <a:fld id="{490D8DDC-57EF-4719-9C1C-6F5F064751D9}" type="datetimeFigureOut">
              <a:rPr lang="en-US"/>
              <a:pPr>
                <a:defRPr/>
              </a:pPr>
              <a:t>12/2/2025</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smtClean="0"/>
            </a:lvl1pPr>
          </a:lstStyle>
          <a:p>
            <a:pPr>
              <a:defRPr/>
            </a:pPr>
            <a:fld id="{42ED105A-4FFB-49D9-A42B-386734ADA4D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3" name="Picture 6"/>
          <p:cNvPicPr>
            <a:picLocks noChangeAspect="1"/>
          </p:cNvPicPr>
          <p:nvPr userDrawn="1"/>
        </p:nvPicPr>
        <p:blipFill>
          <a:blip r:embed="rId2" cstate="print"/>
          <a:srcRect/>
          <a:stretch>
            <a:fillRect/>
          </a:stretch>
        </p:blipFill>
        <p:spPr bwMode="auto">
          <a:xfrm>
            <a:off x="341313" y="1268413"/>
            <a:ext cx="8458200" cy="141287"/>
          </a:xfrm>
          <a:prstGeom prst="rect">
            <a:avLst/>
          </a:prstGeom>
          <a:noFill/>
          <a:ln w="9525">
            <a:noFill/>
            <a:miter lim="800000"/>
            <a:headEnd/>
            <a:tailEnd/>
          </a:ln>
        </p:spPr>
      </p:pic>
      <p:sp>
        <p:nvSpPr>
          <p:cNvPr id="6" name="Title 1"/>
          <p:cNvSpPr>
            <a:spLocks noGrp="1"/>
          </p:cNvSpPr>
          <p:nvPr>
            <p:ph type="title"/>
          </p:nvPr>
        </p:nvSpPr>
        <p:spPr>
          <a:xfrm>
            <a:off x="457200" y="188640"/>
            <a:ext cx="8219256" cy="1066130"/>
          </a:xfrm>
        </p:spPr>
        <p:txBody>
          <a:bodyPr>
            <a:normAutofit/>
          </a:bodyPr>
          <a:lstStyle>
            <a:lvl1pPr>
              <a:defRPr sz="4000">
                <a:solidFill>
                  <a:srgbClr val="002060"/>
                </a:solidFill>
              </a:defRPr>
            </a:lvl1p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AD88F323-25FD-4A17-94CE-5F6563BBE913}" type="datetimeFigureOut">
              <a:rPr lang="en-US"/>
              <a:pPr>
                <a:defRPr/>
              </a:pPr>
              <a:t>12/2/2025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FA925EB1-B492-45DF-9096-1DF01B6345E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Lst>
  <p:txStyles>
    <p:titleStyle>
      <a:lvl1pPr algn="l" rtl="0" eaLnBrk="0" fontAlgn="base" hangingPunct="0">
        <a:spcBef>
          <a:spcPct val="0"/>
        </a:spcBef>
        <a:spcAft>
          <a:spcPct val="0"/>
        </a:spcAft>
        <a:defRPr sz="4400" kern="12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Calibri" panose="020F0502020204030204" pitchFamily="34" charset="0"/>
        </a:defRPr>
      </a:lvl2pPr>
      <a:lvl3pPr algn="l" rtl="0" eaLnBrk="0" fontAlgn="base" hangingPunct="0">
        <a:spcBef>
          <a:spcPct val="0"/>
        </a:spcBef>
        <a:spcAft>
          <a:spcPct val="0"/>
        </a:spcAft>
        <a:defRPr sz="4400">
          <a:solidFill>
            <a:schemeClr val="tx1"/>
          </a:solidFill>
          <a:latin typeface="Calibri" panose="020F0502020204030204" pitchFamily="34" charset="0"/>
        </a:defRPr>
      </a:lvl3pPr>
      <a:lvl4pPr algn="l" rtl="0" eaLnBrk="0" fontAlgn="base" hangingPunct="0">
        <a:spcBef>
          <a:spcPct val="0"/>
        </a:spcBef>
        <a:spcAft>
          <a:spcPct val="0"/>
        </a:spcAft>
        <a:defRPr sz="4400">
          <a:solidFill>
            <a:schemeClr val="tx1"/>
          </a:solidFill>
          <a:latin typeface="Calibri" panose="020F0502020204030204" pitchFamily="34" charset="0"/>
        </a:defRPr>
      </a:lvl4pPr>
      <a:lvl5pPr algn="l" rtl="0" eaLnBrk="0" fontAlgn="base" hangingPunct="0">
        <a:spcBef>
          <a:spcPct val="0"/>
        </a:spcBef>
        <a:spcAft>
          <a:spcPct val="0"/>
        </a:spcAft>
        <a:defRPr sz="4400">
          <a:solidFill>
            <a:schemeClr val="tx1"/>
          </a:solidFill>
          <a:latin typeface="Calibri" panose="020F0502020204030204" pitchFamily="34" charset="0"/>
        </a:defRPr>
      </a:lvl5pPr>
      <a:lvl6pPr marL="457200" algn="l" rtl="0" fontAlgn="base">
        <a:spcBef>
          <a:spcPct val="0"/>
        </a:spcBef>
        <a:spcAft>
          <a:spcPct val="0"/>
        </a:spcAft>
        <a:defRPr sz="4400">
          <a:solidFill>
            <a:schemeClr val="tx1"/>
          </a:solidFill>
          <a:latin typeface="Calibri" panose="020F0502020204030204" pitchFamily="34" charset="0"/>
        </a:defRPr>
      </a:lvl6pPr>
      <a:lvl7pPr marL="914400" algn="l" rtl="0" fontAlgn="base">
        <a:spcBef>
          <a:spcPct val="0"/>
        </a:spcBef>
        <a:spcAft>
          <a:spcPct val="0"/>
        </a:spcAft>
        <a:defRPr sz="4400">
          <a:solidFill>
            <a:schemeClr val="tx1"/>
          </a:solidFill>
          <a:latin typeface="Calibri" panose="020F0502020204030204" pitchFamily="34" charset="0"/>
        </a:defRPr>
      </a:lvl7pPr>
      <a:lvl8pPr marL="1371600" algn="l" rtl="0" fontAlgn="base">
        <a:spcBef>
          <a:spcPct val="0"/>
        </a:spcBef>
        <a:spcAft>
          <a:spcPct val="0"/>
        </a:spcAft>
        <a:defRPr sz="4400">
          <a:solidFill>
            <a:schemeClr val="tx1"/>
          </a:solidFill>
          <a:latin typeface="Calibri" panose="020F0502020204030204" pitchFamily="34" charset="0"/>
        </a:defRPr>
      </a:lvl8pPr>
      <a:lvl9pPr marL="1828800" algn="l"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youtube.com/watch?v=Ak7eQMJd6J8" TargetMode="External"/><Relationship Id="rId2" Type="http://schemas.openxmlformats.org/officeDocument/2006/relationships/hyperlink" Target="https://www.youtube.com/watch?v=mZafK0VPpeY"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youtube.com/watch?v=GPYzY9I78CI" TargetMode="Externa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hyperlink" Target="https://www.youtube.com/watch?v=Ak7eQMJd6J8" TargetMode="External"/><Relationship Id="rId2" Type="http://schemas.openxmlformats.org/officeDocument/2006/relationships/hyperlink" Target="https://www.youtube.com/watch?v=4NQHeI8GD54"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16833"/>
            <a:ext cx="7772400" cy="2232248"/>
          </a:xfrm>
        </p:spPr>
        <p:txBody>
          <a:bodyPr rtlCol="0">
            <a:normAutofit fontScale="90000"/>
          </a:bodyPr>
          <a:lstStyle/>
          <a:p>
            <a:pPr eaLnBrk="1" fontAlgn="auto" hangingPunct="1">
              <a:spcAft>
                <a:spcPts val="0"/>
              </a:spcAft>
              <a:defRPr/>
            </a:pPr>
            <a:r>
              <a:rPr lang="en-US" dirty="0"/>
              <a:t>Research Methods and Project Management</a:t>
            </a:r>
            <a:br>
              <a:rPr lang="en-US" dirty="0"/>
            </a:br>
            <a:br>
              <a:rPr lang="en-US" dirty="0"/>
            </a:br>
            <a:r>
              <a:rPr lang="en-US" sz="3100" dirty="0"/>
              <a:t>Lecture </a:t>
            </a:r>
            <a:r>
              <a:rPr lang="el-GR" sz="3100" dirty="0"/>
              <a:t>6 </a:t>
            </a:r>
            <a:r>
              <a:rPr lang="en-US" sz="3100" dirty="0"/>
              <a:t>– Threads to validity of a study</a:t>
            </a:r>
          </a:p>
        </p:txBody>
      </p:sp>
      <p:sp>
        <p:nvSpPr>
          <p:cNvPr id="3" name="Subtitle 2"/>
          <p:cNvSpPr>
            <a:spLocks noGrp="1"/>
          </p:cNvSpPr>
          <p:nvPr>
            <p:ph type="subTitle" idx="1"/>
          </p:nvPr>
        </p:nvSpPr>
        <p:spPr>
          <a:xfrm>
            <a:off x="1371600" y="4437063"/>
            <a:ext cx="6400800" cy="1201737"/>
          </a:xfrm>
        </p:spPr>
        <p:txBody>
          <a:bodyPr rtlCol="0">
            <a:normAutofit/>
          </a:bodyPr>
          <a:lstStyle/>
          <a:p>
            <a:pPr eaLnBrk="1" fontAlgn="auto" hangingPunct="1">
              <a:spcAft>
                <a:spcPts val="0"/>
              </a:spcAft>
              <a:buFont typeface="Arial" panose="020B0604020202020204" pitchFamily="34" charset="0"/>
              <a:buNone/>
              <a:defRPr/>
            </a:pPr>
            <a:r>
              <a:rPr lang="en-US" dirty="0"/>
              <a:t>M. Tsiknakis</a:t>
            </a:r>
          </a:p>
        </p:txBody>
      </p:sp>
      <p:sp>
        <p:nvSpPr>
          <p:cNvPr id="11268" name="TextBox 3"/>
          <p:cNvSpPr txBox="1">
            <a:spLocks noChangeArrowheads="1"/>
          </p:cNvSpPr>
          <p:nvPr/>
        </p:nvSpPr>
        <p:spPr bwMode="auto">
          <a:xfrm>
            <a:off x="0" y="6487692"/>
            <a:ext cx="9144000" cy="369887"/>
          </a:xfrm>
          <a:prstGeom prst="rect">
            <a:avLst/>
          </a:prstGeom>
          <a:solidFill>
            <a:schemeClr val="bg1">
              <a:lumMod val="85000"/>
            </a:schemeClr>
          </a:solidFill>
          <a:ln w="9525">
            <a:noFill/>
            <a:miter lim="800000"/>
            <a:headEnd/>
            <a:tailEnd/>
          </a:ln>
        </p:spPr>
        <p:txBody>
          <a:bodyPr>
            <a:spAutoFit/>
          </a:bodyPr>
          <a:lstStyle/>
          <a:p>
            <a:pPr algn="ctr" eaLnBrk="1" hangingPunct="1"/>
            <a:r>
              <a:rPr lang="en-US" dirty="0">
                <a:solidFill>
                  <a:srgbClr val="002060"/>
                </a:solidFill>
              </a:rPr>
              <a:t>Postgraduate Course on “Informatics Engineering”, Fall 2025</a:t>
            </a:r>
            <a:endParaRPr lang="el-GR" dirty="0">
              <a:solidFill>
                <a:srgbClr val="002060"/>
              </a:solidFill>
            </a:endParaRPr>
          </a:p>
        </p:txBody>
      </p:sp>
    </p:spTree>
    <p:extLst>
      <p:ext uri="{BB962C8B-B14F-4D97-AF65-F5344CB8AC3E}">
        <p14:creationId xmlns:p14="http://schemas.microsoft.com/office/powerpoint/2010/main" val="9081704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0A86E05-D74B-425D-A636-3AAC23496E71}"/>
              </a:ext>
            </a:extLst>
          </p:cNvPr>
          <p:cNvSpPr>
            <a:spLocks noGrp="1"/>
          </p:cNvSpPr>
          <p:nvPr>
            <p:ph idx="1"/>
          </p:nvPr>
        </p:nvSpPr>
        <p:spPr/>
        <p:txBody>
          <a:bodyPr/>
          <a:lstStyle/>
          <a:p>
            <a:r>
              <a:rPr lang="en-US" sz="2400" b="1" dirty="0"/>
              <a:t>Scenario</a:t>
            </a:r>
          </a:p>
          <a:p>
            <a:pPr lvl="1"/>
            <a:r>
              <a:rPr lang="en-US" sz="1800" dirty="0"/>
              <a:t>A study aims to evaluate how a new programming framework affects </a:t>
            </a:r>
            <a:r>
              <a:rPr lang="en-US" sz="1800" i="1" dirty="0"/>
              <a:t>developer productivity</a:t>
            </a:r>
            <a:r>
              <a:rPr lang="en-US" sz="1800" dirty="0"/>
              <a:t>.</a:t>
            </a:r>
          </a:p>
          <a:p>
            <a:pPr lvl="1"/>
            <a:r>
              <a:rPr lang="en-US" sz="1800" dirty="0"/>
              <a:t>Researchers measure productivity using </a:t>
            </a:r>
            <a:r>
              <a:rPr lang="en-US" sz="1800" b="1" dirty="0"/>
              <a:t>Lines of Code produced per hour</a:t>
            </a:r>
            <a:r>
              <a:rPr lang="en-US" sz="1800" dirty="0"/>
              <a:t>.</a:t>
            </a:r>
          </a:p>
          <a:p>
            <a:r>
              <a:rPr lang="en-US" sz="2400" b="1" dirty="0"/>
              <a:t>Threat to Construct Validity</a:t>
            </a:r>
          </a:p>
          <a:p>
            <a:pPr lvl="1"/>
            <a:r>
              <a:rPr lang="en-US" sz="1800" dirty="0"/>
              <a:t>LOC does </a:t>
            </a:r>
            <a:r>
              <a:rPr lang="en-US" sz="1800" b="1" dirty="0"/>
              <a:t>not</a:t>
            </a:r>
            <a:r>
              <a:rPr lang="en-US" sz="1800" dirty="0"/>
              <a:t> accurately reflect the construct “productivity.”</a:t>
            </a:r>
          </a:p>
          <a:p>
            <a:pPr lvl="2">
              <a:buFont typeface="Arial" panose="020B0604020202020204" pitchFamily="34" charset="0"/>
              <a:buChar char="•"/>
            </a:pPr>
            <a:r>
              <a:rPr lang="en-US" sz="1600" dirty="0"/>
              <a:t>More lines might mean </a:t>
            </a:r>
            <a:r>
              <a:rPr lang="en-US" sz="1600" b="1" dirty="0"/>
              <a:t>less efficiency</a:t>
            </a:r>
            <a:r>
              <a:rPr lang="en-US" sz="1600" dirty="0"/>
              <a:t>, not more.</a:t>
            </a:r>
          </a:p>
          <a:p>
            <a:pPr lvl="2">
              <a:buFont typeface="Arial" panose="020B0604020202020204" pitchFamily="34" charset="0"/>
              <a:buChar char="•"/>
            </a:pPr>
            <a:r>
              <a:rPr lang="en-US" sz="1600" dirty="0"/>
              <a:t>Different languages/frameworks generate more or fewer lines naturally.</a:t>
            </a:r>
          </a:p>
          <a:p>
            <a:pPr lvl="2">
              <a:buFont typeface="Arial" panose="020B0604020202020204" pitchFamily="34" charset="0"/>
              <a:buChar char="•"/>
            </a:pPr>
            <a:r>
              <a:rPr lang="en-US" sz="1600" dirty="0"/>
              <a:t>Code quality, correctness, and maintainability are ignored.</a:t>
            </a:r>
          </a:p>
          <a:p>
            <a:r>
              <a:rPr lang="en-US" sz="2400" b="1" dirty="0"/>
              <a:t>Why It Matters</a:t>
            </a:r>
          </a:p>
          <a:p>
            <a:pPr lvl="1"/>
            <a:r>
              <a:rPr lang="en-US" sz="1800" dirty="0"/>
              <a:t>The study may misinterpret “more LOC” as “higher productivity,” when it may indicate verbosity, inexperience, or poor abstractions.</a:t>
            </a:r>
          </a:p>
          <a:p>
            <a:endParaRPr lang="en-US" sz="2400" dirty="0"/>
          </a:p>
        </p:txBody>
      </p:sp>
      <p:sp>
        <p:nvSpPr>
          <p:cNvPr id="3" name="Title 2">
            <a:extLst>
              <a:ext uri="{FF2B5EF4-FFF2-40B4-BE49-F238E27FC236}">
                <a16:creationId xmlns:a16="http://schemas.microsoft.com/office/drawing/2014/main" id="{9566E63E-97C2-4E5E-B0AD-83FEA65B3910}"/>
              </a:ext>
            </a:extLst>
          </p:cNvPr>
          <p:cNvSpPr>
            <a:spLocks noGrp="1"/>
          </p:cNvSpPr>
          <p:nvPr>
            <p:ph type="title"/>
          </p:nvPr>
        </p:nvSpPr>
        <p:spPr/>
        <p:txBody>
          <a:bodyPr>
            <a:noAutofit/>
          </a:bodyPr>
          <a:lstStyle/>
          <a:p>
            <a:r>
              <a:rPr lang="en-US" sz="3200" dirty="0"/>
              <a:t>Example - Measuring “Developer Productivity” Using Only Lines of Code (LOC)</a:t>
            </a:r>
          </a:p>
        </p:txBody>
      </p:sp>
    </p:spTree>
    <p:extLst>
      <p:ext uri="{BB962C8B-B14F-4D97-AF65-F5344CB8AC3E}">
        <p14:creationId xmlns:p14="http://schemas.microsoft.com/office/powerpoint/2010/main" val="3998391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338EC3C-E7DA-4345-BD81-587F01F07480}"/>
              </a:ext>
            </a:extLst>
          </p:cNvPr>
          <p:cNvSpPr>
            <a:spLocks noGrp="1"/>
          </p:cNvSpPr>
          <p:nvPr>
            <p:ph idx="1"/>
          </p:nvPr>
        </p:nvSpPr>
        <p:spPr/>
        <p:txBody>
          <a:bodyPr/>
          <a:lstStyle/>
          <a:p>
            <a:r>
              <a:rPr lang="en-US" sz="2400" b="1" dirty="0"/>
              <a:t>Scenario</a:t>
            </a:r>
          </a:p>
          <a:p>
            <a:pPr lvl="1"/>
            <a:r>
              <a:rPr lang="en-US" sz="1800" dirty="0"/>
              <a:t>A machine learning researcher claims to measure </a:t>
            </a:r>
            <a:r>
              <a:rPr lang="en-US" sz="1800" i="1" dirty="0"/>
              <a:t>robustness</a:t>
            </a:r>
            <a:r>
              <a:rPr lang="en-US" sz="1800" dirty="0"/>
              <a:t> of an image classifier, after they evaluate the model only on </a:t>
            </a:r>
            <a:r>
              <a:rPr lang="en-US" sz="1800" b="1" dirty="0"/>
              <a:t>clean benchmark test sets</a:t>
            </a:r>
            <a:r>
              <a:rPr lang="en-US" sz="1800" dirty="0"/>
              <a:t>.</a:t>
            </a:r>
          </a:p>
          <a:p>
            <a:r>
              <a:rPr lang="en-US" sz="2400" b="1" dirty="0"/>
              <a:t>Threat to Construct Validity</a:t>
            </a:r>
          </a:p>
          <a:p>
            <a:pPr lvl="1"/>
            <a:r>
              <a:rPr lang="en-US" sz="1800" dirty="0"/>
              <a:t>Accuracy on clean test data is </a:t>
            </a:r>
            <a:r>
              <a:rPr lang="en-US" sz="1800" i="1" dirty="0"/>
              <a:t>not the same construct</a:t>
            </a:r>
            <a:r>
              <a:rPr lang="en-US" sz="1800" dirty="0"/>
              <a:t> as robustness.</a:t>
            </a:r>
            <a:br>
              <a:rPr lang="en-US" sz="1800" dirty="0"/>
            </a:br>
            <a:r>
              <a:rPr lang="en-US" sz="1800" dirty="0"/>
              <a:t>Robustness should involve resistance to:</a:t>
            </a:r>
          </a:p>
          <a:p>
            <a:pPr lvl="2">
              <a:buFont typeface="Arial" panose="020B0604020202020204" pitchFamily="34" charset="0"/>
              <a:buChar char="•"/>
            </a:pPr>
            <a:r>
              <a:rPr lang="en-US" sz="1600" dirty="0"/>
              <a:t>noise,</a:t>
            </a:r>
          </a:p>
          <a:p>
            <a:pPr lvl="2">
              <a:buFont typeface="Arial" panose="020B0604020202020204" pitchFamily="34" charset="0"/>
              <a:buChar char="•"/>
            </a:pPr>
            <a:r>
              <a:rPr lang="en-US" sz="1600" dirty="0"/>
              <a:t>adversarial inputs,</a:t>
            </a:r>
          </a:p>
          <a:p>
            <a:pPr lvl="2">
              <a:buFont typeface="Arial" panose="020B0604020202020204" pitchFamily="34" charset="0"/>
              <a:buChar char="•"/>
            </a:pPr>
            <a:r>
              <a:rPr lang="en-US" sz="1600" dirty="0"/>
              <a:t>distribution shift,</a:t>
            </a:r>
          </a:p>
          <a:p>
            <a:pPr lvl="2">
              <a:buFont typeface="Arial" panose="020B0604020202020204" pitchFamily="34" charset="0"/>
              <a:buChar char="•"/>
            </a:pPr>
            <a:r>
              <a:rPr lang="en-US" sz="1600" dirty="0"/>
              <a:t>missing data,</a:t>
            </a:r>
          </a:p>
          <a:p>
            <a:pPr lvl="2">
              <a:buFont typeface="Arial" panose="020B0604020202020204" pitchFamily="34" charset="0"/>
              <a:buChar char="•"/>
            </a:pPr>
            <a:r>
              <a:rPr lang="en-US" sz="1600" dirty="0"/>
              <a:t>real-world distortions.</a:t>
            </a:r>
          </a:p>
          <a:p>
            <a:r>
              <a:rPr lang="en-US" sz="2400" b="1" dirty="0"/>
              <a:t>Why It Matters</a:t>
            </a:r>
          </a:p>
          <a:p>
            <a:pPr lvl="1"/>
            <a:r>
              <a:rPr lang="en-US" sz="1800" dirty="0"/>
              <a:t>The operational measure (“test accuracy”) </a:t>
            </a:r>
            <a:r>
              <a:rPr lang="en-US" sz="1800" b="1" dirty="0"/>
              <a:t>fails to capture the real construct</a:t>
            </a:r>
            <a:r>
              <a:rPr lang="en-US" sz="1800" dirty="0"/>
              <a:t> (“robustness”), invalidating the claim.</a:t>
            </a:r>
          </a:p>
        </p:txBody>
      </p:sp>
      <p:sp>
        <p:nvSpPr>
          <p:cNvPr id="3" name="Title 2">
            <a:extLst>
              <a:ext uri="{FF2B5EF4-FFF2-40B4-BE49-F238E27FC236}">
                <a16:creationId xmlns:a16="http://schemas.microsoft.com/office/drawing/2014/main" id="{FADA1EB8-C464-4396-B08C-12063581DD6C}"/>
              </a:ext>
            </a:extLst>
          </p:cNvPr>
          <p:cNvSpPr>
            <a:spLocks noGrp="1"/>
          </p:cNvSpPr>
          <p:nvPr>
            <p:ph type="title"/>
          </p:nvPr>
        </p:nvSpPr>
        <p:spPr/>
        <p:txBody>
          <a:bodyPr>
            <a:noAutofit/>
          </a:bodyPr>
          <a:lstStyle/>
          <a:p>
            <a:r>
              <a:rPr lang="en-US" sz="3200" dirty="0"/>
              <a:t>Example - Using Benchmark Accuracy as a Measure of “Model Robustness”</a:t>
            </a:r>
          </a:p>
        </p:txBody>
      </p:sp>
    </p:spTree>
    <p:extLst>
      <p:ext uri="{BB962C8B-B14F-4D97-AF65-F5344CB8AC3E}">
        <p14:creationId xmlns:p14="http://schemas.microsoft.com/office/powerpoint/2010/main" val="3792158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80773D5-22D2-4B3A-A716-98FE1AC613FE}"/>
              </a:ext>
            </a:extLst>
          </p:cNvPr>
          <p:cNvSpPr>
            <a:spLocks noGrp="1"/>
          </p:cNvSpPr>
          <p:nvPr>
            <p:ph idx="1"/>
          </p:nvPr>
        </p:nvSpPr>
        <p:spPr/>
        <p:txBody>
          <a:bodyPr/>
          <a:lstStyle/>
          <a:p>
            <a:r>
              <a:rPr lang="en-US" sz="2400" b="1" dirty="0"/>
              <a:t>Scenario</a:t>
            </a:r>
          </a:p>
          <a:p>
            <a:pPr lvl="1"/>
            <a:r>
              <a:rPr lang="en-US" sz="1800" dirty="0"/>
              <a:t>A study compares two user interfaces and claims to measure </a:t>
            </a:r>
            <a:r>
              <a:rPr lang="en-US" sz="1800" i="1" dirty="0"/>
              <a:t>usability</a:t>
            </a:r>
            <a:r>
              <a:rPr lang="en-US" sz="1800" dirty="0"/>
              <a:t>.</a:t>
            </a:r>
            <a:br>
              <a:rPr lang="en-US" sz="1800" dirty="0"/>
            </a:br>
            <a:r>
              <a:rPr lang="en-US" sz="1800" dirty="0"/>
              <a:t>The only metric collected is </a:t>
            </a:r>
            <a:r>
              <a:rPr lang="en-US" sz="1800" b="1" dirty="0"/>
              <a:t>time to complete a task</a:t>
            </a:r>
            <a:r>
              <a:rPr lang="en-US" sz="1800" dirty="0"/>
              <a:t>.</a:t>
            </a:r>
          </a:p>
          <a:p>
            <a:r>
              <a:rPr lang="en-US" sz="2400" b="1" dirty="0"/>
              <a:t>Threat to Construct Validity</a:t>
            </a:r>
          </a:p>
          <a:p>
            <a:pPr lvl="1"/>
            <a:r>
              <a:rPr lang="en-US" sz="1800" dirty="0"/>
              <a:t>Usability is a </a:t>
            </a:r>
            <a:r>
              <a:rPr lang="en-US" sz="1800" b="1" dirty="0"/>
              <a:t>multidimensional construct</a:t>
            </a:r>
            <a:r>
              <a:rPr lang="en-US" sz="1800" dirty="0"/>
              <a:t> that includes:</a:t>
            </a:r>
          </a:p>
          <a:p>
            <a:pPr lvl="2">
              <a:buFont typeface="Arial" panose="020B0604020202020204" pitchFamily="34" charset="0"/>
              <a:buChar char="•"/>
            </a:pPr>
            <a:r>
              <a:rPr lang="en-US" sz="1600" dirty="0"/>
              <a:t>satisfaction,</a:t>
            </a:r>
          </a:p>
          <a:p>
            <a:pPr lvl="2">
              <a:buFont typeface="Arial" panose="020B0604020202020204" pitchFamily="34" charset="0"/>
              <a:buChar char="•"/>
            </a:pPr>
            <a:r>
              <a:rPr lang="en-US" sz="1600" dirty="0"/>
              <a:t>learnability,</a:t>
            </a:r>
          </a:p>
          <a:p>
            <a:pPr lvl="2">
              <a:buFont typeface="Arial" panose="020B0604020202020204" pitchFamily="34" charset="0"/>
              <a:buChar char="•"/>
            </a:pPr>
            <a:r>
              <a:rPr lang="en-US" sz="1600" dirty="0"/>
              <a:t>error rate,</a:t>
            </a:r>
          </a:p>
          <a:p>
            <a:pPr lvl="2">
              <a:buFont typeface="Arial" panose="020B0604020202020204" pitchFamily="34" charset="0"/>
              <a:buChar char="•"/>
            </a:pPr>
            <a:r>
              <a:rPr lang="en-US" sz="1600" dirty="0"/>
              <a:t>cognitive load,</a:t>
            </a:r>
          </a:p>
          <a:p>
            <a:pPr lvl="2">
              <a:buFont typeface="Arial" panose="020B0604020202020204" pitchFamily="34" charset="0"/>
              <a:buChar char="•"/>
            </a:pPr>
            <a:r>
              <a:rPr lang="en-US" sz="1600" dirty="0"/>
              <a:t>user preference, </a:t>
            </a:r>
            <a:r>
              <a:rPr lang="en-US" sz="1600" dirty="0" err="1"/>
              <a:t>etc</a:t>
            </a:r>
            <a:endParaRPr lang="en-US" sz="1600" dirty="0"/>
          </a:p>
          <a:p>
            <a:pPr lvl="1"/>
            <a:r>
              <a:rPr lang="en-US" sz="1800" dirty="0"/>
              <a:t>Completion time captures only </a:t>
            </a:r>
            <a:r>
              <a:rPr lang="en-US" sz="1800" i="1" dirty="0">
                <a:solidFill>
                  <a:srgbClr val="3333FF"/>
                </a:solidFill>
              </a:rPr>
              <a:t>efficiency</a:t>
            </a:r>
            <a:r>
              <a:rPr lang="en-US" sz="1800" dirty="0"/>
              <a:t>, </a:t>
            </a:r>
            <a:r>
              <a:rPr lang="en-US" sz="1800" dirty="0">
                <a:solidFill>
                  <a:srgbClr val="3333FF"/>
                </a:solidFill>
              </a:rPr>
              <a:t>not usability as a whole</a:t>
            </a:r>
            <a:r>
              <a:rPr lang="en-US" sz="1800" dirty="0"/>
              <a:t>.</a:t>
            </a:r>
          </a:p>
          <a:p>
            <a:r>
              <a:rPr lang="en-US" sz="2400" b="1" dirty="0"/>
              <a:t>Why It Matters</a:t>
            </a:r>
          </a:p>
          <a:p>
            <a:pPr lvl="1"/>
            <a:r>
              <a:rPr lang="en-US" sz="1800" dirty="0"/>
              <a:t>A system could be fast but frustrating, confusing, or error-prone — yet the study would wrongly conclude it has “better usability.”</a:t>
            </a:r>
          </a:p>
          <a:p>
            <a:endParaRPr lang="en-US" sz="2400" dirty="0"/>
          </a:p>
        </p:txBody>
      </p:sp>
      <p:sp>
        <p:nvSpPr>
          <p:cNvPr id="3" name="Title 2">
            <a:extLst>
              <a:ext uri="{FF2B5EF4-FFF2-40B4-BE49-F238E27FC236}">
                <a16:creationId xmlns:a16="http://schemas.microsoft.com/office/drawing/2014/main" id="{E4F3E8D8-45F5-444E-A0F9-037E9FBE97F9}"/>
              </a:ext>
            </a:extLst>
          </p:cNvPr>
          <p:cNvSpPr>
            <a:spLocks noGrp="1"/>
          </p:cNvSpPr>
          <p:nvPr>
            <p:ph type="title"/>
          </p:nvPr>
        </p:nvSpPr>
        <p:spPr/>
        <p:txBody>
          <a:bodyPr>
            <a:noAutofit/>
          </a:bodyPr>
          <a:lstStyle/>
          <a:p>
            <a:r>
              <a:rPr lang="en-US" sz="3200" dirty="0"/>
              <a:t>Example - Measuring “Usability” by Recording Only Task Completion Time</a:t>
            </a:r>
          </a:p>
        </p:txBody>
      </p:sp>
    </p:spTree>
    <p:extLst>
      <p:ext uri="{BB962C8B-B14F-4D97-AF65-F5344CB8AC3E}">
        <p14:creationId xmlns:p14="http://schemas.microsoft.com/office/powerpoint/2010/main" val="23192237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n-US" sz="2400" dirty="0"/>
              <a:t>This aspect of validity is of concern when causal relations are examined. </a:t>
            </a:r>
          </a:p>
          <a:p>
            <a:r>
              <a:rPr lang="en-US" sz="2400" dirty="0"/>
              <a:t>When the researcher is investigating whether one factor affects an investigated factor there is a risk that the investigated factor is also affected by a third factor. </a:t>
            </a:r>
          </a:p>
          <a:p>
            <a:r>
              <a:rPr lang="en-US" sz="2400" dirty="0"/>
              <a:t>If the researcher is not aware of the third factor and/or does not know to what extent it affects the investigated factor, there is a threat to the internal validity.</a:t>
            </a:r>
          </a:p>
          <a:p>
            <a:pPr lvl="1"/>
            <a:r>
              <a:rPr lang="en-US" sz="2400" dirty="0"/>
              <a:t>E.g. relation of link capacity to humidity</a:t>
            </a:r>
          </a:p>
          <a:p>
            <a:pPr lvl="2"/>
            <a:r>
              <a:rPr lang="en-US" sz="1800" dirty="0"/>
              <a:t>Need to keep temperature (the third factor/variable) constant</a:t>
            </a:r>
          </a:p>
          <a:p>
            <a:r>
              <a:rPr lang="en-US" sz="2400" dirty="0">
                <a:solidFill>
                  <a:srgbClr val="0070C0"/>
                </a:solidFill>
              </a:rPr>
              <a:t>Internal validity concerns whether changes in the </a:t>
            </a:r>
            <a:r>
              <a:rPr lang="en-US" sz="2400" b="1" dirty="0">
                <a:solidFill>
                  <a:srgbClr val="0070C0"/>
                </a:solidFill>
              </a:rPr>
              <a:t>dependent variable</a:t>
            </a:r>
            <a:r>
              <a:rPr lang="en-US" sz="2400" dirty="0">
                <a:solidFill>
                  <a:srgbClr val="0070C0"/>
                </a:solidFill>
              </a:rPr>
              <a:t> are truly caused by the independent variable, rather than by uncontrolled or confounding factors.</a:t>
            </a:r>
            <a:endParaRPr lang="el-GR" sz="2400" dirty="0">
              <a:solidFill>
                <a:srgbClr val="0070C0"/>
              </a:solidFill>
            </a:endParaRPr>
          </a:p>
        </p:txBody>
      </p:sp>
      <p:sp>
        <p:nvSpPr>
          <p:cNvPr id="3" name="Τίτλος 2"/>
          <p:cNvSpPr>
            <a:spLocks noGrp="1"/>
          </p:cNvSpPr>
          <p:nvPr>
            <p:ph type="title"/>
          </p:nvPr>
        </p:nvSpPr>
        <p:spPr/>
        <p:txBody>
          <a:bodyPr/>
          <a:lstStyle/>
          <a:p>
            <a:r>
              <a:rPr lang="en-US" dirty="0"/>
              <a:t>Internal validity</a:t>
            </a:r>
            <a:endParaRPr lang="el-GR" dirty="0"/>
          </a:p>
        </p:txBody>
      </p:sp>
    </p:spTree>
    <p:extLst>
      <p:ext uri="{BB962C8B-B14F-4D97-AF65-F5344CB8AC3E}">
        <p14:creationId xmlns:p14="http://schemas.microsoft.com/office/powerpoint/2010/main" val="2854376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DE70E4A-AFD3-4F1C-B16B-58507980B356}"/>
              </a:ext>
            </a:extLst>
          </p:cNvPr>
          <p:cNvSpPr>
            <a:spLocks noGrp="1"/>
          </p:cNvSpPr>
          <p:nvPr>
            <p:ph idx="1"/>
          </p:nvPr>
        </p:nvSpPr>
        <p:spPr/>
        <p:txBody>
          <a:bodyPr/>
          <a:lstStyle/>
          <a:p>
            <a:r>
              <a:rPr lang="en-US" sz="2400" dirty="0"/>
              <a:t>Scenario</a:t>
            </a:r>
          </a:p>
          <a:p>
            <a:pPr lvl="1"/>
            <a:r>
              <a:rPr lang="en-US" sz="1800" dirty="0"/>
              <a:t>A researcher evaluates a new scheduling algorithm and compares its performance to existing approaches. They run all algorithms on a shared HPC cluster.</a:t>
            </a:r>
          </a:p>
          <a:p>
            <a:r>
              <a:rPr lang="en-US" sz="2400" dirty="0"/>
              <a:t>Threat</a:t>
            </a:r>
          </a:p>
          <a:p>
            <a:pPr lvl="1"/>
            <a:r>
              <a:rPr lang="en-US" sz="1800" b="1" dirty="0"/>
              <a:t>Uncontrolled system load</a:t>
            </a:r>
            <a:r>
              <a:rPr lang="en-US" sz="1800" dirty="0"/>
              <a:t> (e.g., other users’ jobs, background processes) influences runtime measurements.</a:t>
            </a:r>
          </a:p>
          <a:p>
            <a:r>
              <a:rPr lang="en-US" sz="2400" dirty="0"/>
              <a:t>Why It Threatens Internal Validity</a:t>
            </a:r>
          </a:p>
          <a:p>
            <a:pPr lvl="1"/>
            <a:r>
              <a:rPr lang="en-US" sz="1800" dirty="0"/>
              <a:t>Performance differences may be caused by </a:t>
            </a:r>
            <a:r>
              <a:rPr lang="en-US" sz="1800" b="1" dirty="0"/>
              <a:t>machine load variance</a:t>
            </a:r>
            <a:r>
              <a:rPr lang="en-US" sz="1800" dirty="0"/>
              <a:t>, not by the algorithm itself. Therefore, the causal claim “algorithm A is faster than B” becomes invalid.</a:t>
            </a:r>
          </a:p>
          <a:p>
            <a:r>
              <a:rPr lang="en-US" sz="2400" dirty="0"/>
              <a:t>How to Mitigate</a:t>
            </a:r>
          </a:p>
          <a:p>
            <a:pPr lvl="1">
              <a:buFont typeface="Arial" panose="020B0604020202020204" pitchFamily="34" charset="0"/>
              <a:buChar char="•"/>
            </a:pPr>
            <a:r>
              <a:rPr lang="en-US" sz="1800" dirty="0"/>
              <a:t>Use </a:t>
            </a:r>
            <a:r>
              <a:rPr lang="en-US" sz="1800" b="1" dirty="0"/>
              <a:t>controlled, isolated environments</a:t>
            </a:r>
            <a:r>
              <a:rPr lang="en-US" sz="1800" dirty="0"/>
              <a:t> (e.g., containers, bare-metal nodes).</a:t>
            </a:r>
          </a:p>
          <a:p>
            <a:pPr lvl="1">
              <a:buFont typeface="Arial" panose="020B0604020202020204" pitchFamily="34" charset="0"/>
              <a:buChar char="•"/>
            </a:pPr>
            <a:r>
              <a:rPr lang="en-US" sz="1800" dirty="0"/>
              <a:t>Repeat trials many times.</a:t>
            </a:r>
          </a:p>
          <a:p>
            <a:pPr lvl="1">
              <a:buFont typeface="Arial" panose="020B0604020202020204" pitchFamily="34" charset="0"/>
              <a:buChar char="•"/>
            </a:pPr>
            <a:r>
              <a:rPr lang="en-US" sz="1800" dirty="0"/>
              <a:t>Monitor CPU, memory, and I/O during experiments.</a:t>
            </a:r>
          </a:p>
          <a:p>
            <a:endParaRPr lang="en-US" sz="2400" dirty="0"/>
          </a:p>
        </p:txBody>
      </p:sp>
      <p:sp>
        <p:nvSpPr>
          <p:cNvPr id="3" name="Title 2">
            <a:extLst>
              <a:ext uri="{FF2B5EF4-FFF2-40B4-BE49-F238E27FC236}">
                <a16:creationId xmlns:a16="http://schemas.microsoft.com/office/drawing/2014/main" id="{39158EF5-0D5D-44CB-AB2E-AB19B3FBFF2F}"/>
              </a:ext>
            </a:extLst>
          </p:cNvPr>
          <p:cNvSpPr>
            <a:spLocks noGrp="1"/>
          </p:cNvSpPr>
          <p:nvPr>
            <p:ph type="title"/>
          </p:nvPr>
        </p:nvSpPr>
        <p:spPr/>
        <p:txBody>
          <a:bodyPr>
            <a:noAutofit/>
          </a:bodyPr>
          <a:lstStyle/>
          <a:p>
            <a:r>
              <a:rPr lang="en-US" sz="3200" dirty="0"/>
              <a:t>Example - Algorithm Performance Comparison → </a:t>
            </a:r>
            <a:r>
              <a:rPr lang="en-US" sz="3200" i="1" dirty="0"/>
              <a:t>Confounding Variables</a:t>
            </a:r>
            <a:endParaRPr lang="en-US" sz="3200" dirty="0"/>
          </a:p>
        </p:txBody>
      </p:sp>
    </p:spTree>
    <p:extLst>
      <p:ext uri="{BB962C8B-B14F-4D97-AF65-F5344CB8AC3E}">
        <p14:creationId xmlns:p14="http://schemas.microsoft.com/office/powerpoint/2010/main" val="29919939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0F424B2-222E-4D57-B5CA-0C32BFF5BEA1}"/>
              </a:ext>
            </a:extLst>
          </p:cNvPr>
          <p:cNvSpPr>
            <a:spLocks noGrp="1"/>
          </p:cNvSpPr>
          <p:nvPr>
            <p:ph idx="1"/>
          </p:nvPr>
        </p:nvSpPr>
        <p:spPr/>
        <p:txBody>
          <a:bodyPr/>
          <a:lstStyle/>
          <a:p>
            <a:r>
              <a:rPr lang="en-US" sz="2400" dirty="0"/>
              <a:t>Scenario</a:t>
            </a:r>
          </a:p>
          <a:p>
            <a:pPr lvl="1"/>
            <a:r>
              <a:rPr lang="en-US" sz="1800" dirty="0"/>
              <a:t>A new code-analysis tool is tested for effectiveness in finding bugs. Two groups of developers are assigned to use:</a:t>
            </a:r>
            <a:br>
              <a:rPr lang="en-US" sz="1800" dirty="0"/>
            </a:br>
            <a:r>
              <a:rPr lang="en-US" sz="1800" dirty="0"/>
              <a:t>Group 1 → the new tool  &amp; Group 2 → the existing tool</a:t>
            </a:r>
          </a:p>
          <a:p>
            <a:r>
              <a:rPr lang="en-US" sz="2400" dirty="0"/>
              <a:t>Threat</a:t>
            </a:r>
          </a:p>
          <a:p>
            <a:pPr lvl="1"/>
            <a:r>
              <a:rPr lang="en-US" sz="1800" dirty="0"/>
              <a:t>If the groups differ in prior experience (e.g., Group 1 has senior developers, Group 2 has novices), tool effectiveness will be confounded with </a:t>
            </a:r>
            <a:r>
              <a:rPr lang="en-US" sz="1800" b="1" dirty="0"/>
              <a:t>participant expertise</a:t>
            </a:r>
            <a:r>
              <a:rPr lang="en-US" sz="1800" dirty="0"/>
              <a:t>.</a:t>
            </a:r>
          </a:p>
          <a:p>
            <a:r>
              <a:rPr lang="en-US" sz="2400" dirty="0"/>
              <a:t>Why It Threatens Internal Validity</a:t>
            </a:r>
          </a:p>
          <a:p>
            <a:pPr lvl="1"/>
            <a:r>
              <a:rPr lang="en-US" sz="1800" dirty="0"/>
              <a:t>The study might conclude that the tool is better, when in fact </a:t>
            </a:r>
            <a:r>
              <a:rPr lang="en-US" sz="1800" b="1" dirty="0"/>
              <a:t>the developers’ skills—not the tool—caused the difference</a:t>
            </a:r>
            <a:r>
              <a:rPr lang="en-US" sz="1800" dirty="0"/>
              <a:t>.</a:t>
            </a:r>
          </a:p>
          <a:p>
            <a:r>
              <a:rPr lang="en-US" sz="2400" dirty="0"/>
              <a:t>How to Mitigate</a:t>
            </a:r>
          </a:p>
          <a:p>
            <a:pPr lvl="1">
              <a:buFont typeface="Arial" panose="020B0604020202020204" pitchFamily="34" charset="0"/>
              <a:buChar char="•"/>
            </a:pPr>
            <a:r>
              <a:rPr lang="en-US" sz="1800" dirty="0"/>
              <a:t>Use </a:t>
            </a:r>
            <a:r>
              <a:rPr lang="en-US" sz="1800" b="1" dirty="0"/>
              <a:t>random assignment</a:t>
            </a:r>
            <a:r>
              <a:rPr lang="en-US" sz="1800" dirty="0"/>
              <a:t>.</a:t>
            </a:r>
          </a:p>
          <a:p>
            <a:pPr lvl="1">
              <a:buFont typeface="Arial" panose="020B0604020202020204" pitchFamily="34" charset="0"/>
              <a:buChar char="•"/>
            </a:pPr>
            <a:r>
              <a:rPr lang="en-US" sz="1800" dirty="0"/>
              <a:t>Balance groups on key characteristics (e.g., programming experience).</a:t>
            </a:r>
          </a:p>
          <a:p>
            <a:pPr lvl="1">
              <a:buFont typeface="Arial" panose="020B0604020202020204" pitchFamily="34" charset="0"/>
              <a:buChar char="•"/>
            </a:pPr>
            <a:r>
              <a:rPr lang="en-US" sz="1800" dirty="0">
                <a:solidFill>
                  <a:srgbClr val="0070C0"/>
                </a:solidFill>
              </a:rPr>
              <a:t>Use within-subject designs when feasible (a more complex topic)</a:t>
            </a:r>
          </a:p>
          <a:p>
            <a:endParaRPr lang="en-US" sz="2400" dirty="0"/>
          </a:p>
        </p:txBody>
      </p:sp>
      <p:sp>
        <p:nvSpPr>
          <p:cNvPr id="3" name="Title 2">
            <a:extLst>
              <a:ext uri="{FF2B5EF4-FFF2-40B4-BE49-F238E27FC236}">
                <a16:creationId xmlns:a16="http://schemas.microsoft.com/office/drawing/2014/main" id="{E489305D-C83B-4626-8860-27AD834FC580}"/>
              </a:ext>
            </a:extLst>
          </p:cNvPr>
          <p:cNvSpPr>
            <a:spLocks noGrp="1"/>
          </p:cNvSpPr>
          <p:nvPr>
            <p:ph type="title"/>
          </p:nvPr>
        </p:nvSpPr>
        <p:spPr/>
        <p:txBody>
          <a:bodyPr>
            <a:noAutofit/>
          </a:bodyPr>
          <a:lstStyle/>
          <a:p>
            <a:r>
              <a:rPr lang="en-US" sz="3200" dirty="0"/>
              <a:t>Example - Software Engineering Tool Evaluation → Selection Bias</a:t>
            </a:r>
          </a:p>
        </p:txBody>
      </p:sp>
    </p:spTree>
    <p:extLst>
      <p:ext uri="{BB962C8B-B14F-4D97-AF65-F5344CB8AC3E}">
        <p14:creationId xmlns:p14="http://schemas.microsoft.com/office/powerpoint/2010/main" val="17600966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032AB0-6293-482B-9DD4-637C1CB9D2D3}"/>
              </a:ext>
            </a:extLst>
          </p:cNvPr>
          <p:cNvSpPr>
            <a:spLocks noGrp="1"/>
          </p:cNvSpPr>
          <p:nvPr>
            <p:ph idx="1"/>
          </p:nvPr>
        </p:nvSpPr>
        <p:spPr/>
        <p:txBody>
          <a:bodyPr/>
          <a:lstStyle/>
          <a:p>
            <a:r>
              <a:rPr lang="en-US" sz="2400" b="1" dirty="0"/>
              <a:t>Scenario</a:t>
            </a:r>
          </a:p>
          <a:p>
            <a:pPr lvl="1"/>
            <a:r>
              <a:rPr lang="en-US" sz="2000" dirty="0"/>
              <a:t>A team tests a machine learning model for anomaly detection on streaming data collected over two weeks.</a:t>
            </a:r>
            <a:br>
              <a:rPr lang="en-US" sz="2000" dirty="0"/>
            </a:br>
            <a:r>
              <a:rPr lang="en-US" sz="2000" dirty="0"/>
              <a:t>Week 1 → Baseline model &amp; Week 2 → Improved model</a:t>
            </a:r>
          </a:p>
          <a:p>
            <a:r>
              <a:rPr lang="en-US" sz="2400" b="1" dirty="0"/>
              <a:t>Threat</a:t>
            </a:r>
          </a:p>
          <a:p>
            <a:pPr lvl="1"/>
            <a:r>
              <a:rPr lang="en-US" sz="2000" dirty="0"/>
              <a:t>Unexpected external changes occur between weeks (sensor failures, network congestion, new traffic patterns).</a:t>
            </a:r>
          </a:p>
          <a:p>
            <a:r>
              <a:rPr lang="en-US" sz="2400" b="1" dirty="0"/>
              <a:t>Why It Threatens Internal Validity</a:t>
            </a:r>
          </a:p>
          <a:p>
            <a:pPr lvl="1"/>
            <a:r>
              <a:rPr lang="en-US" sz="2000" dirty="0"/>
              <a:t>Observed improvements (or declines) might be due to </a:t>
            </a:r>
            <a:r>
              <a:rPr lang="en-US" sz="2000" b="1" dirty="0"/>
              <a:t>changes in data distribution</a:t>
            </a:r>
            <a:r>
              <a:rPr lang="en-US" sz="2000" dirty="0"/>
              <a:t>, not the model itself.</a:t>
            </a:r>
          </a:p>
          <a:p>
            <a:r>
              <a:rPr lang="en-US" sz="2400" b="1" dirty="0"/>
              <a:t>How to Mitigate</a:t>
            </a:r>
          </a:p>
          <a:p>
            <a:pPr lvl="1">
              <a:buFont typeface="Arial" panose="020B0604020202020204" pitchFamily="34" charset="0"/>
              <a:buChar char="•"/>
            </a:pPr>
            <a:r>
              <a:rPr lang="en-US" sz="2000" dirty="0"/>
              <a:t>Use randomized or interleaved A/B testing.</a:t>
            </a:r>
          </a:p>
          <a:p>
            <a:pPr lvl="1">
              <a:buFont typeface="Arial" panose="020B0604020202020204" pitchFamily="34" charset="0"/>
              <a:buChar char="•"/>
            </a:pPr>
            <a:r>
              <a:rPr lang="en-US" sz="2000" dirty="0"/>
              <a:t>Replay the </a:t>
            </a:r>
            <a:r>
              <a:rPr lang="en-US" sz="2000" i="1" dirty="0"/>
              <a:t>same</a:t>
            </a:r>
            <a:r>
              <a:rPr lang="en-US" sz="2000" dirty="0"/>
              <a:t> datasets to each model when possible.</a:t>
            </a:r>
          </a:p>
          <a:p>
            <a:pPr lvl="1">
              <a:buFont typeface="Arial" panose="020B0604020202020204" pitchFamily="34" charset="0"/>
              <a:buChar char="•"/>
            </a:pPr>
            <a:r>
              <a:rPr lang="en-US" sz="2000" dirty="0"/>
              <a:t>Control environmental factors affecting data.</a:t>
            </a:r>
          </a:p>
          <a:p>
            <a:endParaRPr lang="en-US" sz="2400" dirty="0"/>
          </a:p>
        </p:txBody>
      </p:sp>
      <p:sp>
        <p:nvSpPr>
          <p:cNvPr id="3" name="Title 2">
            <a:extLst>
              <a:ext uri="{FF2B5EF4-FFF2-40B4-BE49-F238E27FC236}">
                <a16:creationId xmlns:a16="http://schemas.microsoft.com/office/drawing/2014/main" id="{49A0C297-3566-452C-A488-1C8F85C610EE}"/>
              </a:ext>
            </a:extLst>
          </p:cNvPr>
          <p:cNvSpPr>
            <a:spLocks noGrp="1"/>
          </p:cNvSpPr>
          <p:nvPr>
            <p:ph type="title"/>
          </p:nvPr>
        </p:nvSpPr>
        <p:spPr/>
        <p:txBody>
          <a:bodyPr>
            <a:noAutofit/>
          </a:bodyPr>
          <a:lstStyle/>
          <a:p>
            <a:r>
              <a:rPr lang="en-US" sz="3200" dirty="0"/>
              <a:t>Example - Machine Learning Model Evaluation → </a:t>
            </a:r>
            <a:r>
              <a:rPr lang="en-US" sz="3200" i="1" dirty="0"/>
              <a:t>History Effects</a:t>
            </a:r>
            <a:endParaRPr lang="en-US" sz="3200" dirty="0"/>
          </a:p>
        </p:txBody>
      </p:sp>
    </p:spTree>
    <p:extLst>
      <p:ext uri="{BB962C8B-B14F-4D97-AF65-F5344CB8AC3E}">
        <p14:creationId xmlns:p14="http://schemas.microsoft.com/office/powerpoint/2010/main" val="2669569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4346446-9162-4459-A656-A0F25B29331D}"/>
              </a:ext>
            </a:extLst>
          </p:cNvPr>
          <p:cNvSpPr>
            <a:spLocks noGrp="1"/>
          </p:cNvSpPr>
          <p:nvPr>
            <p:ph idx="1"/>
          </p:nvPr>
        </p:nvSpPr>
        <p:spPr/>
        <p:txBody>
          <a:bodyPr/>
          <a:lstStyle/>
          <a:p>
            <a:r>
              <a:rPr lang="en-US" sz="2400" dirty="0"/>
              <a:t>Scenario</a:t>
            </a:r>
          </a:p>
          <a:p>
            <a:pPr lvl="1"/>
            <a:r>
              <a:rPr lang="en-US" sz="2000" dirty="0"/>
              <a:t>Evaluating a new routing protocol in long-running simulations.</a:t>
            </a:r>
          </a:p>
          <a:p>
            <a:r>
              <a:rPr lang="en-US" sz="2400" dirty="0"/>
              <a:t>Threat</a:t>
            </a:r>
          </a:p>
          <a:p>
            <a:pPr lvl="1"/>
            <a:r>
              <a:rPr lang="en-US" sz="2000" dirty="0"/>
              <a:t>As simulations run longer, </a:t>
            </a:r>
            <a:r>
              <a:rPr lang="en-US" sz="2000" b="1" dirty="0"/>
              <a:t>caching, warming-up, or memory fragmentation</a:t>
            </a:r>
            <a:r>
              <a:rPr lang="en-US" sz="2000" dirty="0"/>
              <a:t> gradually affect throughput.</a:t>
            </a:r>
          </a:p>
          <a:p>
            <a:r>
              <a:rPr lang="en-US" sz="2400" dirty="0"/>
              <a:t>Why It Threatens Internal Validity</a:t>
            </a:r>
          </a:p>
          <a:p>
            <a:pPr lvl="1"/>
            <a:r>
              <a:rPr lang="en-US" sz="2000" dirty="0"/>
              <a:t>Performance drift arises due to </a:t>
            </a:r>
            <a:r>
              <a:rPr lang="en-US" sz="2000" b="1" dirty="0"/>
              <a:t>system maturation</a:t>
            </a:r>
            <a:r>
              <a:rPr lang="en-US" sz="2000" dirty="0"/>
              <a:t>, not the protocol design.</a:t>
            </a:r>
          </a:p>
          <a:p>
            <a:r>
              <a:rPr lang="en-US" sz="2400" dirty="0"/>
              <a:t>How to Mitigate</a:t>
            </a:r>
          </a:p>
          <a:p>
            <a:pPr lvl="1">
              <a:buFont typeface="Arial" panose="020B0604020202020204" pitchFamily="34" charset="0"/>
              <a:buChar char="•"/>
            </a:pPr>
            <a:r>
              <a:rPr lang="en-US" sz="2000" dirty="0"/>
              <a:t>Restart systems before each trial.</a:t>
            </a:r>
          </a:p>
          <a:p>
            <a:pPr lvl="1">
              <a:buFont typeface="Arial" panose="020B0604020202020204" pitchFamily="34" charset="0"/>
              <a:buChar char="•"/>
            </a:pPr>
            <a:r>
              <a:rPr lang="en-US" sz="2000" dirty="0"/>
              <a:t>Use multiple short controlled runs instead of one long run.</a:t>
            </a:r>
          </a:p>
          <a:p>
            <a:pPr lvl="1">
              <a:buFont typeface="Arial" panose="020B0604020202020204" pitchFamily="34" charset="0"/>
              <a:buChar char="•"/>
            </a:pPr>
            <a:r>
              <a:rPr lang="en-US" sz="2000" dirty="0"/>
              <a:t>Monitor resource usage over time.</a:t>
            </a:r>
          </a:p>
          <a:p>
            <a:endParaRPr lang="en-US" sz="2400" dirty="0"/>
          </a:p>
        </p:txBody>
      </p:sp>
      <p:sp>
        <p:nvSpPr>
          <p:cNvPr id="3" name="Title 2">
            <a:extLst>
              <a:ext uri="{FF2B5EF4-FFF2-40B4-BE49-F238E27FC236}">
                <a16:creationId xmlns:a16="http://schemas.microsoft.com/office/drawing/2014/main" id="{F6F12981-FD60-4FCE-AD55-FEF12A73BB6A}"/>
              </a:ext>
            </a:extLst>
          </p:cNvPr>
          <p:cNvSpPr>
            <a:spLocks noGrp="1"/>
          </p:cNvSpPr>
          <p:nvPr>
            <p:ph type="title"/>
          </p:nvPr>
        </p:nvSpPr>
        <p:spPr/>
        <p:txBody>
          <a:bodyPr>
            <a:noAutofit/>
          </a:bodyPr>
          <a:lstStyle/>
          <a:p>
            <a:r>
              <a:rPr lang="en-US" sz="3200" dirty="0"/>
              <a:t>Example - Network Protocol Experiment → </a:t>
            </a:r>
            <a:r>
              <a:rPr lang="en-US" sz="3200" i="1" dirty="0"/>
              <a:t>Maturation Effects</a:t>
            </a:r>
            <a:endParaRPr lang="en-US" sz="3200" dirty="0"/>
          </a:p>
        </p:txBody>
      </p:sp>
    </p:spTree>
    <p:extLst>
      <p:ext uri="{BB962C8B-B14F-4D97-AF65-F5344CB8AC3E}">
        <p14:creationId xmlns:p14="http://schemas.microsoft.com/office/powerpoint/2010/main" val="16259674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b="1" dirty="0"/>
              <a:t>3. External validity</a:t>
            </a:r>
          </a:p>
          <a:p>
            <a:pPr lvl="1"/>
            <a:r>
              <a:rPr lang="en-US" sz="2000" i="1" dirty="0"/>
              <a:t>To what extent can the findings be generalized ?</a:t>
            </a:r>
          </a:p>
          <a:p>
            <a:pPr lvl="1"/>
            <a:r>
              <a:rPr lang="en-US" sz="2000" dirty="0"/>
              <a:t>Does it apply to other languages ? other sizes ? other domains ?</a:t>
            </a:r>
          </a:p>
          <a:p>
            <a:pPr lvl="1"/>
            <a:r>
              <a:rPr lang="en-US" sz="2000" dirty="0"/>
              <a:t>Background &amp; education of participants</a:t>
            </a:r>
          </a:p>
          <a:p>
            <a:pPr lvl="1"/>
            <a:r>
              <a:rPr lang="en-US" sz="2000" dirty="0"/>
              <a:t>Simplicity &amp; scale of the team</a:t>
            </a:r>
          </a:p>
          <a:p>
            <a:pPr lvl="2"/>
            <a:r>
              <a:rPr lang="en-US" sz="1600" dirty="0"/>
              <a:t>+ small teams &amp; flexible roles vs. large organizations &amp; fixed roles</a:t>
            </a:r>
          </a:p>
          <a:p>
            <a:r>
              <a:rPr lang="en-US" sz="2800" b="1" dirty="0"/>
              <a:t>4. Reliability</a:t>
            </a:r>
          </a:p>
          <a:p>
            <a:pPr lvl="1"/>
            <a:r>
              <a:rPr lang="en-US" sz="2000" i="1" dirty="0"/>
              <a:t>To what extent is the data and the analysis dependent on the researcher (the instruments, …)?</a:t>
            </a:r>
          </a:p>
          <a:p>
            <a:pPr lvl="1"/>
            <a:r>
              <a:rPr lang="en-US" sz="2000" dirty="0"/>
              <a:t>How did you cope with bugs in the tool, the instrument ?</a:t>
            </a:r>
          </a:p>
          <a:p>
            <a:pPr lvl="1"/>
            <a:r>
              <a:rPr lang="en-US" sz="2000" dirty="0"/>
              <a:t>Classification: if others were to classify, would they obtain the same ?</a:t>
            </a:r>
          </a:p>
        </p:txBody>
      </p:sp>
      <p:sp>
        <p:nvSpPr>
          <p:cNvPr id="3" name="Title 2"/>
          <p:cNvSpPr>
            <a:spLocks noGrp="1"/>
          </p:cNvSpPr>
          <p:nvPr>
            <p:ph type="title"/>
          </p:nvPr>
        </p:nvSpPr>
        <p:spPr/>
        <p:txBody>
          <a:bodyPr/>
          <a:lstStyle/>
          <a:p>
            <a:r>
              <a:rPr lang="en-US" dirty="0"/>
              <a:t>Threats to validity — Examples (2/2)</a:t>
            </a:r>
          </a:p>
        </p:txBody>
      </p:sp>
    </p:spTree>
    <p:extLst>
      <p:ext uri="{BB962C8B-B14F-4D97-AF65-F5344CB8AC3E}">
        <p14:creationId xmlns:p14="http://schemas.microsoft.com/office/powerpoint/2010/main" val="19673547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n-US" sz="2400" dirty="0"/>
              <a:t>This aspect of validity is concerned with to what extent it is possible to </a:t>
            </a:r>
            <a:r>
              <a:rPr lang="en-US" sz="2400" dirty="0">
                <a:solidFill>
                  <a:srgbClr val="7030A0"/>
                </a:solidFill>
              </a:rPr>
              <a:t>generalize the findings</a:t>
            </a:r>
            <a:r>
              <a:rPr lang="en-US" sz="2400" dirty="0"/>
              <a:t>, and to what extent the findings are of interest to other people outside the investigated case. </a:t>
            </a:r>
          </a:p>
          <a:p>
            <a:r>
              <a:rPr lang="en-US" sz="2400" dirty="0"/>
              <a:t>During analysis of external validity, the researcher tries to analyze to what extent the </a:t>
            </a:r>
            <a:r>
              <a:rPr lang="en-US" sz="2400" dirty="0">
                <a:solidFill>
                  <a:srgbClr val="7030A0"/>
                </a:solidFill>
              </a:rPr>
              <a:t>findings are of relevance for other cases</a:t>
            </a:r>
            <a:r>
              <a:rPr lang="en-US" sz="2400" dirty="0"/>
              <a:t>. </a:t>
            </a:r>
          </a:p>
          <a:p>
            <a:r>
              <a:rPr lang="en-US" sz="2400" dirty="0"/>
              <a:t>External validity concerns </a:t>
            </a:r>
            <a:r>
              <a:rPr lang="en-US" sz="2400" dirty="0">
                <a:solidFill>
                  <a:srgbClr val="7030A0"/>
                </a:solidFill>
              </a:rPr>
              <a:t>whether research findings generalize beyond the specific conditions of the study</a:t>
            </a:r>
            <a:r>
              <a:rPr lang="en-US" sz="2400" dirty="0"/>
              <a:t>—to other systems, populations, datasets, contexts, or environments.</a:t>
            </a:r>
          </a:p>
        </p:txBody>
      </p:sp>
      <p:sp>
        <p:nvSpPr>
          <p:cNvPr id="3" name="Τίτλος 2"/>
          <p:cNvSpPr>
            <a:spLocks noGrp="1"/>
          </p:cNvSpPr>
          <p:nvPr>
            <p:ph type="title"/>
          </p:nvPr>
        </p:nvSpPr>
        <p:spPr/>
        <p:txBody>
          <a:bodyPr/>
          <a:lstStyle/>
          <a:p>
            <a:r>
              <a:rPr lang="en-US" dirty="0"/>
              <a:t>External validity</a:t>
            </a:r>
            <a:endParaRPr lang="el-GR" dirty="0"/>
          </a:p>
        </p:txBody>
      </p:sp>
    </p:spTree>
    <p:extLst>
      <p:ext uri="{BB962C8B-B14F-4D97-AF65-F5344CB8AC3E}">
        <p14:creationId xmlns:p14="http://schemas.microsoft.com/office/powerpoint/2010/main" val="2056638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412776"/>
            <a:ext cx="8229600" cy="4248472"/>
          </a:xfrm>
        </p:spPr>
        <p:txBody>
          <a:bodyPr/>
          <a:lstStyle/>
          <a:p>
            <a:r>
              <a:rPr lang="en-US" sz="2200" dirty="0"/>
              <a:t>Due to the large influence that external factors have on researchers and their studies, Prof Ioannidis has dedicated much of his career to exposing the unreliability of scientific studies. </a:t>
            </a:r>
          </a:p>
          <a:p>
            <a:r>
              <a:rPr lang="en-US" sz="2200" dirty="0"/>
              <a:t>He declared that “</a:t>
            </a:r>
            <a:r>
              <a:rPr lang="en-US" sz="2200" dirty="0">
                <a:solidFill>
                  <a:srgbClr val="7030A0"/>
                </a:solidFill>
              </a:rPr>
              <a:t>much of what biomedical researchers conclude in published studies - conclusions that doctors keep in mind when they prescribe antibiotics or blood-pressure medication, or when they advise us to consume more fiber or less meat, or when they recommend surgery for heart disease or back pain - is misleading, exaggerated, and often flat-out wrong. He charges that as much as 90 % of the published medical information that doctors rely on is flawed.”</a:t>
            </a:r>
            <a:endParaRPr lang="en-US" sz="2200" dirty="0"/>
          </a:p>
        </p:txBody>
      </p:sp>
      <p:sp>
        <p:nvSpPr>
          <p:cNvPr id="5" name="Title 4"/>
          <p:cNvSpPr>
            <a:spLocks noGrp="1"/>
          </p:cNvSpPr>
          <p:nvPr>
            <p:ph type="title"/>
          </p:nvPr>
        </p:nvSpPr>
        <p:spPr/>
        <p:txBody>
          <a:bodyPr/>
          <a:lstStyle/>
          <a:p>
            <a:r>
              <a:rPr lang="en-US" dirty="0"/>
              <a:t>Validity of Research </a:t>
            </a:r>
          </a:p>
        </p:txBody>
      </p:sp>
      <p:sp>
        <p:nvSpPr>
          <p:cNvPr id="7" name="TextBox 6"/>
          <p:cNvSpPr txBox="1"/>
          <p:nvPr/>
        </p:nvSpPr>
        <p:spPr>
          <a:xfrm>
            <a:off x="457200" y="5949280"/>
            <a:ext cx="8229600" cy="646331"/>
          </a:xfrm>
          <a:prstGeom prst="rect">
            <a:avLst/>
          </a:prstGeom>
          <a:solidFill>
            <a:schemeClr val="bg1">
              <a:lumMod val="95000"/>
            </a:schemeClr>
          </a:solidFill>
        </p:spPr>
        <p:txBody>
          <a:bodyPr wrap="square" rtlCol="0">
            <a:spAutoFit/>
          </a:bodyPr>
          <a:lstStyle/>
          <a:p>
            <a:r>
              <a:rPr lang="en-US" dirty="0"/>
              <a:t>* Ioannidis, J. “Why Most Published Research Findings are False.” </a:t>
            </a:r>
            <a:r>
              <a:rPr lang="en-US" u="sng" dirty="0" err="1"/>
              <a:t>PLoS</a:t>
            </a:r>
            <a:r>
              <a:rPr lang="en-US" u="sng" dirty="0"/>
              <a:t> Medicine</a:t>
            </a:r>
            <a:r>
              <a:rPr lang="en-US" dirty="0"/>
              <a:t>. </a:t>
            </a:r>
          </a:p>
          <a:p>
            <a:r>
              <a:rPr lang="en-US" dirty="0"/>
              <a:t>2.8 (2005), Accessed on 29 October 2018. </a:t>
            </a:r>
          </a:p>
        </p:txBody>
      </p:sp>
    </p:spTree>
    <p:extLst>
      <p:ext uri="{BB962C8B-B14F-4D97-AF65-F5344CB8AC3E}">
        <p14:creationId xmlns:p14="http://schemas.microsoft.com/office/powerpoint/2010/main" val="41689571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49B1AA-4B80-43F3-BE0A-D2ECF8BDBA39}"/>
              </a:ext>
            </a:extLst>
          </p:cNvPr>
          <p:cNvSpPr>
            <a:spLocks noGrp="1"/>
          </p:cNvSpPr>
          <p:nvPr>
            <p:ph idx="1"/>
          </p:nvPr>
        </p:nvSpPr>
        <p:spPr/>
        <p:txBody>
          <a:bodyPr/>
          <a:lstStyle/>
          <a:p>
            <a:r>
              <a:rPr lang="en-US" sz="2400" b="1" dirty="0"/>
              <a:t>Scenario</a:t>
            </a:r>
          </a:p>
          <a:p>
            <a:pPr lvl="1"/>
            <a:r>
              <a:rPr lang="en-US" sz="2000" dirty="0"/>
              <a:t>A study evaluates a new debugging tool using undergraduate participants or </a:t>
            </a:r>
            <a:r>
              <a:rPr lang="en-US" sz="2000" dirty="0" err="1"/>
              <a:t>crowdworkers</a:t>
            </a:r>
            <a:r>
              <a:rPr lang="en-US" sz="2000" dirty="0"/>
              <a:t> from online platforms.</a:t>
            </a:r>
          </a:p>
          <a:p>
            <a:r>
              <a:rPr lang="en-US" sz="2400" b="1" dirty="0"/>
              <a:t>Threat to External Validity</a:t>
            </a:r>
          </a:p>
          <a:p>
            <a:pPr lvl="1"/>
            <a:r>
              <a:rPr lang="en-US" sz="2000" dirty="0"/>
              <a:t>The participants </a:t>
            </a:r>
            <a:r>
              <a:rPr lang="en-US" sz="2000" dirty="0">
                <a:solidFill>
                  <a:srgbClr val="0070C0"/>
                </a:solidFill>
              </a:rPr>
              <a:t>do not represent </a:t>
            </a:r>
            <a:r>
              <a:rPr lang="en-US" sz="2000" dirty="0"/>
              <a:t>the intended user population (e.g., experienced professional developers).</a:t>
            </a:r>
          </a:p>
          <a:p>
            <a:r>
              <a:rPr lang="en-US" sz="2400" b="1" dirty="0"/>
              <a:t>Why It Matters</a:t>
            </a:r>
          </a:p>
          <a:p>
            <a:pPr lvl="1"/>
            <a:r>
              <a:rPr lang="en-US" sz="2000" dirty="0"/>
              <a:t>Beginners may:</a:t>
            </a:r>
          </a:p>
          <a:p>
            <a:pPr lvl="2">
              <a:buFont typeface="Arial" panose="020B0604020202020204" pitchFamily="34" charset="0"/>
              <a:buChar char="•"/>
            </a:pPr>
            <a:r>
              <a:rPr lang="en-US" sz="1600" dirty="0"/>
              <a:t>struggle more,</a:t>
            </a:r>
          </a:p>
          <a:p>
            <a:pPr lvl="2">
              <a:buFont typeface="Arial" panose="020B0604020202020204" pitchFamily="34" charset="0"/>
              <a:buChar char="•"/>
            </a:pPr>
            <a:r>
              <a:rPr lang="en-US" sz="1600" dirty="0"/>
              <a:t>rely more on UI cues,</a:t>
            </a:r>
          </a:p>
          <a:p>
            <a:pPr lvl="2">
              <a:buFont typeface="Arial" panose="020B0604020202020204" pitchFamily="34" charset="0"/>
              <a:buChar char="•"/>
            </a:pPr>
            <a:r>
              <a:rPr lang="en-US" sz="1600" dirty="0"/>
              <a:t>have different debugging strategies,</a:t>
            </a:r>
            <a:br>
              <a:rPr lang="en-US" sz="1600" dirty="0"/>
            </a:br>
            <a:r>
              <a:rPr lang="en-US" sz="1600" dirty="0"/>
              <a:t>leading to results that do not generalize to experts.</a:t>
            </a:r>
          </a:p>
          <a:p>
            <a:pPr marL="0" indent="0">
              <a:buNone/>
            </a:pPr>
            <a:endParaRPr lang="en-US" sz="2400" dirty="0"/>
          </a:p>
        </p:txBody>
      </p:sp>
      <p:sp>
        <p:nvSpPr>
          <p:cNvPr id="3" name="Title 2">
            <a:extLst>
              <a:ext uri="{FF2B5EF4-FFF2-40B4-BE49-F238E27FC236}">
                <a16:creationId xmlns:a16="http://schemas.microsoft.com/office/drawing/2014/main" id="{8386833C-2396-4CFA-89C9-7B6E1D104019}"/>
              </a:ext>
            </a:extLst>
          </p:cNvPr>
          <p:cNvSpPr>
            <a:spLocks noGrp="1"/>
          </p:cNvSpPr>
          <p:nvPr>
            <p:ph type="title"/>
          </p:nvPr>
        </p:nvSpPr>
        <p:spPr/>
        <p:txBody>
          <a:bodyPr>
            <a:noAutofit/>
          </a:bodyPr>
          <a:lstStyle/>
          <a:p>
            <a:r>
              <a:rPr lang="en-US" sz="3200" dirty="0"/>
              <a:t>Example - Software Engineering Tools Evaluation → </a:t>
            </a:r>
            <a:r>
              <a:rPr lang="en-US" sz="3200" i="1" dirty="0"/>
              <a:t>Population Validity</a:t>
            </a:r>
            <a:endParaRPr lang="en-US" sz="3200" dirty="0"/>
          </a:p>
        </p:txBody>
      </p:sp>
    </p:spTree>
    <p:extLst>
      <p:ext uri="{BB962C8B-B14F-4D97-AF65-F5344CB8AC3E}">
        <p14:creationId xmlns:p14="http://schemas.microsoft.com/office/powerpoint/2010/main" val="1957703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102B706-4FE2-437E-BA84-B42F6513C72A}"/>
              </a:ext>
            </a:extLst>
          </p:cNvPr>
          <p:cNvSpPr>
            <a:spLocks noGrp="1"/>
          </p:cNvSpPr>
          <p:nvPr>
            <p:ph idx="1"/>
          </p:nvPr>
        </p:nvSpPr>
        <p:spPr/>
        <p:txBody>
          <a:bodyPr/>
          <a:lstStyle/>
          <a:p>
            <a:r>
              <a:rPr lang="en-US" sz="2400" b="1" dirty="0"/>
              <a:t>Scenario</a:t>
            </a:r>
          </a:p>
          <a:p>
            <a:pPr lvl="1"/>
            <a:r>
              <a:rPr lang="en-US" sz="1800" dirty="0"/>
              <a:t>A researcher trains a computer-vision model on a well-curated benchmark dataset (e.g., CIFAR-10, ImageNet) and reports high accuracy.</a:t>
            </a:r>
          </a:p>
          <a:p>
            <a:r>
              <a:rPr lang="en-US" sz="2400" b="1" dirty="0"/>
              <a:t>Threat to External Validity</a:t>
            </a:r>
          </a:p>
          <a:p>
            <a:pPr lvl="1"/>
            <a:r>
              <a:rPr lang="en-US" sz="1800" dirty="0"/>
              <a:t>The dataset does </a:t>
            </a:r>
            <a:r>
              <a:rPr lang="en-US" sz="1800" i="1" dirty="0"/>
              <a:t>not</a:t>
            </a:r>
            <a:r>
              <a:rPr lang="en-US" sz="1800" dirty="0"/>
              <a:t> reflect real-world conditions—noise levels, lighting variation, camera differences, domain shifts.</a:t>
            </a:r>
          </a:p>
          <a:p>
            <a:r>
              <a:rPr lang="en-US" sz="2400" b="1" dirty="0"/>
              <a:t>Why It Matters</a:t>
            </a:r>
          </a:p>
          <a:p>
            <a:pPr lvl="1"/>
            <a:r>
              <a:rPr lang="en-US" sz="1800" dirty="0"/>
              <a:t>The model’s high performance may </a:t>
            </a:r>
            <a:r>
              <a:rPr lang="en-US" sz="1800" dirty="0">
                <a:solidFill>
                  <a:srgbClr val="0070C0"/>
                </a:solidFill>
              </a:rPr>
              <a:t>fail to generalize </a:t>
            </a:r>
            <a:r>
              <a:rPr lang="en-US" sz="1800" dirty="0"/>
              <a:t>to deployment environments such as:</a:t>
            </a:r>
          </a:p>
          <a:p>
            <a:pPr lvl="2">
              <a:buFont typeface="Arial" panose="020B0604020202020204" pitchFamily="34" charset="0"/>
              <a:buChar char="•"/>
            </a:pPr>
            <a:r>
              <a:rPr lang="en-US" sz="1400" dirty="0"/>
              <a:t>industrial inspection images,</a:t>
            </a:r>
          </a:p>
          <a:p>
            <a:pPr lvl="2">
              <a:buFont typeface="Arial" panose="020B0604020202020204" pitchFamily="34" charset="0"/>
              <a:buChar char="•"/>
            </a:pPr>
            <a:r>
              <a:rPr lang="en-US" sz="1400" dirty="0"/>
              <a:t>medical imaging devices,</a:t>
            </a:r>
          </a:p>
          <a:p>
            <a:pPr lvl="2">
              <a:buFont typeface="Arial" panose="020B0604020202020204" pitchFamily="34" charset="0"/>
              <a:buChar char="•"/>
            </a:pPr>
            <a:r>
              <a:rPr lang="en-US" sz="1400" dirty="0"/>
              <a:t>embedded camera systems.</a:t>
            </a:r>
          </a:p>
          <a:p>
            <a:r>
              <a:rPr lang="en-US" sz="2400" b="1" dirty="0"/>
              <a:t>Example</a:t>
            </a:r>
          </a:p>
          <a:p>
            <a:pPr lvl="1"/>
            <a:r>
              <a:rPr lang="en-US" sz="1800" dirty="0"/>
              <a:t>A model that works well on benchmark </a:t>
            </a:r>
            <a:r>
              <a:rPr lang="en-US" sz="1800" dirty="0">
                <a:solidFill>
                  <a:srgbClr val="0070C0"/>
                </a:solidFill>
              </a:rPr>
              <a:t>traffic-sign</a:t>
            </a:r>
            <a:r>
              <a:rPr lang="en-US" sz="1800" dirty="0"/>
              <a:t> datasets may fail in </a:t>
            </a:r>
            <a:r>
              <a:rPr lang="en-US" sz="1800" dirty="0">
                <a:solidFill>
                  <a:srgbClr val="0070C0"/>
                </a:solidFill>
              </a:rPr>
              <a:t>rain, night-time, or low-resolution dashcam footage</a:t>
            </a:r>
            <a:r>
              <a:rPr lang="en-US" sz="1800" dirty="0"/>
              <a:t>.</a:t>
            </a:r>
          </a:p>
          <a:p>
            <a:endParaRPr lang="en-US" sz="2400" dirty="0"/>
          </a:p>
        </p:txBody>
      </p:sp>
      <p:sp>
        <p:nvSpPr>
          <p:cNvPr id="3" name="Title 2">
            <a:extLst>
              <a:ext uri="{FF2B5EF4-FFF2-40B4-BE49-F238E27FC236}">
                <a16:creationId xmlns:a16="http://schemas.microsoft.com/office/drawing/2014/main" id="{F43DEE01-520A-498B-885A-9725437FC279}"/>
              </a:ext>
            </a:extLst>
          </p:cNvPr>
          <p:cNvSpPr>
            <a:spLocks noGrp="1"/>
          </p:cNvSpPr>
          <p:nvPr>
            <p:ph type="title"/>
          </p:nvPr>
        </p:nvSpPr>
        <p:spPr/>
        <p:txBody>
          <a:bodyPr>
            <a:noAutofit/>
          </a:bodyPr>
          <a:lstStyle/>
          <a:p>
            <a:r>
              <a:rPr lang="en-US" sz="3200" dirty="0"/>
              <a:t>Example - Machine Learning Model Benchmarking → </a:t>
            </a:r>
            <a:r>
              <a:rPr lang="en-US" sz="3200" i="1" dirty="0"/>
              <a:t>Dataset Generalizability</a:t>
            </a:r>
            <a:endParaRPr lang="en-US" sz="3200" dirty="0"/>
          </a:p>
        </p:txBody>
      </p:sp>
    </p:spTree>
    <p:extLst>
      <p:ext uri="{BB962C8B-B14F-4D97-AF65-F5344CB8AC3E}">
        <p14:creationId xmlns:p14="http://schemas.microsoft.com/office/powerpoint/2010/main" val="32208725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A354777-61D6-4C70-8F3B-D1E9D34E421A}"/>
              </a:ext>
            </a:extLst>
          </p:cNvPr>
          <p:cNvSpPr>
            <a:spLocks noGrp="1"/>
          </p:cNvSpPr>
          <p:nvPr>
            <p:ph idx="1"/>
          </p:nvPr>
        </p:nvSpPr>
        <p:spPr/>
        <p:txBody>
          <a:bodyPr/>
          <a:lstStyle/>
          <a:p>
            <a:r>
              <a:rPr lang="en-US" sz="2800" b="1" dirty="0"/>
              <a:t>Scenario</a:t>
            </a:r>
          </a:p>
          <a:p>
            <a:pPr lvl="1"/>
            <a:r>
              <a:rPr lang="en-US" sz="2400" dirty="0"/>
              <a:t>An intrusion-detection model is evaluated using known attack patterns from a public dataset (e.g., KDD, CIC-IDS).</a:t>
            </a:r>
          </a:p>
          <a:p>
            <a:r>
              <a:rPr lang="en-US" sz="2800" b="1" dirty="0"/>
              <a:t>Threat to External Validity</a:t>
            </a:r>
          </a:p>
          <a:p>
            <a:pPr lvl="1"/>
            <a:r>
              <a:rPr lang="en-US" sz="2400" dirty="0"/>
              <a:t>The dataset includes outdated attack types and does not evolve like real adversaries.</a:t>
            </a:r>
          </a:p>
          <a:p>
            <a:r>
              <a:rPr lang="en-US" sz="2800" b="1" dirty="0"/>
              <a:t>Why It Matters</a:t>
            </a:r>
          </a:p>
          <a:p>
            <a:pPr lvl="1"/>
            <a:r>
              <a:rPr lang="en-US" sz="2400" dirty="0"/>
              <a:t>Findings may not generalize to modern, adaptive attackers, making the solution ineffective in deployment.</a:t>
            </a:r>
          </a:p>
          <a:p>
            <a:endParaRPr lang="en-US" sz="2800" dirty="0"/>
          </a:p>
        </p:txBody>
      </p:sp>
      <p:sp>
        <p:nvSpPr>
          <p:cNvPr id="3" name="Title 2">
            <a:extLst>
              <a:ext uri="{FF2B5EF4-FFF2-40B4-BE49-F238E27FC236}">
                <a16:creationId xmlns:a16="http://schemas.microsoft.com/office/drawing/2014/main" id="{4E2CEFCC-E204-484C-A962-9AAD9C409F30}"/>
              </a:ext>
            </a:extLst>
          </p:cNvPr>
          <p:cNvSpPr>
            <a:spLocks noGrp="1"/>
          </p:cNvSpPr>
          <p:nvPr>
            <p:ph type="title"/>
          </p:nvPr>
        </p:nvSpPr>
        <p:spPr/>
        <p:txBody>
          <a:bodyPr>
            <a:noAutofit/>
          </a:bodyPr>
          <a:lstStyle/>
          <a:p>
            <a:r>
              <a:rPr lang="en-US" sz="3200" dirty="0"/>
              <a:t>Example - Cybersecurity Experiments → </a:t>
            </a:r>
            <a:r>
              <a:rPr lang="en-US" sz="3200" i="1" dirty="0"/>
              <a:t>Threat Model Generalizability</a:t>
            </a:r>
            <a:endParaRPr lang="en-US" sz="3200" dirty="0"/>
          </a:p>
        </p:txBody>
      </p:sp>
    </p:spTree>
    <p:extLst>
      <p:ext uri="{BB962C8B-B14F-4D97-AF65-F5344CB8AC3E}">
        <p14:creationId xmlns:p14="http://schemas.microsoft.com/office/powerpoint/2010/main" val="31002966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CC1C54E-752D-4B9B-AED0-FC04DCCCF725}"/>
              </a:ext>
            </a:extLst>
          </p:cNvPr>
          <p:cNvSpPr>
            <a:spLocks noGrp="1"/>
          </p:cNvSpPr>
          <p:nvPr>
            <p:ph idx="1"/>
          </p:nvPr>
        </p:nvSpPr>
        <p:spPr/>
        <p:txBody>
          <a:bodyPr/>
          <a:lstStyle/>
          <a:p>
            <a:r>
              <a:rPr lang="en-US" sz="2400" b="1" dirty="0"/>
              <a:t>Scenario</a:t>
            </a:r>
          </a:p>
          <a:p>
            <a:pPr lvl="1"/>
            <a:r>
              <a:rPr lang="en-US" sz="2000" dirty="0"/>
              <a:t>A routing protocol is tested in a network simulator (NS-3, </a:t>
            </a:r>
            <a:r>
              <a:rPr lang="en-US" sz="2000" dirty="0" err="1"/>
              <a:t>OMNet</a:t>
            </a:r>
            <a:r>
              <a:rPr lang="en-US" sz="2000" dirty="0"/>
              <a:t>++, Mininet) using simplified topologies and uniform link qualities.</a:t>
            </a:r>
          </a:p>
          <a:p>
            <a:r>
              <a:rPr lang="en-US" sz="2400" b="1" dirty="0"/>
              <a:t>Threat to External Validity</a:t>
            </a:r>
          </a:p>
          <a:p>
            <a:pPr lvl="1"/>
            <a:r>
              <a:rPr lang="en-US" sz="2000" dirty="0"/>
              <a:t>Simulated networks often omit:</a:t>
            </a:r>
          </a:p>
          <a:p>
            <a:pPr lvl="2">
              <a:buFont typeface="Arial" panose="020B0604020202020204" pitchFamily="34" charset="0"/>
              <a:buChar char="•"/>
            </a:pPr>
            <a:r>
              <a:rPr lang="en-US" sz="1600" dirty="0"/>
              <a:t>physical interference,</a:t>
            </a:r>
          </a:p>
          <a:p>
            <a:pPr lvl="2">
              <a:buFont typeface="Arial" panose="020B0604020202020204" pitchFamily="34" charset="0"/>
              <a:buChar char="•"/>
            </a:pPr>
            <a:r>
              <a:rPr lang="en-US" sz="1600" dirty="0"/>
              <a:t>real wireless contention,</a:t>
            </a:r>
          </a:p>
          <a:p>
            <a:pPr lvl="2">
              <a:buFont typeface="Arial" panose="020B0604020202020204" pitchFamily="34" charset="0"/>
              <a:buChar char="•"/>
            </a:pPr>
            <a:r>
              <a:rPr lang="en-US" sz="1600" dirty="0"/>
              <a:t>asymmetric links,</a:t>
            </a:r>
          </a:p>
          <a:p>
            <a:pPr lvl="2">
              <a:buFont typeface="Arial" panose="020B0604020202020204" pitchFamily="34" charset="0"/>
              <a:buChar char="•"/>
            </a:pPr>
            <a:r>
              <a:rPr lang="en-US" sz="1600" dirty="0"/>
              <a:t>packet corruption due to hardware issues.</a:t>
            </a:r>
          </a:p>
          <a:p>
            <a:r>
              <a:rPr lang="en-US" sz="2400" b="1" dirty="0"/>
              <a:t>Why It Matters</a:t>
            </a:r>
          </a:p>
          <a:p>
            <a:pPr lvl="1"/>
            <a:r>
              <a:rPr lang="en-US" sz="2000" dirty="0"/>
              <a:t>A protocol that looks robust in simulation might fail in </a:t>
            </a:r>
            <a:r>
              <a:rPr lang="en-US" sz="2000" dirty="0">
                <a:solidFill>
                  <a:srgbClr val="0070C0"/>
                </a:solidFill>
              </a:rPr>
              <a:t>real mobile, wireless, or IoT environments.</a:t>
            </a:r>
          </a:p>
          <a:p>
            <a:endParaRPr lang="en-US" sz="2400" dirty="0"/>
          </a:p>
        </p:txBody>
      </p:sp>
      <p:sp>
        <p:nvSpPr>
          <p:cNvPr id="3" name="Title 2">
            <a:extLst>
              <a:ext uri="{FF2B5EF4-FFF2-40B4-BE49-F238E27FC236}">
                <a16:creationId xmlns:a16="http://schemas.microsoft.com/office/drawing/2014/main" id="{039B062E-CEAB-44CA-BA12-B22A4C488ED3}"/>
              </a:ext>
            </a:extLst>
          </p:cNvPr>
          <p:cNvSpPr>
            <a:spLocks noGrp="1"/>
          </p:cNvSpPr>
          <p:nvPr>
            <p:ph type="title"/>
          </p:nvPr>
        </p:nvSpPr>
        <p:spPr/>
        <p:txBody>
          <a:bodyPr>
            <a:noAutofit/>
          </a:bodyPr>
          <a:lstStyle/>
          <a:p>
            <a:r>
              <a:rPr lang="en-US" sz="3200" dirty="0"/>
              <a:t>Example - Network Protocol Simulations → </a:t>
            </a:r>
            <a:r>
              <a:rPr lang="en-US" sz="3200" i="1" dirty="0"/>
              <a:t>Setting Generalizability</a:t>
            </a:r>
            <a:endParaRPr lang="en-US" sz="3200" dirty="0"/>
          </a:p>
        </p:txBody>
      </p:sp>
    </p:spTree>
    <p:extLst>
      <p:ext uri="{BB962C8B-B14F-4D97-AF65-F5344CB8AC3E}">
        <p14:creationId xmlns:p14="http://schemas.microsoft.com/office/powerpoint/2010/main" val="5996450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n-US" sz="2400" dirty="0"/>
              <a:t>This aspect is concerned with: </a:t>
            </a:r>
            <a:br>
              <a:rPr lang="en-US" sz="2400" dirty="0"/>
            </a:br>
            <a:r>
              <a:rPr lang="en-US" sz="2400" dirty="0">
                <a:solidFill>
                  <a:srgbClr val="0066FF"/>
                </a:solidFill>
              </a:rPr>
              <a:t>to what extent the data and the analysis are dependent on the specific researchers? </a:t>
            </a:r>
          </a:p>
          <a:p>
            <a:r>
              <a:rPr lang="en-US" sz="2400" dirty="0"/>
              <a:t>Hypothetically, if another researcher later on conducted the same study, the result should be the same. </a:t>
            </a:r>
          </a:p>
          <a:p>
            <a:r>
              <a:rPr lang="en-US" sz="2400" dirty="0"/>
              <a:t>Threats to this aspect of validity is, for example, if it is not clear </a:t>
            </a:r>
            <a:r>
              <a:rPr lang="en-US" sz="2400" dirty="0">
                <a:solidFill>
                  <a:srgbClr val="0066FF"/>
                </a:solidFill>
              </a:rPr>
              <a:t>how to code collected data </a:t>
            </a:r>
            <a:r>
              <a:rPr lang="en-US" sz="2400" dirty="0"/>
              <a:t>or if questionnaires or interview questions are unclear.</a:t>
            </a:r>
          </a:p>
          <a:p>
            <a:endParaRPr lang="en-US" sz="2400" dirty="0"/>
          </a:p>
          <a:p>
            <a:r>
              <a:rPr lang="en-US" sz="2400" dirty="0"/>
              <a:t>In general, Reliability deals with how stable, repeatable, and dependable a measurement or instrument is.</a:t>
            </a:r>
            <a:endParaRPr lang="el-GR" sz="2400" dirty="0"/>
          </a:p>
        </p:txBody>
      </p:sp>
      <p:sp>
        <p:nvSpPr>
          <p:cNvPr id="3" name="Τίτλος 2"/>
          <p:cNvSpPr>
            <a:spLocks noGrp="1"/>
          </p:cNvSpPr>
          <p:nvPr>
            <p:ph type="title"/>
          </p:nvPr>
        </p:nvSpPr>
        <p:spPr/>
        <p:txBody>
          <a:bodyPr/>
          <a:lstStyle/>
          <a:p>
            <a:r>
              <a:rPr lang="en-US" dirty="0"/>
              <a:t>Reliability</a:t>
            </a:r>
            <a:endParaRPr lang="el-GR" dirty="0"/>
          </a:p>
        </p:txBody>
      </p:sp>
    </p:spTree>
    <p:extLst>
      <p:ext uri="{BB962C8B-B14F-4D97-AF65-F5344CB8AC3E}">
        <p14:creationId xmlns:p14="http://schemas.microsoft.com/office/powerpoint/2010/main" val="19975439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3EF2283-96DA-4DB6-8098-6E1A4F306DAE}"/>
              </a:ext>
            </a:extLst>
          </p:cNvPr>
          <p:cNvSpPr>
            <a:spLocks noGrp="1"/>
          </p:cNvSpPr>
          <p:nvPr>
            <p:ph idx="1"/>
          </p:nvPr>
        </p:nvSpPr>
        <p:spPr/>
        <p:txBody>
          <a:bodyPr/>
          <a:lstStyle/>
          <a:p>
            <a:r>
              <a:rPr lang="en-US" sz="2000" b="1" dirty="0"/>
              <a:t>Scenario</a:t>
            </a:r>
          </a:p>
          <a:p>
            <a:pPr lvl="1"/>
            <a:r>
              <a:rPr lang="en-US" sz="1600" dirty="0"/>
              <a:t>A researcher evaluates the execution time of a sorting algorithm.</a:t>
            </a:r>
          </a:p>
          <a:p>
            <a:pPr lvl="1"/>
            <a:r>
              <a:rPr lang="en-US" sz="1600" dirty="0"/>
              <a:t>They run the algorithm </a:t>
            </a:r>
            <a:r>
              <a:rPr lang="en-US" sz="1600" b="1" dirty="0"/>
              <a:t>multiple times on the same machine</a:t>
            </a:r>
            <a:r>
              <a:rPr lang="en-US" sz="1600" dirty="0"/>
              <a:t> using the same input dataset.</a:t>
            </a:r>
          </a:p>
          <a:p>
            <a:r>
              <a:rPr lang="en-US" sz="2000" b="1" dirty="0"/>
              <a:t>Reliability Issue</a:t>
            </a:r>
          </a:p>
          <a:p>
            <a:pPr lvl="1"/>
            <a:r>
              <a:rPr lang="en-US" sz="1600" dirty="0"/>
              <a:t>If runtime varies dramatically between runs because of OS scheduling, background processes, or thermal throttling, then the </a:t>
            </a:r>
            <a:r>
              <a:rPr lang="en-US" sz="1600" b="1" dirty="0"/>
              <a:t>measurement instrument (performance test)</a:t>
            </a:r>
            <a:r>
              <a:rPr lang="en-US" sz="1600" dirty="0"/>
              <a:t> has poor reliability.</a:t>
            </a:r>
          </a:p>
          <a:p>
            <a:r>
              <a:rPr lang="en-US" sz="2000" b="1" dirty="0"/>
              <a:t>Why It Matters</a:t>
            </a:r>
          </a:p>
          <a:p>
            <a:pPr lvl="1"/>
            <a:r>
              <a:rPr lang="en-US" sz="1600" dirty="0"/>
              <a:t>Low test–retest reliability means the researcher cannot confidently attribute performance differences to algorithmic improvements — the measurement isn't stable.</a:t>
            </a:r>
          </a:p>
          <a:p>
            <a:r>
              <a:rPr lang="en-US" sz="2000" b="1" dirty="0"/>
              <a:t>How to Improve</a:t>
            </a:r>
          </a:p>
          <a:p>
            <a:pPr lvl="1">
              <a:buFont typeface="Arial" panose="020B0604020202020204" pitchFamily="34" charset="0"/>
              <a:buChar char="•"/>
            </a:pPr>
            <a:r>
              <a:rPr lang="en-US" sz="1600" dirty="0"/>
              <a:t>Use isolated or containerized environments.</a:t>
            </a:r>
          </a:p>
          <a:p>
            <a:pPr lvl="1">
              <a:buFont typeface="Arial" panose="020B0604020202020204" pitchFamily="34" charset="0"/>
              <a:buChar char="•"/>
            </a:pPr>
            <a:r>
              <a:rPr lang="en-US" sz="1600" dirty="0"/>
              <a:t>Repeat measurements and compute variance.</a:t>
            </a:r>
          </a:p>
          <a:p>
            <a:pPr lvl="1">
              <a:buFont typeface="Arial" panose="020B0604020202020204" pitchFamily="34" charset="0"/>
              <a:buChar char="•"/>
            </a:pPr>
            <a:r>
              <a:rPr lang="en-US" sz="1600" dirty="0"/>
              <a:t>Disable power-saving or dynamic frequency scaling.</a:t>
            </a:r>
          </a:p>
        </p:txBody>
      </p:sp>
      <p:sp>
        <p:nvSpPr>
          <p:cNvPr id="3" name="Title 2">
            <a:extLst>
              <a:ext uri="{FF2B5EF4-FFF2-40B4-BE49-F238E27FC236}">
                <a16:creationId xmlns:a16="http://schemas.microsoft.com/office/drawing/2014/main" id="{F2A58DE0-3087-46E5-B1BA-539B022CCBF6}"/>
              </a:ext>
            </a:extLst>
          </p:cNvPr>
          <p:cNvSpPr>
            <a:spLocks noGrp="1"/>
          </p:cNvSpPr>
          <p:nvPr>
            <p:ph type="title"/>
          </p:nvPr>
        </p:nvSpPr>
        <p:spPr/>
        <p:txBody>
          <a:bodyPr>
            <a:noAutofit/>
          </a:bodyPr>
          <a:lstStyle/>
          <a:p>
            <a:r>
              <a:rPr lang="en-US" sz="3200" dirty="0"/>
              <a:t>Example - Measuring Software Performance (Test–Retest Reliability)</a:t>
            </a:r>
          </a:p>
        </p:txBody>
      </p:sp>
    </p:spTree>
    <p:extLst>
      <p:ext uri="{BB962C8B-B14F-4D97-AF65-F5344CB8AC3E}">
        <p14:creationId xmlns:p14="http://schemas.microsoft.com/office/powerpoint/2010/main" val="9127451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8320BE0-7A78-44B4-9D50-0E439C76F482}"/>
              </a:ext>
            </a:extLst>
          </p:cNvPr>
          <p:cNvSpPr>
            <a:spLocks noGrp="1"/>
          </p:cNvSpPr>
          <p:nvPr>
            <p:ph idx="1"/>
          </p:nvPr>
        </p:nvSpPr>
        <p:spPr/>
        <p:txBody>
          <a:bodyPr/>
          <a:lstStyle/>
          <a:p>
            <a:r>
              <a:rPr lang="en-US" sz="2000" b="1" dirty="0"/>
              <a:t>Scenario</a:t>
            </a:r>
          </a:p>
          <a:p>
            <a:pPr lvl="1"/>
            <a:r>
              <a:rPr lang="en-US" sz="1600" dirty="0"/>
              <a:t>A study measures code quality by having </a:t>
            </a:r>
            <a:r>
              <a:rPr lang="en-US" sz="1600" b="1" dirty="0"/>
              <a:t>multiple expert reviewers</a:t>
            </a:r>
            <a:r>
              <a:rPr lang="en-US" sz="1600" dirty="0"/>
              <a:t> score submitted code on readability and maintainability.</a:t>
            </a:r>
          </a:p>
          <a:p>
            <a:r>
              <a:rPr lang="en-US" sz="2000" b="1" dirty="0"/>
              <a:t>Reliability Issue</a:t>
            </a:r>
          </a:p>
          <a:p>
            <a:pPr lvl="1"/>
            <a:r>
              <a:rPr lang="en-US" sz="1600" dirty="0"/>
              <a:t>If Reviewer A gives a score of 9/10 and Reviewer B gives 4/10 for the same code, then the measurement suffers from </a:t>
            </a:r>
            <a:r>
              <a:rPr lang="en-US" sz="1600" b="1" dirty="0"/>
              <a:t>low inter-rater reliability</a:t>
            </a:r>
            <a:r>
              <a:rPr lang="en-US" sz="1600" dirty="0"/>
              <a:t>.</a:t>
            </a:r>
          </a:p>
          <a:p>
            <a:r>
              <a:rPr lang="en-US" sz="2000" b="1" dirty="0"/>
              <a:t>Why It Matters</a:t>
            </a:r>
          </a:p>
          <a:p>
            <a:pPr lvl="1"/>
            <a:r>
              <a:rPr lang="en-US" sz="1600" dirty="0"/>
              <a:t>Because the scoring is inconsistent, the study’s conclusions about “quality” cannot be trusted — disagreements reflect the measurement method, not the code.</a:t>
            </a:r>
          </a:p>
          <a:p>
            <a:r>
              <a:rPr lang="en-US" sz="2000" b="1" dirty="0"/>
              <a:t>How to Improve</a:t>
            </a:r>
          </a:p>
          <a:p>
            <a:pPr lvl="1">
              <a:buFont typeface="Arial" panose="020B0604020202020204" pitchFamily="34" charset="0"/>
              <a:buChar char="•"/>
            </a:pPr>
            <a:r>
              <a:rPr lang="en-US" sz="1600" dirty="0"/>
              <a:t>Use standardized rubrics.</a:t>
            </a:r>
          </a:p>
          <a:p>
            <a:pPr lvl="1">
              <a:buFont typeface="Arial" panose="020B0604020202020204" pitchFamily="34" charset="0"/>
              <a:buChar char="•"/>
            </a:pPr>
            <a:r>
              <a:rPr lang="en-US" sz="1600" dirty="0"/>
              <a:t>Provide reviewer training.</a:t>
            </a:r>
          </a:p>
          <a:p>
            <a:pPr lvl="1">
              <a:buFont typeface="Arial" panose="020B0604020202020204" pitchFamily="34" charset="0"/>
              <a:buChar char="•"/>
            </a:pPr>
            <a:r>
              <a:rPr lang="en-US" sz="1600" dirty="0"/>
              <a:t>Compute Cohen’s κ to quantify reliability.</a:t>
            </a:r>
          </a:p>
          <a:p>
            <a:pPr lvl="2">
              <a:buFont typeface="Arial" panose="020B0604020202020204" pitchFamily="34" charset="0"/>
              <a:buChar char="•"/>
            </a:pPr>
            <a:r>
              <a:rPr lang="en-US" sz="1400" dirty="0">
                <a:solidFill>
                  <a:srgbClr val="3333FF"/>
                </a:solidFill>
              </a:rPr>
              <a:t>Cohen's kappa coefficient ('κ', lowercase Greek kappa) </a:t>
            </a:r>
            <a:r>
              <a:rPr lang="en-US" sz="1400" i="1" dirty="0">
                <a:solidFill>
                  <a:srgbClr val="3333FF"/>
                </a:solidFill>
              </a:rPr>
              <a:t>is a statistic that is used to measure inter-rater reliability</a:t>
            </a:r>
            <a:r>
              <a:rPr lang="en-US" sz="1400" dirty="0">
                <a:solidFill>
                  <a:srgbClr val="3333FF"/>
                </a:solidFill>
              </a:rPr>
              <a:t> for qualitative (categorical) items.</a:t>
            </a:r>
          </a:p>
        </p:txBody>
      </p:sp>
      <p:sp>
        <p:nvSpPr>
          <p:cNvPr id="3" name="Title 2">
            <a:extLst>
              <a:ext uri="{FF2B5EF4-FFF2-40B4-BE49-F238E27FC236}">
                <a16:creationId xmlns:a16="http://schemas.microsoft.com/office/drawing/2014/main" id="{44127FA7-476E-4F42-849E-C88351590AA4}"/>
              </a:ext>
            </a:extLst>
          </p:cNvPr>
          <p:cNvSpPr>
            <a:spLocks noGrp="1"/>
          </p:cNvSpPr>
          <p:nvPr>
            <p:ph type="title"/>
          </p:nvPr>
        </p:nvSpPr>
        <p:spPr/>
        <p:txBody>
          <a:bodyPr>
            <a:noAutofit/>
          </a:bodyPr>
          <a:lstStyle/>
          <a:p>
            <a:r>
              <a:rPr lang="en-US" sz="3200" dirty="0"/>
              <a:t>Example - Code Review Assessment Tool (Inter-Rater Reliability)</a:t>
            </a:r>
          </a:p>
        </p:txBody>
      </p:sp>
    </p:spTree>
    <p:extLst>
      <p:ext uri="{BB962C8B-B14F-4D97-AF65-F5344CB8AC3E}">
        <p14:creationId xmlns:p14="http://schemas.microsoft.com/office/powerpoint/2010/main" val="34242379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E88A6F1-65C9-4A68-8F43-29077B78107F}"/>
              </a:ext>
            </a:extLst>
          </p:cNvPr>
          <p:cNvSpPr>
            <a:spLocks noGrp="1"/>
          </p:cNvSpPr>
          <p:nvPr>
            <p:ph idx="1"/>
          </p:nvPr>
        </p:nvSpPr>
        <p:spPr/>
        <p:txBody>
          <a:bodyPr/>
          <a:lstStyle/>
          <a:p>
            <a:r>
              <a:rPr lang="en-US" sz="2000" b="1" dirty="0"/>
              <a:t>Scenario</a:t>
            </a:r>
          </a:p>
          <a:p>
            <a:pPr lvl="1"/>
            <a:r>
              <a:rPr lang="en-US" sz="1600" dirty="0"/>
              <a:t>A usability study uses a multi-item questionnaire (e.g., 10 items representing “user satisfaction”).</a:t>
            </a:r>
          </a:p>
          <a:p>
            <a:pPr lvl="1"/>
            <a:r>
              <a:rPr lang="en-US" sz="1600" dirty="0"/>
              <a:t>Several questions are intended to measure the </a:t>
            </a:r>
            <a:r>
              <a:rPr lang="en-US" sz="1600" i="1" dirty="0"/>
              <a:t>same underlying construct</a:t>
            </a:r>
            <a:r>
              <a:rPr lang="en-US" sz="1600" dirty="0"/>
              <a:t>.</a:t>
            </a:r>
          </a:p>
          <a:p>
            <a:r>
              <a:rPr lang="en-US" sz="2000" b="1" dirty="0"/>
              <a:t>Reliability Issue</a:t>
            </a:r>
          </a:p>
          <a:p>
            <a:pPr lvl="1"/>
            <a:r>
              <a:rPr lang="en-US" sz="1600" dirty="0"/>
              <a:t>If some questions correlate poorly with others, or contradict the expected direction (e.g., a user gives high scores on 9 items but very low on 1 item), the questionnaire shows </a:t>
            </a:r>
            <a:r>
              <a:rPr lang="en-US" sz="1600" b="1" dirty="0"/>
              <a:t>low internal consistency</a:t>
            </a:r>
            <a:r>
              <a:rPr lang="en-US" sz="1600" dirty="0"/>
              <a:t>.</a:t>
            </a:r>
          </a:p>
          <a:p>
            <a:r>
              <a:rPr lang="en-US" sz="2000" b="1" dirty="0"/>
              <a:t>Why It Matters</a:t>
            </a:r>
          </a:p>
          <a:p>
            <a:pPr lvl="1"/>
            <a:r>
              <a:rPr lang="en-US" sz="1600" dirty="0"/>
              <a:t>The measurement instrument doesn't consistently capture satisfaction; different items may be measuring different things (e.g., satisfaction vs. perceived difficulty).</a:t>
            </a:r>
          </a:p>
          <a:p>
            <a:r>
              <a:rPr lang="en-US" sz="2000" b="1" dirty="0"/>
              <a:t>How to Improve</a:t>
            </a:r>
          </a:p>
          <a:p>
            <a:pPr lvl="1">
              <a:buFont typeface="Arial" panose="020B0604020202020204" pitchFamily="34" charset="0"/>
              <a:buChar char="•"/>
            </a:pPr>
            <a:r>
              <a:rPr lang="en-US" sz="1600" dirty="0"/>
              <a:t>Analyze Cronbach’s alpha - </a:t>
            </a:r>
            <a:r>
              <a:rPr lang="en-US" sz="1600" dirty="0">
                <a:solidFill>
                  <a:srgbClr val="3333FF"/>
                </a:solidFill>
              </a:rPr>
              <a:t>Cronbach's alpha or coefficient alpha, is a reliability coefficient and a measure of the internal consistency of tests and measures. </a:t>
            </a:r>
          </a:p>
          <a:p>
            <a:pPr lvl="1">
              <a:buFont typeface="Arial" panose="020B0604020202020204" pitchFamily="34" charset="0"/>
              <a:buChar char="•"/>
            </a:pPr>
            <a:r>
              <a:rPr lang="en-US" sz="1600" dirty="0"/>
              <a:t>Remove poorly performing items.</a:t>
            </a:r>
          </a:p>
          <a:p>
            <a:pPr lvl="1">
              <a:buFont typeface="Arial" panose="020B0604020202020204" pitchFamily="34" charset="0"/>
              <a:buChar char="•"/>
            </a:pPr>
            <a:r>
              <a:rPr lang="en-US" sz="1600" dirty="0"/>
              <a:t>Pilot-test the questionnaire before main data collection.</a:t>
            </a:r>
          </a:p>
          <a:p>
            <a:endParaRPr lang="en-US" sz="2000" dirty="0"/>
          </a:p>
        </p:txBody>
      </p:sp>
      <p:sp>
        <p:nvSpPr>
          <p:cNvPr id="3" name="Title 2">
            <a:extLst>
              <a:ext uri="{FF2B5EF4-FFF2-40B4-BE49-F238E27FC236}">
                <a16:creationId xmlns:a16="http://schemas.microsoft.com/office/drawing/2014/main" id="{EC127A72-0E6F-4883-A1A5-1A9D4B327385}"/>
              </a:ext>
            </a:extLst>
          </p:cNvPr>
          <p:cNvSpPr>
            <a:spLocks noGrp="1"/>
          </p:cNvSpPr>
          <p:nvPr>
            <p:ph type="title"/>
          </p:nvPr>
        </p:nvSpPr>
        <p:spPr/>
        <p:txBody>
          <a:bodyPr>
            <a:noAutofit/>
          </a:bodyPr>
          <a:lstStyle/>
          <a:p>
            <a:r>
              <a:rPr lang="en-US" sz="3200" dirty="0"/>
              <a:t>Example - UX Questionnaire for Evaluating User Satisfaction (Internal Consistency Reliability)</a:t>
            </a:r>
          </a:p>
        </p:txBody>
      </p:sp>
    </p:spTree>
    <p:extLst>
      <p:ext uri="{BB962C8B-B14F-4D97-AF65-F5344CB8AC3E}">
        <p14:creationId xmlns:p14="http://schemas.microsoft.com/office/powerpoint/2010/main" val="40887018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n-US" sz="2000" dirty="0"/>
              <a:t>The case study methodology is well suited for many kinds of software engineering research, </a:t>
            </a:r>
            <a:r>
              <a:rPr lang="en-US" sz="2000" dirty="0">
                <a:solidFill>
                  <a:srgbClr val="0066FF"/>
                </a:solidFill>
              </a:rPr>
              <a:t>as the objects of study are contemporary phenomena, that are hard to study in isolation</a:t>
            </a:r>
            <a:r>
              <a:rPr lang="en-US" sz="2000" dirty="0"/>
              <a:t>. </a:t>
            </a:r>
          </a:p>
          <a:p>
            <a:r>
              <a:rPr lang="en-US" sz="2000" dirty="0"/>
              <a:t>Case studies do not generate the same results on e.g. </a:t>
            </a:r>
            <a:r>
              <a:rPr lang="en-US" sz="2000" dirty="0">
                <a:solidFill>
                  <a:srgbClr val="0066FF"/>
                </a:solidFill>
              </a:rPr>
              <a:t>causal relationships as controlled experiments do</a:t>
            </a:r>
            <a:r>
              <a:rPr lang="en-US" sz="2000" dirty="0"/>
              <a:t>, but they provide </a:t>
            </a:r>
            <a:r>
              <a:rPr lang="en-US" sz="2000" dirty="0">
                <a:solidFill>
                  <a:srgbClr val="0066FF"/>
                </a:solidFill>
              </a:rPr>
              <a:t>deeper understanding of the phenomena under study.</a:t>
            </a:r>
          </a:p>
          <a:p>
            <a:r>
              <a:rPr lang="en-US" sz="2000" dirty="0"/>
              <a:t>As they are different from analytical and controlled empirical studies, case studies have been criticized for </a:t>
            </a:r>
          </a:p>
          <a:p>
            <a:pPr lvl="1"/>
            <a:r>
              <a:rPr lang="en-US" sz="1800" dirty="0"/>
              <a:t>being of less value, </a:t>
            </a:r>
          </a:p>
          <a:p>
            <a:pPr lvl="1"/>
            <a:r>
              <a:rPr lang="en-US" sz="1800" dirty="0"/>
              <a:t>impossible to generalize from, </a:t>
            </a:r>
          </a:p>
          <a:p>
            <a:pPr lvl="1"/>
            <a:r>
              <a:rPr lang="en-US" sz="1800" dirty="0"/>
              <a:t>being biased by researchers, </a:t>
            </a:r>
            <a:r>
              <a:rPr lang="en-US" sz="1800" dirty="0" err="1"/>
              <a:t>etc</a:t>
            </a:r>
            <a:endParaRPr lang="en-US" sz="1800" dirty="0"/>
          </a:p>
          <a:p>
            <a:r>
              <a:rPr lang="en-US" sz="2000" dirty="0"/>
              <a:t>This critique can be met by applying proper research methodology practices as well as reconsidering that </a:t>
            </a:r>
            <a:r>
              <a:rPr lang="en-US" sz="2000" u="sng" dirty="0">
                <a:solidFill>
                  <a:srgbClr val="3333FF"/>
                </a:solidFill>
              </a:rPr>
              <a:t>knowledge is more than statistical significance</a:t>
            </a:r>
            <a:r>
              <a:rPr lang="en-US" sz="2000" dirty="0"/>
              <a:t>.</a:t>
            </a:r>
            <a:endParaRPr lang="el-GR" sz="2000" dirty="0"/>
          </a:p>
        </p:txBody>
      </p:sp>
      <p:sp>
        <p:nvSpPr>
          <p:cNvPr id="3" name="Τίτλος 2"/>
          <p:cNvSpPr>
            <a:spLocks noGrp="1"/>
          </p:cNvSpPr>
          <p:nvPr>
            <p:ph type="title"/>
          </p:nvPr>
        </p:nvSpPr>
        <p:spPr/>
        <p:txBody>
          <a:bodyPr/>
          <a:lstStyle/>
          <a:p>
            <a:r>
              <a:rPr lang="en-US" dirty="0"/>
              <a:t>Conclusion</a:t>
            </a:r>
            <a:endParaRPr lang="el-GR" dirty="0"/>
          </a:p>
        </p:txBody>
      </p:sp>
    </p:spTree>
    <p:extLst>
      <p:ext uri="{BB962C8B-B14F-4D97-AF65-F5344CB8AC3E}">
        <p14:creationId xmlns:p14="http://schemas.microsoft.com/office/powerpoint/2010/main" val="35354304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dirty="0"/>
              <a:t> Suggest to listen the following presentations on YouTube </a:t>
            </a:r>
            <a:r>
              <a:rPr lang="en-US" sz="2800" u="sng" dirty="0">
                <a:solidFill>
                  <a:srgbClr val="FF0000"/>
                </a:solidFill>
              </a:rPr>
              <a:t>regarding VALIDITY of Experimental Research</a:t>
            </a:r>
          </a:p>
          <a:p>
            <a:endParaRPr lang="en-US" sz="2400" u="sng" dirty="0">
              <a:solidFill>
                <a:srgbClr val="FF0000"/>
              </a:solidFill>
            </a:endParaRPr>
          </a:p>
          <a:p>
            <a:r>
              <a:rPr lang="en-US" sz="2400" u="sng" dirty="0">
                <a:solidFill>
                  <a:srgbClr val="0000FF"/>
                </a:solidFill>
                <a:hlinkClick r:id="rId2">
                  <a:extLst>
                    <a:ext uri="{A12FA001-AC4F-418D-AE19-62706E023703}">
                      <ahyp:hlinkClr xmlns:ahyp="http://schemas.microsoft.com/office/drawing/2018/hyperlinkcolor" val="tx"/>
                    </a:ext>
                  </a:extLst>
                </a:hlinkClick>
              </a:rPr>
              <a:t>https://www.youtube.com/watch?v=Hd7GTlQ7SXs </a:t>
            </a:r>
            <a:r>
              <a:rPr lang="en-US" sz="2400" dirty="0"/>
              <a:t>(Types of validity)</a:t>
            </a:r>
          </a:p>
          <a:p>
            <a:r>
              <a:rPr lang="en-US" sz="2400" u="sng" dirty="0">
                <a:solidFill>
                  <a:srgbClr val="0000FF"/>
                </a:solidFill>
                <a:hlinkClick r:id="rId2">
                  <a:extLst>
                    <a:ext uri="{A12FA001-AC4F-418D-AE19-62706E023703}">
                      <ahyp:hlinkClr xmlns:ahyp="http://schemas.microsoft.com/office/drawing/2018/hyperlinkcolor" val="tx"/>
                    </a:ext>
                  </a:extLst>
                </a:hlinkClick>
              </a:rPr>
              <a:t>https://www.youtube.com/watch?v=FOnPrhGygg0&amp;t=135s </a:t>
            </a:r>
            <a:br>
              <a:rPr lang="en-US" sz="2400" u="sng" dirty="0">
                <a:solidFill>
                  <a:srgbClr val="0000FF"/>
                </a:solidFill>
                <a:hlinkClick r:id="rId2">
                  <a:extLst>
                    <a:ext uri="{A12FA001-AC4F-418D-AE19-62706E023703}">
                      <ahyp:hlinkClr xmlns:ahyp="http://schemas.microsoft.com/office/drawing/2018/hyperlinkcolor" val="tx"/>
                    </a:ext>
                  </a:extLst>
                </a:hlinkClick>
              </a:rPr>
            </a:br>
            <a:r>
              <a:rPr lang="en-US" sz="2400" dirty="0"/>
              <a:t>(Forms of Validity in Research and Statistics)</a:t>
            </a:r>
            <a:endParaRPr lang="en-US" sz="2400" dirty="0">
              <a:hlinkClick r:id="rId2">
                <a:extLst>
                  <a:ext uri="{A12FA001-AC4F-418D-AE19-62706E023703}">
                    <ahyp:hlinkClr xmlns:ahyp="http://schemas.microsoft.com/office/drawing/2018/hyperlinkcolor" val="tx"/>
                  </a:ext>
                </a:extLst>
              </a:hlinkClick>
            </a:endParaRPr>
          </a:p>
          <a:p>
            <a:r>
              <a:rPr lang="en-US" sz="2400" dirty="0">
                <a:hlinkClick r:id="rId3"/>
              </a:rPr>
              <a:t>https://www.youtube.com/watch?v=Ak7eQMJd6J8</a:t>
            </a:r>
            <a:endParaRPr lang="en-US" sz="2400" dirty="0"/>
          </a:p>
          <a:p>
            <a:r>
              <a:rPr lang="en-US" sz="2400" dirty="0"/>
              <a:t> </a:t>
            </a:r>
            <a:r>
              <a:rPr lang="en-US" sz="2400" dirty="0">
                <a:hlinkClick r:id="rId2"/>
              </a:rPr>
              <a:t>https://www.youtube.com/watch?v=mZafK0VPpeY</a:t>
            </a:r>
            <a:r>
              <a:rPr lang="en-US" sz="2400" dirty="0"/>
              <a:t> </a:t>
            </a:r>
          </a:p>
        </p:txBody>
      </p:sp>
      <p:sp>
        <p:nvSpPr>
          <p:cNvPr id="2" name="Title 1"/>
          <p:cNvSpPr>
            <a:spLocks noGrp="1"/>
          </p:cNvSpPr>
          <p:nvPr>
            <p:ph type="title"/>
          </p:nvPr>
        </p:nvSpPr>
        <p:spPr/>
        <p:txBody>
          <a:bodyPr>
            <a:noAutofit/>
          </a:bodyPr>
          <a:lstStyle/>
          <a:p>
            <a:r>
              <a:rPr lang="en-US" sz="2800" dirty="0"/>
              <a:t>Internal and External Validity in Experimental Research</a:t>
            </a:r>
            <a:endParaRPr lang="el-GR" sz="2800" dirty="0"/>
          </a:p>
        </p:txBody>
      </p:sp>
    </p:spTree>
    <p:extLst>
      <p:ext uri="{BB962C8B-B14F-4D97-AF65-F5344CB8AC3E}">
        <p14:creationId xmlns:p14="http://schemas.microsoft.com/office/powerpoint/2010/main" val="204656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lstStyle/>
          <a:p>
            <a:r>
              <a:rPr lang="en-US" dirty="0"/>
              <a:t>Validity of Research </a:t>
            </a:r>
            <a:endParaRPr lang="el-GR" dirty="0"/>
          </a:p>
        </p:txBody>
      </p:sp>
      <p:sp>
        <p:nvSpPr>
          <p:cNvPr id="2" name="Θέση περιεχομένου 1"/>
          <p:cNvSpPr>
            <a:spLocks noGrp="1"/>
          </p:cNvSpPr>
          <p:nvPr>
            <p:ph sz="half" idx="1"/>
          </p:nvPr>
        </p:nvSpPr>
        <p:spPr/>
        <p:txBody>
          <a:bodyPr/>
          <a:lstStyle/>
          <a:p>
            <a:r>
              <a:rPr lang="en-US" sz="2000" dirty="0"/>
              <a:t> see : John Ioannidis: "Reproducible Research: True or False?" | Talks at Google</a:t>
            </a:r>
          </a:p>
          <a:p>
            <a:r>
              <a:rPr lang="en-GB" sz="2000" dirty="0">
                <a:hlinkClick r:id="rId2"/>
              </a:rPr>
              <a:t>https://www.youtube.com/watch?v=GPYzY9I78CI</a:t>
            </a:r>
            <a:endParaRPr lang="en-GB" sz="2000" dirty="0"/>
          </a:p>
          <a:p>
            <a:r>
              <a:rPr lang="en-US" sz="2000" dirty="0"/>
              <a:t>John P.A. Ioannidis, MD, DSc, is a Professor of Medicine, Health Research and Policy, and Statistics at Stanford University. </a:t>
            </a:r>
          </a:p>
          <a:p>
            <a:r>
              <a:rPr lang="en-US" sz="2000" dirty="0"/>
              <a:t>He is also the founding Director of the just-launched </a:t>
            </a:r>
            <a:r>
              <a:rPr lang="en-US" sz="2000" dirty="0">
                <a:solidFill>
                  <a:srgbClr val="0070C0"/>
                </a:solidFill>
              </a:rPr>
              <a:t>Meta-Research Innovation Center at Stanford (METRICS)</a:t>
            </a:r>
            <a:endParaRPr lang="el-GR" sz="2000" dirty="0">
              <a:solidFill>
                <a:srgbClr val="0070C0"/>
              </a:solidFill>
            </a:endParaRPr>
          </a:p>
        </p:txBody>
      </p:sp>
      <p:pic>
        <p:nvPicPr>
          <p:cNvPr id="5" name="Εικόνα 4"/>
          <p:cNvPicPr>
            <a:picLocks noChangeAspect="1"/>
          </p:cNvPicPr>
          <p:nvPr/>
        </p:nvPicPr>
        <p:blipFill>
          <a:blip r:embed="rId3"/>
          <a:stretch>
            <a:fillRect/>
          </a:stretch>
        </p:blipFill>
        <p:spPr>
          <a:xfrm>
            <a:off x="5724128" y="2442757"/>
            <a:ext cx="2588364" cy="2941696"/>
          </a:xfrm>
          <a:prstGeom prst="rect">
            <a:avLst/>
          </a:prstGeom>
        </p:spPr>
      </p:pic>
      <p:pic>
        <p:nvPicPr>
          <p:cNvPr id="6" name="Εικόνα 5"/>
          <p:cNvPicPr>
            <a:picLocks noChangeAspect="1"/>
          </p:cNvPicPr>
          <p:nvPr/>
        </p:nvPicPr>
        <p:blipFill>
          <a:blip r:embed="rId4"/>
          <a:stretch>
            <a:fillRect/>
          </a:stretch>
        </p:blipFill>
        <p:spPr>
          <a:xfrm>
            <a:off x="4431308" y="1484784"/>
            <a:ext cx="4559720" cy="864096"/>
          </a:xfrm>
          <a:prstGeom prst="rect">
            <a:avLst/>
          </a:prstGeom>
        </p:spPr>
      </p:pic>
    </p:spTree>
    <p:extLst>
      <p:ext uri="{BB962C8B-B14F-4D97-AF65-F5344CB8AC3E}">
        <p14:creationId xmlns:p14="http://schemas.microsoft.com/office/powerpoint/2010/main" val="26017709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dirty="0"/>
              <a:t>Listen the following presentation on YouTube</a:t>
            </a:r>
          </a:p>
          <a:p>
            <a:pPr lvl="1"/>
            <a:r>
              <a:rPr lang="en-US" sz="2400" dirty="0"/>
              <a:t>Reliability, validity, generalizability and credibility. Pt .1 of 3: Research Quality</a:t>
            </a:r>
          </a:p>
          <a:p>
            <a:pPr lvl="2"/>
            <a:r>
              <a:rPr lang="en-GB" sz="2000" dirty="0">
                <a:hlinkClick r:id="rId2"/>
              </a:rPr>
              <a:t>https://www.youtube.com/watch?v=4NQHeI8GD54</a:t>
            </a:r>
            <a:r>
              <a:rPr lang="en-GB" sz="2000" dirty="0"/>
              <a:t> </a:t>
            </a:r>
            <a:endParaRPr lang="el-GR" sz="2000" dirty="0"/>
          </a:p>
          <a:p>
            <a:pPr lvl="1"/>
            <a:r>
              <a:rPr lang="en-US" sz="2400" dirty="0"/>
              <a:t>Research Review: 7 - Internal and external validity; Summary of research methods</a:t>
            </a:r>
          </a:p>
          <a:p>
            <a:pPr lvl="2"/>
            <a:r>
              <a:rPr lang="en-US" sz="2000" dirty="0">
                <a:hlinkClick r:id="rId3"/>
              </a:rPr>
              <a:t>https://www.youtube.com/watch?v=Ak7eQMJd6J8</a:t>
            </a:r>
            <a:r>
              <a:rPr lang="en-US" sz="2000" dirty="0"/>
              <a:t> </a:t>
            </a:r>
          </a:p>
        </p:txBody>
      </p:sp>
      <p:sp>
        <p:nvSpPr>
          <p:cNvPr id="2" name="Title 1"/>
          <p:cNvSpPr>
            <a:spLocks noGrp="1"/>
          </p:cNvSpPr>
          <p:nvPr>
            <p:ph type="title"/>
          </p:nvPr>
        </p:nvSpPr>
        <p:spPr/>
        <p:txBody>
          <a:bodyPr>
            <a:noAutofit/>
          </a:bodyPr>
          <a:lstStyle/>
          <a:p>
            <a:r>
              <a:rPr lang="en-US" sz="2800" dirty="0"/>
              <a:t>Internal and External Validity in Experimental Research</a:t>
            </a:r>
            <a:endParaRPr lang="el-GR" sz="2800" dirty="0"/>
          </a:p>
        </p:txBody>
      </p:sp>
    </p:spTree>
    <p:extLst>
      <p:ext uri="{BB962C8B-B14F-4D97-AF65-F5344CB8AC3E}">
        <p14:creationId xmlns:p14="http://schemas.microsoft.com/office/powerpoint/2010/main" val="83824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1BDC9A9-99F5-4788-8DAB-AA5F969E01EB}"/>
              </a:ext>
            </a:extLst>
          </p:cNvPr>
          <p:cNvSpPr>
            <a:spLocks noGrp="1"/>
          </p:cNvSpPr>
          <p:nvPr>
            <p:ph idx="1"/>
          </p:nvPr>
        </p:nvSpPr>
        <p:spPr/>
        <p:txBody>
          <a:bodyPr/>
          <a:lstStyle/>
          <a:p>
            <a:r>
              <a:rPr lang="en-US" dirty="0"/>
              <a:t>Write a short assay to discuss </a:t>
            </a:r>
          </a:p>
          <a:p>
            <a:pPr marL="914400" lvl="1" indent="-457200">
              <a:buFont typeface="+mj-lt"/>
              <a:buAutoNum type="alphaLcParenR"/>
            </a:pPr>
            <a:r>
              <a:rPr lang="en-US" sz="2000" dirty="0"/>
              <a:t>The criticism for Case Studies as being of less value, and impossible to generalize from and</a:t>
            </a:r>
          </a:p>
          <a:p>
            <a:pPr marL="914400" lvl="1" indent="-457200">
              <a:buFont typeface="+mj-lt"/>
              <a:buAutoNum type="alphaLcParenR"/>
            </a:pPr>
            <a:r>
              <a:rPr lang="en-US" sz="2000" dirty="0"/>
              <a:t>The threads to validity of experimental research (and Case studies), i.e. Construct validity, internal validity, external validity and reliability (seek to identify examples for each of the thread)</a:t>
            </a:r>
          </a:p>
          <a:p>
            <a:pPr marL="514350" indent="-457200"/>
            <a:r>
              <a:rPr lang="en-US" dirty="0"/>
              <a:t>Seek to identify relevant literature for your Assignment, upon which you base your arguments.</a:t>
            </a:r>
          </a:p>
          <a:p>
            <a:pPr marL="914400" lvl="1" indent="-457200"/>
            <a:r>
              <a:rPr lang="en-US" dirty="0"/>
              <a:t>In essence I want you to do a short literature survey and develop a “position paper” on the topic.</a:t>
            </a:r>
          </a:p>
          <a:p>
            <a:pPr marL="514350" indent="-514350">
              <a:buFont typeface="+mj-lt"/>
              <a:buAutoNum type="alphaLcParenR"/>
            </a:pPr>
            <a:endParaRPr lang="en-US" dirty="0"/>
          </a:p>
        </p:txBody>
      </p:sp>
      <p:sp>
        <p:nvSpPr>
          <p:cNvPr id="3" name="Title 2">
            <a:extLst>
              <a:ext uri="{FF2B5EF4-FFF2-40B4-BE49-F238E27FC236}">
                <a16:creationId xmlns:a16="http://schemas.microsoft.com/office/drawing/2014/main" id="{0711DBBA-1861-4459-AA3D-1DEC56203BF5}"/>
              </a:ext>
            </a:extLst>
          </p:cNvPr>
          <p:cNvSpPr>
            <a:spLocks noGrp="1"/>
          </p:cNvSpPr>
          <p:nvPr>
            <p:ph type="title"/>
          </p:nvPr>
        </p:nvSpPr>
        <p:spPr/>
        <p:txBody>
          <a:bodyPr/>
          <a:lstStyle/>
          <a:p>
            <a:r>
              <a:rPr lang="en-US" dirty="0"/>
              <a:t>Assignment</a:t>
            </a:r>
          </a:p>
        </p:txBody>
      </p:sp>
    </p:spTree>
    <p:extLst>
      <p:ext uri="{BB962C8B-B14F-4D97-AF65-F5344CB8AC3E}">
        <p14:creationId xmlns:p14="http://schemas.microsoft.com/office/powerpoint/2010/main" val="40791007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Τίτλος 1"/>
          <p:cNvSpPr>
            <a:spLocks noGrp="1"/>
          </p:cNvSpPr>
          <p:nvPr>
            <p:ph type="title"/>
          </p:nvPr>
        </p:nvSpPr>
        <p:spPr>
          <a:xfrm>
            <a:off x="457200" y="274638"/>
            <a:ext cx="8218488" cy="1066800"/>
          </a:xfrm>
        </p:spPr>
        <p:txBody>
          <a:bodyPr/>
          <a:lstStyle/>
          <a:p>
            <a:pPr eaLnBrk="1" hangingPunct="1"/>
            <a:r>
              <a:rPr lang="en-US"/>
              <a:t>Q &amp; A</a:t>
            </a:r>
            <a:endParaRPr lang="el-GR"/>
          </a:p>
        </p:txBody>
      </p:sp>
      <p:pic>
        <p:nvPicPr>
          <p:cNvPr id="78851" name="Picture 9" descr="AMCONFUS"/>
          <p:cNvPicPr>
            <a:picLocks noChangeAspect="1" noChangeArrowheads="1"/>
          </p:cNvPicPr>
          <p:nvPr/>
        </p:nvPicPr>
        <p:blipFill>
          <a:blip r:embed="rId2" cstate="print"/>
          <a:srcRect/>
          <a:stretch>
            <a:fillRect/>
          </a:stretch>
        </p:blipFill>
        <p:spPr bwMode="auto">
          <a:xfrm>
            <a:off x="3419475" y="2205038"/>
            <a:ext cx="1857375" cy="3995737"/>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r>
              <a:rPr lang="en-US" sz="2000" dirty="0">
                <a:solidFill>
                  <a:srgbClr val="7030A0"/>
                </a:solidFill>
              </a:rPr>
              <a:t>Source: </a:t>
            </a:r>
            <a:r>
              <a:rPr lang="en-US" sz="2000" dirty="0" err="1"/>
              <a:t>Runeson</a:t>
            </a:r>
            <a:r>
              <a:rPr lang="en-US" sz="2000" dirty="0"/>
              <a:t>, P. and </a:t>
            </a:r>
            <a:r>
              <a:rPr lang="en-US" sz="2000" dirty="0" err="1"/>
              <a:t>Höst</a:t>
            </a:r>
            <a:r>
              <a:rPr lang="en-US" sz="2000" dirty="0"/>
              <a:t>, M. 2009. Guidelines for conducting and reporting case study research in software engineering.</a:t>
            </a:r>
          </a:p>
          <a:p>
            <a:endParaRPr lang="en-US" sz="2000" dirty="0"/>
          </a:p>
          <a:p>
            <a:r>
              <a:rPr lang="en-US" sz="2000" b="1" dirty="0">
                <a:solidFill>
                  <a:srgbClr val="002060"/>
                </a:solidFill>
              </a:rPr>
              <a:t>1. Construct validity</a:t>
            </a:r>
          </a:p>
          <a:p>
            <a:pPr lvl="1"/>
            <a:r>
              <a:rPr lang="en-US" sz="1600" dirty="0"/>
              <a:t>Do the operational measures actually reflect what the researcher had in mind ?</a:t>
            </a:r>
          </a:p>
          <a:p>
            <a:r>
              <a:rPr lang="en-US" sz="2000" b="1" dirty="0">
                <a:solidFill>
                  <a:srgbClr val="002060"/>
                </a:solidFill>
              </a:rPr>
              <a:t>2. Internal validity</a:t>
            </a:r>
          </a:p>
          <a:p>
            <a:pPr lvl="1"/>
            <a:r>
              <a:rPr lang="en-US" sz="1600" dirty="0"/>
              <a:t>Are there any other factors that may affect the results ?</a:t>
            </a:r>
          </a:p>
          <a:p>
            <a:pPr marL="800100" lvl="2" indent="0">
              <a:buNone/>
            </a:pPr>
            <a:r>
              <a:rPr lang="en-US" sz="1400" dirty="0"/>
              <a:t>➡ Mainly when investigating causality !</a:t>
            </a:r>
          </a:p>
          <a:p>
            <a:r>
              <a:rPr lang="en-US" sz="2000" b="1" dirty="0">
                <a:solidFill>
                  <a:srgbClr val="002060"/>
                </a:solidFill>
              </a:rPr>
              <a:t>3. External validity</a:t>
            </a:r>
          </a:p>
          <a:p>
            <a:pPr lvl="1"/>
            <a:r>
              <a:rPr lang="en-US" sz="1600" dirty="0"/>
              <a:t>To what extent can the findings be generalized ?</a:t>
            </a:r>
          </a:p>
          <a:p>
            <a:pPr marL="800100" lvl="2" indent="0">
              <a:buNone/>
            </a:pPr>
            <a:r>
              <a:rPr lang="en-US" sz="1400" dirty="0"/>
              <a:t>➡ Precise research question &amp; units of analysis required</a:t>
            </a:r>
          </a:p>
          <a:p>
            <a:r>
              <a:rPr lang="en-US" sz="2000" b="1" dirty="0">
                <a:solidFill>
                  <a:srgbClr val="002060"/>
                </a:solidFill>
              </a:rPr>
              <a:t>4. Reliability</a:t>
            </a:r>
          </a:p>
          <a:p>
            <a:pPr lvl="1"/>
            <a:r>
              <a:rPr lang="en-US" sz="1600" dirty="0"/>
              <a:t>To what extent is the data and the analysis dependent on the researcher (the instruments, …)</a:t>
            </a:r>
          </a:p>
          <a:p>
            <a:r>
              <a:rPr lang="en-US" sz="2000" b="1" dirty="0"/>
              <a:t>Other categories have been proposed as well</a:t>
            </a:r>
          </a:p>
          <a:p>
            <a:pPr lvl="1"/>
            <a:r>
              <a:rPr lang="en-US" sz="1600" dirty="0"/>
              <a:t>credibility, transferability, dependability, confirmability</a:t>
            </a:r>
          </a:p>
        </p:txBody>
      </p:sp>
      <p:sp>
        <p:nvSpPr>
          <p:cNvPr id="3" name="Title 2"/>
          <p:cNvSpPr>
            <a:spLocks noGrp="1"/>
          </p:cNvSpPr>
          <p:nvPr>
            <p:ph type="title"/>
          </p:nvPr>
        </p:nvSpPr>
        <p:spPr/>
        <p:txBody>
          <a:bodyPr/>
          <a:lstStyle/>
          <a:p>
            <a:r>
              <a:rPr lang="en-US" dirty="0"/>
              <a:t>Threats to validity (Case Studies)</a:t>
            </a:r>
          </a:p>
        </p:txBody>
      </p:sp>
    </p:spTree>
    <p:extLst>
      <p:ext uri="{BB962C8B-B14F-4D97-AF65-F5344CB8AC3E}">
        <p14:creationId xmlns:p14="http://schemas.microsoft.com/office/powerpoint/2010/main" val="3808555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Types of Experimental Variables</a:t>
            </a:r>
          </a:p>
        </p:txBody>
      </p:sp>
      <p:sp>
        <p:nvSpPr>
          <p:cNvPr id="5" name="Content Placeholder 4"/>
          <p:cNvSpPr>
            <a:spLocks noGrp="1"/>
          </p:cNvSpPr>
          <p:nvPr>
            <p:ph sz="half" idx="1"/>
          </p:nvPr>
        </p:nvSpPr>
        <p:spPr/>
        <p:txBody>
          <a:bodyPr/>
          <a:lstStyle/>
          <a:p>
            <a:r>
              <a:rPr lang="en-US" sz="2400" dirty="0"/>
              <a:t>Independent Variable</a:t>
            </a:r>
          </a:p>
          <a:p>
            <a:pPr lvl="1"/>
            <a:r>
              <a:rPr lang="en-US" sz="2000" dirty="0"/>
              <a:t>The variable that is changed </a:t>
            </a:r>
            <a:r>
              <a:rPr lang="en-US" sz="2000" u="sng" dirty="0">
                <a:solidFill>
                  <a:srgbClr val="0070C0"/>
                </a:solidFill>
              </a:rPr>
              <a:t>on purpose </a:t>
            </a:r>
            <a:r>
              <a:rPr lang="en-US" sz="2000" dirty="0"/>
              <a:t>by the experimenter</a:t>
            </a:r>
            <a:endParaRPr lang="en-US" sz="2000" u="sng" dirty="0"/>
          </a:p>
          <a:p>
            <a:pPr lvl="1"/>
            <a:r>
              <a:rPr lang="en-US" sz="2000" dirty="0"/>
              <a:t>This is the “</a:t>
            </a:r>
            <a:r>
              <a:rPr lang="en-US" sz="2000" dirty="0">
                <a:solidFill>
                  <a:srgbClr val="0070C0"/>
                </a:solidFill>
              </a:rPr>
              <a:t>if</a:t>
            </a:r>
            <a:r>
              <a:rPr lang="en-US" sz="2000" dirty="0"/>
              <a:t>” part of a hypothesis</a:t>
            </a:r>
          </a:p>
          <a:p>
            <a:r>
              <a:rPr lang="en-US" sz="2400" dirty="0"/>
              <a:t>Dependent Variable</a:t>
            </a:r>
          </a:p>
          <a:p>
            <a:pPr lvl="1"/>
            <a:r>
              <a:rPr lang="en-US" sz="2000" dirty="0"/>
              <a:t>The variable that </a:t>
            </a:r>
            <a:r>
              <a:rPr lang="en-US" sz="2000" u="sng" dirty="0"/>
              <a:t>responds</a:t>
            </a:r>
          </a:p>
          <a:p>
            <a:pPr lvl="1"/>
            <a:r>
              <a:rPr lang="en-US" sz="2000" dirty="0"/>
              <a:t>Also known as the effect, result, or </a:t>
            </a:r>
            <a:r>
              <a:rPr lang="en-US" sz="2000" u="sng" dirty="0"/>
              <a:t>responding</a:t>
            </a:r>
            <a:r>
              <a:rPr lang="en-US" sz="2000" dirty="0"/>
              <a:t> variable</a:t>
            </a:r>
          </a:p>
          <a:p>
            <a:pPr lvl="1"/>
            <a:r>
              <a:rPr lang="en-US" sz="2000" dirty="0"/>
              <a:t>This is the “</a:t>
            </a:r>
            <a:r>
              <a:rPr lang="en-US" sz="2000" dirty="0">
                <a:solidFill>
                  <a:srgbClr val="7030A0"/>
                </a:solidFill>
              </a:rPr>
              <a:t>then</a:t>
            </a:r>
            <a:r>
              <a:rPr lang="en-US" sz="2000" dirty="0"/>
              <a:t>” part of a hypothesis</a:t>
            </a:r>
          </a:p>
          <a:p>
            <a:endParaRPr lang="en-GB" sz="2400" dirty="0"/>
          </a:p>
        </p:txBody>
      </p:sp>
      <p:pic>
        <p:nvPicPr>
          <p:cNvPr id="7" name="Picture 6"/>
          <p:cNvPicPr>
            <a:picLocks noChangeAspect="1"/>
          </p:cNvPicPr>
          <p:nvPr/>
        </p:nvPicPr>
        <p:blipFill>
          <a:blip r:embed="rId2"/>
          <a:stretch>
            <a:fillRect/>
          </a:stretch>
        </p:blipFill>
        <p:spPr>
          <a:xfrm>
            <a:off x="4553939" y="1916832"/>
            <a:ext cx="4353575" cy="2704133"/>
          </a:xfrm>
          <a:prstGeom prst="rect">
            <a:avLst/>
          </a:prstGeom>
        </p:spPr>
      </p:pic>
    </p:spTree>
    <p:extLst>
      <p:ext uri="{BB962C8B-B14F-4D97-AF65-F5344CB8AC3E}">
        <p14:creationId xmlns:p14="http://schemas.microsoft.com/office/powerpoint/2010/main" val="2376986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1"/>
            <a:r>
              <a:rPr lang="en-US" sz="2000" dirty="0">
                <a:solidFill>
                  <a:srgbClr val="7030A0"/>
                </a:solidFill>
              </a:rPr>
              <a:t>Extraneous variable. </a:t>
            </a:r>
          </a:p>
          <a:p>
            <a:pPr lvl="2"/>
            <a:r>
              <a:rPr lang="en-US" sz="1800" dirty="0"/>
              <a:t>An extraneous variable is any extra factor that may influence the outcome of an experiment, even though it is not the focus of the experiment. </a:t>
            </a:r>
          </a:p>
          <a:p>
            <a:pPr lvl="2"/>
            <a:r>
              <a:rPr lang="en-US" sz="1800" dirty="0"/>
              <a:t>Controllable or Uncontrollable variables</a:t>
            </a:r>
          </a:p>
          <a:p>
            <a:pPr lvl="1"/>
            <a:r>
              <a:rPr lang="en-US" sz="2000" dirty="0"/>
              <a:t>Extraneous variables should always be considered and controlled when possible as they may introduce unwanted variation in your data. </a:t>
            </a:r>
          </a:p>
          <a:p>
            <a:pPr lvl="1"/>
            <a:r>
              <a:rPr lang="en-US" sz="2000" dirty="0"/>
              <a:t>All experiments have extraneous variables. </a:t>
            </a:r>
          </a:p>
          <a:p>
            <a:pPr lvl="1"/>
            <a:r>
              <a:rPr lang="en-US" sz="2000" dirty="0"/>
              <a:t>Examples are: </a:t>
            </a:r>
          </a:p>
          <a:p>
            <a:pPr lvl="2"/>
            <a:r>
              <a:rPr lang="en-US" sz="1600" dirty="0">
                <a:solidFill>
                  <a:srgbClr val="FF0000"/>
                </a:solidFill>
              </a:rPr>
              <a:t>aspects of the environment </a:t>
            </a:r>
            <a:r>
              <a:rPr lang="en-US" sz="1600" dirty="0"/>
              <a:t>where the data collection will take place, e.g., room temperature, background noise level, light levels; </a:t>
            </a:r>
          </a:p>
          <a:p>
            <a:pPr lvl="2"/>
            <a:r>
              <a:rPr lang="en-US" sz="1600" dirty="0"/>
              <a:t>differences in </a:t>
            </a:r>
            <a:r>
              <a:rPr lang="en-US" sz="1600" dirty="0">
                <a:solidFill>
                  <a:srgbClr val="FF0000"/>
                </a:solidFill>
              </a:rPr>
              <a:t>participant characteristics </a:t>
            </a:r>
            <a:r>
              <a:rPr lang="en-US" sz="1600" dirty="0"/>
              <a:t>(participant variables); and </a:t>
            </a:r>
          </a:p>
          <a:p>
            <a:pPr lvl="2"/>
            <a:r>
              <a:rPr lang="en-US" sz="1600" dirty="0">
                <a:solidFill>
                  <a:srgbClr val="FF0000"/>
                </a:solidFill>
              </a:rPr>
              <a:t>test operator, or experimenter behavior </a:t>
            </a:r>
            <a:r>
              <a:rPr lang="en-US" sz="1600" dirty="0"/>
              <a:t>during the test, i.e., their instructions to the test participants are not consistent.</a:t>
            </a:r>
          </a:p>
          <a:p>
            <a:endParaRPr lang="en-GB" sz="2400" dirty="0"/>
          </a:p>
        </p:txBody>
      </p:sp>
      <p:sp>
        <p:nvSpPr>
          <p:cNvPr id="3" name="Title 2"/>
          <p:cNvSpPr>
            <a:spLocks noGrp="1"/>
          </p:cNvSpPr>
          <p:nvPr>
            <p:ph type="title"/>
          </p:nvPr>
        </p:nvSpPr>
        <p:spPr/>
        <p:txBody>
          <a:bodyPr/>
          <a:lstStyle/>
          <a:p>
            <a:r>
              <a:rPr lang="en-GB" dirty="0"/>
              <a:t>Types of Experimental Variables</a:t>
            </a:r>
          </a:p>
        </p:txBody>
      </p:sp>
    </p:spTree>
    <p:extLst>
      <p:ext uri="{BB962C8B-B14F-4D97-AF65-F5344CB8AC3E}">
        <p14:creationId xmlns:p14="http://schemas.microsoft.com/office/powerpoint/2010/main" val="2883057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05168" y="1412776"/>
            <a:ext cx="8229600" cy="1512168"/>
          </a:xfrm>
        </p:spPr>
        <p:txBody>
          <a:bodyPr/>
          <a:lstStyle/>
          <a:p>
            <a:r>
              <a:rPr lang="en-US" sz="2000" dirty="0"/>
              <a:t>Extraneous variables should always be considered and controlled when possible as they may introduce unwanted variation in your data.</a:t>
            </a:r>
            <a:endParaRPr lang="en-GB" sz="2000" dirty="0"/>
          </a:p>
        </p:txBody>
      </p:sp>
      <p:sp>
        <p:nvSpPr>
          <p:cNvPr id="9" name="Title 8"/>
          <p:cNvSpPr>
            <a:spLocks noGrp="1"/>
          </p:cNvSpPr>
          <p:nvPr>
            <p:ph type="title"/>
          </p:nvPr>
        </p:nvSpPr>
        <p:spPr/>
        <p:txBody>
          <a:bodyPr/>
          <a:lstStyle/>
          <a:p>
            <a:r>
              <a:rPr lang="en-GB" dirty="0"/>
              <a:t>Types of Experimental Variables</a:t>
            </a:r>
          </a:p>
        </p:txBody>
      </p:sp>
      <p:pic>
        <p:nvPicPr>
          <p:cNvPr id="7" name="Picture 6"/>
          <p:cNvPicPr>
            <a:picLocks noChangeAspect="1"/>
          </p:cNvPicPr>
          <p:nvPr/>
        </p:nvPicPr>
        <p:blipFill>
          <a:blip r:embed="rId2"/>
          <a:stretch>
            <a:fillRect/>
          </a:stretch>
        </p:blipFill>
        <p:spPr>
          <a:xfrm>
            <a:off x="971600" y="2636912"/>
            <a:ext cx="7352558" cy="2872744"/>
          </a:xfrm>
          <a:prstGeom prst="rect">
            <a:avLst/>
          </a:prstGeom>
        </p:spPr>
      </p:pic>
      <p:sp>
        <p:nvSpPr>
          <p:cNvPr id="8" name="TextBox 7"/>
          <p:cNvSpPr txBox="1"/>
          <p:nvPr/>
        </p:nvSpPr>
        <p:spPr>
          <a:xfrm>
            <a:off x="1979712" y="5661248"/>
            <a:ext cx="5760640" cy="646331"/>
          </a:xfrm>
          <a:prstGeom prst="rect">
            <a:avLst/>
          </a:prstGeom>
          <a:noFill/>
        </p:spPr>
        <p:txBody>
          <a:bodyPr wrap="square" rtlCol="0">
            <a:spAutoFit/>
          </a:bodyPr>
          <a:lstStyle/>
          <a:p>
            <a:pPr algn="ctr"/>
            <a:r>
              <a:rPr lang="en-US" dirty="0">
                <a:solidFill>
                  <a:srgbClr val="7030A0"/>
                </a:solidFill>
              </a:rPr>
              <a:t>Effect of extraneous variables on the relationship between the independent and dependent variables.</a:t>
            </a:r>
            <a:endParaRPr lang="en-GB" dirty="0">
              <a:solidFill>
                <a:srgbClr val="7030A0"/>
              </a:solidFill>
            </a:endParaRPr>
          </a:p>
        </p:txBody>
      </p:sp>
    </p:spTree>
    <p:extLst>
      <p:ext uri="{BB962C8B-B14F-4D97-AF65-F5344CB8AC3E}">
        <p14:creationId xmlns:p14="http://schemas.microsoft.com/office/powerpoint/2010/main" val="1550346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b="1" dirty="0"/>
              <a:t>1. Construct validity</a:t>
            </a:r>
          </a:p>
          <a:p>
            <a:pPr lvl="1"/>
            <a:r>
              <a:rPr lang="en-US" sz="2000" i="1" dirty="0"/>
              <a:t>Do the operational measures reflect what the researcher had in mind ?</a:t>
            </a:r>
          </a:p>
          <a:p>
            <a:pPr marL="457200" lvl="1" indent="0">
              <a:buNone/>
            </a:pPr>
            <a:r>
              <a:rPr lang="en-US" sz="2000" i="1" dirty="0"/>
              <a:t>	</a:t>
            </a:r>
            <a:r>
              <a:rPr lang="en-US" sz="2000" i="1" dirty="0">
                <a:solidFill>
                  <a:srgbClr val="0066FF"/>
                </a:solidFill>
              </a:rPr>
              <a:t>(Are we measuring what we believe that we are measuring?)</a:t>
            </a:r>
          </a:p>
          <a:p>
            <a:pPr lvl="1"/>
            <a:r>
              <a:rPr lang="en-US" sz="2000" dirty="0"/>
              <a:t>Time recorded vs. time spent</a:t>
            </a:r>
          </a:p>
          <a:p>
            <a:pPr lvl="1"/>
            <a:r>
              <a:rPr lang="en-US" sz="2000" dirty="0"/>
              <a:t>Execution time, memory consumption, …</a:t>
            </a:r>
          </a:p>
          <a:p>
            <a:pPr lvl="2"/>
            <a:r>
              <a:rPr lang="en-US" sz="1600" dirty="0"/>
              <a:t>+ noise of operating system, sampling method</a:t>
            </a:r>
          </a:p>
          <a:p>
            <a:pPr lvl="1"/>
            <a:r>
              <a:rPr lang="en-US" sz="2000" dirty="0"/>
              <a:t>Participants in interviews have pressure to answer positively.</a:t>
            </a:r>
          </a:p>
          <a:p>
            <a:r>
              <a:rPr lang="en-US" sz="2800" b="1" dirty="0"/>
              <a:t>2. Internal validity</a:t>
            </a:r>
          </a:p>
          <a:p>
            <a:pPr lvl="1"/>
            <a:r>
              <a:rPr lang="en-US" sz="2000" i="1" dirty="0"/>
              <a:t>Are there any other factors that may affect the results ?</a:t>
            </a:r>
          </a:p>
          <a:p>
            <a:pPr lvl="1"/>
            <a:r>
              <a:rPr lang="en-US" sz="2000" dirty="0"/>
              <a:t>Were phenomena are observed under special conditions</a:t>
            </a:r>
          </a:p>
          <a:p>
            <a:pPr marL="971550" lvl="2" indent="-171450"/>
            <a:r>
              <a:rPr lang="en-US" sz="1600" dirty="0"/>
              <a:t>+ in the lab, close to a deadline, …</a:t>
            </a:r>
          </a:p>
          <a:p>
            <a:pPr marL="971550" lvl="2" indent="-171450"/>
            <a:r>
              <a:rPr lang="en-US" sz="1600" dirty="0"/>
              <a:t>+ major turnover in team, contributors changed (open-source), …</a:t>
            </a:r>
          </a:p>
          <a:p>
            <a:pPr lvl="1"/>
            <a:r>
              <a:rPr lang="en-US" sz="2000" dirty="0"/>
              <a:t>Similar observations repeated over time (learning effects).</a:t>
            </a:r>
          </a:p>
        </p:txBody>
      </p:sp>
      <p:sp>
        <p:nvSpPr>
          <p:cNvPr id="3" name="Title 2"/>
          <p:cNvSpPr>
            <a:spLocks noGrp="1"/>
          </p:cNvSpPr>
          <p:nvPr>
            <p:ph type="title"/>
          </p:nvPr>
        </p:nvSpPr>
        <p:spPr/>
        <p:txBody>
          <a:bodyPr/>
          <a:lstStyle/>
          <a:p>
            <a:r>
              <a:rPr lang="en-US" dirty="0"/>
              <a:t>Threats to validity — Examples (1/2)</a:t>
            </a:r>
          </a:p>
        </p:txBody>
      </p:sp>
    </p:spTree>
    <p:extLst>
      <p:ext uri="{BB962C8B-B14F-4D97-AF65-F5344CB8AC3E}">
        <p14:creationId xmlns:p14="http://schemas.microsoft.com/office/powerpoint/2010/main" val="3349768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n-US" sz="2400" dirty="0"/>
              <a:t>This aspect of validity reflects to what extent the operational measures that are studied really represent what the researchers have in mind and what is investigated according to the research questions. </a:t>
            </a:r>
          </a:p>
          <a:p>
            <a:r>
              <a:rPr lang="en-US" sz="2400" dirty="0"/>
              <a:t>Construct validity asks: </a:t>
            </a:r>
            <a:r>
              <a:rPr lang="en-US" sz="2400" dirty="0">
                <a:solidFill>
                  <a:srgbClr val="0066FF"/>
                </a:solidFill>
              </a:rPr>
              <a:t>“Are we actually measuring the concept we think we are measuring?”</a:t>
            </a:r>
          </a:p>
          <a:p>
            <a:r>
              <a:rPr lang="en-US" sz="2400" dirty="0"/>
              <a:t>If, for example, the constructs discussed in an interview questions are not interpreted in the same way by the researcher and the interviewed persons, there is a threat to the construct validity.</a:t>
            </a:r>
          </a:p>
          <a:p>
            <a:pPr lvl="1"/>
            <a:r>
              <a:rPr lang="en-US" sz="2400" dirty="0">
                <a:solidFill>
                  <a:srgbClr val="0066FF"/>
                </a:solidFill>
              </a:rPr>
              <a:t>This is why questionnaires before been used are “validated”</a:t>
            </a:r>
            <a:endParaRPr lang="el-GR" sz="2400" dirty="0">
              <a:solidFill>
                <a:srgbClr val="0066FF"/>
              </a:solidFill>
            </a:endParaRPr>
          </a:p>
        </p:txBody>
      </p:sp>
      <p:sp>
        <p:nvSpPr>
          <p:cNvPr id="3" name="Τίτλος 2"/>
          <p:cNvSpPr>
            <a:spLocks noGrp="1"/>
          </p:cNvSpPr>
          <p:nvPr>
            <p:ph type="title"/>
          </p:nvPr>
        </p:nvSpPr>
        <p:spPr/>
        <p:txBody>
          <a:bodyPr/>
          <a:lstStyle/>
          <a:p>
            <a:r>
              <a:rPr lang="en-US" dirty="0"/>
              <a:t>Construct validity</a:t>
            </a:r>
            <a:endParaRPr lang="el-GR" dirty="0"/>
          </a:p>
        </p:txBody>
      </p:sp>
    </p:spTree>
    <p:extLst>
      <p:ext uri="{BB962C8B-B14F-4D97-AF65-F5344CB8AC3E}">
        <p14:creationId xmlns:p14="http://schemas.microsoft.com/office/powerpoint/2010/main" val="30804129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5437</TotalTime>
  <Words>3128</Words>
  <Application>Microsoft Office PowerPoint</Application>
  <PresentationFormat>On-screen Show (4:3)</PresentationFormat>
  <Paragraphs>280</Paragraphs>
  <Slides>32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Wingdings</vt:lpstr>
      <vt:lpstr>Office Theme</vt:lpstr>
      <vt:lpstr>Research Methods and Project Management  Lecture 6 – Threads to validity of a study</vt:lpstr>
      <vt:lpstr>Validity of Research </vt:lpstr>
      <vt:lpstr>Validity of Research </vt:lpstr>
      <vt:lpstr>Threats to validity (Case Studies)</vt:lpstr>
      <vt:lpstr>Types of Experimental Variables</vt:lpstr>
      <vt:lpstr>Types of Experimental Variables</vt:lpstr>
      <vt:lpstr>Types of Experimental Variables</vt:lpstr>
      <vt:lpstr>Threats to validity — Examples (1/2)</vt:lpstr>
      <vt:lpstr>Construct validity</vt:lpstr>
      <vt:lpstr>Example - Measuring “Developer Productivity” Using Only Lines of Code (LOC)</vt:lpstr>
      <vt:lpstr>Example - Using Benchmark Accuracy as a Measure of “Model Robustness”</vt:lpstr>
      <vt:lpstr>Example - Measuring “Usability” by Recording Only Task Completion Time</vt:lpstr>
      <vt:lpstr>Internal validity</vt:lpstr>
      <vt:lpstr>Example - Algorithm Performance Comparison → Confounding Variables</vt:lpstr>
      <vt:lpstr>Example - Software Engineering Tool Evaluation → Selection Bias</vt:lpstr>
      <vt:lpstr>Example - Machine Learning Model Evaluation → History Effects</vt:lpstr>
      <vt:lpstr>Example - Network Protocol Experiment → Maturation Effects</vt:lpstr>
      <vt:lpstr>Threats to validity — Examples (2/2)</vt:lpstr>
      <vt:lpstr>External validity</vt:lpstr>
      <vt:lpstr>Example - Software Engineering Tools Evaluation → Population Validity</vt:lpstr>
      <vt:lpstr>Example - Machine Learning Model Benchmarking → Dataset Generalizability</vt:lpstr>
      <vt:lpstr>Example - Cybersecurity Experiments → Threat Model Generalizability</vt:lpstr>
      <vt:lpstr>Example - Network Protocol Simulations → Setting Generalizability</vt:lpstr>
      <vt:lpstr>Reliability</vt:lpstr>
      <vt:lpstr>Example - Measuring Software Performance (Test–Retest Reliability)</vt:lpstr>
      <vt:lpstr>Example - Code Review Assessment Tool (Inter-Rater Reliability)</vt:lpstr>
      <vt:lpstr>Example - UX Questionnaire for Evaluating User Satisfaction (Internal Consistency Reliability)</vt:lpstr>
      <vt:lpstr>Conclusion</vt:lpstr>
      <vt:lpstr>Internal and External Validity in Experimental Research</vt:lpstr>
      <vt:lpstr>Internal and External Validity in Experimental Research</vt:lpstr>
      <vt:lpstr>Assignment</vt:lpstr>
      <vt:lpstr>Q &amp; 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Manolis Tsiknakis</dc:creator>
  <cp:lastModifiedBy>Manolis Tsiknakis</cp:lastModifiedBy>
  <cp:revision>189</cp:revision>
  <dcterms:created xsi:type="dcterms:W3CDTF">2012-02-08T15:04:00Z</dcterms:created>
  <dcterms:modified xsi:type="dcterms:W3CDTF">2025-12-02T10:36:37Z</dcterms:modified>
</cp:coreProperties>
</file>