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606" r:id="rId3"/>
    <p:sldId id="534" r:id="rId4"/>
    <p:sldId id="630" r:id="rId5"/>
    <p:sldId id="647" r:id="rId6"/>
    <p:sldId id="631" r:id="rId7"/>
    <p:sldId id="653" r:id="rId8"/>
    <p:sldId id="672" r:id="rId9"/>
    <p:sldId id="673" r:id="rId10"/>
    <p:sldId id="675" r:id="rId11"/>
    <p:sldId id="674" r:id="rId12"/>
    <p:sldId id="633" r:id="rId13"/>
    <p:sldId id="648" r:id="rId14"/>
    <p:sldId id="685" r:id="rId15"/>
    <p:sldId id="649" r:id="rId16"/>
    <p:sldId id="686" r:id="rId17"/>
    <p:sldId id="689" r:id="rId18"/>
    <p:sldId id="690" r:id="rId19"/>
    <p:sldId id="676" r:id="rId20"/>
    <p:sldId id="652" r:id="rId21"/>
    <p:sldId id="670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6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273" autoAdjust="0"/>
    <p:restoredTop sz="94660"/>
  </p:normalViewPr>
  <p:slideViewPr>
    <p:cSldViewPr>
      <p:cViewPr varScale="1">
        <p:scale>
          <a:sx n="88" d="100"/>
          <a:sy n="88" d="100"/>
        </p:scale>
        <p:origin x="84" y="1632"/>
      </p:cViewPr>
      <p:guideLst>
        <p:guide orient="horz" pos="306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1A17ECD-5921-4308-A734-A402ABC899CB}" type="datetimeFigureOut">
              <a:rPr lang="el-GR"/>
              <a:pPr>
                <a:defRPr/>
              </a:pPr>
              <a:t>14/1/2025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noProof="0"/>
              <a:t>Στυλ υποδείγματος κειμένου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FEE0C11-2506-4905-BF35-DD1DD5DA978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61326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96260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3256541-E71F-4FF5-A2E7-1BC01F19F74E}" type="slidenum">
              <a:rPr lang="el-GR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619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tsiknaki\Documents\My  Cources on BMI_University of Crete\Innovation\innovation_NIC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38" y="-3175"/>
            <a:ext cx="9159876" cy="144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8E2ED-4BF5-4668-817E-7796649D5E5A}" type="datetimeFigureOut">
              <a:rPr lang="en-US"/>
              <a:pPr>
                <a:defRPr/>
              </a:pPr>
              <a:t>1/14/2025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19F8DD4-A3F9-4831-B3C7-A6567AB3C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313" y="1233488"/>
            <a:ext cx="8458200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  <a:noFill/>
          <a:ln>
            <a:noFill/>
          </a:ln>
        </p:spPr>
        <p:txBody>
          <a:bodyPr/>
          <a:lstStyle>
            <a:lvl1pPr marL="444500" indent="-4445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313" y="1211263"/>
            <a:ext cx="8458200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184576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184576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313" y="1385888"/>
            <a:ext cx="8458200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D8DDC-57EF-4719-9C1C-6F5F064751D9}" type="datetimeFigureOut">
              <a:rPr lang="en-US"/>
              <a:pPr>
                <a:defRPr/>
              </a:pPr>
              <a:t>1/14/2025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ED105A-4FFB-49D9-A42B-386734ADA4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313" y="1268413"/>
            <a:ext cx="8458200" cy="141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l-GR"/>
              <a:t>DOX 6E Montgomery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C215A-12BE-4FB9-81A2-62001CF717CD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21428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D88F323-25FD-4A17-94CE-5F6563BBE913}" type="datetimeFigureOut">
              <a:rPr lang="en-US"/>
              <a:pPr>
                <a:defRPr/>
              </a:pPr>
              <a:t>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A925EB1-B492-45DF-9096-1DF01B634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5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tat.yale.edu/Courses/1997-98/101/expdes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772400" cy="252023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Research Methods and Project Management</a:t>
            </a:r>
            <a:br>
              <a:rPr lang="en-US" dirty="0"/>
            </a:br>
            <a:br>
              <a:rPr lang="en-US" dirty="0"/>
            </a:br>
            <a:r>
              <a:rPr lang="en-US" sz="3100"/>
              <a:t>Lecture 7 </a:t>
            </a:r>
            <a:r>
              <a:rPr lang="en-US" sz="3100" dirty="0"/>
              <a:t>– Experimental Design (or Design of Experiments)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53136"/>
            <a:ext cx="6400800" cy="98566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/>
              <a:t>M. Tsiknakis</a:t>
            </a:r>
          </a:p>
        </p:txBody>
      </p:sp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0" y="6496318"/>
            <a:ext cx="9144000" cy="369887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dirty="0">
                <a:solidFill>
                  <a:srgbClr val="002060"/>
                </a:solidFill>
              </a:rPr>
              <a:t>Postgraduate Course on “Informatics Engineering”, Fall 2024</a:t>
            </a:r>
            <a:endParaRPr lang="el-GR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5168" y="1412776"/>
            <a:ext cx="8229600" cy="1512168"/>
          </a:xfrm>
        </p:spPr>
        <p:txBody>
          <a:bodyPr/>
          <a:lstStyle/>
          <a:p>
            <a:r>
              <a:rPr lang="en-US" sz="2000" dirty="0"/>
              <a:t>Extraneous variables should always be considered and controlled when possible as they may introduce unwanted variation in your data.</a:t>
            </a:r>
            <a:endParaRPr lang="en-GB" sz="2000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Experimental Variables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636912"/>
            <a:ext cx="7352558" cy="28727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79712" y="5661248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Effect of extraneous variables on the relationship between the independent and dependent variables.</a:t>
            </a:r>
            <a:endParaRPr lang="en-GB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346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6856" y="1412776"/>
            <a:ext cx="8229600" cy="5256584"/>
          </a:xfrm>
        </p:spPr>
        <p:txBody>
          <a:bodyPr/>
          <a:lstStyle/>
          <a:p>
            <a:r>
              <a:rPr lang="en-US" sz="2400" dirty="0">
                <a:solidFill>
                  <a:srgbClr val="7030A0"/>
                </a:solidFill>
              </a:rPr>
              <a:t>Controlled (or constant) variables</a:t>
            </a:r>
          </a:p>
          <a:p>
            <a:pPr lvl="1"/>
            <a:r>
              <a:rPr lang="en-US" sz="2000" dirty="0"/>
              <a:t>Are extraneous variables that we keep constant or controlled during the course of the experiment, as they may have an effect on our dependent variables as well. </a:t>
            </a:r>
          </a:p>
          <a:p>
            <a:r>
              <a:rPr lang="en-US" sz="2400" dirty="0">
                <a:solidFill>
                  <a:srgbClr val="7030A0"/>
                </a:solidFill>
              </a:rPr>
              <a:t>Participant variables</a:t>
            </a:r>
          </a:p>
          <a:p>
            <a:pPr lvl="1"/>
            <a:r>
              <a:rPr lang="en-US" sz="2000" dirty="0"/>
              <a:t>Participant variables can be defined as the differing individual characteristics that may impact how a participant responds in an experiment. </a:t>
            </a:r>
          </a:p>
          <a:p>
            <a:pPr lvl="1"/>
            <a:r>
              <a:rPr lang="en-US" sz="2000" dirty="0"/>
              <a:t>Examples of participant variables include gender, age, ethnicity, socioeconomic status, literacy status, mood, clinical diagnosis etc.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Experimental Variables</a:t>
            </a:r>
          </a:p>
        </p:txBody>
      </p:sp>
    </p:spTree>
    <p:extLst>
      <p:ext uri="{BB962C8B-B14F-4D97-AF65-F5344CB8AC3E}">
        <p14:creationId xmlns:p14="http://schemas.microsoft.com/office/powerpoint/2010/main" val="176052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49263" indent="-449263"/>
            <a:r>
              <a:rPr lang="en-US" altLang="el-GR" sz="2800" dirty="0">
                <a:solidFill>
                  <a:srgbClr val="7030A0"/>
                </a:solidFill>
              </a:rPr>
              <a:t>Randomization</a:t>
            </a:r>
          </a:p>
          <a:p>
            <a:pPr lvl="1"/>
            <a:r>
              <a:rPr lang="en-US" altLang="el-GR" sz="2400" dirty="0"/>
              <a:t>Running the tests in an experiment in random order</a:t>
            </a:r>
          </a:p>
          <a:p>
            <a:pPr lvl="1"/>
            <a:r>
              <a:rPr lang="en-US" altLang="el-GR" sz="2400" dirty="0"/>
              <a:t>Notion of balancing out effects of “lurking” variables (</a:t>
            </a:r>
            <a:r>
              <a:rPr lang="el-GR" altLang="el-GR" sz="2400" dirty="0"/>
              <a:t>Έννοια </a:t>
            </a:r>
            <a:r>
              <a:rPr lang="el-GR" altLang="en-US" sz="2400" dirty="0">
                <a:latin typeface="Arial Unicode MS"/>
              </a:rPr>
              <a:t>της εξισορρόπησης των επιπτώσεων των </a:t>
            </a:r>
            <a:r>
              <a:rPr lang="en-US" altLang="en-US" sz="2400" dirty="0">
                <a:latin typeface="Arial Unicode MS"/>
              </a:rPr>
              <a:t>“</a:t>
            </a:r>
            <a:r>
              <a:rPr lang="el-GR" altLang="en-US" sz="2400" dirty="0">
                <a:latin typeface="Arial Unicode MS"/>
              </a:rPr>
              <a:t>κρυμμένων</a:t>
            </a:r>
            <a:r>
              <a:rPr lang="en-US" altLang="en-US" sz="2400" dirty="0">
                <a:latin typeface="Arial Unicode MS"/>
              </a:rPr>
              <a:t>”</a:t>
            </a:r>
            <a:r>
              <a:rPr lang="el-GR" altLang="en-US" sz="2400" dirty="0">
                <a:latin typeface="Arial Unicode MS"/>
              </a:rPr>
              <a:t> μεταβλητών)</a:t>
            </a:r>
            <a:endParaRPr lang="en-US" altLang="el-GR" sz="2400" dirty="0"/>
          </a:p>
          <a:p>
            <a:pPr marL="449263" indent="-449263"/>
            <a:r>
              <a:rPr lang="en-US" altLang="el-GR" sz="2800" dirty="0">
                <a:solidFill>
                  <a:srgbClr val="7030A0"/>
                </a:solidFill>
              </a:rPr>
              <a:t>Replication</a:t>
            </a:r>
          </a:p>
          <a:p>
            <a:pPr marL="747713" lvl="1" indent="-449263"/>
            <a:r>
              <a:rPr lang="en-US" altLang="el-GR" sz="2400" dirty="0"/>
              <a:t>Replication versus repeat measurements (i.e. repetition)? </a:t>
            </a:r>
          </a:p>
          <a:p>
            <a:pPr lvl="1"/>
            <a:r>
              <a:rPr lang="en-US" altLang="el-GR" sz="2400" dirty="0"/>
              <a:t>Sample size (improving precision of effect estimation, estimation of error or background noise)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dirty="0"/>
              <a:t>The Basic Principles of DOE</a:t>
            </a:r>
          </a:p>
        </p:txBody>
      </p:sp>
    </p:spTree>
    <p:extLst>
      <p:ext uri="{BB962C8B-B14F-4D97-AF65-F5344CB8AC3E}">
        <p14:creationId xmlns:p14="http://schemas.microsoft.com/office/powerpoint/2010/main" val="3521772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2041" y="1326778"/>
            <a:ext cx="8229600" cy="5256584"/>
          </a:xfrm>
        </p:spPr>
        <p:txBody>
          <a:bodyPr/>
          <a:lstStyle/>
          <a:p>
            <a:r>
              <a:rPr lang="en-US" sz="2200" dirty="0"/>
              <a:t>While designing experiments, there are factors, such as </a:t>
            </a:r>
            <a:r>
              <a:rPr lang="en-US" sz="2200" dirty="0">
                <a:solidFill>
                  <a:srgbClr val="FF0000"/>
                </a:solidFill>
              </a:rPr>
              <a:t>power surges, fluctuations in ambient temperature and humidity, raw material variations</a:t>
            </a:r>
            <a:r>
              <a:rPr lang="en-US" sz="2200" dirty="0"/>
              <a:t>, etc. </a:t>
            </a:r>
            <a:r>
              <a:rPr lang="en-GB" sz="2200" dirty="0"/>
              <a:t>that </a:t>
            </a:r>
          </a:p>
          <a:p>
            <a:pPr lvl="1"/>
            <a:r>
              <a:rPr lang="en-US" sz="1800" dirty="0">
                <a:solidFill>
                  <a:srgbClr val="0070C0"/>
                </a:solidFill>
              </a:rPr>
              <a:t>can adversely affect the experimental results </a:t>
            </a:r>
            <a:r>
              <a:rPr lang="en-US" sz="1800" dirty="0"/>
              <a:t>and </a:t>
            </a:r>
          </a:p>
          <a:p>
            <a:pPr lvl="1"/>
            <a:r>
              <a:rPr lang="en-US" sz="1800" dirty="0"/>
              <a:t>therefore, </a:t>
            </a:r>
            <a:r>
              <a:rPr lang="en-US" sz="1800" dirty="0">
                <a:solidFill>
                  <a:srgbClr val="0070C0"/>
                </a:solidFill>
              </a:rPr>
              <a:t>must be either minimized or removed </a:t>
            </a:r>
            <a:r>
              <a:rPr lang="en-US" sz="1800" dirty="0"/>
              <a:t>from the experiment. </a:t>
            </a:r>
          </a:p>
          <a:p>
            <a:r>
              <a:rPr lang="en-US" sz="2200" dirty="0"/>
              <a:t>Randomization is one of the methods experimenters often rely on to </a:t>
            </a:r>
            <a:r>
              <a:rPr lang="en-US" sz="2200" dirty="0">
                <a:solidFill>
                  <a:srgbClr val="7030A0"/>
                </a:solidFill>
              </a:rPr>
              <a:t>reduce the effect of experimental bias. </a:t>
            </a:r>
          </a:p>
          <a:p>
            <a:r>
              <a:rPr lang="en-US" sz="2200" dirty="0"/>
              <a:t>By properly randomizing the experiment, we assist in averaging out the effects of noise factors that may be present in the process. </a:t>
            </a:r>
          </a:p>
          <a:p>
            <a:r>
              <a:rPr lang="en-US" sz="2200" dirty="0"/>
              <a:t>In other words, randomization can ensure that all levels of a factor have an equal chance of being </a:t>
            </a:r>
            <a:r>
              <a:rPr lang="en-GB" sz="2200" dirty="0"/>
              <a:t>affected by noise factors.</a:t>
            </a:r>
          </a:p>
          <a:p>
            <a:endParaRPr lang="en-GB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Randomization (1/2)</a:t>
            </a:r>
          </a:p>
        </p:txBody>
      </p:sp>
    </p:spTree>
    <p:extLst>
      <p:ext uri="{BB962C8B-B14F-4D97-AF65-F5344CB8AC3E}">
        <p14:creationId xmlns:p14="http://schemas.microsoft.com/office/powerpoint/2010/main" val="4254851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355E57-A44F-4524-8E5F-355864BCC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Randomization (2/2)</a:t>
            </a:r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6F4E56-B6AC-4463-BEC4-FD9CC60EE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b="1" dirty="0"/>
              <a:t>Example</a:t>
            </a:r>
            <a:r>
              <a:rPr lang="en-US" sz="2400" b="0" dirty="0">
                <a:effectLst/>
              </a:rPr>
              <a:t>: A teacher wants to know how good her class is in mathematics. So she will give each student a number and will draw numbers from a bunch of chits. This will include a randomly selected sample size and it won’t have any biases depending on teachers interference. 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B31B2C-36A8-484E-9F48-27A9A5C7F4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b="1" dirty="0"/>
              <a:t>For example</a:t>
            </a:r>
            <a:r>
              <a:rPr lang="en-US" sz="2400" b="0" dirty="0">
                <a:effectLst/>
              </a:rPr>
              <a:t>: a teacher decides to take a viva in the class and randomly starts asking the students.</a:t>
            </a:r>
            <a:endParaRPr lang="en-US" sz="2400" dirty="0"/>
          </a:p>
          <a:p>
            <a:r>
              <a:rPr lang="en-US" sz="2400" b="0" dirty="0">
                <a:effectLst/>
              </a:rPr>
              <a:t>Here, all the participants have equal chance of getting into the experiment. Like with our example, every student has equal chance of getting a question asked by the teacher.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0120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In engineering, science, and statistics, </a:t>
            </a:r>
            <a:r>
              <a:rPr lang="en-US" sz="2000" b="1" dirty="0">
                <a:solidFill>
                  <a:srgbClr val="7030A0"/>
                </a:solidFill>
              </a:rPr>
              <a:t>replication</a:t>
            </a:r>
            <a:r>
              <a:rPr lang="en-US" sz="2000" dirty="0"/>
              <a:t> is the repetition of an experimental condition so that the variability associated with the phenomenon can be estimated. </a:t>
            </a:r>
          </a:p>
          <a:p>
            <a:r>
              <a:rPr lang="en-US" sz="2000" dirty="0"/>
              <a:t>ASTM (American Society for Testing and Materials), in the standard E1847, defines replication as:</a:t>
            </a:r>
            <a:br>
              <a:rPr lang="en-US" sz="2000" dirty="0"/>
            </a:br>
            <a:r>
              <a:rPr lang="en-US" sz="2000" dirty="0">
                <a:solidFill>
                  <a:srgbClr val="0070C0"/>
                </a:solidFill>
              </a:rPr>
              <a:t>"the repetition of the set of all the treatment combinations to be compared in an experiment. </a:t>
            </a:r>
            <a:br>
              <a:rPr lang="en-US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srgbClr val="0070C0"/>
                </a:solidFill>
              </a:rPr>
              <a:t>Each of the repetitions is called a replicate." </a:t>
            </a:r>
          </a:p>
          <a:p>
            <a:pPr marL="449263" indent="-449263"/>
            <a:r>
              <a:rPr lang="en-US" sz="2000" dirty="0"/>
              <a:t>Replication has two important properties.</a:t>
            </a:r>
          </a:p>
          <a:p>
            <a:pPr lvl="1"/>
            <a:r>
              <a:rPr lang="en-US" sz="1800" dirty="0"/>
              <a:t>The first property is that it allows the experimenter to obtain an estimate of the experimental error. </a:t>
            </a:r>
          </a:p>
          <a:p>
            <a:pPr lvl="1"/>
            <a:r>
              <a:rPr lang="en-US" sz="1800" dirty="0"/>
              <a:t>The second property is that it permits the experimenter to obtain a more precise estimate of the factor/interaction effect.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Replication</a:t>
            </a:r>
          </a:p>
        </p:txBody>
      </p:sp>
    </p:spTree>
    <p:extLst>
      <p:ext uri="{BB962C8B-B14F-4D97-AF65-F5344CB8AC3E}">
        <p14:creationId xmlns:p14="http://schemas.microsoft.com/office/powerpoint/2010/main" val="2052511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B9B6BE-550E-4230-AA91-7715BF81B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Randomization and replication are fundamental principles in engineering experiments and help ensure the reliability and validity of the results. </a:t>
            </a:r>
          </a:p>
          <a:p>
            <a:r>
              <a:rPr lang="en-US" sz="2800" dirty="0"/>
              <a:t>Both randomization and replication work together in experimental design. </a:t>
            </a:r>
          </a:p>
          <a:p>
            <a:pPr lvl="1"/>
            <a:r>
              <a:rPr lang="en-US" sz="2400" dirty="0"/>
              <a:t>Randomization helps in ensuring unbiased and fair testing conditions</a:t>
            </a:r>
          </a:p>
          <a:p>
            <a:pPr lvl="1"/>
            <a:r>
              <a:rPr lang="en-US" sz="2400" dirty="0"/>
              <a:t>While replication ensures that results are reliable and repeatable.</a:t>
            </a:r>
          </a:p>
          <a:p>
            <a:r>
              <a:rPr lang="en-US" sz="2800" dirty="0"/>
              <a:t>They differ: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E9D0E2-CF3E-46CF-B722-59778B43B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Randomization vs Replication</a:t>
            </a:r>
          </a:p>
        </p:txBody>
      </p:sp>
    </p:spTree>
    <p:extLst>
      <p:ext uri="{BB962C8B-B14F-4D97-AF65-F5344CB8AC3E}">
        <p14:creationId xmlns:p14="http://schemas.microsoft.com/office/powerpoint/2010/main" val="22718126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3B8072-61A0-442D-B66A-A5BC6D872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Randomization: </a:t>
            </a:r>
            <a:r>
              <a:rPr lang="en-US" sz="2400" dirty="0"/>
              <a:t>Randomization is the process of assigning experimental units (e.g., samples, test conditions, or subjects) to treatments or conditions in a random manner.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Purpose</a:t>
            </a:r>
            <a:r>
              <a:rPr lang="en-US" sz="2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Eliminates Bias</a:t>
            </a:r>
            <a:r>
              <a:rPr lang="en-US" sz="2000" dirty="0"/>
              <a:t>: Reduces the impact of unknown or uncontrolled variables by ensuring no systematic pattern influences the results.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Accounts for Variability</a:t>
            </a:r>
            <a:r>
              <a:rPr lang="en-US" sz="2000" dirty="0"/>
              <a:t>: Distributes variability due to extraneous factors evenly across treatments.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Improves Generalizability</a:t>
            </a:r>
            <a:r>
              <a:rPr lang="en-US" sz="2000" dirty="0"/>
              <a:t>: Makes the results more broadly applicable by simulating randomness inherent in real-world scenarios.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Example</a:t>
            </a:r>
            <a:r>
              <a:rPr lang="en-US" sz="2400" dirty="0"/>
              <a:t>: In a study comparing two welding techniques, randomly assigning different operators to each technique ensures that the operator's skill does not systematically affect the outcome.</a:t>
            </a:r>
          </a:p>
          <a:p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91459A5-7B97-4DBD-897D-130635E78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Randomization</a:t>
            </a:r>
          </a:p>
        </p:txBody>
      </p:sp>
    </p:spTree>
    <p:extLst>
      <p:ext uri="{BB962C8B-B14F-4D97-AF65-F5344CB8AC3E}">
        <p14:creationId xmlns:p14="http://schemas.microsoft.com/office/powerpoint/2010/main" val="2529636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4026118-5FBC-41A8-A93F-DDEC51397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Replication: </a:t>
            </a:r>
            <a:r>
              <a:rPr lang="en-US" sz="2400" dirty="0"/>
              <a:t>Replication involves repeating the experiment or specific treatments multiple times to ensure consistency and reliability of results.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Purpose</a:t>
            </a:r>
            <a:r>
              <a:rPr lang="en-US" sz="24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Reduces Noise</a:t>
            </a:r>
            <a:r>
              <a:rPr lang="en-US" sz="2000" dirty="0"/>
              <a:t>: Minimizes the impact of random errors by averaging the results.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Estimates Variability</a:t>
            </a:r>
            <a:r>
              <a:rPr lang="en-US" sz="2000" dirty="0"/>
              <a:t>: Provides a measure of experimental variability and helps quantify uncertainty.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b="1" dirty="0"/>
              <a:t>Enhances Reliability</a:t>
            </a:r>
            <a:r>
              <a:rPr lang="en-US" sz="2000" dirty="0"/>
              <a:t>: Confirms the reproducibility of results across repeated trials.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/>
              <a:t>Example</a:t>
            </a:r>
            <a:r>
              <a:rPr lang="en-US" sz="2400" dirty="0"/>
              <a:t>: Performing multiple tensile tests on samples of the same material to measure strength ensures the results are not due to chance or single anomalies.</a:t>
            </a:r>
          </a:p>
          <a:p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B00A2D-F032-441C-9A0E-1E6AE2F26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</a:t>
            </a:r>
          </a:p>
        </p:txBody>
      </p:sp>
    </p:spTree>
    <p:extLst>
      <p:ext uri="{BB962C8B-B14F-4D97-AF65-F5344CB8AC3E}">
        <p14:creationId xmlns:p14="http://schemas.microsoft.com/office/powerpoint/2010/main" val="4037058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dirty="0"/>
              <a:t>Control Group</a:t>
            </a:r>
          </a:p>
          <a:p>
            <a:pPr marL="755650" lvl="1" indent="-457200"/>
            <a:r>
              <a:rPr lang="en-US" sz="2400" dirty="0"/>
              <a:t>The group  or standard to which everything is compared</a:t>
            </a:r>
          </a:p>
          <a:p>
            <a:r>
              <a:rPr lang="en-US" dirty="0"/>
              <a:t>Experimental Group</a:t>
            </a:r>
          </a:p>
          <a:p>
            <a:pPr lvl="1"/>
            <a:r>
              <a:rPr lang="en-US" sz="2400" dirty="0"/>
              <a:t>The group being tested with the independent variable</a:t>
            </a:r>
          </a:p>
          <a:p>
            <a:pPr lvl="1"/>
            <a:r>
              <a:rPr lang="en-US" sz="2400" dirty="0"/>
              <a:t>Each test group has only one factor different from the other test groups: the independent variable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concepts</a:t>
            </a:r>
          </a:p>
        </p:txBody>
      </p:sp>
    </p:spTree>
    <p:extLst>
      <p:ext uri="{BB962C8B-B14F-4D97-AF65-F5344CB8AC3E}">
        <p14:creationId xmlns:p14="http://schemas.microsoft.com/office/powerpoint/2010/main" val="3620463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Methods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655" y="1412776"/>
            <a:ext cx="4038600" cy="5184576"/>
          </a:xfrm>
          <a:solidFill>
            <a:schemeClr val="bg1">
              <a:lumMod val="95000"/>
            </a:scheme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rgbClr val="7030A0"/>
                </a:solidFill>
              </a:rPr>
              <a:t>Quantitative Methods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7030A0"/>
                </a:solidFill>
              </a:rPr>
              <a:t>Common “in the lab” Methods</a:t>
            </a:r>
          </a:p>
          <a:p>
            <a:pPr lvl="1"/>
            <a:r>
              <a:rPr lang="en-US" sz="2800" dirty="0">
                <a:solidFill>
                  <a:srgbClr val="0070C0"/>
                </a:solidFill>
              </a:rPr>
              <a:t>Controlled Experiments</a:t>
            </a:r>
          </a:p>
          <a:p>
            <a:pPr lvl="1"/>
            <a:r>
              <a:rPr lang="en-US" dirty="0"/>
              <a:t>Benchmarks</a:t>
            </a:r>
          </a:p>
          <a:p>
            <a:pPr lvl="1"/>
            <a:r>
              <a:rPr lang="en-US" dirty="0"/>
              <a:t>Simulations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bg1">
              <a:lumMod val="95000"/>
            </a:schemeClr>
          </a:solidFill>
          <a:ln w="38100"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n-US" sz="3200" dirty="0">
                <a:solidFill>
                  <a:srgbClr val="7030A0"/>
                </a:solidFill>
              </a:rPr>
              <a:t>Qualitative Methods</a:t>
            </a:r>
          </a:p>
          <a:p>
            <a:r>
              <a:rPr lang="en-US" dirty="0"/>
              <a:t>Common “in the wild” Methods</a:t>
            </a:r>
          </a:p>
          <a:p>
            <a:pPr lvl="1"/>
            <a:r>
              <a:rPr lang="en-US" dirty="0"/>
              <a:t>Quasi-Experiments</a:t>
            </a:r>
          </a:p>
          <a:p>
            <a:pPr lvl="1"/>
            <a:r>
              <a:rPr lang="en-US" dirty="0"/>
              <a:t>Survey Research</a:t>
            </a:r>
          </a:p>
          <a:p>
            <a:pPr lvl="1"/>
            <a:r>
              <a:rPr lang="en-US" dirty="0"/>
              <a:t>Ethnographies</a:t>
            </a:r>
          </a:p>
          <a:p>
            <a:pPr lvl="1"/>
            <a:r>
              <a:rPr lang="en-US" dirty="0"/>
              <a:t>Action Research</a:t>
            </a:r>
          </a:p>
          <a:p>
            <a:pPr lvl="1"/>
            <a:r>
              <a:rPr lang="en-US" dirty="0"/>
              <a:t>Case Studies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065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term confounding refers to the combining influences of two or more factor effects in one measured effect. </a:t>
            </a:r>
          </a:p>
          <a:p>
            <a:r>
              <a:rPr lang="en-US" sz="2800" dirty="0"/>
              <a:t>In other words, one cannot estimate factor effects and their interaction effects independently. </a:t>
            </a:r>
          </a:p>
          <a:p>
            <a:r>
              <a:rPr lang="en-US" sz="2800" dirty="0"/>
              <a:t>Effects which are confounded are called aliases. </a:t>
            </a:r>
          </a:p>
          <a:p>
            <a:r>
              <a:rPr lang="en-US" sz="2800" dirty="0"/>
              <a:t>A list of the </a:t>
            </a:r>
            <a:r>
              <a:rPr lang="en-US" sz="2800" dirty="0" err="1"/>
              <a:t>confoundings</a:t>
            </a:r>
            <a:r>
              <a:rPr lang="en-US" sz="2800" dirty="0"/>
              <a:t> which occur in an experimental design is called an </a:t>
            </a:r>
            <a:r>
              <a:rPr lang="en-US" sz="2800" dirty="0">
                <a:solidFill>
                  <a:srgbClr val="0066FF"/>
                </a:solidFill>
              </a:rPr>
              <a:t>alias structure </a:t>
            </a:r>
            <a:r>
              <a:rPr lang="en-US" sz="2800" dirty="0"/>
              <a:t>or a </a:t>
            </a:r>
            <a:r>
              <a:rPr lang="en-US" sz="2800" dirty="0">
                <a:solidFill>
                  <a:srgbClr val="0066FF"/>
                </a:solidFill>
              </a:rPr>
              <a:t>confounding pattern</a:t>
            </a:r>
            <a:r>
              <a:rPr lang="en-US" sz="2800" dirty="0"/>
              <a:t>.</a:t>
            </a:r>
            <a:endParaRPr lang="en-GB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Cofounding</a:t>
            </a:r>
          </a:p>
        </p:txBody>
      </p:sp>
    </p:spTree>
    <p:extLst>
      <p:ext uri="{BB962C8B-B14F-4D97-AF65-F5344CB8AC3E}">
        <p14:creationId xmlns:p14="http://schemas.microsoft.com/office/powerpoint/2010/main" val="3253586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9809F4-4D00-ACF1-8F9E-09FD5DF02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664296"/>
          </a:xfrm>
        </p:spPr>
        <p:txBody>
          <a:bodyPr/>
          <a:lstStyle/>
          <a:p>
            <a:r>
              <a:rPr lang="en-US" sz="2000" dirty="0"/>
              <a:t>Experimental Design - Yale </a:t>
            </a:r>
          </a:p>
          <a:p>
            <a:r>
              <a:rPr lang="en-US" sz="2000" dirty="0">
                <a:hlinkClick r:id="rId2"/>
              </a:rPr>
              <a:t>http://www.stat.yale.edu/Courses/1997-98/101/expdes.htm</a:t>
            </a:r>
            <a:endParaRPr lang="en-US" sz="2000" dirty="0"/>
          </a:p>
          <a:p>
            <a:endParaRPr lang="el-GR" sz="2000" dirty="0"/>
          </a:p>
        </p:txBody>
      </p:sp>
      <p:sp>
        <p:nvSpPr>
          <p:cNvPr id="78850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Q &amp; A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707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Line 16"/>
          <p:cNvSpPr>
            <a:spLocks noChangeShapeType="1"/>
          </p:cNvSpPr>
          <p:nvPr/>
        </p:nvSpPr>
        <p:spPr bwMode="auto">
          <a:xfrm>
            <a:off x="2555776" y="3932237"/>
            <a:ext cx="479425" cy="4121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69" name="Line 21"/>
          <p:cNvSpPr>
            <a:spLocks noChangeShapeType="1"/>
          </p:cNvSpPr>
          <p:nvPr/>
        </p:nvSpPr>
        <p:spPr bwMode="auto">
          <a:xfrm>
            <a:off x="2555776" y="3382963"/>
            <a:ext cx="470098" cy="2534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18488" cy="10652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Research process … application of the SM</a:t>
            </a:r>
            <a:endParaRPr lang="el-GR" dirty="0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311275" y="2355850"/>
            <a:ext cx="1311275" cy="28956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>
                <a:lumMod val="65000"/>
                <a:lumOff val="35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l-GR">
              <a:latin typeface="+mn-lt"/>
              <a:cs typeface="+mn-cs"/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1485900" y="2508250"/>
            <a:ext cx="952500" cy="1143000"/>
          </a:xfrm>
          <a:prstGeom prst="rect">
            <a:avLst/>
          </a:prstGeom>
          <a:solidFill>
            <a:srgbClr val="FDF9E5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Review 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Concepts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and 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Theories</a:t>
            </a: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485900" y="3879850"/>
            <a:ext cx="952500" cy="1143000"/>
          </a:xfrm>
          <a:prstGeom prst="rect">
            <a:avLst/>
          </a:prstGeom>
          <a:solidFill>
            <a:srgbClr val="FDF9E5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Review 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Previous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Research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Findings</a:t>
            </a:r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3019425" y="3041650"/>
            <a:ext cx="976511" cy="1143000"/>
          </a:xfrm>
          <a:prstGeom prst="rect">
            <a:avLst/>
          </a:prstGeom>
          <a:solidFill>
            <a:srgbClr val="FDF9E5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100" b="1" dirty="0">
                <a:solidFill>
                  <a:srgbClr val="660033"/>
                </a:solidFill>
                <a:latin typeface="Times New Roman" pitchFamily="18" charset="0"/>
              </a:rPr>
              <a:t>Formulate</a:t>
            </a:r>
            <a:endParaRPr lang="en-US" sz="1200" b="1" dirty="0">
              <a:solidFill>
                <a:srgbClr val="660033"/>
              </a:solidFill>
              <a:latin typeface="Times New Roman" pitchFamily="18" charset="0"/>
            </a:endParaRPr>
          </a:p>
          <a:p>
            <a:pPr algn="ctr" eaLnBrk="1" hangingPunct="1"/>
            <a:r>
              <a:rPr lang="en-US" sz="1100" b="1" dirty="0">
                <a:solidFill>
                  <a:srgbClr val="660033"/>
                </a:solidFill>
                <a:latin typeface="Times New Roman" pitchFamily="18" charset="0"/>
              </a:rPr>
              <a:t>Hypothesis</a:t>
            </a:r>
          </a:p>
          <a:p>
            <a:pPr algn="ctr" eaLnBrk="1" hangingPunct="1"/>
            <a:r>
              <a:rPr lang="en-US" sz="1100" b="1" dirty="0">
                <a:solidFill>
                  <a:srgbClr val="660033"/>
                </a:solidFill>
                <a:latin typeface="Times New Roman" pitchFamily="18" charset="0"/>
              </a:rPr>
              <a:t>&amp; Questions(s)</a:t>
            </a:r>
            <a:endParaRPr lang="en-US" sz="1200" b="1" dirty="0">
              <a:solidFill>
                <a:srgbClr val="660033"/>
              </a:solidFill>
              <a:latin typeface="Times New Roman" pitchFamily="18" charset="0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5561957" y="2889250"/>
            <a:ext cx="936625" cy="1371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Collect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Data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(Execution)</a:t>
            </a:r>
          </a:p>
        </p:txBody>
      </p:sp>
      <p:sp>
        <p:nvSpPr>
          <p:cNvPr id="19464" name="Line 13"/>
          <p:cNvSpPr>
            <a:spLocks noChangeShapeType="1"/>
          </p:cNvSpPr>
          <p:nvPr/>
        </p:nvSpPr>
        <p:spPr bwMode="auto">
          <a:xfrm>
            <a:off x="1057276" y="3346450"/>
            <a:ext cx="419099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65" name="Line 14"/>
          <p:cNvSpPr>
            <a:spLocks noChangeShapeType="1"/>
          </p:cNvSpPr>
          <p:nvPr/>
        </p:nvSpPr>
        <p:spPr bwMode="auto">
          <a:xfrm>
            <a:off x="1050925" y="4005064"/>
            <a:ext cx="425450" cy="199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67" name="Line 18"/>
          <p:cNvSpPr>
            <a:spLocks noChangeShapeType="1"/>
          </p:cNvSpPr>
          <p:nvPr/>
        </p:nvSpPr>
        <p:spPr bwMode="auto">
          <a:xfrm>
            <a:off x="5242869" y="3575050"/>
            <a:ext cx="3048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68" name="Line 19"/>
          <p:cNvSpPr>
            <a:spLocks noChangeShapeType="1"/>
          </p:cNvSpPr>
          <p:nvPr/>
        </p:nvSpPr>
        <p:spPr bwMode="auto">
          <a:xfrm>
            <a:off x="6548438" y="3328988"/>
            <a:ext cx="312737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70" name="Line 22"/>
          <p:cNvSpPr>
            <a:spLocks noChangeShapeType="1"/>
          </p:cNvSpPr>
          <p:nvPr/>
        </p:nvSpPr>
        <p:spPr bwMode="auto">
          <a:xfrm>
            <a:off x="4816475" y="2119313"/>
            <a:ext cx="0" cy="7620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grpSp>
        <p:nvGrpSpPr>
          <p:cNvPr id="4" name="Group 3"/>
          <p:cNvGrpSpPr/>
          <p:nvPr/>
        </p:nvGrpSpPr>
        <p:grpSpPr>
          <a:xfrm>
            <a:off x="539750" y="4260850"/>
            <a:ext cx="7991475" cy="1752600"/>
            <a:chOff x="539750" y="4260850"/>
            <a:chExt cx="7991475" cy="1752600"/>
          </a:xfrm>
        </p:grpSpPr>
        <p:sp>
          <p:nvSpPr>
            <p:cNvPr id="19473" name="Line 25"/>
            <p:cNvSpPr>
              <a:spLocks noChangeShapeType="1"/>
            </p:cNvSpPr>
            <p:nvPr/>
          </p:nvSpPr>
          <p:spPr bwMode="auto">
            <a:xfrm>
              <a:off x="555625" y="4260850"/>
              <a:ext cx="0" cy="17526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triangle" w="med" len="med"/>
              <a:tailEnd type="non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74" name="Line 26"/>
            <p:cNvSpPr>
              <a:spLocks noChangeShapeType="1"/>
            </p:cNvSpPr>
            <p:nvPr/>
          </p:nvSpPr>
          <p:spPr bwMode="auto">
            <a:xfrm flipV="1">
              <a:off x="539750" y="6011223"/>
              <a:ext cx="7991475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75" name="Line 27"/>
            <p:cNvSpPr>
              <a:spLocks noChangeShapeType="1"/>
            </p:cNvSpPr>
            <p:nvPr/>
          </p:nvSpPr>
          <p:spPr bwMode="auto">
            <a:xfrm flipV="1">
              <a:off x="8523288" y="4260850"/>
              <a:ext cx="0" cy="17526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9476" name="Line 28"/>
          <p:cNvSpPr>
            <a:spLocks noChangeShapeType="1"/>
          </p:cNvSpPr>
          <p:nvPr/>
        </p:nvSpPr>
        <p:spPr bwMode="auto">
          <a:xfrm flipH="1">
            <a:off x="6516688" y="3879850"/>
            <a:ext cx="334962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77" name="Line 29"/>
          <p:cNvSpPr>
            <a:spLocks noChangeShapeType="1"/>
          </p:cNvSpPr>
          <p:nvPr/>
        </p:nvSpPr>
        <p:spPr bwMode="auto">
          <a:xfrm flipH="1">
            <a:off x="7778750" y="3879850"/>
            <a:ext cx="339725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479" name="Oval 31"/>
          <p:cNvSpPr>
            <a:spLocks noChangeArrowheads="1"/>
          </p:cNvSpPr>
          <p:nvPr/>
        </p:nvSpPr>
        <p:spPr bwMode="auto">
          <a:xfrm>
            <a:off x="4343400" y="580707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>
                <a:solidFill>
                  <a:schemeClr val="bg1"/>
                </a:solidFill>
              </a:rPr>
              <a:t>FB</a:t>
            </a:r>
          </a:p>
        </p:txBody>
      </p:sp>
      <p:sp>
        <p:nvSpPr>
          <p:cNvPr id="19480" name="Oval 32"/>
          <p:cNvSpPr>
            <a:spLocks noChangeArrowheads="1"/>
          </p:cNvSpPr>
          <p:nvPr/>
        </p:nvSpPr>
        <p:spPr bwMode="auto">
          <a:xfrm>
            <a:off x="6534322" y="4132263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>
                <a:solidFill>
                  <a:schemeClr val="bg1"/>
                </a:solidFill>
              </a:rPr>
              <a:t>FB</a:t>
            </a:r>
          </a:p>
        </p:txBody>
      </p:sp>
      <p:sp>
        <p:nvSpPr>
          <p:cNvPr id="19481" name="Oval 33"/>
          <p:cNvSpPr>
            <a:spLocks noChangeArrowheads="1"/>
          </p:cNvSpPr>
          <p:nvPr/>
        </p:nvSpPr>
        <p:spPr bwMode="auto">
          <a:xfrm>
            <a:off x="7821413" y="4132263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>
                <a:solidFill>
                  <a:schemeClr val="bg1"/>
                </a:solidFill>
              </a:rPr>
              <a:t>FB</a:t>
            </a:r>
          </a:p>
        </p:txBody>
      </p:sp>
      <p:sp>
        <p:nvSpPr>
          <p:cNvPr id="19482" name="Line 34"/>
          <p:cNvSpPr>
            <a:spLocks noChangeShapeType="1"/>
          </p:cNvSpPr>
          <p:nvPr/>
        </p:nvSpPr>
        <p:spPr bwMode="auto">
          <a:xfrm>
            <a:off x="7299325" y="2119313"/>
            <a:ext cx="0" cy="76993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grpSp>
        <p:nvGrpSpPr>
          <p:cNvPr id="5" name="Group 4"/>
          <p:cNvGrpSpPr/>
          <p:nvPr/>
        </p:nvGrpSpPr>
        <p:grpSpPr>
          <a:xfrm>
            <a:off x="555625" y="1670050"/>
            <a:ext cx="7970366" cy="1447800"/>
            <a:chOff x="555625" y="1670050"/>
            <a:chExt cx="7970366" cy="1447800"/>
          </a:xfrm>
        </p:grpSpPr>
        <p:sp>
          <p:nvSpPr>
            <p:cNvPr id="19471" name="Line 23"/>
            <p:cNvSpPr>
              <a:spLocks noChangeShapeType="1"/>
            </p:cNvSpPr>
            <p:nvPr/>
          </p:nvSpPr>
          <p:spPr bwMode="auto">
            <a:xfrm>
              <a:off x="555625" y="1670050"/>
              <a:ext cx="7970366" cy="14288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72" name="Line 24"/>
            <p:cNvSpPr>
              <a:spLocks noChangeShapeType="1"/>
            </p:cNvSpPr>
            <p:nvPr/>
          </p:nvSpPr>
          <p:spPr bwMode="auto">
            <a:xfrm flipH="1">
              <a:off x="8497888" y="1670050"/>
              <a:ext cx="11112" cy="1211263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83" name="Line 35"/>
            <p:cNvSpPr>
              <a:spLocks noChangeShapeType="1"/>
            </p:cNvSpPr>
            <p:nvPr/>
          </p:nvSpPr>
          <p:spPr bwMode="auto">
            <a:xfrm>
              <a:off x="574675" y="1670050"/>
              <a:ext cx="0" cy="14478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9484" name="Line 36"/>
          <p:cNvSpPr>
            <a:spLocks noChangeShapeType="1"/>
          </p:cNvSpPr>
          <p:nvPr/>
        </p:nvSpPr>
        <p:spPr bwMode="auto">
          <a:xfrm>
            <a:off x="4800600" y="2127250"/>
            <a:ext cx="25146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85" name="Oval 37"/>
          <p:cNvSpPr>
            <a:spLocks noChangeArrowheads="1"/>
          </p:cNvSpPr>
          <p:nvPr/>
        </p:nvSpPr>
        <p:spPr bwMode="auto">
          <a:xfrm>
            <a:off x="5791200" y="1935163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chemeClr val="bg1"/>
                </a:solidFill>
              </a:rPr>
              <a:t>FF</a:t>
            </a:r>
          </a:p>
        </p:txBody>
      </p:sp>
      <p:sp>
        <p:nvSpPr>
          <p:cNvPr id="19486" name="Rectangle 38"/>
          <p:cNvSpPr>
            <a:spLocks noChangeArrowheads="1"/>
          </p:cNvSpPr>
          <p:nvPr/>
        </p:nvSpPr>
        <p:spPr bwMode="auto">
          <a:xfrm>
            <a:off x="457200" y="4613275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I</a:t>
            </a:r>
          </a:p>
        </p:txBody>
      </p:sp>
      <p:sp>
        <p:nvSpPr>
          <p:cNvPr id="19487" name="Rectangle 39"/>
          <p:cNvSpPr>
            <a:spLocks noChangeArrowheads="1"/>
          </p:cNvSpPr>
          <p:nvPr/>
        </p:nvSpPr>
        <p:spPr bwMode="auto">
          <a:xfrm>
            <a:off x="1738313" y="5427663"/>
            <a:ext cx="45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II</a:t>
            </a:r>
          </a:p>
        </p:txBody>
      </p:sp>
      <p:sp>
        <p:nvSpPr>
          <p:cNvPr id="19488" name="Rectangle 40"/>
          <p:cNvSpPr>
            <a:spLocks noChangeArrowheads="1"/>
          </p:cNvSpPr>
          <p:nvPr/>
        </p:nvSpPr>
        <p:spPr bwMode="auto">
          <a:xfrm>
            <a:off x="3200400" y="4605338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III</a:t>
            </a:r>
          </a:p>
        </p:txBody>
      </p:sp>
      <p:sp>
        <p:nvSpPr>
          <p:cNvPr id="19489" name="Rectangle 41"/>
          <p:cNvSpPr>
            <a:spLocks noChangeArrowheads="1"/>
          </p:cNvSpPr>
          <p:nvPr/>
        </p:nvSpPr>
        <p:spPr bwMode="auto">
          <a:xfrm>
            <a:off x="4486275" y="4621213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IV</a:t>
            </a:r>
          </a:p>
        </p:txBody>
      </p:sp>
      <p:sp>
        <p:nvSpPr>
          <p:cNvPr id="19490" name="Rectangle 43"/>
          <p:cNvSpPr>
            <a:spLocks noChangeArrowheads="1"/>
          </p:cNvSpPr>
          <p:nvPr/>
        </p:nvSpPr>
        <p:spPr bwMode="auto">
          <a:xfrm>
            <a:off x="5759450" y="4613275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V</a:t>
            </a:r>
          </a:p>
        </p:txBody>
      </p:sp>
      <p:sp>
        <p:nvSpPr>
          <p:cNvPr id="19491" name="Rectangle 44"/>
          <p:cNvSpPr>
            <a:spLocks noChangeArrowheads="1"/>
          </p:cNvSpPr>
          <p:nvPr/>
        </p:nvSpPr>
        <p:spPr bwMode="auto">
          <a:xfrm>
            <a:off x="7024688" y="4611688"/>
            <a:ext cx="53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VI</a:t>
            </a:r>
          </a:p>
        </p:txBody>
      </p:sp>
      <p:sp>
        <p:nvSpPr>
          <p:cNvPr id="19492" name="Rectangle 45"/>
          <p:cNvSpPr>
            <a:spLocks noChangeArrowheads="1"/>
          </p:cNvSpPr>
          <p:nvPr/>
        </p:nvSpPr>
        <p:spPr bwMode="auto">
          <a:xfrm>
            <a:off x="7951788" y="4619625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solidFill>
                  <a:schemeClr val="accent2"/>
                </a:solidFill>
                <a:latin typeface="Times New Roman" pitchFamily="18" charset="0"/>
              </a:rPr>
              <a:t>VII</a:t>
            </a:r>
          </a:p>
        </p:txBody>
      </p:sp>
      <p:sp>
        <p:nvSpPr>
          <p:cNvPr id="19493" name="Oval 46"/>
          <p:cNvSpPr>
            <a:spLocks noChangeArrowheads="1"/>
          </p:cNvSpPr>
          <p:nvPr/>
        </p:nvSpPr>
        <p:spPr bwMode="auto">
          <a:xfrm>
            <a:off x="6234113" y="6361113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 dirty="0">
                <a:solidFill>
                  <a:schemeClr val="bg1"/>
                </a:solidFill>
              </a:rPr>
              <a:t>FB</a:t>
            </a:r>
          </a:p>
        </p:txBody>
      </p:sp>
      <p:sp>
        <p:nvSpPr>
          <p:cNvPr id="19494" name="Rectangle 48"/>
          <p:cNvSpPr>
            <a:spLocks noChangeArrowheads="1"/>
          </p:cNvSpPr>
          <p:nvPr/>
        </p:nvSpPr>
        <p:spPr bwMode="auto">
          <a:xfrm>
            <a:off x="6691313" y="6361113"/>
            <a:ext cx="205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latin typeface="Times New Roman" pitchFamily="18" charset="0"/>
              </a:rPr>
              <a:t>Feed Back</a:t>
            </a:r>
          </a:p>
        </p:txBody>
      </p:sp>
      <p:sp>
        <p:nvSpPr>
          <p:cNvPr id="19495" name="Line 49"/>
          <p:cNvSpPr>
            <a:spLocks noChangeShapeType="1"/>
          </p:cNvSpPr>
          <p:nvPr/>
        </p:nvSpPr>
        <p:spPr bwMode="auto">
          <a:xfrm>
            <a:off x="6737350" y="65659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96" name="Rectangle 52"/>
          <p:cNvSpPr>
            <a:spLocks noChangeArrowheads="1"/>
          </p:cNvSpPr>
          <p:nvPr/>
        </p:nvSpPr>
        <p:spPr bwMode="auto">
          <a:xfrm>
            <a:off x="762000" y="1746250"/>
            <a:ext cx="2590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b="1">
                <a:latin typeface="Times New Roman" pitchFamily="18" charset="0"/>
              </a:rPr>
              <a:t>Review the literature</a:t>
            </a:r>
          </a:p>
        </p:txBody>
      </p:sp>
      <p:sp>
        <p:nvSpPr>
          <p:cNvPr id="19497" name="Oval 47"/>
          <p:cNvSpPr>
            <a:spLocks noChangeArrowheads="1"/>
          </p:cNvSpPr>
          <p:nvPr/>
        </p:nvSpPr>
        <p:spPr bwMode="auto">
          <a:xfrm>
            <a:off x="539750" y="6308725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chemeClr val="bg1"/>
                </a:solidFill>
              </a:rPr>
              <a:t>FF</a:t>
            </a:r>
          </a:p>
        </p:txBody>
      </p:sp>
      <p:sp>
        <p:nvSpPr>
          <p:cNvPr id="19498" name="Line 50"/>
          <p:cNvSpPr>
            <a:spLocks noChangeShapeType="1"/>
          </p:cNvSpPr>
          <p:nvPr/>
        </p:nvSpPr>
        <p:spPr bwMode="auto">
          <a:xfrm>
            <a:off x="1050925" y="6515100"/>
            <a:ext cx="228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l-GR"/>
          </a:p>
        </p:txBody>
      </p:sp>
      <p:sp>
        <p:nvSpPr>
          <p:cNvPr id="19499" name="Rectangle 51"/>
          <p:cNvSpPr>
            <a:spLocks noChangeArrowheads="1"/>
          </p:cNvSpPr>
          <p:nvPr/>
        </p:nvSpPr>
        <p:spPr bwMode="auto">
          <a:xfrm>
            <a:off x="1225550" y="6308725"/>
            <a:ext cx="2057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2000" b="1">
                <a:latin typeface="Times New Roman" pitchFamily="18" charset="0"/>
              </a:rPr>
              <a:t>Feed Forward</a:t>
            </a:r>
          </a:p>
        </p:txBody>
      </p:sp>
      <p:sp>
        <p:nvSpPr>
          <p:cNvPr id="19500" name="Line 19"/>
          <p:cNvSpPr>
            <a:spLocks noChangeShapeType="1"/>
          </p:cNvSpPr>
          <p:nvPr/>
        </p:nvSpPr>
        <p:spPr bwMode="auto">
          <a:xfrm>
            <a:off x="7813675" y="3346450"/>
            <a:ext cx="3048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9501" name="Line 18"/>
          <p:cNvSpPr>
            <a:spLocks noChangeShapeType="1"/>
          </p:cNvSpPr>
          <p:nvPr/>
        </p:nvSpPr>
        <p:spPr bwMode="auto">
          <a:xfrm>
            <a:off x="3979168" y="3570288"/>
            <a:ext cx="304800" cy="0"/>
          </a:xfrm>
          <a:prstGeom prst="line">
            <a:avLst/>
          </a:prstGeom>
          <a:noFill/>
          <a:ln w="38100">
            <a:solidFill>
              <a:srgbClr val="00206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l-GR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6875463" y="2881313"/>
            <a:ext cx="914400" cy="1379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>
                <a:solidFill>
                  <a:srgbClr val="660033"/>
                </a:solidFill>
                <a:latin typeface="Times New Roman" pitchFamily="18" charset="0"/>
                <a:cs typeface="+mn-cs"/>
              </a:rPr>
              <a:t>Analyse</a:t>
            </a:r>
            <a:endParaRPr lang="en-US" sz="1400" b="1" dirty="0">
              <a:solidFill>
                <a:srgbClr val="660033"/>
              </a:solidFill>
              <a:latin typeface="Times New Roman" pitchFamily="18" charset="0"/>
              <a:cs typeface="+mn-cs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Data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(Test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Hypothesis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if any)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solidFill>
                <a:srgbClr val="660033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4284663" y="2889250"/>
            <a:ext cx="935037" cy="1371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Design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Research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Protocol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8154988" y="2881313"/>
            <a:ext cx="860425" cy="13795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Interpret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and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660033"/>
                </a:solidFill>
                <a:latin typeface="Times New Roman" pitchFamily="18" charset="0"/>
                <a:cs typeface="+mn-cs"/>
              </a:rPr>
              <a:t>Report</a:t>
            </a:r>
          </a:p>
        </p:txBody>
      </p:sp>
      <p:sp>
        <p:nvSpPr>
          <p:cNvPr id="19505" name="Rectangle 5"/>
          <p:cNvSpPr>
            <a:spLocks noChangeArrowheads="1"/>
          </p:cNvSpPr>
          <p:nvPr/>
        </p:nvSpPr>
        <p:spPr bwMode="auto">
          <a:xfrm>
            <a:off x="128588" y="3117850"/>
            <a:ext cx="914400" cy="1143000"/>
          </a:xfrm>
          <a:prstGeom prst="rect">
            <a:avLst/>
          </a:prstGeom>
          <a:solidFill>
            <a:srgbClr val="FDF9E5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Define 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Research</a:t>
            </a:r>
          </a:p>
          <a:p>
            <a:pPr algn="ctr" eaLnBrk="1" hangingPunct="1"/>
            <a:r>
              <a:rPr lang="en-US" sz="1400" b="1">
                <a:solidFill>
                  <a:srgbClr val="660033"/>
                </a:solidFill>
                <a:latin typeface="Times New Roman" pitchFamily="18" charset="0"/>
              </a:rPr>
              <a:t>Problem</a:t>
            </a:r>
          </a:p>
        </p:txBody>
      </p:sp>
      <p:sp>
        <p:nvSpPr>
          <p:cNvPr id="19478" name="Oval 30"/>
          <p:cNvSpPr>
            <a:spLocks noChangeArrowheads="1"/>
          </p:cNvSpPr>
          <p:nvPr/>
        </p:nvSpPr>
        <p:spPr bwMode="auto">
          <a:xfrm>
            <a:off x="4343400" y="1485900"/>
            <a:ext cx="381000" cy="381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n-US" b="1">
                <a:solidFill>
                  <a:schemeClr val="bg1"/>
                </a:solidFill>
              </a:rPr>
              <a:t>FF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16FF79-A306-477B-87E8-B134437865E6}"/>
              </a:ext>
            </a:extLst>
          </p:cNvPr>
          <p:cNvSpPr/>
          <p:nvPr/>
        </p:nvSpPr>
        <p:spPr>
          <a:xfrm>
            <a:off x="4211960" y="2785422"/>
            <a:ext cx="2409497" cy="1538289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0BECD2-974C-4E39-93C4-E872E808A8B5}"/>
              </a:ext>
            </a:extLst>
          </p:cNvPr>
          <p:cNvSpPr txBox="1"/>
          <p:nvPr/>
        </p:nvSpPr>
        <p:spPr>
          <a:xfrm>
            <a:off x="4742367" y="5218780"/>
            <a:ext cx="135274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Experiments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99ABCC0F-D55D-4632-AABF-C21D1E4E5583}"/>
              </a:ext>
            </a:extLst>
          </p:cNvPr>
          <p:cNvCxnSpPr>
            <a:stCxn id="6" idx="2"/>
            <a:endCxn id="7" idx="0"/>
          </p:cNvCxnSpPr>
          <p:nvPr/>
        </p:nvCxnSpPr>
        <p:spPr>
          <a:xfrm rot="16200000" flipH="1">
            <a:off x="4970190" y="4770230"/>
            <a:ext cx="895069" cy="2030"/>
          </a:xfrm>
          <a:prstGeom prst="bentConnector3">
            <a:avLst/>
          </a:prstGeom>
          <a:ln w="28575"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771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The term </a:t>
            </a:r>
            <a:r>
              <a:rPr lang="en-GB" sz="2400" b="1" dirty="0"/>
              <a:t>experiment</a:t>
            </a:r>
            <a:r>
              <a:rPr lang="en-GB" sz="2400" dirty="0"/>
              <a:t> is defined as the systematic procedure carried out </a:t>
            </a:r>
            <a:r>
              <a:rPr lang="en-GB" sz="2400" dirty="0">
                <a:solidFill>
                  <a:srgbClr val="0070C0"/>
                </a:solidFill>
              </a:rPr>
              <a:t>under controlled conditions </a:t>
            </a:r>
            <a:r>
              <a:rPr lang="en-GB" sz="2400" dirty="0"/>
              <a:t>in order</a:t>
            </a:r>
          </a:p>
          <a:p>
            <a:pPr lvl="1"/>
            <a:r>
              <a:rPr lang="en-GB" sz="2000" dirty="0"/>
              <a:t>to discover an unknown effect</a:t>
            </a:r>
          </a:p>
          <a:p>
            <a:pPr lvl="1"/>
            <a:r>
              <a:rPr lang="en-GB" sz="2000" dirty="0"/>
              <a:t>to test or establish a hypothesis, or </a:t>
            </a:r>
          </a:p>
          <a:p>
            <a:pPr lvl="1"/>
            <a:r>
              <a:rPr lang="en-GB" sz="2000" dirty="0"/>
              <a:t>to illustrate a known effect. </a:t>
            </a:r>
          </a:p>
          <a:p>
            <a:pPr lvl="1"/>
            <a:endParaRPr lang="en-GB" sz="2000" dirty="0"/>
          </a:p>
          <a:p>
            <a:r>
              <a:rPr lang="en-US" altLang="el-GR" sz="2400" dirty="0"/>
              <a:t>An </a:t>
            </a:r>
            <a:r>
              <a:rPr lang="en-US" altLang="el-GR" sz="2400" b="1" dirty="0">
                <a:solidFill>
                  <a:schemeClr val="accent2"/>
                </a:solidFill>
              </a:rPr>
              <a:t>experiment</a:t>
            </a:r>
            <a:r>
              <a:rPr lang="en-US" altLang="el-GR" sz="2400" dirty="0"/>
              <a:t> is a test or a series of tests</a:t>
            </a:r>
          </a:p>
          <a:p>
            <a:endParaRPr lang="en-US" altLang="el-GR" sz="2400" dirty="0"/>
          </a:p>
          <a:p>
            <a:r>
              <a:rPr lang="en-US" altLang="el-GR" sz="2400" dirty="0"/>
              <a:t>“</a:t>
            </a:r>
            <a:r>
              <a:rPr lang="en-US" altLang="el-GR" sz="2400" dirty="0">
                <a:solidFill>
                  <a:srgbClr val="002060"/>
                </a:solidFill>
              </a:rPr>
              <a:t>All experiments are designed experiments, some are poorly designed, some are well-designed</a:t>
            </a:r>
            <a:r>
              <a:rPr lang="en-US" altLang="el-GR" sz="2400" dirty="0"/>
              <a:t>”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600" dirty="0"/>
              <a:t>Introduction to DO</a:t>
            </a:r>
            <a:r>
              <a:rPr lang="el-GR" altLang="el-GR" sz="3600" dirty="0"/>
              <a:t>Ε</a:t>
            </a:r>
            <a:endParaRPr lang="en-US" altLang="el-GR" sz="3600" dirty="0"/>
          </a:p>
        </p:txBody>
      </p:sp>
    </p:spTree>
    <p:extLst>
      <p:ext uri="{BB962C8B-B14F-4D97-AF65-F5344CB8AC3E}">
        <p14:creationId xmlns:p14="http://schemas.microsoft.com/office/powerpoint/2010/main" val="1736397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Designed experiments have many potential uses in improving processes and products, including:</a:t>
            </a:r>
          </a:p>
          <a:p>
            <a:pPr lvl="1"/>
            <a:r>
              <a:rPr lang="en-GB" sz="1600" dirty="0">
                <a:solidFill>
                  <a:srgbClr val="0070C0"/>
                </a:solidFill>
              </a:rPr>
              <a:t>Comparing Alternatives</a:t>
            </a:r>
            <a:r>
              <a:rPr lang="en-GB" sz="1600" b="1" dirty="0"/>
              <a:t>.</a:t>
            </a:r>
            <a:r>
              <a:rPr lang="en-GB" sz="1600" dirty="0"/>
              <a:t> </a:t>
            </a:r>
          </a:p>
          <a:p>
            <a:pPr lvl="2"/>
            <a:r>
              <a:rPr lang="en-GB" sz="1200" dirty="0"/>
              <a:t>We might want to compare the results from two different types of components. The experiment(s) should allow us to make an informed decision that evaluates both quality and cost.</a:t>
            </a:r>
          </a:p>
          <a:p>
            <a:pPr lvl="1"/>
            <a:r>
              <a:rPr lang="en-GB" sz="1600" dirty="0">
                <a:solidFill>
                  <a:srgbClr val="0070C0"/>
                </a:solidFill>
              </a:rPr>
              <a:t>Identifying the Significant Inputs (Factors) Affecting an Output (Response) </a:t>
            </a:r>
          </a:p>
          <a:p>
            <a:pPr lvl="2"/>
            <a:r>
              <a:rPr lang="en-GB" sz="1200" b="1" dirty="0"/>
              <a:t>Separating the vital few from the trivial many</a:t>
            </a:r>
            <a:r>
              <a:rPr lang="en-GB" sz="1200" dirty="0"/>
              <a:t>. </a:t>
            </a:r>
          </a:p>
          <a:p>
            <a:pPr lvl="2"/>
            <a:r>
              <a:rPr lang="en-GB" sz="1200" dirty="0"/>
              <a:t>We might ask a question: "What are the significant factors beyond?"</a:t>
            </a:r>
          </a:p>
          <a:p>
            <a:pPr lvl="1"/>
            <a:r>
              <a:rPr lang="en-GB" sz="1600" dirty="0">
                <a:solidFill>
                  <a:srgbClr val="0070C0"/>
                </a:solidFill>
              </a:rPr>
              <a:t>Achieving an Optimal Process Output (Response)</a:t>
            </a:r>
          </a:p>
          <a:p>
            <a:pPr lvl="2"/>
            <a:r>
              <a:rPr lang="en-GB" sz="1200" dirty="0"/>
              <a:t>"What are the necessary factors, and what are the levels of those factors, to achieve the exact performance?”</a:t>
            </a:r>
          </a:p>
          <a:p>
            <a:pPr lvl="1"/>
            <a:r>
              <a:rPr lang="en-GB" sz="1600" dirty="0">
                <a:solidFill>
                  <a:srgbClr val="0070C0"/>
                </a:solidFill>
              </a:rPr>
              <a:t>Reducing Variability</a:t>
            </a:r>
          </a:p>
          <a:p>
            <a:pPr lvl="2"/>
            <a:r>
              <a:rPr lang="en-GB" sz="1200" dirty="0"/>
              <a:t>"Can the algorithm be changed so it is more likely to always come out the same?"</a:t>
            </a:r>
          </a:p>
          <a:p>
            <a:pPr lvl="1"/>
            <a:r>
              <a:rPr lang="en-GB" sz="1600" dirty="0">
                <a:solidFill>
                  <a:srgbClr val="0070C0"/>
                </a:solidFill>
              </a:rPr>
              <a:t>Minimizing, Maximizing, or Targeting an Output (Response)</a:t>
            </a:r>
          </a:p>
          <a:p>
            <a:pPr lvl="2"/>
            <a:r>
              <a:rPr lang="en-GB" sz="1200" dirty="0"/>
              <a:t>"How can the system function as optimal as possible without overcoming the cost (or memory constraints)?"</a:t>
            </a:r>
          </a:p>
          <a:p>
            <a:pPr lvl="1"/>
            <a:r>
              <a:rPr lang="en-GB" sz="1600" dirty="0">
                <a:solidFill>
                  <a:srgbClr val="0070C0"/>
                </a:solidFill>
              </a:rPr>
              <a:t>Improving process or product "Robustness" </a:t>
            </a:r>
          </a:p>
          <a:p>
            <a:pPr lvl="2"/>
            <a:r>
              <a:rPr lang="en-GB" sz="1200" dirty="0"/>
              <a:t>Fitness for use under varying conditions. </a:t>
            </a:r>
          </a:p>
          <a:p>
            <a:pPr lvl="2"/>
            <a:r>
              <a:rPr lang="en-GB" sz="1200" dirty="0"/>
              <a:t>"Can the factors and their levels be modified so the system will perform nearly the same no matter what type of environment it is used in?"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Engineering Experiments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9758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l-GR" sz="3600" dirty="0"/>
              <a:t>Engineering Experiments</a:t>
            </a:r>
          </a:p>
        </p:txBody>
      </p:sp>
      <p:sp>
        <p:nvSpPr>
          <p:cNvPr id="7173" name="Rectangle 1027"/>
          <p:cNvSpPr>
            <a:spLocks noGrp="1" noChangeArrowheads="1"/>
          </p:cNvSpPr>
          <p:nvPr>
            <p:ph sz="half" idx="1"/>
          </p:nvPr>
        </p:nvSpPr>
        <p:spPr>
          <a:xfrm>
            <a:off x="457200" y="1412776"/>
            <a:ext cx="4690864" cy="5184576"/>
          </a:xfrm>
          <a:ln w="2857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800" dirty="0"/>
              <a:t>A process is the transformation of inputs into outputs. </a:t>
            </a:r>
          </a:p>
          <a:p>
            <a:r>
              <a:rPr lang="en-US" sz="1800" dirty="0"/>
              <a:t>In the context of engineering, </a:t>
            </a:r>
          </a:p>
          <a:p>
            <a:pPr lvl="1"/>
            <a:r>
              <a:rPr lang="en-US" sz="1400" b="1" dirty="0">
                <a:solidFill>
                  <a:srgbClr val="002060"/>
                </a:solidFill>
              </a:rPr>
              <a:t>inputs are factors or process variables </a:t>
            </a:r>
            <a:r>
              <a:rPr lang="en-US" sz="1400" dirty="0"/>
              <a:t>such as people, materials, methods, environment, machines, procedures, etc. and </a:t>
            </a:r>
          </a:p>
          <a:p>
            <a:pPr lvl="1"/>
            <a:r>
              <a:rPr lang="en-US" sz="1400" b="1" dirty="0">
                <a:solidFill>
                  <a:srgbClr val="002060"/>
                </a:solidFill>
              </a:rPr>
              <a:t>outputs can be performance characteristics </a:t>
            </a:r>
            <a:r>
              <a:rPr lang="en-US" sz="1400" dirty="0"/>
              <a:t>or </a:t>
            </a:r>
            <a:r>
              <a:rPr lang="en-US" sz="1400" b="1" dirty="0">
                <a:solidFill>
                  <a:srgbClr val="002060"/>
                </a:solidFill>
              </a:rPr>
              <a:t>quality characteristics </a:t>
            </a:r>
            <a:r>
              <a:rPr lang="en-US" sz="1400" dirty="0"/>
              <a:t>of a product. </a:t>
            </a:r>
          </a:p>
          <a:p>
            <a:endParaRPr lang="en-US" altLang="el-GR" sz="1800" dirty="0"/>
          </a:p>
          <a:p>
            <a:r>
              <a:rPr lang="en-US" altLang="el-GR" sz="1800" dirty="0"/>
              <a:t>Experiments are used widely in the engineering world </a:t>
            </a:r>
          </a:p>
          <a:p>
            <a:pPr lvl="1"/>
            <a:r>
              <a:rPr lang="en-US" altLang="el-GR" sz="1600" dirty="0"/>
              <a:t>Evaluation of system properties</a:t>
            </a:r>
            <a:r>
              <a:rPr lang="el-GR" altLang="el-GR" sz="1600" dirty="0"/>
              <a:t>.</a:t>
            </a:r>
            <a:endParaRPr lang="en-US" altLang="el-GR" sz="1600" dirty="0"/>
          </a:p>
          <a:p>
            <a:pPr lvl="1"/>
            <a:r>
              <a:rPr lang="en-US" altLang="el-GR" sz="1600" dirty="0"/>
              <a:t>Process (</a:t>
            </a:r>
            <a:r>
              <a:rPr lang="en-US" altLang="el-GR" sz="1600" dirty="0">
                <a:solidFill>
                  <a:srgbClr val="0066FF"/>
                </a:solidFill>
              </a:rPr>
              <a:t>Algorithm</a:t>
            </a:r>
            <a:r>
              <a:rPr lang="en-US" altLang="el-GR" sz="1600" dirty="0"/>
              <a:t>) characterization &amp; optimization</a:t>
            </a:r>
            <a:r>
              <a:rPr lang="el-GR" altLang="el-GR" sz="1600" dirty="0"/>
              <a:t>.</a:t>
            </a:r>
            <a:endParaRPr lang="en-US" altLang="el-GR" sz="1600" dirty="0"/>
          </a:p>
          <a:p>
            <a:pPr lvl="1"/>
            <a:r>
              <a:rPr lang="en-US" altLang="el-GR" sz="1600" dirty="0"/>
              <a:t>Product design &amp; development</a:t>
            </a:r>
            <a:r>
              <a:rPr lang="el-GR" altLang="el-GR" sz="1600" dirty="0"/>
              <a:t>.</a:t>
            </a:r>
            <a:endParaRPr lang="en-US" altLang="el-GR" sz="1600" dirty="0"/>
          </a:p>
          <a:p>
            <a:pPr lvl="1"/>
            <a:r>
              <a:rPr lang="en-US" altLang="el-GR" sz="1600" dirty="0"/>
              <a:t>Component &amp; system tolerance determination</a:t>
            </a:r>
            <a:r>
              <a:rPr lang="el-GR" altLang="el-GR" sz="1600" dirty="0"/>
              <a:t>.</a:t>
            </a:r>
          </a:p>
          <a:p>
            <a:pPr lvl="1"/>
            <a:r>
              <a:rPr lang="en-US" altLang="el-GR" sz="1600" dirty="0" err="1"/>
              <a:t>Etc</a:t>
            </a:r>
            <a:r>
              <a:rPr lang="en-US" altLang="el-GR" sz="1600" dirty="0"/>
              <a:t>, </a:t>
            </a:r>
            <a:r>
              <a:rPr lang="en-US" altLang="el-GR" sz="1600" dirty="0" err="1"/>
              <a:t>etc</a:t>
            </a:r>
            <a:r>
              <a:rPr lang="en-US" altLang="el-GR" sz="1600" dirty="0"/>
              <a:t> …</a:t>
            </a:r>
          </a:p>
        </p:txBody>
      </p:sp>
      <p:graphicFrame>
        <p:nvGraphicFramePr>
          <p:cNvPr id="7174" name="Object 102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49215438"/>
              </p:ext>
            </p:extLst>
          </p:nvPr>
        </p:nvGraphicFramePr>
        <p:xfrm>
          <a:off x="5767388" y="2756942"/>
          <a:ext cx="1800225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Bitmap Image" r:id="rId3" imgW="1800476" imgH="1800476" progId="Paint.Picture">
                  <p:embed/>
                </p:oleObj>
              </mc:Choice>
              <mc:Fallback>
                <p:oleObj name="Bitmap Image" r:id="rId3" imgW="1800476" imgH="1800476" progId="Paint.Picture">
                  <p:embed/>
                  <p:pic>
                    <p:nvPicPr>
                      <p:cNvPr id="7174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7388" y="2756942"/>
                        <a:ext cx="1800225" cy="180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5099050" y="1675854"/>
            <a:ext cx="3649414" cy="3841378"/>
            <a:chOff x="4925764" y="1556792"/>
            <a:chExt cx="3822700" cy="3962400"/>
          </a:xfrm>
        </p:grpSpPr>
        <p:pic>
          <p:nvPicPr>
            <p:cNvPr id="7175" name="Picture 1033" descr="fig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938" r="17188"/>
            <a:stretch>
              <a:fillRect/>
            </a:stretch>
          </p:blipFill>
          <p:spPr bwMode="auto">
            <a:xfrm>
              <a:off x="4925764" y="1556792"/>
              <a:ext cx="3822700" cy="396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4925764" y="4736976"/>
              <a:ext cx="3822700" cy="6480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rgbClr val="002060"/>
                  </a:solidFill>
                </a:rPr>
                <a:t>General model of a process/system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019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of Experimental Design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199" y="1412776"/>
            <a:ext cx="5194921" cy="5184576"/>
          </a:xfrm>
        </p:spPr>
        <p:txBody>
          <a:bodyPr>
            <a:noAutofit/>
          </a:bodyPr>
          <a:lstStyle/>
          <a:p>
            <a:r>
              <a:rPr lang="en-GB" sz="2000" b="1" dirty="0">
                <a:solidFill>
                  <a:srgbClr val="002060"/>
                </a:solidFill>
              </a:rPr>
              <a:t>Variables</a:t>
            </a:r>
            <a:r>
              <a:rPr lang="en-GB" sz="2000" dirty="0"/>
              <a:t> are things that change in the experiment</a:t>
            </a:r>
            <a:endParaRPr lang="el-GR" sz="2000" dirty="0"/>
          </a:p>
          <a:p>
            <a:r>
              <a:rPr lang="en-US" sz="2000" dirty="0"/>
              <a:t>Variables are factors that influence an experiment or that are of interest as a result.  </a:t>
            </a:r>
          </a:p>
          <a:p>
            <a:r>
              <a:rPr lang="en-US" sz="2000" dirty="0"/>
              <a:t>These include variables we change to test a hypothesis; variables we measure to determine results; and variables you hold constant to produce a valid experiment.  </a:t>
            </a:r>
            <a:endParaRPr lang="el-GR" sz="2000" dirty="0"/>
          </a:p>
          <a:p>
            <a:r>
              <a:rPr lang="en-US" sz="2000" dirty="0"/>
              <a:t>Important Concepts</a:t>
            </a:r>
          </a:p>
          <a:p>
            <a:pPr lvl="1"/>
            <a:r>
              <a:rPr lang="en-GB" sz="1600" dirty="0"/>
              <a:t>The independent variable</a:t>
            </a:r>
          </a:p>
          <a:p>
            <a:pPr lvl="1"/>
            <a:r>
              <a:rPr lang="en-GB" sz="1600" dirty="0"/>
              <a:t>The dependent variable </a:t>
            </a:r>
            <a:endParaRPr lang="el-GR" sz="1600" dirty="0"/>
          </a:p>
          <a:p>
            <a:pPr lvl="1"/>
            <a:r>
              <a:rPr lang="en-GB" sz="1600" dirty="0"/>
              <a:t>Constants</a:t>
            </a:r>
          </a:p>
          <a:p>
            <a:pPr lvl="1"/>
            <a:endParaRPr lang="en-GB" sz="1600" dirty="0"/>
          </a:p>
          <a:p>
            <a:pPr lvl="1"/>
            <a:r>
              <a:rPr lang="en-GB" sz="1600" dirty="0"/>
              <a:t>Control group</a:t>
            </a:r>
          </a:p>
          <a:p>
            <a:pPr lvl="1"/>
            <a:r>
              <a:rPr lang="en-GB" sz="1600" dirty="0"/>
              <a:t>Experimental group</a:t>
            </a:r>
          </a:p>
          <a:p>
            <a:pPr lvl="1"/>
            <a:r>
              <a:rPr lang="en-GB" sz="1600" dirty="0"/>
              <a:t>Repeated trials</a:t>
            </a:r>
          </a:p>
          <a:p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806" y="4005064"/>
            <a:ext cx="2797658" cy="2497148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75B4A7EC-3FB1-4692-821E-A908FE260DD9}"/>
              </a:ext>
            </a:extLst>
          </p:cNvPr>
          <p:cNvGrpSpPr/>
          <p:nvPr/>
        </p:nvGrpSpPr>
        <p:grpSpPr>
          <a:xfrm>
            <a:off x="6012160" y="1401796"/>
            <a:ext cx="2592288" cy="2315236"/>
            <a:chOff x="4925764" y="1556792"/>
            <a:chExt cx="3822700" cy="3962400"/>
          </a:xfrm>
        </p:grpSpPr>
        <p:pic>
          <p:nvPicPr>
            <p:cNvPr id="9" name="Picture 1033" descr="fig1">
              <a:extLst>
                <a:ext uri="{FF2B5EF4-FFF2-40B4-BE49-F238E27FC236}">
                  <a16:creationId xmlns:a16="http://schemas.microsoft.com/office/drawing/2014/main" id="{4BE704CB-047E-4485-8D49-1DA9A09350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938" r="17188"/>
            <a:stretch>
              <a:fillRect/>
            </a:stretch>
          </p:blipFill>
          <p:spPr bwMode="auto">
            <a:xfrm>
              <a:off x="4925764" y="1556792"/>
              <a:ext cx="3822700" cy="3962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1F9F51D-6AAF-4166-93C1-6000D44D980E}"/>
                </a:ext>
              </a:extLst>
            </p:cNvPr>
            <p:cNvSpPr/>
            <p:nvPr/>
          </p:nvSpPr>
          <p:spPr>
            <a:xfrm>
              <a:off x="4925764" y="4736976"/>
              <a:ext cx="3822700" cy="6480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>
                  <a:solidFill>
                    <a:srgbClr val="002060"/>
                  </a:solidFill>
                </a:rPr>
                <a:t>General model of a process/system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5784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Experimental Variables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Independent Variable</a:t>
            </a:r>
          </a:p>
          <a:p>
            <a:pPr lvl="1"/>
            <a:r>
              <a:rPr lang="en-US" sz="2000" dirty="0"/>
              <a:t>The variable that is changed </a:t>
            </a:r>
            <a:r>
              <a:rPr lang="en-US" sz="2000" u="sng" dirty="0">
                <a:solidFill>
                  <a:srgbClr val="0070C0"/>
                </a:solidFill>
              </a:rPr>
              <a:t>on purpose </a:t>
            </a:r>
            <a:r>
              <a:rPr lang="en-US" sz="2000" dirty="0"/>
              <a:t>by the experimenter</a:t>
            </a:r>
            <a:endParaRPr lang="en-US" sz="2000" u="sng" dirty="0"/>
          </a:p>
          <a:p>
            <a:pPr lvl="1"/>
            <a:r>
              <a:rPr lang="en-US" sz="2000" dirty="0"/>
              <a:t>This is the “</a:t>
            </a:r>
            <a:r>
              <a:rPr lang="en-US" sz="2000" dirty="0">
                <a:solidFill>
                  <a:srgbClr val="0070C0"/>
                </a:solidFill>
              </a:rPr>
              <a:t>if</a:t>
            </a:r>
            <a:r>
              <a:rPr lang="en-US" sz="2000" dirty="0"/>
              <a:t>” part of a hypothesis</a:t>
            </a:r>
          </a:p>
          <a:p>
            <a:r>
              <a:rPr lang="en-US" sz="2400" dirty="0"/>
              <a:t>Dependent Variable</a:t>
            </a:r>
          </a:p>
          <a:p>
            <a:pPr lvl="1"/>
            <a:r>
              <a:rPr lang="en-US" sz="2000" dirty="0"/>
              <a:t>The variable that </a:t>
            </a:r>
            <a:r>
              <a:rPr lang="en-US" sz="2000" u="sng" dirty="0"/>
              <a:t>responds</a:t>
            </a:r>
          </a:p>
          <a:p>
            <a:pPr lvl="1"/>
            <a:r>
              <a:rPr lang="en-US" sz="2000" dirty="0"/>
              <a:t>Also known as the effect, result, or </a:t>
            </a:r>
            <a:r>
              <a:rPr lang="en-US" sz="2000" u="sng" dirty="0"/>
              <a:t>responding</a:t>
            </a:r>
            <a:r>
              <a:rPr lang="en-US" sz="2000" dirty="0"/>
              <a:t> variable</a:t>
            </a:r>
          </a:p>
          <a:p>
            <a:pPr lvl="1"/>
            <a:r>
              <a:rPr lang="en-US" sz="2000" dirty="0"/>
              <a:t>This is the “</a:t>
            </a:r>
            <a:r>
              <a:rPr lang="en-US" sz="2000" dirty="0">
                <a:solidFill>
                  <a:srgbClr val="7030A0"/>
                </a:solidFill>
              </a:rPr>
              <a:t>then</a:t>
            </a:r>
            <a:r>
              <a:rPr lang="en-US" sz="2000" dirty="0"/>
              <a:t>” part of a hypothesis</a:t>
            </a:r>
          </a:p>
          <a:p>
            <a:endParaRPr lang="en-GB" sz="2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3939" y="1916832"/>
            <a:ext cx="4353575" cy="270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86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000" dirty="0">
                <a:solidFill>
                  <a:srgbClr val="7030A0"/>
                </a:solidFill>
              </a:rPr>
              <a:t>Extraneous variable. </a:t>
            </a:r>
          </a:p>
          <a:p>
            <a:pPr lvl="2"/>
            <a:r>
              <a:rPr lang="en-US" sz="1800" dirty="0"/>
              <a:t>An extraneous variable is any extra factor that may influence the outcome of an experiment, even though it is not the focus of the experiment. </a:t>
            </a:r>
          </a:p>
          <a:p>
            <a:pPr lvl="2"/>
            <a:r>
              <a:rPr lang="en-US" sz="1800" dirty="0"/>
              <a:t>Controllable or Uncontrollable variables</a:t>
            </a:r>
          </a:p>
          <a:p>
            <a:pPr lvl="1"/>
            <a:r>
              <a:rPr lang="en-US" sz="2000" dirty="0"/>
              <a:t>Extraneous variables should always be considered and controlled when possible as they may introduce unwanted variation in your data. </a:t>
            </a:r>
          </a:p>
          <a:p>
            <a:pPr lvl="1"/>
            <a:r>
              <a:rPr lang="en-US" sz="2000" dirty="0"/>
              <a:t>All experiments have extraneous variables. </a:t>
            </a:r>
          </a:p>
          <a:p>
            <a:pPr lvl="1"/>
            <a:r>
              <a:rPr lang="en-US" sz="2000" dirty="0"/>
              <a:t>Examples are: </a:t>
            </a:r>
          </a:p>
          <a:p>
            <a:pPr lvl="2"/>
            <a:r>
              <a:rPr lang="en-US" sz="1600" dirty="0"/>
              <a:t>aspects of the environment where the data collection will take place, e.g., room temperature, background noise level, light levels; </a:t>
            </a:r>
          </a:p>
          <a:p>
            <a:pPr lvl="2"/>
            <a:r>
              <a:rPr lang="en-US" sz="1600" dirty="0"/>
              <a:t>differences in participant characteristics (participant variables); and </a:t>
            </a:r>
          </a:p>
          <a:p>
            <a:pPr lvl="2"/>
            <a:r>
              <a:rPr lang="en-US" sz="1600" dirty="0"/>
              <a:t>test operator, or experimenter behavior during the test, i.e., their instructions to the test participants are not consistent.</a:t>
            </a:r>
          </a:p>
          <a:p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Experimental Variables</a:t>
            </a:r>
          </a:p>
        </p:txBody>
      </p:sp>
    </p:spTree>
    <p:extLst>
      <p:ext uri="{BB962C8B-B14F-4D97-AF65-F5344CB8AC3E}">
        <p14:creationId xmlns:p14="http://schemas.microsoft.com/office/powerpoint/2010/main" val="2883057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5249</TotalTime>
  <Words>1682</Words>
  <Application>Microsoft Office PowerPoint</Application>
  <PresentationFormat>On-screen Show (4:3)</PresentationFormat>
  <Paragraphs>200</Paragraphs>
  <Slides>21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Arial Unicode MS</vt:lpstr>
      <vt:lpstr>Calibri</vt:lpstr>
      <vt:lpstr>Times New Roman</vt:lpstr>
      <vt:lpstr>Wingdings</vt:lpstr>
      <vt:lpstr>Office Theme</vt:lpstr>
      <vt:lpstr>Bitmap Image</vt:lpstr>
      <vt:lpstr>Research Methods and Project Management  Lecture 7 – Experimental Design (or Design of Experiments)</vt:lpstr>
      <vt:lpstr>Research Methods …</vt:lpstr>
      <vt:lpstr>Research process … application of the SM</vt:lpstr>
      <vt:lpstr>Introduction to DOΕ</vt:lpstr>
      <vt:lpstr>Engineering Experiments</vt:lpstr>
      <vt:lpstr>Engineering Experiments</vt:lpstr>
      <vt:lpstr>Concepts of Experimental Design</vt:lpstr>
      <vt:lpstr>Types of Experimental Variables</vt:lpstr>
      <vt:lpstr>Types of Experimental Variables</vt:lpstr>
      <vt:lpstr>Types of Experimental Variables</vt:lpstr>
      <vt:lpstr>Types of Experimental Variables</vt:lpstr>
      <vt:lpstr>The Basic Principles of DOE</vt:lpstr>
      <vt:lpstr>Randomization (1/2)</vt:lpstr>
      <vt:lpstr>Randomization (2/2)</vt:lpstr>
      <vt:lpstr>Replication</vt:lpstr>
      <vt:lpstr>Randomization vs Replication</vt:lpstr>
      <vt:lpstr>Randomization</vt:lpstr>
      <vt:lpstr>Replication</vt:lpstr>
      <vt:lpstr>Other concepts</vt:lpstr>
      <vt:lpstr>Cofounding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Manolis Tsiknakis</dc:creator>
  <cp:lastModifiedBy>Manolis Tsiknakis</cp:lastModifiedBy>
  <cp:revision>205</cp:revision>
  <dcterms:created xsi:type="dcterms:W3CDTF">2012-02-08T15:04:00Z</dcterms:created>
  <dcterms:modified xsi:type="dcterms:W3CDTF">2025-01-14T10:23:40Z</dcterms:modified>
</cp:coreProperties>
</file>