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65" r:id="rId2"/>
    <p:sldId id="367" r:id="rId3"/>
    <p:sldId id="428" r:id="rId4"/>
    <p:sldId id="429" r:id="rId5"/>
    <p:sldId id="430" r:id="rId6"/>
    <p:sldId id="431" r:id="rId7"/>
    <p:sldId id="433" r:id="rId8"/>
    <p:sldId id="434" r:id="rId9"/>
    <p:sldId id="435" r:id="rId10"/>
    <p:sldId id="436" r:id="rId11"/>
    <p:sldId id="299" r:id="rId12"/>
    <p:sldId id="300" r:id="rId13"/>
    <p:sldId id="301" r:id="rId14"/>
    <p:sldId id="411" r:id="rId15"/>
    <p:sldId id="412" r:id="rId16"/>
    <p:sldId id="405" r:id="rId17"/>
    <p:sldId id="437" r:id="rId18"/>
    <p:sldId id="439" r:id="rId19"/>
    <p:sldId id="438" r:id="rId20"/>
    <p:sldId id="407" r:id="rId21"/>
    <p:sldId id="462" r:id="rId22"/>
    <p:sldId id="464" r:id="rId23"/>
    <p:sldId id="466" r:id="rId24"/>
    <p:sldId id="408" r:id="rId25"/>
    <p:sldId id="442" r:id="rId26"/>
    <p:sldId id="392" r:id="rId27"/>
    <p:sldId id="422" r:id="rId28"/>
    <p:sldId id="423" r:id="rId29"/>
    <p:sldId id="424" r:id="rId30"/>
    <p:sldId id="484" r:id="rId31"/>
    <p:sldId id="485" r:id="rId32"/>
    <p:sldId id="486" r:id="rId33"/>
    <p:sldId id="487" r:id="rId34"/>
    <p:sldId id="488" r:id="rId35"/>
    <p:sldId id="489" r:id="rId36"/>
    <p:sldId id="490" r:id="rId37"/>
    <p:sldId id="491" r:id="rId38"/>
    <p:sldId id="444" r:id="rId39"/>
    <p:sldId id="445" r:id="rId40"/>
    <p:sldId id="447" r:id="rId41"/>
    <p:sldId id="448" r:id="rId42"/>
    <p:sldId id="449" r:id="rId43"/>
    <p:sldId id="396" r:id="rId44"/>
    <p:sldId id="397" r:id="rId45"/>
    <p:sldId id="425" r:id="rId46"/>
    <p:sldId id="426" r:id="rId47"/>
    <p:sldId id="402" r:id="rId48"/>
    <p:sldId id="400" r:id="rId49"/>
    <p:sldId id="369" r:id="rId50"/>
    <p:sldId id="38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175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8771C-D45F-4A7E-B77E-53F65B7148A9}" type="datetimeFigureOut">
              <a:rPr lang="el-GR" smtClean="0"/>
              <a:t>21/1/2025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9E167-F443-4BD6-AED4-41B9E4F448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092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E702C-EDDA-4897-81EC-EFF922DAEC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2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C94A8D-4680-4001-A093-52D0E4642BD7}" type="slidenum">
              <a:rPr lang="en-US" sz="1000"/>
              <a:pPr/>
              <a:t>42</a:t>
            </a:fld>
            <a:endParaRPr lang="en-US" sz="10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45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908C759-7B5F-4D98-AC38-49F10B5E1D9B}" type="slidenum">
              <a:rPr lang="en-US" sz="1000"/>
              <a:pPr/>
              <a:t>43</a:t>
            </a:fld>
            <a:endParaRPr lang="en-US" sz="10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75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323F23-14A1-4A36-9D4E-18CC1757BA25}" type="slidenum">
              <a:rPr lang="en-US" sz="1000"/>
              <a:pPr/>
              <a:t>44</a:t>
            </a:fld>
            <a:endParaRPr lang="en-US" sz="10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12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BEE0FAB-6FD6-476C-9E90-5730C53A0A63}" type="slidenum">
              <a:rPr lang="en-US" sz="1000"/>
              <a:pPr/>
              <a:t>48</a:t>
            </a:fld>
            <a:endParaRPr lang="en-US" sz="10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63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9E167-F443-4BD6-AED4-41B9E4F44838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384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/>
          </a:p>
        </p:txBody>
      </p:sp>
      <p:sp>
        <p:nvSpPr>
          <p:cNvPr id="7066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4EE1BD0-2C9D-4A64-9368-15427F0E4BE6}" type="slidenum">
              <a:rPr lang="el-GR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298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9E167-F443-4BD6-AED4-41B9E4F44838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5320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E29029-3BA5-4E5F-8AF1-187113B7BD61}" type="slidenum">
              <a:rPr lang="en-US" sz="1000"/>
              <a:pPr/>
              <a:t>11</a:t>
            </a:fld>
            <a:endParaRPr lang="en-US" sz="10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28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C94A8D-4680-4001-A093-52D0E4642BD7}" type="slidenum">
              <a:rPr lang="en-US" sz="1000"/>
              <a:pPr/>
              <a:t>12</a:t>
            </a:fld>
            <a:endParaRPr lang="en-US" sz="10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40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D2E7742-E86A-4BA5-B3E5-AFBFDF1ED7FC}" type="slidenum">
              <a:rPr lang="en-US" sz="1000"/>
              <a:pPr/>
              <a:t>13</a:t>
            </a:fld>
            <a:endParaRPr lang="en-US" sz="10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56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1A63B5-D48E-496F-8801-42272DB05B4D}" type="slidenum">
              <a:rPr lang="en-US" sz="1000"/>
              <a:pPr/>
              <a:t>15</a:t>
            </a:fld>
            <a:endParaRPr lang="en-US" sz="10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62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9E167-F443-4BD6-AED4-41B9E4F44838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4864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E29029-3BA5-4E5F-8AF1-187113B7BD61}" type="slidenum">
              <a:rPr lang="en-US" sz="1000"/>
              <a:pPr/>
              <a:t>41</a:t>
            </a:fld>
            <a:endParaRPr lang="en-US" sz="10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4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28" name="Picture 4" descr="C:\Users\tsiknaki\Documents\My  Cources on BMI_University of Crete\Innovation\innovation_NIC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6" y="-2510"/>
            <a:ext cx="9158432" cy="14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96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  <a:noFill/>
          <a:ln>
            <a:noFill/>
          </a:ln>
        </p:spPr>
        <p:txBody>
          <a:bodyPr/>
          <a:lstStyle>
            <a:lvl1pPr marL="449263" indent="-449263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lvl1pPr>
            <a:lvl2pPr marL="804863" indent="-347663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lvl2pPr>
            <a:lvl3pPr marL="1168400" indent="-254000">
              <a:buFont typeface="Wingdings" pitchFamily="2" charset="2"/>
              <a:buChar char="ü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1196752"/>
            <a:ext cx="8458200" cy="14135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7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6094"/>
            <a:ext cx="4038600" cy="5331258"/>
          </a:xfrm>
        </p:spPr>
        <p:txBody>
          <a:bodyPr/>
          <a:lstStyle>
            <a:lvl1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 sz="2800"/>
            </a:lvl1pPr>
            <a:lvl2pPr marL="742950" indent="-28575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 sz="2400"/>
            </a:lvl2pPr>
            <a:lvl3pPr marL="1143000" indent="-228600">
              <a:buFont typeface="Wingdings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6094"/>
            <a:ext cx="4038600" cy="5331258"/>
          </a:xfrm>
        </p:spPr>
        <p:txBody>
          <a:bodyPr/>
          <a:lstStyle>
            <a:lvl1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 sz="2800"/>
            </a:lvl1pPr>
            <a:lvl2pPr marL="742950" indent="-28575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 sz="2400"/>
            </a:lvl2pPr>
            <a:lvl3pPr marL="1143000" indent="-228600">
              <a:buFont typeface="Wingdings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1124744"/>
            <a:ext cx="8458200" cy="1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2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1385740"/>
            <a:ext cx="8458200" cy="14135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06613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5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06613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4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61AB5-F8B0-4567-B95D-C4F28BF93CC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4D2F-B792-403F-9F01-436A14C93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4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YLtvNeRI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Nm3M9cqWyc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88840"/>
            <a:ext cx="8382000" cy="3024336"/>
          </a:xfrm>
        </p:spPr>
        <p:txBody>
          <a:bodyPr>
            <a:normAutofit fontScale="90000"/>
          </a:bodyPr>
          <a:lstStyle/>
          <a:p>
            <a:r>
              <a:rPr lang="en-US" dirty="0"/>
              <a:t>Research Methods &amp; Project Management</a:t>
            </a:r>
            <a:br>
              <a:rPr lang="en-US" dirty="0"/>
            </a:br>
            <a:br>
              <a:rPr lang="en-US" dirty="0"/>
            </a:b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Hypothesis Testing </a:t>
            </a:r>
            <a:b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4000" dirty="0"/>
              <a:t>Descriptive &amp; Inferential 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93568"/>
            <a:ext cx="6400800" cy="1447800"/>
          </a:xfrm>
        </p:spPr>
        <p:txBody>
          <a:bodyPr>
            <a:normAutofit/>
          </a:bodyPr>
          <a:lstStyle/>
          <a:p>
            <a:r>
              <a:rPr lang="en-US" dirty="0"/>
              <a:t>M. Tsiknakis</a:t>
            </a:r>
          </a:p>
        </p:txBody>
      </p:sp>
    </p:spTree>
    <p:extLst>
      <p:ext uri="{BB962C8B-B14F-4D97-AF65-F5344CB8AC3E}">
        <p14:creationId xmlns:p14="http://schemas.microsoft.com/office/powerpoint/2010/main" val="318546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856" y="1412776"/>
            <a:ext cx="8229600" cy="5184576"/>
          </a:xfrm>
        </p:spPr>
        <p:txBody>
          <a:bodyPr>
            <a:normAutofit/>
          </a:bodyPr>
          <a:lstStyle/>
          <a:p>
            <a:r>
              <a:rPr lang="en-US" sz="2800" dirty="0"/>
              <a:t>In statistics the notion of </a:t>
            </a:r>
            <a:r>
              <a:rPr lang="en-US" sz="2800" dirty="0">
                <a:solidFill>
                  <a:srgbClr val="FF0000"/>
                </a:solidFill>
              </a:rPr>
              <a:t>“statistical significance” </a:t>
            </a:r>
            <a:r>
              <a:rPr lang="en-US" sz="2800" dirty="0"/>
              <a:t>has been developed as a method of answering this question.</a:t>
            </a:r>
          </a:p>
          <a:p>
            <a:r>
              <a:rPr lang="en-US" sz="2800" dirty="0"/>
              <a:t>We will describe some of the standard ideas used to assess experimental results by statistical methods.</a:t>
            </a:r>
          </a:p>
          <a:p>
            <a:r>
              <a:rPr lang="en-US" sz="2800" dirty="0"/>
              <a:t>Our interest is </a:t>
            </a:r>
            <a:r>
              <a:rPr lang="en-US" sz="2800" u="sng" dirty="0">
                <a:solidFill>
                  <a:srgbClr val="7030A0"/>
                </a:solidFill>
              </a:rPr>
              <a:t>in </a:t>
            </a:r>
            <a:r>
              <a:rPr lang="en-US" sz="2800" i="1" u="sng" dirty="0">
                <a:solidFill>
                  <a:srgbClr val="7030A0"/>
                </a:solidFill>
              </a:rPr>
              <a:t>applying </a:t>
            </a:r>
            <a:r>
              <a:rPr lang="en-US" sz="2800" u="sng" dirty="0">
                <a:solidFill>
                  <a:srgbClr val="7030A0"/>
                </a:solidFill>
              </a:rPr>
              <a:t>these ideas when conducting an experimen</a:t>
            </a:r>
            <a:r>
              <a:rPr lang="en-US" sz="2800" dirty="0">
                <a:solidFill>
                  <a:srgbClr val="7030A0"/>
                </a:solidFill>
              </a:rPr>
              <a:t>t</a:t>
            </a:r>
            <a:r>
              <a:rPr lang="en-US" sz="28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i="1" dirty="0"/>
              <a:t>Deciding between “coincidence” and “real behavior”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2049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571500" indent="-57150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dirty="0">
                <a:solidFill>
                  <a:srgbClr val="002060"/>
                </a:solidFill>
              </a:rPr>
              <a:t>Hypothesis</a:t>
            </a:r>
            <a:endParaRPr lang="en-US" sz="2000" dirty="0">
              <a:solidFill>
                <a:srgbClr val="002060"/>
              </a:solidFill>
            </a:endParaRPr>
          </a:p>
          <a:p>
            <a:pPr lvl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400" dirty="0"/>
              <a:t>in statistics, is a claim or statement about </a:t>
            </a:r>
            <a:r>
              <a:rPr lang="en-US" sz="2400" u="sng" dirty="0">
                <a:solidFill>
                  <a:srgbClr val="FF0000"/>
                </a:solidFill>
              </a:rPr>
              <a:t>a property of a population</a:t>
            </a:r>
            <a:r>
              <a:rPr lang="en-US" sz="2400" dirty="0"/>
              <a:t>.</a:t>
            </a:r>
          </a:p>
          <a:p>
            <a:pPr marL="571500" indent="-57150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dirty="0">
                <a:solidFill>
                  <a:srgbClr val="002060"/>
                </a:solidFill>
              </a:rPr>
              <a:t>Hypothesis Testing or Significance Testing </a:t>
            </a:r>
          </a:p>
          <a:p>
            <a:pPr marL="806450" lvl="1" indent="-45085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400" dirty="0"/>
              <a:t>is a method for testing a claim or hypothesis about a parameter in a population, </a:t>
            </a:r>
            <a:r>
              <a:rPr lang="en-US" sz="2400" u="sng" dirty="0">
                <a:solidFill>
                  <a:srgbClr val="FF0000"/>
                </a:solidFill>
              </a:rPr>
              <a:t>using data measured in a sample</a:t>
            </a:r>
            <a:r>
              <a:rPr lang="en-US" sz="2400" dirty="0"/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1205271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571500" indent="-57150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800" dirty="0"/>
              <a:t>Children of age 10-12 years old are spending 3 hours daily watching TV.</a:t>
            </a:r>
          </a:p>
          <a:p>
            <a:pPr marL="571500" indent="-57150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</a:pPr>
            <a:endParaRPr lang="en-US" sz="2800" dirty="0"/>
          </a:p>
          <a:p>
            <a:pPr marL="571500" indent="-57150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800" dirty="0"/>
              <a:t>How can we prove/test this statement/claim?</a:t>
            </a:r>
          </a:p>
          <a:p>
            <a:pPr marL="1162050" lvl="1" indent="-70485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None/>
            </a:pPr>
            <a:r>
              <a:rPr lang="en-US" sz="3200" dirty="0">
                <a:solidFill>
                  <a:schemeClr val="tx2"/>
                </a:solidFill>
              </a:rPr>
              <a:t>  A.</a:t>
            </a:r>
            <a:r>
              <a:rPr lang="en-US" sz="2400" dirty="0"/>
              <a:t> What do we need to know to justify/prove this claim?</a:t>
            </a:r>
          </a:p>
          <a:p>
            <a:pPr marL="1162050" lvl="1" indent="-70485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None/>
            </a:pPr>
            <a:r>
              <a:rPr lang="en-US" sz="3200" dirty="0">
                <a:solidFill>
                  <a:schemeClr val="tx2"/>
                </a:solidFill>
              </a:rPr>
              <a:t>  B.</a:t>
            </a:r>
            <a:r>
              <a:rPr lang="en-US" sz="2400" dirty="0"/>
              <a:t> Based on what we know, what are the methods allowing us to test this claim?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Hypothesis</a:t>
            </a:r>
          </a:p>
        </p:txBody>
      </p:sp>
    </p:spTree>
    <p:extLst>
      <p:ext uri="{BB962C8B-B14F-4D97-AF65-F5344CB8AC3E}">
        <p14:creationId xmlns:p14="http://schemas.microsoft.com/office/powerpoint/2010/main" val="119939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571500" indent="-57150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3600" dirty="0">
                <a:solidFill>
                  <a:schemeClr val="tx2"/>
                </a:solidFill>
              </a:rPr>
              <a:t> A.</a:t>
            </a:r>
            <a:r>
              <a:rPr lang="en-US" sz="2800" dirty="0"/>
              <a:t> What do we need to know to justify/prove this claim?</a:t>
            </a:r>
          </a:p>
          <a:p>
            <a:pPr marL="571500" indent="-57150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</a:pPr>
            <a:endParaRPr lang="en-US" sz="2800" dirty="0"/>
          </a:p>
          <a:p>
            <a:pPr marL="927100" lvl="1" indent="-57150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400" dirty="0"/>
              <a:t>Randomly select, say 100, children and find out their daily time watching TV.</a:t>
            </a:r>
          </a:p>
          <a:p>
            <a:pPr marL="927100" lvl="1" indent="-57150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400" dirty="0"/>
              <a:t>We need to have some </a:t>
            </a:r>
            <a:r>
              <a:rPr lang="en-US" sz="2400" dirty="0">
                <a:solidFill>
                  <a:srgbClr val="7030A0"/>
                </a:solidFill>
              </a:rPr>
              <a:t>sample observations</a:t>
            </a:r>
            <a:r>
              <a:rPr lang="en-US" sz="2400" dirty="0"/>
              <a:t>, i.e., </a:t>
            </a:r>
            <a:r>
              <a:rPr lang="en-US" sz="2400" dirty="0">
                <a:solidFill>
                  <a:srgbClr val="7030A0"/>
                </a:solidFill>
              </a:rPr>
              <a:t>a sample set</a:t>
            </a:r>
            <a:r>
              <a:rPr lang="en-US" sz="2400" dirty="0"/>
              <a:t>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to A</a:t>
            </a:r>
          </a:p>
        </p:txBody>
      </p:sp>
      <p:sp>
        <p:nvSpPr>
          <p:cNvPr id="3" name="Έλλειψη 2"/>
          <p:cNvSpPr/>
          <p:nvPr/>
        </p:nvSpPr>
        <p:spPr>
          <a:xfrm>
            <a:off x="3136652" y="4869160"/>
            <a:ext cx="4248472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4661365" y="4931876"/>
            <a:ext cx="11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Population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4427984" y="5363924"/>
            <a:ext cx="1552984" cy="6513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Sample set</a:t>
            </a:r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33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850106"/>
          </a:xfrm>
        </p:spPr>
        <p:txBody>
          <a:bodyPr>
            <a:noAutofit/>
          </a:bodyPr>
          <a:lstStyle/>
          <a:p>
            <a:r>
              <a:rPr lang="en-US" sz="3200" dirty="0"/>
              <a:t>Using </a:t>
            </a:r>
            <a:r>
              <a:rPr lang="en-US" sz="3200" dirty="0">
                <a:solidFill>
                  <a:srgbClr val="FF0000"/>
                </a:solidFill>
              </a:rPr>
              <a:t>Samples</a:t>
            </a:r>
            <a:r>
              <a:rPr lang="en-US" sz="3200" dirty="0"/>
              <a:t> to estimate </a:t>
            </a:r>
            <a:r>
              <a:rPr lang="en-US" sz="3200" dirty="0">
                <a:solidFill>
                  <a:srgbClr val="FF0000"/>
                </a:solidFill>
              </a:rPr>
              <a:t>Population</a:t>
            </a:r>
            <a:r>
              <a:rPr lang="en-US" sz="3200" dirty="0"/>
              <a:t> parameters</a:t>
            </a:r>
            <a:endParaRPr lang="el-GR" sz="320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475488" y="1268760"/>
            <a:ext cx="8219256" cy="1370818"/>
          </a:xfrm>
        </p:spPr>
        <p:txBody>
          <a:bodyPr/>
          <a:lstStyle/>
          <a:p>
            <a:pPr marL="447675" indent="-447675"/>
            <a:r>
              <a:rPr lang="en-US" dirty="0"/>
              <a:t>Acknowledge error</a:t>
            </a:r>
          </a:p>
          <a:p>
            <a:pPr marL="447675" indent="-447675"/>
            <a:r>
              <a:rPr lang="en-US" dirty="0"/>
              <a:t>Smaller samples, less spread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70" y="3882832"/>
            <a:ext cx="1866498" cy="263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54890"/>
            <a:ext cx="3824590" cy="252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352" y="2340056"/>
            <a:ext cx="3085132" cy="121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235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571500" lvl="1" indent="-57150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dirty="0"/>
              <a:t>Based on what we know, what are the methods allowing us to test this claim?</a:t>
            </a:r>
          </a:p>
          <a:p>
            <a:pPr marL="935037" lvl="2" indent="-57150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dirty="0"/>
              <a:t>Remind the claim: </a:t>
            </a:r>
            <a:r>
              <a:rPr lang="en-US" dirty="0">
                <a:solidFill>
                  <a:srgbClr val="FF0000"/>
                </a:solidFill>
              </a:rPr>
              <a:t>The random data was “biased”</a:t>
            </a:r>
          </a:p>
          <a:p>
            <a:pPr marL="571500" lvl="1" indent="-57150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endParaRPr lang="en-US" dirty="0"/>
          </a:p>
          <a:p>
            <a:pPr marL="571500" indent="-57150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800" dirty="0"/>
              <a:t>This is what we will learn in this part of the course.</a:t>
            </a:r>
          </a:p>
          <a:p>
            <a:pPr marL="927100" lvl="1" indent="-57150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400" dirty="0">
                <a:solidFill>
                  <a:srgbClr val="0070C0"/>
                </a:solidFill>
              </a:rPr>
              <a:t>i.e. Make conclusions </a:t>
            </a:r>
            <a:r>
              <a:rPr lang="en-US" sz="2400" dirty="0"/>
              <a:t>about the </a:t>
            </a:r>
            <a:r>
              <a:rPr lang="en-US" sz="2400" dirty="0">
                <a:solidFill>
                  <a:srgbClr val="0070C0"/>
                </a:solidFill>
              </a:rPr>
              <a:t>population</a:t>
            </a:r>
            <a:r>
              <a:rPr lang="en-US" sz="2400" dirty="0"/>
              <a:t> based on </a:t>
            </a:r>
            <a:r>
              <a:rPr lang="en-US" sz="2400" dirty="0">
                <a:solidFill>
                  <a:srgbClr val="0070C0"/>
                </a:solidFill>
              </a:rPr>
              <a:t>sample</a:t>
            </a:r>
            <a:r>
              <a:rPr lang="en-US" sz="2400" dirty="0"/>
              <a:t> observations;</a:t>
            </a:r>
          </a:p>
          <a:p>
            <a:pPr marL="571500" indent="-57150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</a:pPr>
            <a:endParaRPr lang="en-US" dirty="0"/>
          </a:p>
          <a:p>
            <a:pPr marL="571500" indent="-57150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</a:pPr>
            <a:endParaRPr lang="en-US" dirty="0"/>
          </a:p>
          <a:p>
            <a:pPr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Answer to B: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17" y="5137388"/>
            <a:ext cx="933249" cy="131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Δεξιό βέλος 7"/>
          <p:cNvSpPr/>
          <p:nvPr/>
        </p:nvSpPr>
        <p:spPr>
          <a:xfrm>
            <a:off x="2915816" y="5641444"/>
            <a:ext cx="2520280" cy="576064"/>
          </a:xfrm>
          <a:prstGeom prst="rightArrow">
            <a:avLst>
              <a:gd name="adj1" fmla="val 50000"/>
              <a:gd name="adj2" fmla="val 1199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Make conclusions </a:t>
            </a:r>
            <a:endParaRPr lang="el-GR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37388"/>
            <a:ext cx="1880374" cy="131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155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088232"/>
          </a:xfrm>
        </p:spPr>
        <p:txBody>
          <a:bodyPr>
            <a:noAutofit/>
          </a:bodyPr>
          <a:lstStyle/>
          <a:p>
            <a:r>
              <a:rPr lang="en-US" sz="2400" dirty="0"/>
              <a:t>In most research experimental situations, examination of all members of a population is not typically conducted due to the cost and time required. </a:t>
            </a:r>
          </a:p>
          <a:p>
            <a:r>
              <a:rPr lang="en-US" sz="2400" dirty="0"/>
              <a:t>Instead, we typically examine a </a:t>
            </a:r>
            <a:r>
              <a:rPr lang="en-US" sz="2400" dirty="0">
                <a:solidFill>
                  <a:srgbClr val="7030A0"/>
                </a:solidFill>
              </a:rPr>
              <a:t>random sample</a:t>
            </a:r>
            <a:r>
              <a:rPr lang="en-US" sz="2400" dirty="0"/>
              <a:t>, i.e., </a:t>
            </a:r>
            <a:r>
              <a:rPr lang="en-US" sz="2400" u="sng" dirty="0">
                <a:solidFill>
                  <a:srgbClr val="7030A0"/>
                </a:solidFill>
              </a:rPr>
              <a:t>a representative subset of the population</a:t>
            </a:r>
            <a:r>
              <a:rPr lang="en-US" sz="2400" dirty="0"/>
              <a:t>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Using Samples to estimate Population Parameters : Statistical reasoning</a:t>
            </a:r>
            <a:endParaRPr lang="el-GR" sz="3200" dirty="0"/>
          </a:p>
        </p:txBody>
      </p:sp>
      <p:pic>
        <p:nvPicPr>
          <p:cNvPr id="4" name="Εικόνα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39752" y="3501008"/>
            <a:ext cx="496855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34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42913" indent="-442913"/>
            <a:r>
              <a:rPr lang="en-US" dirty="0"/>
              <a:t>Descriptive statistics is the term given to the analysis of data that helps </a:t>
            </a:r>
            <a:r>
              <a:rPr lang="en-US" u="sng" dirty="0">
                <a:solidFill>
                  <a:srgbClr val="7030A0"/>
                </a:solidFill>
              </a:rPr>
              <a:t>describe, show or summarize data </a:t>
            </a:r>
            <a:r>
              <a:rPr lang="en-US" dirty="0"/>
              <a:t>in a meaningful way such that, for example, </a:t>
            </a:r>
            <a:r>
              <a:rPr lang="en-US" u="sng" dirty="0">
                <a:solidFill>
                  <a:srgbClr val="7030A0"/>
                </a:solidFill>
              </a:rPr>
              <a:t>patterns might emerge</a:t>
            </a:r>
            <a:r>
              <a:rPr lang="en-US" dirty="0"/>
              <a:t> from the data. </a:t>
            </a:r>
          </a:p>
          <a:p>
            <a:pPr marL="442913" indent="-442913"/>
            <a:r>
              <a:rPr lang="en-US" dirty="0"/>
              <a:t>Descriptive statistics </a:t>
            </a:r>
            <a:r>
              <a:rPr lang="en-US" u="sng" dirty="0">
                <a:solidFill>
                  <a:srgbClr val="7030A0"/>
                </a:solidFill>
              </a:rPr>
              <a:t>do not allow us to make conclusions beyond the data </a:t>
            </a:r>
            <a:r>
              <a:rPr lang="en-US" dirty="0"/>
              <a:t>we have </a:t>
            </a:r>
            <a:r>
              <a:rPr lang="en-US" dirty="0" err="1"/>
              <a:t>analysed</a:t>
            </a:r>
            <a:r>
              <a:rPr lang="en-US" dirty="0"/>
              <a:t>. They are simply a way to describe our data.</a:t>
            </a:r>
            <a:endParaRPr lang="el-GR" dirty="0"/>
          </a:p>
          <a:p>
            <a:pPr marL="442913" indent="-442913"/>
            <a:endParaRPr lang="en-US" dirty="0"/>
          </a:p>
          <a:p>
            <a:r>
              <a:rPr lang="en-US" dirty="0"/>
              <a:t>Typically, there are two general types of statistics that are used to describe data:</a:t>
            </a:r>
          </a:p>
          <a:p>
            <a:pPr lvl="1"/>
            <a:r>
              <a:rPr lang="en-US" b="1" dirty="0"/>
              <a:t>Measures of central tendency:</a:t>
            </a:r>
            <a:r>
              <a:rPr lang="en-US" dirty="0"/>
              <a:t> these are ways of describing the central position of a frequency distribution for a group of data.</a:t>
            </a:r>
          </a:p>
          <a:p>
            <a:pPr lvl="2"/>
            <a:r>
              <a:rPr lang="en-US" dirty="0"/>
              <a:t> We can describe this central position using a number of statistics, including the </a:t>
            </a:r>
            <a:r>
              <a:rPr lang="en-US" sz="2900" dirty="0">
                <a:solidFill>
                  <a:srgbClr val="7030A0"/>
                </a:solidFill>
              </a:rPr>
              <a:t>mode, median, and mean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Measures of spread:</a:t>
            </a:r>
            <a:r>
              <a:rPr lang="en-US" dirty="0"/>
              <a:t> these are ways of summarizing a group of data by describing how spread out the scores are. </a:t>
            </a:r>
          </a:p>
          <a:p>
            <a:pPr lvl="2"/>
            <a:r>
              <a:rPr lang="en-US" dirty="0"/>
              <a:t>To describe this spread, a number of statistics are available to us, including the </a:t>
            </a:r>
            <a:r>
              <a:rPr lang="en-US" sz="2900" dirty="0">
                <a:solidFill>
                  <a:srgbClr val="7030A0"/>
                </a:solidFill>
              </a:rPr>
              <a:t>range, quartiles, absolute deviation, variance and standard deviation</a:t>
            </a:r>
            <a:r>
              <a:rPr lang="en-US" dirty="0"/>
              <a:t>.</a:t>
            </a:r>
          </a:p>
          <a:p>
            <a:pPr marL="442913" indent="-442913"/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Descriptive Statistics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823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Often, however, we do not have access to the whole population we are interested in investigating, but only a limited number of data instead. </a:t>
            </a:r>
          </a:p>
          <a:p>
            <a:r>
              <a:rPr lang="en-US" sz="2400" dirty="0"/>
              <a:t>Properties of samples, such as the mean or standard deviation, are not called parameters, but </a:t>
            </a:r>
            <a:r>
              <a:rPr lang="en-US" sz="2400" b="1" dirty="0">
                <a:solidFill>
                  <a:srgbClr val="00B0F0"/>
                </a:solidFill>
              </a:rPr>
              <a:t>statistics</a:t>
            </a:r>
            <a:r>
              <a:rPr lang="en-US" sz="2400" dirty="0"/>
              <a:t>. </a:t>
            </a:r>
          </a:p>
          <a:p>
            <a:r>
              <a:rPr lang="en-US" sz="2400" dirty="0"/>
              <a:t>Inferential statistics are techniques that </a:t>
            </a:r>
            <a:r>
              <a:rPr lang="en-US" sz="2400" u="sng" dirty="0">
                <a:solidFill>
                  <a:srgbClr val="00B0F0"/>
                </a:solidFill>
              </a:rPr>
              <a:t>allow us to use these samples properties to make generalizations </a:t>
            </a:r>
            <a:r>
              <a:rPr lang="en-US" sz="2400" dirty="0"/>
              <a:t>about the populations from which the samples were drawn. </a:t>
            </a:r>
          </a:p>
          <a:p>
            <a:r>
              <a:rPr lang="en-US" sz="2400" dirty="0"/>
              <a:t>It is, therefore, important that the </a:t>
            </a:r>
            <a:r>
              <a:rPr lang="en-US" sz="2400" u="sng" dirty="0">
                <a:solidFill>
                  <a:srgbClr val="00B0F0"/>
                </a:solidFill>
              </a:rPr>
              <a:t>sample accurately represents the population. </a:t>
            </a:r>
            <a:endParaRPr lang="el-GR" sz="2400" u="sng" dirty="0">
              <a:solidFill>
                <a:srgbClr val="00B0F0"/>
              </a:solidFill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Inferential Statistics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2472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088232"/>
          </a:xfrm>
        </p:spPr>
        <p:txBody>
          <a:bodyPr>
            <a:noAutofit/>
          </a:bodyPr>
          <a:lstStyle/>
          <a:p>
            <a:r>
              <a:rPr lang="en-US" sz="2400" dirty="0"/>
              <a:t>In most research experimental situations, examination of all members of a population is not typically conducted due to the cost and time required. </a:t>
            </a:r>
          </a:p>
          <a:p>
            <a:r>
              <a:rPr lang="en-US" sz="2400" dirty="0"/>
              <a:t>Instead, we typically examine a </a:t>
            </a:r>
            <a:r>
              <a:rPr lang="en-US" sz="2400" dirty="0">
                <a:solidFill>
                  <a:srgbClr val="7030A0"/>
                </a:solidFill>
              </a:rPr>
              <a:t>random sample</a:t>
            </a:r>
            <a:r>
              <a:rPr lang="en-US" sz="2400" dirty="0"/>
              <a:t>, i.e., </a:t>
            </a:r>
            <a:r>
              <a:rPr lang="en-US" sz="2400" u="sng" dirty="0">
                <a:solidFill>
                  <a:srgbClr val="7030A0"/>
                </a:solidFill>
              </a:rPr>
              <a:t>a representative subset of the population</a:t>
            </a:r>
            <a:r>
              <a:rPr lang="en-US" sz="2400" dirty="0"/>
              <a:t>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Samples to Estimate Population Parameters : Statistical reasoning</a:t>
            </a:r>
            <a:endParaRPr lang="el-GR" dirty="0"/>
          </a:p>
        </p:txBody>
      </p:sp>
      <p:pic>
        <p:nvPicPr>
          <p:cNvPr id="4" name="Εικόνα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39752" y="3501008"/>
            <a:ext cx="4968552" cy="3240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0232" y="3861048"/>
            <a:ext cx="2330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Descriptive Statistics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0556" y="5589240"/>
            <a:ext cx="2270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Inferential Statistics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8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18488" cy="10652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Research process … application of the SM</a:t>
            </a:r>
            <a:endParaRPr lang="el-GR" dirty="0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311275" y="2355850"/>
            <a:ext cx="1311275" cy="2895600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atin typeface="+mn-lt"/>
              <a:cs typeface="+mn-cs"/>
            </a:endParaRP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1485900" y="2508250"/>
            <a:ext cx="952500" cy="1143000"/>
          </a:xfrm>
          <a:prstGeom prst="rect">
            <a:avLst/>
          </a:prstGeom>
          <a:solidFill>
            <a:srgbClr val="FDF9E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anose="02020603050405020304" pitchFamily="18" charset="0"/>
              </a:rPr>
              <a:t>Review </a:t>
            </a: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anose="02020603050405020304" pitchFamily="18" charset="0"/>
              </a:rPr>
              <a:t>Concepts</a:t>
            </a: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anose="02020603050405020304" pitchFamily="18" charset="0"/>
              </a:rPr>
              <a:t>and </a:t>
            </a: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anose="02020603050405020304" pitchFamily="18" charset="0"/>
              </a:rPr>
              <a:t>Theories</a:t>
            </a: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1485900" y="3879850"/>
            <a:ext cx="952500" cy="1143000"/>
          </a:xfrm>
          <a:prstGeom prst="rect">
            <a:avLst/>
          </a:prstGeom>
          <a:solidFill>
            <a:srgbClr val="FDF9E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anose="02020603050405020304" pitchFamily="18" charset="0"/>
              </a:rPr>
              <a:t>Review </a:t>
            </a: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anose="02020603050405020304" pitchFamily="18" charset="0"/>
              </a:rPr>
              <a:t>Previous</a:t>
            </a: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anose="02020603050405020304" pitchFamily="18" charset="0"/>
              </a:rPr>
              <a:t>Research</a:t>
            </a: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anose="02020603050405020304" pitchFamily="18" charset="0"/>
              </a:rPr>
              <a:t>Findings</a:t>
            </a: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2987675" y="3041650"/>
            <a:ext cx="903288" cy="1143000"/>
          </a:xfrm>
          <a:prstGeom prst="rect">
            <a:avLst/>
          </a:prstGeom>
          <a:solidFill>
            <a:srgbClr val="FDF9E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anose="02020603050405020304" pitchFamily="18" charset="0"/>
              </a:rPr>
              <a:t>Formulate</a:t>
            </a:r>
            <a:endParaRPr lang="en-US" sz="1600" b="1">
              <a:solidFill>
                <a:srgbClr val="660033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anose="02020603050405020304" pitchFamily="18" charset="0"/>
              </a:rPr>
              <a:t>Hypothesis</a:t>
            </a:r>
            <a:endParaRPr lang="en-US" sz="1600" b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580063" y="2889250"/>
            <a:ext cx="936625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Collect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Data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(Execution)</a:t>
            </a:r>
          </a:p>
        </p:txBody>
      </p:sp>
      <p:sp>
        <p:nvSpPr>
          <p:cNvPr id="15368" name="Line 13"/>
          <p:cNvSpPr>
            <a:spLocks noChangeShapeType="1"/>
          </p:cNvSpPr>
          <p:nvPr/>
        </p:nvSpPr>
        <p:spPr bwMode="auto">
          <a:xfrm>
            <a:off x="1095375" y="3346450"/>
            <a:ext cx="3810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14"/>
          <p:cNvSpPr>
            <a:spLocks noChangeShapeType="1"/>
          </p:cNvSpPr>
          <p:nvPr/>
        </p:nvSpPr>
        <p:spPr bwMode="auto">
          <a:xfrm>
            <a:off x="1095375" y="4005263"/>
            <a:ext cx="3810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6"/>
          <p:cNvSpPr>
            <a:spLocks noChangeShapeType="1"/>
          </p:cNvSpPr>
          <p:nvPr/>
        </p:nvSpPr>
        <p:spPr bwMode="auto">
          <a:xfrm>
            <a:off x="2622550" y="3932238"/>
            <a:ext cx="34925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8"/>
          <p:cNvSpPr>
            <a:spLocks noChangeShapeType="1"/>
          </p:cNvSpPr>
          <p:nvPr/>
        </p:nvSpPr>
        <p:spPr bwMode="auto">
          <a:xfrm>
            <a:off x="5260975" y="3575050"/>
            <a:ext cx="3048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9"/>
          <p:cNvSpPr>
            <a:spLocks noChangeShapeType="1"/>
          </p:cNvSpPr>
          <p:nvPr/>
        </p:nvSpPr>
        <p:spPr bwMode="auto">
          <a:xfrm>
            <a:off x="6548438" y="3328988"/>
            <a:ext cx="312737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21"/>
          <p:cNvSpPr>
            <a:spLocks noChangeShapeType="1"/>
          </p:cNvSpPr>
          <p:nvPr/>
        </p:nvSpPr>
        <p:spPr bwMode="auto">
          <a:xfrm>
            <a:off x="2622550" y="3382963"/>
            <a:ext cx="34925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22"/>
          <p:cNvSpPr>
            <a:spLocks noChangeShapeType="1"/>
          </p:cNvSpPr>
          <p:nvPr/>
        </p:nvSpPr>
        <p:spPr bwMode="auto">
          <a:xfrm>
            <a:off x="4816475" y="2119313"/>
            <a:ext cx="0" cy="762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23"/>
          <p:cNvSpPr>
            <a:spLocks noChangeShapeType="1"/>
          </p:cNvSpPr>
          <p:nvPr/>
        </p:nvSpPr>
        <p:spPr bwMode="auto">
          <a:xfrm>
            <a:off x="585788" y="1684338"/>
            <a:ext cx="793115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24"/>
          <p:cNvSpPr>
            <a:spLocks noChangeShapeType="1"/>
          </p:cNvSpPr>
          <p:nvPr/>
        </p:nvSpPr>
        <p:spPr bwMode="auto">
          <a:xfrm flipH="1">
            <a:off x="8497888" y="1670050"/>
            <a:ext cx="11112" cy="1211263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25"/>
          <p:cNvSpPr>
            <a:spLocks noChangeShapeType="1"/>
          </p:cNvSpPr>
          <p:nvPr/>
        </p:nvSpPr>
        <p:spPr bwMode="auto">
          <a:xfrm>
            <a:off x="555625" y="4260850"/>
            <a:ext cx="0" cy="17526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26"/>
          <p:cNvSpPr>
            <a:spLocks noChangeShapeType="1"/>
          </p:cNvSpPr>
          <p:nvPr/>
        </p:nvSpPr>
        <p:spPr bwMode="auto">
          <a:xfrm flipV="1">
            <a:off x="539750" y="5997575"/>
            <a:ext cx="79914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27"/>
          <p:cNvSpPr>
            <a:spLocks noChangeShapeType="1"/>
          </p:cNvSpPr>
          <p:nvPr/>
        </p:nvSpPr>
        <p:spPr bwMode="auto">
          <a:xfrm flipV="1">
            <a:off x="8523288" y="4260850"/>
            <a:ext cx="0" cy="17526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8"/>
          <p:cNvSpPr>
            <a:spLocks noChangeShapeType="1"/>
          </p:cNvSpPr>
          <p:nvPr/>
        </p:nvSpPr>
        <p:spPr bwMode="auto">
          <a:xfrm flipH="1">
            <a:off x="6516688" y="3879850"/>
            <a:ext cx="334962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9"/>
          <p:cNvSpPr>
            <a:spLocks noChangeShapeType="1"/>
          </p:cNvSpPr>
          <p:nvPr/>
        </p:nvSpPr>
        <p:spPr bwMode="auto">
          <a:xfrm flipH="1">
            <a:off x="7778750" y="3879850"/>
            <a:ext cx="339725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Oval 30"/>
          <p:cNvSpPr>
            <a:spLocks noChangeArrowheads="1"/>
          </p:cNvSpPr>
          <p:nvPr/>
        </p:nvSpPr>
        <p:spPr bwMode="auto">
          <a:xfrm>
            <a:off x="4343400" y="14859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FF</a:t>
            </a:r>
          </a:p>
        </p:txBody>
      </p:sp>
      <p:sp>
        <p:nvSpPr>
          <p:cNvPr id="15383" name="Oval 31"/>
          <p:cNvSpPr>
            <a:spLocks noChangeArrowheads="1"/>
          </p:cNvSpPr>
          <p:nvPr/>
        </p:nvSpPr>
        <p:spPr bwMode="auto">
          <a:xfrm>
            <a:off x="4343400" y="5807075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5384" name="Oval 32"/>
          <p:cNvSpPr>
            <a:spLocks noChangeArrowheads="1"/>
          </p:cNvSpPr>
          <p:nvPr/>
        </p:nvSpPr>
        <p:spPr bwMode="auto">
          <a:xfrm>
            <a:off x="6570663" y="41322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5385" name="Oval 33"/>
          <p:cNvSpPr>
            <a:spLocks noChangeArrowheads="1"/>
          </p:cNvSpPr>
          <p:nvPr/>
        </p:nvSpPr>
        <p:spPr bwMode="auto">
          <a:xfrm>
            <a:off x="7885113" y="41322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5386" name="Line 34"/>
          <p:cNvSpPr>
            <a:spLocks noChangeShapeType="1"/>
          </p:cNvSpPr>
          <p:nvPr/>
        </p:nvSpPr>
        <p:spPr bwMode="auto">
          <a:xfrm>
            <a:off x="7299325" y="2119313"/>
            <a:ext cx="0" cy="76993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Line 35"/>
          <p:cNvSpPr>
            <a:spLocks noChangeShapeType="1"/>
          </p:cNvSpPr>
          <p:nvPr/>
        </p:nvSpPr>
        <p:spPr bwMode="auto">
          <a:xfrm>
            <a:off x="574675" y="1670050"/>
            <a:ext cx="0" cy="14478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8" name="Line 36"/>
          <p:cNvSpPr>
            <a:spLocks noChangeShapeType="1"/>
          </p:cNvSpPr>
          <p:nvPr/>
        </p:nvSpPr>
        <p:spPr bwMode="auto">
          <a:xfrm>
            <a:off x="4800600" y="2127250"/>
            <a:ext cx="25146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9" name="Oval 37"/>
          <p:cNvSpPr>
            <a:spLocks noChangeArrowheads="1"/>
          </p:cNvSpPr>
          <p:nvPr/>
        </p:nvSpPr>
        <p:spPr bwMode="auto">
          <a:xfrm>
            <a:off x="5791200" y="19351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FF</a:t>
            </a:r>
          </a:p>
        </p:txBody>
      </p:sp>
      <p:sp>
        <p:nvSpPr>
          <p:cNvPr id="15390" name="Rectangle 38"/>
          <p:cNvSpPr>
            <a:spLocks noChangeArrowheads="1"/>
          </p:cNvSpPr>
          <p:nvPr/>
        </p:nvSpPr>
        <p:spPr bwMode="auto">
          <a:xfrm>
            <a:off x="457200" y="4613275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accent2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15391" name="Rectangle 39"/>
          <p:cNvSpPr>
            <a:spLocks noChangeArrowheads="1"/>
          </p:cNvSpPr>
          <p:nvPr/>
        </p:nvSpPr>
        <p:spPr bwMode="auto">
          <a:xfrm>
            <a:off x="1738313" y="54276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accent2"/>
                </a:solidFill>
                <a:latin typeface="Times New Roman" panose="02020603050405020304" pitchFamily="18" charset="0"/>
              </a:rPr>
              <a:t>II</a:t>
            </a:r>
          </a:p>
        </p:txBody>
      </p:sp>
      <p:sp>
        <p:nvSpPr>
          <p:cNvPr id="15392" name="Rectangle 40"/>
          <p:cNvSpPr>
            <a:spLocks noChangeArrowheads="1"/>
          </p:cNvSpPr>
          <p:nvPr/>
        </p:nvSpPr>
        <p:spPr bwMode="auto">
          <a:xfrm>
            <a:off x="3200400" y="460533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accent2"/>
                </a:solidFill>
                <a:latin typeface="Times New Roman" panose="02020603050405020304" pitchFamily="18" charset="0"/>
              </a:rPr>
              <a:t>III</a:t>
            </a:r>
          </a:p>
        </p:txBody>
      </p:sp>
      <p:sp>
        <p:nvSpPr>
          <p:cNvPr id="15393" name="Rectangle 41"/>
          <p:cNvSpPr>
            <a:spLocks noChangeArrowheads="1"/>
          </p:cNvSpPr>
          <p:nvPr/>
        </p:nvSpPr>
        <p:spPr bwMode="auto">
          <a:xfrm>
            <a:off x="4486275" y="46212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accent2"/>
                </a:solidFill>
                <a:latin typeface="Times New Roman" panose="02020603050405020304" pitchFamily="18" charset="0"/>
              </a:rPr>
              <a:t>IV</a:t>
            </a:r>
          </a:p>
        </p:txBody>
      </p:sp>
      <p:sp>
        <p:nvSpPr>
          <p:cNvPr id="15394" name="Rectangle 43"/>
          <p:cNvSpPr>
            <a:spLocks noChangeArrowheads="1"/>
          </p:cNvSpPr>
          <p:nvPr/>
        </p:nvSpPr>
        <p:spPr bwMode="auto">
          <a:xfrm>
            <a:off x="5759450" y="4613275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accent2"/>
                </a:solidFill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15395" name="Rectangle 44"/>
          <p:cNvSpPr>
            <a:spLocks noChangeArrowheads="1"/>
          </p:cNvSpPr>
          <p:nvPr/>
        </p:nvSpPr>
        <p:spPr bwMode="auto">
          <a:xfrm>
            <a:off x="7024688" y="4611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accent2"/>
                </a:solidFill>
                <a:latin typeface="Times New Roman" panose="02020603050405020304" pitchFamily="18" charset="0"/>
              </a:rPr>
              <a:t>VI</a:t>
            </a:r>
          </a:p>
        </p:txBody>
      </p:sp>
      <p:sp>
        <p:nvSpPr>
          <p:cNvPr id="15396" name="Rectangle 45"/>
          <p:cNvSpPr>
            <a:spLocks noChangeArrowheads="1"/>
          </p:cNvSpPr>
          <p:nvPr/>
        </p:nvSpPr>
        <p:spPr bwMode="auto">
          <a:xfrm>
            <a:off x="7951788" y="46196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accent2"/>
                </a:solidFill>
                <a:latin typeface="Times New Roman" panose="02020603050405020304" pitchFamily="18" charset="0"/>
              </a:rPr>
              <a:t>VII</a:t>
            </a:r>
          </a:p>
        </p:txBody>
      </p:sp>
      <p:sp>
        <p:nvSpPr>
          <p:cNvPr id="15397" name="Oval 46"/>
          <p:cNvSpPr>
            <a:spLocks noChangeArrowheads="1"/>
          </p:cNvSpPr>
          <p:nvPr/>
        </p:nvSpPr>
        <p:spPr bwMode="auto">
          <a:xfrm>
            <a:off x="6234113" y="636111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5398" name="Rectangle 48"/>
          <p:cNvSpPr>
            <a:spLocks noChangeArrowheads="1"/>
          </p:cNvSpPr>
          <p:nvPr/>
        </p:nvSpPr>
        <p:spPr bwMode="auto">
          <a:xfrm>
            <a:off x="6691313" y="6361113"/>
            <a:ext cx="205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latin typeface="Times New Roman" panose="02020603050405020304" pitchFamily="18" charset="0"/>
              </a:rPr>
              <a:t>Feed Back</a:t>
            </a:r>
          </a:p>
        </p:txBody>
      </p:sp>
      <p:sp>
        <p:nvSpPr>
          <p:cNvPr id="15399" name="Line 49"/>
          <p:cNvSpPr>
            <a:spLocks noChangeShapeType="1"/>
          </p:cNvSpPr>
          <p:nvPr/>
        </p:nvSpPr>
        <p:spPr bwMode="auto">
          <a:xfrm>
            <a:off x="6737350" y="65659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0" name="Rectangle 52"/>
          <p:cNvSpPr>
            <a:spLocks noChangeArrowheads="1"/>
          </p:cNvSpPr>
          <p:nvPr/>
        </p:nvSpPr>
        <p:spPr bwMode="auto">
          <a:xfrm>
            <a:off x="762000" y="1746250"/>
            <a:ext cx="2590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latin typeface="Times New Roman" panose="02020603050405020304" pitchFamily="18" charset="0"/>
              </a:rPr>
              <a:t>Review the literature</a:t>
            </a:r>
          </a:p>
        </p:txBody>
      </p:sp>
      <p:sp>
        <p:nvSpPr>
          <p:cNvPr id="15401" name="Oval 47"/>
          <p:cNvSpPr>
            <a:spLocks noChangeArrowheads="1"/>
          </p:cNvSpPr>
          <p:nvPr/>
        </p:nvSpPr>
        <p:spPr bwMode="auto">
          <a:xfrm>
            <a:off x="539750" y="6308725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FF</a:t>
            </a:r>
          </a:p>
        </p:txBody>
      </p:sp>
      <p:sp>
        <p:nvSpPr>
          <p:cNvPr id="15402" name="Line 50"/>
          <p:cNvSpPr>
            <a:spLocks noChangeShapeType="1"/>
          </p:cNvSpPr>
          <p:nvPr/>
        </p:nvSpPr>
        <p:spPr bwMode="auto">
          <a:xfrm>
            <a:off x="1050925" y="65151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3" name="Rectangle 51"/>
          <p:cNvSpPr>
            <a:spLocks noChangeArrowheads="1"/>
          </p:cNvSpPr>
          <p:nvPr/>
        </p:nvSpPr>
        <p:spPr bwMode="auto">
          <a:xfrm>
            <a:off x="1225550" y="6308725"/>
            <a:ext cx="205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latin typeface="Times New Roman" panose="02020603050405020304" pitchFamily="18" charset="0"/>
              </a:rPr>
              <a:t>Feed Forward</a:t>
            </a:r>
          </a:p>
        </p:txBody>
      </p:sp>
      <p:sp>
        <p:nvSpPr>
          <p:cNvPr id="15404" name="Line 19"/>
          <p:cNvSpPr>
            <a:spLocks noChangeShapeType="1"/>
          </p:cNvSpPr>
          <p:nvPr/>
        </p:nvSpPr>
        <p:spPr bwMode="auto">
          <a:xfrm>
            <a:off x="7813675" y="3346450"/>
            <a:ext cx="3048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5" name="Line 18"/>
          <p:cNvSpPr>
            <a:spLocks noChangeShapeType="1"/>
          </p:cNvSpPr>
          <p:nvPr/>
        </p:nvSpPr>
        <p:spPr bwMode="auto">
          <a:xfrm>
            <a:off x="3929063" y="3570288"/>
            <a:ext cx="3048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875463" y="2881313"/>
            <a:ext cx="914400" cy="13795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660033"/>
                </a:solidFill>
                <a:latin typeface="Times New Roman" pitchFamily="18" charset="0"/>
                <a:cs typeface="+mn-cs"/>
              </a:rPr>
              <a:t>Analyse</a:t>
            </a:r>
            <a:endParaRPr lang="en-US" sz="1400" b="1" dirty="0">
              <a:solidFill>
                <a:srgbClr val="660033"/>
              </a:solidFill>
              <a:latin typeface="Times New Roman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Data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(Test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Hypothesis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if any)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660033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284663" y="2889250"/>
            <a:ext cx="935037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Design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Research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(Including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Sample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Design)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8154988" y="2881313"/>
            <a:ext cx="860425" cy="13795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Interpret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and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Report</a:t>
            </a:r>
          </a:p>
        </p:txBody>
      </p:sp>
      <p:sp>
        <p:nvSpPr>
          <p:cNvPr id="15409" name="Rectangle 5"/>
          <p:cNvSpPr>
            <a:spLocks noChangeArrowheads="1"/>
          </p:cNvSpPr>
          <p:nvPr/>
        </p:nvSpPr>
        <p:spPr bwMode="auto">
          <a:xfrm>
            <a:off x="128588" y="3117850"/>
            <a:ext cx="914400" cy="1143000"/>
          </a:xfrm>
          <a:prstGeom prst="rect">
            <a:avLst/>
          </a:prstGeom>
          <a:solidFill>
            <a:srgbClr val="FDF9E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anose="02020603050405020304" pitchFamily="18" charset="0"/>
              </a:rPr>
              <a:t>Define </a:t>
            </a: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anose="02020603050405020304" pitchFamily="18" charset="0"/>
              </a:rPr>
              <a:t>Research</a:t>
            </a: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anose="02020603050405020304" pitchFamily="18" charset="0"/>
              </a:rPr>
              <a:t>Problem</a:t>
            </a:r>
          </a:p>
        </p:txBody>
      </p:sp>
      <p:sp>
        <p:nvSpPr>
          <p:cNvPr id="4" name="Έλλειψη 3"/>
          <p:cNvSpPr/>
          <p:nvPr/>
        </p:nvSpPr>
        <p:spPr>
          <a:xfrm>
            <a:off x="2778125" y="2355850"/>
            <a:ext cx="1361827" cy="28956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174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We will first talk about the important concepts of statistical inference. </a:t>
            </a:r>
          </a:p>
          <a:p>
            <a:r>
              <a:rPr lang="en-US" sz="2800" dirty="0"/>
              <a:t>We will then give a few descriptive measures of the most important characteristic of a data set, i.e. its </a:t>
            </a:r>
            <a:r>
              <a:rPr lang="en-US" sz="2800" dirty="0">
                <a:solidFill>
                  <a:srgbClr val="7030A0"/>
                </a:solidFill>
              </a:rPr>
              <a:t>central tendency</a:t>
            </a:r>
            <a:r>
              <a:rPr lang="en-US" sz="2800" dirty="0"/>
              <a:t>.</a:t>
            </a:r>
          </a:p>
          <a:p>
            <a:r>
              <a:rPr lang="en-US" sz="2800" dirty="0"/>
              <a:t>After that, we will discuss a few descriptive measures of the other important characteristic of a data set, that relate to </a:t>
            </a:r>
            <a:r>
              <a:rPr lang="en-US" sz="2800" dirty="0">
                <a:solidFill>
                  <a:srgbClr val="7030A0"/>
                </a:solidFill>
              </a:rPr>
              <a:t>measure of variability</a:t>
            </a:r>
            <a:r>
              <a:rPr lang="en-US" sz="2800" dirty="0"/>
              <a:t>. 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Summarizing Data: Measures of Central Tendency and Measures of Variability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88159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1950" indent="-361950"/>
            <a:r>
              <a:rPr lang="en-US" sz="2400" dirty="0"/>
              <a:t>The Central Limit Theorem states that if we have a population </a:t>
            </a:r>
          </a:p>
          <a:p>
            <a:pPr marL="717550" lvl="1" indent="-361950"/>
            <a:r>
              <a:rPr lang="en-US" sz="2000" dirty="0"/>
              <a:t>with </a:t>
            </a:r>
            <a:r>
              <a:rPr lang="en-US" sz="2000" dirty="0">
                <a:solidFill>
                  <a:srgbClr val="7030A0"/>
                </a:solidFill>
              </a:rPr>
              <a:t>mean </a:t>
            </a:r>
            <a:r>
              <a:rPr lang="el-GR" sz="2000" dirty="0">
                <a:solidFill>
                  <a:srgbClr val="7030A0"/>
                </a:solidFill>
              </a:rPr>
              <a:t>μ</a:t>
            </a:r>
            <a:r>
              <a:rPr lang="el-GR" sz="2000" dirty="0"/>
              <a:t>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7030A0"/>
                </a:solidFill>
              </a:rPr>
              <a:t>standard deviation </a:t>
            </a:r>
            <a:r>
              <a:rPr lang="el-GR" sz="2000" dirty="0">
                <a:solidFill>
                  <a:srgbClr val="7030A0"/>
                </a:solidFill>
              </a:rPr>
              <a:t>σ </a:t>
            </a:r>
            <a:endParaRPr lang="en-US" sz="2000" dirty="0">
              <a:solidFill>
                <a:srgbClr val="7030A0"/>
              </a:solidFill>
            </a:endParaRPr>
          </a:p>
          <a:p>
            <a:pPr marL="717550" lvl="1" indent="-361950"/>
            <a:r>
              <a:rPr lang="en-US" sz="2000" dirty="0"/>
              <a:t>and take </a:t>
            </a:r>
            <a:r>
              <a:rPr lang="en-US" sz="2000" dirty="0">
                <a:solidFill>
                  <a:srgbClr val="7030A0"/>
                </a:solidFill>
              </a:rPr>
              <a:t>sufficiently large random samples </a:t>
            </a:r>
            <a:r>
              <a:rPr lang="en-US" sz="2000" dirty="0"/>
              <a:t>from the population, </a:t>
            </a:r>
          </a:p>
          <a:p>
            <a:pPr marL="717550" lvl="1" indent="-361950"/>
            <a:r>
              <a:rPr lang="en-US" sz="2000" dirty="0"/>
              <a:t>then the </a:t>
            </a:r>
            <a:r>
              <a:rPr lang="en-US" sz="2000" dirty="0">
                <a:solidFill>
                  <a:srgbClr val="7030A0"/>
                </a:solidFill>
              </a:rPr>
              <a:t>distribution</a:t>
            </a:r>
            <a:r>
              <a:rPr lang="en-US" sz="2000" dirty="0"/>
              <a:t> of the </a:t>
            </a:r>
            <a:r>
              <a:rPr lang="en-US" sz="2000" dirty="0">
                <a:solidFill>
                  <a:srgbClr val="0070C0"/>
                </a:solidFill>
              </a:rPr>
              <a:t>sample means </a:t>
            </a:r>
            <a:r>
              <a:rPr lang="en-US" sz="2000" dirty="0"/>
              <a:t>will be approximately </a:t>
            </a:r>
            <a:r>
              <a:rPr lang="en-US" sz="2000" dirty="0">
                <a:solidFill>
                  <a:srgbClr val="7030A0"/>
                </a:solidFill>
              </a:rPr>
              <a:t>normally </a:t>
            </a:r>
            <a:r>
              <a:rPr lang="en-US" sz="2000" dirty="0"/>
              <a:t>distributed.</a:t>
            </a:r>
          </a:p>
          <a:p>
            <a:pPr marL="361950" indent="-361950"/>
            <a:r>
              <a:rPr lang="en-US" sz="2400" dirty="0"/>
              <a:t>This will hold true regardless of whether the source population is </a:t>
            </a:r>
            <a:r>
              <a:rPr lang="en-US" sz="2800" dirty="0">
                <a:solidFill>
                  <a:srgbClr val="7030A0"/>
                </a:solidFill>
              </a:rPr>
              <a:t>normal or skewed</a:t>
            </a:r>
            <a:r>
              <a:rPr lang="en-US" sz="2400" dirty="0"/>
              <a:t>, </a:t>
            </a:r>
          </a:p>
          <a:p>
            <a:pPr marL="717550" lvl="1" indent="-361950"/>
            <a:r>
              <a:rPr lang="en-US" sz="2000" dirty="0"/>
              <a:t>provided the sample size is sufficiently large (usually n </a:t>
            </a:r>
            <a:r>
              <a:rPr lang="en-US" sz="2000" u="sng" dirty="0"/>
              <a:t>&gt;</a:t>
            </a:r>
            <a:r>
              <a:rPr lang="en-US" sz="2000" dirty="0"/>
              <a:t> 30). </a:t>
            </a:r>
          </a:p>
          <a:p>
            <a:pPr marL="361950" indent="-361950"/>
            <a:r>
              <a:rPr lang="en-US" sz="2400" dirty="0"/>
              <a:t>If the population is normal, then the theorem holds true </a:t>
            </a:r>
            <a:r>
              <a:rPr lang="en-US" sz="2400" dirty="0">
                <a:solidFill>
                  <a:srgbClr val="7030A0"/>
                </a:solidFill>
              </a:rPr>
              <a:t>even for samples smaller than 30</a:t>
            </a:r>
            <a:r>
              <a:rPr lang="en-US" sz="2400" dirty="0"/>
              <a:t>.</a:t>
            </a:r>
          </a:p>
        </p:txBody>
      </p:sp>
      <p:sp>
        <p:nvSpPr>
          <p:cNvPr id="23" name="Τίτλος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Limit Theorem</a:t>
            </a:r>
            <a:endParaRPr lang="el-GR" dirty="0"/>
          </a:p>
        </p:txBody>
      </p:sp>
      <p:pic>
        <p:nvPicPr>
          <p:cNvPr id="5137" name="Εικόνα 5" descr="http://sphweb.bumc.bu.edu/otlt/mph-modules/bs/bs704_probability/ada-referen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017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Central Limit Theorem with a Normal Population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266094"/>
            <a:ext cx="4038600" cy="252294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figure below illustrates a normally distributed characteristic, X, in a population in which </a:t>
            </a:r>
          </a:p>
          <a:p>
            <a:pPr lvl="1"/>
            <a:r>
              <a:rPr lang="en-US" sz="2000" dirty="0"/>
              <a:t>the population mean is 75 </a:t>
            </a:r>
          </a:p>
          <a:p>
            <a:pPr lvl="1"/>
            <a:r>
              <a:rPr lang="en-US" sz="2000" dirty="0"/>
              <a:t>with a standard deviation of 8.</a:t>
            </a:r>
            <a:endParaRPr lang="el-GR" sz="20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266094"/>
            <a:ext cx="4038600" cy="381909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If we take simple random samples of size n=10 from the population and compute the mean for each of the samples, the distribution of sample means should be approximately normal according to the Central Limit Theorem. </a:t>
            </a:r>
          </a:p>
          <a:p>
            <a:r>
              <a:rPr lang="en-US" sz="2000" dirty="0"/>
              <a:t>Note that the sample size (n=10) is less than 30, but the source population is normally distributed, so this is not a problem.</a:t>
            </a:r>
            <a:endParaRPr lang="el-GR" sz="20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893592"/>
            <a:ext cx="3026271" cy="2333028"/>
          </a:xfrm>
          <a:prstGeom prst="rect">
            <a:avLst/>
          </a:prstGeom>
        </p:spPr>
      </p:pic>
      <p:pic>
        <p:nvPicPr>
          <p:cNvPr id="6148" name="Picture 4" descr="http://sphweb.bumc.bu.edu/otlt/mph-modules/bs/bs704_probability/ada-referenc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-4111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4941168"/>
            <a:ext cx="2376264" cy="182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11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Central Limit Theorem - Sampling Distribution of Sample Means - Stats &amp; Probability</a:t>
            </a:r>
          </a:p>
          <a:p>
            <a:pPr lvl="1"/>
            <a:r>
              <a:rPr lang="en-US" sz="2000" dirty="0">
                <a:hlinkClick r:id="rId3"/>
              </a:rPr>
              <a:t>https://www.youtube.com/watch?v=4YLtvNeRIrg</a:t>
            </a:r>
            <a:r>
              <a:rPr lang="en-US" sz="2000" dirty="0"/>
              <a:t> </a:t>
            </a:r>
          </a:p>
          <a:p>
            <a:pPr lvl="1"/>
            <a:endParaRPr lang="en-US" sz="2000" b="1" dirty="0"/>
          </a:p>
          <a:p>
            <a:r>
              <a:rPr lang="en-US" sz="2400" b="1" dirty="0"/>
              <a:t>Central limit theorem - Inferential statistics </a:t>
            </a:r>
          </a:p>
          <a:p>
            <a:pPr lvl="1"/>
            <a:r>
              <a:rPr lang="en-US" sz="2000" dirty="0">
                <a:hlinkClick r:id="rId4"/>
              </a:rPr>
              <a:t>https://www.youtube.com/watch?v=JNm3M9cqWyc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Κεντρικό Οριακό Θεώρημα</a:t>
            </a:r>
            <a:br>
              <a:rPr lang="el-GR"/>
            </a:br>
            <a:r>
              <a:rPr lang="en-US" sz="3100"/>
              <a:t>Central Limit Theorem</a:t>
            </a:r>
          </a:p>
        </p:txBody>
      </p:sp>
    </p:spTree>
    <p:extLst>
      <p:ext uri="{BB962C8B-B14F-4D97-AF65-F5344CB8AC3E}">
        <p14:creationId xmlns:p14="http://schemas.microsoft.com/office/powerpoint/2010/main" val="2108600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 said, three of the many ways to measure central tendency are:</a:t>
            </a:r>
          </a:p>
          <a:p>
            <a:pPr lvl="1"/>
            <a:r>
              <a:rPr lang="en-US" sz="2400" dirty="0">
                <a:solidFill>
                  <a:srgbClr val="7030A0"/>
                </a:solidFill>
              </a:rPr>
              <a:t>Mean </a:t>
            </a:r>
            <a:r>
              <a:rPr lang="en-US" sz="2400" dirty="0"/>
              <a:t>: the average of the data</a:t>
            </a:r>
          </a:p>
          <a:p>
            <a:pPr lvl="1"/>
            <a:r>
              <a:rPr lang="en-US" sz="2400" dirty="0">
                <a:solidFill>
                  <a:srgbClr val="7030A0"/>
                </a:solidFill>
              </a:rPr>
              <a:t>Median</a:t>
            </a:r>
            <a:r>
              <a:rPr lang="en-US" sz="2400" dirty="0"/>
              <a:t> : the middle value of the ordered data</a:t>
            </a:r>
          </a:p>
          <a:p>
            <a:pPr lvl="1"/>
            <a:r>
              <a:rPr lang="en-US" sz="2400" dirty="0">
                <a:solidFill>
                  <a:srgbClr val="7030A0"/>
                </a:solidFill>
              </a:rPr>
              <a:t>Mode</a:t>
            </a:r>
            <a:r>
              <a:rPr lang="en-US" sz="2400" dirty="0"/>
              <a:t> : the value that occurs most often in the data</a:t>
            </a:r>
          </a:p>
          <a:p>
            <a:r>
              <a:rPr lang="en-US" sz="2800" dirty="0"/>
              <a:t>Descriptive measures of population are </a:t>
            </a:r>
            <a:r>
              <a:rPr lang="en-US" sz="2800" dirty="0">
                <a:solidFill>
                  <a:srgbClr val="7030A0"/>
                </a:solidFill>
              </a:rPr>
              <a:t>parameters</a:t>
            </a:r>
            <a:r>
              <a:rPr lang="en-US" sz="2800" dirty="0"/>
              <a:t>. Descriptive measures of a sample are </a:t>
            </a:r>
            <a:r>
              <a:rPr lang="en-US" sz="2800" dirty="0">
                <a:solidFill>
                  <a:srgbClr val="7030A0"/>
                </a:solidFill>
              </a:rPr>
              <a:t>statistics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For example, a sample mean is a </a:t>
            </a:r>
            <a:r>
              <a:rPr lang="en-US" sz="2400" b="1" dirty="0"/>
              <a:t>statistic</a:t>
            </a:r>
            <a:r>
              <a:rPr lang="en-US" sz="2400" dirty="0"/>
              <a:t> and a </a:t>
            </a:r>
            <a:r>
              <a:rPr lang="en-US" sz="2400" b="1" dirty="0"/>
              <a:t>population mean</a:t>
            </a:r>
            <a:r>
              <a:rPr lang="en-US" sz="2400" dirty="0"/>
              <a:t> is a parameter. </a:t>
            </a:r>
          </a:p>
          <a:p>
            <a:pPr lvl="1"/>
            <a:endParaRPr lang="en-US" sz="2400" dirty="0"/>
          </a:p>
          <a:p>
            <a:endParaRPr lang="el-GR" sz="2800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Measures of Central Tendency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1185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Let’s look at a very simple set of data representing the execution time of an algorithm in seconds measured ten times,</a:t>
            </a:r>
          </a:p>
          <a:p>
            <a:pPr lvl="1"/>
            <a:r>
              <a:rPr lang="en-US" sz="2000" dirty="0"/>
              <a:t>55, 56, 56, 58, 60, 61, 63, 64, 70, 78.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Mean execution time </a:t>
            </a:r>
            <a:r>
              <a:rPr lang="en-US" sz="2400" dirty="0"/>
              <a:t>= (55 + 56 + 56 + 58 + 60 + 61 + 63 + 64 + 70 + 78) / 10 = 62.1</a:t>
            </a:r>
          </a:p>
          <a:p>
            <a:r>
              <a:rPr lang="en-US" sz="2400" dirty="0"/>
              <a:t>In the previous set since the number of data is 10 (even) the </a:t>
            </a:r>
            <a:r>
              <a:rPr lang="en-US" sz="2400" dirty="0">
                <a:solidFill>
                  <a:srgbClr val="0070C0"/>
                </a:solidFill>
              </a:rPr>
              <a:t>5th and 6th</a:t>
            </a:r>
            <a:r>
              <a:rPr lang="en-US" sz="2400" dirty="0"/>
              <a:t> item correspond to the </a:t>
            </a:r>
            <a:r>
              <a:rPr lang="en-US" sz="2400" dirty="0">
                <a:solidFill>
                  <a:srgbClr val="0070C0"/>
                </a:solidFill>
              </a:rPr>
              <a:t>middle data items</a:t>
            </a:r>
            <a:r>
              <a:rPr lang="en-US" sz="2400" dirty="0"/>
              <a:t>.</a:t>
            </a:r>
          </a:p>
          <a:p>
            <a:r>
              <a:rPr lang="en-US" sz="2400" dirty="0"/>
              <a:t>So the </a:t>
            </a:r>
            <a:r>
              <a:rPr lang="en-US" sz="2400" dirty="0">
                <a:solidFill>
                  <a:srgbClr val="0070C0"/>
                </a:solidFill>
              </a:rPr>
              <a:t>median </a:t>
            </a:r>
            <a:r>
              <a:rPr lang="en-US" sz="2400" dirty="0"/>
              <a:t>is the average of the 5th and 6th item, which is, 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Median</a:t>
            </a:r>
            <a:r>
              <a:rPr lang="en-US" sz="2000" dirty="0"/>
              <a:t> = (60 + 61)/2 = 60.5</a:t>
            </a:r>
          </a:p>
          <a:p>
            <a:r>
              <a:rPr lang="en-US" sz="2400" dirty="0">
                <a:solidFill>
                  <a:srgbClr val="0070C0"/>
                </a:solidFill>
              </a:rPr>
              <a:t>Mode</a:t>
            </a:r>
            <a:r>
              <a:rPr lang="en-US" sz="2400" dirty="0"/>
              <a:t> refers to the </a:t>
            </a:r>
            <a:r>
              <a:rPr lang="en-US" sz="2400" dirty="0">
                <a:solidFill>
                  <a:srgbClr val="0070C0"/>
                </a:solidFill>
              </a:rPr>
              <a:t>data item that occurs most frequently </a:t>
            </a:r>
            <a:r>
              <a:rPr lang="en-US" sz="2400" dirty="0"/>
              <a:t>in a given data set. </a:t>
            </a:r>
          </a:p>
          <a:p>
            <a:r>
              <a:rPr lang="en-US" sz="2400" dirty="0"/>
              <a:t>In the above data set </a:t>
            </a:r>
            <a:r>
              <a:rPr lang="en-US" sz="2400" b="1" dirty="0">
                <a:solidFill>
                  <a:srgbClr val="0070C0"/>
                </a:solidFill>
              </a:rPr>
              <a:t>56</a:t>
            </a:r>
            <a:r>
              <a:rPr lang="en-US" sz="2400" dirty="0">
                <a:solidFill>
                  <a:srgbClr val="0070C0"/>
                </a:solidFill>
              </a:rPr>
              <a:t> occurs twice </a:t>
            </a:r>
            <a:r>
              <a:rPr lang="en-US" sz="2400" dirty="0"/>
              <a:t>while all of the others occur only once. </a:t>
            </a:r>
            <a:r>
              <a:rPr lang="en-US" sz="2400" dirty="0">
                <a:solidFill>
                  <a:srgbClr val="0070C0"/>
                </a:solidFill>
              </a:rPr>
              <a:t>So the mode time is 56.</a:t>
            </a:r>
          </a:p>
          <a:p>
            <a:pPr lvl="1"/>
            <a:endParaRPr lang="en-US" sz="2000" dirty="0"/>
          </a:p>
          <a:p>
            <a:endParaRPr lang="el-GR" sz="2400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central tendency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2185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Autofit/>
          </a:bodyPr>
          <a:lstStyle/>
          <a:p>
            <a:r>
              <a:rPr lang="en-US" sz="2800" dirty="0"/>
              <a:t>Suppose that </a:t>
            </a:r>
          </a:p>
          <a:p>
            <a:pPr marL="0" indent="0">
              <a:buNone/>
            </a:pPr>
            <a:r>
              <a:rPr lang="en-US" sz="2800" dirty="0"/>
              <a:t>	x=(x</a:t>
            </a:r>
            <a:r>
              <a:rPr lang="en-US" sz="2800" baseline="-25000" dirty="0"/>
              <a:t>1</a:t>
            </a:r>
            <a:r>
              <a:rPr lang="en-US" sz="2800" dirty="0"/>
              <a:t>,x</a:t>
            </a:r>
            <a:r>
              <a:rPr lang="en-US" sz="2800" baseline="-25000" dirty="0"/>
              <a:t>2</a:t>
            </a:r>
            <a:r>
              <a:rPr lang="en-US" sz="2800" dirty="0"/>
              <a:t>,…,</a:t>
            </a:r>
            <a:r>
              <a:rPr lang="en-US" sz="2800" dirty="0" err="1"/>
              <a:t>x</a:t>
            </a:r>
            <a:r>
              <a:rPr lang="en-US" sz="2800" baseline="-25000" dirty="0" err="1"/>
              <a:t>n</a:t>
            </a:r>
            <a:r>
              <a:rPr lang="en-US" sz="2800" dirty="0"/>
              <a:t>) </a:t>
            </a:r>
          </a:p>
          <a:p>
            <a:pPr marL="0" indent="0">
              <a:buNone/>
            </a:pPr>
            <a:r>
              <a:rPr lang="en-US" sz="2800" dirty="0"/>
              <a:t>	is a sample of size </a:t>
            </a:r>
            <a:r>
              <a:rPr lang="en-US" sz="2800" dirty="0">
                <a:solidFill>
                  <a:srgbClr val="7030A0"/>
                </a:solidFill>
              </a:rPr>
              <a:t>n</a:t>
            </a:r>
            <a:r>
              <a:rPr lang="en-US" sz="2800" dirty="0"/>
              <a:t> from a real-valued variable </a:t>
            </a:r>
            <a:r>
              <a:rPr lang="en-US" sz="2800" dirty="0">
                <a:solidFill>
                  <a:srgbClr val="7030A0"/>
                </a:solidFill>
              </a:rPr>
              <a:t>x</a:t>
            </a:r>
            <a:r>
              <a:rPr lang="en-US" sz="2800" dirty="0"/>
              <a:t>. </a:t>
            </a:r>
          </a:p>
          <a:p>
            <a:r>
              <a:rPr lang="en-US" sz="2800" dirty="0"/>
              <a:t>The </a:t>
            </a:r>
            <a:r>
              <a:rPr lang="en-US" sz="2800" i="1" dirty="0"/>
              <a:t>sample mean</a:t>
            </a:r>
            <a:r>
              <a:rPr lang="en-US" sz="2800" dirty="0"/>
              <a:t> is simply the arithmetic average of the sample values: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If we want to emphasize the dependence of the mean on the data, we write m(x) instead of just m. 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 and Basic Properties: sample mean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33056"/>
            <a:ext cx="292914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637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περιεχομένου 8"/>
          <p:cNvSpPr>
            <a:spLocks noGrp="1"/>
          </p:cNvSpPr>
          <p:nvPr>
            <p:ph idx="1"/>
          </p:nvPr>
        </p:nvSpPr>
        <p:spPr>
          <a:xfrm>
            <a:off x="472256" y="1398786"/>
            <a:ext cx="8229600" cy="5184576"/>
          </a:xfrm>
        </p:spPr>
        <p:txBody>
          <a:bodyPr>
            <a:normAutofit/>
          </a:bodyPr>
          <a:lstStyle/>
          <a:p>
            <a:r>
              <a:rPr lang="en-US" sz="2000" dirty="0"/>
              <a:t>In probability theory and statistics, </a:t>
            </a:r>
            <a:r>
              <a:rPr lang="en-US" sz="2000" b="1" dirty="0"/>
              <a:t>variance</a:t>
            </a:r>
            <a:r>
              <a:rPr lang="en-US" sz="2000" dirty="0"/>
              <a:t> is the expectation of the </a:t>
            </a:r>
            <a:r>
              <a:rPr lang="en-US" sz="2000" u="sng" dirty="0">
                <a:solidFill>
                  <a:srgbClr val="7030A0"/>
                </a:solidFill>
              </a:rPr>
              <a:t>squared deviation of a random variable from its mean</a:t>
            </a:r>
            <a:r>
              <a:rPr lang="en-US" sz="2000" dirty="0"/>
              <a:t>. </a:t>
            </a:r>
            <a:r>
              <a:rPr lang="en-US" sz="2000" dirty="0">
                <a:solidFill>
                  <a:srgbClr val="C00000"/>
                </a:solidFill>
              </a:rPr>
              <a:t>(</a:t>
            </a:r>
            <a:r>
              <a:rPr lang="el-GR" altLang="en-US" sz="2000" dirty="0">
                <a:solidFill>
                  <a:srgbClr val="C00000"/>
                </a:solidFill>
              </a:rPr>
              <a:t>Στη θεωρία πιθανοτήτων και στη στατιστική, η διακύμανση είναι η προσδοκία της τετραγωνικής απόκλισης μιας τυχαίας μεταβλητής από τον μέσο όρο της</a:t>
            </a:r>
            <a:r>
              <a:rPr lang="en-US" altLang="en-US" sz="2000" dirty="0">
                <a:solidFill>
                  <a:srgbClr val="C00000"/>
                </a:solidFill>
              </a:rPr>
              <a:t>.)</a:t>
            </a:r>
            <a:r>
              <a:rPr lang="el-GR" altLang="en-US" sz="2000" dirty="0">
                <a:solidFill>
                  <a:srgbClr val="C00000"/>
                </a:solidFill>
              </a:rPr>
              <a:t> </a:t>
            </a:r>
          </a:p>
          <a:p>
            <a:r>
              <a:rPr lang="en-US" sz="2000" dirty="0"/>
              <a:t>Informally, it measures how far a set of (random) samples are spread out from their average value.</a:t>
            </a:r>
          </a:p>
          <a:p>
            <a:r>
              <a:rPr lang="en-US" sz="2000" dirty="0"/>
              <a:t>Variance is an important tool in the sciences, where statistical analysis of data is common. The variance is the square of the </a:t>
            </a:r>
            <a:r>
              <a:rPr lang="en-US" sz="2000" dirty="0">
                <a:solidFill>
                  <a:srgbClr val="7030A0"/>
                </a:solidFill>
              </a:rPr>
              <a:t>standard deviation</a:t>
            </a:r>
            <a:r>
              <a:rPr lang="en-US" sz="2000" dirty="0"/>
              <a:t>.</a:t>
            </a:r>
          </a:p>
          <a:p>
            <a:r>
              <a:rPr lang="en-US" sz="2000" dirty="0"/>
              <a:t>The variance of a random variable X is the expected value of the squared deviation from the mean of X: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l-GR" sz="20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(</a:t>
            </a:r>
            <a:r>
              <a:rPr lang="el-GR" dirty="0"/>
              <a:t>Διακύμανση)</a:t>
            </a:r>
          </a:p>
        </p:txBody>
      </p:sp>
      <p:sp>
        <p:nvSpPr>
          <p:cNvPr id="16" name="AutoShape 11" descr="X"/>
          <p:cNvSpPr>
            <a:spLocks noChangeAspect="1" noChangeArrowheads="1"/>
          </p:cNvSpPr>
          <p:nvPr/>
        </p:nvSpPr>
        <p:spPr bwMode="auto">
          <a:xfrm>
            <a:off x="36861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7" name="AutoShape 12" descr="X"/>
          <p:cNvSpPr>
            <a:spLocks noChangeAspect="1" noChangeArrowheads="1"/>
          </p:cNvSpPr>
          <p:nvPr/>
        </p:nvSpPr>
        <p:spPr bwMode="auto">
          <a:xfrm>
            <a:off x="103822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grpSp>
        <p:nvGrpSpPr>
          <p:cNvPr id="3" name="Group 2"/>
          <p:cNvGrpSpPr/>
          <p:nvPr/>
        </p:nvGrpSpPr>
        <p:grpSpPr>
          <a:xfrm>
            <a:off x="2214890" y="5301208"/>
            <a:ext cx="4703875" cy="648072"/>
            <a:chOff x="1835696" y="5445224"/>
            <a:chExt cx="4703875" cy="648072"/>
          </a:xfrm>
        </p:grpSpPr>
        <p:pic>
          <p:nvPicPr>
            <p:cNvPr id="18" name="Εικόνα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5696" y="5553236"/>
              <a:ext cx="1054705" cy="432048"/>
            </a:xfrm>
            <a:prstGeom prst="rect">
              <a:avLst/>
            </a:prstGeom>
          </p:spPr>
        </p:pic>
        <p:pic>
          <p:nvPicPr>
            <p:cNvPr id="19" name="Εικόνα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1880" y="5445224"/>
              <a:ext cx="3047691" cy="648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2009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Given N samples from a population P -</a:t>
            </a:r>
          </a:p>
          <a:p>
            <a:pPr marL="0" indent="0">
              <a:buNone/>
            </a:pPr>
            <a:r>
              <a:rPr lang="en-US" sz="2800" dirty="0"/>
              <a:t>	X= </a:t>
            </a:r>
            <a:r>
              <a:rPr lang="el-GR" sz="2800" dirty="0"/>
              <a:t>{</a:t>
            </a:r>
            <a:r>
              <a:rPr lang="en-US" sz="2800" dirty="0"/>
              <a:t>x</a:t>
            </a:r>
            <a:r>
              <a:rPr lang="en-US" sz="2800" baseline="-25000" dirty="0"/>
              <a:t>1</a:t>
            </a:r>
            <a:r>
              <a:rPr lang="en-US" sz="2800" dirty="0"/>
              <a:t>,x</a:t>
            </a:r>
            <a:r>
              <a:rPr lang="en-US" sz="2800" baseline="-25000" dirty="0"/>
              <a:t>2</a:t>
            </a:r>
            <a:r>
              <a:rPr lang="en-US" sz="2800" dirty="0"/>
              <a:t>,x</a:t>
            </a:r>
            <a:r>
              <a:rPr lang="en-US" sz="2800" baseline="-25000" dirty="0"/>
              <a:t>3</a:t>
            </a:r>
            <a:r>
              <a:rPr lang="en-US" sz="2800" dirty="0"/>
              <a:t>,…,x</a:t>
            </a:r>
            <a:r>
              <a:rPr lang="en-US" sz="2800" baseline="-25000" dirty="0"/>
              <a:t>N</a:t>
            </a:r>
            <a:r>
              <a:rPr lang="el-GR" sz="2800" dirty="0"/>
              <a:t>} </a:t>
            </a:r>
            <a:r>
              <a:rPr lang="en-US" sz="2800" dirty="0"/>
              <a:t>- (assuming a uniform 	distribution)</a:t>
            </a:r>
          </a:p>
          <a:p>
            <a:r>
              <a:rPr lang="en-US" sz="2800" dirty="0"/>
              <a:t>The </a:t>
            </a:r>
            <a:r>
              <a:rPr lang="en-US" sz="2800" i="1" dirty="0"/>
              <a:t>average </a:t>
            </a:r>
            <a:r>
              <a:rPr lang="en-US" sz="2800" dirty="0"/>
              <a:t>(or </a:t>
            </a:r>
            <a:r>
              <a:rPr lang="en-US" sz="2800" i="1" dirty="0"/>
              <a:t>mean</a:t>
            </a:r>
            <a:r>
              <a:rPr lang="en-US" sz="2800" dirty="0"/>
              <a:t>) value of X is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l-GR" sz="2800" dirty="0"/>
              <a:t>μ</a:t>
            </a:r>
            <a:r>
              <a:rPr lang="en-US" sz="2800" dirty="0"/>
              <a:t>(X) = (x</a:t>
            </a:r>
            <a:r>
              <a:rPr lang="en-US" sz="2800" baseline="-25000" dirty="0"/>
              <a:t>1</a:t>
            </a:r>
            <a:r>
              <a:rPr lang="en-US" sz="2800" dirty="0"/>
              <a:t>+x</a:t>
            </a:r>
            <a:r>
              <a:rPr lang="en-US" sz="2800" baseline="-25000" dirty="0"/>
              <a:t>2</a:t>
            </a:r>
            <a:r>
              <a:rPr lang="en-US" sz="2800" dirty="0"/>
              <a:t>+x</a:t>
            </a:r>
            <a:r>
              <a:rPr lang="en-US" sz="2800" baseline="-25000" dirty="0"/>
              <a:t>3</a:t>
            </a:r>
            <a:r>
              <a:rPr lang="en-US" sz="2800" dirty="0"/>
              <a:t>+…+</a:t>
            </a:r>
            <a:r>
              <a:rPr lang="en-US" sz="2800" dirty="0" err="1"/>
              <a:t>x</a:t>
            </a:r>
            <a:r>
              <a:rPr lang="en-US" sz="2800" baseline="-25000" dirty="0" err="1"/>
              <a:t>n</a:t>
            </a:r>
            <a:r>
              <a:rPr lang="en-US" sz="2800" dirty="0"/>
              <a:t>)/N</a:t>
            </a:r>
          </a:p>
          <a:p>
            <a:r>
              <a:rPr lang="en-US" sz="2800" dirty="0"/>
              <a:t>The </a:t>
            </a:r>
            <a:r>
              <a:rPr lang="en-US" sz="2800" i="1" dirty="0"/>
              <a:t>variance</a:t>
            </a:r>
            <a:r>
              <a:rPr lang="en-US" sz="2800" dirty="0"/>
              <a:t>, V(X) of X is</a:t>
            </a:r>
          </a:p>
          <a:p>
            <a:pPr marL="0" indent="0">
              <a:buNone/>
            </a:pPr>
            <a:r>
              <a:rPr lang="pt-BR" sz="2800" dirty="0"/>
              <a:t>	[(x</a:t>
            </a:r>
            <a:r>
              <a:rPr lang="pt-BR" sz="2800" baseline="-25000" dirty="0"/>
              <a:t>1</a:t>
            </a:r>
            <a:r>
              <a:rPr lang="pt-BR" sz="2800" dirty="0"/>
              <a:t>-</a:t>
            </a:r>
            <a:r>
              <a:rPr lang="el-GR" sz="2800" dirty="0"/>
              <a:t>μ</a:t>
            </a:r>
            <a:r>
              <a:rPr lang="pt-BR" sz="2800" dirty="0"/>
              <a:t>(X))</a:t>
            </a:r>
            <a:r>
              <a:rPr lang="pt-BR" sz="2800" baseline="30000" dirty="0"/>
              <a:t>2</a:t>
            </a:r>
            <a:r>
              <a:rPr lang="pt-BR" sz="2800" dirty="0"/>
              <a:t>+(x</a:t>
            </a:r>
            <a:r>
              <a:rPr lang="pt-BR" sz="2800" baseline="-25000" dirty="0"/>
              <a:t>2</a:t>
            </a:r>
            <a:r>
              <a:rPr lang="pt-BR" sz="2800" dirty="0"/>
              <a:t>-</a:t>
            </a:r>
            <a:r>
              <a:rPr lang="el-GR" sz="2800" dirty="0"/>
              <a:t>μ</a:t>
            </a:r>
            <a:r>
              <a:rPr lang="pt-BR" sz="2800" dirty="0"/>
              <a:t>(X))</a:t>
            </a:r>
            <a:r>
              <a:rPr lang="pt-BR" sz="2800" baseline="30000" dirty="0"/>
              <a:t>2</a:t>
            </a:r>
            <a:r>
              <a:rPr lang="pt-BR" sz="2800" dirty="0"/>
              <a:t>+…+(x</a:t>
            </a:r>
            <a:r>
              <a:rPr lang="pt-BR" sz="2800" baseline="-25000" dirty="0"/>
              <a:t>n</a:t>
            </a:r>
            <a:r>
              <a:rPr lang="pt-BR" sz="2800" dirty="0"/>
              <a:t>-</a:t>
            </a:r>
            <a:r>
              <a:rPr lang="el-GR" sz="2800" dirty="0"/>
              <a:t>μ</a:t>
            </a:r>
            <a:r>
              <a:rPr lang="pt-BR" sz="2800" dirty="0"/>
              <a:t>(X))</a:t>
            </a:r>
            <a:r>
              <a:rPr lang="pt-BR" sz="2800" baseline="30000" dirty="0"/>
              <a:t>2</a:t>
            </a:r>
            <a:r>
              <a:rPr lang="pt-BR" sz="2800" dirty="0"/>
              <a:t>]/N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Mean and Variance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16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69913" indent="-569913"/>
            <a:r>
              <a:rPr lang="en-US" dirty="0"/>
              <a:t>Variance provides one method for describing the “spread” of a range of samples drawn (uniformly) from a population.</a:t>
            </a:r>
          </a:p>
          <a:p>
            <a:pPr marL="569913" indent="-569913"/>
            <a:r>
              <a:rPr lang="en-US" dirty="0">
                <a:solidFill>
                  <a:srgbClr val="7030A0"/>
                </a:solidFill>
              </a:rPr>
              <a:t>Standard deviation </a:t>
            </a:r>
            <a:r>
              <a:rPr lang="en-US" dirty="0"/>
              <a:t>(which is closely related to variance) is another.</a:t>
            </a:r>
          </a:p>
          <a:p>
            <a:pPr marL="569913" indent="-569913"/>
            <a:r>
              <a:rPr lang="en-US" dirty="0"/>
              <a:t>Given N samples from a population P – X={x</a:t>
            </a:r>
            <a:r>
              <a:rPr lang="en-US" baseline="-25000" dirty="0"/>
              <a:t>1</a:t>
            </a:r>
            <a:r>
              <a:rPr lang="en-US" dirty="0"/>
              <a:t>,x</a:t>
            </a:r>
            <a:r>
              <a:rPr lang="en-US" baseline="-25000" dirty="0"/>
              <a:t>2</a:t>
            </a:r>
            <a:r>
              <a:rPr lang="en-US" dirty="0"/>
              <a:t>,x</a:t>
            </a:r>
            <a:r>
              <a:rPr lang="en-US" baseline="-25000" dirty="0"/>
              <a:t>3</a:t>
            </a:r>
            <a:r>
              <a:rPr lang="en-US" dirty="0"/>
              <a:t>,…,x</a:t>
            </a:r>
            <a:r>
              <a:rPr lang="en-US" baseline="-25000" dirty="0"/>
              <a:t>N</a:t>
            </a:r>
            <a:r>
              <a:rPr lang="en-US" dirty="0"/>
              <a:t>} – the </a:t>
            </a:r>
            <a:r>
              <a:rPr lang="en-US" i="1" dirty="0"/>
              <a:t>standard deviation </a:t>
            </a:r>
            <a:r>
              <a:rPr lang="en-US" dirty="0"/>
              <a:t>of X is</a:t>
            </a:r>
          </a:p>
          <a:p>
            <a:pPr marL="569913" indent="-569913" algn="ctr">
              <a:buNone/>
            </a:pPr>
            <a:r>
              <a:rPr lang="en-US" dirty="0"/>
              <a:t>S.D.(x) = [V(x)] </a:t>
            </a:r>
            <a:r>
              <a:rPr lang="en-US" baseline="30000" dirty="0"/>
              <a:t>(1/2)</a:t>
            </a:r>
          </a:p>
          <a:p>
            <a:pPr marL="0" indent="0">
              <a:buNone/>
            </a:pPr>
            <a:r>
              <a:rPr lang="en-US" dirty="0"/>
              <a:t>	i.e. the </a:t>
            </a:r>
            <a:r>
              <a:rPr lang="en-US" i="1" dirty="0">
                <a:solidFill>
                  <a:srgbClr val="7030A0"/>
                </a:solidFill>
              </a:rPr>
              <a:t>square root of variance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The notation s(x) (or just s) is sometimes used.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Deviation</a:t>
            </a:r>
          </a:p>
        </p:txBody>
      </p:sp>
    </p:spTree>
    <p:extLst>
      <p:ext uri="{BB962C8B-B14F-4D97-AF65-F5344CB8AC3E}">
        <p14:creationId xmlns:p14="http://schemas.microsoft.com/office/powerpoint/2010/main" val="91112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0504" y="1412776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Question: </a:t>
            </a:r>
            <a:r>
              <a:rPr lang="en-US" dirty="0"/>
              <a:t>How do we deal with assertions such as the following?</a:t>
            </a:r>
          </a:p>
          <a:p>
            <a:pPr lvl="1"/>
            <a:r>
              <a:rPr lang="en-US" dirty="0"/>
              <a:t>a) P is a </a:t>
            </a:r>
            <a:r>
              <a:rPr lang="en-US" dirty="0">
                <a:solidFill>
                  <a:srgbClr val="7030A0"/>
                </a:solidFill>
              </a:rPr>
              <a:t>“better solution” </a:t>
            </a:r>
            <a:r>
              <a:rPr lang="en-US" dirty="0"/>
              <a:t>than Q.</a:t>
            </a:r>
          </a:p>
          <a:p>
            <a:pPr lvl="1"/>
            <a:r>
              <a:rPr lang="en-US" dirty="0"/>
              <a:t>b) P produces </a:t>
            </a:r>
            <a:r>
              <a:rPr lang="en-US" dirty="0">
                <a:solidFill>
                  <a:srgbClr val="7030A0"/>
                </a:solidFill>
              </a:rPr>
              <a:t>“good quality” </a:t>
            </a:r>
            <a:r>
              <a:rPr lang="en-US" dirty="0"/>
              <a:t>results.</a:t>
            </a:r>
          </a:p>
          <a:p>
            <a:pPr lvl="1"/>
            <a:r>
              <a:rPr lang="en-US" dirty="0"/>
              <a:t>c) Typical users would feel </a:t>
            </a:r>
            <a:r>
              <a:rPr lang="en-US" dirty="0">
                <a:solidFill>
                  <a:srgbClr val="7030A0"/>
                </a:solidFill>
              </a:rPr>
              <a:t>“more comfortable” </a:t>
            </a:r>
            <a:r>
              <a:rPr lang="en-US" dirty="0"/>
              <a:t>using P than Q.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Experimental Design for Evaluating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697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880320"/>
          </a:xfrm>
        </p:spPr>
        <p:txBody>
          <a:bodyPr>
            <a:normAutofit/>
          </a:bodyPr>
          <a:lstStyle/>
          <a:p>
            <a:pPr marL="539750" indent="-539750"/>
            <a:r>
              <a:rPr lang="en-US" sz="2800" dirty="0"/>
              <a:t>You and your friends have just measured the heights of your dogs (in millimeters):</a:t>
            </a:r>
          </a:p>
          <a:p>
            <a:pPr marL="539750" indent="-539750"/>
            <a:r>
              <a:rPr lang="en-US" sz="2800" dirty="0"/>
              <a:t>The heights (at the shoulders) are: 600mm, 470mm, 170mm, 430mm and 300mm.</a:t>
            </a:r>
          </a:p>
          <a:p>
            <a:pPr marL="539750" indent="-539750"/>
            <a:r>
              <a:rPr lang="en-US" sz="2800" dirty="0"/>
              <a:t>Find out the Mean, the Variance, and the Standard Deviation.</a:t>
            </a:r>
          </a:p>
          <a:p>
            <a:endParaRPr lang="en-US" sz="2800" dirty="0"/>
          </a:p>
          <a:p>
            <a:endParaRPr lang="el-G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620" y="4365104"/>
            <a:ext cx="59817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0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2516" y="1412776"/>
            <a:ext cx="8229600" cy="1152128"/>
          </a:xfrm>
        </p:spPr>
        <p:txBody>
          <a:bodyPr>
            <a:normAutofit/>
          </a:bodyPr>
          <a:lstStyle/>
          <a:p>
            <a:r>
              <a:rPr lang="en-US" sz="2800" dirty="0"/>
              <a:t>Your first step is to find the Mean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l-GR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35" y="2420888"/>
            <a:ext cx="7172309" cy="1277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005064"/>
            <a:ext cx="61245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9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Now we calculate each dog's difference from the Mean: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To calculate the Variance, take each difference, square it, and then average the result: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So, the Variance is </a:t>
            </a:r>
            <a:r>
              <a:rPr lang="en-US" sz="2400" b="1" dirty="0"/>
              <a:t>21,704</a:t>
            </a:r>
            <a:r>
              <a:rPr lang="en-US" sz="2400" dirty="0"/>
              <a:t>.</a:t>
            </a:r>
          </a:p>
          <a:p>
            <a:r>
              <a:rPr lang="en-US" sz="2400" dirty="0"/>
              <a:t>Is this correct?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2 - Variance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772816"/>
            <a:ext cx="5409828" cy="1488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005064"/>
            <a:ext cx="49244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07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Standard Deviation is just the square root of Variance, so:</a:t>
            </a:r>
          </a:p>
          <a:p>
            <a:pPr lvl="1"/>
            <a:r>
              <a:rPr lang="en-US" sz="2400" dirty="0"/>
              <a:t>Standard Deviation: </a:t>
            </a:r>
            <a:r>
              <a:rPr lang="en-US" sz="2400" dirty="0">
                <a:solidFill>
                  <a:srgbClr val="7030A0"/>
                </a:solidFill>
              </a:rPr>
              <a:t>σ = √21704 = 147,32... = 147</a:t>
            </a:r>
            <a:r>
              <a:rPr lang="en-US" sz="2400" dirty="0"/>
              <a:t> (to the nearest mm)</a:t>
            </a:r>
          </a:p>
          <a:p>
            <a:r>
              <a:rPr lang="en-US" sz="2800" dirty="0"/>
              <a:t>Now we can show which heights are within one Standard Deviation (147mm) of the Mean.</a:t>
            </a:r>
            <a:endParaRPr lang="el-G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– Standard deviation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7224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So, using the Standard Deviation we have a "standard" way of knowing what is </a:t>
            </a:r>
            <a:r>
              <a:rPr lang="en-US" sz="2800" dirty="0">
                <a:solidFill>
                  <a:srgbClr val="7030A0"/>
                </a:solidFill>
              </a:rPr>
              <a:t>normal</a:t>
            </a:r>
            <a:r>
              <a:rPr lang="en-US" sz="2800" dirty="0"/>
              <a:t>, and what is </a:t>
            </a:r>
            <a:r>
              <a:rPr lang="en-US" sz="2800" dirty="0">
                <a:solidFill>
                  <a:srgbClr val="7030A0"/>
                </a:solidFill>
              </a:rPr>
              <a:t>extra large </a:t>
            </a:r>
            <a:r>
              <a:rPr lang="en-US" sz="2800" dirty="0"/>
              <a:t>or </a:t>
            </a:r>
            <a:r>
              <a:rPr lang="en-US" sz="2800" dirty="0">
                <a:solidFill>
                  <a:srgbClr val="7030A0"/>
                </a:solidFill>
              </a:rPr>
              <a:t>extra small</a:t>
            </a:r>
            <a:r>
              <a:rPr lang="en-US" sz="2800" dirty="0"/>
              <a:t>.</a:t>
            </a:r>
          </a:p>
          <a:p>
            <a:endParaRPr lang="el-G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– Standard deviation (</a:t>
            </a:r>
            <a:r>
              <a:rPr lang="en-US" dirty="0" err="1"/>
              <a:t>cntd</a:t>
            </a:r>
            <a:r>
              <a:rPr lang="en-US" dirty="0"/>
              <a:t>)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212976"/>
            <a:ext cx="6978919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48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Our example was for a </a:t>
            </a:r>
            <a:r>
              <a:rPr lang="en-US" sz="2800" b="1" dirty="0"/>
              <a:t>Population</a:t>
            </a:r>
            <a:r>
              <a:rPr lang="en-US" sz="2800" dirty="0"/>
              <a:t> </a:t>
            </a:r>
            <a:r>
              <a:rPr lang="en-US" sz="2800" dirty="0">
                <a:solidFill>
                  <a:srgbClr val="C00000"/>
                </a:solidFill>
              </a:rPr>
              <a:t>(the 5 dogs were the only dogs we were interested in)</a:t>
            </a:r>
            <a:r>
              <a:rPr lang="en-US" sz="2800" dirty="0"/>
              <a:t>.</a:t>
            </a:r>
          </a:p>
          <a:p>
            <a:r>
              <a:rPr lang="en-US" sz="2800" dirty="0"/>
              <a:t>But if the data is a </a:t>
            </a:r>
            <a:r>
              <a:rPr lang="en-US" sz="2800" b="1" dirty="0"/>
              <a:t>Sample</a:t>
            </a:r>
            <a:r>
              <a:rPr lang="en-US" sz="2800" dirty="0"/>
              <a:t> (a selection taken from a bigger Population), then the calculation changes!</a:t>
            </a:r>
          </a:p>
          <a:p>
            <a:r>
              <a:rPr lang="en-US" sz="2800" dirty="0"/>
              <a:t>When you have "N" data values that are:</a:t>
            </a:r>
          </a:p>
          <a:p>
            <a:pPr lvl="1"/>
            <a:r>
              <a:rPr lang="en-US" sz="2400" dirty="0">
                <a:solidFill>
                  <a:srgbClr val="7030A0"/>
                </a:solidFill>
              </a:rPr>
              <a:t>The Population</a:t>
            </a:r>
            <a:r>
              <a:rPr lang="en-US" sz="2400" dirty="0"/>
              <a:t>: divide by </a:t>
            </a:r>
            <a:r>
              <a:rPr lang="en-US" sz="2400" b="1" dirty="0"/>
              <a:t>N</a:t>
            </a:r>
            <a:r>
              <a:rPr lang="en-US" sz="2400" dirty="0"/>
              <a:t> when calculating Variance (like we did)</a:t>
            </a:r>
          </a:p>
          <a:p>
            <a:pPr lvl="1"/>
            <a:r>
              <a:rPr lang="en-US" sz="2400" dirty="0">
                <a:solidFill>
                  <a:srgbClr val="7030A0"/>
                </a:solidFill>
              </a:rPr>
              <a:t>A Sample</a:t>
            </a:r>
            <a:r>
              <a:rPr lang="en-US" sz="2400" dirty="0"/>
              <a:t>: divide by </a:t>
            </a:r>
            <a:r>
              <a:rPr lang="en-US" sz="2400" b="1" dirty="0"/>
              <a:t>N-1</a:t>
            </a:r>
            <a:r>
              <a:rPr lang="en-US" sz="2400" dirty="0"/>
              <a:t> when calculating Variance</a:t>
            </a:r>
          </a:p>
          <a:p>
            <a:endParaRPr lang="el-G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But ... there is a small change with </a:t>
            </a:r>
            <a:r>
              <a:rPr lang="en-US" sz="3200" b="1" dirty="0">
                <a:solidFill>
                  <a:srgbClr val="7030A0"/>
                </a:solidFill>
              </a:rPr>
              <a:t>Sample</a:t>
            </a:r>
            <a:r>
              <a:rPr lang="en-US" sz="3200" dirty="0"/>
              <a:t> Data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096406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728192"/>
          </a:xfrm>
        </p:spPr>
        <p:txBody>
          <a:bodyPr>
            <a:normAutofit/>
          </a:bodyPr>
          <a:lstStyle/>
          <a:p>
            <a:pPr marL="539750" indent="-539750"/>
            <a:r>
              <a:rPr lang="en-US" sz="2800" dirty="0"/>
              <a:t>Looks complicated, but the important change is to divide by </a:t>
            </a:r>
            <a:r>
              <a:rPr lang="en-US" sz="2800" b="1" dirty="0"/>
              <a:t>N-1</a:t>
            </a:r>
            <a:r>
              <a:rPr lang="en-US" sz="2800" dirty="0"/>
              <a:t> (instead of </a:t>
            </a:r>
            <a:r>
              <a:rPr lang="en-US" sz="2800" b="1" dirty="0"/>
              <a:t>N</a:t>
            </a:r>
            <a:r>
              <a:rPr lang="en-US" sz="2800" dirty="0"/>
              <a:t>) when calculating a Sample Variance.</a:t>
            </a:r>
            <a:endParaRPr lang="el-G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Formulas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56792"/>
            <a:ext cx="6976775" cy="1152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212976"/>
            <a:ext cx="7074439" cy="99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48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440160"/>
          </a:xfrm>
        </p:spPr>
        <p:txBody>
          <a:bodyPr/>
          <a:lstStyle/>
          <a:p>
            <a:r>
              <a:rPr lang="en-US" dirty="0"/>
              <a:t>All other calculations stay the same, including how we calculated the mean.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78" y="2924944"/>
            <a:ext cx="8599711" cy="239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273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/>
              <a:t>Co-variance, </a:t>
            </a:r>
            <a:r>
              <a:rPr lang="en-US" sz="2400" dirty="0"/>
              <a:t>measures how two variables vary with respect to each other. </a:t>
            </a:r>
          </a:p>
          <a:p>
            <a:r>
              <a:rPr lang="en-US" sz="2400" dirty="0"/>
              <a:t>Mathematically it is defined as,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Positive covariance</a:t>
            </a:r>
            <a:r>
              <a:rPr lang="en-US" sz="2400" dirty="0"/>
              <a:t> signifies that the higher values of one variable correspond with the higher values of the other variable, and similarly for the lower ones.</a:t>
            </a:r>
          </a:p>
          <a:p>
            <a:r>
              <a:rPr lang="en-US" sz="2400" b="1" dirty="0"/>
              <a:t>Negative covariance</a:t>
            </a:r>
            <a:r>
              <a:rPr lang="en-US" sz="2400" dirty="0"/>
              <a:t>, on the other hand, signifies that the higher values of one variable correspond to the lower values of the other.</a:t>
            </a:r>
          </a:p>
          <a:p>
            <a:r>
              <a:rPr lang="en-US" sz="2400" i="1" u="sng" dirty="0">
                <a:solidFill>
                  <a:srgbClr val="7030A0"/>
                </a:solidFill>
              </a:rPr>
              <a:t>A covariance very close to zero signifies the lack of correlation between two variables.</a:t>
            </a:r>
            <a:endParaRPr lang="en-US" sz="2400" u="sng" dirty="0">
              <a:solidFill>
                <a:srgbClr val="7030A0"/>
              </a:solidFill>
            </a:endParaRP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l-GR" sz="2400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 (</a:t>
            </a:r>
            <a:r>
              <a:rPr lang="el-GR" dirty="0" err="1"/>
              <a:t>Συνδιακύμανση</a:t>
            </a:r>
            <a:r>
              <a:rPr lang="el-GR" dirty="0"/>
              <a:t>)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492896"/>
            <a:ext cx="3935948" cy="116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42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Correlation (</a:t>
            </a:r>
            <a:r>
              <a:rPr lang="el-GR" sz="2400" dirty="0"/>
              <a:t>συσχέτιση) </a:t>
            </a:r>
            <a:r>
              <a:rPr lang="en-US" sz="2400" dirty="0"/>
              <a:t>is a measure for quantifying how the two different variables are related to each other.</a:t>
            </a:r>
          </a:p>
          <a:p>
            <a:r>
              <a:rPr lang="en-US" sz="2400" dirty="0"/>
              <a:t>The correlation coefficient is obtained by dividing the </a:t>
            </a:r>
            <a:r>
              <a:rPr lang="en-US" sz="2400" b="1" dirty="0"/>
              <a:t>covariance</a:t>
            </a:r>
            <a:r>
              <a:rPr lang="en-US" sz="2400" dirty="0"/>
              <a:t> by the product of the </a:t>
            </a:r>
            <a:r>
              <a:rPr lang="en-US" sz="2400" b="1" dirty="0"/>
              <a:t>standard deviations</a:t>
            </a:r>
            <a:r>
              <a:rPr lang="en-US" sz="2400" dirty="0"/>
              <a:t> of the two variables. Mathematically it is defined as,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values lie between </a:t>
            </a:r>
            <a:r>
              <a:rPr lang="en-US" sz="2400" b="1" dirty="0"/>
              <a:t>+1 and -1</a:t>
            </a:r>
            <a:r>
              <a:rPr lang="en-US" sz="2400" dirty="0"/>
              <a:t>.</a:t>
            </a:r>
          </a:p>
          <a:p>
            <a:pPr lvl="1"/>
            <a:r>
              <a:rPr lang="en-US" sz="2000" i="1" dirty="0"/>
              <a:t>+1 signifying a perfect increasing linear relationship (correlation).</a:t>
            </a:r>
            <a:endParaRPr lang="en-US" sz="2000" dirty="0"/>
          </a:p>
          <a:p>
            <a:pPr lvl="1"/>
            <a:r>
              <a:rPr lang="en-US" sz="2000" i="1" dirty="0"/>
              <a:t>-1 signifying a perfect decreasing linear relationship (anti-correlation).</a:t>
            </a:r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l-GR" sz="2400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Correlation &amp; </a:t>
            </a:r>
            <a:r>
              <a:rPr lang="en-GB" dirty="0" err="1"/>
              <a:t>Corre</a:t>
            </a:r>
            <a:r>
              <a:rPr lang="en-US" dirty="0"/>
              <a:t>la</a:t>
            </a:r>
            <a:r>
              <a:rPr lang="en-GB" dirty="0" err="1"/>
              <a:t>tion</a:t>
            </a:r>
            <a:r>
              <a:rPr lang="en-GB" dirty="0"/>
              <a:t> Coefficient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429000"/>
            <a:ext cx="44100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(a) P is a </a:t>
            </a:r>
            <a:r>
              <a:rPr lang="en-US" sz="2800" dirty="0">
                <a:solidFill>
                  <a:srgbClr val="7030A0"/>
                </a:solidFill>
              </a:rPr>
              <a:t>“better solution” </a:t>
            </a:r>
            <a:r>
              <a:rPr lang="en-US" sz="2800" dirty="0"/>
              <a:t>than Q.</a:t>
            </a:r>
          </a:p>
          <a:p>
            <a:pPr lvl="1"/>
            <a:r>
              <a:rPr lang="en-US" sz="2400" dirty="0"/>
              <a:t>(a) One sorting algorithm produces results quicker than another for the same task, e.g. </a:t>
            </a:r>
            <a:r>
              <a:rPr lang="en-US" sz="2400" dirty="0">
                <a:solidFill>
                  <a:srgbClr val="7030A0"/>
                </a:solidFill>
              </a:rPr>
              <a:t>sorting a list of numbers into order</a:t>
            </a:r>
            <a:r>
              <a:rPr lang="en-US" sz="2400" dirty="0"/>
              <a:t>.</a:t>
            </a:r>
          </a:p>
          <a:p>
            <a:r>
              <a:rPr lang="en-US" sz="2800" dirty="0"/>
              <a:t>(b) P produces </a:t>
            </a:r>
            <a:r>
              <a:rPr lang="en-US" sz="2800" dirty="0">
                <a:solidFill>
                  <a:srgbClr val="7030A0"/>
                </a:solidFill>
              </a:rPr>
              <a:t>“good quality” </a:t>
            </a:r>
            <a:r>
              <a:rPr lang="en-US" sz="2800" dirty="0"/>
              <a:t>results.</a:t>
            </a:r>
          </a:p>
          <a:p>
            <a:pPr lvl="1"/>
            <a:r>
              <a:rPr lang="en-US" sz="2400" dirty="0"/>
              <a:t>(b) A program for </a:t>
            </a:r>
            <a:r>
              <a:rPr lang="en-US" sz="2400" dirty="0">
                <a:solidFill>
                  <a:srgbClr val="7030A0"/>
                </a:solidFill>
              </a:rPr>
              <a:t>scheduling</a:t>
            </a:r>
            <a:r>
              <a:rPr lang="en-US" sz="2400" dirty="0"/>
              <a:t> deliveries of packages to widely separated locations produces schedules whose overall </a:t>
            </a:r>
            <a:r>
              <a:rPr lang="en-US" sz="2400" dirty="0">
                <a:solidFill>
                  <a:srgbClr val="7030A0"/>
                </a:solidFill>
              </a:rPr>
              <a:t>delivery time is minimized</a:t>
            </a:r>
            <a:r>
              <a:rPr lang="en-US" sz="2400" dirty="0"/>
              <a:t>.</a:t>
            </a:r>
          </a:p>
          <a:p>
            <a:r>
              <a:rPr lang="en-US" sz="2800" dirty="0"/>
              <a:t>(c) Typical users would feel </a:t>
            </a:r>
            <a:r>
              <a:rPr lang="en-US" sz="2800" dirty="0">
                <a:solidFill>
                  <a:srgbClr val="7030A0"/>
                </a:solidFill>
              </a:rPr>
              <a:t>“more comfortable” </a:t>
            </a:r>
            <a:r>
              <a:rPr lang="en-US" sz="2800" dirty="0"/>
              <a:t>using P than Q.</a:t>
            </a:r>
            <a:endParaRPr lang="el-GR" sz="2800" dirty="0"/>
          </a:p>
          <a:p>
            <a:pPr lvl="1"/>
            <a:r>
              <a:rPr lang="en-US" sz="2400" dirty="0"/>
              <a:t>(c) </a:t>
            </a:r>
            <a:r>
              <a:rPr lang="en-US" sz="2400" dirty="0">
                <a:solidFill>
                  <a:srgbClr val="7030A0"/>
                </a:solidFill>
              </a:rPr>
              <a:t>Users prefer </a:t>
            </a:r>
            <a:r>
              <a:rPr lang="en-US" sz="2400" dirty="0"/>
              <a:t>Mozilla Firefox as a web browser to Internet Explorer or Netscape Navigator.</a:t>
            </a:r>
            <a:endParaRPr lang="el-G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Examples in CS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82836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3384376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Hypothesis </a:t>
            </a:r>
            <a:br>
              <a:rPr lang="en-US" sz="4400" dirty="0"/>
            </a:br>
            <a:r>
              <a:rPr lang="en-US" sz="4400" dirty="0"/>
              <a:t>&amp; </a:t>
            </a:r>
            <a:br>
              <a:rPr lang="en-US" sz="4400" dirty="0"/>
            </a:br>
            <a:r>
              <a:rPr lang="en-US" sz="4400" dirty="0"/>
              <a:t>Hypothesis testing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7833423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571500" indent="-57150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3600" dirty="0">
                <a:solidFill>
                  <a:srgbClr val="002060"/>
                </a:solidFill>
              </a:rPr>
              <a:t>Hypothesis</a:t>
            </a:r>
            <a:endParaRPr lang="en-US" sz="2400" dirty="0">
              <a:solidFill>
                <a:srgbClr val="002060"/>
              </a:solidFill>
            </a:endParaRPr>
          </a:p>
          <a:p>
            <a:pPr lvl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in statistics, is a claim or statement about </a:t>
            </a:r>
            <a:r>
              <a:rPr lang="en-US" u="sng" dirty="0">
                <a:solidFill>
                  <a:srgbClr val="FF0000"/>
                </a:solidFill>
              </a:rPr>
              <a:t>a property of a population</a:t>
            </a:r>
            <a:r>
              <a:rPr lang="en-US" dirty="0"/>
              <a:t>.</a:t>
            </a:r>
          </a:p>
          <a:p>
            <a:pPr marL="571500" indent="-57150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3600" dirty="0">
                <a:solidFill>
                  <a:srgbClr val="002060"/>
                </a:solidFill>
              </a:rPr>
              <a:t>Hypothesis Testing or Significance Testing </a:t>
            </a:r>
          </a:p>
          <a:p>
            <a:pPr marL="806450" lvl="1" indent="-45085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is a method for testing a claim or hypothesis about a parameter in a population, </a:t>
            </a:r>
            <a:r>
              <a:rPr lang="en-US" u="sng" dirty="0">
                <a:solidFill>
                  <a:srgbClr val="FF0000"/>
                </a:solidFill>
              </a:rPr>
              <a:t>using data measured in a sample</a:t>
            </a:r>
            <a:r>
              <a:rPr lang="en-US" dirty="0"/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36548545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571500" indent="-57150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Children are spending 3 hours daily watching TV.</a:t>
            </a:r>
          </a:p>
          <a:p>
            <a:pPr marL="571500" indent="-57150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</a:pPr>
            <a:endParaRPr lang="en-US" dirty="0"/>
          </a:p>
          <a:p>
            <a:pPr marL="571500" indent="-57150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How can we prove/test this statement/claim?</a:t>
            </a:r>
          </a:p>
          <a:p>
            <a:pPr marL="1162050" lvl="1" indent="-70485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None/>
            </a:pPr>
            <a:r>
              <a:rPr lang="en-US" sz="3600" dirty="0">
                <a:solidFill>
                  <a:schemeClr val="tx2"/>
                </a:solidFill>
              </a:rPr>
              <a:t>  A.</a:t>
            </a:r>
            <a:r>
              <a:rPr lang="en-US" dirty="0"/>
              <a:t> What do we need to know to justify/prove this claim?</a:t>
            </a:r>
          </a:p>
          <a:p>
            <a:pPr marL="1162050" lvl="1" indent="-704850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None/>
            </a:pPr>
            <a:r>
              <a:rPr lang="en-US" sz="3600" dirty="0">
                <a:solidFill>
                  <a:schemeClr val="tx2"/>
                </a:solidFill>
              </a:rPr>
              <a:t>  B.</a:t>
            </a:r>
            <a:r>
              <a:rPr lang="en-US" dirty="0"/>
              <a:t> Based on what we know, what are the methods allowing us to test this claim?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Hypothesis</a:t>
            </a:r>
          </a:p>
        </p:txBody>
      </p:sp>
    </p:spTree>
    <p:extLst>
      <p:ext uri="{BB962C8B-B14F-4D97-AF65-F5344CB8AC3E}">
        <p14:creationId xmlns:p14="http://schemas.microsoft.com/office/powerpoint/2010/main" val="225680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 </a:t>
            </a:r>
            <a:r>
              <a:rPr lang="en-US" sz="4400" dirty="0">
                <a:solidFill>
                  <a:schemeClr val="hlink"/>
                </a:solidFill>
              </a:rPr>
              <a:t>Null Hypothesis </a:t>
            </a:r>
            <a:r>
              <a:rPr lang="en-US" sz="3600" dirty="0"/>
              <a:t>(denoted </a:t>
            </a:r>
            <a:r>
              <a:rPr lang="en-US" sz="3600" i="1" dirty="0"/>
              <a:t>H</a:t>
            </a:r>
            <a:r>
              <a:rPr lang="en-US" sz="1800" i="1" dirty="0"/>
              <a:t> </a:t>
            </a:r>
            <a:r>
              <a:rPr lang="en-US" sz="3600" baseline="-25000" dirty="0"/>
              <a:t>0</a:t>
            </a:r>
            <a:r>
              <a:rPr lang="en-US" sz="3600" dirty="0"/>
              <a:t>): </a:t>
            </a:r>
          </a:p>
          <a:p>
            <a:pPr>
              <a:lnSpc>
                <a:spcPct val="14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sz="3600" dirty="0"/>
              <a:t>   is the statement being tested in a test of hypothesis. </a:t>
            </a:r>
          </a:p>
          <a:p>
            <a:pPr>
              <a:lnSpc>
                <a:spcPct val="14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 </a:t>
            </a:r>
            <a:r>
              <a:rPr lang="en-US" sz="4400" dirty="0">
                <a:solidFill>
                  <a:schemeClr val="hlink"/>
                </a:solidFill>
              </a:rPr>
              <a:t>Alternative Hypothesis </a:t>
            </a:r>
            <a:r>
              <a:rPr lang="en-US" sz="3600" dirty="0"/>
              <a:t>(</a:t>
            </a:r>
            <a:r>
              <a:rPr lang="en-US" sz="3600" i="1" dirty="0"/>
              <a:t>H</a:t>
            </a:r>
            <a:r>
              <a:rPr lang="en-US" sz="1800" i="1" dirty="0"/>
              <a:t> </a:t>
            </a:r>
            <a:r>
              <a:rPr lang="en-US" sz="3600" baseline="-25000" dirty="0"/>
              <a:t>1</a:t>
            </a:r>
            <a:r>
              <a:rPr lang="en-US" sz="3600" dirty="0"/>
              <a:t>): </a:t>
            </a:r>
          </a:p>
          <a:p>
            <a:pPr>
              <a:lnSpc>
                <a:spcPct val="14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sz="3600" dirty="0"/>
              <a:t>   is what is believed to be true if the null hypothesis is false.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5400" dirty="0">
                <a:solidFill>
                  <a:srgbClr val="00279F"/>
                </a:solidFill>
              </a:rPr>
              <a:t>Definitions</a:t>
            </a:r>
            <a:endParaRPr lang="en-US" sz="5400" b="1" baseline="-25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2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571500" indent="-571500">
              <a:lnSpc>
                <a:spcPct val="14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Must contain condition of equality</a:t>
            </a:r>
          </a:p>
          <a:p>
            <a:pPr marL="971550" lvl="1" indent="-571500">
              <a:lnSpc>
                <a:spcPct val="14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=, &gt;, or &lt;</a:t>
            </a:r>
          </a:p>
          <a:p>
            <a:pPr marL="571500" indent="-571500">
              <a:lnSpc>
                <a:spcPct val="14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3600" dirty="0"/>
              <a:t>Test the Null Hypothesis </a:t>
            </a:r>
            <a:r>
              <a:rPr lang="en-US" sz="3600" dirty="0">
                <a:solidFill>
                  <a:schemeClr val="hlink"/>
                </a:solidFill>
              </a:rPr>
              <a:t>directly</a:t>
            </a:r>
            <a:endParaRPr lang="en-US" sz="3600" u="sng" dirty="0">
              <a:solidFill>
                <a:schemeClr val="hlink"/>
              </a:solidFill>
            </a:endParaRPr>
          </a:p>
          <a:p>
            <a:pPr marL="971550" lvl="1" indent="-571500">
              <a:lnSpc>
                <a:spcPct val="14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hlink"/>
                </a:solidFill>
              </a:rPr>
              <a:t>Reject</a:t>
            </a:r>
            <a:r>
              <a:rPr lang="en-US" dirty="0"/>
              <a:t> </a:t>
            </a:r>
            <a:r>
              <a:rPr lang="en-US" i="1" dirty="0"/>
              <a:t>H</a:t>
            </a:r>
            <a:r>
              <a:rPr lang="en-US" sz="1400" i="1" dirty="0"/>
              <a:t> </a:t>
            </a:r>
            <a:r>
              <a:rPr lang="en-US" baseline="-25000" dirty="0"/>
              <a:t>0</a:t>
            </a:r>
            <a:r>
              <a:rPr lang="en-US" dirty="0"/>
              <a:t> or </a:t>
            </a:r>
            <a:r>
              <a:rPr lang="en-US" dirty="0">
                <a:solidFill>
                  <a:schemeClr val="hlink"/>
                </a:solidFill>
              </a:rPr>
              <a:t>fail to reject</a:t>
            </a:r>
            <a:r>
              <a:rPr lang="en-US" dirty="0"/>
              <a:t> </a:t>
            </a:r>
            <a:r>
              <a:rPr lang="en-US" i="1" dirty="0"/>
              <a:t>H</a:t>
            </a:r>
            <a:r>
              <a:rPr lang="en-US" sz="1400" i="1" dirty="0"/>
              <a:t> </a:t>
            </a:r>
            <a:r>
              <a:rPr lang="en-US" baseline="-25000" dirty="0"/>
              <a:t>0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Null Hypothesis: </a:t>
            </a:r>
            <a:r>
              <a:rPr lang="en-US" i="1" dirty="0"/>
              <a:t>H</a:t>
            </a:r>
            <a:r>
              <a:rPr lang="en-US" baseline="-25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918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Tailed vs. Two Tailed Tests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6542311" cy="482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8356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of Children watching TV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6791"/>
            <a:ext cx="8219256" cy="509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115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– Type I and Type II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41" y="1556792"/>
            <a:ext cx="8556131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890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79F"/>
                </a:solidFill>
              </a:rPr>
              <a:t>Errors in Hypothesis Testing &amp; Power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pPr marL="571500" indent="-571500">
              <a:spcBef>
                <a:spcPct val="45000"/>
              </a:spcBef>
              <a:spcAft>
                <a:spcPct val="45000"/>
              </a:spcAft>
              <a:buClr>
                <a:schemeClr val="accent2"/>
              </a:buClr>
            </a:pPr>
            <a:r>
              <a:rPr lang="en-US" sz="3200" dirty="0">
                <a:solidFill>
                  <a:srgbClr val="00279F"/>
                </a:solidFill>
              </a:rPr>
              <a:t>Type I Error</a:t>
            </a:r>
            <a:endParaRPr lang="en-US" sz="3000" dirty="0"/>
          </a:p>
          <a:p>
            <a:pPr marL="971550" lvl="1" indent="-5715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600" dirty="0"/>
              <a:t>The mistake of rejecting the null hypothesis when it is true.</a:t>
            </a:r>
          </a:p>
          <a:p>
            <a:pPr marL="971550" lvl="1" indent="-5715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600" dirty="0"/>
              <a:t>The </a:t>
            </a:r>
            <a:r>
              <a:rPr lang="en-US" dirty="0">
                <a:solidFill>
                  <a:schemeClr val="hlink"/>
                </a:solidFill>
              </a:rPr>
              <a:t>probability</a:t>
            </a:r>
            <a:r>
              <a:rPr lang="en-US" sz="2600" dirty="0"/>
              <a:t> of doing this is called the </a:t>
            </a:r>
            <a:r>
              <a:rPr lang="en-US" dirty="0">
                <a:solidFill>
                  <a:schemeClr val="hlink"/>
                </a:solidFill>
              </a:rPr>
              <a:t>significance level</a:t>
            </a:r>
            <a:r>
              <a:rPr lang="en-US" sz="2600" dirty="0"/>
              <a:t>, denoted by </a:t>
            </a:r>
            <a:r>
              <a:rPr lang="el-GR" dirty="0">
                <a:solidFill>
                  <a:schemeClr val="hlink"/>
                </a:solidFill>
              </a:rPr>
              <a:t>α</a:t>
            </a:r>
            <a:r>
              <a:rPr lang="en-US" dirty="0">
                <a:solidFill>
                  <a:schemeClr val="hlink"/>
                </a:solidFill>
              </a:rPr>
              <a:t> (alpha).</a:t>
            </a:r>
          </a:p>
          <a:p>
            <a:pPr marL="971550" lvl="1" indent="-5715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600" dirty="0"/>
              <a:t>Common choices for </a:t>
            </a:r>
            <a:r>
              <a:rPr lang="en-US" dirty="0">
                <a:solidFill>
                  <a:schemeClr val="hlink"/>
                </a:solidFill>
              </a:rPr>
              <a:t>a:</a:t>
            </a:r>
            <a:r>
              <a:rPr lang="en-US" sz="2600" dirty="0">
                <a:solidFill>
                  <a:srgbClr val="7030A0"/>
                </a:solidFill>
              </a:rPr>
              <a:t>   </a:t>
            </a:r>
            <a:r>
              <a:rPr lang="en-US" sz="2600" dirty="0"/>
              <a:t>0.05 and 0.01</a:t>
            </a:r>
          </a:p>
          <a:p>
            <a:pPr marL="571500" indent="-571500">
              <a:spcBef>
                <a:spcPct val="45000"/>
              </a:spcBef>
              <a:spcAft>
                <a:spcPct val="450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en-US" sz="3000" dirty="0">
              <a:solidFill>
                <a:schemeClr val="hlink"/>
              </a:solidFill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571500" indent="-571500" defTabSz="171450">
              <a:spcBef>
                <a:spcPct val="45000"/>
              </a:spcBef>
              <a:spcAft>
                <a:spcPct val="45000"/>
              </a:spcAft>
              <a:buClr>
                <a:schemeClr val="accent2"/>
              </a:buClr>
            </a:pPr>
            <a:r>
              <a:rPr lang="en-US" sz="3200" dirty="0">
                <a:solidFill>
                  <a:srgbClr val="00279F"/>
                </a:solidFill>
              </a:rPr>
              <a:t>Type II Error</a:t>
            </a:r>
          </a:p>
          <a:p>
            <a:pPr marL="971550" lvl="1" indent="-571500" defTabSz="171450">
              <a:spcBef>
                <a:spcPct val="45000"/>
              </a:spcBef>
              <a:spcAft>
                <a:spcPct val="45000"/>
              </a:spcAft>
              <a:buClr>
                <a:schemeClr val="accent2"/>
              </a:buClr>
            </a:pPr>
            <a:r>
              <a:rPr lang="en-US" dirty="0"/>
              <a:t>the mistake of failing to reject the null hypothesis when it is false.</a:t>
            </a:r>
          </a:p>
          <a:p>
            <a:pPr marL="971550" lvl="1" indent="-571500" defTabSz="171450">
              <a:spcBef>
                <a:spcPct val="45000"/>
              </a:spcBef>
              <a:spcAft>
                <a:spcPct val="45000"/>
              </a:spcAft>
              <a:buClr>
                <a:schemeClr val="accent2"/>
              </a:buClr>
            </a:pPr>
            <a:r>
              <a:rPr lang="en-US" dirty="0"/>
              <a:t>denoted by </a:t>
            </a:r>
            <a:r>
              <a:rPr lang="en-US" dirty="0">
                <a:solidFill>
                  <a:schemeClr val="hlink"/>
                </a:solidFill>
              </a:rPr>
              <a:t>ß (beta)</a:t>
            </a:r>
          </a:p>
          <a:p>
            <a:pPr marL="571500" indent="-571500" defTabSz="171450">
              <a:spcBef>
                <a:spcPct val="45000"/>
              </a:spcBef>
              <a:spcAft>
                <a:spcPct val="45000"/>
              </a:spcAft>
              <a:buClr>
                <a:schemeClr val="accent2"/>
              </a:buClr>
            </a:pPr>
            <a:r>
              <a:rPr lang="en-US" sz="3200" dirty="0">
                <a:solidFill>
                  <a:srgbClr val="00279F"/>
                </a:solidFill>
              </a:rPr>
              <a:t>The power </a:t>
            </a:r>
            <a:r>
              <a:rPr lang="en-US" sz="3200" dirty="0"/>
              <a:t>in hypothesis testing </a:t>
            </a:r>
            <a:r>
              <a:rPr lang="en-US" dirty="0"/>
              <a:t>is the probability of rejecting a false null hypothesis. </a:t>
            </a:r>
          </a:p>
          <a:p>
            <a:pPr marL="971550" lvl="1" indent="-571500" defTabSz="171450">
              <a:spcBef>
                <a:spcPct val="45000"/>
              </a:spcBef>
              <a:spcAft>
                <a:spcPct val="45000"/>
              </a:spcAft>
              <a:buClr>
                <a:schemeClr val="accent2"/>
              </a:buClr>
            </a:pPr>
            <a:r>
              <a:rPr lang="en-US" dirty="0"/>
              <a:t>Specifically, it is the probability that a randomly selected sample will show that the null hypothesis is false when the null hypothesis is indeed false.</a:t>
            </a:r>
            <a:endParaRPr lang="en-US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8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Three Approaches of Hypothesis Testing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628800"/>
            <a:ext cx="8801100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11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nature of such assertions (hypothesis) is quite different from that of “P is correct”.</a:t>
            </a:r>
          </a:p>
          <a:p>
            <a:r>
              <a:rPr lang="en-US" sz="2800" dirty="0"/>
              <a:t>These make </a:t>
            </a:r>
            <a:r>
              <a:rPr lang="en-US" sz="2800" dirty="0">
                <a:solidFill>
                  <a:srgbClr val="7030A0"/>
                </a:solidFill>
              </a:rPr>
              <a:t>claims</a:t>
            </a:r>
            <a:r>
              <a:rPr lang="en-US" sz="2800" dirty="0"/>
              <a:t> about “</a:t>
            </a:r>
            <a:r>
              <a:rPr lang="en-US" sz="2800" dirty="0">
                <a:solidFill>
                  <a:srgbClr val="7030A0"/>
                </a:solidFill>
              </a:rPr>
              <a:t>quality</a:t>
            </a:r>
            <a:r>
              <a:rPr lang="en-US" sz="2800" dirty="0"/>
              <a:t>” of solutions.</a:t>
            </a:r>
          </a:p>
          <a:p>
            <a:r>
              <a:rPr lang="en-US" sz="2800" dirty="0"/>
              <a:t>While (a) and (b) </a:t>
            </a:r>
            <a:r>
              <a:rPr lang="en-US" sz="2800" dirty="0">
                <a:solidFill>
                  <a:srgbClr val="7030A0"/>
                </a:solidFill>
              </a:rPr>
              <a:t>may </a:t>
            </a:r>
            <a:r>
              <a:rPr lang="en-US" sz="2800" i="1" dirty="0">
                <a:solidFill>
                  <a:srgbClr val="7030A0"/>
                </a:solidFill>
              </a:rPr>
              <a:t>sometimes </a:t>
            </a:r>
            <a:r>
              <a:rPr lang="en-US" sz="2800" dirty="0"/>
              <a:t>be dealt with by </a:t>
            </a:r>
            <a:r>
              <a:rPr lang="en-US" sz="2800" dirty="0">
                <a:solidFill>
                  <a:srgbClr val="7030A0"/>
                </a:solidFill>
              </a:rPr>
              <a:t>formal analysis </a:t>
            </a:r>
            <a:r>
              <a:rPr lang="en-US" sz="2800" dirty="0"/>
              <a:t>– e.g. counting number of operations for (a) – this may be extremely hard in general.</a:t>
            </a:r>
          </a:p>
          <a:p>
            <a:r>
              <a:rPr lang="en-US" sz="2800" dirty="0"/>
              <a:t>Claims such as (c) </a:t>
            </a:r>
            <a:r>
              <a:rPr lang="en-US" sz="2800" dirty="0">
                <a:solidFill>
                  <a:srgbClr val="7030A0"/>
                </a:solidFill>
              </a:rPr>
              <a:t>can not be dealt </a:t>
            </a:r>
            <a:r>
              <a:rPr lang="en-US" sz="2800" dirty="0"/>
              <a:t>with by any type of “</a:t>
            </a:r>
            <a:r>
              <a:rPr lang="en-US" sz="2800" dirty="0">
                <a:solidFill>
                  <a:srgbClr val="7030A0"/>
                </a:solidFill>
              </a:rPr>
              <a:t>rigorous mathematical proof</a:t>
            </a:r>
            <a:r>
              <a:rPr lang="en-US" sz="2800" dirty="0"/>
              <a:t>”.</a:t>
            </a:r>
            <a:endParaRPr lang="el-G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Testing &amp; Evaluating such assertions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5404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 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988840"/>
            <a:ext cx="1859441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6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kind of experiments do we need to design?</a:t>
            </a:r>
          </a:p>
          <a:p>
            <a:r>
              <a:rPr lang="en-US" sz="2800" dirty="0"/>
              <a:t>General approaches</a:t>
            </a:r>
          </a:p>
          <a:p>
            <a:pPr lvl="1"/>
            <a:r>
              <a:rPr lang="en-US" sz="2400" dirty="0"/>
              <a:t>Conduct a number of test-runs of both programs using </a:t>
            </a:r>
            <a:r>
              <a:rPr lang="en-US" sz="2400" dirty="0">
                <a:solidFill>
                  <a:srgbClr val="7030A0"/>
                </a:solidFill>
              </a:rPr>
              <a:t>identical data</a:t>
            </a:r>
            <a:r>
              <a:rPr lang="en-US" sz="2400" dirty="0"/>
              <a:t>. Monitor “time” taken by each.</a:t>
            </a:r>
          </a:p>
          <a:p>
            <a:pPr lvl="1"/>
            <a:r>
              <a:rPr lang="en-US" sz="2400" dirty="0"/>
              <a:t>Examine the delivery schedules produced by the program when it is tested on cases for which the “best schedule” is already known.</a:t>
            </a:r>
            <a:endParaRPr lang="el-GR" sz="2400" dirty="0"/>
          </a:p>
          <a:p>
            <a:pPr lvl="2"/>
            <a:r>
              <a:rPr lang="en-US" sz="2000" dirty="0"/>
              <a:t>Ground truth known</a:t>
            </a:r>
          </a:p>
          <a:p>
            <a:pPr lvl="1"/>
            <a:r>
              <a:rPr lang="en-US" sz="2400" dirty="0"/>
              <a:t>Construct a questionnaire to be completed by users and analyze the responses from an </a:t>
            </a:r>
            <a:r>
              <a:rPr lang="en-US" sz="2400" dirty="0">
                <a:solidFill>
                  <a:srgbClr val="7030A0"/>
                </a:solidFill>
              </a:rPr>
              <a:t>“unbiased” sample of these</a:t>
            </a:r>
            <a:r>
              <a:rPr lang="en-US" sz="2400" dirty="0"/>
              <a:t>, e.g. standard opinion poll methods.</a:t>
            </a:r>
            <a:endParaRPr lang="el-G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Experiment(s) to evaluate solutions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4460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Possible objections</a:t>
            </a:r>
          </a:p>
          <a:p>
            <a:pPr lvl="1"/>
            <a:r>
              <a:rPr lang="en-US" sz="3200" dirty="0"/>
              <a:t>a. Random data was used and the</a:t>
            </a:r>
            <a:r>
              <a:rPr lang="el-GR" sz="3200" dirty="0"/>
              <a:t> </a:t>
            </a:r>
            <a:r>
              <a:rPr lang="en-US" sz="3200" dirty="0">
                <a:solidFill>
                  <a:srgbClr val="7030A0"/>
                </a:solidFill>
              </a:rPr>
              <a:t>results are just a coincidence</a:t>
            </a:r>
            <a:r>
              <a:rPr lang="en-US" sz="3200" dirty="0"/>
              <a:t>.</a:t>
            </a:r>
          </a:p>
          <a:p>
            <a:pPr lvl="1"/>
            <a:r>
              <a:rPr lang="en-US" sz="3200" dirty="0"/>
              <a:t>b. The random data was </a:t>
            </a:r>
            <a:r>
              <a:rPr lang="en-US" sz="3200" dirty="0">
                <a:solidFill>
                  <a:srgbClr val="7030A0"/>
                </a:solidFill>
              </a:rPr>
              <a:t>“biased”.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Possible 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79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 answer objection (a) one approach is to</a:t>
            </a:r>
            <a:r>
              <a:rPr lang="el-GR" sz="2800" dirty="0"/>
              <a:t> </a:t>
            </a:r>
            <a:r>
              <a:rPr lang="en-US" sz="2800" dirty="0"/>
              <a:t>reason that the </a:t>
            </a:r>
            <a:r>
              <a:rPr lang="en-US" sz="2800" dirty="0">
                <a:solidFill>
                  <a:srgbClr val="7030A0"/>
                </a:solidFill>
              </a:rPr>
              <a:t>“chance” </a:t>
            </a:r>
            <a:r>
              <a:rPr lang="en-US" sz="2800" dirty="0"/>
              <a:t>of the results being</a:t>
            </a:r>
            <a:r>
              <a:rPr lang="el-GR" sz="2800" dirty="0"/>
              <a:t> </a:t>
            </a:r>
            <a:r>
              <a:rPr lang="en-US" sz="2800" dirty="0"/>
              <a:t>a coincidence is </a:t>
            </a:r>
            <a:r>
              <a:rPr lang="en-US" sz="2800" dirty="0">
                <a:solidFill>
                  <a:srgbClr val="7030A0"/>
                </a:solidFill>
              </a:rPr>
              <a:t>“too small”.</a:t>
            </a:r>
          </a:p>
          <a:p>
            <a:r>
              <a:rPr lang="en-US" sz="2800" dirty="0"/>
              <a:t>For example –</a:t>
            </a:r>
          </a:p>
          <a:p>
            <a:pPr lvl="1"/>
            <a:r>
              <a:rPr lang="en-US" sz="2400" dirty="0"/>
              <a:t>If a die is thrown 6.000 times one would</a:t>
            </a:r>
            <a:r>
              <a:rPr lang="el-GR" sz="2400" dirty="0"/>
              <a:t> </a:t>
            </a:r>
            <a:r>
              <a:rPr lang="en-US" sz="2400" dirty="0"/>
              <a:t>expect each of the 6 possible outcomes to</a:t>
            </a:r>
            <a:r>
              <a:rPr lang="el-GR" sz="2400" dirty="0"/>
              <a:t> </a:t>
            </a:r>
            <a:r>
              <a:rPr lang="en-US" sz="2400" dirty="0"/>
              <a:t>occur “roughly” 1.000 times.</a:t>
            </a:r>
          </a:p>
          <a:p>
            <a:pPr lvl="1"/>
            <a:r>
              <a:rPr lang="en-US" sz="2400" dirty="0"/>
              <a:t>If, however, a 6 was obtained on 5.000 of the</a:t>
            </a:r>
            <a:r>
              <a:rPr lang="el-GR" sz="2400" dirty="0"/>
              <a:t> </a:t>
            </a:r>
            <a:r>
              <a:rPr lang="en-US" sz="2400" dirty="0"/>
              <a:t>throws, then “most people” would agree that</a:t>
            </a:r>
            <a:r>
              <a:rPr lang="el-GR" sz="2400" dirty="0"/>
              <a:t> </a:t>
            </a:r>
            <a:r>
              <a:rPr lang="en-US" sz="2400" dirty="0"/>
              <a:t>the die used was “biased”.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Possible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89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5.000 identical outcomes when only 1.000 had been “</a:t>
            </a:r>
            <a:r>
              <a:rPr lang="en-US" sz="2400" dirty="0">
                <a:solidFill>
                  <a:srgbClr val="7030A0"/>
                </a:solidFill>
              </a:rPr>
              <a:t>expected</a:t>
            </a:r>
            <a:r>
              <a:rPr lang="en-US" sz="2400" dirty="0"/>
              <a:t>” is accepted as indicating “</a:t>
            </a:r>
            <a:r>
              <a:rPr lang="en-US" sz="2400" dirty="0">
                <a:solidFill>
                  <a:srgbClr val="7030A0"/>
                </a:solidFill>
              </a:rPr>
              <a:t>bias</a:t>
            </a:r>
            <a:r>
              <a:rPr lang="en-US" sz="2400" dirty="0"/>
              <a:t>” in the die used.</a:t>
            </a:r>
          </a:p>
          <a:p>
            <a:pPr lvl="1"/>
            <a:r>
              <a:rPr lang="en-US" sz="2400" dirty="0"/>
              <a:t>But, what if the results had been – 3.000 identical OR 2.000 identical OR 1.500 OR 1.250 OR 1.100 … ?</a:t>
            </a:r>
          </a:p>
          <a:p>
            <a:r>
              <a:rPr lang="en-US" sz="2800" dirty="0"/>
              <a:t>In other words:</a:t>
            </a:r>
          </a:p>
          <a:p>
            <a:pPr lvl="1"/>
            <a:r>
              <a:rPr lang="en-US" sz="2400" dirty="0"/>
              <a:t>How </a:t>
            </a:r>
            <a:r>
              <a:rPr lang="en-US" sz="2400" dirty="0">
                <a:solidFill>
                  <a:srgbClr val="7030A0"/>
                </a:solidFill>
              </a:rPr>
              <a:t>large must the discrepancy be </a:t>
            </a:r>
            <a:r>
              <a:rPr lang="en-US" sz="2400" dirty="0"/>
              <a:t>between what </a:t>
            </a:r>
            <a:r>
              <a:rPr lang="en-US" sz="2400" dirty="0">
                <a:solidFill>
                  <a:srgbClr val="7030A0"/>
                </a:solidFill>
              </a:rPr>
              <a:t>is expected </a:t>
            </a:r>
            <a:r>
              <a:rPr lang="en-US" sz="2400" dirty="0"/>
              <a:t>to happen (</a:t>
            </a:r>
            <a:r>
              <a:rPr lang="en-US" sz="2400" i="1" dirty="0"/>
              <a:t>1000 ´ 6s</a:t>
            </a:r>
            <a:r>
              <a:rPr lang="en-US" sz="2400" dirty="0"/>
              <a:t>) and what </a:t>
            </a:r>
            <a:r>
              <a:rPr lang="en-US" sz="2400" dirty="0">
                <a:solidFill>
                  <a:srgbClr val="7030A0"/>
                </a:solidFill>
              </a:rPr>
              <a:t>happens</a:t>
            </a:r>
            <a:r>
              <a:rPr lang="en-US" sz="2400" dirty="0"/>
              <a:t> in practice </a:t>
            </a:r>
            <a:r>
              <a:rPr lang="en-US" sz="2400" i="1" dirty="0"/>
              <a:t>(???? ´ 6s</a:t>
            </a:r>
            <a:r>
              <a:rPr lang="en-US" sz="2400" dirty="0"/>
              <a:t>) in order to be “</a:t>
            </a:r>
            <a:r>
              <a:rPr lang="en-US" sz="2400" dirty="0">
                <a:solidFill>
                  <a:srgbClr val="7030A0"/>
                </a:solidFill>
              </a:rPr>
              <a:t>confident</a:t>
            </a:r>
            <a:r>
              <a:rPr lang="en-US" sz="2400" dirty="0"/>
              <a:t>” that the die is biased?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Problematic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683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3651</TotalTime>
  <Words>3087</Words>
  <Application>Microsoft Office PowerPoint</Application>
  <PresentationFormat>On-screen Show (4:3)</PresentationFormat>
  <Paragraphs>320</Paragraphs>
  <Slides>50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Times New Roman</vt:lpstr>
      <vt:lpstr>Wingdings</vt:lpstr>
      <vt:lpstr>Office Theme</vt:lpstr>
      <vt:lpstr>Research Methods &amp; Project Management  Hypothesis Testing  Descriptive &amp; Inferential Statistics</vt:lpstr>
      <vt:lpstr>Research process … application of the SM</vt:lpstr>
      <vt:lpstr>Experimental Design for Evaluating</vt:lpstr>
      <vt:lpstr>Examples in CS</vt:lpstr>
      <vt:lpstr>Testing &amp; Evaluating such assertions</vt:lpstr>
      <vt:lpstr>Experiment(s) to evaluate solutions</vt:lpstr>
      <vt:lpstr>Possible limitations</vt:lpstr>
      <vt:lpstr>Possible answers</vt:lpstr>
      <vt:lpstr>Problematic issue</vt:lpstr>
      <vt:lpstr>Deciding between “coincidence” and “real behavior”</vt:lpstr>
      <vt:lpstr>Hypothesis Testing</vt:lpstr>
      <vt:lpstr>Example of a Hypothesis</vt:lpstr>
      <vt:lpstr>Answer to A</vt:lpstr>
      <vt:lpstr>Using Samples to estimate Population parameters</vt:lpstr>
      <vt:lpstr>Answer to B:</vt:lpstr>
      <vt:lpstr>Using Samples to estimate Population Parameters : Statistical reasoning</vt:lpstr>
      <vt:lpstr>Descriptive Statistics</vt:lpstr>
      <vt:lpstr>Inferential Statistics</vt:lpstr>
      <vt:lpstr>Using Samples to Estimate Population Parameters : Statistical reasoning</vt:lpstr>
      <vt:lpstr>Summarizing Data: Measures of Central Tendency and Measures of Variability</vt:lpstr>
      <vt:lpstr>Central Limit Theorem</vt:lpstr>
      <vt:lpstr>Central Limit Theorem with a Normal Population</vt:lpstr>
      <vt:lpstr>Κεντρικό Οριακό Θεώρημα Central Limit Theorem</vt:lpstr>
      <vt:lpstr>Measures of Central Tendency</vt:lpstr>
      <vt:lpstr>Measures of central tendency</vt:lpstr>
      <vt:lpstr>Definition and Basic Properties: sample mean</vt:lpstr>
      <vt:lpstr>Variance (Διακύμανση)</vt:lpstr>
      <vt:lpstr>Mean and Variance</vt:lpstr>
      <vt:lpstr>Standard Deviation</vt:lpstr>
      <vt:lpstr>Example</vt:lpstr>
      <vt:lpstr>Step 1</vt:lpstr>
      <vt:lpstr>Step 2 - Variance</vt:lpstr>
      <vt:lpstr>Step 3 – Standard deviation</vt:lpstr>
      <vt:lpstr>Step 3 – Standard deviation (cntd)</vt:lpstr>
      <vt:lpstr>But ... there is a small change with Sample Data</vt:lpstr>
      <vt:lpstr>Formulas</vt:lpstr>
      <vt:lpstr>Example</vt:lpstr>
      <vt:lpstr>Covariance (Συνδιακύμανση)</vt:lpstr>
      <vt:lpstr>Correlation &amp; Correlation Coefficient</vt:lpstr>
      <vt:lpstr>Hypothesis  &amp;  Hypothesis testing</vt:lpstr>
      <vt:lpstr>Hypothesis Testing</vt:lpstr>
      <vt:lpstr>Example of a Hypothesis</vt:lpstr>
      <vt:lpstr>Definitions</vt:lpstr>
      <vt:lpstr>Null Hypothesis: H0</vt:lpstr>
      <vt:lpstr>One Tailed vs. Two Tailed Tests</vt:lpstr>
      <vt:lpstr>Time of Children watching TV</vt:lpstr>
      <vt:lpstr>Errors – Type I and Type II</vt:lpstr>
      <vt:lpstr>Errors in Hypothesis Testing &amp; Power</vt:lpstr>
      <vt:lpstr>Three Approaches of Hypothesis Testing </vt:lpstr>
      <vt:lpstr>Q &amp; 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Manolis Tsiknakis</dc:creator>
  <cp:lastModifiedBy>Manolis Tsiknakis</cp:lastModifiedBy>
  <cp:revision>112</cp:revision>
  <dcterms:created xsi:type="dcterms:W3CDTF">2012-02-08T15:04:00Z</dcterms:created>
  <dcterms:modified xsi:type="dcterms:W3CDTF">2025-01-21T12:08:26Z</dcterms:modified>
</cp:coreProperties>
</file>