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65" r:id="rId2"/>
    <p:sldId id="448" r:id="rId3"/>
    <p:sldId id="558" r:id="rId4"/>
    <p:sldId id="449" r:id="rId5"/>
    <p:sldId id="396" r:id="rId6"/>
    <p:sldId id="397" r:id="rId7"/>
    <p:sldId id="426" r:id="rId8"/>
    <p:sldId id="369" r:id="rId9"/>
    <p:sldId id="559" r:id="rId10"/>
    <p:sldId id="560" r:id="rId11"/>
    <p:sldId id="561" r:id="rId12"/>
    <p:sldId id="562" r:id="rId13"/>
    <p:sldId id="563" r:id="rId14"/>
    <p:sldId id="505" r:id="rId15"/>
    <p:sldId id="400" r:id="rId16"/>
    <p:sldId id="503" r:id="rId17"/>
    <p:sldId id="564" r:id="rId18"/>
    <p:sldId id="565" r:id="rId19"/>
    <p:sldId id="506" r:id="rId20"/>
    <p:sldId id="507" r:id="rId21"/>
    <p:sldId id="508" r:id="rId22"/>
    <p:sldId id="509" r:id="rId23"/>
    <p:sldId id="540" r:id="rId24"/>
    <p:sldId id="511" r:id="rId25"/>
    <p:sldId id="512" r:id="rId26"/>
    <p:sldId id="513" r:id="rId27"/>
    <p:sldId id="514" r:id="rId28"/>
    <p:sldId id="541" r:id="rId29"/>
    <p:sldId id="566" r:id="rId30"/>
    <p:sldId id="567" r:id="rId31"/>
    <p:sldId id="544" r:id="rId32"/>
    <p:sldId id="545" r:id="rId33"/>
    <p:sldId id="547" r:id="rId34"/>
    <p:sldId id="553" r:id="rId35"/>
    <p:sldId id="554" r:id="rId36"/>
    <p:sldId id="555" r:id="rId37"/>
    <p:sldId id="556" r:id="rId38"/>
    <p:sldId id="557" r:id="rId39"/>
    <p:sldId id="383"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70" autoAdjust="0"/>
    <p:restoredTop sz="94660"/>
  </p:normalViewPr>
  <p:slideViewPr>
    <p:cSldViewPr showGuides="1">
      <p:cViewPr varScale="1">
        <p:scale>
          <a:sx n="100" d="100"/>
          <a:sy n="100" d="100"/>
        </p:scale>
        <p:origin x="181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18771C-D45F-4A7E-B77E-53F65B7148A9}" type="datetimeFigureOut">
              <a:rPr lang="el-GR" smtClean="0"/>
              <a:t>2/2/2026</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C9E167-F443-4BD6-AED4-41B9E4F44838}" type="slidenum">
              <a:rPr lang="el-GR" smtClean="0"/>
              <a:t>‹#›</a:t>
            </a:fld>
            <a:endParaRPr lang="el-GR"/>
          </a:p>
        </p:txBody>
      </p:sp>
    </p:spTree>
    <p:extLst>
      <p:ext uri="{BB962C8B-B14F-4D97-AF65-F5344CB8AC3E}">
        <p14:creationId xmlns:p14="http://schemas.microsoft.com/office/powerpoint/2010/main" val="790920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1E702C-EDDA-4897-81EC-EFF922DAECD0}" type="slidenum">
              <a:rPr lang="en-US" smtClean="0"/>
              <a:pPr/>
              <a:t>1</a:t>
            </a:fld>
            <a:endParaRPr lang="en-US"/>
          </a:p>
        </p:txBody>
      </p:sp>
    </p:spTree>
    <p:extLst>
      <p:ext uri="{BB962C8B-B14F-4D97-AF65-F5344CB8AC3E}">
        <p14:creationId xmlns:p14="http://schemas.microsoft.com/office/powerpoint/2010/main" val="1348028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C9E167-F443-4BD6-AED4-41B9E4F44838}" type="slidenum">
              <a:rPr lang="el-GR" smtClean="0"/>
              <a:t>31</a:t>
            </a:fld>
            <a:endParaRPr lang="el-GR"/>
          </a:p>
        </p:txBody>
      </p:sp>
    </p:spTree>
    <p:extLst>
      <p:ext uri="{BB962C8B-B14F-4D97-AF65-F5344CB8AC3E}">
        <p14:creationId xmlns:p14="http://schemas.microsoft.com/office/powerpoint/2010/main" val="27246210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1E702C-EDDA-4897-81EC-EFF922DAECD0}" type="slidenum">
              <a:rPr lang="en-US" smtClean="0"/>
              <a:pPr/>
              <a:t>33</a:t>
            </a:fld>
            <a:endParaRPr lang="en-US"/>
          </a:p>
        </p:txBody>
      </p:sp>
    </p:spTree>
    <p:extLst>
      <p:ext uri="{BB962C8B-B14F-4D97-AF65-F5344CB8AC3E}">
        <p14:creationId xmlns:p14="http://schemas.microsoft.com/office/powerpoint/2010/main" val="1348028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C9E167-F443-4BD6-AED4-41B9E4F44838}" type="slidenum">
              <a:rPr lang="el-GR" smtClean="0"/>
              <a:t>34</a:t>
            </a:fld>
            <a:endParaRPr lang="el-GR"/>
          </a:p>
        </p:txBody>
      </p:sp>
    </p:spTree>
    <p:extLst>
      <p:ext uri="{BB962C8B-B14F-4D97-AF65-F5344CB8AC3E}">
        <p14:creationId xmlns:p14="http://schemas.microsoft.com/office/powerpoint/2010/main" val="1262121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2E29029-3BA5-4E5F-8AF1-187113B7BD61}" type="slidenum">
              <a:rPr lang="en-US" sz="1000"/>
              <a:pPr/>
              <a:t>2</a:t>
            </a:fld>
            <a:endParaRPr lang="en-US" sz="1000"/>
          </a:p>
        </p:txBody>
      </p:sp>
      <p:sp>
        <p:nvSpPr>
          <p:cNvPr id="7171" name="Rectangle 2"/>
          <p:cNvSpPr>
            <a:spLocks noGrp="1" noRot="1" noChangeAspect="1" noChangeArrowheads="1" noTextEdit="1"/>
          </p:cNvSpPr>
          <p:nvPr>
            <p:ph type="sldImg"/>
          </p:nvPr>
        </p:nvSpPr>
        <p:spPr>
          <a:xfrm>
            <a:off x="1150938" y="692150"/>
            <a:ext cx="4556125" cy="3416300"/>
          </a:xfrm>
          <a:ln cap="flat"/>
        </p:spPr>
      </p:sp>
      <p:sp>
        <p:nvSpPr>
          <p:cNvPr id="7172"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645841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5"/>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1C94A8D-4680-4001-A093-52D0E4642BD7}" type="slidenum">
              <a:rPr lang="en-US" sz="1000"/>
              <a:pPr/>
              <a:t>4</a:t>
            </a:fld>
            <a:endParaRPr lang="en-US" sz="1000"/>
          </a:p>
        </p:txBody>
      </p:sp>
      <p:sp>
        <p:nvSpPr>
          <p:cNvPr id="9219" name="Rectangle 2"/>
          <p:cNvSpPr>
            <a:spLocks noGrp="1" noRot="1" noChangeAspect="1" noChangeArrowheads="1" noTextEdit="1"/>
          </p:cNvSpPr>
          <p:nvPr>
            <p:ph type="sldImg"/>
          </p:nvPr>
        </p:nvSpPr>
        <p:spPr>
          <a:xfrm>
            <a:off x="1150938" y="692150"/>
            <a:ext cx="4556125" cy="3416300"/>
          </a:xfrm>
          <a:ln cap="flat"/>
        </p:spPr>
      </p:sp>
      <p:sp>
        <p:nvSpPr>
          <p:cNvPr id="9220"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714145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5"/>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908C759-7B5F-4D98-AC38-49F10B5E1D9B}" type="slidenum">
              <a:rPr lang="en-US" sz="1000"/>
              <a:pPr/>
              <a:t>5</a:t>
            </a:fld>
            <a:endParaRPr lang="en-US" sz="1000"/>
          </a:p>
        </p:txBody>
      </p:sp>
      <p:sp>
        <p:nvSpPr>
          <p:cNvPr id="27651" name="Rectangle 2"/>
          <p:cNvSpPr>
            <a:spLocks noGrp="1" noRot="1" noChangeAspect="1" noChangeArrowheads="1" noTextEdit="1"/>
          </p:cNvSpPr>
          <p:nvPr>
            <p:ph type="sldImg"/>
          </p:nvPr>
        </p:nvSpPr>
        <p:spPr>
          <a:xfrm>
            <a:off x="1150938" y="692150"/>
            <a:ext cx="4556125" cy="3416300"/>
          </a:xfrm>
          <a:ln cap="flat"/>
        </p:spPr>
      </p:sp>
      <p:sp>
        <p:nvSpPr>
          <p:cNvPr id="27652"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959375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B323F23-14A1-4A36-9D4E-18CC1757BA25}" type="slidenum">
              <a:rPr lang="en-US" sz="1000"/>
              <a:pPr/>
              <a:t>6</a:t>
            </a:fld>
            <a:endParaRPr lang="en-US" sz="1000"/>
          </a:p>
        </p:txBody>
      </p:sp>
      <p:sp>
        <p:nvSpPr>
          <p:cNvPr id="29699" name="Rectangle 2"/>
          <p:cNvSpPr>
            <a:spLocks noGrp="1" noRot="1" noChangeAspect="1" noChangeArrowheads="1" noTextEdit="1"/>
          </p:cNvSpPr>
          <p:nvPr>
            <p:ph type="sldImg"/>
          </p:nvPr>
        </p:nvSpPr>
        <p:spPr>
          <a:xfrm>
            <a:off x="1150938" y="692150"/>
            <a:ext cx="4556125" cy="3416300"/>
          </a:xfrm>
          <a:ln cap="flat"/>
        </p:spPr>
      </p:sp>
      <p:sp>
        <p:nvSpPr>
          <p:cNvPr id="29700"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827612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C9E167-F443-4BD6-AED4-41B9E4F44838}" type="slidenum">
              <a:rPr lang="el-GR" smtClean="0"/>
              <a:t>8</a:t>
            </a:fld>
            <a:endParaRPr lang="el-GR"/>
          </a:p>
        </p:txBody>
      </p:sp>
    </p:spTree>
    <p:extLst>
      <p:ext uri="{BB962C8B-B14F-4D97-AF65-F5344CB8AC3E}">
        <p14:creationId xmlns:p14="http://schemas.microsoft.com/office/powerpoint/2010/main" val="10638435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5"/>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BEE0FAB-6FD6-476C-9E90-5730C53A0A63}" type="slidenum">
              <a:rPr lang="en-US" sz="1000"/>
              <a:pPr/>
              <a:t>15</a:t>
            </a:fld>
            <a:endParaRPr lang="en-US" sz="1000"/>
          </a:p>
        </p:txBody>
      </p:sp>
      <p:sp>
        <p:nvSpPr>
          <p:cNvPr id="37891" name="Rectangle 2"/>
          <p:cNvSpPr>
            <a:spLocks noGrp="1" noRot="1" noChangeAspect="1" noChangeArrowheads="1" noTextEdit="1"/>
          </p:cNvSpPr>
          <p:nvPr>
            <p:ph type="sldImg"/>
          </p:nvPr>
        </p:nvSpPr>
        <p:spPr>
          <a:xfrm>
            <a:off x="1150938" y="692150"/>
            <a:ext cx="4556125" cy="3416300"/>
          </a:xfrm>
          <a:ln cap="flat"/>
        </p:spPr>
      </p:sp>
      <p:sp>
        <p:nvSpPr>
          <p:cNvPr id="37892"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8077061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C9E167-F443-4BD6-AED4-41B9E4F44838}" type="slidenum">
              <a:rPr lang="el-GR" smtClean="0"/>
              <a:t>20</a:t>
            </a:fld>
            <a:endParaRPr lang="el-GR"/>
          </a:p>
        </p:txBody>
      </p:sp>
    </p:spTree>
    <p:extLst>
      <p:ext uri="{BB962C8B-B14F-4D97-AF65-F5344CB8AC3E}">
        <p14:creationId xmlns:p14="http://schemas.microsoft.com/office/powerpoint/2010/main" val="37494878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5"/>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C0C5F54-225A-4C4D-8A57-572B26946909}" type="slidenum">
              <a:rPr lang="en-US" sz="1000"/>
              <a:pPr/>
              <a:t>22</a:t>
            </a:fld>
            <a:endParaRPr lang="en-US" sz="1000"/>
          </a:p>
        </p:txBody>
      </p:sp>
      <p:sp>
        <p:nvSpPr>
          <p:cNvPr id="44035" name="Rectangle 2"/>
          <p:cNvSpPr>
            <a:spLocks noGrp="1" noRot="1" noChangeAspect="1" noChangeArrowheads="1" noTextEdit="1"/>
          </p:cNvSpPr>
          <p:nvPr>
            <p:ph type="sldImg"/>
          </p:nvPr>
        </p:nvSpPr>
        <p:spPr>
          <a:xfrm>
            <a:off x="1150938" y="692150"/>
            <a:ext cx="4556125" cy="3416300"/>
          </a:xfrm>
          <a:ln cap="flat"/>
        </p:spPr>
      </p:sp>
      <p:sp>
        <p:nvSpPr>
          <p:cNvPr id="44036"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6855071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solidFill>
                  <a:srgbClr val="7030A0"/>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1028" name="Picture 4" descr="C:\Users\tsiknaki\Documents\My  Cources on BMI_University of Crete\Innovation\innovation_NICE.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16" y="-2510"/>
            <a:ext cx="9158432" cy="1447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5965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2776"/>
            <a:ext cx="8229600" cy="5184576"/>
          </a:xfrm>
          <a:noFill/>
          <a:ln>
            <a:noFill/>
          </a:ln>
        </p:spPr>
        <p:txBody>
          <a:bodyPr/>
          <a:lstStyle>
            <a:lvl1pPr marL="342900" indent="-342900">
              <a:buClr>
                <a:schemeClr val="accent6">
                  <a:lumMod val="75000"/>
                </a:schemeClr>
              </a:buClr>
              <a:buFont typeface="Wingdings" pitchFamily="2" charset="2"/>
              <a:buChar char="v"/>
              <a:defRPr/>
            </a:lvl1pPr>
            <a:lvl2pPr marL="742950" indent="-285750">
              <a:buClr>
                <a:schemeClr val="tx2">
                  <a:lumMod val="75000"/>
                </a:schemeClr>
              </a:buClr>
              <a:buFont typeface="Wingdings" pitchFamily="2" charset="2"/>
              <a:buChar char="§"/>
              <a:defRPr/>
            </a:lvl2pPr>
            <a:lvl3pPr marL="1143000" indent="-228600">
              <a:buFont typeface="Wingdings" pitchFamily="2" charset="2"/>
              <a:buChar char="ü"/>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540" y="1196752"/>
            <a:ext cx="8458200" cy="141350"/>
          </a:xfrm>
          <a:prstGeom prst="rect">
            <a:avLst/>
          </a:prstGeom>
        </p:spPr>
      </p:pic>
      <p:sp>
        <p:nvSpPr>
          <p:cNvPr id="10" name="Title 1"/>
          <p:cNvSpPr>
            <a:spLocks noGrp="1"/>
          </p:cNvSpPr>
          <p:nvPr>
            <p:ph type="title"/>
          </p:nvPr>
        </p:nvSpPr>
        <p:spPr>
          <a:xfrm>
            <a:off x="457200" y="274638"/>
            <a:ext cx="8219256" cy="922114"/>
          </a:xfrm>
        </p:spPr>
        <p:txBody>
          <a:bodyPr>
            <a:normAutofit/>
          </a:bodyPr>
          <a:lstStyle>
            <a:lvl1pPr>
              <a:defRPr sz="4000">
                <a:solidFill>
                  <a:srgbClr val="002060"/>
                </a:solidFill>
              </a:defRPr>
            </a:lvl1pPr>
          </a:lstStyle>
          <a:p>
            <a:endParaRPr lang="en-US" dirty="0"/>
          </a:p>
        </p:txBody>
      </p:sp>
    </p:spTree>
    <p:extLst>
      <p:ext uri="{BB962C8B-B14F-4D97-AF65-F5344CB8AC3E}">
        <p14:creationId xmlns:p14="http://schemas.microsoft.com/office/powerpoint/2010/main" val="2739971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19256" cy="922114"/>
          </a:xfrm>
        </p:spPr>
        <p:txBody>
          <a:bodyPr>
            <a:normAutofit/>
          </a:bodyPr>
          <a:lstStyle>
            <a:lvl1pPr>
              <a:defRPr sz="4000">
                <a:solidFill>
                  <a:srgbClr val="002060"/>
                </a:solidFill>
              </a:defRPr>
            </a:lvl1pPr>
          </a:lstStyle>
          <a:p>
            <a:r>
              <a:rPr lang="en-US" dirty="0"/>
              <a:t>Click to edit Master title style</a:t>
            </a:r>
          </a:p>
        </p:txBody>
      </p:sp>
      <p:sp>
        <p:nvSpPr>
          <p:cNvPr id="3" name="Content Placeholder 2"/>
          <p:cNvSpPr>
            <a:spLocks noGrp="1"/>
          </p:cNvSpPr>
          <p:nvPr>
            <p:ph sz="half" idx="1"/>
          </p:nvPr>
        </p:nvSpPr>
        <p:spPr>
          <a:xfrm>
            <a:off x="457200" y="1266094"/>
            <a:ext cx="4038600" cy="5331258"/>
          </a:xfrm>
        </p:spPr>
        <p:txBody>
          <a:bodyPr/>
          <a:lstStyle>
            <a:lvl1pPr marL="342900" indent="-342900">
              <a:buClr>
                <a:schemeClr val="accent6">
                  <a:lumMod val="75000"/>
                </a:schemeClr>
              </a:buClr>
              <a:buFont typeface="Wingdings" pitchFamily="2" charset="2"/>
              <a:buChar char="v"/>
              <a:defRPr sz="2800"/>
            </a:lvl1pPr>
            <a:lvl2pPr marL="742950" indent="-285750">
              <a:buClr>
                <a:schemeClr val="tx2">
                  <a:lumMod val="75000"/>
                </a:schemeClr>
              </a:buClr>
              <a:buFont typeface="Wingdings" pitchFamily="2" charset="2"/>
              <a:buChar char="§"/>
              <a:defRPr sz="2400"/>
            </a:lvl2pPr>
            <a:lvl3pPr marL="1143000" indent="-228600">
              <a:buFont typeface="Wingdings" pitchFamily="2" charset="2"/>
              <a:buChar char="ü"/>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66094"/>
            <a:ext cx="4038600" cy="5331258"/>
          </a:xfrm>
        </p:spPr>
        <p:txBody>
          <a:bodyPr/>
          <a:lstStyle>
            <a:lvl1pPr marL="342900" indent="-342900">
              <a:buClr>
                <a:schemeClr val="accent6">
                  <a:lumMod val="75000"/>
                </a:schemeClr>
              </a:buClr>
              <a:buFont typeface="Wingdings" pitchFamily="2" charset="2"/>
              <a:buChar char="v"/>
              <a:defRPr sz="2800"/>
            </a:lvl1pPr>
            <a:lvl2pPr marL="742950" indent="-285750">
              <a:buClr>
                <a:schemeClr val="tx2">
                  <a:lumMod val="75000"/>
                </a:schemeClr>
              </a:buClr>
              <a:buFont typeface="Wingdings" pitchFamily="2" charset="2"/>
              <a:buChar char="§"/>
              <a:defRPr sz="2400"/>
            </a:lvl2pPr>
            <a:lvl3pPr marL="1143000" indent="-228600">
              <a:buFont typeface="Wingdings" pitchFamily="2" charset="2"/>
              <a:buChar char="ü"/>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540" y="1124744"/>
            <a:ext cx="8458200" cy="141350"/>
          </a:xfrm>
          <a:prstGeom prst="rect">
            <a:avLst/>
          </a:prstGeom>
        </p:spPr>
      </p:pic>
    </p:spTree>
    <p:extLst>
      <p:ext uri="{BB962C8B-B14F-4D97-AF65-F5344CB8AC3E}">
        <p14:creationId xmlns:p14="http://schemas.microsoft.com/office/powerpoint/2010/main" val="3308721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540" y="1385740"/>
            <a:ext cx="8458200" cy="141350"/>
          </a:xfrm>
          <a:prstGeom prst="rect">
            <a:avLst/>
          </a:prstGeom>
        </p:spPr>
      </p:pic>
      <p:sp>
        <p:nvSpPr>
          <p:cNvPr id="8" name="Title 1"/>
          <p:cNvSpPr>
            <a:spLocks noGrp="1"/>
          </p:cNvSpPr>
          <p:nvPr>
            <p:ph type="title"/>
          </p:nvPr>
        </p:nvSpPr>
        <p:spPr>
          <a:xfrm>
            <a:off x="457200" y="274638"/>
            <a:ext cx="8219256" cy="1066130"/>
          </a:xfrm>
        </p:spPr>
        <p:txBody>
          <a:bodyPr>
            <a:normAutofit/>
          </a:bodyPr>
          <a:lstStyle>
            <a:lvl1pPr>
              <a:defRPr sz="4000">
                <a:solidFill>
                  <a:srgbClr val="002060"/>
                </a:solidFill>
              </a:defRPr>
            </a:lvl1pPr>
          </a:lstStyle>
          <a:p>
            <a:endParaRPr lang="en-US" dirty="0"/>
          </a:p>
        </p:txBody>
      </p:sp>
    </p:spTree>
    <p:extLst>
      <p:ext uri="{BB962C8B-B14F-4D97-AF65-F5344CB8AC3E}">
        <p14:creationId xmlns:p14="http://schemas.microsoft.com/office/powerpoint/2010/main" val="29236517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561AB5-F8B0-4567-B95D-C4F28BF93CCD}" type="datetimeFigureOut">
              <a:rPr lang="en-US" smtClean="0"/>
              <a:t>2/2/2026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094D2F-B792-403F-9F01-436A14C93A39}" type="slidenum">
              <a:rPr lang="en-US" smtClean="0"/>
              <a:t>‹#›</a:t>
            </a:fld>
            <a:endParaRPr lang="en-US"/>
          </a:p>
        </p:txBody>
      </p:sp>
    </p:spTree>
    <p:extLst>
      <p:ext uri="{BB962C8B-B14F-4D97-AF65-F5344CB8AC3E}">
        <p14:creationId xmlns:p14="http://schemas.microsoft.com/office/powerpoint/2010/main" val="7699488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Lst>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geogebra.org/m/BE4xewDy#material/YRh9H3t5" TargetMode="External"/><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133600"/>
            <a:ext cx="8382000" cy="2591544"/>
          </a:xfrm>
        </p:spPr>
        <p:txBody>
          <a:bodyPr>
            <a:normAutofit fontScale="90000"/>
          </a:bodyPr>
          <a:lstStyle/>
          <a:p>
            <a:r>
              <a:rPr lang="en-US" dirty="0"/>
              <a:t>Research Methods &amp; Project Management</a:t>
            </a:r>
            <a:br>
              <a:rPr lang="en-US" dirty="0"/>
            </a:br>
            <a:br>
              <a:rPr lang="en-US" dirty="0"/>
            </a:br>
            <a:r>
              <a:rPr lang="en-US" sz="4000" dirty="0">
                <a:solidFill>
                  <a:schemeClr val="tx2">
                    <a:lumMod val="60000"/>
                    <a:lumOff val="40000"/>
                  </a:schemeClr>
                </a:solidFill>
              </a:rPr>
              <a:t>Hypothesis Testing – Part 2</a:t>
            </a:r>
            <a:br>
              <a:rPr lang="en-US" sz="4000" dirty="0">
                <a:solidFill>
                  <a:schemeClr val="tx2">
                    <a:lumMod val="60000"/>
                    <a:lumOff val="40000"/>
                  </a:schemeClr>
                </a:solidFill>
              </a:rPr>
            </a:br>
            <a:r>
              <a:rPr lang="el-GR" sz="4000" dirty="0">
                <a:solidFill>
                  <a:schemeClr val="tx2">
                    <a:lumMod val="60000"/>
                    <a:lumOff val="40000"/>
                  </a:schemeClr>
                </a:solidFill>
              </a:rPr>
              <a:t>(Στατιστικός Έλεγχος Υποθέσεων)</a:t>
            </a:r>
            <a:endParaRPr lang="en-US" sz="4000" dirty="0">
              <a:solidFill>
                <a:schemeClr val="tx2">
                  <a:lumMod val="60000"/>
                  <a:lumOff val="40000"/>
                </a:schemeClr>
              </a:solidFill>
            </a:endParaRPr>
          </a:p>
        </p:txBody>
      </p:sp>
      <p:sp>
        <p:nvSpPr>
          <p:cNvPr id="3" name="Subtitle 2"/>
          <p:cNvSpPr>
            <a:spLocks noGrp="1"/>
          </p:cNvSpPr>
          <p:nvPr>
            <p:ph type="subTitle" idx="1"/>
          </p:nvPr>
        </p:nvSpPr>
        <p:spPr>
          <a:xfrm>
            <a:off x="1371600" y="5293568"/>
            <a:ext cx="6400800" cy="1447800"/>
          </a:xfrm>
        </p:spPr>
        <p:txBody>
          <a:bodyPr>
            <a:normAutofit/>
          </a:bodyPr>
          <a:lstStyle/>
          <a:p>
            <a:r>
              <a:rPr lang="en-US" dirty="0"/>
              <a:t>M. Tsiknakis</a:t>
            </a:r>
          </a:p>
        </p:txBody>
      </p:sp>
    </p:spTree>
    <p:extLst>
      <p:ext uri="{BB962C8B-B14F-4D97-AF65-F5344CB8AC3E}">
        <p14:creationId xmlns:p14="http://schemas.microsoft.com/office/powerpoint/2010/main" val="31854604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B89E9A6-728A-4483-A6BB-360362D8B8CB}"/>
              </a:ext>
            </a:extLst>
          </p:cNvPr>
          <p:cNvSpPr>
            <a:spLocks noGrp="1"/>
          </p:cNvSpPr>
          <p:nvPr>
            <p:ph idx="1"/>
          </p:nvPr>
        </p:nvSpPr>
        <p:spPr/>
        <p:txBody>
          <a:bodyPr>
            <a:normAutofit fontScale="85000" lnSpcReduction="10000"/>
          </a:bodyPr>
          <a:lstStyle/>
          <a:p>
            <a:r>
              <a:rPr lang="en-US" dirty="0"/>
              <a:t>That is, H0 is rejected or not rejected based on what is observed in the random sample we took from the population.</a:t>
            </a:r>
          </a:p>
          <a:p>
            <a:r>
              <a:rPr lang="en-US" dirty="0"/>
              <a:t>More specifically, assuming that H0 is true, if what is observed in the sample is extreme, that is, if it has a very low probability of occurring, then we reject H0 .</a:t>
            </a:r>
          </a:p>
          <a:p>
            <a:r>
              <a:rPr lang="en-US" dirty="0"/>
              <a:t>In the opposite case, that is, if what is observed in the sample is not extreme/rare, then the sample we took does not give us enough evidence to reject H0 and we “fail to reject it”.</a:t>
            </a:r>
          </a:p>
          <a:p>
            <a:r>
              <a:rPr lang="en-US" dirty="0"/>
              <a:t>Of course, with this strategy we take a “risk”, because even … extremes, even with a very low probability, can occur….. So there are errors!!</a:t>
            </a:r>
          </a:p>
        </p:txBody>
      </p:sp>
      <p:sp>
        <p:nvSpPr>
          <p:cNvPr id="3" name="Title 2">
            <a:extLst>
              <a:ext uri="{FF2B5EF4-FFF2-40B4-BE49-F238E27FC236}">
                <a16:creationId xmlns:a16="http://schemas.microsoft.com/office/drawing/2014/main" id="{514FAF38-9089-4F31-901C-BB39DCA09217}"/>
              </a:ext>
            </a:extLst>
          </p:cNvPr>
          <p:cNvSpPr>
            <a:spLocks noGrp="1"/>
          </p:cNvSpPr>
          <p:nvPr>
            <p:ph type="title"/>
          </p:nvPr>
        </p:nvSpPr>
        <p:spPr/>
        <p:txBody>
          <a:bodyPr/>
          <a:lstStyle/>
          <a:p>
            <a:r>
              <a:rPr lang="en-US" dirty="0"/>
              <a:t>Basic concepts</a:t>
            </a:r>
          </a:p>
        </p:txBody>
      </p:sp>
    </p:spTree>
    <p:extLst>
      <p:ext uri="{BB962C8B-B14F-4D97-AF65-F5344CB8AC3E}">
        <p14:creationId xmlns:p14="http://schemas.microsoft.com/office/powerpoint/2010/main" val="29075603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C54A8A4-29CC-48B9-A77C-443C8FA12206}"/>
              </a:ext>
            </a:extLst>
          </p:cNvPr>
          <p:cNvSpPr>
            <a:spLocks noGrp="1"/>
          </p:cNvSpPr>
          <p:nvPr>
            <p:ph idx="1"/>
          </p:nvPr>
        </p:nvSpPr>
        <p:spPr/>
        <p:txBody>
          <a:bodyPr>
            <a:normAutofit fontScale="85000" lnSpcReduction="10000"/>
          </a:bodyPr>
          <a:lstStyle/>
          <a:p>
            <a:r>
              <a:rPr lang="en-US" dirty="0"/>
              <a:t>More specifically, if we judge that what is observed in the random sample is extreme and we reject H0, then one of the following may have happened:</a:t>
            </a:r>
          </a:p>
          <a:p>
            <a:pPr lvl="1"/>
            <a:r>
              <a:rPr lang="en-US" dirty="0"/>
              <a:t>either H0 is indeed not true, in which case we decided correctly, </a:t>
            </a:r>
          </a:p>
          <a:p>
            <a:pPr lvl="1"/>
            <a:r>
              <a:rPr lang="en-US" dirty="0"/>
              <a:t>or H0 is true and the extreme is due to chance, that is, something rare happened (a sample that rarely appears appeared).</a:t>
            </a:r>
          </a:p>
          <a:p>
            <a:r>
              <a:rPr lang="en-US" dirty="0"/>
              <a:t>In the second case, we incorrectly rejected H0.</a:t>
            </a:r>
          </a:p>
          <a:p>
            <a:pPr lvl="1"/>
            <a:r>
              <a:rPr lang="en-US" dirty="0"/>
              <a:t>This error is called a type I error.</a:t>
            </a:r>
          </a:p>
          <a:p>
            <a:pPr lvl="1"/>
            <a:r>
              <a:rPr lang="en-US" dirty="0"/>
              <a:t>Since, under H0, the extreme is likely to occur, even with a very small probability, e.g. 0.001,</a:t>
            </a:r>
          </a:p>
          <a:p>
            <a:pPr lvl="1"/>
            <a:r>
              <a:rPr lang="en-US" dirty="0"/>
              <a:t>then, we incorrectly reject H0 with a probability of 0.001.</a:t>
            </a:r>
          </a:p>
        </p:txBody>
      </p:sp>
      <p:sp>
        <p:nvSpPr>
          <p:cNvPr id="3" name="Title 2">
            <a:extLst>
              <a:ext uri="{FF2B5EF4-FFF2-40B4-BE49-F238E27FC236}">
                <a16:creationId xmlns:a16="http://schemas.microsoft.com/office/drawing/2014/main" id="{23570510-B4DB-42A5-823A-7FADB350953B}"/>
              </a:ext>
            </a:extLst>
          </p:cNvPr>
          <p:cNvSpPr>
            <a:spLocks noGrp="1"/>
          </p:cNvSpPr>
          <p:nvPr>
            <p:ph type="title"/>
          </p:nvPr>
        </p:nvSpPr>
        <p:spPr/>
        <p:txBody>
          <a:bodyPr/>
          <a:lstStyle/>
          <a:p>
            <a:r>
              <a:rPr lang="en-US" dirty="0"/>
              <a:t>Type I error</a:t>
            </a:r>
          </a:p>
        </p:txBody>
      </p:sp>
    </p:spTree>
    <p:extLst>
      <p:ext uri="{BB962C8B-B14F-4D97-AF65-F5344CB8AC3E}">
        <p14:creationId xmlns:p14="http://schemas.microsoft.com/office/powerpoint/2010/main" val="1927189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3B58FBB-3860-46BC-B0AF-FAFA5EFD5F9C}"/>
              </a:ext>
            </a:extLst>
          </p:cNvPr>
          <p:cNvSpPr>
            <a:spLocks noGrp="1"/>
          </p:cNvSpPr>
          <p:nvPr>
            <p:ph idx="1"/>
          </p:nvPr>
        </p:nvSpPr>
        <p:spPr/>
        <p:txBody>
          <a:bodyPr>
            <a:normAutofit/>
          </a:bodyPr>
          <a:lstStyle/>
          <a:p>
            <a:r>
              <a:rPr lang="en-US" dirty="0"/>
              <a:t>Accordingly, it is possible to incorrectly fail to reject H0 . That is, to fail to reject H0 when in fact H1 is true.</a:t>
            </a:r>
          </a:p>
          <a:p>
            <a:pPr lvl="1"/>
            <a:r>
              <a:rPr lang="en-US" dirty="0"/>
              <a:t>This error is called a type II error.</a:t>
            </a:r>
          </a:p>
          <a:p>
            <a:r>
              <a:rPr lang="en-US" dirty="0"/>
              <a:t>The “risk”, therefore, is twofold, with the probability of</a:t>
            </a:r>
          </a:p>
          <a:p>
            <a:pPr lvl="1"/>
            <a:r>
              <a:rPr lang="en-US" dirty="0"/>
              <a:t>incorrectly rejecting H0 , P(type I error) = P(reject H0|H0 is true) and</a:t>
            </a:r>
          </a:p>
          <a:p>
            <a:pPr lvl="1"/>
            <a:r>
              <a:rPr lang="en-US" dirty="0"/>
              <a:t>incorrectly not rejecting H0 , P(type II error) = P(fail to reject H0|H1 is true).</a:t>
            </a:r>
          </a:p>
        </p:txBody>
      </p:sp>
      <p:sp>
        <p:nvSpPr>
          <p:cNvPr id="3" name="Title 2">
            <a:extLst>
              <a:ext uri="{FF2B5EF4-FFF2-40B4-BE49-F238E27FC236}">
                <a16:creationId xmlns:a16="http://schemas.microsoft.com/office/drawing/2014/main" id="{3C77F137-DAE5-4C0F-B108-30432CDBBD4C}"/>
              </a:ext>
            </a:extLst>
          </p:cNvPr>
          <p:cNvSpPr>
            <a:spLocks noGrp="1"/>
          </p:cNvSpPr>
          <p:nvPr>
            <p:ph type="title"/>
          </p:nvPr>
        </p:nvSpPr>
        <p:spPr/>
        <p:txBody>
          <a:bodyPr/>
          <a:lstStyle/>
          <a:p>
            <a:r>
              <a:rPr lang="en-US" dirty="0"/>
              <a:t>Type II error</a:t>
            </a:r>
          </a:p>
        </p:txBody>
      </p:sp>
    </p:spTree>
    <p:extLst>
      <p:ext uri="{BB962C8B-B14F-4D97-AF65-F5344CB8AC3E}">
        <p14:creationId xmlns:p14="http://schemas.microsoft.com/office/powerpoint/2010/main" val="2647470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326395C-C721-4801-8742-39D82D8C54D7}"/>
              </a:ext>
            </a:extLst>
          </p:cNvPr>
          <p:cNvSpPr>
            <a:spLocks noGrp="1"/>
          </p:cNvSpPr>
          <p:nvPr>
            <p:ph idx="1"/>
          </p:nvPr>
        </p:nvSpPr>
        <p:spPr/>
        <p:txBody>
          <a:bodyPr>
            <a:normAutofit fontScale="85000" lnSpcReduction="10000"/>
          </a:bodyPr>
          <a:lstStyle/>
          <a:p>
            <a:r>
              <a:rPr lang="en-US" dirty="0"/>
              <a:t>It is obvious that in order to proceed, we must clarify:</a:t>
            </a:r>
          </a:p>
          <a:p>
            <a:pPr lvl="1"/>
            <a:r>
              <a:rPr lang="en-US" dirty="0"/>
              <a:t>a) what exactly do we mean when we say “what is observed in the sample”? How is it expressed? Can it be measured, quantified?</a:t>
            </a:r>
          </a:p>
          <a:p>
            <a:pPr lvl="1"/>
            <a:r>
              <a:rPr lang="en-US" dirty="0"/>
              <a:t>b) How do we judge whether “what is observed in the sample” is or is not “extreme”? That is, by what clear rule is what is observed in the sample considered “extreme”?</a:t>
            </a:r>
          </a:p>
          <a:p>
            <a:r>
              <a:rPr lang="en-US" dirty="0"/>
              <a:t>We must also answer the reasonable questions:</a:t>
            </a:r>
          </a:p>
          <a:p>
            <a:pPr lvl="1"/>
            <a:r>
              <a:rPr lang="en-US" dirty="0">
                <a:solidFill>
                  <a:srgbClr val="7030A0"/>
                </a:solidFill>
              </a:rPr>
              <a:t>How are the probabilities of type I and type II errors calculated?</a:t>
            </a:r>
          </a:p>
          <a:p>
            <a:pPr lvl="1"/>
            <a:r>
              <a:rPr lang="en-US" dirty="0">
                <a:solidFill>
                  <a:srgbClr val="7030A0"/>
                </a:solidFill>
              </a:rPr>
              <a:t>Can they be minimized?</a:t>
            </a:r>
          </a:p>
          <a:p>
            <a:pPr lvl="1"/>
            <a:r>
              <a:rPr lang="en-US" dirty="0">
                <a:solidFill>
                  <a:srgbClr val="7030A0"/>
                </a:solidFill>
              </a:rPr>
              <a:t>Are they related in some way?</a:t>
            </a:r>
          </a:p>
          <a:p>
            <a:pPr lvl="1"/>
            <a:r>
              <a:rPr lang="en-US" dirty="0">
                <a:solidFill>
                  <a:srgbClr val="7030A0"/>
                </a:solidFill>
              </a:rPr>
              <a:t>Can we put them under our control?</a:t>
            </a:r>
          </a:p>
        </p:txBody>
      </p:sp>
      <p:sp>
        <p:nvSpPr>
          <p:cNvPr id="3" name="Title 2">
            <a:extLst>
              <a:ext uri="{FF2B5EF4-FFF2-40B4-BE49-F238E27FC236}">
                <a16:creationId xmlns:a16="http://schemas.microsoft.com/office/drawing/2014/main" id="{3D810E89-D691-453E-BF89-4123B7141C23}"/>
              </a:ext>
            </a:extLst>
          </p:cNvPr>
          <p:cNvSpPr>
            <a:spLocks noGrp="1"/>
          </p:cNvSpPr>
          <p:nvPr>
            <p:ph type="title"/>
          </p:nvPr>
        </p:nvSpPr>
        <p:spPr/>
        <p:txBody>
          <a:bodyPr/>
          <a:lstStyle/>
          <a:p>
            <a:r>
              <a:rPr lang="en-US" dirty="0"/>
              <a:t>Estimation of Probabilities</a:t>
            </a:r>
          </a:p>
        </p:txBody>
      </p:sp>
    </p:spTree>
    <p:extLst>
      <p:ext uri="{BB962C8B-B14F-4D97-AF65-F5344CB8AC3E}">
        <p14:creationId xmlns:p14="http://schemas.microsoft.com/office/powerpoint/2010/main" val="23464289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7030A0"/>
                </a:solidFill>
              </a:rPr>
              <a:t>Errors – Type I and Type II</a:t>
            </a:r>
          </a:p>
        </p:txBody>
      </p:sp>
      <p:pic>
        <p:nvPicPr>
          <p:cNvPr id="4" name="Picture 3"/>
          <p:cNvPicPr>
            <a:picLocks noChangeAspect="1"/>
          </p:cNvPicPr>
          <p:nvPr/>
        </p:nvPicPr>
        <p:blipFill>
          <a:blip r:embed="rId2"/>
          <a:stretch>
            <a:fillRect/>
          </a:stretch>
        </p:blipFill>
        <p:spPr>
          <a:xfrm>
            <a:off x="264341" y="1556792"/>
            <a:ext cx="8556131" cy="5040560"/>
          </a:xfrm>
          <a:prstGeom prst="rect">
            <a:avLst/>
          </a:prstGeom>
        </p:spPr>
      </p:pic>
    </p:spTree>
    <p:extLst>
      <p:ext uri="{BB962C8B-B14F-4D97-AF65-F5344CB8AC3E}">
        <p14:creationId xmlns:p14="http://schemas.microsoft.com/office/powerpoint/2010/main" val="2084477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noFill/>
        </p:spPr>
        <p:txBody>
          <a:bodyPr>
            <a:normAutofit/>
          </a:bodyPr>
          <a:lstStyle/>
          <a:p>
            <a:r>
              <a:rPr lang="en-US" dirty="0">
                <a:solidFill>
                  <a:srgbClr val="00279F"/>
                </a:solidFill>
              </a:rPr>
              <a:t>Errors in Hypothesis Testing &amp; Power</a:t>
            </a:r>
          </a:p>
        </p:txBody>
      </p:sp>
      <p:sp>
        <p:nvSpPr>
          <p:cNvPr id="30723" name="Rectangle 3"/>
          <p:cNvSpPr>
            <a:spLocks noGrp="1" noChangeArrowheads="1"/>
          </p:cNvSpPr>
          <p:nvPr>
            <p:ph sz="half" idx="1"/>
          </p:nvPr>
        </p:nvSpPr>
        <p:spPr>
          <a:noFill/>
        </p:spPr>
        <p:txBody>
          <a:bodyPr>
            <a:normAutofit fontScale="85000" lnSpcReduction="10000"/>
          </a:bodyPr>
          <a:lstStyle/>
          <a:p>
            <a:pPr marL="571500" indent="-571500">
              <a:spcBef>
                <a:spcPct val="45000"/>
              </a:spcBef>
              <a:spcAft>
                <a:spcPct val="45000"/>
              </a:spcAft>
              <a:buClr>
                <a:schemeClr val="accent2"/>
              </a:buClr>
            </a:pPr>
            <a:r>
              <a:rPr lang="en-US" sz="3200" dirty="0">
                <a:solidFill>
                  <a:srgbClr val="00279F"/>
                </a:solidFill>
              </a:rPr>
              <a:t>Type I Error</a:t>
            </a:r>
            <a:endParaRPr lang="en-US" sz="3000" dirty="0"/>
          </a:p>
          <a:p>
            <a:pPr marL="971550" lvl="1" indent="-571500">
              <a:lnSpc>
                <a:spcPct val="110000"/>
              </a:lnSpc>
              <a:spcBef>
                <a:spcPts val="600"/>
              </a:spcBef>
              <a:spcAft>
                <a:spcPts val="600"/>
              </a:spcAft>
              <a:buClr>
                <a:schemeClr val="accent2"/>
              </a:buClr>
            </a:pPr>
            <a:r>
              <a:rPr lang="en-US" sz="2600" dirty="0"/>
              <a:t>The mistake of rejecting the null hypothesis when it is true.</a:t>
            </a:r>
          </a:p>
          <a:p>
            <a:pPr marL="971550" lvl="1" indent="-571500">
              <a:lnSpc>
                <a:spcPct val="110000"/>
              </a:lnSpc>
              <a:spcBef>
                <a:spcPts val="600"/>
              </a:spcBef>
              <a:spcAft>
                <a:spcPts val="600"/>
              </a:spcAft>
              <a:buClr>
                <a:schemeClr val="accent2"/>
              </a:buClr>
            </a:pPr>
            <a:r>
              <a:rPr lang="en-US" sz="2600" dirty="0"/>
              <a:t>The </a:t>
            </a:r>
            <a:r>
              <a:rPr lang="en-US" dirty="0">
                <a:solidFill>
                  <a:schemeClr val="hlink"/>
                </a:solidFill>
              </a:rPr>
              <a:t>probability</a:t>
            </a:r>
            <a:r>
              <a:rPr lang="en-US" sz="2600" dirty="0"/>
              <a:t> of doing this is called the </a:t>
            </a:r>
            <a:r>
              <a:rPr lang="en-US" dirty="0">
                <a:solidFill>
                  <a:schemeClr val="hlink"/>
                </a:solidFill>
              </a:rPr>
              <a:t>significance level</a:t>
            </a:r>
            <a:r>
              <a:rPr lang="en-US" sz="2600" dirty="0"/>
              <a:t>, denoted by </a:t>
            </a:r>
            <a:r>
              <a:rPr lang="el-GR" dirty="0">
                <a:solidFill>
                  <a:schemeClr val="hlink"/>
                </a:solidFill>
              </a:rPr>
              <a:t>α</a:t>
            </a:r>
            <a:r>
              <a:rPr lang="en-US" dirty="0">
                <a:solidFill>
                  <a:schemeClr val="hlink"/>
                </a:solidFill>
              </a:rPr>
              <a:t> (alpha).</a:t>
            </a:r>
          </a:p>
          <a:p>
            <a:pPr marL="971550" lvl="1" indent="-571500">
              <a:lnSpc>
                <a:spcPct val="110000"/>
              </a:lnSpc>
              <a:spcBef>
                <a:spcPts val="600"/>
              </a:spcBef>
              <a:spcAft>
                <a:spcPts val="600"/>
              </a:spcAft>
              <a:buClr>
                <a:schemeClr val="accent2"/>
              </a:buClr>
            </a:pPr>
            <a:r>
              <a:rPr lang="en-US" sz="2600" dirty="0"/>
              <a:t>Common choices for </a:t>
            </a:r>
            <a:r>
              <a:rPr lang="en-US" dirty="0">
                <a:solidFill>
                  <a:schemeClr val="hlink"/>
                </a:solidFill>
              </a:rPr>
              <a:t>a:</a:t>
            </a:r>
            <a:r>
              <a:rPr lang="en-US" sz="2600" dirty="0">
                <a:solidFill>
                  <a:srgbClr val="7030A0"/>
                </a:solidFill>
              </a:rPr>
              <a:t>   </a:t>
            </a:r>
            <a:r>
              <a:rPr lang="en-US" sz="2600" dirty="0"/>
              <a:t>0.05 and 0.01</a:t>
            </a:r>
          </a:p>
          <a:p>
            <a:pPr marL="571500" indent="-571500">
              <a:spcBef>
                <a:spcPct val="45000"/>
              </a:spcBef>
              <a:spcAft>
                <a:spcPct val="45000"/>
              </a:spcAft>
              <a:buClr>
                <a:schemeClr val="accent2"/>
              </a:buClr>
              <a:buFont typeface="Wingdings" panose="05000000000000000000" pitchFamily="2" charset="2"/>
              <a:buChar char="v"/>
            </a:pPr>
            <a:endParaRPr lang="en-US" sz="3000" dirty="0">
              <a:solidFill>
                <a:schemeClr val="hlink"/>
              </a:solidFill>
            </a:endParaRPr>
          </a:p>
        </p:txBody>
      </p:sp>
      <p:sp>
        <p:nvSpPr>
          <p:cNvPr id="2" name="Θέση περιεχομένου 1"/>
          <p:cNvSpPr>
            <a:spLocks noGrp="1"/>
          </p:cNvSpPr>
          <p:nvPr>
            <p:ph sz="half" idx="2"/>
          </p:nvPr>
        </p:nvSpPr>
        <p:spPr>
          <a:xfrm>
            <a:off x="4648200" y="1266094"/>
            <a:ext cx="4316288" cy="5331258"/>
          </a:xfrm>
        </p:spPr>
        <p:txBody>
          <a:bodyPr>
            <a:normAutofit fontScale="85000" lnSpcReduction="10000"/>
          </a:bodyPr>
          <a:lstStyle/>
          <a:p>
            <a:pPr marL="571500" indent="-571500" defTabSz="171450">
              <a:spcBef>
                <a:spcPts val="600"/>
              </a:spcBef>
              <a:spcAft>
                <a:spcPts val="600"/>
              </a:spcAft>
              <a:buClr>
                <a:schemeClr val="accent2"/>
              </a:buClr>
            </a:pPr>
            <a:r>
              <a:rPr lang="en-US" sz="3200" dirty="0">
                <a:solidFill>
                  <a:srgbClr val="00279F"/>
                </a:solidFill>
              </a:rPr>
              <a:t>Type II Error</a:t>
            </a:r>
          </a:p>
          <a:p>
            <a:pPr marL="971550" lvl="1" indent="-571500" defTabSz="171450">
              <a:spcBef>
                <a:spcPts val="600"/>
              </a:spcBef>
              <a:spcAft>
                <a:spcPts val="600"/>
              </a:spcAft>
              <a:buClr>
                <a:schemeClr val="accent2"/>
              </a:buClr>
            </a:pPr>
            <a:r>
              <a:rPr lang="en-US" dirty="0"/>
              <a:t>the mistake of failing to reject the null hypothesis when it is false.</a:t>
            </a:r>
          </a:p>
          <a:p>
            <a:pPr marL="971550" lvl="1" indent="-571500" defTabSz="171450">
              <a:spcBef>
                <a:spcPts val="600"/>
              </a:spcBef>
              <a:spcAft>
                <a:spcPts val="600"/>
              </a:spcAft>
              <a:buClr>
                <a:schemeClr val="accent2"/>
              </a:buClr>
            </a:pPr>
            <a:r>
              <a:rPr lang="en-US" dirty="0"/>
              <a:t>denoted by </a:t>
            </a:r>
            <a:r>
              <a:rPr lang="en-US" dirty="0">
                <a:solidFill>
                  <a:schemeClr val="hlink"/>
                </a:solidFill>
              </a:rPr>
              <a:t>ß (beta)</a:t>
            </a:r>
          </a:p>
          <a:p>
            <a:pPr marL="571500" indent="-571500" defTabSz="171450">
              <a:spcBef>
                <a:spcPts val="600"/>
              </a:spcBef>
              <a:spcAft>
                <a:spcPts val="600"/>
              </a:spcAft>
              <a:buClr>
                <a:schemeClr val="accent2"/>
              </a:buClr>
            </a:pPr>
            <a:r>
              <a:rPr lang="en-US" sz="3200" dirty="0">
                <a:solidFill>
                  <a:srgbClr val="00279F"/>
                </a:solidFill>
              </a:rPr>
              <a:t>The power </a:t>
            </a:r>
            <a:r>
              <a:rPr lang="en-US" sz="3200" dirty="0"/>
              <a:t>in hypothesis testing </a:t>
            </a:r>
            <a:r>
              <a:rPr lang="en-US" dirty="0"/>
              <a:t>is the probability of rejecting a false null hypothesis. </a:t>
            </a:r>
          </a:p>
          <a:p>
            <a:pPr marL="971550" lvl="1" indent="-571500" defTabSz="171450">
              <a:spcBef>
                <a:spcPts val="600"/>
              </a:spcBef>
              <a:spcAft>
                <a:spcPts val="600"/>
              </a:spcAft>
              <a:buClr>
                <a:schemeClr val="accent2"/>
              </a:buClr>
            </a:pPr>
            <a:r>
              <a:rPr lang="en-US" dirty="0"/>
              <a:t>Specifically, it is the probability that a randomly selected sample will show that the null hypothesis is false when the null hypothesis is indeed false.</a:t>
            </a:r>
            <a:endParaRPr lang="en-US" dirty="0">
              <a:solidFill>
                <a:schemeClr val="hlink"/>
              </a:solidFill>
            </a:endParaRPr>
          </a:p>
        </p:txBody>
      </p:sp>
    </p:spTree>
    <p:extLst>
      <p:ext uri="{BB962C8B-B14F-4D97-AF65-F5344CB8AC3E}">
        <p14:creationId xmlns:p14="http://schemas.microsoft.com/office/powerpoint/2010/main" val="4030452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additive="base">
                                        <p:cTn id="7" dur="500" fill="hold"/>
                                        <p:tgtEl>
                                          <p:spTgt spid="3072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072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0723">
                                            <p:txEl>
                                              <p:pRg st="1" end="1"/>
                                            </p:txEl>
                                          </p:spTgt>
                                        </p:tgtEl>
                                        <p:attrNameLst>
                                          <p:attrName>style.visibility</p:attrName>
                                        </p:attrNameLst>
                                      </p:cBhvr>
                                      <p:to>
                                        <p:strVal val="visible"/>
                                      </p:to>
                                    </p:set>
                                    <p:anim calcmode="lin" valueType="num">
                                      <p:cBhvr additive="base">
                                        <p:cTn id="11" dur="500" fill="hold"/>
                                        <p:tgtEl>
                                          <p:spTgt spid="30723">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072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0723">
                                            <p:txEl>
                                              <p:pRg st="2" end="2"/>
                                            </p:txEl>
                                          </p:spTgt>
                                        </p:tgtEl>
                                        <p:attrNameLst>
                                          <p:attrName>style.visibility</p:attrName>
                                        </p:attrNameLst>
                                      </p:cBhvr>
                                      <p:to>
                                        <p:strVal val="visible"/>
                                      </p:to>
                                    </p:set>
                                    <p:anim calcmode="lin" valueType="num">
                                      <p:cBhvr additive="base">
                                        <p:cTn id="15" dur="500" fill="hold"/>
                                        <p:tgtEl>
                                          <p:spTgt spid="30723">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3072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0723">
                                            <p:txEl>
                                              <p:pRg st="3" end="3"/>
                                            </p:txEl>
                                          </p:spTgt>
                                        </p:tgtEl>
                                        <p:attrNameLst>
                                          <p:attrName>style.visibility</p:attrName>
                                        </p:attrNameLst>
                                      </p:cBhvr>
                                      <p:to>
                                        <p:strVal val="visible"/>
                                      </p:to>
                                    </p:set>
                                    <p:anim calcmode="lin" valueType="num">
                                      <p:cBhvr additive="base">
                                        <p:cTn id="19" dur="500" fill="hold"/>
                                        <p:tgtEl>
                                          <p:spTgt spid="30723">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072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656863750"/>
              </p:ext>
            </p:extLst>
          </p:nvPr>
        </p:nvGraphicFramePr>
        <p:xfrm>
          <a:off x="457200" y="2996952"/>
          <a:ext cx="8064898" cy="3752201"/>
        </p:xfrm>
        <a:graphic>
          <a:graphicData uri="http://schemas.openxmlformats.org/drawingml/2006/table">
            <a:tbl>
              <a:tblPr firstRow="1" bandRow="1">
                <a:tableStyleId>{5C22544A-7EE6-4342-B048-85BDC9FD1C3A}</a:tableStyleId>
              </a:tblPr>
              <a:tblGrid>
                <a:gridCol w="1738536">
                  <a:extLst>
                    <a:ext uri="{9D8B030D-6E8A-4147-A177-3AD203B41FA5}">
                      <a16:colId xmlns:a16="http://schemas.microsoft.com/office/drawing/2014/main" val="20000"/>
                    </a:ext>
                  </a:extLst>
                </a:gridCol>
                <a:gridCol w="1728192">
                  <a:extLst>
                    <a:ext uri="{9D8B030D-6E8A-4147-A177-3AD203B41FA5}">
                      <a16:colId xmlns:a16="http://schemas.microsoft.com/office/drawing/2014/main" val="20001"/>
                    </a:ext>
                  </a:extLst>
                </a:gridCol>
                <a:gridCol w="2581945">
                  <a:extLst>
                    <a:ext uri="{9D8B030D-6E8A-4147-A177-3AD203B41FA5}">
                      <a16:colId xmlns:a16="http://schemas.microsoft.com/office/drawing/2014/main" val="20002"/>
                    </a:ext>
                  </a:extLst>
                </a:gridCol>
                <a:gridCol w="2016225">
                  <a:extLst>
                    <a:ext uri="{9D8B030D-6E8A-4147-A177-3AD203B41FA5}">
                      <a16:colId xmlns:a16="http://schemas.microsoft.com/office/drawing/2014/main" val="20003"/>
                    </a:ext>
                  </a:extLst>
                </a:gridCol>
              </a:tblGrid>
              <a:tr h="642011">
                <a:tc rowSpan="2">
                  <a:txBody>
                    <a:bodyPr/>
                    <a:lstStyle/>
                    <a:p>
                      <a:pPr algn="ctr"/>
                      <a:r>
                        <a:rPr lang="en-US" sz="2400" b="0" dirty="0">
                          <a:solidFill>
                            <a:schemeClr val="tx1"/>
                          </a:solidFill>
                        </a:rPr>
                        <a:t>Level of Confidence (1 - </a:t>
                      </a:r>
                      <a:r>
                        <a:rPr lang="el-GR" sz="2400" b="0" dirty="0">
                          <a:solidFill>
                            <a:schemeClr val="tx1"/>
                          </a:solidFill>
                        </a:rPr>
                        <a:t>α)</a:t>
                      </a:r>
                      <a:endParaRPr lang="en-US" sz="2400" b="0" dirty="0">
                        <a:solidFill>
                          <a:schemeClr val="tx1"/>
                        </a:solidFill>
                      </a:endParaRPr>
                    </a:p>
                  </a:txBody>
                  <a:tcPr/>
                </a:tc>
                <a:tc rowSpan="2">
                  <a:txBody>
                    <a:bodyPr/>
                    <a:lstStyle/>
                    <a:p>
                      <a:pPr algn="ctr"/>
                      <a:r>
                        <a:rPr lang="en-US" sz="2400" b="0" dirty="0">
                          <a:solidFill>
                            <a:schemeClr val="tx1"/>
                          </a:solidFill>
                        </a:rPr>
                        <a:t>Significance level (</a:t>
                      </a:r>
                      <a:r>
                        <a:rPr lang="el-GR" sz="2400" b="0" dirty="0">
                          <a:solidFill>
                            <a:schemeClr val="tx1"/>
                          </a:solidFill>
                        </a:rPr>
                        <a:t>α)</a:t>
                      </a:r>
                      <a:endParaRPr lang="en-US" sz="2400" b="0" dirty="0">
                        <a:solidFill>
                          <a:schemeClr val="tx1"/>
                        </a:solidFill>
                      </a:endParaRPr>
                    </a:p>
                  </a:txBody>
                  <a:tcPr/>
                </a:tc>
                <a:tc gridSpan="2">
                  <a:txBody>
                    <a:bodyPr/>
                    <a:lstStyle/>
                    <a:p>
                      <a:pPr algn="ctr"/>
                      <a:endParaRPr lang="en-US" sz="2400" b="0" dirty="0">
                        <a:solidFill>
                          <a:schemeClr val="tx1"/>
                        </a:solidFill>
                      </a:endParaRPr>
                    </a:p>
                  </a:txBody>
                  <a:tcPr/>
                </a:tc>
                <a:tc hMerge="1">
                  <a:txBody>
                    <a:bodyPr/>
                    <a:lstStyle/>
                    <a:p>
                      <a:pPr algn="ctr"/>
                      <a:endParaRPr lang="en-US" sz="2400" b="0" dirty="0">
                        <a:solidFill>
                          <a:schemeClr val="tx1"/>
                        </a:solidFill>
                      </a:endParaRPr>
                    </a:p>
                  </a:txBody>
                  <a:tcPr/>
                </a:tc>
                <a:extLst>
                  <a:ext uri="{0D108BD9-81ED-4DB2-BD59-A6C34878D82A}">
                    <a16:rowId xmlns:a16="http://schemas.microsoft.com/office/drawing/2014/main" val="10000"/>
                  </a:ext>
                </a:extLst>
              </a:tr>
              <a:tr h="1027218">
                <a:tc vMerge="1">
                  <a:txBody>
                    <a:bodyPr/>
                    <a:lstStyle/>
                    <a:p>
                      <a:endParaRPr lang="en-US" dirty="0"/>
                    </a:p>
                  </a:txBody>
                  <a:tcPr/>
                </a:tc>
                <a:tc vMerge="1">
                  <a:txBody>
                    <a:bodyPr/>
                    <a:lstStyle/>
                    <a:p>
                      <a:pPr algn="ctr"/>
                      <a:endParaRPr lang="en-US"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a:t>One</a:t>
                      </a:r>
                      <a:r>
                        <a:rPr lang="en-US" b="1" baseline="0" dirty="0"/>
                        <a:t> - Tailed</a:t>
                      </a:r>
                      <a:endParaRPr lang="en-US" b="1" dirty="0"/>
                    </a:p>
                    <a:p>
                      <a:pPr algn="ctr"/>
                      <a:endParaRPr lang="en-US" b="1" dirty="0"/>
                    </a:p>
                  </a:txBody>
                  <a:tcPr/>
                </a:tc>
                <a:tc>
                  <a:txBody>
                    <a:bodyPr/>
                    <a:lstStyle/>
                    <a:p>
                      <a:pPr algn="ctr"/>
                      <a:r>
                        <a:rPr lang="en-US" b="1" dirty="0"/>
                        <a:t>Two - Tailed</a:t>
                      </a:r>
                    </a:p>
                  </a:txBody>
                  <a:tcPr/>
                </a:tc>
                <a:extLst>
                  <a:ext uri="{0D108BD9-81ED-4DB2-BD59-A6C34878D82A}">
                    <a16:rowId xmlns:a16="http://schemas.microsoft.com/office/drawing/2014/main" val="10001"/>
                  </a:ext>
                </a:extLst>
              </a:tr>
              <a:tr h="520743">
                <a:tc>
                  <a:txBody>
                    <a:bodyPr/>
                    <a:lstStyle/>
                    <a:p>
                      <a:pPr algn="ctr"/>
                      <a:r>
                        <a:rPr lang="el-GR" dirty="0"/>
                        <a:t>90%</a:t>
                      </a:r>
                      <a:endParaRPr lang="en-US" dirty="0"/>
                    </a:p>
                  </a:txBody>
                  <a:tcPr/>
                </a:tc>
                <a:tc>
                  <a:txBody>
                    <a:bodyPr/>
                    <a:lstStyle/>
                    <a:p>
                      <a:pPr algn="ctr"/>
                      <a:r>
                        <a:rPr lang="el-GR" dirty="0"/>
                        <a:t>0.10</a:t>
                      </a:r>
                      <a:endParaRPr lang="en-US" dirty="0"/>
                    </a:p>
                  </a:txBody>
                  <a:tcPr/>
                </a:tc>
                <a:tc>
                  <a:txBody>
                    <a:bodyPr/>
                    <a:lstStyle/>
                    <a:p>
                      <a:pPr algn="ctr"/>
                      <a:r>
                        <a:rPr lang="en-US" dirty="0"/>
                        <a:t>+1.282 or -1.282</a:t>
                      </a:r>
                    </a:p>
                  </a:txBody>
                  <a:tcPr/>
                </a:tc>
                <a:tc>
                  <a:txBody>
                    <a:bodyPr/>
                    <a:lstStyle/>
                    <a:p>
                      <a:pPr algn="ctr"/>
                      <a:r>
                        <a:rPr lang="en-US" dirty="0"/>
                        <a:t>+/-</a:t>
                      </a:r>
                      <a:r>
                        <a:rPr lang="en-US" baseline="0" dirty="0"/>
                        <a:t> 1.645</a:t>
                      </a:r>
                      <a:endParaRPr lang="en-US" dirty="0"/>
                    </a:p>
                  </a:txBody>
                  <a:tcPr/>
                </a:tc>
                <a:extLst>
                  <a:ext uri="{0D108BD9-81ED-4DB2-BD59-A6C34878D82A}">
                    <a16:rowId xmlns:a16="http://schemas.microsoft.com/office/drawing/2014/main" val="10002"/>
                  </a:ext>
                </a:extLst>
              </a:tr>
              <a:tr h="520743">
                <a:tc>
                  <a:txBody>
                    <a:bodyPr/>
                    <a:lstStyle/>
                    <a:p>
                      <a:pPr algn="ctr"/>
                      <a:r>
                        <a:rPr lang="el-GR" dirty="0"/>
                        <a:t>95%</a:t>
                      </a:r>
                      <a:endParaRPr lang="en-US" dirty="0"/>
                    </a:p>
                  </a:txBody>
                  <a:tcPr/>
                </a:tc>
                <a:tc>
                  <a:txBody>
                    <a:bodyPr/>
                    <a:lstStyle/>
                    <a:p>
                      <a:pPr algn="ctr"/>
                      <a:r>
                        <a:rPr lang="el-GR" dirty="0"/>
                        <a:t>0.05</a:t>
                      </a:r>
                      <a:endParaRPr lang="en-US" dirty="0"/>
                    </a:p>
                  </a:txBody>
                  <a:tcPr/>
                </a:tc>
                <a:tc>
                  <a:txBody>
                    <a:bodyPr/>
                    <a:lstStyle/>
                    <a:p>
                      <a:pPr algn="ctr"/>
                      <a:r>
                        <a:rPr lang="el-GR" dirty="0"/>
                        <a:t>+1.64</a:t>
                      </a:r>
                      <a:r>
                        <a:rPr lang="en-US" dirty="0"/>
                        <a:t>5</a:t>
                      </a:r>
                      <a:r>
                        <a:rPr lang="el-GR" dirty="0"/>
                        <a:t> </a:t>
                      </a:r>
                      <a:r>
                        <a:rPr lang="en-US" dirty="0"/>
                        <a:t>or</a:t>
                      </a:r>
                      <a:r>
                        <a:rPr lang="en-US" baseline="0" dirty="0"/>
                        <a:t> -1.645</a:t>
                      </a:r>
                      <a:endParaRPr lang="en-US" dirty="0"/>
                    </a:p>
                  </a:txBody>
                  <a:tcPr/>
                </a:tc>
                <a:tc>
                  <a:txBody>
                    <a:bodyPr/>
                    <a:lstStyle/>
                    <a:p>
                      <a:pPr algn="ctr"/>
                      <a:r>
                        <a:rPr lang="en-US" dirty="0"/>
                        <a:t>+/-</a:t>
                      </a:r>
                      <a:r>
                        <a:rPr lang="en-US" baseline="0" dirty="0"/>
                        <a:t> 1.960</a:t>
                      </a:r>
                      <a:endParaRPr lang="en-US" dirty="0"/>
                    </a:p>
                  </a:txBody>
                  <a:tcPr/>
                </a:tc>
                <a:extLst>
                  <a:ext uri="{0D108BD9-81ED-4DB2-BD59-A6C34878D82A}">
                    <a16:rowId xmlns:a16="http://schemas.microsoft.com/office/drawing/2014/main" val="10003"/>
                  </a:ext>
                </a:extLst>
              </a:tr>
              <a:tr h="520743">
                <a:tc>
                  <a:txBody>
                    <a:bodyPr/>
                    <a:lstStyle/>
                    <a:p>
                      <a:pPr algn="ctr"/>
                      <a:r>
                        <a:rPr lang="el-GR" dirty="0"/>
                        <a:t>99%</a:t>
                      </a:r>
                      <a:endParaRPr lang="en-US" dirty="0"/>
                    </a:p>
                  </a:txBody>
                  <a:tcPr/>
                </a:tc>
                <a:tc>
                  <a:txBody>
                    <a:bodyPr/>
                    <a:lstStyle/>
                    <a:p>
                      <a:pPr algn="ctr"/>
                      <a:r>
                        <a:rPr lang="el-GR" dirty="0"/>
                        <a:t>0.01</a:t>
                      </a:r>
                      <a:endParaRPr lang="en-US" dirty="0"/>
                    </a:p>
                  </a:txBody>
                  <a:tcPr/>
                </a:tc>
                <a:tc>
                  <a:txBody>
                    <a:bodyPr/>
                    <a:lstStyle/>
                    <a:p>
                      <a:pPr algn="ctr"/>
                      <a:r>
                        <a:rPr lang="en-US" dirty="0"/>
                        <a:t>+2.326 or</a:t>
                      </a:r>
                      <a:r>
                        <a:rPr lang="en-US" baseline="0" dirty="0"/>
                        <a:t> -2.326</a:t>
                      </a:r>
                      <a:endParaRPr lang="en-US" dirty="0"/>
                    </a:p>
                  </a:txBody>
                  <a:tcPr/>
                </a:tc>
                <a:tc>
                  <a:txBody>
                    <a:bodyPr/>
                    <a:lstStyle/>
                    <a:p>
                      <a:pPr algn="ctr"/>
                      <a:r>
                        <a:rPr lang="en-US" dirty="0"/>
                        <a:t>+/- 2.576</a:t>
                      </a:r>
                    </a:p>
                  </a:txBody>
                  <a:tcPr/>
                </a:tc>
                <a:extLst>
                  <a:ext uri="{0D108BD9-81ED-4DB2-BD59-A6C34878D82A}">
                    <a16:rowId xmlns:a16="http://schemas.microsoft.com/office/drawing/2014/main" val="10004"/>
                  </a:ext>
                </a:extLst>
              </a:tr>
              <a:tr h="520743">
                <a:tc>
                  <a:txBody>
                    <a:bodyPr/>
                    <a:lstStyle/>
                    <a:p>
                      <a:pPr algn="ctr"/>
                      <a:r>
                        <a:rPr lang="el-GR" dirty="0"/>
                        <a:t>99.9%</a:t>
                      </a:r>
                      <a:endParaRPr lang="en-US" dirty="0"/>
                    </a:p>
                  </a:txBody>
                  <a:tcPr/>
                </a:tc>
                <a:tc>
                  <a:txBody>
                    <a:bodyPr/>
                    <a:lstStyle/>
                    <a:p>
                      <a:pPr algn="ctr"/>
                      <a:r>
                        <a:rPr lang="el-GR" dirty="0"/>
                        <a:t>0.001</a:t>
                      </a:r>
                      <a:endParaRPr lang="en-US" dirty="0"/>
                    </a:p>
                  </a:txBody>
                  <a:tcPr/>
                </a:tc>
                <a:tc>
                  <a:txBody>
                    <a:bodyPr/>
                    <a:lstStyle/>
                    <a:p>
                      <a:pPr algn="ctr"/>
                      <a:r>
                        <a:rPr lang="en-US" dirty="0"/>
                        <a:t>+3.090 or – 3.090</a:t>
                      </a:r>
                    </a:p>
                  </a:txBody>
                  <a:tcPr/>
                </a:tc>
                <a:tc>
                  <a:txBody>
                    <a:bodyPr/>
                    <a:lstStyle/>
                    <a:p>
                      <a:pPr algn="ctr"/>
                      <a:r>
                        <a:rPr lang="en-US" dirty="0"/>
                        <a:t>+/- 3.291</a:t>
                      </a:r>
                    </a:p>
                  </a:txBody>
                  <a:tcPr/>
                </a:tc>
                <a:extLst>
                  <a:ext uri="{0D108BD9-81ED-4DB2-BD59-A6C34878D82A}">
                    <a16:rowId xmlns:a16="http://schemas.microsoft.com/office/drawing/2014/main" val="10005"/>
                  </a:ext>
                </a:extLst>
              </a:tr>
            </a:tbl>
          </a:graphicData>
        </a:graphic>
      </p:graphicFrame>
      <p:sp>
        <p:nvSpPr>
          <p:cNvPr id="7" name="Title 2"/>
          <p:cNvSpPr txBox="1">
            <a:spLocks/>
          </p:cNvSpPr>
          <p:nvPr/>
        </p:nvSpPr>
        <p:spPr>
          <a:xfrm>
            <a:off x="457200" y="346646"/>
            <a:ext cx="8219256" cy="922114"/>
          </a:xfrm>
          <a:prstGeom prst="rect">
            <a:avLst/>
          </a:prstGeom>
        </p:spPr>
        <p:txBody>
          <a:bodyPr vert="horz" lIns="91440" tIns="45720" rIns="91440" bIns="45720" rtlCol="0" anchor="ctr">
            <a:normAutofit fontScale="85000" lnSpcReduction="10000"/>
          </a:bodyPr>
          <a:lstStyle>
            <a:lvl1pPr algn="l" defTabSz="914400" rtl="0" eaLnBrk="1" latinLnBrk="0" hangingPunct="1">
              <a:spcBef>
                <a:spcPct val="0"/>
              </a:spcBef>
              <a:buNone/>
              <a:defRPr sz="4000" kern="1200">
                <a:solidFill>
                  <a:srgbClr val="002060"/>
                </a:solidFill>
                <a:latin typeface="+mj-lt"/>
                <a:ea typeface="+mj-ea"/>
                <a:cs typeface="+mj-cs"/>
              </a:defRPr>
            </a:lvl1pPr>
          </a:lstStyle>
          <a:p>
            <a:r>
              <a:rPr lang="en-US" dirty="0"/>
              <a:t>Errors, Significance Level and Critical values</a:t>
            </a:r>
          </a:p>
        </p:txBody>
      </p:sp>
      <p:sp>
        <p:nvSpPr>
          <p:cNvPr id="8" name="TextBox 7"/>
          <p:cNvSpPr txBox="1"/>
          <p:nvPr/>
        </p:nvSpPr>
        <p:spPr>
          <a:xfrm>
            <a:off x="1691680" y="2011216"/>
            <a:ext cx="2370521" cy="461665"/>
          </a:xfrm>
          <a:prstGeom prst="rect">
            <a:avLst/>
          </a:prstGeom>
          <a:noFill/>
        </p:spPr>
        <p:txBody>
          <a:bodyPr wrap="none" rtlCol="0">
            <a:spAutoFit/>
          </a:bodyPr>
          <a:lstStyle/>
          <a:p>
            <a:r>
              <a:rPr lang="en-US" sz="2400" dirty="0"/>
              <a:t>Significance Level</a:t>
            </a:r>
            <a:endParaRPr lang="el-GR" sz="2400" dirty="0"/>
          </a:p>
        </p:txBody>
      </p:sp>
      <p:sp>
        <p:nvSpPr>
          <p:cNvPr id="9" name="Down Arrow 8"/>
          <p:cNvSpPr/>
          <p:nvPr/>
        </p:nvSpPr>
        <p:spPr>
          <a:xfrm>
            <a:off x="2660917" y="2491691"/>
            <a:ext cx="216024" cy="4024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 name="Picture 5">
            <a:extLst>
              <a:ext uri="{FF2B5EF4-FFF2-40B4-BE49-F238E27FC236}">
                <a16:creationId xmlns:a16="http://schemas.microsoft.com/office/drawing/2014/main" id="{217DB05A-3E51-429E-A6D9-A2A9A28A58C6}"/>
              </a:ext>
            </a:extLst>
          </p:cNvPr>
          <p:cNvPicPr>
            <a:picLocks noChangeAspect="1"/>
          </p:cNvPicPr>
          <p:nvPr/>
        </p:nvPicPr>
        <p:blipFill>
          <a:blip r:embed="rId2"/>
          <a:stretch>
            <a:fillRect/>
          </a:stretch>
        </p:blipFill>
        <p:spPr>
          <a:xfrm>
            <a:off x="4026342" y="1376330"/>
            <a:ext cx="4506098" cy="3008790"/>
          </a:xfrm>
          <a:prstGeom prst="rect">
            <a:avLst/>
          </a:prstGeom>
        </p:spPr>
      </p:pic>
    </p:spTree>
    <p:extLst>
      <p:ext uri="{BB962C8B-B14F-4D97-AF65-F5344CB8AC3E}">
        <p14:creationId xmlns:p14="http://schemas.microsoft.com/office/powerpoint/2010/main" val="3072819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2CE6A80-035B-4950-BFC9-51FF3E3904A2}"/>
              </a:ext>
            </a:extLst>
          </p:cNvPr>
          <p:cNvSpPr>
            <a:spLocks noGrp="1"/>
          </p:cNvSpPr>
          <p:nvPr>
            <p:ph idx="1"/>
          </p:nvPr>
        </p:nvSpPr>
        <p:spPr>
          <a:xfrm>
            <a:off x="457200" y="1412776"/>
            <a:ext cx="8229600" cy="2088232"/>
          </a:xfrm>
        </p:spPr>
        <p:txBody>
          <a:bodyPr>
            <a:normAutofit/>
          </a:bodyPr>
          <a:lstStyle/>
          <a:p>
            <a:r>
              <a:rPr lang="en-US" sz="2400" dirty="0"/>
              <a:t>To calculate the probability that the value of a variable is between two specific limits, we need to calculate the area under the curve and between the two limits. </a:t>
            </a:r>
            <a:endParaRPr lang="el-GR" sz="2400" dirty="0"/>
          </a:p>
          <a:p>
            <a:r>
              <a:rPr lang="en-US" sz="2400" dirty="0"/>
              <a:t>This area is easily calculated using the standard normal distribution.</a:t>
            </a:r>
          </a:p>
        </p:txBody>
      </p:sp>
      <p:sp>
        <p:nvSpPr>
          <p:cNvPr id="3" name="Title 2">
            <a:extLst>
              <a:ext uri="{FF2B5EF4-FFF2-40B4-BE49-F238E27FC236}">
                <a16:creationId xmlns:a16="http://schemas.microsoft.com/office/drawing/2014/main" id="{021AD15D-91B8-4D79-AA7D-DF4B58D683C6}"/>
              </a:ext>
            </a:extLst>
          </p:cNvPr>
          <p:cNvSpPr>
            <a:spLocks noGrp="1"/>
          </p:cNvSpPr>
          <p:nvPr>
            <p:ph type="title"/>
          </p:nvPr>
        </p:nvSpPr>
        <p:spPr/>
        <p:txBody>
          <a:bodyPr/>
          <a:lstStyle/>
          <a:p>
            <a:r>
              <a:rPr lang="en-US" dirty="0"/>
              <a:t>Estimation of the probability</a:t>
            </a:r>
          </a:p>
        </p:txBody>
      </p:sp>
      <p:pic>
        <p:nvPicPr>
          <p:cNvPr id="5" name="Picture 4">
            <a:extLst>
              <a:ext uri="{FF2B5EF4-FFF2-40B4-BE49-F238E27FC236}">
                <a16:creationId xmlns:a16="http://schemas.microsoft.com/office/drawing/2014/main" id="{27A412CE-9C69-46E2-8576-BC5D86DCBB98}"/>
              </a:ext>
            </a:extLst>
          </p:cNvPr>
          <p:cNvPicPr>
            <a:picLocks noChangeAspect="1"/>
          </p:cNvPicPr>
          <p:nvPr/>
        </p:nvPicPr>
        <p:blipFill>
          <a:blip r:embed="rId2"/>
          <a:stretch>
            <a:fillRect/>
          </a:stretch>
        </p:blipFill>
        <p:spPr>
          <a:xfrm>
            <a:off x="755576" y="3573016"/>
            <a:ext cx="7776864" cy="3134443"/>
          </a:xfrm>
          <a:prstGeom prst="rect">
            <a:avLst/>
          </a:prstGeom>
        </p:spPr>
      </p:pic>
    </p:spTree>
    <p:extLst>
      <p:ext uri="{BB962C8B-B14F-4D97-AF65-F5344CB8AC3E}">
        <p14:creationId xmlns:p14="http://schemas.microsoft.com/office/powerpoint/2010/main" val="11374091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33B5E35-1D8D-4216-A13D-864C6B055B9D}"/>
              </a:ext>
            </a:extLst>
          </p:cNvPr>
          <p:cNvSpPr>
            <a:spLocks noGrp="1"/>
          </p:cNvSpPr>
          <p:nvPr>
            <p:ph idx="1"/>
          </p:nvPr>
        </p:nvSpPr>
        <p:spPr>
          <a:xfrm>
            <a:off x="457200" y="1412776"/>
            <a:ext cx="8229600" cy="2520280"/>
          </a:xfrm>
        </p:spPr>
        <p:txBody>
          <a:bodyPr>
            <a:normAutofit fontScale="77500" lnSpcReduction="20000"/>
          </a:bodyPr>
          <a:lstStyle/>
          <a:p>
            <a:r>
              <a:rPr lang="en-US" dirty="0"/>
              <a:t>The standard normal distribution is a normal probability distribution that has a mean (μ) = 0 and a standard deviation (σ) = 1.</a:t>
            </a:r>
          </a:p>
          <a:p>
            <a:r>
              <a:rPr lang="en-US" dirty="0"/>
              <a:t>Most quantities that follow a Normal Distribution do NOT have a mean = 0 and a standard deviation = 1.</a:t>
            </a:r>
          </a:p>
          <a:p>
            <a:r>
              <a:rPr lang="en-US" dirty="0"/>
              <a:t>However, it is possible to standardize non-standard cases using the relationship: </a:t>
            </a:r>
          </a:p>
        </p:txBody>
      </p:sp>
      <p:sp>
        <p:nvSpPr>
          <p:cNvPr id="3" name="Title 2">
            <a:extLst>
              <a:ext uri="{FF2B5EF4-FFF2-40B4-BE49-F238E27FC236}">
                <a16:creationId xmlns:a16="http://schemas.microsoft.com/office/drawing/2014/main" id="{A3ABD3A7-7C08-4553-A873-394398103961}"/>
              </a:ext>
            </a:extLst>
          </p:cNvPr>
          <p:cNvSpPr>
            <a:spLocks noGrp="1"/>
          </p:cNvSpPr>
          <p:nvPr>
            <p:ph type="title"/>
          </p:nvPr>
        </p:nvSpPr>
        <p:spPr/>
        <p:txBody>
          <a:bodyPr/>
          <a:lstStyle/>
          <a:p>
            <a:r>
              <a:rPr lang="en-US" dirty="0"/>
              <a:t>The standard normal distribution</a:t>
            </a:r>
          </a:p>
        </p:txBody>
      </p:sp>
      <p:pic>
        <p:nvPicPr>
          <p:cNvPr id="5" name="Picture 4">
            <a:extLst>
              <a:ext uri="{FF2B5EF4-FFF2-40B4-BE49-F238E27FC236}">
                <a16:creationId xmlns:a16="http://schemas.microsoft.com/office/drawing/2014/main" id="{026065D1-BA4E-472E-9A33-DDD01D8FBF00}"/>
              </a:ext>
            </a:extLst>
          </p:cNvPr>
          <p:cNvPicPr>
            <a:picLocks noChangeAspect="1"/>
          </p:cNvPicPr>
          <p:nvPr/>
        </p:nvPicPr>
        <p:blipFill>
          <a:blip r:embed="rId2"/>
          <a:stretch>
            <a:fillRect/>
          </a:stretch>
        </p:blipFill>
        <p:spPr>
          <a:xfrm>
            <a:off x="804663" y="3798981"/>
            <a:ext cx="7756723" cy="2870379"/>
          </a:xfrm>
          <a:prstGeom prst="rect">
            <a:avLst/>
          </a:prstGeom>
        </p:spPr>
      </p:pic>
    </p:spTree>
    <p:extLst>
      <p:ext uri="{BB962C8B-B14F-4D97-AF65-F5344CB8AC3E}">
        <p14:creationId xmlns:p14="http://schemas.microsoft.com/office/powerpoint/2010/main" val="9655758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 Normal Table</a:t>
            </a:r>
          </a:p>
        </p:txBody>
      </p:sp>
      <p:pic>
        <p:nvPicPr>
          <p:cNvPr id="5" name="Picture 4"/>
          <p:cNvPicPr>
            <a:picLocks noChangeAspect="1"/>
          </p:cNvPicPr>
          <p:nvPr/>
        </p:nvPicPr>
        <p:blipFill>
          <a:blip r:embed="rId2"/>
          <a:stretch>
            <a:fillRect/>
          </a:stretch>
        </p:blipFill>
        <p:spPr>
          <a:xfrm>
            <a:off x="107504" y="1745432"/>
            <a:ext cx="4835422" cy="5112568"/>
          </a:xfrm>
          <a:prstGeom prst="rect">
            <a:avLst/>
          </a:prstGeom>
        </p:spPr>
      </p:pic>
      <p:grpSp>
        <p:nvGrpSpPr>
          <p:cNvPr id="7" name="Group 6"/>
          <p:cNvGrpSpPr/>
          <p:nvPr/>
        </p:nvGrpSpPr>
        <p:grpSpPr>
          <a:xfrm>
            <a:off x="4860032" y="2996952"/>
            <a:ext cx="4080772" cy="1794693"/>
            <a:chOff x="4860032" y="2996952"/>
            <a:chExt cx="4080772" cy="1794693"/>
          </a:xfrm>
        </p:grpSpPr>
        <p:pic>
          <p:nvPicPr>
            <p:cNvPr id="4" name="Picture 3"/>
            <p:cNvPicPr>
              <a:picLocks noChangeAspect="1"/>
            </p:cNvPicPr>
            <p:nvPr/>
          </p:nvPicPr>
          <p:blipFill>
            <a:blip r:embed="rId3"/>
            <a:stretch>
              <a:fillRect/>
            </a:stretch>
          </p:blipFill>
          <p:spPr>
            <a:xfrm>
              <a:off x="4860032" y="3284984"/>
              <a:ext cx="4080772" cy="1506661"/>
            </a:xfrm>
            <a:prstGeom prst="rect">
              <a:avLst/>
            </a:prstGeom>
          </p:spPr>
        </p:pic>
        <p:pic>
          <p:nvPicPr>
            <p:cNvPr id="6" name="Picture 5"/>
            <p:cNvPicPr>
              <a:picLocks noChangeAspect="1"/>
            </p:cNvPicPr>
            <p:nvPr/>
          </p:nvPicPr>
          <p:blipFill>
            <a:blip r:embed="rId4"/>
            <a:stretch>
              <a:fillRect/>
            </a:stretch>
          </p:blipFill>
          <p:spPr>
            <a:xfrm>
              <a:off x="4903510" y="2996952"/>
              <a:ext cx="4037293" cy="386369"/>
            </a:xfrm>
            <a:prstGeom prst="rect">
              <a:avLst/>
            </a:prstGeom>
          </p:spPr>
        </p:pic>
      </p:grpSp>
      <p:sp>
        <p:nvSpPr>
          <p:cNvPr id="8" name="Oval 7"/>
          <p:cNvSpPr/>
          <p:nvPr/>
        </p:nvSpPr>
        <p:spPr>
          <a:xfrm>
            <a:off x="7380312" y="3429000"/>
            <a:ext cx="504056" cy="36004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7380312" y="2996952"/>
            <a:ext cx="504056" cy="232085"/>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870918" y="3491987"/>
            <a:ext cx="421162" cy="225045"/>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a:stCxn id="13" idx="6"/>
          </p:cNvCxnSpPr>
          <p:nvPr/>
        </p:nvCxnSpPr>
        <p:spPr>
          <a:xfrm flipV="1">
            <a:off x="5292080" y="3138713"/>
            <a:ext cx="2088232" cy="46579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7632340" y="3212976"/>
            <a:ext cx="0" cy="21602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3205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noFill/>
        </p:spPr>
        <p:txBody>
          <a:bodyPr>
            <a:normAutofit/>
          </a:bodyPr>
          <a:lstStyle/>
          <a:p>
            <a:pPr marL="571500" indent="-571500">
              <a:lnSpc>
                <a:spcPct val="95000"/>
              </a:lnSpc>
              <a:spcBef>
                <a:spcPct val="25000"/>
              </a:spcBef>
              <a:spcAft>
                <a:spcPct val="25000"/>
              </a:spcAft>
            </a:pPr>
            <a:r>
              <a:rPr lang="en-US" sz="3600" dirty="0">
                <a:solidFill>
                  <a:srgbClr val="002060"/>
                </a:solidFill>
              </a:rPr>
              <a:t>Hypothesis</a:t>
            </a:r>
            <a:endParaRPr lang="en-US" sz="2400" dirty="0">
              <a:solidFill>
                <a:srgbClr val="002060"/>
              </a:solidFill>
            </a:endParaRPr>
          </a:p>
          <a:p>
            <a:pPr lvl="1">
              <a:lnSpc>
                <a:spcPct val="95000"/>
              </a:lnSpc>
              <a:spcBef>
                <a:spcPct val="25000"/>
              </a:spcBef>
              <a:spcAft>
                <a:spcPct val="25000"/>
              </a:spcAft>
            </a:pPr>
            <a:r>
              <a:rPr lang="en-US" dirty="0"/>
              <a:t>in statistics, is a claim or statement about </a:t>
            </a:r>
            <a:r>
              <a:rPr lang="en-US" u="sng" dirty="0">
                <a:solidFill>
                  <a:srgbClr val="FF0000"/>
                </a:solidFill>
              </a:rPr>
              <a:t>a property of a population</a:t>
            </a:r>
            <a:r>
              <a:rPr lang="en-US" dirty="0"/>
              <a:t>.</a:t>
            </a:r>
          </a:p>
          <a:p>
            <a:pPr marL="571500" indent="-571500">
              <a:lnSpc>
                <a:spcPct val="95000"/>
              </a:lnSpc>
              <a:spcBef>
                <a:spcPct val="25000"/>
              </a:spcBef>
              <a:spcAft>
                <a:spcPct val="25000"/>
              </a:spcAft>
            </a:pPr>
            <a:r>
              <a:rPr lang="en-US" sz="3600" dirty="0">
                <a:solidFill>
                  <a:srgbClr val="002060"/>
                </a:solidFill>
              </a:rPr>
              <a:t>Hypothesis Testing or Significance Testing </a:t>
            </a:r>
          </a:p>
          <a:p>
            <a:pPr marL="806450" lvl="1" indent="-450850">
              <a:lnSpc>
                <a:spcPct val="95000"/>
              </a:lnSpc>
              <a:spcBef>
                <a:spcPct val="25000"/>
              </a:spcBef>
              <a:spcAft>
                <a:spcPct val="25000"/>
              </a:spcAft>
            </a:pPr>
            <a:r>
              <a:rPr lang="en-US" dirty="0"/>
              <a:t>is a method for testing a claim or hypothesis about a parameter in a population, </a:t>
            </a:r>
            <a:r>
              <a:rPr lang="en-US" u="sng" dirty="0">
                <a:solidFill>
                  <a:srgbClr val="FF0000"/>
                </a:solidFill>
              </a:rPr>
              <a:t>using data measured in a sample</a:t>
            </a:r>
            <a:r>
              <a:rPr lang="en-US" dirty="0"/>
              <a:t>. </a:t>
            </a:r>
          </a:p>
        </p:txBody>
      </p:sp>
      <p:sp>
        <p:nvSpPr>
          <p:cNvPr id="2" name="Title 1"/>
          <p:cNvSpPr>
            <a:spLocks noGrp="1"/>
          </p:cNvSpPr>
          <p:nvPr>
            <p:ph type="title"/>
          </p:nvPr>
        </p:nvSpPr>
        <p:spPr/>
        <p:txBody>
          <a:bodyPr/>
          <a:lstStyle/>
          <a:p>
            <a:r>
              <a:rPr lang="en-US" dirty="0"/>
              <a:t>Hypothesis Testing</a:t>
            </a:r>
          </a:p>
        </p:txBody>
      </p:sp>
    </p:spTree>
    <p:extLst>
      <p:ext uri="{BB962C8B-B14F-4D97-AF65-F5344CB8AC3E}">
        <p14:creationId xmlns:p14="http://schemas.microsoft.com/office/powerpoint/2010/main" val="36548545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600" dirty="0"/>
              <a:t>Approaches for Hypothesis Testing </a:t>
            </a:r>
          </a:p>
        </p:txBody>
      </p:sp>
      <p:pic>
        <p:nvPicPr>
          <p:cNvPr id="4" name="Picture 3"/>
          <p:cNvPicPr>
            <a:picLocks noChangeAspect="1"/>
          </p:cNvPicPr>
          <p:nvPr/>
        </p:nvPicPr>
        <p:blipFill>
          <a:blip r:embed="rId3"/>
          <a:stretch>
            <a:fillRect/>
          </a:stretch>
        </p:blipFill>
        <p:spPr>
          <a:xfrm>
            <a:off x="171450" y="1628800"/>
            <a:ext cx="8801100" cy="4536503"/>
          </a:xfrm>
          <a:prstGeom prst="rect">
            <a:avLst/>
          </a:prstGeom>
        </p:spPr>
      </p:pic>
    </p:spTree>
    <p:extLst>
      <p:ext uri="{BB962C8B-B14F-4D97-AF65-F5344CB8AC3E}">
        <p14:creationId xmlns:p14="http://schemas.microsoft.com/office/powerpoint/2010/main" val="7042611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fontScale="85000" lnSpcReduction="10000"/>
          </a:bodyPr>
          <a:lstStyle/>
          <a:p>
            <a:r>
              <a:rPr lang="en-US" dirty="0"/>
              <a:t>In general, hypothesis testing follows next five steps. </a:t>
            </a:r>
          </a:p>
          <a:p>
            <a:pPr marL="971550" lvl="1" indent="-514350">
              <a:buFont typeface="+mj-lt"/>
              <a:buAutoNum type="arabicPeriod"/>
            </a:pPr>
            <a:r>
              <a:rPr lang="en-US" dirty="0"/>
              <a:t>State a null and alternative </a:t>
            </a:r>
            <a:r>
              <a:rPr lang="en-US" i="1" dirty="0"/>
              <a:t>hypothesis </a:t>
            </a:r>
            <a:r>
              <a:rPr lang="en-US" dirty="0"/>
              <a:t>clearly (one-tailed or two-tailed test).</a:t>
            </a:r>
          </a:p>
          <a:p>
            <a:pPr marL="971550" lvl="1" indent="-514350">
              <a:buFont typeface="+mj-lt"/>
              <a:buAutoNum type="arabicPeriod"/>
            </a:pPr>
            <a:r>
              <a:rPr lang="en-US" dirty="0"/>
              <a:t>Determine a </a:t>
            </a:r>
            <a:r>
              <a:rPr lang="en-US" i="1" dirty="0">
                <a:solidFill>
                  <a:srgbClr val="7030A0"/>
                </a:solidFill>
              </a:rPr>
              <a:t>test size </a:t>
            </a:r>
            <a:r>
              <a:rPr lang="en-US" dirty="0">
                <a:solidFill>
                  <a:srgbClr val="7030A0"/>
                </a:solidFill>
              </a:rPr>
              <a:t>(</a:t>
            </a:r>
            <a:r>
              <a:rPr lang="en-US" i="1" dirty="0">
                <a:solidFill>
                  <a:srgbClr val="7030A0"/>
                </a:solidFill>
              </a:rPr>
              <a:t>significance level</a:t>
            </a:r>
            <a:r>
              <a:rPr lang="en-US" dirty="0">
                <a:solidFill>
                  <a:srgbClr val="7030A0"/>
                </a:solidFill>
              </a:rPr>
              <a:t>). </a:t>
            </a:r>
            <a:r>
              <a:rPr lang="en-US" dirty="0"/>
              <a:t>Pay attention to whether a test is one-tailed or two-tailed to </a:t>
            </a:r>
            <a:r>
              <a:rPr lang="en-US" dirty="0">
                <a:solidFill>
                  <a:srgbClr val="FF0000"/>
                </a:solidFill>
              </a:rPr>
              <a:t>get the right critical value and rejection region</a:t>
            </a:r>
            <a:r>
              <a:rPr lang="en-US" dirty="0"/>
              <a:t>. </a:t>
            </a:r>
          </a:p>
          <a:p>
            <a:pPr marL="971550" lvl="1" indent="-514350">
              <a:buFont typeface="+mj-lt"/>
              <a:buAutoNum type="arabicPeriod"/>
            </a:pPr>
            <a:r>
              <a:rPr lang="en-US" dirty="0"/>
              <a:t>Compute a </a:t>
            </a:r>
            <a:r>
              <a:rPr lang="en-US" i="1" dirty="0">
                <a:solidFill>
                  <a:srgbClr val="7030A0"/>
                </a:solidFill>
              </a:rPr>
              <a:t>test statistic </a:t>
            </a:r>
            <a:r>
              <a:rPr lang="en-US" dirty="0"/>
              <a:t>or </a:t>
            </a:r>
            <a:r>
              <a:rPr lang="en-US" i="1" dirty="0">
                <a:solidFill>
                  <a:srgbClr val="7030A0"/>
                </a:solidFill>
              </a:rPr>
              <a:t>p-value</a:t>
            </a:r>
            <a:r>
              <a:rPr lang="en-US" i="1" dirty="0"/>
              <a:t> </a:t>
            </a:r>
            <a:r>
              <a:rPr lang="en-US" dirty="0"/>
              <a:t>or construct the </a:t>
            </a:r>
            <a:r>
              <a:rPr lang="en-US" dirty="0">
                <a:solidFill>
                  <a:srgbClr val="7030A0"/>
                </a:solidFill>
              </a:rPr>
              <a:t>confidence interval</a:t>
            </a:r>
            <a:r>
              <a:rPr lang="en-US" dirty="0"/>
              <a:t>, depending on testing approach. </a:t>
            </a:r>
          </a:p>
          <a:p>
            <a:pPr marL="971550" lvl="1" indent="-514350">
              <a:buFont typeface="+mj-lt"/>
              <a:buAutoNum type="arabicPeriod"/>
            </a:pPr>
            <a:r>
              <a:rPr lang="en-US" dirty="0"/>
              <a:t>Decision-making: reject or do not reject the null hypothesis by comparing the subjective criterion in 2) and the objective </a:t>
            </a:r>
            <a:r>
              <a:rPr lang="en-US" dirty="0">
                <a:solidFill>
                  <a:srgbClr val="7030A0"/>
                </a:solidFill>
              </a:rPr>
              <a:t>test statistic </a:t>
            </a:r>
            <a:r>
              <a:rPr lang="en-US" dirty="0"/>
              <a:t>or </a:t>
            </a:r>
            <a:r>
              <a:rPr lang="en-US" dirty="0">
                <a:solidFill>
                  <a:srgbClr val="7030A0"/>
                </a:solidFill>
              </a:rPr>
              <a:t>p-value </a:t>
            </a:r>
            <a:r>
              <a:rPr lang="en-US" dirty="0"/>
              <a:t>calculated in 3) </a:t>
            </a:r>
          </a:p>
          <a:p>
            <a:pPr marL="971550" lvl="1" indent="-514350">
              <a:buFont typeface="+mj-lt"/>
              <a:buAutoNum type="arabicPeriod"/>
            </a:pPr>
            <a:r>
              <a:rPr lang="en-US" dirty="0"/>
              <a:t>Draw a conclusion and interpret substantively. </a:t>
            </a:r>
          </a:p>
          <a:p>
            <a:endParaRPr lang="en-US" dirty="0"/>
          </a:p>
        </p:txBody>
      </p:sp>
      <p:sp>
        <p:nvSpPr>
          <p:cNvPr id="3" name="Title 2"/>
          <p:cNvSpPr>
            <a:spLocks noGrp="1"/>
          </p:cNvSpPr>
          <p:nvPr>
            <p:ph type="title"/>
          </p:nvPr>
        </p:nvSpPr>
        <p:spPr/>
        <p:txBody>
          <a:bodyPr/>
          <a:lstStyle/>
          <a:p>
            <a:r>
              <a:rPr lang="en-US" dirty="0"/>
              <a:t>Hypothesis testing</a:t>
            </a:r>
          </a:p>
        </p:txBody>
      </p:sp>
    </p:spTree>
    <p:extLst>
      <p:ext uri="{BB962C8B-B14F-4D97-AF65-F5344CB8AC3E}">
        <p14:creationId xmlns:p14="http://schemas.microsoft.com/office/powerpoint/2010/main" val="28489188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7" name="Rectangle 3"/>
          <p:cNvSpPr>
            <a:spLocks noGrp="1" noChangeArrowheads="1"/>
          </p:cNvSpPr>
          <p:nvPr>
            <p:ph idx="1"/>
          </p:nvPr>
        </p:nvSpPr>
        <p:spPr>
          <a:noFill/>
        </p:spPr>
        <p:txBody>
          <a:bodyPr>
            <a:noAutofit/>
          </a:bodyPr>
          <a:lstStyle/>
          <a:p>
            <a:pPr marL="571500" indent="-571500">
              <a:lnSpc>
                <a:spcPct val="110000"/>
              </a:lnSpc>
              <a:spcBef>
                <a:spcPct val="0"/>
              </a:spcBef>
              <a:buClr>
                <a:srgbClr val="FF0000"/>
              </a:buClr>
              <a:buFont typeface="Wingdings" panose="05000000000000000000" pitchFamily="2" charset="2"/>
              <a:buChar char="v"/>
            </a:pPr>
            <a:r>
              <a:rPr lang="en-US" sz="3600" dirty="0">
                <a:solidFill>
                  <a:schemeClr val="hlink"/>
                </a:solidFill>
              </a:rPr>
              <a:t>Test Statistic:</a:t>
            </a:r>
            <a:r>
              <a:rPr lang="en-US" dirty="0"/>
              <a:t>  </a:t>
            </a:r>
          </a:p>
          <a:p>
            <a:pPr marL="571500" indent="-571500">
              <a:lnSpc>
                <a:spcPct val="110000"/>
              </a:lnSpc>
              <a:spcBef>
                <a:spcPct val="0"/>
              </a:spcBef>
              <a:buFontTx/>
              <a:buNone/>
            </a:pPr>
            <a:r>
              <a:rPr lang="en-US" dirty="0"/>
              <a:t>  	is a sample statistic or value based on sample data.</a:t>
            </a:r>
          </a:p>
          <a:p>
            <a:pPr>
              <a:lnSpc>
                <a:spcPct val="110000"/>
              </a:lnSpc>
              <a:spcBef>
                <a:spcPct val="0"/>
              </a:spcBef>
              <a:buFontTx/>
              <a:buNone/>
            </a:pPr>
            <a:r>
              <a:rPr lang="en-US" dirty="0"/>
              <a:t>  </a:t>
            </a:r>
            <a:endParaRPr lang="el-GR" dirty="0">
              <a:solidFill>
                <a:srgbClr val="002060"/>
              </a:solidFill>
            </a:endParaRPr>
          </a:p>
          <a:p>
            <a:pPr>
              <a:lnSpc>
                <a:spcPct val="110000"/>
              </a:lnSpc>
              <a:spcBef>
                <a:spcPct val="0"/>
              </a:spcBef>
              <a:buFontTx/>
              <a:buNone/>
            </a:pPr>
            <a:r>
              <a:rPr lang="en-US" dirty="0">
                <a:solidFill>
                  <a:srgbClr val="002060"/>
                </a:solidFill>
              </a:rPr>
              <a:t>	Example:</a:t>
            </a:r>
          </a:p>
        </p:txBody>
      </p:sp>
      <p:sp>
        <p:nvSpPr>
          <p:cNvPr id="43010" name="Rectangle 2"/>
          <p:cNvSpPr>
            <a:spLocks noGrp="1" noChangeArrowheads="1"/>
          </p:cNvSpPr>
          <p:nvPr>
            <p:ph type="title"/>
          </p:nvPr>
        </p:nvSpPr>
        <p:spPr>
          <a:noFill/>
        </p:spPr>
        <p:txBody>
          <a:bodyPr/>
          <a:lstStyle/>
          <a:p>
            <a:r>
              <a:rPr lang="en-US" dirty="0"/>
              <a:t>Test statistic - Definition</a:t>
            </a:r>
          </a:p>
        </p:txBody>
      </p:sp>
      <p:sp>
        <p:nvSpPr>
          <p:cNvPr id="36869" name="Rectangle 5"/>
          <p:cNvSpPr>
            <a:spLocks noChangeArrowheads="1"/>
          </p:cNvSpPr>
          <p:nvPr/>
        </p:nvSpPr>
        <p:spPr bwMode="auto">
          <a:xfrm>
            <a:off x="4298950" y="4221088"/>
            <a:ext cx="1352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grpSp>
        <p:nvGrpSpPr>
          <p:cNvPr id="22" name="Group 21"/>
          <p:cNvGrpSpPr/>
          <p:nvPr/>
        </p:nvGrpSpPr>
        <p:grpSpPr>
          <a:xfrm>
            <a:off x="3209055" y="3424857"/>
            <a:ext cx="2439987" cy="1344613"/>
            <a:chOff x="3325813" y="4221088"/>
            <a:chExt cx="2439987" cy="1344613"/>
          </a:xfrm>
        </p:grpSpPr>
        <p:sp>
          <p:nvSpPr>
            <p:cNvPr id="23" name="Rectangle 4"/>
            <p:cNvSpPr>
              <a:spLocks noChangeArrowheads="1"/>
            </p:cNvSpPr>
            <p:nvPr/>
          </p:nvSpPr>
          <p:spPr bwMode="auto">
            <a:xfrm>
              <a:off x="3325813" y="4481438"/>
              <a:ext cx="823912"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24" name="Rectangle 5"/>
            <p:cNvSpPr>
              <a:spLocks noChangeArrowheads="1"/>
            </p:cNvSpPr>
            <p:nvPr/>
          </p:nvSpPr>
          <p:spPr bwMode="auto">
            <a:xfrm>
              <a:off x="4298950" y="4221088"/>
              <a:ext cx="1352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25" name="Rectangle 6"/>
            <p:cNvSpPr>
              <a:spLocks noChangeArrowheads="1"/>
            </p:cNvSpPr>
            <p:nvPr/>
          </p:nvSpPr>
          <p:spPr bwMode="auto">
            <a:xfrm>
              <a:off x="4256088" y="4956101"/>
              <a:ext cx="836612"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26" name="Rectangle 7"/>
            <p:cNvSpPr>
              <a:spLocks noChangeArrowheads="1"/>
            </p:cNvSpPr>
            <p:nvPr/>
          </p:nvSpPr>
          <p:spPr bwMode="auto">
            <a:xfrm>
              <a:off x="3325813" y="4481438"/>
              <a:ext cx="823912"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pPr>
              <a:r>
                <a:rPr lang="en-US" sz="4400" b="1" i="1" dirty="0"/>
                <a:t>z</a:t>
              </a:r>
              <a:r>
                <a:rPr lang="en-US" sz="4400" b="1" dirty="0">
                  <a:latin typeface="Arial" panose="020B0604020202020204" pitchFamily="34" charset="0"/>
                </a:rPr>
                <a:t> </a:t>
              </a:r>
              <a:r>
                <a:rPr lang="en-US" sz="3600" b="1" dirty="0">
                  <a:latin typeface="Arial" panose="020B0604020202020204" pitchFamily="34" charset="0"/>
                </a:rPr>
                <a:t>=</a:t>
              </a:r>
            </a:p>
          </p:txBody>
        </p:sp>
        <p:sp>
          <p:nvSpPr>
            <p:cNvPr id="27" name="Rectangle 8"/>
            <p:cNvSpPr>
              <a:spLocks noChangeArrowheads="1"/>
            </p:cNvSpPr>
            <p:nvPr/>
          </p:nvSpPr>
          <p:spPr bwMode="auto">
            <a:xfrm>
              <a:off x="4298950" y="4221088"/>
              <a:ext cx="14668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pPr>
              <a:r>
                <a:rPr lang="en-US" sz="4000" b="1" i="1" dirty="0"/>
                <a:t>x</a:t>
              </a:r>
              <a:r>
                <a:rPr lang="en-US" sz="4000" b="1" dirty="0">
                  <a:latin typeface="Arial" panose="020B0604020202020204" pitchFamily="34" charset="0"/>
                </a:rPr>
                <a:t> </a:t>
              </a:r>
              <a:r>
                <a:rPr lang="en-US" sz="4000" dirty="0">
                  <a:latin typeface="Arial" panose="020B0604020202020204" pitchFamily="34" charset="0"/>
                </a:rPr>
                <a:t>–</a:t>
              </a:r>
              <a:r>
                <a:rPr lang="en-US" sz="4000" b="1" dirty="0">
                  <a:latin typeface="Arial" panose="020B0604020202020204" pitchFamily="34" charset="0"/>
                </a:rPr>
                <a:t> </a:t>
              </a:r>
              <a:r>
                <a:rPr lang="en-US" sz="4000" b="1" i="1" dirty="0"/>
                <a:t>µ</a:t>
              </a:r>
              <a:r>
                <a:rPr lang="en-US" sz="4000" b="1" i="1" baseline="-25000" dirty="0"/>
                <a:t>x</a:t>
              </a:r>
            </a:p>
          </p:txBody>
        </p:sp>
        <p:sp>
          <p:nvSpPr>
            <p:cNvPr id="28" name="Line 9"/>
            <p:cNvSpPr>
              <a:spLocks noChangeShapeType="1"/>
            </p:cNvSpPr>
            <p:nvPr/>
          </p:nvSpPr>
          <p:spPr bwMode="auto">
            <a:xfrm>
              <a:off x="4240213" y="4946576"/>
              <a:ext cx="1495425" cy="635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Rectangle 10"/>
            <p:cNvSpPr>
              <a:spLocks noChangeArrowheads="1"/>
            </p:cNvSpPr>
            <p:nvPr/>
          </p:nvSpPr>
          <p:spPr bwMode="auto">
            <a:xfrm>
              <a:off x="4256088" y="4956101"/>
              <a:ext cx="836612"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pPr>
              <a:r>
                <a:rPr lang="en-US" sz="2800" b="1" i="1">
                  <a:latin typeface="Symbol" panose="05050102010706020507" pitchFamily="18" charset="2"/>
                </a:rPr>
                <a:t>s </a:t>
              </a:r>
              <a:r>
                <a:rPr lang="en-US" sz="3200" b="1" i="1">
                  <a:latin typeface="Symbol" panose="05050102010706020507" pitchFamily="18" charset="2"/>
                </a:rPr>
                <a:t>/ </a:t>
              </a:r>
            </a:p>
          </p:txBody>
        </p:sp>
        <p:grpSp>
          <p:nvGrpSpPr>
            <p:cNvPr id="30" name="Group 11"/>
            <p:cNvGrpSpPr>
              <a:grpSpLocks/>
            </p:cNvGrpSpPr>
            <p:nvPr/>
          </p:nvGrpSpPr>
          <p:grpSpPr bwMode="auto">
            <a:xfrm>
              <a:off x="4843463" y="5105326"/>
              <a:ext cx="677862" cy="407987"/>
              <a:chOff x="3051" y="3429"/>
              <a:chExt cx="427" cy="257"/>
            </a:xfrm>
          </p:grpSpPr>
          <p:sp>
            <p:nvSpPr>
              <p:cNvPr id="34" name="Line 12"/>
              <p:cNvSpPr>
                <a:spLocks noChangeShapeType="1"/>
              </p:cNvSpPr>
              <p:nvPr/>
            </p:nvSpPr>
            <p:spPr bwMode="auto">
              <a:xfrm flipV="1">
                <a:off x="3051" y="3500"/>
                <a:ext cx="70" cy="58"/>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Line 13"/>
              <p:cNvSpPr>
                <a:spLocks noChangeShapeType="1"/>
              </p:cNvSpPr>
              <p:nvPr/>
            </p:nvSpPr>
            <p:spPr bwMode="auto">
              <a:xfrm>
                <a:off x="3124" y="3508"/>
                <a:ext cx="52" cy="171"/>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Line 14"/>
              <p:cNvSpPr>
                <a:spLocks noChangeShapeType="1"/>
              </p:cNvSpPr>
              <p:nvPr/>
            </p:nvSpPr>
            <p:spPr bwMode="auto">
              <a:xfrm flipV="1">
                <a:off x="3181" y="3429"/>
                <a:ext cx="42" cy="257"/>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 name="Line 15"/>
              <p:cNvSpPr>
                <a:spLocks noChangeShapeType="1"/>
              </p:cNvSpPr>
              <p:nvPr/>
            </p:nvSpPr>
            <p:spPr bwMode="auto">
              <a:xfrm flipV="1">
                <a:off x="3225" y="3432"/>
                <a:ext cx="253" cy="1"/>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1" name="Rectangle 16"/>
            <p:cNvSpPr>
              <a:spLocks noChangeArrowheads="1"/>
            </p:cNvSpPr>
            <p:nvPr/>
          </p:nvSpPr>
          <p:spPr bwMode="auto">
            <a:xfrm>
              <a:off x="5113338" y="5089451"/>
              <a:ext cx="6254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pPr>
              <a:r>
                <a:rPr lang="en-US" sz="2800" b="1" i="1"/>
                <a:t>n</a:t>
              </a:r>
            </a:p>
          </p:txBody>
        </p:sp>
        <p:sp>
          <p:nvSpPr>
            <p:cNvPr id="32" name="Line 17"/>
            <p:cNvSpPr>
              <a:spLocks noChangeShapeType="1"/>
            </p:cNvSpPr>
            <p:nvPr/>
          </p:nvSpPr>
          <p:spPr bwMode="auto">
            <a:xfrm flipV="1">
              <a:off x="5508625" y="4597326"/>
              <a:ext cx="179388" cy="1587"/>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Line 18"/>
            <p:cNvSpPr>
              <a:spLocks noChangeShapeType="1"/>
            </p:cNvSpPr>
            <p:nvPr/>
          </p:nvSpPr>
          <p:spPr bwMode="auto">
            <a:xfrm>
              <a:off x="4411663" y="4384601"/>
              <a:ext cx="209550"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 name="Oval 5"/>
          <p:cNvSpPr/>
          <p:nvPr/>
        </p:nvSpPr>
        <p:spPr>
          <a:xfrm>
            <a:off x="4032967" y="4197841"/>
            <a:ext cx="1835177" cy="64135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H="1">
            <a:off x="6156176" y="4513088"/>
            <a:ext cx="720080" cy="0"/>
          </a:xfrm>
          <a:prstGeom prst="straightConnector1">
            <a:avLst/>
          </a:prstGeom>
          <a:ln w="28575">
            <a:prstDash val="dash"/>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948264" y="4180076"/>
            <a:ext cx="1797223" cy="646331"/>
          </a:xfrm>
          <a:prstGeom prst="rect">
            <a:avLst/>
          </a:prstGeom>
          <a:noFill/>
        </p:spPr>
        <p:txBody>
          <a:bodyPr wrap="none" rtlCol="0">
            <a:spAutoFit/>
          </a:bodyPr>
          <a:lstStyle/>
          <a:p>
            <a:r>
              <a:rPr lang="en-US" dirty="0"/>
              <a:t>Standard Error of</a:t>
            </a:r>
          </a:p>
          <a:p>
            <a:r>
              <a:rPr lang="en-US" dirty="0"/>
              <a:t>the Mean (SEM)</a:t>
            </a:r>
          </a:p>
        </p:txBody>
      </p:sp>
    </p:spTree>
    <p:extLst>
      <p:ext uri="{BB962C8B-B14F-4D97-AF65-F5344CB8AC3E}">
        <p14:creationId xmlns:p14="http://schemas.microsoft.com/office/powerpoint/2010/main" val="6603045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457200" y="2701135"/>
          <a:ext cx="8064898" cy="3752201"/>
        </p:xfrm>
        <a:graphic>
          <a:graphicData uri="http://schemas.openxmlformats.org/drawingml/2006/table">
            <a:tbl>
              <a:tblPr firstRow="1" bandRow="1">
                <a:tableStyleId>{5C22544A-7EE6-4342-B048-85BDC9FD1C3A}</a:tableStyleId>
              </a:tblPr>
              <a:tblGrid>
                <a:gridCol w="1738536">
                  <a:extLst>
                    <a:ext uri="{9D8B030D-6E8A-4147-A177-3AD203B41FA5}">
                      <a16:colId xmlns:a16="http://schemas.microsoft.com/office/drawing/2014/main" val="20000"/>
                    </a:ext>
                  </a:extLst>
                </a:gridCol>
                <a:gridCol w="1728192">
                  <a:extLst>
                    <a:ext uri="{9D8B030D-6E8A-4147-A177-3AD203B41FA5}">
                      <a16:colId xmlns:a16="http://schemas.microsoft.com/office/drawing/2014/main" val="20001"/>
                    </a:ext>
                  </a:extLst>
                </a:gridCol>
                <a:gridCol w="2581945">
                  <a:extLst>
                    <a:ext uri="{9D8B030D-6E8A-4147-A177-3AD203B41FA5}">
                      <a16:colId xmlns:a16="http://schemas.microsoft.com/office/drawing/2014/main" val="20002"/>
                    </a:ext>
                  </a:extLst>
                </a:gridCol>
                <a:gridCol w="2016225">
                  <a:extLst>
                    <a:ext uri="{9D8B030D-6E8A-4147-A177-3AD203B41FA5}">
                      <a16:colId xmlns:a16="http://schemas.microsoft.com/office/drawing/2014/main" val="20003"/>
                    </a:ext>
                  </a:extLst>
                </a:gridCol>
              </a:tblGrid>
              <a:tr h="642011">
                <a:tc rowSpan="2">
                  <a:txBody>
                    <a:bodyPr/>
                    <a:lstStyle/>
                    <a:p>
                      <a:pPr algn="ctr"/>
                      <a:r>
                        <a:rPr lang="en-US" sz="2400" b="0" dirty="0">
                          <a:solidFill>
                            <a:schemeClr val="tx1"/>
                          </a:solidFill>
                        </a:rPr>
                        <a:t>Level of Confidence (1 - </a:t>
                      </a:r>
                      <a:r>
                        <a:rPr lang="el-GR" sz="2400" b="0" dirty="0">
                          <a:solidFill>
                            <a:schemeClr val="tx1"/>
                          </a:solidFill>
                        </a:rPr>
                        <a:t>α)</a:t>
                      </a:r>
                      <a:endParaRPr lang="en-US" sz="2400" b="0" dirty="0">
                        <a:solidFill>
                          <a:schemeClr val="tx1"/>
                        </a:solidFill>
                      </a:endParaRPr>
                    </a:p>
                  </a:txBody>
                  <a:tcPr/>
                </a:tc>
                <a:tc rowSpan="2">
                  <a:txBody>
                    <a:bodyPr/>
                    <a:lstStyle/>
                    <a:p>
                      <a:pPr algn="ctr"/>
                      <a:r>
                        <a:rPr lang="en-US" sz="2400" b="0" dirty="0">
                          <a:solidFill>
                            <a:schemeClr val="tx1"/>
                          </a:solidFill>
                        </a:rPr>
                        <a:t>Significance level (</a:t>
                      </a:r>
                      <a:r>
                        <a:rPr lang="el-GR" sz="2400" b="0" dirty="0">
                          <a:solidFill>
                            <a:schemeClr val="tx1"/>
                          </a:solidFill>
                        </a:rPr>
                        <a:t>α)</a:t>
                      </a:r>
                      <a:endParaRPr lang="en-US" sz="2400" b="0" dirty="0">
                        <a:solidFill>
                          <a:schemeClr val="tx1"/>
                        </a:solidFill>
                      </a:endParaRPr>
                    </a:p>
                  </a:txBody>
                  <a:tcPr/>
                </a:tc>
                <a:tc gridSpan="2">
                  <a:txBody>
                    <a:bodyPr/>
                    <a:lstStyle/>
                    <a:p>
                      <a:pPr algn="ctr"/>
                      <a:endParaRPr lang="en-US" sz="2400" b="0" dirty="0">
                        <a:solidFill>
                          <a:schemeClr val="tx1"/>
                        </a:solidFill>
                      </a:endParaRPr>
                    </a:p>
                  </a:txBody>
                  <a:tcPr/>
                </a:tc>
                <a:tc hMerge="1">
                  <a:txBody>
                    <a:bodyPr/>
                    <a:lstStyle/>
                    <a:p>
                      <a:pPr algn="ctr"/>
                      <a:endParaRPr lang="en-US" sz="2400" b="0" dirty="0">
                        <a:solidFill>
                          <a:schemeClr val="tx1"/>
                        </a:solidFill>
                      </a:endParaRPr>
                    </a:p>
                  </a:txBody>
                  <a:tcPr/>
                </a:tc>
                <a:extLst>
                  <a:ext uri="{0D108BD9-81ED-4DB2-BD59-A6C34878D82A}">
                    <a16:rowId xmlns:a16="http://schemas.microsoft.com/office/drawing/2014/main" val="10000"/>
                  </a:ext>
                </a:extLst>
              </a:tr>
              <a:tr h="1027218">
                <a:tc vMerge="1">
                  <a:txBody>
                    <a:bodyPr/>
                    <a:lstStyle/>
                    <a:p>
                      <a:endParaRPr lang="en-US" dirty="0"/>
                    </a:p>
                  </a:txBody>
                  <a:tcPr/>
                </a:tc>
                <a:tc vMerge="1">
                  <a:txBody>
                    <a:bodyPr/>
                    <a:lstStyle/>
                    <a:p>
                      <a:pPr algn="ctr"/>
                      <a:endParaRPr lang="en-US"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a:t>One</a:t>
                      </a:r>
                      <a:r>
                        <a:rPr lang="en-US" b="1" baseline="0" dirty="0"/>
                        <a:t> - Tailed</a:t>
                      </a:r>
                      <a:endParaRPr lang="en-US" b="1" dirty="0"/>
                    </a:p>
                    <a:p>
                      <a:pPr algn="ctr"/>
                      <a:endParaRPr lang="en-US" b="1" dirty="0"/>
                    </a:p>
                  </a:txBody>
                  <a:tcPr/>
                </a:tc>
                <a:tc>
                  <a:txBody>
                    <a:bodyPr/>
                    <a:lstStyle/>
                    <a:p>
                      <a:pPr algn="ctr"/>
                      <a:r>
                        <a:rPr lang="en-US" b="1" dirty="0"/>
                        <a:t>Two - Tailed</a:t>
                      </a:r>
                    </a:p>
                  </a:txBody>
                  <a:tcPr/>
                </a:tc>
                <a:extLst>
                  <a:ext uri="{0D108BD9-81ED-4DB2-BD59-A6C34878D82A}">
                    <a16:rowId xmlns:a16="http://schemas.microsoft.com/office/drawing/2014/main" val="10001"/>
                  </a:ext>
                </a:extLst>
              </a:tr>
              <a:tr h="520743">
                <a:tc>
                  <a:txBody>
                    <a:bodyPr/>
                    <a:lstStyle/>
                    <a:p>
                      <a:pPr algn="ctr"/>
                      <a:r>
                        <a:rPr lang="el-GR" dirty="0"/>
                        <a:t>90%</a:t>
                      </a:r>
                      <a:endParaRPr lang="en-US" dirty="0"/>
                    </a:p>
                  </a:txBody>
                  <a:tcPr/>
                </a:tc>
                <a:tc>
                  <a:txBody>
                    <a:bodyPr/>
                    <a:lstStyle/>
                    <a:p>
                      <a:pPr algn="ctr"/>
                      <a:r>
                        <a:rPr lang="el-GR" dirty="0"/>
                        <a:t>0.10</a:t>
                      </a:r>
                      <a:endParaRPr lang="en-US" dirty="0"/>
                    </a:p>
                  </a:txBody>
                  <a:tcPr/>
                </a:tc>
                <a:tc>
                  <a:txBody>
                    <a:bodyPr/>
                    <a:lstStyle/>
                    <a:p>
                      <a:pPr algn="ctr"/>
                      <a:r>
                        <a:rPr lang="en-US" dirty="0"/>
                        <a:t>+1.282 or -1.282</a:t>
                      </a:r>
                    </a:p>
                  </a:txBody>
                  <a:tcPr/>
                </a:tc>
                <a:tc>
                  <a:txBody>
                    <a:bodyPr/>
                    <a:lstStyle/>
                    <a:p>
                      <a:pPr algn="ctr"/>
                      <a:r>
                        <a:rPr lang="en-US" dirty="0"/>
                        <a:t>+/-</a:t>
                      </a:r>
                      <a:r>
                        <a:rPr lang="en-US" baseline="0" dirty="0"/>
                        <a:t> 1.645</a:t>
                      </a:r>
                      <a:endParaRPr lang="en-US" dirty="0"/>
                    </a:p>
                  </a:txBody>
                  <a:tcPr/>
                </a:tc>
                <a:extLst>
                  <a:ext uri="{0D108BD9-81ED-4DB2-BD59-A6C34878D82A}">
                    <a16:rowId xmlns:a16="http://schemas.microsoft.com/office/drawing/2014/main" val="10002"/>
                  </a:ext>
                </a:extLst>
              </a:tr>
              <a:tr h="520743">
                <a:tc>
                  <a:txBody>
                    <a:bodyPr/>
                    <a:lstStyle/>
                    <a:p>
                      <a:pPr algn="ctr"/>
                      <a:r>
                        <a:rPr lang="el-GR" dirty="0"/>
                        <a:t>95%</a:t>
                      </a:r>
                      <a:endParaRPr lang="en-US" dirty="0"/>
                    </a:p>
                  </a:txBody>
                  <a:tcPr/>
                </a:tc>
                <a:tc>
                  <a:txBody>
                    <a:bodyPr/>
                    <a:lstStyle/>
                    <a:p>
                      <a:pPr algn="ctr"/>
                      <a:r>
                        <a:rPr lang="el-GR" dirty="0"/>
                        <a:t>0.05</a:t>
                      </a:r>
                      <a:endParaRPr lang="en-US" dirty="0"/>
                    </a:p>
                  </a:txBody>
                  <a:tcPr/>
                </a:tc>
                <a:tc>
                  <a:txBody>
                    <a:bodyPr/>
                    <a:lstStyle/>
                    <a:p>
                      <a:pPr algn="ctr"/>
                      <a:r>
                        <a:rPr lang="el-GR" dirty="0"/>
                        <a:t>+1.64</a:t>
                      </a:r>
                      <a:r>
                        <a:rPr lang="en-US" dirty="0"/>
                        <a:t>5</a:t>
                      </a:r>
                      <a:r>
                        <a:rPr lang="el-GR" dirty="0"/>
                        <a:t> </a:t>
                      </a:r>
                      <a:r>
                        <a:rPr lang="en-US" dirty="0"/>
                        <a:t>or</a:t>
                      </a:r>
                      <a:r>
                        <a:rPr lang="en-US" baseline="0" dirty="0"/>
                        <a:t> -1.645</a:t>
                      </a:r>
                      <a:endParaRPr lang="en-US" dirty="0"/>
                    </a:p>
                  </a:txBody>
                  <a:tcPr/>
                </a:tc>
                <a:tc>
                  <a:txBody>
                    <a:bodyPr/>
                    <a:lstStyle/>
                    <a:p>
                      <a:pPr algn="ctr"/>
                      <a:r>
                        <a:rPr lang="en-US" dirty="0"/>
                        <a:t>+/-</a:t>
                      </a:r>
                      <a:r>
                        <a:rPr lang="en-US" baseline="0" dirty="0"/>
                        <a:t> 1.960</a:t>
                      </a:r>
                      <a:endParaRPr lang="en-US" dirty="0"/>
                    </a:p>
                  </a:txBody>
                  <a:tcPr/>
                </a:tc>
                <a:extLst>
                  <a:ext uri="{0D108BD9-81ED-4DB2-BD59-A6C34878D82A}">
                    <a16:rowId xmlns:a16="http://schemas.microsoft.com/office/drawing/2014/main" val="10003"/>
                  </a:ext>
                </a:extLst>
              </a:tr>
              <a:tr h="520743">
                <a:tc>
                  <a:txBody>
                    <a:bodyPr/>
                    <a:lstStyle/>
                    <a:p>
                      <a:pPr algn="ctr"/>
                      <a:r>
                        <a:rPr lang="el-GR" dirty="0"/>
                        <a:t>99%</a:t>
                      </a:r>
                      <a:endParaRPr lang="en-US" dirty="0"/>
                    </a:p>
                  </a:txBody>
                  <a:tcPr/>
                </a:tc>
                <a:tc>
                  <a:txBody>
                    <a:bodyPr/>
                    <a:lstStyle/>
                    <a:p>
                      <a:pPr algn="ctr"/>
                      <a:r>
                        <a:rPr lang="el-GR" dirty="0"/>
                        <a:t>0.01</a:t>
                      </a:r>
                      <a:endParaRPr lang="en-US" dirty="0"/>
                    </a:p>
                  </a:txBody>
                  <a:tcPr/>
                </a:tc>
                <a:tc>
                  <a:txBody>
                    <a:bodyPr/>
                    <a:lstStyle/>
                    <a:p>
                      <a:pPr algn="ctr"/>
                      <a:r>
                        <a:rPr lang="en-US" dirty="0"/>
                        <a:t>+2.326 or</a:t>
                      </a:r>
                      <a:r>
                        <a:rPr lang="en-US" baseline="0" dirty="0"/>
                        <a:t> -2.326</a:t>
                      </a:r>
                      <a:endParaRPr lang="en-US" dirty="0"/>
                    </a:p>
                  </a:txBody>
                  <a:tcPr/>
                </a:tc>
                <a:tc>
                  <a:txBody>
                    <a:bodyPr/>
                    <a:lstStyle/>
                    <a:p>
                      <a:pPr algn="ctr"/>
                      <a:r>
                        <a:rPr lang="en-US" dirty="0"/>
                        <a:t>+/- 2.576</a:t>
                      </a:r>
                    </a:p>
                  </a:txBody>
                  <a:tcPr/>
                </a:tc>
                <a:extLst>
                  <a:ext uri="{0D108BD9-81ED-4DB2-BD59-A6C34878D82A}">
                    <a16:rowId xmlns:a16="http://schemas.microsoft.com/office/drawing/2014/main" val="10004"/>
                  </a:ext>
                </a:extLst>
              </a:tr>
              <a:tr h="520743">
                <a:tc>
                  <a:txBody>
                    <a:bodyPr/>
                    <a:lstStyle/>
                    <a:p>
                      <a:pPr algn="ctr"/>
                      <a:r>
                        <a:rPr lang="el-GR" dirty="0"/>
                        <a:t>99.9%</a:t>
                      </a:r>
                      <a:endParaRPr lang="en-US" dirty="0"/>
                    </a:p>
                  </a:txBody>
                  <a:tcPr/>
                </a:tc>
                <a:tc>
                  <a:txBody>
                    <a:bodyPr/>
                    <a:lstStyle/>
                    <a:p>
                      <a:pPr algn="ctr"/>
                      <a:r>
                        <a:rPr lang="el-GR" dirty="0"/>
                        <a:t>0.001</a:t>
                      </a:r>
                      <a:endParaRPr lang="en-US" dirty="0"/>
                    </a:p>
                  </a:txBody>
                  <a:tcPr/>
                </a:tc>
                <a:tc>
                  <a:txBody>
                    <a:bodyPr/>
                    <a:lstStyle/>
                    <a:p>
                      <a:pPr algn="ctr"/>
                      <a:r>
                        <a:rPr lang="en-US" dirty="0"/>
                        <a:t>+3.090 or – 3.090</a:t>
                      </a:r>
                    </a:p>
                  </a:txBody>
                  <a:tcPr/>
                </a:tc>
                <a:tc>
                  <a:txBody>
                    <a:bodyPr/>
                    <a:lstStyle/>
                    <a:p>
                      <a:pPr algn="ctr"/>
                      <a:r>
                        <a:rPr lang="en-US" dirty="0"/>
                        <a:t>+/- 3.291</a:t>
                      </a:r>
                    </a:p>
                  </a:txBody>
                  <a:tcPr/>
                </a:tc>
                <a:extLst>
                  <a:ext uri="{0D108BD9-81ED-4DB2-BD59-A6C34878D82A}">
                    <a16:rowId xmlns:a16="http://schemas.microsoft.com/office/drawing/2014/main" val="10005"/>
                  </a:ext>
                </a:extLst>
              </a:tr>
            </a:tbl>
          </a:graphicData>
        </a:graphic>
      </p:graphicFrame>
      <p:sp>
        <p:nvSpPr>
          <p:cNvPr id="7" name="Title 2"/>
          <p:cNvSpPr txBox="1">
            <a:spLocks/>
          </p:cNvSpPr>
          <p:nvPr/>
        </p:nvSpPr>
        <p:spPr>
          <a:xfrm>
            <a:off x="457200" y="346646"/>
            <a:ext cx="8219256" cy="92211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a:solidFill>
                  <a:srgbClr val="002060"/>
                </a:solidFill>
                <a:latin typeface="+mj-lt"/>
                <a:ea typeface="+mj-ea"/>
                <a:cs typeface="+mj-cs"/>
              </a:defRPr>
            </a:lvl1pPr>
          </a:lstStyle>
          <a:p>
            <a:r>
              <a:rPr lang="en-US" dirty="0"/>
              <a:t>Error levels </a:t>
            </a:r>
            <a:r>
              <a:rPr lang="el-GR" dirty="0"/>
              <a:t>&amp; </a:t>
            </a:r>
            <a:r>
              <a:rPr lang="en-US" dirty="0"/>
              <a:t>Critical values</a:t>
            </a:r>
          </a:p>
        </p:txBody>
      </p:sp>
      <p:sp>
        <p:nvSpPr>
          <p:cNvPr id="8" name="TextBox 7"/>
          <p:cNvSpPr txBox="1"/>
          <p:nvPr/>
        </p:nvSpPr>
        <p:spPr>
          <a:xfrm>
            <a:off x="2123728" y="1556792"/>
            <a:ext cx="1943545" cy="523220"/>
          </a:xfrm>
          <a:prstGeom prst="rect">
            <a:avLst/>
          </a:prstGeom>
          <a:noFill/>
        </p:spPr>
        <p:txBody>
          <a:bodyPr wrap="none" rtlCol="0">
            <a:spAutoFit/>
          </a:bodyPr>
          <a:lstStyle/>
          <a:p>
            <a:r>
              <a:rPr lang="en-US" sz="2800" dirty="0"/>
              <a:t>Type I error </a:t>
            </a:r>
            <a:endParaRPr lang="el-GR" sz="2800" dirty="0"/>
          </a:p>
        </p:txBody>
      </p:sp>
      <p:sp>
        <p:nvSpPr>
          <p:cNvPr id="9" name="Down Arrow 8"/>
          <p:cNvSpPr/>
          <p:nvPr/>
        </p:nvSpPr>
        <p:spPr>
          <a:xfrm>
            <a:off x="2987824" y="2132856"/>
            <a:ext cx="216024" cy="4024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6463924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Practical Problem</a:t>
            </a:r>
          </a:p>
        </p:txBody>
      </p:sp>
      <p:sp>
        <p:nvSpPr>
          <p:cNvPr id="5" name="Content Placeholder 4"/>
          <p:cNvSpPr>
            <a:spLocks noGrp="1"/>
          </p:cNvSpPr>
          <p:nvPr>
            <p:ph idx="1"/>
          </p:nvPr>
        </p:nvSpPr>
        <p:spPr/>
        <p:txBody>
          <a:bodyPr>
            <a:normAutofit/>
          </a:bodyPr>
          <a:lstStyle/>
          <a:p>
            <a:r>
              <a:rPr lang="en-US" sz="2800" dirty="0"/>
              <a:t> A SW engineer claims that a given algorithm executes in 20 </a:t>
            </a:r>
            <a:r>
              <a:rPr lang="en-US" sz="2800" dirty="0" err="1"/>
              <a:t>ms.</a:t>
            </a:r>
            <a:r>
              <a:rPr lang="en-US" sz="2800" dirty="0"/>
              <a:t>   </a:t>
            </a:r>
          </a:p>
          <a:p>
            <a:r>
              <a:rPr lang="en-US" sz="2800" dirty="0"/>
              <a:t>An independent laboratory performed tests which resulted in the following data:</a:t>
            </a:r>
          </a:p>
          <a:p>
            <a:pPr marL="0" indent="0" algn="ctr">
              <a:buNone/>
            </a:pPr>
            <a:r>
              <a:rPr lang="en-US" sz="2800" dirty="0"/>
              <a:t>21, 18, 19, 16, 18, 24, 22, 19, 24, 14, 18, 15 </a:t>
            </a:r>
            <a:r>
              <a:rPr lang="en-US" sz="2800" dirty="0">
                <a:solidFill>
                  <a:srgbClr val="0070C0"/>
                </a:solidFill>
              </a:rPr>
              <a:t>(n=12)</a:t>
            </a:r>
          </a:p>
          <a:p>
            <a:r>
              <a:rPr lang="en-US" sz="2800" dirty="0"/>
              <a:t> Assuming the measured data to be normally distributed with a standard deviation of 3 </a:t>
            </a:r>
            <a:r>
              <a:rPr lang="en-US" sz="2800" dirty="0">
                <a:solidFill>
                  <a:srgbClr val="0070C0"/>
                </a:solidFill>
              </a:rPr>
              <a:t>(</a:t>
            </a:r>
            <a:r>
              <a:rPr lang="en-US" sz="2800" dirty="0" err="1">
                <a:solidFill>
                  <a:srgbClr val="0070C0"/>
                </a:solidFill>
              </a:rPr>
              <a:t>sd</a:t>
            </a:r>
            <a:r>
              <a:rPr lang="en-US" sz="2800" dirty="0">
                <a:solidFill>
                  <a:srgbClr val="0070C0"/>
                </a:solidFill>
              </a:rPr>
              <a:t>=3), </a:t>
            </a:r>
            <a:r>
              <a:rPr lang="en-US" sz="2800" dirty="0"/>
              <a:t>carry out a hypothesis test in order to accept or reject the engineer’s claim.</a:t>
            </a:r>
          </a:p>
        </p:txBody>
      </p:sp>
    </p:spTree>
    <p:extLst>
      <p:ext uri="{BB962C8B-B14F-4D97-AF65-F5344CB8AC3E}">
        <p14:creationId xmlns:p14="http://schemas.microsoft.com/office/powerpoint/2010/main" val="29646360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Solution (1/3)</a:t>
            </a:r>
          </a:p>
        </p:txBody>
      </p:sp>
      <p:sp>
        <p:nvSpPr>
          <p:cNvPr id="4" name="Content Placeholder 3"/>
          <p:cNvSpPr>
            <a:spLocks noGrp="1"/>
          </p:cNvSpPr>
          <p:nvPr>
            <p:ph sz="half" idx="1"/>
          </p:nvPr>
        </p:nvSpPr>
        <p:spPr/>
        <p:txBody>
          <a:bodyPr>
            <a:normAutofit/>
          </a:bodyPr>
          <a:lstStyle/>
          <a:p>
            <a:r>
              <a:rPr lang="en-US" dirty="0"/>
              <a:t> For this problem denoting the execution time by X, then </a:t>
            </a:r>
          </a:p>
          <a:p>
            <a:endParaRPr lang="en-US" dirty="0"/>
          </a:p>
          <a:p>
            <a:r>
              <a:rPr lang="en-US" dirty="0"/>
              <a:t>and it is required to test</a:t>
            </a:r>
          </a:p>
          <a:p>
            <a:endParaRPr lang="en-US" dirty="0"/>
          </a:p>
          <a:p>
            <a:endParaRPr lang="en-US" dirty="0"/>
          </a:p>
          <a:p>
            <a:endParaRPr lang="en-US" dirty="0"/>
          </a:p>
          <a:p>
            <a:r>
              <a:rPr lang="en-US" sz="2400" dirty="0"/>
              <a:t>Significance level, </a:t>
            </a:r>
            <a:r>
              <a:rPr lang="el-GR" sz="2400" dirty="0"/>
              <a:t>α</a:t>
            </a:r>
            <a:r>
              <a:rPr lang="en-US" sz="2400" dirty="0"/>
              <a:t> = 0,05 (say)</a:t>
            </a:r>
          </a:p>
          <a:p>
            <a:r>
              <a:rPr lang="en-US" sz="2400" dirty="0"/>
              <a:t>Critical region, z &lt; - 1.645</a:t>
            </a:r>
            <a:endParaRPr lang="el-GR" sz="2400" dirty="0"/>
          </a:p>
          <a:p>
            <a:endParaRPr lang="en-US" dirty="0"/>
          </a:p>
        </p:txBody>
      </p:sp>
      <p:pic>
        <p:nvPicPr>
          <p:cNvPr id="8" name="Content Placeholder 7"/>
          <p:cNvPicPr>
            <a:picLocks noGrp="1" noChangeAspect="1"/>
          </p:cNvPicPr>
          <p:nvPr>
            <p:ph sz="half" idx="2"/>
          </p:nvPr>
        </p:nvPicPr>
        <p:blipFill>
          <a:blip r:embed="rId2"/>
          <a:stretch>
            <a:fillRect/>
          </a:stretch>
        </p:blipFill>
        <p:spPr>
          <a:xfrm>
            <a:off x="4495800" y="1369649"/>
            <a:ext cx="4497573" cy="3384374"/>
          </a:xfrm>
          <a:prstGeom prst="rect">
            <a:avLst/>
          </a:prstGeom>
        </p:spPr>
      </p:pic>
      <p:pic>
        <p:nvPicPr>
          <p:cNvPr id="6" name="Picture 5"/>
          <p:cNvPicPr>
            <a:picLocks noChangeAspect="1"/>
          </p:cNvPicPr>
          <p:nvPr/>
        </p:nvPicPr>
        <p:blipFill>
          <a:blip r:embed="rId3"/>
          <a:stretch>
            <a:fillRect/>
          </a:stretch>
        </p:blipFill>
        <p:spPr>
          <a:xfrm>
            <a:off x="1403648" y="2564904"/>
            <a:ext cx="1872208" cy="686476"/>
          </a:xfrm>
          <a:prstGeom prst="rect">
            <a:avLst/>
          </a:prstGeom>
        </p:spPr>
      </p:pic>
      <p:pic>
        <p:nvPicPr>
          <p:cNvPr id="9" name="Picture 8"/>
          <p:cNvPicPr>
            <a:picLocks noChangeAspect="1"/>
          </p:cNvPicPr>
          <p:nvPr/>
        </p:nvPicPr>
        <p:blipFill>
          <a:blip r:embed="rId4"/>
          <a:stretch>
            <a:fillRect/>
          </a:stretch>
        </p:blipFill>
        <p:spPr>
          <a:xfrm>
            <a:off x="683568" y="3717032"/>
            <a:ext cx="1943570" cy="627611"/>
          </a:xfrm>
          <a:prstGeom prst="rect">
            <a:avLst/>
          </a:prstGeom>
        </p:spPr>
      </p:pic>
      <p:pic>
        <p:nvPicPr>
          <p:cNvPr id="10" name="Picture 9"/>
          <p:cNvPicPr>
            <a:picLocks noChangeAspect="1"/>
          </p:cNvPicPr>
          <p:nvPr/>
        </p:nvPicPr>
        <p:blipFill>
          <a:blip r:embed="rId5"/>
          <a:stretch>
            <a:fillRect/>
          </a:stretch>
        </p:blipFill>
        <p:spPr>
          <a:xfrm>
            <a:off x="769528" y="4437112"/>
            <a:ext cx="1871760" cy="623920"/>
          </a:xfrm>
          <a:prstGeom prst="rect">
            <a:avLst/>
          </a:prstGeom>
        </p:spPr>
      </p:pic>
    </p:spTree>
    <p:extLst>
      <p:ext uri="{BB962C8B-B14F-4D97-AF65-F5344CB8AC3E}">
        <p14:creationId xmlns:p14="http://schemas.microsoft.com/office/powerpoint/2010/main" val="30034809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0" indent="0">
              <a:buNone/>
            </a:pPr>
            <a:r>
              <a:rPr lang="en-US" dirty="0"/>
              <a:t> </a:t>
            </a:r>
          </a:p>
          <a:p>
            <a:r>
              <a:rPr lang="en-US" dirty="0"/>
              <a:t>Now the test statistic is</a:t>
            </a:r>
          </a:p>
          <a:p>
            <a:endParaRPr lang="en-US" dirty="0"/>
          </a:p>
          <a:p>
            <a:endParaRPr lang="en-US" dirty="0"/>
          </a:p>
          <a:p>
            <a:r>
              <a:rPr lang="en-US" dirty="0"/>
              <a:t> Calculation gives </a:t>
            </a:r>
          </a:p>
          <a:p>
            <a:endParaRPr lang="en-US" dirty="0"/>
          </a:p>
          <a:p>
            <a:r>
              <a:rPr lang="en-US" dirty="0"/>
              <a:t>And thus </a:t>
            </a:r>
          </a:p>
        </p:txBody>
      </p:sp>
      <p:sp>
        <p:nvSpPr>
          <p:cNvPr id="2" name="Title 1"/>
          <p:cNvSpPr>
            <a:spLocks noGrp="1"/>
          </p:cNvSpPr>
          <p:nvPr>
            <p:ph type="title"/>
          </p:nvPr>
        </p:nvSpPr>
        <p:spPr/>
        <p:txBody>
          <a:bodyPr/>
          <a:lstStyle/>
          <a:p>
            <a:r>
              <a:rPr lang="en-US" dirty="0"/>
              <a:t>Solution (2/3)</a:t>
            </a:r>
          </a:p>
        </p:txBody>
      </p:sp>
      <p:pic>
        <p:nvPicPr>
          <p:cNvPr id="8" name="Picture 7"/>
          <p:cNvPicPr>
            <a:picLocks noChangeAspect="1"/>
          </p:cNvPicPr>
          <p:nvPr/>
        </p:nvPicPr>
        <p:blipFill>
          <a:blip r:embed="rId2"/>
          <a:stretch>
            <a:fillRect/>
          </a:stretch>
        </p:blipFill>
        <p:spPr>
          <a:xfrm>
            <a:off x="4026594" y="3460435"/>
            <a:ext cx="3569742" cy="1264709"/>
          </a:xfrm>
          <a:prstGeom prst="rect">
            <a:avLst/>
          </a:prstGeom>
        </p:spPr>
      </p:pic>
      <p:pic>
        <p:nvPicPr>
          <p:cNvPr id="9" name="Picture 8"/>
          <p:cNvPicPr>
            <a:picLocks noChangeAspect="1"/>
          </p:cNvPicPr>
          <p:nvPr/>
        </p:nvPicPr>
        <p:blipFill>
          <a:blip r:embed="rId3"/>
          <a:stretch>
            <a:fillRect/>
          </a:stretch>
        </p:blipFill>
        <p:spPr>
          <a:xfrm>
            <a:off x="3231256" y="4798296"/>
            <a:ext cx="3500984" cy="1530370"/>
          </a:xfrm>
          <a:prstGeom prst="rect">
            <a:avLst/>
          </a:prstGeom>
        </p:spPr>
      </p:pic>
      <p:grpSp>
        <p:nvGrpSpPr>
          <p:cNvPr id="10" name="Group 9">
            <a:extLst>
              <a:ext uri="{FF2B5EF4-FFF2-40B4-BE49-F238E27FC236}">
                <a16:creationId xmlns:a16="http://schemas.microsoft.com/office/drawing/2014/main" id="{51E044DD-34A7-472D-B4B1-EE4FFD3BFF19}"/>
              </a:ext>
            </a:extLst>
          </p:cNvPr>
          <p:cNvGrpSpPr/>
          <p:nvPr/>
        </p:nvGrpSpPr>
        <p:grpSpPr>
          <a:xfrm>
            <a:off x="5436096" y="1634440"/>
            <a:ext cx="2439987" cy="1344613"/>
            <a:chOff x="3325813" y="4221088"/>
            <a:chExt cx="2439987" cy="1344613"/>
          </a:xfrm>
        </p:grpSpPr>
        <p:sp>
          <p:nvSpPr>
            <p:cNvPr id="11" name="Rectangle 4">
              <a:extLst>
                <a:ext uri="{FF2B5EF4-FFF2-40B4-BE49-F238E27FC236}">
                  <a16:creationId xmlns:a16="http://schemas.microsoft.com/office/drawing/2014/main" id="{DCC2F484-1673-420F-AD7B-ED97C888A2A1}"/>
                </a:ext>
              </a:extLst>
            </p:cNvPr>
            <p:cNvSpPr>
              <a:spLocks noChangeArrowheads="1"/>
            </p:cNvSpPr>
            <p:nvPr/>
          </p:nvSpPr>
          <p:spPr bwMode="auto">
            <a:xfrm>
              <a:off x="3325813" y="4481438"/>
              <a:ext cx="823912"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12" name="Rectangle 5">
              <a:extLst>
                <a:ext uri="{FF2B5EF4-FFF2-40B4-BE49-F238E27FC236}">
                  <a16:creationId xmlns:a16="http://schemas.microsoft.com/office/drawing/2014/main" id="{3D73A49D-4F15-4437-A9E8-F46B7FD441B8}"/>
                </a:ext>
              </a:extLst>
            </p:cNvPr>
            <p:cNvSpPr>
              <a:spLocks noChangeArrowheads="1"/>
            </p:cNvSpPr>
            <p:nvPr/>
          </p:nvSpPr>
          <p:spPr bwMode="auto">
            <a:xfrm>
              <a:off x="4298950" y="4221088"/>
              <a:ext cx="1352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13" name="Rectangle 6">
              <a:extLst>
                <a:ext uri="{FF2B5EF4-FFF2-40B4-BE49-F238E27FC236}">
                  <a16:creationId xmlns:a16="http://schemas.microsoft.com/office/drawing/2014/main" id="{373FE822-40D9-4F55-BCC2-B6592A461366}"/>
                </a:ext>
              </a:extLst>
            </p:cNvPr>
            <p:cNvSpPr>
              <a:spLocks noChangeArrowheads="1"/>
            </p:cNvSpPr>
            <p:nvPr/>
          </p:nvSpPr>
          <p:spPr bwMode="auto">
            <a:xfrm>
              <a:off x="4256088" y="4956101"/>
              <a:ext cx="836612"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14" name="Rectangle 7">
              <a:extLst>
                <a:ext uri="{FF2B5EF4-FFF2-40B4-BE49-F238E27FC236}">
                  <a16:creationId xmlns:a16="http://schemas.microsoft.com/office/drawing/2014/main" id="{45D0F6D9-0F81-46B8-962D-F49B502C2F5F}"/>
                </a:ext>
              </a:extLst>
            </p:cNvPr>
            <p:cNvSpPr>
              <a:spLocks noChangeArrowheads="1"/>
            </p:cNvSpPr>
            <p:nvPr/>
          </p:nvSpPr>
          <p:spPr bwMode="auto">
            <a:xfrm>
              <a:off x="3325813" y="4481438"/>
              <a:ext cx="823912"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pPr>
              <a:r>
                <a:rPr lang="en-US" sz="4400" b="1" i="1" dirty="0"/>
                <a:t>z</a:t>
              </a:r>
              <a:r>
                <a:rPr lang="en-US" sz="4400" b="1" dirty="0">
                  <a:latin typeface="Arial" panose="020B0604020202020204" pitchFamily="34" charset="0"/>
                </a:rPr>
                <a:t> </a:t>
              </a:r>
              <a:r>
                <a:rPr lang="en-US" sz="3600" b="1" dirty="0">
                  <a:latin typeface="Arial" panose="020B0604020202020204" pitchFamily="34" charset="0"/>
                </a:rPr>
                <a:t>=</a:t>
              </a:r>
            </a:p>
          </p:txBody>
        </p:sp>
        <p:sp>
          <p:nvSpPr>
            <p:cNvPr id="15" name="Rectangle 8">
              <a:extLst>
                <a:ext uri="{FF2B5EF4-FFF2-40B4-BE49-F238E27FC236}">
                  <a16:creationId xmlns:a16="http://schemas.microsoft.com/office/drawing/2014/main" id="{15E4CE60-20D4-4017-A9EA-D61F0566EBCC}"/>
                </a:ext>
              </a:extLst>
            </p:cNvPr>
            <p:cNvSpPr>
              <a:spLocks noChangeArrowheads="1"/>
            </p:cNvSpPr>
            <p:nvPr/>
          </p:nvSpPr>
          <p:spPr bwMode="auto">
            <a:xfrm>
              <a:off x="4298950" y="4221088"/>
              <a:ext cx="14668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pPr>
              <a:r>
                <a:rPr lang="en-US" sz="4000" b="1" i="1" dirty="0"/>
                <a:t>x</a:t>
              </a:r>
              <a:r>
                <a:rPr lang="en-US" sz="4000" b="1" dirty="0">
                  <a:latin typeface="Arial" panose="020B0604020202020204" pitchFamily="34" charset="0"/>
                </a:rPr>
                <a:t> </a:t>
              </a:r>
              <a:r>
                <a:rPr lang="en-US" sz="4000" dirty="0">
                  <a:latin typeface="Arial" panose="020B0604020202020204" pitchFamily="34" charset="0"/>
                </a:rPr>
                <a:t>–</a:t>
              </a:r>
              <a:r>
                <a:rPr lang="en-US" sz="4000" b="1" dirty="0">
                  <a:latin typeface="Arial" panose="020B0604020202020204" pitchFamily="34" charset="0"/>
                </a:rPr>
                <a:t> </a:t>
              </a:r>
              <a:r>
                <a:rPr lang="en-US" sz="4000" b="1" i="1" dirty="0"/>
                <a:t>µ</a:t>
              </a:r>
              <a:r>
                <a:rPr lang="en-US" sz="4000" b="1" i="1" baseline="-25000" dirty="0"/>
                <a:t>x</a:t>
              </a:r>
            </a:p>
          </p:txBody>
        </p:sp>
        <p:sp>
          <p:nvSpPr>
            <p:cNvPr id="16" name="Line 9">
              <a:extLst>
                <a:ext uri="{FF2B5EF4-FFF2-40B4-BE49-F238E27FC236}">
                  <a16:creationId xmlns:a16="http://schemas.microsoft.com/office/drawing/2014/main" id="{F7CE450E-82BD-4D1B-91F8-063D91CBC934}"/>
                </a:ext>
              </a:extLst>
            </p:cNvPr>
            <p:cNvSpPr>
              <a:spLocks noChangeShapeType="1"/>
            </p:cNvSpPr>
            <p:nvPr/>
          </p:nvSpPr>
          <p:spPr bwMode="auto">
            <a:xfrm>
              <a:off x="4240213" y="4946576"/>
              <a:ext cx="1495425" cy="635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Rectangle 10">
              <a:extLst>
                <a:ext uri="{FF2B5EF4-FFF2-40B4-BE49-F238E27FC236}">
                  <a16:creationId xmlns:a16="http://schemas.microsoft.com/office/drawing/2014/main" id="{83182E11-C4A2-475F-B33E-65A33FB44DA5}"/>
                </a:ext>
              </a:extLst>
            </p:cNvPr>
            <p:cNvSpPr>
              <a:spLocks noChangeArrowheads="1"/>
            </p:cNvSpPr>
            <p:nvPr/>
          </p:nvSpPr>
          <p:spPr bwMode="auto">
            <a:xfrm>
              <a:off x="4256088" y="4956101"/>
              <a:ext cx="836612"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pPr>
              <a:r>
                <a:rPr lang="en-US" sz="2800" b="1" i="1" dirty="0">
                  <a:latin typeface="Symbol" panose="05050102010706020507" pitchFamily="18" charset="2"/>
                </a:rPr>
                <a:t>s </a:t>
              </a:r>
              <a:r>
                <a:rPr lang="en-US" sz="3200" b="1" i="1" dirty="0">
                  <a:latin typeface="Symbol" panose="05050102010706020507" pitchFamily="18" charset="2"/>
                </a:rPr>
                <a:t>/ </a:t>
              </a:r>
            </a:p>
          </p:txBody>
        </p:sp>
        <p:grpSp>
          <p:nvGrpSpPr>
            <p:cNvPr id="18" name="Group 11">
              <a:extLst>
                <a:ext uri="{FF2B5EF4-FFF2-40B4-BE49-F238E27FC236}">
                  <a16:creationId xmlns:a16="http://schemas.microsoft.com/office/drawing/2014/main" id="{EB6CB2F5-CD62-4928-B3C6-83882929BE43}"/>
                </a:ext>
              </a:extLst>
            </p:cNvPr>
            <p:cNvGrpSpPr>
              <a:grpSpLocks/>
            </p:cNvGrpSpPr>
            <p:nvPr/>
          </p:nvGrpSpPr>
          <p:grpSpPr bwMode="auto">
            <a:xfrm>
              <a:off x="4843463" y="5105326"/>
              <a:ext cx="677862" cy="407987"/>
              <a:chOff x="3051" y="3429"/>
              <a:chExt cx="427" cy="257"/>
            </a:xfrm>
          </p:grpSpPr>
          <p:sp>
            <p:nvSpPr>
              <p:cNvPr id="22" name="Line 12">
                <a:extLst>
                  <a:ext uri="{FF2B5EF4-FFF2-40B4-BE49-F238E27FC236}">
                    <a16:creationId xmlns:a16="http://schemas.microsoft.com/office/drawing/2014/main" id="{F933E54D-1065-49EB-B370-D13768FD8CB3}"/>
                  </a:ext>
                </a:extLst>
              </p:cNvPr>
              <p:cNvSpPr>
                <a:spLocks noChangeShapeType="1"/>
              </p:cNvSpPr>
              <p:nvPr/>
            </p:nvSpPr>
            <p:spPr bwMode="auto">
              <a:xfrm flipV="1">
                <a:off x="3051" y="3500"/>
                <a:ext cx="70" cy="58"/>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Line 13">
                <a:extLst>
                  <a:ext uri="{FF2B5EF4-FFF2-40B4-BE49-F238E27FC236}">
                    <a16:creationId xmlns:a16="http://schemas.microsoft.com/office/drawing/2014/main" id="{379CBA68-2A59-41F3-AAEE-24758A18D3B5}"/>
                  </a:ext>
                </a:extLst>
              </p:cNvPr>
              <p:cNvSpPr>
                <a:spLocks noChangeShapeType="1"/>
              </p:cNvSpPr>
              <p:nvPr/>
            </p:nvSpPr>
            <p:spPr bwMode="auto">
              <a:xfrm>
                <a:off x="3124" y="3508"/>
                <a:ext cx="52" cy="171"/>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Line 14">
                <a:extLst>
                  <a:ext uri="{FF2B5EF4-FFF2-40B4-BE49-F238E27FC236}">
                    <a16:creationId xmlns:a16="http://schemas.microsoft.com/office/drawing/2014/main" id="{CAAC2D0C-DE29-4874-B51B-EC3267A61FCB}"/>
                  </a:ext>
                </a:extLst>
              </p:cNvPr>
              <p:cNvSpPr>
                <a:spLocks noChangeShapeType="1"/>
              </p:cNvSpPr>
              <p:nvPr/>
            </p:nvSpPr>
            <p:spPr bwMode="auto">
              <a:xfrm flipV="1">
                <a:off x="3181" y="3429"/>
                <a:ext cx="42" cy="257"/>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Line 15">
                <a:extLst>
                  <a:ext uri="{FF2B5EF4-FFF2-40B4-BE49-F238E27FC236}">
                    <a16:creationId xmlns:a16="http://schemas.microsoft.com/office/drawing/2014/main" id="{222A8CFE-C9EB-4BA9-8A84-1BD6352E08F6}"/>
                  </a:ext>
                </a:extLst>
              </p:cNvPr>
              <p:cNvSpPr>
                <a:spLocks noChangeShapeType="1"/>
              </p:cNvSpPr>
              <p:nvPr/>
            </p:nvSpPr>
            <p:spPr bwMode="auto">
              <a:xfrm flipV="1">
                <a:off x="3225" y="3432"/>
                <a:ext cx="253" cy="1"/>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9" name="Rectangle 16">
              <a:extLst>
                <a:ext uri="{FF2B5EF4-FFF2-40B4-BE49-F238E27FC236}">
                  <a16:creationId xmlns:a16="http://schemas.microsoft.com/office/drawing/2014/main" id="{2BE357BD-EC7B-475D-BD27-2838758269EB}"/>
                </a:ext>
              </a:extLst>
            </p:cNvPr>
            <p:cNvSpPr>
              <a:spLocks noChangeArrowheads="1"/>
            </p:cNvSpPr>
            <p:nvPr/>
          </p:nvSpPr>
          <p:spPr bwMode="auto">
            <a:xfrm>
              <a:off x="5113338" y="5089451"/>
              <a:ext cx="6254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pPr>
              <a:r>
                <a:rPr lang="en-US" sz="2800" b="1" i="1"/>
                <a:t>n</a:t>
              </a:r>
            </a:p>
          </p:txBody>
        </p:sp>
        <p:sp>
          <p:nvSpPr>
            <p:cNvPr id="20" name="Line 17">
              <a:extLst>
                <a:ext uri="{FF2B5EF4-FFF2-40B4-BE49-F238E27FC236}">
                  <a16:creationId xmlns:a16="http://schemas.microsoft.com/office/drawing/2014/main" id="{DB2569B4-2942-47FB-992D-CEED713E57D2}"/>
                </a:ext>
              </a:extLst>
            </p:cNvPr>
            <p:cNvSpPr>
              <a:spLocks noChangeShapeType="1"/>
            </p:cNvSpPr>
            <p:nvPr/>
          </p:nvSpPr>
          <p:spPr bwMode="auto">
            <a:xfrm flipV="1">
              <a:off x="5508625" y="4597326"/>
              <a:ext cx="179388" cy="1587"/>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Line 18">
              <a:extLst>
                <a:ext uri="{FF2B5EF4-FFF2-40B4-BE49-F238E27FC236}">
                  <a16:creationId xmlns:a16="http://schemas.microsoft.com/office/drawing/2014/main" id="{0195C955-A804-4461-A8CD-614E6AB0A945}"/>
                </a:ext>
              </a:extLst>
            </p:cNvPr>
            <p:cNvSpPr>
              <a:spLocks noChangeShapeType="1"/>
            </p:cNvSpPr>
            <p:nvPr/>
          </p:nvSpPr>
          <p:spPr bwMode="auto">
            <a:xfrm>
              <a:off x="4411663" y="4384601"/>
              <a:ext cx="209550"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36994707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Decision</a:t>
            </a:r>
          </a:p>
        </p:txBody>
      </p:sp>
      <p:sp>
        <p:nvSpPr>
          <p:cNvPr id="2" name="Content Placeholder 1"/>
          <p:cNvSpPr>
            <a:spLocks noGrp="1"/>
          </p:cNvSpPr>
          <p:nvPr>
            <p:ph sz="half" idx="1"/>
          </p:nvPr>
        </p:nvSpPr>
        <p:spPr/>
        <p:txBody>
          <a:bodyPr>
            <a:normAutofit/>
          </a:bodyPr>
          <a:lstStyle/>
          <a:p>
            <a:r>
              <a:rPr lang="en-US" dirty="0"/>
              <a:t> This value does not lie in the critical region.</a:t>
            </a:r>
          </a:p>
          <a:p>
            <a:endParaRPr lang="en-US" dirty="0"/>
          </a:p>
          <a:p>
            <a:r>
              <a:rPr lang="en-US" dirty="0"/>
              <a:t>Thus there is </a:t>
            </a:r>
            <a:r>
              <a:rPr lang="en-US" dirty="0">
                <a:solidFill>
                  <a:srgbClr val="0070C0"/>
                </a:solidFill>
              </a:rPr>
              <a:t>not sufficient  evidence</a:t>
            </a:r>
            <a:r>
              <a:rPr lang="en-US" dirty="0"/>
              <a:t>, at the 5% level of significance, to </a:t>
            </a:r>
            <a:r>
              <a:rPr lang="en-US" dirty="0">
                <a:solidFill>
                  <a:srgbClr val="0070C0"/>
                </a:solidFill>
              </a:rPr>
              <a:t>support rejection</a:t>
            </a:r>
            <a:r>
              <a:rPr lang="en-US" dirty="0"/>
              <a:t> of the engineer’s claim (i.e. algorithm execution time is 20 </a:t>
            </a:r>
            <a:r>
              <a:rPr lang="en-US" dirty="0" err="1"/>
              <a:t>ms</a:t>
            </a:r>
            <a:r>
              <a:rPr lang="en-US" dirty="0"/>
              <a:t>).</a:t>
            </a:r>
            <a:endParaRPr lang="el-GR" dirty="0"/>
          </a:p>
          <a:p>
            <a:endParaRPr lang="en-US" dirty="0"/>
          </a:p>
        </p:txBody>
      </p:sp>
      <p:pic>
        <p:nvPicPr>
          <p:cNvPr id="6" name="Picture 5"/>
          <p:cNvPicPr>
            <a:picLocks noChangeAspect="1"/>
          </p:cNvPicPr>
          <p:nvPr/>
        </p:nvPicPr>
        <p:blipFill>
          <a:blip r:embed="rId2"/>
          <a:stretch>
            <a:fillRect/>
          </a:stretch>
        </p:blipFill>
        <p:spPr>
          <a:xfrm>
            <a:off x="4355976" y="1855413"/>
            <a:ext cx="4726839" cy="3456384"/>
          </a:xfrm>
          <a:prstGeom prst="rect">
            <a:avLst/>
          </a:prstGeom>
        </p:spPr>
      </p:pic>
      <p:sp>
        <p:nvSpPr>
          <p:cNvPr id="3" name="TextBox 2"/>
          <p:cNvSpPr txBox="1"/>
          <p:nvPr/>
        </p:nvSpPr>
        <p:spPr>
          <a:xfrm>
            <a:off x="5661589" y="3271977"/>
            <a:ext cx="710611" cy="369332"/>
          </a:xfrm>
          <a:prstGeom prst="rect">
            <a:avLst/>
          </a:prstGeom>
          <a:noFill/>
        </p:spPr>
        <p:txBody>
          <a:bodyPr wrap="square" rtlCol="0">
            <a:spAutoFit/>
          </a:bodyPr>
          <a:lstStyle/>
          <a:p>
            <a:r>
              <a:rPr lang="en-US" dirty="0"/>
              <a:t>-1.15</a:t>
            </a:r>
            <a:endParaRPr lang="el-GR" dirty="0"/>
          </a:p>
        </p:txBody>
      </p:sp>
      <p:sp>
        <p:nvSpPr>
          <p:cNvPr id="5" name="Down Arrow 4"/>
          <p:cNvSpPr/>
          <p:nvPr/>
        </p:nvSpPr>
        <p:spPr>
          <a:xfrm>
            <a:off x="5796136" y="3583605"/>
            <a:ext cx="216024" cy="43204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8923656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708920"/>
            <a:ext cx="8229600" cy="3888432"/>
          </a:xfrm>
        </p:spPr>
        <p:txBody>
          <a:bodyPr/>
          <a:lstStyle/>
          <a:p>
            <a:pPr marL="0" indent="0" algn="ctr">
              <a:buNone/>
            </a:pPr>
            <a:r>
              <a:rPr lang="en-US" dirty="0"/>
              <a:t>To accept</a:t>
            </a:r>
            <a:endParaRPr lang="el-GR" dirty="0"/>
          </a:p>
          <a:p>
            <a:pPr marL="0" indent="0" algn="ctr">
              <a:buNone/>
            </a:pPr>
            <a:r>
              <a:rPr lang="en-US" dirty="0"/>
              <a:t>or</a:t>
            </a:r>
            <a:endParaRPr lang="el-GR" dirty="0"/>
          </a:p>
          <a:p>
            <a:pPr marL="0" indent="0" algn="ctr">
              <a:buNone/>
            </a:pPr>
            <a:r>
              <a:rPr lang="en-US" dirty="0"/>
              <a:t>To reject the Null Hypothesis (</a:t>
            </a:r>
            <a:r>
              <a:rPr lang="el-GR" dirty="0"/>
              <a:t>Η</a:t>
            </a:r>
            <a:r>
              <a:rPr lang="el-GR" baseline="-25000" dirty="0"/>
              <a:t>0</a:t>
            </a:r>
            <a:r>
              <a:rPr lang="el-GR" dirty="0"/>
              <a:t>)</a:t>
            </a:r>
            <a:endParaRPr lang="en-US" dirty="0"/>
          </a:p>
        </p:txBody>
      </p:sp>
      <p:sp>
        <p:nvSpPr>
          <p:cNvPr id="3" name="Title 2"/>
          <p:cNvSpPr>
            <a:spLocks noGrp="1"/>
          </p:cNvSpPr>
          <p:nvPr>
            <p:ph type="title"/>
          </p:nvPr>
        </p:nvSpPr>
        <p:spPr/>
        <p:txBody>
          <a:bodyPr>
            <a:normAutofit/>
          </a:bodyPr>
          <a:lstStyle/>
          <a:p>
            <a:r>
              <a:rPr lang="en-US" dirty="0"/>
              <a:t>Scope of Hypothesis Testing</a:t>
            </a:r>
          </a:p>
        </p:txBody>
      </p:sp>
    </p:spTree>
    <p:extLst>
      <p:ext uri="{BB962C8B-B14F-4D97-AF65-F5344CB8AC3E}">
        <p14:creationId xmlns:p14="http://schemas.microsoft.com/office/powerpoint/2010/main" val="31670377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6B1A8CE-1E93-430C-B1C4-67379D716F02}"/>
              </a:ext>
            </a:extLst>
          </p:cNvPr>
          <p:cNvSpPr>
            <a:spLocks noGrp="1"/>
          </p:cNvSpPr>
          <p:nvPr>
            <p:ph idx="1"/>
          </p:nvPr>
        </p:nvSpPr>
        <p:spPr/>
        <p:txBody>
          <a:bodyPr>
            <a:normAutofit fontScale="92500" lnSpcReduction="10000"/>
          </a:bodyPr>
          <a:lstStyle/>
          <a:p>
            <a:r>
              <a:rPr lang="en-US" dirty="0"/>
              <a:t>First we find the result from using the statistical criterion we applied (statistical value)</a:t>
            </a:r>
          </a:p>
          <a:p>
            <a:r>
              <a:rPr lang="en-US" dirty="0"/>
              <a:t>For each possible statistical value, the probability of a value at least equal to it occurring when H0 is true (critical value) has been defined by statisticians</a:t>
            </a:r>
          </a:p>
          <a:p>
            <a:r>
              <a:rPr lang="en-US" dirty="0"/>
              <a:t>Then, based on the critical value, we determine the rejection region of H0.</a:t>
            </a:r>
          </a:p>
          <a:p>
            <a:r>
              <a:rPr lang="en-US" dirty="0"/>
              <a:t>Finally, if the statistical value is within the limits of this region, we should reject H0 .</a:t>
            </a:r>
          </a:p>
          <a:p>
            <a:r>
              <a:rPr lang="en-US" dirty="0"/>
              <a:t>Otherwise, we should accept it.</a:t>
            </a:r>
          </a:p>
        </p:txBody>
      </p:sp>
      <p:sp>
        <p:nvSpPr>
          <p:cNvPr id="3" name="Title 2">
            <a:extLst>
              <a:ext uri="{FF2B5EF4-FFF2-40B4-BE49-F238E27FC236}">
                <a16:creationId xmlns:a16="http://schemas.microsoft.com/office/drawing/2014/main" id="{0E40ED59-6FFC-4540-BBBB-D5F8C7F2918C}"/>
              </a:ext>
            </a:extLst>
          </p:cNvPr>
          <p:cNvSpPr>
            <a:spLocks noGrp="1"/>
          </p:cNvSpPr>
          <p:nvPr>
            <p:ph type="title"/>
          </p:nvPr>
        </p:nvSpPr>
        <p:spPr/>
        <p:txBody>
          <a:bodyPr/>
          <a:lstStyle/>
          <a:p>
            <a:r>
              <a:rPr lang="en-US" dirty="0"/>
              <a:t>The process</a:t>
            </a:r>
          </a:p>
        </p:txBody>
      </p:sp>
    </p:spTree>
    <p:extLst>
      <p:ext uri="{BB962C8B-B14F-4D97-AF65-F5344CB8AC3E}">
        <p14:creationId xmlns:p14="http://schemas.microsoft.com/office/powerpoint/2010/main" val="3514019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60C2811-A37C-4D1D-9A0F-A782B1357EC2}"/>
              </a:ext>
            </a:extLst>
          </p:cNvPr>
          <p:cNvSpPr>
            <a:spLocks noGrp="1"/>
          </p:cNvSpPr>
          <p:nvPr>
            <p:ph idx="1"/>
          </p:nvPr>
        </p:nvSpPr>
        <p:spPr/>
        <p:txBody>
          <a:bodyPr/>
          <a:lstStyle/>
          <a:p>
            <a:pPr marL="344488" marR="0" indent="-344488">
              <a:lnSpc>
                <a:spcPct val="107000"/>
              </a:lnSpc>
              <a:spcBef>
                <a:spcPts val="0"/>
              </a:spcBef>
              <a:spcAft>
                <a:spcPts val="800"/>
              </a:spcAft>
            </a:pPr>
            <a:r>
              <a:rPr lang="en-US" sz="2500" dirty="0"/>
              <a:t>Hypothesis testing is an inferential process/method offered by Statistics and is applied to stochastic decision problems between two alternative hypotheses. </a:t>
            </a:r>
          </a:p>
          <a:p>
            <a:pPr marL="344488" marR="0" indent="-344488">
              <a:lnSpc>
                <a:spcPct val="107000"/>
              </a:lnSpc>
              <a:spcBef>
                <a:spcPts val="0"/>
              </a:spcBef>
              <a:spcAft>
                <a:spcPts val="800"/>
              </a:spcAft>
            </a:pPr>
            <a:r>
              <a:rPr lang="en-US" sz="2500" dirty="0"/>
              <a:t>One hypothesis has been commonly denoted by H0 and is called the null hypothesis, and the other by H1 and is called the alternative hypothesis. </a:t>
            </a:r>
          </a:p>
          <a:p>
            <a:pPr marL="344488" marR="0" indent="-344488">
              <a:lnSpc>
                <a:spcPct val="107000"/>
              </a:lnSpc>
              <a:spcBef>
                <a:spcPts val="0"/>
              </a:spcBef>
              <a:spcAft>
                <a:spcPts val="800"/>
              </a:spcAft>
            </a:pPr>
            <a:r>
              <a:rPr lang="en-US" sz="2500" dirty="0"/>
              <a:t>A necessary condition for the correct application of statistical tests and, above all, for the correct interpretation of their results, is the understanding of their logic and meaning. </a:t>
            </a:r>
          </a:p>
          <a:p>
            <a:pPr marL="344488" marR="0" indent="-344488">
              <a:lnSpc>
                <a:spcPct val="107000"/>
              </a:lnSpc>
              <a:spcBef>
                <a:spcPts val="0"/>
              </a:spcBef>
              <a:spcAft>
                <a:spcPts val="800"/>
              </a:spcAft>
            </a:pPr>
            <a:r>
              <a:rPr lang="en-US" sz="2500" dirty="0"/>
              <a:t>We will try to highlight this logic below.</a:t>
            </a:r>
          </a:p>
          <a:p>
            <a:endParaRPr lang="en-US" dirty="0"/>
          </a:p>
        </p:txBody>
      </p:sp>
      <p:sp>
        <p:nvSpPr>
          <p:cNvPr id="3" name="Title 2">
            <a:extLst>
              <a:ext uri="{FF2B5EF4-FFF2-40B4-BE49-F238E27FC236}">
                <a16:creationId xmlns:a16="http://schemas.microsoft.com/office/drawing/2014/main" id="{7D4E0D42-3DD0-4C12-B171-931A09BFB419}"/>
              </a:ext>
            </a:extLst>
          </p:cNvPr>
          <p:cNvSpPr>
            <a:spLocks noGrp="1"/>
          </p:cNvSpPr>
          <p:nvPr>
            <p:ph type="title"/>
          </p:nvPr>
        </p:nvSpPr>
        <p:spPr/>
        <p:txBody>
          <a:bodyPr>
            <a:normAutofit fontScale="90000"/>
          </a:bodyPr>
          <a:lstStyle/>
          <a:p>
            <a:r>
              <a:rPr lang="en-US" i="1" dirty="0"/>
              <a:t>Hypothesis Testing</a:t>
            </a:r>
            <a:br>
              <a:rPr lang="en-US" i="1" dirty="0"/>
            </a:br>
            <a:r>
              <a:rPr lang="en-US" sz="4000" i="1" dirty="0"/>
              <a:t>(</a:t>
            </a:r>
            <a:r>
              <a:rPr lang="el-GR" sz="4000" i="1" dirty="0"/>
              <a:t>Στατιστικός έλεγχος υποθέσεων</a:t>
            </a:r>
            <a:r>
              <a:rPr lang="en-US" sz="4000" i="1" dirty="0"/>
              <a:t>)</a:t>
            </a:r>
            <a:endParaRPr lang="en-US" dirty="0"/>
          </a:p>
        </p:txBody>
      </p:sp>
    </p:spTree>
    <p:extLst>
      <p:ext uri="{BB962C8B-B14F-4D97-AF65-F5344CB8AC3E}">
        <p14:creationId xmlns:p14="http://schemas.microsoft.com/office/powerpoint/2010/main" val="35099735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9B9279E-DEA4-4CA1-AA3C-1A7E287E9CA6}"/>
              </a:ext>
            </a:extLst>
          </p:cNvPr>
          <p:cNvSpPr>
            <a:spLocks noGrp="1"/>
          </p:cNvSpPr>
          <p:nvPr>
            <p:ph idx="1"/>
          </p:nvPr>
        </p:nvSpPr>
        <p:spPr/>
        <p:txBody>
          <a:bodyPr/>
          <a:lstStyle/>
          <a:p>
            <a:r>
              <a:rPr lang="en-US" dirty="0"/>
              <a:t>Let's assume that using the statistical criterion we used we found the statistical value = 3.67</a:t>
            </a:r>
          </a:p>
          <a:p>
            <a:r>
              <a:rPr lang="en-US" dirty="0"/>
              <a:t>From the corresponding tables we find that for a statistical significance level α=0.05</a:t>
            </a:r>
          </a:p>
          <a:p>
            <a:r>
              <a:rPr lang="en-US" dirty="0"/>
              <a:t>and for a two-tailed hypothesis, the critical value is +/- 1.960</a:t>
            </a:r>
          </a:p>
        </p:txBody>
      </p:sp>
      <p:sp>
        <p:nvSpPr>
          <p:cNvPr id="3" name="Title 2">
            <a:extLst>
              <a:ext uri="{FF2B5EF4-FFF2-40B4-BE49-F238E27FC236}">
                <a16:creationId xmlns:a16="http://schemas.microsoft.com/office/drawing/2014/main" id="{D0B42850-1623-48EF-881D-D78F4281AE40}"/>
              </a:ext>
            </a:extLst>
          </p:cNvPr>
          <p:cNvSpPr>
            <a:spLocks noGrp="1"/>
          </p:cNvSpPr>
          <p:nvPr>
            <p:ph type="title"/>
          </p:nvPr>
        </p:nvSpPr>
        <p:spPr/>
        <p:txBody>
          <a:bodyPr/>
          <a:lstStyle/>
          <a:p>
            <a:r>
              <a:rPr lang="en-US" dirty="0"/>
              <a:t>Example</a:t>
            </a:r>
          </a:p>
        </p:txBody>
      </p:sp>
    </p:spTree>
    <p:extLst>
      <p:ext uri="{BB962C8B-B14F-4D97-AF65-F5344CB8AC3E}">
        <p14:creationId xmlns:p14="http://schemas.microsoft.com/office/powerpoint/2010/main" val="2933249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301208"/>
            <a:ext cx="8229600" cy="1152128"/>
          </a:xfrm>
        </p:spPr>
        <p:txBody>
          <a:bodyPr>
            <a:noAutofit/>
          </a:bodyPr>
          <a:lstStyle/>
          <a:p>
            <a:r>
              <a:rPr lang="en-US" sz="2400" dirty="0">
                <a:solidFill>
                  <a:srgbClr val="7030A0"/>
                </a:solidFill>
              </a:rPr>
              <a:t>The statistical value falls within the rejection region of H0 (gray area). Therefore, we should reject H0 and accept H1.</a:t>
            </a:r>
            <a:endParaRPr lang="en-US" sz="2400" baseline="-25000" dirty="0">
              <a:solidFill>
                <a:srgbClr val="7030A0"/>
              </a:solidFill>
            </a:endParaRPr>
          </a:p>
        </p:txBody>
      </p:sp>
      <p:sp>
        <p:nvSpPr>
          <p:cNvPr id="3" name="Title 2"/>
          <p:cNvSpPr>
            <a:spLocks noGrp="1"/>
          </p:cNvSpPr>
          <p:nvPr>
            <p:ph type="title"/>
          </p:nvPr>
        </p:nvSpPr>
        <p:spPr/>
        <p:txBody>
          <a:bodyPr>
            <a:normAutofit fontScale="90000"/>
          </a:bodyPr>
          <a:lstStyle/>
          <a:p>
            <a:r>
              <a:rPr lang="en-US" dirty="0"/>
              <a:t>Example of a Two-tailed Hypothesis Test</a:t>
            </a:r>
          </a:p>
        </p:txBody>
      </p:sp>
      <p:pic>
        <p:nvPicPr>
          <p:cNvPr id="4" name="Picture 3"/>
          <p:cNvPicPr>
            <a:picLocks noChangeAspect="1"/>
          </p:cNvPicPr>
          <p:nvPr/>
        </p:nvPicPr>
        <p:blipFill>
          <a:blip r:embed="rId3"/>
          <a:stretch>
            <a:fillRect/>
          </a:stretch>
        </p:blipFill>
        <p:spPr>
          <a:xfrm>
            <a:off x="1259632" y="1475492"/>
            <a:ext cx="5987169" cy="3834977"/>
          </a:xfrm>
          <a:prstGeom prst="rect">
            <a:avLst/>
          </a:prstGeom>
        </p:spPr>
      </p:pic>
      <p:sp>
        <p:nvSpPr>
          <p:cNvPr id="5" name="TextBox 4">
            <a:extLst>
              <a:ext uri="{FF2B5EF4-FFF2-40B4-BE49-F238E27FC236}">
                <a16:creationId xmlns:a16="http://schemas.microsoft.com/office/drawing/2014/main" id="{408C859D-79BB-45F9-9EDB-D3C3A32C4011}"/>
              </a:ext>
            </a:extLst>
          </p:cNvPr>
          <p:cNvSpPr txBox="1"/>
          <p:nvPr/>
        </p:nvSpPr>
        <p:spPr>
          <a:xfrm>
            <a:off x="5364088" y="4653136"/>
            <a:ext cx="548548" cy="338554"/>
          </a:xfrm>
          <a:prstGeom prst="rect">
            <a:avLst/>
          </a:prstGeom>
          <a:solidFill>
            <a:schemeClr val="bg1"/>
          </a:solidFill>
        </p:spPr>
        <p:txBody>
          <a:bodyPr wrap="none" rtlCol="0">
            <a:spAutoFit/>
          </a:bodyPr>
          <a:lstStyle/>
          <a:p>
            <a:r>
              <a:rPr lang="el-GR" sz="1600" dirty="0"/>
              <a:t>1,96</a:t>
            </a:r>
            <a:endParaRPr lang="en-US" sz="1600" dirty="0"/>
          </a:p>
        </p:txBody>
      </p:sp>
      <p:sp>
        <p:nvSpPr>
          <p:cNvPr id="6" name="TextBox 5">
            <a:extLst>
              <a:ext uri="{FF2B5EF4-FFF2-40B4-BE49-F238E27FC236}">
                <a16:creationId xmlns:a16="http://schemas.microsoft.com/office/drawing/2014/main" id="{06008326-9843-4945-A51E-9757707B7A6D}"/>
              </a:ext>
            </a:extLst>
          </p:cNvPr>
          <p:cNvSpPr txBox="1"/>
          <p:nvPr/>
        </p:nvSpPr>
        <p:spPr>
          <a:xfrm>
            <a:off x="2618304" y="4653136"/>
            <a:ext cx="657552" cy="338554"/>
          </a:xfrm>
          <a:prstGeom prst="rect">
            <a:avLst/>
          </a:prstGeom>
          <a:solidFill>
            <a:schemeClr val="bg1"/>
          </a:solidFill>
        </p:spPr>
        <p:txBody>
          <a:bodyPr wrap="none" rtlCol="0">
            <a:spAutoFit/>
          </a:bodyPr>
          <a:lstStyle/>
          <a:p>
            <a:r>
              <a:rPr lang="el-GR" sz="1600" dirty="0"/>
              <a:t>- 1,96</a:t>
            </a:r>
            <a:endParaRPr lang="en-US" sz="1600" dirty="0"/>
          </a:p>
        </p:txBody>
      </p:sp>
    </p:spTree>
    <p:extLst>
      <p:ext uri="{BB962C8B-B14F-4D97-AF65-F5344CB8AC3E}">
        <p14:creationId xmlns:p14="http://schemas.microsoft.com/office/powerpoint/2010/main" val="8305316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974878"/>
            <a:ext cx="8229600" cy="1584176"/>
          </a:xfrm>
        </p:spPr>
        <p:txBody>
          <a:bodyPr>
            <a:normAutofit/>
          </a:bodyPr>
          <a:lstStyle/>
          <a:p>
            <a:r>
              <a:rPr lang="en-US" sz="2800" dirty="0">
                <a:solidFill>
                  <a:srgbClr val="7030A0"/>
                </a:solidFill>
              </a:rPr>
              <a:t>The statistical value falls within the rejection region of H0 (gray area). Therefore, we should reject H0 and accept H1.</a:t>
            </a:r>
          </a:p>
        </p:txBody>
      </p:sp>
      <p:sp>
        <p:nvSpPr>
          <p:cNvPr id="3" name="Title 2"/>
          <p:cNvSpPr>
            <a:spLocks noGrp="1"/>
          </p:cNvSpPr>
          <p:nvPr>
            <p:ph type="title"/>
          </p:nvPr>
        </p:nvSpPr>
        <p:spPr/>
        <p:txBody>
          <a:bodyPr>
            <a:normAutofit fontScale="90000"/>
          </a:bodyPr>
          <a:lstStyle/>
          <a:p>
            <a:r>
              <a:rPr lang="en-US" dirty="0"/>
              <a:t>Example of a One-tailed Hypothesis Test</a:t>
            </a:r>
          </a:p>
        </p:txBody>
      </p:sp>
      <p:grpSp>
        <p:nvGrpSpPr>
          <p:cNvPr id="6" name="Group 5">
            <a:extLst>
              <a:ext uri="{FF2B5EF4-FFF2-40B4-BE49-F238E27FC236}">
                <a16:creationId xmlns:a16="http://schemas.microsoft.com/office/drawing/2014/main" id="{839E7A7F-FF22-4E22-B7AD-FBB525F08196}"/>
              </a:ext>
            </a:extLst>
          </p:cNvPr>
          <p:cNvGrpSpPr/>
          <p:nvPr/>
        </p:nvGrpSpPr>
        <p:grpSpPr>
          <a:xfrm>
            <a:off x="1979711" y="1532341"/>
            <a:ext cx="4705081" cy="3480835"/>
            <a:chOff x="1979711" y="1532341"/>
            <a:chExt cx="4705081" cy="3480835"/>
          </a:xfrm>
        </p:grpSpPr>
        <p:pic>
          <p:nvPicPr>
            <p:cNvPr id="5" name="Picture 4"/>
            <p:cNvPicPr>
              <a:picLocks noChangeAspect="1"/>
            </p:cNvPicPr>
            <p:nvPr/>
          </p:nvPicPr>
          <p:blipFill>
            <a:blip r:embed="rId2"/>
            <a:stretch>
              <a:fillRect/>
            </a:stretch>
          </p:blipFill>
          <p:spPr>
            <a:xfrm>
              <a:off x="1979711" y="1532341"/>
              <a:ext cx="4705081" cy="3442537"/>
            </a:xfrm>
            <a:prstGeom prst="rect">
              <a:avLst/>
            </a:prstGeom>
          </p:spPr>
        </p:pic>
        <p:sp>
          <p:nvSpPr>
            <p:cNvPr id="4" name="Rectangle 3">
              <a:extLst>
                <a:ext uri="{FF2B5EF4-FFF2-40B4-BE49-F238E27FC236}">
                  <a16:creationId xmlns:a16="http://schemas.microsoft.com/office/drawing/2014/main" id="{11485554-F602-485A-8081-04AF5DE17E8F}"/>
                </a:ext>
              </a:extLst>
            </p:cNvPr>
            <p:cNvSpPr/>
            <p:nvPr/>
          </p:nvSpPr>
          <p:spPr>
            <a:xfrm>
              <a:off x="4932040" y="4581128"/>
              <a:ext cx="576064"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200" b="1" dirty="0">
                  <a:solidFill>
                    <a:schemeClr val="tx1"/>
                  </a:solidFill>
                </a:rPr>
                <a:t>1.64</a:t>
              </a:r>
              <a:r>
                <a:rPr lang="en-US" sz="1200" b="1" dirty="0">
                  <a:solidFill>
                    <a:schemeClr val="tx1"/>
                  </a:solidFill>
                </a:rPr>
                <a:t>5</a:t>
              </a:r>
            </a:p>
          </p:txBody>
        </p:sp>
      </p:grpSp>
    </p:spTree>
    <p:extLst>
      <p:ext uri="{BB962C8B-B14F-4D97-AF65-F5344CB8AC3E}">
        <p14:creationId xmlns:p14="http://schemas.microsoft.com/office/powerpoint/2010/main" val="11838579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133600"/>
            <a:ext cx="8382000" cy="2591544"/>
          </a:xfrm>
        </p:spPr>
        <p:txBody>
          <a:bodyPr>
            <a:normAutofit fontScale="90000"/>
          </a:bodyPr>
          <a:lstStyle/>
          <a:p>
            <a:r>
              <a:rPr lang="en-US" dirty="0"/>
              <a:t>Research Methods &amp; Project Management</a:t>
            </a:r>
            <a:br>
              <a:rPr lang="en-US" dirty="0"/>
            </a:br>
            <a:br>
              <a:rPr lang="en-US" dirty="0"/>
            </a:br>
            <a:r>
              <a:rPr lang="en-US" sz="4000" dirty="0">
                <a:solidFill>
                  <a:schemeClr val="tx2">
                    <a:lumMod val="60000"/>
                    <a:lumOff val="40000"/>
                  </a:schemeClr>
                </a:solidFill>
              </a:rPr>
              <a:t>Hypothesis Testing – Part </a:t>
            </a:r>
            <a:r>
              <a:rPr lang="el-GR" sz="4000" dirty="0">
                <a:solidFill>
                  <a:schemeClr val="tx2">
                    <a:lumMod val="60000"/>
                    <a:lumOff val="40000"/>
                  </a:schemeClr>
                </a:solidFill>
              </a:rPr>
              <a:t>3</a:t>
            </a:r>
            <a:br>
              <a:rPr lang="en-US" sz="4000" dirty="0">
                <a:solidFill>
                  <a:schemeClr val="tx2">
                    <a:lumMod val="60000"/>
                    <a:lumOff val="40000"/>
                  </a:schemeClr>
                </a:solidFill>
              </a:rPr>
            </a:br>
            <a:r>
              <a:rPr lang="el-GR" sz="2700" dirty="0">
                <a:solidFill>
                  <a:srgbClr val="002060"/>
                </a:solidFill>
              </a:rPr>
              <a:t>Χρήση </a:t>
            </a:r>
            <a:r>
              <a:rPr lang="en-US" sz="2700" dirty="0">
                <a:solidFill>
                  <a:srgbClr val="002060"/>
                </a:solidFill>
              </a:rPr>
              <a:t>p value </a:t>
            </a:r>
            <a:r>
              <a:rPr lang="el-GR" sz="2700" dirty="0">
                <a:solidFill>
                  <a:srgbClr val="002060"/>
                </a:solidFill>
              </a:rPr>
              <a:t>για Στατιστικό Έλεγχο Υποθέσεων</a:t>
            </a:r>
            <a:br>
              <a:rPr lang="el-GR" sz="2700" dirty="0">
                <a:solidFill>
                  <a:srgbClr val="002060"/>
                </a:solidFill>
              </a:rPr>
            </a:br>
            <a:r>
              <a:rPr lang="en-US" sz="2700" dirty="0">
                <a:solidFill>
                  <a:srgbClr val="002060"/>
                </a:solidFill>
              </a:rPr>
              <a:t>Use of p-value for the statistical test of Hypothesis</a:t>
            </a:r>
            <a:endParaRPr lang="en-US" sz="3600" dirty="0">
              <a:solidFill>
                <a:srgbClr val="002060"/>
              </a:solidFill>
            </a:endParaRPr>
          </a:p>
        </p:txBody>
      </p:sp>
      <p:sp>
        <p:nvSpPr>
          <p:cNvPr id="3" name="Subtitle 2"/>
          <p:cNvSpPr>
            <a:spLocks noGrp="1"/>
          </p:cNvSpPr>
          <p:nvPr>
            <p:ph type="subTitle" idx="1"/>
          </p:nvPr>
        </p:nvSpPr>
        <p:spPr>
          <a:xfrm>
            <a:off x="1371600" y="5293568"/>
            <a:ext cx="6400800" cy="1447800"/>
          </a:xfrm>
        </p:spPr>
        <p:txBody>
          <a:bodyPr>
            <a:normAutofit/>
          </a:bodyPr>
          <a:lstStyle/>
          <a:p>
            <a:r>
              <a:rPr lang="en-US" dirty="0"/>
              <a:t>M. Tsiknakis</a:t>
            </a:r>
          </a:p>
        </p:txBody>
      </p:sp>
    </p:spTree>
    <p:extLst>
      <p:ext uri="{BB962C8B-B14F-4D97-AF65-F5344CB8AC3E}">
        <p14:creationId xmlns:p14="http://schemas.microsoft.com/office/powerpoint/2010/main" val="11256456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600" dirty="0"/>
              <a:t>Three Approaches of Hypothesis Testing </a:t>
            </a:r>
          </a:p>
        </p:txBody>
      </p:sp>
      <p:pic>
        <p:nvPicPr>
          <p:cNvPr id="4" name="Picture 3"/>
          <p:cNvPicPr>
            <a:picLocks noChangeAspect="1"/>
          </p:cNvPicPr>
          <p:nvPr/>
        </p:nvPicPr>
        <p:blipFill>
          <a:blip r:embed="rId3"/>
          <a:stretch>
            <a:fillRect/>
          </a:stretch>
        </p:blipFill>
        <p:spPr>
          <a:xfrm>
            <a:off x="171450" y="1628800"/>
            <a:ext cx="8801100" cy="4536503"/>
          </a:xfrm>
          <a:prstGeom prst="rect">
            <a:avLst/>
          </a:prstGeom>
        </p:spPr>
      </p:pic>
      <p:sp>
        <p:nvSpPr>
          <p:cNvPr id="2" name="Oval 1"/>
          <p:cNvSpPr/>
          <p:nvPr/>
        </p:nvSpPr>
        <p:spPr>
          <a:xfrm>
            <a:off x="3131840" y="1196752"/>
            <a:ext cx="3096344" cy="482453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rrow: Down 4">
            <a:extLst>
              <a:ext uri="{FF2B5EF4-FFF2-40B4-BE49-F238E27FC236}">
                <a16:creationId xmlns:a16="http://schemas.microsoft.com/office/drawing/2014/main" id="{E3686450-3EF2-4D99-91E0-BBA332B3BB63}"/>
              </a:ext>
            </a:extLst>
          </p:cNvPr>
          <p:cNvSpPr/>
          <p:nvPr/>
        </p:nvSpPr>
        <p:spPr>
          <a:xfrm rot="10800000">
            <a:off x="5508104" y="4005064"/>
            <a:ext cx="576064" cy="2448271"/>
          </a:xfrm>
          <a:prstGeom prst="downArrow">
            <a:avLst>
              <a:gd name="adj1" fmla="val 50000"/>
              <a:gd name="adj2" fmla="val 131571"/>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98371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6856" y="1426705"/>
            <a:ext cx="8229600" cy="1018215"/>
          </a:xfrm>
        </p:spPr>
        <p:txBody>
          <a:bodyPr>
            <a:normAutofit fontScale="92500" lnSpcReduction="10000"/>
          </a:bodyPr>
          <a:lstStyle/>
          <a:p>
            <a:r>
              <a:rPr lang="en-US" dirty="0"/>
              <a:t>For</a:t>
            </a:r>
            <a:r>
              <a:rPr lang="el-GR" dirty="0"/>
              <a:t> </a:t>
            </a:r>
            <a:r>
              <a:rPr lang="en-GB" dirty="0"/>
              <a:t>z = 1.96</a:t>
            </a:r>
          </a:p>
          <a:p>
            <a:r>
              <a:rPr lang="en-GB" dirty="0"/>
              <a:t>P(z&lt;1.96) = 0.9750</a:t>
            </a:r>
          </a:p>
        </p:txBody>
      </p:sp>
      <p:sp>
        <p:nvSpPr>
          <p:cNvPr id="3" name="Title 2"/>
          <p:cNvSpPr>
            <a:spLocks noGrp="1"/>
          </p:cNvSpPr>
          <p:nvPr>
            <p:ph type="title"/>
          </p:nvPr>
        </p:nvSpPr>
        <p:spPr/>
        <p:txBody>
          <a:bodyPr>
            <a:noAutofit/>
          </a:bodyPr>
          <a:lstStyle/>
          <a:p>
            <a:r>
              <a:rPr lang="el-GR" sz="3200" dirty="0"/>
              <a:t>Υπολογισμός </a:t>
            </a:r>
            <a:r>
              <a:rPr lang="en-GB" sz="3200" dirty="0"/>
              <a:t>p-value – Estimation of p-value</a:t>
            </a:r>
            <a:br>
              <a:rPr lang="en-GB" sz="3200" dirty="0"/>
            </a:br>
            <a:r>
              <a:rPr lang="en-GB" sz="2400" dirty="0"/>
              <a:t>The standard Normal Table</a:t>
            </a:r>
            <a:endParaRPr lang="en-GB" sz="3200" dirty="0"/>
          </a:p>
        </p:txBody>
      </p:sp>
      <p:grpSp>
        <p:nvGrpSpPr>
          <p:cNvPr id="8" name="Group 7"/>
          <p:cNvGrpSpPr/>
          <p:nvPr/>
        </p:nvGrpSpPr>
        <p:grpSpPr>
          <a:xfrm>
            <a:off x="2483768" y="2492896"/>
            <a:ext cx="6192688" cy="4176464"/>
            <a:chOff x="1474034" y="2468864"/>
            <a:chExt cx="6185588" cy="4176464"/>
          </a:xfrm>
        </p:grpSpPr>
        <p:grpSp>
          <p:nvGrpSpPr>
            <p:cNvPr id="6" name="Group 5"/>
            <p:cNvGrpSpPr/>
            <p:nvPr/>
          </p:nvGrpSpPr>
          <p:grpSpPr>
            <a:xfrm>
              <a:off x="1474034" y="2468864"/>
              <a:ext cx="6185588" cy="4176464"/>
              <a:chOff x="971600" y="1678211"/>
              <a:chExt cx="7409724" cy="4847133"/>
            </a:xfrm>
          </p:grpSpPr>
          <p:pic>
            <p:nvPicPr>
              <p:cNvPr id="4" name="Picture 3"/>
              <p:cNvPicPr>
                <a:picLocks noChangeAspect="1"/>
              </p:cNvPicPr>
              <p:nvPr/>
            </p:nvPicPr>
            <p:blipFill>
              <a:blip r:embed="rId2"/>
              <a:stretch>
                <a:fillRect/>
              </a:stretch>
            </p:blipFill>
            <p:spPr>
              <a:xfrm>
                <a:off x="1109082" y="5611837"/>
                <a:ext cx="7135326" cy="913507"/>
              </a:xfrm>
              <a:prstGeom prst="rect">
                <a:avLst/>
              </a:prstGeom>
            </p:spPr>
          </p:pic>
          <p:pic>
            <p:nvPicPr>
              <p:cNvPr id="5" name="Picture 4"/>
              <p:cNvPicPr>
                <a:picLocks noChangeAspect="1"/>
              </p:cNvPicPr>
              <p:nvPr/>
            </p:nvPicPr>
            <p:blipFill>
              <a:blip r:embed="rId3"/>
              <a:stretch>
                <a:fillRect/>
              </a:stretch>
            </p:blipFill>
            <p:spPr>
              <a:xfrm>
                <a:off x="971600" y="1678211"/>
                <a:ext cx="7409724" cy="3933626"/>
              </a:xfrm>
              <a:prstGeom prst="rect">
                <a:avLst/>
              </a:prstGeom>
            </p:spPr>
          </p:pic>
        </p:grpSp>
        <p:sp>
          <p:nvSpPr>
            <p:cNvPr id="7" name="Oval 6"/>
            <p:cNvSpPr/>
            <p:nvPr/>
          </p:nvSpPr>
          <p:spPr>
            <a:xfrm>
              <a:off x="5292080" y="6203797"/>
              <a:ext cx="648072" cy="393555"/>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 name="Oval 8">
            <a:extLst>
              <a:ext uri="{FF2B5EF4-FFF2-40B4-BE49-F238E27FC236}">
                <a16:creationId xmlns:a16="http://schemas.microsoft.com/office/drawing/2014/main" id="{1C146F43-D37B-495E-B240-516772199127}"/>
              </a:ext>
            </a:extLst>
          </p:cNvPr>
          <p:cNvSpPr/>
          <p:nvPr/>
        </p:nvSpPr>
        <p:spPr>
          <a:xfrm>
            <a:off x="4067944" y="3717032"/>
            <a:ext cx="2160240" cy="288032"/>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82922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69509"/>
            <a:ext cx="8229600" cy="5184576"/>
          </a:xfrm>
        </p:spPr>
        <p:txBody>
          <a:bodyPr>
            <a:normAutofit/>
          </a:bodyPr>
          <a:lstStyle/>
          <a:p>
            <a:r>
              <a:rPr lang="en-US" sz="2800" b="1" dirty="0"/>
              <a:t>Question: </a:t>
            </a:r>
            <a:r>
              <a:rPr lang="en-US" sz="2800" dirty="0"/>
              <a:t>For a right-tailed z-test, if the test statistic is 2.00. Find the p-value for a hypothesis test using the standard normal table. </a:t>
            </a:r>
          </a:p>
          <a:p>
            <a:pPr lvl="1"/>
            <a:r>
              <a:rPr lang="en-US" sz="2400" dirty="0"/>
              <a:t>The p-value is given by: p-value = P(Z&gt;2.00) =1-P(Z&lt;2.00) =1-0.9772 =0.0228 </a:t>
            </a:r>
          </a:p>
          <a:p>
            <a:pPr lvl="1"/>
            <a:r>
              <a:rPr lang="en-US" sz="2400" dirty="0">
                <a:solidFill>
                  <a:srgbClr val="0070C0"/>
                </a:solidFill>
              </a:rPr>
              <a:t>Since p-value &lt; .05, the right-tailed z-test is significant at the .05 level, i.e. we reject the Null Hypothesis</a:t>
            </a:r>
          </a:p>
        </p:txBody>
      </p:sp>
      <p:sp>
        <p:nvSpPr>
          <p:cNvPr id="3" name="Title 2"/>
          <p:cNvSpPr>
            <a:spLocks noGrp="1"/>
          </p:cNvSpPr>
          <p:nvPr>
            <p:ph type="title"/>
          </p:nvPr>
        </p:nvSpPr>
        <p:spPr/>
        <p:txBody>
          <a:bodyPr>
            <a:normAutofit fontScale="90000"/>
          </a:bodyPr>
          <a:lstStyle/>
          <a:p>
            <a:r>
              <a:rPr lang="en-US" dirty="0"/>
              <a:t>P-value : How to use the Standard Normal Table (</a:t>
            </a:r>
            <a:r>
              <a:rPr lang="el-GR" dirty="0"/>
              <a:t>1</a:t>
            </a:r>
            <a:r>
              <a:rPr lang="en-US" dirty="0"/>
              <a:t>/2)</a:t>
            </a:r>
          </a:p>
        </p:txBody>
      </p:sp>
      <p:grpSp>
        <p:nvGrpSpPr>
          <p:cNvPr id="9" name="Group 8"/>
          <p:cNvGrpSpPr/>
          <p:nvPr/>
        </p:nvGrpSpPr>
        <p:grpSpPr>
          <a:xfrm>
            <a:off x="2987824" y="4509121"/>
            <a:ext cx="5832648" cy="2232248"/>
            <a:chOff x="3563888" y="4956443"/>
            <a:chExt cx="5256584" cy="1784925"/>
          </a:xfrm>
        </p:grpSpPr>
        <p:grpSp>
          <p:nvGrpSpPr>
            <p:cNvPr id="7" name="Group 6"/>
            <p:cNvGrpSpPr/>
            <p:nvPr/>
          </p:nvGrpSpPr>
          <p:grpSpPr>
            <a:xfrm>
              <a:off x="3635896" y="4956443"/>
              <a:ext cx="5184576" cy="1784925"/>
              <a:chOff x="3719558" y="5040933"/>
              <a:chExt cx="4796692" cy="1581620"/>
            </a:xfrm>
          </p:grpSpPr>
          <p:pic>
            <p:nvPicPr>
              <p:cNvPr id="5" name="Picture 4"/>
              <p:cNvPicPr>
                <a:picLocks noChangeAspect="1"/>
              </p:cNvPicPr>
              <p:nvPr/>
            </p:nvPicPr>
            <p:blipFill>
              <a:blip r:embed="rId2"/>
              <a:stretch>
                <a:fillRect/>
              </a:stretch>
            </p:blipFill>
            <p:spPr>
              <a:xfrm>
                <a:off x="3719558" y="5040933"/>
                <a:ext cx="4796692" cy="570203"/>
              </a:xfrm>
              <a:prstGeom prst="rect">
                <a:avLst/>
              </a:prstGeom>
            </p:spPr>
          </p:pic>
          <p:pic>
            <p:nvPicPr>
              <p:cNvPr id="6" name="Picture 5"/>
              <p:cNvPicPr>
                <a:picLocks noChangeAspect="1"/>
              </p:cNvPicPr>
              <p:nvPr/>
            </p:nvPicPr>
            <p:blipFill>
              <a:blip r:embed="rId3"/>
              <a:stretch>
                <a:fillRect/>
              </a:stretch>
            </p:blipFill>
            <p:spPr>
              <a:xfrm>
                <a:off x="3719558" y="5607676"/>
                <a:ext cx="4796691" cy="1014877"/>
              </a:xfrm>
              <a:prstGeom prst="rect">
                <a:avLst/>
              </a:prstGeom>
            </p:spPr>
          </p:pic>
        </p:grpSp>
        <p:sp>
          <p:nvSpPr>
            <p:cNvPr id="8" name="Oval 7"/>
            <p:cNvSpPr/>
            <p:nvPr/>
          </p:nvSpPr>
          <p:spPr>
            <a:xfrm>
              <a:off x="3563888" y="5445224"/>
              <a:ext cx="1152128" cy="504056"/>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75561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Question: </a:t>
            </a:r>
            <a:r>
              <a:rPr lang="en-US" dirty="0"/>
              <a:t>For a two-tailed z-test, if the test statistic is 2.00. </a:t>
            </a:r>
          </a:p>
          <a:p>
            <a:pPr lvl="1"/>
            <a:r>
              <a:rPr lang="en-US" dirty="0"/>
              <a:t>The p-value is given by: </a:t>
            </a:r>
            <a:br>
              <a:rPr lang="en-US" dirty="0"/>
            </a:br>
            <a:r>
              <a:rPr lang="en-US" dirty="0"/>
              <a:t>p-value = P(Z&lt;-2.00 or Z&gt;2.00) </a:t>
            </a:r>
            <a:br>
              <a:rPr lang="en-US" dirty="0"/>
            </a:br>
            <a:r>
              <a:rPr lang="en-US" dirty="0"/>
              <a:t>=2*P(Z&gt;2.00) </a:t>
            </a:r>
            <a:br>
              <a:rPr lang="en-US" dirty="0"/>
            </a:br>
            <a:r>
              <a:rPr lang="en-US" dirty="0"/>
              <a:t>=2*[1-P(Z&lt;2.00)] </a:t>
            </a:r>
            <a:br>
              <a:rPr lang="en-US" dirty="0"/>
            </a:br>
            <a:r>
              <a:rPr lang="en-US" dirty="0"/>
              <a:t>=2*(1-0.9772) </a:t>
            </a:r>
            <a:br>
              <a:rPr lang="en-US" dirty="0"/>
            </a:br>
            <a:r>
              <a:rPr lang="en-US" dirty="0"/>
              <a:t>=0.0456 </a:t>
            </a:r>
          </a:p>
          <a:p>
            <a:pPr lvl="1"/>
            <a:r>
              <a:rPr lang="en-US" dirty="0"/>
              <a:t>Since p-value &lt; .05, the two-tailed z-test is significant at the .05 level</a:t>
            </a:r>
            <a:endParaRPr lang="el-GR" dirty="0"/>
          </a:p>
          <a:p>
            <a:pPr lvl="2"/>
            <a:r>
              <a:rPr lang="en-US" dirty="0">
                <a:solidFill>
                  <a:srgbClr val="0070C0"/>
                </a:solidFill>
              </a:rPr>
              <a:t>Therefore, we reject the Null Hypothesis</a:t>
            </a:r>
          </a:p>
        </p:txBody>
      </p:sp>
      <p:sp>
        <p:nvSpPr>
          <p:cNvPr id="3" name="Title 2"/>
          <p:cNvSpPr>
            <a:spLocks noGrp="1"/>
          </p:cNvSpPr>
          <p:nvPr>
            <p:ph type="title"/>
          </p:nvPr>
        </p:nvSpPr>
        <p:spPr/>
        <p:txBody>
          <a:bodyPr>
            <a:normAutofit fontScale="90000"/>
          </a:bodyPr>
          <a:lstStyle/>
          <a:p>
            <a:r>
              <a:rPr lang="en-US" dirty="0"/>
              <a:t>P-value : How to use the Standard Normal Table (2/2)</a:t>
            </a:r>
          </a:p>
        </p:txBody>
      </p:sp>
    </p:spTree>
    <p:extLst>
      <p:ext uri="{BB962C8B-B14F-4D97-AF65-F5344CB8AC3E}">
        <p14:creationId xmlns:p14="http://schemas.microsoft.com/office/powerpoint/2010/main" val="40101908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Test statistic and p-value approach</a:t>
            </a:r>
          </a:p>
        </p:txBody>
      </p:sp>
      <p:pic>
        <p:nvPicPr>
          <p:cNvPr id="4" name="Picture 3"/>
          <p:cNvPicPr>
            <a:picLocks noChangeAspect="1"/>
          </p:cNvPicPr>
          <p:nvPr/>
        </p:nvPicPr>
        <p:blipFill>
          <a:blip r:embed="rId2"/>
          <a:stretch>
            <a:fillRect/>
          </a:stretch>
        </p:blipFill>
        <p:spPr>
          <a:xfrm>
            <a:off x="1403648" y="1484783"/>
            <a:ext cx="5400600" cy="4864803"/>
          </a:xfrm>
          <a:prstGeom prst="rect">
            <a:avLst/>
          </a:prstGeom>
        </p:spPr>
      </p:pic>
      <p:sp>
        <p:nvSpPr>
          <p:cNvPr id="6" name="TextBox 5"/>
          <p:cNvSpPr txBox="1"/>
          <p:nvPr/>
        </p:nvSpPr>
        <p:spPr>
          <a:xfrm>
            <a:off x="1331640" y="6300028"/>
            <a:ext cx="6264696" cy="369332"/>
          </a:xfrm>
          <a:prstGeom prst="rect">
            <a:avLst/>
          </a:prstGeom>
          <a:noFill/>
        </p:spPr>
        <p:txBody>
          <a:bodyPr wrap="square" rtlCol="0">
            <a:spAutoFit/>
          </a:bodyPr>
          <a:lstStyle/>
          <a:p>
            <a:r>
              <a:rPr lang="en-GB" dirty="0">
                <a:hlinkClick r:id="rId3"/>
              </a:rPr>
              <a:t>https://www.geogebra.org/m/BE4xewDy#material/YRh9H3t5</a:t>
            </a:r>
            <a:r>
              <a:rPr lang="en-GB" dirty="0"/>
              <a:t> </a:t>
            </a:r>
          </a:p>
        </p:txBody>
      </p:sp>
    </p:spTree>
    <p:extLst>
      <p:ext uri="{BB962C8B-B14F-4D97-AF65-F5344CB8AC3E}">
        <p14:creationId xmlns:p14="http://schemas.microsoft.com/office/powerpoint/2010/main" val="22606524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Q &amp; A </a:t>
            </a:r>
            <a:endParaRPr lang="el-GR" dirty="0"/>
          </a:p>
        </p:txBody>
      </p:sp>
      <p:pic>
        <p:nvPicPr>
          <p:cNvPr id="3" name="Picture 2"/>
          <p:cNvPicPr>
            <a:picLocks noChangeAspect="1"/>
          </p:cNvPicPr>
          <p:nvPr/>
        </p:nvPicPr>
        <p:blipFill>
          <a:blip r:embed="rId2"/>
          <a:stretch>
            <a:fillRect/>
          </a:stretch>
        </p:blipFill>
        <p:spPr>
          <a:xfrm>
            <a:off x="3275856" y="1988840"/>
            <a:ext cx="1859441" cy="3993226"/>
          </a:xfrm>
          <a:prstGeom prst="rect">
            <a:avLst/>
          </a:prstGeom>
        </p:spPr>
      </p:pic>
    </p:spTree>
    <p:extLst>
      <p:ext uri="{BB962C8B-B14F-4D97-AF65-F5344CB8AC3E}">
        <p14:creationId xmlns:p14="http://schemas.microsoft.com/office/powerpoint/2010/main" val="1261466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970" name="Rectangle 2"/>
          <p:cNvSpPr>
            <a:spLocks noGrp="1" noChangeArrowheads="1"/>
          </p:cNvSpPr>
          <p:nvPr>
            <p:ph idx="1"/>
          </p:nvPr>
        </p:nvSpPr>
        <p:spPr>
          <a:noFill/>
        </p:spPr>
        <p:txBody>
          <a:bodyPr>
            <a:normAutofit lnSpcReduction="10000"/>
          </a:bodyPr>
          <a:lstStyle/>
          <a:p>
            <a:pPr marL="571500" indent="-571500">
              <a:lnSpc>
                <a:spcPct val="95000"/>
              </a:lnSpc>
              <a:spcBef>
                <a:spcPct val="25000"/>
              </a:spcBef>
              <a:spcAft>
                <a:spcPct val="25000"/>
              </a:spcAft>
            </a:pPr>
            <a:r>
              <a:rPr lang="en-US" dirty="0"/>
              <a:t>Children are spending 3 hours daily watching TV.</a:t>
            </a:r>
          </a:p>
          <a:p>
            <a:pPr marL="571500" indent="-571500">
              <a:lnSpc>
                <a:spcPct val="95000"/>
              </a:lnSpc>
              <a:spcBef>
                <a:spcPct val="25000"/>
              </a:spcBef>
              <a:spcAft>
                <a:spcPct val="25000"/>
              </a:spcAft>
            </a:pPr>
            <a:endParaRPr lang="en-US" dirty="0"/>
          </a:p>
          <a:p>
            <a:pPr marL="571500" indent="-571500">
              <a:lnSpc>
                <a:spcPct val="95000"/>
              </a:lnSpc>
              <a:spcBef>
                <a:spcPct val="25000"/>
              </a:spcBef>
              <a:spcAft>
                <a:spcPct val="25000"/>
              </a:spcAft>
            </a:pPr>
            <a:r>
              <a:rPr lang="en-US" dirty="0"/>
              <a:t>How can we prove/test this statement/claim?</a:t>
            </a:r>
          </a:p>
          <a:p>
            <a:pPr marL="1162050" lvl="1" indent="-704850">
              <a:lnSpc>
                <a:spcPct val="95000"/>
              </a:lnSpc>
              <a:spcBef>
                <a:spcPct val="25000"/>
              </a:spcBef>
              <a:spcAft>
                <a:spcPct val="25000"/>
              </a:spcAft>
              <a:buNone/>
            </a:pPr>
            <a:r>
              <a:rPr lang="en-US" sz="3600" dirty="0">
                <a:solidFill>
                  <a:schemeClr val="tx2"/>
                </a:solidFill>
              </a:rPr>
              <a:t>  A.</a:t>
            </a:r>
            <a:r>
              <a:rPr lang="en-US" dirty="0"/>
              <a:t> What do we need to know to justify/prove this claim?</a:t>
            </a:r>
          </a:p>
          <a:p>
            <a:pPr marL="1162050" lvl="1" indent="-704850">
              <a:lnSpc>
                <a:spcPct val="95000"/>
              </a:lnSpc>
              <a:spcBef>
                <a:spcPct val="25000"/>
              </a:spcBef>
              <a:spcAft>
                <a:spcPct val="25000"/>
              </a:spcAft>
              <a:buNone/>
            </a:pPr>
            <a:r>
              <a:rPr lang="en-US" sz="3600" dirty="0">
                <a:solidFill>
                  <a:schemeClr val="tx2"/>
                </a:solidFill>
              </a:rPr>
              <a:t>  B.</a:t>
            </a:r>
            <a:r>
              <a:rPr lang="en-US" dirty="0"/>
              <a:t> Based on what we know, what are the methods allowing us to test this claim?</a:t>
            </a:r>
          </a:p>
        </p:txBody>
      </p:sp>
      <p:sp>
        <p:nvSpPr>
          <p:cNvPr id="2" name="Title 1"/>
          <p:cNvSpPr>
            <a:spLocks noGrp="1"/>
          </p:cNvSpPr>
          <p:nvPr>
            <p:ph type="title"/>
          </p:nvPr>
        </p:nvSpPr>
        <p:spPr/>
        <p:txBody>
          <a:bodyPr/>
          <a:lstStyle/>
          <a:p>
            <a:r>
              <a:rPr lang="en-US" dirty="0"/>
              <a:t>Example of a Hypothesis</a:t>
            </a:r>
          </a:p>
        </p:txBody>
      </p:sp>
    </p:spTree>
    <p:extLst>
      <p:ext uri="{BB962C8B-B14F-4D97-AF65-F5344CB8AC3E}">
        <p14:creationId xmlns:p14="http://schemas.microsoft.com/office/powerpoint/2010/main" val="2256803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3970">
                                            <p:txEl>
                                              <p:pRg st="0" end="0"/>
                                            </p:txEl>
                                          </p:spTgt>
                                        </p:tgtEl>
                                        <p:attrNameLst>
                                          <p:attrName>style.visibility</p:attrName>
                                        </p:attrNameLst>
                                      </p:cBhvr>
                                      <p:to>
                                        <p:strVal val="visible"/>
                                      </p:to>
                                    </p:set>
                                    <p:anim calcmode="lin" valueType="num">
                                      <p:cBhvr additive="base">
                                        <p:cTn id="7" dur="500" fill="hold"/>
                                        <p:tgtEl>
                                          <p:spTgt spid="83970">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397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3970">
                                            <p:txEl>
                                              <p:pRg st="2" end="2"/>
                                            </p:txEl>
                                          </p:spTgt>
                                        </p:tgtEl>
                                        <p:attrNameLst>
                                          <p:attrName>style.visibility</p:attrName>
                                        </p:attrNameLst>
                                      </p:cBhvr>
                                      <p:to>
                                        <p:strVal val="visible"/>
                                      </p:to>
                                    </p:set>
                                    <p:anim calcmode="lin" valueType="num">
                                      <p:cBhvr additive="base">
                                        <p:cTn id="13" dur="500" fill="hold"/>
                                        <p:tgtEl>
                                          <p:spTgt spid="83970">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83970">
                                            <p:txEl>
                                              <p:pRg st="2" end="2"/>
                                            </p:txEl>
                                          </p:spTgt>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83970">
                                            <p:txEl>
                                              <p:pRg st="3" end="3"/>
                                            </p:txEl>
                                          </p:spTgt>
                                        </p:tgtEl>
                                        <p:attrNameLst>
                                          <p:attrName>style.visibility</p:attrName>
                                        </p:attrNameLst>
                                      </p:cBhvr>
                                      <p:to>
                                        <p:strVal val="visible"/>
                                      </p:to>
                                    </p:set>
                                    <p:anim calcmode="lin" valueType="num">
                                      <p:cBhvr additive="base">
                                        <p:cTn id="17" dur="500" fill="hold"/>
                                        <p:tgtEl>
                                          <p:spTgt spid="83970">
                                            <p:txEl>
                                              <p:pRg st="3" end="3"/>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83970">
                                            <p:txEl>
                                              <p:pRg st="3" end="3"/>
                                            </p:txEl>
                                          </p:spTgt>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83970">
                                            <p:txEl>
                                              <p:pRg st="4" end="4"/>
                                            </p:txEl>
                                          </p:spTgt>
                                        </p:tgtEl>
                                        <p:attrNameLst>
                                          <p:attrName>style.visibility</p:attrName>
                                        </p:attrNameLst>
                                      </p:cBhvr>
                                      <p:to>
                                        <p:strVal val="visible"/>
                                      </p:to>
                                    </p:set>
                                    <p:anim calcmode="lin" valueType="num">
                                      <p:cBhvr additive="base">
                                        <p:cTn id="21" dur="500" fill="hold"/>
                                        <p:tgtEl>
                                          <p:spTgt spid="83970">
                                            <p:txEl>
                                              <p:pRg st="4" end="4"/>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83970">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0"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1" name="Rectangle 3"/>
          <p:cNvSpPr>
            <a:spLocks noGrp="1" noChangeArrowheads="1"/>
          </p:cNvSpPr>
          <p:nvPr>
            <p:ph idx="1"/>
          </p:nvPr>
        </p:nvSpPr>
        <p:spPr>
          <a:noFill/>
        </p:spPr>
        <p:txBody>
          <a:bodyPr>
            <a:normAutofit lnSpcReduction="10000"/>
          </a:bodyPr>
          <a:lstStyle/>
          <a:p>
            <a:pPr>
              <a:lnSpc>
                <a:spcPct val="140000"/>
              </a:lnSpc>
              <a:buClr>
                <a:schemeClr val="accent2"/>
              </a:buClr>
              <a:buFont typeface="Wingdings" panose="05000000000000000000" pitchFamily="2" charset="2"/>
              <a:buChar char="v"/>
            </a:pPr>
            <a:r>
              <a:rPr lang="en-US" sz="3600" dirty="0"/>
              <a:t> </a:t>
            </a:r>
            <a:r>
              <a:rPr lang="en-US" sz="4400" dirty="0">
                <a:solidFill>
                  <a:schemeClr val="hlink"/>
                </a:solidFill>
              </a:rPr>
              <a:t>Null Hypothesis </a:t>
            </a:r>
            <a:r>
              <a:rPr lang="en-US" sz="3600" dirty="0"/>
              <a:t>(denoted </a:t>
            </a:r>
            <a:r>
              <a:rPr lang="en-US" sz="3600" i="1" dirty="0"/>
              <a:t>H</a:t>
            </a:r>
            <a:r>
              <a:rPr lang="en-US" sz="1800" i="1" dirty="0"/>
              <a:t> </a:t>
            </a:r>
            <a:r>
              <a:rPr lang="en-US" sz="3600" baseline="-25000" dirty="0"/>
              <a:t>0</a:t>
            </a:r>
            <a:r>
              <a:rPr lang="en-US" sz="3600" dirty="0"/>
              <a:t>): </a:t>
            </a:r>
          </a:p>
          <a:p>
            <a:pPr>
              <a:lnSpc>
                <a:spcPct val="140000"/>
              </a:lnSpc>
              <a:buClr>
                <a:schemeClr val="accent2"/>
              </a:buClr>
              <a:buFont typeface="Wingdings" panose="05000000000000000000" pitchFamily="2" charset="2"/>
              <a:buNone/>
            </a:pPr>
            <a:r>
              <a:rPr lang="en-US" sz="3600" dirty="0"/>
              <a:t>   is the statement being tested in a test of hypothesis. </a:t>
            </a:r>
          </a:p>
          <a:p>
            <a:pPr>
              <a:lnSpc>
                <a:spcPct val="140000"/>
              </a:lnSpc>
              <a:buClr>
                <a:schemeClr val="accent2"/>
              </a:buClr>
              <a:buFont typeface="Wingdings" panose="05000000000000000000" pitchFamily="2" charset="2"/>
              <a:buChar char="v"/>
            </a:pPr>
            <a:r>
              <a:rPr lang="en-US" sz="3600" dirty="0"/>
              <a:t> </a:t>
            </a:r>
            <a:r>
              <a:rPr lang="en-US" sz="4400" dirty="0">
                <a:solidFill>
                  <a:schemeClr val="hlink"/>
                </a:solidFill>
              </a:rPr>
              <a:t>Alternative Hypothesis </a:t>
            </a:r>
            <a:r>
              <a:rPr lang="en-US" sz="3600" dirty="0"/>
              <a:t>(</a:t>
            </a:r>
            <a:r>
              <a:rPr lang="en-US" sz="3600" i="1" dirty="0"/>
              <a:t>H</a:t>
            </a:r>
            <a:r>
              <a:rPr lang="en-US" sz="1800" i="1" dirty="0"/>
              <a:t> </a:t>
            </a:r>
            <a:r>
              <a:rPr lang="en-US" sz="3600" baseline="-25000" dirty="0"/>
              <a:t>1</a:t>
            </a:r>
            <a:r>
              <a:rPr lang="en-US" sz="3600" dirty="0"/>
              <a:t>): </a:t>
            </a:r>
          </a:p>
          <a:p>
            <a:pPr>
              <a:lnSpc>
                <a:spcPct val="140000"/>
              </a:lnSpc>
              <a:buClr>
                <a:schemeClr val="accent2"/>
              </a:buClr>
              <a:buFont typeface="Wingdings" panose="05000000000000000000" pitchFamily="2" charset="2"/>
              <a:buNone/>
            </a:pPr>
            <a:r>
              <a:rPr lang="en-US" sz="3600" dirty="0"/>
              <a:t>   is what is believed to be true if the null hypothesis is false.</a:t>
            </a:r>
          </a:p>
        </p:txBody>
      </p:sp>
      <p:sp>
        <p:nvSpPr>
          <p:cNvPr id="26626" name="Rectangle 2"/>
          <p:cNvSpPr>
            <a:spLocks noGrp="1" noChangeArrowheads="1"/>
          </p:cNvSpPr>
          <p:nvPr>
            <p:ph type="title"/>
          </p:nvPr>
        </p:nvSpPr>
        <p:spPr>
          <a:noFill/>
        </p:spPr>
        <p:txBody>
          <a:bodyPr/>
          <a:lstStyle/>
          <a:p>
            <a:r>
              <a:rPr lang="en-US" sz="5400" dirty="0">
                <a:solidFill>
                  <a:srgbClr val="00279F"/>
                </a:solidFill>
              </a:rPr>
              <a:t>Definitions</a:t>
            </a:r>
            <a:endParaRPr lang="en-US" sz="5400" b="1" baseline="-25000" dirty="0">
              <a:solidFill>
                <a:schemeClr val="hlink"/>
              </a:solidFill>
            </a:endParaRPr>
          </a:p>
        </p:txBody>
      </p:sp>
    </p:spTree>
    <p:extLst>
      <p:ext uri="{BB962C8B-B14F-4D97-AF65-F5344CB8AC3E}">
        <p14:creationId xmlns:p14="http://schemas.microsoft.com/office/powerpoint/2010/main" val="33387220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2531">
                                            <p:txEl>
                                              <p:pRg st="1" end="1"/>
                                            </p:txEl>
                                          </p:spTgt>
                                        </p:tgtEl>
                                        <p:attrNameLst>
                                          <p:attrName>style.visibility</p:attrName>
                                        </p:attrNameLst>
                                      </p:cBhvr>
                                      <p:to>
                                        <p:strVal val="visible"/>
                                      </p:to>
                                    </p:set>
                                    <p:anim calcmode="lin" valueType="num">
                                      <p:cBhvr additive="base">
                                        <p:cTn id="13" dur="500" fill="hold"/>
                                        <p:tgtEl>
                                          <p:spTgt spid="22531">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253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2531">
                                            <p:txEl>
                                              <p:pRg st="2" end="2"/>
                                            </p:txEl>
                                          </p:spTgt>
                                        </p:tgtEl>
                                        <p:attrNameLst>
                                          <p:attrName>style.visibility</p:attrName>
                                        </p:attrNameLst>
                                      </p:cBhvr>
                                      <p:to>
                                        <p:strVal val="visible"/>
                                      </p:to>
                                    </p:set>
                                    <p:anim calcmode="lin" valueType="num">
                                      <p:cBhvr additive="base">
                                        <p:cTn id="19" dur="500" fill="hold"/>
                                        <p:tgtEl>
                                          <p:spTgt spid="22531">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253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2531">
                                            <p:txEl>
                                              <p:pRg st="3" end="3"/>
                                            </p:txEl>
                                          </p:spTgt>
                                        </p:tgtEl>
                                        <p:attrNameLst>
                                          <p:attrName>style.visibility</p:attrName>
                                        </p:attrNameLst>
                                      </p:cBhvr>
                                      <p:to>
                                        <p:strVal val="visible"/>
                                      </p:to>
                                    </p:set>
                                    <p:anim calcmode="lin" valueType="num">
                                      <p:cBhvr additive="base">
                                        <p:cTn id="25" dur="500" fill="hold"/>
                                        <p:tgtEl>
                                          <p:spTgt spid="22531">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253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211" name="Rectangle 3"/>
          <p:cNvSpPr>
            <a:spLocks noGrp="1" noChangeArrowheads="1"/>
          </p:cNvSpPr>
          <p:nvPr>
            <p:ph idx="1"/>
          </p:nvPr>
        </p:nvSpPr>
        <p:spPr>
          <a:noFill/>
        </p:spPr>
        <p:txBody>
          <a:bodyPr/>
          <a:lstStyle/>
          <a:p>
            <a:pPr marL="571500" indent="-571500">
              <a:lnSpc>
                <a:spcPct val="140000"/>
              </a:lnSpc>
              <a:buClr>
                <a:schemeClr val="accent2"/>
              </a:buClr>
              <a:buFont typeface="Wingdings" panose="05000000000000000000" pitchFamily="2" charset="2"/>
              <a:buChar char="v"/>
            </a:pPr>
            <a:r>
              <a:rPr lang="en-US" sz="3600" dirty="0"/>
              <a:t>Must contain condition of equality</a:t>
            </a:r>
          </a:p>
          <a:p>
            <a:pPr marL="971550" lvl="1" indent="-571500">
              <a:lnSpc>
                <a:spcPct val="140000"/>
              </a:lnSpc>
              <a:buClr>
                <a:schemeClr val="accent2"/>
              </a:buClr>
              <a:buFont typeface="Wingdings" panose="05000000000000000000" pitchFamily="2" charset="2"/>
              <a:buChar char="v"/>
            </a:pPr>
            <a:r>
              <a:rPr lang="en-US" dirty="0"/>
              <a:t>=, &gt;, or &lt;</a:t>
            </a:r>
          </a:p>
          <a:p>
            <a:pPr marL="571500" indent="-571500">
              <a:lnSpc>
                <a:spcPct val="140000"/>
              </a:lnSpc>
              <a:buClr>
                <a:schemeClr val="accent2"/>
              </a:buClr>
              <a:buFont typeface="Wingdings" panose="05000000000000000000" pitchFamily="2" charset="2"/>
              <a:buChar char="v"/>
            </a:pPr>
            <a:r>
              <a:rPr lang="en-US" sz="3600" dirty="0"/>
              <a:t>Test the Null Hypothesis </a:t>
            </a:r>
            <a:r>
              <a:rPr lang="en-US" sz="3600" dirty="0">
                <a:solidFill>
                  <a:schemeClr val="hlink"/>
                </a:solidFill>
              </a:rPr>
              <a:t>directly</a:t>
            </a:r>
            <a:endParaRPr lang="en-US" sz="3600" u="sng" dirty="0">
              <a:solidFill>
                <a:schemeClr val="hlink"/>
              </a:solidFill>
            </a:endParaRPr>
          </a:p>
          <a:p>
            <a:pPr marL="971550" lvl="1" indent="-571500">
              <a:lnSpc>
                <a:spcPct val="140000"/>
              </a:lnSpc>
              <a:buClr>
                <a:schemeClr val="accent2"/>
              </a:buClr>
              <a:buFont typeface="Wingdings" panose="05000000000000000000" pitchFamily="2" charset="2"/>
              <a:buChar char="v"/>
            </a:pPr>
            <a:r>
              <a:rPr lang="en-US" dirty="0">
                <a:solidFill>
                  <a:schemeClr val="hlink"/>
                </a:solidFill>
              </a:rPr>
              <a:t>Reject</a:t>
            </a:r>
            <a:r>
              <a:rPr lang="en-US" dirty="0"/>
              <a:t> </a:t>
            </a:r>
            <a:r>
              <a:rPr lang="en-US" i="1" dirty="0"/>
              <a:t>H</a:t>
            </a:r>
            <a:r>
              <a:rPr lang="en-US" sz="1400" i="1" dirty="0"/>
              <a:t> </a:t>
            </a:r>
            <a:r>
              <a:rPr lang="en-US" baseline="-25000" dirty="0"/>
              <a:t>0</a:t>
            </a:r>
            <a:r>
              <a:rPr lang="en-US" dirty="0"/>
              <a:t> or </a:t>
            </a:r>
            <a:r>
              <a:rPr lang="en-US" dirty="0">
                <a:solidFill>
                  <a:schemeClr val="hlink"/>
                </a:solidFill>
              </a:rPr>
              <a:t>fail to reject</a:t>
            </a:r>
            <a:r>
              <a:rPr lang="en-US" dirty="0"/>
              <a:t> </a:t>
            </a:r>
            <a:r>
              <a:rPr lang="en-US" i="1" dirty="0"/>
              <a:t>H</a:t>
            </a:r>
            <a:r>
              <a:rPr lang="en-US" sz="1400" i="1" dirty="0"/>
              <a:t> </a:t>
            </a:r>
            <a:r>
              <a:rPr lang="en-US" baseline="-25000" dirty="0"/>
              <a:t>0</a:t>
            </a:r>
          </a:p>
        </p:txBody>
      </p:sp>
      <p:sp>
        <p:nvSpPr>
          <p:cNvPr id="28674" name="Rectangle 2"/>
          <p:cNvSpPr>
            <a:spLocks noGrp="1" noChangeArrowheads="1"/>
          </p:cNvSpPr>
          <p:nvPr>
            <p:ph type="title"/>
          </p:nvPr>
        </p:nvSpPr>
        <p:spPr>
          <a:noFill/>
        </p:spPr>
        <p:txBody>
          <a:bodyPr>
            <a:normAutofit/>
          </a:bodyPr>
          <a:lstStyle/>
          <a:p>
            <a:r>
              <a:rPr lang="en-US" dirty="0"/>
              <a:t>Null Hypothesis: </a:t>
            </a:r>
            <a:r>
              <a:rPr lang="en-US" i="1" dirty="0"/>
              <a:t>H</a:t>
            </a:r>
            <a:r>
              <a:rPr lang="en-US" baseline="-25000" dirty="0"/>
              <a:t>0</a:t>
            </a:r>
          </a:p>
        </p:txBody>
      </p:sp>
    </p:spTree>
    <p:extLst>
      <p:ext uri="{BB962C8B-B14F-4D97-AF65-F5344CB8AC3E}">
        <p14:creationId xmlns:p14="http://schemas.microsoft.com/office/powerpoint/2010/main" val="2791895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4211">
                                            <p:txEl>
                                              <p:pRg st="0" end="0"/>
                                            </p:txEl>
                                          </p:spTgt>
                                        </p:tgtEl>
                                        <p:attrNameLst>
                                          <p:attrName>style.visibility</p:attrName>
                                        </p:attrNameLst>
                                      </p:cBhvr>
                                      <p:to>
                                        <p:strVal val="visible"/>
                                      </p:to>
                                    </p:set>
                                    <p:anim calcmode="lin" valueType="num">
                                      <p:cBhvr additive="base">
                                        <p:cTn id="7" dur="500" fill="hold"/>
                                        <p:tgtEl>
                                          <p:spTgt spid="9421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4211">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94211">
                                            <p:txEl>
                                              <p:pRg st="1" end="1"/>
                                            </p:txEl>
                                          </p:spTgt>
                                        </p:tgtEl>
                                        <p:attrNameLst>
                                          <p:attrName>style.visibility</p:attrName>
                                        </p:attrNameLst>
                                      </p:cBhvr>
                                      <p:to>
                                        <p:strVal val="visible"/>
                                      </p:to>
                                    </p:set>
                                    <p:anim calcmode="lin" valueType="num">
                                      <p:cBhvr additive="base">
                                        <p:cTn id="11" dur="500" fill="hold"/>
                                        <p:tgtEl>
                                          <p:spTgt spid="94211">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942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94211">
                                            <p:txEl>
                                              <p:pRg st="2" end="2"/>
                                            </p:txEl>
                                          </p:spTgt>
                                        </p:tgtEl>
                                        <p:attrNameLst>
                                          <p:attrName>style.visibility</p:attrName>
                                        </p:attrNameLst>
                                      </p:cBhvr>
                                      <p:to>
                                        <p:strVal val="visible"/>
                                      </p:to>
                                    </p:set>
                                    <p:anim calcmode="lin" valueType="num">
                                      <p:cBhvr additive="base">
                                        <p:cTn id="17" dur="500" fill="hold"/>
                                        <p:tgtEl>
                                          <p:spTgt spid="94211">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94211">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94211">
                                            <p:txEl>
                                              <p:pRg st="3" end="3"/>
                                            </p:txEl>
                                          </p:spTgt>
                                        </p:tgtEl>
                                        <p:attrNameLst>
                                          <p:attrName>style.visibility</p:attrName>
                                        </p:attrNameLst>
                                      </p:cBhvr>
                                      <p:to>
                                        <p:strVal val="visible"/>
                                      </p:to>
                                    </p:set>
                                    <p:anim calcmode="lin" valueType="num">
                                      <p:cBhvr additive="base">
                                        <p:cTn id="21" dur="500" fill="hold"/>
                                        <p:tgtEl>
                                          <p:spTgt spid="94211">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9421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1"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One Tailed vs. Two Tailed Tests</a:t>
            </a:r>
            <a:br>
              <a:rPr lang="el-GR" dirty="0"/>
            </a:br>
            <a:r>
              <a:rPr lang="en-US" sz="3100" dirty="0"/>
              <a:t>Time of Children watching TV</a:t>
            </a:r>
            <a:endParaRPr lang="en-US" dirty="0"/>
          </a:p>
        </p:txBody>
      </p:sp>
      <p:pic>
        <p:nvPicPr>
          <p:cNvPr id="4" name="Picture 3"/>
          <p:cNvPicPr>
            <a:picLocks noChangeAspect="1"/>
          </p:cNvPicPr>
          <p:nvPr/>
        </p:nvPicPr>
        <p:blipFill>
          <a:blip r:embed="rId2"/>
          <a:stretch>
            <a:fillRect/>
          </a:stretch>
        </p:blipFill>
        <p:spPr>
          <a:xfrm>
            <a:off x="457200" y="1556791"/>
            <a:ext cx="8219256" cy="5099387"/>
          </a:xfrm>
          <a:prstGeom prst="rect">
            <a:avLst/>
          </a:prstGeom>
        </p:spPr>
      </p:pic>
    </p:spTree>
    <p:extLst>
      <p:ext uri="{BB962C8B-B14F-4D97-AF65-F5344CB8AC3E}">
        <p14:creationId xmlns:p14="http://schemas.microsoft.com/office/powerpoint/2010/main" val="3977111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600" dirty="0"/>
              <a:t>Three Approaches of Hypothesis Testing </a:t>
            </a:r>
          </a:p>
        </p:txBody>
      </p:sp>
      <p:pic>
        <p:nvPicPr>
          <p:cNvPr id="4" name="Picture 3"/>
          <p:cNvPicPr>
            <a:picLocks noChangeAspect="1"/>
          </p:cNvPicPr>
          <p:nvPr/>
        </p:nvPicPr>
        <p:blipFill>
          <a:blip r:embed="rId3"/>
          <a:stretch>
            <a:fillRect/>
          </a:stretch>
        </p:blipFill>
        <p:spPr>
          <a:xfrm>
            <a:off x="171450" y="1628800"/>
            <a:ext cx="8801100" cy="4536503"/>
          </a:xfrm>
          <a:prstGeom prst="rect">
            <a:avLst/>
          </a:prstGeom>
        </p:spPr>
      </p:pic>
    </p:spTree>
    <p:extLst>
      <p:ext uri="{BB962C8B-B14F-4D97-AF65-F5344CB8AC3E}">
        <p14:creationId xmlns:p14="http://schemas.microsoft.com/office/powerpoint/2010/main" val="1306311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3FD8F97-8C9F-448C-BA30-07E75A5AC939}"/>
              </a:ext>
            </a:extLst>
          </p:cNvPr>
          <p:cNvSpPr>
            <a:spLocks noGrp="1"/>
          </p:cNvSpPr>
          <p:nvPr>
            <p:ph idx="1"/>
          </p:nvPr>
        </p:nvSpPr>
        <p:spPr/>
        <p:txBody>
          <a:bodyPr/>
          <a:lstStyle/>
          <a:p>
            <a:r>
              <a:rPr lang="en-US" dirty="0"/>
              <a:t>The general idea of ​​the statistical hypothesis testing process is as follows:</a:t>
            </a:r>
          </a:p>
          <a:p>
            <a:pPr marL="971550" lvl="1" indent="-514350">
              <a:buFont typeface="+mj-lt"/>
              <a:buAutoNum type="arabicPeriod"/>
            </a:pPr>
            <a:r>
              <a:rPr lang="en-US" dirty="0"/>
              <a:t>We set as the null hypothesis (H0) the one we doubt, the one that is being questioned, and</a:t>
            </a:r>
          </a:p>
          <a:p>
            <a:pPr marL="971550" lvl="1" indent="-514350">
              <a:buFont typeface="+mj-lt"/>
              <a:buAutoNum type="arabicPeriod"/>
            </a:pPr>
            <a:r>
              <a:rPr lang="en-US" dirty="0"/>
              <a:t>we examine whether a random sample taken from the population supports, that is, provides evidence in favor of rejecting it, compared to the alternative (H1).</a:t>
            </a:r>
          </a:p>
        </p:txBody>
      </p:sp>
      <p:sp>
        <p:nvSpPr>
          <p:cNvPr id="3" name="Title 2">
            <a:extLst>
              <a:ext uri="{FF2B5EF4-FFF2-40B4-BE49-F238E27FC236}">
                <a16:creationId xmlns:a16="http://schemas.microsoft.com/office/drawing/2014/main" id="{4AC3B789-39F8-40FB-871E-A42552ECF12B}"/>
              </a:ext>
            </a:extLst>
          </p:cNvPr>
          <p:cNvSpPr>
            <a:spLocks noGrp="1"/>
          </p:cNvSpPr>
          <p:nvPr>
            <p:ph type="title"/>
          </p:nvPr>
        </p:nvSpPr>
        <p:spPr/>
        <p:txBody>
          <a:bodyPr/>
          <a:lstStyle/>
          <a:p>
            <a:r>
              <a:rPr lang="en-US" dirty="0"/>
              <a:t>Basic concepts</a:t>
            </a:r>
          </a:p>
        </p:txBody>
      </p:sp>
    </p:spTree>
    <p:extLst>
      <p:ext uri="{BB962C8B-B14F-4D97-AF65-F5344CB8AC3E}">
        <p14:creationId xmlns:p14="http://schemas.microsoft.com/office/powerpoint/2010/main" val="37961229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3477</TotalTime>
  <Words>2090</Words>
  <Application>Microsoft Office PowerPoint</Application>
  <PresentationFormat>On-screen Show (4:3)</PresentationFormat>
  <Paragraphs>226</Paragraphs>
  <Slides>39</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Calibri</vt:lpstr>
      <vt:lpstr>Symbol</vt:lpstr>
      <vt:lpstr>Wingdings</vt:lpstr>
      <vt:lpstr>Office Theme</vt:lpstr>
      <vt:lpstr>Research Methods &amp; Project Management  Hypothesis Testing – Part 2 (Στατιστικός Έλεγχος Υποθέσεων)</vt:lpstr>
      <vt:lpstr>Hypothesis Testing</vt:lpstr>
      <vt:lpstr>Hypothesis Testing (Στατιστικός έλεγχος υποθέσεων)</vt:lpstr>
      <vt:lpstr>Example of a Hypothesis</vt:lpstr>
      <vt:lpstr>Definitions</vt:lpstr>
      <vt:lpstr>Null Hypothesis: H0</vt:lpstr>
      <vt:lpstr>One Tailed vs. Two Tailed Tests Time of Children watching TV</vt:lpstr>
      <vt:lpstr>Three Approaches of Hypothesis Testing </vt:lpstr>
      <vt:lpstr>Basic concepts</vt:lpstr>
      <vt:lpstr>Basic concepts</vt:lpstr>
      <vt:lpstr>Type I error</vt:lpstr>
      <vt:lpstr>Type II error</vt:lpstr>
      <vt:lpstr>Estimation of Probabilities</vt:lpstr>
      <vt:lpstr>Errors – Type I and Type II</vt:lpstr>
      <vt:lpstr>Errors in Hypothesis Testing &amp; Power</vt:lpstr>
      <vt:lpstr>PowerPoint Presentation</vt:lpstr>
      <vt:lpstr>Estimation of the probability</vt:lpstr>
      <vt:lpstr>The standard normal distribution</vt:lpstr>
      <vt:lpstr>Standard Normal Table</vt:lpstr>
      <vt:lpstr>Approaches for Hypothesis Testing </vt:lpstr>
      <vt:lpstr>Hypothesis testing</vt:lpstr>
      <vt:lpstr>Test statistic - Definition</vt:lpstr>
      <vt:lpstr>PowerPoint Presentation</vt:lpstr>
      <vt:lpstr>Practical Problem</vt:lpstr>
      <vt:lpstr>Solution (1/3)</vt:lpstr>
      <vt:lpstr>Solution (2/3)</vt:lpstr>
      <vt:lpstr>Decision</vt:lpstr>
      <vt:lpstr>Scope of Hypothesis Testing</vt:lpstr>
      <vt:lpstr>The process</vt:lpstr>
      <vt:lpstr>Example</vt:lpstr>
      <vt:lpstr>Example of a Two-tailed Hypothesis Test</vt:lpstr>
      <vt:lpstr>Example of a One-tailed Hypothesis Test</vt:lpstr>
      <vt:lpstr>Research Methods &amp; Project Management  Hypothesis Testing – Part 3 Χρήση p value για Στατιστικό Έλεγχο Υποθέσεων Use of p-value for the statistical test of Hypothesis</vt:lpstr>
      <vt:lpstr>Three Approaches of Hypothesis Testing </vt:lpstr>
      <vt:lpstr>Υπολογισμός p-value – Estimation of p-value The standard Normal Table</vt:lpstr>
      <vt:lpstr>P-value : How to use the Standard Normal Table (1/2)</vt:lpstr>
      <vt:lpstr>P-value : How to use the Standard Normal Table (2/2)</vt:lpstr>
      <vt:lpstr>Test statistic and p-value approach</vt:lpstr>
      <vt:lpstr>Q &amp; 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Manolis Tsiknakis</dc:creator>
  <cp:lastModifiedBy>Manolis Tsiknakis</cp:lastModifiedBy>
  <cp:revision>128</cp:revision>
  <dcterms:created xsi:type="dcterms:W3CDTF">2012-02-08T15:04:00Z</dcterms:created>
  <dcterms:modified xsi:type="dcterms:W3CDTF">2026-02-02T08:00:44Z</dcterms:modified>
</cp:coreProperties>
</file>