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7"/>
  </p:notesMasterIdLst>
  <p:sldIdLst>
    <p:sldId id="266" r:id="rId5"/>
    <p:sldId id="267" r:id="rId6"/>
    <p:sldId id="268" r:id="rId7"/>
    <p:sldId id="269" r:id="rId8"/>
    <p:sldId id="270" r:id="rId9"/>
    <p:sldId id="271" r:id="rId10"/>
    <p:sldId id="274" r:id="rId11"/>
    <p:sldId id="275" r:id="rId12"/>
    <p:sldId id="276" r:id="rId13"/>
    <p:sldId id="277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81C89-AC0D-4BFF-9223-D3157C1DDC5B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3D7A2-C585-48BF-BF8C-C21FDC051F7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66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3A52079-6997-47B8-B262-4ED5D2EA2D74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C80CA-06EA-4D97-A1EC-F2A229B592C4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60CC4-6CA2-4A99-B83B-711E420D000E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41ED8-AC2E-4560-8CC9-E6292DDF25B6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238998-10EA-455D-8FDC-3EBC7E198582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4E9B6-2EC2-45E6-A437-DCC674AAC4AF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4FF3-940D-4DDE-86D8-82D5A8663636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55261-7117-41BB-BB79-8C1909625493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204D7-DE7F-414C-8571-0012DE9EFCDB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E378FF3-85EA-48E5-8D8C-1DB156807E49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F94F13-1676-4B68-A383-661B657F6E63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5CB83234-995D-4149-8E1E-BC120E9070D5}" type="datetime1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sine_similarity" TargetMode="External"/><Relationship Id="rId2" Type="http://schemas.openxmlformats.org/officeDocument/2006/relationships/hyperlink" Target="https://www.tableau.com/learn/articles/time-series-analy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hyperlink" Target="https://www.learndatasci.com/glossary/cosine-similarity/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sine_similarity" TargetMode="External"/><Relationship Id="rId2" Type="http://schemas.openxmlformats.org/officeDocument/2006/relationships/hyperlink" Target="https://www.youtube.com/watch?v=_K1OsqCicB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rive.google.com/file/d/1b9BrNIZJ6hnUb3D-g9SrT4BZfOJL_COB/view?usp=sharing" TargetMode="External"/><Relationship Id="rId5" Type="http://schemas.openxmlformats.org/officeDocument/2006/relationships/hyperlink" Target="https://www.youtube.com/watch?v=1ZYbU82GVz4" TargetMode="External"/><Relationship Id="rId4" Type="http://schemas.openxmlformats.org/officeDocument/2006/relationships/hyperlink" Target="https://cs.fit.edu/~pkc/papers/tdm04.pd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learn/articles/time-series-analysis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cylladb.com/glossary/time-series-data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paperswithcode.com/method/dt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hyperlink" Target="https://cs.fit.edu/~pkc/papers/tdm04.pdf" TargetMode="External"/><Relationship Id="rId7" Type="http://schemas.openxmlformats.org/officeDocument/2006/relationships/oleObject" Target="../embeddings/oleObject2.bin"/><Relationship Id="rId2" Type="http://schemas.openxmlformats.org/officeDocument/2006/relationships/hyperlink" Target="https://www.tableau.com/learn/articles/time-series-analy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2.wmf"/><Relationship Id="rId4" Type="http://schemas.openxmlformats.org/officeDocument/2006/relationships/image" Target="../media/image3.pn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s.fit.edu/~pkc/papers/tdm04.pdf" TargetMode="External"/><Relationship Id="rId2" Type="http://schemas.openxmlformats.org/officeDocument/2006/relationships/hyperlink" Target="https://www.tableau.com/learn/articles/time-series-analysi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s.fit.edu/~pkc/papers/tdm04.pdf" TargetMode="External"/><Relationship Id="rId2" Type="http://schemas.openxmlformats.org/officeDocument/2006/relationships/hyperlink" Target="https://www.tableau.com/learn/articles/time-series-analysi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Cosine_similarity" TargetMode="External"/><Relationship Id="rId2" Type="http://schemas.openxmlformats.org/officeDocument/2006/relationships/hyperlink" Target="https://www.tableau.com/learn/articles/time-series-analysi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extreme close up of line chart graphic">
            <a:extLst>
              <a:ext uri="{FF2B5EF4-FFF2-40B4-BE49-F238E27FC236}">
                <a16:creationId xmlns:a16="http://schemas.microsoft.com/office/drawing/2014/main" id="{B38A25AE-7B44-4EC1-BC0C-CF0FFF036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id="{ED9C10B4-E6CF-4138-A430-ADE3DCF0FE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258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chemeClr val="tx2">
                  <a:alpha val="70000"/>
                </a:schemeClr>
              </a:gs>
              <a:gs pos="10000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 6">
            <a:extLst>
              <a:ext uri="{FF2B5EF4-FFF2-40B4-BE49-F238E27FC236}">
                <a16:creationId xmlns:a16="http://schemas.microsoft.com/office/drawing/2014/main" id="{59A08B30-802F-44BB-8817-40AAE17DBE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FB93F8E6-40C5-4DF8-B869-00349BD460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347C47-EF1D-4B02-906B-219155AD8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7" y="2379887"/>
            <a:ext cx="8361229" cy="209822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Time series &amp; similarities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69D1230-B36D-BF86-2F76-F227DE7ABFCF}"/>
              </a:ext>
            </a:extLst>
          </p:cNvPr>
          <p:cNvSpPr txBox="1">
            <a:spLocks/>
          </p:cNvSpPr>
          <p:nvPr/>
        </p:nvSpPr>
        <p:spPr>
          <a:xfrm>
            <a:off x="-516" y="4672462"/>
            <a:ext cx="8361229" cy="20982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7200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000" dirty="0">
              <a:solidFill>
                <a:schemeClr val="bg2"/>
              </a:solidFill>
              <a:latin typeface="Amasis MT Pro Black" panose="020F05020202040302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7238E3-30DB-C56B-1156-52BF798BC5D0}"/>
              </a:ext>
            </a:extLst>
          </p:cNvPr>
          <p:cNvSpPr txBox="1"/>
          <p:nvPr/>
        </p:nvSpPr>
        <p:spPr>
          <a:xfrm>
            <a:off x="187733" y="6088397"/>
            <a:ext cx="3275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Giannis Kyprakis</a:t>
            </a:r>
          </a:p>
          <a:p>
            <a:r>
              <a:rPr lang="en-US" dirty="0">
                <a:solidFill>
                  <a:schemeClr val="bg2"/>
                </a:solidFill>
              </a:rPr>
              <a:t>ikyprakis@gmail.com</a:t>
            </a:r>
          </a:p>
        </p:txBody>
      </p:sp>
    </p:spTree>
    <p:extLst>
      <p:ext uri="{BB962C8B-B14F-4D97-AF65-F5344CB8AC3E}">
        <p14:creationId xmlns:p14="http://schemas.microsoft.com/office/powerpoint/2010/main" val="7455761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4028536" cy="700208"/>
          </a:xfrm>
        </p:spPr>
        <p:txBody>
          <a:bodyPr>
            <a:normAutofit fontScale="90000"/>
          </a:bodyPr>
          <a:lstStyle/>
          <a:p>
            <a:r>
              <a:rPr lang="en-US" dirty="0"/>
              <a:t>Cosine similarity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2"/>
              </a:rPr>
              <a:t>1. </a:t>
            </a:r>
            <a:r>
              <a:rPr lang="en-US" sz="1200" dirty="0">
                <a:hlinkClick r:id="rId3"/>
              </a:rPr>
              <a:t>https://en.wikipedia.org/wiki/Cosine_similarity</a:t>
            </a:r>
            <a:r>
              <a:rPr lang="en-US" sz="1200" dirty="0"/>
              <a:t> </a:t>
            </a:r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ECC240BF-AC39-E6D3-4B7F-9E283A6CB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D51B52BD-B04C-E57B-A4B4-505703ADA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3450" y="1932318"/>
            <a:ext cx="7581900" cy="396815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dirty="0"/>
              <a:t>Vectors Representation: Represent time-series data as vectors.</a:t>
            </a:r>
          </a:p>
          <a:p>
            <a:pPr marL="609600" indent="-609600">
              <a:lnSpc>
                <a:spcPct val="80000"/>
              </a:lnSpc>
            </a:pPr>
            <a:r>
              <a:rPr lang="en-US" dirty="0"/>
              <a:t>Calculation: Use dot product and magnitude of vectors.</a:t>
            </a:r>
          </a:p>
          <a:p>
            <a:pPr marL="609600" indent="-609600">
              <a:lnSpc>
                <a:spcPct val="80000"/>
              </a:lnSpc>
            </a:pPr>
            <a:r>
              <a:rPr lang="en-US" dirty="0"/>
              <a:t>Interpretation: Values range from -1 to 1, where 1 means completely similar, 0 means orthogonal, and -1 means completely dissimilar.</a:t>
            </a:r>
          </a:p>
          <a:p>
            <a:pPr marL="609600" indent="-609600">
              <a:lnSpc>
                <a:spcPct val="80000"/>
              </a:lnSpc>
            </a:pPr>
            <a:r>
              <a:rPr lang="en-US" dirty="0"/>
              <a:t>Example: </a:t>
            </a:r>
            <a:r>
              <a:rPr lang="en-US" dirty="0">
                <a:hlinkClick r:id="rId5"/>
              </a:rPr>
              <a:t>https://www.learndatasci.com/glossary/cosine-similarity/</a:t>
            </a:r>
            <a:endParaRPr lang="en-US" dirty="0"/>
          </a:p>
          <a:p>
            <a:pPr marL="0" indent="0">
              <a:lnSpc>
                <a:spcPct val="80000"/>
              </a:lnSpc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7A2D7F-0C33-F366-A7E9-D565308C1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915" y="1932239"/>
            <a:ext cx="3357538" cy="2983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61510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681FE-B2DA-EF4F-7A1C-481CB246B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Helpful Material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414A6A-5588-5E78-DD75-8FDB2D11EB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762125"/>
            <a:ext cx="10498347" cy="4105275"/>
          </a:xfrm>
        </p:spPr>
        <p:txBody>
          <a:bodyPr>
            <a:normAutofit/>
          </a:bodyPr>
          <a:lstStyle/>
          <a:p>
            <a:r>
              <a:rPr lang="en-US" dirty="0"/>
              <a:t>DTW explained video: </a:t>
            </a:r>
            <a:r>
              <a:rPr lang="en-US" dirty="0">
                <a:hlinkClick r:id="rId2"/>
              </a:rPr>
              <a:t>https://www.youtube.com/watch?v=_K1OsqCicBY</a:t>
            </a:r>
            <a:endParaRPr lang="en-US" dirty="0"/>
          </a:p>
          <a:p>
            <a:r>
              <a:rPr lang="en-US" dirty="0"/>
              <a:t>Cosine similarity explained: </a:t>
            </a:r>
            <a:r>
              <a:rPr lang="en-US" dirty="0">
                <a:hlinkClick r:id="rId3"/>
              </a:rPr>
              <a:t>https://en.wikipedia.org/wiki/Cosine_similarity</a:t>
            </a:r>
            <a:r>
              <a:rPr lang="en-US" dirty="0"/>
              <a:t> </a:t>
            </a:r>
          </a:p>
          <a:p>
            <a:r>
              <a:rPr lang="en-US" dirty="0" err="1"/>
              <a:t>FastDTW</a:t>
            </a:r>
            <a:r>
              <a:rPr lang="en-US" dirty="0"/>
              <a:t> paper: </a:t>
            </a:r>
            <a:r>
              <a:rPr lang="en-US" dirty="0">
                <a:hlinkClick r:id="rId4"/>
              </a:rPr>
              <a:t>https://cs.fit.edu/~pkc/papers/tdm04.pdf</a:t>
            </a:r>
            <a:endParaRPr lang="en-US" dirty="0"/>
          </a:p>
          <a:p>
            <a:r>
              <a:rPr lang="en-US" dirty="0"/>
              <a:t>Stress relief: </a:t>
            </a:r>
            <a:r>
              <a:rPr lang="en-US" dirty="0">
                <a:hlinkClick r:id="rId5"/>
              </a:rPr>
              <a:t>https://www.youtube.com/watch?v=1ZYbU82GVz4</a:t>
            </a:r>
            <a:r>
              <a:rPr lang="en-US" dirty="0"/>
              <a:t> </a:t>
            </a:r>
          </a:p>
          <a:p>
            <a:r>
              <a:rPr lang="en-US" dirty="0"/>
              <a:t>Code found for </a:t>
            </a:r>
            <a:r>
              <a:rPr lang="en-US" dirty="0" err="1"/>
              <a:t>FastDTW</a:t>
            </a:r>
            <a:r>
              <a:rPr lang="en-US" dirty="0"/>
              <a:t> (probably from </a:t>
            </a:r>
            <a:r>
              <a:rPr lang="en-US" dirty="0" err="1"/>
              <a:t>Chatgpt</a:t>
            </a:r>
            <a:r>
              <a:rPr lang="en-US" dirty="0"/>
              <a:t>) </a:t>
            </a:r>
            <a:r>
              <a:rPr lang="en-US" dirty="0">
                <a:hlinkClick r:id="rId6"/>
              </a:rPr>
              <a:t>https://drive.google.com/file/d/1b9BrNIZJ6hnUb3D-g9SrT4BZfOJL_COB/view?usp=sharing</a:t>
            </a:r>
            <a:r>
              <a:rPr lang="en-US" dirty="0"/>
              <a:t> </a:t>
            </a:r>
          </a:p>
          <a:p>
            <a:r>
              <a:rPr lang="en-US" dirty="0"/>
              <a:t>Hint try to port code for </a:t>
            </a:r>
            <a:r>
              <a:rPr lang="en-US" dirty="0" err="1"/>
              <a:t>FastDTW</a:t>
            </a:r>
            <a:r>
              <a:rPr lang="en-US" dirty="0"/>
              <a:t> from Python to C.</a:t>
            </a:r>
          </a:p>
          <a:p>
            <a:r>
              <a:rPr lang="en-US" dirty="0"/>
              <a:t>CHATGPT♥!</a:t>
            </a:r>
          </a:p>
          <a:p>
            <a:r>
              <a:rPr lang="en-US" dirty="0"/>
              <a:t>Order for questions: Literature &gt; </a:t>
            </a:r>
            <a:r>
              <a:rPr lang="en-US" dirty="0" err="1"/>
              <a:t>Chatgpt</a:t>
            </a:r>
            <a:r>
              <a:rPr lang="en-US" dirty="0"/>
              <a:t> &gt; Internet &gt; Giannis 👎🏽</a:t>
            </a:r>
          </a:p>
        </p:txBody>
      </p:sp>
    </p:spTree>
    <p:extLst>
      <p:ext uri="{BB962C8B-B14F-4D97-AF65-F5344CB8AC3E}">
        <p14:creationId xmlns:p14="http://schemas.microsoft.com/office/powerpoint/2010/main" val="281725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FDEB6-D9A7-B8E8-DB5B-1B5A024BB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25232D-73D3-3DBF-C524-BF40F0BF69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Free Thank You Slide - SlideBazaar">
            <a:extLst>
              <a:ext uri="{FF2B5EF4-FFF2-40B4-BE49-F238E27FC236}">
                <a16:creationId xmlns:a16="http://schemas.microsoft.com/office/drawing/2014/main" id="{89C5E701-85B3-4EAA-4214-924659739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090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is Time-Series Data</a:t>
            </a:r>
            <a:r>
              <a:rPr lang="en-US" baseline="30000" dirty="0"/>
              <a:t>1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1A8A0-6D77-CE2A-BF0B-19D856CEC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3493698" cy="3581400"/>
          </a:xfrm>
        </p:spPr>
        <p:txBody>
          <a:bodyPr>
            <a:normAutofit/>
          </a:bodyPr>
          <a:lstStyle/>
          <a:p>
            <a:r>
              <a:rPr lang="en-US" sz="1900" b="1" dirty="0"/>
              <a:t>Definition:</a:t>
            </a:r>
            <a:r>
              <a:rPr lang="en-US" sz="1900" dirty="0"/>
              <a:t> A time-series is a sequence of data points collected or recorded at specific time intervals.</a:t>
            </a:r>
          </a:p>
          <a:p>
            <a:r>
              <a:rPr lang="en-US" sz="1900" b="1" dirty="0"/>
              <a:t>Examples</a:t>
            </a:r>
            <a:r>
              <a:rPr lang="en-US" sz="1900" dirty="0"/>
              <a:t>: Stock prices, weather data, sensor readings, etc.</a:t>
            </a:r>
          </a:p>
          <a:p>
            <a:r>
              <a:rPr lang="en-US" sz="1900" b="1" dirty="0"/>
              <a:t>Importance</a:t>
            </a:r>
            <a:r>
              <a:rPr lang="en-US" sz="1900" dirty="0"/>
              <a:t>: Understanding patterns, trends, and forecasting future values.</a:t>
            </a:r>
          </a:p>
        </p:txBody>
      </p:sp>
      <p:pic>
        <p:nvPicPr>
          <p:cNvPr id="1027" name="Picture 3" descr="What is Time Series Data? Definition &amp; FAQs | ScyllaDB">
            <a:extLst>
              <a:ext uri="{FF2B5EF4-FFF2-40B4-BE49-F238E27FC236}">
                <a16:creationId xmlns:a16="http://schemas.microsoft.com/office/drawing/2014/main" id="{9F4EBDBF-302A-3D67-F74F-6483035C5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48720" y="1751713"/>
            <a:ext cx="6517065" cy="3354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3"/>
              </a:rPr>
              <a:t>1. https://www.tableau.com/learn/articles/time-series-analysis</a:t>
            </a:r>
            <a:endParaRPr lang="en-US" sz="1050" dirty="0"/>
          </a:p>
          <a:p>
            <a:endParaRPr lang="en-US" sz="1050" dirty="0"/>
          </a:p>
        </p:txBody>
      </p:sp>
      <p:pic>
        <p:nvPicPr>
          <p:cNvPr id="10" name="Picture 2" descr="HMU | Hellenic Mediterranean University">
            <a:extLst>
              <a:ext uri="{FF2B5EF4-FFF2-40B4-BE49-F238E27FC236}">
                <a16:creationId xmlns:a16="http://schemas.microsoft.com/office/drawing/2014/main" id="{23023F33-CC4C-F685-2D0B-367D497EF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849957D-8C7A-C2FE-C908-BB1D9B80649F}"/>
              </a:ext>
            </a:extLst>
          </p:cNvPr>
          <p:cNvSpPr txBox="1"/>
          <p:nvPr/>
        </p:nvSpPr>
        <p:spPr>
          <a:xfrm>
            <a:off x="6530197" y="5106286"/>
            <a:ext cx="3743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Source: </a:t>
            </a:r>
            <a:r>
              <a:rPr lang="en-US" sz="1050" dirty="0">
                <a:hlinkClick r:id="rId5"/>
              </a:rPr>
              <a:t>https://www.scylladb.com/glossary/time-series-data/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3935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890513" cy="14859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Components of Time-Series Data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122" name="Picture 2" descr="HMU | Hellenic Mediterranean University">
            <a:extLst>
              <a:ext uri="{FF2B5EF4-FFF2-40B4-BE49-F238E27FC236}">
                <a16:creationId xmlns:a16="http://schemas.microsoft.com/office/drawing/2014/main" id="{19CD5E66-2EE5-44BF-0621-EB180603F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3423C42-29EA-EAFD-A28C-BCF3194627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3581400"/>
          </a:xfrm>
        </p:spPr>
        <p:txBody>
          <a:bodyPr/>
          <a:lstStyle/>
          <a:p>
            <a:r>
              <a:rPr lang="en-US" b="1" dirty="0"/>
              <a:t>Trend</a:t>
            </a:r>
            <a:r>
              <a:rPr lang="en-US" dirty="0"/>
              <a:t>: Long-term movement in the data.</a:t>
            </a:r>
          </a:p>
          <a:p>
            <a:r>
              <a:rPr lang="en-US" b="1" dirty="0"/>
              <a:t>Seasonality</a:t>
            </a:r>
            <a:r>
              <a:rPr lang="en-US" dirty="0"/>
              <a:t>: Regular pattern of variation within specific time periods.</a:t>
            </a:r>
          </a:p>
          <a:p>
            <a:r>
              <a:rPr lang="en-US" b="1" dirty="0"/>
              <a:t>Cyclic</a:t>
            </a:r>
            <a:r>
              <a:rPr lang="en-US" dirty="0"/>
              <a:t> Patterns: Irregular, repeating patterns not tied to seasonality.</a:t>
            </a:r>
          </a:p>
          <a:p>
            <a:r>
              <a:rPr lang="en-US" b="1" dirty="0"/>
              <a:t>Noise:</a:t>
            </a:r>
            <a:r>
              <a:rPr lang="en-US" dirty="0"/>
              <a:t> Random variability in the data.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74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599411" cy="1485900"/>
          </a:xfrm>
        </p:spPr>
        <p:txBody>
          <a:bodyPr>
            <a:normAutofit fontScale="90000"/>
          </a:bodyPr>
          <a:lstStyle/>
          <a:p>
            <a:r>
              <a:rPr lang="en-US" dirty="0"/>
              <a:t>Dynamic Time Warping (DTW</a:t>
            </a:r>
            <a:r>
              <a:rPr lang="en-US" baseline="30000" dirty="0"/>
              <a:t>1</a:t>
            </a:r>
            <a:r>
              <a:rPr lang="en-US" dirty="0"/>
              <a:t>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11766"/>
            <a:ext cx="1125747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900" dirty="0">
                <a:hlinkClick r:id="rId2"/>
              </a:rPr>
              <a:t>https://paperswithcode.com/method/dtw</a:t>
            </a:r>
            <a:r>
              <a:rPr lang="en-US" sz="900" dirty="0"/>
              <a:t>  </a:t>
            </a:r>
          </a:p>
          <a:p>
            <a:pPr marL="228600" indent="-228600">
              <a:buAutoNum type="arabicPeriod"/>
            </a:pPr>
            <a:r>
              <a:rPr lang="en-US" sz="900" dirty="0"/>
              <a:t>H. </a:t>
            </a:r>
            <a:r>
              <a:rPr lang="en-US" sz="900" dirty="0" err="1"/>
              <a:t>Sakoe</a:t>
            </a:r>
            <a:r>
              <a:rPr lang="en-US" sz="900" dirty="0"/>
              <a:t> and S. Chiba, "Dynamic programming algorithm optimization for spoken word recognition," in IEEE Transactions on Acoustics, Speech, and Signal Processing, vol. 26, no. 1, pp. 43-49, February 1978, </a:t>
            </a:r>
            <a:r>
              <a:rPr lang="en-US" sz="900" dirty="0" err="1"/>
              <a:t>doi</a:t>
            </a:r>
            <a:r>
              <a:rPr lang="en-US" sz="900" dirty="0"/>
              <a:t>: 10.1109/TASSP.1978.1163055 </a:t>
            </a:r>
          </a:p>
          <a:p>
            <a:endParaRPr lang="en-US" sz="900" dirty="0"/>
          </a:p>
          <a:p>
            <a:endParaRPr lang="en-US" sz="90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6DE391E6-5655-17CC-7C70-61FD7F369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3A85885-72C4-8D81-79F5-4DE3D91CB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8470" y="2113477"/>
            <a:ext cx="3981582" cy="3581400"/>
          </a:xfrm>
        </p:spPr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Definition</a:t>
            </a:r>
            <a:r>
              <a:rPr lang="en-US" b="1" baseline="30000" dirty="0"/>
              <a:t>2</a:t>
            </a:r>
            <a:r>
              <a:rPr lang="en-US" b="1" dirty="0"/>
              <a:t>:</a:t>
            </a:r>
            <a:r>
              <a:rPr lang="en-US" dirty="0"/>
              <a:t> DTW is an algorithm for measuring similarity between two time-series that may vary in speed.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Use Case:</a:t>
            </a:r>
            <a:r>
              <a:rPr lang="en-US" dirty="0"/>
              <a:t> Aligning sequences with different time alignments, e.g., speech recognition.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Key Concept:</a:t>
            </a:r>
            <a:r>
              <a:rPr lang="en-US" dirty="0"/>
              <a:t> Warping paths align points from two time-series to minimize the distance.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/>
              <a:t>Pros:</a:t>
            </a:r>
            <a:r>
              <a:rPr lang="en-US" dirty="0"/>
              <a:t>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Ignores time shifts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Ignores time series speed.</a:t>
            </a:r>
          </a:p>
          <a:p>
            <a:endParaRPr lang="en-US" dirty="0"/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59D1F00-56C1-2C90-E454-525611EB49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1630964"/>
            <a:ext cx="5149683" cy="292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C158D7-9BE7-A641-90E4-805F0E27CD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0460" y="4534240"/>
            <a:ext cx="3660762" cy="141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0580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>
            <a:normAutofit/>
          </a:bodyPr>
          <a:lstStyle/>
          <a:p>
            <a:r>
              <a:rPr lang="en-US" dirty="0"/>
              <a:t>How DTW Works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</a:t>
            </a:r>
          </a:p>
          <a:p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7FEBA86B-CE4C-7B58-5B7F-4925A1535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586563-0250-4871-D424-0463EFE5E12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519" y="2511598"/>
            <a:ext cx="5435655" cy="3035555"/>
          </a:xfrm>
          <a:prstGeom prst="rect">
            <a:avLst/>
          </a:prstGeom>
        </p:spPr>
      </p:pic>
      <p:pic>
        <p:nvPicPr>
          <p:cNvPr id="15" name="Picture 2">
            <a:extLst>
              <a:ext uri="{FF2B5EF4-FFF2-40B4-BE49-F238E27FC236}">
                <a16:creationId xmlns:a16="http://schemas.microsoft.com/office/drawing/2014/main" id="{49463C4D-9D28-65B9-F1F0-18D9257840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0064" y="2511597"/>
            <a:ext cx="5342928" cy="3035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153E531F-D885-3CED-9948-5FE367C78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22537" y="1609630"/>
            <a:ext cx="2869637" cy="956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8F4E7A8E-622F-7A0C-DAFF-A76F10791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0064" y="1293641"/>
            <a:ext cx="5342928" cy="1217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22362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918713"/>
          </a:xfrm>
        </p:spPr>
        <p:txBody>
          <a:bodyPr>
            <a:normAutofit/>
          </a:bodyPr>
          <a:lstStyle/>
          <a:p>
            <a:r>
              <a:rPr lang="en-US" dirty="0"/>
              <a:t>FastDTW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2"/>
              </a:rPr>
              <a:t>1. </a:t>
            </a:r>
            <a:r>
              <a:rPr lang="en-US" sz="1100" dirty="0">
                <a:hlinkClick r:id="rId3"/>
              </a:rPr>
              <a:t>https://cs.fit.edu/~pkc/papers/tdm04.pdf</a:t>
            </a:r>
            <a:r>
              <a:rPr lang="en-US" sz="1100" dirty="0"/>
              <a:t> </a:t>
            </a:r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ECC240BF-AC39-E6D3-4B7F-9E283A6CB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34044BF-FFA8-28C9-C3E5-2CED778AA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932318"/>
            <a:ext cx="6349042" cy="35814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000" dirty="0"/>
              <a:t>A multi-resolution approach inspired by a multi-level graph bisection algorithm (</a:t>
            </a:r>
            <a:r>
              <a:rPr lang="en-US" sz="2000" dirty="0" err="1"/>
              <a:t>Karypis</a:t>
            </a:r>
            <a:r>
              <a:rPr lang="en-US" sz="2000" dirty="0"/>
              <a:t> 1997)</a:t>
            </a:r>
          </a:p>
          <a:p>
            <a:pPr marL="609600" indent="-609600">
              <a:lnSpc>
                <a:spcPct val="80000"/>
              </a:lnSpc>
            </a:pPr>
            <a:r>
              <a:rPr lang="en-US" sz="2000" dirty="0"/>
              <a:t>3 key operations: </a:t>
            </a:r>
          </a:p>
          <a:p>
            <a:pPr lvl="2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i="1" dirty="0"/>
              <a:t>Coarsening</a:t>
            </a:r>
            <a:r>
              <a:rPr lang="en-US" dirty="0"/>
              <a:t> – reduce the resolution of a time series</a:t>
            </a:r>
          </a:p>
          <a:p>
            <a:pPr lvl="2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endParaRPr lang="en-US" dirty="0"/>
          </a:p>
          <a:p>
            <a:pPr lvl="2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i="1" dirty="0"/>
              <a:t>Projection</a:t>
            </a:r>
            <a:r>
              <a:rPr lang="en-US" dirty="0"/>
              <a:t> – use a low-res warp path as an initial solution at a higher resolution</a:t>
            </a:r>
          </a:p>
          <a:p>
            <a:pPr lvl="2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endParaRPr lang="en-US" dirty="0"/>
          </a:p>
          <a:p>
            <a:pPr lvl="2" indent="-457200">
              <a:lnSpc>
                <a:spcPct val="80000"/>
              </a:lnSpc>
              <a:spcBef>
                <a:spcPct val="20000"/>
              </a:spcBef>
              <a:buFontTx/>
              <a:buAutoNum type="arabicPeriod"/>
            </a:pPr>
            <a:r>
              <a:rPr lang="en-US" i="1" dirty="0"/>
              <a:t>Refinement</a:t>
            </a:r>
            <a:r>
              <a:rPr lang="en-US" dirty="0"/>
              <a:t> – Refine a projected warp path locally adjusting the path</a:t>
            </a:r>
          </a:p>
          <a:p>
            <a:pPr marL="609600" indent="-609600">
              <a:lnSpc>
                <a:spcPct val="80000"/>
              </a:lnSpc>
            </a:pPr>
            <a:endParaRPr lang="en-US" sz="2000" dirty="0"/>
          </a:p>
          <a:p>
            <a:pPr marL="609600" indent="-609600">
              <a:lnSpc>
                <a:spcPct val="80000"/>
              </a:lnSpc>
            </a:pPr>
            <a:endParaRPr lang="en-US" sz="2000" dirty="0"/>
          </a:p>
          <a:p>
            <a:endParaRPr lang="en-US" dirty="0"/>
          </a:p>
        </p:txBody>
      </p:sp>
      <p:graphicFrame>
        <p:nvGraphicFramePr>
          <p:cNvPr id="15" name="Object 6">
            <a:extLst>
              <a:ext uri="{FF2B5EF4-FFF2-40B4-BE49-F238E27FC236}">
                <a16:creationId xmlns:a16="http://schemas.microsoft.com/office/drawing/2014/main" id="{C7A2EBE1-3495-7615-72DD-E664EA7207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395510"/>
              </p:ext>
            </p:extLst>
          </p:nvPr>
        </p:nvGraphicFramePr>
        <p:xfrm>
          <a:off x="7720582" y="2678043"/>
          <a:ext cx="1874838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5" imgW="4149360" imgH="1863360" progId="Visio.Drawing.6">
                  <p:embed/>
                </p:oleObj>
              </mc:Choice>
              <mc:Fallback>
                <p:oleObj name="VISIO" r:id="rId5" imgW="4149360" imgH="1863360" progId="Visio.Drawing.6">
                  <p:embed/>
                  <p:pic>
                    <p:nvPicPr>
                      <p:cNvPr id="158726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0582" y="2678043"/>
                        <a:ext cx="1874838" cy="84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7">
            <a:extLst>
              <a:ext uri="{FF2B5EF4-FFF2-40B4-BE49-F238E27FC236}">
                <a16:creationId xmlns:a16="http://schemas.microsoft.com/office/drawing/2014/main" id="{C2FE6C5F-F4C4-7EAC-5CEB-542C789126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5208104"/>
              </p:ext>
            </p:extLst>
          </p:nvPr>
        </p:nvGraphicFramePr>
        <p:xfrm>
          <a:off x="7720612" y="3576568"/>
          <a:ext cx="1874808" cy="841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7" imgW="4149360" imgH="1863360" progId="Visio.Drawing.6">
                  <p:embed/>
                </p:oleObj>
              </mc:Choice>
              <mc:Fallback>
                <p:oleObj name="VISIO" r:id="rId7" imgW="4149360" imgH="1863360" progId="Visio.Drawing.6">
                  <p:embed/>
                  <p:pic>
                    <p:nvPicPr>
                      <p:cNvPr id="158727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0612" y="3576568"/>
                        <a:ext cx="1874808" cy="8419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8">
            <a:extLst>
              <a:ext uri="{FF2B5EF4-FFF2-40B4-BE49-F238E27FC236}">
                <a16:creationId xmlns:a16="http://schemas.microsoft.com/office/drawing/2014/main" id="{D44B0C07-A2FB-87D7-A9DF-522D5C83FE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225577"/>
              </p:ext>
            </p:extLst>
          </p:nvPr>
        </p:nvGraphicFramePr>
        <p:xfrm>
          <a:off x="7720612" y="4499060"/>
          <a:ext cx="1874808" cy="83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9" imgW="4171680" imgH="1863360" progId="Visio.Drawing.6">
                  <p:embed/>
                </p:oleObj>
              </mc:Choice>
              <mc:Fallback>
                <p:oleObj name="VISIO" r:id="rId9" imgW="4171680" imgH="1863360" progId="Visio.Drawing.6">
                  <p:embed/>
                  <p:pic>
                    <p:nvPicPr>
                      <p:cNvPr id="15872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0612" y="4499060"/>
                        <a:ext cx="1874808" cy="83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32668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1485900"/>
          </a:xfrm>
        </p:spPr>
        <p:txBody>
          <a:bodyPr>
            <a:normAutofit/>
          </a:bodyPr>
          <a:lstStyle/>
          <a:p>
            <a:r>
              <a:rPr lang="en-US" dirty="0"/>
              <a:t>FastDTW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2"/>
              </a:rPr>
              <a:t>1. </a:t>
            </a:r>
            <a:r>
              <a:rPr lang="en-US" sz="1100" dirty="0">
                <a:hlinkClick r:id="rId3"/>
              </a:rPr>
              <a:t>https://cs.fit.edu/~pkc/papers/tdm04.pdf</a:t>
            </a:r>
            <a:r>
              <a:rPr lang="en-US" sz="1100" dirty="0"/>
              <a:t> </a:t>
            </a:r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ECC240BF-AC39-E6D3-4B7F-9E283A6CB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34044BF-FFA8-28C9-C3E5-2CED778AA0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630393"/>
            <a:ext cx="7453223" cy="292435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Set the resolution to be the coarsest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Find the initial path using regular DTW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Repeat</a:t>
            </a:r>
          </a:p>
          <a:p>
            <a:pPr marL="987552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sz="1800" dirty="0"/>
              <a:t>Double the resolution</a:t>
            </a:r>
          </a:p>
          <a:p>
            <a:pPr marL="987552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sz="1800" dirty="0"/>
              <a:t>Project the path onto the finer resolution</a:t>
            </a:r>
          </a:p>
          <a:p>
            <a:pPr marL="987552" lvl="1" indent="-457200">
              <a:lnSpc>
                <a:spcPct val="80000"/>
              </a:lnSpc>
              <a:buFont typeface="+mj-lt"/>
              <a:buAutoNum type="arabicPeriod"/>
            </a:pPr>
            <a:r>
              <a:rPr lang="en-US" sz="1800" dirty="0"/>
              <a:t>Find a path through the projected area (plus a small radius around the projected area)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Until the original resolution is reached</a:t>
            </a:r>
          </a:p>
        </p:txBody>
      </p:sp>
    </p:spTree>
    <p:extLst>
      <p:ext uri="{BB962C8B-B14F-4D97-AF65-F5344CB8AC3E}">
        <p14:creationId xmlns:p14="http://schemas.microsoft.com/office/powerpoint/2010/main" val="649129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3282695" cy="700208"/>
          </a:xfrm>
        </p:spPr>
        <p:txBody>
          <a:bodyPr>
            <a:normAutofit/>
          </a:bodyPr>
          <a:lstStyle/>
          <a:p>
            <a:r>
              <a:rPr lang="en-US" dirty="0"/>
              <a:t>FastDTW</a:t>
            </a:r>
            <a:r>
              <a:rPr lang="en-US" baseline="30000" dirty="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2"/>
              </a:rPr>
              <a:t>1. </a:t>
            </a:r>
            <a:r>
              <a:rPr lang="en-US" sz="1100" dirty="0">
                <a:hlinkClick r:id="rId3"/>
              </a:rPr>
              <a:t>https://cs.fit.edu/~pkc/papers/tdm04.pdf</a:t>
            </a:r>
            <a:r>
              <a:rPr lang="en-US" sz="1100" dirty="0"/>
              <a:t> </a:t>
            </a:r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ECC240BF-AC39-E6D3-4B7F-9E283A6CB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Object 5">
            <a:extLst>
              <a:ext uri="{FF2B5EF4-FFF2-40B4-BE49-F238E27FC236}">
                <a16:creationId xmlns:a16="http://schemas.microsoft.com/office/drawing/2014/main" id="{CA96F9CD-FC8D-201E-F6E3-BAFA7E5960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7228583"/>
              </p:ext>
            </p:extLst>
          </p:nvPr>
        </p:nvGraphicFramePr>
        <p:xfrm>
          <a:off x="743870" y="1499683"/>
          <a:ext cx="6290379" cy="4305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5" imgW="7030212" imgH="4810539" progId="Excel.Chart.8">
                  <p:embed/>
                </p:oleObj>
              </mc:Choice>
              <mc:Fallback>
                <p:oleObj name="Chart" r:id="rId5" imgW="7030212" imgH="4810539" progId="Excel.Chart.8">
                  <p:embed/>
                  <p:pic>
                    <p:nvPicPr>
                      <p:cNvPr id="2232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870" y="1499683"/>
                        <a:ext cx="6290379" cy="43051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Group 205">
            <a:extLst>
              <a:ext uri="{FF2B5EF4-FFF2-40B4-BE49-F238E27FC236}">
                <a16:creationId xmlns:a16="http://schemas.microsoft.com/office/drawing/2014/main" id="{26B60F65-E022-44DB-CAAD-DFC3E6D945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542951"/>
              </p:ext>
            </p:extLst>
          </p:nvPr>
        </p:nvGraphicFramePr>
        <p:xfrm>
          <a:off x="7085983" y="3228974"/>
          <a:ext cx="5010767" cy="1236345"/>
        </p:xfrm>
        <a:graphic>
          <a:graphicData uri="http://schemas.openxmlformats.org/drawingml/2006/table">
            <a:tbl>
              <a:tblPr/>
              <a:tblGrid>
                <a:gridCol w="1282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0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8936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Error</a:t>
                      </a:r>
                      <a:endParaRPr kumimoji="0" lang="el-GR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Radius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47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89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FastDTW</a:t>
                      </a:r>
                      <a:endParaRPr kumimoji="0" 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19.2%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1.5%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0.6%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417583DC-C0C6-F511-3978-D3358002A7C7}"/>
              </a:ext>
            </a:extLst>
          </p:cNvPr>
          <p:cNvSpPr txBox="1"/>
          <p:nvPr/>
        </p:nvSpPr>
        <p:spPr>
          <a:xfrm>
            <a:off x="1850231" y="5705163"/>
            <a:ext cx="61007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 </a:t>
            </a:r>
            <a:r>
              <a:rPr lang="en-US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https://cs.fit.edu/~pkc/papers/tdm04.pdf</a:t>
            </a:r>
            <a:r>
              <a:rPr lang="en-US" sz="1200" dirty="0"/>
              <a:t> </a:t>
            </a: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F638C7D-09DB-24D4-43FF-9662E92ED409}"/>
              </a:ext>
            </a:extLst>
          </p:cNvPr>
          <p:cNvSpPr txBox="1"/>
          <p:nvPr/>
        </p:nvSpPr>
        <p:spPr>
          <a:xfrm>
            <a:off x="8021511" y="4509699"/>
            <a:ext cx="34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 </a:t>
            </a:r>
            <a:r>
              <a:rPr lang="en-US" sz="12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https://cs.fit.edu/~pkc/papers/tdm04.pdf</a:t>
            </a:r>
            <a:r>
              <a:rPr lang="en-US" sz="1200" dirty="0"/>
              <a:t>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0528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DEF3B-606E-CB23-9C9C-C641121D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4028536" cy="700208"/>
          </a:xfrm>
        </p:spPr>
        <p:txBody>
          <a:bodyPr>
            <a:normAutofit fontScale="90000"/>
          </a:bodyPr>
          <a:lstStyle/>
          <a:p>
            <a:r>
              <a:rPr lang="en-US"/>
              <a:t>Cosine similarity</a:t>
            </a:r>
            <a:r>
              <a:rPr lang="en-US" baseline="30000"/>
              <a:t>1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242BEA-E21C-E198-4F26-B2BC2408225F}"/>
              </a:ext>
            </a:extLst>
          </p:cNvPr>
          <p:cNvSpPr/>
          <p:nvPr/>
        </p:nvSpPr>
        <p:spPr>
          <a:xfrm>
            <a:off x="715992" y="6336105"/>
            <a:ext cx="11476008" cy="14233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effectLst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4A8D9C-93D2-9E2E-0ECF-00F25D0DA7FD}"/>
              </a:ext>
            </a:extLst>
          </p:cNvPr>
          <p:cNvSpPr txBox="1"/>
          <p:nvPr/>
        </p:nvSpPr>
        <p:spPr>
          <a:xfrm>
            <a:off x="810883" y="6478441"/>
            <a:ext cx="112574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>
                <a:hlinkClick r:id="rId2"/>
              </a:rPr>
              <a:t>1. </a:t>
            </a:r>
            <a:r>
              <a:rPr lang="en-US" sz="1200">
                <a:hlinkClick r:id="rId3"/>
              </a:rPr>
              <a:t>https://en.wikipedia.org/wiki/Cosine_similarity</a:t>
            </a:r>
            <a:r>
              <a:rPr lang="en-US" sz="1200"/>
              <a:t> </a:t>
            </a:r>
            <a:endParaRPr lang="en-US" sz="1050" dirty="0"/>
          </a:p>
        </p:txBody>
      </p:sp>
      <p:pic>
        <p:nvPicPr>
          <p:cNvPr id="7" name="Picture 2" descr="HMU | Hellenic Mediterranean University">
            <a:extLst>
              <a:ext uri="{FF2B5EF4-FFF2-40B4-BE49-F238E27FC236}">
                <a16:creationId xmlns:a16="http://schemas.microsoft.com/office/drawing/2014/main" id="{ECC240BF-AC39-E6D3-4B7F-9E283A6CB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64418" y="6478441"/>
            <a:ext cx="365760" cy="36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8">
                <a:extLst>
                  <a:ext uri="{FF2B5EF4-FFF2-40B4-BE49-F238E27FC236}">
                    <a16:creationId xmlns:a16="http://schemas.microsoft.com/office/drawing/2014/main" id="{D51B52BD-B04C-E57B-A4B4-505703ADAB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33450" y="1932318"/>
                <a:ext cx="11029950" cy="3968150"/>
              </a:xfrm>
            </p:spPr>
            <p:txBody>
              <a:bodyPr/>
              <a:lstStyle/>
              <a:p>
                <a:pPr marL="609600" indent="-609600">
                  <a:lnSpc>
                    <a:spcPct val="80000"/>
                  </a:lnSpc>
                </a:pPr>
                <a:r>
                  <a:rPr lang="en-US" sz="2000" dirty="0"/>
                  <a:t>Definition: A measure of similarity between two non-zero vectors of an inner product space that measures the cosine of the angle between them.</a:t>
                </a:r>
              </a:p>
              <a:p>
                <a:pPr marL="609600" indent="-609600">
                  <a:lnSpc>
                    <a:spcPct val="80000"/>
                  </a:lnSpc>
                </a:pPr>
                <a:r>
                  <a:rPr lang="en-US" sz="2000" dirty="0"/>
                  <a:t>Use Case: Often used in text analysis and information retrieval.</a:t>
                </a:r>
              </a:p>
              <a:p>
                <a:pPr marL="609600" indent="-609600">
                  <a:lnSpc>
                    <a:spcPct val="80000"/>
                  </a:lnSpc>
                </a:pPr>
                <a:r>
                  <a:rPr lang="en-US" sz="2000" dirty="0"/>
                  <a:t>Formula: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Cosine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similarity</m:t>
                    </m:r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 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num>
                      <m:den>
                        <m:d>
                          <m:dPr>
                            <m:begChr m:val="‖"/>
                            <m:endChr m:val="‖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d>
                      </m:den>
                    </m:f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,   </m:t>
                    </m:r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Cosine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similarity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∈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ℝ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| −1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Cosine</m:t>
                        </m:r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similarity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≤1</m:t>
                        </m:r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</a:p>
              <a:p>
                <a:pPr marL="609600" indent="-609600">
                  <a:lnSpc>
                    <a:spcPct val="80000"/>
                  </a:lnSpc>
                </a:pPr>
                <a:r>
                  <a:rPr lang="en-US" dirty="0"/>
                  <a:t>The resulting similarity ranges from -1 meaning exactly opposite, to 1 meaning exactly the same, with 0 indicating orthogonality or decorrelation, while in-between values indicate intermediate similarity or dissimilarity.</a:t>
                </a:r>
              </a:p>
            </p:txBody>
          </p:sp>
        </mc:Choice>
        <mc:Fallback xmlns="">
          <p:sp>
            <p:nvSpPr>
              <p:cNvPr id="4" name="Content Placeholder 8">
                <a:extLst>
                  <a:ext uri="{FF2B5EF4-FFF2-40B4-BE49-F238E27FC236}">
                    <a16:creationId xmlns:a16="http://schemas.microsoft.com/office/drawing/2014/main" id="{D51B52BD-B04C-E57B-A4B4-505703ADAB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33450" y="1932318"/>
                <a:ext cx="11029950" cy="3968150"/>
              </a:xfrm>
              <a:blipFill>
                <a:blip r:embed="rId5"/>
                <a:stretch>
                  <a:fillRect l="-497" t="-2458" r="-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969675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7ECF6D8-9EA4-45A1-AFEB-B7C326AF08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FD9A38F-9A2C-42E5-9013-4C4B1FFCB4F6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8C45FB24-BEC6-4D44-888B-84AEBBA2DC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Crop design</Template>
  <TotalTime>341</TotalTime>
  <Words>768</Words>
  <Application>Microsoft Office PowerPoint</Application>
  <PresentationFormat>Widescreen</PresentationFormat>
  <Paragraphs>82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Amasis MT Pro Black</vt:lpstr>
      <vt:lpstr>Arial</vt:lpstr>
      <vt:lpstr>Calibri</vt:lpstr>
      <vt:lpstr>Cambria Math</vt:lpstr>
      <vt:lpstr>Franklin Gothic Book</vt:lpstr>
      <vt:lpstr>Times New Roman</vt:lpstr>
      <vt:lpstr>Wingdings</vt:lpstr>
      <vt:lpstr>Crop</vt:lpstr>
      <vt:lpstr>VISIO</vt:lpstr>
      <vt:lpstr>Chart</vt:lpstr>
      <vt:lpstr>Time series &amp; similarities</vt:lpstr>
      <vt:lpstr>What is Time-Series Data1?</vt:lpstr>
      <vt:lpstr>Components of Time-Series Data</vt:lpstr>
      <vt:lpstr>Dynamic Time Warping (DTW1)</vt:lpstr>
      <vt:lpstr>How DTW Works</vt:lpstr>
      <vt:lpstr>FastDTW1</vt:lpstr>
      <vt:lpstr>FastDTW1</vt:lpstr>
      <vt:lpstr>FastDTW1</vt:lpstr>
      <vt:lpstr>Cosine similarity1</vt:lpstr>
      <vt:lpstr>Cosine similarity1</vt:lpstr>
      <vt:lpstr>Helpful Material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Giannis Kyprakis</dc:creator>
  <cp:lastModifiedBy>Giannis Kyprakis</cp:lastModifiedBy>
  <cp:revision>11</cp:revision>
  <dcterms:created xsi:type="dcterms:W3CDTF">2024-06-06T10:45:49Z</dcterms:created>
  <dcterms:modified xsi:type="dcterms:W3CDTF">2024-06-08T10:31:15Z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