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1" r:id="rId4"/>
  </p:sldMasterIdLst>
  <p:notesMasterIdLst>
    <p:notesMasterId r:id="rId21"/>
  </p:notesMasterIdLst>
  <p:handoutMasterIdLst>
    <p:handoutMasterId r:id="rId22"/>
  </p:handoutMasterIdLst>
  <p:sldIdLst>
    <p:sldId id="256" r:id="rId5"/>
    <p:sldId id="269" r:id="rId6"/>
    <p:sldId id="270" r:id="rId7"/>
    <p:sldId id="268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67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175" autoAdjust="0"/>
  </p:normalViewPr>
  <p:slideViewPr>
    <p:cSldViewPr snapToGrid="0">
      <p:cViewPr varScale="1">
        <p:scale>
          <a:sx n="104" d="100"/>
          <a:sy n="104" d="100"/>
        </p:scale>
        <p:origin x="87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8" d="100"/>
          <a:sy n="68" d="100"/>
        </p:scale>
        <p:origin x="3288" y="32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001724-5C5A-402A-B907-ECA89FAFA97F}" type="doc">
      <dgm:prSet loTypeId="urn:microsoft.com/office/officeart/2005/8/layout/hierarchy3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6FA86730-1CE5-4EBE-A9BA-FC19829C945A}">
      <dgm:prSet phldrT="[Text]"/>
      <dgm:spPr/>
      <dgm:t>
        <a:bodyPr/>
        <a:lstStyle/>
        <a:p>
          <a:r>
            <a:rPr lang="en-US" b="1" i="0" dirty="0"/>
            <a:t>Data collection</a:t>
          </a:r>
          <a:endParaRPr lang="en-US" dirty="0"/>
        </a:p>
      </dgm:t>
    </dgm:pt>
    <dgm:pt modelId="{A1BB3DDB-A2CF-407F-9044-E3AC1B808421}" type="parTrans" cxnId="{ACB259CB-0782-437C-AE91-04CE095D2AE5}">
      <dgm:prSet/>
      <dgm:spPr/>
      <dgm:t>
        <a:bodyPr/>
        <a:lstStyle/>
        <a:p>
          <a:endParaRPr lang="en-US"/>
        </a:p>
      </dgm:t>
    </dgm:pt>
    <dgm:pt modelId="{F397379E-0BDA-46CE-8393-B1D10C55E1BA}" type="sibTrans" cxnId="{ACB259CB-0782-437C-AE91-04CE095D2AE5}">
      <dgm:prSet/>
      <dgm:spPr/>
      <dgm:t>
        <a:bodyPr/>
        <a:lstStyle/>
        <a:p>
          <a:endParaRPr lang="en-US"/>
        </a:p>
      </dgm:t>
    </dgm:pt>
    <dgm:pt modelId="{6ABE9384-859D-4C4C-B983-2B1E39A8B348}">
      <dgm:prSet phldrT="[Text]"/>
      <dgm:spPr/>
      <dgm:t>
        <a:bodyPr/>
        <a:lstStyle/>
        <a:p>
          <a:r>
            <a:rPr lang="en-US" b="1" i="0" dirty="0"/>
            <a:t>Data preprocessing</a:t>
          </a:r>
          <a:endParaRPr lang="en-US" dirty="0"/>
        </a:p>
      </dgm:t>
    </dgm:pt>
    <dgm:pt modelId="{4C63E530-1425-407B-8508-FAC57680DEF0}" type="parTrans" cxnId="{929B611D-ADB7-45E4-812D-4E288BD2D31C}">
      <dgm:prSet/>
      <dgm:spPr/>
      <dgm:t>
        <a:bodyPr/>
        <a:lstStyle/>
        <a:p>
          <a:endParaRPr lang="en-US"/>
        </a:p>
      </dgm:t>
    </dgm:pt>
    <dgm:pt modelId="{012549DD-A1CA-4571-A981-CFD78093EB20}" type="sibTrans" cxnId="{929B611D-ADB7-45E4-812D-4E288BD2D31C}">
      <dgm:prSet/>
      <dgm:spPr/>
      <dgm:t>
        <a:bodyPr/>
        <a:lstStyle/>
        <a:p>
          <a:endParaRPr lang="en-US"/>
        </a:p>
      </dgm:t>
    </dgm:pt>
    <dgm:pt modelId="{F7214975-5AC4-4CF8-9015-322498751A8A}">
      <dgm:prSet phldrT="[Text]"/>
      <dgm:spPr/>
      <dgm:t>
        <a:bodyPr/>
        <a:lstStyle/>
        <a:p>
          <a:r>
            <a:rPr lang="en-US" b="1" i="0" dirty="0"/>
            <a:t>Feature engineering</a:t>
          </a:r>
          <a:endParaRPr lang="en-US" dirty="0"/>
        </a:p>
      </dgm:t>
    </dgm:pt>
    <dgm:pt modelId="{51AC1870-5B81-422A-9A2E-E1F58EF50843}" type="parTrans" cxnId="{B7CE7116-0D68-4E90-AA49-C97B6B372915}">
      <dgm:prSet/>
      <dgm:spPr/>
      <dgm:t>
        <a:bodyPr/>
        <a:lstStyle/>
        <a:p>
          <a:endParaRPr lang="en-US"/>
        </a:p>
      </dgm:t>
    </dgm:pt>
    <dgm:pt modelId="{CE7BE2A3-5633-4666-BB75-6164E26282D5}" type="sibTrans" cxnId="{B7CE7116-0D68-4E90-AA49-C97B6B372915}">
      <dgm:prSet/>
      <dgm:spPr/>
      <dgm:t>
        <a:bodyPr/>
        <a:lstStyle/>
        <a:p>
          <a:endParaRPr lang="en-US"/>
        </a:p>
      </dgm:t>
    </dgm:pt>
    <dgm:pt modelId="{42FE8635-5459-4E48-9145-D6547774681B}">
      <dgm:prSet phldrT="[Text]"/>
      <dgm:spPr/>
      <dgm:t>
        <a:bodyPr/>
        <a:lstStyle/>
        <a:p>
          <a:r>
            <a:rPr lang="en-US" b="1" i="0" dirty="0"/>
            <a:t>Model selection</a:t>
          </a:r>
          <a:endParaRPr lang="en-US" dirty="0"/>
        </a:p>
      </dgm:t>
    </dgm:pt>
    <dgm:pt modelId="{BDCF309E-C530-4977-8E35-C23DA170426A}" type="parTrans" cxnId="{B1065691-B9D2-49CB-84D2-3F1C65CCB8A1}">
      <dgm:prSet/>
      <dgm:spPr/>
      <dgm:t>
        <a:bodyPr/>
        <a:lstStyle/>
        <a:p>
          <a:endParaRPr lang="en-US"/>
        </a:p>
      </dgm:t>
    </dgm:pt>
    <dgm:pt modelId="{82F2A15D-0F51-4BE4-B098-48D69DDB2B33}" type="sibTrans" cxnId="{B1065691-B9D2-49CB-84D2-3F1C65CCB8A1}">
      <dgm:prSet/>
      <dgm:spPr/>
      <dgm:t>
        <a:bodyPr/>
        <a:lstStyle/>
        <a:p>
          <a:endParaRPr lang="en-US"/>
        </a:p>
      </dgm:t>
    </dgm:pt>
    <dgm:pt modelId="{0725A52A-9E7A-4A07-80F0-C9436166946E}">
      <dgm:prSet phldrT="[Text]"/>
      <dgm:spPr/>
      <dgm:t>
        <a:bodyPr/>
        <a:lstStyle/>
        <a:p>
          <a:r>
            <a:rPr lang="en-US" b="1" i="0" dirty="0"/>
            <a:t>Model training</a:t>
          </a:r>
          <a:endParaRPr lang="en-US" dirty="0"/>
        </a:p>
      </dgm:t>
    </dgm:pt>
    <dgm:pt modelId="{68FFA74F-870C-4E28-83B9-1C4BE8A850CF}" type="parTrans" cxnId="{7EF76A33-A1CC-4F51-813D-350DA2CCEEAE}">
      <dgm:prSet/>
      <dgm:spPr/>
      <dgm:t>
        <a:bodyPr/>
        <a:lstStyle/>
        <a:p>
          <a:endParaRPr lang="en-US"/>
        </a:p>
      </dgm:t>
    </dgm:pt>
    <dgm:pt modelId="{08C59EF3-E27F-4977-AA24-E76904C5D45B}" type="sibTrans" cxnId="{7EF76A33-A1CC-4F51-813D-350DA2CCEEAE}">
      <dgm:prSet/>
      <dgm:spPr/>
      <dgm:t>
        <a:bodyPr/>
        <a:lstStyle/>
        <a:p>
          <a:endParaRPr lang="en-US"/>
        </a:p>
      </dgm:t>
    </dgm:pt>
    <dgm:pt modelId="{93F2B9D7-E701-42DB-BBDE-95804B697772}">
      <dgm:prSet phldrT="[Text]"/>
      <dgm:spPr/>
      <dgm:t>
        <a:bodyPr/>
        <a:lstStyle/>
        <a:p>
          <a:r>
            <a:rPr lang="en-US" b="1" i="0" dirty="0"/>
            <a:t>Model evaluation</a:t>
          </a:r>
          <a:endParaRPr lang="en-US" dirty="0"/>
        </a:p>
      </dgm:t>
    </dgm:pt>
    <dgm:pt modelId="{D733F638-9DDA-4AD7-9A28-ACE0D529027F}" type="parTrans" cxnId="{FC140E9B-E2F2-41FE-A448-66E80C11B04F}">
      <dgm:prSet/>
      <dgm:spPr/>
      <dgm:t>
        <a:bodyPr/>
        <a:lstStyle/>
        <a:p>
          <a:endParaRPr lang="en-US"/>
        </a:p>
      </dgm:t>
    </dgm:pt>
    <dgm:pt modelId="{726D7247-1879-4591-89DB-89FB3D81C1C4}" type="sibTrans" cxnId="{FC140E9B-E2F2-41FE-A448-66E80C11B04F}">
      <dgm:prSet/>
      <dgm:spPr/>
      <dgm:t>
        <a:bodyPr/>
        <a:lstStyle/>
        <a:p>
          <a:endParaRPr lang="en-US"/>
        </a:p>
      </dgm:t>
    </dgm:pt>
    <dgm:pt modelId="{8A332546-C0F8-4F62-BF3E-9B0C01920A2D}">
      <dgm:prSet phldrT="[Text]"/>
      <dgm:spPr/>
      <dgm:t>
        <a:bodyPr/>
        <a:lstStyle/>
        <a:p>
          <a:r>
            <a:rPr lang="en-US" b="1" i="0" dirty="0"/>
            <a:t>Model deployment</a:t>
          </a:r>
          <a:endParaRPr lang="en-US" dirty="0"/>
        </a:p>
      </dgm:t>
    </dgm:pt>
    <dgm:pt modelId="{0F9D6E48-7CDE-444A-89BC-0017D6002C28}" type="parTrans" cxnId="{786C6782-FF09-408A-8685-455E79FF6C7D}">
      <dgm:prSet/>
      <dgm:spPr/>
      <dgm:t>
        <a:bodyPr/>
        <a:lstStyle/>
        <a:p>
          <a:endParaRPr lang="en-US"/>
        </a:p>
      </dgm:t>
    </dgm:pt>
    <dgm:pt modelId="{832907AF-4DC4-45C0-82D8-76BF00A0C8A9}" type="sibTrans" cxnId="{786C6782-FF09-408A-8685-455E79FF6C7D}">
      <dgm:prSet/>
      <dgm:spPr/>
      <dgm:t>
        <a:bodyPr/>
        <a:lstStyle/>
        <a:p>
          <a:endParaRPr lang="en-US"/>
        </a:p>
      </dgm:t>
    </dgm:pt>
    <dgm:pt modelId="{40F053C5-B750-40F1-B2F6-3449155D735F}">
      <dgm:prSet phldrT="[Text]"/>
      <dgm:spPr/>
      <dgm:t>
        <a:bodyPr/>
        <a:lstStyle/>
        <a:p>
          <a:r>
            <a:rPr lang="en-US" b="1" i="0" dirty="0"/>
            <a:t>Monitoring and maintenance</a:t>
          </a:r>
          <a:endParaRPr lang="en-US" dirty="0"/>
        </a:p>
      </dgm:t>
    </dgm:pt>
    <dgm:pt modelId="{1357DDC6-D73A-4822-92AA-3139CE431EA6}" type="parTrans" cxnId="{4C3AD298-21AD-454A-A0CE-F8DEE5010C3C}">
      <dgm:prSet/>
      <dgm:spPr/>
      <dgm:t>
        <a:bodyPr/>
        <a:lstStyle/>
        <a:p>
          <a:endParaRPr lang="en-US"/>
        </a:p>
      </dgm:t>
    </dgm:pt>
    <dgm:pt modelId="{37C0F3C7-E645-462C-A2C3-9B6E0D573247}" type="sibTrans" cxnId="{4C3AD298-21AD-454A-A0CE-F8DEE5010C3C}">
      <dgm:prSet/>
      <dgm:spPr/>
      <dgm:t>
        <a:bodyPr/>
        <a:lstStyle/>
        <a:p>
          <a:endParaRPr lang="en-US"/>
        </a:p>
      </dgm:t>
    </dgm:pt>
    <dgm:pt modelId="{91EFAAFE-AB23-4302-BCEC-EAA48DFB956C}" type="pres">
      <dgm:prSet presAssocID="{53001724-5C5A-402A-B907-ECA89FAFA97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9D8A785-FBBA-4209-82F2-B87755B5351C}" type="pres">
      <dgm:prSet presAssocID="{6FA86730-1CE5-4EBE-A9BA-FC19829C945A}" presName="root" presStyleCnt="0"/>
      <dgm:spPr/>
    </dgm:pt>
    <dgm:pt modelId="{E4CD1EA7-FA0E-49CE-BF89-13FC3AF84BEB}" type="pres">
      <dgm:prSet presAssocID="{6FA86730-1CE5-4EBE-A9BA-FC19829C945A}" presName="rootComposite" presStyleCnt="0"/>
      <dgm:spPr/>
    </dgm:pt>
    <dgm:pt modelId="{C54BA653-EF62-4905-8FAD-D63B616F253B}" type="pres">
      <dgm:prSet presAssocID="{6FA86730-1CE5-4EBE-A9BA-FC19829C945A}" presName="rootText" presStyleLbl="node1" presStyleIdx="0" presStyleCnt="8"/>
      <dgm:spPr/>
    </dgm:pt>
    <dgm:pt modelId="{EBEA3E12-9D25-4C4F-8A3D-C41BCA622A18}" type="pres">
      <dgm:prSet presAssocID="{6FA86730-1CE5-4EBE-A9BA-FC19829C945A}" presName="rootConnector" presStyleLbl="node1" presStyleIdx="0" presStyleCnt="8"/>
      <dgm:spPr/>
    </dgm:pt>
    <dgm:pt modelId="{DFD29513-962C-4D3D-A95B-BC2136D5539C}" type="pres">
      <dgm:prSet presAssocID="{6FA86730-1CE5-4EBE-A9BA-FC19829C945A}" presName="childShape" presStyleCnt="0"/>
      <dgm:spPr/>
    </dgm:pt>
    <dgm:pt modelId="{B882DDC3-EDAD-43CA-BB3F-05790EADE669}" type="pres">
      <dgm:prSet presAssocID="{6ABE9384-859D-4C4C-B983-2B1E39A8B348}" presName="root" presStyleCnt="0"/>
      <dgm:spPr/>
    </dgm:pt>
    <dgm:pt modelId="{4EA514DD-026D-4A20-BAE9-EFF62C1E659A}" type="pres">
      <dgm:prSet presAssocID="{6ABE9384-859D-4C4C-B983-2B1E39A8B348}" presName="rootComposite" presStyleCnt="0"/>
      <dgm:spPr/>
    </dgm:pt>
    <dgm:pt modelId="{F85883E3-F7F7-4856-B873-D42B183D7CCF}" type="pres">
      <dgm:prSet presAssocID="{6ABE9384-859D-4C4C-B983-2B1E39A8B348}" presName="rootText" presStyleLbl="node1" presStyleIdx="1" presStyleCnt="8"/>
      <dgm:spPr/>
    </dgm:pt>
    <dgm:pt modelId="{AA043ED3-F44A-42C1-8DCA-6AAAD979BBA5}" type="pres">
      <dgm:prSet presAssocID="{6ABE9384-859D-4C4C-B983-2B1E39A8B348}" presName="rootConnector" presStyleLbl="node1" presStyleIdx="1" presStyleCnt="8"/>
      <dgm:spPr/>
    </dgm:pt>
    <dgm:pt modelId="{DA08A393-C5BD-434C-84C1-BEC7E343C753}" type="pres">
      <dgm:prSet presAssocID="{6ABE9384-859D-4C4C-B983-2B1E39A8B348}" presName="childShape" presStyleCnt="0"/>
      <dgm:spPr/>
    </dgm:pt>
    <dgm:pt modelId="{63202F06-82A6-43DA-A8B9-C0C6D2FA30DA}" type="pres">
      <dgm:prSet presAssocID="{F7214975-5AC4-4CF8-9015-322498751A8A}" presName="root" presStyleCnt="0"/>
      <dgm:spPr/>
    </dgm:pt>
    <dgm:pt modelId="{89EEFD81-A9FA-4F43-9DF8-5892FC487FF6}" type="pres">
      <dgm:prSet presAssocID="{F7214975-5AC4-4CF8-9015-322498751A8A}" presName="rootComposite" presStyleCnt="0"/>
      <dgm:spPr/>
    </dgm:pt>
    <dgm:pt modelId="{E5324824-37BF-4CFC-AFD2-AF8EFF963E26}" type="pres">
      <dgm:prSet presAssocID="{F7214975-5AC4-4CF8-9015-322498751A8A}" presName="rootText" presStyleLbl="node1" presStyleIdx="2" presStyleCnt="8"/>
      <dgm:spPr/>
    </dgm:pt>
    <dgm:pt modelId="{3EE977E1-FD75-4EE2-A275-C1F68BA0FD45}" type="pres">
      <dgm:prSet presAssocID="{F7214975-5AC4-4CF8-9015-322498751A8A}" presName="rootConnector" presStyleLbl="node1" presStyleIdx="2" presStyleCnt="8"/>
      <dgm:spPr/>
    </dgm:pt>
    <dgm:pt modelId="{3E910AE7-EF95-42A4-BC77-84BF43B38CF1}" type="pres">
      <dgm:prSet presAssocID="{F7214975-5AC4-4CF8-9015-322498751A8A}" presName="childShape" presStyleCnt="0"/>
      <dgm:spPr/>
    </dgm:pt>
    <dgm:pt modelId="{E0B20B81-39D1-41AE-9A83-664E47418B55}" type="pres">
      <dgm:prSet presAssocID="{42FE8635-5459-4E48-9145-D6547774681B}" presName="root" presStyleCnt="0"/>
      <dgm:spPr/>
    </dgm:pt>
    <dgm:pt modelId="{F4320C1E-4181-47B2-829A-B43512402043}" type="pres">
      <dgm:prSet presAssocID="{42FE8635-5459-4E48-9145-D6547774681B}" presName="rootComposite" presStyleCnt="0"/>
      <dgm:spPr/>
    </dgm:pt>
    <dgm:pt modelId="{2F86DC26-2212-451E-900C-3022A280FBAF}" type="pres">
      <dgm:prSet presAssocID="{42FE8635-5459-4E48-9145-D6547774681B}" presName="rootText" presStyleLbl="node1" presStyleIdx="3" presStyleCnt="8"/>
      <dgm:spPr/>
    </dgm:pt>
    <dgm:pt modelId="{E06919DB-B36A-46DA-9BF7-F9B274E75005}" type="pres">
      <dgm:prSet presAssocID="{42FE8635-5459-4E48-9145-D6547774681B}" presName="rootConnector" presStyleLbl="node1" presStyleIdx="3" presStyleCnt="8"/>
      <dgm:spPr/>
    </dgm:pt>
    <dgm:pt modelId="{22B92160-B63F-4637-B1DA-3F397F93EE4B}" type="pres">
      <dgm:prSet presAssocID="{42FE8635-5459-4E48-9145-D6547774681B}" presName="childShape" presStyleCnt="0"/>
      <dgm:spPr/>
    </dgm:pt>
    <dgm:pt modelId="{450A27EB-125E-48DC-8A0F-489A2D6C208E}" type="pres">
      <dgm:prSet presAssocID="{0725A52A-9E7A-4A07-80F0-C9436166946E}" presName="root" presStyleCnt="0"/>
      <dgm:spPr/>
    </dgm:pt>
    <dgm:pt modelId="{B3770193-2FB0-4AAD-A084-558B960670A3}" type="pres">
      <dgm:prSet presAssocID="{0725A52A-9E7A-4A07-80F0-C9436166946E}" presName="rootComposite" presStyleCnt="0"/>
      <dgm:spPr/>
    </dgm:pt>
    <dgm:pt modelId="{F1C0E1E6-50A8-479B-8E46-309BBFFA4E68}" type="pres">
      <dgm:prSet presAssocID="{0725A52A-9E7A-4A07-80F0-C9436166946E}" presName="rootText" presStyleLbl="node1" presStyleIdx="4" presStyleCnt="8"/>
      <dgm:spPr/>
    </dgm:pt>
    <dgm:pt modelId="{7833DE9E-EA6D-4C33-8DDC-02E63ED35D40}" type="pres">
      <dgm:prSet presAssocID="{0725A52A-9E7A-4A07-80F0-C9436166946E}" presName="rootConnector" presStyleLbl="node1" presStyleIdx="4" presStyleCnt="8"/>
      <dgm:spPr/>
    </dgm:pt>
    <dgm:pt modelId="{AB2C9990-C85A-41B4-845E-4B61FC2DC800}" type="pres">
      <dgm:prSet presAssocID="{0725A52A-9E7A-4A07-80F0-C9436166946E}" presName="childShape" presStyleCnt="0"/>
      <dgm:spPr/>
    </dgm:pt>
    <dgm:pt modelId="{42D1B132-1DDA-4C20-81BF-8ECD0E7C5CCD}" type="pres">
      <dgm:prSet presAssocID="{93F2B9D7-E701-42DB-BBDE-95804B697772}" presName="root" presStyleCnt="0"/>
      <dgm:spPr/>
    </dgm:pt>
    <dgm:pt modelId="{B7DB29A1-1056-4375-9F9A-ECE346FB5AE7}" type="pres">
      <dgm:prSet presAssocID="{93F2B9D7-E701-42DB-BBDE-95804B697772}" presName="rootComposite" presStyleCnt="0"/>
      <dgm:spPr/>
    </dgm:pt>
    <dgm:pt modelId="{9F4ED0B7-23DE-4B37-8E97-4B779B02C2D7}" type="pres">
      <dgm:prSet presAssocID="{93F2B9D7-E701-42DB-BBDE-95804B697772}" presName="rootText" presStyleLbl="node1" presStyleIdx="5" presStyleCnt="8"/>
      <dgm:spPr/>
    </dgm:pt>
    <dgm:pt modelId="{BCB65F51-C42A-40BD-8140-89FDA29831B5}" type="pres">
      <dgm:prSet presAssocID="{93F2B9D7-E701-42DB-BBDE-95804B697772}" presName="rootConnector" presStyleLbl="node1" presStyleIdx="5" presStyleCnt="8"/>
      <dgm:spPr/>
    </dgm:pt>
    <dgm:pt modelId="{9768FCCB-CED6-4DF4-B1D5-552F01F0B894}" type="pres">
      <dgm:prSet presAssocID="{93F2B9D7-E701-42DB-BBDE-95804B697772}" presName="childShape" presStyleCnt="0"/>
      <dgm:spPr/>
    </dgm:pt>
    <dgm:pt modelId="{1AF63B65-5593-4FF0-9875-A4F507018731}" type="pres">
      <dgm:prSet presAssocID="{8A332546-C0F8-4F62-BF3E-9B0C01920A2D}" presName="root" presStyleCnt="0"/>
      <dgm:spPr/>
    </dgm:pt>
    <dgm:pt modelId="{AD5800BB-D469-4363-8954-7759E206E768}" type="pres">
      <dgm:prSet presAssocID="{8A332546-C0F8-4F62-BF3E-9B0C01920A2D}" presName="rootComposite" presStyleCnt="0"/>
      <dgm:spPr/>
    </dgm:pt>
    <dgm:pt modelId="{355EDF19-6E30-4F5F-B5D4-A73A4DDE1BC0}" type="pres">
      <dgm:prSet presAssocID="{8A332546-C0F8-4F62-BF3E-9B0C01920A2D}" presName="rootText" presStyleLbl="node1" presStyleIdx="6" presStyleCnt="8"/>
      <dgm:spPr/>
    </dgm:pt>
    <dgm:pt modelId="{51F2BC8B-BAF5-4D5E-BF2A-8ADD0031F86A}" type="pres">
      <dgm:prSet presAssocID="{8A332546-C0F8-4F62-BF3E-9B0C01920A2D}" presName="rootConnector" presStyleLbl="node1" presStyleIdx="6" presStyleCnt="8"/>
      <dgm:spPr/>
    </dgm:pt>
    <dgm:pt modelId="{C5498155-4A5D-49F4-955C-EA6E521A058D}" type="pres">
      <dgm:prSet presAssocID="{8A332546-C0F8-4F62-BF3E-9B0C01920A2D}" presName="childShape" presStyleCnt="0"/>
      <dgm:spPr/>
    </dgm:pt>
    <dgm:pt modelId="{E14C80CF-3FDF-4DEA-AA23-63BEAD078F12}" type="pres">
      <dgm:prSet presAssocID="{40F053C5-B750-40F1-B2F6-3449155D735F}" presName="root" presStyleCnt="0"/>
      <dgm:spPr/>
    </dgm:pt>
    <dgm:pt modelId="{80112CBF-648B-4416-B341-62FC438DFF7B}" type="pres">
      <dgm:prSet presAssocID="{40F053C5-B750-40F1-B2F6-3449155D735F}" presName="rootComposite" presStyleCnt="0"/>
      <dgm:spPr/>
    </dgm:pt>
    <dgm:pt modelId="{D954BC72-1B71-4BA5-BD88-1FF8572983B6}" type="pres">
      <dgm:prSet presAssocID="{40F053C5-B750-40F1-B2F6-3449155D735F}" presName="rootText" presStyleLbl="node1" presStyleIdx="7" presStyleCnt="8"/>
      <dgm:spPr/>
    </dgm:pt>
    <dgm:pt modelId="{5E196253-9F6A-417F-8136-8DD31876D319}" type="pres">
      <dgm:prSet presAssocID="{40F053C5-B750-40F1-B2F6-3449155D735F}" presName="rootConnector" presStyleLbl="node1" presStyleIdx="7" presStyleCnt="8"/>
      <dgm:spPr/>
    </dgm:pt>
    <dgm:pt modelId="{4EB260FC-27B3-4409-855F-DA9EA481ECE1}" type="pres">
      <dgm:prSet presAssocID="{40F053C5-B750-40F1-B2F6-3449155D735F}" presName="childShape" presStyleCnt="0"/>
      <dgm:spPr/>
    </dgm:pt>
  </dgm:ptLst>
  <dgm:cxnLst>
    <dgm:cxn modelId="{BF5BCA05-80ED-4AF5-9DB6-CCB2556E3C4E}" type="presOf" srcId="{40F053C5-B750-40F1-B2F6-3449155D735F}" destId="{5E196253-9F6A-417F-8136-8DD31876D319}" srcOrd="1" destOrd="0" presId="urn:microsoft.com/office/officeart/2005/8/layout/hierarchy3"/>
    <dgm:cxn modelId="{B7CE7116-0D68-4E90-AA49-C97B6B372915}" srcId="{53001724-5C5A-402A-B907-ECA89FAFA97F}" destId="{F7214975-5AC4-4CF8-9015-322498751A8A}" srcOrd="2" destOrd="0" parTransId="{51AC1870-5B81-422A-9A2E-E1F58EF50843}" sibTransId="{CE7BE2A3-5633-4666-BB75-6164E26282D5}"/>
    <dgm:cxn modelId="{4CC66717-CC48-4144-80AD-D344E18F7E17}" type="presOf" srcId="{0725A52A-9E7A-4A07-80F0-C9436166946E}" destId="{7833DE9E-EA6D-4C33-8DDC-02E63ED35D40}" srcOrd="1" destOrd="0" presId="urn:microsoft.com/office/officeart/2005/8/layout/hierarchy3"/>
    <dgm:cxn modelId="{929B611D-ADB7-45E4-812D-4E288BD2D31C}" srcId="{53001724-5C5A-402A-B907-ECA89FAFA97F}" destId="{6ABE9384-859D-4C4C-B983-2B1E39A8B348}" srcOrd="1" destOrd="0" parTransId="{4C63E530-1425-407B-8508-FAC57680DEF0}" sibTransId="{012549DD-A1CA-4571-A981-CFD78093EB20}"/>
    <dgm:cxn modelId="{FC77861D-A5ED-424C-ABD6-A4564AB5A762}" type="presOf" srcId="{6FA86730-1CE5-4EBE-A9BA-FC19829C945A}" destId="{C54BA653-EF62-4905-8FAD-D63B616F253B}" srcOrd="0" destOrd="0" presId="urn:microsoft.com/office/officeart/2005/8/layout/hierarchy3"/>
    <dgm:cxn modelId="{76E9711F-4C50-487D-A726-1DF666EE6EFF}" type="presOf" srcId="{8A332546-C0F8-4F62-BF3E-9B0C01920A2D}" destId="{51F2BC8B-BAF5-4D5E-BF2A-8ADD0031F86A}" srcOrd="1" destOrd="0" presId="urn:microsoft.com/office/officeart/2005/8/layout/hierarchy3"/>
    <dgm:cxn modelId="{7EF76A33-A1CC-4F51-813D-350DA2CCEEAE}" srcId="{53001724-5C5A-402A-B907-ECA89FAFA97F}" destId="{0725A52A-9E7A-4A07-80F0-C9436166946E}" srcOrd="4" destOrd="0" parTransId="{68FFA74F-870C-4E28-83B9-1C4BE8A850CF}" sibTransId="{08C59EF3-E27F-4977-AA24-E76904C5D45B}"/>
    <dgm:cxn modelId="{081A4D61-0096-4AFC-8DAC-133C881EA8B5}" type="presOf" srcId="{6FA86730-1CE5-4EBE-A9BA-FC19829C945A}" destId="{EBEA3E12-9D25-4C4F-8A3D-C41BCA622A18}" srcOrd="1" destOrd="0" presId="urn:microsoft.com/office/officeart/2005/8/layout/hierarchy3"/>
    <dgm:cxn modelId="{B9716062-B3AB-4515-BE61-2142A471722F}" type="presOf" srcId="{42FE8635-5459-4E48-9145-D6547774681B}" destId="{2F86DC26-2212-451E-900C-3022A280FBAF}" srcOrd="0" destOrd="0" presId="urn:microsoft.com/office/officeart/2005/8/layout/hierarchy3"/>
    <dgm:cxn modelId="{E2884779-26A8-4147-A75B-FBA7692896AE}" type="presOf" srcId="{F7214975-5AC4-4CF8-9015-322498751A8A}" destId="{E5324824-37BF-4CFC-AFD2-AF8EFF963E26}" srcOrd="0" destOrd="0" presId="urn:microsoft.com/office/officeart/2005/8/layout/hierarchy3"/>
    <dgm:cxn modelId="{08B9E87C-5C91-4DE4-9218-24F73D815193}" type="presOf" srcId="{42FE8635-5459-4E48-9145-D6547774681B}" destId="{E06919DB-B36A-46DA-9BF7-F9B274E75005}" srcOrd="1" destOrd="0" presId="urn:microsoft.com/office/officeart/2005/8/layout/hierarchy3"/>
    <dgm:cxn modelId="{786C6782-FF09-408A-8685-455E79FF6C7D}" srcId="{53001724-5C5A-402A-B907-ECA89FAFA97F}" destId="{8A332546-C0F8-4F62-BF3E-9B0C01920A2D}" srcOrd="6" destOrd="0" parTransId="{0F9D6E48-7CDE-444A-89BC-0017D6002C28}" sibTransId="{832907AF-4DC4-45C0-82D8-76BF00A0C8A9}"/>
    <dgm:cxn modelId="{B1065691-B9D2-49CB-84D2-3F1C65CCB8A1}" srcId="{53001724-5C5A-402A-B907-ECA89FAFA97F}" destId="{42FE8635-5459-4E48-9145-D6547774681B}" srcOrd="3" destOrd="0" parTransId="{BDCF309E-C530-4977-8E35-C23DA170426A}" sibTransId="{82F2A15D-0F51-4BE4-B098-48D69DDB2B33}"/>
    <dgm:cxn modelId="{4C3AD298-21AD-454A-A0CE-F8DEE5010C3C}" srcId="{53001724-5C5A-402A-B907-ECA89FAFA97F}" destId="{40F053C5-B750-40F1-B2F6-3449155D735F}" srcOrd="7" destOrd="0" parTransId="{1357DDC6-D73A-4822-92AA-3139CE431EA6}" sibTransId="{37C0F3C7-E645-462C-A2C3-9B6E0D573247}"/>
    <dgm:cxn modelId="{FC140E9B-E2F2-41FE-A448-66E80C11B04F}" srcId="{53001724-5C5A-402A-B907-ECA89FAFA97F}" destId="{93F2B9D7-E701-42DB-BBDE-95804B697772}" srcOrd="5" destOrd="0" parTransId="{D733F638-9DDA-4AD7-9A28-ACE0D529027F}" sibTransId="{726D7247-1879-4591-89DB-89FB3D81C1C4}"/>
    <dgm:cxn modelId="{3A7B8B9B-16BA-4272-A6EC-582DBA570374}" type="presOf" srcId="{93F2B9D7-E701-42DB-BBDE-95804B697772}" destId="{BCB65F51-C42A-40BD-8140-89FDA29831B5}" srcOrd="1" destOrd="0" presId="urn:microsoft.com/office/officeart/2005/8/layout/hierarchy3"/>
    <dgm:cxn modelId="{84D6599C-E8AF-4A17-9C8C-19AA7E5E78AE}" type="presOf" srcId="{53001724-5C5A-402A-B907-ECA89FAFA97F}" destId="{91EFAAFE-AB23-4302-BCEC-EAA48DFB956C}" srcOrd="0" destOrd="0" presId="urn:microsoft.com/office/officeart/2005/8/layout/hierarchy3"/>
    <dgm:cxn modelId="{E16060A4-2663-4956-A0F0-618F62E32466}" type="presOf" srcId="{6ABE9384-859D-4C4C-B983-2B1E39A8B348}" destId="{AA043ED3-F44A-42C1-8DCA-6AAAD979BBA5}" srcOrd="1" destOrd="0" presId="urn:microsoft.com/office/officeart/2005/8/layout/hierarchy3"/>
    <dgm:cxn modelId="{F9D84DA7-CF12-4A2F-9ACD-8AC023EE97FA}" type="presOf" srcId="{8A332546-C0F8-4F62-BF3E-9B0C01920A2D}" destId="{355EDF19-6E30-4F5F-B5D4-A73A4DDE1BC0}" srcOrd="0" destOrd="0" presId="urn:microsoft.com/office/officeart/2005/8/layout/hierarchy3"/>
    <dgm:cxn modelId="{789311B3-5F76-48E9-872F-4690E815711D}" type="presOf" srcId="{93F2B9D7-E701-42DB-BBDE-95804B697772}" destId="{9F4ED0B7-23DE-4B37-8E97-4B779B02C2D7}" srcOrd="0" destOrd="0" presId="urn:microsoft.com/office/officeart/2005/8/layout/hierarchy3"/>
    <dgm:cxn modelId="{27CBBEB3-3755-4DC7-81E2-1DB332A50A02}" type="presOf" srcId="{40F053C5-B750-40F1-B2F6-3449155D735F}" destId="{D954BC72-1B71-4BA5-BD88-1FF8572983B6}" srcOrd="0" destOrd="0" presId="urn:microsoft.com/office/officeart/2005/8/layout/hierarchy3"/>
    <dgm:cxn modelId="{ACB259CB-0782-437C-AE91-04CE095D2AE5}" srcId="{53001724-5C5A-402A-B907-ECA89FAFA97F}" destId="{6FA86730-1CE5-4EBE-A9BA-FC19829C945A}" srcOrd="0" destOrd="0" parTransId="{A1BB3DDB-A2CF-407F-9044-E3AC1B808421}" sibTransId="{F397379E-0BDA-46CE-8393-B1D10C55E1BA}"/>
    <dgm:cxn modelId="{FF7B7DD1-FDC2-4A86-9D95-6979EB71DC20}" type="presOf" srcId="{0725A52A-9E7A-4A07-80F0-C9436166946E}" destId="{F1C0E1E6-50A8-479B-8E46-309BBFFA4E68}" srcOrd="0" destOrd="0" presId="urn:microsoft.com/office/officeart/2005/8/layout/hierarchy3"/>
    <dgm:cxn modelId="{03413ED9-A1B5-4347-8A92-7DB68D5FDEF5}" type="presOf" srcId="{F7214975-5AC4-4CF8-9015-322498751A8A}" destId="{3EE977E1-FD75-4EE2-A275-C1F68BA0FD45}" srcOrd="1" destOrd="0" presId="urn:microsoft.com/office/officeart/2005/8/layout/hierarchy3"/>
    <dgm:cxn modelId="{74819EEF-2C26-499B-91BA-A41B5A77C5B9}" type="presOf" srcId="{6ABE9384-859D-4C4C-B983-2B1E39A8B348}" destId="{F85883E3-F7F7-4856-B873-D42B183D7CCF}" srcOrd="0" destOrd="0" presId="urn:microsoft.com/office/officeart/2005/8/layout/hierarchy3"/>
    <dgm:cxn modelId="{90B9EF80-2ECF-422B-8EE3-B049945C73D2}" type="presParOf" srcId="{91EFAAFE-AB23-4302-BCEC-EAA48DFB956C}" destId="{09D8A785-FBBA-4209-82F2-B87755B5351C}" srcOrd="0" destOrd="0" presId="urn:microsoft.com/office/officeart/2005/8/layout/hierarchy3"/>
    <dgm:cxn modelId="{A1DA2DFA-33C5-47D6-9AC0-63748945D6F8}" type="presParOf" srcId="{09D8A785-FBBA-4209-82F2-B87755B5351C}" destId="{E4CD1EA7-FA0E-49CE-BF89-13FC3AF84BEB}" srcOrd="0" destOrd="0" presId="urn:microsoft.com/office/officeart/2005/8/layout/hierarchy3"/>
    <dgm:cxn modelId="{CACE5889-E2D4-46C5-8638-21A11E2F3942}" type="presParOf" srcId="{E4CD1EA7-FA0E-49CE-BF89-13FC3AF84BEB}" destId="{C54BA653-EF62-4905-8FAD-D63B616F253B}" srcOrd="0" destOrd="0" presId="urn:microsoft.com/office/officeart/2005/8/layout/hierarchy3"/>
    <dgm:cxn modelId="{B3B0BF61-B900-4EA1-8E40-BFBFF21F875B}" type="presParOf" srcId="{E4CD1EA7-FA0E-49CE-BF89-13FC3AF84BEB}" destId="{EBEA3E12-9D25-4C4F-8A3D-C41BCA622A18}" srcOrd="1" destOrd="0" presId="urn:microsoft.com/office/officeart/2005/8/layout/hierarchy3"/>
    <dgm:cxn modelId="{E3164681-0944-4639-A44E-3C8FBD233F78}" type="presParOf" srcId="{09D8A785-FBBA-4209-82F2-B87755B5351C}" destId="{DFD29513-962C-4D3D-A95B-BC2136D5539C}" srcOrd="1" destOrd="0" presId="urn:microsoft.com/office/officeart/2005/8/layout/hierarchy3"/>
    <dgm:cxn modelId="{F729E003-AC7B-4B53-854D-CD2C98F933AA}" type="presParOf" srcId="{91EFAAFE-AB23-4302-BCEC-EAA48DFB956C}" destId="{B882DDC3-EDAD-43CA-BB3F-05790EADE669}" srcOrd="1" destOrd="0" presId="urn:microsoft.com/office/officeart/2005/8/layout/hierarchy3"/>
    <dgm:cxn modelId="{42FB273B-F93A-46FD-9BD3-E6CC6D06D015}" type="presParOf" srcId="{B882DDC3-EDAD-43CA-BB3F-05790EADE669}" destId="{4EA514DD-026D-4A20-BAE9-EFF62C1E659A}" srcOrd="0" destOrd="0" presId="urn:microsoft.com/office/officeart/2005/8/layout/hierarchy3"/>
    <dgm:cxn modelId="{5B587D6C-BC2C-4B62-A82C-4112CC8B9AAF}" type="presParOf" srcId="{4EA514DD-026D-4A20-BAE9-EFF62C1E659A}" destId="{F85883E3-F7F7-4856-B873-D42B183D7CCF}" srcOrd="0" destOrd="0" presId="urn:microsoft.com/office/officeart/2005/8/layout/hierarchy3"/>
    <dgm:cxn modelId="{6615F080-2D13-4427-A07C-C83EE731B639}" type="presParOf" srcId="{4EA514DD-026D-4A20-BAE9-EFF62C1E659A}" destId="{AA043ED3-F44A-42C1-8DCA-6AAAD979BBA5}" srcOrd="1" destOrd="0" presId="urn:microsoft.com/office/officeart/2005/8/layout/hierarchy3"/>
    <dgm:cxn modelId="{1F22F314-0FF8-48CB-A133-65267102AA6F}" type="presParOf" srcId="{B882DDC3-EDAD-43CA-BB3F-05790EADE669}" destId="{DA08A393-C5BD-434C-84C1-BEC7E343C753}" srcOrd="1" destOrd="0" presId="urn:microsoft.com/office/officeart/2005/8/layout/hierarchy3"/>
    <dgm:cxn modelId="{9B146653-A1ED-4A69-A707-D5BAF68F7689}" type="presParOf" srcId="{91EFAAFE-AB23-4302-BCEC-EAA48DFB956C}" destId="{63202F06-82A6-43DA-A8B9-C0C6D2FA30DA}" srcOrd="2" destOrd="0" presId="urn:microsoft.com/office/officeart/2005/8/layout/hierarchy3"/>
    <dgm:cxn modelId="{CBFCF2A4-65C2-454E-99B9-96BDE27981BA}" type="presParOf" srcId="{63202F06-82A6-43DA-A8B9-C0C6D2FA30DA}" destId="{89EEFD81-A9FA-4F43-9DF8-5892FC487FF6}" srcOrd="0" destOrd="0" presId="urn:microsoft.com/office/officeart/2005/8/layout/hierarchy3"/>
    <dgm:cxn modelId="{D87881CF-EED1-4DEA-A961-FF77D5AE200D}" type="presParOf" srcId="{89EEFD81-A9FA-4F43-9DF8-5892FC487FF6}" destId="{E5324824-37BF-4CFC-AFD2-AF8EFF963E26}" srcOrd="0" destOrd="0" presId="urn:microsoft.com/office/officeart/2005/8/layout/hierarchy3"/>
    <dgm:cxn modelId="{547A3811-E82B-47BD-95DE-3E2B2FC8D571}" type="presParOf" srcId="{89EEFD81-A9FA-4F43-9DF8-5892FC487FF6}" destId="{3EE977E1-FD75-4EE2-A275-C1F68BA0FD45}" srcOrd="1" destOrd="0" presId="urn:microsoft.com/office/officeart/2005/8/layout/hierarchy3"/>
    <dgm:cxn modelId="{4DDBF39A-F519-4B9E-ACF6-5507B86011BA}" type="presParOf" srcId="{63202F06-82A6-43DA-A8B9-C0C6D2FA30DA}" destId="{3E910AE7-EF95-42A4-BC77-84BF43B38CF1}" srcOrd="1" destOrd="0" presId="urn:microsoft.com/office/officeart/2005/8/layout/hierarchy3"/>
    <dgm:cxn modelId="{D16E806C-F57F-4E09-BA16-A6D0537D6422}" type="presParOf" srcId="{91EFAAFE-AB23-4302-BCEC-EAA48DFB956C}" destId="{E0B20B81-39D1-41AE-9A83-664E47418B55}" srcOrd="3" destOrd="0" presId="urn:microsoft.com/office/officeart/2005/8/layout/hierarchy3"/>
    <dgm:cxn modelId="{4DBA5663-FDCF-4989-842A-76890D2B0ED1}" type="presParOf" srcId="{E0B20B81-39D1-41AE-9A83-664E47418B55}" destId="{F4320C1E-4181-47B2-829A-B43512402043}" srcOrd="0" destOrd="0" presId="urn:microsoft.com/office/officeart/2005/8/layout/hierarchy3"/>
    <dgm:cxn modelId="{D02A2830-47B7-47D2-AE79-8D6A97800BAA}" type="presParOf" srcId="{F4320C1E-4181-47B2-829A-B43512402043}" destId="{2F86DC26-2212-451E-900C-3022A280FBAF}" srcOrd="0" destOrd="0" presId="urn:microsoft.com/office/officeart/2005/8/layout/hierarchy3"/>
    <dgm:cxn modelId="{CF415402-028E-45B6-9799-AB0FD497AD15}" type="presParOf" srcId="{F4320C1E-4181-47B2-829A-B43512402043}" destId="{E06919DB-B36A-46DA-9BF7-F9B274E75005}" srcOrd="1" destOrd="0" presId="urn:microsoft.com/office/officeart/2005/8/layout/hierarchy3"/>
    <dgm:cxn modelId="{1D7FEC28-6618-49A2-863D-3FD20F51054B}" type="presParOf" srcId="{E0B20B81-39D1-41AE-9A83-664E47418B55}" destId="{22B92160-B63F-4637-B1DA-3F397F93EE4B}" srcOrd="1" destOrd="0" presId="urn:microsoft.com/office/officeart/2005/8/layout/hierarchy3"/>
    <dgm:cxn modelId="{408D98EA-819A-45C8-A5DB-E0CEC972CF31}" type="presParOf" srcId="{91EFAAFE-AB23-4302-BCEC-EAA48DFB956C}" destId="{450A27EB-125E-48DC-8A0F-489A2D6C208E}" srcOrd="4" destOrd="0" presId="urn:microsoft.com/office/officeart/2005/8/layout/hierarchy3"/>
    <dgm:cxn modelId="{170CB61E-399B-4ECD-A0A2-E6E29773D090}" type="presParOf" srcId="{450A27EB-125E-48DC-8A0F-489A2D6C208E}" destId="{B3770193-2FB0-4AAD-A084-558B960670A3}" srcOrd="0" destOrd="0" presId="urn:microsoft.com/office/officeart/2005/8/layout/hierarchy3"/>
    <dgm:cxn modelId="{583C1A22-1FC5-4CD9-A711-0B2AFFF397AC}" type="presParOf" srcId="{B3770193-2FB0-4AAD-A084-558B960670A3}" destId="{F1C0E1E6-50A8-479B-8E46-309BBFFA4E68}" srcOrd="0" destOrd="0" presId="urn:microsoft.com/office/officeart/2005/8/layout/hierarchy3"/>
    <dgm:cxn modelId="{08B1E45B-D375-4A66-A341-5F1BCDF396C4}" type="presParOf" srcId="{B3770193-2FB0-4AAD-A084-558B960670A3}" destId="{7833DE9E-EA6D-4C33-8DDC-02E63ED35D40}" srcOrd="1" destOrd="0" presId="urn:microsoft.com/office/officeart/2005/8/layout/hierarchy3"/>
    <dgm:cxn modelId="{229EE8DA-63BF-46EE-9681-25A8BE30E9DA}" type="presParOf" srcId="{450A27EB-125E-48DC-8A0F-489A2D6C208E}" destId="{AB2C9990-C85A-41B4-845E-4B61FC2DC800}" srcOrd="1" destOrd="0" presId="urn:microsoft.com/office/officeart/2005/8/layout/hierarchy3"/>
    <dgm:cxn modelId="{C3B347C3-EBCA-47EA-B2AB-261F3760BCBA}" type="presParOf" srcId="{91EFAAFE-AB23-4302-BCEC-EAA48DFB956C}" destId="{42D1B132-1DDA-4C20-81BF-8ECD0E7C5CCD}" srcOrd="5" destOrd="0" presId="urn:microsoft.com/office/officeart/2005/8/layout/hierarchy3"/>
    <dgm:cxn modelId="{B5AFC07E-7F89-4CCB-BA27-B5AD317E6DAF}" type="presParOf" srcId="{42D1B132-1DDA-4C20-81BF-8ECD0E7C5CCD}" destId="{B7DB29A1-1056-4375-9F9A-ECE346FB5AE7}" srcOrd="0" destOrd="0" presId="urn:microsoft.com/office/officeart/2005/8/layout/hierarchy3"/>
    <dgm:cxn modelId="{B0133E5B-3D45-4694-9188-BB67DD97BD98}" type="presParOf" srcId="{B7DB29A1-1056-4375-9F9A-ECE346FB5AE7}" destId="{9F4ED0B7-23DE-4B37-8E97-4B779B02C2D7}" srcOrd="0" destOrd="0" presId="urn:microsoft.com/office/officeart/2005/8/layout/hierarchy3"/>
    <dgm:cxn modelId="{E9C4D784-EAA0-4FBF-AE3C-3D6D3A7BDD3E}" type="presParOf" srcId="{B7DB29A1-1056-4375-9F9A-ECE346FB5AE7}" destId="{BCB65F51-C42A-40BD-8140-89FDA29831B5}" srcOrd="1" destOrd="0" presId="urn:microsoft.com/office/officeart/2005/8/layout/hierarchy3"/>
    <dgm:cxn modelId="{CF47070A-E25F-4648-9212-945E2F69D4D0}" type="presParOf" srcId="{42D1B132-1DDA-4C20-81BF-8ECD0E7C5CCD}" destId="{9768FCCB-CED6-4DF4-B1D5-552F01F0B894}" srcOrd="1" destOrd="0" presId="urn:microsoft.com/office/officeart/2005/8/layout/hierarchy3"/>
    <dgm:cxn modelId="{95635135-881C-4E7A-90AC-3F74D8A9B6D8}" type="presParOf" srcId="{91EFAAFE-AB23-4302-BCEC-EAA48DFB956C}" destId="{1AF63B65-5593-4FF0-9875-A4F507018731}" srcOrd="6" destOrd="0" presId="urn:microsoft.com/office/officeart/2005/8/layout/hierarchy3"/>
    <dgm:cxn modelId="{3B3368D0-B306-47E0-A5D5-7995541C0F26}" type="presParOf" srcId="{1AF63B65-5593-4FF0-9875-A4F507018731}" destId="{AD5800BB-D469-4363-8954-7759E206E768}" srcOrd="0" destOrd="0" presId="urn:microsoft.com/office/officeart/2005/8/layout/hierarchy3"/>
    <dgm:cxn modelId="{03327012-EC6B-4D10-B1FB-59C060FFECD7}" type="presParOf" srcId="{AD5800BB-D469-4363-8954-7759E206E768}" destId="{355EDF19-6E30-4F5F-B5D4-A73A4DDE1BC0}" srcOrd="0" destOrd="0" presId="urn:microsoft.com/office/officeart/2005/8/layout/hierarchy3"/>
    <dgm:cxn modelId="{36D8A216-D468-45A6-A2AB-97125B9AE87D}" type="presParOf" srcId="{AD5800BB-D469-4363-8954-7759E206E768}" destId="{51F2BC8B-BAF5-4D5E-BF2A-8ADD0031F86A}" srcOrd="1" destOrd="0" presId="urn:microsoft.com/office/officeart/2005/8/layout/hierarchy3"/>
    <dgm:cxn modelId="{53B1ED2E-32F7-4ECA-BB30-095621DBED2B}" type="presParOf" srcId="{1AF63B65-5593-4FF0-9875-A4F507018731}" destId="{C5498155-4A5D-49F4-955C-EA6E521A058D}" srcOrd="1" destOrd="0" presId="urn:microsoft.com/office/officeart/2005/8/layout/hierarchy3"/>
    <dgm:cxn modelId="{2D5EB23D-7F05-41E5-AA0B-79503662498F}" type="presParOf" srcId="{91EFAAFE-AB23-4302-BCEC-EAA48DFB956C}" destId="{E14C80CF-3FDF-4DEA-AA23-63BEAD078F12}" srcOrd="7" destOrd="0" presId="urn:microsoft.com/office/officeart/2005/8/layout/hierarchy3"/>
    <dgm:cxn modelId="{14C8A919-AD3A-46B8-B8E8-15C0AA08700E}" type="presParOf" srcId="{E14C80CF-3FDF-4DEA-AA23-63BEAD078F12}" destId="{80112CBF-648B-4416-B341-62FC438DFF7B}" srcOrd="0" destOrd="0" presId="urn:microsoft.com/office/officeart/2005/8/layout/hierarchy3"/>
    <dgm:cxn modelId="{FA03FE51-E02A-41C2-ADEA-A05AAB038065}" type="presParOf" srcId="{80112CBF-648B-4416-B341-62FC438DFF7B}" destId="{D954BC72-1B71-4BA5-BD88-1FF8572983B6}" srcOrd="0" destOrd="0" presId="urn:microsoft.com/office/officeart/2005/8/layout/hierarchy3"/>
    <dgm:cxn modelId="{20B125CF-A52D-44B0-9ECE-1741F0AF391F}" type="presParOf" srcId="{80112CBF-648B-4416-B341-62FC438DFF7B}" destId="{5E196253-9F6A-417F-8136-8DD31876D319}" srcOrd="1" destOrd="0" presId="urn:microsoft.com/office/officeart/2005/8/layout/hierarchy3"/>
    <dgm:cxn modelId="{401D720B-606C-4CF3-82A1-A869540608BE}" type="presParOf" srcId="{E14C80CF-3FDF-4DEA-AA23-63BEAD078F12}" destId="{4EB260FC-27B3-4409-855F-DA9EA481ECE1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4BA653-EF62-4905-8FAD-D63B616F253B}">
      <dsp:nvSpPr>
        <dsp:cNvPr id="0" name=""/>
        <dsp:cNvSpPr/>
      </dsp:nvSpPr>
      <dsp:spPr>
        <a:xfrm>
          <a:off x="1413" y="1127377"/>
          <a:ext cx="1187023" cy="59351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i="0" kern="1200" dirty="0"/>
            <a:t>Data collection</a:t>
          </a:r>
          <a:endParaRPr lang="en-US" sz="1200" kern="1200" dirty="0"/>
        </a:p>
      </dsp:txBody>
      <dsp:txXfrm>
        <a:off x="18796" y="1144760"/>
        <a:ext cx="1152257" cy="558745"/>
      </dsp:txXfrm>
    </dsp:sp>
    <dsp:sp modelId="{F85883E3-F7F7-4856-B873-D42B183D7CCF}">
      <dsp:nvSpPr>
        <dsp:cNvPr id="0" name=""/>
        <dsp:cNvSpPr/>
      </dsp:nvSpPr>
      <dsp:spPr>
        <a:xfrm>
          <a:off x="1485192" y="1127377"/>
          <a:ext cx="1187023" cy="59351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i="0" kern="1200" dirty="0"/>
            <a:t>Data preprocessing</a:t>
          </a:r>
          <a:endParaRPr lang="en-US" sz="1200" kern="1200" dirty="0"/>
        </a:p>
      </dsp:txBody>
      <dsp:txXfrm>
        <a:off x="1502575" y="1144760"/>
        <a:ext cx="1152257" cy="558745"/>
      </dsp:txXfrm>
    </dsp:sp>
    <dsp:sp modelId="{E5324824-37BF-4CFC-AFD2-AF8EFF963E26}">
      <dsp:nvSpPr>
        <dsp:cNvPr id="0" name=""/>
        <dsp:cNvSpPr/>
      </dsp:nvSpPr>
      <dsp:spPr>
        <a:xfrm>
          <a:off x="2968971" y="1127377"/>
          <a:ext cx="1187023" cy="59351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i="0" kern="1200" dirty="0"/>
            <a:t>Feature engineering</a:t>
          </a:r>
          <a:endParaRPr lang="en-US" sz="1200" kern="1200" dirty="0"/>
        </a:p>
      </dsp:txBody>
      <dsp:txXfrm>
        <a:off x="2986354" y="1144760"/>
        <a:ext cx="1152257" cy="558745"/>
      </dsp:txXfrm>
    </dsp:sp>
    <dsp:sp modelId="{2F86DC26-2212-451E-900C-3022A280FBAF}">
      <dsp:nvSpPr>
        <dsp:cNvPr id="0" name=""/>
        <dsp:cNvSpPr/>
      </dsp:nvSpPr>
      <dsp:spPr>
        <a:xfrm>
          <a:off x="4452750" y="1127377"/>
          <a:ext cx="1187023" cy="59351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i="0" kern="1200" dirty="0"/>
            <a:t>Model selection</a:t>
          </a:r>
          <a:endParaRPr lang="en-US" sz="1200" kern="1200" dirty="0"/>
        </a:p>
      </dsp:txBody>
      <dsp:txXfrm>
        <a:off x="4470133" y="1144760"/>
        <a:ext cx="1152257" cy="558745"/>
      </dsp:txXfrm>
    </dsp:sp>
    <dsp:sp modelId="{F1C0E1E6-50A8-479B-8E46-309BBFFA4E68}">
      <dsp:nvSpPr>
        <dsp:cNvPr id="0" name=""/>
        <dsp:cNvSpPr/>
      </dsp:nvSpPr>
      <dsp:spPr>
        <a:xfrm>
          <a:off x="5936529" y="1127377"/>
          <a:ext cx="1187023" cy="59351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i="0" kern="1200" dirty="0"/>
            <a:t>Model training</a:t>
          </a:r>
          <a:endParaRPr lang="en-US" sz="1200" kern="1200" dirty="0"/>
        </a:p>
      </dsp:txBody>
      <dsp:txXfrm>
        <a:off x="5953912" y="1144760"/>
        <a:ext cx="1152257" cy="558745"/>
      </dsp:txXfrm>
    </dsp:sp>
    <dsp:sp modelId="{9F4ED0B7-23DE-4B37-8E97-4B779B02C2D7}">
      <dsp:nvSpPr>
        <dsp:cNvPr id="0" name=""/>
        <dsp:cNvSpPr/>
      </dsp:nvSpPr>
      <dsp:spPr>
        <a:xfrm>
          <a:off x="7420309" y="1127377"/>
          <a:ext cx="1187023" cy="59351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i="0" kern="1200" dirty="0"/>
            <a:t>Model evaluation</a:t>
          </a:r>
          <a:endParaRPr lang="en-US" sz="1200" kern="1200" dirty="0"/>
        </a:p>
      </dsp:txBody>
      <dsp:txXfrm>
        <a:off x="7437692" y="1144760"/>
        <a:ext cx="1152257" cy="558745"/>
      </dsp:txXfrm>
    </dsp:sp>
    <dsp:sp modelId="{355EDF19-6E30-4F5F-B5D4-A73A4DDE1BC0}">
      <dsp:nvSpPr>
        <dsp:cNvPr id="0" name=""/>
        <dsp:cNvSpPr/>
      </dsp:nvSpPr>
      <dsp:spPr>
        <a:xfrm>
          <a:off x="8904088" y="1127377"/>
          <a:ext cx="1187023" cy="59351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i="0" kern="1200" dirty="0"/>
            <a:t>Model deployment</a:t>
          </a:r>
          <a:endParaRPr lang="en-US" sz="1200" kern="1200" dirty="0"/>
        </a:p>
      </dsp:txBody>
      <dsp:txXfrm>
        <a:off x="8921471" y="1144760"/>
        <a:ext cx="1152257" cy="558745"/>
      </dsp:txXfrm>
    </dsp:sp>
    <dsp:sp modelId="{D954BC72-1B71-4BA5-BD88-1FF8572983B6}">
      <dsp:nvSpPr>
        <dsp:cNvPr id="0" name=""/>
        <dsp:cNvSpPr/>
      </dsp:nvSpPr>
      <dsp:spPr>
        <a:xfrm>
          <a:off x="10387867" y="1127377"/>
          <a:ext cx="1187023" cy="59351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i="0" kern="1200" dirty="0"/>
            <a:t>Monitoring and maintenance</a:t>
          </a:r>
          <a:endParaRPr lang="en-US" sz="1200" kern="1200" dirty="0"/>
        </a:p>
      </dsp:txBody>
      <dsp:txXfrm>
        <a:off x="10405250" y="1144760"/>
        <a:ext cx="1152257" cy="55874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703FB87-790C-4850-A90C-12C5FF4B94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127921-F9C4-44F3-AC5F-130B6A406C0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E59275-AFE1-4999-B78A-D0D76B9F2B0B}" type="datetimeFigureOut">
              <a:rPr lang="en-US" smtClean="0"/>
              <a:t>08-Jun-24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65E047-F1CB-4066-A459-9EDC95F2E61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A77EF5-5277-4BAF-8BB4-2E02103988E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668C69-0C3E-40A2-B4A0-B2C8B71D8E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5862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EADD7A-FE61-48EE-BE0E-8546E5401374}" type="datetimeFigureOut">
              <a:rPr lang="en-US" smtClean="0"/>
              <a:t>08-Jun-24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00EEB-8338-48D7-8EE8-EE0082EF76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770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3382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6718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8530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966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338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200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701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9842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996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7531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5699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000EEB-8338-48D7-8EE8-EE0082EF760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757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08-Jun-24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743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08-Jun-24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505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08-Jun-24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129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08-Jun-24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575745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08-Jun-24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2817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08-Jun-24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5560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08-Jun-24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6621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08-Jun-24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26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08-Jun-24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633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08-Jun-24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483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08-Jun-24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399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08-Jun-24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870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08-Jun-24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556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08-Jun-24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791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08-Jun-24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749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08-Jun-24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11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08-Jun-24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178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smtClean="0"/>
              <a:t>08-Jun-24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6003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loquentarduino/micromlgen/blob/master/README.md" TargetMode="External"/><Relationship Id="rId2" Type="http://schemas.openxmlformats.org/officeDocument/2006/relationships/hyperlink" Target="https://www.tutorialspoint.com/what-is-the-role-of-ml-in-iot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github.com/tockn/MPU6050_tockn" TargetMode="External"/><Relationship Id="rId5" Type="http://schemas.openxmlformats.org/officeDocument/2006/relationships/hyperlink" Target="http://www.youtube.com/watch?v=bOdlPwWej98&amp;t" TargetMode="External"/><Relationship Id="rId4" Type="http://schemas.openxmlformats.org/officeDocument/2006/relationships/hyperlink" Target="https://flows.nodered.org/node/node-red-contrib-machine-learnin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7.jpe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in links">
            <a:extLst>
              <a:ext uri="{FF2B5EF4-FFF2-40B4-BE49-F238E27FC236}">
                <a16:creationId xmlns:a16="http://schemas.microsoft.com/office/drawing/2014/main" id="{A4511EBC-2F3C-446D-867B-7DC328517A4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30D32A-359B-41BB-9746-2CF3A21EEF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2325" y="1447800"/>
            <a:ext cx="8825658" cy="3329581"/>
          </a:xfrm>
        </p:spPr>
        <p:txBody>
          <a:bodyPr>
            <a:normAutofit/>
          </a:bodyPr>
          <a:lstStyle/>
          <a:p>
            <a:r>
              <a:rPr lang="en-US" dirty="0"/>
              <a:t>Machine learning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AAE4DC-201B-EB19-4983-F9E29944E3DD}"/>
              </a:ext>
            </a:extLst>
          </p:cNvPr>
          <p:cNvSpPr txBox="1"/>
          <p:nvPr/>
        </p:nvSpPr>
        <p:spPr>
          <a:xfrm>
            <a:off x="1092325" y="4763869"/>
            <a:ext cx="3758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Ioannis Kyprakis</a:t>
            </a:r>
          </a:p>
          <a:p>
            <a:r>
              <a:rPr lang="en-US" dirty="0"/>
              <a:t>ikyprakis@gmail.com</a:t>
            </a:r>
          </a:p>
        </p:txBody>
      </p:sp>
    </p:spTree>
    <p:extLst>
      <p:ext uri="{BB962C8B-B14F-4D97-AF65-F5344CB8AC3E}">
        <p14:creationId xmlns:p14="http://schemas.microsoft.com/office/powerpoint/2010/main" val="193000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91D88F5-440C-A7CB-CC92-7CDEE2C46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Node-Red &amp; ML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A3181B-6908-5ACD-DD51-A6753908BB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40954" y="2133800"/>
            <a:ext cx="5236803" cy="540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13 - TextBox">
            <a:extLst>
              <a:ext uri="{FF2B5EF4-FFF2-40B4-BE49-F238E27FC236}">
                <a16:creationId xmlns:a16="http://schemas.microsoft.com/office/drawing/2014/main" id="{7ABB869D-367F-F30C-89E0-F7DCA3B68A16}"/>
              </a:ext>
            </a:extLst>
          </p:cNvPr>
          <p:cNvSpPr txBox="1"/>
          <p:nvPr/>
        </p:nvSpPr>
        <p:spPr>
          <a:xfrm>
            <a:off x="1080124" y="1708599"/>
            <a:ext cx="5943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Loads a csv file and creates the test &amp; training sets for cross validations</a:t>
            </a:r>
            <a:endParaRPr lang="el-GR" sz="1200" dirty="0"/>
          </a:p>
        </p:txBody>
      </p:sp>
      <p:sp>
        <p:nvSpPr>
          <p:cNvPr id="9" name="15 - TextBox">
            <a:extLst>
              <a:ext uri="{FF2B5EF4-FFF2-40B4-BE49-F238E27FC236}">
                <a16:creationId xmlns:a16="http://schemas.microsoft.com/office/drawing/2014/main" id="{18DC48D5-74F2-B93D-EAF7-04B27B3A9B47}"/>
              </a:ext>
            </a:extLst>
          </p:cNvPr>
          <p:cNvSpPr txBox="1"/>
          <p:nvPr/>
        </p:nvSpPr>
        <p:spPr>
          <a:xfrm>
            <a:off x="944667" y="3530960"/>
            <a:ext cx="7882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Loads the train set and performs trains the K-NN classifier. Also creates and stores the model locally.</a:t>
            </a:r>
            <a:endParaRPr lang="el-GR" sz="12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29CA17-222F-10C8-2500-21585E44E7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93198" y="3881096"/>
            <a:ext cx="5840413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BA562F-0C2C-611D-62A7-C5269ACCBA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91536" y="1067100"/>
            <a:ext cx="2625963" cy="236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BCCEBA2-551A-A2B6-7FCC-A33A00886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8660" y="5023892"/>
            <a:ext cx="2655914" cy="1543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898905E-127F-E93A-E577-B8301C2F5B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47663" y="5076827"/>
            <a:ext cx="2989306" cy="1616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28 - Ευθύγραμμο βέλος σύνδεσης">
            <a:extLst>
              <a:ext uri="{FF2B5EF4-FFF2-40B4-BE49-F238E27FC236}">
                <a16:creationId xmlns:a16="http://schemas.microsoft.com/office/drawing/2014/main" id="{F04EC593-7600-71B1-6D69-F8EEA37F0C59}"/>
              </a:ext>
            </a:extLst>
          </p:cNvPr>
          <p:cNvCxnSpPr>
            <a:cxnSpLocks/>
          </p:cNvCxnSpPr>
          <p:nvPr/>
        </p:nvCxnSpPr>
        <p:spPr>
          <a:xfrm flipH="1">
            <a:off x="3949700" y="4562112"/>
            <a:ext cx="271293" cy="92356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30 - Ευθύγραμμο βέλος σύνδεσης">
            <a:extLst>
              <a:ext uri="{FF2B5EF4-FFF2-40B4-BE49-F238E27FC236}">
                <a16:creationId xmlns:a16="http://schemas.microsoft.com/office/drawing/2014/main" id="{BDB1F63B-5461-F6F8-115D-5DA53E181D30}"/>
              </a:ext>
            </a:extLst>
          </p:cNvPr>
          <p:cNvCxnSpPr/>
          <p:nvPr/>
        </p:nvCxnSpPr>
        <p:spPr>
          <a:xfrm rot="16200000" flipH="1">
            <a:off x="5543712" y="4409561"/>
            <a:ext cx="906162" cy="70845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7834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91D88F5-440C-A7CB-CC92-7CDEE2C46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Node-Red &amp; ML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3D4DDE-9031-7E29-C7AC-DB2575D43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3455" y="2147445"/>
            <a:ext cx="4908245" cy="1706774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15A73A-949F-CBBC-B535-C19E31A296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73548" y="4772667"/>
            <a:ext cx="2427327" cy="150027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cxnSp>
        <p:nvCxnSpPr>
          <p:cNvPr id="8" name="8 - Ευθύγραμμο βέλος σύνδεσης">
            <a:extLst>
              <a:ext uri="{FF2B5EF4-FFF2-40B4-BE49-F238E27FC236}">
                <a16:creationId xmlns:a16="http://schemas.microsoft.com/office/drawing/2014/main" id="{B99B6ED8-4DDC-3FBD-E050-ED5E2492796D}"/>
              </a:ext>
            </a:extLst>
          </p:cNvPr>
          <p:cNvCxnSpPr>
            <a:cxnSpLocks/>
          </p:cNvCxnSpPr>
          <p:nvPr/>
        </p:nvCxnSpPr>
        <p:spPr>
          <a:xfrm flipH="1">
            <a:off x="2306131" y="3764441"/>
            <a:ext cx="1" cy="12403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53393743-9C90-943B-DBAE-CC47A842B0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13498" y="4864802"/>
            <a:ext cx="3228975" cy="12192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cxnSp>
        <p:nvCxnSpPr>
          <p:cNvPr id="17" name="11 - Ευθύγραμμο βέλος σύνδεσης">
            <a:extLst>
              <a:ext uri="{FF2B5EF4-FFF2-40B4-BE49-F238E27FC236}">
                <a16:creationId xmlns:a16="http://schemas.microsoft.com/office/drawing/2014/main" id="{50406B9D-758E-C7D6-D507-30516FAB5723}"/>
              </a:ext>
            </a:extLst>
          </p:cNvPr>
          <p:cNvCxnSpPr>
            <a:cxnSpLocks/>
          </p:cNvCxnSpPr>
          <p:nvPr/>
        </p:nvCxnSpPr>
        <p:spPr>
          <a:xfrm>
            <a:off x="2981710" y="3158028"/>
            <a:ext cx="1241272" cy="188903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8147D662-1A3C-BD73-A8F0-3DD8A8DEB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5096" y="2656289"/>
            <a:ext cx="3181350" cy="23907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</p:pic>
      <p:cxnSp>
        <p:nvCxnSpPr>
          <p:cNvPr id="19" name="22 - Γωνιακή σύνδεση">
            <a:extLst>
              <a:ext uri="{FF2B5EF4-FFF2-40B4-BE49-F238E27FC236}">
                <a16:creationId xmlns:a16="http://schemas.microsoft.com/office/drawing/2014/main" id="{1D645169-F501-4B2D-34E6-AA5D52D604D2}"/>
              </a:ext>
            </a:extLst>
          </p:cNvPr>
          <p:cNvCxnSpPr>
            <a:cxnSpLocks/>
          </p:cNvCxnSpPr>
          <p:nvPr/>
        </p:nvCxnSpPr>
        <p:spPr>
          <a:xfrm>
            <a:off x="4336905" y="2656289"/>
            <a:ext cx="4145039" cy="1671123"/>
          </a:xfrm>
          <a:prstGeom prst="bentConnector3">
            <a:avLst>
              <a:gd name="adj1" fmla="val 58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95102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46C0F-10BD-DC7F-3915-69C63A9C5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Node-Red &amp; ML</a:t>
            </a:r>
            <a:endParaRPr lang="en-US" dirty="0"/>
          </a:p>
        </p:txBody>
      </p:sp>
      <p:sp>
        <p:nvSpPr>
          <p:cNvPr id="5" name="19 - TextBox">
            <a:extLst>
              <a:ext uri="{FF2B5EF4-FFF2-40B4-BE49-F238E27FC236}">
                <a16:creationId xmlns:a16="http://schemas.microsoft.com/office/drawing/2014/main" id="{2458F069-97E9-FF55-64AC-85E293D79B34}"/>
              </a:ext>
            </a:extLst>
          </p:cNvPr>
          <p:cNvSpPr txBox="1"/>
          <p:nvPr/>
        </p:nvSpPr>
        <p:spPr>
          <a:xfrm>
            <a:off x="1354469" y="2028899"/>
            <a:ext cx="9616807" cy="3077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Use of the pretrained model. It gets data from a topic and exports the predictions to another topic.</a:t>
            </a:r>
            <a:endParaRPr lang="el-GR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07FC31-B2D4-1836-F6AC-4127C2177A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1324" y="2632921"/>
            <a:ext cx="5821362" cy="1433384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08F6E1-95D5-E051-8FA3-C7E6F5B528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1324" y="4889881"/>
            <a:ext cx="3238500" cy="1676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F42A73D-F5AB-80EB-111B-F46D6F827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14541" y="4889881"/>
            <a:ext cx="3352800" cy="10382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3ED87C2-DD10-FAE7-556B-1D7DA8D15B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98424" y="2580075"/>
            <a:ext cx="3257550" cy="13525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  <p:cxnSp>
        <p:nvCxnSpPr>
          <p:cNvPr id="10" name="10 - Ευθύγραμμο βέλος σύνδεσης">
            <a:extLst>
              <a:ext uri="{FF2B5EF4-FFF2-40B4-BE49-F238E27FC236}">
                <a16:creationId xmlns:a16="http://schemas.microsoft.com/office/drawing/2014/main" id="{1B3D6273-FF2D-BF22-709F-160C1FE32E0F}"/>
              </a:ext>
            </a:extLst>
          </p:cNvPr>
          <p:cNvCxnSpPr>
            <a:cxnSpLocks/>
          </p:cNvCxnSpPr>
          <p:nvPr/>
        </p:nvCxnSpPr>
        <p:spPr>
          <a:xfrm>
            <a:off x="1601358" y="3664595"/>
            <a:ext cx="0" cy="140258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2 - Ευθύγραμμο βέλος σύνδεσης">
            <a:extLst>
              <a:ext uri="{FF2B5EF4-FFF2-40B4-BE49-F238E27FC236}">
                <a16:creationId xmlns:a16="http://schemas.microsoft.com/office/drawing/2014/main" id="{150BF522-4001-10E0-849F-714F49D00C78}"/>
              </a:ext>
            </a:extLst>
          </p:cNvPr>
          <p:cNvCxnSpPr>
            <a:cxnSpLocks/>
          </p:cNvCxnSpPr>
          <p:nvPr/>
        </p:nvCxnSpPr>
        <p:spPr>
          <a:xfrm>
            <a:off x="6342556" y="2875350"/>
            <a:ext cx="1252044" cy="762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5 - Ευθύγραμμο βέλος σύνδεσης">
            <a:extLst>
              <a:ext uri="{FF2B5EF4-FFF2-40B4-BE49-F238E27FC236}">
                <a16:creationId xmlns:a16="http://schemas.microsoft.com/office/drawing/2014/main" id="{DF290555-8925-CB51-3A21-7D5F7F09E458}"/>
              </a:ext>
            </a:extLst>
          </p:cNvPr>
          <p:cNvCxnSpPr>
            <a:cxnSpLocks/>
          </p:cNvCxnSpPr>
          <p:nvPr/>
        </p:nvCxnSpPr>
        <p:spPr>
          <a:xfrm>
            <a:off x="3817336" y="3672832"/>
            <a:ext cx="894364" cy="135072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4012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1B68C77-138E-4BF7-A276-BD0C78A421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268552-D473-46ED-B1B8-422042C4DE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4AC0CD9D-7610-4620-93B4-798CCD9AB5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9238B3E-24AA-439A-B527-6C5DF6D72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9F01145-BEA3-4CBF-AA21-10077B948C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DE4D62F9-188E-4530-84C2-24BDEE4BEB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4AAD3FD-83A5-4B89-9F8F-01B887086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646C0F-10BD-DC7F-3915-69C63A9C5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1" y="629266"/>
            <a:ext cx="4166510" cy="1622321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600" b="0" i="0" kern="120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Machine learning on the Edge</a:t>
            </a:r>
          </a:p>
        </p:txBody>
      </p:sp>
      <p:sp>
        <p:nvSpPr>
          <p:cNvPr id="23" name="Freeform 31">
            <a:extLst>
              <a:ext uri="{FF2B5EF4-FFF2-40B4-BE49-F238E27FC236}">
                <a16:creationId xmlns:a16="http://schemas.microsoft.com/office/drawing/2014/main" id="{61752F1D-FC0F-4103-9584-630E643CCD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9402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5" name="Freeform: Shape 24">
            <a:extLst>
              <a:ext uri="{FF2B5EF4-FFF2-40B4-BE49-F238E27FC236}">
                <a16:creationId xmlns:a16="http://schemas.microsoft.com/office/drawing/2014/main" id="{70151CB7-E7DE-4917-B831-01DF9CE013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270819" y="-63600"/>
            <a:ext cx="6858001" cy="6985200"/>
          </a:xfrm>
          <a:custGeom>
            <a:avLst/>
            <a:gdLst>
              <a:gd name="connsiteX0" fmla="*/ 6858001 w 6858001"/>
              <a:gd name="connsiteY0" fmla="*/ 1177 h 6985200"/>
              <a:gd name="connsiteX1" fmla="*/ 6858001 w 6858001"/>
              <a:gd name="connsiteY1" fmla="*/ 1344715 h 6985200"/>
              <a:gd name="connsiteX2" fmla="*/ 6858000 w 6858001"/>
              <a:gd name="connsiteY2" fmla="*/ 1344715 h 6985200"/>
              <a:gd name="connsiteX3" fmla="*/ 6858000 w 6858001"/>
              <a:gd name="connsiteY3" fmla="*/ 6985200 h 6985200"/>
              <a:gd name="connsiteX4" fmla="*/ 0 w 6858001"/>
              <a:gd name="connsiteY4" fmla="*/ 6985199 h 6985200"/>
              <a:gd name="connsiteX5" fmla="*/ 0 w 6858001"/>
              <a:gd name="connsiteY5" fmla="*/ 886772 h 6985200"/>
              <a:gd name="connsiteX6" fmla="*/ 1 w 6858001"/>
              <a:gd name="connsiteY6" fmla="*/ 886772 h 6985200"/>
              <a:gd name="connsiteX7" fmla="*/ 1 w 6858001"/>
              <a:gd name="connsiteY7" fmla="*/ 0 h 6985200"/>
              <a:gd name="connsiteX8" fmla="*/ 40463 w 6858001"/>
              <a:gd name="connsiteY8" fmla="*/ 5883 h 6985200"/>
              <a:gd name="connsiteX9" fmla="*/ 159107 w 6858001"/>
              <a:gd name="connsiteY9" fmla="*/ 23196 h 6985200"/>
              <a:gd name="connsiteX10" fmla="*/ 245518 w 6858001"/>
              <a:gd name="connsiteY10" fmla="*/ 35299 h 6985200"/>
              <a:gd name="connsiteX11" fmla="*/ 348388 w 6858001"/>
              <a:gd name="connsiteY11" fmla="*/ 48073 h 6985200"/>
              <a:gd name="connsiteX12" fmla="*/ 470460 w 6858001"/>
              <a:gd name="connsiteY12" fmla="*/ 63369 h 6985200"/>
              <a:gd name="connsiteX13" fmla="*/ 605563 w 6858001"/>
              <a:gd name="connsiteY13" fmla="*/ 79506 h 6985200"/>
              <a:gd name="connsiteX14" fmla="*/ 757810 w 6858001"/>
              <a:gd name="connsiteY14" fmla="*/ 96483 h 6985200"/>
              <a:gd name="connsiteX15" fmla="*/ 923774 w 6858001"/>
              <a:gd name="connsiteY15" fmla="*/ 114469 h 6985200"/>
              <a:gd name="connsiteX16" fmla="*/ 1104139 w 6858001"/>
              <a:gd name="connsiteY16" fmla="*/ 132454 h 6985200"/>
              <a:gd name="connsiteX17" fmla="*/ 1296163 w 6858001"/>
              <a:gd name="connsiteY17" fmla="*/ 150776 h 6985200"/>
              <a:gd name="connsiteX18" fmla="*/ 1503275 w 6858001"/>
              <a:gd name="connsiteY18" fmla="*/ 167753 h 6985200"/>
              <a:gd name="connsiteX19" fmla="*/ 1719988 w 6858001"/>
              <a:gd name="connsiteY19" fmla="*/ 184058 h 6985200"/>
              <a:gd name="connsiteX20" fmla="*/ 1949045 w 6858001"/>
              <a:gd name="connsiteY20" fmla="*/ 198849 h 6985200"/>
              <a:gd name="connsiteX21" fmla="*/ 2187703 w 6858001"/>
              <a:gd name="connsiteY21" fmla="*/ 212969 h 6985200"/>
              <a:gd name="connsiteX22" fmla="*/ 2436649 w 6858001"/>
              <a:gd name="connsiteY22" fmla="*/ 226248 h 6985200"/>
              <a:gd name="connsiteX23" fmla="*/ 2564208 w 6858001"/>
              <a:gd name="connsiteY23" fmla="*/ 230955 h 6985200"/>
              <a:gd name="connsiteX24" fmla="*/ 2694509 w 6858001"/>
              <a:gd name="connsiteY24" fmla="*/ 236165 h 6985200"/>
              <a:gd name="connsiteX25" fmla="*/ 2826869 w 6858001"/>
              <a:gd name="connsiteY25" fmla="*/ 241040 h 6985200"/>
              <a:gd name="connsiteX26" fmla="*/ 2959914 w 6858001"/>
              <a:gd name="connsiteY26" fmla="*/ 244234 h 6985200"/>
              <a:gd name="connsiteX27" fmla="*/ 3095702 w 6858001"/>
              <a:gd name="connsiteY27" fmla="*/ 247091 h 6985200"/>
              <a:gd name="connsiteX28" fmla="*/ 3232862 w 6858001"/>
              <a:gd name="connsiteY28" fmla="*/ 250117 h 6985200"/>
              <a:gd name="connsiteX29" fmla="*/ 3372766 w 6858001"/>
              <a:gd name="connsiteY29" fmla="*/ 252134 h 6985200"/>
              <a:gd name="connsiteX30" fmla="*/ 3514040 w 6858001"/>
              <a:gd name="connsiteY30" fmla="*/ 252134 h 6985200"/>
              <a:gd name="connsiteX31" fmla="*/ 3656686 w 6858001"/>
              <a:gd name="connsiteY31" fmla="*/ 253142 h 6985200"/>
              <a:gd name="connsiteX32" fmla="*/ 3800705 w 6858001"/>
              <a:gd name="connsiteY32" fmla="*/ 252134 h 6985200"/>
              <a:gd name="connsiteX33" fmla="*/ 3946780 w 6858001"/>
              <a:gd name="connsiteY33" fmla="*/ 250117 h 6985200"/>
              <a:gd name="connsiteX34" fmla="*/ 4092856 w 6858001"/>
              <a:gd name="connsiteY34" fmla="*/ 248268 h 6985200"/>
              <a:gd name="connsiteX35" fmla="*/ 4240988 w 6858001"/>
              <a:gd name="connsiteY35" fmla="*/ 244234 h 6985200"/>
              <a:gd name="connsiteX36" fmla="*/ 4390492 w 6858001"/>
              <a:gd name="connsiteY36" fmla="*/ 240032 h 6985200"/>
              <a:gd name="connsiteX37" fmla="*/ 4539997 w 6858001"/>
              <a:gd name="connsiteY37" fmla="*/ 235157 h 6985200"/>
              <a:gd name="connsiteX38" fmla="*/ 4690873 w 6858001"/>
              <a:gd name="connsiteY38" fmla="*/ 228266 h 6985200"/>
              <a:gd name="connsiteX39" fmla="*/ 4843120 w 6858001"/>
              <a:gd name="connsiteY39" fmla="*/ 220029 h 6985200"/>
              <a:gd name="connsiteX40" fmla="*/ 4996054 w 6858001"/>
              <a:gd name="connsiteY40" fmla="*/ 212129 h 6985200"/>
              <a:gd name="connsiteX41" fmla="*/ 5148987 w 6858001"/>
              <a:gd name="connsiteY41" fmla="*/ 202044 h 6985200"/>
              <a:gd name="connsiteX42" fmla="*/ 5303978 w 6858001"/>
              <a:gd name="connsiteY42" fmla="*/ 189941 h 6985200"/>
              <a:gd name="connsiteX43" fmla="*/ 5456911 w 6858001"/>
              <a:gd name="connsiteY43" fmla="*/ 177839 h 6985200"/>
              <a:gd name="connsiteX44" fmla="*/ 5612588 w 6858001"/>
              <a:gd name="connsiteY44" fmla="*/ 163887 h 6985200"/>
              <a:gd name="connsiteX45" fmla="*/ 5768950 w 6858001"/>
              <a:gd name="connsiteY45" fmla="*/ 148591 h 6985200"/>
              <a:gd name="connsiteX46" fmla="*/ 5923255 w 6858001"/>
              <a:gd name="connsiteY46" fmla="*/ 132455 h 6985200"/>
              <a:gd name="connsiteX47" fmla="*/ 6079618 w 6858001"/>
              <a:gd name="connsiteY47" fmla="*/ 113629 h 6985200"/>
              <a:gd name="connsiteX48" fmla="*/ 6235294 w 6858001"/>
              <a:gd name="connsiteY48" fmla="*/ 93458 h 6985200"/>
              <a:gd name="connsiteX49" fmla="*/ 6391657 w 6858001"/>
              <a:gd name="connsiteY49" fmla="*/ 73455 h 6985200"/>
              <a:gd name="connsiteX50" fmla="*/ 6547333 w 6858001"/>
              <a:gd name="connsiteY50" fmla="*/ 50091 h 6985200"/>
              <a:gd name="connsiteX51" fmla="*/ 6702324 w 6858001"/>
              <a:gd name="connsiteY51" fmla="*/ 26222 h 698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858001" h="6985200">
                <a:moveTo>
                  <a:pt x="6858001" y="1177"/>
                </a:moveTo>
                <a:lnTo>
                  <a:pt x="6858001" y="1344715"/>
                </a:lnTo>
                <a:lnTo>
                  <a:pt x="6858000" y="1344715"/>
                </a:lnTo>
                <a:lnTo>
                  <a:pt x="6858000" y="6985200"/>
                </a:lnTo>
                <a:lnTo>
                  <a:pt x="0" y="6985199"/>
                </a:lnTo>
                <a:lnTo>
                  <a:pt x="0" y="886772"/>
                </a:lnTo>
                <a:lnTo>
                  <a:pt x="1" y="886772"/>
                </a:lnTo>
                <a:lnTo>
                  <a:pt x="1" y="0"/>
                </a:lnTo>
                <a:lnTo>
                  <a:pt x="40463" y="5883"/>
                </a:lnTo>
                <a:lnTo>
                  <a:pt x="159107" y="23196"/>
                </a:lnTo>
                <a:lnTo>
                  <a:pt x="245518" y="35299"/>
                </a:lnTo>
                <a:lnTo>
                  <a:pt x="348388" y="48073"/>
                </a:lnTo>
                <a:lnTo>
                  <a:pt x="470460" y="63369"/>
                </a:lnTo>
                <a:lnTo>
                  <a:pt x="605563" y="79506"/>
                </a:lnTo>
                <a:lnTo>
                  <a:pt x="757810" y="96483"/>
                </a:lnTo>
                <a:lnTo>
                  <a:pt x="923774" y="114469"/>
                </a:lnTo>
                <a:lnTo>
                  <a:pt x="1104139" y="132454"/>
                </a:lnTo>
                <a:lnTo>
                  <a:pt x="1296163" y="150776"/>
                </a:lnTo>
                <a:lnTo>
                  <a:pt x="1503275" y="167753"/>
                </a:lnTo>
                <a:lnTo>
                  <a:pt x="1719988" y="184058"/>
                </a:lnTo>
                <a:lnTo>
                  <a:pt x="1949045" y="198849"/>
                </a:lnTo>
                <a:lnTo>
                  <a:pt x="2187703" y="212969"/>
                </a:lnTo>
                <a:lnTo>
                  <a:pt x="2436649" y="226248"/>
                </a:lnTo>
                <a:lnTo>
                  <a:pt x="2564208" y="230955"/>
                </a:lnTo>
                <a:lnTo>
                  <a:pt x="2694509" y="236165"/>
                </a:lnTo>
                <a:lnTo>
                  <a:pt x="2826869" y="241040"/>
                </a:lnTo>
                <a:lnTo>
                  <a:pt x="2959914" y="244234"/>
                </a:lnTo>
                <a:lnTo>
                  <a:pt x="3095702" y="247091"/>
                </a:lnTo>
                <a:lnTo>
                  <a:pt x="3232862" y="250117"/>
                </a:lnTo>
                <a:lnTo>
                  <a:pt x="3372766" y="252134"/>
                </a:lnTo>
                <a:lnTo>
                  <a:pt x="3514040" y="252134"/>
                </a:lnTo>
                <a:lnTo>
                  <a:pt x="3656686" y="253142"/>
                </a:lnTo>
                <a:lnTo>
                  <a:pt x="3800705" y="252134"/>
                </a:lnTo>
                <a:lnTo>
                  <a:pt x="3946780" y="250117"/>
                </a:lnTo>
                <a:lnTo>
                  <a:pt x="4092856" y="248268"/>
                </a:lnTo>
                <a:lnTo>
                  <a:pt x="4240988" y="244234"/>
                </a:lnTo>
                <a:lnTo>
                  <a:pt x="4390492" y="240032"/>
                </a:lnTo>
                <a:lnTo>
                  <a:pt x="4539997" y="235157"/>
                </a:lnTo>
                <a:lnTo>
                  <a:pt x="4690873" y="228266"/>
                </a:lnTo>
                <a:lnTo>
                  <a:pt x="4843120" y="220029"/>
                </a:lnTo>
                <a:lnTo>
                  <a:pt x="4996054" y="212129"/>
                </a:lnTo>
                <a:lnTo>
                  <a:pt x="5148987" y="202044"/>
                </a:lnTo>
                <a:lnTo>
                  <a:pt x="5303978" y="189941"/>
                </a:lnTo>
                <a:lnTo>
                  <a:pt x="5456911" y="177839"/>
                </a:lnTo>
                <a:lnTo>
                  <a:pt x="5612588" y="163887"/>
                </a:lnTo>
                <a:lnTo>
                  <a:pt x="5768950" y="148591"/>
                </a:lnTo>
                <a:lnTo>
                  <a:pt x="5923255" y="132455"/>
                </a:lnTo>
                <a:lnTo>
                  <a:pt x="6079618" y="113629"/>
                </a:lnTo>
                <a:lnTo>
                  <a:pt x="6235294" y="93458"/>
                </a:lnTo>
                <a:lnTo>
                  <a:pt x="6391657" y="73455"/>
                </a:lnTo>
                <a:lnTo>
                  <a:pt x="6547333" y="50091"/>
                </a:lnTo>
                <a:lnTo>
                  <a:pt x="6702324" y="26222"/>
                </a:lnTo>
                <a:close/>
              </a:path>
            </a:pathLst>
          </a:custGeom>
          <a:ln>
            <a:noFill/>
          </a:ln>
        </p:spPr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70E0BC-CDFE-2E04-26B0-1823FF52D7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6070134" y="1263916"/>
            <a:ext cx="6065221" cy="5534513"/>
          </a:xfrm>
          <a:prstGeom prst="rect">
            <a:avLst/>
          </a:prstGeom>
          <a:noFill/>
          <a:effectLst/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A92A1116-1C84-41DF-B803-1F7B0883EC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7 - Ορθογώνιο">
            <a:extLst>
              <a:ext uri="{FF2B5EF4-FFF2-40B4-BE49-F238E27FC236}">
                <a16:creationId xmlns:a16="http://schemas.microsoft.com/office/drawing/2014/main" id="{38B9076E-CB80-0ED6-5D5F-1BA144EBD45B}"/>
              </a:ext>
            </a:extLst>
          </p:cNvPr>
          <p:cNvSpPr/>
          <p:nvPr/>
        </p:nvSpPr>
        <p:spPr>
          <a:xfrm>
            <a:off x="648931" y="2438400"/>
            <a:ext cx="4714260" cy="3785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spcBef>
                <a:spcPts val="100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</a:pPr>
            <a:r>
              <a:rPr lang="en-US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The main idea behind machine learning on the edge is to deploy a Classifier and export model in C according to the following steps:</a:t>
            </a:r>
          </a:p>
          <a:p>
            <a:pPr marL="342900" indent="-342900" defTabSz="457200">
              <a:spcBef>
                <a:spcPts val="100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+mj-lt"/>
              <a:buAutoNum type="arabicPeriod"/>
            </a:pPr>
            <a:r>
              <a:rPr lang="en-US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Load Data</a:t>
            </a:r>
          </a:p>
          <a:p>
            <a:pPr marL="342900" indent="-342900" defTabSz="457200">
              <a:spcBef>
                <a:spcPts val="100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+mj-lt"/>
              <a:buAutoNum type="arabicPeriod"/>
            </a:pPr>
            <a:r>
              <a:rPr lang="en-US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Train The Classifier</a:t>
            </a:r>
          </a:p>
          <a:p>
            <a:pPr marL="342900" indent="-342900" defTabSz="457200">
              <a:spcBef>
                <a:spcPts val="100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+mj-lt"/>
              <a:buAutoNum type="arabicPeriod"/>
            </a:pPr>
            <a:r>
              <a:rPr lang="en-US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Export to plain C  (</a:t>
            </a:r>
            <a:r>
              <a:rPr lang="en-US" dirty="0" err="1">
                <a:solidFill>
                  <a:srgbClr val="EBEBEB"/>
                </a:solidFill>
                <a:latin typeface="+mj-lt"/>
                <a:ea typeface="+mj-ea"/>
                <a:cs typeface="+mj-cs"/>
              </a:rPr>
              <a:t>model.h</a:t>
            </a:r>
            <a:r>
              <a:rPr lang="en-US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)</a:t>
            </a:r>
          </a:p>
          <a:p>
            <a:pPr marL="342900" indent="-342900" defTabSz="457200">
              <a:spcBef>
                <a:spcPts val="100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  <a:buFont typeface="+mj-lt"/>
              <a:buAutoNum type="arabicPeriod"/>
            </a:pPr>
            <a:r>
              <a:rPr lang="en-US" dirty="0">
                <a:solidFill>
                  <a:srgbClr val="EBEBEB"/>
                </a:solidFill>
                <a:latin typeface="+mj-lt"/>
                <a:ea typeface="+mj-ea"/>
                <a:cs typeface="+mj-cs"/>
              </a:rPr>
              <a:t>Use model in project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1CE99B6-9823-61CC-A094-C31BF662E233}"/>
              </a:ext>
            </a:extLst>
          </p:cNvPr>
          <p:cNvSpPr txBox="1"/>
          <p:nvPr/>
        </p:nvSpPr>
        <p:spPr>
          <a:xfrm>
            <a:off x="8244703" y="870776"/>
            <a:ext cx="206503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Steps 1-3</a:t>
            </a:r>
          </a:p>
        </p:txBody>
      </p:sp>
    </p:spTree>
    <p:extLst>
      <p:ext uri="{BB962C8B-B14F-4D97-AF65-F5344CB8AC3E}">
        <p14:creationId xmlns:p14="http://schemas.microsoft.com/office/powerpoint/2010/main" val="36123705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69D2425-369D-9D61-4873-21C8FE4295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24" t="2336" r="2995" b="2654"/>
          <a:stretch/>
        </p:blipFill>
        <p:spPr bwMode="auto">
          <a:xfrm>
            <a:off x="1270420" y="1812583"/>
            <a:ext cx="5371680" cy="269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34655AF-80C2-5A96-FF55-08E49CEC9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1326" y="1812583"/>
            <a:ext cx="2660950" cy="26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91D59F-2F5B-71EB-4560-98CE0C4D77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29346" y="3938859"/>
            <a:ext cx="5272216" cy="269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35B1FEC-246F-5D32-2D93-66513B80F821}"/>
              </a:ext>
            </a:extLst>
          </p:cNvPr>
          <p:cNvSpPr txBox="1"/>
          <p:nvPr/>
        </p:nvSpPr>
        <p:spPr>
          <a:xfrm>
            <a:off x="3392311" y="1347401"/>
            <a:ext cx="11278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Step 4</a:t>
            </a:r>
          </a:p>
        </p:txBody>
      </p:sp>
    </p:spTree>
    <p:extLst>
      <p:ext uri="{BB962C8B-B14F-4D97-AF65-F5344CB8AC3E}">
        <p14:creationId xmlns:p14="http://schemas.microsoft.com/office/powerpoint/2010/main" val="35849193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6E9AA-8234-3171-9FB3-4F75EC223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Useful links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8400C5-F737-7B35-D94C-8BC49CAE0FBD}"/>
              </a:ext>
            </a:extLst>
          </p:cNvPr>
          <p:cNvSpPr txBox="1"/>
          <p:nvPr/>
        </p:nvSpPr>
        <p:spPr>
          <a:xfrm>
            <a:off x="812800" y="1651000"/>
            <a:ext cx="10733089" cy="304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Generic knowledge for ML in IoT: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  <a:hlinkClick r:id="rId2"/>
              </a:rPr>
              <a:t>https://www.tutorialspoint.com/what-is-the-role-of-ml-in-iot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latin typeface="Franklin Gothic Book" panose="020B0503020102020204"/>
              </a:rPr>
              <a:t>Porter site: </a:t>
            </a:r>
            <a:r>
              <a:rPr lang="en-US" sz="2000" dirty="0">
                <a:latin typeface="Franklin Gothic Book" panose="020B0503020102020204"/>
                <a:hlinkClick r:id="rId3"/>
              </a:rPr>
              <a:t>https://github.com/eloquentarduino/micromlgen/blob/master/README.md</a:t>
            </a:r>
            <a:endParaRPr lang="en-US" sz="2000" dirty="0">
              <a:latin typeface="Franklin Gothic Book" panose="020B0503020102020204"/>
            </a:endParaRP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Node-RED and ML: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  <a:hlinkClick r:id="rId4"/>
              </a:rPr>
              <a:t>https://flows.nodered.org/node/node-red-contrib-machine-learning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Node-RED and ML with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tf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: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  <a:hlinkClick r:id="rId5"/>
              </a:rPr>
              <a:t>www.youtube.com/watch?v=bOdlPwWej98&amp;t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latin typeface="Franklin Gothic Book" panose="020B0503020102020204"/>
              </a:rPr>
              <a:t>Lib for IMU: </a:t>
            </a:r>
            <a:r>
              <a:rPr lang="en-US" sz="2000" dirty="0">
                <a:latin typeface="Franklin Gothic Book" panose="020B0503020102020204"/>
                <a:hlinkClick r:id="rId6"/>
              </a:rPr>
              <a:t>https://github.com/tockn/MPU6050_tockn</a:t>
            </a:r>
            <a:r>
              <a:rPr lang="en-US" sz="2000" dirty="0">
                <a:latin typeface="Franklin Gothic Book" panose="020B0503020102020204"/>
              </a:rPr>
              <a:t>  (see documentation </a:t>
            </a:r>
            <a:r>
              <a:rPr lang="en-US" sz="2000">
                <a:latin typeface="Franklin Gothic Book" panose="020B0503020102020204"/>
              </a:rPr>
              <a:t>for examples)</a:t>
            </a:r>
            <a:endParaRPr kumimoji="0" lang="en-US" sz="20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CHATGPT♥!</a:t>
            </a:r>
          </a:p>
          <a:p>
            <a:pPr marL="384048" marR="0" lvl="0" indent="-384048" algn="l" defTabSz="914400" rtl="0" eaLnBrk="1" fontAlgn="auto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Order for questions: Literature &gt;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Chatgpt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Franklin Gothic Book" panose="020B0503020102020204"/>
                <a:ea typeface="+mn-ea"/>
                <a:cs typeface="+mn-cs"/>
              </a:rPr>
              <a:t> &gt; Internet &gt; Giannis 👎🏽</a:t>
            </a:r>
          </a:p>
        </p:txBody>
      </p:sp>
    </p:spTree>
    <p:extLst>
      <p:ext uri="{BB962C8B-B14F-4D97-AF65-F5344CB8AC3E}">
        <p14:creationId xmlns:p14="http://schemas.microsoft.com/office/powerpoint/2010/main" val="1068573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bstract design">
            <a:extLst>
              <a:ext uri="{FF2B5EF4-FFF2-40B4-BE49-F238E27FC236}">
                <a16:creationId xmlns:a16="http://schemas.microsoft.com/office/drawing/2014/main" id="{6D363037-1741-4470-A023-883E2FFD58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prstClr val="black"/>
              <a:schemeClr val="accent5">
                <a:tint val="45000"/>
                <a:satMod val="400000"/>
              </a:schemeClr>
            </a:duotone>
            <a:alphaModFix amt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0" y="10"/>
            <a:ext cx="12191980" cy="6857990"/>
          </a:xfrm>
          <a:prstGeom prst="rect">
            <a:avLst/>
          </a:pr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970C361B-D32E-42E0-A41E-86C3D9AC88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663" y="1215605"/>
            <a:ext cx="8825658" cy="3329581"/>
          </a:xfrm>
        </p:spPr>
        <p:txBody>
          <a:bodyPr>
            <a:normAutofit/>
          </a:bodyPr>
          <a:lstStyle/>
          <a:p>
            <a:r>
              <a:rPr lang="en-US" dirty="0"/>
              <a:t>Thank You!</a:t>
            </a:r>
            <a:endParaRPr lang="ru-RU" dirty="0"/>
          </a:p>
        </p:txBody>
      </p:sp>
      <p:pic>
        <p:nvPicPr>
          <p:cNvPr id="5122" name="Picture 2" descr="No Questions Please - Dwayne Johnson (The Rock) Meme Generator">
            <a:extLst>
              <a:ext uri="{FF2B5EF4-FFF2-40B4-BE49-F238E27FC236}">
                <a16:creationId xmlns:a16="http://schemas.microsoft.com/office/drawing/2014/main" id="{A45996B1-53B3-9002-3ED7-4C9FD08188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38800" y="1924634"/>
            <a:ext cx="3822700" cy="4376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0767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bstract image">
            <a:extLst>
              <a:ext uri="{FF2B5EF4-FFF2-40B4-BE49-F238E27FC236}">
                <a16:creationId xmlns:a16="http://schemas.microsoft.com/office/drawing/2014/main" id="{D4405318-CC16-40AE-BFE1-B9E42D20DF3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prstClr val="black"/>
              <a:schemeClr val="accent5">
                <a:tint val="45000"/>
                <a:satMod val="400000"/>
              </a:schemeClr>
            </a:duotone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4573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4174D3-6B10-409E-9110-EEBEAA7E3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98438"/>
            <a:ext cx="9404723" cy="1400530"/>
          </a:xfrm>
        </p:spPr>
        <p:txBody>
          <a:bodyPr>
            <a:normAutofit/>
          </a:bodyPr>
          <a:lstStyle/>
          <a:p>
            <a:r>
              <a:rPr lang="en-US" dirty="0"/>
              <a:t>What is machine learning?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09FE742-1A27-4AEF-B5F0-F8C383EAB1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 descr="SmartArt graphic">
            <a:extLst>
              <a:ext uri="{FF2B5EF4-FFF2-40B4-BE49-F238E27FC236}">
                <a16:creationId xmlns:a16="http://schemas.microsoft.com/office/drawing/2014/main" id="{C881A426-2B90-41D4-8B71-F9600C3FCE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1544957"/>
              </p:ext>
            </p:extLst>
          </p:nvPr>
        </p:nvGraphicFramePr>
        <p:xfrm>
          <a:off x="292608" y="3340688"/>
          <a:ext cx="11576304" cy="28482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037ADB49-709C-7920-91C6-B5B4D89A51A6}"/>
              </a:ext>
            </a:extLst>
          </p:cNvPr>
          <p:cNvSpPr txBox="1"/>
          <p:nvPr/>
        </p:nvSpPr>
        <p:spPr>
          <a:xfrm>
            <a:off x="645130" y="2147177"/>
            <a:ext cx="89465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definition by IBM:</a:t>
            </a:r>
          </a:p>
          <a:p>
            <a:r>
              <a:rPr lang="en-US" dirty="0"/>
              <a:t>Machine learning (ML) is a branch of artificial intelligence (AI) and computer science that focuses on the using data and algorithms to enable AI to imitate the way that humans learn, gradually improving its accuracy</a:t>
            </a:r>
            <a:r>
              <a:rPr lang="en-US" baseline="30000" dirty="0"/>
              <a:t>1</a:t>
            </a:r>
            <a:r>
              <a:rPr lang="en-US" dirty="0"/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4FEDDA-B8E3-F35A-1826-7ACF147E024F}"/>
              </a:ext>
            </a:extLst>
          </p:cNvPr>
          <p:cNvSpPr txBox="1"/>
          <p:nvPr/>
        </p:nvSpPr>
        <p:spPr>
          <a:xfrm>
            <a:off x="292608" y="6512427"/>
            <a:ext cx="112237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1. https://www.ibm.com/topics/machine-learning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E096AA-D32A-591A-7D46-E27757141224}"/>
              </a:ext>
            </a:extLst>
          </p:cNvPr>
          <p:cNvSpPr txBox="1"/>
          <p:nvPr/>
        </p:nvSpPr>
        <p:spPr>
          <a:xfrm>
            <a:off x="645129" y="3970667"/>
            <a:ext cx="8946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Machine learning pipeline: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8A0083-9282-D7F0-EBE3-50C019E4B751}"/>
              </a:ext>
            </a:extLst>
          </p:cNvPr>
          <p:cNvSpPr txBox="1"/>
          <p:nvPr/>
        </p:nvSpPr>
        <p:spPr>
          <a:xfrm>
            <a:off x="3571925" y="5193926"/>
            <a:ext cx="50176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Source: https://www.ibm.com/topics/machine-learning-pipeline</a:t>
            </a:r>
          </a:p>
        </p:txBody>
      </p:sp>
      <p:sp>
        <p:nvSpPr>
          <p:cNvPr id="8" name="Arrow: Notched Right 7">
            <a:extLst>
              <a:ext uri="{FF2B5EF4-FFF2-40B4-BE49-F238E27FC236}">
                <a16:creationId xmlns:a16="http://schemas.microsoft.com/office/drawing/2014/main" id="{59C2E854-BCF5-F9A7-02DF-48FB456513C6}"/>
              </a:ext>
            </a:extLst>
          </p:cNvPr>
          <p:cNvSpPr/>
          <p:nvPr/>
        </p:nvSpPr>
        <p:spPr>
          <a:xfrm>
            <a:off x="1527048" y="4745737"/>
            <a:ext cx="219456" cy="45719"/>
          </a:xfrm>
          <a:prstGeom prst="notched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Notched Right 8">
            <a:extLst>
              <a:ext uri="{FF2B5EF4-FFF2-40B4-BE49-F238E27FC236}">
                <a16:creationId xmlns:a16="http://schemas.microsoft.com/office/drawing/2014/main" id="{E6F2A73B-3A3A-CB10-5462-EADEE39E7E34}"/>
              </a:ext>
            </a:extLst>
          </p:cNvPr>
          <p:cNvSpPr/>
          <p:nvPr/>
        </p:nvSpPr>
        <p:spPr>
          <a:xfrm>
            <a:off x="3008376" y="4745737"/>
            <a:ext cx="219456" cy="45719"/>
          </a:xfrm>
          <a:prstGeom prst="notched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Notched Right 9">
            <a:extLst>
              <a:ext uri="{FF2B5EF4-FFF2-40B4-BE49-F238E27FC236}">
                <a16:creationId xmlns:a16="http://schemas.microsoft.com/office/drawing/2014/main" id="{7B3B02D2-477B-F74C-C769-75C891727E59}"/>
              </a:ext>
            </a:extLst>
          </p:cNvPr>
          <p:cNvSpPr/>
          <p:nvPr/>
        </p:nvSpPr>
        <p:spPr>
          <a:xfrm>
            <a:off x="4489704" y="4735807"/>
            <a:ext cx="219456" cy="45719"/>
          </a:xfrm>
          <a:prstGeom prst="notched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Notched Right 10">
            <a:extLst>
              <a:ext uri="{FF2B5EF4-FFF2-40B4-BE49-F238E27FC236}">
                <a16:creationId xmlns:a16="http://schemas.microsoft.com/office/drawing/2014/main" id="{65FB2435-B877-8CAD-F819-BD99B85623D2}"/>
              </a:ext>
            </a:extLst>
          </p:cNvPr>
          <p:cNvSpPr/>
          <p:nvPr/>
        </p:nvSpPr>
        <p:spPr>
          <a:xfrm>
            <a:off x="5986272" y="4741961"/>
            <a:ext cx="219456" cy="45719"/>
          </a:xfrm>
          <a:prstGeom prst="notched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Arrow: Notched Right 11">
            <a:extLst>
              <a:ext uri="{FF2B5EF4-FFF2-40B4-BE49-F238E27FC236}">
                <a16:creationId xmlns:a16="http://schemas.microsoft.com/office/drawing/2014/main" id="{23C20EB3-A9FF-A2C0-C521-59AE314740A4}"/>
              </a:ext>
            </a:extLst>
          </p:cNvPr>
          <p:cNvSpPr/>
          <p:nvPr/>
        </p:nvSpPr>
        <p:spPr>
          <a:xfrm>
            <a:off x="7464552" y="4722306"/>
            <a:ext cx="219456" cy="45719"/>
          </a:xfrm>
          <a:prstGeom prst="notched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Notched Right 12">
            <a:extLst>
              <a:ext uri="{FF2B5EF4-FFF2-40B4-BE49-F238E27FC236}">
                <a16:creationId xmlns:a16="http://schemas.microsoft.com/office/drawing/2014/main" id="{FA71FFBC-FFE2-00B1-F043-A55770731D6A}"/>
              </a:ext>
            </a:extLst>
          </p:cNvPr>
          <p:cNvSpPr/>
          <p:nvPr/>
        </p:nvSpPr>
        <p:spPr>
          <a:xfrm>
            <a:off x="8942832" y="4689188"/>
            <a:ext cx="219456" cy="45719"/>
          </a:xfrm>
          <a:prstGeom prst="notched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Notched Right 13">
            <a:extLst>
              <a:ext uri="{FF2B5EF4-FFF2-40B4-BE49-F238E27FC236}">
                <a16:creationId xmlns:a16="http://schemas.microsoft.com/office/drawing/2014/main" id="{BBC56FB4-EBF6-A252-028F-B8C791617B88}"/>
              </a:ext>
            </a:extLst>
          </p:cNvPr>
          <p:cNvSpPr/>
          <p:nvPr/>
        </p:nvSpPr>
        <p:spPr>
          <a:xfrm>
            <a:off x="10433240" y="4707690"/>
            <a:ext cx="219456" cy="45719"/>
          </a:xfrm>
          <a:prstGeom prst="notched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81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bstract image">
            <a:extLst>
              <a:ext uri="{FF2B5EF4-FFF2-40B4-BE49-F238E27FC236}">
                <a16:creationId xmlns:a16="http://schemas.microsoft.com/office/drawing/2014/main" id="{D4405318-CC16-40AE-BFE1-B9E42D20DF3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prstClr val="black"/>
              <a:schemeClr val="accent5">
                <a:tint val="45000"/>
                <a:satMod val="400000"/>
              </a:schemeClr>
            </a:duotone>
            <a:alphaModFix amt="1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4174D3-6B10-409E-9110-EEBEAA7E3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>
            <a:normAutofit/>
          </a:bodyPr>
          <a:lstStyle/>
          <a:p>
            <a:r>
              <a:rPr lang="en-US" dirty="0"/>
              <a:t>Machine learning methods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7ADB49-709C-7920-91C6-B5B4D89A51A6}"/>
              </a:ext>
            </a:extLst>
          </p:cNvPr>
          <p:cNvSpPr txBox="1"/>
          <p:nvPr/>
        </p:nvSpPr>
        <p:spPr>
          <a:xfrm>
            <a:off x="646111" y="1433318"/>
            <a:ext cx="8946541" cy="5123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Machine learning models fall into four primary categories: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600" b="1" dirty="0"/>
              <a:t>Supervised learning</a:t>
            </a:r>
            <a:r>
              <a:rPr lang="en-US" sz="1600" dirty="0"/>
              <a:t>, also known as supervised machine learning, is defined by its use of labeled datasets to train algorithms to classify data or predict outcomes accurately e.g., Random Forest, </a:t>
            </a:r>
            <a:r>
              <a:rPr lang="en-US" sz="1600" dirty="0" err="1"/>
              <a:t>XGBoost</a:t>
            </a:r>
            <a:r>
              <a:rPr lang="en-US" sz="1600" dirty="0"/>
              <a:t> etc.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600" b="1" dirty="0"/>
              <a:t>Unsupervised learning</a:t>
            </a:r>
            <a:r>
              <a:rPr lang="en-US" sz="1600" dirty="0"/>
              <a:t>, also known as unsupervised machine learning, uses machine learning algorithms to analyze and cluster unlabeled datasets (subsets called clusters) e.g., Kmeans, Gaussian mixture, PCA etc.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600" b="1" dirty="0"/>
              <a:t>Semi-supervised learning </a:t>
            </a:r>
            <a:r>
              <a:rPr lang="en-US" sz="1600" dirty="0"/>
              <a:t>offers a happy medium between supervised and unsupervised learning. During training, it uses a smaller labeled data set to guide classification and feature extraction from a larger, unlabeled data set e.g., mix of the above.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600" b="1" dirty="0"/>
              <a:t>Reinforcement machine learning </a:t>
            </a:r>
            <a:r>
              <a:rPr lang="en-US" sz="1600" dirty="0"/>
              <a:t>is a machine learning model that is similar to supervised learning, but the algorithm isn’t trained using sample data. This model learns as it goes by using trial and error e.g., Deep Q-Networks etc.</a:t>
            </a:r>
          </a:p>
        </p:txBody>
      </p:sp>
    </p:spTree>
    <p:extLst>
      <p:ext uri="{BB962C8B-B14F-4D97-AF65-F5344CB8AC3E}">
        <p14:creationId xmlns:p14="http://schemas.microsoft.com/office/powerpoint/2010/main" val="4191535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2">
                <a:shade val="62000"/>
                <a:hueMod val="108000"/>
                <a:satMod val="164000"/>
                <a:lumMod val="69000"/>
              </a:schemeClr>
              <a:schemeClr val="bg2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91D88F5-440C-A7CB-CC92-7CDEE2C46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METHODS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E4BFFF-821B-56B9-27DC-7108C787880B}"/>
              </a:ext>
            </a:extLst>
          </p:cNvPr>
          <p:cNvSpPr txBox="1"/>
          <p:nvPr/>
        </p:nvSpPr>
        <p:spPr>
          <a:xfrm>
            <a:off x="508000" y="1281748"/>
            <a:ext cx="10807699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dirty="0"/>
              <a:t>Ensemble Methods</a:t>
            </a:r>
            <a:endParaRPr lang="en-US" sz="1600" dirty="0"/>
          </a:p>
          <a:p>
            <a:endParaRPr lang="en-US" sz="1600" dirty="0"/>
          </a:p>
          <a:p>
            <a:r>
              <a:rPr lang="en-US" sz="1600" b="1" dirty="0"/>
              <a:t>Definition</a:t>
            </a:r>
            <a:r>
              <a:rPr lang="en-US" sz="1600" dirty="0"/>
              <a:t>: Combine multiple models to improve prediction accuracy.</a:t>
            </a:r>
          </a:p>
          <a:p>
            <a:r>
              <a:rPr lang="en-US" sz="1600" b="1" dirty="0"/>
              <a:t>Examples</a:t>
            </a:r>
            <a:r>
              <a:rPr lang="en-US" sz="1600" dirty="0"/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b="1" dirty="0"/>
              <a:t>Random</a:t>
            </a:r>
            <a:r>
              <a:rPr lang="en-US" sz="1600" dirty="0"/>
              <a:t> Forest: An ensemble of decision trees.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b="1" dirty="0"/>
              <a:t>Bagging</a:t>
            </a:r>
            <a:r>
              <a:rPr lang="en-US" sz="1600" dirty="0"/>
              <a:t> (e.g., Bootstrap Aggregating): Reduces variance by training multiple models on different subsets of data.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>
              <a:buAutoNum type="arabicPeriod" startAt="2"/>
            </a:pPr>
            <a:r>
              <a:rPr lang="en-US" sz="1600" b="1" dirty="0"/>
              <a:t>Neural Networks and Deep Learning</a:t>
            </a:r>
          </a:p>
          <a:p>
            <a:r>
              <a:rPr lang="en-US" sz="1600" b="1" dirty="0"/>
              <a:t>Definition</a:t>
            </a:r>
            <a:r>
              <a:rPr lang="en-US" sz="1600" dirty="0"/>
              <a:t>: Models inspired by the human brain, consisting of layers of interconnected neurons.</a:t>
            </a:r>
          </a:p>
          <a:p>
            <a:r>
              <a:rPr lang="en-US" sz="1600" b="1" dirty="0"/>
              <a:t>Examples: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/>
              <a:t>CNNs: </a:t>
            </a:r>
            <a:r>
              <a:rPr lang="en-US" sz="1600" dirty="0"/>
              <a:t>Specialized for processing grid-like data such as images.</a:t>
            </a:r>
            <a:endParaRPr lang="en-US" sz="16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/>
              <a:t>RNNs: </a:t>
            </a:r>
            <a:r>
              <a:rPr lang="en-US" sz="1600" dirty="0"/>
              <a:t>Designed for sequential data, such as time series or natural language.</a:t>
            </a:r>
            <a:endParaRPr lang="en-US" sz="16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/>
              <a:t>GANs: </a:t>
            </a:r>
            <a:r>
              <a:rPr lang="en-US" sz="1600" dirty="0"/>
              <a:t>Comprises two networks (generator and discriminator) that compete against each other to create realistic data.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b="1" dirty="0"/>
          </a:p>
          <a:p>
            <a:pPr marL="342900" indent="-342900">
              <a:buAutoNum type="arabicPeriod" startAt="3"/>
            </a:pPr>
            <a:r>
              <a:rPr lang="en-US" sz="1600" b="1" dirty="0"/>
              <a:t>Transfer learning</a:t>
            </a:r>
          </a:p>
          <a:p>
            <a:r>
              <a:rPr lang="en-US" sz="1600" b="1" dirty="0"/>
              <a:t>Definition: Reusing a pre-trained model on a new but related problem.</a:t>
            </a:r>
          </a:p>
          <a:p>
            <a:r>
              <a:rPr lang="en-US" sz="1600" b="1" dirty="0"/>
              <a:t>Examples</a:t>
            </a:r>
            <a:r>
              <a:rPr lang="en-US" sz="1600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Common in deep learning where models trained on large datasets (e.g., ImageNet) are fine-tuned for specific tasks.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555089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91D88F5-440C-A7CB-CC92-7CDEE2C46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Applications of Machine Learning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E4BFFF-821B-56B9-27DC-7108C787880B}"/>
              </a:ext>
            </a:extLst>
          </p:cNvPr>
          <p:cNvSpPr txBox="1"/>
          <p:nvPr/>
        </p:nvSpPr>
        <p:spPr>
          <a:xfrm>
            <a:off x="508000" y="1281748"/>
            <a:ext cx="11315700" cy="201168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/>
              <a:t>Healthcare: </a:t>
            </a:r>
            <a:r>
              <a:rPr lang="en-US" dirty="0"/>
              <a:t>Disease prediction, medical imaging, personalized medicine.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Finance: </a:t>
            </a:r>
            <a:r>
              <a:rPr lang="en-US" dirty="0"/>
              <a:t>Fraud detection, algorithmic trading, risk assessment.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Retail: </a:t>
            </a:r>
            <a:r>
              <a:rPr lang="en-US" dirty="0"/>
              <a:t>Customer segmentation, recommendation systems, demand forecasting.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Transportation: </a:t>
            </a:r>
            <a:r>
              <a:rPr lang="en-US" dirty="0"/>
              <a:t>Autonomous vehicles, traffic prediction, route optimization.</a:t>
            </a:r>
          </a:p>
          <a:p>
            <a:pPr marL="342900" indent="-342900">
              <a:buFont typeface="+mj-lt"/>
              <a:buAutoNum type="arabicPeriod"/>
            </a:pPr>
            <a:r>
              <a:rPr lang="en-US" b="1" dirty="0"/>
              <a:t>Natural Language Processing: </a:t>
            </a:r>
            <a:r>
              <a:rPr lang="en-US" dirty="0"/>
              <a:t>Language translation, sentiment analysis, chatbots.</a:t>
            </a:r>
          </a:p>
        </p:txBody>
      </p:sp>
      <p:sp>
        <p:nvSpPr>
          <p:cNvPr id="3" name="Title 6">
            <a:extLst>
              <a:ext uri="{FF2B5EF4-FFF2-40B4-BE49-F238E27FC236}">
                <a16:creationId xmlns:a16="http://schemas.microsoft.com/office/drawing/2014/main" id="{0B4101B7-38A3-2C25-89EC-B3FDF3662792}"/>
              </a:ext>
            </a:extLst>
          </p:cNvPr>
          <p:cNvSpPr txBox="1">
            <a:spLocks/>
          </p:cNvSpPr>
          <p:nvPr/>
        </p:nvSpPr>
        <p:spPr>
          <a:xfrm>
            <a:off x="646111" y="3588106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/>
              <a:t>Challenges</a:t>
            </a:r>
          </a:p>
          <a:p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23EC17-6AD7-DFB4-F9B0-63289469D58F}"/>
              </a:ext>
            </a:extLst>
          </p:cNvPr>
          <p:cNvSpPr txBox="1"/>
          <p:nvPr/>
        </p:nvSpPr>
        <p:spPr>
          <a:xfrm>
            <a:off x="508000" y="4340338"/>
            <a:ext cx="11315700" cy="1754326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Data Quality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Poor quality or insufficient data can lead to inaccurate models.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Overfitting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Models that perform well on training data but poorly on new data.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Interpretability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Complex models, especially deep learning models, can be difficult to interpret.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Scalability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Processing large datasets requires significant computational resources.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Ethics and Bias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 Ensuring models do not perpetuate or exacerbate biases present in the data. </a:t>
            </a:r>
          </a:p>
        </p:txBody>
      </p:sp>
    </p:spTree>
    <p:extLst>
      <p:ext uri="{BB962C8B-B14F-4D97-AF65-F5344CB8AC3E}">
        <p14:creationId xmlns:p14="http://schemas.microsoft.com/office/powerpoint/2010/main" val="86463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91D88F5-440C-A7CB-CC92-7CDEE2C46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Machine Learning and IoT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23EC17-6AD7-DFB4-F9B0-63289469D58F}"/>
              </a:ext>
            </a:extLst>
          </p:cNvPr>
          <p:cNvSpPr txBox="1"/>
          <p:nvPr/>
        </p:nvSpPr>
        <p:spPr>
          <a:xfrm>
            <a:off x="646111" y="1470138"/>
            <a:ext cx="108076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Predictive Maintenance:</a:t>
            </a:r>
            <a:r>
              <a:rPr lang="en-US" dirty="0"/>
              <a:t> Predict equipment failures before they happen.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Anomaly Detection:</a:t>
            </a:r>
            <a:r>
              <a:rPr lang="en-US" dirty="0"/>
              <a:t> Identify unusual patterns or behaviors in data.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Optimization:</a:t>
            </a:r>
            <a:r>
              <a:rPr lang="en-US" dirty="0"/>
              <a:t> Improve efficiency in processes (e.g., energy management).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Personalization:</a:t>
            </a:r>
            <a:r>
              <a:rPr lang="en-US" dirty="0"/>
              <a:t> Tailor user experiences based on data patterns.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Automation:</a:t>
            </a:r>
            <a:r>
              <a:rPr lang="en-US" dirty="0"/>
              <a:t> Enable autonomous decision-making in IoT systems.</a:t>
            </a: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9F158FD2-6DDD-DF7F-80D9-89AA7103DD4E}"/>
              </a:ext>
            </a:extLst>
          </p:cNvPr>
          <p:cNvSpPr txBox="1">
            <a:spLocks/>
          </p:cNvSpPr>
          <p:nvPr/>
        </p:nvSpPr>
        <p:spPr>
          <a:xfrm>
            <a:off x="646111" y="3429000"/>
            <a:ext cx="10047289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/>
              <a:t>Key machine learning methods for IoT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649616-7A70-7BBB-1EE3-0A4D64E1F253}"/>
              </a:ext>
            </a:extLst>
          </p:cNvPr>
          <p:cNvSpPr txBox="1"/>
          <p:nvPr/>
        </p:nvSpPr>
        <p:spPr>
          <a:xfrm>
            <a:off x="738190" y="4429238"/>
            <a:ext cx="108076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Regression Analysis:</a:t>
            </a:r>
            <a:r>
              <a:rPr lang="en-US" dirty="0"/>
              <a:t> Predicting sensor readings or equipment performance.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Classification:</a:t>
            </a:r>
            <a:r>
              <a:rPr lang="en-US" dirty="0"/>
              <a:t> Categorizing events or detecting anomalies.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Clustering:</a:t>
            </a:r>
            <a:r>
              <a:rPr lang="en-US" dirty="0"/>
              <a:t> Grouping similar data points for insights.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Time-Series Analysis:</a:t>
            </a:r>
            <a:r>
              <a:rPr lang="en-US" dirty="0"/>
              <a:t> Analyzing trends and patterns in temporal data.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Neural Networks:</a:t>
            </a:r>
            <a:r>
              <a:rPr lang="en-US" dirty="0"/>
              <a:t> Handling complex data for advanced pattern recognition.</a:t>
            </a:r>
          </a:p>
        </p:txBody>
      </p:sp>
    </p:spTree>
    <p:extLst>
      <p:ext uri="{BB962C8B-B14F-4D97-AF65-F5344CB8AC3E}">
        <p14:creationId xmlns:p14="http://schemas.microsoft.com/office/powerpoint/2010/main" val="3119355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91D88F5-440C-A7CB-CC92-7CDEE2C46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Edge vs. Cloud Computing in IoT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23EC17-6AD7-DFB4-F9B0-63289469D58F}"/>
              </a:ext>
            </a:extLst>
          </p:cNvPr>
          <p:cNvSpPr txBox="1"/>
          <p:nvPr/>
        </p:nvSpPr>
        <p:spPr>
          <a:xfrm>
            <a:off x="646111" y="1470138"/>
            <a:ext cx="108076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Edge Computing: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Pros</a:t>
            </a:r>
            <a:r>
              <a:rPr lang="en-US" dirty="0"/>
              <a:t>: Low latency, reduced bandwidth usage, real-time processing.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Cons</a:t>
            </a:r>
            <a:r>
              <a:rPr lang="en-US" dirty="0"/>
              <a:t>: Limited computational resources, complexity in managing distributed systems.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Cloud Computing: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Pros</a:t>
            </a:r>
            <a:r>
              <a:rPr lang="en-US" dirty="0"/>
              <a:t>: High computational power, centralized data storage, easy to update.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Cons</a:t>
            </a:r>
            <a:r>
              <a:rPr lang="en-US" dirty="0"/>
              <a:t>: Higher latency, dependent on internet connectivity, potential security concerns.</a:t>
            </a: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9F158FD2-6DDD-DF7F-80D9-89AA7103DD4E}"/>
              </a:ext>
            </a:extLst>
          </p:cNvPr>
          <p:cNvSpPr txBox="1">
            <a:spLocks/>
          </p:cNvSpPr>
          <p:nvPr/>
        </p:nvSpPr>
        <p:spPr>
          <a:xfrm>
            <a:off x="646111" y="3237164"/>
            <a:ext cx="10047289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/>
              <a:t>Practical Applications of ML and IoT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649616-7A70-7BBB-1EE3-0A4D64E1F253}"/>
              </a:ext>
            </a:extLst>
          </p:cNvPr>
          <p:cNvSpPr txBox="1"/>
          <p:nvPr/>
        </p:nvSpPr>
        <p:spPr>
          <a:xfrm>
            <a:off x="738190" y="4137138"/>
            <a:ext cx="10807699" cy="173736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Smart Homes:</a:t>
            </a:r>
            <a:r>
              <a:rPr lang="en-US" dirty="0"/>
              <a:t> Intelligent lighting, heating, and security systems.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Healthcare:</a:t>
            </a:r>
            <a:r>
              <a:rPr lang="en-US" dirty="0"/>
              <a:t> Remote monitoring, predictive diagnostics, wearable devices.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Industrial IoT:</a:t>
            </a:r>
            <a:r>
              <a:rPr lang="en-US" dirty="0"/>
              <a:t> Predictive maintenance, supply chain optimization, asset tracking.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Agriculture:</a:t>
            </a:r>
            <a:r>
              <a:rPr lang="en-US" dirty="0"/>
              <a:t> Precision farming, soil monitoring, crop management.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Smart Cities:</a:t>
            </a:r>
            <a:r>
              <a:rPr lang="en-US" dirty="0"/>
              <a:t> Traffic management, waste management, energy optimization.</a:t>
            </a:r>
          </a:p>
        </p:txBody>
      </p:sp>
    </p:spTree>
    <p:extLst>
      <p:ext uri="{BB962C8B-B14F-4D97-AF65-F5344CB8AC3E}">
        <p14:creationId xmlns:p14="http://schemas.microsoft.com/office/powerpoint/2010/main" val="3377237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91D88F5-440C-A7CB-CC92-7CDEE2C46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Edge vs. Cloud Computing in IoT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23EC17-6AD7-DFB4-F9B0-63289469D58F}"/>
              </a:ext>
            </a:extLst>
          </p:cNvPr>
          <p:cNvSpPr txBox="1"/>
          <p:nvPr/>
        </p:nvSpPr>
        <p:spPr>
          <a:xfrm>
            <a:off x="646111" y="1470138"/>
            <a:ext cx="108076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Edge Computing: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Pros</a:t>
            </a:r>
            <a:r>
              <a:rPr lang="en-US" dirty="0"/>
              <a:t>: Low latency, reduced bandwidth usage, real-time processing.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Cons</a:t>
            </a:r>
            <a:r>
              <a:rPr lang="en-US" dirty="0"/>
              <a:t>: Limited computational resources, complexity in managing distributed systems.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Cloud Computing: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Pros</a:t>
            </a:r>
            <a:r>
              <a:rPr lang="en-US" dirty="0"/>
              <a:t>: High computational power, centralized data storage, easy to update.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Cons</a:t>
            </a:r>
            <a:r>
              <a:rPr lang="en-US" dirty="0"/>
              <a:t>: Higher latency, dependent on internet connectivity, potential security concerns.</a:t>
            </a: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9F158FD2-6DDD-DF7F-80D9-89AA7103DD4E}"/>
              </a:ext>
            </a:extLst>
          </p:cNvPr>
          <p:cNvSpPr txBox="1">
            <a:spLocks/>
          </p:cNvSpPr>
          <p:nvPr/>
        </p:nvSpPr>
        <p:spPr>
          <a:xfrm>
            <a:off x="646111" y="3237164"/>
            <a:ext cx="10047289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dirty="0"/>
              <a:t>Practical Applications of ML and IoT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649616-7A70-7BBB-1EE3-0A4D64E1F253}"/>
              </a:ext>
            </a:extLst>
          </p:cNvPr>
          <p:cNvSpPr txBox="1"/>
          <p:nvPr/>
        </p:nvSpPr>
        <p:spPr>
          <a:xfrm>
            <a:off x="738190" y="4137138"/>
            <a:ext cx="10807699" cy="173736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Smart Homes:</a:t>
            </a:r>
            <a:r>
              <a:rPr lang="en-US" dirty="0"/>
              <a:t> Intelligent lighting, heating, and security systems.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Healthcare:</a:t>
            </a:r>
            <a:r>
              <a:rPr lang="en-US" dirty="0"/>
              <a:t> Remote monitoring, predictive diagnostics, wearable devices.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Industrial IoT:</a:t>
            </a:r>
            <a:r>
              <a:rPr lang="en-US" dirty="0"/>
              <a:t> Predictive maintenance, supply chain optimization, asset tracking.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Agriculture:</a:t>
            </a:r>
            <a:r>
              <a:rPr lang="en-US" dirty="0"/>
              <a:t> Precision farming, soil monitoring, crop management.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Smart Cities:</a:t>
            </a:r>
            <a:r>
              <a:rPr lang="en-US" dirty="0"/>
              <a:t> Traffic management, waste management, energy optimization.</a:t>
            </a:r>
          </a:p>
        </p:txBody>
      </p:sp>
    </p:spTree>
    <p:extLst>
      <p:ext uri="{BB962C8B-B14F-4D97-AF65-F5344CB8AC3E}">
        <p14:creationId xmlns:p14="http://schemas.microsoft.com/office/powerpoint/2010/main" val="906818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91D88F5-440C-A7CB-CC92-7CDEE2C46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Node-Red &amp; ML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29BCE94-E0EE-9C54-B4DC-C34770A52C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30715" y="1639880"/>
            <a:ext cx="4043585" cy="2618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AFFE08A-C414-8BE5-F147-0B30DCB93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8204" y="3335685"/>
            <a:ext cx="4842511" cy="720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633D006-EE5B-C263-C9FD-9A7DC2CF08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88204" y="1653531"/>
            <a:ext cx="4842511" cy="1400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9B73CB-A8BF-C321-51EF-5AA9A2C41B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88204" y="4144667"/>
            <a:ext cx="8886096" cy="2415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157408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93813dd7ca6ad654711aa0ab317e03a3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f11dc0ce689dd3925e84e4e35398c6e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D16958A-754B-4396-9457-FD7A427A37D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48C88F1-1664-415F-AFCE-F6CF45809817}">
  <ds:schemaRefs>
    <ds:schemaRef ds:uri="16c05727-aa75-4e4a-9b5f-8a80a1165891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71af3243-3dd4-4a8d-8c0d-dd76da1f02a5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C30393A-FEC6-4A44-9E4A-6EA49F1F7D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1082</TotalTime>
  <Words>1182</Words>
  <Application>Microsoft Office PowerPoint</Application>
  <PresentationFormat>Widescreen</PresentationFormat>
  <Paragraphs>128</Paragraphs>
  <Slides>16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Century Gothic</vt:lpstr>
      <vt:lpstr>Franklin Gothic Book</vt:lpstr>
      <vt:lpstr>Wingdings</vt:lpstr>
      <vt:lpstr>Wingdings 3</vt:lpstr>
      <vt:lpstr>Ion</vt:lpstr>
      <vt:lpstr>Machine learning</vt:lpstr>
      <vt:lpstr>What is machine learning?</vt:lpstr>
      <vt:lpstr>Machine learning methods</vt:lpstr>
      <vt:lpstr>ADVANCED METHODS</vt:lpstr>
      <vt:lpstr>Applications of Machine Learning</vt:lpstr>
      <vt:lpstr>Machine Learning and IoT</vt:lpstr>
      <vt:lpstr>Edge vs. Cloud Computing in IoT</vt:lpstr>
      <vt:lpstr>Edge vs. Cloud Computing in IoT</vt:lpstr>
      <vt:lpstr>Node-Red &amp; ML</vt:lpstr>
      <vt:lpstr>Node-Red &amp; ML</vt:lpstr>
      <vt:lpstr>Node-Red &amp; ML</vt:lpstr>
      <vt:lpstr>Node-Red &amp; ML</vt:lpstr>
      <vt:lpstr>Machine learning on the Edge</vt:lpstr>
      <vt:lpstr>PowerPoint Presentation</vt:lpstr>
      <vt:lpstr>Useful links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Giannis Kyprakis</dc:creator>
  <cp:lastModifiedBy>Giannis Kyprakis</cp:lastModifiedBy>
  <cp:revision>58</cp:revision>
  <dcterms:created xsi:type="dcterms:W3CDTF">2024-06-06T16:23:47Z</dcterms:created>
  <dcterms:modified xsi:type="dcterms:W3CDTF">2024-06-08T10:30:51Z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