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 id="318" r:id="rId16"/>
    <p:sldId id="306" r:id="rId17"/>
    <p:sldId id="307" r:id="rId18"/>
    <p:sldId id="308"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305" r:id="rId33"/>
    <p:sldId id="298" r:id="rId34"/>
    <p:sldId id="299" r:id="rId35"/>
    <p:sldId id="297" r:id="rId36"/>
    <p:sldId id="300" r:id="rId37"/>
    <p:sldId id="301" r:id="rId38"/>
    <p:sldId id="302" r:id="rId39"/>
    <p:sldId id="303" r:id="rId40"/>
    <p:sldId id="304" r:id="rId41"/>
    <p:sldId id="270" r:id="rId42"/>
    <p:sldId id="271" r:id="rId43"/>
    <p:sldId id="272" r:id="rId44"/>
    <p:sldId id="273" r:id="rId45"/>
    <p:sldId id="275" r:id="rId46"/>
    <p:sldId id="274" r:id="rId47"/>
    <p:sldId id="310" r:id="rId48"/>
    <p:sldId id="311" r:id="rId49"/>
    <p:sldId id="312" r:id="rId50"/>
    <p:sldId id="313" r:id="rId51"/>
    <p:sldId id="314" r:id="rId52"/>
    <p:sldId id="315" r:id="rId53"/>
    <p:sldId id="316"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66" autoAdjust="0"/>
    <p:restoredTop sz="94660"/>
  </p:normalViewPr>
  <p:slideViewPr>
    <p:cSldViewPr snapToGrid="0">
      <p:cViewPr varScale="1">
        <p:scale>
          <a:sx n="68" d="100"/>
          <a:sy n="68" d="100"/>
        </p:scale>
        <p:origin x="31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spiros_lineariz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spiros_lineariz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'Non Linear '!$C$2:$C$3</c:f>
              <c:strCache>
                <c:ptCount val="1"/>
                <c:pt idx="0">
                  <c:v>εξαρτημένη A2D</c:v>
                </c:pt>
              </c:strCache>
            </c:strRef>
          </c:tx>
          <c:spPr>
            <a:ln w="28575">
              <a:noFill/>
            </a:ln>
          </c:spPr>
          <c:xVal>
            <c:numRef>
              <c:f>'Non Linear '!$B$4:$B$30</c:f>
              <c:numCache>
                <c:formatCode>General</c:formatCode>
                <c:ptCount val="27"/>
                <c:pt idx="0">
                  <c:v>20</c:v>
                </c:pt>
                <c:pt idx="1">
                  <c:v>25</c:v>
                </c:pt>
                <c:pt idx="2">
                  <c:v>30</c:v>
                </c:pt>
                <c:pt idx="3">
                  <c:v>35</c:v>
                </c:pt>
                <c:pt idx="4">
                  <c:v>40</c:v>
                </c:pt>
                <c:pt idx="5">
                  <c:v>45</c:v>
                </c:pt>
                <c:pt idx="6">
                  <c:v>50</c:v>
                </c:pt>
                <c:pt idx="7">
                  <c:v>55</c:v>
                </c:pt>
                <c:pt idx="8">
                  <c:v>60</c:v>
                </c:pt>
                <c:pt idx="9">
                  <c:v>65</c:v>
                </c:pt>
                <c:pt idx="10">
                  <c:v>70</c:v>
                </c:pt>
                <c:pt idx="11">
                  <c:v>75</c:v>
                </c:pt>
                <c:pt idx="12">
                  <c:v>80</c:v>
                </c:pt>
                <c:pt idx="13">
                  <c:v>85</c:v>
                </c:pt>
                <c:pt idx="14">
                  <c:v>90</c:v>
                </c:pt>
                <c:pt idx="15">
                  <c:v>95</c:v>
                </c:pt>
                <c:pt idx="16">
                  <c:v>100</c:v>
                </c:pt>
                <c:pt idx="17">
                  <c:v>105</c:v>
                </c:pt>
                <c:pt idx="18">
                  <c:v>110</c:v>
                </c:pt>
                <c:pt idx="19">
                  <c:v>115</c:v>
                </c:pt>
                <c:pt idx="20">
                  <c:v>120</c:v>
                </c:pt>
                <c:pt idx="21">
                  <c:v>125</c:v>
                </c:pt>
                <c:pt idx="22">
                  <c:v>130</c:v>
                </c:pt>
                <c:pt idx="23">
                  <c:v>135</c:v>
                </c:pt>
                <c:pt idx="24">
                  <c:v>140</c:v>
                </c:pt>
                <c:pt idx="25">
                  <c:v>145</c:v>
                </c:pt>
                <c:pt idx="26">
                  <c:v>150</c:v>
                </c:pt>
              </c:numCache>
            </c:numRef>
          </c:xVal>
          <c:yVal>
            <c:numRef>
              <c:f>'Non Linear '!$C$4:$C$30</c:f>
              <c:numCache>
                <c:formatCode>General</c:formatCode>
                <c:ptCount val="27"/>
                <c:pt idx="0">
                  <c:v>498</c:v>
                </c:pt>
                <c:pt idx="1">
                  <c:v>442</c:v>
                </c:pt>
                <c:pt idx="2">
                  <c:v>388</c:v>
                </c:pt>
                <c:pt idx="3">
                  <c:v>340</c:v>
                </c:pt>
                <c:pt idx="4">
                  <c:v>304</c:v>
                </c:pt>
                <c:pt idx="5">
                  <c:v>270</c:v>
                </c:pt>
                <c:pt idx="6">
                  <c:v>246</c:v>
                </c:pt>
                <c:pt idx="7">
                  <c:v>222</c:v>
                </c:pt>
                <c:pt idx="8">
                  <c:v>203</c:v>
                </c:pt>
                <c:pt idx="9">
                  <c:v>186</c:v>
                </c:pt>
                <c:pt idx="10">
                  <c:v>174</c:v>
                </c:pt>
                <c:pt idx="11">
                  <c:v>162</c:v>
                </c:pt>
                <c:pt idx="12">
                  <c:v>154</c:v>
                </c:pt>
                <c:pt idx="13">
                  <c:v>145</c:v>
                </c:pt>
                <c:pt idx="14">
                  <c:v>137</c:v>
                </c:pt>
                <c:pt idx="15">
                  <c:v>130</c:v>
                </c:pt>
                <c:pt idx="16">
                  <c:v>125</c:v>
                </c:pt>
                <c:pt idx="17">
                  <c:v>117</c:v>
                </c:pt>
                <c:pt idx="18">
                  <c:v>113</c:v>
                </c:pt>
                <c:pt idx="19">
                  <c:v>107</c:v>
                </c:pt>
                <c:pt idx="20">
                  <c:v>103</c:v>
                </c:pt>
                <c:pt idx="21">
                  <c:v>98</c:v>
                </c:pt>
                <c:pt idx="22">
                  <c:v>95</c:v>
                </c:pt>
                <c:pt idx="23">
                  <c:v>90</c:v>
                </c:pt>
                <c:pt idx="24">
                  <c:v>87</c:v>
                </c:pt>
                <c:pt idx="25">
                  <c:v>84</c:v>
                </c:pt>
                <c:pt idx="26">
                  <c:v>80</c:v>
                </c:pt>
              </c:numCache>
            </c:numRef>
          </c:yVal>
          <c:smooth val="0"/>
          <c:extLst>
            <c:ext xmlns:c16="http://schemas.microsoft.com/office/drawing/2014/chart" uri="{C3380CC4-5D6E-409C-BE32-E72D297353CC}">
              <c16:uniqueId val="{00000000-22E6-4673-9958-73E46D8A54C7}"/>
            </c:ext>
          </c:extLst>
        </c:ser>
        <c:dLbls>
          <c:showLegendKey val="0"/>
          <c:showVal val="0"/>
          <c:showCatName val="0"/>
          <c:showSerName val="0"/>
          <c:showPercent val="0"/>
          <c:showBubbleSize val="0"/>
        </c:dLbls>
        <c:axId val="107427328"/>
        <c:axId val="107428864"/>
      </c:scatterChart>
      <c:valAx>
        <c:axId val="107427328"/>
        <c:scaling>
          <c:orientation val="minMax"/>
        </c:scaling>
        <c:delete val="0"/>
        <c:axPos val="b"/>
        <c:numFmt formatCode="General" sourceLinked="1"/>
        <c:majorTickMark val="out"/>
        <c:minorTickMark val="none"/>
        <c:tickLblPos val="nextTo"/>
        <c:crossAx val="107428864"/>
        <c:crosses val="autoZero"/>
        <c:crossBetween val="midCat"/>
      </c:valAx>
      <c:valAx>
        <c:axId val="107428864"/>
        <c:scaling>
          <c:orientation val="minMax"/>
        </c:scaling>
        <c:delete val="0"/>
        <c:axPos val="l"/>
        <c:majorGridlines/>
        <c:numFmt formatCode="General" sourceLinked="1"/>
        <c:majorTickMark val="out"/>
        <c:minorTickMark val="none"/>
        <c:tickLblPos val="nextTo"/>
        <c:crossAx val="107427328"/>
        <c:crosses val="autoZero"/>
        <c:crossBetween val="midCat"/>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'Linear Regression'!$B$1</c:f>
              <c:strCache>
                <c:ptCount val="1"/>
                <c:pt idx="0">
                  <c:v>αξονας Υ 1/(R+k)</c:v>
                </c:pt>
              </c:strCache>
            </c:strRef>
          </c:tx>
          <c:spPr>
            <a:ln w="28575">
              <a:noFill/>
            </a:ln>
          </c:spPr>
          <c:trendline>
            <c:trendlineType val="linear"/>
            <c:dispRSqr val="1"/>
            <c:dispEq val="1"/>
            <c:trendlineLbl>
              <c:layout>
                <c:manualLayout>
                  <c:x val="0.47762534693725855"/>
                  <c:y val="-4.048848131751287E-2"/>
                </c:manualLayout>
              </c:layout>
              <c:numFmt formatCode="General" sourceLinked="0"/>
              <c:txPr>
                <a:bodyPr/>
                <a:lstStyle/>
                <a:p>
                  <a:pPr>
                    <a:defRPr sz="2000" baseline="0"/>
                  </a:pPr>
                  <a:endParaRPr lang="en-US"/>
                </a:p>
              </c:txPr>
            </c:trendlineLbl>
          </c:trendline>
          <c:xVal>
            <c:numRef>
              <c:f>'Linear Regression'!$A$2:$A$28</c:f>
              <c:numCache>
                <c:formatCode>General</c:formatCode>
                <c:ptCount val="27"/>
                <c:pt idx="0">
                  <c:v>498</c:v>
                </c:pt>
                <c:pt idx="1">
                  <c:v>442</c:v>
                </c:pt>
                <c:pt idx="2">
                  <c:v>388</c:v>
                </c:pt>
                <c:pt idx="3">
                  <c:v>340</c:v>
                </c:pt>
                <c:pt idx="4">
                  <c:v>304</c:v>
                </c:pt>
                <c:pt idx="5">
                  <c:v>270</c:v>
                </c:pt>
                <c:pt idx="6">
                  <c:v>246</c:v>
                </c:pt>
                <c:pt idx="7">
                  <c:v>222</c:v>
                </c:pt>
                <c:pt idx="8">
                  <c:v>203</c:v>
                </c:pt>
                <c:pt idx="9">
                  <c:v>186</c:v>
                </c:pt>
                <c:pt idx="10">
                  <c:v>174</c:v>
                </c:pt>
                <c:pt idx="11">
                  <c:v>162</c:v>
                </c:pt>
                <c:pt idx="12">
                  <c:v>154</c:v>
                </c:pt>
                <c:pt idx="13">
                  <c:v>145</c:v>
                </c:pt>
                <c:pt idx="14">
                  <c:v>137</c:v>
                </c:pt>
                <c:pt idx="15">
                  <c:v>130</c:v>
                </c:pt>
                <c:pt idx="16">
                  <c:v>125</c:v>
                </c:pt>
                <c:pt idx="17">
                  <c:v>117</c:v>
                </c:pt>
                <c:pt idx="18">
                  <c:v>113</c:v>
                </c:pt>
                <c:pt idx="19">
                  <c:v>107</c:v>
                </c:pt>
                <c:pt idx="20">
                  <c:v>103</c:v>
                </c:pt>
                <c:pt idx="21">
                  <c:v>98</c:v>
                </c:pt>
                <c:pt idx="22">
                  <c:v>95</c:v>
                </c:pt>
                <c:pt idx="23">
                  <c:v>90</c:v>
                </c:pt>
                <c:pt idx="24">
                  <c:v>87</c:v>
                </c:pt>
                <c:pt idx="25">
                  <c:v>84</c:v>
                </c:pt>
                <c:pt idx="26">
                  <c:v>80</c:v>
                </c:pt>
              </c:numCache>
            </c:numRef>
          </c:xVal>
          <c:yVal>
            <c:numRef>
              <c:f>'Linear Regression'!$B$2:$B$28</c:f>
              <c:numCache>
                <c:formatCode>General</c:formatCode>
                <c:ptCount val="27"/>
                <c:pt idx="0">
                  <c:v>3.2258064516129052E-2</c:v>
                </c:pt>
                <c:pt idx="1">
                  <c:v>2.7777777777777811E-2</c:v>
                </c:pt>
                <c:pt idx="2">
                  <c:v>2.4390243902439025E-2</c:v>
                </c:pt>
                <c:pt idx="3">
                  <c:v>2.1739130434782612E-2</c:v>
                </c:pt>
                <c:pt idx="4">
                  <c:v>1.9607843137254902E-2</c:v>
                </c:pt>
                <c:pt idx="5">
                  <c:v>1.7857142857142856E-2</c:v>
                </c:pt>
                <c:pt idx="6">
                  <c:v>1.6393442622950821E-2</c:v>
                </c:pt>
                <c:pt idx="7">
                  <c:v>1.5151515151515159E-2</c:v>
                </c:pt>
                <c:pt idx="8">
                  <c:v>1.4084507042253521E-2</c:v>
                </c:pt>
                <c:pt idx="9">
                  <c:v>1.315789473684211E-2</c:v>
                </c:pt>
                <c:pt idx="10">
                  <c:v>1.2345679012345687E-2</c:v>
                </c:pt>
                <c:pt idx="11">
                  <c:v>1.1627906976744177E-2</c:v>
                </c:pt>
                <c:pt idx="12">
                  <c:v>1.0989010989010993E-2</c:v>
                </c:pt>
                <c:pt idx="13">
                  <c:v>1.0416666666666666E-2</c:v>
                </c:pt>
                <c:pt idx="14">
                  <c:v>9.9009900990099133E-3</c:v>
                </c:pt>
                <c:pt idx="15">
                  <c:v>9.4339622641509448E-3</c:v>
                </c:pt>
                <c:pt idx="16">
                  <c:v>9.0090090090090211E-3</c:v>
                </c:pt>
                <c:pt idx="17">
                  <c:v>8.6206896551724189E-3</c:v>
                </c:pt>
                <c:pt idx="18">
                  <c:v>8.2644628099173608E-3</c:v>
                </c:pt>
                <c:pt idx="19">
                  <c:v>7.9365079365079413E-3</c:v>
                </c:pt>
                <c:pt idx="20">
                  <c:v>7.6335877862595434E-3</c:v>
                </c:pt>
                <c:pt idx="21">
                  <c:v>7.3529411764705881E-3</c:v>
                </c:pt>
                <c:pt idx="22">
                  <c:v>7.0921985815602861E-3</c:v>
                </c:pt>
                <c:pt idx="23">
                  <c:v>6.8493150684931529E-3</c:v>
                </c:pt>
                <c:pt idx="24">
                  <c:v>6.6225165562913855E-3</c:v>
                </c:pt>
                <c:pt idx="25">
                  <c:v>6.4102564102564126E-3</c:v>
                </c:pt>
                <c:pt idx="26">
                  <c:v>6.2111801242236081E-3</c:v>
                </c:pt>
              </c:numCache>
            </c:numRef>
          </c:yVal>
          <c:smooth val="0"/>
          <c:extLst>
            <c:ext xmlns:c16="http://schemas.microsoft.com/office/drawing/2014/chart" uri="{C3380CC4-5D6E-409C-BE32-E72D297353CC}">
              <c16:uniqueId val="{00000001-F9CA-46F4-B061-8867051D3745}"/>
            </c:ext>
          </c:extLst>
        </c:ser>
        <c:dLbls>
          <c:showLegendKey val="0"/>
          <c:showVal val="0"/>
          <c:showCatName val="0"/>
          <c:showSerName val="0"/>
          <c:showPercent val="0"/>
          <c:showBubbleSize val="0"/>
        </c:dLbls>
        <c:axId val="107629952"/>
        <c:axId val="107631744"/>
      </c:scatterChart>
      <c:valAx>
        <c:axId val="107629952"/>
        <c:scaling>
          <c:orientation val="minMax"/>
        </c:scaling>
        <c:delete val="0"/>
        <c:axPos val="b"/>
        <c:numFmt formatCode="General" sourceLinked="1"/>
        <c:majorTickMark val="out"/>
        <c:minorTickMark val="none"/>
        <c:tickLblPos val="nextTo"/>
        <c:crossAx val="107631744"/>
        <c:crosses val="autoZero"/>
        <c:crossBetween val="midCat"/>
      </c:valAx>
      <c:valAx>
        <c:axId val="107631744"/>
        <c:scaling>
          <c:orientation val="minMax"/>
        </c:scaling>
        <c:delete val="0"/>
        <c:axPos val="l"/>
        <c:majorGridlines/>
        <c:minorGridlines/>
        <c:numFmt formatCode="General" sourceLinked="1"/>
        <c:majorTickMark val="out"/>
        <c:minorTickMark val="none"/>
        <c:tickLblPos val="nextTo"/>
        <c:crossAx val="107629952"/>
        <c:crosses val="autoZero"/>
        <c:crossBetween val="midCat"/>
      </c:valAx>
    </c:plotArea>
    <c:legend>
      <c:legendPos val="r"/>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3E8713-F4BC-4E84-8265-116AB8F8B8C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9378A8FC-FDA2-4AAC-9216-3AF6EAEF2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2657CCAE-8993-48AA-8B5E-3A9E1CF536C6}"/>
              </a:ext>
            </a:extLst>
          </p:cNvPr>
          <p:cNvSpPr>
            <a:spLocks noGrp="1"/>
          </p:cNvSpPr>
          <p:nvPr>
            <p:ph type="dt" sz="half" idx="10"/>
          </p:nvPr>
        </p:nvSpPr>
        <p:spPr/>
        <p:txBody>
          <a:bodyPr/>
          <a:lstStyle/>
          <a:p>
            <a:fld id="{90C2B418-5245-4179-8D01-E1D109DF13DD}" type="datetimeFigureOut">
              <a:rPr lang="en-US" smtClean="0"/>
              <a:t>3/31/2023</a:t>
            </a:fld>
            <a:endParaRPr lang="en-US"/>
          </a:p>
        </p:txBody>
      </p:sp>
      <p:sp>
        <p:nvSpPr>
          <p:cNvPr id="5" name="Θέση υποσέλιδου 4">
            <a:extLst>
              <a:ext uri="{FF2B5EF4-FFF2-40B4-BE49-F238E27FC236}">
                <a16:creationId xmlns:a16="http://schemas.microsoft.com/office/drawing/2014/main" id="{E9C189DA-5484-4C48-99B5-719374C0DA3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3A5F189A-3D1D-4B80-A54E-9BB909608588}"/>
              </a:ext>
            </a:extLst>
          </p:cNvPr>
          <p:cNvSpPr>
            <a:spLocks noGrp="1"/>
          </p:cNvSpPr>
          <p:nvPr>
            <p:ph type="sldNum" sz="quarter" idx="12"/>
          </p:nvPr>
        </p:nvSpPr>
        <p:spPr/>
        <p:txBody>
          <a:bodyPr/>
          <a:lstStyle/>
          <a:p>
            <a:fld id="{11D503E4-5C4E-4D08-B336-CFF09892C615}" type="slidenum">
              <a:rPr lang="en-US" smtClean="0"/>
              <a:t>‹#›</a:t>
            </a:fld>
            <a:endParaRPr lang="en-US"/>
          </a:p>
        </p:txBody>
      </p:sp>
    </p:spTree>
    <p:extLst>
      <p:ext uri="{BB962C8B-B14F-4D97-AF65-F5344CB8AC3E}">
        <p14:creationId xmlns:p14="http://schemas.microsoft.com/office/powerpoint/2010/main" val="384489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B67847-C3C1-465C-A184-EA74FE05F39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F6D492D4-F45F-4EC0-9700-27808A2CD8D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55526399-93CD-492E-9945-CAD50449ABE6}"/>
              </a:ext>
            </a:extLst>
          </p:cNvPr>
          <p:cNvSpPr>
            <a:spLocks noGrp="1"/>
          </p:cNvSpPr>
          <p:nvPr>
            <p:ph type="dt" sz="half" idx="10"/>
          </p:nvPr>
        </p:nvSpPr>
        <p:spPr/>
        <p:txBody>
          <a:bodyPr/>
          <a:lstStyle/>
          <a:p>
            <a:fld id="{90C2B418-5245-4179-8D01-E1D109DF13DD}" type="datetimeFigureOut">
              <a:rPr lang="en-US" smtClean="0"/>
              <a:t>3/31/2023</a:t>
            </a:fld>
            <a:endParaRPr lang="en-US"/>
          </a:p>
        </p:txBody>
      </p:sp>
      <p:sp>
        <p:nvSpPr>
          <p:cNvPr id="5" name="Θέση υποσέλιδου 4">
            <a:extLst>
              <a:ext uri="{FF2B5EF4-FFF2-40B4-BE49-F238E27FC236}">
                <a16:creationId xmlns:a16="http://schemas.microsoft.com/office/drawing/2014/main" id="{C860D249-7C0B-45D2-A595-7120ABB47E9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03AFE2BC-E4C1-45A8-A190-C6D6BF03082B}"/>
              </a:ext>
            </a:extLst>
          </p:cNvPr>
          <p:cNvSpPr>
            <a:spLocks noGrp="1"/>
          </p:cNvSpPr>
          <p:nvPr>
            <p:ph type="sldNum" sz="quarter" idx="12"/>
          </p:nvPr>
        </p:nvSpPr>
        <p:spPr/>
        <p:txBody>
          <a:bodyPr/>
          <a:lstStyle/>
          <a:p>
            <a:fld id="{11D503E4-5C4E-4D08-B336-CFF09892C615}" type="slidenum">
              <a:rPr lang="en-US" smtClean="0"/>
              <a:t>‹#›</a:t>
            </a:fld>
            <a:endParaRPr lang="en-US"/>
          </a:p>
        </p:txBody>
      </p:sp>
    </p:spTree>
    <p:extLst>
      <p:ext uri="{BB962C8B-B14F-4D97-AF65-F5344CB8AC3E}">
        <p14:creationId xmlns:p14="http://schemas.microsoft.com/office/powerpoint/2010/main" val="337679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4636CD7-93A1-4190-AAE0-F8AD4A9896F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73964C87-C88A-4543-8E18-6DA91EF81E6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7A53A849-CB7F-46BB-BCC6-B861F5C818E5}"/>
              </a:ext>
            </a:extLst>
          </p:cNvPr>
          <p:cNvSpPr>
            <a:spLocks noGrp="1"/>
          </p:cNvSpPr>
          <p:nvPr>
            <p:ph type="dt" sz="half" idx="10"/>
          </p:nvPr>
        </p:nvSpPr>
        <p:spPr/>
        <p:txBody>
          <a:bodyPr/>
          <a:lstStyle/>
          <a:p>
            <a:fld id="{90C2B418-5245-4179-8D01-E1D109DF13DD}" type="datetimeFigureOut">
              <a:rPr lang="en-US" smtClean="0"/>
              <a:t>3/31/2023</a:t>
            </a:fld>
            <a:endParaRPr lang="en-US"/>
          </a:p>
        </p:txBody>
      </p:sp>
      <p:sp>
        <p:nvSpPr>
          <p:cNvPr id="5" name="Θέση υποσέλιδου 4">
            <a:extLst>
              <a:ext uri="{FF2B5EF4-FFF2-40B4-BE49-F238E27FC236}">
                <a16:creationId xmlns:a16="http://schemas.microsoft.com/office/drawing/2014/main" id="{C9DC361E-B975-46AA-B434-A05192B338BE}"/>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1CBCC14-BDC2-48F7-9A42-B0FA1C9DE642}"/>
              </a:ext>
            </a:extLst>
          </p:cNvPr>
          <p:cNvSpPr>
            <a:spLocks noGrp="1"/>
          </p:cNvSpPr>
          <p:nvPr>
            <p:ph type="sldNum" sz="quarter" idx="12"/>
          </p:nvPr>
        </p:nvSpPr>
        <p:spPr/>
        <p:txBody>
          <a:bodyPr/>
          <a:lstStyle/>
          <a:p>
            <a:fld id="{11D503E4-5C4E-4D08-B336-CFF09892C615}" type="slidenum">
              <a:rPr lang="en-US" smtClean="0"/>
              <a:t>‹#›</a:t>
            </a:fld>
            <a:endParaRPr lang="en-US"/>
          </a:p>
        </p:txBody>
      </p:sp>
    </p:spTree>
    <p:extLst>
      <p:ext uri="{BB962C8B-B14F-4D97-AF65-F5344CB8AC3E}">
        <p14:creationId xmlns:p14="http://schemas.microsoft.com/office/powerpoint/2010/main" val="133598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7D32C-0AAF-4142-9268-96CC1C7BE415}"/>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17779CEA-874F-4DB8-ADCA-8FB1B8C0758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DA9076DE-CFB5-4648-A0A4-8B403CA56502}"/>
              </a:ext>
            </a:extLst>
          </p:cNvPr>
          <p:cNvSpPr>
            <a:spLocks noGrp="1"/>
          </p:cNvSpPr>
          <p:nvPr>
            <p:ph type="dt" sz="half" idx="10"/>
          </p:nvPr>
        </p:nvSpPr>
        <p:spPr/>
        <p:txBody>
          <a:bodyPr/>
          <a:lstStyle/>
          <a:p>
            <a:fld id="{90C2B418-5245-4179-8D01-E1D109DF13DD}" type="datetimeFigureOut">
              <a:rPr lang="en-US" smtClean="0"/>
              <a:t>3/31/2023</a:t>
            </a:fld>
            <a:endParaRPr lang="en-US"/>
          </a:p>
        </p:txBody>
      </p:sp>
      <p:sp>
        <p:nvSpPr>
          <p:cNvPr id="5" name="Θέση υποσέλιδου 4">
            <a:extLst>
              <a:ext uri="{FF2B5EF4-FFF2-40B4-BE49-F238E27FC236}">
                <a16:creationId xmlns:a16="http://schemas.microsoft.com/office/drawing/2014/main" id="{44B6CDCA-5CCA-4A73-9A92-020219B2D214}"/>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A19BB59-E516-47CC-BE0F-A64C41066958}"/>
              </a:ext>
            </a:extLst>
          </p:cNvPr>
          <p:cNvSpPr>
            <a:spLocks noGrp="1"/>
          </p:cNvSpPr>
          <p:nvPr>
            <p:ph type="sldNum" sz="quarter" idx="12"/>
          </p:nvPr>
        </p:nvSpPr>
        <p:spPr/>
        <p:txBody>
          <a:bodyPr/>
          <a:lstStyle/>
          <a:p>
            <a:fld id="{11D503E4-5C4E-4D08-B336-CFF09892C615}" type="slidenum">
              <a:rPr lang="en-US" smtClean="0"/>
              <a:t>‹#›</a:t>
            </a:fld>
            <a:endParaRPr lang="en-US"/>
          </a:p>
        </p:txBody>
      </p:sp>
    </p:spTree>
    <p:extLst>
      <p:ext uri="{BB962C8B-B14F-4D97-AF65-F5344CB8AC3E}">
        <p14:creationId xmlns:p14="http://schemas.microsoft.com/office/powerpoint/2010/main" val="124064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384B6E-D51C-457E-8840-154158294DE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E25F1809-75EC-4B45-B22C-4B9A59D940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99586B5-D19D-48BD-8F6B-3F1857CD8130}"/>
              </a:ext>
            </a:extLst>
          </p:cNvPr>
          <p:cNvSpPr>
            <a:spLocks noGrp="1"/>
          </p:cNvSpPr>
          <p:nvPr>
            <p:ph type="dt" sz="half" idx="10"/>
          </p:nvPr>
        </p:nvSpPr>
        <p:spPr/>
        <p:txBody>
          <a:bodyPr/>
          <a:lstStyle/>
          <a:p>
            <a:fld id="{90C2B418-5245-4179-8D01-E1D109DF13DD}" type="datetimeFigureOut">
              <a:rPr lang="en-US" smtClean="0"/>
              <a:t>3/31/2023</a:t>
            </a:fld>
            <a:endParaRPr lang="en-US"/>
          </a:p>
        </p:txBody>
      </p:sp>
      <p:sp>
        <p:nvSpPr>
          <p:cNvPr id="5" name="Θέση υποσέλιδου 4">
            <a:extLst>
              <a:ext uri="{FF2B5EF4-FFF2-40B4-BE49-F238E27FC236}">
                <a16:creationId xmlns:a16="http://schemas.microsoft.com/office/drawing/2014/main" id="{423E5DE4-5E24-49B5-A4F3-F2477A1D850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B3D93EC-3753-4CAF-B72D-0DD4B1EE5D52}"/>
              </a:ext>
            </a:extLst>
          </p:cNvPr>
          <p:cNvSpPr>
            <a:spLocks noGrp="1"/>
          </p:cNvSpPr>
          <p:nvPr>
            <p:ph type="sldNum" sz="quarter" idx="12"/>
          </p:nvPr>
        </p:nvSpPr>
        <p:spPr/>
        <p:txBody>
          <a:bodyPr/>
          <a:lstStyle/>
          <a:p>
            <a:fld id="{11D503E4-5C4E-4D08-B336-CFF09892C615}" type="slidenum">
              <a:rPr lang="en-US" smtClean="0"/>
              <a:t>‹#›</a:t>
            </a:fld>
            <a:endParaRPr lang="en-US"/>
          </a:p>
        </p:txBody>
      </p:sp>
    </p:spTree>
    <p:extLst>
      <p:ext uri="{BB962C8B-B14F-4D97-AF65-F5344CB8AC3E}">
        <p14:creationId xmlns:p14="http://schemas.microsoft.com/office/powerpoint/2010/main" val="226414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2E170C-1DC0-4486-A379-0BC5D5595EF3}"/>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B82C65DA-49FB-4C3F-B3D4-6DC93B60656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26A7EE58-3E86-4FF5-A61A-9012BF5864B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F1E31E67-C99E-47A7-9C01-CF41733F58F2}"/>
              </a:ext>
            </a:extLst>
          </p:cNvPr>
          <p:cNvSpPr>
            <a:spLocks noGrp="1"/>
          </p:cNvSpPr>
          <p:nvPr>
            <p:ph type="dt" sz="half" idx="10"/>
          </p:nvPr>
        </p:nvSpPr>
        <p:spPr/>
        <p:txBody>
          <a:bodyPr/>
          <a:lstStyle/>
          <a:p>
            <a:fld id="{90C2B418-5245-4179-8D01-E1D109DF13DD}" type="datetimeFigureOut">
              <a:rPr lang="en-US" smtClean="0"/>
              <a:t>3/31/2023</a:t>
            </a:fld>
            <a:endParaRPr lang="en-US"/>
          </a:p>
        </p:txBody>
      </p:sp>
      <p:sp>
        <p:nvSpPr>
          <p:cNvPr id="6" name="Θέση υποσέλιδου 5">
            <a:extLst>
              <a:ext uri="{FF2B5EF4-FFF2-40B4-BE49-F238E27FC236}">
                <a16:creationId xmlns:a16="http://schemas.microsoft.com/office/drawing/2014/main" id="{E62573DA-A5E7-48DA-A039-B7F301630C77}"/>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651BFB5F-A80E-4E74-98DE-A3AEA97C0B98}"/>
              </a:ext>
            </a:extLst>
          </p:cNvPr>
          <p:cNvSpPr>
            <a:spLocks noGrp="1"/>
          </p:cNvSpPr>
          <p:nvPr>
            <p:ph type="sldNum" sz="quarter" idx="12"/>
          </p:nvPr>
        </p:nvSpPr>
        <p:spPr/>
        <p:txBody>
          <a:bodyPr/>
          <a:lstStyle/>
          <a:p>
            <a:fld id="{11D503E4-5C4E-4D08-B336-CFF09892C615}" type="slidenum">
              <a:rPr lang="en-US" smtClean="0"/>
              <a:t>‹#›</a:t>
            </a:fld>
            <a:endParaRPr lang="en-US"/>
          </a:p>
        </p:txBody>
      </p:sp>
    </p:spTree>
    <p:extLst>
      <p:ext uri="{BB962C8B-B14F-4D97-AF65-F5344CB8AC3E}">
        <p14:creationId xmlns:p14="http://schemas.microsoft.com/office/powerpoint/2010/main" val="38025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89FCAC-5184-4D5C-BD35-E45083BFD9A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ABC53A88-045D-45FB-A65A-8033CD5536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03DC368-4B19-4697-88A1-BBBE2256FC7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5F15386C-946C-4951-AC39-F3C89A4CA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F05F504-4060-4B8C-808E-602EEC391DC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1CEF085E-C30F-4B87-BB62-FEAFE7D0315A}"/>
              </a:ext>
            </a:extLst>
          </p:cNvPr>
          <p:cNvSpPr>
            <a:spLocks noGrp="1"/>
          </p:cNvSpPr>
          <p:nvPr>
            <p:ph type="dt" sz="half" idx="10"/>
          </p:nvPr>
        </p:nvSpPr>
        <p:spPr/>
        <p:txBody>
          <a:bodyPr/>
          <a:lstStyle/>
          <a:p>
            <a:fld id="{90C2B418-5245-4179-8D01-E1D109DF13DD}" type="datetimeFigureOut">
              <a:rPr lang="en-US" smtClean="0"/>
              <a:t>3/31/2023</a:t>
            </a:fld>
            <a:endParaRPr lang="en-US"/>
          </a:p>
        </p:txBody>
      </p:sp>
      <p:sp>
        <p:nvSpPr>
          <p:cNvPr id="8" name="Θέση υποσέλιδου 7">
            <a:extLst>
              <a:ext uri="{FF2B5EF4-FFF2-40B4-BE49-F238E27FC236}">
                <a16:creationId xmlns:a16="http://schemas.microsoft.com/office/drawing/2014/main" id="{BF9F5B1C-C9F4-432F-AA53-46E9BE0B7813}"/>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E43A9BD7-AC39-4025-95F9-C299FB7210EB}"/>
              </a:ext>
            </a:extLst>
          </p:cNvPr>
          <p:cNvSpPr>
            <a:spLocks noGrp="1"/>
          </p:cNvSpPr>
          <p:nvPr>
            <p:ph type="sldNum" sz="quarter" idx="12"/>
          </p:nvPr>
        </p:nvSpPr>
        <p:spPr/>
        <p:txBody>
          <a:bodyPr/>
          <a:lstStyle/>
          <a:p>
            <a:fld id="{11D503E4-5C4E-4D08-B336-CFF09892C615}" type="slidenum">
              <a:rPr lang="en-US" smtClean="0"/>
              <a:t>‹#›</a:t>
            </a:fld>
            <a:endParaRPr lang="en-US"/>
          </a:p>
        </p:txBody>
      </p:sp>
    </p:spTree>
    <p:extLst>
      <p:ext uri="{BB962C8B-B14F-4D97-AF65-F5344CB8AC3E}">
        <p14:creationId xmlns:p14="http://schemas.microsoft.com/office/powerpoint/2010/main" val="309834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B504F8-B628-41BD-930D-CE0A849BCF3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6C538DA5-B559-4EB0-B566-6AE1CF198A9D}"/>
              </a:ext>
            </a:extLst>
          </p:cNvPr>
          <p:cNvSpPr>
            <a:spLocks noGrp="1"/>
          </p:cNvSpPr>
          <p:nvPr>
            <p:ph type="dt" sz="half" idx="10"/>
          </p:nvPr>
        </p:nvSpPr>
        <p:spPr/>
        <p:txBody>
          <a:bodyPr/>
          <a:lstStyle/>
          <a:p>
            <a:fld id="{90C2B418-5245-4179-8D01-E1D109DF13DD}" type="datetimeFigureOut">
              <a:rPr lang="en-US" smtClean="0"/>
              <a:t>3/31/2023</a:t>
            </a:fld>
            <a:endParaRPr lang="en-US"/>
          </a:p>
        </p:txBody>
      </p:sp>
      <p:sp>
        <p:nvSpPr>
          <p:cNvPr id="4" name="Θέση υποσέλιδου 3">
            <a:extLst>
              <a:ext uri="{FF2B5EF4-FFF2-40B4-BE49-F238E27FC236}">
                <a16:creationId xmlns:a16="http://schemas.microsoft.com/office/drawing/2014/main" id="{DB6337CA-1381-4382-A1CE-AAD5F87C02E3}"/>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625E670E-3780-4EF8-9BBF-24657E9AF6A5}"/>
              </a:ext>
            </a:extLst>
          </p:cNvPr>
          <p:cNvSpPr>
            <a:spLocks noGrp="1"/>
          </p:cNvSpPr>
          <p:nvPr>
            <p:ph type="sldNum" sz="quarter" idx="12"/>
          </p:nvPr>
        </p:nvSpPr>
        <p:spPr/>
        <p:txBody>
          <a:bodyPr/>
          <a:lstStyle/>
          <a:p>
            <a:fld id="{11D503E4-5C4E-4D08-B336-CFF09892C615}" type="slidenum">
              <a:rPr lang="en-US" smtClean="0"/>
              <a:t>‹#›</a:t>
            </a:fld>
            <a:endParaRPr lang="en-US"/>
          </a:p>
        </p:txBody>
      </p:sp>
    </p:spTree>
    <p:extLst>
      <p:ext uri="{BB962C8B-B14F-4D97-AF65-F5344CB8AC3E}">
        <p14:creationId xmlns:p14="http://schemas.microsoft.com/office/powerpoint/2010/main" val="240308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073DFC4-0657-4923-9A83-5F88147560F9}"/>
              </a:ext>
            </a:extLst>
          </p:cNvPr>
          <p:cNvSpPr>
            <a:spLocks noGrp="1"/>
          </p:cNvSpPr>
          <p:nvPr>
            <p:ph type="dt" sz="half" idx="10"/>
          </p:nvPr>
        </p:nvSpPr>
        <p:spPr/>
        <p:txBody>
          <a:bodyPr/>
          <a:lstStyle/>
          <a:p>
            <a:fld id="{90C2B418-5245-4179-8D01-E1D109DF13DD}" type="datetimeFigureOut">
              <a:rPr lang="en-US" smtClean="0"/>
              <a:t>3/31/2023</a:t>
            </a:fld>
            <a:endParaRPr lang="en-US"/>
          </a:p>
        </p:txBody>
      </p:sp>
      <p:sp>
        <p:nvSpPr>
          <p:cNvPr id="3" name="Θέση υποσέλιδου 2">
            <a:extLst>
              <a:ext uri="{FF2B5EF4-FFF2-40B4-BE49-F238E27FC236}">
                <a16:creationId xmlns:a16="http://schemas.microsoft.com/office/drawing/2014/main" id="{05179DA0-3DCD-41DE-A796-36DF254E507B}"/>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407DDAFE-3D3A-4D89-AD76-6902A473574A}"/>
              </a:ext>
            </a:extLst>
          </p:cNvPr>
          <p:cNvSpPr>
            <a:spLocks noGrp="1"/>
          </p:cNvSpPr>
          <p:nvPr>
            <p:ph type="sldNum" sz="quarter" idx="12"/>
          </p:nvPr>
        </p:nvSpPr>
        <p:spPr/>
        <p:txBody>
          <a:bodyPr/>
          <a:lstStyle/>
          <a:p>
            <a:fld id="{11D503E4-5C4E-4D08-B336-CFF09892C615}" type="slidenum">
              <a:rPr lang="en-US" smtClean="0"/>
              <a:t>‹#›</a:t>
            </a:fld>
            <a:endParaRPr lang="en-US"/>
          </a:p>
        </p:txBody>
      </p:sp>
    </p:spTree>
    <p:extLst>
      <p:ext uri="{BB962C8B-B14F-4D97-AF65-F5344CB8AC3E}">
        <p14:creationId xmlns:p14="http://schemas.microsoft.com/office/powerpoint/2010/main" val="3011631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BB2233-7726-480C-99E9-19573D80E6A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1D71D4AA-176C-4A96-A9AB-A8A7551DB7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C515AF3E-AA77-42D2-B3E1-4BAAFDF77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D779B32-3ED6-46D6-9187-8A5D2992E4FF}"/>
              </a:ext>
            </a:extLst>
          </p:cNvPr>
          <p:cNvSpPr>
            <a:spLocks noGrp="1"/>
          </p:cNvSpPr>
          <p:nvPr>
            <p:ph type="dt" sz="half" idx="10"/>
          </p:nvPr>
        </p:nvSpPr>
        <p:spPr/>
        <p:txBody>
          <a:bodyPr/>
          <a:lstStyle/>
          <a:p>
            <a:fld id="{90C2B418-5245-4179-8D01-E1D109DF13DD}" type="datetimeFigureOut">
              <a:rPr lang="en-US" smtClean="0"/>
              <a:t>3/31/2023</a:t>
            </a:fld>
            <a:endParaRPr lang="en-US"/>
          </a:p>
        </p:txBody>
      </p:sp>
      <p:sp>
        <p:nvSpPr>
          <p:cNvPr id="6" name="Θέση υποσέλιδου 5">
            <a:extLst>
              <a:ext uri="{FF2B5EF4-FFF2-40B4-BE49-F238E27FC236}">
                <a16:creationId xmlns:a16="http://schemas.microsoft.com/office/drawing/2014/main" id="{B8F76229-F297-4938-B5E5-ACB4F33F5CE3}"/>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9440AFEC-99E8-4473-9566-00DFB4CC6380}"/>
              </a:ext>
            </a:extLst>
          </p:cNvPr>
          <p:cNvSpPr>
            <a:spLocks noGrp="1"/>
          </p:cNvSpPr>
          <p:nvPr>
            <p:ph type="sldNum" sz="quarter" idx="12"/>
          </p:nvPr>
        </p:nvSpPr>
        <p:spPr/>
        <p:txBody>
          <a:bodyPr/>
          <a:lstStyle/>
          <a:p>
            <a:fld id="{11D503E4-5C4E-4D08-B336-CFF09892C615}" type="slidenum">
              <a:rPr lang="en-US" smtClean="0"/>
              <a:t>‹#›</a:t>
            </a:fld>
            <a:endParaRPr lang="en-US"/>
          </a:p>
        </p:txBody>
      </p:sp>
    </p:spTree>
    <p:extLst>
      <p:ext uri="{BB962C8B-B14F-4D97-AF65-F5344CB8AC3E}">
        <p14:creationId xmlns:p14="http://schemas.microsoft.com/office/powerpoint/2010/main" val="1959037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429114-1D0E-48E4-8960-F232EBA9AD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59AABC61-4634-488E-B258-AA9799A89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10BD7871-2A6B-4AC1-B9AA-2EA106257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982AB96-BEEC-4C43-8634-5863A7502BAC}"/>
              </a:ext>
            </a:extLst>
          </p:cNvPr>
          <p:cNvSpPr>
            <a:spLocks noGrp="1"/>
          </p:cNvSpPr>
          <p:nvPr>
            <p:ph type="dt" sz="half" idx="10"/>
          </p:nvPr>
        </p:nvSpPr>
        <p:spPr/>
        <p:txBody>
          <a:bodyPr/>
          <a:lstStyle/>
          <a:p>
            <a:fld id="{90C2B418-5245-4179-8D01-E1D109DF13DD}" type="datetimeFigureOut">
              <a:rPr lang="en-US" smtClean="0"/>
              <a:t>3/31/2023</a:t>
            </a:fld>
            <a:endParaRPr lang="en-US"/>
          </a:p>
        </p:txBody>
      </p:sp>
      <p:sp>
        <p:nvSpPr>
          <p:cNvPr id="6" name="Θέση υποσέλιδου 5">
            <a:extLst>
              <a:ext uri="{FF2B5EF4-FFF2-40B4-BE49-F238E27FC236}">
                <a16:creationId xmlns:a16="http://schemas.microsoft.com/office/drawing/2014/main" id="{4C0300F0-99C7-4C68-9BB0-0E94B57DB76F}"/>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47EA5C25-1AF5-42BE-A8F8-0F99D1C6C597}"/>
              </a:ext>
            </a:extLst>
          </p:cNvPr>
          <p:cNvSpPr>
            <a:spLocks noGrp="1"/>
          </p:cNvSpPr>
          <p:nvPr>
            <p:ph type="sldNum" sz="quarter" idx="12"/>
          </p:nvPr>
        </p:nvSpPr>
        <p:spPr/>
        <p:txBody>
          <a:bodyPr/>
          <a:lstStyle/>
          <a:p>
            <a:fld id="{11D503E4-5C4E-4D08-B336-CFF09892C615}" type="slidenum">
              <a:rPr lang="en-US" smtClean="0"/>
              <a:t>‹#›</a:t>
            </a:fld>
            <a:endParaRPr lang="en-US"/>
          </a:p>
        </p:txBody>
      </p:sp>
    </p:spTree>
    <p:extLst>
      <p:ext uri="{BB962C8B-B14F-4D97-AF65-F5344CB8AC3E}">
        <p14:creationId xmlns:p14="http://schemas.microsoft.com/office/powerpoint/2010/main" val="169065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D8EBE63-1A29-41FC-A062-B585696E94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94C5669A-BDC5-467F-A224-CF27B501AC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3D17899D-9D65-4A78-8B7F-0B3470A26F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2B418-5245-4179-8D01-E1D109DF13DD}" type="datetimeFigureOut">
              <a:rPr lang="en-US" smtClean="0"/>
              <a:t>3/31/2023</a:t>
            </a:fld>
            <a:endParaRPr lang="en-US"/>
          </a:p>
        </p:txBody>
      </p:sp>
      <p:sp>
        <p:nvSpPr>
          <p:cNvPr id="5" name="Θέση υποσέλιδου 4">
            <a:extLst>
              <a:ext uri="{FF2B5EF4-FFF2-40B4-BE49-F238E27FC236}">
                <a16:creationId xmlns:a16="http://schemas.microsoft.com/office/drawing/2014/main" id="{CB81DA3D-FF5F-47F5-B919-FF84DF32A5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9E63F4A1-E46E-4F1A-94EA-B1DAD097A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503E4-5C4E-4D08-B336-CFF09892C615}" type="slidenum">
              <a:rPr lang="en-US" smtClean="0"/>
              <a:t>‹#›</a:t>
            </a:fld>
            <a:endParaRPr lang="en-US"/>
          </a:p>
        </p:txBody>
      </p:sp>
    </p:spTree>
    <p:extLst>
      <p:ext uri="{BB962C8B-B14F-4D97-AF65-F5344CB8AC3E}">
        <p14:creationId xmlns:p14="http://schemas.microsoft.com/office/powerpoint/2010/main" val="3393226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s://components101.com/sites/default/files/component_datasheet/LDR%20Datasheet.pdf"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pololu.com/file/0J85/gp2y0a21yk0f.pdf"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BDC501-5A8D-46F5-A63C-F81FF1A6C1F0}"/>
              </a:ext>
            </a:extLst>
          </p:cNvPr>
          <p:cNvSpPr>
            <a:spLocks noGrp="1"/>
          </p:cNvSpPr>
          <p:nvPr>
            <p:ph type="ctrTitle"/>
          </p:nvPr>
        </p:nvSpPr>
        <p:spPr/>
        <p:txBody>
          <a:bodyPr/>
          <a:lstStyle/>
          <a:p>
            <a:r>
              <a:rPr lang="en-US" b="1" dirty="0"/>
              <a:t>Sensors</a:t>
            </a:r>
            <a:br>
              <a:rPr lang="el-GR" b="1" dirty="0"/>
            </a:br>
            <a:endParaRPr lang="en-US" b="1" dirty="0"/>
          </a:p>
        </p:txBody>
      </p:sp>
      <p:sp>
        <p:nvSpPr>
          <p:cNvPr id="3" name="Υπότιτλος 2">
            <a:extLst>
              <a:ext uri="{FF2B5EF4-FFF2-40B4-BE49-F238E27FC236}">
                <a16:creationId xmlns:a16="http://schemas.microsoft.com/office/drawing/2014/main" id="{411B6DA4-FE62-43AB-808F-0F134E47907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25025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4DFEB6-37A5-41C7-B3F7-B6083C178AF9}"/>
              </a:ext>
            </a:extLst>
          </p:cNvPr>
          <p:cNvSpPr>
            <a:spLocks noGrp="1"/>
          </p:cNvSpPr>
          <p:nvPr>
            <p:ph type="title"/>
          </p:nvPr>
        </p:nvSpPr>
        <p:spPr/>
        <p:txBody>
          <a:bodyPr/>
          <a:lstStyle/>
          <a:p>
            <a:r>
              <a:rPr lang="el-GR" dirty="0"/>
              <a:t>Οπτικοί Αισθητήρες Προσέγγισης</a:t>
            </a:r>
            <a:endParaRPr lang="en-US" dirty="0"/>
          </a:p>
        </p:txBody>
      </p:sp>
      <p:sp>
        <p:nvSpPr>
          <p:cNvPr id="3" name="Θέση περιεχομένου 2">
            <a:extLst>
              <a:ext uri="{FF2B5EF4-FFF2-40B4-BE49-F238E27FC236}">
                <a16:creationId xmlns:a16="http://schemas.microsoft.com/office/drawing/2014/main" id="{F253F4AB-CCFE-409A-A495-5D00E2C259E7}"/>
              </a:ext>
            </a:extLst>
          </p:cNvPr>
          <p:cNvSpPr>
            <a:spLocks noGrp="1"/>
          </p:cNvSpPr>
          <p:nvPr>
            <p:ph idx="1"/>
          </p:nvPr>
        </p:nvSpPr>
        <p:spPr>
          <a:xfrm>
            <a:off x="838200" y="1513391"/>
            <a:ext cx="10515600" cy="4351338"/>
          </a:xfrm>
        </p:spPr>
        <p:txBody>
          <a:bodyPr>
            <a:normAutofit fontScale="92500" lnSpcReduction="20000"/>
          </a:bodyPr>
          <a:lstStyle/>
          <a:p>
            <a:r>
              <a:rPr lang="el-GR" dirty="0"/>
              <a:t>Οι οπτικοί αισθητήρες προσέγγισης χρησιμοποιούν οπτικά και ηλεκτρονικά μέσα, για την ανίχνευση οποιουδήποτε αντικειμένου. Ένας οπτικός αισθητήρας αποτελείται από τα εξής μέρη:</a:t>
            </a:r>
          </a:p>
          <a:p>
            <a:pPr lvl="1"/>
            <a:r>
              <a:rPr lang="el-GR" dirty="0"/>
              <a:t>Πομπό,</a:t>
            </a:r>
          </a:p>
          <a:p>
            <a:pPr lvl="1"/>
            <a:r>
              <a:rPr lang="el-GR" dirty="0"/>
              <a:t>Δέκτη,</a:t>
            </a:r>
          </a:p>
          <a:p>
            <a:pPr lvl="1"/>
            <a:r>
              <a:rPr lang="el-GR" dirty="0"/>
              <a:t>Μετατροπέα και</a:t>
            </a:r>
          </a:p>
          <a:p>
            <a:pPr lvl="1"/>
            <a:r>
              <a:rPr lang="el-GR" dirty="0"/>
              <a:t>Βαθμίδα Ενίσχυσης</a:t>
            </a:r>
          </a:p>
          <a:p>
            <a:r>
              <a:rPr lang="el-GR" dirty="0"/>
              <a:t>Ο πομπός εκπέμπει ερυθρό ή υπέρυθρο (IR) φως έτσι χρησιμοποιούνται δίοδοι </a:t>
            </a:r>
            <a:r>
              <a:rPr lang="el-GR" dirty="0" err="1"/>
              <a:t>φωτοεκπομπής</a:t>
            </a:r>
            <a:r>
              <a:rPr lang="el-GR" dirty="0"/>
              <a:t> (LED). Ο δέκτης περιλαμβάνει στο κύκλωμά του στοιχεία ευαίσθητα στο ερυθρό ή υπέρυθρο φως, δηλαδή </a:t>
            </a:r>
            <a:r>
              <a:rPr lang="el-GR" dirty="0" err="1"/>
              <a:t>φωτοδιόδους</a:t>
            </a:r>
            <a:r>
              <a:rPr lang="el-GR" dirty="0"/>
              <a:t> ή </a:t>
            </a:r>
            <a:r>
              <a:rPr lang="el-GR" dirty="0" err="1"/>
              <a:t>φωτοτρανζίστορ</a:t>
            </a:r>
            <a:r>
              <a:rPr lang="el-GR" dirty="0"/>
              <a:t>. Στην έξοδο λαμβάνουμε ένα δυαδικό σήμα (High - </a:t>
            </a:r>
            <a:r>
              <a:rPr lang="el-GR" dirty="0" err="1"/>
              <a:t>Low</a:t>
            </a:r>
            <a:r>
              <a:rPr lang="el-GR" dirty="0"/>
              <a:t>, ON – OFF, εντός – εκτός). Χρησιμοποιούνται για την ανίχνευση αντικειμένων, την παρακολούθηση επιφάνειας/γραμμής </a:t>
            </a:r>
            <a:r>
              <a:rPr lang="el-GR" dirty="0" err="1"/>
              <a:t>κ.ο.κ.</a:t>
            </a:r>
            <a:endParaRPr lang="el-GR" dirty="0"/>
          </a:p>
        </p:txBody>
      </p:sp>
    </p:spTree>
    <p:extLst>
      <p:ext uri="{BB962C8B-B14F-4D97-AF65-F5344CB8AC3E}">
        <p14:creationId xmlns:p14="http://schemas.microsoft.com/office/powerpoint/2010/main" val="410661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5F07DB-0AC8-4A27-8DD8-D228A44D6DD8}"/>
              </a:ext>
            </a:extLst>
          </p:cNvPr>
          <p:cNvSpPr>
            <a:spLocks noGrp="1"/>
          </p:cNvSpPr>
          <p:nvPr>
            <p:ph type="title"/>
          </p:nvPr>
        </p:nvSpPr>
        <p:spPr/>
        <p:txBody>
          <a:bodyPr/>
          <a:lstStyle/>
          <a:p>
            <a:r>
              <a:rPr lang="el-GR" dirty="0"/>
              <a:t>Οπτικοί Αισθητήρες Προσέγγισης</a:t>
            </a:r>
            <a:endParaRPr lang="en-US" dirty="0"/>
          </a:p>
        </p:txBody>
      </p:sp>
      <p:sp>
        <p:nvSpPr>
          <p:cNvPr id="3" name="Θέση περιεχομένου 2">
            <a:extLst>
              <a:ext uri="{FF2B5EF4-FFF2-40B4-BE49-F238E27FC236}">
                <a16:creationId xmlns:a16="http://schemas.microsoft.com/office/drawing/2014/main" id="{E77FE864-9FBD-4BE1-9286-55FD0279E5AA}"/>
              </a:ext>
            </a:extLst>
          </p:cNvPr>
          <p:cNvSpPr>
            <a:spLocks noGrp="1"/>
          </p:cNvSpPr>
          <p:nvPr>
            <p:ph idx="1"/>
          </p:nvPr>
        </p:nvSpPr>
        <p:spPr>
          <a:xfrm>
            <a:off x="838200" y="4682331"/>
            <a:ext cx="10515600" cy="1810544"/>
          </a:xfrm>
        </p:spPr>
        <p:txBody>
          <a:bodyPr>
            <a:normAutofit lnSpcReduction="10000"/>
          </a:bodyPr>
          <a:lstStyle/>
          <a:p>
            <a:r>
              <a:rPr lang="el-GR" sz="2000" dirty="0"/>
              <a:t>Αντίστοιχες διατάξεις μπορούν να υλοποιηθούν και στο ορατό φάσμα(400 έως 700 </a:t>
            </a:r>
            <a:r>
              <a:rPr lang="el-GR" sz="2000" dirty="0" err="1"/>
              <a:t>nm</a:t>
            </a:r>
            <a:r>
              <a:rPr lang="el-GR" sz="2000" dirty="0"/>
              <a:t>, μπλε έως κόκκινο χρώμα), όμως η IR λειτουργία παρέχει καλύτερο διαχωρισμό του σήματος από το περιβάλλοντα φωτισμό και μεγαλύτερη ευαισθησία. Επιπλέον περιορισμοί στις ικανότητες των αισθητήρων φωτός ορατού φάσματος είναι ότι δεν μπορεί να κάνει ποσοτικές μετρήσεις και δεν παρουσιάζει ομοιόμορφη απόδοση σε όλη την ορατή περιοχή αλλά έχει μέγιστη απόκριση στο πράσινο (στα 500 </a:t>
            </a:r>
            <a:r>
              <a:rPr lang="en-US" sz="2000" dirty="0"/>
              <a:t>n</a:t>
            </a:r>
            <a:r>
              <a:rPr lang="el-GR" sz="2000" dirty="0"/>
              <a:t>m). Επίσης μπορεί να χρησιμοποιηθούν ραδιοκύματα και μικροκύματα</a:t>
            </a:r>
            <a:r>
              <a:rPr lang="en-US" sz="2000" dirty="0"/>
              <a:t> (radar)</a:t>
            </a:r>
            <a:r>
              <a:rPr lang="el-GR" sz="2000" dirty="0"/>
              <a:t>.</a:t>
            </a:r>
          </a:p>
          <a:p>
            <a:endParaRPr lang="en-US" dirty="0"/>
          </a:p>
        </p:txBody>
      </p:sp>
      <p:pic>
        <p:nvPicPr>
          <p:cNvPr id="4" name="Εικόνα 3">
            <a:extLst>
              <a:ext uri="{FF2B5EF4-FFF2-40B4-BE49-F238E27FC236}">
                <a16:creationId xmlns:a16="http://schemas.microsoft.com/office/drawing/2014/main" id="{10A1717F-C7AC-417C-9712-106B42AABD55}"/>
              </a:ext>
            </a:extLst>
          </p:cNvPr>
          <p:cNvPicPr>
            <a:picLocks noChangeAspect="1"/>
          </p:cNvPicPr>
          <p:nvPr/>
        </p:nvPicPr>
        <p:blipFill>
          <a:blip r:embed="rId2"/>
          <a:stretch>
            <a:fillRect/>
          </a:stretch>
        </p:blipFill>
        <p:spPr>
          <a:xfrm>
            <a:off x="2067339" y="1616188"/>
            <a:ext cx="6385393" cy="2947104"/>
          </a:xfrm>
          <a:prstGeom prst="rect">
            <a:avLst/>
          </a:prstGeom>
        </p:spPr>
      </p:pic>
    </p:spTree>
    <p:extLst>
      <p:ext uri="{BB962C8B-B14F-4D97-AF65-F5344CB8AC3E}">
        <p14:creationId xmlns:p14="http://schemas.microsoft.com/office/powerpoint/2010/main" val="2707698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BA30A4-0653-4B7D-ACE6-ACB2F9B9BCE5}"/>
              </a:ext>
            </a:extLst>
          </p:cNvPr>
          <p:cNvSpPr>
            <a:spLocks noGrp="1"/>
          </p:cNvSpPr>
          <p:nvPr>
            <p:ph type="title"/>
          </p:nvPr>
        </p:nvSpPr>
        <p:spPr/>
        <p:txBody>
          <a:bodyPr/>
          <a:lstStyle/>
          <a:p>
            <a:r>
              <a:rPr lang="el-GR" dirty="0"/>
              <a:t>Οπτικοί Αισθητήρες Προσέγγισης</a:t>
            </a:r>
            <a:endParaRPr lang="en-US" dirty="0"/>
          </a:p>
        </p:txBody>
      </p:sp>
      <p:sp>
        <p:nvSpPr>
          <p:cNvPr id="3" name="Θέση περιεχομένου 2">
            <a:extLst>
              <a:ext uri="{FF2B5EF4-FFF2-40B4-BE49-F238E27FC236}">
                <a16:creationId xmlns:a16="http://schemas.microsoft.com/office/drawing/2014/main" id="{93F42C39-624E-4A57-B671-BCEEB7297386}"/>
              </a:ext>
            </a:extLst>
          </p:cNvPr>
          <p:cNvSpPr>
            <a:spLocks noGrp="1"/>
          </p:cNvSpPr>
          <p:nvPr>
            <p:ph idx="1"/>
          </p:nvPr>
        </p:nvSpPr>
        <p:spPr/>
        <p:txBody>
          <a:bodyPr>
            <a:normAutofit fontScale="85000" lnSpcReduction="20000"/>
          </a:bodyPr>
          <a:lstStyle/>
          <a:p>
            <a:r>
              <a:rPr lang="el-GR" dirty="0"/>
              <a:t>Η απλούστερη διάταξη μέτρησης μεγάλων αποστάσεων είναι η τηλεμετρία λέιζερ ή αλλιώς LI.D.A.R. (</a:t>
            </a:r>
            <a:r>
              <a:rPr lang="el-GR" dirty="0" err="1"/>
              <a:t>LIght</a:t>
            </a:r>
            <a:r>
              <a:rPr lang="el-GR" dirty="0"/>
              <a:t> </a:t>
            </a:r>
            <a:r>
              <a:rPr lang="el-GR" dirty="0" err="1"/>
              <a:t>Detection</a:t>
            </a:r>
            <a:r>
              <a:rPr lang="el-GR" dirty="0"/>
              <a:t> And </a:t>
            </a:r>
            <a:r>
              <a:rPr lang="el-GR" dirty="0" err="1"/>
              <a:t>Ranging</a:t>
            </a:r>
            <a:r>
              <a:rPr lang="el-GR" dirty="0"/>
              <a:t>). Η απόσταση του στόχου L μπορεί να υπολογιστεί από τον χρόνο </a:t>
            </a:r>
            <a:r>
              <a:rPr lang="el-GR" dirty="0" err="1"/>
              <a:t>ταξιδίου</a:t>
            </a:r>
            <a:r>
              <a:rPr lang="el-GR" dirty="0"/>
              <a:t> της δέσμης </a:t>
            </a:r>
            <a:r>
              <a:rPr lang="el-GR" dirty="0" err="1"/>
              <a:t>Δt</a:t>
            </a:r>
            <a:r>
              <a:rPr lang="el-GR" dirty="0"/>
              <a:t> (το </a:t>
            </a:r>
            <a:r>
              <a:rPr lang="el-GR" dirty="0" err="1"/>
              <a:t>Δt</a:t>
            </a:r>
            <a:r>
              <a:rPr lang="el-GR" dirty="0"/>
              <a:t> είναι η διαφορά χρόνου μεταξύ εκπομπής και λήψης του παλμού λέιζερ) σύμφωνα με την σχέση:</a:t>
            </a:r>
          </a:p>
          <a:p>
            <a:r>
              <a:rPr lang="en-US" dirty="0"/>
              <a:t>L </a:t>
            </a:r>
            <a:r>
              <a:rPr lang="el-GR" dirty="0"/>
              <a:t>= ½ </a:t>
            </a:r>
            <a:r>
              <a:rPr lang="en-US" dirty="0"/>
              <a:t>*c*</a:t>
            </a:r>
            <a:r>
              <a:rPr lang="el-GR" dirty="0"/>
              <a:t>Δ</a:t>
            </a:r>
            <a:r>
              <a:rPr lang="en-US" dirty="0"/>
              <a:t>t</a:t>
            </a:r>
            <a:endParaRPr lang="el-GR" dirty="0"/>
          </a:p>
          <a:p>
            <a:r>
              <a:rPr lang="el-GR" dirty="0"/>
              <a:t>Όπου c είναι η ταχύτητα του φωτός, ½ είναι ο παράγοντας διότι η δέσμη ταξιδεύει δύο φορές την απόσταση μεταξύ του συστήματος μέτρησης και του στόχου.</a:t>
            </a:r>
          </a:p>
          <a:p>
            <a:r>
              <a:rPr lang="el-GR" dirty="0"/>
              <a:t>Ενδεικτικά για απόσταση 15 m, το </a:t>
            </a:r>
            <a:r>
              <a:rPr lang="el-GR" dirty="0" err="1"/>
              <a:t>Δt</a:t>
            </a:r>
            <a:r>
              <a:rPr lang="el-GR" dirty="0"/>
              <a:t> είναι 0,1 </a:t>
            </a:r>
            <a:r>
              <a:rPr lang="el-GR" dirty="0" err="1"/>
              <a:t>μsec</a:t>
            </a:r>
            <a:r>
              <a:rPr lang="el-GR" dirty="0"/>
              <a:t>, έτσι γίνεται χρήση παλμών λέιζερ μικρής</a:t>
            </a:r>
            <a:r>
              <a:rPr lang="en-US" dirty="0"/>
              <a:t> </a:t>
            </a:r>
            <a:r>
              <a:rPr lang="el-GR" dirty="0"/>
              <a:t>χρονικής διάρκειας (της τάξης </a:t>
            </a:r>
            <a:r>
              <a:rPr lang="el-GR" dirty="0" err="1"/>
              <a:t>nsec</a:t>
            </a:r>
            <a:r>
              <a:rPr lang="el-GR" dirty="0"/>
              <a:t>) καθώς σε διαφορετική περίπτωση θα υπάρχει</a:t>
            </a:r>
            <a:r>
              <a:rPr lang="en-US" dirty="0"/>
              <a:t> </a:t>
            </a:r>
            <a:r>
              <a:rPr lang="el-GR" dirty="0"/>
              <a:t>αλληλοεπικάλυψη των παλμών εκπομπής και λήψης. Αντίστοιχο πρόβλημα μπορεί να συμβεί με τον</a:t>
            </a:r>
            <a:r>
              <a:rPr lang="en-US" dirty="0"/>
              <a:t> </a:t>
            </a:r>
            <a:r>
              <a:rPr lang="el-GR" dirty="0"/>
              <a:t>ρυθμό επανάληψης του λέιζερ που δεν πρέπει να είναι ιδιαίτερα μεγάλος (για ρυθμό επανάληψη 100</a:t>
            </a:r>
            <a:r>
              <a:rPr lang="en-US" dirty="0"/>
              <a:t> </a:t>
            </a:r>
            <a:r>
              <a:rPr lang="el-GR" dirty="0" err="1"/>
              <a:t>Hz</a:t>
            </a:r>
            <a:r>
              <a:rPr lang="el-GR" dirty="0"/>
              <a:t>, η μέγιστη απόσταση μέτρησης είναι 106 m, ενώ στα 10.000 </a:t>
            </a:r>
            <a:r>
              <a:rPr lang="el-GR" dirty="0" err="1"/>
              <a:t>Hz</a:t>
            </a:r>
            <a:r>
              <a:rPr lang="el-GR" dirty="0"/>
              <a:t>, 104 m).</a:t>
            </a:r>
            <a:endParaRPr lang="en-US" dirty="0"/>
          </a:p>
        </p:txBody>
      </p:sp>
    </p:spTree>
    <p:extLst>
      <p:ext uri="{BB962C8B-B14F-4D97-AF65-F5344CB8AC3E}">
        <p14:creationId xmlns:p14="http://schemas.microsoft.com/office/powerpoint/2010/main" val="3648639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64B834-2576-48E7-B38F-44B15FA06AE3}"/>
              </a:ext>
            </a:extLst>
          </p:cNvPr>
          <p:cNvSpPr>
            <a:spLocks noGrp="1"/>
          </p:cNvSpPr>
          <p:nvPr>
            <p:ph type="title"/>
          </p:nvPr>
        </p:nvSpPr>
        <p:spPr/>
        <p:txBody>
          <a:bodyPr/>
          <a:lstStyle/>
          <a:p>
            <a:r>
              <a:rPr lang="el-GR" dirty="0"/>
              <a:t>Οπτικοί Αισθητήρες Προσέγγισης</a:t>
            </a:r>
            <a:endParaRPr lang="en-US" dirty="0"/>
          </a:p>
        </p:txBody>
      </p:sp>
      <p:sp>
        <p:nvSpPr>
          <p:cNvPr id="3" name="Θέση περιεχομένου 2">
            <a:extLst>
              <a:ext uri="{FF2B5EF4-FFF2-40B4-BE49-F238E27FC236}">
                <a16:creationId xmlns:a16="http://schemas.microsoft.com/office/drawing/2014/main" id="{AF66595F-C1F9-4346-8E5F-371ED80EFF95}"/>
              </a:ext>
            </a:extLst>
          </p:cNvPr>
          <p:cNvSpPr>
            <a:spLocks noGrp="1"/>
          </p:cNvSpPr>
          <p:nvPr>
            <p:ph idx="1"/>
          </p:nvPr>
        </p:nvSpPr>
        <p:spPr/>
        <p:txBody>
          <a:bodyPr/>
          <a:lstStyle/>
          <a:p>
            <a:r>
              <a:rPr lang="el-GR" dirty="0"/>
              <a:t>Μία άλλη τεχνική μέτρησης μεγάλων - μεσαίων αποστάσεων χρησιμοποιεί σταθεροποιημένα</a:t>
            </a:r>
            <a:r>
              <a:rPr lang="en-US" dirty="0"/>
              <a:t> </a:t>
            </a:r>
            <a:r>
              <a:rPr lang="el-GR" dirty="0"/>
              <a:t>λέιζερ συνεχούς λειτουργίας και βασίζεται στην </a:t>
            </a:r>
            <a:r>
              <a:rPr lang="el-GR" dirty="0" err="1"/>
              <a:t>ημιτονική</a:t>
            </a:r>
            <a:r>
              <a:rPr lang="el-GR" dirty="0"/>
              <a:t> διαμόρφωση του πλάτους της δέσμης</a:t>
            </a:r>
            <a:r>
              <a:rPr lang="en-US" dirty="0"/>
              <a:t> </a:t>
            </a:r>
            <a:r>
              <a:rPr lang="el-GR" dirty="0"/>
              <a:t>(ονομάζεται και τηλεμετρία διαμορφωμένης δέσμης). Ο χρόνος ταξιδιού της δέσμης TR σχετίζεται</a:t>
            </a:r>
            <a:r>
              <a:rPr lang="en-US" dirty="0"/>
              <a:t> </a:t>
            </a:r>
            <a:r>
              <a:rPr lang="el-GR" dirty="0"/>
              <a:t>με την διαφορά φάσης </a:t>
            </a:r>
            <a:r>
              <a:rPr lang="el-GR" dirty="0" err="1"/>
              <a:t>Δφ</a:t>
            </a:r>
            <a:r>
              <a:rPr lang="el-GR" dirty="0"/>
              <a:t> μεταξύ των ημιτονοειδών σημάτων εκπομπής και λήψης σύμφωνα με</a:t>
            </a:r>
            <a:r>
              <a:rPr lang="en-US" dirty="0"/>
              <a:t> </a:t>
            </a:r>
            <a:r>
              <a:rPr lang="el-GR" dirty="0"/>
              <a:t>την σχέση</a:t>
            </a:r>
            <a:r>
              <a:rPr lang="en-US" dirty="0"/>
              <a:t> </a:t>
            </a:r>
            <a:r>
              <a:rPr lang="el-GR" dirty="0"/>
              <a:t>:</a:t>
            </a:r>
            <a:endParaRPr lang="en-US" dirty="0"/>
          </a:p>
          <a:p>
            <a:r>
              <a:rPr lang="en-US" dirty="0"/>
              <a:t>t=</a:t>
            </a:r>
            <a:r>
              <a:rPr lang="el-GR" dirty="0" err="1"/>
              <a:t>Δφ</a:t>
            </a:r>
            <a:r>
              <a:rPr lang="el-GR" dirty="0"/>
              <a:t>/ω, ω=2π</a:t>
            </a:r>
            <a:r>
              <a:rPr lang="en-US" dirty="0"/>
              <a:t>f, L=1/2*c*t=1/2*c*</a:t>
            </a:r>
            <a:r>
              <a:rPr lang="el-GR" dirty="0" err="1"/>
              <a:t>Δφ</a:t>
            </a:r>
            <a:r>
              <a:rPr lang="el-GR" dirty="0"/>
              <a:t>/ω</a:t>
            </a:r>
            <a:endParaRPr lang="en-US" dirty="0"/>
          </a:p>
        </p:txBody>
      </p:sp>
    </p:spTree>
    <p:extLst>
      <p:ext uri="{BB962C8B-B14F-4D97-AF65-F5344CB8AC3E}">
        <p14:creationId xmlns:p14="http://schemas.microsoft.com/office/powerpoint/2010/main" val="1910170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77BB78-3319-4E4B-A020-F1458A8D82F7}"/>
              </a:ext>
            </a:extLst>
          </p:cNvPr>
          <p:cNvSpPr>
            <a:spLocks noGrp="1"/>
          </p:cNvSpPr>
          <p:nvPr>
            <p:ph type="title"/>
          </p:nvPr>
        </p:nvSpPr>
        <p:spPr>
          <a:xfrm>
            <a:off x="864220" y="130950"/>
            <a:ext cx="10515600" cy="1325563"/>
          </a:xfrm>
        </p:spPr>
        <p:txBody>
          <a:bodyPr/>
          <a:lstStyle/>
          <a:p>
            <a:r>
              <a:rPr lang="el-GR" b="1" dirty="0"/>
              <a:t>Κωδικοποιητές Θέσης (</a:t>
            </a:r>
            <a:r>
              <a:rPr lang="en-US" b="1" dirty="0"/>
              <a:t>Encoder) </a:t>
            </a:r>
            <a:endParaRPr lang="en-US" dirty="0"/>
          </a:p>
        </p:txBody>
      </p:sp>
      <p:pic>
        <p:nvPicPr>
          <p:cNvPr id="4" name="Θέση περιεχομένου 3">
            <a:extLst>
              <a:ext uri="{FF2B5EF4-FFF2-40B4-BE49-F238E27FC236}">
                <a16:creationId xmlns:a16="http://schemas.microsoft.com/office/drawing/2014/main" id="{C91EB055-D435-4491-BEA3-AE97962D7472}"/>
              </a:ext>
            </a:extLst>
          </p:cNvPr>
          <p:cNvPicPr>
            <a:picLocks noGrp="1" noChangeAspect="1"/>
          </p:cNvPicPr>
          <p:nvPr>
            <p:ph idx="1"/>
          </p:nvPr>
        </p:nvPicPr>
        <p:blipFill>
          <a:blip r:embed="rId2"/>
          <a:stretch>
            <a:fillRect/>
          </a:stretch>
        </p:blipFill>
        <p:spPr>
          <a:xfrm>
            <a:off x="2352907" y="1572894"/>
            <a:ext cx="6999467" cy="2615096"/>
          </a:xfrm>
          <a:prstGeom prst="rect">
            <a:avLst/>
          </a:prstGeom>
        </p:spPr>
      </p:pic>
      <p:sp>
        <p:nvSpPr>
          <p:cNvPr id="5" name="TextBox 4">
            <a:extLst>
              <a:ext uri="{FF2B5EF4-FFF2-40B4-BE49-F238E27FC236}">
                <a16:creationId xmlns:a16="http://schemas.microsoft.com/office/drawing/2014/main" id="{96B717A4-2731-46EE-A462-6C6B38823C12}"/>
              </a:ext>
            </a:extLst>
          </p:cNvPr>
          <p:cNvSpPr txBox="1"/>
          <p:nvPr/>
        </p:nvSpPr>
        <p:spPr>
          <a:xfrm>
            <a:off x="152400" y="4199141"/>
            <a:ext cx="11887200" cy="2585323"/>
          </a:xfrm>
          <a:prstGeom prst="rect">
            <a:avLst/>
          </a:prstGeom>
          <a:noFill/>
        </p:spPr>
        <p:txBody>
          <a:bodyPr wrap="square" rtlCol="0">
            <a:spAutoFit/>
          </a:bodyPr>
          <a:lstStyle/>
          <a:p>
            <a:r>
              <a:rPr lang="el-GR" dirty="0"/>
              <a:t>Πρόσφατες εξελίξεις στην τεχνολογία αισθητηρίων οδήγησαν στην κατασκευή ψηφιακών οργάνων ανάγνωσης θέσης που ονομάζονται κωδικοποιητές θέσης (</a:t>
            </a:r>
            <a:r>
              <a:rPr lang="el-GR" dirty="0" err="1"/>
              <a:t>Encoders</a:t>
            </a:r>
            <a:r>
              <a:rPr lang="el-GR" dirty="0"/>
              <a:t>).  Σε πολλές διεργασίες κατασκευής και παραγωγής αποτελούν είδος πρώτης ανάγκης ως αξιόπιστοι μετατροπείς που διασφαλίζουν επιτήρηση θέσης με μεγάλη ακρίβεια.  Διακρίνονται σε Περιστροφικούς και Γραμμικούς κωδικοποιητές και μετατρέπουν τη κίνηση σε ψηφιακά σήματα. Στο εμπόριο διατίθενται ζεύγη </a:t>
            </a:r>
            <a:r>
              <a:rPr lang="el-GR" dirty="0" err="1"/>
              <a:t>φωτοεκπομών</a:t>
            </a:r>
            <a:r>
              <a:rPr lang="el-GR" dirty="0"/>
              <a:t> διόδων-</a:t>
            </a:r>
            <a:r>
              <a:rPr lang="el-GR" dirty="0" err="1"/>
              <a:t>φωτοτρανζίστορ</a:t>
            </a:r>
            <a:r>
              <a:rPr lang="el-GR" dirty="0"/>
              <a:t> σε ένα ενιαίο εξάρτημα σχήματος Π γνωστό ως </a:t>
            </a:r>
            <a:r>
              <a:rPr lang="el-GR" dirty="0" err="1"/>
              <a:t>φωτοανασχετήρας</a:t>
            </a:r>
            <a:r>
              <a:rPr lang="el-GR" dirty="0"/>
              <a:t> (</a:t>
            </a:r>
            <a:r>
              <a:rPr lang="el-GR" dirty="0" err="1"/>
              <a:t>photointerruptor</a:t>
            </a:r>
            <a:r>
              <a:rPr lang="el-GR" dirty="0"/>
              <a:t>). Η όλη κατασκευή είναι κλεισμένη σε κυλινδρικό κουτί από το οποίο βγαίνει μόνο ο άξονας πάνω στον οποίο είναι στερεωμένος ο δίσκος. Αρκεί να συνδέσει κανείς το άξονα αυτό πάνω στον άξονα του οποίου θέλει να μετρήσει τη γωνία στροφής. Το όργανο χρησιμοποιείται κατά κόρο στις αυτόματες εργαλειομηχανές για μέτρηση της θέσης του φορείου καθώς και σε ρομποτικές εφαρμογές. </a:t>
            </a:r>
            <a:endParaRPr lang="en-US" dirty="0"/>
          </a:p>
        </p:txBody>
      </p:sp>
    </p:spTree>
    <p:extLst>
      <p:ext uri="{BB962C8B-B14F-4D97-AF65-F5344CB8AC3E}">
        <p14:creationId xmlns:p14="http://schemas.microsoft.com/office/powerpoint/2010/main" val="102720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0E18E5-33A6-4795-999D-F1FB8A84AE15}"/>
              </a:ext>
            </a:extLst>
          </p:cNvPr>
          <p:cNvSpPr>
            <a:spLocks noGrp="1"/>
          </p:cNvSpPr>
          <p:nvPr>
            <p:ph type="title"/>
          </p:nvPr>
        </p:nvSpPr>
        <p:spPr/>
        <p:txBody>
          <a:bodyPr/>
          <a:lstStyle/>
          <a:p>
            <a:r>
              <a:rPr lang="en-US" dirty="0"/>
              <a:t>DIY capacitive proximity sensor for your project</a:t>
            </a:r>
          </a:p>
        </p:txBody>
      </p:sp>
      <p:sp>
        <p:nvSpPr>
          <p:cNvPr id="3" name="Θέση περιεχομένου 2">
            <a:extLst>
              <a:ext uri="{FF2B5EF4-FFF2-40B4-BE49-F238E27FC236}">
                <a16:creationId xmlns:a16="http://schemas.microsoft.com/office/drawing/2014/main" id="{14C522E4-CD67-4D74-BF54-12614B79B93E}"/>
              </a:ext>
            </a:extLst>
          </p:cNvPr>
          <p:cNvSpPr>
            <a:spLocks noGrp="1"/>
          </p:cNvSpPr>
          <p:nvPr>
            <p:ph idx="1"/>
          </p:nvPr>
        </p:nvSpPr>
        <p:spPr/>
        <p:txBody>
          <a:bodyPr>
            <a:normAutofit/>
          </a:bodyPr>
          <a:lstStyle/>
          <a:p>
            <a:pPr marL="0" indent="0">
              <a:buNone/>
            </a:pPr>
            <a:r>
              <a:rPr lang="el-GR" dirty="0"/>
              <a:t>Για τις αναγκες του μαθηματος και του προτζεκτ θα χρειαστει να κατασκευασετε εναν χωρητικο αισθητηρα προσεγγισης. Οδηγιες σε λιγο.</a:t>
            </a:r>
            <a:endParaRPr lang="en-US" dirty="0"/>
          </a:p>
          <a:p>
            <a:pPr marL="0" indent="0">
              <a:buNone/>
            </a:pPr>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2115562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FAB76B-F663-4460-A9BD-E0F0D9FE401A}"/>
              </a:ext>
            </a:extLst>
          </p:cNvPr>
          <p:cNvSpPr>
            <a:spLocks noGrp="1"/>
          </p:cNvSpPr>
          <p:nvPr>
            <p:ph type="title"/>
          </p:nvPr>
        </p:nvSpPr>
        <p:spPr/>
        <p:txBody>
          <a:bodyPr/>
          <a:lstStyle/>
          <a:p>
            <a:r>
              <a:rPr lang="en-US" dirty="0"/>
              <a:t>Inertial Measurement Unit (IMU)</a:t>
            </a:r>
          </a:p>
        </p:txBody>
      </p:sp>
      <p:sp>
        <p:nvSpPr>
          <p:cNvPr id="3" name="Θέση περιεχομένου 2">
            <a:extLst>
              <a:ext uri="{FF2B5EF4-FFF2-40B4-BE49-F238E27FC236}">
                <a16:creationId xmlns:a16="http://schemas.microsoft.com/office/drawing/2014/main" id="{C511FC6E-6E11-414C-8A42-74FB61C9C6E1}"/>
              </a:ext>
            </a:extLst>
          </p:cNvPr>
          <p:cNvSpPr>
            <a:spLocks noGrp="1"/>
          </p:cNvSpPr>
          <p:nvPr>
            <p:ph idx="1"/>
          </p:nvPr>
        </p:nvSpPr>
        <p:spPr/>
        <p:txBody>
          <a:bodyPr>
            <a:normAutofit/>
          </a:bodyPr>
          <a:lstStyle/>
          <a:p>
            <a:r>
              <a:rPr lang="en-US" sz="1800" dirty="0"/>
              <a:t>An inertial measurement unit works by detecting linear acceleration using one or more accelerometers and rotational rate using one or more gyroscopes. Some also include a magnetometer which is commonly used as a heading reference. Typical configurations contain one accelerometer, gyro, and magnetometer per axis for each of the three principal axes: pitch, roll and yaw. IMUs composed of a 3-axis accelerometer and a 3-axis gyroscope are considered a 6-axis IMU. When they also include an additional 3-axis magnetometer, they are considered a 9-axis IMU. Technically, the term “IMU” refers to just the sensor, but IMUs are often paired with sensor fusion software which combines data from multiple sensors to provide measures of orientation and heading.</a:t>
            </a:r>
          </a:p>
          <a:p>
            <a:r>
              <a:rPr lang="en-US" sz="1800" dirty="0"/>
              <a:t>An IMU provides 2 to 6 DOF (Degrees of Freedom), which refers to the number of different ways that an object is able to move throughout 3D space. The maximum possible is 6 DOF, which would include 3 degrees of translation (flat) movement across a straight plane/along each axis (front/back, right/left, up/down) and 3 degrees of rotational movement across the x, y and z axes/about each axis.</a:t>
            </a:r>
          </a:p>
          <a:p>
            <a:pPr marL="0" indent="0">
              <a:buNone/>
            </a:pPr>
            <a:endParaRPr lang="en-US" sz="1800" dirty="0"/>
          </a:p>
        </p:txBody>
      </p:sp>
      <p:pic>
        <p:nvPicPr>
          <p:cNvPr id="4" name="Εικόνα 3">
            <a:extLst>
              <a:ext uri="{FF2B5EF4-FFF2-40B4-BE49-F238E27FC236}">
                <a16:creationId xmlns:a16="http://schemas.microsoft.com/office/drawing/2014/main" id="{F8656152-3B80-4B0A-9B42-06B705820780}"/>
              </a:ext>
            </a:extLst>
          </p:cNvPr>
          <p:cNvPicPr>
            <a:picLocks noChangeAspect="1"/>
          </p:cNvPicPr>
          <p:nvPr/>
        </p:nvPicPr>
        <p:blipFill>
          <a:blip r:embed="rId2"/>
          <a:stretch>
            <a:fillRect/>
          </a:stretch>
        </p:blipFill>
        <p:spPr>
          <a:xfrm>
            <a:off x="7013331" y="5320567"/>
            <a:ext cx="1905000" cy="1428750"/>
          </a:xfrm>
          <a:prstGeom prst="rect">
            <a:avLst/>
          </a:prstGeom>
        </p:spPr>
      </p:pic>
      <p:pic>
        <p:nvPicPr>
          <p:cNvPr id="6" name="Εικόνα 5">
            <a:extLst>
              <a:ext uri="{FF2B5EF4-FFF2-40B4-BE49-F238E27FC236}">
                <a16:creationId xmlns:a16="http://schemas.microsoft.com/office/drawing/2014/main" id="{19EDEFC2-2FB7-4DF1-94F6-086218E5E29B}"/>
              </a:ext>
            </a:extLst>
          </p:cNvPr>
          <p:cNvPicPr>
            <a:picLocks noChangeAspect="1"/>
          </p:cNvPicPr>
          <p:nvPr/>
        </p:nvPicPr>
        <p:blipFill>
          <a:blip r:embed="rId3"/>
          <a:stretch>
            <a:fillRect/>
          </a:stretch>
        </p:blipFill>
        <p:spPr>
          <a:xfrm>
            <a:off x="3525715" y="5036551"/>
            <a:ext cx="3214321" cy="1821449"/>
          </a:xfrm>
          <a:prstGeom prst="rect">
            <a:avLst/>
          </a:prstGeom>
        </p:spPr>
      </p:pic>
    </p:spTree>
    <p:extLst>
      <p:ext uri="{BB962C8B-B14F-4D97-AF65-F5344CB8AC3E}">
        <p14:creationId xmlns:p14="http://schemas.microsoft.com/office/powerpoint/2010/main" val="2281926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631F19-7F96-4CBE-873F-727E64999FBB}"/>
              </a:ext>
            </a:extLst>
          </p:cNvPr>
          <p:cNvSpPr>
            <a:spLocks noGrp="1"/>
          </p:cNvSpPr>
          <p:nvPr>
            <p:ph type="title"/>
          </p:nvPr>
        </p:nvSpPr>
        <p:spPr/>
        <p:txBody>
          <a:bodyPr/>
          <a:lstStyle/>
          <a:p>
            <a:r>
              <a:rPr lang="en-US" dirty="0"/>
              <a:t>Inertial Measurement Unit (IMU)</a:t>
            </a:r>
          </a:p>
        </p:txBody>
      </p:sp>
      <p:sp>
        <p:nvSpPr>
          <p:cNvPr id="3" name="Θέση περιεχομένου 2">
            <a:extLst>
              <a:ext uri="{FF2B5EF4-FFF2-40B4-BE49-F238E27FC236}">
                <a16:creationId xmlns:a16="http://schemas.microsoft.com/office/drawing/2014/main" id="{BF27F90B-28A0-4E9B-923D-ECF12DC46200}"/>
              </a:ext>
            </a:extLst>
          </p:cNvPr>
          <p:cNvSpPr>
            <a:spLocks noGrp="1"/>
          </p:cNvSpPr>
          <p:nvPr>
            <p:ph idx="1"/>
          </p:nvPr>
        </p:nvSpPr>
        <p:spPr/>
        <p:txBody>
          <a:bodyPr>
            <a:normAutofit/>
          </a:bodyPr>
          <a:lstStyle/>
          <a:p>
            <a:r>
              <a:rPr lang="en-US" sz="1800" dirty="0"/>
              <a:t>Accelerometer: The most commonly used type of motion sensor is the accelerometer. It measures acceleration (change of velocity) across a single axis, like when you step on the gas in your car or drop your phone. Accelerometers measure linear acceleration in a particular direction. An accelerometer can also be used to measure gravity as a downward force. Integrating acceleration once reveals an estimate for velocity, and integrating again gives you an estimate for position. Due to the double integration and the state of today’s technology, an accelerometer is not a recommended method of distance estimation.</a:t>
            </a:r>
          </a:p>
          <a:p>
            <a:r>
              <a:rPr lang="en-US" sz="1800" dirty="0"/>
              <a:t>Gyroscope: While accelerometers can measure linear acceleration, they can’t measure twisting or rotational movement. Gyroscopes, however, measure angular velocity about three axes: pitch (x axis), roll (y axis) and yaw (z axis). When integrated with sensor fusion software, a gyro can be used to determine an object’s orientation within 3D space. While a gyroscope has no initial frame of reference (like gravity), you can combine its data with data from an accelerometer to measure angular position.</a:t>
            </a:r>
          </a:p>
        </p:txBody>
      </p:sp>
      <p:pic>
        <p:nvPicPr>
          <p:cNvPr id="4" name="Εικόνα 3">
            <a:extLst>
              <a:ext uri="{FF2B5EF4-FFF2-40B4-BE49-F238E27FC236}">
                <a16:creationId xmlns:a16="http://schemas.microsoft.com/office/drawing/2014/main" id="{438A0EF5-CCEE-4B6E-BA94-0F91A94E2E6C}"/>
              </a:ext>
            </a:extLst>
          </p:cNvPr>
          <p:cNvPicPr>
            <a:picLocks noChangeAspect="1"/>
          </p:cNvPicPr>
          <p:nvPr/>
        </p:nvPicPr>
        <p:blipFill>
          <a:blip r:embed="rId2"/>
          <a:stretch>
            <a:fillRect/>
          </a:stretch>
        </p:blipFill>
        <p:spPr>
          <a:xfrm>
            <a:off x="3604845" y="4861388"/>
            <a:ext cx="3566745" cy="1536847"/>
          </a:xfrm>
          <a:prstGeom prst="rect">
            <a:avLst/>
          </a:prstGeom>
        </p:spPr>
      </p:pic>
      <p:sp>
        <p:nvSpPr>
          <p:cNvPr id="5" name="TextBox 4">
            <a:extLst>
              <a:ext uri="{FF2B5EF4-FFF2-40B4-BE49-F238E27FC236}">
                <a16:creationId xmlns:a16="http://schemas.microsoft.com/office/drawing/2014/main" id="{40B8FCBA-EEA3-44C6-91F4-C0E69BEA4CED}"/>
              </a:ext>
            </a:extLst>
          </p:cNvPr>
          <p:cNvSpPr txBox="1"/>
          <p:nvPr/>
        </p:nvSpPr>
        <p:spPr>
          <a:xfrm>
            <a:off x="7719646" y="5363308"/>
            <a:ext cx="2910254" cy="369332"/>
          </a:xfrm>
          <a:prstGeom prst="rect">
            <a:avLst/>
          </a:prstGeom>
          <a:noFill/>
        </p:spPr>
        <p:txBody>
          <a:bodyPr wrap="square" rtlCol="0">
            <a:spAutoFit/>
          </a:bodyPr>
          <a:lstStyle/>
          <a:p>
            <a:r>
              <a:rPr lang="en-US" dirty="0" err="1"/>
              <a:t>Mpu</a:t>
            </a:r>
            <a:r>
              <a:rPr lang="en-US" dirty="0"/>
              <a:t> 6050</a:t>
            </a:r>
          </a:p>
        </p:txBody>
      </p:sp>
    </p:spTree>
    <p:extLst>
      <p:ext uri="{BB962C8B-B14F-4D97-AF65-F5344CB8AC3E}">
        <p14:creationId xmlns:p14="http://schemas.microsoft.com/office/powerpoint/2010/main" val="4080964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DA3039-A207-4204-B5FE-297259F84C49}"/>
              </a:ext>
            </a:extLst>
          </p:cNvPr>
          <p:cNvSpPr>
            <a:spLocks noGrp="1"/>
          </p:cNvSpPr>
          <p:nvPr>
            <p:ph type="title"/>
          </p:nvPr>
        </p:nvSpPr>
        <p:spPr/>
        <p:txBody>
          <a:bodyPr>
            <a:normAutofit/>
          </a:bodyPr>
          <a:lstStyle/>
          <a:p>
            <a:r>
              <a:rPr lang="en-US" dirty="0"/>
              <a:t>Mpu6050 with esp32</a:t>
            </a:r>
            <a:br>
              <a:rPr lang="en-US" sz="2000" dirty="0"/>
            </a:br>
            <a:r>
              <a:rPr lang="en-US" sz="2000" dirty="0"/>
              <a:t>https://randomnerdtutorials.com/esp32-mpu-6050-accelerometer-gyroscope-arduino/</a:t>
            </a:r>
            <a:endParaRPr lang="en-US" dirty="0"/>
          </a:p>
        </p:txBody>
      </p:sp>
      <p:pic>
        <p:nvPicPr>
          <p:cNvPr id="8" name="Θέση περιεχομένου 7">
            <a:extLst>
              <a:ext uri="{FF2B5EF4-FFF2-40B4-BE49-F238E27FC236}">
                <a16:creationId xmlns:a16="http://schemas.microsoft.com/office/drawing/2014/main" id="{CD27C30D-A73D-4386-BC3B-4A04F4BBB370}"/>
              </a:ext>
            </a:extLst>
          </p:cNvPr>
          <p:cNvPicPr>
            <a:picLocks noGrp="1" noChangeAspect="1"/>
          </p:cNvPicPr>
          <p:nvPr>
            <p:ph idx="1"/>
          </p:nvPr>
        </p:nvPicPr>
        <p:blipFill>
          <a:blip r:embed="rId2"/>
          <a:stretch>
            <a:fillRect/>
          </a:stretch>
        </p:blipFill>
        <p:spPr>
          <a:xfrm>
            <a:off x="3436336" y="2132745"/>
            <a:ext cx="4598357" cy="4351338"/>
          </a:xfrm>
          <a:prstGeom prst="rect">
            <a:avLst/>
          </a:prstGeom>
        </p:spPr>
      </p:pic>
    </p:spTree>
    <p:extLst>
      <p:ext uri="{BB962C8B-B14F-4D97-AF65-F5344CB8AC3E}">
        <p14:creationId xmlns:p14="http://schemas.microsoft.com/office/powerpoint/2010/main" val="265662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F3AEA6-278B-4FC0-AFAF-EB731940E9F1}"/>
              </a:ext>
            </a:extLst>
          </p:cNvPr>
          <p:cNvSpPr>
            <a:spLocks noGrp="1"/>
          </p:cNvSpPr>
          <p:nvPr>
            <p:ph type="title"/>
          </p:nvPr>
        </p:nvSpPr>
        <p:spPr/>
        <p:txBody>
          <a:bodyPr>
            <a:normAutofit/>
          </a:bodyPr>
          <a:lstStyle/>
          <a:p>
            <a:r>
              <a:rPr lang="el-GR" b="1" dirty="0"/>
              <a:t>Στατικά χαρακτηριστικά των αισθητήρων</a:t>
            </a:r>
            <a:endParaRPr lang="en-US" dirty="0"/>
          </a:p>
        </p:txBody>
      </p:sp>
      <p:sp>
        <p:nvSpPr>
          <p:cNvPr id="3" name="Θέση περιεχομένου 2">
            <a:extLst>
              <a:ext uri="{FF2B5EF4-FFF2-40B4-BE49-F238E27FC236}">
                <a16:creationId xmlns:a16="http://schemas.microsoft.com/office/drawing/2014/main" id="{9BB138D3-7BAA-48BC-A8AA-93C13E072E22}"/>
              </a:ext>
            </a:extLst>
          </p:cNvPr>
          <p:cNvSpPr>
            <a:spLocks noGrp="1"/>
          </p:cNvSpPr>
          <p:nvPr>
            <p:ph idx="1"/>
          </p:nvPr>
        </p:nvSpPr>
        <p:spPr/>
        <p:txBody>
          <a:bodyPr/>
          <a:lstStyle/>
          <a:p>
            <a:r>
              <a:rPr lang="el-GR" dirty="0"/>
              <a:t>Τα στατικά χαρακτηριστικά των αισθητήρων αναφέρονται στην κατάσταση κατά την οποία έχει επέλθει ισορροπία μεταξύ αισθητήρα και μετρούμενου μεγέθους. Για να επιτευχθεί κάτι τέτοιο πρέπει το μετρούμενο μέγεθος είτε να είναι σταθερό, είτε να μεταβάλλεται πολύ αργά σε σχέση με τη δυνατότητα του αισθητήρα να αντιληφθεί τη μεταβολή αυτή.</a:t>
            </a:r>
            <a:endParaRPr lang="en-US" dirty="0"/>
          </a:p>
        </p:txBody>
      </p:sp>
    </p:spTree>
    <p:extLst>
      <p:ext uri="{BB962C8B-B14F-4D97-AF65-F5344CB8AC3E}">
        <p14:creationId xmlns:p14="http://schemas.microsoft.com/office/powerpoint/2010/main" val="405623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A82868-858D-468C-969E-821705624361}"/>
              </a:ext>
            </a:extLst>
          </p:cNvPr>
          <p:cNvSpPr>
            <a:spLocks noGrp="1"/>
          </p:cNvSpPr>
          <p:nvPr>
            <p:ph type="title"/>
          </p:nvPr>
        </p:nvSpPr>
        <p:spPr/>
        <p:txBody>
          <a:bodyPr/>
          <a:lstStyle/>
          <a:p>
            <a:r>
              <a:rPr lang="el-GR" dirty="0"/>
              <a:t>Αισθητήρες</a:t>
            </a:r>
            <a:endParaRPr lang="en-US" dirty="0"/>
          </a:p>
        </p:txBody>
      </p:sp>
      <p:sp>
        <p:nvSpPr>
          <p:cNvPr id="3" name="Θέση περιεχομένου 2">
            <a:extLst>
              <a:ext uri="{FF2B5EF4-FFF2-40B4-BE49-F238E27FC236}">
                <a16:creationId xmlns:a16="http://schemas.microsoft.com/office/drawing/2014/main" id="{AEAD1B16-9602-4618-8C41-214316F8C828}"/>
              </a:ext>
            </a:extLst>
          </p:cNvPr>
          <p:cNvSpPr>
            <a:spLocks noGrp="1"/>
          </p:cNvSpPr>
          <p:nvPr>
            <p:ph idx="1"/>
          </p:nvPr>
        </p:nvSpPr>
        <p:spPr/>
        <p:txBody>
          <a:bodyPr>
            <a:normAutofit lnSpcReduction="10000"/>
          </a:bodyPr>
          <a:lstStyle/>
          <a:p>
            <a:r>
              <a:rPr lang="el-GR" dirty="0"/>
              <a:t>Το στοιχείο που μετατρέπει μια ελεγχόμενη μεταβλητή (συνήθως μη ηλεκτρικό μέγεθος) σε ηλεκτρικό σήμα λέγεται αισθητήριο.</a:t>
            </a:r>
          </a:p>
          <a:p>
            <a:r>
              <a:rPr lang="el-GR" dirty="0"/>
              <a:t>Οι αισθητήρες χωρίζονται σε δύο κατηγορίες: τους ενεργούς και τους παθητικούς αισθητήρες. Η διαφορά των δύο κατηγοριών αφορά στις απαιτήσεις τροφοδοσίας που έχουν οι αισθητήρες για να λειτουργήσουν. Οι μεν παθητικοί, για να παράγουν κάποιο σήμα εξόδου πρέπει να τροφοδοτούνται από μια εξωτερική πηγή ενέργειας, οι δε ενεργοί αισθητήρες γενικά, δεν απαιτούν κάτι τέτοιο. </a:t>
            </a:r>
            <a:r>
              <a:rPr lang="el-GR" dirty="0" err="1"/>
              <a:t>Π.χ</a:t>
            </a:r>
            <a:r>
              <a:rPr lang="el-GR" dirty="0"/>
              <a:t> οι πιεζοηλεκτρικοί αισθητήρες, ανήκουν στην κατηγορία των ενεργών αισθητήρων και έτσι δεν χρειάζεται να τους παρέχεται ενέργεια για να παράγουν το σήμα εξόδου. </a:t>
            </a:r>
            <a:endParaRPr lang="en-US" dirty="0"/>
          </a:p>
        </p:txBody>
      </p:sp>
    </p:spTree>
    <p:extLst>
      <p:ext uri="{BB962C8B-B14F-4D97-AF65-F5344CB8AC3E}">
        <p14:creationId xmlns:p14="http://schemas.microsoft.com/office/powerpoint/2010/main" val="2973899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C7C7EC-FF29-434B-A916-C56EF41063D3}"/>
              </a:ext>
            </a:extLst>
          </p:cNvPr>
          <p:cNvSpPr>
            <a:spLocks noGrp="1"/>
          </p:cNvSpPr>
          <p:nvPr>
            <p:ph type="title"/>
          </p:nvPr>
        </p:nvSpPr>
        <p:spPr/>
        <p:txBody>
          <a:bodyPr/>
          <a:lstStyle/>
          <a:p>
            <a:r>
              <a:rPr lang="el-GR" dirty="0"/>
              <a:t>Ακρίβεια- πιστότητα (</a:t>
            </a:r>
            <a:r>
              <a:rPr lang="en-US" dirty="0"/>
              <a:t>accuracy)</a:t>
            </a:r>
          </a:p>
        </p:txBody>
      </p:sp>
      <p:sp>
        <p:nvSpPr>
          <p:cNvPr id="3" name="Θέση περιεχομένου 2">
            <a:extLst>
              <a:ext uri="{FF2B5EF4-FFF2-40B4-BE49-F238E27FC236}">
                <a16:creationId xmlns:a16="http://schemas.microsoft.com/office/drawing/2014/main" id="{FB07F26A-2464-48C8-94A0-0F9CA9B4A5C2}"/>
              </a:ext>
            </a:extLst>
          </p:cNvPr>
          <p:cNvSpPr>
            <a:spLocks noGrp="1"/>
          </p:cNvSpPr>
          <p:nvPr>
            <p:ph idx="1"/>
          </p:nvPr>
        </p:nvSpPr>
        <p:spPr/>
        <p:txBody>
          <a:bodyPr>
            <a:normAutofit fontScale="85000" lnSpcReduction="20000"/>
          </a:bodyPr>
          <a:lstStyle/>
          <a:p>
            <a:r>
              <a:rPr lang="el-GR" dirty="0"/>
              <a:t>Με τον όρο ακρίβεια αποδίδεται ο αγγλικός όρος </a:t>
            </a:r>
            <a:r>
              <a:rPr lang="el-GR" dirty="0" err="1"/>
              <a:t>accuracy</a:t>
            </a:r>
            <a:r>
              <a:rPr lang="el-GR" dirty="0"/>
              <a:t>. Η ακρίβεια δεν σχετίζεται με τον αριθμό των δεκαδικών ψηφίων με τον οποίο μπορεί να γίνει η μέτρηση, αλλά με το κατά πόσο το αποτέλεσμα που δίνει ο αισθητήρας πλησιάζει την φυσική πραγματικότητα, μέσα σε ένα λογικό εύρος τιμών. Η ακρίβεια δίνεται συνήθως ως ποσοστό επί του εύρους λειτουργίας του αισθητήρα. Αν, για παράδειγμα, ένας αισθητήρας πίεσης, περιοχής λειτουργίας 0-10 </a:t>
            </a:r>
            <a:r>
              <a:rPr lang="el-GR" dirty="0" err="1"/>
              <a:t>bar</a:t>
            </a:r>
            <a:r>
              <a:rPr lang="el-GR" dirty="0"/>
              <a:t> έχει ακρίβεια ±1.0% της πλήρους κλίμακας, τότε η μέγιστη αβεβαιότητα του αισθητήρα είναι ίση με 0,1 </a:t>
            </a:r>
            <a:r>
              <a:rPr lang="el-GR" dirty="0" err="1"/>
              <a:t>bar</a:t>
            </a:r>
            <a:r>
              <a:rPr lang="el-GR" dirty="0"/>
              <a:t>. Αυτό σημαίνει ότι όταν ο αισθητήρας δίνει ως αποτέλεσμα 1 </a:t>
            </a:r>
            <a:r>
              <a:rPr lang="el-GR" dirty="0" err="1"/>
              <a:t>bar</a:t>
            </a:r>
            <a:r>
              <a:rPr lang="el-GR" dirty="0"/>
              <a:t>, τότε η μέγιστη αναμενόμενη αβεβαιότητα είναι ίση με το 10% της τιμής αυτής. Για τον λόγο αυτό θα πρέπει το εύρος λειτουργίας των αισθητήρων να είναι όσο το δυνατόν εγγύτερα στο εύρος των μετρούμενων τιμών, ώστε να εξασφαλίζεται η μέγιστη δυνατή ακρίβεια των μετρήσεων. Αν δηλαδή έχουμε μία εφαρμογή στην οποία οι πιέσεις μεταβάλλονται στο διάστημα 0-1 </a:t>
            </a:r>
            <a:r>
              <a:rPr lang="el-GR" dirty="0" err="1"/>
              <a:t>bar</a:t>
            </a:r>
            <a:r>
              <a:rPr lang="el-GR" dirty="0"/>
              <a:t> είναι λάθος να επιλέξουμε αισθητήρα περιοχής λειτουργίας 0 -10 </a:t>
            </a:r>
            <a:r>
              <a:rPr lang="el-GR" dirty="0" err="1"/>
              <a:t>bar</a:t>
            </a:r>
            <a:r>
              <a:rPr lang="el-GR" dirty="0"/>
              <a:t>.</a:t>
            </a:r>
          </a:p>
          <a:p>
            <a:endParaRPr lang="en-US" dirty="0"/>
          </a:p>
        </p:txBody>
      </p:sp>
    </p:spTree>
    <p:extLst>
      <p:ext uri="{BB962C8B-B14F-4D97-AF65-F5344CB8AC3E}">
        <p14:creationId xmlns:p14="http://schemas.microsoft.com/office/powerpoint/2010/main" val="1495525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CF3AFE-CF28-4ED3-A444-8FA4A10BB6CD}"/>
              </a:ext>
            </a:extLst>
          </p:cNvPr>
          <p:cNvSpPr>
            <a:spLocks noGrp="1"/>
          </p:cNvSpPr>
          <p:nvPr>
            <p:ph type="title"/>
          </p:nvPr>
        </p:nvSpPr>
        <p:spPr/>
        <p:txBody>
          <a:bodyPr>
            <a:normAutofit/>
          </a:bodyPr>
          <a:lstStyle/>
          <a:p>
            <a:r>
              <a:rPr lang="el-GR" dirty="0"/>
              <a:t>Ακρίβεια (</a:t>
            </a:r>
            <a:r>
              <a:rPr lang="el-GR" dirty="0" err="1"/>
              <a:t>precision</a:t>
            </a:r>
            <a:r>
              <a:rPr lang="el-GR" dirty="0"/>
              <a:t>), </a:t>
            </a:r>
            <a:r>
              <a:rPr lang="el-GR" dirty="0" err="1"/>
              <a:t>Επαναληψιμότητα</a:t>
            </a:r>
            <a:r>
              <a:rPr lang="el-GR" dirty="0"/>
              <a:t>, </a:t>
            </a:r>
            <a:r>
              <a:rPr lang="el-GR" dirty="0" err="1"/>
              <a:t>Αναπαραγωγιμότητα</a:t>
            </a:r>
            <a:endParaRPr lang="en-US" dirty="0"/>
          </a:p>
        </p:txBody>
      </p:sp>
      <p:sp>
        <p:nvSpPr>
          <p:cNvPr id="3" name="Θέση περιεχομένου 2">
            <a:extLst>
              <a:ext uri="{FF2B5EF4-FFF2-40B4-BE49-F238E27FC236}">
                <a16:creationId xmlns:a16="http://schemas.microsoft.com/office/drawing/2014/main" id="{09DCF8C5-D2E8-4257-8CAD-FB22189364BD}"/>
              </a:ext>
            </a:extLst>
          </p:cNvPr>
          <p:cNvSpPr>
            <a:spLocks noGrp="1"/>
          </p:cNvSpPr>
          <p:nvPr>
            <p:ph idx="1"/>
          </p:nvPr>
        </p:nvSpPr>
        <p:spPr/>
        <p:txBody>
          <a:bodyPr>
            <a:normAutofit fontScale="92500" lnSpcReduction="20000"/>
          </a:bodyPr>
          <a:lstStyle/>
          <a:p>
            <a:r>
              <a:rPr lang="el-GR" dirty="0"/>
              <a:t>     Ο όρος ακρίβεια (</a:t>
            </a:r>
            <a:r>
              <a:rPr lang="el-GR" dirty="0" err="1"/>
              <a:t>precision</a:t>
            </a:r>
            <a:r>
              <a:rPr lang="el-GR" dirty="0"/>
              <a:t>) εκφράζει τον βαθμό ελευθερίας του αισθητήρα από τυχαία σφάλματα. Αν πάρουμε μεγάλο αριθμό μετρήσεων από έναν μεγάλης ακρίβειας αισθητήρα, τότε η μεταξύ τους διασπορά θα είναι μικρή. Η ακρίβεια συγχέεται συχνά με την πιστότητα. Η μεγάλη ακρίβεια δεν σημαίνει κατ' ανάγκην και μεγάλη πιστότητα. Ένας μεγάλης ακρίβειας αισθητήρας μπορεί να έχει κακή πιστότητα. Κακής πιστότητας μετρήσεις από έναν μεγάλης ακρίβειας αισθητήρα, σημαίνει ότι η μετρήσεις έχουν συστηματικό σφάλμα (</a:t>
            </a:r>
            <a:r>
              <a:rPr lang="el-GR" dirty="0" err="1"/>
              <a:t>bias</a:t>
            </a:r>
            <a:r>
              <a:rPr lang="el-GR" dirty="0"/>
              <a:t>), γεγονός το οποίο μπορεί να διορθωθεί με βαθμονόμηση (διακρίβωση) του αισθητήρα. Οι όροι </a:t>
            </a:r>
            <a:r>
              <a:rPr lang="el-GR" dirty="0" err="1"/>
              <a:t>επαναληψιμότητα</a:t>
            </a:r>
            <a:r>
              <a:rPr lang="el-GR" dirty="0"/>
              <a:t> και </a:t>
            </a:r>
            <a:r>
              <a:rPr lang="el-GR" dirty="0" err="1"/>
              <a:t>αναπαραγωγιμότητα</a:t>
            </a:r>
            <a:r>
              <a:rPr lang="el-GR" dirty="0"/>
              <a:t> είναι ταυτόσημοι, χρησιμοποιούνται όμως ο καθένας σε διαφορετικές περιπτώσεις. Και οι δύο αναφέρονται στο πόσο κοντά είναι τα αποτελέσματα ενός αισθητήρα που μετρά το ίδιο σταθερό μέγεθος, ή η μεν </a:t>
            </a:r>
            <a:r>
              <a:rPr lang="el-GR" dirty="0" err="1"/>
              <a:t>επανα-ληψιμότητα</a:t>
            </a:r>
            <a:r>
              <a:rPr lang="el-GR" dirty="0"/>
              <a:t> όταν οι συνθήκες μέτρησης είναι σταθερές, η δε </a:t>
            </a:r>
            <a:r>
              <a:rPr lang="el-GR" dirty="0" err="1"/>
              <a:t>αναπαραγωγιμότητα</a:t>
            </a:r>
            <a:r>
              <a:rPr lang="el-GR" dirty="0"/>
              <a:t>, όταν οι συνθήκες μέτρησης μεταβάλλονται.</a:t>
            </a:r>
          </a:p>
          <a:p>
            <a:endParaRPr lang="en-US" dirty="0"/>
          </a:p>
        </p:txBody>
      </p:sp>
    </p:spTree>
    <p:extLst>
      <p:ext uri="{BB962C8B-B14F-4D97-AF65-F5344CB8AC3E}">
        <p14:creationId xmlns:p14="http://schemas.microsoft.com/office/powerpoint/2010/main" val="2037786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47C868-A704-4292-9E09-A7C0EEEECB4C}"/>
              </a:ext>
            </a:extLst>
          </p:cNvPr>
          <p:cNvSpPr>
            <a:spLocks noGrp="1"/>
          </p:cNvSpPr>
          <p:nvPr>
            <p:ph type="title"/>
          </p:nvPr>
        </p:nvSpPr>
        <p:spPr/>
        <p:txBody>
          <a:bodyPr/>
          <a:lstStyle/>
          <a:p>
            <a:r>
              <a:rPr lang="el-GR" dirty="0"/>
              <a:t>Εύρος</a:t>
            </a:r>
            <a:endParaRPr lang="en-US" dirty="0"/>
          </a:p>
        </p:txBody>
      </p:sp>
      <p:sp>
        <p:nvSpPr>
          <p:cNvPr id="3" name="Θέση περιεχομένου 2">
            <a:extLst>
              <a:ext uri="{FF2B5EF4-FFF2-40B4-BE49-F238E27FC236}">
                <a16:creationId xmlns:a16="http://schemas.microsoft.com/office/drawing/2014/main" id="{E56FB247-4042-48D7-8688-449DB2499DA8}"/>
              </a:ext>
            </a:extLst>
          </p:cNvPr>
          <p:cNvSpPr>
            <a:spLocks noGrp="1"/>
          </p:cNvSpPr>
          <p:nvPr>
            <p:ph idx="1"/>
          </p:nvPr>
        </p:nvSpPr>
        <p:spPr/>
        <p:txBody>
          <a:bodyPr/>
          <a:lstStyle/>
          <a:p>
            <a:r>
              <a:rPr lang="el-GR" dirty="0"/>
              <a:t>    Με τον όρο εύρος αναφερόμαστε στην ελάχιστη και την μέγιστη τιμή του φυσικού μεγέθους που μπορεί να μετρήσει ένας αισθητήρας.</a:t>
            </a:r>
          </a:p>
          <a:p>
            <a:endParaRPr lang="el-GR" dirty="0"/>
          </a:p>
          <a:p>
            <a:endParaRPr lang="en-US" dirty="0"/>
          </a:p>
        </p:txBody>
      </p:sp>
    </p:spTree>
    <p:extLst>
      <p:ext uri="{BB962C8B-B14F-4D97-AF65-F5344CB8AC3E}">
        <p14:creationId xmlns:p14="http://schemas.microsoft.com/office/powerpoint/2010/main" val="1763796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987AC1-AE48-4C0C-85A0-0D45CC65AF43}"/>
              </a:ext>
            </a:extLst>
          </p:cNvPr>
          <p:cNvSpPr>
            <a:spLocks noGrp="1"/>
          </p:cNvSpPr>
          <p:nvPr>
            <p:ph type="title"/>
          </p:nvPr>
        </p:nvSpPr>
        <p:spPr/>
        <p:txBody>
          <a:bodyPr/>
          <a:lstStyle/>
          <a:p>
            <a:r>
              <a:rPr lang="el-GR" dirty="0"/>
              <a:t>Συστηματικό σφάλμα</a:t>
            </a:r>
            <a:endParaRPr lang="en-US" dirty="0"/>
          </a:p>
        </p:txBody>
      </p:sp>
      <p:sp>
        <p:nvSpPr>
          <p:cNvPr id="3" name="Θέση περιεχομένου 2">
            <a:extLst>
              <a:ext uri="{FF2B5EF4-FFF2-40B4-BE49-F238E27FC236}">
                <a16:creationId xmlns:a16="http://schemas.microsoft.com/office/drawing/2014/main" id="{7CF34189-D0C4-4620-A59F-4BD24711DCA4}"/>
              </a:ext>
            </a:extLst>
          </p:cNvPr>
          <p:cNvSpPr>
            <a:spLocks noGrp="1"/>
          </p:cNvSpPr>
          <p:nvPr>
            <p:ph idx="1"/>
          </p:nvPr>
        </p:nvSpPr>
        <p:spPr>
          <a:xfrm>
            <a:off x="838200" y="1825625"/>
            <a:ext cx="7974496" cy="4351339"/>
          </a:xfrm>
        </p:spPr>
        <p:txBody>
          <a:bodyPr>
            <a:normAutofit lnSpcReduction="10000"/>
          </a:bodyPr>
          <a:lstStyle/>
          <a:p>
            <a:r>
              <a:rPr lang="el-GR" dirty="0"/>
              <a:t>Συστηματικό σφάλμα (</a:t>
            </a:r>
            <a:r>
              <a:rPr lang="el-GR" dirty="0" err="1"/>
              <a:t>bias</a:t>
            </a:r>
            <a:r>
              <a:rPr lang="el-GR" dirty="0"/>
              <a:t>) είναι ένα σταθερό σφάλμα, το ίδιο για όλο το εύρος του αισθητήρα, το οποίο συνήθως μπορεί να μηδενιστεί μέσω βαθμονόμησης.                      </a:t>
            </a:r>
          </a:p>
          <a:p>
            <a:r>
              <a:rPr lang="el-GR" dirty="0"/>
              <a:t>Χαρακτηριστικό παράδειγμα συστηματικού σφάλματος εμφανίζεται στις οικιακές ζυγαριές, οι οποίες μπορεί να δείχνουν μη μηδενική ένδειξη, ακόμη και χωρίς φορτίο. Αυτή η μη μηδενική ένδειξη αποτελεί το συστηματικό σφάλμα το οποίο πρέπει να αφαιρέσουμε από την ένδειξη που παίρνουμε κατά τη μέτρηση ώστε να προκύψει η πραγματική τιμή.</a:t>
            </a:r>
          </a:p>
          <a:p>
            <a:endParaRPr lang="en-US" dirty="0"/>
          </a:p>
        </p:txBody>
      </p:sp>
      <p:pic>
        <p:nvPicPr>
          <p:cNvPr id="6" name="Εικόνα 5">
            <a:extLst>
              <a:ext uri="{FF2B5EF4-FFF2-40B4-BE49-F238E27FC236}">
                <a16:creationId xmlns:a16="http://schemas.microsoft.com/office/drawing/2014/main" id="{6298E598-3B42-4753-99E2-8E37575B4E29}"/>
              </a:ext>
            </a:extLst>
          </p:cNvPr>
          <p:cNvPicPr>
            <a:picLocks noChangeAspect="1"/>
          </p:cNvPicPr>
          <p:nvPr/>
        </p:nvPicPr>
        <p:blipFill>
          <a:blip r:embed="rId2"/>
          <a:stretch>
            <a:fillRect/>
          </a:stretch>
        </p:blipFill>
        <p:spPr>
          <a:xfrm>
            <a:off x="8784299" y="2455815"/>
            <a:ext cx="2737341" cy="2170364"/>
          </a:xfrm>
          <a:prstGeom prst="rect">
            <a:avLst/>
          </a:prstGeom>
        </p:spPr>
      </p:pic>
    </p:spTree>
    <p:extLst>
      <p:ext uri="{BB962C8B-B14F-4D97-AF65-F5344CB8AC3E}">
        <p14:creationId xmlns:p14="http://schemas.microsoft.com/office/powerpoint/2010/main" val="385139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77597D-4041-4636-9547-50C4E51F8C81}"/>
              </a:ext>
            </a:extLst>
          </p:cNvPr>
          <p:cNvSpPr>
            <a:spLocks noGrp="1"/>
          </p:cNvSpPr>
          <p:nvPr>
            <p:ph type="title"/>
          </p:nvPr>
        </p:nvSpPr>
        <p:spPr/>
        <p:txBody>
          <a:bodyPr>
            <a:normAutofit/>
          </a:bodyPr>
          <a:lstStyle/>
          <a:p>
            <a:r>
              <a:rPr lang="el-GR" dirty="0"/>
              <a:t>Γραμμική απόκριση</a:t>
            </a:r>
            <a:br>
              <a:rPr lang="el-GR" dirty="0"/>
            </a:br>
            <a:endParaRPr lang="en-US" dirty="0"/>
          </a:p>
        </p:txBody>
      </p:sp>
      <p:sp>
        <p:nvSpPr>
          <p:cNvPr id="3" name="Θέση περιεχομένου 2">
            <a:extLst>
              <a:ext uri="{FF2B5EF4-FFF2-40B4-BE49-F238E27FC236}">
                <a16:creationId xmlns:a16="http://schemas.microsoft.com/office/drawing/2014/main" id="{51BD8C11-90DC-4B7C-B7B9-4A6C8D6DB338}"/>
              </a:ext>
            </a:extLst>
          </p:cNvPr>
          <p:cNvSpPr>
            <a:spLocks noGrp="1"/>
          </p:cNvSpPr>
          <p:nvPr>
            <p:ph idx="1"/>
          </p:nvPr>
        </p:nvSpPr>
        <p:spPr/>
        <p:txBody>
          <a:bodyPr>
            <a:normAutofit/>
          </a:bodyPr>
          <a:lstStyle/>
          <a:p>
            <a:r>
              <a:rPr lang="el-GR" dirty="0"/>
              <a:t>Είναι γενικά επιθυμητό η απόκριση ενός αισθητήρα να μεταβάλλεται γραμμικά με το μετρούμενο μέγεθος. Τα σημεία του προηγούμενου Σχήματος απεικονίζουν την σχέση μεταξύ σήματος εισόδου (οριζόντιος άξονας) και εξόδου (κατακόρυφος άξονας) ενός αισθητήρα. Η γραμμή μεταξύ των σημείων χαράσσεται εφαρμόζοντας την μέθοδο των ελαχίστων τετραγώνων. Η μη γραμμικότητα εκφράζεται ως η μέγιστη απόκλιση μεταξύ των σημείων και της γραμμής. Η μη γραμμικότητα εκφράζεται συνήθως ως η απόκλιση του εύρους του αισθητήρα.</a:t>
            </a:r>
          </a:p>
          <a:p>
            <a:endParaRPr lang="en-US" dirty="0"/>
          </a:p>
        </p:txBody>
      </p:sp>
    </p:spTree>
    <p:extLst>
      <p:ext uri="{BB962C8B-B14F-4D97-AF65-F5344CB8AC3E}">
        <p14:creationId xmlns:p14="http://schemas.microsoft.com/office/powerpoint/2010/main" val="241673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C52642-A580-4248-BF06-A61BC7889249}"/>
              </a:ext>
            </a:extLst>
          </p:cNvPr>
          <p:cNvSpPr>
            <a:spLocks noGrp="1"/>
          </p:cNvSpPr>
          <p:nvPr>
            <p:ph type="title"/>
          </p:nvPr>
        </p:nvSpPr>
        <p:spPr/>
        <p:txBody>
          <a:bodyPr/>
          <a:lstStyle/>
          <a:p>
            <a:r>
              <a:rPr lang="el-GR" dirty="0"/>
              <a:t>Ευαισθησία στη μέτρηση</a:t>
            </a:r>
            <a:endParaRPr lang="en-US" dirty="0"/>
          </a:p>
        </p:txBody>
      </p:sp>
      <p:sp>
        <p:nvSpPr>
          <p:cNvPr id="3" name="Θέση περιεχομένου 2">
            <a:extLst>
              <a:ext uri="{FF2B5EF4-FFF2-40B4-BE49-F238E27FC236}">
                <a16:creationId xmlns:a16="http://schemas.microsoft.com/office/drawing/2014/main" id="{6201D931-B8D3-4581-A49D-47C65836ACB0}"/>
              </a:ext>
            </a:extLst>
          </p:cNvPr>
          <p:cNvSpPr>
            <a:spLocks noGrp="1"/>
          </p:cNvSpPr>
          <p:nvPr>
            <p:ph idx="1"/>
          </p:nvPr>
        </p:nvSpPr>
        <p:spPr/>
        <p:txBody>
          <a:bodyPr/>
          <a:lstStyle/>
          <a:p>
            <a:pPr lvl="0"/>
            <a:r>
              <a:rPr lang="el-GR" dirty="0"/>
              <a:t>Πρόκειται για το λόγο της μεταβολής στην ένδειξη του αισθητήρα, προς τη μεταβολή του φυσικού μεγέθους που την προκάλεσε. Από τον ορισμό αυτό προκύπτει ότι η ευαισθησία ισούται με την κλίση της γραφικής παράστασης του προηγούμενου Σχήματος.</a:t>
            </a:r>
            <a:endParaRPr lang="en-US" dirty="0"/>
          </a:p>
        </p:txBody>
      </p:sp>
    </p:spTree>
    <p:extLst>
      <p:ext uri="{BB962C8B-B14F-4D97-AF65-F5344CB8AC3E}">
        <p14:creationId xmlns:p14="http://schemas.microsoft.com/office/powerpoint/2010/main" val="510247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DB12A6-1FC1-4469-86A0-8E67F62EDB01}"/>
              </a:ext>
            </a:extLst>
          </p:cNvPr>
          <p:cNvSpPr>
            <a:spLocks noGrp="1"/>
          </p:cNvSpPr>
          <p:nvPr>
            <p:ph type="title"/>
          </p:nvPr>
        </p:nvSpPr>
        <p:spPr/>
        <p:txBody>
          <a:bodyPr/>
          <a:lstStyle/>
          <a:p>
            <a:r>
              <a:rPr lang="el-GR" dirty="0"/>
              <a:t>Ευαισθησία στη διαταραχή</a:t>
            </a:r>
            <a:endParaRPr lang="en-US" dirty="0"/>
          </a:p>
        </p:txBody>
      </p:sp>
      <p:sp>
        <p:nvSpPr>
          <p:cNvPr id="3" name="Θέση περιεχομένου 2">
            <a:extLst>
              <a:ext uri="{FF2B5EF4-FFF2-40B4-BE49-F238E27FC236}">
                <a16:creationId xmlns:a16="http://schemas.microsoft.com/office/drawing/2014/main" id="{8BB83296-A065-477D-ACE6-AE14D987080B}"/>
              </a:ext>
            </a:extLst>
          </p:cNvPr>
          <p:cNvSpPr>
            <a:spLocks noGrp="1"/>
          </p:cNvSpPr>
          <p:nvPr>
            <p:ph idx="1"/>
          </p:nvPr>
        </p:nvSpPr>
        <p:spPr/>
        <p:txBody>
          <a:bodyPr>
            <a:normAutofit fontScale="62500" lnSpcReduction="20000"/>
          </a:bodyPr>
          <a:lstStyle/>
          <a:p>
            <a:r>
              <a:rPr lang="el-GR" dirty="0"/>
              <a:t> Η βαθμονόμηση και τα χαρακτηριστικά ενός αισθητήρα ισχύουν όταν αυτό λειτουργεί εντός συγκεκριμένου εύρους περιβαλλοντικών συνθηκών παραμέτρων όπως η θερμοκρασία, η πίεση, η σχετική υγρασία κ.λπ. Το εύρος καθορίζεται από τον κατασκευαστή του αισθητήρα.</a:t>
            </a:r>
            <a:endParaRPr lang="en-US" dirty="0"/>
          </a:p>
          <a:p>
            <a:r>
              <a:rPr lang="el-GR" dirty="0"/>
              <a:t>     Μεταβολή κάποιας από τις παραμέτρους αυτές ενδέχεται να μεταβάλλει κάποιο από τα στατικά χαρακτηριστικά του αισθητήρα. Η μεταβολή αυτή ορίζεται ως η ευαισθησία στη διαταραχή. Τα χαρακτηριστικά του αισθητήρα που μεταβάλλονται είναι κυρίως δύο και είναι γνωστά ως ολίσθηση του μηδενός (</a:t>
            </a:r>
            <a:r>
              <a:rPr lang="el-GR" dirty="0" err="1"/>
              <a:t>zero</a:t>
            </a:r>
            <a:r>
              <a:rPr lang="el-GR" dirty="0"/>
              <a:t> </a:t>
            </a:r>
            <a:r>
              <a:rPr lang="el-GR" dirty="0" err="1"/>
              <a:t>drift</a:t>
            </a:r>
            <a:r>
              <a:rPr lang="el-GR" dirty="0"/>
              <a:t>) και ολίσθηση ευαισθησίας (</a:t>
            </a:r>
            <a:r>
              <a:rPr lang="el-GR" dirty="0" err="1"/>
              <a:t>sensitivity</a:t>
            </a:r>
            <a:r>
              <a:rPr lang="el-GR" dirty="0"/>
              <a:t> </a:t>
            </a:r>
            <a:r>
              <a:rPr lang="el-GR" dirty="0" err="1"/>
              <a:t>drift</a:t>
            </a:r>
            <a:r>
              <a:rPr lang="el-GR" dirty="0"/>
              <a:t>).</a:t>
            </a:r>
            <a:endParaRPr lang="en-US" dirty="0"/>
          </a:p>
          <a:p>
            <a:r>
              <a:rPr lang="el-GR" dirty="0"/>
              <a:t>     Η ολίσθηση του μηδενός είναι το μη μηδενικό σήμα εξόδου του αισθητήρα όταν το σήμα εισόδου είναι μηδέν, λόγω μεταβολής των περιβαλλοντικών συνθηκών. Μετριέται συνήθως σε °</a:t>
            </a:r>
            <a:r>
              <a:rPr lang="en-US" dirty="0"/>
              <a:t>C</a:t>
            </a:r>
            <a:r>
              <a:rPr lang="el-GR" baseline="30000" dirty="0"/>
              <a:t>-1</a:t>
            </a:r>
            <a:r>
              <a:rPr lang="el-GR" dirty="0"/>
              <a:t> στην περίπτωση π.χ. βολτομέτρου το οποίο έχει επηρεαστεί από τη μεταβολή της θερμοκρασίας. Αν ένας αισθητήρας επηρεάζεται από περισσότερες της μιας περιβαλλοντικές παραμέτρους, τότε αυτός χαρακτηρίζεται από αντίστοιχες σε αριθμό ολισθήσεις του μηδενός, μία για κάθε που επηρεάζει τον αισθητήρα παραμέτρου. Το ακόλουθο Σχήμα (α) παρουσιάζει τη χαρακτηριστική ολίσθηση του μηδενός σε αισθητήρα πίεσης. Η ολίσθηση ευαισθησίας ορίζεται ως το ποσό μεταβολής της ευαισθησίας ενός αισθη­τήρα λόγω μεταβολής των περιβαλλοντικών συνθηκών. Εκφράζεται μέσω συντελεστών ολίσθησης ευαισθησίας, οι οποίοι εκφράζουν το μέγεθος της ολίσθησης ανά μονάδα μετα­βολής της περιβαλλοντικής παραμέτρου που την προκάλεσε. Το Σχήμα (</a:t>
            </a:r>
            <a:r>
              <a:rPr lang="en-US" dirty="0"/>
              <a:t>b</a:t>
            </a:r>
            <a:r>
              <a:rPr lang="el-GR" dirty="0"/>
              <a:t>) δείχνει την επίδραση της η ολίσθησης ευαισθησίας στα χαρακτηριστικά εξόδου ενός αισθητήρα. Η συν­δυασμένη επίδραση των ολισθήσεων μηδενός και ευαισθησίας στα χαρακτηριστικά εξόδου του αισθητήρα απεικονίζεται στο Σχήμα (</a:t>
            </a:r>
            <a:r>
              <a:rPr lang="en-US" dirty="0"/>
              <a:t>c</a:t>
            </a:r>
            <a:r>
              <a:rPr lang="el-GR" dirty="0"/>
              <a:t>).</a:t>
            </a:r>
            <a:endParaRPr lang="en-US" dirty="0"/>
          </a:p>
          <a:p>
            <a:endParaRPr lang="en-US" dirty="0"/>
          </a:p>
        </p:txBody>
      </p:sp>
    </p:spTree>
    <p:extLst>
      <p:ext uri="{BB962C8B-B14F-4D97-AF65-F5344CB8AC3E}">
        <p14:creationId xmlns:p14="http://schemas.microsoft.com/office/powerpoint/2010/main" val="1510410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EAE572-B191-45FF-8223-1F70CF2E4C4F}"/>
              </a:ext>
            </a:extLst>
          </p:cNvPr>
          <p:cNvSpPr>
            <a:spLocks noGrp="1"/>
          </p:cNvSpPr>
          <p:nvPr>
            <p:ph type="title"/>
          </p:nvPr>
        </p:nvSpPr>
        <p:spPr/>
        <p:txBody>
          <a:bodyPr/>
          <a:lstStyle/>
          <a:p>
            <a:r>
              <a:rPr lang="el-GR" dirty="0"/>
              <a:t>Ευαισθησία στη διαταραχή</a:t>
            </a:r>
            <a:endParaRPr lang="en-US" dirty="0"/>
          </a:p>
        </p:txBody>
      </p:sp>
      <p:pic>
        <p:nvPicPr>
          <p:cNvPr id="4" name="Θέση περιεχομένου 3">
            <a:extLst>
              <a:ext uri="{FF2B5EF4-FFF2-40B4-BE49-F238E27FC236}">
                <a16:creationId xmlns:a16="http://schemas.microsoft.com/office/drawing/2014/main" id="{C09F4489-825E-4AF6-A200-4FE1B6EDA2CE}"/>
              </a:ext>
            </a:extLst>
          </p:cNvPr>
          <p:cNvPicPr>
            <a:picLocks noGrp="1" noChangeAspect="1"/>
          </p:cNvPicPr>
          <p:nvPr>
            <p:ph idx="1"/>
          </p:nvPr>
        </p:nvPicPr>
        <p:blipFill>
          <a:blip r:embed="rId2"/>
          <a:stretch>
            <a:fillRect/>
          </a:stretch>
        </p:blipFill>
        <p:spPr>
          <a:xfrm>
            <a:off x="3562175" y="1825625"/>
            <a:ext cx="5067651" cy="4351339"/>
          </a:xfrm>
          <a:prstGeom prst="rect">
            <a:avLst/>
          </a:prstGeom>
        </p:spPr>
      </p:pic>
    </p:spTree>
    <p:extLst>
      <p:ext uri="{BB962C8B-B14F-4D97-AF65-F5344CB8AC3E}">
        <p14:creationId xmlns:p14="http://schemas.microsoft.com/office/powerpoint/2010/main" val="2600688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CE71F3-D2ED-43F5-9131-FCEE1E3094CB}"/>
              </a:ext>
            </a:extLst>
          </p:cNvPr>
          <p:cNvSpPr>
            <a:spLocks noGrp="1"/>
          </p:cNvSpPr>
          <p:nvPr>
            <p:ph type="title"/>
          </p:nvPr>
        </p:nvSpPr>
        <p:spPr/>
        <p:txBody>
          <a:bodyPr/>
          <a:lstStyle/>
          <a:p>
            <a:r>
              <a:rPr lang="el-GR" dirty="0"/>
              <a:t>Υστέρηση</a:t>
            </a:r>
            <a:endParaRPr lang="en-US" dirty="0"/>
          </a:p>
        </p:txBody>
      </p:sp>
      <p:sp>
        <p:nvSpPr>
          <p:cNvPr id="3" name="Θέση περιεχομένου 2">
            <a:extLst>
              <a:ext uri="{FF2B5EF4-FFF2-40B4-BE49-F238E27FC236}">
                <a16:creationId xmlns:a16="http://schemas.microsoft.com/office/drawing/2014/main" id="{D98795AB-898A-448B-BDCF-769AB8F28424}"/>
              </a:ext>
            </a:extLst>
          </p:cNvPr>
          <p:cNvSpPr>
            <a:spLocks noGrp="1"/>
          </p:cNvSpPr>
          <p:nvPr>
            <p:ph idx="1"/>
          </p:nvPr>
        </p:nvSpPr>
        <p:spPr>
          <a:xfrm>
            <a:off x="145775" y="1577010"/>
            <a:ext cx="6970643" cy="5280991"/>
          </a:xfrm>
        </p:spPr>
        <p:txBody>
          <a:bodyPr>
            <a:normAutofit lnSpcReduction="10000"/>
          </a:bodyPr>
          <a:lstStyle/>
          <a:p>
            <a:r>
              <a:rPr lang="el-GR" dirty="0"/>
              <a:t>Στο ακόλουθο Σχήμα φαίνεται το σήμα εξόδου ενός αισθητήρα ο οποίος παρουσιάζει υστέρηση. Αν η τιμή του σήματος εισόδου μεταβάλλεται σταθερά, ξεκινώντας από αρνητικές τιμές, το σήμα εξόδου περιγράφεται από την καμπύλη Α. Αν κατόπιν το σήμα εξόδου μειώνεται σταδιακά, τότε το σήμα εξόδου περιγράφεται από την καμπύλη Β. Η μη ταύτιση των δύο καμπύλων «φορτίσεως - </a:t>
            </a:r>
            <a:r>
              <a:rPr lang="el-GR" dirty="0" err="1"/>
              <a:t>εκφορτίσεως</a:t>
            </a:r>
            <a:r>
              <a:rPr lang="el-GR" dirty="0"/>
              <a:t>» είναι γνωστή ως υστέρηση. Η υστέρηση εκφράζεται μέσω της μέγιστης υστέρησης εισόδου και της μέγιστης υστέρησης εξόδου, οι οποίες ορίζονται όπως φαίνεται στο Σχήμα.</a:t>
            </a:r>
          </a:p>
          <a:p>
            <a:endParaRPr lang="el-GR" dirty="0"/>
          </a:p>
          <a:p>
            <a:endParaRPr lang="en-US" dirty="0"/>
          </a:p>
        </p:txBody>
      </p:sp>
      <p:pic>
        <p:nvPicPr>
          <p:cNvPr id="4" name="Εικόνα 3">
            <a:extLst>
              <a:ext uri="{FF2B5EF4-FFF2-40B4-BE49-F238E27FC236}">
                <a16:creationId xmlns:a16="http://schemas.microsoft.com/office/drawing/2014/main" id="{07A084F2-166A-407C-94C9-F92EEC0BA753}"/>
              </a:ext>
            </a:extLst>
          </p:cNvPr>
          <p:cNvPicPr>
            <a:picLocks noChangeAspect="1"/>
          </p:cNvPicPr>
          <p:nvPr/>
        </p:nvPicPr>
        <p:blipFill>
          <a:blip r:embed="rId2"/>
          <a:stretch>
            <a:fillRect/>
          </a:stretch>
        </p:blipFill>
        <p:spPr>
          <a:xfrm>
            <a:off x="7015124" y="1231073"/>
            <a:ext cx="5176877" cy="5382127"/>
          </a:xfrm>
          <a:prstGeom prst="rect">
            <a:avLst/>
          </a:prstGeom>
        </p:spPr>
      </p:pic>
    </p:spTree>
    <p:extLst>
      <p:ext uri="{BB962C8B-B14F-4D97-AF65-F5344CB8AC3E}">
        <p14:creationId xmlns:p14="http://schemas.microsoft.com/office/powerpoint/2010/main" val="480212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4F1201-DEC2-4414-856D-329D70B529D5}"/>
              </a:ext>
            </a:extLst>
          </p:cNvPr>
          <p:cNvSpPr>
            <a:spLocks noGrp="1"/>
          </p:cNvSpPr>
          <p:nvPr>
            <p:ph type="title"/>
          </p:nvPr>
        </p:nvSpPr>
        <p:spPr/>
        <p:txBody>
          <a:bodyPr/>
          <a:lstStyle/>
          <a:p>
            <a:r>
              <a:rPr lang="el-GR" dirty="0"/>
              <a:t>Νεκρό εύρος</a:t>
            </a:r>
            <a:endParaRPr lang="en-US" dirty="0"/>
          </a:p>
        </p:txBody>
      </p:sp>
      <p:pic>
        <p:nvPicPr>
          <p:cNvPr id="4" name="Picture 32">
            <a:extLst>
              <a:ext uri="{FF2B5EF4-FFF2-40B4-BE49-F238E27FC236}">
                <a16:creationId xmlns:a16="http://schemas.microsoft.com/office/drawing/2014/main" id="{C6D16863-660E-4E7D-926E-287CF996D72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66259" y="1974574"/>
            <a:ext cx="4481184" cy="3639359"/>
          </a:xfrm>
          <a:prstGeom prst="rect">
            <a:avLst/>
          </a:prstGeom>
          <a:noFill/>
          <a:ln>
            <a:noFill/>
          </a:ln>
        </p:spPr>
      </p:pic>
      <p:sp>
        <p:nvSpPr>
          <p:cNvPr id="5" name="TextBox 4">
            <a:extLst>
              <a:ext uri="{FF2B5EF4-FFF2-40B4-BE49-F238E27FC236}">
                <a16:creationId xmlns:a16="http://schemas.microsoft.com/office/drawing/2014/main" id="{5DCC7653-42CD-4511-AB59-2A182EC9CC73}"/>
              </a:ext>
            </a:extLst>
          </p:cNvPr>
          <p:cNvSpPr txBox="1"/>
          <p:nvPr/>
        </p:nvSpPr>
        <p:spPr>
          <a:xfrm>
            <a:off x="344558" y="2441665"/>
            <a:ext cx="7021703" cy="2031325"/>
          </a:xfrm>
          <a:prstGeom prst="rect">
            <a:avLst/>
          </a:prstGeom>
          <a:noFill/>
        </p:spPr>
        <p:txBody>
          <a:bodyPr wrap="square" rtlCol="0">
            <a:spAutoFit/>
          </a:bodyPr>
          <a:lstStyle/>
          <a:p>
            <a:r>
              <a:rPr lang="el-GR" dirty="0"/>
              <a:t>Ως νεκρό εύρος (</a:t>
            </a:r>
            <a:r>
              <a:rPr lang="en-US" dirty="0"/>
              <a:t>dead space</a:t>
            </a:r>
            <a:r>
              <a:rPr lang="el-GR" dirty="0"/>
              <a:t>) ορίζεται το εύρος του σήματος εισόδου, για το οποίο το σήμα εξόδου είναι μηδενικό, όπως φαίνεται και στο Σχήμα. Όπως βλέπουμε και στο σχήμα, κάθε αισθητήρας ο οποίος εμφανίζει υστέρηση εμφανίζει και νεκρό εύρος. Παρ' όλα αυτά ακόμη και αισθητήρες οι οποίοι δεν εμφανίζουν σημαντική υστέρηση, μπορεί να εμφανίζουν νεκρό εύρος.</a:t>
            </a:r>
            <a:endParaRPr lang="en-US" dirty="0"/>
          </a:p>
          <a:p>
            <a:endParaRPr lang="en-US" dirty="0"/>
          </a:p>
        </p:txBody>
      </p:sp>
    </p:spTree>
    <p:extLst>
      <p:ext uri="{BB962C8B-B14F-4D97-AF65-F5344CB8AC3E}">
        <p14:creationId xmlns:p14="http://schemas.microsoft.com/office/powerpoint/2010/main" val="16826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AF5EF2-217F-4B0E-B91D-FD8D8F609933}"/>
              </a:ext>
            </a:extLst>
          </p:cNvPr>
          <p:cNvSpPr>
            <a:spLocks noGrp="1"/>
          </p:cNvSpPr>
          <p:nvPr>
            <p:ph type="title"/>
          </p:nvPr>
        </p:nvSpPr>
        <p:spPr/>
        <p:txBody>
          <a:bodyPr/>
          <a:lstStyle/>
          <a:p>
            <a:r>
              <a:rPr lang="el-GR" dirty="0"/>
              <a:t>Αισθητήρες Προσέγγισης</a:t>
            </a:r>
            <a:endParaRPr lang="en-US" dirty="0"/>
          </a:p>
        </p:txBody>
      </p:sp>
      <p:sp>
        <p:nvSpPr>
          <p:cNvPr id="3" name="Θέση περιεχομένου 2">
            <a:extLst>
              <a:ext uri="{FF2B5EF4-FFF2-40B4-BE49-F238E27FC236}">
                <a16:creationId xmlns:a16="http://schemas.microsoft.com/office/drawing/2014/main" id="{FA400798-881A-4C85-8EBE-B15587173113}"/>
              </a:ext>
            </a:extLst>
          </p:cNvPr>
          <p:cNvSpPr>
            <a:spLocks noGrp="1"/>
          </p:cNvSpPr>
          <p:nvPr>
            <p:ph idx="1"/>
          </p:nvPr>
        </p:nvSpPr>
        <p:spPr/>
        <p:txBody>
          <a:bodyPr>
            <a:normAutofit lnSpcReduction="10000"/>
          </a:bodyPr>
          <a:lstStyle/>
          <a:p>
            <a:pPr marL="0" indent="0">
              <a:buNone/>
            </a:pPr>
            <a:r>
              <a:rPr lang="el-GR" dirty="0"/>
              <a:t>Υπάρχουν διάφορα είδη αισθητήρων προσέγγισης τα οποία είναι τα εξής:</a:t>
            </a:r>
          </a:p>
          <a:p>
            <a:r>
              <a:rPr lang="el-GR" dirty="0"/>
              <a:t>αισθητήρες με Μεταβολή Αυτεπαγωγής</a:t>
            </a:r>
          </a:p>
          <a:p>
            <a:r>
              <a:rPr lang="el-GR" dirty="0"/>
              <a:t>αισθητήρες με Μεταβολή Χωρητικότητας Πυκνωτή</a:t>
            </a:r>
          </a:p>
          <a:p>
            <a:r>
              <a:rPr lang="el-GR" dirty="0"/>
              <a:t>αισθητήρες με </a:t>
            </a:r>
            <a:r>
              <a:rPr lang="el-GR" dirty="0" err="1"/>
              <a:t>Πιεζομετρικό</a:t>
            </a:r>
            <a:r>
              <a:rPr lang="el-GR" dirty="0"/>
              <a:t> Φαινόμενο</a:t>
            </a:r>
          </a:p>
          <a:p>
            <a:r>
              <a:rPr lang="el-GR" dirty="0"/>
              <a:t>αισθητήρες με Μεταβολή Μαγνητικού Πεδίου</a:t>
            </a:r>
          </a:p>
          <a:p>
            <a:r>
              <a:rPr lang="el-GR" dirty="0"/>
              <a:t>αισθητήρες με Μεταβολή Ποτενσιόμετρου</a:t>
            </a:r>
          </a:p>
          <a:p>
            <a:r>
              <a:rPr lang="el-GR" dirty="0"/>
              <a:t>αισθητήρες με Οπτικό Φαινόμενο</a:t>
            </a:r>
          </a:p>
          <a:p>
            <a:r>
              <a:rPr lang="el-GR" dirty="0"/>
              <a:t>Κωδικοποιητές Θέσης (</a:t>
            </a:r>
            <a:r>
              <a:rPr lang="el-GR" dirty="0" err="1"/>
              <a:t>Encoder</a:t>
            </a:r>
            <a:r>
              <a:rPr lang="el-GR" dirty="0"/>
              <a:t>)</a:t>
            </a:r>
            <a:endParaRPr lang="en-US" dirty="0"/>
          </a:p>
        </p:txBody>
      </p:sp>
    </p:spTree>
    <p:extLst>
      <p:ext uri="{BB962C8B-B14F-4D97-AF65-F5344CB8AC3E}">
        <p14:creationId xmlns:p14="http://schemas.microsoft.com/office/powerpoint/2010/main" val="560259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656E98-1A2D-4D1E-87FC-5B49B2A8C2EA}"/>
              </a:ext>
            </a:extLst>
          </p:cNvPr>
          <p:cNvSpPr>
            <a:spLocks noGrp="1"/>
          </p:cNvSpPr>
          <p:nvPr>
            <p:ph type="title"/>
          </p:nvPr>
        </p:nvSpPr>
        <p:spPr/>
        <p:txBody>
          <a:bodyPr>
            <a:normAutofit/>
          </a:bodyPr>
          <a:lstStyle/>
          <a:p>
            <a:r>
              <a:rPr lang="el-GR" dirty="0"/>
              <a:t>Κατώφλι και Διακριτική ικανότητα</a:t>
            </a:r>
            <a:br>
              <a:rPr lang="el-GR" dirty="0"/>
            </a:br>
            <a:endParaRPr lang="en-US" dirty="0"/>
          </a:p>
        </p:txBody>
      </p:sp>
      <p:sp>
        <p:nvSpPr>
          <p:cNvPr id="3" name="Θέση περιεχομένου 2">
            <a:extLst>
              <a:ext uri="{FF2B5EF4-FFF2-40B4-BE49-F238E27FC236}">
                <a16:creationId xmlns:a16="http://schemas.microsoft.com/office/drawing/2014/main" id="{538BE2B4-C48B-4B4C-A556-B5FFF20B83C7}"/>
              </a:ext>
            </a:extLst>
          </p:cNvPr>
          <p:cNvSpPr>
            <a:spLocks noGrp="1"/>
          </p:cNvSpPr>
          <p:nvPr>
            <p:ph idx="1"/>
          </p:nvPr>
        </p:nvSpPr>
        <p:spPr/>
        <p:txBody>
          <a:bodyPr>
            <a:normAutofit fontScale="92500" lnSpcReduction="20000"/>
          </a:bodyPr>
          <a:lstStyle/>
          <a:p>
            <a:pPr marL="0" indent="0">
              <a:buNone/>
            </a:pPr>
            <a:r>
              <a:rPr lang="el-GR" dirty="0"/>
              <a:t>Κατώφλι</a:t>
            </a:r>
          </a:p>
          <a:p>
            <a:r>
              <a:rPr lang="el-GR" dirty="0"/>
              <a:t>Αν το σήμα εισόδου ενός αισθητήρα αυξάνεται σταδιακά ξεκινώντας από μηδενική τιμή, αυτό "θα πρέπει να λάβει μία ορισμένη - μη μηδενική- τιμή πριν ο αισθητήρας δώσει κάποιο μη μηδενικό σήμα εξόδου. Αυτή η ελάχιστη τιμή του σήματος εισόδου, ονομάζεται κατώφλι του αισθητήρα. Το κατώφλι άλλοτε δίνεται ως απόλυτη τιμή και άλλοτε ως ποσοστό του εύρους εξόδου του αισθητήρα.</a:t>
            </a:r>
          </a:p>
          <a:p>
            <a:endParaRPr lang="el-GR" dirty="0"/>
          </a:p>
          <a:p>
            <a:pPr marL="0" indent="0">
              <a:buNone/>
            </a:pPr>
            <a:r>
              <a:rPr lang="el-GR" dirty="0"/>
              <a:t>Διακριτική ικανότητα</a:t>
            </a:r>
          </a:p>
          <a:p>
            <a:r>
              <a:rPr lang="el-GR" dirty="0"/>
              <a:t>Ως διακριτική ικανότητα ενός αισθητήρα ορίζεται η απαιτούμενη ελάχιστη μεταβολή του σήματος εισόδου, ώστε να προκληθεί μεταβολή στο σήμα εξόδου του αισθητήρα.</a:t>
            </a:r>
          </a:p>
          <a:p>
            <a:endParaRPr lang="el-GR" dirty="0"/>
          </a:p>
          <a:p>
            <a:endParaRPr lang="en-US" dirty="0"/>
          </a:p>
        </p:txBody>
      </p:sp>
    </p:spTree>
    <p:extLst>
      <p:ext uri="{BB962C8B-B14F-4D97-AF65-F5344CB8AC3E}">
        <p14:creationId xmlns:p14="http://schemas.microsoft.com/office/powerpoint/2010/main" val="405215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A81EA5-7627-462A-B420-BFA9C1C4883F}"/>
              </a:ext>
            </a:extLst>
          </p:cNvPr>
          <p:cNvSpPr>
            <a:spLocks noGrp="1"/>
          </p:cNvSpPr>
          <p:nvPr>
            <p:ph type="title"/>
          </p:nvPr>
        </p:nvSpPr>
        <p:spPr/>
        <p:txBody>
          <a:bodyPr/>
          <a:lstStyle/>
          <a:p>
            <a:r>
              <a:rPr lang="en-US" dirty="0"/>
              <a:t>Sensor linearization and calibration</a:t>
            </a:r>
          </a:p>
        </p:txBody>
      </p:sp>
    </p:spTree>
    <p:extLst>
      <p:ext uri="{BB962C8B-B14F-4D97-AF65-F5344CB8AC3E}">
        <p14:creationId xmlns:p14="http://schemas.microsoft.com/office/powerpoint/2010/main" val="4024035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8202D7-6996-46A4-9EEA-9168B62D9FF9}"/>
              </a:ext>
            </a:extLst>
          </p:cNvPr>
          <p:cNvSpPr>
            <a:spLocks noGrp="1"/>
          </p:cNvSpPr>
          <p:nvPr>
            <p:ph type="title"/>
          </p:nvPr>
        </p:nvSpPr>
        <p:spPr/>
        <p:txBody>
          <a:bodyPr/>
          <a:lstStyle/>
          <a:p>
            <a:r>
              <a:rPr lang="en-US" dirty="0"/>
              <a:t>light dependent resistors (LDR)</a:t>
            </a:r>
          </a:p>
        </p:txBody>
      </p:sp>
      <p:sp>
        <p:nvSpPr>
          <p:cNvPr id="3" name="Θέση περιεχομένου 2">
            <a:extLst>
              <a:ext uri="{FF2B5EF4-FFF2-40B4-BE49-F238E27FC236}">
                <a16:creationId xmlns:a16="http://schemas.microsoft.com/office/drawing/2014/main" id="{1DAA5DA2-D115-4D88-8C52-CA5650C4A21E}"/>
              </a:ext>
            </a:extLst>
          </p:cNvPr>
          <p:cNvSpPr>
            <a:spLocks noGrp="1"/>
          </p:cNvSpPr>
          <p:nvPr>
            <p:ph idx="1"/>
          </p:nvPr>
        </p:nvSpPr>
        <p:spPr/>
        <p:txBody>
          <a:bodyPr>
            <a:normAutofit/>
          </a:bodyPr>
          <a:lstStyle/>
          <a:p>
            <a:pPr algn="just"/>
            <a:r>
              <a:rPr lang="en-US" sz="1800" dirty="0"/>
              <a:t>Photo resistors, also known as light dependent resistors (LDR), are light sensitive devices most often used to indicate the presence or absence of light, or to measure the light intensity. In the dark, their resistance is very high, sometimes up to 1MΩ, but when the LDR sensor is exposed to light, the resistance drops dramatically, even down to a few ohms, depending on the light intensity. LDRs have a sensitivity that varies with the wavelength of the light applied and are nonlinear devices. They are used in many applications but are sometimes made obsolete by other devices such as photodiodes and phototransistors. </a:t>
            </a:r>
          </a:p>
          <a:p>
            <a:pPr algn="just"/>
            <a:r>
              <a:rPr lang="en-US" sz="1800" dirty="0"/>
              <a:t>Based on the materials used, photo resistors can be divided into two types; intrinsic and extrinsic. Intrinsic photo resistors use undoped materials such as silicon or germanium. Photons that fall on the device excite electrons from the valence band to the conduction band, and the result of this process are more free electrons in the material, which can carry current, and therefore less resistance. Extrinsic photo resistors are made of materials doped with impurities, also called dopants. The dopants create a new energy band above the existing valence band, populated by electrons. These electrons need less energy to make the transition to the conduction band thanks to the smaller energy gap. The result is a device sensitive to different wavelengths of light. Regardless, both types will exhibit a decrease in resistance when illuminated. The higher the light intensity, the larger the resistance drop is. Therefore, the resistance of LDRs is an inverse, nonlinear function of light intensity.</a:t>
            </a:r>
          </a:p>
        </p:txBody>
      </p:sp>
      <p:pic>
        <p:nvPicPr>
          <p:cNvPr id="5" name="Εικόνα 4">
            <a:extLst>
              <a:ext uri="{FF2B5EF4-FFF2-40B4-BE49-F238E27FC236}">
                <a16:creationId xmlns:a16="http://schemas.microsoft.com/office/drawing/2014/main" id="{1DE87950-2E7D-47BD-A837-C908BE989816}"/>
              </a:ext>
            </a:extLst>
          </p:cNvPr>
          <p:cNvPicPr>
            <a:picLocks noChangeAspect="1"/>
          </p:cNvPicPr>
          <p:nvPr/>
        </p:nvPicPr>
        <p:blipFill>
          <a:blip r:embed="rId2"/>
          <a:stretch>
            <a:fillRect/>
          </a:stretch>
        </p:blipFill>
        <p:spPr>
          <a:xfrm>
            <a:off x="9390917" y="230188"/>
            <a:ext cx="1428750" cy="1428750"/>
          </a:xfrm>
          <a:prstGeom prst="rect">
            <a:avLst/>
          </a:prstGeom>
        </p:spPr>
      </p:pic>
    </p:spTree>
    <p:extLst>
      <p:ext uri="{BB962C8B-B14F-4D97-AF65-F5344CB8AC3E}">
        <p14:creationId xmlns:p14="http://schemas.microsoft.com/office/powerpoint/2010/main" val="3563501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solidFill>
                  <a:schemeClr val="tx1"/>
                </a:solidFill>
              </a:rPr>
              <a:t>Simple Reading (</a:t>
            </a:r>
            <a:r>
              <a:rPr lang="en-US" sz="2667" dirty="0" err="1"/>
              <a:t>DigitalWrite</a:t>
            </a:r>
            <a:r>
              <a:rPr lang="en-US" sz="2667" dirty="0"/>
              <a:t> </a:t>
            </a:r>
            <a:r>
              <a:rPr lang="en-US" sz="2133" dirty="0"/>
              <a:t>No Calibration</a:t>
            </a:r>
            <a:r>
              <a:rPr lang="en-US" dirty="0">
                <a:solidFill>
                  <a:schemeClr val="tx1"/>
                </a:solidFill>
              </a:rPr>
              <a:t>)</a:t>
            </a:r>
            <a:endParaRPr lang="el-GR" dirty="0">
              <a:solidFill>
                <a:schemeClr val="tx1"/>
              </a:solidFill>
            </a:endParaRPr>
          </a:p>
        </p:txBody>
      </p:sp>
      <p:pic>
        <p:nvPicPr>
          <p:cNvPr id="2053" name="Picture 5"/>
          <p:cNvPicPr>
            <a:picLocks noChangeAspect="1" noChangeArrowheads="1"/>
          </p:cNvPicPr>
          <p:nvPr/>
        </p:nvPicPr>
        <p:blipFill>
          <a:blip r:embed="rId2" cstate="print"/>
          <a:srcRect/>
          <a:stretch>
            <a:fillRect/>
          </a:stretch>
        </p:blipFill>
        <p:spPr bwMode="auto">
          <a:xfrm>
            <a:off x="547901" y="1700808"/>
            <a:ext cx="2571768" cy="3873021"/>
          </a:xfrm>
          <a:prstGeom prst="rect">
            <a:avLst/>
          </a:prstGeom>
          <a:noFill/>
          <a:ln w="9525">
            <a:noFill/>
            <a:miter lim="800000"/>
            <a:headEnd/>
            <a:tailEnd/>
          </a:ln>
          <a:effectLst/>
        </p:spPr>
      </p:pic>
      <p:pic>
        <p:nvPicPr>
          <p:cNvPr id="2054" name="Picture 6"/>
          <p:cNvPicPr>
            <a:picLocks noChangeAspect="1" noChangeArrowheads="1"/>
          </p:cNvPicPr>
          <p:nvPr/>
        </p:nvPicPr>
        <p:blipFill>
          <a:blip r:embed="rId3" cstate="print"/>
          <a:srcRect/>
          <a:stretch>
            <a:fillRect/>
          </a:stretch>
        </p:blipFill>
        <p:spPr bwMode="auto">
          <a:xfrm>
            <a:off x="8304245" y="1428737"/>
            <a:ext cx="2571768" cy="3847527"/>
          </a:xfrm>
          <a:prstGeom prst="rect">
            <a:avLst/>
          </a:prstGeom>
          <a:noFill/>
          <a:ln w="9525">
            <a:noFill/>
            <a:miter lim="800000"/>
            <a:headEnd/>
            <a:tailEnd/>
          </a:ln>
          <a:effectLst/>
        </p:spPr>
      </p:pic>
      <p:pic>
        <p:nvPicPr>
          <p:cNvPr id="2055" name="Picture 7"/>
          <p:cNvPicPr>
            <a:picLocks noChangeAspect="1" noChangeArrowheads="1"/>
          </p:cNvPicPr>
          <p:nvPr/>
        </p:nvPicPr>
        <p:blipFill>
          <a:blip r:embed="rId4" cstate="print"/>
          <a:srcRect b="13127"/>
          <a:stretch>
            <a:fillRect/>
          </a:stretch>
        </p:blipFill>
        <p:spPr bwMode="auto">
          <a:xfrm>
            <a:off x="3619483" y="2084851"/>
            <a:ext cx="4711700" cy="3333773"/>
          </a:xfrm>
          <a:prstGeom prst="rect">
            <a:avLst/>
          </a:prstGeom>
          <a:noFill/>
          <a:ln w="9525">
            <a:noFill/>
            <a:miter lim="800000"/>
            <a:headEnd/>
            <a:tailEnd/>
          </a:ln>
          <a:effectLst/>
        </p:spPr>
      </p:pic>
      <p:pic>
        <p:nvPicPr>
          <p:cNvPr id="2056" name="Picture 8"/>
          <p:cNvPicPr>
            <a:picLocks noChangeAspect="1" noChangeArrowheads="1"/>
          </p:cNvPicPr>
          <p:nvPr/>
        </p:nvPicPr>
        <p:blipFill>
          <a:blip r:embed="rId5" cstate="print"/>
          <a:srcRect/>
          <a:stretch>
            <a:fillRect/>
          </a:stretch>
        </p:blipFill>
        <p:spPr bwMode="auto">
          <a:xfrm>
            <a:off x="484155" y="5524515"/>
            <a:ext cx="3403600" cy="1104900"/>
          </a:xfrm>
          <a:prstGeom prst="rect">
            <a:avLst/>
          </a:prstGeom>
          <a:noFill/>
          <a:ln w="9525">
            <a:noFill/>
            <a:miter lim="800000"/>
            <a:headEnd/>
            <a:tailEnd/>
          </a:ln>
          <a:effectLst/>
        </p:spPr>
      </p:pic>
      <p:pic>
        <p:nvPicPr>
          <p:cNvPr id="2057" name="Picture 9"/>
          <p:cNvPicPr>
            <a:picLocks noChangeAspect="1" noChangeArrowheads="1"/>
          </p:cNvPicPr>
          <p:nvPr/>
        </p:nvPicPr>
        <p:blipFill>
          <a:blip r:embed="rId6" cstate="print"/>
          <a:srcRect/>
          <a:stretch>
            <a:fillRect/>
          </a:stretch>
        </p:blipFill>
        <p:spPr bwMode="auto">
          <a:xfrm>
            <a:off x="8400256" y="5253203"/>
            <a:ext cx="3225800" cy="965200"/>
          </a:xfrm>
          <a:prstGeom prst="rect">
            <a:avLst/>
          </a:prstGeom>
          <a:noFill/>
          <a:ln w="9525">
            <a:noFill/>
            <a:miter lim="800000"/>
            <a:headEnd/>
            <a:tailEnd/>
          </a:ln>
          <a:effectLst/>
        </p:spPr>
      </p:pic>
    </p:spTree>
    <p:extLst>
      <p:ext uri="{BB962C8B-B14F-4D97-AF65-F5344CB8AC3E}">
        <p14:creationId xmlns:p14="http://schemas.microsoft.com/office/powerpoint/2010/main" val="3658141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31371" y="68627"/>
            <a:ext cx="9956800" cy="1143000"/>
          </a:xfrm>
        </p:spPr>
        <p:txBody>
          <a:bodyPr/>
          <a:lstStyle/>
          <a:p>
            <a:r>
              <a:rPr lang="en-US" dirty="0"/>
              <a:t>Analog (Read, Write)</a:t>
            </a:r>
            <a:endParaRPr lang="el-GR" dirty="0"/>
          </a:p>
        </p:txBody>
      </p:sp>
      <p:pic>
        <p:nvPicPr>
          <p:cNvPr id="2054" name="Picture 6" descr="Image result for analowrite range"/>
          <p:cNvPicPr>
            <a:picLocks noChangeAspect="1" noChangeArrowheads="1"/>
          </p:cNvPicPr>
          <p:nvPr/>
        </p:nvPicPr>
        <p:blipFill>
          <a:blip r:embed="rId2" cstate="print"/>
          <a:srcRect/>
          <a:stretch>
            <a:fillRect/>
          </a:stretch>
        </p:blipFill>
        <p:spPr bwMode="auto">
          <a:xfrm>
            <a:off x="6888845" y="1333485"/>
            <a:ext cx="4679764" cy="1543608"/>
          </a:xfrm>
          <a:prstGeom prst="rect">
            <a:avLst/>
          </a:prstGeom>
        </p:spPr>
        <p:style>
          <a:lnRef idx="2">
            <a:schemeClr val="accent1"/>
          </a:lnRef>
          <a:fillRef idx="1">
            <a:schemeClr val="lt1"/>
          </a:fillRef>
          <a:effectRef idx="0">
            <a:schemeClr val="accent1"/>
          </a:effectRef>
          <a:fontRef idx="minor">
            <a:schemeClr val="dk1"/>
          </a:fontRef>
        </p:style>
      </p:pic>
      <p:pic>
        <p:nvPicPr>
          <p:cNvPr id="2064" name="Picture 16" descr="http://arduinotogo.com/wp-content/uploads/2017/02/ch6-loop-line2-map-annotated-01.png"/>
          <p:cNvPicPr>
            <a:picLocks noChangeArrowheads="1"/>
          </p:cNvPicPr>
          <p:nvPr/>
        </p:nvPicPr>
        <p:blipFill>
          <a:blip r:embed="rId3" cstate="print"/>
          <a:srcRect/>
          <a:stretch>
            <a:fillRect/>
          </a:stretch>
        </p:blipFill>
        <p:spPr bwMode="auto">
          <a:xfrm>
            <a:off x="476213" y="3143248"/>
            <a:ext cx="4973847" cy="1543608"/>
          </a:xfrm>
          <a:prstGeom prst="rect">
            <a:avLst/>
          </a:prstGeom>
        </p:spPr>
        <p:style>
          <a:lnRef idx="2">
            <a:schemeClr val="accent2"/>
          </a:lnRef>
          <a:fillRef idx="1">
            <a:schemeClr val="lt1"/>
          </a:fillRef>
          <a:effectRef idx="0">
            <a:schemeClr val="accent2"/>
          </a:effectRef>
          <a:fontRef idx="minor">
            <a:schemeClr val="dk1"/>
          </a:fontRef>
        </p:style>
      </p:pic>
      <p:pic>
        <p:nvPicPr>
          <p:cNvPr id="2062" name="Picture 14" descr="http://arduinotogo.com/wp-content/uploads/2017/02/ch6-map-ruler-01.png"/>
          <p:cNvPicPr>
            <a:picLocks noChangeAspect="1" noChangeArrowheads="1"/>
          </p:cNvPicPr>
          <p:nvPr/>
        </p:nvPicPr>
        <p:blipFill>
          <a:blip r:embed="rId4" cstate="print"/>
          <a:srcRect/>
          <a:stretch>
            <a:fillRect/>
          </a:stretch>
        </p:blipFill>
        <p:spPr bwMode="auto">
          <a:xfrm>
            <a:off x="6888845" y="3143248"/>
            <a:ext cx="4679764" cy="1543608"/>
          </a:xfrm>
          <a:prstGeom prst="rect">
            <a:avLst/>
          </a:prstGeom>
        </p:spPr>
        <p:style>
          <a:lnRef idx="2">
            <a:schemeClr val="accent2"/>
          </a:lnRef>
          <a:fillRef idx="1">
            <a:schemeClr val="lt1"/>
          </a:fillRef>
          <a:effectRef idx="0">
            <a:schemeClr val="accent2"/>
          </a:effectRef>
          <a:fontRef idx="minor">
            <a:schemeClr val="dk1"/>
          </a:fontRef>
        </p:style>
      </p:pic>
      <p:pic>
        <p:nvPicPr>
          <p:cNvPr id="2066" name="Picture 18" descr="http://arduinotogo.com/wp-content/uploads/2017/02/ch6-loop-line-3-01.png"/>
          <p:cNvPicPr>
            <a:picLocks noChangeArrowheads="1"/>
          </p:cNvPicPr>
          <p:nvPr/>
        </p:nvPicPr>
        <p:blipFill>
          <a:blip r:embed="rId5" cstate="print"/>
          <a:srcRect/>
          <a:stretch>
            <a:fillRect/>
          </a:stretch>
        </p:blipFill>
        <p:spPr bwMode="auto">
          <a:xfrm>
            <a:off x="476211" y="5034773"/>
            <a:ext cx="4973847" cy="1543608"/>
          </a:xfrm>
          <a:prstGeom prst="rect">
            <a:avLst/>
          </a:prstGeom>
        </p:spPr>
        <p:style>
          <a:lnRef idx="2">
            <a:schemeClr val="accent5"/>
          </a:lnRef>
          <a:fillRef idx="1">
            <a:schemeClr val="lt1"/>
          </a:fillRef>
          <a:effectRef idx="0">
            <a:schemeClr val="accent5"/>
          </a:effectRef>
          <a:fontRef idx="minor">
            <a:schemeClr val="dk1"/>
          </a:fontRef>
        </p:style>
      </p:pic>
      <p:pic>
        <p:nvPicPr>
          <p:cNvPr id="2058" name="Picture 10" descr="http://arduinotogo.com/wp-content/uploads/2017/02/ch6-sensorValue-loop-code-annotated-01.png"/>
          <p:cNvPicPr>
            <a:picLocks noChangeArrowheads="1"/>
          </p:cNvPicPr>
          <p:nvPr/>
        </p:nvPicPr>
        <p:blipFill>
          <a:blip r:embed="rId6" cstate="print"/>
          <a:srcRect/>
          <a:stretch>
            <a:fillRect/>
          </a:stretch>
        </p:blipFill>
        <p:spPr bwMode="auto">
          <a:xfrm>
            <a:off x="476213" y="1333485"/>
            <a:ext cx="4973847" cy="1543608"/>
          </a:xfrm>
          <a:prstGeom prst="rect">
            <a:avLst/>
          </a:prstGeom>
        </p:spPr>
        <p:style>
          <a:lnRef idx="2">
            <a:schemeClr val="accent1"/>
          </a:lnRef>
          <a:fillRef idx="1">
            <a:schemeClr val="lt1"/>
          </a:fillRef>
          <a:effectRef idx="0">
            <a:schemeClr val="accent1"/>
          </a:effectRef>
          <a:fontRef idx="minor">
            <a:schemeClr val="dk1"/>
          </a:fontRef>
        </p:style>
      </p:pic>
      <p:pic>
        <p:nvPicPr>
          <p:cNvPr id="2068" name="Picture 20" descr="http://arduinotogo.com/wp-content/uploads/2017/02/ch6-analogWrite-ruler-01.png"/>
          <p:cNvPicPr>
            <a:picLocks noChangeAspect="1" noChangeArrowheads="1"/>
          </p:cNvPicPr>
          <p:nvPr/>
        </p:nvPicPr>
        <p:blipFill>
          <a:blip r:embed="rId7" cstate="print"/>
          <a:srcRect/>
          <a:stretch>
            <a:fillRect/>
          </a:stretch>
        </p:blipFill>
        <p:spPr bwMode="auto">
          <a:xfrm>
            <a:off x="6864085" y="4965171"/>
            <a:ext cx="4667283" cy="1543608"/>
          </a:xfrm>
          <a:prstGeom prst="rect">
            <a:avLst/>
          </a:prstGeom>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4044046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4" descr="Image result for sensor symbol"/>
          <p:cNvSpPr>
            <a:spLocks noChangeAspect="1" noChangeArrowheads="1"/>
          </p:cNvSpPr>
          <p:nvPr/>
        </p:nvSpPr>
        <p:spPr bwMode="auto">
          <a:xfrm>
            <a:off x="198967" y="-144462"/>
            <a:ext cx="406400" cy="304801"/>
          </a:xfrm>
          <a:prstGeom prst="rect">
            <a:avLst/>
          </a:prstGeom>
          <a:noFill/>
          <a:ln w="9525">
            <a:noFill/>
            <a:miter lim="800000"/>
            <a:headEnd/>
            <a:tailEnd/>
          </a:ln>
        </p:spPr>
        <p:txBody>
          <a:bodyPr/>
          <a:lstStyle/>
          <a:p>
            <a:endParaRPr lang="el-GR" sz="2400"/>
          </a:p>
        </p:txBody>
      </p:sp>
      <p:sp>
        <p:nvSpPr>
          <p:cNvPr id="9219" name="AutoShape 6" descr="Image result for sensor symbol"/>
          <p:cNvSpPr>
            <a:spLocks noChangeAspect="1" noChangeArrowheads="1"/>
          </p:cNvSpPr>
          <p:nvPr/>
        </p:nvSpPr>
        <p:spPr bwMode="auto">
          <a:xfrm>
            <a:off x="198967" y="-144462"/>
            <a:ext cx="406400" cy="304801"/>
          </a:xfrm>
          <a:prstGeom prst="rect">
            <a:avLst/>
          </a:prstGeom>
          <a:noFill/>
          <a:ln w="9525">
            <a:noFill/>
            <a:miter lim="800000"/>
            <a:headEnd/>
            <a:tailEnd/>
          </a:ln>
        </p:spPr>
        <p:txBody>
          <a:bodyPr/>
          <a:lstStyle/>
          <a:p>
            <a:endParaRPr lang="el-GR" sz="2400"/>
          </a:p>
        </p:txBody>
      </p:sp>
      <p:sp>
        <p:nvSpPr>
          <p:cNvPr id="9220" name="AutoShape 8" descr="Image result for sensor symbol"/>
          <p:cNvSpPr>
            <a:spLocks noChangeAspect="1" noChangeArrowheads="1"/>
          </p:cNvSpPr>
          <p:nvPr/>
        </p:nvSpPr>
        <p:spPr bwMode="auto">
          <a:xfrm>
            <a:off x="198967" y="-144462"/>
            <a:ext cx="406400" cy="304801"/>
          </a:xfrm>
          <a:prstGeom prst="rect">
            <a:avLst/>
          </a:prstGeom>
          <a:noFill/>
          <a:ln w="9525">
            <a:noFill/>
            <a:miter lim="800000"/>
            <a:headEnd/>
            <a:tailEnd/>
          </a:ln>
        </p:spPr>
        <p:txBody>
          <a:bodyPr/>
          <a:lstStyle/>
          <a:p>
            <a:endParaRPr lang="el-GR" sz="2400"/>
          </a:p>
        </p:txBody>
      </p:sp>
      <p:sp>
        <p:nvSpPr>
          <p:cNvPr id="9221" name="AutoShape 10" descr="Image result for sensor symbol"/>
          <p:cNvSpPr>
            <a:spLocks noChangeAspect="1" noChangeArrowheads="1"/>
          </p:cNvSpPr>
          <p:nvPr/>
        </p:nvSpPr>
        <p:spPr bwMode="auto">
          <a:xfrm>
            <a:off x="198967" y="-144462"/>
            <a:ext cx="406400" cy="304801"/>
          </a:xfrm>
          <a:prstGeom prst="rect">
            <a:avLst/>
          </a:prstGeom>
          <a:noFill/>
          <a:ln w="9525">
            <a:noFill/>
            <a:miter lim="800000"/>
            <a:headEnd/>
            <a:tailEnd/>
          </a:ln>
        </p:spPr>
        <p:txBody>
          <a:bodyPr/>
          <a:lstStyle/>
          <a:p>
            <a:endParaRPr lang="el-GR" sz="2400"/>
          </a:p>
        </p:txBody>
      </p:sp>
      <p:sp>
        <p:nvSpPr>
          <p:cNvPr id="9222" name="AutoShape 12" descr="Image result for sensor symbol"/>
          <p:cNvSpPr>
            <a:spLocks noChangeAspect="1" noChangeArrowheads="1"/>
          </p:cNvSpPr>
          <p:nvPr/>
        </p:nvSpPr>
        <p:spPr bwMode="auto">
          <a:xfrm>
            <a:off x="198967" y="-144462"/>
            <a:ext cx="406400" cy="304801"/>
          </a:xfrm>
          <a:prstGeom prst="rect">
            <a:avLst/>
          </a:prstGeom>
          <a:noFill/>
          <a:ln w="9525">
            <a:noFill/>
            <a:miter lim="800000"/>
            <a:headEnd/>
            <a:tailEnd/>
          </a:ln>
        </p:spPr>
        <p:txBody>
          <a:bodyPr/>
          <a:lstStyle/>
          <a:p>
            <a:endParaRPr lang="el-GR" sz="2400"/>
          </a:p>
        </p:txBody>
      </p:sp>
      <p:sp>
        <p:nvSpPr>
          <p:cNvPr id="9223" name="AutoShape 14" descr="Image result for sensor symbol"/>
          <p:cNvSpPr>
            <a:spLocks noChangeAspect="1" noChangeArrowheads="1"/>
          </p:cNvSpPr>
          <p:nvPr/>
        </p:nvSpPr>
        <p:spPr bwMode="auto">
          <a:xfrm>
            <a:off x="198967" y="-144462"/>
            <a:ext cx="406400" cy="304801"/>
          </a:xfrm>
          <a:prstGeom prst="rect">
            <a:avLst/>
          </a:prstGeom>
          <a:noFill/>
          <a:ln w="9525">
            <a:noFill/>
            <a:miter lim="800000"/>
            <a:headEnd/>
            <a:tailEnd/>
          </a:ln>
        </p:spPr>
        <p:txBody>
          <a:bodyPr/>
          <a:lstStyle/>
          <a:p>
            <a:endParaRPr lang="el-GR" sz="2400"/>
          </a:p>
        </p:txBody>
      </p:sp>
      <p:sp>
        <p:nvSpPr>
          <p:cNvPr id="36" name="Title 1"/>
          <p:cNvSpPr>
            <a:spLocks noGrp="1"/>
          </p:cNvSpPr>
          <p:nvPr>
            <p:ph type="title"/>
          </p:nvPr>
        </p:nvSpPr>
        <p:spPr>
          <a:xfrm>
            <a:off x="-43" y="-24"/>
            <a:ext cx="11667107" cy="1143000"/>
          </a:xfrm>
        </p:spPr>
        <p:txBody>
          <a:bodyPr>
            <a:normAutofit/>
          </a:bodyPr>
          <a:lstStyle/>
          <a:p>
            <a:pPr>
              <a:defRPr/>
            </a:pPr>
            <a:r>
              <a:rPr lang="el-GR" sz="3733" dirty="0">
                <a:latin typeface="Book Antiqua" pitchFamily="18" charset="0"/>
              </a:rPr>
              <a:t>Γραμμικά Αισθητήρια (</a:t>
            </a:r>
            <a:r>
              <a:rPr lang="en-ID" sz="3733" dirty="0">
                <a:latin typeface="Book Antiqua" pitchFamily="18" charset="0"/>
              </a:rPr>
              <a:t>LDR</a:t>
            </a:r>
            <a:r>
              <a:rPr lang="el-GR" sz="3733" dirty="0">
                <a:latin typeface="Book Antiqua" pitchFamily="18" charset="0"/>
              </a:rPr>
              <a:t>)</a:t>
            </a:r>
          </a:p>
        </p:txBody>
      </p:sp>
      <p:pic>
        <p:nvPicPr>
          <p:cNvPr id="102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9350" y="1316765"/>
            <a:ext cx="6091201" cy="4416491"/>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91251" y="1316766"/>
            <a:ext cx="6000749" cy="3977561"/>
          </a:xfrm>
          <a:prstGeom prst="rect">
            <a:avLst/>
          </a:prstGeom>
          <a:noFill/>
          <a:ln w="9525">
            <a:noFill/>
            <a:miter lim="800000"/>
            <a:headEnd/>
            <a:tailEnd/>
          </a:ln>
          <a:effectLst/>
        </p:spPr>
      </p:pic>
      <p:sp>
        <p:nvSpPr>
          <p:cNvPr id="25" name="24 - Ορθογώνιο"/>
          <p:cNvSpPr/>
          <p:nvPr/>
        </p:nvSpPr>
        <p:spPr>
          <a:xfrm>
            <a:off x="239349" y="6379005"/>
            <a:ext cx="11761432" cy="379656"/>
          </a:xfrm>
          <a:prstGeom prst="rect">
            <a:avLst/>
          </a:prstGeom>
        </p:spPr>
        <p:txBody>
          <a:bodyPr wrap="square">
            <a:spAutoFit/>
          </a:bodyPr>
          <a:lstStyle/>
          <a:p>
            <a:r>
              <a:rPr lang="en-US" sz="1867" dirty="0">
                <a:solidFill>
                  <a:schemeClr val="accent2"/>
                </a:solidFill>
                <a:hlinkClick r:id="rId4"/>
              </a:rPr>
              <a:t>https://components101.com/sites/default/files/component_datasheet/LDR%20Datasheet.pdf</a:t>
            </a:r>
            <a:endParaRPr lang="el-GR" sz="1867" dirty="0">
              <a:solidFill>
                <a:schemeClr val="accent2"/>
              </a:solidFill>
            </a:endParaRPr>
          </a:p>
        </p:txBody>
      </p:sp>
      <p:pic>
        <p:nvPicPr>
          <p:cNvPr id="4098" name="Picture 2" descr="Image result for ldr"/>
          <p:cNvPicPr>
            <a:picLocks noChangeAspect="1" noChangeArrowheads="1"/>
          </p:cNvPicPr>
          <p:nvPr/>
        </p:nvPicPr>
        <p:blipFill>
          <a:blip r:embed="rId5" cstate="print">
            <a:clrChange>
              <a:clrFrom>
                <a:srgbClr val="FFFFFF"/>
              </a:clrFrom>
              <a:clrTo>
                <a:srgbClr val="FFFFFF">
                  <a:alpha val="0"/>
                </a:srgbClr>
              </a:clrTo>
            </a:clrChange>
          </a:blip>
          <a:srcRect l="4580" t="9160" r="15266"/>
          <a:stretch>
            <a:fillRect/>
          </a:stretch>
        </p:blipFill>
        <p:spPr bwMode="auto">
          <a:xfrm>
            <a:off x="10477531" y="4572008"/>
            <a:ext cx="1484768" cy="1682717"/>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68627"/>
            <a:ext cx="9956800" cy="1143000"/>
          </a:xfrm>
        </p:spPr>
        <p:txBody>
          <a:bodyPr/>
          <a:lstStyle/>
          <a:p>
            <a:r>
              <a:rPr lang="en-US" dirty="0"/>
              <a:t>Calibration, Why ? </a:t>
            </a:r>
            <a:endParaRPr lang="el-GR" dirty="0"/>
          </a:p>
        </p:txBody>
      </p:sp>
      <p:sp>
        <p:nvSpPr>
          <p:cNvPr id="3" name="2 - Θέση περιεχομένου"/>
          <p:cNvSpPr>
            <a:spLocks noGrp="1"/>
          </p:cNvSpPr>
          <p:nvPr>
            <p:ph sz="quarter" idx="1"/>
          </p:nvPr>
        </p:nvSpPr>
        <p:spPr>
          <a:xfrm>
            <a:off x="335360" y="1604798"/>
            <a:ext cx="3072341" cy="4886557"/>
          </a:xfrm>
        </p:spPr>
        <p:txBody>
          <a:bodyPr>
            <a:normAutofit fontScale="85000" lnSpcReduction="20000"/>
          </a:bodyPr>
          <a:lstStyle/>
          <a:p>
            <a:r>
              <a:rPr lang="el-GR" sz="2133" dirty="0"/>
              <a:t>Βαθμονομώντας ένα αισθητήρα τον προσαρμόζουμε στο περιβάλλον του.</a:t>
            </a:r>
            <a:endParaRPr lang="en-US" sz="2133" dirty="0"/>
          </a:p>
          <a:p>
            <a:r>
              <a:rPr lang="el-GR" sz="2133" dirty="0"/>
              <a:t>Παράδειγμα έναν αισθητήρα φωτός σε μια σκοτεινή σπηλιά ορυχείου που μετράει σε μια κλίμακα από το σκοτάδι έως το φως που παράγει ένας πλήρως φορτισμένος </a:t>
            </a:r>
            <a:r>
              <a:rPr lang="el-GR" sz="2133" dirty="0" err="1"/>
              <a:t>φακόςο</a:t>
            </a:r>
            <a:r>
              <a:rPr lang="el-GR" sz="2133" dirty="0"/>
              <a:t> οποίος μπορεί να μην είναι αρκετά φωτεινός ώστε να κάνει τον αισθητήρα να αλλάζει τάση σε μια περιοχή από 0 έως 5 βολτ - ίσως είναι περισσότερο από 0 έως 3 βολτ. Θέλω να βεβαιωθείτε ότι το πρόγραμμα μου γνωρίζει ότι η αλλαγή των 3 βολτ είναι πλήρως φωτεινή.</a:t>
            </a:r>
          </a:p>
        </p:txBody>
      </p:sp>
      <p:pic>
        <p:nvPicPr>
          <p:cNvPr id="2050" name="Picture 2" descr="https://programmingelectronics.com/wp-content/uploads/2012/10/18-Calibration.explain-mapping.jpg"/>
          <p:cNvPicPr>
            <a:picLocks noChangeAspect="1" noChangeArrowheads="1"/>
          </p:cNvPicPr>
          <p:nvPr/>
        </p:nvPicPr>
        <p:blipFill>
          <a:blip r:embed="rId2" cstate="print"/>
          <a:srcRect/>
          <a:stretch>
            <a:fillRect/>
          </a:stretch>
        </p:blipFill>
        <p:spPr bwMode="auto">
          <a:xfrm>
            <a:off x="3524232" y="1428736"/>
            <a:ext cx="6762797" cy="5072099"/>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35360" y="164637"/>
            <a:ext cx="9956800" cy="1143000"/>
          </a:xfrm>
        </p:spPr>
        <p:txBody>
          <a:bodyPr/>
          <a:lstStyle/>
          <a:p>
            <a:r>
              <a:rPr lang="en-US" dirty="0"/>
              <a:t>Calibration, </a:t>
            </a:r>
            <a:r>
              <a:rPr lang="en-ID" dirty="0"/>
              <a:t>How</a:t>
            </a:r>
            <a:r>
              <a:rPr lang="en-US" dirty="0"/>
              <a:t> ? </a:t>
            </a:r>
            <a:endParaRPr lang="el-GR" dirty="0"/>
          </a:p>
        </p:txBody>
      </p:sp>
      <p:pic>
        <p:nvPicPr>
          <p:cNvPr id="1025" name="Picture 1"/>
          <p:cNvPicPr>
            <a:picLocks noChangeAspect="1" noChangeArrowheads="1"/>
          </p:cNvPicPr>
          <p:nvPr/>
        </p:nvPicPr>
        <p:blipFill>
          <a:blip r:embed="rId2" cstate="print"/>
          <a:srcRect/>
          <a:stretch>
            <a:fillRect/>
          </a:stretch>
        </p:blipFill>
        <p:spPr bwMode="auto">
          <a:xfrm>
            <a:off x="6624736" y="4581129"/>
            <a:ext cx="5039883" cy="174686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271053" y="1604797"/>
            <a:ext cx="6016968" cy="4733779"/>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6629400" y="1604797"/>
            <a:ext cx="5035219" cy="2400267"/>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31371" y="68627"/>
            <a:ext cx="11233248" cy="1143000"/>
          </a:xfrm>
        </p:spPr>
        <p:txBody>
          <a:bodyPr>
            <a:normAutofit/>
          </a:bodyPr>
          <a:lstStyle/>
          <a:p>
            <a:r>
              <a:rPr lang="el-GR" sz="3200" dirty="0">
                <a:latin typeface="Book Antiqua" pitchFamily="18" charset="0"/>
              </a:rPr>
              <a:t>Μη Γραμμικά Αισθητήρια (</a:t>
            </a:r>
            <a:r>
              <a:rPr lang="en-US" sz="3200" b="1" dirty="0"/>
              <a:t>GP2Y0A21YK0F</a:t>
            </a:r>
            <a:r>
              <a:rPr lang="el-GR" sz="3200" b="1" dirty="0"/>
              <a:t>)</a:t>
            </a:r>
            <a:br>
              <a:rPr lang="el-GR" sz="3200" b="1" dirty="0"/>
            </a:br>
            <a:r>
              <a:rPr lang="el-GR" sz="3200" b="1" dirty="0"/>
              <a:t>Το πρόβλημα</a:t>
            </a:r>
            <a:endParaRPr lang="el-GR" sz="3200" dirty="0"/>
          </a:p>
        </p:txBody>
      </p:sp>
      <p:sp>
        <p:nvSpPr>
          <p:cNvPr id="3" name="2 - Θέση περιεχομένου"/>
          <p:cNvSpPr>
            <a:spLocks noGrp="1"/>
          </p:cNvSpPr>
          <p:nvPr>
            <p:ph sz="quarter" idx="1"/>
          </p:nvPr>
        </p:nvSpPr>
        <p:spPr>
          <a:xfrm>
            <a:off x="-43" y="1238235"/>
            <a:ext cx="6288064" cy="4591032"/>
          </a:xfrm>
        </p:spPr>
        <p:txBody>
          <a:bodyPr>
            <a:normAutofit lnSpcReduction="10000"/>
          </a:bodyPr>
          <a:lstStyle/>
          <a:p>
            <a:r>
              <a:rPr lang="el-GR" sz="1867" dirty="0"/>
              <a:t>Οι αισθητήρες απόστασης IR εκπέμπουν ένα αναλογικό σήμα, το οποίο αλλάζει ανάλογα με την απόσταση μεταξύ του αισθητήρα και ενός αντικειμένου. </a:t>
            </a:r>
          </a:p>
          <a:p>
            <a:r>
              <a:rPr lang="el-GR" sz="1867" dirty="0"/>
              <a:t>Από το </a:t>
            </a:r>
            <a:r>
              <a:rPr lang="en-ID" sz="1867" dirty="0"/>
              <a:t>datasheet  </a:t>
            </a:r>
            <a:r>
              <a:rPr lang="el-GR" sz="1867" dirty="0"/>
              <a:t>μπορώ να </a:t>
            </a:r>
            <a:r>
              <a:rPr lang="el-GR" sz="1867" dirty="0" err="1"/>
              <a:t>δώ</a:t>
            </a:r>
            <a:r>
              <a:rPr lang="el-GR" sz="1867" dirty="0"/>
              <a:t> ότι η τάση εξόδου του SHARP GP2Y0A21YK0F κυμαίνεται από 2,3 V όταν ένα αντικείμενο απέχει 10 cm έως 0,4 V όταν ένα αντικείμενο απέχει 80 </a:t>
            </a:r>
            <a:r>
              <a:rPr lang="el-GR" sz="1867" dirty="0" err="1"/>
              <a:t>cm</a:t>
            </a:r>
            <a:r>
              <a:rPr lang="el-GR" sz="1867" dirty="0"/>
              <a:t>. Το γράφημα δείχνει επίσης γιατί η εύχρηστη περιοχή ανίχνευσης αρχίζει στα 10 </a:t>
            </a:r>
            <a:r>
              <a:rPr lang="el-GR" sz="1867" dirty="0" err="1"/>
              <a:t>cm</a:t>
            </a:r>
            <a:r>
              <a:rPr lang="el-GR" sz="1867" dirty="0"/>
              <a:t>. </a:t>
            </a:r>
          </a:p>
          <a:p>
            <a:r>
              <a:rPr lang="el-GR" sz="1867" dirty="0"/>
              <a:t>Παρατηρήστε ότι η τάση εξόδου ενός αντικειμένου που απέχει 2 cm είναι ίδια με την τάση εξόδου για ένα αντικείμενο που βρίσκεται σε απόσταση 28 </a:t>
            </a:r>
            <a:r>
              <a:rPr lang="el-GR" sz="1867" dirty="0" err="1"/>
              <a:t>cm</a:t>
            </a:r>
            <a:r>
              <a:rPr lang="el-GR" sz="1867" dirty="0"/>
              <a:t>. </a:t>
            </a:r>
          </a:p>
          <a:p>
            <a:r>
              <a:rPr lang="el-GR" sz="1867" dirty="0"/>
              <a:t>Η αξιοποιήσιμη περιοχή ανίχνευσης αρχίζει επομένως μετά την κορυφή σε περίπου 10 cm ή 2.3 V.</a:t>
            </a:r>
          </a:p>
          <a:p>
            <a:r>
              <a:rPr lang="el-GR" sz="1867" dirty="0">
                <a:solidFill>
                  <a:srgbClr val="FF0000"/>
                </a:solidFill>
              </a:rPr>
              <a:t>Η απόκριση είναι ΜΗ ΓΡΑΜΜΙΚΗ που σημαίνει: ΜΕΓΑΛΗ ΜΕΤΑΒΟΛΗ ΣΤΗΝ ΕΙΣΟΔΟ ΔΕΝ ΣΗΜΑΤΟΔΟΤΕΙ ΑΠΑΡΑΙΤΗΤΑ ΜΕΓΑΛΗ ΜΕΤΑΒΟΛΗ ΣΤΗΝ ΕΞΟΔΟ</a:t>
            </a:r>
          </a:p>
        </p:txBody>
      </p:sp>
      <p:sp>
        <p:nvSpPr>
          <p:cNvPr id="7" name="6 - Ορθογώνιο"/>
          <p:cNvSpPr/>
          <p:nvPr/>
        </p:nvSpPr>
        <p:spPr>
          <a:xfrm>
            <a:off x="3809984" y="6202940"/>
            <a:ext cx="8001056" cy="338554"/>
          </a:xfrm>
          <a:prstGeom prst="rect">
            <a:avLst/>
          </a:prstGeom>
        </p:spPr>
        <p:txBody>
          <a:bodyPr wrap="square">
            <a:spAutoFit/>
          </a:bodyPr>
          <a:lstStyle/>
          <a:p>
            <a:r>
              <a:rPr lang="en-US" sz="1600" dirty="0">
                <a:hlinkClick r:id="rId2"/>
              </a:rPr>
              <a:t>https://www.pololu.com/file/0J85/gp2y0a21yk0f.pdf</a:t>
            </a:r>
            <a:endParaRPr lang="el-GR" sz="1600" dirty="0"/>
          </a:p>
        </p:txBody>
      </p:sp>
      <p:pic>
        <p:nvPicPr>
          <p:cNvPr id="22534" name="Picture 6" descr="GP2Y0A21YK0F Output Characteristics"/>
          <p:cNvPicPr>
            <a:picLocks noChangeAspect="1" noChangeArrowheads="1"/>
          </p:cNvPicPr>
          <p:nvPr/>
        </p:nvPicPr>
        <p:blipFill>
          <a:blip r:embed="rId3" cstate="print"/>
          <a:srcRect/>
          <a:stretch>
            <a:fillRect/>
          </a:stretch>
        </p:blipFill>
        <p:spPr bwMode="auto">
          <a:xfrm>
            <a:off x="5999989" y="1316765"/>
            <a:ext cx="5810291" cy="4992555"/>
          </a:xfrm>
          <a:prstGeom prst="rect">
            <a:avLst/>
          </a:prstGeom>
          <a:noFill/>
        </p:spPr>
      </p:pic>
      <p:pic>
        <p:nvPicPr>
          <p:cNvPr id="22535"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28019" y="5310741"/>
            <a:ext cx="2171704" cy="1766664"/>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363669" y="164638"/>
            <a:ext cx="9956800" cy="768085"/>
          </a:xfrm>
        </p:spPr>
        <p:txBody>
          <a:bodyPr>
            <a:normAutofit/>
          </a:bodyPr>
          <a:lstStyle/>
          <a:p>
            <a:r>
              <a:rPr lang="el-GR" dirty="0" err="1">
                <a:solidFill>
                  <a:schemeClr val="tx1"/>
                </a:solidFill>
                <a:latin typeface="Book Antiqua" pitchFamily="18" charset="0"/>
              </a:rPr>
              <a:t>Γραμμικοποιώντασ</a:t>
            </a:r>
            <a:r>
              <a:rPr lang="el-GR" dirty="0">
                <a:solidFill>
                  <a:schemeClr val="tx1"/>
                </a:solidFill>
                <a:latin typeface="Book Antiqua" pitchFamily="18" charset="0"/>
              </a:rPr>
              <a:t> τον (</a:t>
            </a:r>
            <a:r>
              <a:rPr lang="en-US" sz="3733" b="1" dirty="0"/>
              <a:t>GP2Y0A21YK0F</a:t>
            </a:r>
            <a:r>
              <a:rPr lang="el-GR" sz="3733" b="1" dirty="0"/>
              <a:t>)</a:t>
            </a:r>
            <a:endParaRPr lang="el-GR" dirty="0">
              <a:solidFill>
                <a:schemeClr val="tx1"/>
              </a:solidFill>
            </a:endParaRPr>
          </a:p>
        </p:txBody>
      </p:sp>
      <p:pic>
        <p:nvPicPr>
          <p:cNvPr id="23556" name="Picture 4" descr="Acroname Figure 1: Example range distance vs GP2Y0A21 output voltage as converted by a 10-bit A2D diagram"/>
          <p:cNvPicPr>
            <a:picLocks noChangeAspect="1" noChangeArrowheads="1"/>
          </p:cNvPicPr>
          <p:nvPr/>
        </p:nvPicPr>
        <p:blipFill>
          <a:blip r:embed="rId2" cstate="print"/>
          <a:srcRect r="16567"/>
          <a:stretch>
            <a:fillRect/>
          </a:stretch>
        </p:blipFill>
        <p:spPr bwMode="auto">
          <a:xfrm>
            <a:off x="187419" y="3072317"/>
            <a:ext cx="5524539" cy="3429024"/>
          </a:xfrm>
          <a:prstGeom prst="rect">
            <a:avLst/>
          </a:prstGeom>
          <a:noFill/>
        </p:spPr>
      </p:pic>
      <p:sp>
        <p:nvSpPr>
          <p:cNvPr id="9" name="8 - TextBox"/>
          <p:cNvSpPr txBox="1"/>
          <p:nvPr/>
        </p:nvSpPr>
        <p:spPr>
          <a:xfrm>
            <a:off x="1333467" y="2095492"/>
            <a:ext cx="184731" cy="461665"/>
          </a:xfrm>
          <a:prstGeom prst="rect">
            <a:avLst/>
          </a:prstGeom>
          <a:noFill/>
        </p:spPr>
        <p:txBody>
          <a:bodyPr wrap="none" rtlCol="0">
            <a:spAutoFit/>
          </a:bodyPr>
          <a:lstStyle/>
          <a:p>
            <a:endParaRPr lang="el-GR" sz="2400" dirty="0"/>
          </a:p>
        </p:txBody>
      </p:sp>
      <p:sp>
        <p:nvSpPr>
          <p:cNvPr id="10" name="9 - TextBox"/>
          <p:cNvSpPr txBox="1"/>
          <p:nvPr/>
        </p:nvSpPr>
        <p:spPr>
          <a:xfrm>
            <a:off x="5573179" y="1124745"/>
            <a:ext cx="6091440" cy="1077218"/>
          </a:xfrm>
          <a:prstGeom prst="rect">
            <a:avLst/>
          </a:prstGeom>
          <a:noFill/>
        </p:spPr>
        <p:txBody>
          <a:bodyPr wrap="square" rtlCol="0">
            <a:spAutoFit/>
          </a:bodyPr>
          <a:lstStyle/>
          <a:p>
            <a:r>
              <a:rPr lang="el-GR" sz="1600" dirty="0"/>
              <a:t>Σύμφωνα με τ</a:t>
            </a:r>
            <a:r>
              <a:rPr lang="en-ID" sz="1600" dirty="0"/>
              <a:t>o </a:t>
            </a:r>
            <a:r>
              <a:rPr lang="en-ID" sz="1600" dirty="0" err="1"/>
              <a:t>datasheed</a:t>
            </a:r>
            <a:r>
              <a:rPr lang="en-ID" sz="1600" dirty="0"/>
              <a:t> </a:t>
            </a:r>
            <a:r>
              <a:rPr lang="el-GR" sz="1600" dirty="0"/>
              <a:t>της </a:t>
            </a:r>
            <a:r>
              <a:rPr lang="el-GR" sz="1600" dirty="0" err="1"/>
              <a:t>Sharp</a:t>
            </a:r>
            <a:r>
              <a:rPr lang="el-GR" sz="1600" dirty="0"/>
              <a:t> του αισθητήρα </a:t>
            </a:r>
            <a:r>
              <a:rPr lang="en-US" sz="1600" dirty="0"/>
              <a:t>GP2Y0A21YK0F</a:t>
            </a:r>
            <a:r>
              <a:rPr lang="el-GR" sz="1600" dirty="0"/>
              <a:t>, η τάση εξόδου του αισθητήρα ως συνάρτηση της απόστασης από ένα αντικείμενο περιγράφεται από την ακόλουθη εξίσωση :  </a:t>
            </a:r>
          </a:p>
          <a:p>
            <a:endParaRPr lang="el-GR" sz="1600" dirty="0"/>
          </a:p>
        </p:txBody>
      </p:sp>
      <p:pic>
        <p:nvPicPr>
          <p:cNvPr id="23557" name="Picture 5"/>
          <p:cNvPicPr>
            <a:picLocks noChangeAspect="1" noChangeArrowheads="1"/>
          </p:cNvPicPr>
          <p:nvPr/>
        </p:nvPicPr>
        <p:blipFill>
          <a:blip r:embed="rId3" cstate="print">
            <a:clrChange>
              <a:clrFrom>
                <a:srgbClr val="FFFFFF"/>
              </a:clrFrom>
              <a:clrTo>
                <a:srgbClr val="FFFFFF">
                  <a:alpha val="0"/>
                </a:srgbClr>
              </a:clrTo>
            </a:clrChange>
          </a:blip>
          <a:srcRect t="10729"/>
          <a:stretch>
            <a:fillRect/>
          </a:stretch>
        </p:blipFill>
        <p:spPr bwMode="auto">
          <a:xfrm>
            <a:off x="9525024" y="1925238"/>
            <a:ext cx="1809763" cy="792557"/>
          </a:xfrm>
          <a:prstGeom prst="rect">
            <a:avLst/>
          </a:prstGeom>
          <a:noFill/>
          <a:ln w="9525">
            <a:noFill/>
            <a:miter lim="800000"/>
            <a:headEnd/>
            <a:tailEnd/>
          </a:ln>
          <a:effectLst/>
        </p:spPr>
      </p:pic>
      <p:sp>
        <p:nvSpPr>
          <p:cNvPr id="12" name="11 - TextBox"/>
          <p:cNvSpPr txBox="1"/>
          <p:nvPr/>
        </p:nvSpPr>
        <p:spPr>
          <a:xfrm>
            <a:off x="380960" y="1223077"/>
            <a:ext cx="5238787" cy="830997"/>
          </a:xfrm>
          <a:prstGeom prst="rect">
            <a:avLst/>
          </a:prstGeom>
          <a:noFill/>
        </p:spPr>
        <p:txBody>
          <a:bodyPr wrap="square" rtlCol="0">
            <a:spAutoFit/>
          </a:bodyPr>
          <a:lstStyle/>
          <a:p>
            <a:r>
              <a:rPr lang="el-GR" sz="1600" dirty="0"/>
              <a:t>Η απόκριση του αισθητήρα φαίνεται στο ακόλουθο διάγραμμα</a:t>
            </a:r>
          </a:p>
          <a:p>
            <a:endParaRPr lang="el-GR" sz="1600" dirty="0"/>
          </a:p>
        </p:txBody>
      </p:sp>
      <p:sp>
        <p:nvSpPr>
          <p:cNvPr id="13" name="12 - TextBox"/>
          <p:cNvSpPr txBox="1"/>
          <p:nvPr/>
        </p:nvSpPr>
        <p:spPr>
          <a:xfrm>
            <a:off x="5545336" y="2650847"/>
            <a:ext cx="6284981" cy="1077218"/>
          </a:xfrm>
          <a:prstGeom prst="rect">
            <a:avLst/>
          </a:prstGeom>
          <a:noFill/>
        </p:spPr>
        <p:txBody>
          <a:bodyPr wrap="square" rtlCol="0">
            <a:spAutoFit/>
          </a:bodyPr>
          <a:lstStyle/>
          <a:p>
            <a:r>
              <a:rPr lang="el-GR" sz="1600" dirty="0"/>
              <a:t>Όπου </a:t>
            </a:r>
            <a:r>
              <a:rPr lang="en-US" sz="1600" dirty="0"/>
              <a:t>V </a:t>
            </a:r>
            <a:r>
              <a:rPr lang="el-GR" sz="1600" dirty="0"/>
              <a:t>είναι η  εξαχθείσα τάση και </a:t>
            </a:r>
            <a:r>
              <a:rPr lang="en-US" sz="1600" dirty="0"/>
              <a:t>R </a:t>
            </a:r>
            <a:r>
              <a:rPr lang="el-GR" sz="1600" dirty="0"/>
              <a:t>είναι η απόσταση στην  οποία εντοπίστηκε αντικείμενο. Αυτή η εξίσωση παράγει μια ευθεία γραμμή</a:t>
            </a:r>
            <a:r>
              <a:rPr lang="en-US" sz="1600" dirty="0"/>
              <a:t>. </a:t>
            </a:r>
            <a:r>
              <a:rPr lang="el-GR" sz="1600" dirty="0"/>
              <a:t>Η αναστροφή της απόστασης </a:t>
            </a:r>
            <a:r>
              <a:rPr lang="en-ID" sz="1600" dirty="0"/>
              <a:t>1/R </a:t>
            </a:r>
            <a:r>
              <a:rPr lang="el-GR" sz="1600" dirty="0" err="1"/>
              <a:t>δρά</a:t>
            </a:r>
            <a:r>
              <a:rPr lang="el-GR" sz="1600" dirty="0"/>
              <a:t> ως συνάρτηση </a:t>
            </a:r>
            <a:r>
              <a:rPr lang="el-GR" sz="1600" dirty="0" err="1"/>
              <a:t>γραμμικοποίησης</a:t>
            </a:r>
            <a:r>
              <a:rPr lang="el-GR" sz="1600" dirty="0"/>
              <a:t> όπως φαίνεται στο ακόλουθο διάγραμμα</a:t>
            </a:r>
          </a:p>
        </p:txBody>
      </p:sp>
      <p:pic>
        <p:nvPicPr>
          <p:cNvPr id="23559" name="Picture 7" descr="Acroname Figure 2: Linearized GP2Y0A21 Graph"/>
          <p:cNvPicPr>
            <a:picLocks noChangeAspect="1" noChangeArrowheads="1"/>
          </p:cNvPicPr>
          <p:nvPr/>
        </p:nvPicPr>
        <p:blipFill>
          <a:blip r:embed="rId4" cstate="print"/>
          <a:srcRect/>
          <a:stretch>
            <a:fillRect/>
          </a:stretch>
        </p:blipFill>
        <p:spPr bwMode="auto">
          <a:xfrm>
            <a:off x="6235331" y="4010093"/>
            <a:ext cx="5429288" cy="277928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3178E0-122A-4857-9FAB-26675215C705}"/>
              </a:ext>
            </a:extLst>
          </p:cNvPr>
          <p:cNvSpPr>
            <a:spLocks noGrp="1"/>
          </p:cNvSpPr>
          <p:nvPr>
            <p:ph type="title"/>
          </p:nvPr>
        </p:nvSpPr>
        <p:spPr/>
        <p:txBody>
          <a:bodyPr/>
          <a:lstStyle/>
          <a:p>
            <a:r>
              <a:rPr lang="el-GR" dirty="0"/>
              <a:t>Αισθητήρες με Μεταβολή Αυτεπαγωγής</a:t>
            </a:r>
            <a:endParaRPr lang="en-US" dirty="0"/>
          </a:p>
        </p:txBody>
      </p:sp>
      <p:sp>
        <p:nvSpPr>
          <p:cNvPr id="3" name="Θέση περιεχομένου 2">
            <a:extLst>
              <a:ext uri="{FF2B5EF4-FFF2-40B4-BE49-F238E27FC236}">
                <a16:creationId xmlns:a16="http://schemas.microsoft.com/office/drawing/2014/main" id="{BFF0E6DD-3008-4449-964F-92E9CA17BC36}"/>
              </a:ext>
            </a:extLst>
          </p:cNvPr>
          <p:cNvSpPr>
            <a:spLocks noGrp="1"/>
          </p:cNvSpPr>
          <p:nvPr>
            <p:ph idx="1"/>
          </p:nvPr>
        </p:nvSpPr>
        <p:spPr/>
        <p:txBody>
          <a:bodyPr>
            <a:normAutofit/>
          </a:bodyPr>
          <a:lstStyle/>
          <a:p>
            <a:r>
              <a:rPr lang="el-GR" dirty="0"/>
              <a:t>Με τη βοήθεια του ταλαντωτή δημιουργείται ένα μαγνητικό πεδίο στην ενεργό επιφάνεια. Όταν ένα μεταλλικό αντικείμενο πλησιάσει κοντά στην ενεργό επιφάνεια διαταράσσεται το μαγνητικό πεδίο και ο ταλαντωτής αποσυντονίζεται με αποτέλεσμα ν' αυξηθεί το ρεύμα του κυκλώματος. Η αλλαγή του ρεύματος γίνεται αντιληπτή από το κύκλωμα επεξεργασίας, το οποίο με τη σειρά του αλλάζει το σήμα εξόδου. Οι επαγωγικοί αισθητήρες διατίθενται είτε με ΝPN ή PNP εξόδους. Οι ΝPN τύποι επιστρέφουν λογικό 0 όταν γίνει αντιληπτό αντικείμενο ενώ αντίστοιχα οι PNP επιστρέφουν λογικό 1.</a:t>
            </a:r>
            <a:endParaRPr lang="en-US" dirty="0"/>
          </a:p>
        </p:txBody>
      </p:sp>
    </p:spTree>
    <p:extLst>
      <p:ext uri="{BB962C8B-B14F-4D97-AF65-F5344CB8AC3E}">
        <p14:creationId xmlns:p14="http://schemas.microsoft.com/office/powerpoint/2010/main" val="7892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TextBox"/>
          <p:cNvSpPr txBox="1"/>
          <p:nvPr/>
        </p:nvSpPr>
        <p:spPr>
          <a:xfrm>
            <a:off x="1333467" y="2095492"/>
            <a:ext cx="184731" cy="461665"/>
          </a:xfrm>
          <a:prstGeom prst="rect">
            <a:avLst/>
          </a:prstGeom>
          <a:noFill/>
        </p:spPr>
        <p:txBody>
          <a:bodyPr wrap="none" rtlCol="0">
            <a:spAutoFit/>
          </a:bodyPr>
          <a:lstStyle/>
          <a:p>
            <a:endParaRPr lang="el-GR" sz="2400" dirty="0"/>
          </a:p>
        </p:txBody>
      </p:sp>
      <p:sp>
        <p:nvSpPr>
          <p:cNvPr id="12" name="11 - TextBox"/>
          <p:cNvSpPr txBox="1"/>
          <p:nvPr/>
        </p:nvSpPr>
        <p:spPr>
          <a:xfrm>
            <a:off x="95208" y="1333486"/>
            <a:ext cx="11620581" cy="584775"/>
          </a:xfrm>
          <a:prstGeom prst="rect">
            <a:avLst/>
          </a:prstGeom>
          <a:noFill/>
        </p:spPr>
        <p:txBody>
          <a:bodyPr wrap="square" rtlCol="0">
            <a:spAutoFit/>
          </a:bodyPr>
          <a:lstStyle/>
          <a:p>
            <a:r>
              <a:rPr lang="el-GR" sz="1600" dirty="0"/>
              <a:t>Το επόμενο βήμα είναι να βρούμε μια ευθεία γραμμή που θα συνδέει  την ΤΑΣΗ με τη συνάρτηση </a:t>
            </a:r>
            <a:r>
              <a:rPr lang="el-GR" sz="1600" dirty="0" err="1"/>
              <a:t>γραμμικοποιήσης</a:t>
            </a:r>
            <a:r>
              <a:rPr lang="el-GR" sz="1600" dirty="0"/>
              <a:t>. Θα πρέπει να βρούμε κατάλληλες σταθερές  </a:t>
            </a:r>
            <a:r>
              <a:rPr lang="en-US" sz="1600" dirty="0"/>
              <a:t>m </a:t>
            </a:r>
            <a:r>
              <a:rPr lang="el-GR" sz="1600" dirty="0"/>
              <a:t>και </a:t>
            </a:r>
            <a:r>
              <a:rPr lang="en-US" sz="1600" dirty="0"/>
              <a:t>b :</a:t>
            </a:r>
            <a:endParaRPr lang="el-GR" sz="1600" dirty="0"/>
          </a:p>
        </p:txBody>
      </p:sp>
      <p:pic>
        <p:nvPicPr>
          <p:cNvPr id="24578" name="Picture 2"/>
          <p:cNvPicPr>
            <a:picLocks noChangeAspect="1" noChangeArrowheads="1"/>
          </p:cNvPicPr>
          <p:nvPr/>
        </p:nvPicPr>
        <p:blipFill>
          <a:blip r:embed="rId2" cstate="print"/>
          <a:srcRect/>
          <a:stretch>
            <a:fillRect/>
          </a:stretch>
        </p:blipFill>
        <p:spPr bwMode="auto">
          <a:xfrm>
            <a:off x="285709" y="1904990"/>
            <a:ext cx="2514600" cy="673100"/>
          </a:xfrm>
          <a:prstGeom prst="rect">
            <a:avLst/>
          </a:prstGeom>
          <a:noFill/>
          <a:ln w="9525">
            <a:noFill/>
            <a:miter lim="800000"/>
            <a:headEnd/>
            <a:tailEnd/>
          </a:ln>
          <a:effectLst/>
        </p:spPr>
      </p:pic>
      <p:sp>
        <p:nvSpPr>
          <p:cNvPr id="11" name="10 - TextBox"/>
          <p:cNvSpPr txBox="1"/>
          <p:nvPr/>
        </p:nvSpPr>
        <p:spPr>
          <a:xfrm>
            <a:off x="190459" y="2381243"/>
            <a:ext cx="11334829" cy="584775"/>
          </a:xfrm>
          <a:prstGeom prst="rect">
            <a:avLst/>
          </a:prstGeom>
          <a:noFill/>
        </p:spPr>
        <p:txBody>
          <a:bodyPr wrap="square" rtlCol="0">
            <a:spAutoFit/>
          </a:bodyPr>
          <a:lstStyle/>
          <a:p>
            <a:r>
              <a:rPr lang="el-GR" sz="1600" dirty="0"/>
              <a:t>Σε αυτή τη περίπτωση το</a:t>
            </a:r>
            <a:r>
              <a:rPr lang="en-US" sz="1600" dirty="0"/>
              <a:t>, y </a:t>
            </a:r>
            <a:r>
              <a:rPr lang="el-GR" sz="1600" dirty="0"/>
              <a:t>ισούται με τη </a:t>
            </a:r>
            <a:r>
              <a:rPr lang="el-GR" sz="1600" dirty="0" err="1"/>
              <a:t>γραμμικοποιημένη</a:t>
            </a:r>
            <a:r>
              <a:rPr lang="el-GR" sz="1600" dirty="0"/>
              <a:t> απόσταση αντικαθιστώντας με </a:t>
            </a:r>
            <a:r>
              <a:rPr lang="en-US" sz="1600" dirty="0"/>
              <a:t>V </a:t>
            </a:r>
            <a:r>
              <a:rPr lang="el-GR" sz="1600" dirty="0"/>
              <a:t>όπου </a:t>
            </a:r>
            <a:r>
              <a:rPr lang="en-US" sz="1600" dirty="0"/>
              <a:t>x </a:t>
            </a:r>
            <a:r>
              <a:rPr lang="el-GR" sz="1600" dirty="0"/>
              <a:t> και με βάση τη συνάρτηση που είδαμε, παίρνουμε : </a:t>
            </a:r>
          </a:p>
        </p:txBody>
      </p:sp>
      <p:pic>
        <p:nvPicPr>
          <p:cNvPr id="24579" name="Picture 3"/>
          <p:cNvPicPr>
            <a:picLocks noChangeAspect="1" noChangeArrowheads="1"/>
          </p:cNvPicPr>
          <p:nvPr/>
        </p:nvPicPr>
        <p:blipFill>
          <a:blip r:embed="rId3" cstate="print"/>
          <a:srcRect/>
          <a:stretch>
            <a:fillRect/>
          </a:stretch>
        </p:blipFill>
        <p:spPr bwMode="auto">
          <a:xfrm>
            <a:off x="285710" y="2952747"/>
            <a:ext cx="2124089" cy="666755"/>
          </a:xfrm>
          <a:prstGeom prst="rect">
            <a:avLst/>
          </a:prstGeom>
          <a:noFill/>
          <a:ln w="9525">
            <a:noFill/>
            <a:miter lim="800000"/>
            <a:headEnd/>
            <a:tailEnd/>
          </a:ln>
          <a:effectLst/>
        </p:spPr>
      </p:pic>
      <p:sp>
        <p:nvSpPr>
          <p:cNvPr id="14" name="13 - TextBox"/>
          <p:cNvSpPr txBox="1"/>
          <p:nvPr/>
        </p:nvSpPr>
        <p:spPr>
          <a:xfrm>
            <a:off x="190459" y="3631172"/>
            <a:ext cx="8477309" cy="338554"/>
          </a:xfrm>
          <a:prstGeom prst="rect">
            <a:avLst/>
          </a:prstGeom>
          <a:noFill/>
        </p:spPr>
        <p:txBody>
          <a:bodyPr wrap="square" rtlCol="0">
            <a:spAutoFit/>
          </a:bodyPr>
          <a:lstStyle/>
          <a:p>
            <a:r>
              <a:rPr lang="el-GR" sz="1600" dirty="0"/>
              <a:t>Λύνοντας ως προς </a:t>
            </a:r>
            <a:r>
              <a:rPr lang="en-ID" sz="1600" dirty="0"/>
              <a:t>R</a:t>
            </a:r>
            <a:endParaRPr lang="el-GR" sz="1600" dirty="0"/>
          </a:p>
        </p:txBody>
      </p:sp>
      <p:pic>
        <p:nvPicPr>
          <p:cNvPr id="24580" name="Picture 4"/>
          <p:cNvPicPr>
            <a:picLocks noChangeAspect="1" noChangeArrowheads="1"/>
          </p:cNvPicPr>
          <p:nvPr/>
        </p:nvPicPr>
        <p:blipFill>
          <a:blip r:embed="rId4" cstate="print"/>
          <a:srcRect/>
          <a:stretch>
            <a:fillRect/>
          </a:stretch>
        </p:blipFill>
        <p:spPr bwMode="auto">
          <a:xfrm>
            <a:off x="190459" y="4000504"/>
            <a:ext cx="2571768" cy="727040"/>
          </a:xfrm>
          <a:prstGeom prst="rect">
            <a:avLst/>
          </a:prstGeom>
          <a:noFill/>
          <a:ln w="9525">
            <a:noFill/>
            <a:miter lim="800000"/>
            <a:headEnd/>
            <a:tailEnd/>
          </a:ln>
          <a:effectLst/>
        </p:spPr>
      </p:pic>
      <p:sp>
        <p:nvSpPr>
          <p:cNvPr id="13" name="1 - Τίτλος"/>
          <p:cNvSpPr txBox="1">
            <a:spLocks/>
          </p:cNvSpPr>
          <p:nvPr/>
        </p:nvSpPr>
        <p:spPr>
          <a:xfrm>
            <a:off x="363669" y="164638"/>
            <a:ext cx="9956800" cy="768085"/>
          </a:xfrm>
          <a:prstGeom prst="rect">
            <a:avLst/>
          </a:prstGeom>
        </p:spPr>
        <p:txBody>
          <a:bodyPr vert="horz" anchor="b">
            <a:normAutofit fontScale="97500"/>
          </a:bodyPr>
          <a:lstStyle/>
          <a:p>
            <a:pPr defTabSz="1219170">
              <a:spcBef>
                <a:spcPct val="0"/>
              </a:spcBef>
              <a:defRPr/>
            </a:pPr>
            <a:r>
              <a:rPr lang="el-GR" sz="4000" cap="small">
                <a:latin typeface="Book Antiqua" pitchFamily="18" charset="0"/>
                <a:ea typeface="+mj-ea"/>
                <a:cs typeface="+mj-cs"/>
              </a:rPr>
              <a:t>Γραμμικοποιώντασ τον (</a:t>
            </a:r>
            <a:r>
              <a:rPr lang="en-US" sz="3733" b="1" cap="small">
                <a:latin typeface="+mj-lt"/>
                <a:ea typeface="+mj-ea"/>
                <a:cs typeface="+mj-cs"/>
              </a:rPr>
              <a:t>GP2Y0A21YK0F</a:t>
            </a:r>
            <a:r>
              <a:rPr lang="el-GR" sz="3733" b="1" cap="small">
                <a:latin typeface="+mj-lt"/>
                <a:ea typeface="+mj-ea"/>
                <a:cs typeface="+mj-cs"/>
              </a:rPr>
              <a:t>)</a:t>
            </a:r>
            <a:endParaRPr lang="el-GR" sz="4000" cap="small" dirty="0">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143339" y="-27384"/>
            <a:ext cx="11521280" cy="772947"/>
          </a:xfrm>
        </p:spPr>
        <p:txBody>
          <a:bodyPr>
            <a:noAutofit/>
          </a:bodyPr>
          <a:lstStyle/>
          <a:p>
            <a:r>
              <a:rPr lang="el-GR" sz="3200" dirty="0" err="1">
                <a:latin typeface="Book Antiqua" pitchFamily="18" charset="0"/>
              </a:rPr>
              <a:t>Γραμμικοποιώντασ</a:t>
            </a:r>
            <a:r>
              <a:rPr lang="el-GR" sz="3200" dirty="0">
                <a:latin typeface="Book Antiqua" pitchFamily="18" charset="0"/>
              </a:rPr>
              <a:t> τον (</a:t>
            </a:r>
            <a:r>
              <a:rPr lang="en-US" sz="3200" b="1" dirty="0"/>
              <a:t>GP2Y0A21YK0F</a:t>
            </a:r>
            <a:r>
              <a:rPr lang="el-GR" sz="3200" b="1" dirty="0"/>
              <a:t>)</a:t>
            </a:r>
            <a:r>
              <a:rPr lang="en-US" sz="3200" b="1" dirty="0"/>
              <a:t>  excel (1)</a:t>
            </a:r>
            <a:endParaRPr lang="el-GR" sz="3200" dirty="0"/>
          </a:p>
        </p:txBody>
      </p:sp>
      <p:sp>
        <p:nvSpPr>
          <p:cNvPr id="15" name="14 - TextBox"/>
          <p:cNvSpPr txBox="1"/>
          <p:nvPr/>
        </p:nvSpPr>
        <p:spPr>
          <a:xfrm>
            <a:off x="677395" y="740702"/>
            <a:ext cx="6762755" cy="2719142"/>
          </a:xfrm>
          <a:prstGeom prst="rect">
            <a:avLst/>
          </a:prstGeom>
          <a:noFill/>
        </p:spPr>
        <p:txBody>
          <a:bodyPr wrap="square" rtlCol="0">
            <a:spAutoFit/>
          </a:bodyPr>
          <a:lstStyle/>
          <a:p>
            <a:r>
              <a:rPr lang="el-GR" sz="2133" b="1" u="sng" dirty="0"/>
              <a:t>Υπολογισμός εξίσωσης</a:t>
            </a:r>
          </a:p>
          <a:p>
            <a:r>
              <a:rPr lang="el-GR" sz="1867" dirty="0"/>
              <a:t>Δημιουργούμε με παρατηρήσεις τον πίνακα με εξαρτημένη μεταβλητή την τιμή του </a:t>
            </a:r>
            <a:r>
              <a:rPr lang="en-US" sz="1867" dirty="0"/>
              <a:t>A2D</a:t>
            </a:r>
            <a:r>
              <a:rPr lang="el-GR" sz="1867" dirty="0"/>
              <a:t> και ανεξάρτητη μεταβλητή  την απόσταση καθορίζοντας έτσι τον άξονα Υ και άξονα Χ αντίστοιχα. </a:t>
            </a:r>
          </a:p>
          <a:p>
            <a:r>
              <a:rPr lang="el-GR" sz="1867" dirty="0"/>
              <a:t>Προσοχή</a:t>
            </a:r>
          </a:p>
          <a:p>
            <a:r>
              <a:rPr lang="el-GR" sz="1867" dirty="0"/>
              <a:t>Είναι σημαντικό να είναι ΠΡΩΤΑ ο άξονας Χ και μετά ο άξονας Υ όπως ακριβώς φαίνεται στο σχήμα.</a:t>
            </a:r>
          </a:p>
          <a:p>
            <a:r>
              <a:rPr lang="el-GR" sz="1867" dirty="0"/>
              <a:t>Στη συνέχει  Καρτέλα Εισαγωγή </a:t>
            </a:r>
            <a:r>
              <a:rPr lang="el-GR" sz="1867" dirty="0">
                <a:sym typeface="Wingdings" pitchFamily="2" charset="2"/>
              </a:rPr>
              <a:t> Γράφημα Διασπορά  Διασπορά μόνο με δείκτες </a:t>
            </a:r>
            <a:endParaRPr lang="en-ID" sz="1867" dirty="0"/>
          </a:p>
        </p:txBody>
      </p:sp>
      <p:graphicFrame>
        <p:nvGraphicFramePr>
          <p:cNvPr id="7" name="6 - Πίνακας"/>
          <p:cNvGraphicFramePr>
            <a:graphicFrameLocks noGrp="1"/>
          </p:cNvGraphicFramePr>
          <p:nvPr/>
        </p:nvGraphicFramePr>
        <p:xfrm>
          <a:off x="9552384" y="836701"/>
          <a:ext cx="1824203" cy="5925289"/>
        </p:xfrm>
        <a:graphic>
          <a:graphicData uri="http://schemas.openxmlformats.org/drawingml/2006/table">
            <a:tbl>
              <a:tblPr/>
              <a:tblGrid>
                <a:gridCol w="901200">
                  <a:extLst>
                    <a:ext uri="{9D8B030D-6E8A-4147-A177-3AD203B41FA5}">
                      <a16:colId xmlns:a16="http://schemas.microsoft.com/office/drawing/2014/main" val="20000"/>
                    </a:ext>
                  </a:extLst>
                </a:gridCol>
                <a:gridCol w="923003">
                  <a:extLst>
                    <a:ext uri="{9D8B030D-6E8A-4147-A177-3AD203B41FA5}">
                      <a16:colId xmlns:a16="http://schemas.microsoft.com/office/drawing/2014/main" val="20001"/>
                    </a:ext>
                  </a:extLst>
                </a:gridCol>
              </a:tblGrid>
              <a:tr h="301285">
                <a:tc>
                  <a:txBody>
                    <a:bodyPr/>
                    <a:lstStyle/>
                    <a:p>
                      <a:pPr algn="ctr" fontAlgn="ctr"/>
                      <a:r>
                        <a:rPr lang="el-GR" sz="1100" b="1" i="0" u="none" strike="noStrike">
                          <a:solidFill>
                            <a:srgbClr val="515151"/>
                          </a:solidFill>
                          <a:latin typeface="Arial"/>
                        </a:rPr>
                        <a:t>αξονας 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E5E5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E5E5E5"/>
                      </a:solidFill>
                      <a:prstDash val="solid"/>
                      <a:round/>
                      <a:headEnd type="none" w="med" len="med"/>
                      <a:tailEnd type="none" w="med" len="med"/>
                    </a:lnB>
                    <a:solidFill>
                      <a:srgbClr val="B6DDE8"/>
                    </a:solidFill>
                  </a:tcPr>
                </a:tc>
                <a:tc>
                  <a:txBody>
                    <a:bodyPr/>
                    <a:lstStyle/>
                    <a:p>
                      <a:pPr algn="ctr" fontAlgn="ctr"/>
                      <a:r>
                        <a:rPr lang="el-GR" sz="1100" b="1" i="0" u="none" strike="noStrike">
                          <a:solidFill>
                            <a:srgbClr val="515151"/>
                          </a:solidFill>
                          <a:latin typeface="Arial"/>
                        </a:rPr>
                        <a:t>Άξονας Υ</a:t>
                      </a:r>
                    </a:p>
                  </a:txBody>
                  <a:tcPr marL="0" marR="0" marT="0" marB="0" anchor="ctr">
                    <a:lnL w="12700" cap="flat" cmpd="sng" algn="ctr">
                      <a:solidFill>
                        <a:srgbClr val="E5E5E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E5E5E5"/>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208583">
                <a:tc>
                  <a:txBody>
                    <a:bodyPr/>
                    <a:lstStyle/>
                    <a:p>
                      <a:pPr algn="ctr" fontAlgn="ctr"/>
                      <a:r>
                        <a:rPr lang="el-GR" sz="1100" b="1" i="0" u="none" strike="noStrike">
                          <a:solidFill>
                            <a:srgbClr val="515151"/>
                          </a:solidFill>
                          <a:latin typeface="Arial"/>
                        </a:rPr>
                        <a:t>ανεξάρτητη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solidFill>
                      <a:srgbClr val="B6DDE8"/>
                    </a:solidFill>
                  </a:tcPr>
                </a:tc>
                <a:tc>
                  <a:txBody>
                    <a:bodyPr/>
                    <a:lstStyle/>
                    <a:p>
                      <a:pPr algn="ctr" fontAlgn="ctr"/>
                      <a:r>
                        <a:rPr lang="el-GR" sz="1100" b="1" i="0" u="none" strike="noStrike">
                          <a:solidFill>
                            <a:srgbClr val="515151"/>
                          </a:solidFill>
                          <a:latin typeface="Arial"/>
                        </a:rPr>
                        <a:t>εξαρτημένη</a:t>
                      </a:r>
                    </a:p>
                  </a:txBody>
                  <a:tcPr marL="0" marR="0" marT="0" marB="0" anchor="ctr">
                    <a:lnL w="12700" cap="flat" cmpd="sng" algn="ctr">
                      <a:solidFill>
                        <a:srgbClr val="E5E5E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E5E5"/>
                      </a:solidFill>
                      <a:prstDash val="solid"/>
                      <a:round/>
                      <a:headEnd type="none" w="med" len="med"/>
                      <a:tailEnd type="none" w="med" len="med"/>
                    </a:lnT>
                    <a:lnB w="12700" cap="flat" cmpd="sng" algn="ctr">
                      <a:solidFill>
                        <a:srgbClr val="E5E5E5"/>
                      </a:solidFill>
                      <a:prstDash val="solid"/>
                      <a:round/>
                      <a:headEnd type="none" w="med" len="med"/>
                      <a:tailEnd type="none" w="med" len="med"/>
                    </a:lnB>
                    <a:solidFill>
                      <a:srgbClr val="B6DDE8"/>
                    </a:solidFill>
                  </a:tcPr>
                </a:tc>
                <a:extLst>
                  <a:ext uri="{0D108BD9-81ED-4DB2-BD59-A6C34878D82A}">
                    <a16:rowId xmlns:a16="http://schemas.microsoft.com/office/drawing/2014/main" val="10001"/>
                  </a:ext>
                </a:extLst>
              </a:tr>
              <a:tr h="200857">
                <a:tc>
                  <a:txBody>
                    <a:bodyPr/>
                    <a:lstStyle/>
                    <a:p>
                      <a:pPr algn="ctr" fontAlgn="ctr"/>
                      <a:r>
                        <a:rPr lang="en-US" sz="1100" b="1" i="0" u="none" strike="noStrike">
                          <a:solidFill>
                            <a:srgbClr val="515151"/>
                          </a:solidFill>
                          <a:latin typeface="Arial"/>
                        </a:rPr>
                        <a:t>R (cm)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E5E5E5"/>
                      </a:solidFill>
                      <a:prstDash val="solid"/>
                      <a:round/>
                      <a:headEnd type="none" w="med" len="med"/>
                      <a:tailEnd type="none" w="med" len="med"/>
                    </a:lnR>
                    <a:lnT w="12700" cap="flat" cmpd="sng" algn="ctr">
                      <a:solidFill>
                        <a:srgbClr val="E5E5E5"/>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n-US" sz="1100" b="1" i="0" u="none" strike="noStrike">
                          <a:solidFill>
                            <a:srgbClr val="515151"/>
                          </a:solidFill>
                          <a:latin typeface="Arial"/>
                        </a:rPr>
                        <a:t>A2D</a:t>
                      </a:r>
                    </a:p>
                  </a:txBody>
                  <a:tcPr marL="0" marR="0" marT="0" marB="0" anchor="ctr">
                    <a:lnL w="12700" cap="flat" cmpd="sng" algn="ctr">
                      <a:solidFill>
                        <a:srgbClr val="E5E5E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E5E5"/>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2"/>
                  </a:ext>
                </a:extLst>
              </a:tr>
              <a:tr h="193132">
                <a:tc>
                  <a:txBody>
                    <a:bodyPr/>
                    <a:lstStyle/>
                    <a:p>
                      <a:pPr algn="ctr" fontAlgn="b"/>
                      <a:r>
                        <a:rPr lang="el-GR" sz="1100" b="0" i="0" u="none" strike="noStrike">
                          <a:solidFill>
                            <a:srgbClr val="515151"/>
                          </a:solidFill>
                          <a:latin typeface="Arial"/>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b"/>
                      <a:r>
                        <a:rPr lang="el-GR" sz="1100" b="0" i="0" u="none" strike="noStrike">
                          <a:solidFill>
                            <a:srgbClr val="515151"/>
                          </a:solidFill>
                          <a:latin typeface="Arial"/>
                        </a:rPr>
                        <a:t>498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193132">
                <a:tc>
                  <a:txBody>
                    <a:bodyPr/>
                    <a:lstStyle/>
                    <a:p>
                      <a:pPr algn="ctr" fontAlgn="b"/>
                      <a:r>
                        <a:rPr lang="el-GR" sz="1100" b="0" i="0" u="none" strike="noStrike">
                          <a:solidFill>
                            <a:srgbClr val="515151"/>
                          </a:solidFill>
                          <a:latin typeface="Arial"/>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l-GR" sz="1100" b="0" i="0" u="none" strike="noStrike">
                          <a:solidFill>
                            <a:srgbClr val="515151"/>
                          </a:solidFill>
                          <a:latin typeface="Arial"/>
                        </a:rPr>
                        <a:t>442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4"/>
                  </a:ext>
                </a:extLst>
              </a:tr>
              <a:tr h="193132">
                <a:tc>
                  <a:txBody>
                    <a:bodyPr/>
                    <a:lstStyle/>
                    <a:p>
                      <a:pPr algn="ctr" fontAlgn="b"/>
                      <a:r>
                        <a:rPr lang="el-GR" sz="1100" b="0" i="0" u="none" strike="noStrike">
                          <a:solidFill>
                            <a:srgbClr val="515151"/>
                          </a:solidFill>
                          <a:latin typeface="Arial"/>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b"/>
                      <a:r>
                        <a:rPr lang="el-GR" sz="1100" b="0" i="0" u="none" strike="noStrike">
                          <a:solidFill>
                            <a:srgbClr val="515151"/>
                          </a:solidFill>
                          <a:latin typeface="Arial"/>
                        </a:rPr>
                        <a:t>388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05"/>
                  </a:ext>
                </a:extLst>
              </a:tr>
              <a:tr h="193132">
                <a:tc>
                  <a:txBody>
                    <a:bodyPr/>
                    <a:lstStyle/>
                    <a:p>
                      <a:pPr algn="ctr" fontAlgn="b"/>
                      <a:r>
                        <a:rPr lang="el-GR" sz="1100" b="0" i="0" u="none" strike="noStrike">
                          <a:solidFill>
                            <a:srgbClr val="515151"/>
                          </a:solidFill>
                          <a:latin typeface="Arial"/>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l-GR" sz="1100" b="0" i="0" u="none" strike="noStrike">
                          <a:solidFill>
                            <a:srgbClr val="515151"/>
                          </a:solidFill>
                          <a:latin typeface="Arial"/>
                        </a:rPr>
                        <a:t>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6"/>
                  </a:ext>
                </a:extLst>
              </a:tr>
              <a:tr h="193132">
                <a:tc>
                  <a:txBody>
                    <a:bodyPr/>
                    <a:lstStyle/>
                    <a:p>
                      <a:pPr algn="ctr" fontAlgn="b"/>
                      <a:r>
                        <a:rPr lang="el-GR" sz="1100" b="0" i="0" u="none" strike="noStrike">
                          <a:solidFill>
                            <a:srgbClr val="515151"/>
                          </a:solidFill>
                          <a:latin typeface="Arial"/>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b"/>
                      <a:r>
                        <a:rPr lang="el-GR" sz="1100" b="0" i="0" u="none" strike="noStrike">
                          <a:solidFill>
                            <a:srgbClr val="515151"/>
                          </a:solidFill>
                          <a:latin typeface="Arial"/>
                        </a:rPr>
                        <a:t>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07"/>
                  </a:ext>
                </a:extLst>
              </a:tr>
              <a:tr h="193132">
                <a:tc>
                  <a:txBody>
                    <a:bodyPr/>
                    <a:lstStyle/>
                    <a:p>
                      <a:pPr algn="ctr" fontAlgn="b"/>
                      <a:r>
                        <a:rPr lang="el-GR" sz="1100" b="0" i="0" u="none" strike="noStrike">
                          <a:solidFill>
                            <a:srgbClr val="515151"/>
                          </a:solidFill>
                          <a:latin typeface="Arial"/>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l-GR" sz="1100" b="0" i="0" u="none" strike="noStrike">
                          <a:solidFill>
                            <a:srgbClr val="515151"/>
                          </a:solidFill>
                          <a:latin typeface="Arial"/>
                        </a:rPr>
                        <a:t>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8"/>
                  </a:ext>
                </a:extLst>
              </a:tr>
              <a:tr h="193132">
                <a:tc>
                  <a:txBody>
                    <a:bodyPr/>
                    <a:lstStyle/>
                    <a:p>
                      <a:pPr algn="ctr" fontAlgn="b"/>
                      <a:r>
                        <a:rPr lang="el-GR" sz="1100" b="0" i="0" u="none" strike="noStrike">
                          <a:solidFill>
                            <a:srgbClr val="515151"/>
                          </a:solidFill>
                          <a:latin typeface="Arial"/>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b"/>
                      <a:r>
                        <a:rPr lang="el-GR" sz="1100" b="0" i="0" u="none" strike="noStrike">
                          <a:solidFill>
                            <a:srgbClr val="515151"/>
                          </a:solidFill>
                          <a:latin typeface="Arial"/>
                        </a:rPr>
                        <a:t>246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09"/>
                  </a:ext>
                </a:extLst>
              </a:tr>
              <a:tr h="193132">
                <a:tc>
                  <a:txBody>
                    <a:bodyPr/>
                    <a:lstStyle/>
                    <a:p>
                      <a:pPr algn="ctr" fontAlgn="b"/>
                      <a:r>
                        <a:rPr lang="el-GR" sz="1100" b="0" i="0" u="none" strike="noStrike">
                          <a:solidFill>
                            <a:srgbClr val="515151"/>
                          </a:solidFill>
                          <a:latin typeface="Arial"/>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l-GR" sz="1100" b="0" i="0" u="none" strike="noStrike">
                          <a:solidFill>
                            <a:srgbClr val="515151"/>
                          </a:solidFill>
                          <a:latin typeface="Arial"/>
                        </a:rPr>
                        <a:t>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0"/>
                  </a:ext>
                </a:extLst>
              </a:tr>
              <a:tr h="193132">
                <a:tc>
                  <a:txBody>
                    <a:bodyPr/>
                    <a:lstStyle/>
                    <a:p>
                      <a:pPr algn="ctr" fontAlgn="b"/>
                      <a:r>
                        <a:rPr lang="el-GR" sz="1100" b="0" i="0" u="none" strike="noStrike">
                          <a:solidFill>
                            <a:srgbClr val="515151"/>
                          </a:solidFill>
                          <a:latin typeface="Arial"/>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b"/>
                      <a:r>
                        <a:rPr lang="el-GR" sz="1100" b="0" i="0" u="none" strike="noStrike">
                          <a:solidFill>
                            <a:srgbClr val="515151"/>
                          </a:solidFill>
                          <a:latin typeface="Arial"/>
                        </a:rPr>
                        <a:t>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11"/>
                  </a:ext>
                </a:extLst>
              </a:tr>
              <a:tr h="193132">
                <a:tc>
                  <a:txBody>
                    <a:bodyPr/>
                    <a:lstStyle/>
                    <a:p>
                      <a:pPr algn="ctr" fontAlgn="b"/>
                      <a:r>
                        <a:rPr lang="el-GR" sz="1100" b="0" i="0" u="none" strike="noStrike">
                          <a:solidFill>
                            <a:srgbClr val="515151"/>
                          </a:solidFill>
                          <a:latin typeface="Arial"/>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l-GR" sz="1100" b="0" i="0" u="none" strike="noStrike">
                          <a:solidFill>
                            <a:srgbClr val="515151"/>
                          </a:solidFill>
                          <a:latin typeface="Arial"/>
                        </a:rPr>
                        <a:t>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2"/>
                  </a:ext>
                </a:extLst>
              </a:tr>
              <a:tr h="193132">
                <a:tc>
                  <a:txBody>
                    <a:bodyPr/>
                    <a:lstStyle/>
                    <a:p>
                      <a:pPr algn="ctr" fontAlgn="b"/>
                      <a:r>
                        <a:rPr lang="el-GR" sz="1100" b="0" i="0" u="none" strike="noStrike">
                          <a:solidFill>
                            <a:srgbClr val="515151"/>
                          </a:solidFill>
                          <a:latin typeface="Arial"/>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b"/>
                      <a:r>
                        <a:rPr lang="el-GR" sz="1100" b="0" i="0" u="none" strike="noStrike">
                          <a:solidFill>
                            <a:srgbClr val="515151"/>
                          </a:solidFill>
                          <a:latin typeface="Arial"/>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13"/>
                  </a:ext>
                </a:extLst>
              </a:tr>
              <a:tr h="193132">
                <a:tc>
                  <a:txBody>
                    <a:bodyPr/>
                    <a:lstStyle/>
                    <a:p>
                      <a:pPr algn="ctr" fontAlgn="b"/>
                      <a:r>
                        <a:rPr lang="el-GR" sz="1100" b="0" i="0" u="none" strike="noStrike">
                          <a:solidFill>
                            <a:srgbClr val="515151"/>
                          </a:solidFill>
                          <a:latin typeface="Arial"/>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l-GR" sz="1100" b="0" i="0" u="none" strike="noStrike">
                          <a:solidFill>
                            <a:srgbClr val="515151"/>
                          </a:solidFill>
                          <a:latin typeface="Arial"/>
                        </a:rPr>
                        <a:t>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4"/>
                  </a:ext>
                </a:extLst>
              </a:tr>
              <a:tr h="193132">
                <a:tc>
                  <a:txBody>
                    <a:bodyPr/>
                    <a:lstStyle/>
                    <a:p>
                      <a:pPr algn="ctr" fontAlgn="b"/>
                      <a:r>
                        <a:rPr lang="el-GR" sz="1100" b="0" i="0" u="none" strike="noStrike">
                          <a:solidFill>
                            <a:srgbClr val="515151"/>
                          </a:solidFill>
                          <a:latin typeface="Arial"/>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b"/>
                      <a:r>
                        <a:rPr lang="el-GR" sz="1100" b="0" i="0" u="none" strike="noStrike">
                          <a:solidFill>
                            <a:srgbClr val="515151"/>
                          </a:solidFill>
                          <a:latin typeface="Arial"/>
                        </a:rPr>
                        <a:t>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15"/>
                  </a:ext>
                </a:extLst>
              </a:tr>
              <a:tr h="193132">
                <a:tc>
                  <a:txBody>
                    <a:bodyPr/>
                    <a:lstStyle/>
                    <a:p>
                      <a:pPr algn="ctr" fontAlgn="b"/>
                      <a:r>
                        <a:rPr lang="el-GR" sz="1100" b="0" i="0" u="none" strike="noStrike">
                          <a:solidFill>
                            <a:srgbClr val="515151"/>
                          </a:solidFill>
                          <a:latin typeface="Arial"/>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l-GR" sz="1100" b="0" i="0" u="none" strike="noStrike">
                          <a:solidFill>
                            <a:srgbClr val="515151"/>
                          </a:solidFill>
                          <a:latin typeface="Arial"/>
                        </a:rPr>
                        <a:t>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6"/>
                  </a:ext>
                </a:extLst>
              </a:tr>
              <a:tr h="193132">
                <a:tc>
                  <a:txBody>
                    <a:bodyPr/>
                    <a:lstStyle/>
                    <a:p>
                      <a:pPr algn="ctr" fontAlgn="b"/>
                      <a:r>
                        <a:rPr lang="el-GR" sz="1100" b="0" i="0" u="none" strike="noStrike">
                          <a:solidFill>
                            <a:srgbClr val="515151"/>
                          </a:solidFill>
                          <a:latin typeface="Arial"/>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b"/>
                      <a:r>
                        <a:rPr lang="el-GR" sz="1100" b="0" i="0" u="none" strike="noStrike">
                          <a:solidFill>
                            <a:srgbClr val="515151"/>
                          </a:solidFill>
                          <a:latin typeface="Arial"/>
                        </a:rPr>
                        <a:t>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17"/>
                  </a:ext>
                </a:extLst>
              </a:tr>
              <a:tr h="193132">
                <a:tc>
                  <a:txBody>
                    <a:bodyPr/>
                    <a:lstStyle/>
                    <a:p>
                      <a:pPr algn="ctr" fontAlgn="b"/>
                      <a:r>
                        <a:rPr lang="el-GR" sz="1100" b="0" i="0" u="none" strike="noStrike">
                          <a:solidFill>
                            <a:srgbClr val="515151"/>
                          </a:solidFill>
                          <a:latin typeface="Arial"/>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l-GR" sz="1100" b="0" i="0" u="none" strike="noStrike">
                          <a:solidFill>
                            <a:srgbClr val="515151"/>
                          </a:solidFill>
                          <a:latin typeface="Arial"/>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8"/>
                  </a:ext>
                </a:extLst>
              </a:tr>
              <a:tr h="193132">
                <a:tc>
                  <a:txBody>
                    <a:bodyPr/>
                    <a:lstStyle/>
                    <a:p>
                      <a:pPr algn="ctr" fontAlgn="b"/>
                      <a:r>
                        <a:rPr lang="el-GR" sz="1100" b="0" i="0" u="none" strike="noStrike">
                          <a:solidFill>
                            <a:srgbClr val="515151"/>
                          </a:solidFill>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b"/>
                      <a:r>
                        <a:rPr lang="el-GR" sz="1100" b="0" i="0" u="none" strike="noStrike">
                          <a:solidFill>
                            <a:srgbClr val="515151"/>
                          </a:solidFill>
                          <a:latin typeface="Arial"/>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19"/>
                  </a:ext>
                </a:extLst>
              </a:tr>
              <a:tr h="193132">
                <a:tc>
                  <a:txBody>
                    <a:bodyPr/>
                    <a:lstStyle/>
                    <a:p>
                      <a:pPr algn="ctr" fontAlgn="b"/>
                      <a:r>
                        <a:rPr lang="el-GR" sz="1100" b="0" i="0" u="none" strike="noStrike">
                          <a:solidFill>
                            <a:srgbClr val="515151"/>
                          </a:solidFill>
                          <a:latin typeface="Arial"/>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l-GR" sz="1100" b="0" i="0" u="none" strike="noStrike">
                          <a:solidFill>
                            <a:srgbClr val="515151"/>
                          </a:solidFill>
                          <a:latin typeface="Arial"/>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20"/>
                  </a:ext>
                </a:extLst>
              </a:tr>
              <a:tr h="193132">
                <a:tc>
                  <a:txBody>
                    <a:bodyPr/>
                    <a:lstStyle/>
                    <a:p>
                      <a:pPr algn="ctr" fontAlgn="b"/>
                      <a:r>
                        <a:rPr lang="el-GR" sz="1100" b="0" i="0" u="none" strike="noStrike">
                          <a:solidFill>
                            <a:srgbClr val="515151"/>
                          </a:solidFill>
                          <a:latin typeface="Arial"/>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b"/>
                      <a:r>
                        <a:rPr lang="el-GR" sz="1100" b="0" i="0" u="none" strike="noStrike">
                          <a:solidFill>
                            <a:srgbClr val="515151"/>
                          </a:solidFill>
                          <a:latin typeface="Arial"/>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21"/>
                  </a:ext>
                </a:extLst>
              </a:tr>
              <a:tr h="193132">
                <a:tc>
                  <a:txBody>
                    <a:bodyPr/>
                    <a:lstStyle/>
                    <a:p>
                      <a:pPr algn="ctr" fontAlgn="b"/>
                      <a:r>
                        <a:rPr lang="el-GR" sz="1100" b="0" i="0" u="none" strike="noStrike">
                          <a:solidFill>
                            <a:srgbClr val="515151"/>
                          </a:solidFill>
                          <a:latin typeface="Arial"/>
                        </a:rPr>
                        <a:t>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l-GR" sz="1100" b="0" i="0" u="none" strike="noStrike">
                          <a:solidFill>
                            <a:srgbClr val="515151"/>
                          </a:solidFill>
                          <a:latin typeface="Arial"/>
                        </a:rPr>
                        <a:t>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22"/>
                  </a:ext>
                </a:extLst>
              </a:tr>
              <a:tr h="193132">
                <a:tc>
                  <a:txBody>
                    <a:bodyPr/>
                    <a:lstStyle/>
                    <a:p>
                      <a:pPr algn="ctr" fontAlgn="b"/>
                      <a:r>
                        <a:rPr lang="el-GR" sz="1100" b="0" i="0" u="none" strike="noStrike">
                          <a:solidFill>
                            <a:srgbClr val="515151"/>
                          </a:solidFill>
                          <a:latin typeface="Arial"/>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b"/>
                      <a:r>
                        <a:rPr lang="el-GR" sz="1100" b="0" i="0" u="none" strike="noStrike">
                          <a:solidFill>
                            <a:srgbClr val="515151"/>
                          </a:solidFill>
                          <a:latin typeface="Arial"/>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23"/>
                  </a:ext>
                </a:extLst>
              </a:tr>
              <a:tr h="193132">
                <a:tc>
                  <a:txBody>
                    <a:bodyPr/>
                    <a:lstStyle/>
                    <a:p>
                      <a:pPr algn="ctr" fontAlgn="b"/>
                      <a:r>
                        <a:rPr lang="el-GR" sz="1100" b="0" i="0" u="none" strike="noStrike">
                          <a:solidFill>
                            <a:srgbClr val="515151"/>
                          </a:solidFill>
                          <a:latin typeface="Arial"/>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l-GR" sz="1100" b="0" i="0" u="none" strike="noStrike">
                          <a:solidFill>
                            <a:srgbClr val="515151"/>
                          </a:solidFill>
                          <a:latin typeface="Arial"/>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24"/>
                  </a:ext>
                </a:extLst>
              </a:tr>
              <a:tr h="193132">
                <a:tc>
                  <a:txBody>
                    <a:bodyPr/>
                    <a:lstStyle/>
                    <a:p>
                      <a:pPr algn="ctr" fontAlgn="b"/>
                      <a:r>
                        <a:rPr lang="el-GR" sz="1100" b="0" i="0" u="none" strike="noStrike">
                          <a:solidFill>
                            <a:srgbClr val="515151"/>
                          </a:solidFill>
                          <a:latin typeface="Arial"/>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b"/>
                      <a:r>
                        <a:rPr lang="el-GR" sz="1100" b="0" i="0" u="none" strike="noStrike">
                          <a:solidFill>
                            <a:srgbClr val="515151"/>
                          </a:solidFill>
                          <a:latin typeface="Arial"/>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25"/>
                  </a:ext>
                </a:extLst>
              </a:tr>
              <a:tr h="193132">
                <a:tc>
                  <a:txBody>
                    <a:bodyPr/>
                    <a:lstStyle/>
                    <a:p>
                      <a:pPr algn="ctr" fontAlgn="b"/>
                      <a:r>
                        <a:rPr lang="el-GR" sz="1100" b="0" i="0" u="none" strike="noStrike">
                          <a:solidFill>
                            <a:srgbClr val="515151"/>
                          </a:solidFill>
                          <a:latin typeface="Arial"/>
                        </a:rPr>
                        <a:t>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l-GR" sz="1100" b="0" i="0" u="none" strike="noStrike">
                          <a:solidFill>
                            <a:srgbClr val="515151"/>
                          </a:solidFill>
                          <a:latin typeface="Arial"/>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26"/>
                  </a:ext>
                </a:extLst>
              </a:tr>
              <a:tr h="193132">
                <a:tc>
                  <a:txBody>
                    <a:bodyPr/>
                    <a:lstStyle/>
                    <a:p>
                      <a:pPr algn="ctr" fontAlgn="b"/>
                      <a:r>
                        <a:rPr lang="el-GR" sz="1100" b="0" i="0" u="none" strike="noStrike">
                          <a:solidFill>
                            <a:srgbClr val="515151"/>
                          </a:solidFill>
                          <a:latin typeface="Arial"/>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b"/>
                      <a:r>
                        <a:rPr lang="el-GR" sz="1100" b="0" i="0" u="none" strike="noStrike">
                          <a:solidFill>
                            <a:srgbClr val="515151"/>
                          </a:solidFill>
                          <a:latin typeface="Arial"/>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27"/>
                  </a:ext>
                </a:extLst>
              </a:tr>
              <a:tr h="193132">
                <a:tc>
                  <a:txBody>
                    <a:bodyPr/>
                    <a:lstStyle/>
                    <a:p>
                      <a:pPr algn="ctr" fontAlgn="b"/>
                      <a:r>
                        <a:rPr lang="el-GR" sz="1100" b="0" i="0" u="none" strike="noStrike">
                          <a:solidFill>
                            <a:srgbClr val="515151"/>
                          </a:solidFill>
                          <a:latin typeface="Arial"/>
                        </a:rPr>
                        <a:t>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l-GR" sz="1100" b="0" i="0" u="none" strike="noStrike">
                          <a:solidFill>
                            <a:srgbClr val="515151"/>
                          </a:solidFill>
                          <a:latin typeface="Arial"/>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28"/>
                  </a:ext>
                </a:extLst>
              </a:tr>
              <a:tr h="193132">
                <a:tc>
                  <a:txBody>
                    <a:bodyPr/>
                    <a:lstStyle/>
                    <a:p>
                      <a:pPr algn="ctr" fontAlgn="b"/>
                      <a:r>
                        <a:rPr lang="el-GR" sz="1100" b="0" i="0" u="none" strike="noStrike">
                          <a:solidFill>
                            <a:srgbClr val="515151"/>
                          </a:solidFill>
                          <a:latin typeface="Arial"/>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b"/>
                      <a:r>
                        <a:rPr lang="el-GR" sz="1100" b="0" i="0" u="none" strike="noStrike" dirty="0">
                          <a:solidFill>
                            <a:srgbClr val="515151"/>
                          </a:solidFill>
                          <a:latin typeface="Arial"/>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29"/>
                  </a:ext>
                </a:extLst>
              </a:tr>
            </a:tbl>
          </a:graphicData>
        </a:graphic>
      </p:graphicFrame>
      <p:pic>
        <p:nvPicPr>
          <p:cNvPr id="1026" name="Picture 2"/>
          <p:cNvPicPr>
            <a:picLocks noChangeAspect="1" noChangeArrowheads="1"/>
          </p:cNvPicPr>
          <p:nvPr/>
        </p:nvPicPr>
        <p:blipFill>
          <a:blip r:embed="rId2" cstate="print"/>
          <a:srcRect l="3315" r="1633" b="11498"/>
          <a:stretch>
            <a:fillRect/>
          </a:stretch>
        </p:blipFill>
        <p:spPr bwMode="auto">
          <a:xfrm>
            <a:off x="815414" y="3813044"/>
            <a:ext cx="8256917" cy="295605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98621" y="1596540"/>
            <a:ext cx="4633283" cy="4886557"/>
          </a:xfrm>
        </p:spPr>
        <p:txBody>
          <a:bodyPr>
            <a:normAutofit/>
          </a:bodyPr>
          <a:lstStyle/>
          <a:p>
            <a:pPr>
              <a:buNone/>
            </a:pPr>
            <a:r>
              <a:rPr lang="el-GR" dirty="0"/>
              <a:t>Με την ολοκλήρωση της εντολής παρουσιάζεται το γράφημα της </a:t>
            </a:r>
            <a:r>
              <a:rPr lang="en-US" dirty="0"/>
              <a:t>A2D </a:t>
            </a:r>
            <a:r>
              <a:rPr lang="el-GR" dirty="0"/>
              <a:t>τιμής της τάσης σε σχέση με την </a:t>
            </a:r>
            <a:r>
              <a:rPr lang="el-GR" dirty="0" err="1"/>
              <a:t>μετρηθείσα</a:t>
            </a:r>
            <a:r>
              <a:rPr lang="el-GR" dirty="0"/>
              <a:t> απόσταση. Το γράφημα με εμφανή τρόπο μας δείχνει ότι απέχει πολύ από το να μπορεί να γίνει μια αξιόπιστη παρεμβολή μιας ευθείας γραμμής. </a:t>
            </a:r>
          </a:p>
        </p:txBody>
      </p:sp>
      <p:graphicFrame>
        <p:nvGraphicFramePr>
          <p:cNvPr id="5" name="2 - Γράφημα"/>
          <p:cNvGraphicFramePr/>
          <p:nvPr/>
        </p:nvGraphicFramePr>
        <p:xfrm>
          <a:off x="5903979" y="1412776"/>
          <a:ext cx="6058307"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6" name="1 - Τίτλος"/>
          <p:cNvSpPr txBox="1">
            <a:spLocks/>
          </p:cNvSpPr>
          <p:nvPr/>
        </p:nvSpPr>
        <p:spPr>
          <a:xfrm>
            <a:off x="143339" y="-27384"/>
            <a:ext cx="11521280" cy="772947"/>
          </a:xfrm>
          <a:prstGeom prst="rect">
            <a:avLst/>
          </a:prstGeom>
        </p:spPr>
        <p:txBody>
          <a:bodyPr vert="horz" anchor="b">
            <a:noAutofit/>
          </a:bodyPr>
          <a:lstStyle/>
          <a:p>
            <a:pPr defTabSz="1219170">
              <a:spcBef>
                <a:spcPct val="0"/>
              </a:spcBef>
              <a:defRPr/>
            </a:pPr>
            <a:r>
              <a:rPr lang="el-GR" sz="3200" cap="small" dirty="0" err="1">
                <a:latin typeface="Book Antiqua" pitchFamily="18" charset="0"/>
                <a:ea typeface="+mj-ea"/>
                <a:cs typeface="+mj-cs"/>
              </a:rPr>
              <a:t>Γραμμικοποιώντασ</a:t>
            </a:r>
            <a:r>
              <a:rPr lang="el-GR" sz="3200" cap="small" dirty="0">
                <a:latin typeface="Book Antiqua" pitchFamily="18" charset="0"/>
                <a:ea typeface="+mj-ea"/>
                <a:cs typeface="+mj-cs"/>
              </a:rPr>
              <a:t> τον (</a:t>
            </a:r>
            <a:r>
              <a:rPr lang="en-US" sz="3200" b="1" cap="small" dirty="0">
                <a:latin typeface="+mj-lt"/>
                <a:ea typeface="+mj-ea"/>
                <a:cs typeface="+mj-cs"/>
              </a:rPr>
              <a:t>GP2Y0A21YK0F</a:t>
            </a:r>
            <a:r>
              <a:rPr lang="el-GR" sz="3200" b="1" cap="small" dirty="0">
                <a:latin typeface="+mj-lt"/>
                <a:ea typeface="+mj-ea"/>
                <a:cs typeface="+mj-cs"/>
              </a:rPr>
              <a:t>)</a:t>
            </a:r>
            <a:r>
              <a:rPr lang="en-US" sz="3200" b="1" cap="small" dirty="0">
                <a:latin typeface="+mj-lt"/>
                <a:ea typeface="+mj-ea"/>
                <a:cs typeface="+mj-cs"/>
              </a:rPr>
              <a:t>  excel (2)</a:t>
            </a:r>
            <a:endParaRPr lang="el-GR" sz="3200" cap="small" dirty="0">
              <a:latin typeface="+mj-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98621" y="1028734"/>
            <a:ext cx="7225571" cy="5454364"/>
          </a:xfrm>
        </p:spPr>
        <p:txBody>
          <a:bodyPr>
            <a:normAutofit/>
          </a:bodyPr>
          <a:lstStyle/>
          <a:p>
            <a:pPr>
              <a:buNone/>
            </a:pPr>
            <a:r>
              <a:rPr lang="el-GR" dirty="0"/>
              <a:t>Ως εκ</a:t>
            </a:r>
            <a:r>
              <a:rPr lang="en-US" dirty="0"/>
              <a:t> </a:t>
            </a:r>
            <a:r>
              <a:rPr lang="el-GR" dirty="0"/>
              <a:t>τούτου ακολουθούνται οι ενέργειες : </a:t>
            </a:r>
          </a:p>
          <a:p>
            <a:pPr>
              <a:buNone/>
            </a:pPr>
            <a:r>
              <a:rPr lang="el-GR" dirty="0"/>
              <a:t>Στον άξονα των Χ μπαίνει η </a:t>
            </a:r>
            <a:r>
              <a:rPr lang="en-US" dirty="0"/>
              <a:t>A2D </a:t>
            </a:r>
            <a:r>
              <a:rPr lang="el-GR" dirty="0"/>
              <a:t>τιμή της τάσης </a:t>
            </a:r>
            <a:r>
              <a:rPr lang="en-US" dirty="0"/>
              <a:t> </a:t>
            </a:r>
            <a:endParaRPr lang="el-GR" dirty="0"/>
          </a:p>
          <a:p>
            <a:pPr>
              <a:buNone/>
            </a:pPr>
            <a:r>
              <a:rPr lang="en-US" dirty="0"/>
              <a:t>(</a:t>
            </a:r>
            <a:r>
              <a:rPr lang="el-GR" dirty="0"/>
              <a:t>προσοχή Αντιστροφή αξόνων)</a:t>
            </a:r>
          </a:p>
          <a:p>
            <a:pPr>
              <a:buNone/>
            </a:pPr>
            <a:r>
              <a:rPr lang="el-GR" dirty="0"/>
              <a:t>Στον </a:t>
            </a:r>
            <a:r>
              <a:rPr lang="en-US" dirty="0"/>
              <a:t>Y </a:t>
            </a:r>
            <a:r>
              <a:rPr lang="el-GR" dirty="0"/>
              <a:t>μπαίνει η τιμή </a:t>
            </a:r>
            <a:r>
              <a:rPr lang="en-US" dirty="0"/>
              <a:t>1/(</a:t>
            </a:r>
            <a:r>
              <a:rPr lang="en-US" dirty="0" err="1"/>
              <a:t>R+k</a:t>
            </a:r>
            <a:r>
              <a:rPr lang="en-US" dirty="0"/>
              <a:t>). </a:t>
            </a:r>
            <a:r>
              <a:rPr lang="el-GR" dirty="0"/>
              <a:t>Όπου </a:t>
            </a:r>
            <a:r>
              <a:rPr lang="en-US" dirty="0"/>
              <a:t>R </a:t>
            </a:r>
            <a:r>
              <a:rPr lang="el-GR" dirty="0"/>
              <a:t>η </a:t>
            </a:r>
            <a:r>
              <a:rPr lang="el-GR" dirty="0" err="1"/>
              <a:t>μετρηθείσα</a:t>
            </a:r>
            <a:r>
              <a:rPr lang="el-GR" dirty="0"/>
              <a:t> απόσταση και κ μια μεταβλητή την οποία εμπειρικά αρχικοποιούμε κ=0.5 δημιουργούμε έτσι τον δίπλα πίνακα</a:t>
            </a:r>
          </a:p>
          <a:p>
            <a:endParaRPr lang="el-GR" dirty="0"/>
          </a:p>
        </p:txBody>
      </p:sp>
      <p:sp>
        <p:nvSpPr>
          <p:cNvPr id="5" name="1 - Τίτλος"/>
          <p:cNvSpPr>
            <a:spLocks noGrp="1"/>
          </p:cNvSpPr>
          <p:nvPr>
            <p:ph type="title"/>
          </p:nvPr>
        </p:nvSpPr>
        <p:spPr>
          <a:xfrm>
            <a:off x="143339" y="-27384"/>
            <a:ext cx="11521280" cy="772947"/>
          </a:xfrm>
        </p:spPr>
        <p:txBody>
          <a:bodyPr>
            <a:noAutofit/>
          </a:bodyPr>
          <a:lstStyle/>
          <a:p>
            <a:r>
              <a:rPr lang="el-GR" sz="3200" dirty="0" err="1">
                <a:latin typeface="Book Antiqua" pitchFamily="18" charset="0"/>
              </a:rPr>
              <a:t>Γραμμικοποιώντας</a:t>
            </a:r>
            <a:r>
              <a:rPr lang="el-GR" sz="3200" dirty="0">
                <a:latin typeface="Book Antiqua" pitchFamily="18" charset="0"/>
              </a:rPr>
              <a:t> τον (</a:t>
            </a:r>
            <a:r>
              <a:rPr lang="en-US" sz="3200" b="1" dirty="0"/>
              <a:t>GP2Y0A21YK0F</a:t>
            </a:r>
            <a:r>
              <a:rPr lang="el-GR" sz="3200" b="1" dirty="0"/>
              <a:t>)</a:t>
            </a:r>
            <a:r>
              <a:rPr lang="en-US" sz="3200" b="1" dirty="0"/>
              <a:t>  excel (3)</a:t>
            </a:r>
            <a:endParaRPr lang="el-GR" sz="3200" dirty="0"/>
          </a:p>
        </p:txBody>
      </p:sp>
      <p:graphicFrame>
        <p:nvGraphicFramePr>
          <p:cNvPr id="6" name="5 - Πίνακας"/>
          <p:cNvGraphicFramePr>
            <a:graphicFrameLocks noGrp="1"/>
          </p:cNvGraphicFramePr>
          <p:nvPr/>
        </p:nvGraphicFramePr>
        <p:xfrm>
          <a:off x="8454205" y="836713"/>
          <a:ext cx="2154296" cy="5418655"/>
        </p:xfrm>
        <a:graphic>
          <a:graphicData uri="http://schemas.openxmlformats.org/drawingml/2006/table">
            <a:tbl>
              <a:tblPr/>
              <a:tblGrid>
                <a:gridCol w="931333">
                  <a:extLst>
                    <a:ext uri="{9D8B030D-6E8A-4147-A177-3AD203B41FA5}">
                      <a16:colId xmlns:a16="http://schemas.microsoft.com/office/drawing/2014/main" val="20000"/>
                    </a:ext>
                  </a:extLst>
                </a:gridCol>
                <a:gridCol w="696148">
                  <a:extLst>
                    <a:ext uri="{9D8B030D-6E8A-4147-A177-3AD203B41FA5}">
                      <a16:colId xmlns:a16="http://schemas.microsoft.com/office/drawing/2014/main" val="20001"/>
                    </a:ext>
                  </a:extLst>
                </a:gridCol>
                <a:gridCol w="526815">
                  <a:extLst>
                    <a:ext uri="{9D8B030D-6E8A-4147-A177-3AD203B41FA5}">
                      <a16:colId xmlns:a16="http://schemas.microsoft.com/office/drawing/2014/main" val="20002"/>
                    </a:ext>
                  </a:extLst>
                </a:gridCol>
              </a:tblGrid>
              <a:tr h="373944">
                <a:tc>
                  <a:txBody>
                    <a:bodyPr/>
                    <a:lstStyle/>
                    <a:p>
                      <a:pPr algn="ctr" fontAlgn="ctr"/>
                      <a:r>
                        <a:rPr lang="el-GR" sz="1100" b="1" i="0" u="none" strike="noStrike">
                          <a:solidFill>
                            <a:srgbClr val="515151"/>
                          </a:solidFill>
                          <a:latin typeface="Arial"/>
                        </a:rPr>
                        <a:t>Άξονας Χ    (10 </a:t>
                      </a:r>
                      <a:r>
                        <a:rPr lang="en-US" sz="1100" b="1" i="0" u="none" strike="noStrike">
                          <a:solidFill>
                            <a:srgbClr val="515151"/>
                          </a:solidFill>
                          <a:latin typeface="Arial"/>
                        </a:rPr>
                        <a:t>bit A2D)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1100" b="1" i="0" u="none" strike="noStrike">
                          <a:solidFill>
                            <a:srgbClr val="515151"/>
                          </a:solidFill>
                          <a:latin typeface="Arial"/>
                        </a:rPr>
                        <a:t>αξονας Υ 1/(</a:t>
                      </a:r>
                      <a:r>
                        <a:rPr lang="en-US" sz="1100" b="1" i="0" u="none" strike="noStrike">
                          <a:solidFill>
                            <a:srgbClr val="515151"/>
                          </a:solidFill>
                          <a:latin typeface="Arial"/>
                        </a:rPr>
                        <a:t>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1500" b="0" i="0" u="none" strike="noStrike">
                          <a:solidFill>
                            <a:srgbClr val="000000"/>
                          </a:solidFill>
                          <a:latin typeface="Calibri"/>
                        </a:rPr>
                        <a:t>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275167">
                <a:tc>
                  <a:txBody>
                    <a:bodyPr/>
                    <a:lstStyle/>
                    <a:p>
                      <a:pPr algn="ctr" fontAlgn="b"/>
                      <a:r>
                        <a:rPr lang="el-GR" sz="900" b="1" i="0" u="none" strike="noStrike">
                          <a:solidFill>
                            <a:srgbClr val="515151"/>
                          </a:solidFill>
                          <a:latin typeface="Arial"/>
                        </a:rPr>
                        <a:t>498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r" fontAlgn="b"/>
                      <a:r>
                        <a:rPr lang="el-GR" sz="900" b="1" i="0" u="none" strike="noStrike">
                          <a:solidFill>
                            <a:srgbClr val="000000"/>
                          </a:solidFill>
                          <a:latin typeface="Calibri"/>
                        </a:rPr>
                        <a:t>0,048780488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600" b="0" i="0" u="none" strike="noStrike">
                          <a:solidFill>
                            <a:srgbClr val="000000"/>
                          </a:solidFill>
                          <a:latin typeface="Calibri"/>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3444">
                <a:tc>
                  <a:txBody>
                    <a:bodyPr/>
                    <a:lstStyle/>
                    <a:p>
                      <a:pPr algn="ctr" fontAlgn="ctr"/>
                      <a:r>
                        <a:rPr lang="el-GR" sz="900" b="1" i="0" u="none" strike="noStrike">
                          <a:solidFill>
                            <a:srgbClr val="515151"/>
                          </a:solidFill>
                          <a:latin typeface="Arial"/>
                        </a:rPr>
                        <a:t>442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900" b="1" i="0" u="none" strike="noStrike">
                          <a:solidFill>
                            <a:srgbClr val="515151"/>
                          </a:solidFill>
                          <a:latin typeface="Arial"/>
                        </a:rPr>
                        <a:t>0,03921569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83444">
                <a:tc>
                  <a:txBody>
                    <a:bodyPr/>
                    <a:lstStyle/>
                    <a:p>
                      <a:pPr algn="ctr" fontAlgn="b"/>
                      <a:r>
                        <a:rPr lang="el-GR" sz="900" b="1" i="0" u="none" strike="noStrike">
                          <a:solidFill>
                            <a:srgbClr val="515151"/>
                          </a:solidFill>
                          <a:latin typeface="Arial"/>
                        </a:rPr>
                        <a:t>388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r" fontAlgn="b"/>
                      <a:r>
                        <a:rPr lang="el-GR" sz="900" b="1" i="0" u="none" strike="noStrike">
                          <a:solidFill>
                            <a:srgbClr val="000000"/>
                          </a:solidFill>
                          <a:latin typeface="Calibri"/>
                        </a:rPr>
                        <a:t>0,032786885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183444">
                <a:tc>
                  <a:txBody>
                    <a:bodyPr/>
                    <a:lstStyle/>
                    <a:p>
                      <a:pPr algn="ctr" fontAlgn="ctr"/>
                      <a:r>
                        <a:rPr lang="el-GR" sz="900" b="1" i="0" u="none" strike="noStrike">
                          <a:solidFill>
                            <a:srgbClr val="515151"/>
                          </a:solidFill>
                          <a:latin typeface="Arial"/>
                        </a:rPr>
                        <a:t>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900" b="1" i="0" u="none" strike="noStrike">
                          <a:solidFill>
                            <a:srgbClr val="515151"/>
                          </a:solidFill>
                          <a:latin typeface="Arial"/>
                        </a:rPr>
                        <a:t>0,02816901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183444">
                <a:tc>
                  <a:txBody>
                    <a:bodyPr/>
                    <a:lstStyle/>
                    <a:p>
                      <a:pPr algn="ctr" fontAlgn="b"/>
                      <a:r>
                        <a:rPr lang="el-GR" sz="900" b="1" i="0" u="none" strike="noStrike">
                          <a:solidFill>
                            <a:srgbClr val="515151"/>
                          </a:solidFill>
                          <a:latin typeface="Arial"/>
                        </a:rPr>
                        <a:t>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r" fontAlgn="b"/>
                      <a:r>
                        <a:rPr lang="el-GR" sz="900" b="1" i="0" u="none" strike="noStrike">
                          <a:solidFill>
                            <a:srgbClr val="000000"/>
                          </a:solidFill>
                          <a:latin typeface="Calibri"/>
                        </a:rPr>
                        <a:t>0,024691358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183444">
                <a:tc>
                  <a:txBody>
                    <a:bodyPr/>
                    <a:lstStyle/>
                    <a:p>
                      <a:pPr algn="ctr" fontAlgn="ctr"/>
                      <a:r>
                        <a:rPr lang="el-GR" sz="900" b="1" i="0" u="none" strike="noStrike">
                          <a:solidFill>
                            <a:srgbClr val="515151"/>
                          </a:solidFill>
                          <a:latin typeface="Arial"/>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900" b="1" i="0" u="none" strike="noStrike">
                          <a:solidFill>
                            <a:srgbClr val="515151"/>
                          </a:solidFill>
                          <a:latin typeface="Arial"/>
                        </a:rPr>
                        <a:t>0,02197802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183444">
                <a:tc>
                  <a:txBody>
                    <a:bodyPr/>
                    <a:lstStyle/>
                    <a:p>
                      <a:pPr algn="ctr" fontAlgn="b"/>
                      <a:r>
                        <a:rPr lang="el-GR" sz="900" b="1" i="0" u="none" strike="noStrike">
                          <a:solidFill>
                            <a:srgbClr val="515151"/>
                          </a:solidFill>
                          <a:latin typeface="Arial"/>
                        </a:rPr>
                        <a:t>246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r" fontAlgn="b"/>
                      <a:r>
                        <a:rPr lang="el-GR" sz="900" b="1" i="0" u="none" strike="noStrike">
                          <a:solidFill>
                            <a:srgbClr val="000000"/>
                          </a:solidFill>
                          <a:latin typeface="Calibri"/>
                        </a:rPr>
                        <a:t>0,01980198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183444">
                <a:tc>
                  <a:txBody>
                    <a:bodyPr/>
                    <a:lstStyle/>
                    <a:p>
                      <a:pPr algn="ctr" fontAlgn="ctr"/>
                      <a:r>
                        <a:rPr lang="el-GR" sz="900" b="1" i="0" u="none" strike="noStrike">
                          <a:solidFill>
                            <a:srgbClr val="515151"/>
                          </a:solidFill>
                          <a:latin typeface="Arial"/>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900" b="1" i="0" u="none" strike="noStrike">
                          <a:solidFill>
                            <a:srgbClr val="515151"/>
                          </a:solidFill>
                          <a:latin typeface="Arial"/>
                        </a:rPr>
                        <a:t>0,01801802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183444">
                <a:tc>
                  <a:txBody>
                    <a:bodyPr/>
                    <a:lstStyle/>
                    <a:p>
                      <a:pPr algn="ctr" fontAlgn="b"/>
                      <a:r>
                        <a:rPr lang="el-GR" sz="900" b="1" i="0" u="none" strike="noStrike">
                          <a:solidFill>
                            <a:srgbClr val="515151"/>
                          </a:solidFill>
                          <a:latin typeface="Arial"/>
                        </a:rPr>
                        <a:t>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r" fontAlgn="b"/>
                      <a:r>
                        <a:rPr lang="el-GR" sz="900" b="1" i="0" u="none" strike="noStrike">
                          <a:solidFill>
                            <a:srgbClr val="000000"/>
                          </a:solidFill>
                          <a:latin typeface="Calibri"/>
                        </a:rPr>
                        <a:t>0,016528926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183444">
                <a:tc>
                  <a:txBody>
                    <a:bodyPr/>
                    <a:lstStyle/>
                    <a:p>
                      <a:pPr algn="ctr" fontAlgn="ctr"/>
                      <a:r>
                        <a:rPr lang="el-GR" sz="900" b="1" i="0" u="none" strike="noStrike">
                          <a:solidFill>
                            <a:srgbClr val="515151"/>
                          </a:solidFill>
                          <a:latin typeface="Arial"/>
                        </a:rPr>
                        <a:t>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900" b="1" i="0" u="none" strike="noStrike">
                          <a:solidFill>
                            <a:srgbClr val="515151"/>
                          </a:solidFill>
                          <a:latin typeface="Arial"/>
                        </a:rPr>
                        <a:t>0,01526718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183444">
                <a:tc>
                  <a:txBody>
                    <a:bodyPr/>
                    <a:lstStyle/>
                    <a:p>
                      <a:pPr algn="ctr" fontAlgn="b"/>
                      <a:r>
                        <a:rPr lang="el-GR" sz="900" b="1" i="0" u="none" strike="noStrike">
                          <a:solidFill>
                            <a:srgbClr val="515151"/>
                          </a:solidFill>
                          <a:latin typeface="Arial"/>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r" fontAlgn="b"/>
                      <a:r>
                        <a:rPr lang="el-GR" sz="900" b="1" i="0" u="none" strike="noStrike">
                          <a:solidFill>
                            <a:srgbClr val="000000"/>
                          </a:solidFill>
                          <a:latin typeface="Calibri"/>
                        </a:rPr>
                        <a:t>0,014184397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183444">
                <a:tc>
                  <a:txBody>
                    <a:bodyPr/>
                    <a:lstStyle/>
                    <a:p>
                      <a:pPr algn="ctr" fontAlgn="ctr"/>
                      <a:r>
                        <a:rPr lang="el-GR" sz="900" b="1" i="0" u="none" strike="noStrike">
                          <a:solidFill>
                            <a:srgbClr val="515151"/>
                          </a:solidFill>
                          <a:latin typeface="Arial"/>
                        </a:rPr>
                        <a:t>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900" b="1" i="0" u="none" strike="noStrike">
                          <a:solidFill>
                            <a:srgbClr val="515151"/>
                          </a:solidFill>
                          <a:latin typeface="Arial"/>
                        </a:rPr>
                        <a:t>0,01324503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2"/>
                  </a:ext>
                </a:extLst>
              </a:tr>
              <a:tr h="183444">
                <a:tc>
                  <a:txBody>
                    <a:bodyPr/>
                    <a:lstStyle/>
                    <a:p>
                      <a:pPr algn="ctr" fontAlgn="b"/>
                      <a:r>
                        <a:rPr lang="el-GR" sz="900" b="1" i="0" u="none" strike="noStrike">
                          <a:solidFill>
                            <a:srgbClr val="515151"/>
                          </a:solidFill>
                          <a:latin typeface="Arial"/>
                        </a:rPr>
                        <a:t>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r" fontAlgn="b"/>
                      <a:r>
                        <a:rPr lang="el-GR" sz="900" b="1" i="0" u="none" strike="noStrike">
                          <a:solidFill>
                            <a:srgbClr val="000000"/>
                          </a:solidFill>
                          <a:latin typeface="Calibri"/>
                        </a:rPr>
                        <a:t>0,01242236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3"/>
                  </a:ext>
                </a:extLst>
              </a:tr>
              <a:tr h="183444">
                <a:tc>
                  <a:txBody>
                    <a:bodyPr/>
                    <a:lstStyle/>
                    <a:p>
                      <a:pPr algn="ctr" fontAlgn="ctr"/>
                      <a:r>
                        <a:rPr lang="el-GR" sz="900" b="1" i="0" u="none" strike="noStrike">
                          <a:solidFill>
                            <a:srgbClr val="515151"/>
                          </a:solidFill>
                          <a:latin typeface="Arial"/>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900" b="1" i="0" u="none" strike="noStrike">
                          <a:solidFill>
                            <a:srgbClr val="515151"/>
                          </a:solidFill>
                          <a:latin typeface="Arial"/>
                        </a:rPr>
                        <a:t>0,01169591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4"/>
                  </a:ext>
                </a:extLst>
              </a:tr>
              <a:tr h="183444">
                <a:tc>
                  <a:txBody>
                    <a:bodyPr/>
                    <a:lstStyle/>
                    <a:p>
                      <a:pPr algn="ctr" fontAlgn="b"/>
                      <a:r>
                        <a:rPr lang="el-GR" sz="900" b="1" i="0" u="none" strike="noStrike">
                          <a:solidFill>
                            <a:srgbClr val="515151"/>
                          </a:solidFill>
                          <a:latin typeface="Arial"/>
                        </a:rPr>
                        <a:t>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r" fontAlgn="b"/>
                      <a:r>
                        <a:rPr lang="el-GR" sz="900" b="1" i="0" u="none" strike="noStrike">
                          <a:solidFill>
                            <a:srgbClr val="000000"/>
                          </a:solidFill>
                          <a:latin typeface="Calibri"/>
                        </a:rPr>
                        <a:t>0,011049724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5"/>
                  </a:ext>
                </a:extLst>
              </a:tr>
              <a:tr h="183444">
                <a:tc>
                  <a:txBody>
                    <a:bodyPr/>
                    <a:lstStyle/>
                    <a:p>
                      <a:pPr algn="ctr" fontAlgn="ctr"/>
                      <a:r>
                        <a:rPr lang="el-GR" sz="900" b="1" i="0" u="none" strike="noStrike">
                          <a:solidFill>
                            <a:srgbClr val="515151"/>
                          </a:solidFill>
                          <a:latin typeface="Arial"/>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900" b="1" i="0" u="none" strike="noStrike">
                          <a:solidFill>
                            <a:srgbClr val="515151"/>
                          </a:solidFill>
                          <a:latin typeface="Arial"/>
                        </a:rPr>
                        <a:t>0,0104712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6"/>
                  </a:ext>
                </a:extLst>
              </a:tr>
              <a:tr h="183444">
                <a:tc>
                  <a:txBody>
                    <a:bodyPr/>
                    <a:lstStyle/>
                    <a:p>
                      <a:pPr algn="ctr" fontAlgn="b"/>
                      <a:r>
                        <a:rPr lang="el-GR" sz="900" b="1" i="0" u="none" strike="noStrike">
                          <a:solidFill>
                            <a:srgbClr val="515151"/>
                          </a:solidFill>
                          <a:latin typeface="Arial"/>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r" fontAlgn="b"/>
                      <a:r>
                        <a:rPr lang="el-GR" sz="900" b="1" i="0" u="none" strike="noStrike">
                          <a:solidFill>
                            <a:srgbClr val="000000"/>
                          </a:solidFill>
                          <a:latin typeface="Calibri"/>
                        </a:rPr>
                        <a:t>0,009950249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7"/>
                  </a:ext>
                </a:extLst>
              </a:tr>
              <a:tr h="183444">
                <a:tc>
                  <a:txBody>
                    <a:bodyPr/>
                    <a:lstStyle/>
                    <a:p>
                      <a:pPr algn="ctr" fontAlgn="ctr"/>
                      <a:r>
                        <a:rPr lang="el-GR" sz="900" b="1" i="0" u="none" strike="noStrike">
                          <a:solidFill>
                            <a:srgbClr val="515151"/>
                          </a:solidFill>
                          <a:latin typeface="Arial"/>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900" b="1" i="0" u="none" strike="noStrike">
                          <a:solidFill>
                            <a:srgbClr val="515151"/>
                          </a:solidFill>
                          <a:latin typeface="Arial"/>
                        </a:rPr>
                        <a:t>0,00947867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8"/>
                  </a:ext>
                </a:extLst>
              </a:tr>
              <a:tr h="183444">
                <a:tc>
                  <a:txBody>
                    <a:bodyPr/>
                    <a:lstStyle/>
                    <a:p>
                      <a:pPr algn="ctr" fontAlgn="b"/>
                      <a:r>
                        <a:rPr lang="el-GR" sz="900" b="1" i="0" u="none" strike="noStrike">
                          <a:solidFill>
                            <a:srgbClr val="515151"/>
                          </a:solidFill>
                          <a:latin typeface="Arial"/>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r" fontAlgn="b"/>
                      <a:r>
                        <a:rPr lang="el-GR" sz="900" b="1" i="0" u="none" strike="noStrike">
                          <a:solidFill>
                            <a:srgbClr val="000000"/>
                          </a:solidFill>
                          <a:latin typeface="Calibri"/>
                        </a:rPr>
                        <a:t>0,009049774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9"/>
                  </a:ext>
                </a:extLst>
              </a:tr>
              <a:tr h="183444">
                <a:tc>
                  <a:txBody>
                    <a:bodyPr/>
                    <a:lstStyle/>
                    <a:p>
                      <a:pPr algn="ctr" fontAlgn="ctr"/>
                      <a:r>
                        <a:rPr lang="el-GR" sz="900" b="1" i="0" u="none" strike="noStrike">
                          <a:solidFill>
                            <a:srgbClr val="515151"/>
                          </a:solidFill>
                          <a:latin typeface="Arial"/>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900" b="1" i="0" u="none" strike="noStrike">
                          <a:solidFill>
                            <a:srgbClr val="515151"/>
                          </a:solidFill>
                          <a:latin typeface="Arial"/>
                        </a:rPr>
                        <a:t>0,00865801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0"/>
                  </a:ext>
                </a:extLst>
              </a:tr>
              <a:tr h="183444">
                <a:tc>
                  <a:txBody>
                    <a:bodyPr/>
                    <a:lstStyle/>
                    <a:p>
                      <a:pPr algn="ctr" fontAlgn="b"/>
                      <a:r>
                        <a:rPr lang="el-GR" sz="900" b="1" i="0" u="none" strike="noStrike">
                          <a:solidFill>
                            <a:srgbClr val="515151"/>
                          </a:solidFill>
                          <a:latin typeface="Arial"/>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r" fontAlgn="b"/>
                      <a:r>
                        <a:rPr lang="el-GR" sz="900" b="1" i="0" u="none" strike="noStrike">
                          <a:solidFill>
                            <a:srgbClr val="000000"/>
                          </a:solidFill>
                          <a:latin typeface="Calibri"/>
                        </a:rPr>
                        <a:t>0,008298755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1"/>
                  </a:ext>
                </a:extLst>
              </a:tr>
              <a:tr h="183444">
                <a:tc>
                  <a:txBody>
                    <a:bodyPr/>
                    <a:lstStyle/>
                    <a:p>
                      <a:pPr algn="ctr" fontAlgn="ctr"/>
                      <a:r>
                        <a:rPr lang="el-GR" sz="900" b="1" i="0" u="none" strike="noStrike">
                          <a:solidFill>
                            <a:srgbClr val="515151"/>
                          </a:solidFill>
                          <a:latin typeface="Arial"/>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900" b="1" i="0" u="none" strike="noStrike">
                          <a:solidFill>
                            <a:srgbClr val="515151"/>
                          </a:solidFill>
                          <a:latin typeface="Arial"/>
                        </a:rPr>
                        <a:t>0,00796813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2"/>
                  </a:ext>
                </a:extLst>
              </a:tr>
              <a:tr h="183444">
                <a:tc>
                  <a:txBody>
                    <a:bodyPr/>
                    <a:lstStyle/>
                    <a:p>
                      <a:pPr algn="ctr" fontAlgn="b"/>
                      <a:r>
                        <a:rPr lang="el-GR" sz="900" b="1" i="0" u="none" strike="noStrike">
                          <a:solidFill>
                            <a:srgbClr val="515151"/>
                          </a:solidFill>
                          <a:latin typeface="Arial"/>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r" fontAlgn="b"/>
                      <a:r>
                        <a:rPr lang="el-GR" sz="900" b="1" i="0" u="none" strike="noStrike">
                          <a:solidFill>
                            <a:srgbClr val="000000"/>
                          </a:solidFill>
                          <a:latin typeface="Calibri"/>
                        </a:rPr>
                        <a:t>0,007662835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3"/>
                  </a:ext>
                </a:extLst>
              </a:tr>
              <a:tr h="183444">
                <a:tc>
                  <a:txBody>
                    <a:bodyPr/>
                    <a:lstStyle/>
                    <a:p>
                      <a:pPr algn="ctr" fontAlgn="ctr"/>
                      <a:r>
                        <a:rPr lang="el-GR" sz="900" b="1" i="0" u="none" strike="noStrike">
                          <a:solidFill>
                            <a:srgbClr val="515151"/>
                          </a:solidFill>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900" b="1" i="0" u="none" strike="noStrike">
                          <a:solidFill>
                            <a:srgbClr val="515151"/>
                          </a:solidFill>
                          <a:latin typeface="Arial"/>
                        </a:rPr>
                        <a:t>0,00738007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4"/>
                  </a:ext>
                </a:extLst>
              </a:tr>
              <a:tr h="183444">
                <a:tc>
                  <a:txBody>
                    <a:bodyPr/>
                    <a:lstStyle/>
                    <a:p>
                      <a:pPr algn="ctr" fontAlgn="b"/>
                      <a:r>
                        <a:rPr lang="el-GR" sz="900" b="1" i="0" u="none" strike="noStrike">
                          <a:solidFill>
                            <a:srgbClr val="515151"/>
                          </a:solidFill>
                          <a:latin typeface="Arial"/>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r" fontAlgn="b"/>
                      <a:r>
                        <a:rPr lang="el-GR" sz="900" b="1" i="0" u="none" strike="noStrike">
                          <a:solidFill>
                            <a:srgbClr val="000000"/>
                          </a:solidFill>
                          <a:latin typeface="Calibri"/>
                        </a:rPr>
                        <a:t>0,007117438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5"/>
                  </a:ext>
                </a:extLst>
              </a:tr>
              <a:tr h="183444">
                <a:tc>
                  <a:txBody>
                    <a:bodyPr/>
                    <a:lstStyle/>
                    <a:p>
                      <a:pPr algn="ctr" fontAlgn="ctr"/>
                      <a:r>
                        <a:rPr lang="el-GR" sz="900" b="1" i="0" u="none" strike="noStrike">
                          <a:solidFill>
                            <a:srgbClr val="515151"/>
                          </a:solidFill>
                          <a:latin typeface="Arial"/>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ctr"/>
                      <a:r>
                        <a:rPr lang="el-GR" sz="900" b="1" i="0" u="none" strike="noStrike">
                          <a:solidFill>
                            <a:srgbClr val="515151"/>
                          </a:solidFill>
                          <a:latin typeface="Arial"/>
                        </a:rPr>
                        <a:t>0,00687285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endParaRPr lang="el-GR"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6"/>
                  </a:ext>
                </a:extLst>
              </a:tr>
              <a:tr h="183444">
                <a:tc>
                  <a:txBody>
                    <a:bodyPr/>
                    <a:lstStyle/>
                    <a:p>
                      <a:pPr algn="ctr" fontAlgn="b"/>
                      <a:r>
                        <a:rPr lang="el-GR" sz="900" b="1" i="0" u="none" strike="noStrike">
                          <a:solidFill>
                            <a:srgbClr val="515151"/>
                          </a:solidFill>
                          <a:latin typeface="Arial"/>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r" fontAlgn="b"/>
                      <a:r>
                        <a:rPr lang="el-GR" sz="900" b="1" i="0" u="none" strike="noStrike">
                          <a:solidFill>
                            <a:srgbClr val="000000"/>
                          </a:solidFill>
                          <a:latin typeface="Calibri"/>
                        </a:rPr>
                        <a:t>0,006644518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l-GR"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7"/>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118568" y="932723"/>
            <a:ext cx="6937539" cy="4886557"/>
          </a:xfrm>
        </p:spPr>
        <p:txBody>
          <a:bodyPr>
            <a:noAutofit/>
          </a:bodyPr>
          <a:lstStyle/>
          <a:p>
            <a:pPr>
              <a:buNone/>
            </a:pPr>
            <a:r>
              <a:rPr lang="el-GR" sz="2133" dirty="0"/>
              <a:t>Στη συνέχεια επιλέγοντας τις τιμές των 2 στηλών επαναλαμβάνω το γράφημα, μεταβαίνω στην  </a:t>
            </a:r>
            <a:r>
              <a:rPr lang="el-GR" sz="2133" dirty="0" err="1"/>
              <a:t>Καρτέλλα</a:t>
            </a:r>
            <a:r>
              <a:rPr lang="el-GR" sz="2133" dirty="0"/>
              <a:t> </a:t>
            </a:r>
            <a:r>
              <a:rPr lang="el-GR" sz="2133" u="sng" dirty="0"/>
              <a:t>Εισαγωγή </a:t>
            </a:r>
            <a:r>
              <a:rPr lang="el-GR" sz="2133" u="sng" dirty="0">
                <a:sym typeface="Wingdings" pitchFamily="2" charset="2"/>
              </a:rPr>
              <a:t> Γράφημα  Διασπορά  Διασπορά μόνο με δείκτες  </a:t>
            </a:r>
            <a:r>
              <a:rPr lang="el-GR" sz="2133" dirty="0">
                <a:sym typeface="Wingdings" pitchFamily="2" charset="2"/>
              </a:rPr>
              <a:t>και παίρνω το δίπλα γράφημα το οποίο είναι εμφανές ότι είναι πιο εύκολο να παρεμβάλλω μια ευθεία γραμμή στις τιμές.</a:t>
            </a:r>
          </a:p>
          <a:p>
            <a:pPr>
              <a:buNone/>
            </a:pPr>
            <a:r>
              <a:rPr lang="el-GR" sz="2133" dirty="0">
                <a:sym typeface="Wingdings" pitchFamily="2" charset="2"/>
              </a:rPr>
              <a:t>Με το γράφημα επιλεγμένο μεταβαίνω στην ομάδα </a:t>
            </a:r>
            <a:r>
              <a:rPr lang="el-GR" sz="2133" b="1" dirty="0">
                <a:sym typeface="Wingdings" pitchFamily="2" charset="2"/>
              </a:rPr>
              <a:t>διατάξεις γραφήματος </a:t>
            </a:r>
            <a:r>
              <a:rPr lang="el-GR" sz="2133" dirty="0">
                <a:sym typeface="Wingdings" pitchFamily="2" charset="2"/>
              </a:rPr>
              <a:t>και επιλέγω την διάταξη 9 και παίρνω το γράφημα της επόμενης διαφάνειας.</a:t>
            </a:r>
            <a:endParaRPr lang="el-GR" sz="2133" dirty="0"/>
          </a:p>
        </p:txBody>
      </p:sp>
      <p:pic>
        <p:nvPicPr>
          <p:cNvPr id="28678" name="Picture 6"/>
          <p:cNvPicPr>
            <a:picLocks noChangeAspect="1" noChangeArrowheads="1"/>
          </p:cNvPicPr>
          <p:nvPr/>
        </p:nvPicPr>
        <p:blipFill>
          <a:blip r:embed="rId2" cstate="print"/>
          <a:srcRect/>
          <a:stretch>
            <a:fillRect/>
          </a:stretch>
        </p:blipFill>
        <p:spPr bwMode="auto">
          <a:xfrm>
            <a:off x="2807197" y="4485118"/>
            <a:ext cx="8761412" cy="2097957"/>
          </a:xfrm>
          <a:prstGeom prst="rect">
            <a:avLst/>
          </a:prstGeom>
          <a:noFill/>
          <a:ln w="9525">
            <a:noFill/>
            <a:miter lim="800000"/>
            <a:headEnd/>
            <a:tailEnd/>
          </a:ln>
        </p:spPr>
      </p:pic>
      <p:sp>
        <p:nvSpPr>
          <p:cNvPr id="6" name="1 - Τίτλος"/>
          <p:cNvSpPr>
            <a:spLocks noGrp="1"/>
          </p:cNvSpPr>
          <p:nvPr>
            <p:ph type="title"/>
          </p:nvPr>
        </p:nvSpPr>
        <p:spPr>
          <a:xfrm>
            <a:off x="143339" y="-27384"/>
            <a:ext cx="11521280" cy="772947"/>
          </a:xfrm>
        </p:spPr>
        <p:txBody>
          <a:bodyPr>
            <a:noAutofit/>
          </a:bodyPr>
          <a:lstStyle/>
          <a:p>
            <a:r>
              <a:rPr lang="el-GR" sz="3200" dirty="0" err="1">
                <a:latin typeface="Book Antiqua" pitchFamily="18" charset="0"/>
              </a:rPr>
              <a:t>Γραμμικοποιώντας</a:t>
            </a:r>
            <a:r>
              <a:rPr lang="el-GR" sz="3200" dirty="0">
                <a:latin typeface="Book Antiqua" pitchFamily="18" charset="0"/>
              </a:rPr>
              <a:t> τον (</a:t>
            </a:r>
            <a:r>
              <a:rPr lang="en-US" sz="3200" b="1" dirty="0"/>
              <a:t>GP2Y0A21YK0F</a:t>
            </a:r>
            <a:r>
              <a:rPr lang="el-GR" sz="3200" b="1" dirty="0"/>
              <a:t>)</a:t>
            </a:r>
            <a:r>
              <a:rPr lang="en-US" sz="3200" b="1" dirty="0"/>
              <a:t>  excel (4)</a:t>
            </a:r>
            <a:endParaRPr lang="el-GR" sz="3200" dirty="0"/>
          </a:p>
        </p:txBody>
      </p:sp>
      <p:pic>
        <p:nvPicPr>
          <p:cNvPr id="2051" name="Picture 3"/>
          <p:cNvPicPr>
            <a:picLocks noChangeAspect="1" noChangeArrowheads="1"/>
          </p:cNvPicPr>
          <p:nvPr/>
        </p:nvPicPr>
        <p:blipFill>
          <a:blip r:embed="rId3" cstate="print"/>
          <a:srcRect/>
          <a:stretch>
            <a:fillRect/>
          </a:stretch>
        </p:blipFill>
        <p:spPr bwMode="auto">
          <a:xfrm>
            <a:off x="7536160" y="705842"/>
            <a:ext cx="3936437" cy="368326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35360" y="1412776"/>
            <a:ext cx="4416491" cy="4886557"/>
          </a:xfrm>
        </p:spPr>
        <p:txBody>
          <a:bodyPr>
            <a:noAutofit/>
          </a:bodyPr>
          <a:lstStyle/>
          <a:p>
            <a:pPr>
              <a:buNone/>
            </a:pPr>
            <a:r>
              <a:rPr lang="el-GR" sz="2400" dirty="0"/>
              <a:t>Στο γράφημα αποτυπώνεται η εξίσωση και το </a:t>
            </a:r>
            <a:r>
              <a:rPr lang="en-US" sz="2400" dirty="0"/>
              <a:t>R</a:t>
            </a:r>
            <a:r>
              <a:rPr lang="el-GR" sz="2400" dirty="0"/>
              <a:t> που μας δείχνει πόσο καλά παρεμβάλλεται η ευθεία μας στις τιμές. Όσο πιο κοντά στο 1 είναι τόσο καλύτερα. Θυμόμαστε ότι ΕΙΧΑΜΕ κ=0.5. ΑΛΛΑΖΟΝΤΑΣ ΣΕ</a:t>
            </a:r>
            <a:r>
              <a:rPr lang="el-GR" sz="2400" dirty="0">
                <a:solidFill>
                  <a:srgbClr val="FF0000"/>
                </a:solidFill>
              </a:rPr>
              <a:t> κ=11 </a:t>
            </a:r>
            <a:r>
              <a:rPr lang="el-GR" sz="2400" dirty="0"/>
              <a:t>βλέπουμε ότι έχουμε καλύτερη παρεμβολή.</a:t>
            </a:r>
          </a:p>
        </p:txBody>
      </p:sp>
      <p:graphicFrame>
        <p:nvGraphicFramePr>
          <p:cNvPr id="4" name="4 - Γράφημα"/>
          <p:cNvGraphicFramePr/>
          <p:nvPr/>
        </p:nvGraphicFramePr>
        <p:xfrm>
          <a:off x="4847862" y="1251190"/>
          <a:ext cx="6636647" cy="5442173"/>
        </p:xfrm>
        <a:graphic>
          <a:graphicData uri="http://schemas.openxmlformats.org/drawingml/2006/chart">
            <c:chart xmlns:c="http://schemas.openxmlformats.org/drawingml/2006/chart" xmlns:r="http://schemas.openxmlformats.org/officeDocument/2006/relationships" r:id="rId2"/>
          </a:graphicData>
        </a:graphic>
      </p:graphicFrame>
      <p:sp>
        <p:nvSpPr>
          <p:cNvPr id="5" name="1 - Τίτλος"/>
          <p:cNvSpPr>
            <a:spLocks noGrp="1"/>
          </p:cNvSpPr>
          <p:nvPr>
            <p:ph type="title"/>
          </p:nvPr>
        </p:nvSpPr>
        <p:spPr>
          <a:xfrm>
            <a:off x="143339" y="-27384"/>
            <a:ext cx="11521280" cy="772947"/>
          </a:xfrm>
        </p:spPr>
        <p:txBody>
          <a:bodyPr>
            <a:noAutofit/>
          </a:bodyPr>
          <a:lstStyle/>
          <a:p>
            <a:r>
              <a:rPr lang="el-GR" sz="3200" dirty="0" err="1">
                <a:latin typeface="Book Antiqua" pitchFamily="18" charset="0"/>
              </a:rPr>
              <a:t>Γραμμικοποιώντας</a:t>
            </a:r>
            <a:r>
              <a:rPr lang="el-GR" sz="3200" dirty="0">
                <a:latin typeface="Book Antiqua" pitchFamily="18" charset="0"/>
              </a:rPr>
              <a:t> τον (</a:t>
            </a:r>
            <a:r>
              <a:rPr lang="en-US" sz="3200" b="1" dirty="0"/>
              <a:t>GP2Y0A21YK0F</a:t>
            </a:r>
            <a:r>
              <a:rPr lang="el-GR" sz="3200" b="1" dirty="0"/>
              <a:t>)</a:t>
            </a:r>
            <a:r>
              <a:rPr lang="en-US" sz="3200" b="1" dirty="0"/>
              <a:t>  excel (5)</a:t>
            </a:r>
            <a:endParaRPr lang="el-GR" sz="3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a:stretch>
            <a:fillRect/>
          </a:stretch>
        </p:blipFill>
        <p:spPr bwMode="auto">
          <a:xfrm>
            <a:off x="47328" y="1331311"/>
            <a:ext cx="5280587" cy="5444703"/>
          </a:xfrm>
          <a:prstGeom prst="rect">
            <a:avLst/>
          </a:prstGeom>
          <a:noFill/>
          <a:ln w="9525">
            <a:noFill/>
            <a:miter lim="800000"/>
            <a:headEnd/>
            <a:tailEnd/>
          </a:ln>
        </p:spPr>
      </p:pic>
      <p:pic>
        <p:nvPicPr>
          <p:cNvPr id="2970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85573" y="1339032"/>
            <a:ext cx="6659100" cy="5354331"/>
          </a:xfrm>
          <a:prstGeom prst="rect">
            <a:avLst/>
          </a:prstGeom>
          <a:noFill/>
          <a:ln w="9525">
            <a:noFill/>
            <a:miter lim="800000"/>
            <a:headEnd/>
            <a:tailEnd/>
          </a:ln>
        </p:spPr>
      </p:pic>
      <p:sp>
        <p:nvSpPr>
          <p:cNvPr id="3" name="2 - Θέση περιεχομένου"/>
          <p:cNvSpPr>
            <a:spLocks noGrp="1"/>
          </p:cNvSpPr>
          <p:nvPr>
            <p:ph sz="quarter" idx="1"/>
          </p:nvPr>
        </p:nvSpPr>
        <p:spPr>
          <a:xfrm>
            <a:off x="623392" y="6081658"/>
            <a:ext cx="1464931" cy="776343"/>
          </a:xfrm>
        </p:spPr>
        <p:txBody>
          <a:bodyPr>
            <a:normAutofit/>
          </a:bodyPr>
          <a:lstStyle/>
          <a:p>
            <a:pPr>
              <a:buNone/>
            </a:pPr>
            <a:r>
              <a:rPr lang="el-GR" dirty="0"/>
              <a:t>Κ=0.5</a:t>
            </a:r>
          </a:p>
        </p:txBody>
      </p:sp>
      <p:sp>
        <p:nvSpPr>
          <p:cNvPr id="5" name="2 - Θέση περιεχομένου"/>
          <p:cNvSpPr txBox="1">
            <a:spLocks/>
          </p:cNvSpPr>
          <p:nvPr/>
        </p:nvSpPr>
        <p:spPr>
          <a:xfrm>
            <a:off x="8880309" y="1700809"/>
            <a:ext cx="2040995" cy="1064375"/>
          </a:xfrm>
          <a:prstGeom prst="rect">
            <a:avLst/>
          </a:prstGeom>
        </p:spPr>
        <p:txBody>
          <a:bodyPr vert="horz" lIns="121920" tIns="60960" rIns="121920" bIns="60960" rtlCol="0">
            <a:normAutofit/>
          </a:bodyPr>
          <a:lstStyle/>
          <a:p>
            <a:pPr marL="457189" indent="-457189" defTabSz="1219170">
              <a:spcBef>
                <a:spcPct val="20000"/>
              </a:spcBef>
              <a:buFont typeface="Arial" pitchFamily="34" charset="0"/>
              <a:buChar char="•"/>
              <a:defRPr/>
            </a:pPr>
            <a:endParaRPr lang="el-GR" sz="3733" dirty="0"/>
          </a:p>
        </p:txBody>
      </p:sp>
      <p:sp>
        <p:nvSpPr>
          <p:cNvPr id="6" name="2 - Θέση περιεχομένου"/>
          <p:cNvSpPr txBox="1">
            <a:spLocks/>
          </p:cNvSpPr>
          <p:nvPr/>
        </p:nvSpPr>
        <p:spPr>
          <a:xfrm>
            <a:off x="10224459" y="5829267"/>
            <a:ext cx="1464931" cy="776343"/>
          </a:xfrm>
          <a:prstGeom prst="rect">
            <a:avLst/>
          </a:prstGeom>
        </p:spPr>
        <p:txBody>
          <a:bodyPr vert="horz" lIns="121920" tIns="60960" rIns="121920" bIns="60960" rtlCol="0">
            <a:normAutofit/>
          </a:bodyPr>
          <a:lstStyle/>
          <a:p>
            <a:pPr marL="457189" indent="-457189" defTabSz="1219170">
              <a:spcBef>
                <a:spcPct val="20000"/>
              </a:spcBef>
              <a:defRPr/>
            </a:pPr>
            <a:r>
              <a:rPr lang="el-GR" sz="3733" dirty="0"/>
              <a:t>Κ=11</a:t>
            </a:r>
          </a:p>
        </p:txBody>
      </p:sp>
      <p:sp>
        <p:nvSpPr>
          <p:cNvPr id="8" name="1 - Τίτλος"/>
          <p:cNvSpPr>
            <a:spLocks noGrp="1"/>
          </p:cNvSpPr>
          <p:nvPr>
            <p:ph type="title"/>
          </p:nvPr>
        </p:nvSpPr>
        <p:spPr>
          <a:xfrm>
            <a:off x="363669" y="164638"/>
            <a:ext cx="9956800" cy="768085"/>
          </a:xfrm>
        </p:spPr>
        <p:txBody>
          <a:bodyPr>
            <a:normAutofit/>
          </a:bodyPr>
          <a:lstStyle/>
          <a:p>
            <a:r>
              <a:rPr lang="el-GR" dirty="0" err="1">
                <a:solidFill>
                  <a:schemeClr val="tx1"/>
                </a:solidFill>
                <a:latin typeface="Book Antiqua" pitchFamily="18" charset="0"/>
              </a:rPr>
              <a:t>Γραμμικοποιώντας</a:t>
            </a:r>
            <a:r>
              <a:rPr lang="el-GR" dirty="0">
                <a:solidFill>
                  <a:schemeClr val="tx1"/>
                </a:solidFill>
                <a:latin typeface="Book Antiqua" pitchFamily="18" charset="0"/>
              </a:rPr>
              <a:t> τον (</a:t>
            </a:r>
            <a:r>
              <a:rPr lang="en-US" sz="3733" b="1" dirty="0"/>
              <a:t>GP2Y0A21YK0F</a:t>
            </a:r>
            <a:r>
              <a:rPr lang="el-GR" sz="3733" b="1" dirty="0"/>
              <a:t>)</a:t>
            </a:r>
            <a:endParaRPr lang="el-GR"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FE7A71-2430-4B97-9D6D-BBA81210DA3D}"/>
              </a:ext>
            </a:extLst>
          </p:cNvPr>
          <p:cNvSpPr>
            <a:spLocks noGrp="1"/>
          </p:cNvSpPr>
          <p:nvPr>
            <p:ph type="title"/>
          </p:nvPr>
        </p:nvSpPr>
        <p:spPr/>
        <p:txBody>
          <a:bodyPr/>
          <a:lstStyle/>
          <a:p>
            <a:r>
              <a:rPr lang="en-US" dirty="0"/>
              <a:t>Filtering</a:t>
            </a:r>
          </a:p>
        </p:txBody>
      </p:sp>
      <p:sp>
        <p:nvSpPr>
          <p:cNvPr id="3" name="Θέση περιεχομένου 2">
            <a:extLst>
              <a:ext uri="{FF2B5EF4-FFF2-40B4-BE49-F238E27FC236}">
                <a16:creationId xmlns:a16="http://schemas.microsoft.com/office/drawing/2014/main" id="{1C6CA9EB-2E2C-4E37-BA4C-070AF58C4A77}"/>
              </a:ext>
            </a:extLst>
          </p:cNvPr>
          <p:cNvSpPr>
            <a:spLocks noGrp="1"/>
          </p:cNvSpPr>
          <p:nvPr>
            <p:ph sz="quarter" idx="1"/>
          </p:nvPr>
        </p:nvSpPr>
        <p:spPr/>
        <p:txBody>
          <a:bodyPr/>
          <a:lstStyle/>
          <a:p>
            <a:r>
              <a:rPr lang="en-US" dirty="0"/>
              <a:t>https://www.megunolink.com/articles/coding/3-methods-filter-noisy-arduino-measurements/</a:t>
            </a:r>
          </a:p>
        </p:txBody>
      </p:sp>
    </p:spTree>
    <p:extLst>
      <p:ext uri="{BB962C8B-B14F-4D97-AF65-F5344CB8AC3E}">
        <p14:creationId xmlns:p14="http://schemas.microsoft.com/office/powerpoint/2010/main" val="2550685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tering"/>
          <p:cNvPicPr>
            <a:picLocks noChangeAspect="1" noChangeArrowheads="1"/>
          </p:cNvPicPr>
          <p:nvPr/>
        </p:nvPicPr>
        <p:blipFill>
          <a:blip r:embed="rId2"/>
          <a:srcRect/>
          <a:stretch>
            <a:fillRect/>
          </a:stretch>
        </p:blipFill>
        <p:spPr bwMode="auto">
          <a:xfrm>
            <a:off x="6024564" y="1619239"/>
            <a:ext cx="4288221" cy="4762533"/>
          </a:xfrm>
          <a:prstGeom prst="rect">
            <a:avLst/>
          </a:prstGeom>
          <a:noFill/>
        </p:spPr>
      </p:pic>
      <p:sp>
        <p:nvSpPr>
          <p:cNvPr id="2" name="1 - Τίτλος"/>
          <p:cNvSpPr>
            <a:spLocks noGrp="1"/>
          </p:cNvSpPr>
          <p:nvPr>
            <p:ph type="title"/>
          </p:nvPr>
        </p:nvSpPr>
        <p:spPr>
          <a:xfrm>
            <a:off x="1809720" y="274637"/>
            <a:ext cx="7467600" cy="1143000"/>
          </a:xfrm>
        </p:spPr>
        <p:txBody>
          <a:bodyPr/>
          <a:lstStyle/>
          <a:p>
            <a:r>
              <a:rPr lang="en-ID" dirty="0"/>
              <a:t>Filtering</a:t>
            </a:r>
            <a:endParaRPr lang="el-GR" dirty="0"/>
          </a:p>
        </p:txBody>
      </p:sp>
      <p:sp>
        <p:nvSpPr>
          <p:cNvPr id="3" name="2 - Θέση περιεχομένου"/>
          <p:cNvSpPr>
            <a:spLocks noGrp="1"/>
          </p:cNvSpPr>
          <p:nvPr>
            <p:ph sz="quarter" idx="1"/>
          </p:nvPr>
        </p:nvSpPr>
        <p:spPr>
          <a:xfrm>
            <a:off x="1666844" y="1619239"/>
            <a:ext cx="4500594" cy="4876821"/>
          </a:xfrm>
        </p:spPr>
        <p:txBody>
          <a:bodyPr>
            <a:normAutofit fontScale="62500" lnSpcReduction="20000"/>
          </a:bodyPr>
          <a:lstStyle/>
          <a:p>
            <a:pPr>
              <a:buNone/>
            </a:pPr>
            <a:r>
              <a:rPr lang="el-GR" dirty="0"/>
              <a:t>Οι μετρήσεις από τον πραγματικό κόσμο συχνά περιέχουν θόρυβο. Θόρυβος είναι το μοναδικό κομμάτι του σήματος που δεν επιθυμούμε. Οι μεταβολές στις τιμές που παίρνω όταν καλώ την συνάρτηση </a:t>
            </a:r>
            <a:r>
              <a:rPr lang="el-GR" dirty="0" err="1"/>
              <a:t>analogRead</a:t>
            </a:r>
            <a:r>
              <a:rPr lang="el-GR" dirty="0"/>
              <a:t> σε έναν αισθητήρα θα πρέπει να είναι ομαλές και όχι τυχαίες. </a:t>
            </a:r>
          </a:p>
          <a:p>
            <a:pPr>
              <a:buNone/>
            </a:pPr>
            <a:r>
              <a:rPr lang="el-GR" dirty="0"/>
              <a:t>Ο θόρυβος προκύπτει από διάφορα γεγονότα στον αισθητήρα, π.χ. ο κραδασμός από τη μηχανή προσθέτει θόρυβο, αν μετράω την επιτάχυνση ενός </a:t>
            </a:r>
            <a:r>
              <a:rPr lang="el-GR" dirty="0" err="1"/>
              <a:t>go</a:t>
            </a:r>
            <a:r>
              <a:rPr lang="el-GR" dirty="0"/>
              <a:t>-</a:t>
            </a:r>
            <a:r>
              <a:rPr lang="el-GR" dirty="0" err="1"/>
              <a:t>kart</a:t>
            </a:r>
            <a:r>
              <a:rPr lang="el-GR" dirty="0"/>
              <a:t>. </a:t>
            </a:r>
          </a:p>
          <a:p>
            <a:pPr>
              <a:buNone/>
            </a:pPr>
            <a:r>
              <a:rPr lang="el-GR" dirty="0"/>
              <a:t>Το φιλτράρισμα είναι μια μέθοδος για να αφαιρέσω κάποιες υψηλές συχνότητες από το ανεπιθύμητο σήμα για να αφήσω ένα πιο ομαλό αποτέλεσμα</a:t>
            </a:r>
          </a:p>
          <a:p>
            <a:pPr>
              <a:buNone/>
            </a:pPr>
            <a:r>
              <a:rPr lang="el-GR" dirty="0"/>
              <a:t>Θα παρουσιαστούν </a:t>
            </a:r>
            <a:r>
              <a:rPr lang="en-US" dirty="0"/>
              <a:t>4</a:t>
            </a:r>
            <a:r>
              <a:rPr lang="el-GR" dirty="0"/>
              <a:t> βασικά </a:t>
            </a:r>
            <a:r>
              <a:rPr lang="el-GR" dirty="0" err="1"/>
              <a:t>φί</a:t>
            </a:r>
            <a:r>
              <a:rPr lang="en-US" dirty="0"/>
              <a:t>l</a:t>
            </a:r>
            <a:r>
              <a:rPr lang="el-GR" dirty="0" err="1"/>
              <a:t>τρα</a:t>
            </a:r>
            <a:r>
              <a:rPr lang="el-GR" dirty="0"/>
              <a:t>: </a:t>
            </a:r>
          </a:p>
          <a:p>
            <a:r>
              <a:rPr lang="el-GR" dirty="0"/>
              <a:t>Μέσος Όρος (</a:t>
            </a:r>
            <a:r>
              <a:rPr lang="en-ID" dirty="0"/>
              <a:t>Average)</a:t>
            </a:r>
          </a:p>
          <a:p>
            <a:r>
              <a:rPr lang="el-GR" dirty="0"/>
              <a:t>Κινούμενος μέσος όρος (</a:t>
            </a:r>
            <a:r>
              <a:rPr lang="en-ID" dirty="0"/>
              <a:t>Running average)</a:t>
            </a:r>
            <a:endParaRPr lang="el-GR" dirty="0"/>
          </a:p>
          <a:p>
            <a:r>
              <a:rPr lang="en-US" dirty="0"/>
              <a:t>Exponential Filter</a:t>
            </a:r>
            <a:endParaRPr lang="en-ID" dirty="0"/>
          </a:p>
          <a:p>
            <a:r>
              <a:rPr lang="en-ID" dirty="0"/>
              <a:t>Median filter</a:t>
            </a:r>
            <a:endParaRPr lang="el-GR" dirty="0"/>
          </a:p>
          <a:p>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2"/>
          <a:srcRect/>
          <a:stretch>
            <a:fillRect/>
          </a:stretch>
        </p:blipFill>
        <p:spPr bwMode="auto">
          <a:xfrm>
            <a:off x="6381784" y="2952772"/>
            <a:ext cx="4286248" cy="3905229"/>
          </a:xfrm>
          <a:prstGeom prst="rect">
            <a:avLst/>
          </a:prstGeom>
          <a:noFill/>
          <a:ln w="9525">
            <a:noFill/>
            <a:miter lim="800000"/>
            <a:headEnd/>
            <a:tailEnd/>
          </a:ln>
          <a:effectLst/>
        </p:spPr>
      </p:pic>
      <p:sp>
        <p:nvSpPr>
          <p:cNvPr id="2" name="1 - Τίτλος"/>
          <p:cNvSpPr>
            <a:spLocks noGrp="1"/>
          </p:cNvSpPr>
          <p:nvPr>
            <p:ph type="title"/>
          </p:nvPr>
        </p:nvSpPr>
        <p:spPr>
          <a:xfrm>
            <a:off x="1847528" y="116632"/>
            <a:ext cx="3672408" cy="1143000"/>
          </a:xfrm>
        </p:spPr>
        <p:txBody>
          <a:bodyPr>
            <a:normAutofit fontScale="90000"/>
          </a:bodyPr>
          <a:lstStyle/>
          <a:p>
            <a:pPr algn="l"/>
            <a:r>
              <a:rPr lang="el-GR" dirty="0"/>
              <a:t>Μέσος όρος </a:t>
            </a:r>
            <a:br>
              <a:rPr lang="el-GR" dirty="0"/>
            </a:br>
            <a:r>
              <a:rPr lang="el-GR" dirty="0"/>
              <a:t>(</a:t>
            </a:r>
            <a:r>
              <a:rPr lang="en-ID" dirty="0"/>
              <a:t>average) </a:t>
            </a:r>
            <a:endParaRPr lang="el-GR" dirty="0"/>
          </a:p>
        </p:txBody>
      </p:sp>
      <p:sp>
        <p:nvSpPr>
          <p:cNvPr id="3" name="2 - Θέση περιεχομένου"/>
          <p:cNvSpPr>
            <a:spLocks noGrp="1"/>
          </p:cNvSpPr>
          <p:nvPr>
            <p:ph sz="quarter" idx="1"/>
          </p:nvPr>
        </p:nvSpPr>
        <p:spPr>
          <a:xfrm>
            <a:off x="1595438" y="1428737"/>
            <a:ext cx="4429124" cy="3048021"/>
          </a:xfrm>
        </p:spPr>
        <p:txBody>
          <a:bodyPr vert="horz" lIns="0" tIns="0" rIns="0" bIns="0" rtlCol="0">
            <a:normAutofit fontScale="55000" lnSpcReduction="20000"/>
          </a:bodyPr>
          <a:lstStyle/>
          <a:p>
            <a:pPr>
              <a:buNone/>
            </a:pPr>
            <a:r>
              <a:rPr lang="el-GR" dirty="0"/>
              <a:t>. Ο μέσος όρος λειτουργεί προσθέτοντας μια σειρά μετρήσεων, διαιρώντας το άθροισμα τους με το πλήθος των μετρήσεων που προσέθεσα. Όσο περισσότερα τα μέλη του μέσου όρου τόσο περισσότερος θόρυβος αφαιρείται, </a:t>
            </a:r>
            <a:br>
              <a:rPr lang="el-GR" dirty="0"/>
            </a:br>
            <a:r>
              <a:rPr lang="el-GR" dirty="0"/>
              <a:t>Μειονέκτημα του μέσου φίλτρου είναι ο χρόνος που απαιτείται για τη μέτρηση και που μπορεί να είναι σημαντικός σε εφαρμογές χαμηλής ισχύος. </a:t>
            </a:r>
          </a:p>
          <a:p>
            <a:pPr>
              <a:buNone/>
            </a:pPr>
            <a:r>
              <a:rPr lang="el-GR" dirty="0"/>
              <a:t>Παρατηρήστε  το </a:t>
            </a:r>
            <a:r>
              <a:rPr lang="en-US" dirty="0"/>
              <a:t>delay </a:t>
            </a:r>
            <a:r>
              <a:rPr lang="el-GR" dirty="0"/>
              <a:t>μεταξύ κάθε μέτρησης, για να δοθεί χρόνος στην αναλογική είσοδο να σταθεροποιηθεί μεταξύ κάθε μέτρησης. Χωρίς αυτό, ο μέσος όρο σας θα τείνει να είναι χαμηλότερος από την πραγματική μέτρηση.</a:t>
            </a:r>
          </a:p>
          <a:p>
            <a:pPr>
              <a:buNone/>
            </a:pPr>
            <a:r>
              <a:rPr lang="el-GR" dirty="0"/>
              <a:t>Ο μέσος όρος είναι ένα πολύ καλό φίλτρο όταν δεν έχων θέματα με την ενέργεια που καταναλώνεται και όταν το σήμα μου δεν έχει πολύ θόρυβο.</a:t>
            </a:r>
          </a:p>
        </p:txBody>
      </p:sp>
      <p:pic>
        <p:nvPicPr>
          <p:cNvPr id="29698" name="Picture 2"/>
          <p:cNvPicPr>
            <a:picLocks noChangeAspect="1" noChangeArrowheads="1"/>
          </p:cNvPicPr>
          <p:nvPr/>
        </p:nvPicPr>
        <p:blipFill>
          <a:blip r:embed="rId3"/>
          <a:srcRect/>
          <a:stretch>
            <a:fillRect/>
          </a:stretch>
        </p:blipFill>
        <p:spPr bwMode="auto">
          <a:xfrm>
            <a:off x="1595438" y="4565352"/>
            <a:ext cx="4591050" cy="2032000"/>
          </a:xfrm>
          <a:prstGeom prst="rect">
            <a:avLst/>
          </a:prstGeom>
          <a:noFill/>
          <a:ln w="9525">
            <a:noFill/>
            <a:miter lim="800000"/>
            <a:headEnd/>
            <a:tailEnd/>
          </a:ln>
          <a:effectLst/>
        </p:spPr>
      </p:pic>
      <p:pic>
        <p:nvPicPr>
          <p:cNvPr id="29699" name="Picture 3"/>
          <p:cNvPicPr>
            <a:picLocks noChangeAspect="1" noChangeArrowheads="1"/>
          </p:cNvPicPr>
          <p:nvPr/>
        </p:nvPicPr>
        <p:blipFill>
          <a:blip r:embed="rId4"/>
          <a:srcRect/>
          <a:stretch>
            <a:fillRect/>
          </a:stretch>
        </p:blipFill>
        <p:spPr bwMode="auto">
          <a:xfrm>
            <a:off x="6078000" y="1"/>
            <a:ext cx="4590000" cy="293130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CEA170-3F97-4BE9-91FC-8C602E446C06}"/>
              </a:ext>
            </a:extLst>
          </p:cNvPr>
          <p:cNvSpPr>
            <a:spLocks noGrp="1"/>
          </p:cNvSpPr>
          <p:nvPr>
            <p:ph type="title"/>
          </p:nvPr>
        </p:nvSpPr>
        <p:spPr/>
        <p:txBody>
          <a:bodyPr/>
          <a:lstStyle/>
          <a:p>
            <a:r>
              <a:rPr lang="el-GR" dirty="0"/>
              <a:t>Αισθητήρες με Μεταβολή Αυτεπαγωγής</a:t>
            </a:r>
            <a:endParaRPr lang="en-US" dirty="0"/>
          </a:p>
        </p:txBody>
      </p:sp>
      <p:sp>
        <p:nvSpPr>
          <p:cNvPr id="3" name="Θέση περιεχομένου 2">
            <a:extLst>
              <a:ext uri="{FF2B5EF4-FFF2-40B4-BE49-F238E27FC236}">
                <a16:creationId xmlns:a16="http://schemas.microsoft.com/office/drawing/2014/main" id="{9E58E264-31F9-40C7-B787-A09657D7037D}"/>
              </a:ext>
            </a:extLst>
          </p:cNvPr>
          <p:cNvSpPr>
            <a:spLocks noGrp="1"/>
          </p:cNvSpPr>
          <p:nvPr>
            <p:ph idx="1"/>
          </p:nvPr>
        </p:nvSpPr>
        <p:spPr/>
        <p:txBody>
          <a:bodyPr/>
          <a:lstStyle/>
          <a:p>
            <a:pPr marL="0" indent="0">
              <a:buNone/>
            </a:pPr>
            <a:r>
              <a:rPr lang="el-GR" dirty="0"/>
              <a:t>Οι επαγωγικοί διακόπτες προσέγγισης αποτελούνται από τις εξής βαθμίδες: </a:t>
            </a:r>
          </a:p>
          <a:p>
            <a:r>
              <a:rPr lang="el-GR" dirty="0"/>
              <a:t>Τον ταλαντωτή με την ενεργό επιφάνεια </a:t>
            </a:r>
          </a:p>
          <a:p>
            <a:r>
              <a:rPr lang="el-GR" dirty="0"/>
              <a:t>Το ηλεκτρονικό κύκλωμα επεξεργασίας του σήματος του ταλαντωτή </a:t>
            </a:r>
          </a:p>
          <a:p>
            <a:r>
              <a:rPr lang="el-GR" dirty="0"/>
              <a:t>Το κύκλωμα εξόδου - βαθμίδα ενίσχυσης </a:t>
            </a:r>
          </a:p>
          <a:p>
            <a:pPr marL="0" indent="0">
              <a:buNone/>
            </a:pPr>
            <a:endParaRPr lang="en-US" dirty="0"/>
          </a:p>
        </p:txBody>
      </p:sp>
      <p:pic>
        <p:nvPicPr>
          <p:cNvPr id="4" name="Εικόνα 3">
            <a:extLst>
              <a:ext uri="{FF2B5EF4-FFF2-40B4-BE49-F238E27FC236}">
                <a16:creationId xmlns:a16="http://schemas.microsoft.com/office/drawing/2014/main" id="{EBCC7C60-ECEB-40C4-A846-B3BF1063841C}"/>
              </a:ext>
            </a:extLst>
          </p:cNvPr>
          <p:cNvPicPr>
            <a:picLocks noChangeAspect="1"/>
          </p:cNvPicPr>
          <p:nvPr/>
        </p:nvPicPr>
        <p:blipFill>
          <a:blip r:embed="rId2"/>
          <a:stretch>
            <a:fillRect/>
          </a:stretch>
        </p:blipFill>
        <p:spPr>
          <a:xfrm>
            <a:off x="1194193" y="4270915"/>
            <a:ext cx="9239547" cy="2344621"/>
          </a:xfrm>
          <a:prstGeom prst="rect">
            <a:avLst/>
          </a:prstGeom>
        </p:spPr>
      </p:pic>
    </p:spTree>
    <p:extLst>
      <p:ext uri="{BB962C8B-B14F-4D97-AF65-F5344CB8AC3E}">
        <p14:creationId xmlns:p14="http://schemas.microsoft.com/office/powerpoint/2010/main" val="3039313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43472" y="95227"/>
            <a:ext cx="4471990" cy="1143000"/>
          </a:xfrm>
        </p:spPr>
        <p:txBody>
          <a:bodyPr>
            <a:normAutofit fontScale="90000"/>
          </a:bodyPr>
          <a:lstStyle/>
          <a:p>
            <a:r>
              <a:rPr lang="el-GR" sz="3600" dirty="0"/>
              <a:t>Κινούμενος Μέσος όρος </a:t>
            </a:r>
            <a:br>
              <a:rPr lang="el-GR" sz="3600" dirty="0"/>
            </a:br>
            <a:r>
              <a:rPr lang="el-GR" sz="3600" dirty="0"/>
              <a:t>(</a:t>
            </a:r>
            <a:r>
              <a:rPr lang="en-ID" sz="3600" dirty="0"/>
              <a:t>moving average</a:t>
            </a:r>
            <a:r>
              <a:rPr lang="en-ID" dirty="0"/>
              <a:t>) </a:t>
            </a:r>
            <a:endParaRPr lang="el-GR" dirty="0"/>
          </a:p>
        </p:txBody>
      </p:sp>
      <p:sp>
        <p:nvSpPr>
          <p:cNvPr id="3" name="2 - Θέση περιεχομένου"/>
          <p:cNvSpPr>
            <a:spLocks noGrp="1"/>
          </p:cNvSpPr>
          <p:nvPr>
            <p:ph sz="quarter" idx="1"/>
          </p:nvPr>
        </p:nvSpPr>
        <p:spPr>
          <a:xfrm>
            <a:off x="1595438" y="1621076"/>
            <a:ext cx="3071802" cy="5048285"/>
          </a:xfrm>
        </p:spPr>
        <p:txBody>
          <a:bodyPr vert="horz" lIns="0" tIns="0" rIns="0" bIns="0" rtlCol="0">
            <a:normAutofit fontScale="47500" lnSpcReduction="20000"/>
          </a:bodyPr>
          <a:lstStyle/>
          <a:p>
            <a:pPr>
              <a:buNone/>
            </a:pPr>
            <a:r>
              <a:rPr lang="el-GR" dirty="0"/>
              <a:t>Ένα μειονέκτημα του φίλτρου του μέσου όρου είναι ότι πραγματοποιεί όλες τις μετρήσεις μαζί και καταναλώνει ενέργεια. Ο χρόνος μέτρησης μπορεί να είναι σημαντικός σε εφαρμογές χαμηλής ισχύος. Το Arduino χρησιμοποιεί πολύ περισσότερη ενέργεια όταν είναι «ξύπνιο» παρά </a:t>
            </a:r>
            <a:r>
              <a:rPr lang="el-GR" dirty="0" err="1"/>
              <a:t>όταν¨κοιμάται</a:t>
            </a:r>
            <a:r>
              <a:rPr lang="el-GR" dirty="0"/>
              <a:t> σε κατάσταση αναμονής. </a:t>
            </a:r>
          </a:p>
          <a:p>
            <a:pPr>
              <a:buNone/>
            </a:pPr>
            <a:r>
              <a:rPr lang="el-GR" dirty="0"/>
              <a:t>Μια εναλλακτική λύση είναι η πραγματοποίηση μιας μέτρησης κάθε φορά και η προσθήκη της σε μέσο όρο. Ο υπολογισμός του μέσου όρου είναι ο ίδιος.</a:t>
            </a:r>
          </a:p>
          <a:p>
            <a:pPr>
              <a:buNone/>
            </a:pPr>
            <a:r>
              <a:rPr lang="el-GR" dirty="0"/>
              <a:t>Εάν το </a:t>
            </a:r>
            <a:r>
              <a:rPr lang="en-ID" dirty="0"/>
              <a:t>delay </a:t>
            </a:r>
            <a:r>
              <a:rPr lang="el-GR" dirty="0"/>
              <a:t>στο τέλος του βρόχου μειωθεί από 100 </a:t>
            </a:r>
            <a:r>
              <a:rPr lang="el-GR" dirty="0" err="1"/>
              <a:t>ms</a:t>
            </a:r>
            <a:r>
              <a:rPr lang="el-GR" dirty="0"/>
              <a:t> σε 1 </a:t>
            </a:r>
            <a:r>
              <a:rPr lang="el-GR" dirty="0" err="1"/>
              <a:t>ms</a:t>
            </a:r>
            <a:r>
              <a:rPr lang="el-GR" dirty="0"/>
              <a:t>, η απόκριση του μέσου όρου θα είναι ίδια με τον απλό μέσο όρο. Ωστόσο, η μεγαλύτερη καθυστέρηση μεταξύ των μετρήσεων είναι ο χρόνος κατά τον οποίο το Arduino θα μπορούσε να κοιμάται, εξοικονομώντας ενέργεια από την μπαταρία.. Ο τρέχων μέσος όρος φαίνεται σαν μια καλή εναλλακτική λύση απλού μέσου όρου για να δώσει μια πιο ομαλή έξοδο και να αφήσει το Arduino να δουλέψει σε άλλα πράγματα. </a:t>
            </a:r>
          </a:p>
        </p:txBody>
      </p:sp>
      <p:pic>
        <p:nvPicPr>
          <p:cNvPr id="30722" name="Picture 2"/>
          <p:cNvPicPr>
            <a:picLocks noChangeAspect="1" noChangeArrowheads="1"/>
          </p:cNvPicPr>
          <p:nvPr/>
        </p:nvPicPr>
        <p:blipFill>
          <a:blip r:embed="rId2"/>
          <a:srcRect r="32065"/>
          <a:stretch>
            <a:fillRect/>
          </a:stretch>
        </p:blipFill>
        <p:spPr bwMode="auto">
          <a:xfrm>
            <a:off x="6667504" y="190477"/>
            <a:ext cx="3571900" cy="812800"/>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5024432" y="1047733"/>
            <a:ext cx="5210175" cy="1473200"/>
          </a:xfrm>
          <a:prstGeom prst="rect">
            <a:avLst/>
          </a:prstGeom>
          <a:noFill/>
          <a:ln w="9525">
            <a:noFill/>
            <a:miter lim="800000"/>
            <a:headEnd/>
            <a:tailEnd/>
          </a:ln>
          <a:effectLst/>
        </p:spPr>
      </p:pic>
      <p:pic>
        <p:nvPicPr>
          <p:cNvPr id="30724" name="Picture 4"/>
          <p:cNvPicPr>
            <a:picLocks noChangeAspect="1" noChangeArrowheads="1"/>
          </p:cNvPicPr>
          <p:nvPr/>
        </p:nvPicPr>
        <p:blipFill>
          <a:blip r:embed="rId4"/>
          <a:srcRect/>
          <a:stretch>
            <a:fillRect/>
          </a:stretch>
        </p:blipFill>
        <p:spPr bwMode="auto">
          <a:xfrm>
            <a:off x="4881554" y="2571744"/>
            <a:ext cx="5353050" cy="38862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55450" y="188640"/>
            <a:ext cx="4471990" cy="1143000"/>
          </a:xfrm>
        </p:spPr>
        <p:txBody>
          <a:bodyPr>
            <a:normAutofit fontScale="90000"/>
          </a:bodyPr>
          <a:lstStyle/>
          <a:p>
            <a:r>
              <a:rPr lang="el-GR" sz="3600" dirty="0"/>
              <a:t>κινούμενος Μέσος Όρος </a:t>
            </a:r>
            <a:br>
              <a:rPr lang="el-GR" sz="3600" dirty="0"/>
            </a:br>
            <a:r>
              <a:rPr lang="el-GR" sz="3600" dirty="0"/>
              <a:t>(</a:t>
            </a:r>
            <a:r>
              <a:rPr lang="en-ID" sz="3600" dirty="0"/>
              <a:t>moving average</a:t>
            </a:r>
            <a:r>
              <a:rPr lang="en-ID" dirty="0"/>
              <a:t>) </a:t>
            </a:r>
            <a:endParaRPr lang="el-GR" dirty="0"/>
          </a:p>
        </p:txBody>
      </p:sp>
      <p:sp>
        <p:nvSpPr>
          <p:cNvPr id="3" name="2 - Θέση περιεχομένου"/>
          <p:cNvSpPr>
            <a:spLocks noGrp="1"/>
          </p:cNvSpPr>
          <p:nvPr>
            <p:ph sz="quarter" idx="1"/>
          </p:nvPr>
        </p:nvSpPr>
        <p:spPr>
          <a:xfrm>
            <a:off x="1666876" y="1428736"/>
            <a:ext cx="3071802" cy="5143536"/>
          </a:xfrm>
        </p:spPr>
        <p:txBody>
          <a:bodyPr vert="horz" lIns="0" tIns="0" rIns="0" bIns="0" rtlCol="0">
            <a:normAutofit fontScale="70000" lnSpcReduction="20000"/>
          </a:bodyPr>
          <a:lstStyle/>
          <a:p>
            <a:pPr>
              <a:buNone/>
            </a:pPr>
            <a:r>
              <a:rPr lang="el-GR" dirty="0"/>
              <a:t>Η μέθοδος αυτή μπορεί να δίνει πιο ομαλά αποτελέσματα αλλά έχει ένα μεγάλο μειονέκτημα. Επειδή παρακολουθούμε τις τιμές για ένα χρονικό διάστημα αυτό απαιτεί χρήση μνήμης κάτι που το </a:t>
            </a:r>
            <a:r>
              <a:rPr lang="en-ID" dirty="0"/>
              <a:t>Arduino</a:t>
            </a:r>
            <a:r>
              <a:rPr lang="el-GR" dirty="0"/>
              <a:t> δεν έχει και πολύ (</a:t>
            </a:r>
            <a:r>
              <a:rPr lang="en-ID" dirty="0"/>
              <a:t>2K). </a:t>
            </a:r>
            <a:r>
              <a:rPr lang="el-GR" dirty="0"/>
              <a:t>Φιλτράροντας πολλές τιμές σύντομα αποδεικνύεται μη πρακτικό.  </a:t>
            </a:r>
          </a:p>
          <a:p>
            <a:pPr>
              <a:buNone/>
            </a:pPr>
            <a:r>
              <a:rPr lang="el-GR" dirty="0"/>
              <a:t>Παρόλα αυτά αποτελεί ένα αλγόριθμο που αποδεικνύεται πιο αποτελεσματικός όσον αφορά στην ενεργειακή διαχείριση του συστήματος μας που είναι μια πολύ σημαντική παράμετρος.</a:t>
            </a:r>
          </a:p>
        </p:txBody>
      </p:sp>
      <p:pic>
        <p:nvPicPr>
          <p:cNvPr id="31748" name="Picture 4"/>
          <p:cNvPicPr>
            <a:picLocks noChangeAspect="1" noChangeArrowheads="1"/>
          </p:cNvPicPr>
          <p:nvPr/>
        </p:nvPicPr>
        <p:blipFill>
          <a:blip r:embed="rId2"/>
          <a:srcRect l="2175" t="6352" r="2587" b="2809"/>
          <a:stretch>
            <a:fillRect/>
          </a:stretch>
        </p:blipFill>
        <p:spPr bwMode="auto">
          <a:xfrm>
            <a:off x="5405228" y="1052737"/>
            <a:ext cx="5143500" cy="4995333"/>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9BEBA5E7-7C7C-45EB-AA9F-83B7A5FF3C72}"/>
              </a:ext>
            </a:extLst>
          </p:cNvPr>
          <p:cNvSpPr txBox="1"/>
          <p:nvPr/>
        </p:nvSpPr>
        <p:spPr>
          <a:xfrm>
            <a:off x="4151784" y="6516052"/>
            <a:ext cx="7416824" cy="369332"/>
          </a:xfrm>
          <a:prstGeom prst="rect">
            <a:avLst/>
          </a:prstGeom>
          <a:noFill/>
        </p:spPr>
        <p:txBody>
          <a:bodyPr wrap="square" rtlCol="0">
            <a:spAutoFit/>
          </a:bodyPr>
          <a:lstStyle/>
          <a:p>
            <a:r>
              <a:rPr lang="en-US" dirty="0">
                <a:solidFill>
                  <a:srgbClr val="FF0000"/>
                </a:solidFill>
              </a:rPr>
              <a:t>https://github.com/sebnil/Moving-Avarage-Filter--Arduino-Library-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66844" y="95227"/>
            <a:ext cx="4471990" cy="666747"/>
          </a:xfrm>
        </p:spPr>
        <p:txBody>
          <a:bodyPr>
            <a:normAutofit fontScale="90000"/>
          </a:bodyPr>
          <a:lstStyle/>
          <a:p>
            <a:r>
              <a:rPr lang="en-ID" dirty="0"/>
              <a:t>Exponential Filter</a:t>
            </a:r>
            <a:endParaRPr lang="el-GR" dirty="0"/>
          </a:p>
        </p:txBody>
      </p:sp>
      <p:sp>
        <p:nvSpPr>
          <p:cNvPr id="3" name="2 - Θέση περιεχομένου"/>
          <p:cNvSpPr>
            <a:spLocks noGrp="1"/>
          </p:cNvSpPr>
          <p:nvPr>
            <p:ph sz="quarter" idx="1"/>
          </p:nvPr>
        </p:nvSpPr>
        <p:spPr>
          <a:xfrm>
            <a:off x="1666876" y="952483"/>
            <a:ext cx="3071802" cy="5143536"/>
          </a:xfrm>
        </p:spPr>
        <p:txBody>
          <a:bodyPr vert="horz" lIns="0" tIns="0" rIns="0" bIns="0" rtlCol="0">
            <a:normAutofit fontScale="55000" lnSpcReduction="20000"/>
          </a:bodyPr>
          <a:lstStyle/>
          <a:p>
            <a:pPr>
              <a:buNone/>
            </a:pPr>
            <a:r>
              <a:rPr lang="el-GR" dirty="0"/>
              <a:t>Η μέθοδος αυτή στηρίζεται στο κατά πόσο εμπιστευόμαστε την μέτρηση του αισθητήρα και </a:t>
            </a:r>
            <a:r>
              <a:rPr lang="el-GR" dirty="0" err="1"/>
              <a:t>γιαυτό</a:t>
            </a:r>
            <a:r>
              <a:rPr lang="el-GR" dirty="0"/>
              <a:t> χρησιμοποιούμε την παράμετρο </a:t>
            </a:r>
            <a:r>
              <a:rPr lang="en-ID" dirty="0"/>
              <a:t>alpha. </a:t>
            </a:r>
            <a:r>
              <a:rPr lang="el-GR" dirty="0"/>
              <a:t>Αν δώσουμε </a:t>
            </a:r>
            <a:r>
              <a:rPr lang="en-ID" dirty="0"/>
              <a:t>alpha=1 </a:t>
            </a:r>
            <a:r>
              <a:rPr lang="el-GR" dirty="0"/>
              <a:t>σημαίνει ότι εμπιστευόμαστε απόλυτα τον αισθητήρα, όσο πιο χαμηλή τιμή στο διάστημα [0,1] τόσο μικρότερη εμπιστοσύνη του δείχνουμε. Η παράμετρος αυτή είναι κάτι με το οποίο πειραματιζόμαστε.</a:t>
            </a:r>
          </a:p>
          <a:p>
            <a:pPr>
              <a:buNone/>
            </a:pPr>
            <a:r>
              <a:rPr lang="el-GR" dirty="0"/>
              <a:t>Επειδή το συγκεκριμένο παράδειγμα είναι στο πεδίο των πραγματικών αριθμών και απαιτεί μνήμη και υπολογιστική ισχύ άρα και ενέργεια μπορούμε να μεταβούμε στο πεδίο των ακεραίων με τις ακόλουθες τροποποιήσεις.</a:t>
            </a:r>
          </a:p>
          <a:p>
            <a:pPr>
              <a:buNone/>
            </a:pPr>
            <a:r>
              <a:rPr lang="el-GR" dirty="0"/>
              <a:t>Μπορούμε να συνδυάσουμε αυτή τη μέθοδο και με τις δύο προηγούμενες.</a:t>
            </a:r>
          </a:p>
        </p:txBody>
      </p:sp>
      <p:pic>
        <p:nvPicPr>
          <p:cNvPr id="32770" name="Picture 2"/>
          <p:cNvPicPr>
            <a:picLocks noChangeAspect="1" noChangeArrowheads="1"/>
          </p:cNvPicPr>
          <p:nvPr/>
        </p:nvPicPr>
        <p:blipFill>
          <a:blip r:embed="rId2"/>
          <a:srcRect/>
          <a:stretch>
            <a:fillRect/>
          </a:stretch>
        </p:blipFill>
        <p:spPr bwMode="auto">
          <a:xfrm>
            <a:off x="5238744" y="666731"/>
            <a:ext cx="4686300" cy="3238500"/>
          </a:xfrm>
          <a:prstGeom prst="rect">
            <a:avLst/>
          </a:prstGeom>
          <a:noFill/>
          <a:ln w="9525">
            <a:noFill/>
            <a:miter lim="800000"/>
            <a:headEnd/>
            <a:tailEnd/>
          </a:ln>
          <a:effectLst/>
        </p:spPr>
      </p:pic>
      <p:pic>
        <p:nvPicPr>
          <p:cNvPr id="32771" name="Picture 3"/>
          <p:cNvPicPr>
            <a:picLocks noChangeAspect="1" noChangeArrowheads="1"/>
          </p:cNvPicPr>
          <p:nvPr/>
        </p:nvPicPr>
        <p:blipFill>
          <a:blip r:embed="rId3"/>
          <a:srcRect/>
          <a:stretch>
            <a:fillRect/>
          </a:stretch>
        </p:blipFill>
        <p:spPr bwMode="auto">
          <a:xfrm>
            <a:off x="5243540" y="4006864"/>
            <a:ext cx="4781550" cy="1422400"/>
          </a:xfrm>
          <a:prstGeom prst="rect">
            <a:avLst/>
          </a:prstGeom>
          <a:noFill/>
          <a:ln w="9525">
            <a:noFill/>
            <a:miter lim="800000"/>
            <a:headEnd/>
            <a:tailEnd/>
          </a:ln>
          <a:effectLst/>
        </p:spPr>
      </p:pic>
      <p:sp>
        <p:nvSpPr>
          <p:cNvPr id="8" name="2 - Θέση περιεχομένου"/>
          <p:cNvSpPr txBox="1">
            <a:spLocks/>
          </p:cNvSpPr>
          <p:nvPr/>
        </p:nvSpPr>
        <p:spPr>
          <a:xfrm>
            <a:off x="5167306" y="5619766"/>
            <a:ext cx="3071802" cy="952507"/>
          </a:xfrm>
          <a:prstGeom prst="rect">
            <a:avLst/>
          </a:prstGeom>
        </p:spPr>
        <p:txBody>
          <a:bodyPr vert="horz" lIns="0" tIns="0" rIns="0" bIns="0">
            <a:normAutofit/>
          </a:bodyPr>
          <a:lstStyle/>
          <a:p>
            <a:pPr marL="274320" indent="-274320">
              <a:spcBef>
                <a:spcPts val="600"/>
              </a:spcBef>
              <a:buClr>
                <a:schemeClr val="accent1"/>
              </a:buClr>
              <a:buSzPct val="70000"/>
              <a:defRPr/>
            </a:pPr>
            <a:endParaRPr lang="el-GR" sz="2400" dirty="0"/>
          </a:p>
        </p:txBody>
      </p:sp>
      <p:sp>
        <p:nvSpPr>
          <p:cNvPr id="4" name="TextBox 3">
            <a:extLst>
              <a:ext uri="{FF2B5EF4-FFF2-40B4-BE49-F238E27FC236}">
                <a16:creationId xmlns:a16="http://schemas.microsoft.com/office/drawing/2014/main" id="{3C575D16-FBAD-46D0-9A89-12112BEA0830}"/>
              </a:ext>
            </a:extLst>
          </p:cNvPr>
          <p:cNvSpPr txBox="1"/>
          <p:nvPr/>
        </p:nvSpPr>
        <p:spPr>
          <a:xfrm>
            <a:off x="4566700" y="6197653"/>
            <a:ext cx="7344816" cy="646331"/>
          </a:xfrm>
          <a:prstGeom prst="rect">
            <a:avLst/>
          </a:prstGeom>
          <a:noFill/>
        </p:spPr>
        <p:txBody>
          <a:bodyPr wrap="square" rtlCol="0">
            <a:spAutoFit/>
          </a:bodyPr>
          <a:lstStyle/>
          <a:p>
            <a:r>
              <a:rPr lang="en-US" dirty="0">
                <a:solidFill>
                  <a:srgbClr val="FF0000"/>
                </a:solidFill>
              </a:rPr>
              <a:t>https://www.megunolink.com/documentation/arduino-libraries/exponential-filter/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66844" y="241974"/>
            <a:ext cx="7643866" cy="666747"/>
          </a:xfrm>
        </p:spPr>
        <p:txBody>
          <a:bodyPr>
            <a:normAutofit fontScale="90000"/>
          </a:bodyPr>
          <a:lstStyle/>
          <a:p>
            <a:r>
              <a:rPr lang="en-US" dirty="0"/>
              <a:t>Exponential </a:t>
            </a:r>
            <a:r>
              <a:rPr lang="en-US" dirty="0" err="1"/>
              <a:t>vs</a:t>
            </a:r>
            <a:r>
              <a:rPr lang="en-US" dirty="0"/>
              <a:t> raw &amp; </a:t>
            </a:r>
            <a:r>
              <a:rPr lang="el-GR" dirty="0"/>
              <a:t>συγκριτικό όλων</a:t>
            </a:r>
          </a:p>
        </p:txBody>
      </p:sp>
      <p:pic>
        <p:nvPicPr>
          <p:cNvPr id="33794" name="Picture 2"/>
          <p:cNvPicPr>
            <a:picLocks noChangeAspect="1" noChangeArrowheads="1"/>
          </p:cNvPicPr>
          <p:nvPr/>
        </p:nvPicPr>
        <p:blipFill>
          <a:blip r:embed="rId2"/>
          <a:srcRect/>
          <a:stretch>
            <a:fillRect/>
          </a:stretch>
        </p:blipFill>
        <p:spPr bwMode="auto">
          <a:xfrm>
            <a:off x="5881688" y="1085776"/>
            <a:ext cx="4077699" cy="4071416"/>
          </a:xfrm>
          <a:prstGeom prst="rect">
            <a:avLst/>
          </a:prstGeom>
          <a:noFill/>
          <a:ln w="9525">
            <a:noFill/>
            <a:miter lim="800000"/>
            <a:headEnd/>
            <a:tailEnd/>
          </a:ln>
          <a:effectLst/>
        </p:spPr>
      </p:pic>
      <p:pic>
        <p:nvPicPr>
          <p:cNvPr id="33796" name="Picture 4" descr="Exponential filter smoothing"/>
          <p:cNvPicPr>
            <a:picLocks noChangeAspect="1" noChangeArrowheads="1"/>
          </p:cNvPicPr>
          <p:nvPr/>
        </p:nvPicPr>
        <p:blipFill>
          <a:blip r:embed="rId3"/>
          <a:srcRect/>
          <a:stretch>
            <a:fillRect/>
          </a:stretch>
        </p:blipFill>
        <p:spPr bwMode="auto">
          <a:xfrm>
            <a:off x="1881159" y="1084656"/>
            <a:ext cx="4002363" cy="4000528"/>
          </a:xfrm>
          <a:prstGeom prst="rect">
            <a:avLst/>
          </a:prstGeom>
          <a:noFill/>
        </p:spPr>
      </p:pic>
      <p:sp>
        <p:nvSpPr>
          <p:cNvPr id="9" name="8 - TextBox"/>
          <p:cNvSpPr txBox="1"/>
          <p:nvPr/>
        </p:nvSpPr>
        <p:spPr>
          <a:xfrm>
            <a:off x="1952596" y="5143512"/>
            <a:ext cx="3286148" cy="369332"/>
          </a:xfrm>
          <a:prstGeom prst="rect">
            <a:avLst/>
          </a:prstGeom>
          <a:noFill/>
        </p:spPr>
        <p:txBody>
          <a:bodyPr wrap="square" rtlCol="0">
            <a:spAutoFit/>
          </a:bodyPr>
          <a:lstStyle/>
          <a:p>
            <a:r>
              <a:rPr lang="el-GR" dirty="0"/>
              <a:t>Φιλτράρισμα με </a:t>
            </a:r>
            <a:r>
              <a:rPr lang="en-ID" dirty="0"/>
              <a:t>alpha =0.2</a:t>
            </a:r>
            <a:endParaRPr lang="el-GR" dirty="0"/>
          </a:p>
        </p:txBody>
      </p:sp>
      <p:sp>
        <p:nvSpPr>
          <p:cNvPr id="10" name="9 - TextBox"/>
          <p:cNvSpPr txBox="1"/>
          <p:nvPr/>
        </p:nvSpPr>
        <p:spPr>
          <a:xfrm>
            <a:off x="5953124" y="5143512"/>
            <a:ext cx="3286148" cy="369332"/>
          </a:xfrm>
          <a:prstGeom prst="rect">
            <a:avLst/>
          </a:prstGeom>
          <a:noFill/>
        </p:spPr>
        <p:txBody>
          <a:bodyPr wrap="square" rtlCol="0">
            <a:spAutoFit/>
          </a:bodyPr>
          <a:lstStyle/>
          <a:p>
            <a:r>
              <a:rPr lang="el-GR" dirty="0"/>
              <a:t>Και οι 3 μέθοδοι μαζί</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66844" y="95227"/>
            <a:ext cx="4471990" cy="666747"/>
          </a:xfrm>
        </p:spPr>
        <p:txBody>
          <a:bodyPr>
            <a:normAutofit fontScale="90000"/>
          </a:bodyPr>
          <a:lstStyle/>
          <a:p>
            <a:r>
              <a:rPr lang="en-ID" dirty="0"/>
              <a:t>Median Filter</a:t>
            </a:r>
            <a:endParaRPr lang="el-GR" dirty="0"/>
          </a:p>
        </p:txBody>
      </p:sp>
      <p:pic>
        <p:nvPicPr>
          <p:cNvPr id="34818" name="Picture 2"/>
          <p:cNvPicPr>
            <a:picLocks noChangeAspect="1" noChangeArrowheads="1"/>
          </p:cNvPicPr>
          <p:nvPr/>
        </p:nvPicPr>
        <p:blipFill>
          <a:blip r:embed="rId2"/>
          <a:srcRect/>
          <a:stretch>
            <a:fillRect/>
          </a:stretch>
        </p:blipFill>
        <p:spPr bwMode="auto">
          <a:xfrm>
            <a:off x="5738812" y="145576"/>
            <a:ext cx="4491031" cy="3283425"/>
          </a:xfrm>
          <a:prstGeom prst="rect">
            <a:avLst/>
          </a:prstGeom>
          <a:noFill/>
          <a:ln w="9525">
            <a:noFill/>
            <a:miter lim="800000"/>
            <a:headEnd/>
            <a:tailEnd/>
          </a:ln>
          <a:effectLst/>
        </p:spPr>
      </p:pic>
      <p:pic>
        <p:nvPicPr>
          <p:cNvPr id="34820" name="Picture 4" descr="http://wiki.ardumower.de/images/d/da/Medianfilter.png"/>
          <p:cNvPicPr>
            <a:picLocks noChangeAspect="1" noChangeArrowheads="1"/>
          </p:cNvPicPr>
          <p:nvPr/>
        </p:nvPicPr>
        <p:blipFill>
          <a:blip r:embed="rId3"/>
          <a:srcRect t="24137" r="43487" b="7985"/>
          <a:stretch>
            <a:fillRect/>
          </a:stretch>
        </p:blipFill>
        <p:spPr bwMode="auto">
          <a:xfrm>
            <a:off x="5881686" y="3333750"/>
            <a:ext cx="4071934" cy="3238523"/>
          </a:xfrm>
          <a:prstGeom prst="rect">
            <a:avLst/>
          </a:prstGeom>
          <a:noFill/>
        </p:spPr>
      </p:pic>
      <p:sp>
        <p:nvSpPr>
          <p:cNvPr id="11" name="10 - TextBox"/>
          <p:cNvSpPr txBox="1"/>
          <p:nvPr/>
        </p:nvSpPr>
        <p:spPr>
          <a:xfrm>
            <a:off x="1738282" y="666731"/>
            <a:ext cx="3571900" cy="3600986"/>
          </a:xfrm>
          <a:prstGeom prst="rect">
            <a:avLst/>
          </a:prstGeom>
          <a:noFill/>
        </p:spPr>
        <p:txBody>
          <a:bodyPr wrap="square" rtlCol="0">
            <a:spAutoFit/>
          </a:bodyPr>
          <a:lstStyle/>
          <a:p>
            <a:r>
              <a:rPr lang="el-GR" sz="1600" dirty="0"/>
              <a:t>Το πρόβλημα</a:t>
            </a:r>
            <a:r>
              <a:rPr lang="en-US" sz="1600" dirty="0"/>
              <a:t>: </a:t>
            </a:r>
            <a:r>
              <a:rPr lang="el-GR" sz="1600" dirty="0"/>
              <a:t>έχουμε πολλές </a:t>
            </a:r>
            <a:r>
              <a:rPr lang="en-US" sz="1600" dirty="0"/>
              <a:t>ADC </a:t>
            </a:r>
            <a:r>
              <a:rPr lang="el-GR" sz="1600" dirty="0"/>
              <a:t>μετρήσεις που μπορεί να περιέχουν </a:t>
            </a:r>
            <a:r>
              <a:rPr lang="en-US" sz="1600" dirty="0"/>
              <a:t>outliers. </a:t>
            </a:r>
            <a:r>
              <a:rPr lang="el-GR" sz="1600" dirty="0"/>
              <a:t>Ποια τιμή παρατηρήθηκε τις περισσότερες φορές ; Ε, αυτή θα πάρω. </a:t>
            </a:r>
          </a:p>
          <a:p>
            <a:r>
              <a:rPr lang="el-GR" sz="1600" dirty="0"/>
              <a:t>Λύση : </a:t>
            </a:r>
          </a:p>
          <a:p>
            <a:r>
              <a:rPr lang="el-GR" sz="1600" dirty="0"/>
              <a:t>Ταξινομώ τη λίστα με τις μετρήσεις μου (εδώ με την </a:t>
            </a:r>
            <a:r>
              <a:rPr lang="en-ID" sz="1600" dirty="0"/>
              <a:t>insertion sort) </a:t>
            </a:r>
            <a:r>
              <a:rPr lang="el-GR" sz="1600" dirty="0"/>
              <a:t>και παίρνω το μεσαίο στοιχείο.</a:t>
            </a:r>
            <a:endParaRPr lang="en-US" sz="1600" dirty="0"/>
          </a:p>
          <a:p>
            <a:r>
              <a:rPr lang="el-GR" sz="1600" dirty="0"/>
              <a:t>Π.χ.</a:t>
            </a:r>
            <a:r>
              <a:rPr lang="en-US" sz="1600" dirty="0"/>
              <a:t>: 32,7,7,1,6,8,7,9,23,7,8,9,7</a:t>
            </a:r>
          </a:p>
          <a:p>
            <a:r>
              <a:rPr lang="el-GR" sz="1600" dirty="0" err="1"/>
              <a:t>Ταξινόμιση</a:t>
            </a:r>
            <a:r>
              <a:rPr lang="en-US" sz="1600" dirty="0"/>
              <a:t>: 1,6,7,7,7,7,7,8,8,9,9,23,32</a:t>
            </a:r>
          </a:p>
          <a:p>
            <a:r>
              <a:rPr lang="el-GR" sz="1600" dirty="0"/>
              <a:t>Αποτέλεσμα</a:t>
            </a:r>
            <a:r>
              <a:rPr lang="en-US" sz="1600" dirty="0"/>
              <a:t>: 7 (</a:t>
            </a:r>
            <a:r>
              <a:rPr lang="el-GR" sz="1600" dirty="0"/>
              <a:t>κεντρικό</a:t>
            </a:r>
            <a:r>
              <a:rPr lang="en-US" sz="1600" dirty="0"/>
              <a:t>)</a:t>
            </a:r>
            <a:r>
              <a:rPr lang="el-GR" sz="1600" dirty="0"/>
              <a:t>. Θεωρείται από πολλούς το σημαντικότερο φίλτρο.</a:t>
            </a:r>
            <a:endParaRPr lang="en-US" sz="1600" dirty="0"/>
          </a:p>
          <a:p>
            <a:r>
              <a:rPr lang="en-US" dirty="0">
                <a:solidFill>
                  <a:srgbClr val="FF0000"/>
                </a:solidFill>
              </a:rPr>
              <a:t>https://playground.arduino.cc/Main/RunningMedian/</a:t>
            </a:r>
            <a:endParaRPr lang="el-GR"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2D37A4-7134-4094-97E7-EA985EAB51EB}"/>
              </a:ext>
            </a:extLst>
          </p:cNvPr>
          <p:cNvSpPr>
            <a:spLocks noGrp="1"/>
          </p:cNvSpPr>
          <p:nvPr>
            <p:ph type="title"/>
          </p:nvPr>
        </p:nvSpPr>
        <p:spPr/>
        <p:txBody>
          <a:bodyPr/>
          <a:lstStyle/>
          <a:p>
            <a:r>
              <a:rPr lang="el-GR" dirty="0"/>
              <a:t>Αισθητήρες με Μεταβολή Χωρητικότητας Πυκνωτή</a:t>
            </a:r>
            <a:endParaRPr lang="en-US" dirty="0"/>
          </a:p>
        </p:txBody>
      </p:sp>
      <p:sp>
        <p:nvSpPr>
          <p:cNvPr id="3" name="Θέση περιεχομένου 2">
            <a:extLst>
              <a:ext uri="{FF2B5EF4-FFF2-40B4-BE49-F238E27FC236}">
                <a16:creationId xmlns:a16="http://schemas.microsoft.com/office/drawing/2014/main" id="{4DB0B9F8-3593-4E5E-ADB9-55A47FA0924E}"/>
              </a:ext>
            </a:extLst>
          </p:cNvPr>
          <p:cNvSpPr>
            <a:spLocks noGrp="1"/>
          </p:cNvSpPr>
          <p:nvPr>
            <p:ph idx="1"/>
          </p:nvPr>
        </p:nvSpPr>
        <p:spPr/>
        <p:txBody>
          <a:bodyPr>
            <a:normAutofit fontScale="92500" lnSpcReduction="10000"/>
          </a:bodyPr>
          <a:lstStyle/>
          <a:p>
            <a:r>
              <a:rPr lang="el-GR" dirty="0"/>
              <a:t>Ο χωρητικός αισθητήρας προσέγγισης (</a:t>
            </a:r>
            <a:r>
              <a:rPr lang="el-GR" dirty="0" err="1"/>
              <a:t>Capacitive</a:t>
            </a:r>
            <a:r>
              <a:rPr lang="el-GR" dirty="0"/>
              <a:t> </a:t>
            </a:r>
            <a:r>
              <a:rPr lang="el-GR" dirty="0" err="1"/>
              <a:t>transducers</a:t>
            </a:r>
            <a:r>
              <a:rPr lang="el-GR" dirty="0"/>
              <a:t>), βασίζει την αρχή λειτουργίας του, στην αλλαγή της χωρητικότητας πυκνωτή σε ένα κύκλωμα ταλάντωσης RC, όταν πλησιάσει την ενεργό επιφάνεια του αισθητήρα ένα οποιοδήποτε αντικείμενο. Μπροστά από την ενεργό επιφάνεια του ταλαντωτή δημιουργείται ένα ανομοιογενές ηλεκτρικό πεδίο. Όταν εισέλθει στο χώρο του ηλεκτρικού πεδίου κάποιο αντικείμενο, μεταβάλλεται η χωρητικότητα του ταλαντωτή και παράγεται ημιτονοειδές σήμα υψηλής συχνότητας. Το σήμα αυτό εισέρχεται στην επόμενη βαθμίδα, όπου απομονώνεται και ανορθώνεται. Το ανορθωμένο σήμα διεγείρει το κύκλωμα σκανδαλισμού (</a:t>
            </a:r>
            <a:r>
              <a:rPr lang="el-GR" dirty="0" err="1"/>
              <a:t>Schmitt</a:t>
            </a:r>
            <a:r>
              <a:rPr lang="el-GR" dirty="0"/>
              <a:t> - </a:t>
            </a:r>
            <a:r>
              <a:rPr lang="el-GR" dirty="0" err="1"/>
              <a:t>Triggering</a:t>
            </a:r>
            <a:r>
              <a:rPr lang="el-GR" dirty="0"/>
              <a:t>) το οποίο στη συνέχεια ενεργοποιεί το κύκλωμα ενίσχυσης. Με το ποτενσιόμετρο μπορούμε να ρυθμίσουμε την ευαισθησία του αισθητήρα.</a:t>
            </a:r>
            <a:endParaRPr lang="en-US" dirty="0"/>
          </a:p>
        </p:txBody>
      </p:sp>
    </p:spTree>
    <p:extLst>
      <p:ext uri="{BB962C8B-B14F-4D97-AF65-F5344CB8AC3E}">
        <p14:creationId xmlns:p14="http://schemas.microsoft.com/office/powerpoint/2010/main" val="91765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335B35-6214-4030-8CC4-5784DBB7C098}"/>
              </a:ext>
            </a:extLst>
          </p:cNvPr>
          <p:cNvSpPr>
            <a:spLocks noGrp="1"/>
          </p:cNvSpPr>
          <p:nvPr>
            <p:ph type="title"/>
          </p:nvPr>
        </p:nvSpPr>
        <p:spPr/>
        <p:txBody>
          <a:bodyPr/>
          <a:lstStyle/>
          <a:p>
            <a:r>
              <a:rPr lang="el-GR" dirty="0"/>
              <a:t>Αισθητήρες με Μεταβολή Χωρητικότητας Πυκνωτή</a:t>
            </a:r>
            <a:endParaRPr lang="en-US" dirty="0"/>
          </a:p>
        </p:txBody>
      </p:sp>
      <p:pic>
        <p:nvPicPr>
          <p:cNvPr id="4" name="Θέση περιεχομένου 3">
            <a:extLst>
              <a:ext uri="{FF2B5EF4-FFF2-40B4-BE49-F238E27FC236}">
                <a16:creationId xmlns:a16="http://schemas.microsoft.com/office/drawing/2014/main" id="{B07A78B4-513A-46DF-A181-3049CB8022D1}"/>
              </a:ext>
            </a:extLst>
          </p:cNvPr>
          <p:cNvPicPr>
            <a:picLocks noGrp="1" noChangeAspect="1"/>
          </p:cNvPicPr>
          <p:nvPr>
            <p:ph idx="1"/>
          </p:nvPr>
        </p:nvPicPr>
        <p:blipFill>
          <a:blip r:embed="rId2"/>
          <a:stretch>
            <a:fillRect/>
          </a:stretch>
        </p:blipFill>
        <p:spPr>
          <a:xfrm>
            <a:off x="1851446" y="2112896"/>
            <a:ext cx="8005795" cy="2632208"/>
          </a:xfrm>
          <a:prstGeom prst="rect">
            <a:avLst/>
          </a:prstGeom>
        </p:spPr>
      </p:pic>
    </p:spTree>
    <p:extLst>
      <p:ext uri="{BB962C8B-B14F-4D97-AF65-F5344CB8AC3E}">
        <p14:creationId xmlns:p14="http://schemas.microsoft.com/office/powerpoint/2010/main" val="289007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50813-1F87-4EEC-A94F-A041119E8717}"/>
              </a:ext>
            </a:extLst>
          </p:cNvPr>
          <p:cNvSpPr>
            <a:spLocks noGrp="1"/>
          </p:cNvSpPr>
          <p:nvPr>
            <p:ph type="title"/>
          </p:nvPr>
        </p:nvSpPr>
        <p:spPr/>
        <p:txBody>
          <a:bodyPr/>
          <a:lstStyle/>
          <a:p>
            <a:r>
              <a:rPr lang="el-GR" dirty="0"/>
              <a:t>Αισθητήρες με </a:t>
            </a:r>
            <a:r>
              <a:rPr lang="el-GR" dirty="0" err="1"/>
              <a:t>Πιεζομετρικό</a:t>
            </a:r>
            <a:r>
              <a:rPr lang="el-GR" dirty="0"/>
              <a:t> Φαινόμενο</a:t>
            </a:r>
            <a:br>
              <a:rPr lang="el-GR" dirty="0"/>
            </a:br>
            <a:endParaRPr lang="en-US" dirty="0"/>
          </a:p>
        </p:txBody>
      </p:sp>
      <p:sp>
        <p:nvSpPr>
          <p:cNvPr id="3" name="Θέση περιεχομένου 2">
            <a:extLst>
              <a:ext uri="{FF2B5EF4-FFF2-40B4-BE49-F238E27FC236}">
                <a16:creationId xmlns:a16="http://schemas.microsoft.com/office/drawing/2014/main" id="{0A437267-5ABA-49D5-8B0E-1610ED8896F3}"/>
              </a:ext>
            </a:extLst>
          </p:cNvPr>
          <p:cNvSpPr>
            <a:spLocks noGrp="1"/>
          </p:cNvSpPr>
          <p:nvPr>
            <p:ph idx="1"/>
          </p:nvPr>
        </p:nvSpPr>
        <p:spPr>
          <a:xfrm>
            <a:off x="838200" y="1413029"/>
            <a:ext cx="10515600" cy="4351338"/>
          </a:xfrm>
        </p:spPr>
        <p:txBody>
          <a:bodyPr>
            <a:normAutofit/>
          </a:bodyPr>
          <a:lstStyle/>
          <a:p>
            <a:r>
              <a:rPr lang="el-GR" dirty="0"/>
              <a:t>Οι αισθητήρες της κατηγορίας αυτής βασίζονται στο πιεζοηλεκτρικό φαινόμενο. Όπως φαίνεται στο σχήμα που ακολουθεί, εάν εφαρμόσουμε δυνάμεις στα άκρα του κρυστάλλου (συνήθως χαλαζία) τότε εμφανίζεται ηλεκτρική τάση στα άκρα αυτού. Το ακόλουθο σχήμα δείχνει το ισοδύναμο ηλεκτρικό κύκλωμα του. Η τάση αυτή μπορεί να ενισχυθεί με την βοήθεια τελεστικού ενισχυτή FET, όπως φαίνεται στο σχήμα. Η μέθοδος αυτή εφαρμόζεται σε </a:t>
            </a:r>
            <a:r>
              <a:rPr lang="el-GR" dirty="0" err="1"/>
              <a:t>μικρομετακινήσεις</a:t>
            </a:r>
            <a:r>
              <a:rPr lang="el-GR" dirty="0"/>
              <a:t> αν το ένα άκρο του κρυστάλλου είναι σταθερό, και επομένως σαν αισθητήρας παραμόρφωσης.</a:t>
            </a:r>
          </a:p>
        </p:txBody>
      </p:sp>
      <p:pic>
        <p:nvPicPr>
          <p:cNvPr id="4" name="Εικόνα 3">
            <a:extLst>
              <a:ext uri="{FF2B5EF4-FFF2-40B4-BE49-F238E27FC236}">
                <a16:creationId xmlns:a16="http://schemas.microsoft.com/office/drawing/2014/main" id="{7E4B61BA-4797-43A8-95AE-D5FB6256C123}"/>
              </a:ext>
            </a:extLst>
          </p:cNvPr>
          <p:cNvPicPr>
            <a:picLocks noChangeAspect="1"/>
          </p:cNvPicPr>
          <p:nvPr/>
        </p:nvPicPr>
        <p:blipFill>
          <a:blip r:embed="rId2"/>
          <a:stretch>
            <a:fillRect/>
          </a:stretch>
        </p:blipFill>
        <p:spPr>
          <a:xfrm>
            <a:off x="2157652" y="5019749"/>
            <a:ext cx="7207624" cy="1712259"/>
          </a:xfrm>
          <a:prstGeom prst="rect">
            <a:avLst/>
          </a:prstGeom>
        </p:spPr>
      </p:pic>
    </p:spTree>
    <p:extLst>
      <p:ext uri="{BB962C8B-B14F-4D97-AF65-F5344CB8AC3E}">
        <p14:creationId xmlns:p14="http://schemas.microsoft.com/office/powerpoint/2010/main" val="268430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54F446-AD98-45B0-BB90-FE0F6D244BC8}"/>
              </a:ext>
            </a:extLst>
          </p:cNvPr>
          <p:cNvSpPr>
            <a:spLocks noGrp="1"/>
          </p:cNvSpPr>
          <p:nvPr>
            <p:ph type="title"/>
          </p:nvPr>
        </p:nvSpPr>
        <p:spPr/>
        <p:txBody>
          <a:bodyPr>
            <a:normAutofit fontScale="90000"/>
          </a:bodyPr>
          <a:lstStyle/>
          <a:p>
            <a:r>
              <a:rPr lang="el-GR" dirty="0"/>
              <a:t>Αισθητήρες με Μεταβολή Μαγνητικού Πεδίου</a:t>
            </a:r>
            <a:br>
              <a:rPr lang="el-GR" dirty="0"/>
            </a:br>
            <a:endParaRPr lang="en-US" dirty="0"/>
          </a:p>
        </p:txBody>
      </p:sp>
      <p:sp>
        <p:nvSpPr>
          <p:cNvPr id="3" name="Θέση περιεχομένου 2">
            <a:extLst>
              <a:ext uri="{FF2B5EF4-FFF2-40B4-BE49-F238E27FC236}">
                <a16:creationId xmlns:a16="http://schemas.microsoft.com/office/drawing/2014/main" id="{62606FB0-F89F-4F95-B86A-460A62B5EC8A}"/>
              </a:ext>
            </a:extLst>
          </p:cNvPr>
          <p:cNvSpPr>
            <a:spLocks noGrp="1"/>
          </p:cNvSpPr>
          <p:nvPr>
            <p:ph idx="1"/>
          </p:nvPr>
        </p:nvSpPr>
        <p:spPr>
          <a:xfrm>
            <a:off x="838200" y="1424181"/>
            <a:ext cx="10515600" cy="4351338"/>
          </a:xfrm>
        </p:spPr>
        <p:txBody>
          <a:bodyPr>
            <a:normAutofit/>
          </a:bodyPr>
          <a:lstStyle/>
          <a:p>
            <a:r>
              <a:rPr lang="el-GR" dirty="0"/>
              <a:t>Οι μαγνητικοί αισθητήρες μετακίνησης βασίζονται στην μεταβολή του μαγνητικού πεδίου γύρω από τον αισθητήρα , όταν υφίσταται μετακίνηση του στερεού σώματος που θέλουμε να ανιχνεύσουμε την μετακίνησή του. Στο στερεό σώμα που μετακινείται πρέπει να βρίσκεται συνδεδεμένος ένας μόνιμος μαγνήτης. </a:t>
            </a:r>
          </a:p>
          <a:p>
            <a:r>
              <a:rPr lang="el-GR" dirty="0"/>
              <a:t>Υπό την επίδραση του μονίμου μαγνήτη η μαγνητική ακίδα επαφής έλκεται και η επαφή παραμένει κλειστή. Στην αντίθετη περίπτωση η επαφή είναι ανοικτή.</a:t>
            </a:r>
            <a:endParaRPr lang="en-US" dirty="0"/>
          </a:p>
        </p:txBody>
      </p:sp>
      <p:pic>
        <p:nvPicPr>
          <p:cNvPr id="4" name="Εικόνα 3">
            <a:extLst>
              <a:ext uri="{FF2B5EF4-FFF2-40B4-BE49-F238E27FC236}">
                <a16:creationId xmlns:a16="http://schemas.microsoft.com/office/drawing/2014/main" id="{ABDF14A7-1F8C-4B86-B969-D0056EBD2147}"/>
              </a:ext>
            </a:extLst>
          </p:cNvPr>
          <p:cNvPicPr>
            <a:picLocks noChangeAspect="1"/>
          </p:cNvPicPr>
          <p:nvPr/>
        </p:nvPicPr>
        <p:blipFill>
          <a:blip r:embed="rId2"/>
          <a:stretch>
            <a:fillRect/>
          </a:stretch>
        </p:blipFill>
        <p:spPr>
          <a:xfrm>
            <a:off x="2481693" y="4661211"/>
            <a:ext cx="7097320" cy="2196790"/>
          </a:xfrm>
          <a:prstGeom prst="rect">
            <a:avLst/>
          </a:prstGeom>
        </p:spPr>
      </p:pic>
    </p:spTree>
    <p:extLst>
      <p:ext uri="{BB962C8B-B14F-4D97-AF65-F5344CB8AC3E}">
        <p14:creationId xmlns:p14="http://schemas.microsoft.com/office/powerpoint/2010/main" val="104448278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TotalTime>
  <Words>4771</Words>
  <Application>Microsoft Office PowerPoint</Application>
  <PresentationFormat>Widescreen</PresentationFormat>
  <Paragraphs>293</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Book Antiqua</vt:lpstr>
      <vt:lpstr>Calibri</vt:lpstr>
      <vt:lpstr>Calibri Light</vt:lpstr>
      <vt:lpstr>Θέμα του Office</vt:lpstr>
      <vt:lpstr>Sensors </vt:lpstr>
      <vt:lpstr>Αισθητήρες</vt:lpstr>
      <vt:lpstr>Αισθητήρες Προσέγγισης</vt:lpstr>
      <vt:lpstr>Αισθητήρες με Μεταβολή Αυτεπαγωγής</vt:lpstr>
      <vt:lpstr>Αισθητήρες με Μεταβολή Αυτεπαγωγής</vt:lpstr>
      <vt:lpstr>Αισθητήρες με Μεταβολή Χωρητικότητας Πυκνωτή</vt:lpstr>
      <vt:lpstr>Αισθητήρες με Μεταβολή Χωρητικότητας Πυκνωτή</vt:lpstr>
      <vt:lpstr>Αισθητήρες με Πιεζομετρικό Φαινόμενο </vt:lpstr>
      <vt:lpstr>Αισθητήρες με Μεταβολή Μαγνητικού Πεδίου </vt:lpstr>
      <vt:lpstr>Οπτικοί Αισθητήρες Προσέγγισης</vt:lpstr>
      <vt:lpstr>Οπτικοί Αισθητήρες Προσέγγισης</vt:lpstr>
      <vt:lpstr>Οπτικοί Αισθητήρες Προσέγγισης</vt:lpstr>
      <vt:lpstr>Οπτικοί Αισθητήρες Προσέγγισης</vt:lpstr>
      <vt:lpstr>Κωδικοποιητές Θέσης (Encoder) </vt:lpstr>
      <vt:lpstr>DIY capacitive proximity sensor for your project</vt:lpstr>
      <vt:lpstr>Inertial Measurement Unit (IMU)</vt:lpstr>
      <vt:lpstr>Inertial Measurement Unit (IMU)</vt:lpstr>
      <vt:lpstr>Mpu6050 with esp32 https://randomnerdtutorials.com/esp32-mpu-6050-accelerometer-gyroscope-arduino/</vt:lpstr>
      <vt:lpstr>Στατικά χαρακτηριστικά των αισθητήρων</vt:lpstr>
      <vt:lpstr>Ακρίβεια- πιστότητα (accuracy)</vt:lpstr>
      <vt:lpstr>Ακρίβεια (precision), Επαναληψιμότητα, Αναπαραγωγιμότητα</vt:lpstr>
      <vt:lpstr>Εύρος</vt:lpstr>
      <vt:lpstr>Συστηματικό σφάλμα</vt:lpstr>
      <vt:lpstr>Γραμμική απόκριση </vt:lpstr>
      <vt:lpstr>Ευαισθησία στη μέτρηση</vt:lpstr>
      <vt:lpstr>Ευαισθησία στη διαταραχή</vt:lpstr>
      <vt:lpstr>Ευαισθησία στη διαταραχή</vt:lpstr>
      <vt:lpstr>Υστέρηση</vt:lpstr>
      <vt:lpstr>Νεκρό εύρος</vt:lpstr>
      <vt:lpstr>Κατώφλι και Διακριτική ικανότητα </vt:lpstr>
      <vt:lpstr>Sensor linearization and calibration</vt:lpstr>
      <vt:lpstr>light dependent resistors (LDR)</vt:lpstr>
      <vt:lpstr>Simple Reading (DigitalWrite No Calibration)</vt:lpstr>
      <vt:lpstr>Analog (Read, Write)</vt:lpstr>
      <vt:lpstr>Γραμμικά Αισθητήρια (LDR)</vt:lpstr>
      <vt:lpstr>Calibration, Why ? </vt:lpstr>
      <vt:lpstr>Calibration, How ? </vt:lpstr>
      <vt:lpstr>Μη Γραμμικά Αισθητήρια (GP2Y0A21YK0F) Το πρόβλημα</vt:lpstr>
      <vt:lpstr>Γραμμικοποιώντασ τον (GP2Y0A21YK0F)</vt:lpstr>
      <vt:lpstr>PowerPoint Presentation</vt:lpstr>
      <vt:lpstr>Γραμμικοποιώντασ τον (GP2Y0A21YK0F)  excel (1)</vt:lpstr>
      <vt:lpstr>PowerPoint Presentation</vt:lpstr>
      <vt:lpstr>Γραμμικοποιώντας τον (GP2Y0A21YK0F)  excel (3)</vt:lpstr>
      <vt:lpstr>Γραμμικοποιώντας τον (GP2Y0A21YK0F)  excel (4)</vt:lpstr>
      <vt:lpstr>Γραμμικοποιώντας τον (GP2Y0A21YK0F)  excel (5)</vt:lpstr>
      <vt:lpstr>Γραμμικοποιώντας τον (GP2Y0A21YK0F)</vt:lpstr>
      <vt:lpstr>Filtering</vt:lpstr>
      <vt:lpstr>Filtering</vt:lpstr>
      <vt:lpstr>Μέσος όρος  (average) </vt:lpstr>
      <vt:lpstr>Κινούμενος Μέσος όρος  (moving average) </vt:lpstr>
      <vt:lpstr>κινούμενος Μέσος Όρος  (moving average) </vt:lpstr>
      <vt:lpstr>Exponential Filter</vt:lpstr>
      <vt:lpstr>Exponential vs raw &amp; συγκριτικό όλων</vt:lpstr>
      <vt:lpstr>Median Filter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spiros</dc:creator>
  <cp:lastModifiedBy>spyros panagiotakis</cp:lastModifiedBy>
  <cp:revision>44</cp:revision>
  <dcterms:created xsi:type="dcterms:W3CDTF">2020-02-28T12:14:42Z</dcterms:created>
  <dcterms:modified xsi:type="dcterms:W3CDTF">2023-03-31T11:18:20Z</dcterms:modified>
</cp:coreProperties>
</file>