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Roboto"/>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oboto-bold.fntdata"/><Relationship Id="rId16" Type="http://schemas.openxmlformats.org/officeDocument/2006/relationships/font" Target="fonts/Roboto-regular.fntdata"/><Relationship Id="rId5" Type="http://schemas.openxmlformats.org/officeDocument/2006/relationships/notesMaster" Target="notesMasters/notesMaster1.xml"/><Relationship Id="rId19" Type="http://schemas.openxmlformats.org/officeDocument/2006/relationships/font" Target="fonts/Roboto-boldItalic.fntdata"/><Relationship Id="rId6" Type="http://schemas.openxmlformats.org/officeDocument/2006/relationships/slide" Target="slides/slide1.xml"/><Relationship Id="rId18" Type="http://schemas.openxmlformats.org/officeDocument/2006/relationships/font" Target="fonts/Roboto-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de74961597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de74961597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de74961597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de74961597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de74961597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de74961597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de74961597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de74961597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deabcd42c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deabcd42c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deabcd42cc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deabcd42cc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deabcd42cc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deabcd42cc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deabcd42cc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deabcd42cc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de74961597_1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de74961597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8246400" y="4245875"/>
            <a:ext cx="897600" cy="897600"/>
          </a:xfrm>
          <a:prstGeom prst="round1Rect">
            <a:avLst>
              <a:gd fmla="val 16667" name="adj"/>
            </a:avLst>
          </a:prstGeom>
          <a:solidFill>
            <a:schemeClr val="lt1">
              <a:alpha val="6808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90525" y="1819275"/>
            <a:ext cx="8222100" cy="933600"/>
          </a:xfrm>
          <a:prstGeom prst="rect">
            <a:avLst/>
          </a:prstGeom>
        </p:spPr>
        <p:txBody>
          <a:bodyPr anchorCtr="0" anchor="b"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3" name="Google Shape;13;p2"/>
          <p:cNvSpPr txBox="1"/>
          <p:nvPr>
            <p:ph idx="1" type="subTitle"/>
          </p:nvPr>
        </p:nvSpPr>
        <p:spPr>
          <a:xfrm>
            <a:off x="390525" y="2789130"/>
            <a:ext cx="8222100" cy="4329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4" name="Google Shape;14;p2"/>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4"/>
        </a:solidFill>
      </p:bgPr>
    </p:bg>
    <p:spTree>
      <p:nvGrpSpPr>
        <p:cNvPr id="57" name="Shape 57"/>
        <p:cNvGrpSpPr/>
        <p:nvPr/>
      </p:nvGrpSpPr>
      <p:grpSpPr>
        <a:xfrm>
          <a:off x="0" y="0"/>
          <a:ext cx="0" cy="0"/>
          <a:chOff x="0" y="0"/>
          <a:chExt cx="0" cy="0"/>
        </a:xfrm>
      </p:grpSpPr>
      <p:sp>
        <p:nvSpPr>
          <p:cNvPr id="58" name="Google Shape;58;p11"/>
          <p:cNvSpPr txBox="1"/>
          <p:nvPr>
            <p:ph hasCustomPrompt="1" type="title"/>
          </p:nvPr>
        </p:nvSpPr>
        <p:spPr>
          <a:xfrm>
            <a:off x="475500" y="1258525"/>
            <a:ext cx="8222100" cy="19635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2"/>
              </a:buClr>
              <a:buSzPts val="12000"/>
              <a:buNone/>
              <a:defRPr sz="12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p:nvPr>
            <p:ph idx="1" type="body"/>
          </p:nvPr>
        </p:nvSpPr>
        <p:spPr>
          <a:xfrm>
            <a:off x="475500" y="3304625"/>
            <a:ext cx="82221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0" name="Google Shape;60;p11"/>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4"/>
        </a:solidFill>
      </p:bgPr>
    </p:bg>
    <p:spTree>
      <p:nvGrpSpPr>
        <p:cNvPr id="61" name="Shape 61"/>
        <p:cNvGrpSpPr/>
        <p:nvPr/>
      </p:nvGrpSpPr>
      <p:grpSpPr>
        <a:xfrm>
          <a:off x="0" y="0"/>
          <a:ext cx="0" cy="0"/>
          <a:chOff x="0" y="0"/>
          <a:chExt cx="0" cy="0"/>
        </a:xfrm>
      </p:grpSpPr>
      <p:sp>
        <p:nvSpPr>
          <p:cNvPr id="62" name="Google Shape;62;p12"/>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txBox="1"/>
          <p:nvPr>
            <p:ph type="title"/>
          </p:nvPr>
        </p:nvSpPr>
        <p:spPr>
          <a:xfrm>
            <a:off x="460950" y="2065350"/>
            <a:ext cx="8222100" cy="1012800"/>
          </a:xfrm>
          <a:prstGeom prst="rect">
            <a:avLst/>
          </a:prstGeom>
        </p:spPr>
        <p:txBody>
          <a:bodyPr anchorCtr="0" anchor="ctr"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7" name="Google Shape;17;p3"/>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2" name="Google Shape;22;p4"/>
          <p:cNvSpPr txBox="1"/>
          <p:nvPr>
            <p:ph idx="1" type="body"/>
          </p:nvPr>
        </p:nvSpPr>
        <p:spPr>
          <a:xfrm>
            <a:off x="471900" y="1919075"/>
            <a:ext cx="8222100" cy="2710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5"/>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8" name="Google Shape;28;p5"/>
          <p:cNvSpPr txBox="1"/>
          <p:nvPr>
            <p:ph idx="1" type="body"/>
          </p:nvPr>
        </p:nvSpPr>
        <p:spPr>
          <a:xfrm>
            <a:off x="471900" y="1919075"/>
            <a:ext cx="3999900" cy="271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694250" y="1919075"/>
            <a:ext cx="3999900" cy="271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p:nvPr/>
        </p:nvSpPr>
        <p:spPr>
          <a:xfrm flipH="1" rot="10800000">
            <a:off x="0" y="656400"/>
            <a:ext cx="9144000" cy="4487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98250" y="16350"/>
            <a:ext cx="8826600" cy="602700"/>
          </a:xfrm>
          <a:prstGeom prst="rect">
            <a:avLst/>
          </a:prstGeom>
        </p:spPr>
        <p:txBody>
          <a:bodyPr anchorCtr="0" anchor="ctr" bIns="91425" lIns="91425" spcFirstLastPara="1" rIns="91425" wrap="square" tIns="91425">
            <a:norm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35" name="Google Shape;35;p6"/>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7"/>
          <p:cNvSpPr txBox="1"/>
          <p:nvPr/>
        </p:nvSpPr>
        <p:spPr>
          <a:xfrm flipH="1" rot="10800000">
            <a:off x="3276600" y="25"/>
            <a:ext cx="58674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7"/>
          <p:cNvSpPr txBox="1"/>
          <p:nvPr>
            <p:ph type="title"/>
          </p:nvPr>
        </p:nvSpPr>
        <p:spPr>
          <a:xfrm>
            <a:off x="226078" y="357800"/>
            <a:ext cx="2808000" cy="9534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226075" y="1465800"/>
            <a:ext cx="2808000" cy="3163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Clr>
                <a:schemeClr val="lt1"/>
              </a:buClr>
              <a:buSzPts val="1200"/>
              <a:buChar char="●"/>
              <a:defRPr sz="1200">
                <a:solidFill>
                  <a:schemeClr val="lt1"/>
                </a:solidFill>
              </a:defRPr>
            </a:lvl1pPr>
            <a:lvl2pPr indent="-304800" lvl="1" marL="914400">
              <a:spcBef>
                <a:spcPts val="0"/>
              </a:spcBef>
              <a:spcAft>
                <a:spcPts val="0"/>
              </a:spcAft>
              <a:buClr>
                <a:schemeClr val="lt1"/>
              </a:buClr>
              <a:buSzPts val="1200"/>
              <a:buChar char="○"/>
              <a:defRPr sz="1200">
                <a:solidFill>
                  <a:schemeClr val="lt1"/>
                </a:solidFill>
              </a:defRPr>
            </a:lvl2pPr>
            <a:lvl3pPr indent="-304800" lvl="2" marL="1371600">
              <a:spcBef>
                <a:spcPts val="0"/>
              </a:spcBef>
              <a:spcAft>
                <a:spcPts val="0"/>
              </a:spcAft>
              <a:buClr>
                <a:schemeClr val="lt1"/>
              </a:buClr>
              <a:buSzPts val="1200"/>
              <a:buChar char="■"/>
              <a:defRPr sz="1200">
                <a:solidFill>
                  <a:schemeClr val="lt1"/>
                </a:solidFill>
              </a:defRPr>
            </a:lvl3pPr>
            <a:lvl4pPr indent="-304800" lvl="3" marL="1828800">
              <a:spcBef>
                <a:spcPts val="0"/>
              </a:spcBef>
              <a:spcAft>
                <a:spcPts val="0"/>
              </a:spcAft>
              <a:buClr>
                <a:schemeClr val="lt1"/>
              </a:buClr>
              <a:buSzPts val="1200"/>
              <a:buChar char="●"/>
              <a:defRPr sz="1200">
                <a:solidFill>
                  <a:schemeClr val="lt1"/>
                </a:solidFill>
              </a:defRPr>
            </a:lvl4pPr>
            <a:lvl5pPr indent="-304800" lvl="4" marL="2286000">
              <a:spcBef>
                <a:spcPts val="0"/>
              </a:spcBef>
              <a:spcAft>
                <a:spcPts val="0"/>
              </a:spcAft>
              <a:buClr>
                <a:schemeClr val="lt1"/>
              </a:buClr>
              <a:buSzPts val="1200"/>
              <a:buChar char="○"/>
              <a:defRPr sz="1200">
                <a:solidFill>
                  <a:schemeClr val="lt1"/>
                </a:solidFill>
              </a:defRPr>
            </a:lvl5pPr>
            <a:lvl6pPr indent="-304800" lvl="5" marL="2743200">
              <a:spcBef>
                <a:spcPts val="0"/>
              </a:spcBef>
              <a:spcAft>
                <a:spcPts val="0"/>
              </a:spcAft>
              <a:buClr>
                <a:schemeClr val="lt1"/>
              </a:buClr>
              <a:buSzPts val="1200"/>
              <a:buChar char="■"/>
              <a:defRPr sz="1200">
                <a:solidFill>
                  <a:schemeClr val="lt1"/>
                </a:solidFill>
              </a:defRPr>
            </a:lvl6pPr>
            <a:lvl7pPr indent="-304800" lvl="6" marL="3200400">
              <a:spcBef>
                <a:spcPts val="0"/>
              </a:spcBef>
              <a:spcAft>
                <a:spcPts val="0"/>
              </a:spcAft>
              <a:buClr>
                <a:schemeClr val="lt1"/>
              </a:buClr>
              <a:buSzPts val="1200"/>
              <a:buChar char="●"/>
              <a:defRPr sz="1200">
                <a:solidFill>
                  <a:schemeClr val="lt1"/>
                </a:solidFill>
              </a:defRPr>
            </a:lvl7pPr>
            <a:lvl8pPr indent="-304800" lvl="7" marL="3657600">
              <a:spcBef>
                <a:spcPts val="0"/>
              </a:spcBef>
              <a:spcAft>
                <a:spcPts val="0"/>
              </a:spcAft>
              <a:buClr>
                <a:schemeClr val="lt1"/>
              </a:buClr>
              <a:buSzPts val="1200"/>
              <a:buChar char="○"/>
              <a:defRPr sz="1200">
                <a:solidFill>
                  <a:schemeClr val="lt1"/>
                </a:solidFill>
              </a:defRPr>
            </a:lvl8pPr>
            <a:lvl9pPr indent="-304800" lvl="8" marL="4114800">
              <a:spcBef>
                <a:spcPts val="0"/>
              </a:spcBef>
              <a:spcAft>
                <a:spcPts val="0"/>
              </a:spcAft>
              <a:buClr>
                <a:schemeClr val="lt1"/>
              </a:buClr>
              <a:buSzPts val="1200"/>
              <a:buChar char="■"/>
              <a:defRPr sz="1200">
                <a:solidFill>
                  <a:schemeClr val="lt1"/>
                </a:solidFill>
              </a:defRPr>
            </a:lvl9pPr>
          </a:lstStyle>
          <a:p/>
        </p:txBody>
      </p:sp>
      <p:sp>
        <p:nvSpPr>
          <p:cNvPr id="41" name="Google Shape;41;p7"/>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2" name="Shape 42"/>
        <p:cNvGrpSpPr/>
        <p:nvPr/>
      </p:nvGrpSpPr>
      <p:grpSpPr>
        <a:xfrm>
          <a:off x="0" y="0"/>
          <a:ext cx="0" cy="0"/>
          <a:chOff x="0" y="0"/>
          <a:chExt cx="0" cy="0"/>
        </a:xfrm>
      </p:grpSpPr>
      <p:sp>
        <p:nvSpPr>
          <p:cNvPr id="43" name="Google Shape;43;p8"/>
          <p:cNvSpPr txBox="1"/>
          <p:nvPr>
            <p:ph type="title"/>
          </p:nvPr>
        </p:nvSpPr>
        <p:spPr>
          <a:xfrm>
            <a:off x="490250" y="488250"/>
            <a:ext cx="62271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sp>
        <p:nvSpPr>
          <p:cNvPr id="44" name="Google Shape;44;p8"/>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Clr>
                <a:schemeClr val="dk2"/>
              </a:buClr>
              <a:buSzPts val="4200"/>
              <a:buNone/>
              <a:defRPr sz="4200">
                <a:solidFill>
                  <a:schemeClr val="dk2"/>
                </a:solidFill>
              </a:defRPr>
            </a:lvl2pPr>
            <a:lvl3pPr lvl="2" algn="ctr">
              <a:spcBef>
                <a:spcPts val="0"/>
              </a:spcBef>
              <a:spcAft>
                <a:spcPts val="0"/>
              </a:spcAft>
              <a:buClr>
                <a:schemeClr val="dk2"/>
              </a:buClr>
              <a:buSzPts val="4200"/>
              <a:buNone/>
              <a:defRPr sz="4200">
                <a:solidFill>
                  <a:schemeClr val="dk2"/>
                </a:solidFill>
              </a:defRPr>
            </a:lvl3pPr>
            <a:lvl4pPr lvl="3" algn="ctr">
              <a:spcBef>
                <a:spcPts val="0"/>
              </a:spcBef>
              <a:spcAft>
                <a:spcPts val="0"/>
              </a:spcAft>
              <a:buClr>
                <a:schemeClr val="dk2"/>
              </a:buClr>
              <a:buSzPts val="4200"/>
              <a:buNone/>
              <a:defRPr sz="4200">
                <a:solidFill>
                  <a:schemeClr val="dk2"/>
                </a:solidFill>
              </a:defRPr>
            </a:lvl4pPr>
            <a:lvl5pPr lvl="4" algn="ctr">
              <a:spcBef>
                <a:spcPts val="0"/>
              </a:spcBef>
              <a:spcAft>
                <a:spcPts val="0"/>
              </a:spcAft>
              <a:buClr>
                <a:schemeClr val="dk2"/>
              </a:buClr>
              <a:buSzPts val="4200"/>
              <a:buNone/>
              <a:defRPr sz="4200">
                <a:solidFill>
                  <a:schemeClr val="dk2"/>
                </a:solidFill>
              </a:defRPr>
            </a:lvl5pPr>
            <a:lvl6pPr lvl="5" algn="ctr">
              <a:spcBef>
                <a:spcPts val="0"/>
              </a:spcBef>
              <a:spcAft>
                <a:spcPts val="0"/>
              </a:spcAft>
              <a:buClr>
                <a:schemeClr val="dk2"/>
              </a:buClr>
              <a:buSzPts val="4200"/>
              <a:buNone/>
              <a:defRPr sz="4200">
                <a:solidFill>
                  <a:schemeClr val="dk2"/>
                </a:solidFill>
              </a:defRPr>
            </a:lvl6pPr>
            <a:lvl7pPr lvl="6" algn="ctr">
              <a:spcBef>
                <a:spcPts val="0"/>
              </a:spcBef>
              <a:spcAft>
                <a:spcPts val="0"/>
              </a:spcAft>
              <a:buClr>
                <a:schemeClr val="dk2"/>
              </a:buClr>
              <a:buSzPts val="4200"/>
              <a:buNone/>
              <a:defRPr sz="4200">
                <a:solidFill>
                  <a:schemeClr val="dk2"/>
                </a:solidFill>
              </a:defRPr>
            </a:lvl7pPr>
            <a:lvl8pPr lvl="7" algn="ctr">
              <a:spcBef>
                <a:spcPts val="0"/>
              </a:spcBef>
              <a:spcAft>
                <a:spcPts val="0"/>
              </a:spcAft>
              <a:buClr>
                <a:schemeClr val="dk2"/>
              </a:buClr>
              <a:buSzPts val="4200"/>
              <a:buNone/>
              <a:defRPr sz="4200">
                <a:solidFill>
                  <a:schemeClr val="dk2"/>
                </a:solidFill>
              </a:defRPr>
            </a:lvl8pPr>
            <a:lvl9pPr lvl="8" algn="ctr">
              <a:spcBef>
                <a:spcPts val="0"/>
              </a:spcBef>
              <a:spcAft>
                <a:spcPts val="0"/>
              </a:spcAft>
              <a:buClr>
                <a:schemeClr val="dk2"/>
              </a:buClr>
              <a:buSzPts val="4200"/>
              <a:buNone/>
              <a:defRPr sz="4200">
                <a:solidFill>
                  <a:schemeClr val="dk2"/>
                </a:solidFill>
              </a:defRPr>
            </a:lvl9pPr>
          </a:lstStyle>
          <a:p/>
        </p:txBody>
      </p:sp>
      <p:sp>
        <p:nvSpPr>
          <p:cNvPr id="49" name="Google Shape;49;p9"/>
          <p:cNvSpPr txBox="1"/>
          <p:nvPr>
            <p:ph idx="1" type="subTitle"/>
          </p:nvPr>
        </p:nvSpPr>
        <p:spPr>
          <a:xfrm>
            <a:off x="265500" y="2779467"/>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nvSpPr>
        <p:spPr>
          <a:xfrm flipH="1" rot="10800000">
            <a:off x="0" y="0"/>
            <a:ext cx="9144000" cy="4695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0"/>
          <p:cNvSpPr/>
          <p:nvPr/>
        </p:nvSpPr>
        <p:spPr>
          <a:xfrm flipH="1" rot="10800000">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0"/>
          <p:cNvSpPr txBox="1"/>
          <p:nvPr>
            <p:ph idx="1" type="body"/>
          </p:nvPr>
        </p:nvSpPr>
        <p:spPr>
          <a:xfrm>
            <a:off x="57150" y="4696825"/>
            <a:ext cx="8382000" cy="44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lt1"/>
              </a:buClr>
              <a:buSzPts val="1200"/>
              <a:buNone/>
              <a:defRPr sz="1200">
                <a:solidFill>
                  <a:schemeClr val="lt1"/>
                </a:solidFill>
              </a:defRPr>
            </a:lvl1pPr>
          </a:lstStyle>
          <a:p/>
        </p:txBody>
      </p:sp>
      <p:sp>
        <p:nvSpPr>
          <p:cNvPr id="56" name="Google Shape;56;p10"/>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terial">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p:txBody>
      </p:sp>
      <p:sp>
        <p:nvSpPr>
          <p:cNvPr id="7" name="Google Shape;7;p1"/>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indent="-317500" lvl="1" marL="9144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2pPr>
            <a:lvl3pPr indent="-317500" lvl="2" marL="13716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3pPr>
            <a:lvl4pPr indent="-317500" lvl="3" marL="18288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4pPr>
            <a:lvl5pPr indent="-317500" lvl="4" marL="22860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5pPr>
            <a:lvl6pPr indent="-317500" lvl="5" marL="27432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6pPr>
            <a:lvl7pPr indent="-317500" lvl="6" marL="32004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7pPr>
            <a:lvl8pPr indent="-317500" lvl="7" marL="36576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8pPr>
            <a:lvl9pPr indent="-317500" lvl="8" marL="41148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9pPr>
          </a:lstStyle>
          <a:p/>
        </p:txBody>
      </p:sp>
      <p:sp>
        <p:nvSpPr>
          <p:cNvPr id="8" name="Google Shape;8;p1"/>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Roboto"/>
                <a:ea typeface="Roboto"/>
                <a:cs typeface="Roboto"/>
                <a:sym typeface="Roboto"/>
              </a:defRPr>
            </a:lvl1pPr>
            <a:lvl2pPr lvl="1" algn="r">
              <a:buNone/>
              <a:defRPr sz="1000">
                <a:solidFill>
                  <a:schemeClr val="lt2"/>
                </a:solidFill>
                <a:latin typeface="Roboto"/>
                <a:ea typeface="Roboto"/>
                <a:cs typeface="Roboto"/>
                <a:sym typeface="Roboto"/>
              </a:defRPr>
            </a:lvl2pPr>
            <a:lvl3pPr lvl="2" algn="r">
              <a:buNone/>
              <a:defRPr sz="1000">
                <a:solidFill>
                  <a:schemeClr val="lt2"/>
                </a:solidFill>
                <a:latin typeface="Roboto"/>
                <a:ea typeface="Roboto"/>
                <a:cs typeface="Roboto"/>
                <a:sym typeface="Roboto"/>
              </a:defRPr>
            </a:lvl3pPr>
            <a:lvl4pPr lvl="3" algn="r">
              <a:buNone/>
              <a:defRPr sz="1000">
                <a:solidFill>
                  <a:schemeClr val="lt2"/>
                </a:solidFill>
                <a:latin typeface="Roboto"/>
                <a:ea typeface="Roboto"/>
                <a:cs typeface="Roboto"/>
                <a:sym typeface="Roboto"/>
              </a:defRPr>
            </a:lvl4pPr>
            <a:lvl5pPr lvl="4" algn="r">
              <a:buNone/>
              <a:defRPr sz="1000">
                <a:solidFill>
                  <a:schemeClr val="lt2"/>
                </a:solidFill>
                <a:latin typeface="Roboto"/>
                <a:ea typeface="Roboto"/>
                <a:cs typeface="Roboto"/>
                <a:sym typeface="Roboto"/>
              </a:defRPr>
            </a:lvl5pPr>
            <a:lvl6pPr lvl="5" algn="r">
              <a:buNone/>
              <a:defRPr sz="1000">
                <a:solidFill>
                  <a:schemeClr val="lt2"/>
                </a:solidFill>
                <a:latin typeface="Roboto"/>
                <a:ea typeface="Roboto"/>
                <a:cs typeface="Roboto"/>
                <a:sym typeface="Roboto"/>
              </a:defRPr>
            </a:lvl6pPr>
            <a:lvl7pPr lvl="6" algn="r">
              <a:buNone/>
              <a:defRPr sz="1000">
                <a:solidFill>
                  <a:schemeClr val="lt2"/>
                </a:solidFill>
                <a:latin typeface="Roboto"/>
                <a:ea typeface="Roboto"/>
                <a:cs typeface="Roboto"/>
                <a:sym typeface="Roboto"/>
              </a:defRPr>
            </a:lvl7pPr>
            <a:lvl8pPr lvl="7" algn="r">
              <a:buNone/>
              <a:defRPr sz="1000">
                <a:solidFill>
                  <a:schemeClr val="lt2"/>
                </a:solidFill>
                <a:latin typeface="Roboto"/>
                <a:ea typeface="Roboto"/>
                <a:cs typeface="Roboto"/>
                <a:sym typeface="Roboto"/>
              </a:defRPr>
            </a:lvl8pPr>
            <a:lvl9pPr lvl="8" algn="r">
              <a:buNone/>
              <a:defRPr sz="1000">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3"/>
          <p:cNvSpPr txBox="1"/>
          <p:nvPr>
            <p:ph type="ctrTitle"/>
          </p:nvPr>
        </p:nvSpPr>
        <p:spPr>
          <a:xfrm>
            <a:off x="390525" y="1819275"/>
            <a:ext cx="8222100" cy="933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Integration of NodeRed, Grafana, InfluxDB using Docker</a:t>
            </a:r>
            <a:endParaRPr/>
          </a:p>
        </p:txBody>
      </p:sp>
      <p:sp>
        <p:nvSpPr>
          <p:cNvPr id="68" name="Google Shape;68;p13"/>
          <p:cNvSpPr txBox="1"/>
          <p:nvPr>
            <p:ph idx="1" type="subTitle"/>
          </p:nvPr>
        </p:nvSpPr>
        <p:spPr>
          <a:xfrm>
            <a:off x="390525" y="4489105"/>
            <a:ext cx="8222100" cy="4329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Internet of Things: Technologies and Applications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2"/>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Finally 2/2</a:t>
            </a:r>
            <a:endParaRPr/>
          </a:p>
        </p:txBody>
      </p:sp>
      <p:sp>
        <p:nvSpPr>
          <p:cNvPr id="125" name="Google Shape;125;p22"/>
          <p:cNvSpPr txBox="1"/>
          <p:nvPr>
            <p:ph idx="1" type="body"/>
          </p:nvPr>
        </p:nvSpPr>
        <p:spPr>
          <a:xfrm>
            <a:off x="471900" y="1919075"/>
            <a:ext cx="8222100" cy="271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Αφού τρέξετε της παραπάνω εντολές πρέπει να κάνετε τις κατάλληλες ρυθμίσεις σύμφωνα με αυτά που είπαν και οι υπόλοιποι συνάδελφοι στις παρουσιάσεις τους.</a:t>
            </a:r>
            <a:endParaRPr/>
          </a:p>
          <a:p>
            <a:pPr indent="0" lvl="0" marL="0" rtl="0" algn="l">
              <a:spcBef>
                <a:spcPts val="1200"/>
              </a:spcBef>
              <a:spcAft>
                <a:spcPts val="0"/>
              </a:spcAft>
              <a:buNone/>
            </a:pPr>
            <a:r>
              <a:rPr lang="en"/>
              <a:t>Σε περίπτωση που απενεργοποιήσετε τον υπολογιστή, τα container κλείνουν.</a:t>
            </a:r>
            <a:endParaRPr/>
          </a:p>
          <a:p>
            <a:pPr indent="0" lvl="0" marL="0" rtl="0" algn="l">
              <a:spcBef>
                <a:spcPts val="1200"/>
              </a:spcBef>
              <a:spcAft>
                <a:spcPts val="0"/>
              </a:spcAft>
              <a:buNone/>
            </a:pPr>
            <a:r>
              <a:rPr lang="en"/>
              <a:t>Τότε απλά πρέπει να ξανά τρέξετε τα containers:</a:t>
            </a:r>
            <a:endParaRPr/>
          </a:p>
          <a:p>
            <a:pPr indent="457200" lvl="0" marL="0" rtl="0" algn="l">
              <a:spcBef>
                <a:spcPts val="1200"/>
              </a:spcBef>
              <a:spcAft>
                <a:spcPts val="1200"/>
              </a:spcAft>
              <a:buNone/>
            </a:pPr>
            <a:r>
              <a:rPr lang="en"/>
              <a:t>docker start &lt;όνομα του container_name ή μέσω του contianer_id&gt;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4"/>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NodeRed</a:t>
            </a:r>
            <a:endParaRPr/>
          </a:p>
        </p:txBody>
      </p:sp>
      <p:sp>
        <p:nvSpPr>
          <p:cNvPr id="74" name="Google Shape;74;p14"/>
          <p:cNvSpPr txBox="1"/>
          <p:nvPr>
            <p:ph idx="1" type="body"/>
          </p:nvPr>
        </p:nvSpPr>
        <p:spPr>
          <a:xfrm>
            <a:off x="471900" y="1919075"/>
            <a:ext cx="8222100" cy="2710200"/>
          </a:xfrm>
          <a:prstGeom prst="rect">
            <a:avLst/>
          </a:prstGeom>
        </p:spPr>
        <p:txBody>
          <a:bodyPr anchorCtr="0" anchor="t" bIns="91425" lIns="91425" spcFirstLastPara="1" rIns="91425" wrap="square" tIns="91425">
            <a:normAutofit fontScale="77500" lnSpcReduction="10000"/>
          </a:bodyPr>
          <a:lstStyle/>
          <a:p>
            <a:pPr indent="0" lvl="0" marL="101600" marR="101600" rtl="0" algn="l">
              <a:spcBef>
                <a:spcPts val="0"/>
              </a:spcBef>
              <a:spcAft>
                <a:spcPts val="0"/>
              </a:spcAft>
              <a:buNone/>
            </a:pPr>
            <a:r>
              <a:t/>
            </a:r>
            <a:endParaRPr sz="1200">
              <a:solidFill>
                <a:srgbClr val="EEEEEE"/>
              </a:solidFill>
              <a:highlight>
                <a:srgbClr val="564848"/>
              </a:highlight>
              <a:latin typeface="Courier New"/>
              <a:ea typeface="Courier New"/>
              <a:cs typeface="Courier New"/>
              <a:sym typeface="Courier New"/>
            </a:endParaRPr>
          </a:p>
          <a:p>
            <a:pPr indent="0" lvl="0" marL="0" rtl="0" algn="l">
              <a:spcBef>
                <a:spcPts val="0"/>
              </a:spcBef>
              <a:spcAft>
                <a:spcPts val="0"/>
              </a:spcAft>
              <a:buNone/>
            </a:pPr>
            <a:r>
              <a:rPr lang="en"/>
              <a:t>Command:</a:t>
            </a:r>
            <a:endParaRPr sz="1200">
              <a:solidFill>
                <a:srgbClr val="EEEEEE"/>
              </a:solidFill>
              <a:highlight>
                <a:srgbClr val="564848"/>
              </a:highlight>
              <a:latin typeface="Courier New"/>
              <a:ea typeface="Courier New"/>
              <a:cs typeface="Courier New"/>
              <a:sym typeface="Courier New"/>
            </a:endParaRPr>
          </a:p>
          <a:p>
            <a:pPr indent="0" lvl="0" marL="101600" marR="101600" rtl="0" algn="l">
              <a:spcBef>
                <a:spcPts val="1200"/>
              </a:spcBef>
              <a:spcAft>
                <a:spcPts val="0"/>
              </a:spcAft>
              <a:buNone/>
            </a:pPr>
            <a:r>
              <a:rPr lang="en" sz="1200">
                <a:solidFill>
                  <a:srgbClr val="EEEEEE"/>
                </a:solidFill>
                <a:highlight>
                  <a:srgbClr val="564848"/>
                </a:highlight>
                <a:latin typeface="Courier New"/>
                <a:ea typeface="Courier New"/>
                <a:cs typeface="Courier New"/>
                <a:sym typeface="Courier New"/>
              </a:rPr>
              <a:t>docker run -it -p 1880:1880 -p 1883:1883 -v node_red_data:/data --name mynodered nodered/node-red</a:t>
            </a:r>
            <a:endParaRPr sz="1200">
              <a:solidFill>
                <a:srgbClr val="EEEEEE"/>
              </a:solidFill>
              <a:highlight>
                <a:srgbClr val="564848"/>
              </a:highlight>
              <a:latin typeface="Courier New"/>
              <a:ea typeface="Courier New"/>
              <a:cs typeface="Courier New"/>
              <a:sym typeface="Courier New"/>
            </a:endParaRPr>
          </a:p>
          <a:p>
            <a:pPr indent="0" lvl="0" marL="101600" marR="101600" rtl="0" algn="l">
              <a:spcBef>
                <a:spcPts val="0"/>
              </a:spcBef>
              <a:spcAft>
                <a:spcPts val="0"/>
              </a:spcAft>
              <a:buNone/>
            </a:pPr>
            <a:r>
              <a:t/>
            </a:r>
            <a:endParaRPr sz="1200">
              <a:solidFill>
                <a:srgbClr val="EEEEEE"/>
              </a:solidFill>
              <a:highlight>
                <a:srgbClr val="564848"/>
              </a:highlight>
              <a:latin typeface="Courier New"/>
              <a:ea typeface="Courier New"/>
              <a:cs typeface="Courier New"/>
              <a:sym typeface="Courier New"/>
            </a:endParaRPr>
          </a:p>
          <a:p>
            <a:pPr indent="-317182" lvl="0" marL="457200" rtl="0" algn="l">
              <a:spcBef>
                <a:spcPts val="0"/>
              </a:spcBef>
              <a:spcAft>
                <a:spcPts val="0"/>
              </a:spcAft>
              <a:buSzPct val="100000"/>
              <a:buAutoNum type="arabicPeriod"/>
            </a:pPr>
            <a:r>
              <a:rPr lang="en"/>
              <a:t>-p 1880:1880 , για το NodeRed</a:t>
            </a:r>
            <a:endParaRPr/>
          </a:p>
          <a:p>
            <a:pPr indent="-317182" lvl="0" marL="457200" rtl="0" algn="l">
              <a:spcBef>
                <a:spcPts val="0"/>
              </a:spcBef>
              <a:spcAft>
                <a:spcPts val="0"/>
              </a:spcAft>
              <a:buSzPct val="100000"/>
              <a:buAutoNum type="arabicPeriod"/>
            </a:pPr>
            <a:r>
              <a:rPr lang="en"/>
              <a:t>-p 1883:1883 , για το mqtt-broker (Aedes Broker)</a:t>
            </a:r>
            <a:endParaRPr/>
          </a:p>
          <a:p>
            <a:pPr indent="-317182" lvl="0" marL="457200" rtl="0" algn="l">
              <a:spcBef>
                <a:spcPts val="0"/>
              </a:spcBef>
              <a:spcAft>
                <a:spcPts val="0"/>
              </a:spcAft>
              <a:buSzPct val="100000"/>
              <a:buAutoNum type="arabicPeriod"/>
            </a:pPr>
            <a:r>
              <a:rPr lang="en"/>
              <a:t>-v node_red_data:/data , δημιουργία ενός volume για να μην χάσουμε τα αρχεία σε περίπτωση που σταματήσουμε το container</a:t>
            </a:r>
            <a:endParaRPr/>
          </a:p>
          <a:p>
            <a:pPr indent="-317182" lvl="0" marL="457200" rtl="0" algn="l">
              <a:spcBef>
                <a:spcPts val="0"/>
              </a:spcBef>
              <a:spcAft>
                <a:spcPts val="0"/>
              </a:spcAft>
              <a:buSzPct val="100000"/>
              <a:buAutoNum type="arabicPeriod"/>
            </a:pPr>
            <a:r>
              <a:rPr lang="en"/>
              <a:t>--name mynodered , είναι ουσιαστικά το “βάπτισμα” του container</a:t>
            </a:r>
            <a:endParaRPr/>
          </a:p>
          <a:p>
            <a:pPr indent="-317182" lvl="0" marL="457200" rtl="0" algn="l">
              <a:spcBef>
                <a:spcPts val="0"/>
              </a:spcBef>
              <a:spcAft>
                <a:spcPts val="0"/>
              </a:spcAft>
              <a:buSzPct val="100000"/>
              <a:buAutoNum type="arabicPeriod"/>
            </a:pPr>
            <a:r>
              <a:rPr lang="en"/>
              <a:t>nodered/node-red είναι ουσιαστικά το image που θέλουμε που βρίσκετε στο DockerHub</a:t>
            </a:r>
            <a:endParaRPr/>
          </a:p>
          <a:p>
            <a:pPr indent="0" lvl="0" marL="0" rtl="0" algn="l">
              <a:spcBef>
                <a:spcPts val="1200"/>
              </a:spcBef>
              <a:spcAft>
                <a:spcPts val="12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5"/>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Grafana</a:t>
            </a:r>
            <a:endParaRPr/>
          </a:p>
        </p:txBody>
      </p:sp>
      <p:sp>
        <p:nvSpPr>
          <p:cNvPr id="80" name="Google Shape;80;p15"/>
          <p:cNvSpPr txBox="1"/>
          <p:nvPr>
            <p:ph idx="1" type="body"/>
          </p:nvPr>
        </p:nvSpPr>
        <p:spPr>
          <a:xfrm>
            <a:off x="313950" y="1962675"/>
            <a:ext cx="8563200" cy="271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050">
                <a:solidFill>
                  <a:srgbClr val="354044"/>
                </a:solidFill>
                <a:highlight>
                  <a:srgbClr val="F7FAFF"/>
                </a:highlight>
                <a:latin typeface="Courier New"/>
                <a:ea typeface="Courier New"/>
                <a:cs typeface="Courier New"/>
                <a:sym typeface="Courier New"/>
              </a:rPr>
              <a:t>docker run -p </a:t>
            </a:r>
            <a:r>
              <a:rPr lang="en" sz="1050">
                <a:solidFill>
                  <a:srgbClr val="990055"/>
                </a:solidFill>
                <a:highlight>
                  <a:srgbClr val="F7FAFF"/>
                </a:highlight>
                <a:latin typeface="Courier New"/>
                <a:ea typeface="Courier New"/>
                <a:cs typeface="Courier New"/>
                <a:sym typeface="Courier New"/>
              </a:rPr>
              <a:t>3000</a:t>
            </a:r>
            <a:r>
              <a:rPr lang="en" sz="1050">
                <a:solidFill>
                  <a:srgbClr val="354044"/>
                </a:solidFill>
                <a:highlight>
                  <a:srgbClr val="F7FAFF"/>
                </a:highlight>
                <a:latin typeface="Courier New"/>
                <a:ea typeface="Courier New"/>
                <a:cs typeface="Courier New"/>
                <a:sym typeface="Courier New"/>
              </a:rPr>
              <a:t>:3000</a:t>
            </a:r>
            <a:r>
              <a:rPr lang="en" sz="1050">
                <a:solidFill>
                  <a:srgbClr val="354044"/>
                </a:solidFill>
                <a:highlight>
                  <a:srgbClr val="F7FAFF"/>
                </a:highlight>
                <a:latin typeface="Courier New"/>
                <a:ea typeface="Courier New"/>
                <a:cs typeface="Courier New"/>
                <a:sym typeface="Courier New"/>
              </a:rPr>
              <a:t> --name</a:t>
            </a:r>
            <a:r>
              <a:rPr lang="en" sz="1050">
                <a:solidFill>
                  <a:srgbClr val="A67F59"/>
                </a:solidFill>
                <a:highlight>
                  <a:srgbClr val="FEFEFE"/>
                </a:highlight>
                <a:latin typeface="Courier New"/>
                <a:ea typeface="Courier New"/>
                <a:cs typeface="Courier New"/>
                <a:sym typeface="Courier New"/>
              </a:rPr>
              <a:t> </a:t>
            </a:r>
            <a:r>
              <a:rPr lang="en" sz="1050">
                <a:solidFill>
                  <a:srgbClr val="354044"/>
                </a:solidFill>
                <a:highlight>
                  <a:srgbClr val="F7FAFF"/>
                </a:highlight>
                <a:latin typeface="Courier New"/>
                <a:ea typeface="Courier New"/>
                <a:cs typeface="Courier New"/>
                <a:sym typeface="Courier New"/>
              </a:rPr>
              <a:t>grafana \</a:t>
            </a:r>
            <a:endParaRPr sz="1050">
              <a:solidFill>
                <a:srgbClr val="354044"/>
              </a:solidFill>
              <a:highlight>
                <a:srgbClr val="F7FAFF"/>
              </a:highlight>
              <a:latin typeface="Courier New"/>
              <a:ea typeface="Courier New"/>
              <a:cs typeface="Courier New"/>
              <a:sym typeface="Courier New"/>
            </a:endParaRPr>
          </a:p>
          <a:p>
            <a:pPr indent="0" lvl="0" marL="0" rtl="0" algn="l">
              <a:spcBef>
                <a:spcPts val="1200"/>
              </a:spcBef>
              <a:spcAft>
                <a:spcPts val="0"/>
              </a:spcAft>
              <a:buNone/>
            </a:pPr>
            <a:r>
              <a:rPr lang="en" sz="1050">
                <a:solidFill>
                  <a:srgbClr val="354044"/>
                </a:solidFill>
                <a:highlight>
                  <a:srgbClr val="F7FAFF"/>
                </a:highlight>
                <a:latin typeface="Courier New"/>
                <a:ea typeface="Courier New"/>
                <a:cs typeface="Courier New"/>
                <a:sym typeface="Courier New"/>
              </a:rPr>
              <a:t>-e </a:t>
            </a:r>
            <a:r>
              <a:rPr lang="en" sz="1050">
                <a:solidFill>
                  <a:srgbClr val="669900"/>
                </a:solidFill>
                <a:highlight>
                  <a:srgbClr val="F7FAFF"/>
                </a:highlight>
                <a:latin typeface="Courier New"/>
                <a:ea typeface="Courier New"/>
                <a:cs typeface="Courier New"/>
                <a:sym typeface="Courier New"/>
              </a:rPr>
              <a:t>"</a:t>
            </a:r>
            <a:r>
              <a:rPr lang="en" sz="1050">
                <a:solidFill>
                  <a:srgbClr val="669900"/>
                </a:solidFill>
                <a:highlight>
                  <a:srgbClr val="F7FAFF"/>
                </a:highlight>
                <a:latin typeface="Courier New"/>
                <a:ea typeface="Courier New"/>
                <a:cs typeface="Courier New"/>
                <a:sym typeface="Courier New"/>
              </a:rPr>
              <a:t>GF_INSTALL_PLUGINS=grafana-clock-panel,grafana-simple-json-datasource,grafana-piechart-panel"</a:t>
            </a:r>
            <a:r>
              <a:rPr lang="en" sz="1050">
                <a:solidFill>
                  <a:srgbClr val="354044"/>
                </a:solidFill>
                <a:highlight>
                  <a:srgbClr val="F7FAFF"/>
                </a:highlight>
                <a:latin typeface="Courier New"/>
                <a:ea typeface="Courier New"/>
                <a:cs typeface="Courier New"/>
                <a:sym typeface="Courier New"/>
              </a:rPr>
              <a:t> grafana/grafana</a:t>
            </a:r>
            <a:endParaRPr sz="1050">
              <a:solidFill>
                <a:srgbClr val="354044"/>
              </a:solidFill>
              <a:highlight>
                <a:srgbClr val="F7FAFF"/>
              </a:highlight>
              <a:latin typeface="Courier New"/>
              <a:ea typeface="Courier New"/>
              <a:cs typeface="Courier New"/>
              <a:sym typeface="Courier New"/>
            </a:endParaRPr>
          </a:p>
          <a:p>
            <a:pPr indent="-314325" lvl="0" marL="457200" rtl="0" algn="l">
              <a:spcBef>
                <a:spcPts val="1200"/>
              </a:spcBef>
              <a:spcAft>
                <a:spcPts val="0"/>
              </a:spcAft>
              <a:buSzPts val="1350"/>
              <a:buAutoNum type="arabicPeriod"/>
            </a:pPr>
            <a:r>
              <a:rPr lang="en" sz="1350"/>
              <a:t>-p 3000:3000 ,  κάνουμε expose την πόρτα 3000 </a:t>
            </a:r>
            <a:endParaRPr sz="1350"/>
          </a:p>
          <a:p>
            <a:pPr indent="-314325" lvl="0" marL="457200" rtl="0" algn="l">
              <a:spcBef>
                <a:spcPts val="0"/>
              </a:spcBef>
              <a:spcAft>
                <a:spcPts val="0"/>
              </a:spcAft>
              <a:buSzPts val="1350"/>
              <a:buAutoNum type="arabicPeriod"/>
            </a:pPr>
            <a:r>
              <a:rPr lang="en" sz="1350"/>
              <a:t>-e "GF_INSTALL_PLUGINS=grafana-clock-panel,grafana-simple-json-datasource,grafana-piechart-panel" , περνάει σαν enironment variables μερικά χρήσιμα plugins (είναι μέσα και το piechart )</a:t>
            </a:r>
            <a:endParaRPr sz="1350"/>
          </a:p>
          <a:p>
            <a:pPr indent="-314325" lvl="0" marL="457200" rtl="0" algn="l">
              <a:spcBef>
                <a:spcPts val="0"/>
              </a:spcBef>
              <a:spcAft>
                <a:spcPts val="0"/>
              </a:spcAft>
              <a:buSzPts val="1350"/>
              <a:buAutoNum type="arabicPeriod"/>
            </a:pPr>
            <a:r>
              <a:rPr lang="en" sz="1350"/>
              <a:t>g</a:t>
            </a:r>
            <a:r>
              <a:rPr lang="en" sz="1350"/>
              <a:t>rafana/grafana είναι το image από το DockerHub</a:t>
            </a:r>
            <a:endParaRPr sz="135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6"/>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InfluxDB</a:t>
            </a:r>
            <a:endParaRPr/>
          </a:p>
        </p:txBody>
      </p:sp>
      <p:sp>
        <p:nvSpPr>
          <p:cNvPr id="86" name="Google Shape;86;p16"/>
          <p:cNvSpPr txBox="1"/>
          <p:nvPr>
            <p:ph idx="1" type="body"/>
          </p:nvPr>
        </p:nvSpPr>
        <p:spPr>
          <a:xfrm>
            <a:off x="471900" y="1919075"/>
            <a:ext cx="8222100" cy="271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900">
                <a:solidFill>
                  <a:srgbClr val="244357"/>
                </a:solidFill>
                <a:highlight>
                  <a:srgbClr val="FBFBFC"/>
                </a:highlight>
                <a:latin typeface="Courier New"/>
                <a:ea typeface="Courier New"/>
                <a:cs typeface="Courier New"/>
                <a:sym typeface="Courier New"/>
              </a:rPr>
              <a:t>docker run -p 8086:8086 -v influxdb:/var/lib/influxdb --name infuxdb influxdb:1.8.5</a:t>
            </a:r>
            <a:endParaRPr sz="900">
              <a:solidFill>
                <a:srgbClr val="244357"/>
              </a:solidFill>
              <a:highlight>
                <a:srgbClr val="FBFBFC"/>
              </a:highlight>
              <a:latin typeface="Courier New"/>
              <a:ea typeface="Courier New"/>
              <a:cs typeface="Courier New"/>
              <a:sym typeface="Courier New"/>
            </a:endParaRPr>
          </a:p>
          <a:p>
            <a:pPr indent="0" lvl="0" marL="0" rtl="0" algn="l">
              <a:spcBef>
                <a:spcPts val="1200"/>
              </a:spcBef>
              <a:spcAft>
                <a:spcPts val="0"/>
              </a:spcAft>
              <a:buNone/>
            </a:pPr>
            <a:r>
              <a:t/>
            </a:r>
            <a:endParaRPr sz="900">
              <a:solidFill>
                <a:srgbClr val="244357"/>
              </a:solidFill>
              <a:highlight>
                <a:srgbClr val="FBFBFC"/>
              </a:highlight>
              <a:latin typeface="Courier New"/>
              <a:ea typeface="Courier New"/>
              <a:cs typeface="Courier New"/>
              <a:sym typeface="Courier New"/>
            </a:endParaRPr>
          </a:p>
          <a:p>
            <a:pPr indent="0" lvl="0" marL="0" rtl="0" algn="l">
              <a:spcBef>
                <a:spcPts val="1200"/>
              </a:spcBef>
              <a:spcAft>
                <a:spcPts val="0"/>
              </a:spcAft>
              <a:buNone/>
            </a:pPr>
            <a:r>
              <a:t/>
            </a:r>
            <a:endParaRPr sz="900">
              <a:solidFill>
                <a:srgbClr val="244357"/>
              </a:solidFill>
              <a:highlight>
                <a:srgbClr val="FBFBFC"/>
              </a:highlight>
              <a:latin typeface="Courier New"/>
              <a:ea typeface="Courier New"/>
              <a:cs typeface="Courier New"/>
              <a:sym typeface="Courier New"/>
            </a:endParaRPr>
          </a:p>
          <a:p>
            <a:pPr indent="-314325" lvl="0" marL="457200" rtl="0" algn="l">
              <a:spcBef>
                <a:spcPts val="1200"/>
              </a:spcBef>
              <a:spcAft>
                <a:spcPts val="0"/>
              </a:spcAft>
              <a:buSzPts val="1350"/>
              <a:buAutoNum type="arabicPeriod"/>
            </a:pPr>
            <a:r>
              <a:rPr lang="en" sz="1350"/>
              <a:t>-p 8086:8086 , είναι πάλι η πόρτα που κάνει expose</a:t>
            </a:r>
            <a:endParaRPr sz="1350"/>
          </a:p>
          <a:p>
            <a:pPr indent="-314325" lvl="0" marL="457200" rtl="0" algn="l">
              <a:spcBef>
                <a:spcPts val="0"/>
              </a:spcBef>
              <a:spcAft>
                <a:spcPts val="0"/>
              </a:spcAft>
              <a:buSzPts val="1350"/>
              <a:buAutoNum type="arabicPeriod"/>
            </a:pPr>
            <a:r>
              <a:rPr lang="en" sz="1350"/>
              <a:t>-v influxdb:/var/lib/influxdb , δημιουργία volume</a:t>
            </a:r>
            <a:endParaRPr sz="1350"/>
          </a:p>
          <a:p>
            <a:pPr indent="-314325" lvl="0" marL="457200" rtl="0" algn="l">
              <a:spcBef>
                <a:spcPts val="0"/>
              </a:spcBef>
              <a:spcAft>
                <a:spcPts val="0"/>
              </a:spcAft>
              <a:buSzPts val="1350"/>
              <a:buAutoNum type="arabicPeriod"/>
            </a:pPr>
            <a:r>
              <a:rPr lang="en" sz="1350"/>
              <a:t>Influxdb:1.8.5 , είναι πάλι το image (υπάρχουν πιο πρόσφατες εκδόσεις, αλλά είναι 1.8.5 είναι η ιδανική)</a:t>
            </a:r>
            <a:endParaRPr sz="135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7"/>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Set Database in Influx Container (1/3)</a:t>
            </a:r>
            <a:endParaRPr/>
          </a:p>
        </p:txBody>
      </p:sp>
      <p:sp>
        <p:nvSpPr>
          <p:cNvPr id="92" name="Google Shape;92;p17"/>
          <p:cNvSpPr txBox="1"/>
          <p:nvPr>
            <p:ph idx="1" type="body"/>
          </p:nvPr>
        </p:nvSpPr>
        <p:spPr>
          <a:xfrm>
            <a:off x="460950" y="1919075"/>
            <a:ext cx="8222100" cy="271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350"/>
              <a:t>Απλά τρέξτε : </a:t>
            </a:r>
            <a:endParaRPr sz="1350"/>
          </a:p>
          <a:p>
            <a:pPr indent="457200" lvl="0" marL="0" rtl="0" algn="l">
              <a:spcBef>
                <a:spcPts val="1200"/>
              </a:spcBef>
              <a:spcAft>
                <a:spcPts val="0"/>
              </a:spcAft>
              <a:buNone/>
            </a:pPr>
            <a:r>
              <a:rPr lang="en" sz="1350"/>
              <a:t>docker exec -it infuxdb bash</a:t>
            </a:r>
            <a:endParaRPr sz="1350"/>
          </a:p>
          <a:p>
            <a:pPr indent="-314325" lvl="0" marL="457200" rtl="0" algn="l">
              <a:spcBef>
                <a:spcPts val="1200"/>
              </a:spcBef>
              <a:spcAft>
                <a:spcPts val="0"/>
              </a:spcAft>
              <a:buSzPts val="1350"/>
              <a:buAutoNum type="arabicPeriod"/>
            </a:pPr>
            <a:r>
              <a:rPr lang="en" sz="1350"/>
              <a:t>exec,</a:t>
            </a:r>
            <a:r>
              <a:rPr lang="en" sz="1350"/>
              <a:t> Για να εκτελέσετε μία εντολή μέσα στο container</a:t>
            </a:r>
            <a:endParaRPr sz="1350"/>
          </a:p>
          <a:p>
            <a:pPr indent="-314325" lvl="0" marL="457200" rtl="0" algn="l">
              <a:spcBef>
                <a:spcPts val="0"/>
              </a:spcBef>
              <a:spcAft>
                <a:spcPts val="0"/>
              </a:spcAft>
              <a:buSzPts val="1350"/>
              <a:buAutoNum type="arabicPeriod"/>
            </a:pPr>
            <a:r>
              <a:rPr lang="en" sz="1350"/>
              <a:t>-it, Δυνατότητα να εισάγουμε input και δημιουργία ψευδο-τερματικού </a:t>
            </a:r>
            <a:endParaRPr sz="1350"/>
          </a:p>
          <a:p>
            <a:pPr indent="-314325" lvl="0" marL="457200" rtl="0" algn="l">
              <a:spcBef>
                <a:spcPts val="0"/>
              </a:spcBef>
              <a:spcAft>
                <a:spcPts val="0"/>
              </a:spcAft>
              <a:buSzPts val="1350"/>
              <a:buAutoNum type="arabicPeriod"/>
            </a:pPr>
            <a:r>
              <a:rPr lang="en" sz="1350"/>
              <a:t>Influxdb, το όνομα του container στο οποίο θέλουμε να τρέξουμε την εντολή</a:t>
            </a:r>
            <a:endParaRPr sz="1350"/>
          </a:p>
          <a:p>
            <a:pPr indent="-314325" lvl="0" marL="457200" rtl="0" algn="l">
              <a:spcBef>
                <a:spcPts val="0"/>
              </a:spcBef>
              <a:spcAft>
                <a:spcPts val="0"/>
              </a:spcAft>
              <a:buSzPts val="1350"/>
              <a:buAutoNum type="arabicPeriod"/>
            </a:pPr>
            <a:r>
              <a:rPr lang="en" sz="1350"/>
              <a:t>bash,</a:t>
            </a:r>
            <a:r>
              <a:rPr lang="en" sz="1350"/>
              <a:t> είναι η εντολή (είναι ένα UNIX shell command)</a:t>
            </a:r>
            <a:endParaRPr sz="1350"/>
          </a:p>
          <a:p>
            <a:pPr indent="0" lvl="0" marL="0" rtl="0" algn="l">
              <a:spcBef>
                <a:spcPts val="1200"/>
              </a:spcBef>
              <a:spcAft>
                <a:spcPts val="1200"/>
              </a:spcAft>
              <a:buNone/>
            </a:pPr>
            <a:r>
              <a:rPr lang="en"/>
              <a:t>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8"/>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Set Database in Influx Container (2/3)</a:t>
            </a:r>
            <a:endParaRPr/>
          </a:p>
        </p:txBody>
      </p:sp>
      <p:sp>
        <p:nvSpPr>
          <p:cNvPr id="98" name="Google Shape;98;p18"/>
          <p:cNvSpPr txBox="1"/>
          <p:nvPr>
            <p:ph idx="1" type="body"/>
          </p:nvPr>
        </p:nvSpPr>
        <p:spPr>
          <a:xfrm>
            <a:off x="471900" y="1919075"/>
            <a:ext cx="8222100" cy="271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Αφού τρέξετε το παραπάνω, θα εμφανιστεί ένα τερματικό το οποίο είναι του container που δηλώσατε (influxdb)</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Στην συνέχεια, θα τρέξουμε το shell της influxdb:</a:t>
            </a:r>
            <a:endParaRPr/>
          </a:p>
          <a:p>
            <a:pPr indent="0" lvl="0" marL="0" rtl="0" algn="l">
              <a:spcBef>
                <a:spcPts val="1200"/>
              </a:spcBef>
              <a:spcAft>
                <a:spcPts val="0"/>
              </a:spcAft>
              <a:buNone/>
            </a:pPr>
            <a:r>
              <a:rPr lang="en"/>
              <a:t>	$ influx</a:t>
            </a:r>
            <a:endParaRPr/>
          </a:p>
          <a:p>
            <a:pPr indent="0" lvl="0" marL="0" rtl="0" algn="l">
              <a:spcBef>
                <a:spcPts val="1200"/>
              </a:spcBef>
              <a:spcAft>
                <a:spcPts val="1200"/>
              </a:spcAft>
              <a:buNone/>
            </a:pPr>
            <a:r>
              <a:t/>
            </a:r>
            <a:endParaRPr/>
          </a:p>
        </p:txBody>
      </p:sp>
      <p:pic>
        <p:nvPicPr>
          <p:cNvPr id="99" name="Google Shape;99;p18"/>
          <p:cNvPicPr preferRelativeResize="0"/>
          <p:nvPr/>
        </p:nvPicPr>
        <p:blipFill rotWithShape="1">
          <a:blip r:embed="rId3">
            <a:alphaModFix/>
          </a:blip>
          <a:srcRect b="46126" l="0" r="0" t="0"/>
          <a:stretch/>
        </p:blipFill>
        <p:spPr>
          <a:xfrm>
            <a:off x="1966913" y="2742225"/>
            <a:ext cx="5210175" cy="492625"/>
          </a:xfrm>
          <a:prstGeom prst="rect">
            <a:avLst/>
          </a:prstGeom>
          <a:noFill/>
          <a:ln>
            <a:noFill/>
          </a:ln>
        </p:spPr>
      </p:pic>
      <p:pic>
        <p:nvPicPr>
          <p:cNvPr id="100" name="Google Shape;100;p18"/>
          <p:cNvPicPr preferRelativeResize="0"/>
          <p:nvPr/>
        </p:nvPicPr>
        <p:blipFill>
          <a:blip r:embed="rId4">
            <a:alphaModFix/>
          </a:blip>
          <a:stretch>
            <a:fillRect/>
          </a:stretch>
        </p:blipFill>
        <p:spPr>
          <a:xfrm>
            <a:off x="2189313" y="4202200"/>
            <a:ext cx="4787276" cy="60638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9"/>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Set Database in Influx Container (3/3)</a:t>
            </a:r>
            <a:endParaRPr/>
          </a:p>
        </p:txBody>
      </p:sp>
      <p:sp>
        <p:nvSpPr>
          <p:cNvPr id="106" name="Google Shape;106;p19"/>
          <p:cNvSpPr txBox="1"/>
          <p:nvPr>
            <p:ph idx="1" type="body"/>
          </p:nvPr>
        </p:nvSpPr>
        <p:spPr>
          <a:xfrm>
            <a:off x="471900" y="1919075"/>
            <a:ext cx="8222100" cy="271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Δημιουργούμε την βάση, με την εντολή:</a:t>
            </a:r>
            <a:endParaRPr/>
          </a:p>
          <a:p>
            <a:pPr indent="0" lvl="0" marL="0" rtl="0" algn="l">
              <a:spcBef>
                <a:spcPts val="1200"/>
              </a:spcBef>
              <a:spcAft>
                <a:spcPts val="0"/>
              </a:spcAft>
              <a:buNone/>
            </a:pPr>
            <a:r>
              <a:rPr lang="en"/>
              <a:t>	CREATE DATABASE &lt;όνομα βάσης&gt;</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Τέλος, τρέχουμε την βάση:</a:t>
            </a:r>
            <a:endParaRPr/>
          </a:p>
          <a:p>
            <a:pPr indent="0" lvl="0" marL="0" rtl="0" algn="l">
              <a:spcBef>
                <a:spcPts val="1200"/>
              </a:spcBef>
              <a:spcAft>
                <a:spcPts val="1200"/>
              </a:spcAft>
              <a:buNone/>
            </a:pPr>
            <a:r>
              <a:rPr lang="en"/>
              <a:t>	USE DATABASE &lt;όνομα βάσης&gt;</a:t>
            </a:r>
            <a:endParaRPr/>
          </a:p>
        </p:txBody>
      </p:sp>
      <p:pic>
        <p:nvPicPr>
          <p:cNvPr id="107" name="Google Shape;107;p19"/>
          <p:cNvPicPr preferRelativeResize="0"/>
          <p:nvPr/>
        </p:nvPicPr>
        <p:blipFill rotWithShape="1">
          <a:blip r:embed="rId3">
            <a:alphaModFix/>
          </a:blip>
          <a:srcRect b="0" l="0" r="22118" t="0"/>
          <a:stretch/>
        </p:blipFill>
        <p:spPr>
          <a:xfrm>
            <a:off x="5093500" y="2009763"/>
            <a:ext cx="3518725" cy="15773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0"/>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Find your IP address</a:t>
            </a:r>
            <a:endParaRPr/>
          </a:p>
        </p:txBody>
      </p:sp>
      <p:sp>
        <p:nvSpPr>
          <p:cNvPr id="113" name="Google Shape;113;p20"/>
          <p:cNvSpPr txBox="1"/>
          <p:nvPr>
            <p:ph idx="1" type="body"/>
          </p:nvPr>
        </p:nvSpPr>
        <p:spPr>
          <a:xfrm>
            <a:off x="471900" y="1919075"/>
            <a:ext cx="8222100" cy="27102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Windows 10:</a:t>
            </a:r>
            <a:endParaRPr/>
          </a:p>
          <a:p>
            <a:pPr indent="0" lvl="0" marL="0" rtl="0" algn="l">
              <a:spcBef>
                <a:spcPts val="1200"/>
              </a:spcBef>
              <a:spcAft>
                <a:spcPts val="0"/>
              </a:spcAft>
              <a:buNone/>
            </a:pPr>
            <a:r>
              <a:rPr lang="en"/>
              <a:t>Ανοίξτε command prompt και πληκτρολογήστε:</a:t>
            </a:r>
            <a:endParaRPr/>
          </a:p>
          <a:p>
            <a:pPr indent="0" lvl="0" marL="0" rtl="0" algn="l">
              <a:spcBef>
                <a:spcPts val="1200"/>
              </a:spcBef>
              <a:spcAft>
                <a:spcPts val="0"/>
              </a:spcAft>
              <a:buNone/>
            </a:pPr>
            <a:r>
              <a:rPr lang="en"/>
              <a:t> 	</a:t>
            </a:r>
            <a:r>
              <a:rPr lang="en"/>
              <a:t>ipconfig/all, 	και ψάξτε για το IPv4</a:t>
            </a:r>
            <a:endParaRPr/>
          </a:p>
          <a:p>
            <a:pPr indent="0" lvl="0" marL="0" rtl="0" algn="l">
              <a:spcBef>
                <a:spcPts val="1200"/>
              </a:spcBef>
              <a:spcAft>
                <a:spcPts val="0"/>
              </a:spcAft>
              <a:buNone/>
            </a:pPr>
            <a:r>
              <a:rPr lang="en"/>
              <a:t>Linux:</a:t>
            </a:r>
            <a:endParaRPr/>
          </a:p>
          <a:p>
            <a:pPr indent="0" lvl="0" marL="0" rtl="0" algn="l">
              <a:spcBef>
                <a:spcPts val="1200"/>
              </a:spcBef>
              <a:spcAft>
                <a:spcPts val="0"/>
              </a:spcAft>
              <a:buNone/>
            </a:pPr>
            <a:r>
              <a:rPr lang="en"/>
              <a:t>	ifconfig</a:t>
            </a:r>
            <a:endParaRPr/>
          </a:p>
          <a:p>
            <a:pPr indent="0" lvl="0" marL="0" rtl="0" algn="l">
              <a:spcBef>
                <a:spcPts val="1200"/>
              </a:spcBef>
              <a:spcAft>
                <a:spcPts val="120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1"/>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Finally 1/2</a:t>
            </a:r>
            <a:endParaRPr/>
          </a:p>
        </p:txBody>
      </p:sp>
      <p:sp>
        <p:nvSpPr>
          <p:cNvPr id="119" name="Google Shape;119;p21"/>
          <p:cNvSpPr txBox="1"/>
          <p:nvPr>
            <p:ph idx="1" type="body"/>
          </p:nvPr>
        </p:nvSpPr>
        <p:spPr>
          <a:xfrm>
            <a:off x="471900" y="1919075"/>
            <a:ext cx="8222100" cy="271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Αφού τρέξετε όλα τα παραπάνω, είναι έτοιμα όλα τα containers! </a:t>
            </a:r>
            <a:endParaRPr/>
          </a:p>
          <a:p>
            <a:pPr indent="0" lvl="0" marL="0" rtl="0" algn="l">
              <a:spcBef>
                <a:spcPts val="1200"/>
              </a:spcBef>
              <a:spcAft>
                <a:spcPts val="1200"/>
              </a:spcAft>
              <a:buNone/>
            </a:pPr>
            <a:r>
              <a:rPr b="1" lang="en"/>
              <a:t>Προσοχή!</a:t>
            </a:r>
            <a:r>
              <a:rPr lang="en"/>
              <a:t> Όταν θέλετε να επικοινωνήσουν τα containers μεταξύ τους, μην χρησιμοποιήσετε το localhost (δεδομένου ότι κάθε container ειναι isolated από το τοπικό μηχάνημα). Αντί το localhost (ή το 127.0.0.1) βάλτε την IPv4 και την πόρτα πού έχετε κάνει export στο αντίστοιχο container.</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1A237E"/>
      </a:accent5>
      <a:accent6>
        <a:srgbClr val="F4B400"/>
      </a:accent6>
      <a:hlink>
        <a:srgbClr val="1A237E"/>
      </a:hlink>
      <a:folHlink>
        <a:srgbClr val="1A23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