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56" r:id="rId5"/>
    <p:sldId id="305" r:id="rId6"/>
    <p:sldId id="257" r:id="rId7"/>
    <p:sldId id="258" r:id="rId8"/>
    <p:sldId id="261" r:id="rId9"/>
    <p:sldId id="286" r:id="rId10"/>
    <p:sldId id="287" r:id="rId11"/>
    <p:sldId id="288" r:id="rId12"/>
    <p:sldId id="260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8" r:id="rId22"/>
    <p:sldId id="304" r:id="rId23"/>
    <p:sldId id="303" r:id="rId24"/>
    <p:sldId id="297" r:id="rId25"/>
    <p:sldId id="299" r:id="rId26"/>
    <p:sldId id="300" r:id="rId27"/>
    <p:sldId id="301" r:id="rId28"/>
    <p:sldId id="306" r:id="rId29"/>
    <p:sldId id="302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350"/>
    <a:srgbClr val="0C4360"/>
    <a:srgbClr val="1B6872"/>
    <a:srgbClr val="63B7C6"/>
    <a:srgbClr val="002136"/>
    <a:srgbClr val="0C75AC"/>
    <a:srgbClr val="002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51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2FF6B6-4F8A-40F7-B5F4-FC3996824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10A999-F365-48DF-976A-0517FE045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5457B-CDAE-4DEB-AEC8-C82DE2312E37}" type="datetimeFigureOut">
              <a:rPr lang="en-US" smtClean="0"/>
              <a:t>3/27/26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35C90-ADBF-4B9E-BE88-E1C8F83EB4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06A01-6D0A-45EF-A584-05A3361D66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1430A-4AA4-45C8-AC23-CD6B61C41A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B78EA-28CE-41D8-9043-90E391E5F567}" type="datetimeFigureOut">
              <a:rPr lang="en-US" noProof="0" smtClean="0"/>
              <a:t>3/27/26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D747-9380-41EE-9946-EC9EC0CA5D1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277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A15AFD-4983-47DD-9ED0-D3B27E5A096F}"/>
              </a:ext>
            </a:extLst>
          </p:cNvPr>
          <p:cNvGrpSpPr/>
          <p:nvPr userDrawn="1"/>
        </p:nvGrpSpPr>
        <p:grpSpPr>
          <a:xfrm>
            <a:off x="-1604709" y="-3756"/>
            <a:ext cx="13796710" cy="6861756"/>
            <a:chOff x="-1604709" y="-3756"/>
            <a:chExt cx="13796710" cy="68617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22D5E2-E9B4-4180-98B8-4E514C9ADB28}"/>
                </a:ext>
              </a:extLst>
            </p:cNvPr>
            <p:cNvGrpSpPr/>
            <p:nvPr/>
          </p:nvGrpSpPr>
          <p:grpSpPr>
            <a:xfrm>
              <a:off x="-16298" y="0"/>
              <a:ext cx="12208299" cy="6858000"/>
              <a:chOff x="-16298" y="0"/>
              <a:chExt cx="12208299" cy="68580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1E10E1E-5268-4F03-BA64-07E19DE26739}"/>
                  </a:ext>
                </a:extLst>
              </p:cNvPr>
              <p:cNvSpPr/>
              <p:nvPr/>
            </p:nvSpPr>
            <p:spPr>
              <a:xfrm flipH="1">
                <a:off x="-16297" y="0"/>
                <a:ext cx="12208298" cy="6858000"/>
              </a:xfrm>
              <a:custGeom>
                <a:avLst/>
                <a:gdLst>
                  <a:gd name="connsiteX0" fmla="*/ 8574289 w 12208298"/>
                  <a:gd name="connsiteY0" fmla="*/ 0 h 6858000"/>
                  <a:gd name="connsiteX1" fmla="*/ 0 w 12208298"/>
                  <a:gd name="connsiteY1" fmla="*/ 0 h 6858000"/>
                  <a:gd name="connsiteX2" fmla="*/ 0 w 12208298"/>
                  <a:gd name="connsiteY2" fmla="*/ 6858000 h 6858000"/>
                  <a:gd name="connsiteX3" fmla="*/ 532109 w 12208298"/>
                  <a:gd name="connsiteY3" fmla="*/ 6858000 h 6858000"/>
                  <a:gd name="connsiteX4" fmla="*/ 11495317 w 12208298"/>
                  <a:gd name="connsiteY4" fmla="*/ 6858000 h 6858000"/>
                  <a:gd name="connsiteX5" fmla="*/ 12208298 w 12208298"/>
                  <a:gd name="connsiteY5" fmla="*/ 6858000 h 6858000"/>
                  <a:gd name="connsiteX6" fmla="*/ 12208298 w 12208298"/>
                  <a:gd name="connsiteY6" fmla="*/ 3146781 h 6858000"/>
                  <a:gd name="connsiteX7" fmla="*/ 10353284 w 12208298"/>
                  <a:gd name="connsiteY7" fmla="*/ 1291767 h 6858000"/>
                  <a:gd name="connsiteX8" fmla="*/ 9866056 w 12208298"/>
                  <a:gd name="connsiteY8" fmla="*/ 129176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8298" h="6858000">
                    <a:moveTo>
                      <a:pt x="8574289" y="0"/>
                    </a:moveTo>
                    <a:lnTo>
                      <a:pt x="0" y="0"/>
                    </a:lnTo>
                    <a:lnTo>
                      <a:pt x="0" y="6858000"/>
                    </a:lnTo>
                    <a:lnTo>
                      <a:pt x="532109" y="6858000"/>
                    </a:lnTo>
                    <a:lnTo>
                      <a:pt x="11495317" y="6858000"/>
                    </a:lnTo>
                    <a:lnTo>
                      <a:pt x="12208298" y="6858000"/>
                    </a:lnTo>
                    <a:lnTo>
                      <a:pt x="12208298" y="3146781"/>
                    </a:lnTo>
                    <a:lnTo>
                      <a:pt x="10353284" y="1291767"/>
                    </a:lnTo>
                    <a:lnTo>
                      <a:pt x="9866056" y="1291767"/>
                    </a:lnTo>
                    <a:close/>
                  </a:path>
                </a:pathLst>
              </a:custGeom>
              <a:solidFill>
                <a:schemeClr val="accent2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989C45D-BDFF-418F-BE79-03FF70015770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pattFill prst="wdDnDiag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8DCD5806-2A2F-4ABF-8057-245681C498E6}"/>
                  </a:ext>
                </a:extLst>
              </p:cNvPr>
              <p:cNvSpPr/>
              <p:nvPr/>
            </p:nvSpPr>
            <p:spPr>
              <a:xfrm rot="16200000" flipH="1" flipV="1">
                <a:off x="24625" y="-4746"/>
                <a:ext cx="2819399" cy="282889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8" name="Right Triangle 17">
                <a:extLst>
                  <a:ext uri="{FF2B5EF4-FFF2-40B4-BE49-F238E27FC236}">
                    <a16:creationId xmlns:a16="http://schemas.microsoft.com/office/drawing/2014/main" id="{3A93038F-E9E4-4FFD-B3DF-28DB7C2C1490}"/>
                  </a:ext>
                </a:extLst>
              </p:cNvPr>
              <p:cNvSpPr/>
              <p:nvPr/>
            </p:nvSpPr>
            <p:spPr>
              <a:xfrm rot="16200000" flipH="1" flipV="1">
                <a:off x="4418" y="-4422"/>
                <a:ext cx="2627088" cy="2635933"/>
              </a:xfrm>
              <a:prstGeom prst="rtTriangle">
                <a:avLst/>
              </a:prstGeom>
              <a:pattFill prst="dkHorz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9" name="Right Triangle 18">
                <a:extLst>
                  <a:ext uri="{FF2B5EF4-FFF2-40B4-BE49-F238E27FC236}">
                    <a16:creationId xmlns:a16="http://schemas.microsoft.com/office/drawing/2014/main" id="{5DEA1E02-BBD0-4AE3-AF22-433B90272178}"/>
                  </a:ext>
                </a:extLst>
              </p:cNvPr>
              <p:cNvSpPr/>
              <p:nvPr/>
            </p:nvSpPr>
            <p:spPr>
              <a:xfrm rot="16200000" flipH="1" flipV="1">
                <a:off x="-12263" y="-4034"/>
                <a:ext cx="2397087" cy="2405158"/>
              </a:xfrm>
              <a:prstGeom prst="rtTriangle">
                <a:avLst/>
              </a:prstGeom>
              <a:solidFill>
                <a:schemeClr val="accent2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27A677-9ACB-4264-B148-4806678FB83F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E3AAB79D-382D-4A95-965E-526B6A681DA7}"/>
                </a:ext>
              </a:extLst>
            </p:cNvPr>
            <p:cNvSpPr/>
            <p:nvPr/>
          </p:nvSpPr>
          <p:spPr>
            <a:xfrm rot="18900000" flipH="1">
              <a:off x="-1604709" y="1397837"/>
              <a:ext cx="3211378" cy="3211378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A22127-2B4A-4B15-B0A9-F019A30347A1}"/>
                </a:ext>
              </a:extLst>
            </p:cNvPr>
            <p:cNvSpPr/>
            <p:nvPr/>
          </p:nvSpPr>
          <p:spPr>
            <a:xfrm rot="18900000">
              <a:off x="-861777" y="-3756"/>
              <a:ext cx="2676646" cy="1356876"/>
            </a:xfrm>
            <a:custGeom>
              <a:avLst/>
              <a:gdLst>
                <a:gd name="connsiteX0" fmla="*/ 1319770 w 2676646"/>
                <a:gd name="connsiteY0" fmla="*/ 0 h 1356876"/>
                <a:gd name="connsiteX1" fmla="*/ 2676646 w 2676646"/>
                <a:gd name="connsiteY1" fmla="*/ 1356876 h 1356876"/>
                <a:gd name="connsiteX2" fmla="*/ 0 w 2676646"/>
                <a:gd name="connsiteY2" fmla="*/ 1356876 h 1356876"/>
                <a:gd name="connsiteX3" fmla="*/ 0 w 2676646"/>
                <a:gd name="connsiteY3" fmla="*/ 1319770 h 13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646" h="1356876">
                  <a:moveTo>
                    <a:pt x="1319770" y="0"/>
                  </a:moveTo>
                  <a:lnTo>
                    <a:pt x="2676646" y="1356876"/>
                  </a:lnTo>
                  <a:lnTo>
                    <a:pt x="0" y="1356876"/>
                  </a:lnTo>
                  <a:lnTo>
                    <a:pt x="0" y="1319770"/>
                  </a:lnTo>
                  <a:close/>
                </a:path>
              </a:pathLst>
            </a:custGeom>
            <a:pattFill prst="wdUpDiag">
              <a:fgClr>
                <a:schemeClr val="accent2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F04D9FDC-1B67-4254-9535-CD32E81F0C3E}"/>
                </a:ext>
              </a:extLst>
            </p:cNvPr>
            <p:cNvSpPr/>
            <p:nvPr/>
          </p:nvSpPr>
          <p:spPr>
            <a:xfrm rot="13500000">
              <a:off x="-1226102" y="1737462"/>
              <a:ext cx="2416016" cy="2416016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A86C4EA-4CF8-4531-845D-4FCB1E2F7422}"/>
                </a:ext>
              </a:extLst>
            </p:cNvPr>
            <p:cNvGrpSpPr/>
            <p:nvPr/>
          </p:nvGrpSpPr>
          <p:grpSpPr>
            <a:xfrm>
              <a:off x="-760406" y="4672937"/>
              <a:ext cx="1520812" cy="1520812"/>
              <a:chOff x="-1604709" y="3012880"/>
              <a:chExt cx="3211378" cy="321137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101B195-C112-4D20-8D19-4D22479B150D}"/>
                  </a:ext>
                </a:extLst>
              </p:cNvPr>
              <p:cNvSpPr/>
              <p:nvPr/>
            </p:nvSpPr>
            <p:spPr>
              <a:xfrm rot="18900000" flipH="1">
                <a:off x="-1604709" y="3012880"/>
                <a:ext cx="3211378" cy="3211378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4" name="Freeform: Shape 12">
                <a:extLst>
                  <a:ext uri="{FF2B5EF4-FFF2-40B4-BE49-F238E27FC236}">
                    <a16:creationId xmlns:a16="http://schemas.microsoft.com/office/drawing/2014/main" id="{CA755F1F-9955-4CBB-8F34-F7801CA44CE7}"/>
                  </a:ext>
                </a:extLst>
              </p:cNvPr>
              <p:cNvSpPr/>
              <p:nvPr/>
            </p:nvSpPr>
            <p:spPr>
              <a:xfrm rot="13500000">
                <a:off x="-1226102" y="3352505"/>
                <a:ext cx="2416016" cy="2416016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wdDn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2">
                    <a:lumMod val="50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61488" y="2395728"/>
            <a:ext cx="7077456" cy="1243584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6600" b="1" dirty="0">
                <a:solidFill>
                  <a:schemeClr val="accent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D2DEF0-A0B0-4CFE-B67D-A9D75E236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488" y="3721608"/>
            <a:ext cx="7077456" cy="86868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GB" sz="1800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l-GR" noProof="0"/>
              <a:t>Κάντε κλικ για να επεξεργαστείτε τον υπότιτλο του υποδείγματος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36959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Δύο περιεχόμενα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l-GR" noProof="0"/>
              <a:t>Κάντε κλικ για να επεξεργαστείτε τον τίτλο υποδείγματος</a:t>
            </a:r>
            <a:endParaRPr lang="en-US" noProof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796BFF-6E5F-4DE7-B193-F501FC094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  <a:p>
            <a:pPr lvl="1"/>
            <a:r>
              <a:rPr lang="el-GR" noProof="0"/>
              <a:t>Δεύτερο επίπεδο</a:t>
            </a:r>
          </a:p>
          <a:p>
            <a:pPr lvl="2"/>
            <a:r>
              <a:rPr lang="el-GR" noProof="0"/>
              <a:t>Τρίτο επίπεδο</a:t>
            </a:r>
          </a:p>
          <a:p>
            <a:pPr lvl="3"/>
            <a:r>
              <a:rPr lang="el-GR" noProof="0"/>
              <a:t>Τέταρτο επίπεδο</a:t>
            </a:r>
          </a:p>
          <a:p>
            <a:pPr lvl="4"/>
            <a:r>
              <a:rPr lang="el-GR" noProof="0"/>
              <a:t>Πέμπτο επίπεδο</a:t>
            </a:r>
            <a:endParaRPr lang="en-US" noProof="0"/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78622754-CA4D-4C27-A37F-B26E7B4C9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  <a:p>
            <a:pPr lvl="1"/>
            <a:r>
              <a:rPr lang="el-GR" noProof="0"/>
              <a:t>Δεύτερο επίπεδο</a:t>
            </a:r>
          </a:p>
          <a:p>
            <a:pPr lvl="2"/>
            <a:r>
              <a:rPr lang="el-GR" noProof="0"/>
              <a:t>Τρίτο επίπεδο</a:t>
            </a:r>
          </a:p>
          <a:p>
            <a:pPr lvl="3"/>
            <a:r>
              <a:rPr lang="el-GR" noProof="0"/>
              <a:t>Τέταρτο επίπεδο</a:t>
            </a:r>
          </a:p>
          <a:p>
            <a:pPr lvl="4"/>
            <a:r>
              <a:rPr lang="el-GR" noProof="0"/>
              <a:t>Πέμπτο επίπεδο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9959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ategor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l-GR" noProof="0"/>
              <a:t>Κάντε κλικ για να επεξεργαστείτε τον τίτλο υποδείγματος</a:t>
            </a:r>
            <a:endParaRPr lang="en-US" noProof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6D00E6B4-1CBE-404E-B943-5F1832320C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212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l-GR" noProof="0"/>
              <a:t>Κάντε κλικ στο εικονίδιο για να προσθέσετε εικόνα</a:t>
            </a:r>
            <a:endParaRPr lang="en-US" noProof="0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7CD59BFD-62BE-4E33-92A5-B84A2A9A8D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2230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l-GR" noProof="0"/>
              <a:t>Κάντε κλικ στο εικονίδιο για να προσθέσετε εικόνα</a:t>
            </a:r>
            <a:endParaRPr lang="en-US" noProof="0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0DC5978-55B8-421D-91B4-29F8210A7B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248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l-GR" noProof="0"/>
              <a:t>Κάντε κλικ στο εικονίδιο για να προσθέσετε εικόνα</a:t>
            </a:r>
            <a:endParaRPr lang="en-US" noProof="0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BE3FB8C3-2C7E-4C59-8BD5-53FA2772DB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0266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l-GR" noProof="0"/>
              <a:t>Κάντε κλικ στο εικονίδιο για να προσθέσετε εικόνα</a:t>
            </a:r>
            <a:endParaRPr lang="en-US" noProof="0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FD8FA9DA-C36B-4889-B88F-28B5829E5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954283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l-GR" noProof="0"/>
              <a:t>Κάντε κλικ στο εικονίδιο για να προσθέσετε εικόνα</a:t>
            </a:r>
            <a:endParaRPr lang="en-US" noProof="0" dirty="0"/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894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05F72315-51A9-431C-B80A-45E4FB1D6B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3912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883D1F0C-34F1-46E1-B178-E4AB82B1463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07930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7202A849-DF14-40E7-B38D-1185F72603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51948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CCFC1ADF-AC11-4CCD-AC2D-478B6FFEA5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95965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4CB326-DA0E-488E-B236-7017E8438FBB}"/>
              </a:ext>
            </a:extLst>
          </p:cNvPr>
          <p:cNvCxnSpPr/>
          <p:nvPr userDrawn="1"/>
        </p:nvCxnSpPr>
        <p:spPr>
          <a:xfrm>
            <a:off x="1242354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366B533-7212-4A36-9CE2-D6302E721F8F}"/>
              </a:ext>
            </a:extLst>
          </p:cNvPr>
          <p:cNvCxnSpPr/>
          <p:nvPr userDrawn="1"/>
        </p:nvCxnSpPr>
        <p:spPr>
          <a:xfrm>
            <a:off x="3486372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7474CD-E230-4E14-8274-5E20F673F401}"/>
              </a:ext>
            </a:extLst>
          </p:cNvPr>
          <p:cNvCxnSpPr/>
          <p:nvPr userDrawn="1"/>
        </p:nvCxnSpPr>
        <p:spPr>
          <a:xfrm>
            <a:off x="5730390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F71FCE-6F39-4D2F-82BE-7D9F1D2ED59F}"/>
              </a:ext>
            </a:extLst>
          </p:cNvPr>
          <p:cNvCxnSpPr/>
          <p:nvPr userDrawn="1"/>
        </p:nvCxnSpPr>
        <p:spPr>
          <a:xfrm>
            <a:off x="7974408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E97AC7A-17D9-4F42-9DD0-94FE4FC6BF19}"/>
              </a:ext>
            </a:extLst>
          </p:cNvPr>
          <p:cNvCxnSpPr/>
          <p:nvPr userDrawn="1"/>
        </p:nvCxnSpPr>
        <p:spPr>
          <a:xfrm>
            <a:off x="10218425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76266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3 Sec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l-GR" noProof="0"/>
              <a:t>Κάντε κλικ για να επεξεργαστείτε τον τίτλο υποδείγματος</a:t>
            </a:r>
            <a:endParaRPr lang="en-US" noProof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642D3CE0-C3B4-4F3F-A650-AB452B3AD4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4169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DBED2BB0-CDAD-40EE-8B35-C66DF45EE2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4624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1544745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l-GR" noProof="0"/>
              <a:t>Κάντε κλικ για να επεξεργαστείτε τον τίτλο υποδείγματος</a:t>
            </a:r>
            <a:endParaRPr lang="en-US" noProof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94020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2486826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Εικόνα με λεζάντα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l-GR" noProof="0"/>
              <a:t>Κάντε κλικ για να επεξεργαστείτε τον τίτλο υποδείγματος</a:t>
            </a:r>
            <a:endParaRPr lang="en-US" noProof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0B3A574-7940-4E35-857E-5CA35A591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10087" y="1444649"/>
            <a:ext cx="7548513" cy="457907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 noProof="0"/>
              <a:t>Κάντε κλικ στο εικονίδιο για να προσθέσετε εικόνα</a:t>
            </a:r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1540650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Περιεχόμενο με λεζάντα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l-GR" noProof="0"/>
              <a:t>Κάντε κλικ για να επεξεργαστείτε τον τίτλο υποδείγματος</a:t>
            </a:r>
            <a:endParaRPr lang="en-US" noProof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015C605-1D30-48BC-A0D6-3B11AF56C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4290" y="1444649"/>
            <a:ext cx="7694310" cy="457907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noProof="0"/>
              <a:t>Στυλ κειμένου υποδείγματος</a:t>
            </a:r>
          </a:p>
          <a:p>
            <a:pPr lvl="1"/>
            <a:r>
              <a:rPr lang="el-GR" noProof="0"/>
              <a:t>Δεύτερο επίπεδο</a:t>
            </a:r>
          </a:p>
          <a:p>
            <a:pPr lvl="2"/>
            <a:r>
              <a:rPr lang="el-GR" noProof="0"/>
              <a:t>Τρίτο επίπεδο</a:t>
            </a:r>
          </a:p>
          <a:p>
            <a:pPr lvl="3"/>
            <a:r>
              <a:rPr lang="el-GR" noProof="0"/>
              <a:t>Τέταρτο επίπεδο</a:t>
            </a:r>
          </a:p>
          <a:p>
            <a:pPr lvl="4"/>
            <a:r>
              <a:rPr lang="el-GR" noProof="0"/>
              <a:t>Πέμπτο επίπεδο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12989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4494CD2-CCDD-0248-96F8-741002C44255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07077B00-C1EE-7241-B441-7814F92A7EDF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3A1AEBC4-637E-F64C-9192-69AC4BB26D0C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669A7039-C54C-8E46-9A8B-DDB2547D989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4F173B32-87BB-9A40-8C91-4C1EED2B7ABF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AC87F4E-12B5-1B42-AFD2-4DB39B7645C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03DD8765-59DF-A045-ADB5-E39FAEE153A0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B34B796C-A407-7B4D-B4F0-E58A44FE8DB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CBE3FDC9-67CB-FA42-B127-A36BFF4678BB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1E902BFF-CA8F-D745-A819-A7BB38B3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2304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7FF9D7-8545-4547-AC77-A0421EEB9B99}"/>
              </a:ext>
            </a:extLst>
          </p:cNvPr>
          <p:cNvGrpSpPr/>
          <p:nvPr userDrawn="1"/>
        </p:nvGrpSpPr>
        <p:grpSpPr>
          <a:xfrm>
            <a:off x="0" y="0"/>
            <a:ext cx="6881966" cy="6858876"/>
            <a:chOff x="-5321" y="1096"/>
            <a:chExt cx="5924073" cy="5904197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8DCD5806-2A2F-4ABF-8057-245681C498E6}"/>
                </a:ext>
              </a:extLst>
            </p:cNvPr>
            <p:cNvSpPr/>
            <p:nvPr userDrawn="1"/>
          </p:nvSpPr>
          <p:spPr>
            <a:xfrm rot="16200000" flipH="1" flipV="1">
              <a:off x="4618" y="-8842"/>
              <a:ext cx="5904196" cy="592407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3A93038F-E9E4-4FFD-B3DF-28DB7C2C1490}"/>
                </a:ext>
              </a:extLst>
            </p:cNvPr>
            <p:cNvSpPr/>
            <p:nvPr userDrawn="1"/>
          </p:nvSpPr>
          <p:spPr>
            <a:xfrm rot="16200000" flipH="1" flipV="1">
              <a:off x="3941" y="-8164"/>
              <a:ext cx="5501471" cy="5519993"/>
            </a:xfrm>
            <a:prstGeom prst="rtTriangle">
              <a:avLst/>
            </a:prstGeom>
            <a:pattFill prst="dkHorz">
              <a:fgClr>
                <a:schemeClr val="accent1"/>
              </a:fgClr>
              <a:bgClr>
                <a:schemeClr val="accen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5DEA1E02-BBD0-4AE3-AF22-433B90272178}"/>
                </a:ext>
              </a:extLst>
            </p:cNvPr>
            <p:cNvSpPr/>
            <p:nvPr userDrawn="1"/>
          </p:nvSpPr>
          <p:spPr>
            <a:xfrm rot="16200000" flipH="1" flipV="1">
              <a:off x="3131" y="-7355"/>
              <a:ext cx="5019818" cy="5036720"/>
            </a:xfrm>
            <a:prstGeom prst="rtTriangl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217242" y="2807208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236386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360242" y="3429000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024DCDB-C6BF-455E-AAB8-EAF9DAB302A1}"/>
              </a:ext>
            </a:extLst>
          </p:cNvPr>
          <p:cNvSpPr/>
          <p:nvPr userDrawn="1"/>
        </p:nvSpPr>
        <p:spPr>
          <a:xfrm rot="13500000">
            <a:off x="-729899" y="-1215856"/>
            <a:ext cx="6043521" cy="8427077"/>
          </a:xfrm>
          <a:custGeom>
            <a:avLst/>
            <a:gdLst>
              <a:gd name="connsiteX0" fmla="*/ 6043521 w 6043521"/>
              <a:gd name="connsiteY0" fmla="*/ 4267535 h 8427077"/>
              <a:gd name="connsiteX1" fmla="*/ 1883979 w 6043521"/>
              <a:gd name="connsiteY1" fmla="*/ 8427077 h 8427077"/>
              <a:gd name="connsiteX2" fmla="*/ 0 w 6043521"/>
              <a:gd name="connsiteY2" fmla="*/ 8427077 h 8427077"/>
              <a:gd name="connsiteX3" fmla="*/ 0 w 6043521"/>
              <a:gd name="connsiteY3" fmla="*/ 1775986 h 8427077"/>
              <a:gd name="connsiteX4" fmla="*/ 1775985 w 6043521"/>
              <a:gd name="connsiteY4" fmla="*/ 0 h 842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8427077">
                <a:moveTo>
                  <a:pt x="6043521" y="4267535"/>
                </a:moveTo>
                <a:lnTo>
                  <a:pt x="1883979" y="8427077"/>
                </a:lnTo>
                <a:lnTo>
                  <a:pt x="0" y="8427077"/>
                </a:lnTo>
                <a:lnTo>
                  <a:pt x="0" y="1775986"/>
                </a:lnTo>
                <a:lnTo>
                  <a:pt x="177598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AFB47A-5D51-4F9C-B01B-977CE5E3C093}"/>
              </a:ext>
            </a:extLst>
          </p:cNvPr>
          <p:cNvSpPr/>
          <p:nvPr userDrawn="1"/>
        </p:nvSpPr>
        <p:spPr>
          <a:xfrm rot="13500000">
            <a:off x="-1145231" y="-2123853"/>
            <a:ext cx="6043521" cy="9008880"/>
          </a:xfrm>
          <a:custGeom>
            <a:avLst/>
            <a:gdLst>
              <a:gd name="connsiteX0" fmla="*/ 6043521 w 6043521"/>
              <a:gd name="connsiteY0" fmla="*/ 4849338 h 9008880"/>
              <a:gd name="connsiteX1" fmla="*/ 1883979 w 6043521"/>
              <a:gd name="connsiteY1" fmla="*/ 9008880 h 9008880"/>
              <a:gd name="connsiteX2" fmla="*/ 0 w 6043521"/>
              <a:gd name="connsiteY2" fmla="*/ 9008880 h 9008880"/>
              <a:gd name="connsiteX3" fmla="*/ 0 w 6043521"/>
              <a:gd name="connsiteY3" fmla="*/ 1194182 h 9008880"/>
              <a:gd name="connsiteX4" fmla="*/ 1194182 w 6043521"/>
              <a:gd name="connsiteY4" fmla="*/ 0 h 900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9008880">
                <a:moveTo>
                  <a:pt x="6043521" y="4849338"/>
                </a:moveTo>
                <a:lnTo>
                  <a:pt x="1883979" y="9008880"/>
                </a:lnTo>
                <a:lnTo>
                  <a:pt x="0" y="9008880"/>
                </a:lnTo>
                <a:lnTo>
                  <a:pt x="0" y="1194182"/>
                </a:lnTo>
                <a:lnTo>
                  <a:pt x="1194182" y="0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97A4FF-7390-4173-8ACD-6CF7145AACEC}"/>
              </a:ext>
            </a:extLst>
          </p:cNvPr>
          <p:cNvSpPr/>
          <p:nvPr userDrawn="1"/>
        </p:nvSpPr>
        <p:spPr>
          <a:xfrm rot="18900000" flipH="1">
            <a:off x="-2681153" y="-465959"/>
            <a:ext cx="8639119" cy="5739762"/>
          </a:xfrm>
          <a:custGeom>
            <a:avLst/>
            <a:gdLst>
              <a:gd name="connsiteX0" fmla="*/ 3789781 w 8639119"/>
              <a:gd name="connsiteY0" fmla="*/ 0 h 5739762"/>
              <a:gd name="connsiteX1" fmla="*/ 0 w 8639119"/>
              <a:gd name="connsiteY1" fmla="*/ 3789782 h 5739762"/>
              <a:gd name="connsiteX2" fmla="*/ 0 w 8639119"/>
              <a:gd name="connsiteY2" fmla="*/ 5739761 h 5739762"/>
              <a:gd name="connsiteX3" fmla="*/ 7748695 w 8639119"/>
              <a:gd name="connsiteY3" fmla="*/ 5739762 h 5739762"/>
              <a:gd name="connsiteX4" fmla="*/ 8639119 w 8639119"/>
              <a:gd name="connsiteY4" fmla="*/ 4849338 h 573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9119" h="5739762">
                <a:moveTo>
                  <a:pt x="3789781" y="0"/>
                </a:moveTo>
                <a:lnTo>
                  <a:pt x="0" y="3789782"/>
                </a:lnTo>
                <a:lnTo>
                  <a:pt x="0" y="5739761"/>
                </a:lnTo>
                <a:lnTo>
                  <a:pt x="7748695" y="5739762"/>
                </a:lnTo>
                <a:lnTo>
                  <a:pt x="8639119" y="4849338"/>
                </a:lnTo>
                <a:close/>
              </a:path>
            </a:pathLst>
          </a:custGeom>
          <a:solidFill>
            <a:schemeClr val="accent1">
              <a:lumMod val="50000"/>
              <a:alpha val="5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1851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2838D16-809E-4EB1-8C0C-0E63D81391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EB333-94B4-4E53-9019-D584810903BB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9B9489-0CD9-4DB7-AC82-6E7867F91403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A55D1C76-C591-4FA5-9780-87AB6B37C0FA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DC1D12-670F-4235-8791-FA8C2B330871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569CF-FDAC-47C4-A0F5-296F7117C398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8D0C72-2B2C-4C85-A091-157853C71784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25334A-5FE3-4DDA-8D32-4796CCFCAA74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8818DF1-D7FD-4C0F-875D-7A07E8F75C06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9BB384-9E14-4CEA-82C1-21837229D3EF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62A81A-959D-4EAB-90ED-DB20759BB39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B9E28C-9422-42BD-AECE-29B44B5D63E2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72239B-C46D-4458-BB4B-DDB12FAB0172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C8A2A1A-1FB9-4CA1-B74E-B293187E51AA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2B18BA-6B43-40FA-A23B-D894D6AB468B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6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l-GR" noProof="0"/>
              <a:t>Στυλ κειμένου υποδείγματος</a:t>
            </a:r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0F332671-6296-47C8-BF26-B2D962F5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72A652-7229-2B42-B87B-298C31D6F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</p:spTree>
    <p:extLst>
      <p:ext uri="{BB962C8B-B14F-4D97-AF65-F5344CB8AC3E}">
        <p14:creationId xmlns:p14="http://schemas.microsoft.com/office/powerpoint/2010/main" val="167519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lt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9318B2B-E019-4078-9EF0-C9D6281AE31B}"/>
              </a:ext>
            </a:extLst>
          </p:cNvPr>
          <p:cNvGrpSpPr/>
          <p:nvPr userDrawn="1"/>
        </p:nvGrpSpPr>
        <p:grpSpPr>
          <a:xfrm>
            <a:off x="9776075" y="2057401"/>
            <a:ext cx="4413559" cy="3934444"/>
            <a:chOff x="9222437" y="1088097"/>
            <a:chExt cx="5433318" cy="484350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E625C0-9656-421F-861F-67C8F93362ED}"/>
                </a:ext>
              </a:extLst>
            </p:cNvPr>
            <p:cNvSpPr/>
            <p:nvPr/>
          </p:nvSpPr>
          <p:spPr>
            <a:xfrm rot="2700000">
              <a:off x="9668983" y="1078460"/>
              <a:ext cx="4406148" cy="5299239"/>
            </a:xfrm>
            <a:custGeom>
              <a:avLst/>
              <a:gdLst>
                <a:gd name="connsiteX0" fmla="*/ 0 w 4406148"/>
                <a:gd name="connsiteY0" fmla="*/ 0 h 5299239"/>
                <a:gd name="connsiteX1" fmla="*/ 4406148 w 4406148"/>
                <a:gd name="connsiteY1" fmla="*/ 4406147 h 5299239"/>
                <a:gd name="connsiteX2" fmla="*/ 3513056 w 4406148"/>
                <a:gd name="connsiteY2" fmla="*/ 5299239 h 5299239"/>
                <a:gd name="connsiteX3" fmla="*/ 1 w 4406148"/>
                <a:gd name="connsiteY3" fmla="*/ 5299239 h 529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6148" h="5299239">
                  <a:moveTo>
                    <a:pt x="0" y="0"/>
                  </a:moveTo>
                  <a:lnTo>
                    <a:pt x="4406148" y="4406147"/>
                  </a:lnTo>
                  <a:lnTo>
                    <a:pt x="3513056" y="5299239"/>
                  </a:lnTo>
                  <a:lnTo>
                    <a:pt x="1" y="529923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8E490-C6E3-4D00-866F-CD85DD88996E}"/>
                </a:ext>
              </a:extLst>
            </p:cNvPr>
            <p:cNvSpPr/>
            <p:nvPr/>
          </p:nvSpPr>
          <p:spPr>
            <a:xfrm rot="8100000" flipH="1">
              <a:off x="9583575" y="1088097"/>
              <a:ext cx="5072180" cy="4843502"/>
            </a:xfrm>
            <a:custGeom>
              <a:avLst/>
              <a:gdLst>
                <a:gd name="connsiteX0" fmla="*/ 5072180 w 5072180"/>
                <a:gd name="connsiteY0" fmla="*/ 4843501 h 4843502"/>
                <a:gd name="connsiteX1" fmla="*/ 228679 w 5072180"/>
                <a:gd name="connsiteY1" fmla="*/ 0 h 4843502"/>
                <a:gd name="connsiteX2" fmla="*/ 1 w 5072180"/>
                <a:gd name="connsiteY2" fmla="*/ 228678 h 4843502"/>
                <a:gd name="connsiteX3" fmla="*/ 0 w 5072180"/>
                <a:gd name="connsiteY3" fmla="*/ 4843502 h 484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2180" h="4843502">
                  <a:moveTo>
                    <a:pt x="5072180" y="4843501"/>
                  </a:moveTo>
                  <a:lnTo>
                    <a:pt x="228679" y="0"/>
                  </a:lnTo>
                  <a:lnTo>
                    <a:pt x="1" y="228678"/>
                  </a:lnTo>
                  <a:lnTo>
                    <a:pt x="0" y="4843502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8F5B31-1523-46AE-9455-C33DFC1BDDE0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D17048F-C2E1-4775-BC32-50BD6219F89D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B002AA-4848-49C8-A834-036F860C79A3}"/>
              </a:ext>
            </a:extLst>
          </p:cNvPr>
          <p:cNvGrpSpPr/>
          <p:nvPr userDrawn="1"/>
        </p:nvGrpSpPr>
        <p:grpSpPr>
          <a:xfrm rot="16200000" flipH="1">
            <a:off x="9913705" y="6257994"/>
            <a:ext cx="1052473" cy="1209445"/>
            <a:chOff x="10800165" y="7142066"/>
            <a:chExt cx="2775293" cy="318921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B187A8-7F8D-469D-A03B-4F835A5746DE}"/>
                </a:ext>
              </a:extLst>
            </p:cNvPr>
            <p:cNvSpPr/>
            <p:nvPr/>
          </p:nvSpPr>
          <p:spPr>
            <a:xfrm rot="2700000">
              <a:off x="10800166" y="7555988"/>
              <a:ext cx="2775292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D871D1-A11A-48FB-82A8-8D61AB5CB85C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6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l-GR" noProof="0"/>
              <a:t>Στυλ κειμένου υποδείγματος</a:t>
            </a:r>
          </a:p>
        </p:txBody>
      </p: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6F73F836-940E-4B65-A29C-D0869263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11478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4C115-EFF9-405C-98BE-F4077B9730D0}"/>
              </a:ext>
            </a:extLst>
          </p:cNvPr>
          <p:cNvSpPr/>
          <p:nvPr userDrawn="1"/>
        </p:nvSpPr>
        <p:spPr>
          <a:xfrm>
            <a:off x="533399" y="914400"/>
            <a:ext cx="1944914" cy="194491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76200">
            <a:solidFill>
              <a:schemeClr val="accent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A300DD-BB54-44ED-A7E4-01CD41EC930F}"/>
              </a:ext>
            </a:extLst>
          </p:cNvPr>
          <p:cNvSpPr txBox="1">
            <a:spLocks/>
          </p:cNvSpPr>
          <p:nvPr userDrawn="1"/>
        </p:nvSpPr>
        <p:spPr>
          <a:xfrm>
            <a:off x="956993" y="923305"/>
            <a:ext cx="1005115" cy="28593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600" b="0" i="0" kern="120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400" noProof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3200400"/>
            <a:ext cx="7551057" cy="285931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00000"/>
              </a:lnSpc>
              <a:defRPr lang="en-GB" sz="3200" b="0" i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Quote</a:t>
            </a:r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A4E6C1FF-5925-42B3-B7F9-0A0031BD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53169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l-GR" noProof="0"/>
              <a:t>Κάντε κλικ για να επεξεργαστείτε τον τίτλο υποδείγματος</a:t>
            </a:r>
            <a:endParaRPr lang="en-US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3618670-D1E4-466C-BDB5-FC890AC314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09324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2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  <a:p>
            <a:pPr lvl="1"/>
            <a:r>
              <a:rPr lang="el-GR" noProof="0"/>
              <a:t>Δεύτερο επίπεδο</a:t>
            </a:r>
          </a:p>
          <a:p>
            <a:pPr lvl="2"/>
            <a:r>
              <a:rPr lang="el-GR" noProof="0"/>
              <a:t>Τρίτο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27457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Μόνο τίτλος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l-GR" noProof="0"/>
              <a:t>Κάντε κλικ για να επεξεργαστείτε τον τίτλο υποδείγματος</a:t>
            </a:r>
            <a:endParaRPr lang="en-US" noProof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737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l-GR" noProof="0"/>
              <a:t>Κάντε κλικ για να επεξεργαστείτε τον τίτλο υποδείγματος</a:t>
            </a:r>
            <a:endParaRPr lang="en-US" noProof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0C167E-2626-40DB-AACF-D02543E29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9700" y="1749570"/>
            <a:ext cx="9372600" cy="33588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2904744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Τίτλος και περιεχόμενο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l-GR" noProof="0"/>
              <a:t>Κάντε κλικ για να επεξεργαστείτε τον τίτλο υποδείγματος</a:t>
            </a:r>
            <a:endParaRPr lang="en-US" noProof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03A49C-32FF-49E6-86F3-FC2E19517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  <a:p>
            <a:pPr lvl="1"/>
            <a:r>
              <a:rPr lang="el-GR" noProof="0"/>
              <a:t>Δεύτερο επίπεδο</a:t>
            </a:r>
          </a:p>
          <a:p>
            <a:pPr lvl="2"/>
            <a:r>
              <a:rPr lang="el-GR" noProof="0"/>
              <a:t>Τρίτο επίπεδο</a:t>
            </a:r>
          </a:p>
          <a:p>
            <a:pPr lvl="3"/>
            <a:r>
              <a:rPr lang="el-GR" noProof="0"/>
              <a:t>Τέταρτο επίπεδο</a:t>
            </a:r>
          </a:p>
          <a:p>
            <a:pPr lvl="4"/>
            <a:r>
              <a:rPr lang="el-GR" noProof="0"/>
              <a:t>Πέμπτο επίπεδο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63670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Σύγκριση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l-GR" noProof="0"/>
              <a:t>Κάντε κλικ για να επεξεργαστείτε τον τίτλο υποδείγματος</a:t>
            </a:r>
            <a:endParaRPr lang="en-US" noProof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FA80A70-18DE-4DB9-9982-BA75BE54C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0" y="1681163"/>
            <a:ext cx="5157787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801C0EF-C078-44B0-AD01-4850E9A65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0812" y="1681163"/>
            <a:ext cx="5157788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noProof="0"/>
              <a:t>Στυλ κειμένου υποδείγματος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7C9DED91-45F6-4308-A085-1EFACA646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500" y="2505075"/>
            <a:ext cx="5157787" cy="368458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  <a:p>
            <a:pPr lvl="1"/>
            <a:r>
              <a:rPr lang="el-GR" noProof="0"/>
              <a:t>Δεύτερο επίπεδο</a:t>
            </a:r>
          </a:p>
          <a:p>
            <a:pPr lvl="2"/>
            <a:r>
              <a:rPr lang="el-GR" noProof="0"/>
              <a:t>Τρίτο επίπεδο</a:t>
            </a:r>
          </a:p>
          <a:p>
            <a:pPr lvl="3"/>
            <a:r>
              <a:rPr lang="el-GR" noProof="0"/>
              <a:t>Τέταρτο επίπεδο</a:t>
            </a:r>
          </a:p>
          <a:p>
            <a:pPr lvl="4"/>
            <a:r>
              <a:rPr lang="el-GR" noProof="0"/>
              <a:t>Πέμπτο επίπεδο</a:t>
            </a:r>
            <a:endParaRPr lang="en-US" noProof="0"/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0574B5E7-B666-439B-9278-67BE1EA6E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75412" y="2505075"/>
            <a:ext cx="5183188" cy="368458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l-GR" noProof="0"/>
              <a:t>Στυλ κειμένου υποδείγματος</a:t>
            </a:r>
          </a:p>
          <a:p>
            <a:pPr lvl="1"/>
            <a:r>
              <a:rPr lang="el-GR" noProof="0"/>
              <a:t>Δεύτερο επίπεδο</a:t>
            </a:r>
          </a:p>
          <a:p>
            <a:pPr lvl="2"/>
            <a:r>
              <a:rPr lang="el-GR" noProof="0"/>
              <a:t>Τρίτο επίπεδο</a:t>
            </a:r>
          </a:p>
          <a:p>
            <a:pPr lvl="3"/>
            <a:r>
              <a:rPr lang="el-GR" noProof="0"/>
              <a:t>Τέταρτο επίπεδο</a:t>
            </a:r>
          </a:p>
          <a:p>
            <a:pPr lvl="4"/>
            <a:r>
              <a:rPr lang="el-GR" noProof="0"/>
              <a:t>Πέμπτο επίπεδο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21916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B0E15-6FC5-434E-8780-B186D9DB0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0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noProof="0"/>
              <a:t>Κάντε κλικ για να επεξεργαστείτε τον τίτλο υποδείγματος</a:t>
            </a:r>
            <a:endParaRPr lang="en-US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7B128-34F3-405C-B601-8BAFDB434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20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noProof="0"/>
              <a:t>Στυλ κειμένου υποδείγματος</a:t>
            </a:r>
          </a:p>
          <a:p>
            <a:pPr lvl="1"/>
            <a:r>
              <a:rPr lang="el-GR" noProof="0"/>
              <a:t>Δεύτερο επίπεδο</a:t>
            </a:r>
          </a:p>
          <a:p>
            <a:pPr lvl="2"/>
            <a:r>
              <a:rPr lang="el-GR" noProof="0"/>
              <a:t>Τρίτο επίπεδο</a:t>
            </a:r>
          </a:p>
          <a:p>
            <a:pPr lvl="3"/>
            <a:r>
              <a:rPr lang="el-GR" noProof="0"/>
              <a:t>Τέταρτο επίπεδο</a:t>
            </a:r>
          </a:p>
          <a:p>
            <a:pPr lvl="4"/>
            <a:r>
              <a:rPr lang="el-GR" noProof="0"/>
              <a:t>Πέμπτο επίπεδο</a:t>
            </a:r>
            <a:endParaRPr lang="en-US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A7754-E8C7-438B-922D-9027C6CF5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2500" y="6356350"/>
            <a:ext cx="66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DDDB7D-9189-9548-A2B9-81DC62C3C1A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096D8877-6B4A-4540-8927-767DD7401718}"/>
              </a:ext>
            </a:extLst>
          </p:cNvPr>
          <p:cNvSpPr/>
          <p:nvPr userDrawn="1"/>
        </p:nvSpPr>
        <p:spPr>
          <a:xfrm>
            <a:off x="0" y="1"/>
            <a:ext cx="12192001" cy="6857999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17">
            <a:extLst>
              <a:ext uri="{FF2B5EF4-FFF2-40B4-BE49-F238E27FC236}">
                <a16:creationId xmlns:a16="http://schemas.microsoft.com/office/drawing/2014/main" id="{5AF2E123-FE0F-8541-8E36-5030C450AA7E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E5519D99-3B68-924A-9CD0-14B911711CA8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7">
            <a:extLst>
              <a:ext uri="{FF2B5EF4-FFF2-40B4-BE49-F238E27FC236}">
                <a16:creationId xmlns:a16="http://schemas.microsoft.com/office/drawing/2014/main" id="{A09E21A9-FBEF-144C-A152-FE484F3C55C1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C7F2CB-A8CE-1545-A08D-93592C4BAEEA}"/>
              </a:ext>
            </a:extLst>
          </p:cNvPr>
          <p:cNvSpPr txBox="1">
            <a:spLocks/>
          </p:cNvSpPr>
          <p:nvPr userDrawn="1"/>
        </p:nvSpPr>
        <p:spPr>
          <a:xfrm>
            <a:off x="444500" y="542925"/>
            <a:ext cx="11214100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US" noProof="0" dirty="0">
                <a:latin typeface="+mj-lt"/>
              </a:rPr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068FCE4-1B47-3C4B-B091-013120A97D0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FEC3FDE7-F27E-5E4E-8752-287CAB7792D4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Freeform: Shape 16">
              <a:extLst>
                <a:ext uri="{FF2B5EF4-FFF2-40B4-BE49-F238E27FC236}">
                  <a16:creationId xmlns:a16="http://schemas.microsoft.com/office/drawing/2014/main" id="{81C902DB-0D21-5044-82B6-9E7A70A1BF62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1E08A0-195D-694F-947B-986A76FBB93E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6" name="Rectangle: Single Corner Snipped 18">
              <a:extLst>
                <a:ext uri="{FF2B5EF4-FFF2-40B4-BE49-F238E27FC236}">
                  <a16:creationId xmlns:a16="http://schemas.microsoft.com/office/drawing/2014/main" id="{ED5DFFCD-1EE3-E64E-B51F-BD7D72413E0B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chemeClr val="accent5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7" name="Rectangle: Single Corner Snipped 2">
              <a:extLst>
                <a:ext uri="{FF2B5EF4-FFF2-40B4-BE49-F238E27FC236}">
                  <a16:creationId xmlns:a16="http://schemas.microsoft.com/office/drawing/2014/main" id="{C12DB3CA-8E64-AA43-BFBE-A2CA9A816DBE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8" name="Freeform: Shape 23">
            <a:extLst>
              <a:ext uri="{FF2B5EF4-FFF2-40B4-BE49-F238E27FC236}">
                <a16:creationId xmlns:a16="http://schemas.microsoft.com/office/drawing/2014/main" id="{A587DEFD-D470-4142-8E0D-A71DDB147C92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7D9BF857-7910-734D-A217-5E3344220AA2}"/>
              </a:ext>
            </a:extLst>
          </p:cNvPr>
          <p:cNvSpPr txBox="1">
            <a:spLocks/>
          </p:cNvSpPr>
          <p:nvPr userDrawn="1"/>
        </p:nvSpPr>
        <p:spPr>
          <a:xfrm>
            <a:off x="11252200" y="6315075"/>
            <a:ext cx="406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Trade Gothic LT Pro" panose="020B0503040303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660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6" r:id="rId4"/>
    <p:sldLayoutId id="2147483654" r:id="rId5"/>
    <p:sldLayoutId id="2147483661" r:id="rId6"/>
    <p:sldLayoutId id="2147483677" r:id="rId7"/>
    <p:sldLayoutId id="2147483674" r:id="rId8"/>
    <p:sldLayoutId id="2147483665" r:id="rId9"/>
    <p:sldLayoutId id="2147483673" r:id="rId10"/>
    <p:sldLayoutId id="2147483662" r:id="rId11"/>
    <p:sldLayoutId id="2147483663" r:id="rId12"/>
    <p:sldLayoutId id="2147483664" r:id="rId13"/>
    <p:sldLayoutId id="2147483675" r:id="rId14"/>
    <p:sldLayoutId id="2147483676" r:id="rId15"/>
    <p:sldLayoutId id="2147483672" r:id="rId16"/>
    <p:sldLayoutId id="2147483667" r:id="rId17"/>
    <p:sldLayoutId id="2147483668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me-no-dev/arduino-esp32fs-plugin/releases/" TargetMode="Externa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aw.githubusercontent.com/RuiSantosdotme/Random-Nerd-Tutorials/master/Projects/ESP32/AsyncElegantOTA/ESP32_ElegantOTA_Demo/ESP32_ElegantOTA_Demo.ino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elegantota.pro/" TargetMode="External"/><Relationship Id="rId2" Type="http://schemas.openxmlformats.org/officeDocument/2006/relationships/hyperlink" Target="https://randomnerdtutorials.com/esp32-ota-elegantota-arduino/" TargetMode="Externa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randomnerdtutorials.com/esp32-save-data-permanently-preferences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randomnerdtutorials.com/install-esp32-filesystem-uploader-arduino-ide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Preferences/SPIFFS/OTA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537F64-4C96-4AA8-BB21-E8053A3186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/>
              <a:t>Παρουσίαση</a:t>
            </a:r>
            <a:r>
              <a:rPr lang="en-US" dirty="0"/>
              <a:t> </a:t>
            </a:r>
            <a:r>
              <a:rPr lang="el-GR" dirty="0"/>
              <a:t>από τον Νικόλαο Βλάσση – ΤΠ4857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93459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72CE298-B0F5-8A30-9316-8432EF834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SPIFFS – </a:t>
            </a:r>
            <a:r>
              <a:rPr lang="el-GR" dirty="0"/>
              <a:t>Εισαγωγή</a:t>
            </a:r>
            <a:endParaRPr lang="en-US" dirty="0"/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FC2128AE-7391-FDBC-D303-F8546F023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10</a:t>
            </a:fld>
            <a:endParaRPr lang="en-US" noProof="0"/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2F2F3CC4-5BC4-B355-C4F7-AC5720D3D5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9700" y="1749570"/>
            <a:ext cx="9372600" cy="335886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l-GR" sz="2400" dirty="0"/>
              <a:t>Το </a:t>
            </a:r>
            <a:r>
              <a:rPr lang="en-US" sz="2400" dirty="0"/>
              <a:t>SPIFFS</a:t>
            </a:r>
            <a:r>
              <a:rPr lang="el-GR" sz="2400" dirty="0"/>
              <a:t>,</a:t>
            </a:r>
            <a:r>
              <a:rPr lang="en-US" sz="2400" dirty="0"/>
              <a:t> </a:t>
            </a:r>
            <a:r>
              <a:rPr lang="el-GR" sz="2400" dirty="0"/>
              <a:t>ή αλλιώς </a:t>
            </a:r>
            <a:r>
              <a:rPr lang="en-US" sz="2400" dirty="0"/>
              <a:t>Serial Peripheral Interface Flash File System</a:t>
            </a:r>
            <a:r>
              <a:rPr lang="el-GR" sz="2400" dirty="0"/>
              <a:t>, χρησιμοποιείται και αυτό για την αποθήκευση πληροφοριών στην </a:t>
            </a:r>
            <a:r>
              <a:rPr lang="en-US" sz="2400" dirty="0"/>
              <a:t>Flash </a:t>
            </a:r>
            <a:r>
              <a:rPr lang="el-GR" sz="2400" dirty="0"/>
              <a:t>μνήμη του </a:t>
            </a:r>
            <a:r>
              <a:rPr lang="en-US" sz="2400" dirty="0"/>
              <a:t>ESP32</a:t>
            </a:r>
            <a:r>
              <a:rPr lang="el-GR" sz="2400" dirty="0"/>
              <a:t> , όπως και το </a:t>
            </a:r>
            <a:r>
              <a:rPr lang="en-US" sz="2400" dirty="0"/>
              <a:t>Preferences </a:t>
            </a:r>
            <a:r>
              <a:rPr lang="el-GR" sz="2400" dirty="0"/>
              <a:t>για το οποίο μιλήσαμε προηγουμένως, αλλά το σημείο το οποίο διαφέρουν είναι ότι το </a:t>
            </a:r>
            <a:r>
              <a:rPr lang="en-US" sz="2400" dirty="0"/>
              <a:t>SPIFFS </a:t>
            </a:r>
            <a:r>
              <a:rPr lang="el-GR" sz="2400" dirty="0"/>
              <a:t>ειδικεύεται στην αποθήκευση, επεξεργασία και διαγράφη </a:t>
            </a:r>
            <a:r>
              <a:rPr lang="en-US" sz="2400" dirty="0"/>
              <a:t>“</a:t>
            </a:r>
            <a:r>
              <a:rPr lang="el-GR" sz="2400" dirty="0"/>
              <a:t>μεγάλων</a:t>
            </a:r>
            <a:r>
              <a:rPr lang="en-US" sz="2400" dirty="0"/>
              <a:t>”</a:t>
            </a:r>
            <a:r>
              <a:rPr lang="el-GR" sz="2400" dirty="0"/>
              <a:t> αρχείων. Αυτά τα αρχεία μπορεί να</a:t>
            </a:r>
            <a:r>
              <a:rPr lang="en-US" sz="2400" dirty="0"/>
              <a:t> </a:t>
            </a:r>
            <a:r>
              <a:rPr lang="el-GR" sz="2400" dirty="0"/>
              <a:t>είναι από </a:t>
            </a:r>
            <a:r>
              <a:rPr lang="en-US" sz="2400" dirty="0"/>
              <a:t>txt</a:t>
            </a:r>
            <a:r>
              <a:rPr lang="el-GR" sz="2400" dirty="0"/>
              <a:t>, </a:t>
            </a:r>
            <a:r>
              <a:rPr lang="en-US" sz="2400" dirty="0"/>
              <a:t>csv </a:t>
            </a:r>
            <a:r>
              <a:rPr lang="el-GR" sz="2400" dirty="0"/>
              <a:t>μέχρι και </a:t>
            </a:r>
            <a:r>
              <a:rPr lang="en-US" sz="2400" dirty="0"/>
              <a:t>html</a:t>
            </a:r>
            <a:r>
              <a:rPr lang="el-GR" sz="2400" dirty="0"/>
              <a:t>, </a:t>
            </a:r>
            <a:r>
              <a:rPr lang="en-US" sz="2400" dirty="0" err="1"/>
              <a:t>css</a:t>
            </a:r>
            <a:r>
              <a:rPr lang="en-US" sz="2400" dirty="0"/>
              <a:t>. </a:t>
            </a:r>
            <a:r>
              <a:rPr lang="el-GR" sz="2400" dirty="0"/>
              <a:t>Τα αρχεία αυτά αποθηκεύονται μόνιμα</a:t>
            </a:r>
            <a:r>
              <a:rPr lang="en-US" sz="2400" dirty="0"/>
              <a:t> </a:t>
            </a:r>
            <a:r>
              <a:rPr lang="el-GR" sz="2400" dirty="0"/>
              <a:t>στην μνήμη, οπότε δεν χάνονται με την διακοπή του ρεύματος.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8323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9A51FC4-8CD1-1C6F-8722-DACF4F320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343949"/>
            <a:ext cx="11214100" cy="978729"/>
          </a:xfrm>
        </p:spPr>
        <p:txBody>
          <a:bodyPr/>
          <a:lstStyle/>
          <a:p>
            <a:r>
              <a:rPr lang="en-US" dirty="0"/>
              <a:t>SPIFFS – </a:t>
            </a:r>
            <a:r>
              <a:rPr lang="el-GR" dirty="0"/>
              <a:t>Προαπαιτούμενα βήματα για την χρήση του με </a:t>
            </a:r>
            <a:r>
              <a:rPr lang="en-US" dirty="0"/>
              <a:t>Arduino IDE</a:t>
            </a:r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BE601D61-5452-7F54-C8B4-339B82059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11</a:t>
            </a:fld>
            <a:endParaRPr lang="en-US" noProof="0" dirty="0"/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0F99EC9E-6A63-99A9-44CD-DC8C6A2299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l-GR" sz="2000" dirty="0"/>
              <a:t>Το </a:t>
            </a:r>
            <a:r>
              <a:rPr lang="en-US" sz="2000" dirty="0"/>
              <a:t>Arduino IDE </a:t>
            </a:r>
            <a:r>
              <a:rPr lang="el-GR" sz="2000" dirty="0"/>
              <a:t>από μόνο του δεν μπορεί να κάνει </a:t>
            </a:r>
            <a:r>
              <a:rPr lang="en-US" sz="2000" dirty="0"/>
              <a:t>upload </a:t>
            </a:r>
            <a:r>
              <a:rPr lang="el-GR" sz="2000" dirty="0"/>
              <a:t>αρχεία στο </a:t>
            </a:r>
            <a:r>
              <a:rPr lang="en-US" sz="2000" dirty="0"/>
              <a:t>ESP32</a:t>
            </a:r>
            <a:r>
              <a:rPr lang="el-GR" sz="2000" dirty="0"/>
              <a:t>. Όμως αυτό το πρόβλημα μπορεί να λυθεί με την εγκατάσταση ενός </a:t>
            </a:r>
            <a:r>
              <a:rPr lang="en-US" sz="2000" dirty="0"/>
              <a:t>plugin </a:t>
            </a:r>
            <a:r>
              <a:rPr lang="el-GR" sz="2000" dirty="0"/>
              <a:t>στα αρχεία του </a:t>
            </a:r>
            <a:r>
              <a:rPr lang="en-US" sz="2000" dirty="0"/>
              <a:t>Arduino. </a:t>
            </a:r>
            <a:r>
              <a:rPr lang="el-GR" sz="2000" dirty="0"/>
              <a:t>Το </a:t>
            </a:r>
            <a:r>
              <a:rPr lang="en-US" sz="2000" dirty="0"/>
              <a:t>plugin </a:t>
            </a:r>
            <a:r>
              <a:rPr lang="el-GR" sz="2000" dirty="0"/>
              <a:t>αυτό ονομάζεται </a:t>
            </a:r>
            <a:r>
              <a:rPr lang="en-US" sz="2000" dirty="0"/>
              <a:t>“ESP32FS.jar”</a:t>
            </a:r>
            <a:r>
              <a:rPr lang="el-GR" sz="2000" dirty="0"/>
              <a:t> .</a:t>
            </a:r>
            <a:r>
              <a:rPr lang="en-US" sz="2000" dirty="0"/>
              <a:t> </a:t>
            </a:r>
            <a:r>
              <a:rPr lang="el-GR" sz="2000" dirty="0"/>
              <a:t>Για την εγκατάσταση αυτού του </a:t>
            </a:r>
            <a:r>
              <a:rPr lang="en-US" sz="2000" dirty="0"/>
              <a:t>plugin </a:t>
            </a:r>
            <a:r>
              <a:rPr lang="el-GR" sz="2000" dirty="0"/>
              <a:t>πρέπει να γίνουν τα εξής βήματα: </a:t>
            </a:r>
          </a:p>
          <a:p>
            <a:pPr marL="0" indent="0">
              <a:buNone/>
            </a:pPr>
            <a:endParaRPr lang="el-GR" sz="2000" dirty="0"/>
          </a:p>
          <a:p>
            <a:pPr marL="457200" indent="-457200">
              <a:buFont typeface="+mj-lt"/>
              <a:buAutoNum type="arabicPeriod"/>
            </a:pPr>
            <a:r>
              <a:rPr lang="el-GR" sz="2000" dirty="0"/>
              <a:t> Λήψη αρχείου </a:t>
            </a:r>
            <a:r>
              <a:rPr lang="en-US" sz="2000" dirty="0"/>
              <a:t>zip </a:t>
            </a:r>
            <a:r>
              <a:rPr lang="el-GR" sz="2000" dirty="0"/>
              <a:t>από </a:t>
            </a:r>
            <a:r>
              <a:rPr lang="en-US" sz="2000" dirty="0">
                <a:hlinkClick r:id="rId2"/>
              </a:rPr>
              <a:t>https://github.com/me-no-dev/arduino-esp32fs-plugin/releases/</a:t>
            </a:r>
            <a:r>
              <a:rPr lang="el-GR" sz="20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000" dirty="0"/>
              <a:t>Εύρεση του </a:t>
            </a:r>
            <a:r>
              <a:rPr lang="en-US" sz="2000" dirty="0"/>
              <a:t>Sketchbook location* </a:t>
            </a:r>
            <a:r>
              <a:rPr lang="el-GR" sz="2000" dirty="0"/>
              <a:t>(μπορεί να βρεθεί στο </a:t>
            </a:r>
            <a:r>
              <a:rPr lang="en-US" sz="2000" b="1" dirty="0"/>
              <a:t>File</a:t>
            </a:r>
            <a:r>
              <a:rPr lang="en-US" sz="2000" dirty="0"/>
              <a:t> &gt; </a:t>
            </a:r>
            <a:r>
              <a:rPr lang="en-US" sz="2000" b="1" dirty="0"/>
              <a:t>Preferences</a:t>
            </a:r>
            <a:r>
              <a:rPr lang="el-GR" sz="2000" b="1" dirty="0"/>
              <a:t> )</a:t>
            </a:r>
            <a:r>
              <a:rPr lang="en-US" sz="2000" b="1" dirty="0"/>
              <a:t> </a:t>
            </a:r>
            <a:r>
              <a:rPr lang="el-GR" sz="2000" b="1" dirty="0"/>
              <a:t>του </a:t>
            </a:r>
            <a:r>
              <a:rPr lang="en-US" sz="2000" b="1" dirty="0"/>
              <a:t>Arduino IDE</a:t>
            </a:r>
            <a:r>
              <a:rPr lang="el-GR" sz="2000" b="1" dirty="0"/>
              <a:t>.</a:t>
            </a:r>
            <a:endParaRPr lang="en-US" sz="2000" b="1" dirty="0"/>
          </a:p>
          <a:p>
            <a:pPr marL="457200" indent="-457200">
              <a:buFont typeface="+mj-lt"/>
              <a:buAutoNum type="arabicPeriod"/>
            </a:pPr>
            <a:r>
              <a:rPr lang="el-GR" sz="2000" dirty="0"/>
              <a:t>Άνοιγμα του παραπάνω </a:t>
            </a:r>
            <a:r>
              <a:rPr lang="en-US" sz="2000" dirty="0"/>
              <a:t>path </a:t>
            </a:r>
            <a:r>
              <a:rPr lang="el-GR" sz="2000" dirty="0"/>
              <a:t>και δημιουργία φακέλου </a:t>
            </a:r>
            <a:r>
              <a:rPr lang="en-US" sz="2000" dirty="0"/>
              <a:t>“tools” </a:t>
            </a:r>
            <a:r>
              <a:rPr lang="el-GR" sz="2000" dirty="0"/>
              <a:t>(σε περίπτωση που δεν υπάρχει).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Unzip </a:t>
            </a:r>
            <a:r>
              <a:rPr lang="el-GR" sz="2000" dirty="0"/>
              <a:t>του </a:t>
            </a:r>
            <a:r>
              <a:rPr lang="en-US" sz="2000" dirty="0"/>
              <a:t>zip </a:t>
            </a:r>
            <a:r>
              <a:rPr lang="el-GR" sz="2000" dirty="0"/>
              <a:t>αρχείου που κατεβάσαμε πριν μέσα στον καινούργιο φάκελο. Οπότε η διαδρομή θα πρέπει να είναι η εξής :</a:t>
            </a:r>
          </a:p>
          <a:p>
            <a:pPr marL="0" indent="0">
              <a:buNone/>
            </a:pPr>
            <a:r>
              <a:rPr lang="el-GR" sz="2000" dirty="0"/>
              <a:t>	[</a:t>
            </a:r>
            <a:r>
              <a:rPr lang="en-US" sz="2000" dirty="0"/>
              <a:t>Sketchbook-location</a:t>
            </a:r>
            <a:r>
              <a:rPr lang="el-GR" sz="2000" dirty="0"/>
              <a:t>]</a:t>
            </a:r>
            <a:r>
              <a:rPr lang="en-US" sz="2000" dirty="0"/>
              <a:t>/tools/ESP32FS/tool/esp32fs.jar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l-GR" sz="2000" dirty="0"/>
              <a:t>Επανεκκίνηση του </a:t>
            </a:r>
            <a:r>
              <a:rPr lang="en-US" sz="2000" dirty="0"/>
              <a:t>Arduino IDE.</a:t>
            </a:r>
          </a:p>
          <a:p>
            <a:pPr marL="0" indent="0">
              <a:buNone/>
            </a:pPr>
            <a:r>
              <a:rPr lang="en-US" sz="2000" b="1" i="1" dirty="0"/>
              <a:t>* </a:t>
            </a:r>
            <a:r>
              <a:rPr lang="el-GR" sz="2000" b="1" i="1" dirty="0"/>
              <a:t>(συν</a:t>
            </a:r>
            <a:r>
              <a:rPr lang="en-US" sz="2000" b="1" i="1" dirty="0" err="1"/>
              <a:t>ή</a:t>
            </a:r>
            <a:r>
              <a:rPr lang="el-GR" sz="2000" b="1" i="1" dirty="0" err="1"/>
              <a:t>θως</a:t>
            </a:r>
            <a:r>
              <a:rPr lang="el-GR" sz="2000" b="1" i="1" dirty="0"/>
              <a:t> είναι ο φάκελος </a:t>
            </a:r>
            <a:r>
              <a:rPr lang="en-US" sz="2000" b="1" i="1" dirty="0"/>
              <a:t>Arduino </a:t>
            </a:r>
            <a:r>
              <a:rPr lang="el-GR" sz="2000" b="1" i="1" dirty="0"/>
              <a:t>μέσα στα Έγγραφα/</a:t>
            </a:r>
            <a:r>
              <a:rPr lang="en-US" sz="2000" b="1" i="1" dirty="0"/>
              <a:t>Documents )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04774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43677B4-E566-FBB7-22EC-6B086F459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SPIFFS – </a:t>
            </a:r>
            <a:r>
              <a:rPr lang="el-GR" dirty="0"/>
              <a:t>Έλεγχος εγκατάστασης </a:t>
            </a:r>
            <a:r>
              <a:rPr lang="en-US" dirty="0"/>
              <a:t>plugin</a:t>
            </a:r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6B91E672-22E4-617F-B643-BC65D5AAC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12</a:t>
            </a:fld>
            <a:endParaRPr lang="en-US" noProof="0"/>
          </a:p>
        </p:txBody>
      </p:sp>
      <p:pic>
        <p:nvPicPr>
          <p:cNvPr id="7" name="Θέση περιεχομένου 6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2EB0B297-4E62-54E0-7A4D-EBCC2CBBE89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77939" y="1517715"/>
            <a:ext cx="3515289" cy="4659248"/>
          </a:xfrm>
          <a:noFill/>
        </p:spPr>
      </p:pic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FCA6B20E-6110-89E8-25D9-9630FBBF97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dirty="0"/>
              <a:t>Για να ελέγξουμε αν η εγκατάσταση ήταν επιτυχής, βλέπουμε αν υπάρχει η επιλογή </a:t>
            </a:r>
            <a:r>
              <a:rPr lang="en-US" dirty="0"/>
              <a:t>“</a:t>
            </a:r>
            <a:r>
              <a:rPr lang="en-US" b="1" dirty="0"/>
              <a:t>ESP32 Sketch Data Upload</a:t>
            </a:r>
            <a:r>
              <a:rPr lang="en-US" dirty="0"/>
              <a:t>“</a:t>
            </a:r>
            <a:r>
              <a:rPr lang="el-GR" dirty="0"/>
              <a:t> στην καρτέλα </a:t>
            </a:r>
            <a:r>
              <a:rPr lang="en-US" dirty="0"/>
              <a:t>“Tools” </a:t>
            </a:r>
            <a:r>
              <a:rPr lang="el-GR" dirty="0"/>
              <a:t>του </a:t>
            </a:r>
            <a:r>
              <a:rPr lang="en-US" dirty="0"/>
              <a:t>Arduino IDE.</a:t>
            </a:r>
            <a:r>
              <a:rPr lang="el-GR" dirty="0"/>
              <a:t> Αν δεν υπάρχει, θα πρέπει να επαναλάβουμε τα βήματα που αναφέραμε προηγουμένως.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786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72F31DD-6098-798E-CBE5-8ABD50100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SPIFFS – </a:t>
            </a:r>
            <a:r>
              <a:rPr lang="el-GR" dirty="0"/>
              <a:t>Χρήση του </a:t>
            </a:r>
            <a:r>
              <a:rPr lang="en-US" dirty="0"/>
              <a:t>plugin </a:t>
            </a:r>
            <a:r>
              <a:rPr lang="el-GR" dirty="0"/>
              <a:t>/ </a:t>
            </a:r>
            <a:r>
              <a:rPr lang="en-US" dirty="0"/>
              <a:t>Upload </a:t>
            </a:r>
            <a:r>
              <a:rPr lang="el-GR" dirty="0"/>
              <a:t>αρχείου στην μνήμη</a:t>
            </a:r>
            <a:endParaRPr lang="en-US" dirty="0"/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D36C6871-6AFD-FF78-163F-E9460A360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13</a:t>
            </a:fld>
            <a:endParaRPr lang="en-US" noProof="0"/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E331C5B7-BAC3-28F1-1956-0B98186B7E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sz="1900" dirty="0"/>
              <a:t>Για να κάνουμε </a:t>
            </a:r>
            <a:r>
              <a:rPr lang="en-US" sz="1900" dirty="0"/>
              <a:t>Upload </a:t>
            </a:r>
            <a:r>
              <a:rPr lang="el-GR" sz="1900" dirty="0"/>
              <a:t>ένα αρχείο στο </a:t>
            </a:r>
            <a:r>
              <a:rPr lang="en-US" sz="1900" dirty="0"/>
              <a:t>ESP32</a:t>
            </a:r>
            <a:r>
              <a:rPr lang="el-GR" sz="1900" dirty="0"/>
              <a:t>,</a:t>
            </a:r>
            <a:r>
              <a:rPr lang="en-US" sz="1900" dirty="0"/>
              <a:t> </a:t>
            </a:r>
            <a:r>
              <a:rPr lang="el-GR" sz="1900" dirty="0"/>
              <a:t>θα πρέπει να πάμε στον κώδικα που εργαζόμαστε και να πατήσουμε μια φορά την επιλογή «</a:t>
            </a:r>
            <a:r>
              <a:rPr lang="en-US" sz="1900" dirty="0"/>
              <a:t>ESP32 Sketch Data Upload</a:t>
            </a:r>
            <a:r>
              <a:rPr lang="el-GR" sz="1900" dirty="0"/>
              <a:t>».</a:t>
            </a:r>
          </a:p>
          <a:p>
            <a:pPr marL="0" indent="0">
              <a:buNone/>
            </a:pPr>
            <a:r>
              <a:rPr lang="el-GR" sz="1900" dirty="0"/>
              <a:t>Έχοντας πατήσει, λοιπόν, να δημιουργήσουμε ένα </a:t>
            </a:r>
            <a:r>
              <a:rPr lang="en-US" sz="1900" dirty="0"/>
              <a:t>“Empty Spiffs Image”, </a:t>
            </a:r>
            <a:r>
              <a:rPr lang="el-GR" sz="1900" dirty="0"/>
              <a:t>στον φάκελο του κώδικα μας, θα εμφανιστεί ο φάκελος </a:t>
            </a:r>
            <a:r>
              <a:rPr lang="en-US" sz="1900" dirty="0"/>
              <a:t>“data” </a:t>
            </a:r>
            <a:r>
              <a:rPr lang="el-GR" sz="1900" dirty="0"/>
              <a:t>(</a:t>
            </a:r>
            <a:r>
              <a:rPr lang="el-GR" sz="1900" u="sng" dirty="0"/>
              <a:t>Παρατήρηση</a:t>
            </a:r>
            <a:r>
              <a:rPr lang="el-GR" sz="1900" dirty="0"/>
              <a:t> : Δεν έχει γίνει </a:t>
            </a:r>
            <a:r>
              <a:rPr lang="en-US" sz="1900" dirty="0"/>
              <a:t>upload </a:t>
            </a:r>
            <a:r>
              <a:rPr lang="el-GR" sz="1900" dirty="0"/>
              <a:t>κάποιο αρχείο στο </a:t>
            </a:r>
            <a:r>
              <a:rPr lang="en-US" sz="1900" dirty="0"/>
              <a:t>ESP32 </a:t>
            </a:r>
            <a:r>
              <a:rPr lang="el-GR" sz="1900" dirty="0"/>
              <a:t>μέχρι τώρα). Στην συνέχεια, περνάμε μέσα στον φάκελο </a:t>
            </a:r>
            <a:r>
              <a:rPr lang="en-US" sz="1900" dirty="0"/>
              <a:t>“data”, </a:t>
            </a:r>
            <a:r>
              <a:rPr lang="el-GR" sz="1900" dirty="0"/>
              <a:t>όσα αρχεία θέλουμε να κάνουμε </a:t>
            </a:r>
            <a:r>
              <a:rPr lang="en-US" sz="1900" dirty="0"/>
              <a:t>“upload” </a:t>
            </a:r>
            <a:r>
              <a:rPr lang="el-GR" sz="1900" dirty="0"/>
              <a:t>στην μνήμη και πατάμε πάλι «</a:t>
            </a:r>
            <a:r>
              <a:rPr lang="en-US" sz="1900" dirty="0"/>
              <a:t>ESP32 Sketch Data Upload</a:t>
            </a:r>
            <a:r>
              <a:rPr lang="el-GR" sz="1900" dirty="0"/>
              <a:t>». Όταν πατήσουμε το κουμπί </a:t>
            </a:r>
            <a:r>
              <a:rPr lang="en-US" sz="1900" dirty="0"/>
              <a:t>“BOOT” ,</a:t>
            </a:r>
            <a:r>
              <a:rPr lang="el-GR" sz="1900" dirty="0"/>
              <a:t>τελειώσει η διαδικασία</a:t>
            </a:r>
            <a:r>
              <a:rPr lang="en-US" sz="1900" dirty="0"/>
              <a:t> </a:t>
            </a:r>
            <a:r>
              <a:rPr lang="el-GR" sz="1900" dirty="0"/>
              <a:t>και εμφανιστεί το μήνυμα </a:t>
            </a:r>
            <a:r>
              <a:rPr lang="en-US" sz="1900" dirty="0"/>
              <a:t>“</a:t>
            </a:r>
            <a:r>
              <a:rPr lang="en-US" sz="1900" b="1" dirty="0"/>
              <a:t>SPIFFS Image Uploaded</a:t>
            </a:r>
            <a:r>
              <a:rPr lang="en-US" sz="1900" dirty="0"/>
              <a:t>“</a:t>
            </a:r>
            <a:r>
              <a:rPr lang="el-GR" sz="1900" dirty="0"/>
              <a:t>,</a:t>
            </a:r>
            <a:r>
              <a:rPr lang="en-US" sz="1900" dirty="0"/>
              <a:t> </a:t>
            </a:r>
            <a:r>
              <a:rPr lang="el-GR" sz="1900" dirty="0"/>
              <a:t>θα έχουμε ανεβάσει επιτυχώς το αρχείο στο </a:t>
            </a:r>
            <a:r>
              <a:rPr lang="en-US" sz="1900" dirty="0"/>
              <a:t>ESP32.</a:t>
            </a:r>
            <a:r>
              <a:rPr lang="el-GR" sz="1900" dirty="0"/>
              <a:t> Αυτός είναι </a:t>
            </a:r>
            <a:r>
              <a:rPr lang="en-US" sz="1900" dirty="0"/>
              <a:t>o </a:t>
            </a:r>
            <a:r>
              <a:rPr lang="el-GR" sz="1900" dirty="0"/>
              <a:t>τρόπος </a:t>
            </a:r>
            <a:r>
              <a:rPr lang="en-US" sz="1900" dirty="0"/>
              <a:t>Upload </a:t>
            </a:r>
            <a:r>
              <a:rPr lang="el-GR" sz="1900" dirty="0"/>
              <a:t>μέσω καλωδίου. </a:t>
            </a:r>
            <a:endParaRPr lang="el-GR" sz="1900" b="1" dirty="0"/>
          </a:p>
        </p:txBody>
      </p:sp>
      <p:pic>
        <p:nvPicPr>
          <p:cNvPr id="9" name="Θέση περιεχομένου 8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A7CB376B-31F9-5250-3046-1A3936699BE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73825" y="1517715"/>
            <a:ext cx="5184775" cy="2042375"/>
          </a:xfrm>
          <a:noFill/>
        </p:spPr>
      </p:pic>
      <p:pic>
        <p:nvPicPr>
          <p:cNvPr id="11" name="Εικόνα 10" descr="Εικόνα που περιέχει τοποθεσία web&#10;&#10;Περιγραφή που δημιουργήθηκε αυτόματα">
            <a:extLst>
              <a:ext uri="{FF2B5EF4-FFF2-40B4-BE49-F238E27FC236}">
                <a16:creationId xmlns:a16="http://schemas.microsoft.com/office/drawing/2014/main" id="{9AACEEDF-2053-D3EC-257F-6E9B4A07F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825" y="3916395"/>
            <a:ext cx="5184437" cy="204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6661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5813117-7FDA-1A18-9284-D2C0CDB5C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SPIFFS</a:t>
            </a:r>
            <a:r>
              <a:rPr lang="el-GR" dirty="0"/>
              <a:t> – Εντολές για άνοιγμα αρχείων στην μνήμη.</a:t>
            </a:r>
            <a:endParaRPr lang="en-US" dirty="0"/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214948E8-ED94-B67E-873F-B62E621A9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14</a:t>
            </a:fld>
            <a:endParaRPr lang="en-US" noProof="0" dirty="0"/>
          </a:p>
        </p:txBody>
      </p:sp>
      <p:pic>
        <p:nvPicPr>
          <p:cNvPr id="10" name="Θέση περιεχομένου 9">
            <a:extLst>
              <a:ext uri="{FF2B5EF4-FFF2-40B4-BE49-F238E27FC236}">
                <a16:creationId xmlns:a16="http://schemas.microsoft.com/office/drawing/2014/main" id="{DC57870C-CBB9-9F65-EA6A-8667A877FF6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33402" y="2273958"/>
            <a:ext cx="5184436" cy="3714727"/>
          </a:xfrm>
        </p:spPr>
      </p:pic>
      <p:sp>
        <p:nvSpPr>
          <p:cNvPr id="5" name="Θέση περιεχομένου 4">
            <a:extLst>
              <a:ext uri="{FF2B5EF4-FFF2-40B4-BE49-F238E27FC236}">
                <a16:creationId xmlns:a16="http://schemas.microsoft.com/office/drawing/2014/main" id="{B92A1520-2F5C-6898-4AEF-6F50934A90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2533473"/>
            <a:ext cx="5184437" cy="3643489"/>
          </a:xfrm>
        </p:spPr>
        <p:txBody>
          <a:bodyPr/>
          <a:lstStyle/>
          <a:p>
            <a:pPr marL="0" indent="0">
              <a:buNone/>
            </a:pPr>
            <a:r>
              <a:rPr lang="el-GR" dirty="0"/>
              <a:t>Ο διπλανός κώδικας «καλεί» ένα αρχείο από την μνήμη του υπολογιστή, το αποθηκεύει σαν </a:t>
            </a:r>
            <a:r>
              <a:rPr lang="en-US" dirty="0"/>
              <a:t>“file” </a:t>
            </a:r>
            <a:r>
              <a:rPr lang="el-GR" dirty="0"/>
              <a:t>σε έναν καταχωρητή του είδους </a:t>
            </a:r>
            <a:r>
              <a:rPr lang="en-US" dirty="0"/>
              <a:t>File</a:t>
            </a:r>
            <a:r>
              <a:rPr lang="el-GR" dirty="0"/>
              <a:t> και</a:t>
            </a:r>
            <a:r>
              <a:rPr lang="en-US" dirty="0"/>
              <a:t> </a:t>
            </a:r>
            <a:r>
              <a:rPr lang="el-GR" dirty="0"/>
              <a:t>στην συνέχεια εκτυπώνει τα περιεχόμενα του στο </a:t>
            </a:r>
            <a:r>
              <a:rPr lang="en-US" dirty="0"/>
              <a:t>Serial Monitor. </a:t>
            </a:r>
            <a:r>
              <a:rPr lang="el-GR" dirty="0"/>
              <a:t>Οι συναρτήσεις </a:t>
            </a:r>
            <a:r>
              <a:rPr lang="en-US" dirty="0"/>
              <a:t>“</a:t>
            </a:r>
            <a:r>
              <a:rPr lang="en-US" dirty="0" err="1"/>
              <a:t>SPIFFS.begin</a:t>
            </a:r>
            <a:r>
              <a:rPr lang="en-US" dirty="0"/>
              <a:t>()” </a:t>
            </a:r>
            <a:r>
              <a:rPr lang="el-GR" dirty="0"/>
              <a:t>και </a:t>
            </a:r>
            <a:r>
              <a:rPr lang="en-US" dirty="0"/>
              <a:t>“</a:t>
            </a:r>
            <a:r>
              <a:rPr lang="en-US" dirty="0" err="1"/>
              <a:t>SPIFFS.open</a:t>
            </a:r>
            <a:r>
              <a:rPr lang="en-US" dirty="0"/>
              <a:t>()” </a:t>
            </a:r>
            <a:r>
              <a:rPr lang="el-GR" dirty="0"/>
              <a:t>επιστρέφουν μια </a:t>
            </a:r>
            <a:r>
              <a:rPr lang="en-US" dirty="0"/>
              <a:t>bool </a:t>
            </a:r>
            <a:r>
              <a:rPr lang="el-GR" dirty="0"/>
              <a:t>τιμή, ανάλογα με το άμα λειτούργησαν ή όχι.  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64B9C5-C5E9-A4D7-E16A-9A5F51F6D380}"/>
              </a:ext>
            </a:extLst>
          </p:cNvPr>
          <p:cNvSpPr txBox="1"/>
          <p:nvPr/>
        </p:nvSpPr>
        <p:spPr>
          <a:xfrm>
            <a:off x="443365" y="1350628"/>
            <a:ext cx="11214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800" i="1" u="sng" dirty="0">
                <a:solidFill>
                  <a:schemeClr val="bg1"/>
                </a:solidFill>
              </a:rPr>
              <a:t>Για να χρησιμοποιήσουμε τ</a:t>
            </a:r>
            <a:r>
              <a:rPr lang="el-GR" i="1" u="sng" dirty="0">
                <a:solidFill>
                  <a:schemeClr val="bg1"/>
                </a:solidFill>
              </a:rPr>
              <a:t>ις παρακάτω εντολές</a:t>
            </a:r>
            <a:r>
              <a:rPr lang="el-GR" sz="1800" i="1" u="sng" dirty="0">
                <a:solidFill>
                  <a:schemeClr val="bg1"/>
                </a:solidFill>
              </a:rPr>
              <a:t> θα πρέπει πρώτα να κάνουμε </a:t>
            </a:r>
            <a:r>
              <a:rPr lang="en-US" sz="1800" i="1" u="sng" dirty="0">
                <a:solidFill>
                  <a:schemeClr val="bg1"/>
                </a:solidFill>
              </a:rPr>
              <a:t>Include </a:t>
            </a:r>
            <a:r>
              <a:rPr lang="el-GR" sz="1800" i="1" u="sng" dirty="0">
                <a:solidFill>
                  <a:schemeClr val="bg1"/>
                </a:solidFill>
              </a:rPr>
              <a:t>μία βιβλιοθήκη.</a:t>
            </a:r>
          </a:p>
          <a:p>
            <a:r>
              <a:rPr lang="en-US" sz="1800" i="1" dirty="0">
                <a:solidFill>
                  <a:schemeClr val="bg1"/>
                </a:solidFill>
              </a:rPr>
              <a:t>#include &lt;</a:t>
            </a:r>
            <a:r>
              <a:rPr lang="en-US" i="1" dirty="0" err="1">
                <a:solidFill>
                  <a:schemeClr val="bg1"/>
                </a:solidFill>
              </a:rPr>
              <a:t>SPIFFS</a:t>
            </a:r>
            <a:r>
              <a:rPr lang="en-US" sz="1800" i="1" dirty="0" err="1">
                <a:solidFill>
                  <a:schemeClr val="bg1"/>
                </a:solidFill>
              </a:rPr>
              <a:t>.h</a:t>
            </a:r>
            <a:r>
              <a:rPr lang="en-US" sz="1800" i="1" dirty="0">
                <a:solidFill>
                  <a:schemeClr val="bg1"/>
                </a:solidFill>
              </a:rPr>
              <a:t>&gt; </a:t>
            </a:r>
            <a:r>
              <a:rPr lang="el-GR" sz="1800" i="1" dirty="0">
                <a:solidFill>
                  <a:schemeClr val="bg1"/>
                </a:solidFill>
              </a:rPr>
              <a:t>		//Εισαγωγή βιβλιοθήκης.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264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4CDC90F-54B4-5646-DD59-C9004C4F6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SPIFFS – </a:t>
            </a:r>
            <a:r>
              <a:rPr lang="el-GR" dirty="0"/>
              <a:t>Διαγραφή αρχείων</a:t>
            </a:r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954859D-E61B-51BA-8A83-817053D6F49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9402006" cy="14630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l-GR" sz="1800" dirty="0"/>
              <a:t>Όπως και με το </a:t>
            </a:r>
            <a:r>
              <a:rPr lang="en-US" sz="1800" dirty="0"/>
              <a:t>Preferences</a:t>
            </a:r>
            <a:r>
              <a:rPr lang="el-GR" sz="1800" dirty="0"/>
              <a:t>, έτσι και με το </a:t>
            </a:r>
            <a:r>
              <a:rPr lang="en-US" sz="1800" dirty="0"/>
              <a:t>SPIFFS</a:t>
            </a:r>
            <a:r>
              <a:rPr lang="el-GR" sz="1800" dirty="0"/>
              <a:t>, άμα αποθηκεύουμε συνέχεια αρχεία μόνιμα</a:t>
            </a:r>
            <a:r>
              <a:rPr lang="en-US" sz="1800" dirty="0"/>
              <a:t> </a:t>
            </a:r>
            <a:r>
              <a:rPr lang="el-GR" sz="1800" dirty="0"/>
              <a:t>στην μνήμη, κάποια στιγμή η μνήμη θα γεμίσει. Σε αντίθεση όμως με το </a:t>
            </a:r>
            <a:r>
              <a:rPr lang="en-US" sz="1800" dirty="0"/>
              <a:t>Preferences</a:t>
            </a:r>
            <a:r>
              <a:rPr lang="el-GR" sz="1800" dirty="0"/>
              <a:t>, η βιβλιοθήκη </a:t>
            </a:r>
            <a:r>
              <a:rPr lang="en-US" sz="1800" dirty="0"/>
              <a:t>SPIFFS </a:t>
            </a:r>
            <a:r>
              <a:rPr lang="el-GR" sz="1800" dirty="0"/>
              <a:t>έχει την λύση στο πρόβλημα μας. Η εντολή που καθαρίζει την μνήμη από τα αρχεία είναι</a:t>
            </a:r>
            <a:r>
              <a:rPr lang="en-US" sz="1800" dirty="0"/>
              <a:t> </a:t>
            </a:r>
            <a:r>
              <a:rPr lang="el-GR" sz="1800" dirty="0"/>
              <a:t>η </a:t>
            </a:r>
            <a:r>
              <a:rPr lang="en-US" sz="1800" dirty="0"/>
              <a:t>“</a:t>
            </a:r>
            <a:r>
              <a:rPr lang="en-US" sz="1800" dirty="0" err="1"/>
              <a:t>SPIFFS.format</a:t>
            </a:r>
            <a:r>
              <a:rPr lang="en-US" sz="1800" dirty="0"/>
              <a:t>();”</a:t>
            </a:r>
            <a:r>
              <a:rPr lang="el-GR" sz="1800" dirty="0"/>
              <a:t>. Η εντολή αυτή, όπως και οι προηγούμενες που αναφέρθηκαν, επιστρέφει μια </a:t>
            </a:r>
            <a:r>
              <a:rPr lang="en-US" sz="1800" dirty="0"/>
              <a:t>bool </a:t>
            </a:r>
            <a:r>
              <a:rPr lang="el-GR" sz="1800" dirty="0"/>
              <a:t>τιμή, ανάλογα με το αν η εντολή λειτούργησε ή όχι. </a:t>
            </a:r>
            <a:endParaRPr lang="en-US" sz="1800" dirty="0"/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2CC0DAF6-7D0F-A69A-B7D1-40D401908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15</a:t>
            </a:fld>
            <a:endParaRPr lang="en-US" noProof="0"/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5766D3E0-F8CE-08F8-A12F-FC095A07B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955" y="1472958"/>
            <a:ext cx="7104089" cy="22898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9077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ιμένου 1">
            <a:extLst>
              <a:ext uri="{FF2B5EF4-FFF2-40B4-BE49-F238E27FC236}">
                <a16:creationId xmlns:a16="http://schemas.microsoft.com/office/drawing/2014/main" id="{21EF6C41-C67A-4334-00F9-9A8E17EA80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513406"/>
          </a:xfrm>
        </p:spPr>
        <p:txBody>
          <a:bodyPr>
            <a:normAutofit fontScale="70000" lnSpcReduction="20000"/>
          </a:bodyPr>
          <a:lstStyle/>
          <a:p>
            <a:r>
              <a:rPr lang="el-GR" dirty="0"/>
              <a:t>Χρήσιμο </a:t>
            </a:r>
            <a:r>
              <a:rPr lang="en-US" dirty="0"/>
              <a:t>link:</a:t>
            </a:r>
          </a:p>
          <a:p>
            <a:r>
              <a:rPr lang="en-US" dirty="0"/>
              <a:t>https://randomnerdtutorials.com/esp32-ota-over-the-air-arduino/</a:t>
            </a:r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2A96DBAD-09C3-E826-7FB8-D4EF17221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16</a:t>
            </a:fld>
            <a:endParaRPr lang="en-US" noProof="0" dirty="0"/>
          </a:p>
        </p:txBody>
      </p:sp>
      <p:sp>
        <p:nvSpPr>
          <p:cNvPr id="4" name="Τίτλος 3">
            <a:extLst>
              <a:ext uri="{FF2B5EF4-FFF2-40B4-BE49-F238E27FC236}">
                <a16:creationId xmlns:a16="http://schemas.microsoft.com/office/drawing/2014/main" id="{060CF0C9-B9FD-FFDD-B9C8-73D2A0B33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OTA</a:t>
            </a:r>
          </a:p>
        </p:txBody>
      </p:sp>
    </p:spTree>
    <p:extLst>
      <p:ext uri="{BB962C8B-B14F-4D97-AF65-F5344CB8AC3E}">
        <p14:creationId xmlns:p14="http://schemas.microsoft.com/office/powerpoint/2010/main" val="2100379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75E39E6-5A97-709E-D41B-9671B360C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OTA – </a:t>
            </a:r>
            <a:r>
              <a:rPr lang="el-GR" dirty="0"/>
              <a:t>Εισαγωγή</a:t>
            </a:r>
            <a:endParaRPr lang="en-US" dirty="0"/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B534488D-2685-AF1E-6E97-EA35C122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17</a:t>
            </a:fld>
            <a:endParaRPr lang="en-US" noProof="0"/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763A17B4-F4EA-7095-0FEF-2F5D057ADB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OTA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l-GR" dirty="0"/>
              <a:t>ή αλλιώς </a:t>
            </a:r>
            <a:r>
              <a:rPr lang="en-US" dirty="0"/>
              <a:t>Over-The-Air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l-GR" dirty="0"/>
              <a:t>είναι</a:t>
            </a:r>
            <a:r>
              <a:rPr lang="en-US" dirty="0"/>
              <a:t> </a:t>
            </a:r>
            <a:r>
              <a:rPr lang="el-GR" dirty="0"/>
              <a:t>η διαδικασία αλλαγής λογισμικού</a:t>
            </a:r>
            <a:r>
              <a:rPr lang="en-US" dirty="0"/>
              <a:t> (Firmware)</a:t>
            </a:r>
            <a:r>
              <a:rPr lang="el-GR" dirty="0"/>
              <a:t> ή εισαγωγή αρχείων</a:t>
            </a:r>
            <a:r>
              <a:rPr lang="en-US" dirty="0"/>
              <a:t> (Filesystem)</a:t>
            </a:r>
            <a:r>
              <a:rPr lang="el-GR" dirty="0"/>
              <a:t>, μέσω </a:t>
            </a:r>
            <a:r>
              <a:rPr lang="en-US" dirty="0"/>
              <a:t>Wi-Fi</a:t>
            </a:r>
            <a:r>
              <a:rPr lang="el-GR" dirty="0"/>
              <a:t> στην μνήμη του </a:t>
            </a:r>
            <a:r>
              <a:rPr lang="en-US" dirty="0"/>
              <a:t>ESP32. </a:t>
            </a:r>
            <a:r>
              <a:rPr lang="el-GR" dirty="0"/>
              <a:t>Προφανώς υπάρχουν πάρα πολλές βιβλιοθήκες που χρησιμοποιούν </a:t>
            </a:r>
            <a:r>
              <a:rPr lang="en-US" dirty="0"/>
              <a:t>OTA</a:t>
            </a:r>
            <a:r>
              <a:rPr lang="el-GR" dirty="0"/>
              <a:t>, άλλα σε αυτήν την παρουσίαση θα μιλήσουμε για το </a:t>
            </a:r>
            <a:r>
              <a:rPr lang="en-US" dirty="0" err="1"/>
              <a:t>ElegantOTA</a:t>
            </a:r>
            <a:r>
              <a:rPr lang="en-US" dirty="0"/>
              <a:t>. </a:t>
            </a:r>
            <a:r>
              <a:rPr lang="el-GR" dirty="0"/>
              <a:t>Το </a:t>
            </a:r>
            <a:r>
              <a:rPr lang="en-US" dirty="0" err="1"/>
              <a:t>ElegantOTA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l-GR" dirty="0"/>
              <a:t>σε σχέση με όλα τα υπόλοιπα, είναι πιο αποδοτικό, έχει όμορφο σχεδιασμό και είναι συμβατό με μεγάλη γκάμα βιβλιοθηκών. </a:t>
            </a:r>
            <a:endParaRPr lang="en-US" dirty="0"/>
          </a:p>
        </p:txBody>
      </p:sp>
      <p:pic>
        <p:nvPicPr>
          <p:cNvPr id="7" name="Θέση περιεχομένου 6" descr="Εικόνα που περιέχει κείμενο, στιγμιότυπο οθόνης, ηλεκτρονικές συσκευές&#10;&#10;Περιγραφή που δημιουργήθηκε αυτόματα">
            <a:extLst>
              <a:ext uri="{FF2B5EF4-FFF2-40B4-BE49-F238E27FC236}">
                <a16:creationId xmlns:a16="http://schemas.microsoft.com/office/drawing/2014/main" id="{68183485-DFFD-49DC-8E93-993797014A9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1" y="1912775"/>
            <a:ext cx="5652634" cy="3741575"/>
          </a:xfrm>
          <a:noFill/>
        </p:spPr>
      </p:pic>
    </p:spTree>
    <p:extLst>
      <p:ext uri="{BB962C8B-B14F-4D97-AF65-F5344CB8AC3E}">
        <p14:creationId xmlns:p14="http://schemas.microsoft.com/office/powerpoint/2010/main" val="188952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2B7FBB9-6F84-B470-65FC-89F77074E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OTA </a:t>
            </a:r>
            <a:r>
              <a:rPr lang="el-GR" dirty="0"/>
              <a:t>– Προετοιμασία </a:t>
            </a:r>
            <a:endParaRPr lang="en-US" dirty="0"/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1DAB5672-9313-5EC5-E835-74FAF042C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18</a:t>
            </a:fld>
            <a:endParaRPr lang="en-US" noProof="0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619DF28A-91DE-CBAB-DC04-29B587A0E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dirty="0"/>
              <a:t>Για την χρήση του </a:t>
            </a:r>
            <a:r>
              <a:rPr lang="en-US" dirty="0" err="1"/>
              <a:t>ElegantOTA</a:t>
            </a:r>
            <a:r>
              <a:rPr lang="el-GR" dirty="0"/>
              <a:t>, πρέπει πρώτα να εγκαταστήσουμε κάποιες βιβλιοθήκες στο </a:t>
            </a:r>
            <a:r>
              <a:rPr lang="en-US" dirty="0"/>
              <a:t>Arduino IDE. </a:t>
            </a:r>
            <a:r>
              <a:rPr lang="el-GR" dirty="0"/>
              <a:t>Για να εγκαταστήσουμε τις βιβλιοθήκες, πρέπει πρώτα να πάμε </a:t>
            </a:r>
            <a:r>
              <a:rPr lang="en-US" dirty="0"/>
              <a:t>Sketch &gt; Include Library &gt; Manage Library</a:t>
            </a:r>
            <a:r>
              <a:rPr lang="el-GR" dirty="0"/>
              <a:t> και να εγκαταστήσουμε τις βιβλιοθήκες </a:t>
            </a:r>
            <a:r>
              <a:rPr lang="en-US" dirty="0"/>
              <a:t>“</a:t>
            </a:r>
            <a:r>
              <a:rPr lang="en-US" dirty="0" err="1"/>
              <a:t>ElegantOTA</a:t>
            </a:r>
            <a:r>
              <a:rPr lang="en-US" dirty="0"/>
              <a:t>”, “ESP Async </a:t>
            </a:r>
            <a:r>
              <a:rPr lang="en-US" dirty="0" err="1"/>
              <a:t>WebServer</a:t>
            </a:r>
            <a:r>
              <a:rPr lang="en-US" dirty="0"/>
              <a:t>” </a:t>
            </a:r>
            <a:r>
              <a:rPr lang="el-GR" dirty="0"/>
              <a:t>και </a:t>
            </a:r>
            <a:r>
              <a:rPr lang="en-US" dirty="0"/>
              <a:t>“Async TCP” (</a:t>
            </a:r>
            <a:r>
              <a:rPr lang="el-GR" dirty="0"/>
              <a:t>οι δύο τελευταίες προτείνεται να εγκατασταθούν μαζί). Αφού κάναμε τις εγκαταστάσεις αυτές, μπορούμε να δουλέψουμε με τους κώδικες ΟΤΑ.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6081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D1A4B-9798-8578-76A8-FDD85DC07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065B8BB-C90A-8ADE-2393-D8C037871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OTA </a:t>
            </a:r>
            <a:r>
              <a:rPr lang="el-GR" dirty="0"/>
              <a:t>– Προετοιμασία </a:t>
            </a:r>
            <a:endParaRPr lang="en-US" dirty="0"/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18E2B942-2273-F20B-7DB2-6452190C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19</a:t>
            </a:fld>
            <a:endParaRPr lang="en-US" noProof="0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844086E5-FF74-476F-CD46-5EB7E7DEF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dirty="0"/>
              <a:t>Για να λειτουργήσει το </a:t>
            </a:r>
            <a:r>
              <a:rPr lang="en-US" dirty="0" err="1"/>
              <a:t>ElegantOTA</a:t>
            </a:r>
            <a:r>
              <a:rPr lang="en-US" dirty="0"/>
              <a:t> </a:t>
            </a:r>
            <a:r>
              <a:rPr lang="el-GR" dirty="0"/>
              <a:t>με τον </a:t>
            </a:r>
            <a:r>
              <a:rPr lang="en-US" dirty="0"/>
              <a:t>ESP Async </a:t>
            </a:r>
            <a:r>
              <a:rPr lang="en-US" dirty="0" err="1"/>
              <a:t>WebServer</a:t>
            </a:r>
            <a:r>
              <a:rPr lang="en-US" dirty="0"/>
              <a:t>,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l-GR" dirty="0" err="1"/>
              <a:t>χρει</a:t>
            </a:r>
            <a:r>
              <a:rPr lang="en-US" dirty="0" err="1"/>
              <a:t>ά</a:t>
            </a:r>
            <a:r>
              <a:rPr lang="el-GR" dirty="0" err="1"/>
              <a:t>ζεται</a:t>
            </a:r>
            <a:r>
              <a:rPr lang="el-GR" dirty="0"/>
              <a:t> να τροποποιήσετε το εξής αρχείο:</a:t>
            </a:r>
          </a:p>
          <a:p>
            <a:pPr marL="0" indent="0">
              <a:buNone/>
            </a:pPr>
            <a:r>
              <a:rPr lang="el-GR" dirty="0"/>
              <a:t>	[</a:t>
            </a:r>
            <a:r>
              <a:rPr lang="en-US" dirty="0"/>
              <a:t>Sketchbook-location</a:t>
            </a:r>
            <a:r>
              <a:rPr lang="el-GR" dirty="0"/>
              <a:t>]</a:t>
            </a:r>
            <a:r>
              <a:rPr lang="en-US" dirty="0"/>
              <a:t>/libraries/</a:t>
            </a:r>
            <a:r>
              <a:rPr lang="en-US" dirty="0" err="1"/>
              <a:t>ElegantOTA</a:t>
            </a:r>
            <a:r>
              <a:rPr lang="en-US" dirty="0"/>
              <a:t>/</a:t>
            </a:r>
            <a:r>
              <a:rPr lang="en-US" dirty="0" err="1"/>
              <a:t>ElegantOTA.h</a:t>
            </a:r>
            <a:endParaRPr lang="en-US" dirty="0"/>
          </a:p>
          <a:p>
            <a:pPr marL="0" indent="0">
              <a:buNone/>
            </a:pPr>
            <a:r>
              <a:rPr lang="el-GR" dirty="0"/>
              <a:t>Βρε</a:t>
            </a:r>
            <a:r>
              <a:rPr lang="en-US" dirty="0" err="1"/>
              <a:t>ί</a:t>
            </a:r>
            <a:r>
              <a:rPr lang="el-GR" dirty="0"/>
              <a:t>τε την εξής γραμμή στο αρχείο:</a:t>
            </a: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  <a:highlight>
                  <a:srgbClr val="FFFF00"/>
                </a:highlight>
              </a:rPr>
              <a:t>#define ELEGANTOTA_USE_ASYNC_WEBSERVER </a:t>
            </a:r>
            <a:r>
              <a:rPr lang="el-GR" dirty="0">
                <a:solidFill>
                  <a:schemeClr val="tx1"/>
                </a:solidFill>
                <a:highlight>
                  <a:srgbClr val="FFFF00"/>
                </a:highlight>
              </a:rPr>
              <a:t>0</a:t>
            </a:r>
          </a:p>
          <a:p>
            <a:pPr marL="0" indent="0">
              <a:buNone/>
            </a:pPr>
            <a:r>
              <a:rPr lang="el-GR" dirty="0"/>
              <a:t>Και αλλάξτε την τιμή σε 1:</a:t>
            </a:r>
          </a:p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  <a:highlight>
                  <a:srgbClr val="00FFFF"/>
                </a:highlight>
              </a:rPr>
              <a:t>#define ELEGANTOTA_USE_ASYNC_WEBSERVER 1</a:t>
            </a:r>
            <a:endParaRPr lang="el-GR" dirty="0">
              <a:solidFill>
                <a:schemeClr val="tx1"/>
              </a:solidFill>
              <a:highlight>
                <a:srgbClr val="00FFFF"/>
              </a:highlight>
            </a:endParaRPr>
          </a:p>
          <a:p>
            <a:pPr marL="0" indent="0">
              <a:buNone/>
            </a:pPr>
            <a:endParaRPr lang="el-GR" sz="1600" dirty="0"/>
          </a:p>
          <a:p>
            <a:pPr marL="0" indent="0">
              <a:buNone/>
            </a:pPr>
            <a:r>
              <a:rPr lang="el-GR" sz="1600" i="1" dirty="0"/>
              <a:t>Για περισσότερες πληροφορίες </a:t>
            </a:r>
            <a:r>
              <a:rPr lang="en-GB" sz="1600" i="1" dirty="0"/>
              <a:t>https://</a:t>
            </a:r>
            <a:r>
              <a:rPr lang="en-GB" sz="1600" i="1" dirty="0" err="1"/>
              <a:t>docs.elegantota.pro</a:t>
            </a:r>
            <a:r>
              <a:rPr lang="en-GB" sz="1600" i="1" dirty="0"/>
              <a:t>/getting-started/async-mode</a:t>
            </a:r>
            <a:endParaRPr lang="el-GR" sz="1600" i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395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DDDBB-29AA-C925-1D43-4B64E3AE4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B1D135E-6535-AC94-BBC7-BEF554243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Arduino IDE - </a:t>
            </a:r>
            <a:r>
              <a:rPr lang="el-GR" dirty="0" err="1"/>
              <a:t>Συμβατ</a:t>
            </a:r>
            <a:r>
              <a:rPr lang="en-US" dirty="0" err="1"/>
              <a:t>ό</a:t>
            </a:r>
            <a:r>
              <a:rPr lang="el-GR" dirty="0" err="1"/>
              <a:t>τητα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89F3409-68A7-2515-9877-50E027B9E6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146241"/>
          </a:xfrm>
        </p:spPr>
        <p:txBody>
          <a:bodyPr/>
          <a:lstStyle/>
          <a:p>
            <a:pPr marL="0" indent="0">
              <a:buNone/>
            </a:pPr>
            <a:r>
              <a:rPr lang="el-GR" sz="2000" b="1" dirty="0">
                <a:highlight>
                  <a:srgbClr val="FF0000"/>
                </a:highlight>
              </a:rPr>
              <a:t>Προσοχή!</a:t>
            </a:r>
            <a:r>
              <a:rPr lang="en-US" sz="2000" b="1" dirty="0">
                <a:highlight>
                  <a:srgbClr val="FF0000"/>
                </a:highlight>
              </a:rPr>
              <a:t> </a:t>
            </a:r>
            <a:r>
              <a:rPr lang="el-GR" sz="2000" b="1" dirty="0">
                <a:highlight>
                  <a:srgbClr val="FF0000"/>
                </a:highlight>
              </a:rPr>
              <a:t>Οι βιβλιοθήκες που </a:t>
            </a:r>
            <a:endParaRPr lang="en-US" sz="2000" b="1" dirty="0">
              <a:highlight>
                <a:srgbClr val="FF0000"/>
              </a:highlight>
            </a:endParaRPr>
          </a:p>
          <a:p>
            <a:pPr marL="0" indent="0">
              <a:buNone/>
            </a:pPr>
            <a:r>
              <a:rPr lang="el-GR" sz="2000" b="1" dirty="0">
                <a:highlight>
                  <a:srgbClr val="FF0000"/>
                </a:highlight>
              </a:rPr>
              <a:t>χρησιμοποιούνται στη </a:t>
            </a:r>
            <a:endParaRPr lang="en-US" sz="2000" b="1" dirty="0">
              <a:highlight>
                <a:srgbClr val="FF0000"/>
              </a:highlight>
            </a:endParaRPr>
          </a:p>
          <a:p>
            <a:pPr marL="0" indent="0">
              <a:buNone/>
            </a:pPr>
            <a:r>
              <a:rPr lang="el-GR" sz="2000" b="1" dirty="0">
                <a:highlight>
                  <a:srgbClr val="FF0000"/>
                </a:highlight>
              </a:rPr>
              <a:t>παρούσα παρουσίαση </a:t>
            </a:r>
            <a:endParaRPr lang="en-US" sz="2000" b="1" dirty="0">
              <a:highlight>
                <a:srgbClr val="FF0000"/>
              </a:highlight>
            </a:endParaRPr>
          </a:p>
          <a:p>
            <a:pPr marL="0" indent="0">
              <a:buNone/>
            </a:pPr>
            <a:r>
              <a:rPr lang="el-GR" sz="2000" b="1" dirty="0">
                <a:highlight>
                  <a:srgbClr val="FF0000"/>
                </a:highlight>
              </a:rPr>
              <a:t>λειτουργούν αποκλειστικά με το </a:t>
            </a:r>
            <a:endParaRPr lang="en-US" sz="2000" b="1" dirty="0">
              <a:highlight>
                <a:srgbClr val="FF0000"/>
              </a:highlight>
            </a:endParaRPr>
          </a:p>
          <a:p>
            <a:pPr marL="0" indent="0">
              <a:buNone/>
            </a:pPr>
            <a:r>
              <a:rPr lang="en-US" sz="2000" b="1" dirty="0">
                <a:highlight>
                  <a:srgbClr val="FF0000"/>
                </a:highlight>
              </a:rPr>
              <a:t>Arduino IDE v.1.X.X (Legacy)</a:t>
            </a:r>
          </a:p>
          <a:p>
            <a:pPr marL="0" indent="0">
              <a:buNone/>
            </a:pPr>
            <a:endParaRPr lang="en-US" sz="2000" b="1" dirty="0">
              <a:highlight>
                <a:srgbClr val="FF0000"/>
              </a:highlight>
            </a:endParaRPr>
          </a:p>
          <a:p>
            <a:pPr marL="0" indent="0">
              <a:buNone/>
            </a:pPr>
            <a:r>
              <a:rPr lang="el-GR" sz="2000" b="1" dirty="0" err="1"/>
              <a:t>Βεβαιωθε</a:t>
            </a:r>
            <a:r>
              <a:rPr lang="en-US" sz="2000" b="1" dirty="0" err="1"/>
              <a:t>ί</a:t>
            </a:r>
            <a:r>
              <a:rPr lang="el-GR" sz="2000" b="1" dirty="0"/>
              <a:t>τε ότι έχετε </a:t>
            </a:r>
            <a:endParaRPr lang="en-US" sz="2000" b="1" dirty="0"/>
          </a:p>
          <a:p>
            <a:pPr marL="0" indent="0">
              <a:buNone/>
            </a:pPr>
            <a:r>
              <a:rPr lang="el-GR" sz="2000" b="1" dirty="0"/>
              <a:t>εγκαταστήσει </a:t>
            </a:r>
            <a:endParaRPr lang="en-US" sz="2000" b="1" dirty="0"/>
          </a:p>
          <a:p>
            <a:pPr marL="0" indent="0">
              <a:buNone/>
            </a:pPr>
            <a:r>
              <a:rPr lang="el-GR" sz="2000" b="1" dirty="0"/>
              <a:t>την συγκεκριμένη έκδοση </a:t>
            </a:r>
            <a:endParaRPr lang="en-US" sz="2000" b="1" dirty="0"/>
          </a:p>
          <a:p>
            <a:pPr marL="0" indent="0">
              <a:buNone/>
            </a:pPr>
            <a:r>
              <a:rPr lang="el-GR" sz="2000" b="1" dirty="0"/>
              <a:t>από το </a:t>
            </a:r>
            <a:r>
              <a:rPr lang="en-US" sz="2000" b="1" dirty="0"/>
              <a:t>site </a:t>
            </a:r>
            <a:r>
              <a:rPr lang="el-GR" sz="2000" b="1" dirty="0"/>
              <a:t>της </a:t>
            </a:r>
            <a:r>
              <a:rPr lang="en-US" sz="2000" b="1" dirty="0"/>
              <a:t>Arduino</a:t>
            </a:r>
            <a:endParaRPr lang="el-GR" sz="2000" b="1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60310B-6BCA-A493-A54F-11257F111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5" name="Picture 4" descr="A screenshot of a computer software&#10;&#10;AI-generated content may be incorrect.">
            <a:extLst>
              <a:ext uri="{FF2B5EF4-FFF2-40B4-BE49-F238E27FC236}">
                <a16:creationId xmlns:a16="http://schemas.microsoft.com/office/drawing/2014/main" id="{84F113C6-55EF-D081-B5C8-7A707D224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0083" y="1895017"/>
            <a:ext cx="7772400" cy="478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8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OTA – </a:t>
            </a:r>
            <a:r>
              <a:rPr lang="el-GR" dirty="0"/>
              <a:t>Χρήσιμες συναρτήσεις για </a:t>
            </a:r>
            <a:r>
              <a:rPr lang="en-US" dirty="0"/>
              <a:t>OTA</a:t>
            </a:r>
            <a:endParaRPr lang="el-G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20</a:t>
            </a:fld>
            <a:endParaRPr lang="en-US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AsyncWebServer</a:t>
            </a:r>
            <a:r>
              <a:rPr lang="en-US" dirty="0"/>
              <a:t> server(80);</a:t>
            </a:r>
          </a:p>
          <a:p>
            <a:r>
              <a:rPr lang="en-US" dirty="0" err="1"/>
              <a:t>AsyncElegantOTA.begin</a:t>
            </a:r>
            <a:r>
              <a:rPr lang="en-US" dirty="0"/>
              <a:t>(&amp;server);</a:t>
            </a:r>
          </a:p>
          <a:p>
            <a:r>
              <a:rPr lang="en-US" dirty="0" err="1"/>
              <a:t>AsyncElegantOTA.loop</a:t>
            </a:r>
            <a:r>
              <a:rPr lang="en-US" dirty="0"/>
              <a:t>();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5977133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BB60E74-DBB9-C49E-3ABB-59A887332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l-GR" dirty="0"/>
              <a:t>ΟΤΑ – </a:t>
            </a:r>
            <a:r>
              <a:rPr lang="en-US" dirty="0"/>
              <a:t>Setup </a:t>
            </a:r>
            <a:r>
              <a:rPr lang="el-GR" dirty="0"/>
              <a:t>του </a:t>
            </a:r>
            <a:r>
              <a:rPr lang="en-US" dirty="0"/>
              <a:t>OTA Server</a:t>
            </a:r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C7F56AA0-180F-0912-CC10-AB52D9797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21</a:t>
            </a:fld>
            <a:endParaRPr lang="en-US" noProof="0"/>
          </a:p>
        </p:txBody>
      </p:sp>
      <p:pic>
        <p:nvPicPr>
          <p:cNvPr id="18" name="Εικόνα 17">
            <a:extLst>
              <a:ext uri="{FF2B5EF4-FFF2-40B4-BE49-F238E27FC236}">
                <a16:creationId xmlns:a16="http://schemas.microsoft.com/office/drawing/2014/main" id="{1BF0DB6E-96FB-2E57-F54B-32DA86DC19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87" y="1714961"/>
            <a:ext cx="7548513" cy="4038454"/>
          </a:xfrm>
          <a:prstGeom prst="rect">
            <a:avLst/>
          </a:prstGeom>
          <a:noFill/>
        </p:spPr>
      </p:pic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5733830B-E39B-E916-A0B5-A78D2DA69D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dirty="0"/>
              <a:t>O </a:t>
            </a:r>
            <a:r>
              <a:rPr lang="el-GR" sz="1500" dirty="0"/>
              <a:t>κώδικας όπως φαίνεται στο παρακάτω </a:t>
            </a:r>
            <a:r>
              <a:rPr lang="en-US" sz="1500" dirty="0"/>
              <a:t>Site :</a:t>
            </a:r>
          </a:p>
          <a:p>
            <a:pPr marL="0" indent="0">
              <a:buNone/>
            </a:pPr>
            <a:r>
              <a:rPr lang="en-US" sz="1500" dirty="0">
                <a:hlinkClick r:id="rId3"/>
              </a:rPr>
              <a:t>https://raw.githubusercontent.com/RuiSantosdotme/Random-Nerd-Tutorials/master/Projects/ESP32/AsyncElegantOTA/ESP32_ElegantOTA_Demo/ESP32_ElegantOTA_Demo.ino</a:t>
            </a:r>
            <a:endParaRPr lang="en-US" sz="1500" dirty="0"/>
          </a:p>
          <a:p>
            <a:pPr marL="0" indent="0">
              <a:buNone/>
            </a:pPr>
            <a:r>
              <a:rPr lang="el-GR" sz="1500" dirty="0"/>
              <a:t>Κάνει </a:t>
            </a:r>
            <a:r>
              <a:rPr lang="en-US" sz="1500" dirty="0"/>
              <a:t>Setup </a:t>
            </a:r>
            <a:r>
              <a:rPr lang="el-GR" sz="1500" dirty="0"/>
              <a:t>έναν </a:t>
            </a:r>
            <a:r>
              <a:rPr lang="en-US" sz="1500" dirty="0"/>
              <a:t>Server </a:t>
            </a:r>
            <a:r>
              <a:rPr lang="el-GR" sz="1500" dirty="0"/>
              <a:t>με ΟΤΑ. Πρέπει όμως, πριν τον κάνουμε </a:t>
            </a:r>
            <a:r>
              <a:rPr lang="en-US" sz="1500" dirty="0"/>
              <a:t>upload </a:t>
            </a:r>
            <a:r>
              <a:rPr lang="el-GR" sz="1500" dirty="0"/>
              <a:t>στο </a:t>
            </a:r>
            <a:r>
              <a:rPr lang="en-US" sz="1500" dirty="0"/>
              <a:t>ESP32</a:t>
            </a:r>
            <a:r>
              <a:rPr lang="el-GR" sz="1500" dirty="0"/>
              <a:t>,</a:t>
            </a:r>
            <a:r>
              <a:rPr lang="en-US" sz="1500" dirty="0"/>
              <a:t> </a:t>
            </a:r>
            <a:r>
              <a:rPr lang="el-GR" sz="1500" dirty="0"/>
              <a:t>να αλλάξουμε το </a:t>
            </a:r>
            <a:r>
              <a:rPr lang="en-US" sz="1500" dirty="0" err="1"/>
              <a:t>ssid</a:t>
            </a:r>
            <a:r>
              <a:rPr lang="en-US" sz="1500" dirty="0"/>
              <a:t> </a:t>
            </a:r>
            <a:r>
              <a:rPr lang="el-GR" sz="1500" dirty="0"/>
              <a:t>και το </a:t>
            </a:r>
            <a:r>
              <a:rPr lang="en-US" sz="1500" dirty="0"/>
              <a:t>password. </a:t>
            </a:r>
            <a:r>
              <a:rPr lang="el-GR" sz="1500" dirty="0"/>
              <a:t>Αφού τα αλλάξουμε και κάνουμε </a:t>
            </a:r>
            <a:r>
              <a:rPr lang="en-US" sz="1500" dirty="0"/>
              <a:t>upload </a:t>
            </a:r>
            <a:r>
              <a:rPr lang="el-GR" sz="1500" dirty="0"/>
              <a:t>τον κώδικα</a:t>
            </a:r>
            <a:r>
              <a:rPr lang="en-US" sz="1500" dirty="0"/>
              <a:t>, </a:t>
            </a:r>
            <a:r>
              <a:rPr lang="el-GR" sz="1500" dirty="0"/>
              <a:t>στο </a:t>
            </a:r>
            <a:r>
              <a:rPr lang="en-US" sz="1500" dirty="0"/>
              <a:t>Serial monitor </a:t>
            </a:r>
            <a:r>
              <a:rPr lang="el-GR" sz="1500" dirty="0"/>
              <a:t>θα εμφανιστεί το </a:t>
            </a:r>
            <a:r>
              <a:rPr lang="en-US" sz="1500" dirty="0"/>
              <a:t>IP </a:t>
            </a:r>
            <a:r>
              <a:rPr lang="el-GR" sz="1500" dirty="0"/>
              <a:t>του </a:t>
            </a:r>
            <a:r>
              <a:rPr lang="en-US" sz="1500" dirty="0"/>
              <a:t>server. </a:t>
            </a:r>
            <a:r>
              <a:rPr lang="el-GR" sz="1500" dirty="0"/>
              <a:t>Εάν ανοίξουμε την </a:t>
            </a:r>
            <a:r>
              <a:rPr lang="en-US" sz="1500" dirty="0"/>
              <a:t>IP </a:t>
            </a:r>
            <a:r>
              <a:rPr lang="el-GR" sz="1500" dirty="0"/>
              <a:t>στο </a:t>
            </a:r>
            <a:r>
              <a:rPr lang="en-US" sz="1500" dirty="0"/>
              <a:t>Browser</a:t>
            </a:r>
            <a:r>
              <a:rPr lang="el-GR" sz="1500" dirty="0"/>
              <a:t>,</a:t>
            </a:r>
            <a:r>
              <a:rPr lang="en-US" sz="1500" dirty="0"/>
              <a:t> </a:t>
            </a:r>
            <a:r>
              <a:rPr lang="el-GR" sz="1500" dirty="0"/>
              <a:t>θα εμφανιστεί μια σελίδα, στην οποία αναγράφεται : </a:t>
            </a:r>
            <a:r>
              <a:rPr lang="en-US" sz="1500" dirty="0"/>
              <a:t>“Hi! I am ESP32” </a:t>
            </a:r>
            <a:r>
              <a:rPr lang="el-GR" sz="1500" dirty="0"/>
              <a:t>. Αν όμως βάλουμε την «</a:t>
            </a:r>
            <a:r>
              <a:rPr lang="en-US" sz="1500" dirty="0"/>
              <a:t>IP</a:t>
            </a:r>
            <a:r>
              <a:rPr lang="el-GR" sz="1500" dirty="0"/>
              <a:t>»</a:t>
            </a:r>
            <a:r>
              <a:rPr lang="en-US" sz="1500" dirty="0"/>
              <a:t>/update</a:t>
            </a:r>
            <a:r>
              <a:rPr lang="el-GR" sz="1500" dirty="0"/>
              <a:t>,</a:t>
            </a:r>
            <a:r>
              <a:rPr lang="en-US" sz="1500" dirty="0"/>
              <a:t> </a:t>
            </a:r>
            <a:r>
              <a:rPr lang="el-GR" sz="1500" dirty="0"/>
              <a:t>θα εμφανιστεί η σελίδα του </a:t>
            </a:r>
            <a:r>
              <a:rPr lang="en-US" sz="1500" dirty="0" err="1"/>
              <a:t>ElegantOTA</a:t>
            </a:r>
            <a:r>
              <a:rPr lang="en-US" sz="1500" dirty="0"/>
              <a:t>.</a:t>
            </a:r>
            <a:endParaRPr lang="el-GR" sz="1500" dirty="0"/>
          </a:p>
          <a:p>
            <a:pPr marL="0" indent="0">
              <a:buNone/>
            </a:pPr>
            <a:endParaRPr lang="el-GR" sz="1500" dirty="0"/>
          </a:p>
        </p:txBody>
      </p:sp>
    </p:spTree>
    <p:extLst>
      <p:ext uri="{BB962C8B-B14F-4D97-AF65-F5344CB8AC3E}">
        <p14:creationId xmlns:p14="http://schemas.microsoft.com/office/powerpoint/2010/main" val="1431264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FC37312-BB89-0243-0615-2BC25D55B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l-GR" dirty="0"/>
              <a:t>ΟΤΑ – </a:t>
            </a:r>
            <a:r>
              <a:rPr lang="en-US" dirty="0"/>
              <a:t>Upload </a:t>
            </a:r>
            <a:r>
              <a:rPr lang="el-GR" dirty="0"/>
              <a:t>των αρχείων </a:t>
            </a:r>
            <a:r>
              <a:rPr lang="en-US" dirty="0"/>
              <a:t>Firmware </a:t>
            </a:r>
            <a:r>
              <a:rPr lang="el-GR" dirty="0"/>
              <a:t>και </a:t>
            </a:r>
            <a:r>
              <a:rPr lang="en-US" dirty="0"/>
              <a:t>Filesystem (1/</a:t>
            </a:r>
            <a:r>
              <a:rPr lang="el-GR" dirty="0"/>
              <a:t>3</a:t>
            </a:r>
            <a:r>
              <a:rPr lang="en-US" dirty="0"/>
              <a:t>)</a:t>
            </a:r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A25C5DE8-EF1B-20D5-ED14-F5973256F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22</a:t>
            </a:fld>
            <a:endParaRPr lang="en-US" noProof="0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AA18D7E3-B128-B729-B837-4CB4F5285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dirty="0"/>
              <a:t>Για να μπορέσουμε να ανεβάσουμε τους </a:t>
            </a:r>
            <a:r>
              <a:rPr lang="en-US" dirty="0" err="1"/>
              <a:t>Ino</a:t>
            </a:r>
            <a:r>
              <a:rPr lang="en-US" dirty="0"/>
              <a:t> </a:t>
            </a:r>
            <a:r>
              <a:rPr lang="el-GR" dirty="0"/>
              <a:t>κώδικες μας, αλλά και τα αρχεία που θέλουμε να περάσουμε στο </a:t>
            </a:r>
            <a:r>
              <a:rPr lang="en-US" dirty="0"/>
              <a:t>Flash Memory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l-GR" dirty="0"/>
              <a:t>πρέπει αρχικά να έχουμε περάσει το </a:t>
            </a:r>
            <a:r>
              <a:rPr lang="en-US" dirty="0"/>
              <a:t>Plugin “ESP32FS.jar”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l-GR" dirty="0"/>
              <a:t>που προαναφέραμε στο </a:t>
            </a:r>
            <a:r>
              <a:rPr lang="en-US" dirty="0"/>
              <a:t>SPIFFS. </a:t>
            </a:r>
            <a:r>
              <a:rPr lang="el-GR" dirty="0"/>
              <a:t>Δυστυχώς, το </a:t>
            </a:r>
            <a:r>
              <a:rPr lang="en-US" dirty="0"/>
              <a:t>OTA </a:t>
            </a:r>
            <a:r>
              <a:rPr lang="el-GR" dirty="0"/>
              <a:t>δέχεται μόνο .</a:t>
            </a:r>
            <a:r>
              <a:rPr lang="en-US" dirty="0"/>
              <a:t>bin</a:t>
            </a:r>
            <a:r>
              <a:rPr lang="el-GR" dirty="0"/>
              <a:t> αρχεία, επομένως πρέπει να γίνει μετατροπή.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9600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57B41EF-16F1-91A9-A46B-7EF61D140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l-GR" dirty="0"/>
              <a:t>ΟΤΑ – </a:t>
            </a:r>
            <a:r>
              <a:rPr lang="en-US" dirty="0"/>
              <a:t>Upload </a:t>
            </a:r>
            <a:r>
              <a:rPr lang="el-GR" dirty="0"/>
              <a:t>των αρχείων </a:t>
            </a:r>
            <a:r>
              <a:rPr lang="en-US" dirty="0"/>
              <a:t>Firmware </a:t>
            </a:r>
            <a:r>
              <a:rPr lang="el-GR" dirty="0"/>
              <a:t>και </a:t>
            </a:r>
            <a:r>
              <a:rPr lang="en-US" dirty="0"/>
              <a:t>Filesystem (2/</a:t>
            </a:r>
            <a:r>
              <a:rPr lang="el-GR" dirty="0"/>
              <a:t>3</a:t>
            </a:r>
            <a:r>
              <a:rPr lang="en-US" dirty="0"/>
              <a:t>)</a:t>
            </a:r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A8E89796-08BB-BDD5-31E5-7EA07AF4D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23</a:t>
            </a:fld>
            <a:endParaRPr lang="en-US" noProof="0"/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D18219CE-5013-420A-2943-C759537C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dirty="0"/>
              <a:t>Για να κάνουμε μετατροπή αρχείου </a:t>
            </a:r>
            <a:r>
              <a:rPr lang="en-US" dirty="0"/>
              <a:t>.</a:t>
            </a:r>
            <a:r>
              <a:rPr lang="en-US" dirty="0" err="1"/>
              <a:t>ino</a:t>
            </a:r>
            <a:r>
              <a:rPr lang="en-US" dirty="0"/>
              <a:t> </a:t>
            </a:r>
            <a:r>
              <a:rPr lang="el-GR" dirty="0"/>
              <a:t>σε .</a:t>
            </a:r>
            <a:r>
              <a:rPr lang="en-US" dirty="0"/>
              <a:t>bin (Firmware) </a:t>
            </a:r>
            <a:r>
              <a:rPr lang="el-GR" dirty="0"/>
              <a:t>χρειάζεται να κάνουμε τα εξής βήματα :</a:t>
            </a:r>
          </a:p>
          <a:p>
            <a:pPr>
              <a:buFont typeface="+mj-lt"/>
              <a:buAutoNum type="arabicPeriod"/>
            </a:pPr>
            <a:r>
              <a:rPr lang="el-GR" dirty="0"/>
              <a:t>Να ανοίξουμε τον κώδικα μας.</a:t>
            </a:r>
          </a:p>
          <a:p>
            <a:pPr>
              <a:buFont typeface="+mj-lt"/>
              <a:buAutoNum type="arabicPeriod"/>
            </a:pPr>
            <a:r>
              <a:rPr lang="el-GR" dirty="0"/>
              <a:t>Να πάμε στην καρτέλα </a:t>
            </a:r>
            <a:r>
              <a:rPr lang="en-US" dirty="0"/>
              <a:t>Sketch </a:t>
            </a:r>
            <a:r>
              <a:rPr lang="el-GR" dirty="0"/>
              <a:t>και να πατήσουμε </a:t>
            </a:r>
            <a:r>
              <a:rPr lang="en-US" dirty="0"/>
              <a:t>Export Compiled Binary.</a:t>
            </a:r>
            <a:r>
              <a:rPr lang="el-GR" dirty="0"/>
              <a:t> Μόλις ολοκληρωθεί η διαδικασία, θα δημιουργηθεί ένα </a:t>
            </a:r>
            <a:r>
              <a:rPr lang="en-US" dirty="0"/>
              <a:t>bin</a:t>
            </a:r>
            <a:r>
              <a:rPr lang="el-GR" dirty="0"/>
              <a:t> αρχείο στον φάκελο του κώδικα μας.</a:t>
            </a:r>
          </a:p>
          <a:p>
            <a:pPr>
              <a:buFont typeface="+mj-lt"/>
              <a:buAutoNum type="arabicPeriod"/>
            </a:pPr>
            <a:r>
              <a:rPr lang="el-GR" dirty="0"/>
              <a:t>Πατάμε </a:t>
            </a:r>
            <a:r>
              <a:rPr lang="en-US" dirty="0"/>
              <a:t>“Choose file” </a:t>
            </a:r>
            <a:r>
              <a:rPr lang="el-GR" dirty="0"/>
              <a:t>και διαλέγουμε το αρχείο </a:t>
            </a:r>
            <a:r>
              <a:rPr lang="en-US" dirty="0"/>
              <a:t>bin.</a:t>
            </a:r>
          </a:p>
          <a:p>
            <a:pPr marL="0" indent="0">
              <a:buNone/>
            </a:pPr>
            <a:r>
              <a:rPr lang="el-GR" dirty="0"/>
              <a:t>Τέλος διαδικασίας.</a:t>
            </a:r>
          </a:p>
          <a:p>
            <a:pPr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0506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6A40C4E-9ED1-6E56-B94D-7949B2B63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l-GR" dirty="0"/>
              <a:t>ΟΤΑ – </a:t>
            </a:r>
            <a:r>
              <a:rPr lang="en-US" dirty="0"/>
              <a:t>Upload </a:t>
            </a:r>
            <a:r>
              <a:rPr lang="el-GR" dirty="0"/>
              <a:t>των αρχείων </a:t>
            </a:r>
            <a:r>
              <a:rPr lang="en-US" dirty="0"/>
              <a:t>Firmware </a:t>
            </a:r>
            <a:r>
              <a:rPr lang="el-GR" dirty="0"/>
              <a:t>και </a:t>
            </a:r>
            <a:r>
              <a:rPr lang="en-US" dirty="0"/>
              <a:t>Filesystem (</a:t>
            </a:r>
            <a:r>
              <a:rPr lang="el-GR" dirty="0"/>
              <a:t>3</a:t>
            </a:r>
            <a:r>
              <a:rPr lang="en-US" dirty="0"/>
              <a:t>/</a:t>
            </a:r>
            <a:r>
              <a:rPr lang="el-GR" dirty="0"/>
              <a:t>3</a:t>
            </a:r>
            <a:r>
              <a:rPr lang="en-US" dirty="0"/>
              <a:t>)</a:t>
            </a:r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AB56E9B8-377B-A2FF-D4CA-1EDBF6AA8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24</a:t>
            </a:fld>
            <a:endParaRPr lang="en-US" noProof="0"/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C6D88BDB-8A1E-D8F1-0565-D25361BA13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50"/>
            <a:ext cx="4137965" cy="48704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dirty="0"/>
              <a:t>Για να κάνουμε μετατροπή του </a:t>
            </a:r>
            <a:r>
              <a:rPr lang="en-US" dirty="0"/>
              <a:t>data </a:t>
            </a:r>
            <a:r>
              <a:rPr lang="el-GR" dirty="0"/>
              <a:t>φακέλου </a:t>
            </a:r>
            <a:r>
              <a:rPr lang="en-US" dirty="0"/>
              <a:t> </a:t>
            </a:r>
            <a:r>
              <a:rPr lang="el-GR" dirty="0"/>
              <a:t>σε .</a:t>
            </a:r>
            <a:r>
              <a:rPr lang="en-US" dirty="0"/>
              <a:t>bin (Filesystem)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l-GR" dirty="0"/>
              <a:t>θα κάνουμε τα εξής βήματα :</a:t>
            </a:r>
          </a:p>
          <a:p>
            <a:pPr>
              <a:buFont typeface="+mj-lt"/>
              <a:buAutoNum type="arabicPeriod"/>
            </a:pPr>
            <a:r>
              <a:rPr lang="el-GR" dirty="0"/>
              <a:t>Αρχικά θα αποσυνδέσουμε το </a:t>
            </a:r>
            <a:r>
              <a:rPr lang="en-US" dirty="0"/>
              <a:t>ESP32</a:t>
            </a:r>
            <a:r>
              <a:rPr lang="el-GR" dirty="0"/>
              <a:t> από τον υπολογιστή, αλλιώς δεν θα είχε νόημα να δουλέψουμε με </a:t>
            </a:r>
            <a:r>
              <a:rPr lang="en-US" dirty="0"/>
              <a:t>OTA.</a:t>
            </a:r>
          </a:p>
          <a:p>
            <a:pPr>
              <a:buFont typeface="+mj-lt"/>
              <a:buAutoNum type="arabicPeriod"/>
            </a:pPr>
            <a:r>
              <a:rPr lang="el-GR" dirty="0"/>
              <a:t>Θα πατήσουμε την επιλογή «</a:t>
            </a:r>
            <a:r>
              <a:rPr lang="en-US" dirty="0"/>
              <a:t>ESP32 Sketch Data Upload</a:t>
            </a:r>
            <a:r>
              <a:rPr lang="el-GR" dirty="0"/>
              <a:t>», όταν θα έχουμε μεταφέρει όλα τα αρχεία που θα κάνουμε </a:t>
            </a:r>
            <a:r>
              <a:rPr lang="en-US" dirty="0"/>
              <a:t>upload </a:t>
            </a:r>
            <a:r>
              <a:rPr lang="el-GR" dirty="0"/>
              <a:t>στον φάκελο </a:t>
            </a:r>
            <a:r>
              <a:rPr lang="en-US" dirty="0"/>
              <a:t>“data”</a:t>
            </a:r>
            <a:r>
              <a:rPr lang="el-GR" dirty="0"/>
              <a:t> (όπως κάναμε και με το </a:t>
            </a:r>
            <a:r>
              <a:rPr lang="en-US" dirty="0"/>
              <a:t>SPIFFS</a:t>
            </a:r>
            <a:r>
              <a:rPr lang="el-GR" dirty="0"/>
              <a:t>)</a:t>
            </a:r>
            <a:r>
              <a:rPr lang="en-US" dirty="0"/>
              <a:t>. </a:t>
            </a:r>
            <a:r>
              <a:rPr lang="el-GR" dirty="0"/>
              <a:t>Έτσι, θα δημιουργηθεί ένα </a:t>
            </a:r>
            <a:r>
              <a:rPr lang="en-US" dirty="0"/>
              <a:t>.bin </a:t>
            </a:r>
            <a:r>
              <a:rPr lang="el-GR" dirty="0"/>
              <a:t>αρχείο στην διαδρομή, όπως φαίνεται στην εικόνα.</a:t>
            </a:r>
          </a:p>
          <a:p>
            <a:pPr>
              <a:buFont typeface="+mj-lt"/>
              <a:buAutoNum type="arabicPeriod"/>
            </a:pPr>
            <a:r>
              <a:rPr lang="el-GR" dirty="0"/>
              <a:t>Αφού έχουμε </a:t>
            </a:r>
            <a:r>
              <a:rPr lang="en-US" dirty="0"/>
              <a:t>Check</a:t>
            </a:r>
            <a:r>
              <a:rPr lang="el-GR" dirty="0"/>
              <a:t>άρει την επιλογή </a:t>
            </a:r>
            <a:r>
              <a:rPr lang="en-US" dirty="0"/>
              <a:t>“Filesystem” </a:t>
            </a:r>
            <a:r>
              <a:rPr lang="el-GR" dirty="0"/>
              <a:t>στο </a:t>
            </a:r>
            <a:r>
              <a:rPr lang="en-US" dirty="0"/>
              <a:t>OTA</a:t>
            </a:r>
            <a:r>
              <a:rPr lang="el-GR" dirty="0"/>
              <a:t>, πατάμε </a:t>
            </a:r>
            <a:r>
              <a:rPr lang="en-US" dirty="0"/>
              <a:t>“Choose file” </a:t>
            </a:r>
            <a:r>
              <a:rPr lang="el-GR" dirty="0"/>
              <a:t>και επιλέγουμε το </a:t>
            </a:r>
            <a:r>
              <a:rPr lang="en-US" dirty="0"/>
              <a:t>bin </a:t>
            </a:r>
            <a:r>
              <a:rPr lang="el-GR" dirty="0"/>
              <a:t>στην διαδρομή που είδαμε στο βήμα 2. </a:t>
            </a:r>
          </a:p>
          <a:p>
            <a:r>
              <a:rPr lang="el-GR" dirty="0"/>
              <a:t>Τέλος διαδικασίας.</a:t>
            </a:r>
          </a:p>
          <a:p>
            <a:pPr>
              <a:buFont typeface="+mj-lt"/>
              <a:buAutoNum type="arabicPeriod"/>
            </a:pPr>
            <a:endParaRPr lang="en-US" dirty="0"/>
          </a:p>
        </p:txBody>
      </p:sp>
      <p:pic>
        <p:nvPicPr>
          <p:cNvPr id="7" name="Θέση περιεχομένου 6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C6830CFA-1337-40DB-CBFA-15F531671A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45224" y="1839465"/>
            <a:ext cx="6713376" cy="3789447"/>
          </a:xfrm>
          <a:noFill/>
        </p:spPr>
      </p:pic>
    </p:spTree>
    <p:extLst>
      <p:ext uri="{BB962C8B-B14F-4D97-AF65-F5344CB8AC3E}">
        <p14:creationId xmlns:p14="http://schemas.microsoft.com/office/powerpoint/2010/main" val="21237288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B7D60-A09D-E69A-E2E1-D62CD03F8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A276F44-095D-B9B3-183F-B6D292049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Resources</a:t>
            </a:r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85DD8042-6509-EAEB-12DE-A7961F16C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25</a:t>
            </a:fld>
            <a:endParaRPr lang="en-US" noProof="0"/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125552CE-00F8-E2E5-2A7B-D5E3394F70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50"/>
            <a:ext cx="11021803" cy="4870426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dirty="0" err="1"/>
              <a:t>ElegantOTA</a:t>
            </a:r>
            <a:r>
              <a:rPr lang="en-US" dirty="0"/>
              <a:t> – </a:t>
            </a:r>
            <a:r>
              <a:rPr lang="en-US" dirty="0">
                <a:hlinkClick r:id="rId2"/>
              </a:rPr>
              <a:t>https://randomnerdtutorials.com/esp32-ota-elegantota-arduino/</a:t>
            </a:r>
            <a:endParaRPr lang="en-US" dirty="0"/>
          </a:p>
          <a:p>
            <a:pPr>
              <a:buFont typeface="+mj-lt"/>
              <a:buAutoNum type="arabicPeriod"/>
            </a:pPr>
            <a:r>
              <a:rPr lang="en-US" dirty="0" err="1"/>
              <a:t>ElegantOTA</a:t>
            </a:r>
            <a:r>
              <a:rPr lang="en-US" dirty="0"/>
              <a:t> 2 - </a:t>
            </a:r>
            <a:r>
              <a:rPr lang="en-US" dirty="0">
                <a:hlinkClick r:id="rId3"/>
              </a:rPr>
              <a:t>https://docs.elegantota.pro</a:t>
            </a:r>
            <a:r>
              <a:rPr lang="en-US">
                <a:hlinkClick r:id="rId3"/>
              </a:rPr>
              <a:t>/</a:t>
            </a:r>
            <a:endParaRPr lang="en-US"/>
          </a:p>
          <a:p>
            <a:pPr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4947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62FA16B-57E0-AF0F-8E1A-A8566B3D3F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60242" y="3429000"/>
            <a:ext cx="4945598" cy="1243584"/>
          </a:xfrm>
        </p:spPr>
        <p:txBody>
          <a:bodyPr anchor="ctr">
            <a:normAutofit/>
          </a:bodyPr>
          <a:lstStyle/>
          <a:p>
            <a:r>
              <a:rPr lang="el-GR" sz="3800"/>
              <a:t>Τέλος Παρουσίασης, ευχαριστώ !</a:t>
            </a:r>
            <a:endParaRPr lang="en-US" sz="3800"/>
          </a:p>
        </p:txBody>
      </p:sp>
    </p:spTree>
    <p:extLst>
      <p:ext uri="{BB962C8B-B14F-4D97-AF65-F5344CB8AC3E}">
        <p14:creationId xmlns:p14="http://schemas.microsoft.com/office/powerpoint/2010/main" val="4207950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BD8413-C238-49D7-A4E1-E8FEF1811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Preferences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95F4DE-39B7-4CE2-BC1E-8B8AE662A8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463072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r>
              <a:rPr lang="el-GR" sz="2000" dirty="0">
                <a:solidFill>
                  <a:schemeClr val="tx1"/>
                </a:solidFill>
              </a:rPr>
              <a:t>Χρήσιμο </a:t>
            </a:r>
            <a:r>
              <a:rPr lang="en-US" sz="2000" dirty="0">
                <a:solidFill>
                  <a:schemeClr val="tx1"/>
                </a:solidFill>
              </a:rPr>
              <a:t>link</a:t>
            </a:r>
            <a:r>
              <a:rPr lang="el-GR" sz="2000" dirty="0">
                <a:solidFill>
                  <a:schemeClr val="tx1"/>
                </a:solidFill>
              </a:rPr>
              <a:t>:</a:t>
            </a:r>
          </a:p>
          <a:p>
            <a:r>
              <a:rPr lang="en-US" dirty="0">
                <a:solidFill>
                  <a:schemeClr val="bg1"/>
                </a:solidFill>
                <a:hlinkClick r:id="rId2"/>
              </a:rPr>
              <a:t>https://randomnerdtutorials.com/esp32-save-data-permanently-preferences/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24BF10-2B55-43AB-9F77-F1A141038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7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875C19A-1AAE-476A-A316-A2CF92D76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Preferences – </a:t>
            </a:r>
            <a:r>
              <a:rPr lang="el-GR" dirty="0"/>
              <a:t>Εισαγωγή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F2BC084-E6DB-4DE7-B309-042A85EBA7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146241"/>
          </a:xfrm>
        </p:spPr>
        <p:txBody>
          <a:bodyPr/>
          <a:lstStyle/>
          <a:p>
            <a:pPr marL="0" indent="0">
              <a:buNone/>
            </a:pPr>
            <a:r>
              <a:rPr lang="el-GR" dirty="0"/>
              <a:t>Το </a:t>
            </a:r>
            <a:r>
              <a:rPr lang="en-US" dirty="0"/>
              <a:t>Preferences </a:t>
            </a:r>
            <a:r>
              <a:rPr lang="el-GR" dirty="0"/>
              <a:t>είναι μια βιβλιοθήκη, η οποία μας επιτρέπει να κάνουμε </a:t>
            </a:r>
            <a:r>
              <a:rPr lang="en-US" dirty="0"/>
              <a:t>read</a:t>
            </a:r>
            <a:r>
              <a:rPr lang="el-GR" dirty="0"/>
              <a:t>, αλλά και </a:t>
            </a:r>
            <a:r>
              <a:rPr lang="en-US" dirty="0"/>
              <a:t>write </a:t>
            </a:r>
            <a:r>
              <a:rPr lang="el-GR" dirty="0"/>
              <a:t>πληροφορίες στο</a:t>
            </a:r>
            <a:r>
              <a:rPr lang="en-US" dirty="0"/>
              <a:t> Flash memory </a:t>
            </a:r>
            <a:r>
              <a:rPr lang="el-GR" dirty="0"/>
              <a:t>του </a:t>
            </a:r>
            <a:r>
              <a:rPr lang="en-US" dirty="0"/>
              <a:t>ESP32. </a:t>
            </a:r>
            <a:r>
              <a:rPr lang="el-GR" dirty="0"/>
              <a:t>Συνήθως, είναι εγκατεστημένη από την στιγμή που κάνουμε </a:t>
            </a:r>
            <a:r>
              <a:rPr lang="en-US" dirty="0"/>
              <a:t>Install </a:t>
            </a:r>
            <a:r>
              <a:rPr lang="el-GR" dirty="0"/>
              <a:t>το </a:t>
            </a:r>
            <a:r>
              <a:rPr lang="en-US" dirty="0"/>
              <a:t>ESP32 Board </a:t>
            </a:r>
            <a:r>
              <a:rPr lang="el-GR" dirty="0"/>
              <a:t>στο </a:t>
            </a:r>
            <a:r>
              <a:rPr lang="en-US" dirty="0"/>
              <a:t>Arduino IDE,</a:t>
            </a:r>
            <a:r>
              <a:rPr lang="el-GR" dirty="0"/>
              <a:t> αλλιώς θα πρέπει να την κάνουμε </a:t>
            </a:r>
            <a:r>
              <a:rPr lang="en-US" dirty="0"/>
              <a:t>Install </a:t>
            </a:r>
            <a:r>
              <a:rPr lang="el-GR" dirty="0"/>
              <a:t>εμείς.</a:t>
            </a:r>
            <a:endParaRPr lang="en-US" dirty="0"/>
          </a:p>
          <a:p>
            <a:pPr marL="0" indent="0">
              <a:buNone/>
            </a:pPr>
            <a:r>
              <a:rPr lang="el-GR" dirty="0"/>
              <a:t>Αυτή η βιβλιοθήκη ειδικεύεται στην αποθήκευση των τιμών των  καταχωρητών ως ζευγάρια κλειδιών-τιμών (</a:t>
            </a:r>
            <a:r>
              <a:rPr lang="en-US" dirty="0" err="1"/>
              <a:t>keys:values</a:t>
            </a:r>
            <a:r>
              <a:rPr lang="en-US" dirty="0"/>
              <a:t>)</a:t>
            </a:r>
            <a:r>
              <a:rPr lang="el-GR" dirty="0"/>
              <a:t>, μέσα σε </a:t>
            </a:r>
            <a:r>
              <a:rPr lang="en-US" dirty="0"/>
              <a:t>namespaces</a:t>
            </a:r>
            <a:r>
              <a:rPr lang="el-GR" dirty="0"/>
              <a:t>, των οποίων τις ονομασίες δίνουμε εμείς. Κάποιος θα μπορούσε να τα παρομοιάσει με «</a:t>
            </a:r>
            <a:r>
              <a:rPr lang="en-US" dirty="0"/>
              <a:t>Structures</a:t>
            </a:r>
            <a:r>
              <a:rPr lang="el-GR" dirty="0"/>
              <a:t>»</a:t>
            </a:r>
            <a:r>
              <a:rPr lang="en-US" dirty="0"/>
              <a:t> (Structs)</a:t>
            </a:r>
            <a:r>
              <a:rPr lang="el-GR" dirty="0"/>
              <a:t> της </a:t>
            </a:r>
            <a:r>
              <a:rPr lang="en-US" dirty="0"/>
              <a:t>C++</a:t>
            </a:r>
            <a:r>
              <a:rPr lang="el-GR" dirty="0"/>
              <a:t>. </a:t>
            </a:r>
          </a:p>
          <a:p>
            <a:pPr marL="0" indent="0">
              <a:buNone/>
            </a:pPr>
            <a:r>
              <a:rPr lang="el-GR" dirty="0"/>
              <a:t>Οι πληροφορίες, τις οποίες εισάγουμε στο </a:t>
            </a:r>
            <a:r>
              <a:rPr lang="en-US" dirty="0"/>
              <a:t>ESP32 Flash memory</a:t>
            </a:r>
            <a:r>
              <a:rPr lang="el-GR" dirty="0"/>
              <a:t>,</a:t>
            </a:r>
            <a:r>
              <a:rPr lang="en-US" dirty="0"/>
              <a:t> </a:t>
            </a:r>
            <a:r>
              <a:rPr lang="el-GR" b="1" dirty="0"/>
              <a:t>μένουν μόνιμα, </a:t>
            </a:r>
            <a:r>
              <a:rPr lang="el-GR" dirty="0"/>
              <a:t>το οποίο σημαίνει πως ό,τι κάνουμε αποθήκευση </a:t>
            </a:r>
            <a:r>
              <a:rPr lang="el-GR" b="1" dirty="0"/>
              <a:t>δεν θα χαθεί</a:t>
            </a:r>
            <a:r>
              <a:rPr lang="el-GR" dirty="0"/>
              <a:t> μετά από μια διακοπή ρεύματος. Όμως, θα πρέπει να είμαστε προσεκτικοί με τον αριθμό των πληροφοριών που κάνουμε </a:t>
            </a:r>
            <a:r>
              <a:rPr lang="en-US" dirty="0"/>
              <a:t>save </a:t>
            </a:r>
            <a:r>
              <a:rPr lang="el-GR" dirty="0"/>
              <a:t>στην μνήμη,</a:t>
            </a:r>
            <a:r>
              <a:rPr lang="en-US" dirty="0"/>
              <a:t> </a:t>
            </a:r>
            <a:r>
              <a:rPr lang="el-GR" dirty="0"/>
              <a:t>γιατί το </a:t>
            </a:r>
            <a:r>
              <a:rPr lang="en-US" dirty="0"/>
              <a:t>ESP32DEVKIT v1</a:t>
            </a:r>
            <a:r>
              <a:rPr lang="el-GR" dirty="0"/>
              <a:t>, συγκεκριμένα, έχει 4</a:t>
            </a:r>
            <a:r>
              <a:rPr lang="en-US" dirty="0"/>
              <a:t>mb </a:t>
            </a:r>
            <a:r>
              <a:rPr lang="el-GR" dirty="0"/>
              <a:t>μνήμης. </a:t>
            </a:r>
            <a:endParaRPr lang="en-US" dirty="0"/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9800F6-D571-48C4-8466-12AA1ADB6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64B0190D-8868-E533-DF8F-77FDC27FD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0152" y="2006082"/>
            <a:ext cx="4065480" cy="28458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3348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15E3981-F0D7-482C-A8E0-6A57700BE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Preferences – </a:t>
            </a:r>
            <a:r>
              <a:rPr lang="el-GR" dirty="0"/>
              <a:t>Εντολές για </a:t>
            </a:r>
            <a:r>
              <a:rPr lang="en-US" dirty="0"/>
              <a:t>Read/write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0FC4EE-F318-4344-9E3C-B950ADB63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74126B4-1E6C-4FFF-9282-40E18A85A07F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444500" y="2546020"/>
            <a:ext cx="5157787" cy="363594"/>
          </a:xfrm>
        </p:spPr>
        <p:txBody>
          <a:bodyPr>
            <a:normAutofit lnSpcReduction="10000"/>
          </a:bodyPr>
          <a:lstStyle/>
          <a:p>
            <a:r>
              <a:rPr lang="en-US" u="sng" dirty="0"/>
              <a:t>Read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C87788-476B-4620-8002-A5C1177AD6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39059" y="2544488"/>
            <a:ext cx="5157788" cy="365125"/>
          </a:xfrm>
        </p:spPr>
        <p:txBody>
          <a:bodyPr>
            <a:normAutofit lnSpcReduction="10000"/>
          </a:bodyPr>
          <a:lstStyle/>
          <a:p>
            <a:r>
              <a:rPr lang="en-US" u="sng" dirty="0"/>
              <a:t>Write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DC4E62-1A34-4F98-A451-214F1808519C}"/>
              </a:ext>
            </a:extLst>
          </p:cNvPr>
          <p:cNvSpPr>
            <a:spLocks noGrp="1"/>
          </p:cNvSpPr>
          <p:nvPr>
            <p:ph type="body" sz="quarter" idx="2"/>
          </p:nvPr>
        </p:nvSpPr>
        <p:spPr>
          <a:xfrm>
            <a:off x="561166" y="3166505"/>
            <a:ext cx="4924454" cy="202628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900" dirty="0"/>
              <a:t>1. </a:t>
            </a:r>
            <a:r>
              <a:rPr lang="en-US" sz="1900" dirty="0" err="1"/>
              <a:t>preferences.begin</a:t>
            </a:r>
            <a:r>
              <a:rPr lang="en-US" sz="1900" dirty="0"/>
              <a:t>(“</a:t>
            </a:r>
            <a:r>
              <a:rPr lang="en-US" sz="1900" dirty="0" err="1"/>
              <a:t>app”,false</a:t>
            </a:r>
            <a:r>
              <a:rPr lang="en-US" sz="1900" dirty="0"/>
              <a:t>)</a:t>
            </a:r>
          </a:p>
          <a:p>
            <a:pPr marL="0" indent="0">
              <a:buNone/>
            </a:pPr>
            <a:r>
              <a:rPr lang="en-US" sz="1900" dirty="0"/>
              <a:t>// </a:t>
            </a:r>
            <a:r>
              <a:rPr lang="el-GR" sz="1900" dirty="0"/>
              <a:t>Διάβασμα του </a:t>
            </a:r>
            <a:r>
              <a:rPr lang="en-US" sz="1900" dirty="0"/>
              <a:t>namespace </a:t>
            </a:r>
            <a:r>
              <a:rPr lang="el-GR" sz="1900" dirty="0"/>
              <a:t>με το όνομα «</a:t>
            </a:r>
            <a:r>
              <a:rPr lang="en-US" sz="1900" dirty="0"/>
              <a:t>app</a:t>
            </a:r>
            <a:r>
              <a:rPr lang="el-GR" sz="1900" dirty="0"/>
              <a:t>»</a:t>
            </a:r>
            <a:r>
              <a:rPr lang="en-US" sz="1900" dirty="0"/>
              <a:t>.</a:t>
            </a:r>
          </a:p>
          <a:p>
            <a:pPr marL="0" indent="0">
              <a:buNone/>
            </a:pPr>
            <a:r>
              <a:rPr lang="en-US" sz="1900" dirty="0"/>
              <a:t>2. led =</a:t>
            </a:r>
            <a:r>
              <a:rPr lang="en-US" sz="1900" dirty="0" err="1"/>
              <a:t>preferences.get</a:t>
            </a:r>
            <a:r>
              <a:rPr lang="el-GR" sz="1900" dirty="0"/>
              <a:t>Β</a:t>
            </a:r>
            <a:r>
              <a:rPr lang="en-US" sz="1900" dirty="0" err="1"/>
              <a:t>ool</a:t>
            </a:r>
            <a:r>
              <a:rPr lang="en-US" sz="1900" dirty="0"/>
              <a:t>(“</a:t>
            </a:r>
            <a:r>
              <a:rPr lang="en-US" sz="1900" dirty="0" err="1"/>
              <a:t>ledstate</a:t>
            </a:r>
            <a:r>
              <a:rPr lang="en-US" sz="1900" dirty="0"/>
              <a:t>”, false) *</a:t>
            </a:r>
          </a:p>
          <a:p>
            <a:pPr marL="0" indent="0">
              <a:buNone/>
            </a:pPr>
            <a:r>
              <a:rPr lang="en-US" sz="1900" dirty="0"/>
              <a:t>// </a:t>
            </a:r>
            <a:r>
              <a:rPr lang="el-GR" sz="1900" dirty="0"/>
              <a:t>Παίρνουμε την τιμή από το κλειδί </a:t>
            </a:r>
            <a:r>
              <a:rPr lang="en-US" sz="1900" dirty="0" err="1"/>
              <a:t>ledstate</a:t>
            </a:r>
            <a:r>
              <a:rPr lang="en-US" sz="1900" dirty="0"/>
              <a:t>, </a:t>
            </a:r>
            <a:r>
              <a:rPr lang="el-GR" sz="1900" dirty="0"/>
              <a:t>αλλιώς αν δεν υπάρχει, παίρνει την τιμή 0. </a:t>
            </a:r>
          </a:p>
          <a:p>
            <a:pPr marL="0" indent="0">
              <a:buNone/>
            </a:pPr>
            <a:r>
              <a:rPr lang="el-GR" sz="1900" dirty="0"/>
              <a:t>3. </a:t>
            </a:r>
            <a:r>
              <a:rPr lang="en-US" sz="1900" dirty="0" err="1"/>
              <a:t>preferences.end</a:t>
            </a:r>
            <a:r>
              <a:rPr lang="en-US" sz="1900" dirty="0"/>
              <a:t>();</a:t>
            </a:r>
          </a:p>
          <a:p>
            <a:pPr marL="0" indent="0">
              <a:buNone/>
            </a:pPr>
            <a:r>
              <a:rPr lang="en-US" sz="1900" dirty="0"/>
              <a:t>// </a:t>
            </a:r>
            <a:r>
              <a:rPr lang="el-GR" sz="1900" dirty="0"/>
              <a:t>Κλείνουμε το </a:t>
            </a:r>
            <a:r>
              <a:rPr lang="en-US" sz="1900" dirty="0"/>
              <a:t>preferences. 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00A9570-5EF6-4AFB-9FCA-7C8998E3FEB1}"/>
              </a:ext>
            </a:extLst>
          </p:cNvPr>
          <p:cNvSpPr>
            <a:spLocks noGrp="1"/>
          </p:cNvSpPr>
          <p:nvPr>
            <p:ph type="body" sz="quarter" idx="4"/>
          </p:nvPr>
        </p:nvSpPr>
        <p:spPr>
          <a:xfrm>
            <a:off x="6500812" y="3166503"/>
            <a:ext cx="5034283" cy="202628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900" dirty="0"/>
              <a:t>1. </a:t>
            </a:r>
            <a:r>
              <a:rPr lang="en-US" sz="1900" dirty="0" err="1"/>
              <a:t>preferences.begin</a:t>
            </a:r>
            <a:r>
              <a:rPr lang="en-US" sz="1900" dirty="0"/>
              <a:t>(“</a:t>
            </a:r>
            <a:r>
              <a:rPr lang="en-US" sz="1900" dirty="0" err="1"/>
              <a:t>app”,false</a:t>
            </a:r>
            <a:r>
              <a:rPr lang="en-US" sz="1900" dirty="0"/>
              <a:t>)</a:t>
            </a:r>
          </a:p>
          <a:p>
            <a:pPr marL="0" indent="0">
              <a:buNone/>
            </a:pPr>
            <a:r>
              <a:rPr lang="en-US" sz="1900" dirty="0"/>
              <a:t>// </a:t>
            </a:r>
            <a:r>
              <a:rPr lang="el-GR" sz="1900" dirty="0"/>
              <a:t>Δημιουργία του </a:t>
            </a:r>
            <a:r>
              <a:rPr lang="en-US" sz="1900" dirty="0"/>
              <a:t>namespace </a:t>
            </a:r>
            <a:r>
              <a:rPr lang="el-GR" sz="1900" dirty="0"/>
              <a:t>με το όνομα «</a:t>
            </a:r>
            <a:r>
              <a:rPr lang="en-US" sz="1900" dirty="0"/>
              <a:t>app</a:t>
            </a:r>
            <a:r>
              <a:rPr lang="el-GR" sz="1900" dirty="0"/>
              <a:t>»</a:t>
            </a:r>
            <a:r>
              <a:rPr lang="en-US" sz="1900" dirty="0"/>
              <a:t>.</a:t>
            </a:r>
          </a:p>
          <a:p>
            <a:pPr marL="0" indent="0">
              <a:buNone/>
            </a:pPr>
            <a:r>
              <a:rPr lang="en-US" sz="1900" dirty="0"/>
              <a:t>2. led =</a:t>
            </a:r>
            <a:r>
              <a:rPr lang="el-GR" sz="1900" dirty="0"/>
              <a:t> </a:t>
            </a:r>
            <a:r>
              <a:rPr lang="en-US" sz="1900" dirty="0" err="1"/>
              <a:t>preferences.putBool</a:t>
            </a:r>
            <a:r>
              <a:rPr lang="en-US" sz="1900" dirty="0"/>
              <a:t>(“</a:t>
            </a:r>
            <a:r>
              <a:rPr lang="en-US" sz="1900" dirty="0" err="1"/>
              <a:t>ledstate</a:t>
            </a:r>
            <a:r>
              <a:rPr lang="en-US" sz="1900" dirty="0"/>
              <a:t>”, false)</a:t>
            </a:r>
          </a:p>
          <a:p>
            <a:pPr marL="0" indent="0">
              <a:buNone/>
            </a:pPr>
            <a:r>
              <a:rPr lang="en-US" sz="1900" dirty="0"/>
              <a:t>// </a:t>
            </a:r>
            <a:r>
              <a:rPr lang="el-GR" sz="1900" dirty="0"/>
              <a:t>Παίρνουμε την τιμή από το κλειδί </a:t>
            </a:r>
            <a:r>
              <a:rPr lang="en-US" sz="1900" dirty="0" err="1"/>
              <a:t>ledstate</a:t>
            </a:r>
            <a:r>
              <a:rPr lang="en-US" sz="1900" dirty="0"/>
              <a:t>, </a:t>
            </a:r>
            <a:r>
              <a:rPr lang="el-GR" sz="1900" dirty="0"/>
              <a:t>αλλιώς αν δεν υπάρχει, παίρνει την τιμή 0. </a:t>
            </a:r>
          </a:p>
          <a:p>
            <a:pPr marL="0" indent="0">
              <a:buNone/>
            </a:pPr>
            <a:r>
              <a:rPr lang="el-GR" sz="1900" dirty="0"/>
              <a:t>3. </a:t>
            </a:r>
            <a:r>
              <a:rPr lang="en-US" sz="1900" dirty="0" err="1"/>
              <a:t>preferences.end</a:t>
            </a:r>
            <a:r>
              <a:rPr lang="en-US" sz="1900" dirty="0"/>
              <a:t>();</a:t>
            </a:r>
          </a:p>
          <a:p>
            <a:pPr marL="0" indent="0">
              <a:buNone/>
            </a:pPr>
            <a:r>
              <a:rPr lang="en-US" sz="1900" dirty="0"/>
              <a:t>// </a:t>
            </a:r>
            <a:r>
              <a:rPr lang="el-GR" sz="1900" dirty="0"/>
              <a:t>Κλείνουμε το </a:t>
            </a:r>
            <a:r>
              <a:rPr lang="en-US" sz="1900" dirty="0"/>
              <a:t>preferences.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ECCE57-D58D-6222-9D0E-40DE7F566065}"/>
              </a:ext>
            </a:extLst>
          </p:cNvPr>
          <p:cNvSpPr txBox="1"/>
          <p:nvPr/>
        </p:nvSpPr>
        <p:spPr>
          <a:xfrm>
            <a:off x="704675" y="1442906"/>
            <a:ext cx="108050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i="1" u="sng" dirty="0">
                <a:solidFill>
                  <a:schemeClr val="bg1"/>
                </a:solidFill>
              </a:rPr>
              <a:t>Για να χρησιμοποιήσουμε την βιβλιοθήκη, θα πρέπει πρώτα να την κάνουμε </a:t>
            </a:r>
            <a:r>
              <a:rPr lang="en-US" sz="1400" i="1" u="sng" dirty="0">
                <a:solidFill>
                  <a:schemeClr val="bg1"/>
                </a:solidFill>
              </a:rPr>
              <a:t>Include </a:t>
            </a:r>
            <a:r>
              <a:rPr lang="el-GR" sz="1400" i="1" u="sng" dirty="0">
                <a:solidFill>
                  <a:schemeClr val="bg1"/>
                </a:solidFill>
              </a:rPr>
              <a:t>και να την δηλώσουμε.</a:t>
            </a:r>
          </a:p>
          <a:p>
            <a:r>
              <a:rPr lang="en-US" sz="1400" i="1" dirty="0">
                <a:solidFill>
                  <a:schemeClr val="bg1"/>
                </a:solidFill>
              </a:rPr>
              <a:t>#include &lt;</a:t>
            </a:r>
            <a:r>
              <a:rPr lang="en-US" sz="1400" i="1" dirty="0" err="1">
                <a:solidFill>
                  <a:schemeClr val="bg1"/>
                </a:solidFill>
              </a:rPr>
              <a:t>Preferences.h</a:t>
            </a:r>
            <a:r>
              <a:rPr lang="en-US" sz="1400" i="1" dirty="0">
                <a:solidFill>
                  <a:schemeClr val="bg1"/>
                </a:solidFill>
              </a:rPr>
              <a:t>&gt; </a:t>
            </a:r>
            <a:r>
              <a:rPr lang="el-GR" sz="1400" i="1" dirty="0">
                <a:solidFill>
                  <a:schemeClr val="bg1"/>
                </a:solidFill>
              </a:rPr>
              <a:t>		//Εισαγωγή βιβλιοθήκης.</a:t>
            </a:r>
          </a:p>
          <a:p>
            <a:r>
              <a:rPr lang="en-US" sz="1400" i="1" dirty="0">
                <a:solidFill>
                  <a:schemeClr val="bg1"/>
                </a:solidFill>
              </a:rPr>
              <a:t>Preferences </a:t>
            </a:r>
            <a:r>
              <a:rPr lang="en-US" sz="1400" i="1" dirty="0" err="1">
                <a:solidFill>
                  <a:schemeClr val="bg1"/>
                </a:solidFill>
              </a:rPr>
              <a:t>preferences</a:t>
            </a:r>
            <a:r>
              <a:rPr lang="en-US" sz="1400" i="1" dirty="0">
                <a:solidFill>
                  <a:schemeClr val="bg1"/>
                </a:solidFill>
              </a:rPr>
              <a:t>;                        //</a:t>
            </a:r>
            <a:r>
              <a:rPr lang="el-GR" sz="1400" i="1" dirty="0">
                <a:solidFill>
                  <a:schemeClr val="bg1"/>
                </a:solidFill>
              </a:rPr>
              <a:t>Δήλωση του </a:t>
            </a:r>
            <a:r>
              <a:rPr lang="en-US" sz="1400" i="1" dirty="0">
                <a:solidFill>
                  <a:schemeClr val="bg1"/>
                </a:solidFill>
              </a:rPr>
              <a:t>Preferences </a:t>
            </a:r>
            <a:r>
              <a:rPr lang="el-GR" sz="1400" i="1" dirty="0">
                <a:solidFill>
                  <a:schemeClr val="bg1"/>
                </a:solidFill>
              </a:rPr>
              <a:t>με όνομα </a:t>
            </a:r>
            <a:r>
              <a:rPr lang="en-US" sz="1400" i="1" dirty="0">
                <a:solidFill>
                  <a:schemeClr val="bg1"/>
                </a:solidFill>
              </a:rPr>
              <a:t>“preferences” (</a:t>
            </a:r>
            <a:r>
              <a:rPr lang="el-GR" sz="1400" i="1" dirty="0">
                <a:solidFill>
                  <a:schemeClr val="bg1"/>
                </a:solidFill>
              </a:rPr>
              <a:t>μπορούμε να βάλουμε οτιδήποτε).</a:t>
            </a:r>
            <a:endParaRPr lang="en-US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27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43D50933-1451-4B09-1F5F-18A2D3C5A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Preferences – </a:t>
            </a:r>
            <a:r>
              <a:rPr lang="el-GR" dirty="0"/>
              <a:t>Είδη κλειδιών</a:t>
            </a:r>
            <a:endParaRPr lang="en-US" dirty="0"/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A924C0A3-C2C8-32E3-48D7-A2EB7DA2C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6</a:t>
            </a:fld>
            <a:endParaRPr lang="en-US" noProof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573A932-F711-CD0C-5161-F48A94C3C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/>
          <a:p>
            <a:r>
              <a:rPr lang="el-GR" sz="2000" dirty="0"/>
              <a:t>Στην προηγούμενη διαφάνεια, στα παραδείγματα εντολών που είδαμε, έγιναν </a:t>
            </a:r>
            <a:r>
              <a:rPr lang="en-US" sz="2000" dirty="0"/>
              <a:t>read/write </a:t>
            </a:r>
            <a:r>
              <a:rPr lang="el-GR" sz="2000" dirty="0"/>
              <a:t>τιμές </a:t>
            </a:r>
            <a:r>
              <a:rPr lang="en-US" sz="2000" dirty="0"/>
              <a:t>Bool</a:t>
            </a:r>
            <a:r>
              <a:rPr lang="el-GR" sz="2000" dirty="0"/>
              <a:t>. Αυτό δεν σημαίνει πως δεν μπορούμε να έχουμε άλλα είδη κλειδιών στην μνήμη. Στην εικόνα φαίνονται τα είδη κλειδιών που μπορούμε να αποθηκεύσουμε.</a:t>
            </a:r>
            <a:endParaRPr lang="en-US" sz="2000" dirty="0"/>
          </a:p>
        </p:txBody>
      </p:sp>
      <p:pic>
        <p:nvPicPr>
          <p:cNvPr id="7" name="Θέση περιεχομένου 6">
            <a:extLst>
              <a:ext uri="{FF2B5EF4-FFF2-40B4-BE49-F238E27FC236}">
                <a16:creationId xmlns:a16="http://schemas.microsoft.com/office/drawing/2014/main" id="{814B2CEE-7553-6641-CA03-6C7652965D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29560" y="1444649"/>
            <a:ext cx="4963770" cy="45790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04705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667D7BA-CCB5-01D4-5337-1A956183C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Preferences – </a:t>
            </a:r>
            <a:r>
              <a:rPr lang="el-GR" dirty="0"/>
              <a:t>Παραδείγματα χρήσης της βιβλιοθήκης.</a:t>
            </a:r>
            <a:endParaRPr lang="en-US" dirty="0"/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61666596-934D-34BF-3F4B-899EF75F0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</a:t>
            </a:fld>
            <a:endParaRPr lang="en-US" noProof="0" dirty="0"/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98E1A432-6FB3-F40E-D7BC-698C16A7B5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l-GR" sz="2000" dirty="0"/>
              <a:t>Το </a:t>
            </a:r>
            <a:r>
              <a:rPr lang="en-US" sz="2000" dirty="0"/>
              <a:t>Preferences </a:t>
            </a:r>
            <a:r>
              <a:rPr lang="el-GR" sz="2000" dirty="0"/>
              <a:t>μπορεί να έχει πολλές χρήσεις, αφού ο σκοπός της είναι η αποθήκευση σημαντικών πληροφοριών. Μερικά τέτοια παραδείγματα είναι τα εξής:</a:t>
            </a:r>
            <a:endParaRPr lang="en-US" sz="2000" dirty="0"/>
          </a:p>
          <a:p>
            <a:pPr marL="0" indent="0">
              <a:buNone/>
            </a:pPr>
            <a:endParaRPr lang="el-GR" sz="2000" dirty="0"/>
          </a:p>
          <a:p>
            <a:r>
              <a:rPr lang="el-GR" sz="2000" dirty="0"/>
              <a:t>Αποθήκευση της τελευταίας κατάστασης ενός </a:t>
            </a:r>
            <a:r>
              <a:rPr lang="en-US" sz="2000" dirty="0"/>
              <a:t>LED </a:t>
            </a:r>
            <a:r>
              <a:rPr lang="el-GR" sz="2000" dirty="0"/>
              <a:t>.</a:t>
            </a:r>
          </a:p>
          <a:p>
            <a:r>
              <a:rPr lang="el-GR" sz="2000" dirty="0"/>
              <a:t>Αποθήκευση των «</a:t>
            </a:r>
            <a:r>
              <a:rPr lang="en-US" sz="2000" dirty="0"/>
              <a:t>network credentials</a:t>
            </a:r>
            <a:r>
              <a:rPr lang="el-GR" sz="2000" dirty="0"/>
              <a:t>»</a:t>
            </a:r>
            <a:r>
              <a:rPr lang="en-US" sz="2000" dirty="0"/>
              <a:t> </a:t>
            </a:r>
            <a:r>
              <a:rPr lang="el-GR" sz="2000" dirty="0"/>
              <a:t>(</a:t>
            </a:r>
            <a:r>
              <a:rPr lang="en-US" sz="2000" dirty="0"/>
              <a:t>“</a:t>
            </a:r>
            <a:r>
              <a:rPr lang="en-US" sz="2000" dirty="0" err="1"/>
              <a:t>ssid</a:t>
            </a:r>
            <a:r>
              <a:rPr lang="en-US" sz="2000" dirty="0"/>
              <a:t> , password”).</a:t>
            </a:r>
          </a:p>
          <a:p>
            <a:r>
              <a:rPr lang="el-GR" sz="2000" dirty="0"/>
              <a:t>Αποθήκευση τιμών ενός αισθητήρα. </a:t>
            </a:r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190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6DEB51C-E209-AB7C-6F1F-78CF94945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Preferences – </a:t>
            </a:r>
            <a:r>
              <a:rPr lang="el-GR" dirty="0"/>
              <a:t>Διαγραφή τιμών</a:t>
            </a:r>
            <a:endParaRPr lang="en-US" dirty="0"/>
          </a:p>
        </p:txBody>
      </p:sp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03342F33-A0E5-3900-795D-9EF24E98B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</a:t>
            </a:fld>
            <a:endParaRPr lang="en-US" noProof="0" dirty="0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AC746D11-F4AB-A19C-F94C-7D73B03171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/>
              <a:t>Όπως είπαμε στις προηγούμενες διαφάνειες, οι τιμές αποθηκεύονται μόνιμα</a:t>
            </a:r>
            <a:r>
              <a:rPr lang="en-US" dirty="0"/>
              <a:t> </a:t>
            </a:r>
            <a:r>
              <a:rPr lang="el-GR" dirty="0"/>
              <a:t>στην μνήμη. Αυτό επίσης σημαίνει πως κάποια στιγμή η μνήμη μας θα γεμίσει. Δυστυχώς, το </a:t>
            </a:r>
            <a:r>
              <a:rPr lang="en-US" dirty="0"/>
              <a:t>Preferences </a:t>
            </a:r>
            <a:r>
              <a:rPr lang="el-GR" dirty="0"/>
              <a:t>δεν</a:t>
            </a:r>
            <a:r>
              <a:rPr lang="en-US" dirty="0"/>
              <a:t> </a:t>
            </a:r>
            <a:r>
              <a:rPr lang="el-GR" dirty="0"/>
              <a:t>δίνει την δυνατότητα να διαγράψουμε τα </a:t>
            </a:r>
            <a:r>
              <a:rPr lang="en-US" dirty="0"/>
              <a:t>namespaces </a:t>
            </a:r>
            <a:r>
              <a:rPr lang="el-GR" dirty="0"/>
              <a:t>εξ ’ολοκλήρου από την μνήμη. Αυτό που μπορεί να κάνει όμως είναι να καθαρίσει ένα «</a:t>
            </a:r>
            <a:r>
              <a:rPr lang="en-US" dirty="0"/>
              <a:t>namespace</a:t>
            </a:r>
            <a:r>
              <a:rPr lang="el-GR" dirty="0"/>
              <a:t>» από κλειδιά, ή να διαγράψει ένα συγκεκριμένο κλειδί. Αυτό επιτυγχάνεται με τις παρακάτω συναρτήσεις:</a:t>
            </a:r>
          </a:p>
          <a:p>
            <a:pPr marL="0" indent="0">
              <a:buNone/>
            </a:pPr>
            <a:r>
              <a:rPr lang="en-US" dirty="0"/>
              <a:t>1. </a:t>
            </a:r>
            <a:r>
              <a:rPr lang="en-US" dirty="0" err="1"/>
              <a:t>preferences.clear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/>
              <a:t>// </a:t>
            </a:r>
            <a:r>
              <a:rPr lang="el-GR" dirty="0"/>
              <a:t>Καθαρίζει το </a:t>
            </a:r>
            <a:r>
              <a:rPr lang="en-US" dirty="0"/>
              <a:t>namespace </a:t>
            </a:r>
            <a:r>
              <a:rPr lang="el-GR" dirty="0"/>
              <a:t>από κλειδιά αλλά δεν το διαγράφει.</a:t>
            </a: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0" indent="0">
              <a:buNone/>
            </a:pPr>
            <a:r>
              <a:rPr lang="en-US" dirty="0"/>
              <a:t>2. </a:t>
            </a:r>
            <a:r>
              <a:rPr lang="en-US" dirty="0" err="1"/>
              <a:t>preferences.remove</a:t>
            </a:r>
            <a:r>
              <a:rPr lang="en-US" dirty="0"/>
              <a:t>(key);</a:t>
            </a:r>
            <a:endParaRPr lang="el-GR" dirty="0"/>
          </a:p>
          <a:p>
            <a:pPr marL="0" indent="0">
              <a:buNone/>
            </a:pPr>
            <a:r>
              <a:rPr lang="en-US" dirty="0"/>
              <a:t>// </a:t>
            </a:r>
            <a:r>
              <a:rPr lang="el-GR" dirty="0"/>
              <a:t>Διαγράφει ένα κλειδί μέσα από το </a:t>
            </a:r>
            <a:r>
              <a:rPr lang="en-US" dirty="0"/>
              <a:t>namespace.</a:t>
            </a:r>
            <a:r>
              <a:rPr lang="el-GR" dirty="0"/>
              <a:t> Χρησιμοποιείται αφού έχουμε κάνει </a:t>
            </a:r>
            <a:r>
              <a:rPr lang="en-US" dirty="0" err="1"/>
              <a:t>preferences.begin</a:t>
            </a:r>
            <a:r>
              <a:rPr lang="en-US" dirty="0"/>
              <a:t> </a:t>
            </a:r>
            <a:r>
              <a:rPr lang="el-GR" dirty="0"/>
              <a:t>ενός </a:t>
            </a:r>
            <a:r>
              <a:rPr lang="en-US" dirty="0"/>
              <a:t>namespace. </a:t>
            </a:r>
          </a:p>
          <a:p>
            <a:pPr marL="0" indent="0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926544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179B88-D43C-4A31-9A52-3498E9430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SPIFFS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DDBE65-9AB1-4989-AF86-726591A6A1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79"/>
            <a:ext cx="7481726" cy="521795"/>
          </a:xfrm>
        </p:spPr>
        <p:txBody>
          <a:bodyPr>
            <a:normAutofit fontScale="55000" lnSpcReduction="20000"/>
          </a:bodyPr>
          <a:lstStyle/>
          <a:p>
            <a:r>
              <a:rPr lang="el-GR" dirty="0"/>
              <a:t>Χρήσιμο </a:t>
            </a:r>
            <a:r>
              <a:rPr lang="en-US" dirty="0"/>
              <a:t>link:</a:t>
            </a:r>
          </a:p>
          <a:p>
            <a:r>
              <a:rPr lang="en-US" dirty="0">
                <a:hlinkClick r:id="rId2"/>
              </a:rPr>
              <a:t>https://randomnerdtutorials.com/install-esp32-filesystem-uploader-arduino-ide/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065C75-272B-4BB5-BA23-D80E8654D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Θέμα του Office">
  <a:themeElements>
    <a:clrScheme name="Custom 12">
      <a:dk1>
        <a:srgbClr val="000000"/>
      </a:dk1>
      <a:lt1>
        <a:srgbClr val="FFFFFF"/>
      </a:lt1>
      <a:dk2>
        <a:srgbClr val="6D6E71"/>
      </a:dk2>
      <a:lt2>
        <a:srgbClr val="58595B"/>
      </a:lt2>
      <a:accent1>
        <a:srgbClr val="0065A4"/>
      </a:accent1>
      <a:accent2>
        <a:srgbClr val="47C3D3"/>
      </a:accent2>
      <a:accent3>
        <a:srgbClr val="8F2D63"/>
      </a:accent3>
      <a:accent4>
        <a:srgbClr val="1A6871"/>
      </a:accent4>
      <a:accent5>
        <a:srgbClr val="0C4360"/>
      </a:accent5>
      <a:accent6>
        <a:srgbClr val="F47735"/>
      </a:accent6>
      <a:hlink>
        <a:srgbClr val="00559A"/>
      </a:hlink>
      <a:folHlink>
        <a:srgbClr val="595851"/>
      </a:folHlink>
    </a:clrScheme>
    <a:fontScheme name="Custom 3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6687569_Modern blue presentation_AAS_v5" id="{C7B59113-CD15-4341-96CA-86E715D5BE98}" vid="{5A8FDAEB-3DF3-4B3C-A708-49813F8D6F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251939d1-0086-4515-99eb-dc499dc35dd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Έγγραφο" ma:contentTypeID="0x0101004326F4D00CA8F94290C52B9A75ABC59C" ma:contentTypeVersion="8" ma:contentTypeDescription="Δημιουργία νέου εγγράφου" ma:contentTypeScope="" ma:versionID="9a9c625acfe8115b40456c6e0c243ffb">
  <xsd:schema xmlns:xsd="http://www.w3.org/2001/XMLSchema" xmlns:xs="http://www.w3.org/2001/XMLSchema" xmlns:p="http://schemas.microsoft.com/office/2006/metadata/properties" xmlns:ns3="251939d1-0086-4515-99eb-dc499dc35ddf" targetNamespace="http://schemas.microsoft.com/office/2006/metadata/properties" ma:root="true" ma:fieldsID="35d225f586f17f661015c00c7b3ba05c" ns3:_="">
    <xsd:import namespace="251939d1-0086-4515-99eb-dc499dc35dd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1939d1-0086-4515-99eb-dc499dc35dd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Τύπος περιεχομένου"/>
        <xsd:element ref="dc:title" minOccurs="0" maxOccurs="1" ma:index="4" ma:displayName="Τίτλο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757914-1161-4661-9696-421FD6935CDD}">
  <ds:schemaRefs>
    <ds:schemaRef ds:uri="http://purl.org/dc/dcmitype/"/>
    <ds:schemaRef ds:uri="251939d1-0086-4515-99eb-dc499dc35ddf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96A2E89-66E9-4E9E-B855-60D009DB81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1939d1-0086-4515-99eb-dc499dc35d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B26E0C9-B2AA-42E6-97B6-E1B7D9EAF1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Modern blue presentation</Template>
  <TotalTime>603</TotalTime>
  <Words>2046</Words>
  <Application>Microsoft Macintosh PowerPoint</Application>
  <PresentationFormat>Widescreen</PresentationFormat>
  <Paragraphs>146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Trade Gothic LT Pro</vt:lpstr>
      <vt:lpstr>Trebuchet MS</vt:lpstr>
      <vt:lpstr>Θέμα του Office</vt:lpstr>
      <vt:lpstr>Preferences/SPIFFS/OTA</vt:lpstr>
      <vt:lpstr>Arduino IDE - Συμβατότητα</vt:lpstr>
      <vt:lpstr>Preferences</vt:lpstr>
      <vt:lpstr>Preferences – Εισαγωγή</vt:lpstr>
      <vt:lpstr>Preferences – Εντολές για Read/write</vt:lpstr>
      <vt:lpstr>Preferences – Είδη κλειδιών</vt:lpstr>
      <vt:lpstr>Preferences – Παραδείγματα χρήσης της βιβλιοθήκης.</vt:lpstr>
      <vt:lpstr>Preferences – Διαγραφή τιμών</vt:lpstr>
      <vt:lpstr>SPIFFS</vt:lpstr>
      <vt:lpstr>SPIFFS – Εισαγωγή</vt:lpstr>
      <vt:lpstr>SPIFFS – Προαπαιτούμενα βήματα για την χρήση του με Arduino IDE</vt:lpstr>
      <vt:lpstr>SPIFFS – Έλεγχος εγκατάστασης plugin</vt:lpstr>
      <vt:lpstr>SPIFFS – Χρήση του plugin / Upload αρχείου στην μνήμη</vt:lpstr>
      <vt:lpstr>SPIFFS – Εντολές για άνοιγμα αρχείων στην μνήμη.</vt:lpstr>
      <vt:lpstr>SPIFFS – Διαγραφή αρχείων</vt:lpstr>
      <vt:lpstr>OTA</vt:lpstr>
      <vt:lpstr>OTA – Εισαγωγή</vt:lpstr>
      <vt:lpstr>OTA – Προετοιμασία </vt:lpstr>
      <vt:lpstr>OTA – Προετοιμασία </vt:lpstr>
      <vt:lpstr>OTA – Χρήσιμες συναρτήσεις για OTA</vt:lpstr>
      <vt:lpstr>ΟΤΑ – Setup του OTA Server</vt:lpstr>
      <vt:lpstr>ΟΤΑ – Upload των αρχείων Firmware και Filesystem (1/3)</vt:lpstr>
      <vt:lpstr>ΟΤΑ – Upload των αρχείων Firmware και Filesystem (2/3)</vt:lpstr>
      <vt:lpstr>ΟΤΑ – Upload των αρχείων Firmware και Filesystem (3/3)</vt:lpstr>
      <vt:lpstr>Resources</vt:lpstr>
      <vt:lpstr>Τέλος Παρουσίασης, ευχαριστώ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Preferences /SPIFFS/OTA</dc:title>
  <dc:creator>Βλάσσης Νικόλαος</dc:creator>
  <cp:lastModifiedBy>ΚΙΑΓΙΑΣ ΣΤΑΥΡΟΣ</cp:lastModifiedBy>
  <cp:revision>23</cp:revision>
  <dcterms:created xsi:type="dcterms:W3CDTF">2023-03-23T16:06:05Z</dcterms:created>
  <dcterms:modified xsi:type="dcterms:W3CDTF">2026-03-27T15:58:46Z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0x0101004326F4D00CA8F94290C52B9A75ABC59C</vt:lpwstr>
  </property>
</Properties>
</file>