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2"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oX66B/6Nw4fIrDjDmU/peJtBQ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26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0" name="Google Shape;410;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1"/>
        <p:cNvGrpSpPr/>
        <p:nvPr/>
      </p:nvGrpSpPr>
      <p:grpSpPr>
        <a:xfrm>
          <a:off x="0" y="0"/>
          <a:ext cx="0" cy="0"/>
          <a:chOff x="0" y="0"/>
          <a:chExt cx="0" cy="0"/>
        </a:xfrm>
      </p:grpSpPr>
      <p:sp>
        <p:nvSpPr>
          <p:cNvPr id="12" name="Google Shape;12;p3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8"/>
        <p:cNvGrpSpPr/>
        <p:nvPr/>
      </p:nvGrpSpPr>
      <p:grpSpPr>
        <a:xfrm>
          <a:off x="0" y="0"/>
          <a:ext cx="0" cy="0"/>
          <a:chOff x="0" y="0"/>
          <a:chExt cx="0" cy="0"/>
        </a:xfrm>
      </p:grpSpPr>
      <p:sp>
        <p:nvSpPr>
          <p:cNvPr id="69" name="Google Shape;69;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4"/>
        <p:cNvGrpSpPr/>
        <p:nvPr/>
      </p:nvGrpSpPr>
      <p:grpSpPr>
        <a:xfrm>
          <a:off x="0" y="0"/>
          <a:ext cx="0" cy="0"/>
          <a:chOff x="0" y="0"/>
          <a:chExt cx="0" cy="0"/>
        </a:xfrm>
      </p:grpSpPr>
      <p:sp>
        <p:nvSpPr>
          <p:cNvPr id="75" name="Google Shape;75;p4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3"/>
        <p:cNvGrpSpPr/>
        <p:nvPr/>
      </p:nvGrpSpPr>
      <p:grpSpPr>
        <a:xfrm>
          <a:off x="0" y="0"/>
          <a:ext cx="0" cy="0"/>
          <a:chOff x="0" y="0"/>
          <a:chExt cx="0" cy="0"/>
        </a:xfrm>
      </p:grpSpPr>
      <p:sp>
        <p:nvSpPr>
          <p:cNvPr id="24" name="Google Shape;24;p4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29"/>
        <p:cNvGrpSpPr/>
        <p:nvPr/>
      </p:nvGrpSpPr>
      <p:grpSpPr>
        <a:xfrm>
          <a:off x="0" y="0"/>
          <a:ext cx="0" cy="0"/>
          <a:chOff x="0" y="0"/>
          <a:chExt cx="0" cy="0"/>
        </a:xfrm>
      </p:grpSpPr>
      <p:sp>
        <p:nvSpPr>
          <p:cNvPr id="30" name="Google Shape;3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4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6"/>
        <p:cNvGrpSpPr/>
        <p:nvPr/>
      </p:nvGrpSpPr>
      <p:grpSpPr>
        <a:xfrm>
          <a:off x="0" y="0"/>
          <a:ext cx="0" cy="0"/>
          <a:chOff x="0" y="0"/>
          <a:chExt cx="0" cy="0"/>
        </a:xfrm>
      </p:grpSpPr>
      <p:sp>
        <p:nvSpPr>
          <p:cNvPr id="37" name="Google Shape;37;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4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4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4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5"/>
        <p:cNvGrpSpPr/>
        <p:nvPr/>
      </p:nvGrpSpPr>
      <p:grpSpPr>
        <a:xfrm>
          <a:off x="0" y="0"/>
          <a:ext cx="0" cy="0"/>
          <a:chOff x="0" y="0"/>
          <a:chExt cx="0" cy="0"/>
        </a:xfrm>
      </p:grpSpPr>
      <p:sp>
        <p:nvSpPr>
          <p:cNvPr id="46" name="Google Shape;46;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0"/>
        <p:cNvGrpSpPr/>
        <p:nvPr/>
      </p:nvGrpSpPr>
      <p:grpSpPr>
        <a:xfrm>
          <a:off x="0" y="0"/>
          <a:ext cx="0" cy="0"/>
          <a:chOff x="0" y="0"/>
          <a:chExt cx="0" cy="0"/>
        </a:xfrm>
      </p:grpSpPr>
      <p:sp>
        <p:nvSpPr>
          <p:cNvPr id="51" name="Google Shape;51;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4"/>
        <p:cNvGrpSpPr/>
        <p:nvPr/>
      </p:nvGrpSpPr>
      <p:grpSpPr>
        <a:xfrm>
          <a:off x="0" y="0"/>
          <a:ext cx="0" cy="0"/>
          <a:chOff x="0" y="0"/>
          <a:chExt cx="0" cy="0"/>
        </a:xfrm>
      </p:grpSpPr>
      <p:sp>
        <p:nvSpPr>
          <p:cNvPr id="55" name="Google Shape;55;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1"/>
        <p:cNvGrpSpPr/>
        <p:nvPr/>
      </p:nvGrpSpPr>
      <p:grpSpPr>
        <a:xfrm>
          <a:off x="0" y="0"/>
          <a:ext cx="0" cy="0"/>
          <a:chOff x="0" y="0"/>
          <a:chExt cx="0" cy="0"/>
        </a:xfrm>
      </p:grpSpPr>
      <p:sp>
        <p:nvSpPr>
          <p:cNvPr id="62" name="Google Shape;62;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7"/>
          <p:cNvSpPr>
            <a:spLocks noGrp="1"/>
          </p:cNvSpPr>
          <p:nvPr>
            <p:ph type="pic" idx="2"/>
          </p:nvPr>
        </p:nvSpPr>
        <p:spPr>
          <a:xfrm>
            <a:off x="1792288" y="612775"/>
            <a:ext cx="5486400" cy="4114800"/>
          </a:xfrm>
          <a:prstGeom prst="rect">
            <a:avLst/>
          </a:prstGeom>
          <a:noFill/>
          <a:ln>
            <a:noFill/>
          </a:ln>
        </p:spPr>
      </p:sp>
      <p:sp>
        <p:nvSpPr>
          <p:cNvPr id="64" name="Google Shape;64;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l-G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spressif.com/sites/default/files/documentation/esp32-solo-1_datasheet_en.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hyperlink" Target="https://randomnerdtutorials.com/esp32-dual-core-arduino-ide/"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857224" y="642918"/>
            <a:ext cx="7772400" cy="111283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l-GR"/>
              <a:t>Project Running on Batteries</a:t>
            </a:r>
            <a:endParaRPr/>
          </a:p>
        </p:txBody>
      </p:sp>
      <p:sp>
        <p:nvSpPr>
          <p:cNvPr id="85" name="Google Shape;85;p1"/>
          <p:cNvSpPr txBox="1">
            <a:spLocks noGrp="1"/>
          </p:cNvSpPr>
          <p:nvPr>
            <p:ph type="subTitle" idx="1"/>
          </p:nvPr>
        </p:nvSpPr>
        <p:spPr>
          <a:xfrm>
            <a:off x="1371600" y="5500702"/>
            <a:ext cx="6400800" cy="60959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l-GR"/>
              <a:t>μC Battery Consumption</a:t>
            </a:r>
            <a:endParaRPr/>
          </a:p>
        </p:txBody>
      </p:sp>
      <p:sp>
        <p:nvSpPr>
          <p:cNvPr id="86" name="Google Shape;86;p1" descr="Image result for esp32 and arduino energy consumption sleep mod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1233488" y="2043113"/>
            <a:ext cx="6677025" cy="2771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l-GR" b="1"/>
              <a:t>ESP32 Modem Sleep</a:t>
            </a:r>
            <a:endParaRPr/>
          </a:p>
        </p:txBody>
      </p:sp>
      <p:sp>
        <p:nvSpPr>
          <p:cNvPr id="199" name="Google Shape;199;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dk1"/>
              </a:buClr>
              <a:buSzPct val="100000"/>
              <a:buChar char="•"/>
            </a:pPr>
            <a:r>
              <a:rPr lang="el-GR"/>
              <a:t>To keep WiFi/Bluetooth connections alive, the CPU, Wi-Fi, Bluetooth, and radio are woken up at predefined intervals. It is known as </a:t>
            </a:r>
            <a:r>
              <a:rPr lang="el-GR" b="1"/>
              <a:t>Association sleep pattern</a:t>
            </a:r>
            <a:r>
              <a:rPr lang="el-GR"/>
              <a:t>.</a:t>
            </a:r>
            <a:endParaRPr/>
          </a:p>
          <a:p>
            <a:pPr marL="342900" lvl="0" indent="-342900" algn="l" rtl="0">
              <a:spcBef>
                <a:spcPts val="496"/>
              </a:spcBef>
              <a:spcAft>
                <a:spcPts val="0"/>
              </a:spcAft>
              <a:buClr>
                <a:schemeClr val="dk1"/>
              </a:buClr>
              <a:buSzPct val="100000"/>
              <a:buChar char="•"/>
            </a:pPr>
            <a:r>
              <a:rPr lang="el-GR"/>
              <a:t>During this sleep pattern, the power mode switches between the active mode and Modem sleep mode.</a:t>
            </a:r>
            <a:endParaRPr/>
          </a:p>
          <a:p>
            <a:pPr marL="342900" lvl="0" indent="-342900" algn="l" rtl="0">
              <a:spcBef>
                <a:spcPts val="496"/>
              </a:spcBef>
              <a:spcAft>
                <a:spcPts val="0"/>
              </a:spcAft>
              <a:buClr>
                <a:schemeClr val="dk1"/>
              </a:buClr>
              <a:buSzPct val="100000"/>
              <a:buChar char="•"/>
            </a:pPr>
            <a:r>
              <a:rPr lang="el-GR"/>
              <a:t>ESP32 can enter modem sleep mode only when it connects to the router in station mode. ESP32 stays connected to the router through the </a:t>
            </a:r>
            <a:r>
              <a:rPr lang="el-GR" b="1"/>
              <a:t>DTIM beacon mechanism</a:t>
            </a:r>
            <a:r>
              <a:rPr lang="el-GR"/>
              <a:t>.</a:t>
            </a:r>
            <a:endParaRPr/>
          </a:p>
          <a:p>
            <a:pPr marL="342900" lvl="0" indent="-342900" algn="l" rtl="0">
              <a:spcBef>
                <a:spcPts val="496"/>
              </a:spcBef>
              <a:spcAft>
                <a:spcPts val="0"/>
              </a:spcAft>
              <a:buClr>
                <a:schemeClr val="dk1"/>
              </a:buClr>
              <a:buSzPct val="100000"/>
              <a:buChar char="•"/>
            </a:pPr>
            <a:r>
              <a:rPr lang="el-GR"/>
              <a:t>In order to save power, ESP32 disables the Wi-Fi module between two DTIM Beacon intervals and wakes up automatically before the next Beacon arrival.</a:t>
            </a:r>
            <a:endParaRPr/>
          </a:p>
          <a:p>
            <a:pPr marL="342900" lvl="0" indent="-342900" algn="l" rtl="0">
              <a:spcBef>
                <a:spcPts val="496"/>
              </a:spcBef>
              <a:spcAft>
                <a:spcPts val="0"/>
              </a:spcAft>
              <a:buClr>
                <a:schemeClr val="dk1"/>
              </a:buClr>
              <a:buSzPct val="100000"/>
              <a:buChar char="•"/>
            </a:pPr>
            <a:r>
              <a:rPr lang="el-GR"/>
              <a:t>The sleep time is decided by the DTIM Beacon interval time of the router which is usually 100ms to 1000ms.</a:t>
            </a:r>
            <a:endParaRPr/>
          </a:p>
          <a:p>
            <a:pPr marL="342900" lvl="0" indent="-185420" algn="l" rtl="0">
              <a:spcBef>
                <a:spcPts val="496"/>
              </a:spcBef>
              <a:spcAft>
                <a:spcPts val="0"/>
              </a:spcAft>
              <a:buClr>
                <a:schemeClr val="dk1"/>
              </a:buClr>
              <a:buSzPct val="1000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Τρόποι εξοικονόμησης ενέργειας</a:t>
            </a:r>
            <a:endParaRPr>
              <a:solidFill>
                <a:srgbClr val="538CD5"/>
              </a:solidFill>
            </a:endParaRPr>
          </a:p>
        </p:txBody>
      </p:sp>
      <p:sp>
        <p:nvSpPr>
          <p:cNvPr id="205" name="Google Shape;205;p13"/>
          <p:cNvSpPr txBox="1">
            <a:spLocks noGrp="1"/>
          </p:cNvSpPr>
          <p:nvPr>
            <p:ph type="body" idx="1"/>
          </p:nvPr>
        </p:nvSpPr>
        <p:spPr>
          <a:xfrm>
            <a:off x="457200" y="1600201"/>
            <a:ext cx="8401080" cy="47147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6"/>
              </a:buClr>
              <a:buSzPts val="2000"/>
              <a:buNone/>
            </a:pPr>
            <a:r>
              <a:rPr lang="el-GR" sz="2000">
                <a:solidFill>
                  <a:schemeClr val="accent6"/>
                </a:solidFill>
              </a:rPr>
              <a:t>Sleep Mode/RTC  Touch Pins GPIO PINS</a:t>
            </a:r>
            <a:endParaRPr/>
          </a:p>
          <a:p>
            <a:pPr marL="342900" lvl="0" indent="-342900" algn="l" rtl="0">
              <a:spcBef>
                <a:spcPts val="400"/>
              </a:spcBef>
              <a:spcAft>
                <a:spcPts val="0"/>
              </a:spcAft>
              <a:buClr>
                <a:schemeClr val="dk1"/>
              </a:buClr>
              <a:buSzPts val="2000"/>
              <a:buNone/>
            </a:pPr>
            <a:endParaRPr sz="2000">
              <a:solidFill>
                <a:schemeClr val="accent6"/>
              </a:solidFill>
            </a:endParaRPr>
          </a:p>
        </p:txBody>
      </p:sp>
      <p:sp>
        <p:nvSpPr>
          <p:cNvPr id="206" name="Google Shape;206;p13"/>
          <p:cNvSpPr txBox="1"/>
          <p:nvPr/>
        </p:nvSpPr>
        <p:spPr>
          <a:xfrm>
            <a:off x="428596" y="2285992"/>
            <a:ext cx="7929618" cy="1000132"/>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l-GR" sz="1800">
                <a:solidFill>
                  <a:schemeClr val="dk1"/>
                </a:solidFill>
                <a:latin typeface="Calibri"/>
                <a:ea typeface="Calibri"/>
                <a:cs typeface="Calibri"/>
                <a:sym typeface="Calibri"/>
              </a:rPr>
              <a:t>Κατά τη διάρκεια του βαθύ ύπνου, κάποια από τα pins του ESP32 μπορούν να χρησιμοποιηθούν από τον ULP  τα RTC_GPIO pins και τα Touch pins. </a:t>
            </a:r>
            <a:endParaRPr sz="2000">
              <a:solidFill>
                <a:schemeClr val="dk1"/>
              </a:solidFill>
              <a:latin typeface="Calibri"/>
              <a:ea typeface="Calibri"/>
              <a:cs typeface="Calibri"/>
              <a:sym typeface="Calibri"/>
            </a:endParaRPr>
          </a:p>
        </p:txBody>
      </p:sp>
      <p:sp>
        <p:nvSpPr>
          <p:cNvPr id="207" name="Google Shape;207;p13"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13"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9" name="Google Shape;209;p13"/>
          <p:cNvPicPr preferRelativeResize="0"/>
          <p:nvPr/>
        </p:nvPicPr>
        <p:blipFill rotWithShape="1">
          <a:blip r:embed="rId3">
            <a:alphaModFix/>
          </a:blip>
          <a:srcRect/>
          <a:stretch/>
        </p:blipFill>
        <p:spPr>
          <a:xfrm>
            <a:off x="6843743" y="428604"/>
            <a:ext cx="2085975" cy="1724025"/>
          </a:xfrm>
          <a:prstGeom prst="rect">
            <a:avLst/>
          </a:prstGeom>
          <a:noFill/>
          <a:ln>
            <a:noFill/>
          </a:ln>
        </p:spPr>
      </p:pic>
      <p:pic>
        <p:nvPicPr>
          <p:cNvPr id="210" name="Google Shape;210;p13" descr="https://i2.wp.com/randomnerdtutorials.com/wp-content/uploads/2018/08/ESP32-DOIT-DEVKIT-V1-Board-Pinout-36-GPIOs-updated.jpg?w=813&amp;ssl=1"/>
          <p:cNvPicPr preferRelativeResize="0"/>
          <p:nvPr/>
        </p:nvPicPr>
        <p:blipFill rotWithShape="1">
          <a:blip r:embed="rId4">
            <a:alphaModFix/>
          </a:blip>
          <a:srcRect t="17751" b="9758"/>
          <a:stretch/>
        </p:blipFill>
        <p:spPr>
          <a:xfrm>
            <a:off x="714348" y="3071810"/>
            <a:ext cx="7143750" cy="3714776"/>
          </a:xfrm>
          <a:prstGeom prst="rect">
            <a:avLst/>
          </a:prstGeom>
          <a:noFill/>
          <a:ln>
            <a:noFill/>
          </a:ln>
        </p:spPr>
      </p:pic>
      <p:pic>
        <p:nvPicPr>
          <p:cNvPr id="211" name="Google Shape;211;p13"/>
          <p:cNvPicPr preferRelativeResize="0"/>
          <p:nvPr/>
        </p:nvPicPr>
        <p:blipFill rotWithShape="1">
          <a:blip r:embed="rId5">
            <a:alphaModFix/>
          </a:blip>
          <a:srcRect b="29629"/>
          <a:stretch/>
        </p:blipFill>
        <p:spPr>
          <a:xfrm>
            <a:off x="7572396" y="3143248"/>
            <a:ext cx="1285884" cy="428628"/>
          </a:xfrm>
          <a:prstGeom prst="rect">
            <a:avLst/>
          </a:prstGeom>
          <a:noFill/>
          <a:ln>
            <a:noFill/>
          </a:ln>
        </p:spPr>
      </p:pic>
      <p:pic>
        <p:nvPicPr>
          <p:cNvPr id="212" name="Google Shape;212;p13"/>
          <p:cNvPicPr preferRelativeResize="0"/>
          <p:nvPr/>
        </p:nvPicPr>
        <p:blipFill rotWithShape="1">
          <a:blip r:embed="rId6">
            <a:alphaModFix/>
          </a:blip>
          <a:srcRect/>
          <a:stretch/>
        </p:blipFill>
        <p:spPr>
          <a:xfrm>
            <a:off x="7500958" y="3929066"/>
            <a:ext cx="1428760" cy="3571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Τρόποι εξοικονόμησης ενέργειας</a:t>
            </a:r>
            <a:endParaRPr>
              <a:solidFill>
                <a:srgbClr val="538CD5"/>
              </a:solidFill>
            </a:endParaRPr>
          </a:p>
        </p:txBody>
      </p:sp>
      <p:sp>
        <p:nvSpPr>
          <p:cNvPr id="218" name="Google Shape;218;p14"/>
          <p:cNvSpPr txBox="1">
            <a:spLocks noGrp="1"/>
          </p:cNvSpPr>
          <p:nvPr>
            <p:ph type="body" idx="1"/>
          </p:nvPr>
        </p:nvSpPr>
        <p:spPr>
          <a:xfrm>
            <a:off x="457200" y="1600201"/>
            <a:ext cx="8401080" cy="47147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6"/>
              </a:buClr>
              <a:buSzPts val="2000"/>
              <a:buNone/>
            </a:pPr>
            <a:r>
              <a:rPr lang="el-GR" sz="2000">
                <a:solidFill>
                  <a:schemeClr val="accent6"/>
                </a:solidFill>
              </a:rPr>
              <a:t>DEEP Sleep Mode</a:t>
            </a:r>
            <a:endParaRPr sz="2000">
              <a:solidFill>
                <a:schemeClr val="accent6"/>
              </a:solidFill>
            </a:endParaRPr>
          </a:p>
        </p:txBody>
      </p:sp>
      <p:sp>
        <p:nvSpPr>
          <p:cNvPr id="219" name="Google Shape;219;p14"/>
          <p:cNvSpPr txBox="1"/>
          <p:nvPr/>
        </p:nvSpPr>
        <p:spPr>
          <a:xfrm>
            <a:off x="428596" y="2285992"/>
            <a:ext cx="7929618" cy="1000132"/>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spcBef>
                <a:spcPts val="0"/>
              </a:spcBef>
              <a:spcAft>
                <a:spcPts val="0"/>
              </a:spcAft>
              <a:buNone/>
            </a:pPr>
            <a:r>
              <a:rPr lang="el-GR" sz="2000">
                <a:solidFill>
                  <a:schemeClr val="dk1"/>
                </a:solidFill>
                <a:latin typeface="Calibri"/>
                <a:ea typeface="Calibri"/>
                <a:cs typeface="Calibri"/>
                <a:sym typeface="Calibri"/>
              </a:rPr>
              <a:t>Για να κατανοήσουμε πώς επιτυγχάνεται η εξοικονόμηση ενέργειας από το ESP32, πρέπει να γνωρίζουμε τι υπάρχει μέσα του. Η παρακάτω εικόνα απεικονίζει το μπλοκ διάγραμμα του ESP32 (αριστερά) και πως διαμορφώνεται σε κατάσταση βαθύ ύπνου (δεξιά)</a:t>
            </a:r>
            <a:endParaRPr sz="2000">
              <a:solidFill>
                <a:schemeClr val="dk1"/>
              </a:solidFill>
              <a:latin typeface="Calibri"/>
              <a:ea typeface="Calibri"/>
              <a:cs typeface="Calibri"/>
              <a:sym typeface="Calibri"/>
            </a:endParaRPr>
          </a:p>
        </p:txBody>
      </p:sp>
      <p:sp>
        <p:nvSpPr>
          <p:cNvPr id="220" name="Google Shape;220;p14"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4"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2" name="Google Shape;222;p14"/>
          <p:cNvPicPr preferRelativeResize="0"/>
          <p:nvPr/>
        </p:nvPicPr>
        <p:blipFill rotWithShape="1">
          <a:blip r:embed="rId3">
            <a:alphaModFix/>
          </a:blip>
          <a:srcRect/>
          <a:stretch/>
        </p:blipFill>
        <p:spPr>
          <a:xfrm>
            <a:off x="6843743" y="428604"/>
            <a:ext cx="2085975" cy="1724025"/>
          </a:xfrm>
          <a:prstGeom prst="rect">
            <a:avLst/>
          </a:prstGeom>
          <a:noFill/>
          <a:ln>
            <a:noFill/>
          </a:ln>
        </p:spPr>
      </p:pic>
      <p:pic>
        <p:nvPicPr>
          <p:cNvPr id="223" name="Google Shape;223;p14"/>
          <p:cNvPicPr preferRelativeResize="0"/>
          <p:nvPr/>
        </p:nvPicPr>
        <p:blipFill rotWithShape="1">
          <a:blip r:embed="rId4">
            <a:alphaModFix/>
          </a:blip>
          <a:srcRect/>
          <a:stretch/>
        </p:blipFill>
        <p:spPr>
          <a:xfrm>
            <a:off x="711200" y="3214685"/>
            <a:ext cx="3646486" cy="2527843"/>
          </a:xfrm>
          <a:prstGeom prst="rect">
            <a:avLst/>
          </a:prstGeom>
          <a:noFill/>
          <a:ln>
            <a:noFill/>
          </a:ln>
        </p:spPr>
      </p:pic>
      <p:pic>
        <p:nvPicPr>
          <p:cNvPr id="224" name="Google Shape;224;p14"/>
          <p:cNvPicPr preferRelativeResize="0"/>
          <p:nvPr/>
        </p:nvPicPr>
        <p:blipFill rotWithShape="1">
          <a:blip r:embed="rId5">
            <a:alphaModFix/>
          </a:blip>
          <a:srcRect/>
          <a:stretch/>
        </p:blipFill>
        <p:spPr>
          <a:xfrm>
            <a:off x="5000628" y="3214686"/>
            <a:ext cx="3690963" cy="2500330"/>
          </a:xfrm>
          <a:prstGeom prst="rect">
            <a:avLst/>
          </a:prstGeom>
          <a:noFill/>
          <a:ln>
            <a:noFill/>
          </a:ln>
        </p:spPr>
      </p:pic>
      <p:sp>
        <p:nvSpPr>
          <p:cNvPr id="225" name="Google Shape;225;p14"/>
          <p:cNvSpPr txBox="1"/>
          <p:nvPr/>
        </p:nvSpPr>
        <p:spPr>
          <a:xfrm>
            <a:off x="714348" y="5786454"/>
            <a:ext cx="2714644" cy="42862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l-GR" sz="2000">
                <a:solidFill>
                  <a:schemeClr val="dk1"/>
                </a:solidFill>
                <a:latin typeface="Calibri"/>
                <a:ea typeface="Calibri"/>
                <a:cs typeface="Calibri"/>
                <a:sym typeface="Calibri"/>
              </a:rPr>
              <a:t>Normal Mode</a:t>
            </a:r>
            <a:endParaRPr sz="2000">
              <a:solidFill>
                <a:schemeClr val="dk1"/>
              </a:solidFill>
              <a:latin typeface="Calibri"/>
              <a:ea typeface="Calibri"/>
              <a:cs typeface="Calibri"/>
              <a:sym typeface="Calibri"/>
            </a:endParaRPr>
          </a:p>
        </p:txBody>
      </p:sp>
      <p:sp>
        <p:nvSpPr>
          <p:cNvPr id="226" name="Google Shape;226;p14"/>
          <p:cNvSpPr txBox="1"/>
          <p:nvPr/>
        </p:nvSpPr>
        <p:spPr>
          <a:xfrm>
            <a:off x="5072066" y="5786454"/>
            <a:ext cx="2714644" cy="42862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l-GR" sz="2000">
                <a:solidFill>
                  <a:schemeClr val="dk1"/>
                </a:solidFill>
                <a:latin typeface="Calibri"/>
                <a:ea typeface="Calibri"/>
                <a:cs typeface="Calibri"/>
                <a:sym typeface="Calibri"/>
              </a:rPr>
              <a:t>Deep Sleep Mode</a:t>
            </a: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Τρόποι εξοικονόμησης ενέργειας</a:t>
            </a:r>
            <a:endParaRPr>
              <a:solidFill>
                <a:srgbClr val="538CD5"/>
              </a:solidFill>
            </a:endParaRPr>
          </a:p>
        </p:txBody>
      </p:sp>
      <p:sp>
        <p:nvSpPr>
          <p:cNvPr id="232" name="Google Shape;232;p15"/>
          <p:cNvSpPr txBox="1">
            <a:spLocks noGrp="1"/>
          </p:cNvSpPr>
          <p:nvPr>
            <p:ph type="body" idx="1"/>
          </p:nvPr>
        </p:nvSpPr>
        <p:spPr>
          <a:xfrm>
            <a:off x="457200" y="1600201"/>
            <a:ext cx="8401080" cy="47147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6"/>
              </a:buClr>
              <a:buSzPts val="2000"/>
              <a:buNone/>
            </a:pPr>
            <a:r>
              <a:rPr lang="el-GR" sz="2000">
                <a:solidFill>
                  <a:schemeClr val="accent6"/>
                </a:solidFill>
              </a:rPr>
              <a:t>Sleep Mode/Ας κοιμίσουμε το Board (deep sleep)</a:t>
            </a:r>
            <a:endParaRPr sz="2000">
              <a:solidFill>
                <a:schemeClr val="accent6"/>
              </a:solidFill>
            </a:endParaRPr>
          </a:p>
          <a:p>
            <a:pPr marL="342900" lvl="0" indent="-342900" algn="l" rtl="0">
              <a:spcBef>
                <a:spcPts val="400"/>
              </a:spcBef>
              <a:spcAft>
                <a:spcPts val="0"/>
              </a:spcAft>
              <a:buClr>
                <a:schemeClr val="dk1"/>
              </a:buClr>
              <a:buSzPts val="2000"/>
              <a:buNone/>
            </a:pPr>
            <a:endParaRPr sz="2000">
              <a:solidFill>
                <a:schemeClr val="accent6"/>
              </a:solidFill>
            </a:endParaRPr>
          </a:p>
        </p:txBody>
      </p:sp>
      <p:sp>
        <p:nvSpPr>
          <p:cNvPr id="233" name="Google Shape;233;p15"/>
          <p:cNvSpPr txBox="1"/>
          <p:nvPr/>
        </p:nvSpPr>
        <p:spPr>
          <a:xfrm>
            <a:off x="428596" y="2143116"/>
            <a:ext cx="7929618" cy="1643074"/>
          </a:xfrm>
          <a:prstGeom prst="rect">
            <a:avLst/>
          </a:prstGeom>
          <a:noFill/>
          <a:ln>
            <a:noFill/>
          </a:ln>
        </p:spPr>
        <p:txBody>
          <a:bodyPr spcFirstLastPara="1" wrap="square" lIns="91425" tIns="45700" rIns="91425" bIns="45700" anchor="t" anchorCtr="0">
            <a:normAutofit fontScale="92500"/>
          </a:bodyPr>
          <a:lstStyle/>
          <a:p>
            <a:pPr marL="0" marR="0" lvl="0" indent="0" algn="l" rtl="0">
              <a:spcBef>
                <a:spcPts val="0"/>
              </a:spcBef>
              <a:spcAft>
                <a:spcPts val="0"/>
              </a:spcAft>
              <a:buNone/>
            </a:pPr>
            <a:r>
              <a:rPr lang="el-GR" sz="2000">
                <a:solidFill>
                  <a:schemeClr val="dk1"/>
                </a:solidFill>
                <a:latin typeface="Calibri"/>
                <a:ea typeface="Calibri"/>
                <a:cs typeface="Calibri"/>
                <a:sym typeface="Calibri"/>
              </a:rPr>
              <a:t>Ο κώδικας για να κοιμήσουμε το board σε DEEP SLEEP είναι εξαιρετικά απλός :</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l-GR" sz="2000">
                <a:solidFill>
                  <a:schemeClr val="dk1"/>
                </a:solidFill>
                <a:latin typeface="Calibri"/>
                <a:ea typeface="Calibri"/>
                <a:cs typeface="Calibri"/>
                <a:sym typeface="Calibri"/>
              </a:rPr>
              <a:t>Αρκεί να εκτελέσουμε την εντολή : </a:t>
            </a:r>
            <a:endParaRPr/>
          </a:p>
          <a:p>
            <a:pPr marL="0" marR="0" lvl="0" indent="0" algn="l" rtl="0">
              <a:spcBef>
                <a:spcPts val="0"/>
              </a:spcBef>
              <a:spcAft>
                <a:spcPts val="0"/>
              </a:spcAft>
              <a:buNone/>
            </a:pPr>
            <a:r>
              <a:rPr lang="el-GR" sz="1800" b="1" i="1">
                <a:solidFill>
                  <a:schemeClr val="dk1"/>
                </a:solidFill>
                <a:latin typeface="Calibri"/>
                <a:ea typeface="Calibri"/>
                <a:cs typeface="Calibri"/>
                <a:sym typeface="Calibri"/>
              </a:rPr>
              <a:t>  esp_deep_sleep_start();</a:t>
            </a:r>
            <a:endParaRPr/>
          </a:p>
          <a:p>
            <a:pPr marL="0" marR="0" lvl="0" indent="0" algn="l" rtl="0">
              <a:spcBef>
                <a:spcPts val="0"/>
              </a:spcBef>
              <a:spcAft>
                <a:spcPts val="0"/>
              </a:spcAft>
              <a:buNone/>
            </a:pPr>
            <a:r>
              <a:rPr lang="el-GR" sz="2000">
                <a:solidFill>
                  <a:schemeClr val="dk1"/>
                </a:solidFill>
                <a:latin typeface="Calibri"/>
                <a:ea typeface="Calibri"/>
                <a:cs typeface="Calibri"/>
                <a:sym typeface="Calibri"/>
              </a:rPr>
              <a:t>Που θα θέσει το board  σε deep sleep mode και που φυσικά στον συγκεκριμένο κώδικα δε θα ξαναξυπνήσει.</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234" name="Google Shape;234;p15"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5"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6" name="Google Shape;236;p15"/>
          <p:cNvPicPr preferRelativeResize="0"/>
          <p:nvPr/>
        </p:nvPicPr>
        <p:blipFill rotWithShape="1">
          <a:blip r:embed="rId3">
            <a:alphaModFix/>
          </a:blip>
          <a:srcRect/>
          <a:stretch/>
        </p:blipFill>
        <p:spPr>
          <a:xfrm>
            <a:off x="6843743" y="428604"/>
            <a:ext cx="2085975" cy="1724025"/>
          </a:xfrm>
          <a:prstGeom prst="rect">
            <a:avLst/>
          </a:prstGeom>
          <a:noFill/>
          <a:ln>
            <a:noFill/>
          </a:ln>
        </p:spPr>
      </p:pic>
      <p:pic>
        <p:nvPicPr>
          <p:cNvPr id="237" name="Google Shape;237;p15"/>
          <p:cNvPicPr preferRelativeResize="0"/>
          <p:nvPr/>
        </p:nvPicPr>
        <p:blipFill rotWithShape="1">
          <a:blip r:embed="rId4">
            <a:alphaModFix/>
          </a:blip>
          <a:srcRect/>
          <a:stretch/>
        </p:blipFill>
        <p:spPr>
          <a:xfrm>
            <a:off x="571472" y="3786189"/>
            <a:ext cx="5072098" cy="2558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Τρόποι εξοικονόμησης ενέργειας</a:t>
            </a:r>
            <a:endParaRPr>
              <a:solidFill>
                <a:srgbClr val="538CD5"/>
              </a:solidFill>
            </a:endParaRPr>
          </a:p>
        </p:txBody>
      </p:sp>
      <p:sp>
        <p:nvSpPr>
          <p:cNvPr id="243" name="Google Shape;243;p16"/>
          <p:cNvSpPr txBox="1">
            <a:spLocks noGrp="1"/>
          </p:cNvSpPr>
          <p:nvPr>
            <p:ph type="body" idx="1"/>
          </p:nvPr>
        </p:nvSpPr>
        <p:spPr>
          <a:xfrm>
            <a:off x="457200" y="1600201"/>
            <a:ext cx="8401080" cy="47147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6"/>
              </a:buClr>
              <a:buSzPts val="2000"/>
              <a:buNone/>
            </a:pPr>
            <a:r>
              <a:rPr lang="el-GR" sz="2000">
                <a:solidFill>
                  <a:schemeClr val="accent6"/>
                </a:solidFill>
              </a:rPr>
              <a:t>Sleep Mode:  Waking Up</a:t>
            </a:r>
            <a:endParaRPr sz="2000">
              <a:solidFill>
                <a:schemeClr val="accent6"/>
              </a:solidFill>
            </a:endParaRPr>
          </a:p>
        </p:txBody>
      </p:sp>
      <p:sp>
        <p:nvSpPr>
          <p:cNvPr id="244" name="Google Shape;244;p16"/>
          <p:cNvSpPr txBox="1"/>
          <p:nvPr/>
        </p:nvSpPr>
        <p:spPr>
          <a:xfrm>
            <a:off x="428596" y="2285992"/>
            <a:ext cx="7929618" cy="1785950"/>
          </a:xfrm>
          <a:prstGeom prst="rect">
            <a:avLst/>
          </a:prstGeom>
          <a:noFill/>
          <a:ln>
            <a:noFill/>
          </a:ln>
        </p:spPr>
        <p:txBody>
          <a:bodyPr spcFirstLastPara="1" wrap="square" lIns="91425" tIns="45700" rIns="91425" bIns="45700" anchor="t" anchorCtr="0">
            <a:normAutofit fontScale="92500"/>
          </a:bodyPr>
          <a:lstStyle/>
          <a:p>
            <a:pPr marL="0" marR="0" lvl="0" indent="0" algn="l" rtl="0">
              <a:spcBef>
                <a:spcPts val="0"/>
              </a:spcBef>
              <a:spcAft>
                <a:spcPts val="0"/>
              </a:spcAft>
              <a:buNone/>
            </a:pPr>
            <a:r>
              <a:rPr lang="el-GR" sz="1800">
                <a:solidFill>
                  <a:schemeClr val="dk1"/>
                </a:solidFill>
                <a:latin typeface="Calibri"/>
                <a:ea typeface="Calibri"/>
                <a:cs typeface="Calibri"/>
                <a:sym typeface="Calibri"/>
              </a:rPr>
              <a:t>Κατά τη διάρκεια του βαθύ ύπνου το ESP32 μπορεί να ξυπνήσει με διάφορους τρόπους:</a:t>
            </a:r>
            <a:endParaRPr/>
          </a:p>
          <a:p>
            <a:pPr marL="457200" marR="0" lvl="0" indent="-457200" algn="l" rtl="0">
              <a:spcBef>
                <a:spcPts val="0"/>
              </a:spcBef>
              <a:spcAft>
                <a:spcPts val="0"/>
              </a:spcAft>
              <a:buClr>
                <a:schemeClr val="dk1"/>
              </a:buClr>
              <a:buSzPct val="100000"/>
              <a:buFont typeface="Calibri"/>
              <a:buAutoNum type="arabicPeriod"/>
            </a:pPr>
            <a:r>
              <a:rPr lang="el-GR" sz="2000">
                <a:solidFill>
                  <a:schemeClr val="dk1"/>
                </a:solidFill>
                <a:latin typeface="Calibri"/>
                <a:ea typeface="Calibri"/>
                <a:cs typeface="Calibri"/>
                <a:sym typeface="Calibri"/>
              </a:rPr>
              <a:t>Να γίνει χρήση του Timer για προκαθορισμένες περιόδους</a:t>
            </a:r>
            <a:endParaRPr/>
          </a:p>
          <a:p>
            <a:pPr marL="457200" marR="0" lvl="0" indent="-457200" algn="l" rtl="0">
              <a:spcBef>
                <a:spcPts val="0"/>
              </a:spcBef>
              <a:spcAft>
                <a:spcPts val="0"/>
              </a:spcAft>
              <a:buClr>
                <a:schemeClr val="dk1"/>
              </a:buClr>
              <a:buSzPct val="100000"/>
              <a:buFont typeface="Calibri"/>
              <a:buAutoNum type="arabicPeriod"/>
            </a:pPr>
            <a:r>
              <a:rPr lang="el-GR" sz="2000">
                <a:solidFill>
                  <a:schemeClr val="dk1"/>
                </a:solidFill>
                <a:latin typeface="Calibri"/>
                <a:ea typeface="Calibri"/>
                <a:cs typeface="Calibri"/>
                <a:sym typeface="Calibri"/>
              </a:rPr>
              <a:t>Να γίνει χρήση  Touch Pins</a:t>
            </a:r>
            <a:endParaRPr/>
          </a:p>
          <a:p>
            <a:pPr marL="457200" marR="0" lvl="0" indent="-457200" algn="l" rtl="0">
              <a:spcBef>
                <a:spcPts val="0"/>
              </a:spcBef>
              <a:spcAft>
                <a:spcPts val="0"/>
              </a:spcAft>
              <a:buClr>
                <a:schemeClr val="dk1"/>
              </a:buClr>
              <a:buSzPct val="100000"/>
              <a:buFont typeface="Calibri"/>
              <a:buAutoNum type="arabicPeriod"/>
            </a:pPr>
            <a:r>
              <a:rPr lang="el-GR" sz="2000">
                <a:solidFill>
                  <a:schemeClr val="dk1"/>
                </a:solidFill>
                <a:latin typeface="Calibri"/>
                <a:ea typeface="Calibri"/>
                <a:cs typeface="Calibri"/>
                <a:sym typeface="Calibri"/>
              </a:rPr>
              <a:t>Χρησιμοποιώντας ένα ή περισσότερα εξωτερικά ερεθίσματα στα RTC pins</a:t>
            </a:r>
            <a:endParaRPr sz="20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ct val="100000"/>
              <a:buFont typeface="Calibri"/>
              <a:buAutoNum type="arabicPeriod"/>
            </a:pPr>
            <a:r>
              <a:rPr lang="el-GR" sz="2000">
                <a:solidFill>
                  <a:schemeClr val="dk1"/>
                </a:solidFill>
                <a:latin typeface="Calibri"/>
                <a:ea typeface="Calibri"/>
                <a:cs typeface="Calibri"/>
                <a:sym typeface="Calibri"/>
              </a:rPr>
              <a:t>Να χρησιμοποιηθεί ο ULP συνεπεξεργαστής</a:t>
            </a:r>
            <a:endParaRPr/>
          </a:p>
          <a:p>
            <a:pPr marL="457200" marR="0" lvl="0" indent="-339725" algn="l" rtl="0">
              <a:spcBef>
                <a:spcPts val="0"/>
              </a:spcBef>
              <a:spcAft>
                <a:spcPts val="0"/>
              </a:spcAft>
              <a:buClr>
                <a:schemeClr val="dk1"/>
              </a:buClr>
              <a:buSzPct val="100000"/>
              <a:buFont typeface="Calibri"/>
              <a:buNone/>
            </a:pPr>
            <a:endParaRPr sz="2000">
              <a:solidFill>
                <a:schemeClr val="dk1"/>
              </a:solidFill>
              <a:latin typeface="Calibri"/>
              <a:ea typeface="Calibri"/>
              <a:cs typeface="Calibri"/>
              <a:sym typeface="Calibri"/>
            </a:endParaRPr>
          </a:p>
        </p:txBody>
      </p:sp>
      <p:sp>
        <p:nvSpPr>
          <p:cNvPr id="245" name="Google Shape;245;p16"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16"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47" name="Google Shape;247;p16"/>
          <p:cNvPicPr preferRelativeResize="0"/>
          <p:nvPr/>
        </p:nvPicPr>
        <p:blipFill rotWithShape="1">
          <a:blip r:embed="rId3">
            <a:alphaModFix/>
          </a:blip>
          <a:srcRect/>
          <a:stretch/>
        </p:blipFill>
        <p:spPr>
          <a:xfrm>
            <a:off x="6843743" y="428604"/>
            <a:ext cx="2085975" cy="1724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Τρόποι εξοικονόμησης ενέργειας</a:t>
            </a:r>
            <a:endParaRPr>
              <a:solidFill>
                <a:srgbClr val="538CD5"/>
              </a:solidFill>
            </a:endParaRPr>
          </a:p>
        </p:txBody>
      </p:sp>
      <p:sp>
        <p:nvSpPr>
          <p:cNvPr id="253" name="Google Shape;253;p17"/>
          <p:cNvSpPr txBox="1">
            <a:spLocks noGrp="1"/>
          </p:cNvSpPr>
          <p:nvPr>
            <p:ph type="body" idx="1"/>
          </p:nvPr>
        </p:nvSpPr>
        <p:spPr>
          <a:xfrm>
            <a:off x="457200" y="1600201"/>
            <a:ext cx="8401080" cy="47147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6"/>
              </a:buClr>
              <a:buSzPts val="2000"/>
              <a:buNone/>
            </a:pPr>
            <a:r>
              <a:rPr lang="el-GR" sz="2000">
                <a:solidFill>
                  <a:schemeClr val="accent6"/>
                </a:solidFill>
              </a:rPr>
              <a:t>Sleep Mode/Ας κοιμίσουμε το Board (deep sleep)</a:t>
            </a:r>
            <a:endParaRPr sz="2000">
              <a:solidFill>
                <a:schemeClr val="accent6"/>
              </a:solidFill>
            </a:endParaRPr>
          </a:p>
          <a:p>
            <a:pPr marL="342900" lvl="0" indent="-342900" algn="l" rtl="0">
              <a:spcBef>
                <a:spcPts val="400"/>
              </a:spcBef>
              <a:spcAft>
                <a:spcPts val="0"/>
              </a:spcAft>
              <a:buClr>
                <a:schemeClr val="dk1"/>
              </a:buClr>
              <a:buSzPts val="2000"/>
              <a:buNone/>
            </a:pPr>
            <a:endParaRPr sz="2000">
              <a:solidFill>
                <a:schemeClr val="accent6"/>
              </a:solidFill>
            </a:endParaRPr>
          </a:p>
        </p:txBody>
      </p:sp>
      <p:sp>
        <p:nvSpPr>
          <p:cNvPr id="254" name="Google Shape;254;p17"/>
          <p:cNvSpPr txBox="1"/>
          <p:nvPr/>
        </p:nvSpPr>
        <p:spPr>
          <a:xfrm>
            <a:off x="428596" y="2143116"/>
            <a:ext cx="7929618" cy="164307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l-GR" sz="2000">
                <a:solidFill>
                  <a:schemeClr val="dk1"/>
                </a:solidFill>
                <a:latin typeface="Calibri"/>
                <a:ea typeface="Calibri"/>
                <a:cs typeface="Calibri"/>
                <a:sym typeface="Calibri"/>
              </a:rPr>
              <a:t>Ο κώδικας για ξυπνήσουμε το board από DEEP SLEEP είναι εξαιρετικά απλός : Αρκεί να καθορίσουμε την παράμετρο πριν την κλήση για ύπνο</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l-GR" sz="2000">
                <a:solidFill>
                  <a:schemeClr val="dk1"/>
                </a:solidFill>
                <a:latin typeface="Calibri"/>
                <a:ea typeface="Calibri"/>
                <a:cs typeface="Calibri"/>
                <a:sym typeface="Calibri"/>
              </a:rPr>
              <a:t>Στο ακόλουθο παράδειγμα θα ξυπνά κάθε 3 δευτερόλεπτα</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255" name="Google Shape;255;p17"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7"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57" name="Google Shape;257;p17"/>
          <p:cNvPicPr preferRelativeResize="0"/>
          <p:nvPr/>
        </p:nvPicPr>
        <p:blipFill rotWithShape="1">
          <a:blip r:embed="rId3">
            <a:alphaModFix/>
          </a:blip>
          <a:srcRect/>
          <a:stretch/>
        </p:blipFill>
        <p:spPr>
          <a:xfrm>
            <a:off x="6843743" y="428604"/>
            <a:ext cx="2085975" cy="1724025"/>
          </a:xfrm>
          <a:prstGeom prst="rect">
            <a:avLst/>
          </a:prstGeom>
          <a:noFill/>
          <a:ln>
            <a:noFill/>
          </a:ln>
        </p:spPr>
      </p:pic>
      <p:pic>
        <p:nvPicPr>
          <p:cNvPr id="258" name="Google Shape;258;p17"/>
          <p:cNvPicPr preferRelativeResize="0"/>
          <p:nvPr/>
        </p:nvPicPr>
        <p:blipFill rotWithShape="1">
          <a:blip r:embed="rId4">
            <a:alphaModFix/>
          </a:blip>
          <a:srcRect/>
          <a:stretch/>
        </p:blipFill>
        <p:spPr>
          <a:xfrm>
            <a:off x="552454" y="2786058"/>
            <a:ext cx="4591050" cy="390525"/>
          </a:xfrm>
          <a:prstGeom prst="rect">
            <a:avLst/>
          </a:prstGeom>
          <a:noFill/>
          <a:ln>
            <a:noFill/>
          </a:ln>
        </p:spPr>
      </p:pic>
      <p:pic>
        <p:nvPicPr>
          <p:cNvPr id="259" name="Google Shape;259;p17"/>
          <p:cNvPicPr preferRelativeResize="0"/>
          <p:nvPr/>
        </p:nvPicPr>
        <p:blipFill rotWithShape="1">
          <a:blip r:embed="rId5">
            <a:alphaModFix/>
          </a:blip>
          <a:srcRect/>
          <a:stretch/>
        </p:blipFill>
        <p:spPr>
          <a:xfrm>
            <a:off x="488882" y="3857629"/>
            <a:ext cx="6573878" cy="2643206"/>
          </a:xfrm>
          <a:prstGeom prst="rect">
            <a:avLst/>
          </a:prstGeom>
          <a:noFill/>
          <a:ln>
            <a:noFill/>
          </a:ln>
        </p:spPr>
      </p:pic>
      <p:sp>
        <p:nvSpPr>
          <p:cNvPr id="260" name="Google Shape;260;p17"/>
          <p:cNvSpPr/>
          <p:nvPr/>
        </p:nvSpPr>
        <p:spPr>
          <a:xfrm rot="5099886">
            <a:off x="4479835" y="2825713"/>
            <a:ext cx="428628" cy="5629029"/>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17"/>
          <p:cNvSpPr txBox="1"/>
          <p:nvPr/>
        </p:nvSpPr>
        <p:spPr>
          <a:xfrm>
            <a:off x="7500958" y="4720248"/>
            <a:ext cx="150016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accent6"/>
                </a:solidFill>
                <a:latin typeface="Calibri"/>
                <a:ea typeface="Calibri"/>
                <a:cs typeface="Calibri"/>
                <a:sym typeface="Calibri"/>
              </a:rPr>
              <a:t>Όταν ξυπνάει τρέχει ξανά τη setup</a:t>
            </a:r>
            <a:endParaRPr sz="1800">
              <a:solidFill>
                <a:schemeClr val="accent6"/>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8"/>
          <p:cNvSpPr txBox="1">
            <a:spLocks noGrp="1"/>
          </p:cNvSpPr>
          <p:nvPr>
            <p:ph type="title"/>
          </p:nvPr>
        </p:nvSpPr>
        <p:spPr>
          <a:xfrm>
            <a:off x="457200" y="357166"/>
            <a:ext cx="8229600" cy="571496"/>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62962"/>
              <a:buFont typeface="Calibri"/>
              <a:buNone/>
            </a:pPr>
            <a:r>
              <a:rPr lang="el-GR">
                <a:solidFill>
                  <a:srgbClr val="17365D"/>
                </a:solidFill>
              </a:rPr>
              <a:t>ESP32</a:t>
            </a:r>
            <a:r>
              <a:rPr lang="el-GR"/>
              <a:t> </a:t>
            </a:r>
            <a:r>
              <a:rPr lang="el-GR" sz="2700">
                <a:solidFill>
                  <a:srgbClr val="538CD5"/>
                </a:solidFill>
              </a:rPr>
              <a:t>Turn off everything in deep sleep</a:t>
            </a:r>
            <a:br>
              <a:rPr lang="el-GR" sz="2700">
                <a:solidFill>
                  <a:srgbClr val="538CD5"/>
                </a:solidFill>
              </a:rPr>
            </a:br>
            <a:endParaRPr sz="2700">
              <a:solidFill>
                <a:srgbClr val="538CD5"/>
              </a:solidFill>
            </a:endParaRPr>
          </a:p>
        </p:txBody>
      </p:sp>
      <p:sp>
        <p:nvSpPr>
          <p:cNvPr id="267" name="Google Shape;267;p18"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18"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69" name="Google Shape;269;p18"/>
          <p:cNvPicPr preferRelativeResize="0"/>
          <p:nvPr/>
        </p:nvPicPr>
        <p:blipFill rotWithShape="1">
          <a:blip r:embed="rId3">
            <a:alphaModFix/>
          </a:blip>
          <a:srcRect/>
          <a:stretch/>
        </p:blipFill>
        <p:spPr>
          <a:xfrm>
            <a:off x="6843743" y="428604"/>
            <a:ext cx="2085975" cy="1724025"/>
          </a:xfrm>
          <a:prstGeom prst="rect">
            <a:avLst/>
          </a:prstGeom>
          <a:noFill/>
          <a:ln>
            <a:noFill/>
          </a:ln>
        </p:spPr>
      </p:pic>
      <p:pic>
        <p:nvPicPr>
          <p:cNvPr id="270" name="Google Shape;270;p18"/>
          <p:cNvPicPr preferRelativeResize="0"/>
          <p:nvPr/>
        </p:nvPicPr>
        <p:blipFill rotWithShape="1">
          <a:blip r:embed="rId4">
            <a:alphaModFix/>
          </a:blip>
          <a:srcRect r="11846" b="8163"/>
          <a:stretch/>
        </p:blipFill>
        <p:spPr>
          <a:xfrm>
            <a:off x="571472" y="785794"/>
            <a:ext cx="5929354" cy="4286280"/>
          </a:xfrm>
          <a:prstGeom prst="rect">
            <a:avLst/>
          </a:prstGeom>
          <a:noFill/>
          <a:ln>
            <a:noFill/>
          </a:ln>
        </p:spPr>
      </p:pic>
      <p:sp>
        <p:nvSpPr>
          <p:cNvPr id="271" name="Google Shape;271;p18"/>
          <p:cNvSpPr/>
          <p:nvPr/>
        </p:nvSpPr>
        <p:spPr>
          <a:xfrm>
            <a:off x="6643702" y="2285992"/>
            <a:ext cx="2357454" cy="2673179"/>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222222"/>
              </a:buClr>
              <a:buSzPts val="1600"/>
              <a:buFont typeface="Arial"/>
              <a:buNone/>
            </a:pPr>
            <a:r>
              <a:rPr lang="el-GR" sz="1600" b="0" i="0" u="none" strike="noStrike" cap="none">
                <a:solidFill>
                  <a:srgbClr val="222222"/>
                </a:solidFill>
                <a:latin typeface="Arial"/>
                <a:ea typeface="Arial"/>
                <a:cs typeface="Arial"/>
                <a:sym typeface="Arial"/>
              </a:rPr>
              <a:t>αντί να καλέσω το esp_deep_sleep_start () απευθείας, κάνω πρώτα κάποιες προετοιμασίες. </a:t>
            </a:r>
            <a:endParaRPr sz="1600" b="0" i="0" u="none" strike="noStrike" cap="none">
              <a:solidFill>
                <a:srgbClr val="222222"/>
              </a:solidFill>
              <a:latin typeface="Arial"/>
              <a:ea typeface="Arial"/>
              <a:cs typeface="Arial"/>
              <a:sym typeface="Arial"/>
            </a:endParaRPr>
          </a:p>
          <a:p>
            <a:pPr marL="0" marR="0" lvl="0" indent="0" algn="l" rtl="0">
              <a:spcBef>
                <a:spcPts val="0"/>
              </a:spcBef>
              <a:spcAft>
                <a:spcPts val="0"/>
              </a:spcAft>
              <a:buNone/>
            </a:pPr>
            <a:r>
              <a:rPr lang="el-GR" sz="1600" b="0" i="0" u="none" strike="noStrike" cap="none">
                <a:solidFill>
                  <a:srgbClr val="222222"/>
                </a:solidFill>
                <a:latin typeface="Arial"/>
                <a:ea typeface="Arial"/>
                <a:cs typeface="Arial"/>
                <a:sym typeface="Arial"/>
              </a:rPr>
              <a:t>Αποσυνδέω </a:t>
            </a:r>
            <a:r>
              <a:rPr lang="el-GR" sz="1600">
                <a:solidFill>
                  <a:srgbClr val="222222"/>
                </a:solidFill>
                <a:latin typeface="Arial"/>
                <a:ea typeface="Arial"/>
                <a:cs typeface="Arial"/>
                <a:sym typeface="Arial"/>
              </a:rPr>
              <a:t>και </a:t>
            </a:r>
            <a:r>
              <a:rPr lang="el-GR" sz="1600" b="0" i="0" u="none" strike="noStrike" cap="none">
                <a:solidFill>
                  <a:srgbClr val="222222"/>
                </a:solidFill>
                <a:latin typeface="Arial"/>
                <a:ea typeface="Arial"/>
                <a:cs typeface="Arial"/>
                <a:sym typeface="Arial"/>
              </a:rPr>
              <a:t> </a:t>
            </a:r>
            <a:r>
              <a:rPr lang="el-GR" sz="1600">
                <a:solidFill>
                  <a:srgbClr val="222222"/>
                </a:solidFill>
                <a:latin typeface="Arial"/>
                <a:ea typeface="Arial"/>
                <a:cs typeface="Arial"/>
                <a:sym typeface="Arial"/>
              </a:rPr>
              <a:t>απενεργοποιώ </a:t>
            </a:r>
            <a:r>
              <a:rPr lang="el-GR" sz="1600" b="0" i="0" u="none" strike="noStrike" cap="none">
                <a:solidFill>
                  <a:srgbClr val="222222"/>
                </a:solidFill>
                <a:latin typeface="Arial"/>
                <a:ea typeface="Arial"/>
                <a:cs typeface="Arial"/>
                <a:sym typeface="Arial"/>
              </a:rPr>
              <a:t>το WiFi, το Bluetooth, απενεργοποιώ το ADC και μετά απενεργοποιώ ξανά τα WiFi και Bluetooth, αλλά με το ESP API</a:t>
            </a:r>
            <a:r>
              <a:rPr lang="el-GR" sz="600" b="0" i="0" u="none" strike="noStrike" cap="none">
                <a:solidFill>
                  <a:schemeClr val="dk1"/>
                </a:solidFill>
                <a:latin typeface="Arial"/>
                <a:ea typeface="Arial"/>
                <a:cs typeface="Arial"/>
                <a:sym typeface="Arial"/>
              </a:rPr>
              <a:t> </a:t>
            </a:r>
            <a:endParaRPr sz="1200" b="0" i="0" u="none" strike="noStrike" cap="none">
              <a:solidFill>
                <a:schemeClr val="dk1"/>
              </a:solidFill>
              <a:latin typeface="Arial"/>
              <a:ea typeface="Arial"/>
              <a:cs typeface="Arial"/>
              <a:sym typeface="Arial"/>
            </a:endParaRPr>
          </a:p>
        </p:txBody>
      </p:sp>
      <p:pic>
        <p:nvPicPr>
          <p:cNvPr id="272" name="Google Shape;272;p18"/>
          <p:cNvPicPr preferRelativeResize="0"/>
          <p:nvPr/>
        </p:nvPicPr>
        <p:blipFill rotWithShape="1">
          <a:blip r:embed="rId5">
            <a:alphaModFix/>
          </a:blip>
          <a:srcRect/>
          <a:stretch/>
        </p:blipFill>
        <p:spPr>
          <a:xfrm>
            <a:off x="547710" y="5153048"/>
            <a:ext cx="7239000" cy="1562100"/>
          </a:xfrm>
          <a:prstGeom prst="rect">
            <a:avLst/>
          </a:prstGeom>
          <a:noFill/>
          <a:ln>
            <a:noFill/>
          </a:ln>
        </p:spPr>
      </p:pic>
      <p:sp>
        <p:nvSpPr>
          <p:cNvPr id="273" name="Google Shape;273;p18"/>
          <p:cNvSpPr txBox="1"/>
          <p:nvPr/>
        </p:nvSpPr>
        <p:spPr>
          <a:xfrm>
            <a:off x="5076056" y="3429000"/>
            <a:ext cx="12961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lt1"/>
                </a:solidFill>
                <a:latin typeface="Calibri"/>
                <a:ea typeface="Calibri"/>
                <a:cs typeface="Calibri"/>
                <a:sym typeface="Calibri"/>
              </a:rPr>
              <a:t>Time in us</a:t>
            </a:r>
            <a:endParaRPr/>
          </a:p>
        </p:txBody>
      </p:sp>
      <p:cxnSp>
        <p:nvCxnSpPr>
          <p:cNvPr id="274" name="Google Shape;274;p18"/>
          <p:cNvCxnSpPr/>
          <p:nvPr/>
        </p:nvCxnSpPr>
        <p:spPr>
          <a:xfrm flipH="1">
            <a:off x="5508104" y="3798332"/>
            <a:ext cx="258288" cy="428628"/>
          </a:xfrm>
          <a:prstGeom prst="straightConnector1">
            <a:avLst/>
          </a:prstGeom>
          <a:noFill/>
          <a:ln w="19050" cap="flat" cmpd="sng">
            <a:solidFill>
              <a:schemeClr val="lt1"/>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Τρόποι εξοικονόμησης ενέργειας</a:t>
            </a:r>
            <a:endParaRPr>
              <a:solidFill>
                <a:srgbClr val="538CD5"/>
              </a:solidFill>
            </a:endParaRPr>
          </a:p>
        </p:txBody>
      </p:sp>
      <p:sp>
        <p:nvSpPr>
          <p:cNvPr id="280" name="Google Shape;280;p19"/>
          <p:cNvSpPr txBox="1">
            <a:spLocks noGrp="1"/>
          </p:cNvSpPr>
          <p:nvPr>
            <p:ph type="body" idx="1"/>
          </p:nvPr>
        </p:nvSpPr>
        <p:spPr>
          <a:xfrm>
            <a:off x="457200" y="1600201"/>
            <a:ext cx="8401080" cy="47147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6"/>
              </a:buClr>
              <a:buSzPts val="2000"/>
              <a:buNone/>
            </a:pPr>
            <a:r>
              <a:rPr lang="el-GR" sz="2000">
                <a:solidFill>
                  <a:schemeClr val="accent6"/>
                </a:solidFill>
              </a:rPr>
              <a:t>Sleep Mode</a:t>
            </a:r>
            <a:endParaRPr sz="2000">
              <a:solidFill>
                <a:schemeClr val="accent6"/>
              </a:solidFill>
            </a:endParaRPr>
          </a:p>
          <a:p>
            <a:pPr marL="342900" lvl="0" indent="-342900" algn="l" rtl="0">
              <a:spcBef>
                <a:spcPts val="400"/>
              </a:spcBef>
              <a:spcAft>
                <a:spcPts val="0"/>
              </a:spcAft>
              <a:buClr>
                <a:schemeClr val="dk1"/>
              </a:buClr>
              <a:buSzPts val="2000"/>
              <a:buNone/>
            </a:pPr>
            <a:endParaRPr sz="2000">
              <a:solidFill>
                <a:schemeClr val="accent6"/>
              </a:solidFill>
            </a:endParaRPr>
          </a:p>
        </p:txBody>
      </p:sp>
      <p:sp>
        <p:nvSpPr>
          <p:cNvPr id="281" name="Google Shape;281;p19"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9"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83" name="Google Shape;283;p19"/>
          <p:cNvPicPr preferRelativeResize="0"/>
          <p:nvPr/>
        </p:nvPicPr>
        <p:blipFill rotWithShape="1">
          <a:blip r:embed="rId3">
            <a:alphaModFix/>
          </a:blip>
          <a:srcRect/>
          <a:stretch/>
        </p:blipFill>
        <p:spPr>
          <a:xfrm>
            <a:off x="6843743" y="428604"/>
            <a:ext cx="2085975" cy="1724025"/>
          </a:xfrm>
          <a:prstGeom prst="rect">
            <a:avLst/>
          </a:prstGeom>
          <a:noFill/>
          <a:ln>
            <a:noFill/>
          </a:ln>
        </p:spPr>
      </p:pic>
      <p:pic>
        <p:nvPicPr>
          <p:cNvPr id="284" name="Google Shape;284;p19"/>
          <p:cNvPicPr preferRelativeResize="0"/>
          <p:nvPr/>
        </p:nvPicPr>
        <p:blipFill rotWithShape="1">
          <a:blip r:embed="rId4">
            <a:alphaModFix/>
          </a:blip>
          <a:srcRect/>
          <a:stretch/>
        </p:blipFill>
        <p:spPr>
          <a:xfrm>
            <a:off x="1108101" y="3000372"/>
            <a:ext cx="7107237" cy="3676650"/>
          </a:xfrm>
          <a:prstGeom prst="rect">
            <a:avLst/>
          </a:prstGeom>
          <a:noFill/>
          <a:ln>
            <a:noFill/>
          </a:ln>
        </p:spPr>
      </p:pic>
      <p:sp>
        <p:nvSpPr>
          <p:cNvPr id="285" name="Google Shape;285;p19"/>
          <p:cNvSpPr txBox="1"/>
          <p:nvPr/>
        </p:nvSpPr>
        <p:spPr>
          <a:xfrm>
            <a:off x="428596" y="2143116"/>
            <a:ext cx="7929618" cy="164307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l-GR" sz="2000">
                <a:solidFill>
                  <a:schemeClr val="dk1"/>
                </a:solidFill>
                <a:latin typeface="Calibri"/>
                <a:ea typeface="Calibri"/>
                <a:cs typeface="Calibri"/>
                <a:sym typeface="Calibri"/>
              </a:rPr>
              <a:t>Συγκριτικό αυτονομίας σε Ασφαλή ασύρματο για περιοδική αποστολή tcp &amp;  mqtt  δεδομένων</a:t>
            </a:r>
            <a:endParaRPr sz="20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20" descr="Tutorial - ESP32 Sleep Modes - Modem Sleep, Light Sleep, Deep Sleep, Hibernation &amp; Their Power Consumption"/>
          <p:cNvPicPr preferRelativeResize="0"/>
          <p:nvPr/>
        </p:nvPicPr>
        <p:blipFill rotWithShape="1">
          <a:blip r:embed="rId3">
            <a:alphaModFix/>
          </a:blip>
          <a:srcRect/>
          <a:stretch/>
        </p:blipFill>
        <p:spPr>
          <a:xfrm>
            <a:off x="571472" y="1785926"/>
            <a:ext cx="8251087" cy="4714908"/>
          </a:xfrm>
          <a:prstGeom prst="rect">
            <a:avLst/>
          </a:prstGeom>
          <a:noFill/>
          <a:ln>
            <a:noFill/>
          </a:ln>
        </p:spPr>
      </p:pic>
      <p:sp>
        <p:nvSpPr>
          <p:cNvPr id="291" name="Google Shape;291;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Τρόποι εξοικονόμησης ενέργειας</a:t>
            </a:r>
            <a:endParaRPr>
              <a:solidFill>
                <a:srgbClr val="538CD5"/>
              </a:solidFill>
            </a:endParaRPr>
          </a:p>
        </p:txBody>
      </p:sp>
      <p:sp>
        <p:nvSpPr>
          <p:cNvPr id="292" name="Google Shape;292;p20"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20"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94" name="Google Shape;294;p20"/>
          <p:cNvPicPr preferRelativeResize="0"/>
          <p:nvPr/>
        </p:nvPicPr>
        <p:blipFill rotWithShape="1">
          <a:blip r:embed="rId4">
            <a:alphaModFix/>
          </a:blip>
          <a:srcRect/>
          <a:stretch/>
        </p:blipFill>
        <p:spPr>
          <a:xfrm>
            <a:off x="6843743" y="428604"/>
            <a:ext cx="2085975" cy="1724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l-GR"/>
              <a:t>Arduino</a:t>
            </a:r>
            <a:br>
              <a:rPr lang="el-GR"/>
            </a:br>
            <a:r>
              <a:rPr lang="el-GR" sz="2700">
                <a:solidFill>
                  <a:srgbClr val="538CD5"/>
                </a:solidFill>
              </a:rPr>
              <a:t>Τρόποι εξοικονόμησης ενέργειας</a:t>
            </a:r>
            <a:br>
              <a:rPr lang="el-GR" sz="2700">
                <a:solidFill>
                  <a:srgbClr val="538CD5"/>
                </a:solidFill>
              </a:rPr>
            </a:br>
            <a:r>
              <a:rPr lang="el-GR" sz="2700">
                <a:solidFill>
                  <a:srgbClr val="538CD5"/>
                </a:solidFill>
              </a:rPr>
              <a:t> Low Power library</a:t>
            </a:r>
            <a:br>
              <a:rPr lang="el-GR" sz="2700">
                <a:solidFill>
                  <a:srgbClr val="538CD5"/>
                </a:solidFill>
              </a:rPr>
            </a:br>
            <a:r>
              <a:rPr lang="el-GR" sz="2700">
                <a:solidFill>
                  <a:srgbClr val="538CD5"/>
                </a:solidFill>
              </a:rPr>
              <a:t>https://github.com/rocketscream/Low-Power</a:t>
            </a:r>
            <a:endParaRPr>
              <a:solidFill>
                <a:srgbClr val="538CD5"/>
              </a:solidFill>
            </a:endParaRPr>
          </a:p>
        </p:txBody>
      </p:sp>
      <p:sp>
        <p:nvSpPr>
          <p:cNvPr id="300" name="Google Shape;300;p21"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21"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02" name="Google Shape;302;p21"/>
          <p:cNvPicPr preferRelativeResize="0"/>
          <p:nvPr/>
        </p:nvPicPr>
        <p:blipFill rotWithShape="1">
          <a:blip r:embed="rId3">
            <a:alphaModFix/>
          </a:blip>
          <a:srcRect/>
          <a:stretch/>
        </p:blipFill>
        <p:spPr>
          <a:xfrm>
            <a:off x="6843743" y="428604"/>
            <a:ext cx="2085975" cy="1724025"/>
          </a:xfrm>
          <a:prstGeom prst="rect">
            <a:avLst/>
          </a:prstGeom>
          <a:noFill/>
          <a:ln>
            <a:noFill/>
          </a:ln>
        </p:spPr>
      </p:pic>
      <p:sp>
        <p:nvSpPr>
          <p:cNvPr id="303" name="Google Shape;303;p21"/>
          <p:cNvSpPr/>
          <p:nvPr/>
        </p:nvSpPr>
        <p:spPr>
          <a:xfrm>
            <a:off x="285720" y="1643050"/>
            <a:ext cx="657229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Calibri"/>
                <a:ea typeface="Calibri"/>
                <a:cs typeface="Calibri"/>
                <a:sym typeface="Calibri"/>
              </a:rPr>
              <a:t>Αυτή η βιβλιοθήκη επιτρέπει να χρησιμοποιήσουμε τις δυνατότητες χαμηλής ισχύος   των AVR και SAMD21 MCUs. Αυτό σημαίνει ότι τα projects με μπαταρία θα έχουν μεγαλύτερη διάρκεια ζωής μπαταρίας σε boars όπως UNO, MEGA, NANO, κλπ.</a:t>
            </a:r>
            <a:endParaRPr sz="1800">
              <a:solidFill>
                <a:schemeClr val="dk1"/>
              </a:solidFill>
              <a:latin typeface="Calibri"/>
              <a:ea typeface="Calibri"/>
              <a:cs typeface="Calibri"/>
              <a:sym typeface="Calibri"/>
            </a:endParaRPr>
          </a:p>
        </p:txBody>
      </p:sp>
      <p:sp>
        <p:nvSpPr>
          <p:cNvPr id="304" name="Google Shape;304;p21"/>
          <p:cNvSpPr/>
          <p:nvPr/>
        </p:nvSpPr>
        <p:spPr>
          <a:xfrm>
            <a:off x="428596" y="3000372"/>
            <a:ext cx="4572000" cy="2400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a:solidFill>
                  <a:srgbClr val="538CD5"/>
                </a:solidFill>
                <a:latin typeface="Calibri"/>
                <a:ea typeface="Calibri"/>
                <a:cs typeface="Calibri"/>
                <a:sym typeface="Calibri"/>
              </a:rPr>
              <a:t>LowPower class</a:t>
            </a:r>
            <a:endParaRPr/>
          </a:p>
          <a:p>
            <a:pPr marL="0" marR="0" lvl="0" indent="0" algn="l" rtl="0">
              <a:spcBef>
                <a:spcPts val="0"/>
              </a:spcBef>
              <a:spcAft>
                <a:spcPts val="0"/>
              </a:spcAft>
              <a:buNone/>
            </a:pPr>
            <a:r>
              <a:rPr lang="el-GR" sz="1800">
                <a:solidFill>
                  <a:srgbClr val="538CD5"/>
                </a:solidFill>
                <a:latin typeface="Calibri"/>
                <a:ea typeface="Calibri"/>
                <a:cs typeface="Calibri"/>
                <a:sym typeface="Calibri"/>
              </a:rPr>
              <a:t>idle()</a:t>
            </a:r>
            <a:endParaRPr/>
          </a:p>
          <a:p>
            <a:pPr marL="0" marR="0" lvl="0" indent="0" algn="l" rtl="0">
              <a:spcBef>
                <a:spcPts val="0"/>
              </a:spcBef>
              <a:spcAft>
                <a:spcPts val="0"/>
              </a:spcAft>
              <a:buNone/>
            </a:pPr>
            <a:r>
              <a:rPr lang="el-GR" sz="1800">
                <a:solidFill>
                  <a:srgbClr val="538CD5"/>
                </a:solidFill>
                <a:latin typeface="Calibri"/>
                <a:ea typeface="Calibri"/>
                <a:cs typeface="Calibri"/>
                <a:sym typeface="Calibri"/>
              </a:rPr>
              <a:t>sleep()</a:t>
            </a:r>
            <a:endParaRPr/>
          </a:p>
          <a:p>
            <a:pPr marL="0" marR="0" lvl="0" indent="0" algn="l" rtl="0">
              <a:spcBef>
                <a:spcPts val="0"/>
              </a:spcBef>
              <a:spcAft>
                <a:spcPts val="0"/>
              </a:spcAft>
              <a:buNone/>
            </a:pPr>
            <a:r>
              <a:rPr lang="el-GR" sz="1800">
                <a:solidFill>
                  <a:srgbClr val="538CD5"/>
                </a:solidFill>
                <a:latin typeface="Calibri"/>
                <a:ea typeface="Calibri"/>
                <a:cs typeface="Calibri"/>
                <a:sym typeface="Calibri"/>
              </a:rPr>
              <a:t>deepSleep()</a:t>
            </a:r>
            <a:endParaRPr/>
          </a:p>
          <a:p>
            <a:pPr marL="0" marR="0" lvl="0" indent="0" algn="l" rtl="0">
              <a:spcBef>
                <a:spcPts val="0"/>
              </a:spcBef>
              <a:spcAft>
                <a:spcPts val="0"/>
              </a:spcAft>
              <a:buNone/>
            </a:pPr>
            <a:r>
              <a:rPr lang="el-GR" sz="1800">
                <a:solidFill>
                  <a:srgbClr val="538CD5"/>
                </a:solidFill>
                <a:latin typeface="Calibri"/>
                <a:ea typeface="Calibri"/>
                <a:cs typeface="Calibri"/>
                <a:sym typeface="Calibri"/>
              </a:rPr>
              <a:t>attachInterruptWakeup()</a:t>
            </a:r>
            <a:endParaRPr/>
          </a:p>
          <a:p>
            <a:pPr marL="0" marR="0" lvl="0" indent="0" algn="l" rtl="0">
              <a:spcBef>
                <a:spcPts val="0"/>
              </a:spcBef>
              <a:spcAft>
                <a:spcPts val="0"/>
              </a:spcAft>
              <a:buNone/>
            </a:pPr>
            <a:r>
              <a:rPr lang="el-GR" sz="1800">
                <a:solidFill>
                  <a:srgbClr val="538CD5"/>
                </a:solidFill>
                <a:latin typeface="Calibri"/>
                <a:ea typeface="Calibri"/>
                <a:cs typeface="Calibri"/>
                <a:sym typeface="Calibri"/>
              </a:rPr>
              <a:t>companionLowPowerCallback()</a:t>
            </a:r>
            <a:endParaRPr/>
          </a:p>
          <a:p>
            <a:pPr marL="0" marR="0" lvl="0" indent="0" algn="l" rtl="0">
              <a:spcBef>
                <a:spcPts val="0"/>
              </a:spcBef>
              <a:spcAft>
                <a:spcPts val="0"/>
              </a:spcAft>
              <a:buNone/>
            </a:pPr>
            <a:r>
              <a:rPr lang="el-GR" sz="1800">
                <a:solidFill>
                  <a:srgbClr val="538CD5"/>
                </a:solidFill>
                <a:latin typeface="Calibri"/>
                <a:ea typeface="Calibri"/>
                <a:cs typeface="Calibri"/>
                <a:sym typeface="Calibri"/>
              </a:rPr>
              <a:t>companionSleep()</a:t>
            </a:r>
            <a:endParaRPr/>
          </a:p>
          <a:p>
            <a:pPr marL="0" marR="0" lvl="0" indent="0" algn="l" rtl="0">
              <a:spcBef>
                <a:spcPts val="0"/>
              </a:spcBef>
              <a:spcAft>
                <a:spcPts val="0"/>
              </a:spcAft>
              <a:buNone/>
            </a:pPr>
            <a:r>
              <a:rPr lang="el-GR" sz="1800">
                <a:solidFill>
                  <a:srgbClr val="538CD5"/>
                </a:solidFill>
                <a:latin typeface="Calibri"/>
                <a:ea typeface="Calibri"/>
                <a:cs typeface="Calibri"/>
                <a:sym typeface="Calibri"/>
              </a:rPr>
              <a:t>companionWakeup()</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l-GR"/>
              <a:t>μC Boards</a:t>
            </a:r>
            <a:endParaRPr/>
          </a:p>
        </p:txBody>
      </p:sp>
      <p:sp>
        <p:nvSpPr>
          <p:cNvPr id="93" name="Google Shape;93;p2"/>
          <p:cNvSpPr txBox="1">
            <a:spLocks noGrp="1"/>
          </p:cNvSpPr>
          <p:nvPr>
            <p:ph type="body" idx="1"/>
          </p:nvPr>
        </p:nvSpPr>
        <p:spPr>
          <a:xfrm>
            <a:off x="457200" y="1285860"/>
            <a:ext cx="7901014" cy="685792"/>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ct val="100000"/>
              <a:buChar char="•"/>
            </a:pPr>
            <a:r>
              <a:rPr lang="el-GR" sz="2000" dirty="0"/>
              <a:t>Θα μελετήσουμε τα 2 βασικά boards που θα χρησιμοποιηθούν στο project ESP32 &amp; Arduino uno.</a:t>
            </a:r>
            <a:endParaRPr dirty="0"/>
          </a:p>
        </p:txBody>
      </p:sp>
      <p:pic>
        <p:nvPicPr>
          <p:cNvPr id="94" name="Google Shape;94;p2" descr="https://hackster.imgix.net/uploads/attachments/474418/F0YRRY9JG74UWC6.jpg?auto=compress%2Cformat&amp;w=740&amp;h=555&amp;fit=max"/>
          <p:cNvPicPr preferRelativeResize="0"/>
          <p:nvPr/>
        </p:nvPicPr>
        <p:blipFill rotWithShape="1">
          <a:blip r:embed="rId3">
            <a:alphaModFix/>
          </a:blip>
          <a:srcRect/>
          <a:stretch/>
        </p:blipFill>
        <p:spPr>
          <a:xfrm>
            <a:off x="1023962" y="2143116"/>
            <a:ext cx="7048500" cy="39624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l-GR"/>
              <a:t>Arduino</a:t>
            </a:r>
            <a:br>
              <a:rPr lang="el-GR"/>
            </a:br>
            <a:r>
              <a:rPr lang="el-GR" sz="2700">
                <a:solidFill>
                  <a:srgbClr val="538CD5"/>
                </a:solidFill>
              </a:rPr>
              <a:t>Τρόποι εξοικονόμησης ενέργειας</a:t>
            </a:r>
            <a:br>
              <a:rPr lang="el-GR" sz="2700">
                <a:solidFill>
                  <a:srgbClr val="538CD5"/>
                </a:solidFill>
              </a:rPr>
            </a:br>
            <a:r>
              <a:rPr lang="el-GR" sz="2700">
                <a:solidFill>
                  <a:srgbClr val="538CD5"/>
                </a:solidFill>
              </a:rPr>
              <a:t> Low Power library</a:t>
            </a:r>
            <a:endParaRPr>
              <a:solidFill>
                <a:srgbClr val="538CD5"/>
              </a:solidFill>
            </a:endParaRPr>
          </a:p>
        </p:txBody>
      </p:sp>
      <p:sp>
        <p:nvSpPr>
          <p:cNvPr id="310" name="Google Shape;310;p22"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22"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2" name="Google Shape;312;p22"/>
          <p:cNvPicPr preferRelativeResize="0"/>
          <p:nvPr/>
        </p:nvPicPr>
        <p:blipFill rotWithShape="1">
          <a:blip r:embed="rId3">
            <a:alphaModFix/>
          </a:blip>
          <a:srcRect/>
          <a:stretch/>
        </p:blipFill>
        <p:spPr>
          <a:xfrm>
            <a:off x="6843743" y="428604"/>
            <a:ext cx="2085975" cy="1724025"/>
          </a:xfrm>
          <a:prstGeom prst="rect">
            <a:avLst/>
          </a:prstGeom>
          <a:noFill/>
          <a:ln>
            <a:noFill/>
          </a:ln>
        </p:spPr>
      </p:pic>
      <p:sp>
        <p:nvSpPr>
          <p:cNvPr id="313" name="Google Shape;313;p22"/>
          <p:cNvSpPr/>
          <p:nvPr/>
        </p:nvSpPr>
        <p:spPr>
          <a:xfrm>
            <a:off x="571472" y="1643050"/>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rgbClr val="538CD5"/>
                </a:solidFill>
                <a:latin typeface="Calibri"/>
                <a:ea typeface="Calibri"/>
                <a:cs typeface="Calibri"/>
                <a:sym typeface="Calibri"/>
              </a:rPr>
              <a:t>idle()</a:t>
            </a:r>
            <a:endParaRPr/>
          </a:p>
        </p:txBody>
      </p:sp>
      <p:sp>
        <p:nvSpPr>
          <p:cNvPr id="314" name="Google Shape;314;p22"/>
          <p:cNvSpPr/>
          <p:nvPr/>
        </p:nvSpPr>
        <p:spPr>
          <a:xfrm>
            <a:off x="571472" y="2143116"/>
            <a:ext cx="6572296"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rgbClr val="FF0000"/>
                </a:solidFill>
                <a:latin typeface="Calibri"/>
                <a:ea typeface="Calibri"/>
                <a:cs typeface="Calibri"/>
                <a:sym typeface="Calibri"/>
              </a:rPr>
              <a:t>Description</a:t>
            </a:r>
            <a:endParaRPr sz="1800">
              <a:solidFill>
                <a:srgbClr val="FF0000"/>
              </a:solidFill>
              <a:latin typeface="Calibri"/>
              <a:ea typeface="Calibri"/>
              <a:cs typeface="Calibri"/>
              <a:sym typeface="Calibri"/>
            </a:endParaRPr>
          </a:p>
          <a:p>
            <a:pPr marL="0" marR="0" lvl="0" indent="0" algn="l" rtl="0">
              <a:spcBef>
                <a:spcPts val="0"/>
              </a:spcBef>
              <a:spcAft>
                <a:spcPts val="0"/>
              </a:spcAft>
              <a:buNone/>
            </a:pPr>
            <a:r>
              <a:rPr lang="el-GR" sz="1800">
                <a:solidFill>
                  <a:schemeClr val="dk1"/>
                </a:solidFill>
                <a:latin typeface="Calibri"/>
                <a:ea typeface="Calibri"/>
                <a:cs typeface="Calibri"/>
                <a:sym typeface="Calibri"/>
              </a:rPr>
              <a:t>Βάζει το MCU σε λειτουργία IDLE. Αυτή η λειτουργία επιτρέπει τη βελτιστοποίηση ισχύος με τον ταχύτερο χρόνο αφύπνισης. Η CPU σταματά.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l-GR" sz="1800">
                <a:solidFill>
                  <a:srgbClr val="FF0000"/>
                </a:solidFill>
                <a:latin typeface="Calibri"/>
                <a:ea typeface="Calibri"/>
                <a:cs typeface="Calibri"/>
                <a:sym typeface="Calibri"/>
              </a:rPr>
              <a:t>Syntax</a:t>
            </a:r>
            <a:endParaRPr/>
          </a:p>
          <a:p>
            <a:pPr marL="0" marR="0" lvl="0" indent="0" algn="l" rtl="0">
              <a:spcBef>
                <a:spcPts val="0"/>
              </a:spcBef>
              <a:spcAft>
                <a:spcPts val="0"/>
              </a:spcAft>
              <a:buNone/>
            </a:pPr>
            <a:r>
              <a:rPr lang="el-GR" sz="1800">
                <a:solidFill>
                  <a:schemeClr val="dk1"/>
                </a:solidFill>
                <a:latin typeface="Calibri"/>
                <a:ea typeface="Calibri"/>
                <a:cs typeface="Calibri"/>
                <a:sym typeface="Calibri"/>
              </a:rPr>
              <a:t>LowPower.idle();</a:t>
            </a:r>
            <a:br>
              <a:rPr lang="el-GR" sz="1800">
                <a:solidFill>
                  <a:schemeClr val="dk1"/>
                </a:solidFill>
                <a:latin typeface="Calibri"/>
                <a:ea typeface="Calibri"/>
                <a:cs typeface="Calibri"/>
                <a:sym typeface="Calibri"/>
              </a:rPr>
            </a:br>
            <a:r>
              <a:rPr lang="el-GR" sz="1800">
                <a:solidFill>
                  <a:schemeClr val="dk1"/>
                </a:solidFill>
                <a:latin typeface="Calibri"/>
                <a:ea typeface="Calibri"/>
                <a:cs typeface="Calibri"/>
                <a:sym typeface="Calibri"/>
              </a:rPr>
              <a:t>LowPower.idle(milliseconds);</a:t>
            </a:r>
            <a:br>
              <a:rPr lang="el-GR" sz="1800">
                <a:solidFill>
                  <a:schemeClr val="dk1"/>
                </a:solidFill>
                <a:latin typeface="Calibri"/>
                <a:ea typeface="Calibri"/>
                <a:cs typeface="Calibri"/>
                <a:sym typeface="Calibri"/>
              </a:rPr>
            </a:br>
            <a:r>
              <a:rPr lang="el-GR" sz="1800">
                <a:solidFill>
                  <a:srgbClr val="FF0000"/>
                </a:solidFill>
                <a:latin typeface="Calibri"/>
                <a:ea typeface="Calibri"/>
                <a:cs typeface="Calibri"/>
                <a:sym typeface="Calibri"/>
              </a:rPr>
              <a:t>Parameters</a:t>
            </a:r>
            <a:endParaRPr/>
          </a:p>
          <a:p>
            <a:pPr marL="0" marR="0" lvl="0" indent="0" algn="l" rtl="0">
              <a:spcBef>
                <a:spcPts val="0"/>
              </a:spcBef>
              <a:spcAft>
                <a:spcPts val="0"/>
              </a:spcAft>
              <a:buNone/>
            </a:pPr>
            <a:r>
              <a:rPr lang="el-GR" sz="1800">
                <a:solidFill>
                  <a:schemeClr val="dk1"/>
                </a:solidFill>
                <a:latin typeface="Calibri"/>
                <a:ea typeface="Calibri"/>
                <a:cs typeface="Calibri"/>
                <a:sym typeface="Calibri"/>
              </a:rPr>
              <a:t>milliseconds:</a:t>
            </a:r>
            <a:br>
              <a:rPr lang="el-GR" sz="1800">
                <a:solidFill>
                  <a:schemeClr val="dk1"/>
                </a:solidFill>
                <a:latin typeface="Calibri"/>
                <a:ea typeface="Calibri"/>
                <a:cs typeface="Calibri"/>
                <a:sym typeface="Calibri"/>
              </a:rPr>
            </a:br>
            <a:r>
              <a:rPr lang="el-GR" sz="1800">
                <a:solidFill>
                  <a:schemeClr val="dk1"/>
                </a:solidFill>
                <a:latin typeface="Calibri"/>
                <a:ea typeface="Calibri"/>
                <a:cs typeface="Calibri"/>
                <a:sym typeface="Calibri"/>
              </a:rPr>
              <a:t>τον αριθμό χιλιοστών του δευτερολέπτου για να θέσετε τον arduino σε κατάσταση αναμονής. Εάν δε βάλω παράμετρο η κατάσταση αδράνειας χρησιμοποιείται μέχρι ένα συμβάν αφύπνισης.</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l-GR"/>
              <a:t>Arduino</a:t>
            </a:r>
            <a:br>
              <a:rPr lang="el-GR"/>
            </a:br>
            <a:r>
              <a:rPr lang="el-GR" sz="2700">
                <a:solidFill>
                  <a:srgbClr val="538CD5"/>
                </a:solidFill>
              </a:rPr>
              <a:t>Τρόποι εξοικονόμησης ενέργειας</a:t>
            </a:r>
            <a:br>
              <a:rPr lang="el-GR" sz="2700">
                <a:solidFill>
                  <a:srgbClr val="538CD5"/>
                </a:solidFill>
              </a:rPr>
            </a:br>
            <a:r>
              <a:rPr lang="el-GR" sz="2700">
                <a:solidFill>
                  <a:srgbClr val="538CD5"/>
                </a:solidFill>
              </a:rPr>
              <a:t> Low Power library</a:t>
            </a:r>
            <a:endParaRPr>
              <a:solidFill>
                <a:srgbClr val="538CD5"/>
              </a:solidFill>
            </a:endParaRPr>
          </a:p>
        </p:txBody>
      </p:sp>
      <p:sp>
        <p:nvSpPr>
          <p:cNvPr id="320" name="Google Shape;320;p23"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23"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2" name="Google Shape;322;p23"/>
          <p:cNvPicPr preferRelativeResize="0"/>
          <p:nvPr/>
        </p:nvPicPr>
        <p:blipFill rotWithShape="1">
          <a:blip r:embed="rId3">
            <a:alphaModFix/>
          </a:blip>
          <a:srcRect/>
          <a:stretch/>
        </p:blipFill>
        <p:spPr>
          <a:xfrm>
            <a:off x="6843743" y="428604"/>
            <a:ext cx="2085975" cy="1724025"/>
          </a:xfrm>
          <a:prstGeom prst="rect">
            <a:avLst/>
          </a:prstGeom>
          <a:noFill/>
          <a:ln>
            <a:noFill/>
          </a:ln>
        </p:spPr>
      </p:pic>
      <p:sp>
        <p:nvSpPr>
          <p:cNvPr id="323" name="Google Shape;323;p23"/>
          <p:cNvSpPr/>
          <p:nvPr/>
        </p:nvSpPr>
        <p:spPr>
          <a:xfrm>
            <a:off x="571472" y="1571612"/>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rgbClr val="538CD5"/>
                </a:solidFill>
                <a:latin typeface="Calibri"/>
                <a:ea typeface="Calibri"/>
                <a:cs typeface="Calibri"/>
                <a:sym typeface="Calibri"/>
              </a:rPr>
              <a:t>sleep()</a:t>
            </a:r>
            <a:endParaRPr/>
          </a:p>
        </p:txBody>
      </p:sp>
      <p:sp>
        <p:nvSpPr>
          <p:cNvPr id="324" name="Google Shape;324;p23"/>
          <p:cNvSpPr/>
          <p:nvPr/>
        </p:nvSpPr>
        <p:spPr>
          <a:xfrm>
            <a:off x="571472" y="2143116"/>
            <a:ext cx="6572296"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rgbClr val="FF0000"/>
                </a:solidFill>
                <a:latin typeface="Calibri"/>
                <a:ea typeface="Calibri"/>
                <a:cs typeface="Calibri"/>
                <a:sym typeface="Calibri"/>
              </a:rPr>
              <a:t>Description</a:t>
            </a:r>
            <a:endParaRPr sz="1800">
              <a:solidFill>
                <a:srgbClr val="FF0000"/>
              </a:solidFill>
              <a:latin typeface="Calibri"/>
              <a:ea typeface="Calibri"/>
              <a:cs typeface="Calibri"/>
              <a:sym typeface="Calibri"/>
            </a:endParaRPr>
          </a:p>
          <a:p>
            <a:pPr marL="0" marR="0" lvl="0" indent="0" algn="l" rtl="0">
              <a:spcBef>
                <a:spcPts val="0"/>
              </a:spcBef>
              <a:spcAft>
                <a:spcPts val="0"/>
              </a:spcAft>
              <a:buNone/>
            </a:pPr>
            <a:r>
              <a:rPr lang="el-GR" sz="1800">
                <a:solidFill>
                  <a:schemeClr val="dk1"/>
                </a:solidFill>
                <a:latin typeface="Calibri"/>
                <a:ea typeface="Calibri"/>
                <a:cs typeface="Calibri"/>
                <a:sym typeface="Calibri"/>
              </a:rPr>
              <a:t>Θέτει το MCU σε κατάσταση αναστολής λειτουργίας. Μόνο τα επιλεγμένα περιφερειακά είναι ενεργοποιημένα.</a:t>
            </a:r>
            <a:endParaRPr sz="1800">
              <a:solidFill>
                <a:srgbClr val="FF0000"/>
              </a:solidFill>
              <a:latin typeface="Calibri"/>
              <a:ea typeface="Calibri"/>
              <a:cs typeface="Calibri"/>
              <a:sym typeface="Calibri"/>
            </a:endParaRPr>
          </a:p>
          <a:p>
            <a:pPr marL="0" marR="0" lvl="0" indent="0" algn="l" rtl="0">
              <a:spcBef>
                <a:spcPts val="0"/>
              </a:spcBef>
              <a:spcAft>
                <a:spcPts val="0"/>
              </a:spcAft>
              <a:buNone/>
            </a:pPr>
            <a:r>
              <a:rPr lang="el-GR" sz="1800">
                <a:solidFill>
                  <a:srgbClr val="FF0000"/>
                </a:solidFill>
                <a:latin typeface="Calibri"/>
                <a:ea typeface="Calibri"/>
                <a:cs typeface="Calibri"/>
                <a:sym typeface="Calibri"/>
              </a:rPr>
              <a:t>Syntax</a:t>
            </a:r>
            <a:endParaRPr/>
          </a:p>
          <a:p>
            <a:pPr marL="0" marR="0" lvl="0" indent="0" algn="l" rtl="0">
              <a:spcBef>
                <a:spcPts val="0"/>
              </a:spcBef>
              <a:spcAft>
                <a:spcPts val="0"/>
              </a:spcAft>
              <a:buNone/>
            </a:pPr>
            <a:r>
              <a:rPr lang="el-GR" sz="1800">
                <a:solidFill>
                  <a:schemeClr val="dk1"/>
                </a:solidFill>
                <a:latin typeface="Calibri"/>
                <a:ea typeface="Calibri"/>
                <a:cs typeface="Calibri"/>
                <a:sym typeface="Calibri"/>
              </a:rPr>
              <a:t>LowPower.sleep();</a:t>
            </a:r>
            <a:br>
              <a:rPr lang="el-GR" sz="1800">
                <a:solidFill>
                  <a:schemeClr val="dk1"/>
                </a:solidFill>
                <a:latin typeface="Calibri"/>
                <a:ea typeface="Calibri"/>
                <a:cs typeface="Calibri"/>
                <a:sym typeface="Calibri"/>
              </a:rPr>
            </a:br>
            <a:r>
              <a:rPr lang="el-GR" sz="1800">
                <a:solidFill>
                  <a:schemeClr val="dk1"/>
                </a:solidFill>
                <a:latin typeface="Calibri"/>
                <a:ea typeface="Calibri"/>
                <a:cs typeface="Calibri"/>
                <a:sym typeface="Calibri"/>
              </a:rPr>
              <a:t>LowPower.sleep(milliseconds);</a:t>
            </a:r>
            <a:br>
              <a:rPr lang="el-GR" sz="1800">
                <a:solidFill>
                  <a:schemeClr val="dk1"/>
                </a:solidFill>
                <a:latin typeface="Calibri"/>
                <a:ea typeface="Calibri"/>
                <a:cs typeface="Calibri"/>
                <a:sym typeface="Calibri"/>
              </a:rPr>
            </a:br>
            <a:r>
              <a:rPr lang="el-GR" sz="1800">
                <a:solidFill>
                  <a:srgbClr val="FF0000"/>
                </a:solidFill>
                <a:latin typeface="Calibri"/>
                <a:ea typeface="Calibri"/>
                <a:cs typeface="Calibri"/>
                <a:sym typeface="Calibri"/>
              </a:rPr>
              <a:t>Parameters</a:t>
            </a:r>
            <a:endParaRPr/>
          </a:p>
          <a:p>
            <a:pPr marL="0" marR="0" lvl="0" indent="0" algn="l" rtl="0">
              <a:spcBef>
                <a:spcPts val="0"/>
              </a:spcBef>
              <a:spcAft>
                <a:spcPts val="0"/>
              </a:spcAft>
              <a:buNone/>
            </a:pPr>
            <a:r>
              <a:rPr lang="el-GR" sz="1800">
                <a:solidFill>
                  <a:schemeClr val="dk1"/>
                </a:solidFill>
                <a:latin typeface="Calibri"/>
                <a:ea typeface="Calibri"/>
                <a:cs typeface="Calibri"/>
                <a:sym typeface="Calibri"/>
              </a:rPr>
              <a:t>milliseconds: ο αριθμός χιλιοστών του δευτερολέπτου για να τεθεί ο πίνακας σε κατάσταση αναστολής λειτουργίας. Χωρίς παραμέτρους  η λειτουργία αναστολής χρησιμοποιείται μέχρι ένα συμβάν αφύπνισης.</a:t>
            </a:r>
            <a:endParaRPr/>
          </a:p>
          <a:p>
            <a:pPr marL="0" marR="0" lvl="0" indent="0" algn="l" rtl="0">
              <a:spcBef>
                <a:spcPts val="0"/>
              </a:spcBef>
              <a:spcAft>
                <a:spcPts val="0"/>
              </a:spcAft>
              <a:buNone/>
            </a:pPr>
            <a:br>
              <a:rPr lang="el-GR"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l-GR"/>
              <a:t>Arduino</a:t>
            </a:r>
            <a:br>
              <a:rPr lang="el-GR"/>
            </a:br>
            <a:r>
              <a:rPr lang="el-GR" sz="2700">
                <a:solidFill>
                  <a:srgbClr val="538CD5"/>
                </a:solidFill>
              </a:rPr>
              <a:t>Τρόποι εξοικονόμησης ενέργειας</a:t>
            </a:r>
            <a:br>
              <a:rPr lang="el-GR" sz="2700">
                <a:solidFill>
                  <a:srgbClr val="538CD5"/>
                </a:solidFill>
              </a:rPr>
            </a:br>
            <a:r>
              <a:rPr lang="el-GR" sz="2700">
                <a:solidFill>
                  <a:srgbClr val="538CD5"/>
                </a:solidFill>
              </a:rPr>
              <a:t> Low Power library</a:t>
            </a:r>
            <a:endParaRPr>
              <a:solidFill>
                <a:srgbClr val="538CD5"/>
              </a:solidFill>
            </a:endParaRPr>
          </a:p>
        </p:txBody>
      </p:sp>
      <p:sp>
        <p:nvSpPr>
          <p:cNvPr id="330" name="Google Shape;330;p24"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24"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2" name="Google Shape;332;p24"/>
          <p:cNvPicPr preferRelativeResize="0"/>
          <p:nvPr/>
        </p:nvPicPr>
        <p:blipFill rotWithShape="1">
          <a:blip r:embed="rId3">
            <a:alphaModFix/>
          </a:blip>
          <a:srcRect/>
          <a:stretch/>
        </p:blipFill>
        <p:spPr>
          <a:xfrm>
            <a:off x="6843743" y="428604"/>
            <a:ext cx="2085975" cy="1724025"/>
          </a:xfrm>
          <a:prstGeom prst="rect">
            <a:avLst/>
          </a:prstGeom>
          <a:noFill/>
          <a:ln>
            <a:noFill/>
          </a:ln>
        </p:spPr>
      </p:pic>
      <p:sp>
        <p:nvSpPr>
          <p:cNvPr id="333" name="Google Shape;333;p24"/>
          <p:cNvSpPr/>
          <p:nvPr/>
        </p:nvSpPr>
        <p:spPr>
          <a:xfrm>
            <a:off x="571472" y="1643050"/>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rgbClr val="538CD5"/>
                </a:solidFill>
                <a:latin typeface="Calibri"/>
                <a:ea typeface="Calibri"/>
                <a:cs typeface="Calibri"/>
                <a:sym typeface="Calibri"/>
              </a:rPr>
              <a:t>deepSleep()</a:t>
            </a:r>
            <a:endParaRPr/>
          </a:p>
        </p:txBody>
      </p:sp>
      <p:sp>
        <p:nvSpPr>
          <p:cNvPr id="334" name="Google Shape;334;p24"/>
          <p:cNvSpPr/>
          <p:nvPr/>
        </p:nvSpPr>
        <p:spPr>
          <a:xfrm>
            <a:off x="571472" y="2143116"/>
            <a:ext cx="6572296"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rgbClr val="FF0000"/>
                </a:solidFill>
                <a:latin typeface="Calibri"/>
                <a:ea typeface="Calibri"/>
                <a:cs typeface="Calibri"/>
                <a:sym typeface="Calibri"/>
              </a:rPr>
              <a:t>Description</a:t>
            </a:r>
            <a:endParaRPr sz="1800">
              <a:solidFill>
                <a:srgbClr val="FF0000"/>
              </a:solidFill>
              <a:latin typeface="Calibri"/>
              <a:ea typeface="Calibri"/>
              <a:cs typeface="Calibri"/>
              <a:sym typeface="Calibri"/>
            </a:endParaRPr>
          </a:p>
          <a:p>
            <a:pPr marL="0" marR="0" lvl="0" indent="0" algn="l" rtl="0">
              <a:spcBef>
                <a:spcPts val="0"/>
              </a:spcBef>
              <a:spcAft>
                <a:spcPts val="0"/>
              </a:spcAft>
              <a:buNone/>
            </a:pPr>
            <a:r>
              <a:rPr lang="el-GR" sz="1800">
                <a:solidFill>
                  <a:schemeClr val="dk1"/>
                </a:solidFill>
                <a:latin typeface="Calibri"/>
                <a:ea typeface="Calibri"/>
                <a:cs typeface="Calibri"/>
                <a:sym typeface="Calibri"/>
              </a:rPr>
              <a:t>Θέτει το MCU σε κατάσταση βαθύ ύπνου. Όλα εκτός από τα περιφερειακά RTC σταματούν. Η CPU μπορεί να ξυπνήσει μόνο με τη χρήση της RTC ή η με κάποιο εξωτερικό συμβάν αφύπνισης</a:t>
            </a:r>
            <a:endParaRPr/>
          </a:p>
          <a:p>
            <a:pPr marL="0" marR="0" lvl="0" indent="0" algn="l" rtl="0">
              <a:spcBef>
                <a:spcPts val="0"/>
              </a:spcBef>
              <a:spcAft>
                <a:spcPts val="0"/>
              </a:spcAft>
              <a:buNone/>
            </a:pPr>
            <a:br>
              <a:rPr lang="el-GR" sz="1800">
                <a:solidFill>
                  <a:schemeClr val="dk1"/>
                </a:solidFill>
                <a:latin typeface="Calibri"/>
                <a:ea typeface="Calibri"/>
                <a:cs typeface="Calibri"/>
                <a:sym typeface="Calibri"/>
              </a:rPr>
            </a:br>
            <a:r>
              <a:rPr lang="el-GR" sz="1800">
                <a:solidFill>
                  <a:schemeClr val="dk1"/>
                </a:solidFill>
                <a:latin typeface="Calibri"/>
                <a:ea typeface="Calibri"/>
                <a:cs typeface="Calibri"/>
                <a:sym typeface="Calibri"/>
              </a:rPr>
              <a:t> </a:t>
            </a:r>
            <a:r>
              <a:rPr lang="el-GR" sz="1800">
                <a:solidFill>
                  <a:srgbClr val="FF0000"/>
                </a:solidFill>
                <a:latin typeface="Calibri"/>
                <a:ea typeface="Calibri"/>
                <a:cs typeface="Calibri"/>
                <a:sym typeface="Calibri"/>
              </a:rPr>
              <a:t>Syntax</a:t>
            </a:r>
            <a:endParaRPr/>
          </a:p>
          <a:p>
            <a:pPr marL="0" marR="0" lvl="0" indent="0" algn="l" rtl="0">
              <a:spcBef>
                <a:spcPts val="0"/>
              </a:spcBef>
              <a:spcAft>
                <a:spcPts val="0"/>
              </a:spcAft>
              <a:buNone/>
            </a:pPr>
            <a:r>
              <a:rPr lang="el-GR" sz="1800">
                <a:solidFill>
                  <a:schemeClr val="dk1"/>
                </a:solidFill>
                <a:latin typeface="Calibri"/>
                <a:ea typeface="Calibri"/>
                <a:cs typeface="Calibri"/>
                <a:sym typeface="Calibri"/>
              </a:rPr>
              <a:t>LowPower.deepsleep();</a:t>
            </a:r>
            <a:br>
              <a:rPr lang="el-GR" sz="1800">
                <a:solidFill>
                  <a:schemeClr val="dk1"/>
                </a:solidFill>
                <a:latin typeface="Calibri"/>
                <a:ea typeface="Calibri"/>
                <a:cs typeface="Calibri"/>
                <a:sym typeface="Calibri"/>
              </a:rPr>
            </a:br>
            <a:r>
              <a:rPr lang="el-GR" sz="1800">
                <a:solidFill>
                  <a:schemeClr val="dk1"/>
                </a:solidFill>
                <a:latin typeface="Calibri"/>
                <a:ea typeface="Calibri"/>
                <a:cs typeface="Calibri"/>
                <a:sym typeface="Calibri"/>
              </a:rPr>
              <a:t>LowPower.deepsleep(milliseconds);</a:t>
            </a:r>
            <a:br>
              <a:rPr lang="el-GR" sz="1800">
                <a:solidFill>
                  <a:schemeClr val="dk1"/>
                </a:solidFill>
                <a:latin typeface="Calibri"/>
                <a:ea typeface="Calibri"/>
                <a:cs typeface="Calibri"/>
                <a:sym typeface="Calibri"/>
              </a:rPr>
            </a:br>
            <a:r>
              <a:rPr lang="el-GR" sz="1800">
                <a:solidFill>
                  <a:srgbClr val="FF0000"/>
                </a:solidFill>
                <a:latin typeface="Calibri"/>
                <a:ea typeface="Calibri"/>
                <a:cs typeface="Calibri"/>
                <a:sym typeface="Calibri"/>
              </a:rPr>
              <a:t>Parameters</a:t>
            </a:r>
            <a:endParaRPr/>
          </a:p>
          <a:p>
            <a:pPr marL="0" marR="0" lvl="0" indent="0" algn="l" rtl="0">
              <a:spcBef>
                <a:spcPts val="0"/>
              </a:spcBef>
              <a:spcAft>
                <a:spcPts val="0"/>
              </a:spcAft>
              <a:buNone/>
            </a:pPr>
            <a:r>
              <a:rPr lang="el-GR" sz="1800">
                <a:solidFill>
                  <a:schemeClr val="dk1"/>
                </a:solidFill>
                <a:latin typeface="Calibri"/>
                <a:ea typeface="Calibri"/>
                <a:cs typeface="Calibri"/>
                <a:sym typeface="Calibri"/>
              </a:rPr>
              <a:t>milliseconds: ο αριθμός χιλιοστών του δευτερολέπτου που θα τεθεί ο ελεγκτης σε κατάσταση βαθύ ύπνου. Χωρίς παραμέτρους  η λειτουργία βαθ΄ ύπνου χρησιμοποιείται μέχρι ένα συμβάν αφύπνισης.</a:t>
            </a:r>
            <a:endParaRPr/>
          </a:p>
          <a:p>
            <a:pPr marL="0" marR="0" lvl="0" indent="0" algn="l" rtl="0">
              <a:spcBef>
                <a:spcPts val="0"/>
              </a:spcBef>
              <a:spcAft>
                <a:spcPts val="0"/>
              </a:spcAft>
              <a:buNone/>
            </a:pPr>
            <a:br>
              <a:rPr lang="el-GR"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Calibri"/>
              <a:buNone/>
            </a:pPr>
            <a:r>
              <a:rPr lang="el-GR"/>
              <a:t>Arduino</a:t>
            </a:r>
            <a:br>
              <a:rPr lang="el-GR"/>
            </a:br>
            <a:r>
              <a:rPr lang="el-GR" sz="2700">
                <a:solidFill>
                  <a:srgbClr val="538CD5"/>
                </a:solidFill>
              </a:rPr>
              <a:t>Τρόποι εξοικονόμησης ενέργειας</a:t>
            </a:r>
            <a:br>
              <a:rPr lang="el-GR" sz="2700">
                <a:solidFill>
                  <a:srgbClr val="538CD5"/>
                </a:solidFill>
              </a:rPr>
            </a:br>
            <a:r>
              <a:rPr lang="el-GR" sz="2700">
                <a:solidFill>
                  <a:srgbClr val="538CD5"/>
                </a:solidFill>
              </a:rPr>
              <a:t> Low Power library</a:t>
            </a:r>
            <a:endParaRPr>
              <a:solidFill>
                <a:srgbClr val="538CD5"/>
              </a:solidFill>
            </a:endParaRPr>
          </a:p>
        </p:txBody>
      </p:sp>
      <p:sp>
        <p:nvSpPr>
          <p:cNvPr id="340" name="Google Shape;340;p25"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25"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2" name="Google Shape;342;p25"/>
          <p:cNvPicPr preferRelativeResize="0"/>
          <p:nvPr/>
        </p:nvPicPr>
        <p:blipFill rotWithShape="1">
          <a:blip r:embed="rId3">
            <a:alphaModFix/>
          </a:blip>
          <a:srcRect/>
          <a:stretch/>
        </p:blipFill>
        <p:spPr>
          <a:xfrm>
            <a:off x="6843743" y="428604"/>
            <a:ext cx="2085975" cy="1724025"/>
          </a:xfrm>
          <a:prstGeom prst="rect">
            <a:avLst/>
          </a:prstGeom>
          <a:noFill/>
          <a:ln>
            <a:noFill/>
          </a:ln>
        </p:spPr>
      </p:pic>
      <p:sp>
        <p:nvSpPr>
          <p:cNvPr id="343" name="Google Shape;343;p25"/>
          <p:cNvSpPr/>
          <p:nvPr/>
        </p:nvSpPr>
        <p:spPr>
          <a:xfrm>
            <a:off x="500034" y="1571612"/>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rgbClr val="538CD5"/>
                </a:solidFill>
                <a:latin typeface="Calibri"/>
                <a:ea typeface="Calibri"/>
                <a:cs typeface="Calibri"/>
                <a:sym typeface="Calibri"/>
              </a:rPr>
              <a:t>attachInterruptWakeup()</a:t>
            </a:r>
            <a:endParaRPr/>
          </a:p>
        </p:txBody>
      </p:sp>
      <p:sp>
        <p:nvSpPr>
          <p:cNvPr id="344" name="Google Shape;344;p25"/>
          <p:cNvSpPr/>
          <p:nvPr/>
        </p:nvSpPr>
        <p:spPr>
          <a:xfrm>
            <a:off x="571472" y="1928803"/>
            <a:ext cx="8286808" cy="2831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600">
                <a:solidFill>
                  <a:srgbClr val="FF0000"/>
                </a:solidFill>
                <a:latin typeface="Calibri"/>
                <a:ea typeface="Calibri"/>
                <a:cs typeface="Calibri"/>
                <a:sym typeface="Calibri"/>
              </a:rPr>
              <a:t>Description</a:t>
            </a:r>
            <a:endParaRPr sz="1600">
              <a:solidFill>
                <a:srgbClr val="FF0000"/>
              </a:solidFill>
              <a:latin typeface="Calibri"/>
              <a:ea typeface="Calibri"/>
              <a:cs typeface="Calibri"/>
              <a:sym typeface="Calibri"/>
            </a:endParaRPr>
          </a:p>
          <a:p>
            <a:pPr marL="0" marR="0" lvl="0" indent="0" algn="l" rtl="0">
              <a:spcBef>
                <a:spcPts val="0"/>
              </a:spcBef>
              <a:spcAft>
                <a:spcPts val="0"/>
              </a:spcAft>
              <a:buNone/>
            </a:pPr>
            <a:r>
              <a:rPr lang="el-GR" sz="1600">
                <a:solidFill>
                  <a:schemeClr val="dk1"/>
                </a:solidFill>
                <a:latin typeface="Calibri"/>
                <a:ea typeface="Calibri"/>
                <a:cs typeface="Calibri"/>
                <a:sym typeface="Calibri"/>
              </a:rPr>
              <a:t>Υποδεικνύει τη συνάρτηση που θα κληθεί σε ποιο Pin ακουει τη διακοπή και το μέτωπο </a:t>
            </a:r>
            <a:endParaRPr/>
          </a:p>
          <a:p>
            <a:pPr marL="0" marR="0" lvl="0" indent="0" algn="l" rtl="0">
              <a:spcBef>
                <a:spcPts val="0"/>
              </a:spcBef>
              <a:spcAft>
                <a:spcPts val="0"/>
              </a:spcAft>
              <a:buNone/>
            </a:pPr>
            <a:r>
              <a:rPr lang="el-GR" sz="1600">
                <a:solidFill>
                  <a:srgbClr val="FF0000"/>
                </a:solidFill>
                <a:latin typeface="Calibri"/>
                <a:ea typeface="Calibri"/>
                <a:cs typeface="Calibri"/>
                <a:sym typeface="Calibri"/>
              </a:rPr>
              <a:t>Syntax</a:t>
            </a:r>
            <a:endParaRPr/>
          </a:p>
          <a:p>
            <a:pPr marL="0" marR="0" lvl="0" indent="0" algn="l" rtl="0">
              <a:spcBef>
                <a:spcPts val="0"/>
              </a:spcBef>
              <a:spcAft>
                <a:spcPts val="0"/>
              </a:spcAft>
              <a:buNone/>
            </a:pPr>
            <a:r>
              <a:rPr lang="el-GR" sz="1600">
                <a:solidFill>
                  <a:schemeClr val="dk1"/>
                </a:solidFill>
                <a:latin typeface="Calibri"/>
                <a:ea typeface="Calibri"/>
                <a:cs typeface="Calibri"/>
                <a:sym typeface="Calibri"/>
              </a:rPr>
              <a:t>LowPower.attachInterruptWakeup(pin, callback, mode); </a:t>
            </a:r>
            <a:br>
              <a:rPr lang="el-GR" sz="1600">
                <a:solidFill>
                  <a:schemeClr val="dk1"/>
                </a:solidFill>
                <a:latin typeface="Calibri"/>
                <a:ea typeface="Calibri"/>
                <a:cs typeface="Calibri"/>
                <a:sym typeface="Calibri"/>
              </a:rPr>
            </a:br>
            <a:r>
              <a:rPr lang="el-GR" sz="1600">
                <a:solidFill>
                  <a:srgbClr val="FF0000"/>
                </a:solidFill>
                <a:latin typeface="Calibri"/>
                <a:ea typeface="Calibri"/>
                <a:cs typeface="Calibri"/>
                <a:sym typeface="Calibri"/>
              </a:rPr>
              <a:t>Parameters</a:t>
            </a:r>
            <a:r>
              <a:rPr lang="el-GR"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l-GR" sz="1600">
                <a:solidFill>
                  <a:schemeClr val="dk1"/>
                </a:solidFill>
                <a:latin typeface="Calibri"/>
                <a:ea typeface="Calibri"/>
                <a:cs typeface="Calibri"/>
                <a:sym typeface="Calibri"/>
              </a:rPr>
              <a:t>pin:  ποιο pin χρησιμοποιώ για  external wakeup</a:t>
            </a:r>
            <a:endParaRPr/>
          </a:p>
          <a:p>
            <a:pPr marL="0" marR="0" lvl="0" indent="0" algn="l" rtl="0">
              <a:spcBef>
                <a:spcPts val="0"/>
              </a:spcBef>
              <a:spcAft>
                <a:spcPts val="0"/>
              </a:spcAft>
              <a:buNone/>
            </a:pPr>
            <a:r>
              <a:rPr lang="el-GR" sz="1600">
                <a:solidFill>
                  <a:schemeClr val="dk1"/>
                </a:solidFill>
                <a:latin typeface="Calibri"/>
                <a:ea typeface="Calibri"/>
                <a:cs typeface="Calibri"/>
                <a:sym typeface="Calibri"/>
              </a:rPr>
              <a:t>callback: η συνάρτηση που θα κληθεί στο ξύπνημα</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l-GR" sz="1600">
                <a:solidFill>
                  <a:schemeClr val="dk1"/>
                </a:solidFill>
                <a:latin typeface="Calibri"/>
                <a:ea typeface="Calibri"/>
                <a:cs typeface="Calibri"/>
                <a:sym typeface="Calibri"/>
              </a:rPr>
              <a:t>mode: Το μέτωπο του παλμού κατά τη διακοπή(Interrupt):</a:t>
            </a:r>
            <a:endParaRPr/>
          </a:p>
          <a:p>
            <a:pPr marL="457200" marR="0" lvl="1" indent="0" algn="l" rtl="0">
              <a:spcBef>
                <a:spcPts val="0"/>
              </a:spcBef>
              <a:spcAft>
                <a:spcPts val="0"/>
              </a:spcAft>
              <a:buNone/>
            </a:pPr>
            <a:r>
              <a:rPr lang="el-GR" sz="1600" b="0" i="0" u="none" strike="noStrike" cap="none">
                <a:solidFill>
                  <a:schemeClr val="dk1"/>
                </a:solidFill>
                <a:latin typeface="Calibri"/>
                <a:ea typeface="Calibri"/>
                <a:cs typeface="Calibri"/>
                <a:sym typeface="Calibri"/>
              </a:rPr>
              <a:t>FALLING (Ανερχόμενο μέτωπο)</a:t>
            </a:r>
            <a:endParaRPr sz="16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r>
              <a:rPr lang="el-GR" sz="1600" b="0" i="0" u="none" strike="noStrike" cap="none">
                <a:solidFill>
                  <a:schemeClr val="dk1"/>
                </a:solidFill>
                <a:latin typeface="Calibri"/>
                <a:ea typeface="Calibri"/>
                <a:cs typeface="Calibri"/>
                <a:sym typeface="Calibri"/>
              </a:rPr>
              <a:t>RISING (Κατερχόμενο μέτωπο)</a:t>
            </a:r>
            <a:endParaRPr sz="16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r>
              <a:rPr lang="el-GR" sz="1600" b="0" i="0" u="none" strike="noStrike" cap="none">
                <a:solidFill>
                  <a:schemeClr val="dk1"/>
                </a:solidFill>
                <a:latin typeface="Calibri"/>
                <a:ea typeface="Calibri"/>
                <a:cs typeface="Calibri"/>
                <a:sym typeface="Calibri"/>
              </a:rPr>
              <a:t>CHANGE (Σε κάθε αλλαγή έίτε ανερχόμενο είτε κατερχόμενο)</a:t>
            </a:r>
            <a:endParaRPr sz="1600" b="0" i="0" u="none" strike="noStrike" cap="none">
              <a:solidFill>
                <a:schemeClr val="dk1"/>
              </a:solidFill>
              <a:latin typeface="Calibri"/>
              <a:ea typeface="Calibri"/>
              <a:cs typeface="Calibri"/>
              <a:sym typeface="Calibri"/>
            </a:endParaRPr>
          </a:p>
        </p:txBody>
      </p:sp>
      <p:pic>
        <p:nvPicPr>
          <p:cNvPr id="345" name="Google Shape;345;p25" descr="https://images.squarespace-cdn.com/content/v1/55abde31e4b0249b70d593c9/1516831032466-BWGQ2DT7SXAH4H9ZI0OX/ke17ZwdGBToddI8pDm48kABA9Cl4O9SHEbRrhVVUQOwUqsxRUqqbr1mOJYKfIPR7LoDQ9mXPOjoJoqy81S2I8N_N4V1vUb5AoIIIbLZhVYxCRW4BPu10St3TBAUQYVKcokDRg2W88IYunvK580mv02OQ0R_hg5HGSd4RJQuJEIAlnK_HOOSAcciWjWFdCJ47/section1_pic4.PNG?format=1000w"/>
          <p:cNvPicPr preferRelativeResize="0"/>
          <p:nvPr/>
        </p:nvPicPr>
        <p:blipFill rotWithShape="1">
          <a:blip r:embed="rId4">
            <a:alphaModFix/>
          </a:blip>
          <a:srcRect t="18145" r="21249" b="69758"/>
          <a:stretch/>
        </p:blipFill>
        <p:spPr>
          <a:xfrm>
            <a:off x="357158" y="4786322"/>
            <a:ext cx="7500990" cy="285752"/>
          </a:xfrm>
          <a:prstGeom prst="rect">
            <a:avLst/>
          </a:prstGeom>
          <a:solidFill>
            <a:schemeClr val="accent2"/>
          </a:solidFill>
          <a:ln w="25400" cap="flat" cmpd="sng">
            <a:solidFill>
              <a:srgbClr val="8C3A38"/>
            </a:solidFill>
            <a:prstDash val="solid"/>
            <a:round/>
            <a:headEnd type="none" w="sm" len="sm"/>
            <a:tailEnd type="none" w="sm" len="sm"/>
          </a:ln>
        </p:spPr>
      </p:pic>
      <p:pic>
        <p:nvPicPr>
          <p:cNvPr id="346" name="Google Shape;346;p25" descr="Image_5"/>
          <p:cNvPicPr preferRelativeResize="0"/>
          <p:nvPr/>
        </p:nvPicPr>
        <p:blipFill rotWithShape="1">
          <a:blip r:embed="rId5">
            <a:alphaModFix/>
          </a:blip>
          <a:srcRect/>
          <a:stretch/>
        </p:blipFill>
        <p:spPr>
          <a:xfrm>
            <a:off x="357158" y="5329240"/>
            <a:ext cx="8001056" cy="1300172"/>
          </a:xfrm>
          <a:prstGeom prst="rect">
            <a:avLst/>
          </a:prstGeom>
          <a:solidFill>
            <a:schemeClr val="lt1"/>
          </a:solidFill>
          <a:ln w="25400" cap="flat" cmpd="sng">
            <a:solidFill>
              <a:schemeClr val="accent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6"/>
          <p:cNvSpPr txBox="1">
            <a:spLocks noGrp="1"/>
          </p:cNvSpPr>
          <p:nvPr>
            <p:ph type="title"/>
          </p:nvPr>
        </p:nvSpPr>
        <p:spPr>
          <a:xfrm>
            <a:off x="214282" y="-24"/>
            <a:ext cx="8229600" cy="78581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l-GR"/>
              <a:t>Arduino</a:t>
            </a:r>
            <a:r>
              <a:rPr lang="el-GR" sz="2700">
                <a:solidFill>
                  <a:srgbClr val="538CD5"/>
                </a:solidFill>
              </a:rPr>
              <a:t> …lets code</a:t>
            </a:r>
            <a:endParaRPr>
              <a:solidFill>
                <a:srgbClr val="538CD5"/>
              </a:solidFill>
            </a:endParaRPr>
          </a:p>
        </p:txBody>
      </p:sp>
      <p:sp>
        <p:nvSpPr>
          <p:cNvPr id="352" name="Google Shape;352;p26"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26"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4" name="Google Shape;354;p26"/>
          <p:cNvPicPr preferRelativeResize="0"/>
          <p:nvPr/>
        </p:nvPicPr>
        <p:blipFill rotWithShape="1">
          <a:blip r:embed="rId3">
            <a:alphaModFix/>
          </a:blip>
          <a:srcRect/>
          <a:stretch/>
        </p:blipFill>
        <p:spPr>
          <a:xfrm>
            <a:off x="285720" y="714356"/>
            <a:ext cx="8229600" cy="5915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60" name="Google Shape;360;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l-GR"/>
              <a:t>RUNNING ESP32 ON BATTERIES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366" name="Google Shape;366;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chemeClr val="dk1"/>
              </a:buClr>
              <a:buSzPct val="100000"/>
              <a:buChar char="•"/>
            </a:pPr>
            <a:r>
              <a:rPr lang="el-GR"/>
              <a:t>To power your ESP32 dev kit, you have three options:</a:t>
            </a:r>
            <a:endParaRPr/>
          </a:p>
          <a:p>
            <a:pPr marL="342900" lvl="0" indent="-342900" algn="l" rtl="0">
              <a:spcBef>
                <a:spcPts val="544"/>
              </a:spcBef>
              <a:spcAft>
                <a:spcPts val="0"/>
              </a:spcAft>
              <a:buClr>
                <a:schemeClr val="dk1"/>
              </a:buClr>
              <a:buSzPct val="100000"/>
              <a:buFont typeface="Calibri"/>
              <a:buAutoNum type="arabicPeriod"/>
            </a:pPr>
            <a:r>
              <a:rPr lang="el-GR"/>
              <a:t>Via the mini USB port.</a:t>
            </a:r>
            <a:endParaRPr/>
          </a:p>
          <a:p>
            <a:pPr marL="342900" lvl="0" indent="-342900" algn="l" rtl="0">
              <a:spcBef>
                <a:spcPts val="544"/>
              </a:spcBef>
              <a:spcAft>
                <a:spcPts val="0"/>
              </a:spcAft>
              <a:buClr>
                <a:schemeClr val="dk1"/>
              </a:buClr>
              <a:buSzPct val="100000"/>
              <a:buFont typeface="Calibri"/>
              <a:buAutoNum type="arabicPeriod"/>
            </a:pPr>
            <a:r>
              <a:rPr lang="el-GR"/>
              <a:t>Using unregulated voltage between 5V and 12V, connected to the 5V/Vin and GND pins. This voltage is regulated on-board.</a:t>
            </a:r>
            <a:endParaRPr/>
          </a:p>
          <a:p>
            <a:pPr marL="342900" lvl="0" indent="-342900" algn="l" rtl="0">
              <a:spcBef>
                <a:spcPts val="544"/>
              </a:spcBef>
              <a:spcAft>
                <a:spcPts val="0"/>
              </a:spcAft>
              <a:buClr>
                <a:schemeClr val="dk1"/>
              </a:buClr>
              <a:buSzPct val="100000"/>
              <a:buFont typeface="Calibri"/>
              <a:buAutoNum type="arabicPeriod"/>
            </a:pPr>
            <a:r>
              <a:rPr lang="el-GR"/>
              <a:t>Using regulated 3.3V voltage, connected to the 3.3V and GND pins. Be very careful with that: do not exceed the 3.3V limit, or your ESP32 module will be damaged.</a:t>
            </a:r>
            <a:endParaRPr/>
          </a:p>
          <a:p>
            <a:pPr marL="342900" lvl="0" indent="-342900" algn="l" rtl="0">
              <a:spcBef>
                <a:spcPts val="544"/>
              </a:spcBef>
              <a:spcAft>
                <a:spcPts val="0"/>
              </a:spcAft>
              <a:buClr>
                <a:schemeClr val="dk1"/>
              </a:buClr>
              <a:buSzPct val="100000"/>
              <a:buChar char="•"/>
            </a:pPr>
            <a:r>
              <a:rPr lang="el-GR" b="1"/>
              <a:t>Attention</a:t>
            </a:r>
            <a:r>
              <a:rPr lang="el-GR"/>
              <a:t>: be very, very careful to </a:t>
            </a:r>
            <a:r>
              <a:rPr lang="el-GR" b="1"/>
              <a:t>only use one of those options at the same time.</a:t>
            </a:r>
            <a:endParaRPr/>
          </a:p>
          <a:p>
            <a:pPr marL="342900" lvl="0" indent="-170180" algn="l" rtl="0">
              <a:spcBef>
                <a:spcPts val="544"/>
              </a:spcBef>
              <a:spcAft>
                <a:spcPts val="0"/>
              </a:spcAft>
              <a:buClr>
                <a:schemeClr val="dk1"/>
              </a:buClr>
              <a:buSzPct val="1000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29"/>
          <p:cNvPicPr preferRelativeResize="0"/>
          <p:nvPr/>
        </p:nvPicPr>
        <p:blipFill rotWithShape="1">
          <a:blip r:embed="rId3">
            <a:alphaModFix/>
          </a:blip>
          <a:srcRect/>
          <a:stretch/>
        </p:blipFill>
        <p:spPr>
          <a:xfrm>
            <a:off x="3600450" y="4086225"/>
            <a:ext cx="5543550" cy="2771775"/>
          </a:xfrm>
          <a:prstGeom prst="rect">
            <a:avLst/>
          </a:prstGeom>
          <a:noFill/>
          <a:ln>
            <a:noFill/>
          </a:ln>
        </p:spPr>
      </p:pic>
      <p:sp>
        <p:nvSpPr>
          <p:cNvPr id="372" name="Google Shape;372;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Recharge Using Solar Panels</a:t>
            </a:r>
            <a:endParaRPr>
              <a:solidFill>
                <a:srgbClr val="538CD5"/>
              </a:solidFill>
            </a:endParaRPr>
          </a:p>
        </p:txBody>
      </p:sp>
      <p:sp>
        <p:nvSpPr>
          <p:cNvPr id="373" name="Google Shape;373;p29"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29"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5" name="Google Shape;375;p29"/>
          <p:cNvPicPr preferRelativeResize="0"/>
          <p:nvPr/>
        </p:nvPicPr>
        <p:blipFill rotWithShape="1">
          <a:blip r:embed="rId4">
            <a:alphaModFix/>
          </a:blip>
          <a:srcRect/>
          <a:stretch/>
        </p:blipFill>
        <p:spPr>
          <a:xfrm>
            <a:off x="7000892" y="357166"/>
            <a:ext cx="1900240" cy="1618723"/>
          </a:xfrm>
          <a:prstGeom prst="rect">
            <a:avLst/>
          </a:prstGeom>
          <a:noFill/>
          <a:ln>
            <a:noFill/>
          </a:ln>
        </p:spPr>
      </p:pic>
      <p:pic>
        <p:nvPicPr>
          <p:cNvPr id="376" name="Google Shape;376;p29"/>
          <p:cNvPicPr preferRelativeResize="0"/>
          <p:nvPr/>
        </p:nvPicPr>
        <p:blipFill rotWithShape="1">
          <a:blip r:embed="rId5">
            <a:alphaModFix/>
          </a:blip>
          <a:srcRect/>
          <a:stretch/>
        </p:blipFill>
        <p:spPr>
          <a:xfrm>
            <a:off x="214282" y="1857364"/>
            <a:ext cx="5543550" cy="2562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Recharge Using Solar Panels</a:t>
            </a:r>
            <a:endParaRPr>
              <a:solidFill>
                <a:srgbClr val="538CD5"/>
              </a:solidFill>
            </a:endParaRPr>
          </a:p>
        </p:txBody>
      </p:sp>
      <p:sp>
        <p:nvSpPr>
          <p:cNvPr id="382" name="Google Shape;382;p30"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30"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4" name="Google Shape;384;p30"/>
          <p:cNvPicPr preferRelativeResize="0"/>
          <p:nvPr/>
        </p:nvPicPr>
        <p:blipFill rotWithShape="1">
          <a:blip r:embed="rId3">
            <a:alphaModFix/>
          </a:blip>
          <a:srcRect/>
          <a:stretch/>
        </p:blipFill>
        <p:spPr>
          <a:xfrm>
            <a:off x="7000892" y="357166"/>
            <a:ext cx="1900240" cy="1618723"/>
          </a:xfrm>
          <a:prstGeom prst="rect">
            <a:avLst/>
          </a:prstGeom>
          <a:noFill/>
          <a:ln>
            <a:noFill/>
          </a:ln>
        </p:spPr>
      </p:pic>
      <p:pic>
        <p:nvPicPr>
          <p:cNvPr id="385" name="Google Shape;385;p30"/>
          <p:cNvPicPr preferRelativeResize="0"/>
          <p:nvPr/>
        </p:nvPicPr>
        <p:blipFill rotWithShape="1">
          <a:blip r:embed="rId4">
            <a:alphaModFix/>
          </a:blip>
          <a:srcRect r="21764"/>
          <a:stretch/>
        </p:blipFill>
        <p:spPr>
          <a:xfrm>
            <a:off x="6929454" y="3929066"/>
            <a:ext cx="2000264" cy="1785940"/>
          </a:xfrm>
          <a:prstGeom prst="rect">
            <a:avLst/>
          </a:prstGeom>
          <a:noFill/>
          <a:ln>
            <a:noFill/>
          </a:ln>
        </p:spPr>
      </p:pic>
      <p:sp>
        <p:nvSpPr>
          <p:cNvPr id="386" name="Google Shape;386;p30"/>
          <p:cNvSpPr/>
          <p:nvPr/>
        </p:nvSpPr>
        <p:spPr>
          <a:xfrm>
            <a:off x="7429520" y="2357430"/>
            <a:ext cx="928694" cy="1000132"/>
          </a:xfrm>
          <a:prstGeom prst="mathPlus">
            <a:avLst>
              <a:gd name="adj1" fmla="val 23520"/>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7" name="Google Shape;387;p30"/>
          <p:cNvPicPr preferRelativeResize="0"/>
          <p:nvPr/>
        </p:nvPicPr>
        <p:blipFill rotWithShape="1">
          <a:blip r:embed="rId5">
            <a:alphaModFix/>
          </a:blip>
          <a:srcRect/>
          <a:stretch/>
        </p:blipFill>
        <p:spPr>
          <a:xfrm>
            <a:off x="642910" y="2143116"/>
            <a:ext cx="6005517" cy="3033719"/>
          </a:xfrm>
          <a:prstGeom prst="rect">
            <a:avLst/>
          </a:prstGeom>
          <a:noFill/>
          <a:ln>
            <a:noFill/>
          </a:ln>
        </p:spPr>
      </p:pic>
      <p:pic>
        <p:nvPicPr>
          <p:cNvPr id="388" name="Google Shape;388;p30"/>
          <p:cNvPicPr preferRelativeResize="0"/>
          <p:nvPr/>
        </p:nvPicPr>
        <p:blipFill rotWithShape="1">
          <a:blip r:embed="rId6">
            <a:alphaModFix/>
          </a:blip>
          <a:srcRect/>
          <a:stretch/>
        </p:blipFill>
        <p:spPr>
          <a:xfrm>
            <a:off x="285720" y="5072074"/>
            <a:ext cx="6194094" cy="85725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1"/>
          <p:cNvSpPr txBox="1">
            <a:spLocks noGrp="1"/>
          </p:cNvSpPr>
          <p:nvPr>
            <p:ph type="title"/>
          </p:nvPr>
        </p:nvSpPr>
        <p:spPr>
          <a:xfrm>
            <a:off x="214282" y="28572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Recharge Using Solar Panels</a:t>
            </a:r>
            <a:endParaRPr>
              <a:solidFill>
                <a:srgbClr val="538CD5"/>
              </a:solidFill>
            </a:endParaRPr>
          </a:p>
        </p:txBody>
      </p:sp>
      <p:sp>
        <p:nvSpPr>
          <p:cNvPr id="394" name="Google Shape;394;p31"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31"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6" name="Google Shape;396;p31"/>
          <p:cNvPicPr preferRelativeResize="0"/>
          <p:nvPr/>
        </p:nvPicPr>
        <p:blipFill rotWithShape="1">
          <a:blip r:embed="rId3">
            <a:alphaModFix/>
          </a:blip>
          <a:srcRect/>
          <a:stretch/>
        </p:blipFill>
        <p:spPr>
          <a:xfrm>
            <a:off x="285720" y="2838450"/>
            <a:ext cx="8669337" cy="4019550"/>
          </a:xfrm>
          <a:prstGeom prst="rect">
            <a:avLst/>
          </a:prstGeom>
          <a:noFill/>
          <a:ln>
            <a:noFill/>
          </a:ln>
        </p:spPr>
      </p:pic>
      <p:sp>
        <p:nvSpPr>
          <p:cNvPr id="397" name="Google Shape;397;p31"/>
          <p:cNvSpPr/>
          <p:nvPr/>
        </p:nvSpPr>
        <p:spPr>
          <a:xfrm>
            <a:off x="428596" y="1755107"/>
            <a:ext cx="7858180" cy="888075"/>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222222"/>
              </a:buClr>
              <a:buSzPts val="2000"/>
              <a:buFont typeface="Arial"/>
              <a:buNone/>
            </a:pPr>
            <a:r>
              <a:rPr lang="el-GR" sz="2000" b="0" i="0" u="none" strike="noStrike" cap="none">
                <a:solidFill>
                  <a:srgbClr val="222222"/>
                </a:solidFill>
                <a:latin typeface="Arial"/>
                <a:ea typeface="Arial"/>
                <a:cs typeface="Arial"/>
                <a:sym typeface="Arial"/>
              </a:rPr>
              <a:t>Τέλος, αφού βεβαιωθώ ότι λαμβάνω τη σωστή τάση στο pinVout του ρυθμιστή τάσης (</a:t>
            </a:r>
            <a:r>
              <a:rPr lang="el-GR" sz="2000">
                <a:solidFill>
                  <a:srgbClr val="222222"/>
                </a:solidFill>
                <a:latin typeface="Arial"/>
                <a:ea typeface="Arial"/>
                <a:cs typeface="Arial"/>
                <a:sym typeface="Arial"/>
              </a:rPr>
              <a:t>regulator) </a:t>
            </a:r>
            <a:r>
              <a:rPr lang="el-GR" sz="2000" b="0" i="0" u="none" strike="noStrike" cap="none">
                <a:solidFill>
                  <a:srgbClr val="222222"/>
                </a:solidFill>
                <a:latin typeface="Arial"/>
                <a:ea typeface="Arial"/>
                <a:cs typeface="Arial"/>
                <a:sym typeface="Arial"/>
              </a:rPr>
              <a:t>, μπορώ να τροφοδοτήσω το ESP32. Συνδέστε το Pin Vout στο Pin 3.3V του ESP32 και το GND στο GND.</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Κατανάλωση ενέργειας</a:t>
            </a:r>
            <a:endParaRPr>
              <a:solidFill>
                <a:srgbClr val="538CD5"/>
              </a:solidFill>
            </a:endParaRPr>
          </a:p>
        </p:txBody>
      </p:sp>
      <p:sp>
        <p:nvSpPr>
          <p:cNvPr id="106" name="Google Shape;106;p4"/>
          <p:cNvSpPr txBox="1">
            <a:spLocks noGrp="1"/>
          </p:cNvSpPr>
          <p:nvPr>
            <p:ph type="body" idx="1"/>
          </p:nvPr>
        </p:nvSpPr>
        <p:spPr>
          <a:xfrm>
            <a:off x="457200" y="1600201"/>
            <a:ext cx="8401080" cy="2043114"/>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Char char="•"/>
            </a:pPr>
            <a:r>
              <a:rPr lang="el-GR" sz="2000"/>
              <a:t>Οι περισσότερες IoT συσκευές καταναλώνουν σχετικά λίγο ρεύμα. Όμως το ESP32 έχει dual-core επεξεργαστή.</a:t>
            </a:r>
            <a:endParaRPr/>
          </a:p>
          <a:p>
            <a:pPr marL="342900" lvl="0" indent="-342900" algn="l" rtl="0">
              <a:spcBef>
                <a:spcPts val="400"/>
              </a:spcBef>
              <a:spcAft>
                <a:spcPts val="0"/>
              </a:spcAft>
              <a:buClr>
                <a:schemeClr val="dk1"/>
              </a:buClr>
              <a:buSzPts val="2000"/>
              <a:buChar char="•"/>
            </a:pPr>
            <a:r>
              <a:rPr lang="el-GR" sz="2000"/>
              <a:t>Η διαφορά ανάμεσα σε ένα και δύο πυρήνες όσον αφορά στη κατανάλωση: ένα κανονικό διπλού πύρηνα ESP32 θα καταναλώσει από 27 έως </a:t>
            </a:r>
            <a:r>
              <a:rPr lang="el-GR" sz="1800"/>
              <a:t>44mA</a:t>
            </a:r>
            <a:r>
              <a:rPr lang="el-GR" sz="2000"/>
              <a:t> στα 160MHz ενώ ένα μονού πυρήνα (</a:t>
            </a:r>
            <a:r>
              <a:rPr lang="el-GR" sz="2000" u="sng">
                <a:solidFill>
                  <a:schemeClr val="hlink"/>
                </a:solidFill>
                <a:hlinkClick r:id="rId3"/>
              </a:rPr>
              <a:t>ESP32-SOLO-1</a:t>
            </a:r>
            <a:r>
              <a:rPr lang="el-GR" sz="2000"/>
              <a:t>) 30% less, κατεβαίνοντας στα 27mA-34mA.</a:t>
            </a:r>
            <a:endParaRPr sz="2000"/>
          </a:p>
        </p:txBody>
      </p:sp>
      <p:pic>
        <p:nvPicPr>
          <p:cNvPr id="107" name="Google Shape;107;p4" descr="Image result for esp32"/>
          <p:cNvPicPr preferRelativeResize="0"/>
          <p:nvPr/>
        </p:nvPicPr>
        <p:blipFill rotWithShape="1">
          <a:blip r:embed="rId4">
            <a:alphaModFix/>
          </a:blip>
          <a:srcRect/>
          <a:stretch/>
        </p:blipFill>
        <p:spPr>
          <a:xfrm rot="-1045740">
            <a:off x="7115149" y="467401"/>
            <a:ext cx="1362018" cy="971700"/>
          </a:xfrm>
          <a:prstGeom prst="rect">
            <a:avLst/>
          </a:prstGeom>
          <a:noFill/>
          <a:ln>
            <a:noFill/>
          </a:ln>
        </p:spPr>
      </p:pic>
      <p:pic>
        <p:nvPicPr>
          <p:cNvPr id="108" name="Google Shape;108;p4"/>
          <p:cNvPicPr preferRelativeResize="0"/>
          <p:nvPr/>
        </p:nvPicPr>
        <p:blipFill rotWithShape="1">
          <a:blip r:embed="rId5">
            <a:alphaModFix/>
          </a:blip>
          <a:srcRect/>
          <a:stretch/>
        </p:blipFill>
        <p:spPr>
          <a:xfrm>
            <a:off x="1071538" y="3929066"/>
            <a:ext cx="7086600" cy="21050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32"/>
          <p:cNvPicPr preferRelativeResize="0"/>
          <p:nvPr/>
        </p:nvPicPr>
        <p:blipFill rotWithShape="1">
          <a:blip r:embed="rId3">
            <a:alphaModFix/>
          </a:blip>
          <a:srcRect t="5300" r="4903"/>
          <a:stretch/>
        </p:blipFill>
        <p:spPr>
          <a:xfrm>
            <a:off x="3214678" y="2948003"/>
            <a:ext cx="5572164" cy="2552699"/>
          </a:xfrm>
          <a:prstGeom prst="rect">
            <a:avLst/>
          </a:prstGeom>
          <a:noFill/>
          <a:ln>
            <a:noFill/>
          </a:ln>
        </p:spPr>
      </p:pic>
      <p:sp>
        <p:nvSpPr>
          <p:cNvPr id="403" name="Google Shape;40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battery</a:t>
            </a:r>
            <a:r>
              <a:rPr lang="el-GR"/>
              <a:t> </a:t>
            </a:r>
            <a:r>
              <a:rPr lang="el-GR" sz="2700">
                <a:solidFill>
                  <a:srgbClr val="538CD5"/>
                </a:solidFill>
              </a:rPr>
              <a:t>level monitoring</a:t>
            </a:r>
            <a:endParaRPr>
              <a:solidFill>
                <a:srgbClr val="538CD5"/>
              </a:solidFill>
            </a:endParaRPr>
          </a:p>
        </p:txBody>
      </p:sp>
      <p:sp>
        <p:nvSpPr>
          <p:cNvPr id="404" name="Google Shape;404;p32"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405;p32"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32"/>
          <p:cNvSpPr txBox="1"/>
          <p:nvPr/>
        </p:nvSpPr>
        <p:spPr>
          <a:xfrm>
            <a:off x="285720" y="1500174"/>
            <a:ext cx="4643470" cy="378621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l-GR" sz="1600">
                <a:solidFill>
                  <a:schemeClr val="dk1"/>
                </a:solidFill>
                <a:latin typeface="Calibri"/>
                <a:ea typeface="Calibri"/>
                <a:cs typeface="Calibri"/>
                <a:sym typeface="Calibri"/>
              </a:rPr>
              <a:t>Όταν τροφοδοτώ το ESP32 με μπαταρίες ή με ηλιακή ενέργεια όπως σε αυτήν την περίπτωση, είναι πολύ χρήσιμο να παρακολουθώ το επίπεδο της μπαταρίας. Ένας τρόπος για να γίνει αυτό είναι η ανάγνωση της τάσης εξόδου της μπαταρίας χρησιμοποιώντας έναν αναλογικό pin του ESP32.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l-GR" sz="1600">
                <a:solidFill>
                  <a:schemeClr val="dk1"/>
                </a:solidFill>
                <a:latin typeface="Calibri"/>
                <a:ea typeface="Calibri"/>
                <a:cs typeface="Calibri"/>
                <a:sym typeface="Calibri"/>
              </a:rPr>
              <a:t>Ωστόσο, η μπαταρία που χρησιμοποιούμε εδώ αποδίδει έως 4,2V όταν είναι πλήρως φορτισμένη, αλλά τα ESP32 GPIO λειτουργούν στα 3.3V. Επομένως, πρέπει να προσθέσουμε ένα διαιρέτη τάσης, ώστε να μπορούμε να διαβάσουμε την τάση από την μπαταρία</a:t>
            </a:r>
            <a:endParaRPr sz="1800">
              <a:solidFill>
                <a:schemeClr val="dk1"/>
              </a:solidFill>
              <a:latin typeface="Calibri"/>
              <a:ea typeface="Calibri"/>
              <a:cs typeface="Calibri"/>
              <a:sym typeface="Calibri"/>
            </a:endParaRPr>
          </a:p>
        </p:txBody>
      </p:sp>
      <p:pic>
        <p:nvPicPr>
          <p:cNvPr id="407" name="Google Shape;407;p32"/>
          <p:cNvPicPr preferRelativeResize="0"/>
          <p:nvPr/>
        </p:nvPicPr>
        <p:blipFill rotWithShape="1">
          <a:blip r:embed="rId4">
            <a:alphaModFix/>
          </a:blip>
          <a:srcRect r="3940" b="21428"/>
          <a:stretch/>
        </p:blipFill>
        <p:spPr>
          <a:xfrm>
            <a:off x="71438" y="5072064"/>
            <a:ext cx="5572132" cy="157164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battery</a:t>
            </a:r>
            <a:r>
              <a:rPr lang="el-GR"/>
              <a:t> </a:t>
            </a:r>
            <a:r>
              <a:rPr lang="el-GR" sz="2700">
                <a:solidFill>
                  <a:srgbClr val="538CD5"/>
                </a:solidFill>
              </a:rPr>
              <a:t>level monitoring</a:t>
            </a:r>
            <a:endParaRPr>
              <a:solidFill>
                <a:srgbClr val="538CD5"/>
              </a:solidFill>
            </a:endParaRPr>
          </a:p>
        </p:txBody>
      </p:sp>
      <p:sp>
        <p:nvSpPr>
          <p:cNvPr id="413" name="Google Shape;413;p33"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414;p33"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15" name="Google Shape;415;p33"/>
          <p:cNvPicPr preferRelativeResize="0"/>
          <p:nvPr/>
        </p:nvPicPr>
        <p:blipFill rotWithShape="1">
          <a:blip r:embed="rId3">
            <a:alphaModFix/>
          </a:blip>
          <a:srcRect/>
          <a:stretch/>
        </p:blipFill>
        <p:spPr>
          <a:xfrm>
            <a:off x="3481419" y="2471751"/>
            <a:ext cx="5591175" cy="2886075"/>
          </a:xfrm>
          <a:prstGeom prst="rect">
            <a:avLst/>
          </a:prstGeom>
          <a:noFill/>
          <a:ln>
            <a:noFill/>
          </a:ln>
        </p:spPr>
      </p:pic>
      <p:sp>
        <p:nvSpPr>
          <p:cNvPr id="416" name="Google Shape;416;p33"/>
          <p:cNvSpPr/>
          <p:nvPr/>
        </p:nvSpPr>
        <p:spPr>
          <a:xfrm>
            <a:off x="142844" y="1428736"/>
            <a:ext cx="3500462"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Calibri"/>
                <a:ea typeface="Calibri"/>
                <a:cs typeface="Calibri"/>
                <a:sym typeface="Calibri"/>
              </a:rPr>
              <a:t>Σε αυτήν την περίπτωση, παρακολουθούμε τη στάθμη της μπαταρίας μέσω του GPIO33, αλλά μπορείτε να χρησιμοποιήσετε οποιοδήποτε άλλο κατάλληλο GPIO. </a:t>
            </a:r>
            <a:endParaRPr/>
          </a:p>
          <a:p>
            <a:pPr marL="0" marR="0" lvl="0" indent="0" algn="l" rtl="0">
              <a:spcBef>
                <a:spcPts val="0"/>
              </a:spcBef>
              <a:spcAft>
                <a:spcPts val="0"/>
              </a:spcAft>
              <a:buNone/>
            </a:pPr>
            <a:r>
              <a:rPr lang="el-GR" sz="1800">
                <a:solidFill>
                  <a:schemeClr val="dk1"/>
                </a:solidFill>
                <a:latin typeface="Calibri"/>
                <a:ea typeface="Calibri"/>
                <a:cs typeface="Calibri"/>
                <a:sym typeface="Calibri"/>
              </a:rPr>
              <a:t>Τέλος, για να δω το επίπεδο της μπαταρίας, διαβάζω την τάση στο GPIO33 χρησιμοποιώντας τη λειτουργία </a:t>
            </a:r>
            <a:r>
              <a:rPr lang="el-GR" sz="1800">
                <a:solidFill>
                  <a:srgbClr val="FF0000"/>
                </a:solidFill>
                <a:latin typeface="Calibri"/>
                <a:ea typeface="Calibri"/>
                <a:cs typeface="Calibri"/>
                <a:sym typeface="Calibri"/>
              </a:rPr>
              <a:t>analogRead (33)</a:t>
            </a:r>
            <a:r>
              <a:rPr lang="el-GR" sz="18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l-GR" sz="1800">
                <a:solidFill>
                  <a:schemeClr val="dk1"/>
                </a:solidFill>
                <a:latin typeface="Calibri"/>
                <a:ea typeface="Calibri"/>
                <a:cs typeface="Calibri"/>
                <a:sym typeface="Calibri"/>
              </a:rPr>
              <a:t>Μπορώ επίσης να χρησιμοποιήσω τη συνάρτηση Map για να κάνω την ένδειξη ως ποσοστό επί τοις εκατό</a:t>
            </a:r>
            <a:endParaRPr/>
          </a:p>
        </p:txBody>
      </p:sp>
      <p:pic>
        <p:nvPicPr>
          <p:cNvPr id="417" name="Google Shape;417;p33"/>
          <p:cNvPicPr preferRelativeResize="0"/>
          <p:nvPr/>
        </p:nvPicPr>
        <p:blipFill rotWithShape="1">
          <a:blip r:embed="rId4">
            <a:alphaModFix/>
          </a:blip>
          <a:srcRect/>
          <a:stretch/>
        </p:blipFill>
        <p:spPr>
          <a:xfrm>
            <a:off x="142844" y="5643578"/>
            <a:ext cx="5657850" cy="523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l-GR"/>
              <a:t>MULTITASKING OVER ESP32</a:t>
            </a:r>
            <a:endParaRPr/>
          </a:p>
        </p:txBody>
      </p:sp>
      <p:sp>
        <p:nvSpPr>
          <p:cNvPr id="441" name="Google Shape;441;p3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r>
              <a:rPr lang="el-GR" u="sng">
                <a:solidFill>
                  <a:schemeClr val="hlink"/>
                </a:solidFill>
                <a:hlinkClick r:id="rId3"/>
              </a:rPr>
              <a:t>https://randomnerdtutorials.com/esp32-dual-core-arduino-ide/</a:t>
            </a:r>
            <a:endParaRPr/>
          </a:p>
          <a:p>
            <a:pPr marL="0" lvl="0" indent="0" algn="ctr" rtl="0">
              <a:spcBef>
                <a:spcPts val="640"/>
              </a:spcBef>
              <a:spcAft>
                <a:spcPts val="0"/>
              </a:spcAft>
              <a:buClr>
                <a:srgbClr val="888888"/>
              </a:buClr>
              <a:buSzPts val="32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Τρόποι εξοικονόμησης ενέργειας</a:t>
            </a:r>
            <a:endParaRPr>
              <a:solidFill>
                <a:srgbClr val="538CD5"/>
              </a:solidFill>
            </a:endParaRPr>
          </a:p>
        </p:txBody>
      </p:sp>
      <p:sp>
        <p:nvSpPr>
          <p:cNvPr id="125" name="Google Shape;125;p6"/>
          <p:cNvSpPr txBox="1">
            <a:spLocks noGrp="1"/>
          </p:cNvSpPr>
          <p:nvPr>
            <p:ph type="body" idx="1"/>
          </p:nvPr>
        </p:nvSpPr>
        <p:spPr>
          <a:xfrm>
            <a:off x="457200" y="1600201"/>
            <a:ext cx="8401080" cy="47147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6"/>
              </a:buClr>
              <a:buSzPts val="2000"/>
              <a:buNone/>
            </a:pPr>
            <a:r>
              <a:rPr lang="el-GR" sz="2000">
                <a:solidFill>
                  <a:schemeClr val="accent6"/>
                </a:solidFill>
              </a:rPr>
              <a:t>Πυρήνες και Χρονισμός του Board</a:t>
            </a:r>
            <a:endParaRPr sz="2000">
              <a:solidFill>
                <a:schemeClr val="accent6"/>
              </a:solidFill>
            </a:endParaRPr>
          </a:p>
        </p:txBody>
      </p:sp>
      <p:sp>
        <p:nvSpPr>
          <p:cNvPr id="126" name="Google Shape;126;p6"/>
          <p:cNvSpPr txBox="1"/>
          <p:nvPr/>
        </p:nvSpPr>
        <p:spPr>
          <a:xfrm>
            <a:off x="428596" y="2285992"/>
            <a:ext cx="5643602" cy="364333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l-GR" sz="2000">
                <a:solidFill>
                  <a:schemeClr val="dk1"/>
                </a:solidFill>
                <a:latin typeface="Calibri"/>
                <a:ea typeface="Calibri"/>
                <a:cs typeface="Calibri"/>
                <a:sym typeface="Calibri"/>
              </a:rPr>
              <a:t>Όπως αναλυτικά παρουσιάστηκε λιγότεροι πυρήνες μικρότερη κατανάλωση. Σημασία όμως παίζει και ο χρονισμός </a:t>
            </a:r>
            <a:endParaRPr/>
          </a:p>
          <a:p>
            <a:pPr marL="0" marR="0" lvl="0" indent="0" algn="l" rtl="0">
              <a:spcBef>
                <a:spcPts val="0"/>
              </a:spcBef>
              <a:spcAft>
                <a:spcPts val="0"/>
              </a:spcAft>
              <a:buNone/>
            </a:pPr>
            <a:r>
              <a:rPr lang="el-GR" sz="2000">
                <a:solidFill>
                  <a:schemeClr val="dk1"/>
                </a:solidFill>
                <a:latin typeface="Calibri"/>
                <a:ea typeface="Calibri"/>
                <a:cs typeface="Calibri"/>
                <a:sym typeface="Calibri"/>
              </a:rPr>
              <a:t>Μειώνοντας την default ταχύτητα χρονισμού από 160MHz στα 80MHz ρίχνει την κατανάλωση κατά 20%  και αυτό μπορεί να γίνει με μονο μια γραμμή κώδικα</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l-GR" sz="2800" b="1">
                <a:solidFill>
                  <a:schemeClr val="dk1"/>
                </a:solidFill>
                <a:latin typeface="Calibri"/>
                <a:ea typeface="Calibri"/>
                <a:cs typeface="Calibri"/>
                <a:sym typeface="Calibri"/>
              </a:rPr>
              <a:t>setCpuFrequencyMhz(80);</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
        <p:nvSpPr>
          <p:cNvPr id="127" name="Google Shape;127;p6"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6"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Τρόποι εξοικονόμησης ενέργειας</a:t>
            </a:r>
            <a:endParaRPr>
              <a:solidFill>
                <a:srgbClr val="538CD5"/>
              </a:solidFill>
            </a:endParaRPr>
          </a:p>
        </p:txBody>
      </p:sp>
      <p:sp>
        <p:nvSpPr>
          <p:cNvPr id="134" name="Google Shape;134;p7"/>
          <p:cNvSpPr txBox="1">
            <a:spLocks noGrp="1"/>
          </p:cNvSpPr>
          <p:nvPr>
            <p:ph type="body" idx="1"/>
          </p:nvPr>
        </p:nvSpPr>
        <p:spPr>
          <a:xfrm>
            <a:off x="457200" y="1600201"/>
            <a:ext cx="8401080" cy="47147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6"/>
              </a:buClr>
              <a:buSzPts val="2000"/>
              <a:buNone/>
            </a:pPr>
            <a:r>
              <a:rPr lang="el-GR" sz="2000">
                <a:solidFill>
                  <a:schemeClr val="accent6"/>
                </a:solidFill>
              </a:rPr>
              <a:t>Sleep Mode</a:t>
            </a:r>
            <a:endParaRPr sz="2000">
              <a:solidFill>
                <a:schemeClr val="accent6"/>
              </a:solidFill>
            </a:endParaRPr>
          </a:p>
        </p:txBody>
      </p:sp>
      <p:sp>
        <p:nvSpPr>
          <p:cNvPr id="135" name="Google Shape;135;p7"/>
          <p:cNvSpPr txBox="1"/>
          <p:nvPr/>
        </p:nvSpPr>
        <p:spPr>
          <a:xfrm>
            <a:off x="337898" y="2589235"/>
            <a:ext cx="8401080" cy="364333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l-GR" sz="2000">
                <a:solidFill>
                  <a:schemeClr val="dk1"/>
                </a:solidFill>
                <a:latin typeface="Calibri"/>
                <a:ea typeface="Calibri"/>
                <a:cs typeface="Calibri"/>
                <a:sym typeface="Calibri"/>
              </a:rPr>
              <a:t>Η λειτουργία Sleep ESP32 είναι μια κατάσταση εξοικονόμησης ενέργειας που μπορεί να εισέλθει το ESP32 όταν δεν χρησιμοποιείται. Όταν το ESP32 τεθεί σε Sleep Mode  σταματούν να τροφοδοτούνται περιφερειακά που δε χρησιμοποιούνται ενώ ένα είδος μνήμης (RTC) RAM λαμβάνει την απαιτούμενη ενέργεια για να διατηρήσει τα δεδομένα της.</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p:txBody>
      </p:sp>
      <p:sp>
        <p:nvSpPr>
          <p:cNvPr id="136" name="Google Shape;136;p7"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7"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8" name="Google Shape;138;p7"/>
          <p:cNvPicPr preferRelativeResize="0"/>
          <p:nvPr/>
        </p:nvPicPr>
        <p:blipFill rotWithShape="1">
          <a:blip r:embed="rId3">
            <a:alphaModFix/>
          </a:blip>
          <a:srcRect/>
          <a:stretch/>
        </p:blipFill>
        <p:spPr>
          <a:xfrm>
            <a:off x="6843743" y="428604"/>
            <a:ext cx="2085975" cy="1724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Τρόποι εξοικονόμησης ενέργειας</a:t>
            </a:r>
            <a:endParaRPr>
              <a:solidFill>
                <a:srgbClr val="538CD5"/>
              </a:solidFill>
            </a:endParaRPr>
          </a:p>
        </p:txBody>
      </p:sp>
      <p:sp>
        <p:nvSpPr>
          <p:cNvPr id="144" name="Google Shape;144;p8"/>
          <p:cNvSpPr txBox="1">
            <a:spLocks noGrp="1"/>
          </p:cNvSpPr>
          <p:nvPr>
            <p:ph type="body" idx="1"/>
          </p:nvPr>
        </p:nvSpPr>
        <p:spPr>
          <a:xfrm>
            <a:off x="457200" y="1600201"/>
            <a:ext cx="8401080" cy="47147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6"/>
              </a:buClr>
              <a:buSzPts val="2000"/>
              <a:buNone/>
            </a:pPr>
            <a:r>
              <a:rPr lang="el-GR" sz="2000">
                <a:solidFill>
                  <a:schemeClr val="accent6"/>
                </a:solidFill>
              </a:rPr>
              <a:t>Sleep Mode</a:t>
            </a:r>
            <a:endParaRPr sz="2000">
              <a:solidFill>
                <a:schemeClr val="accent6"/>
              </a:solidFill>
            </a:endParaRPr>
          </a:p>
        </p:txBody>
      </p:sp>
      <p:sp>
        <p:nvSpPr>
          <p:cNvPr id="145" name="Google Shape;145;p8"/>
          <p:cNvSpPr txBox="1"/>
          <p:nvPr/>
        </p:nvSpPr>
        <p:spPr>
          <a:xfrm>
            <a:off x="428596" y="2285992"/>
            <a:ext cx="8001056" cy="857256"/>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spcBef>
                <a:spcPts val="0"/>
              </a:spcBef>
              <a:spcAft>
                <a:spcPts val="0"/>
              </a:spcAft>
              <a:buNone/>
            </a:pPr>
            <a:r>
              <a:rPr lang="el-GR" sz="2000">
                <a:solidFill>
                  <a:schemeClr val="dk1"/>
                </a:solidFill>
                <a:latin typeface="Calibri"/>
                <a:ea typeface="Calibri"/>
                <a:cs typeface="Calibri"/>
                <a:sym typeface="Calibri"/>
              </a:rPr>
              <a:t>Για να κατανοήσουμε πώς επιτυγχάνεται η εξοικονόμηση ενέργειας από το ESP32, πρέπει να γνωρίζουμε τι υπάρχει μέσα του. Η παρακάτω εικόνα απεικονίζει το μπλοκ διάγραμμα του ESP32</a:t>
            </a:r>
            <a:endParaRPr sz="2000">
              <a:solidFill>
                <a:schemeClr val="dk1"/>
              </a:solidFill>
              <a:latin typeface="Calibri"/>
              <a:ea typeface="Calibri"/>
              <a:cs typeface="Calibri"/>
              <a:sym typeface="Calibri"/>
            </a:endParaRPr>
          </a:p>
        </p:txBody>
      </p:sp>
      <p:sp>
        <p:nvSpPr>
          <p:cNvPr id="146" name="Google Shape;146;p8"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8"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8" name="Google Shape;148;p8"/>
          <p:cNvPicPr preferRelativeResize="0"/>
          <p:nvPr/>
        </p:nvPicPr>
        <p:blipFill rotWithShape="1">
          <a:blip r:embed="rId3">
            <a:alphaModFix/>
          </a:blip>
          <a:srcRect/>
          <a:stretch/>
        </p:blipFill>
        <p:spPr>
          <a:xfrm>
            <a:off x="6843743" y="428604"/>
            <a:ext cx="2085975" cy="1724025"/>
          </a:xfrm>
          <a:prstGeom prst="rect">
            <a:avLst/>
          </a:prstGeom>
          <a:noFill/>
          <a:ln>
            <a:noFill/>
          </a:ln>
        </p:spPr>
      </p:pic>
      <p:pic>
        <p:nvPicPr>
          <p:cNvPr id="149" name="Google Shape;149;p8"/>
          <p:cNvPicPr preferRelativeResize="0"/>
          <p:nvPr/>
        </p:nvPicPr>
        <p:blipFill rotWithShape="1">
          <a:blip r:embed="rId4">
            <a:alphaModFix/>
          </a:blip>
          <a:srcRect/>
          <a:stretch/>
        </p:blipFill>
        <p:spPr>
          <a:xfrm>
            <a:off x="428596" y="3193316"/>
            <a:ext cx="5286412" cy="3664684"/>
          </a:xfrm>
          <a:prstGeom prst="rect">
            <a:avLst/>
          </a:prstGeom>
          <a:noFill/>
          <a:ln>
            <a:noFill/>
          </a:ln>
        </p:spPr>
      </p:pic>
      <p:sp>
        <p:nvSpPr>
          <p:cNvPr id="150" name="Google Shape;150;p8"/>
          <p:cNvSpPr txBox="1"/>
          <p:nvPr/>
        </p:nvSpPr>
        <p:spPr>
          <a:xfrm>
            <a:off x="5940152" y="3143248"/>
            <a:ext cx="3096344" cy="36646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dk1"/>
                </a:solidFill>
                <a:latin typeface="Calibri"/>
                <a:ea typeface="Calibri"/>
                <a:cs typeface="Calibri"/>
                <a:sym typeface="Calibri"/>
              </a:rPr>
              <a:t>During deep sleep mode, the main CPU is powered down, while the </a:t>
            </a:r>
            <a:r>
              <a:rPr lang="el-GR" sz="1800" b="1">
                <a:solidFill>
                  <a:schemeClr val="dk1"/>
                </a:solidFill>
                <a:latin typeface="Calibri"/>
                <a:ea typeface="Calibri"/>
                <a:cs typeface="Calibri"/>
                <a:sym typeface="Calibri"/>
              </a:rPr>
              <a:t>ULP</a:t>
            </a:r>
            <a:r>
              <a:rPr lang="el-GR" sz="1800">
                <a:solidFill>
                  <a:schemeClr val="dk1"/>
                </a:solidFill>
                <a:latin typeface="Calibri"/>
                <a:ea typeface="Calibri"/>
                <a:cs typeface="Calibri"/>
                <a:sym typeface="Calibri"/>
              </a:rPr>
              <a:t> co-processor does </a:t>
            </a:r>
            <a:r>
              <a:rPr lang="el-GR" sz="1800" b="1">
                <a:solidFill>
                  <a:schemeClr val="dk1"/>
                </a:solidFill>
                <a:latin typeface="Calibri"/>
                <a:ea typeface="Calibri"/>
                <a:cs typeface="Calibri"/>
                <a:sym typeface="Calibri"/>
              </a:rPr>
              <a:t>sensor</a:t>
            </a:r>
            <a:r>
              <a:rPr lang="el-GR" sz="1800">
                <a:solidFill>
                  <a:schemeClr val="dk1"/>
                </a:solidFill>
                <a:latin typeface="Calibri"/>
                <a:ea typeface="Calibri"/>
                <a:cs typeface="Calibri"/>
                <a:sym typeface="Calibri"/>
              </a:rPr>
              <a:t> measurements and wakes up the main system, based on the measured data from </a:t>
            </a:r>
            <a:r>
              <a:rPr lang="el-GR" sz="1800" b="1">
                <a:solidFill>
                  <a:schemeClr val="dk1"/>
                </a:solidFill>
                <a:latin typeface="Calibri"/>
                <a:ea typeface="Calibri"/>
                <a:cs typeface="Calibri"/>
                <a:sym typeface="Calibri"/>
              </a:rPr>
              <a:t>sensors</a:t>
            </a:r>
            <a:r>
              <a:rPr lang="el-GR" sz="1800">
                <a:solidFill>
                  <a:schemeClr val="dk1"/>
                </a:solidFill>
                <a:latin typeface="Calibri"/>
                <a:ea typeface="Calibri"/>
                <a:cs typeface="Calibri"/>
                <a:sym typeface="Calibri"/>
              </a:rPr>
              <a:t>. This sleep </a:t>
            </a:r>
            <a:r>
              <a:rPr lang="el-GR" sz="1800" b="1">
                <a:solidFill>
                  <a:schemeClr val="dk1"/>
                </a:solidFill>
                <a:latin typeface="Calibri"/>
                <a:ea typeface="Calibri"/>
                <a:cs typeface="Calibri"/>
                <a:sym typeface="Calibri"/>
              </a:rPr>
              <a:t>pattern</a:t>
            </a:r>
            <a:r>
              <a:rPr lang="el-GR" sz="1800">
                <a:solidFill>
                  <a:schemeClr val="dk1"/>
                </a:solidFill>
                <a:latin typeface="Calibri"/>
                <a:ea typeface="Calibri"/>
                <a:cs typeface="Calibri"/>
                <a:sym typeface="Calibri"/>
              </a:rPr>
              <a:t> is known as </a:t>
            </a:r>
            <a:r>
              <a:rPr lang="el-GR" sz="1800" b="1">
                <a:solidFill>
                  <a:schemeClr val="dk1"/>
                </a:solidFill>
                <a:latin typeface="Calibri"/>
                <a:ea typeface="Calibri"/>
                <a:cs typeface="Calibri"/>
                <a:sym typeface="Calibri"/>
              </a:rPr>
              <a:t>ULP sensor</a:t>
            </a:r>
            <a:r>
              <a:rPr lang="el-GR" sz="1800">
                <a:solidFill>
                  <a:schemeClr val="dk1"/>
                </a:solidFill>
                <a:latin typeface="Calibri"/>
                <a:ea typeface="Calibri"/>
                <a:cs typeface="Calibri"/>
                <a:sym typeface="Calibri"/>
              </a:rPr>
              <a:t>-</a:t>
            </a:r>
            <a:r>
              <a:rPr lang="el-GR" sz="1800" b="1">
                <a:solidFill>
                  <a:schemeClr val="dk1"/>
                </a:solidFill>
                <a:latin typeface="Calibri"/>
                <a:ea typeface="Calibri"/>
                <a:cs typeface="Calibri"/>
                <a:sym typeface="Calibri"/>
              </a:rPr>
              <a:t>monitored pattern</a:t>
            </a:r>
            <a:r>
              <a:rPr lang="el-GR" sz="1800">
                <a:solidFill>
                  <a:schemeClr val="dk1"/>
                </a:solidFill>
                <a:latin typeface="Calibri"/>
                <a:ea typeface="Calibri"/>
                <a:cs typeface="Calibri"/>
                <a:sym typeface="Calibri"/>
              </a:rPr>
              <a:t>. Along with the CPU, the main memory of the chip is also disabled.</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Τρόποι εξοικονόμησης ενέργειας</a:t>
            </a:r>
            <a:endParaRPr>
              <a:solidFill>
                <a:srgbClr val="538CD5"/>
              </a:solidFill>
            </a:endParaRPr>
          </a:p>
        </p:txBody>
      </p:sp>
      <p:sp>
        <p:nvSpPr>
          <p:cNvPr id="156" name="Google Shape;156;p9"/>
          <p:cNvSpPr txBox="1">
            <a:spLocks noGrp="1"/>
          </p:cNvSpPr>
          <p:nvPr>
            <p:ph type="body" idx="1"/>
          </p:nvPr>
        </p:nvSpPr>
        <p:spPr>
          <a:xfrm>
            <a:off x="457200" y="1600201"/>
            <a:ext cx="8401080" cy="47147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6"/>
              </a:buClr>
              <a:buSzPts val="2000"/>
              <a:buNone/>
            </a:pPr>
            <a:r>
              <a:rPr lang="el-GR" sz="2000">
                <a:solidFill>
                  <a:schemeClr val="accent6"/>
                </a:solidFill>
              </a:rPr>
              <a:t>Sleep Mode</a:t>
            </a:r>
            <a:endParaRPr sz="2000">
              <a:solidFill>
                <a:schemeClr val="accent6"/>
              </a:solidFill>
            </a:endParaRPr>
          </a:p>
        </p:txBody>
      </p:sp>
      <p:sp>
        <p:nvSpPr>
          <p:cNvPr id="157" name="Google Shape;157;p9"/>
          <p:cNvSpPr txBox="1"/>
          <p:nvPr/>
        </p:nvSpPr>
        <p:spPr>
          <a:xfrm>
            <a:off x="428596" y="2285992"/>
            <a:ext cx="8001056" cy="2071702"/>
          </a:xfrm>
          <a:prstGeom prst="rect">
            <a:avLst/>
          </a:prstGeom>
          <a:noFill/>
          <a:ln>
            <a:noFill/>
          </a:ln>
        </p:spPr>
        <p:txBody>
          <a:bodyPr spcFirstLastPara="1" wrap="square" lIns="91425" tIns="45700" rIns="91425" bIns="45700" anchor="t" anchorCtr="0">
            <a:normAutofit lnSpcReduction="10000"/>
          </a:bodyPr>
          <a:lstStyle/>
          <a:p>
            <a:pPr marL="0" marR="0" lvl="0" indent="0" algn="l" rtl="0">
              <a:spcBef>
                <a:spcPts val="0"/>
              </a:spcBef>
              <a:spcAft>
                <a:spcPts val="0"/>
              </a:spcAft>
              <a:buNone/>
            </a:pPr>
            <a:r>
              <a:rPr lang="el-GR" sz="2000">
                <a:solidFill>
                  <a:schemeClr val="dk1"/>
                </a:solidFill>
                <a:latin typeface="Calibri"/>
                <a:ea typeface="Calibri"/>
                <a:cs typeface="Calibri"/>
                <a:sym typeface="Calibri"/>
              </a:rPr>
              <a:t>Οι διαθέσιμες καταστάσεις εξοικονόμισης ενέργειας του ESP32 είναι : </a:t>
            </a:r>
            <a:endParaRPr/>
          </a:p>
          <a:p>
            <a:pPr marL="0" marR="0" lvl="0" indent="-127000" algn="l"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Active mode</a:t>
            </a:r>
            <a:endParaRPr/>
          </a:p>
          <a:p>
            <a:pPr marL="0" marR="0" lvl="0" indent="-127000" algn="l"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Modem Sleep mode</a:t>
            </a:r>
            <a:endParaRPr/>
          </a:p>
          <a:p>
            <a:pPr marL="0" marR="0" lvl="0" indent="-127000" algn="l"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Light Sleep mode</a:t>
            </a:r>
            <a:endParaRPr/>
          </a:p>
          <a:p>
            <a:pPr marL="0" marR="0" lvl="0" indent="-127000" algn="l"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Deep Sleep mode</a:t>
            </a:r>
            <a:endParaRPr/>
          </a:p>
          <a:p>
            <a:pPr marL="0" marR="0" lvl="0" indent="-127000" algn="l" rtl="0">
              <a:spcBef>
                <a:spcPts val="0"/>
              </a:spcBef>
              <a:spcAft>
                <a:spcPts val="0"/>
              </a:spcAft>
              <a:buClr>
                <a:schemeClr val="dk1"/>
              </a:buClr>
              <a:buSzPts val="2000"/>
              <a:buFont typeface="Arial"/>
              <a:buChar char="•"/>
            </a:pPr>
            <a:r>
              <a:rPr lang="el-GR" sz="2000">
                <a:solidFill>
                  <a:schemeClr val="dk1"/>
                </a:solidFill>
                <a:latin typeface="Calibri"/>
                <a:ea typeface="Calibri"/>
                <a:cs typeface="Calibri"/>
                <a:sym typeface="Calibri"/>
              </a:rPr>
              <a:t>Hibernation mode</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l-GR" sz="2000">
                <a:solidFill>
                  <a:schemeClr val="dk1"/>
                </a:solidFill>
                <a:latin typeface="Calibri"/>
                <a:ea typeface="Calibri"/>
                <a:cs typeface="Calibri"/>
                <a:sym typeface="Calibri"/>
              </a:rPr>
              <a:t>Στον παρακάτω φαίνεται ποιο module λειτουργεί σε κάθε ένα mode</a:t>
            </a:r>
            <a:endParaRPr sz="2000">
              <a:solidFill>
                <a:schemeClr val="dk1"/>
              </a:solidFill>
              <a:latin typeface="Calibri"/>
              <a:ea typeface="Calibri"/>
              <a:cs typeface="Calibri"/>
              <a:sym typeface="Calibri"/>
            </a:endParaRPr>
          </a:p>
        </p:txBody>
      </p:sp>
      <p:sp>
        <p:nvSpPr>
          <p:cNvPr id="158" name="Google Shape;158;p9"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9"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0" name="Google Shape;160;p9"/>
          <p:cNvPicPr preferRelativeResize="0"/>
          <p:nvPr/>
        </p:nvPicPr>
        <p:blipFill rotWithShape="1">
          <a:blip r:embed="rId3">
            <a:alphaModFix/>
          </a:blip>
          <a:srcRect/>
          <a:stretch/>
        </p:blipFill>
        <p:spPr>
          <a:xfrm>
            <a:off x="6843743" y="428604"/>
            <a:ext cx="2085975" cy="1724025"/>
          </a:xfrm>
          <a:prstGeom prst="rect">
            <a:avLst/>
          </a:prstGeom>
          <a:noFill/>
          <a:ln>
            <a:noFill/>
          </a:ln>
        </p:spPr>
      </p:pic>
      <p:pic>
        <p:nvPicPr>
          <p:cNvPr id="161" name="Google Shape;161;p9"/>
          <p:cNvPicPr preferRelativeResize="0"/>
          <p:nvPr/>
        </p:nvPicPr>
        <p:blipFill rotWithShape="1">
          <a:blip r:embed="rId4">
            <a:alphaModFix/>
          </a:blip>
          <a:srcRect/>
          <a:stretch/>
        </p:blipFill>
        <p:spPr>
          <a:xfrm>
            <a:off x="714348" y="4286256"/>
            <a:ext cx="8072494" cy="23606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0"/>
          <p:cNvPicPr preferRelativeResize="0"/>
          <p:nvPr/>
        </p:nvPicPr>
        <p:blipFill rotWithShape="1">
          <a:blip r:embed="rId3">
            <a:alphaModFix/>
          </a:blip>
          <a:srcRect l="-1" t="10490"/>
          <a:stretch/>
        </p:blipFill>
        <p:spPr>
          <a:xfrm>
            <a:off x="165540" y="4572008"/>
            <a:ext cx="4077365" cy="2214578"/>
          </a:xfrm>
          <a:prstGeom prst="rect">
            <a:avLst/>
          </a:prstGeom>
          <a:noFill/>
          <a:ln>
            <a:noFill/>
          </a:ln>
        </p:spPr>
      </p:pic>
      <p:pic>
        <p:nvPicPr>
          <p:cNvPr id="167" name="Google Shape;167;p10"/>
          <p:cNvPicPr preferRelativeResize="0"/>
          <p:nvPr/>
        </p:nvPicPr>
        <p:blipFill rotWithShape="1">
          <a:blip r:embed="rId4">
            <a:alphaModFix/>
          </a:blip>
          <a:srcRect/>
          <a:stretch/>
        </p:blipFill>
        <p:spPr>
          <a:xfrm>
            <a:off x="4500562" y="4071942"/>
            <a:ext cx="4578184" cy="2643206"/>
          </a:xfrm>
          <a:prstGeom prst="rect">
            <a:avLst/>
          </a:prstGeom>
          <a:noFill/>
          <a:ln>
            <a:noFill/>
          </a:ln>
        </p:spPr>
      </p:pic>
      <p:pic>
        <p:nvPicPr>
          <p:cNvPr id="168" name="Google Shape;168;p10"/>
          <p:cNvPicPr preferRelativeResize="0"/>
          <p:nvPr/>
        </p:nvPicPr>
        <p:blipFill rotWithShape="1">
          <a:blip r:embed="rId5">
            <a:alphaModFix/>
          </a:blip>
          <a:srcRect l="50728" t="18750" r="2166"/>
          <a:stretch/>
        </p:blipFill>
        <p:spPr>
          <a:xfrm>
            <a:off x="377122" y="1857364"/>
            <a:ext cx="2428892" cy="2428892"/>
          </a:xfrm>
          <a:prstGeom prst="rect">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pic>
      <p:sp>
        <p:nvSpPr>
          <p:cNvPr id="169" name="Google Shape;169;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Τρόποι εξοικονόμησης ενέργειας</a:t>
            </a:r>
            <a:endParaRPr>
              <a:solidFill>
                <a:srgbClr val="538CD5"/>
              </a:solidFill>
            </a:endParaRPr>
          </a:p>
        </p:txBody>
      </p:sp>
      <p:sp>
        <p:nvSpPr>
          <p:cNvPr id="170" name="Google Shape;170;p10"/>
          <p:cNvSpPr txBox="1">
            <a:spLocks noGrp="1"/>
          </p:cNvSpPr>
          <p:nvPr>
            <p:ph type="body" idx="1"/>
          </p:nvPr>
        </p:nvSpPr>
        <p:spPr>
          <a:xfrm>
            <a:off x="457200" y="1385887"/>
            <a:ext cx="8401080" cy="47147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6"/>
              </a:buClr>
              <a:buSzPts val="2000"/>
              <a:buNone/>
            </a:pPr>
            <a:r>
              <a:rPr lang="el-GR" sz="2000">
                <a:solidFill>
                  <a:schemeClr val="accent6"/>
                </a:solidFill>
              </a:rPr>
              <a:t>Sleep Mode/ power consumption per mode</a:t>
            </a:r>
            <a:endParaRPr sz="2000">
              <a:solidFill>
                <a:schemeClr val="accent6"/>
              </a:solidFill>
            </a:endParaRPr>
          </a:p>
        </p:txBody>
      </p:sp>
      <p:sp>
        <p:nvSpPr>
          <p:cNvPr id="171" name="Google Shape;171;p10"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10"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3" name="Google Shape;173;p10"/>
          <p:cNvPicPr preferRelativeResize="0"/>
          <p:nvPr/>
        </p:nvPicPr>
        <p:blipFill rotWithShape="1">
          <a:blip r:embed="rId6">
            <a:alphaModFix/>
          </a:blip>
          <a:srcRect/>
          <a:stretch/>
        </p:blipFill>
        <p:spPr>
          <a:xfrm>
            <a:off x="7715272" y="428605"/>
            <a:ext cx="1214446" cy="1003720"/>
          </a:xfrm>
          <a:prstGeom prst="rect">
            <a:avLst/>
          </a:prstGeom>
          <a:noFill/>
          <a:ln>
            <a:noFill/>
          </a:ln>
        </p:spPr>
      </p:pic>
      <p:pic>
        <p:nvPicPr>
          <p:cNvPr id="174" name="Google Shape;174;p10"/>
          <p:cNvPicPr preferRelativeResize="0"/>
          <p:nvPr/>
        </p:nvPicPr>
        <p:blipFill rotWithShape="1">
          <a:blip r:embed="rId7">
            <a:alphaModFix/>
          </a:blip>
          <a:srcRect l="48980" t="14763"/>
          <a:stretch/>
        </p:blipFill>
        <p:spPr>
          <a:xfrm>
            <a:off x="3362171" y="1785926"/>
            <a:ext cx="2625528" cy="2425453"/>
          </a:xfrm>
          <a:prstGeom prst="rect">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pic>
      <p:pic>
        <p:nvPicPr>
          <p:cNvPr id="175" name="Google Shape;175;p10"/>
          <p:cNvPicPr preferRelativeResize="0"/>
          <p:nvPr/>
        </p:nvPicPr>
        <p:blipFill rotWithShape="1">
          <a:blip r:embed="rId8">
            <a:alphaModFix/>
          </a:blip>
          <a:srcRect l="47619" t="15561"/>
          <a:stretch/>
        </p:blipFill>
        <p:spPr>
          <a:xfrm>
            <a:off x="6500826" y="1785926"/>
            <a:ext cx="2560405" cy="2428892"/>
          </a:xfrm>
          <a:prstGeom prst="rect">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pic>
      <p:sp>
        <p:nvSpPr>
          <p:cNvPr id="176" name="Google Shape;176;p10"/>
          <p:cNvSpPr txBox="1"/>
          <p:nvPr/>
        </p:nvSpPr>
        <p:spPr>
          <a:xfrm rot="-5400000">
            <a:off x="-433208" y="2576292"/>
            <a:ext cx="1378560" cy="369332"/>
          </a:xfrm>
          <a:prstGeom prst="rect">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lt1"/>
                </a:solidFill>
                <a:latin typeface="Calibri"/>
                <a:ea typeface="Calibri"/>
                <a:cs typeface="Calibri"/>
                <a:sym typeface="Calibri"/>
              </a:rPr>
              <a:t>Active Mode</a:t>
            </a:r>
            <a:endParaRPr sz="1800">
              <a:solidFill>
                <a:schemeClr val="lt1"/>
              </a:solidFill>
              <a:latin typeface="Calibri"/>
              <a:ea typeface="Calibri"/>
              <a:cs typeface="Calibri"/>
              <a:sym typeface="Calibri"/>
            </a:endParaRPr>
          </a:p>
        </p:txBody>
      </p:sp>
      <p:sp>
        <p:nvSpPr>
          <p:cNvPr id="177" name="Google Shape;177;p10"/>
          <p:cNvSpPr txBox="1"/>
          <p:nvPr/>
        </p:nvSpPr>
        <p:spPr>
          <a:xfrm rot="-5400000">
            <a:off x="2363494" y="2490796"/>
            <a:ext cx="1500198" cy="369332"/>
          </a:xfrm>
          <a:prstGeom prst="rect">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lt1"/>
                </a:solidFill>
                <a:latin typeface="Calibri"/>
                <a:ea typeface="Calibri"/>
                <a:cs typeface="Calibri"/>
                <a:sym typeface="Calibri"/>
              </a:rPr>
              <a:t>Modem Sleep</a:t>
            </a:r>
            <a:endParaRPr sz="1800">
              <a:solidFill>
                <a:schemeClr val="lt1"/>
              </a:solidFill>
              <a:latin typeface="Calibri"/>
              <a:ea typeface="Calibri"/>
              <a:cs typeface="Calibri"/>
              <a:sym typeface="Calibri"/>
            </a:endParaRPr>
          </a:p>
        </p:txBody>
      </p:sp>
      <p:sp>
        <p:nvSpPr>
          <p:cNvPr id="178" name="Google Shape;178;p10"/>
          <p:cNvSpPr txBox="1"/>
          <p:nvPr/>
        </p:nvSpPr>
        <p:spPr>
          <a:xfrm rot="-5400000">
            <a:off x="5578203" y="2708549"/>
            <a:ext cx="1500198" cy="369332"/>
          </a:xfrm>
          <a:prstGeom prst="rect">
            <a:avLst/>
          </a:prstGeom>
          <a:solidFill>
            <a:schemeClr val="accent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chemeClr val="lt1"/>
                </a:solidFill>
                <a:latin typeface="Calibri"/>
                <a:ea typeface="Calibri"/>
                <a:cs typeface="Calibri"/>
                <a:sym typeface="Calibri"/>
              </a:rPr>
              <a:t>Lite Sleep</a:t>
            </a:r>
            <a:endParaRPr sz="18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17365D"/>
              </a:buClr>
              <a:buSzPct val="100000"/>
              <a:buFont typeface="Calibri"/>
              <a:buNone/>
            </a:pPr>
            <a:r>
              <a:rPr lang="el-GR">
                <a:solidFill>
                  <a:srgbClr val="17365D"/>
                </a:solidFill>
              </a:rPr>
              <a:t>ESP32</a:t>
            </a:r>
            <a:br>
              <a:rPr lang="el-GR"/>
            </a:br>
            <a:r>
              <a:rPr lang="el-GR" sz="2700">
                <a:solidFill>
                  <a:srgbClr val="538CD5"/>
                </a:solidFill>
              </a:rPr>
              <a:t>Τρόποι εξοικονόμησης ενέργειας</a:t>
            </a:r>
            <a:endParaRPr>
              <a:solidFill>
                <a:srgbClr val="538CD5"/>
              </a:solidFill>
            </a:endParaRPr>
          </a:p>
        </p:txBody>
      </p:sp>
      <p:sp>
        <p:nvSpPr>
          <p:cNvPr id="184" name="Google Shape;184;p11"/>
          <p:cNvSpPr txBox="1">
            <a:spLocks noGrp="1"/>
          </p:cNvSpPr>
          <p:nvPr>
            <p:ph type="body" idx="1"/>
          </p:nvPr>
        </p:nvSpPr>
        <p:spPr>
          <a:xfrm>
            <a:off x="457200" y="1600201"/>
            <a:ext cx="8401080" cy="47147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accent6"/>
              </a:buClr>
              <a:buSzPts val="2000"/>
              <a:buNone/>
            </a:pPr>
            <a:r>
              <a:rPr lang="el-GR" sz="2000">
                <a:solidFill>
                  <a:schemeClr val="accent6"/>
                </a:solidFill>
              </a:rPr>
              <a:t>Sleep Mode</a:t>
            </a:r>
            <a:endParaRPr sz="2000">
              <a:solidFill>
                <a:schemeClr val="accent6"/>
              </a:solidFill>
            </a:endParaRPr>
          </a:p>
        </p:txBody>
      </p:sp>
      <p:sp>
        <p:nvSpPr>
          <p:cNvPr id="185" name="Google Shape;185;p11"/>
          <p:cNvSpPr txBox="1"/>
          <p:nvPr/>
        </p:nvSpPr>
        <p:spPr>
          <a:xfrm>
            <a:off x="428596" y="2071678"/>
            <a:ext cx="8001056" cy="71438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l-GR" sz="2000">
                <a:solidFill>
                  <a:schemeClr val="dk1"/>
                </a:solidFill>
                <a:latin typeface="Calibri"/>
                <a:ea typeface="Calibri"/>
                <a:cs typeface="Calibri"/>
                <a:sym typeface="Calibri"/>
              </a:rPr>
              <a:t>Στον παρακάτω πίνακα φαίνεται η κατανάλωση ανά Mode λειτουργίας</a:t>
            </a:r>
            <a:endParaRPr sz="2000">
              <a:solidFill>
                <a:schemeClr val="dk1"/>
              </a:solidFill>
              <a:latin typeface="Calibri"/>
              <a:ea typeface="Calibri"/>
              <a:cs typeface="Calibri"/>
              <a:sym typeface="Calibri"/>
            </a:endParaRPr>
          </a:p>
        </p:txBody>
      </p:sp>
      <p:sp>
        <p:nvSpPr>
          <p:cNvPr id="186" name="Google Shape;186;p11" descr="Image result for LiFePO4"/>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11" descr="Image result for LiFePO4 3.2"/>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8" name="Google Shape;188;p11"/>
          <p:cNvPicPr preferRelativeResize="0"/>
          <p:nvPr/>
        </p:nvPicPr>
        <p:blipFill rotWithShape="1">
          <a:blip r:embed="rId3">
            <a:alphaModFix/>
          </a:blip>
          <a:srcRect/>
          <a:stretch/>
        </p:blipFill>
        <p:spPr>
          <a:xfrm>
            <a:off x="6843743" y="428604"/>
            <a:ext cx="2085975" cy="1724025"/>
          </a:xfrm>
          <a:prstGeom prst="rect">
            <a:avLst/>
          </a:prstGeom>
          <a:noFill/>
          <a:ln>
            <a:noFill/>
          </a:ln>
        </p:spPr>
      </p:pic>
      <p:pic>
        <p:nvPicPr>
          <p:cNvPr id="189" name="Google Shape;189;p11"/>
          <p:cNvPicPr preferRelativeResize="0"/>
          <p:nvPr/>
        </p:nvPicPr>
        <p:blipFill rotWithShape="1">
          <a:blip r:embed="rId4">
            <a:alphaModFix/>
          </a:blip>
          <a:srcRect l="1709" t="4188" r="5983" b="3667"/>
          <a:stretch/>
        </p:blipFill>
        <p:spPr>
          <a:xfrm>
            <a:off x="500034" y="2428868"/>
            <a:ext cx="6215106" cy="2532080"/>
          </a:xfrm>
          <a:prstGeom prst="rect">
            <a:avLst/>
          </a:prstGeom>
          <a:noFill/>
          <a:ln>
            <a:noFill/>
          </a:ln>
        </p:spPr>
      </p:pic>
      <p:pic>
        <p:nvPicPr>
          <p:cNvPr id="190" name="Google Shape;190;p11"/>
          <p:cNvPicPr preferRelativeResize="0"/>
          <p:nvPr/>
        </p:nvPicPr>
        <p:blipFill rotWithShape="1">
          <a:blip r:embed="rId5">
            <a:alphaModFix/>
          </a:blip>
          <a:srcRect l="1278" t="4545" r="2894" b="9089"/>
          <a:stretch/>
        </p:blipFill>
        <p:spPr>
          <a:xfrm>
            <a:off x="500034" y="5072074"/>
            <a:ext cx="6203826" cy="1571636"/>
          </a:xfrm>
          <a:prstGeom prst="rect">
            <a:avLst/>
          </a:prstGeom>
          <a:noFill/>
          <a:ln>
            <a:noFill/>
          </a:ln>
        </p:spPr>
      </p:pic>
      <p:sp>
        <p:nvSpPr>
          <p:cNvPr id="191" name="Google Shape;191;p11"/>
          <p:cNvSpPr/>
          <p:nvPr/>
        </p:nvSpPr>
        <p:spPr>
          <a:xfrm>
            <a:off x="6715140" y="2714620"/>
            <a:ext cx="2071702" cy="3500462"/>
          </a:xfrm>
          <a:prstGeom prst="curvedLeftArrow">
            <a:avLst>
              <a:gd name="adj1" fmla="val 25000"/>
              <a:gd name="adj2" fmla="val 50000"/>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1"/>
          <p:cNvSpPr/>
          <p:nvPr/>
        </p:nvSpPr>
        <p:spPr>
          <a:xfrm>
            <a:off x="500034" y="2643182"/>
            <a:ext cx="6215106" cy="57150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11"/>
          <p:cNvSpPr/>
          <p:nvPr/>
        </p:nvSpPr>
        <p:spPr>
          <a:xfrm>
            <a:off x="500034" y="5072074"/>
            <a:ext cx="6215106" cy="164307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1585</Words>
  <Application>Microsoft Office PowerPoint</Application>
  <PresentationFormat>Προβολή στην οθόνη (4:3)</PresentationFormat>
  <Paragraphs>146</Paragraphs>
  <Slides>32</Slides>
  <Notes>32</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32</vt:i4>
      </vt:variant>
    </vt:vector>
  </HeadingPairs>
  <TitlesOfParts>
    <vt:vector size="35" baseType="lpstr">
      <vt:lpstr>Arial</vt:lpstr>
      <vt:lpstr>Calibri</vt:lpstr>
      <vt:lpstr>Θέμα του Office</vt:lpstr>
      <vt:lpstr>Project Running on Batteries</vt:lpstr>
      <vt:lpstr>μC Boards</vt:lpstr>
      <vt:lpstr>ESP32 Κατανάλωση ενέργειας</vt:lpstr>
      <vt:lpstr>ESP32 Τρόποι εξοικονόμησης ενέργειας</vt:lpstr>
      <vt:lpstr>ESP32 Τρόποι εξοικονόμησης ενέργειας</vt:lpstr>
      <vt:lpstr>ESP32 Τρόποι εξοικονόμησης ενέργειας</vt:lpstr>
      <vt:lpstr>ESP32 Τρόποι εξοικονόμησης ενέργειας</vt:lpstr>
      <vt:lpstr>ESP32 Τρόποι εξοικονόμησης ενέργειας</vt:lpstr>
      <vt:lpstr>ESP32 Τρόποι εξοικονόμησης ενέργειας</vt:lpstr>
      <vt:lpstr>ESP32 Modem Sleep</vt:lpstr>
      <vt:lpstr>ESP32 Τρόποι εξοικονόμησης ενέργειας</vt:lpstr>
      <vt:lpstr>ESP32 Τρόποι εξοικονόμησης ενέργειας</vt:lpstr>
      <vt:lpstr>ESP32 Τρόποι εξοικονόμησης ενέργειας</vt:lpstr>
      <vt:lpstr>ESP32 Τρόποι εξοικονόμησης ενέργειας</vt:lpstr>
      <vt:lpstr>ESP32 Τρόποι εξοικονόμησης ενέργειας</vt:lpstr>
      <vt:lpstr>ESP32 Turn off everything in deep sleep </vt:lpstr>
      <vt:lpstr>ESP32 Τρόποι εξοικονόμησης ενέργειας</vt:lpstr>
      <vt:lpstr>ESP32 Τρόποι εξοικονόμησης ενέργειας</vt:lpstr>
      <vt:lpstr>Arduino Τρόποι εξοικονόμησης ενέργειας  Low Power library https://github.com/rocketscream/Low-Power</vt:lpstr>
      <vt:lpstr>Arduino Τρόποι εξοικονόμησης ενέργειας  Low Power library</vt:lpstr>
      <vt:lpstr>Arduino Τρόποι εξοικονόμησης ενέργειας  Low Power library</vt:lpstr>
      <vt:lpstr>Arduino Τρόποι εξοικονόμησης ενέργειας  Low Power library</vt:lpstr>
      <vt:lpstr>Arduino Τρόποι εξοικονόμησης ενέργειας  Low Power library</vt:lpstr>
      <vt:lpstr>Arduino …lets code</vt:lpstr>
      <vt:lpstr>Παρουσίαση του PowerPoint</vt:lpstr>
      <vt:lpstr>Παρουσίαση του PowerPoint</vt:lpstr>
      <vt:lpstr>ESP32 Recharge Using Solar Panels</vt:lpstr>
      <vt:lpstr>ESP32 Recharge Using Solar Panels</vt:lpstr>
      <vt:lpstr>ESP32 Recharge Using Solar Panels</vt:lpstr>
      <vt:lpstr>ESP32 battery level monitoring</vt:lpstr>
      <vt:lpstr>ESP32 battery level monitoring</vt:lpstr>
      <vt:lpstr>MULTITASKING OVER ESP32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Running on Batteries</dc:title>
  <dc:creator>manolis</dc:creator>
  <cp:lastModifiedBy>spyros panagiotakis</cp:lastModifiedBy>
  <cp:revision>2</cp:revision>
  <dcterms:created xsi:type="dcterms:W3CDTF">2020-03-10T11:06:35Z</dcterms:created>
  <dcterms:modified xsi:type="dcterms:W3CDTF">2023-03-31T14:35:31Z</dcterms:modified>
</cp:coreProperties>
</file>