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270" r:id="rId6"/>
    <p:sldId id="257" r:id="rId7"/>
    <p:sldId id="271" r:id="rId8"/>
    <p:sldId id="272" r:id="rId9"/>
    <p:sldId id="258" r:id="rId10"/>
    <p:sldId id="269" r:id="rId11"/>
    <p:sldId id="259" r:id="rId12"/>
    <p:sldId id="260" r:id="rId13"/>
    <p:sldId id="261" r:id="rId14"/>
    <p:sldId id="263" r:id="rId15"/>
    <p:sldId id="264" r:id="rId16"/>
    <p:sldId id="262" r:id="rId17"/>
    <p:sldId id="268" r:id="rId18"/>
    <p:sldId id="267" r:id="rId19"/>
    <p:sldId id="266"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83" d="100"/>
          <a:sy n="83" d="100"/>
        </p:scale>
        <p:origin x="461" y="77"/>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4/1/2025</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4/1/2025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l-GR" noProof="0"/>
              <a:t>Κάντε κλικ για να επεξεργαστείτε τον υπότιτλο του υποδείγματος</a:t>
            </a:r>
            <a:endParaRPr lang="en-US" noProof="0"/>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Δύο περιεχόμενα">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l-GR" noProof="0"/>
              <a:t>Κάντε κλικ για να επεξεργαστείτε τον τίτλο υποδείγματος</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l-GR" noProof="0"/>
              <a:t>Στυλ κειμένου υποδείγματος</a:t>
            </a:r>
          </a:p>
          <a:p>
            <a:pPr lvl="1"/>
            <a:r>
              <a:rPr lang="el-GR" noProof="0"/>
              <a:t>Δεύτερο επίπεδο</a:t>
            </a:r>
          </a:p>
          <a:p>
            <a:pPr lvl="2"/>
            <a:r>
              <a:rPr lang="el-GR" noProof="0"/>
              <a:t>Τρίτο επίπεδο</a:t>
            </a:r>
          </a:p>
          <a:p>
            <a:pPr lvl="3"/>
            <a:r>
              <a:rPr lang="el-GR" noProof="0"/>
              <a:t>Τέταρτο επίπεδο</a:t>
            </a:r>
          </a:p>
          <a:p>
            <a:pPr lvl="4"/>
            <a:r>
              <a:rPr lang="el-GR" noProof="0"/>
              <a:t>Πέμπτο επίπεδο</a:t>
            </a:r>
            <a:endParaRPr lang="en-US" noProof="0"/>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l-GR" noProof="0"/>
              <a:t>Στυλ κειμένου υποδείγματος</a:t>
            </a:r>
          </a:p>
          <a:p>
            <a:pPr lvl="1"/>
            <a:r>
              <a:rPr lang="el-GR" noProof="0"/>
              <a:t>Δεύτερο επίπεδο</a:t>
            </a:r>
          </a:p>
          <a:p>
            <a:pPr lvl="2"/>
            <a:r>
              <a:rPr lang="el-GR" noProof="0"/>
              <a:t>Τρίτο επίπεδο</a:t>
            </a:r>
          </a:p>
          <a:p>
            <a:pPr lvl="3"/>
            <a:r>
              <a:rPr lang="el-GR" noProof="0"/>
              <a:t>Τέταρτο επίπεδο</a:t>
            </a:r>
          </a:p>
          <a:p>
            <a:pPr lvl="4"/>
            <a:r>
              <a:rPr lang="el-GR" noProof="0"/>
              <a:t>Πέμπτο επίπεδο</a:t>
            </a:r>
            <a:endParaRPr lang="en-US" noProof="0"/>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l-GR" noProof="0"/>
              <a:t>Κάντε κλικ για να επεξεργαστείτε τον τίτλο υποδείγματος</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l-GR" noProof="0"/>
              <a:t>Κάντε κλικ στο εικονίδιο για να προσθέσετε εικόνα</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l-GR" noProof="0"/>
              <a:t>Κάντε κλικ στο εικονίδιο για να προσθέσετε εικόνα</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l-GR" noProof="0"/>
              <a:t>Κάντε κλικ στο εικονίδιο για να προσθέσετε εικόνα</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l-GR" noProof="0"/>
              <a:t>Κάντε κλικ στο εικονίδιο για να προσθέσετε εικόνα</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l-GR" noProof="0"/>
              <a:t>Κάντε κλικ στο εικονίδιο για να προσθέσετε εικόνα</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l-GR" noProof="0"/>
              <a:t>Στυλ κειμένου υποδείγματος</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l-GR" noProof="0"/>
              <a:t>Στυλ κειμένου υποδείγματος</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l-GR" noProof="0"/>
              <a:t>Στυλ κειμένου υποδείγματος</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l-GR" noProof="0"/>
              <a:t>Στυλ κειμένου υποδείγματος</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l-GR" noProof="0"/>
              <a:t>Στυλ κειμένου υποδείγματος</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l-GR" noProof="0"/>
              <a:t>Κάντε κλικ για να επεξεργαστείτε τον τίτλο υποδείγματος</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l-GR" noProof="0"/>
              <a:t>Στυλ κειμένου υποδείγματος</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l-GR" noProof="0"/>
              <a:t>Στυλ κειμένου υποδείγματος</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l-GR" noProof="0"/>
              <a:t>Στυλ κειμένου υποδείγματος</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l-GR" noProof="0"/>
              <a:t>Κάντε κλικ για να επεξεργαστείτε τον τίτλο υποδείγματος</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l-GR" noProof="0"/>
              <a:t>Στυλ κειμένου υποδείγματος</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l-GR" noProof="0"/>
              <a:t>Κάντε κλικ για να επεξεργαστείτε τον τίτλο υποδείγματος</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noProof="0"/>
              <a:t>Κάντε κλικ στο εικονίδιο για να προσθέσετε εικόνα</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noProof="0"/>
              <a:t>Στυλ κειμένου υποδείγματος</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l-GR" noProof="0"/>
              <a:t>Κάντε κλικ για να επεξεργαστείτε τον τίτλο υποδείγματος</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noProof="0"/>
              <a:t>Στυλ κειμένου υποδείγματος</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l-GR" noProof="0"/>
              <a:t>Στυλ κειμένου υποδείγματος</a:t>
            </a:r>
          </a:p>
          <a:p>
            <a:pPr lvl="1"/>
            <a:r>
              <a:rPr lang="el-GR" noProof="0"/>
              <a:t>Δεύτερο επίπεδο</a:t>
            </a:r>
          </a:p>
          <a:p>
            <a:pPr lvl="2"/>
            <a:r>
              <a:rPr lang="el-GR" noProof="0"/>
              <a:t>Τρίτο επίπεδο</a:t>
            </a:r>
          </a:p>
          <a:p>
            <a:pPr lvl="3"/>
            <a:r>
              <a:rPr lang="el-GR" noProof="0"/>
              <a:t>Τέταρτο επίπεδο</a:t>
            </a:r>
          </a:p>
          <a:p>
            <a:pPr lvl="4"/>
            <a:r>
              <a:rPr lang="el-GR" noProof="0"/>
              <a:t>Πέμπτο επίπεδο</a:t>
            </a:r>
            <a:endParaRPr lang="en-US" noProof="0"/>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Κενό">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l-GR" noProof="0"/>
              <a:t>Στυλ κειμένου υποδείγματος</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l-GR" noProof="0"/>
              <a:t>Στυλ κειμένου υποδείγματος</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l-GR" noProof="0"/>
              <a:t>Κάντε κλικ για να επεξεργαστείτε τον τίτλο υποδείγματος</a:t>
            </a:r>
            <a:endParaRPr lang="en-US"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l-GR" noProof="0"/>
              <a:t>Στυλ κειμένου υποδείγματος</a:t>
            </a:r>
          </a:p>
          <a:p>
            <a:pPr lvl="1"/>
            <a:r>
              <a:rPr lang="el-GR" noProof="0"/>
              <a:t>Δεύτερο επίπεδο</a:t>
            </a:r>
          </a:p>
          <a:p>
            <a:pPr lvl="2"/>
            <a:r>
              <a:rPr lang="el-GR" noProof="0"/>
              <a:t>Τρίτο επίπεδο</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Μόνο τίτλος">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l-GR" noProof="0"/>
              <a:t>Κάντε κλικ για να επεξεργαστείτε τον τίτλο υποδείγματος</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l-GR" noProof="0"/>
              <a:t>Κάντε κλικ για να επεξεργαστείτε τον τίτλο υποδείγματος</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l-GR" noProof="0"/>
              <a:t>Στυλ κειμένου υποδείγματος</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l-GR" noProof="0"/>
              <a:t>Κάντε κλικ για να επεξεργαστείτε τον τίτλο υποδείγματος</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l-GR" noProof="0"/>
              <a:t>Στυλ κειμένου υποδείγματος</a:t>
            </a:r>
          </a:p>
          <a:p>
            <a:pPr lvl="1"/>
            <a:r>
              <a:rPr lang="el-GR" noProof="0"/>
              <a:t>Δεύτερο επίπεδο</a:t>
            </a:r>
          </a:p>
          <a:p>
            <a:pPr lvl="2"/>
            <a:r>
              <a:rPr lang="el-GR" noProof="0"/>
              <a:t>Τρίτο επίπεδο</a:t>
            </a:r>
          </a:p>
          <a:p>
            <a:pPr lvl="3"/>
            <a:r>
              <a:rPr lang="el-GR" noProof="0"/>
              <a:t>Τέταρτο επίπεδο</a:t>
            </a:r>
          </a:p>
          <a:p>
            <a:pPr lvl="4"/>
            <a:r>
              <a:rPr lang="el-GR" noProof="0"/>
              <a:t>Πέμπτο επίπεδο</a:t>
            </a:r>
            <a:endParaRPr lang="en-US" noProof="0"/>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Σύγκριση">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l-GR" noProof="0"/>
              <a:t>Κάντε κλικ για να επεξεργαστείτε τον τίτλο υποδείγματος</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noProof="0"/>
              <a:t>Στυλ κειμένου υποδείγματος</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noProof="0"/>
              <a:t>Στυλ κειμένου υποδείγματος</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l-GR" noProof="0"/>
              <a:t>Στυλ κειμένου υποδείγματος</a:t>
            </a:r>
          </a:p>
          <a:p>
            <a:pPr lvl="1"/>
            <a:r>
              <a:rPr lang="el-GR" noProof="0"/>
              <a:t>Δεύτερο επίπεδο</a:t>
            </a:r>
          </a:p>
          <a:p>
            <a:pPr lvl="2"/>
            <a:r>
              <a:rPr lang="el-GR" noProof="0"/>
              <a:t>Τρίτο επίπεδο</a:t>
            </a:r>
          </a:p>
          <a:p>
            <a:pPr lvl="3"/>
            <a:r>
              <a:rPr lang="el-GR" noProof="0"/>
              <a:t>Τέταρτο επίπεδο</a:t>
            </a:r>
          </a:p>
          <a:p>
            <a:pPr lvl="4"/>
            <a:r>
              <a:rPr lang="el-GR" noProof="0"/>
              <a:t>Πέμπτο επίπεδο</a:t>
            </a:r>
            <a:endParaRPr lang="en-US" noProof="0"/>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l-GR" noProof="0"/>
              <a:t>Στυλ κειμένου υποδείγματος</a:t>
            </a:r>
          </a:p>
          <a:p>
            <a:pPr lvl="1"/>
            <a:r>
              <a:rPr lang="el-GR" noProof="0"/>
              <a:t>Δεύτερο επίπεδο</a:t>
            </a:r>
          </a:p>
          <a:p>
            <a:pPr lvl="2"/>
            <a:r>
              <a:rPr lang="el-GR" noProof="0"/>
              <a:t>Τρίτο επίπεδο</a:t>
            </a:r>
          </a:p>
          <a:p>
            <a:pPr lvl="3"/>
            <a:r>
              <a:rPr lang="el-GR" noProof="0"/>
              <a:t>Τέταρτο επίπεδο</a:t>
            </a:r>
          </a:p>
          <a:p>
            <a:pPr lvl="4"/>
            <a:r>
              <a:rPr lang="el-GR" noProof="0"/>
              <a:t>Πέμπτο επίπεδο</a:t>
            </a:r>
            <a:endParaRPr lang="en-US" noProof="0"/>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l-GR" noProof="0"/>
              <a:t>Κάντε κλικ για να επεξεργαστείτε τον τίτλο υποδείγματος</a:t>
            </a:r>
            <a:endParaRPr lang="en-US" noProof="0"/>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l-GR" noProof="0"/>
              <a:t>Στυλ κειμένου υποδείγματος</a:t>
            </a:r>
          </a:p>
          <a:p>
            <a:pPr lvl="1"/>
            <a:r>
              <a:rPr lang="el-GR" noProof="0"/>
              <a:t>Δεύτερο επίπεδο</a:t>
            </a:r>
          </a:p>
          <a:p>
            <a:pPr lvl="2"/>
            <a:r>
              <a:rPr lang="el-GR" noProof="0"/>
              <a:t>Τρίτο επίπεδο</a:t>
            </a:r>
          </a:p>
          <a:p>
            <a:pPr lvl="3"/>
            <a:r>
              <a:rPr lang="el-GR" noProof="0"/>
              <a:t>Τέταρτο επίπεδο</a:t>
            </a:r>
          </a:p>
          <a:p>
            <a:pPr lvl="4"/>
            <a:r>
              <a:rPr lang="el-GR" noProof="0"/>
              <a:t>Πέμπτο επίπεδο</a:t>
            </a:r>
            <a:endParaRPr lang="en-US" noProof="0"/>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github.com/PaulStoffregen/CapacitiveSensor"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randomnerdtutorials.com/esp32-touch-pins-arduino-ide/" TargetMode="External"/><Relationship Id="rId2" Type="http://schemas.openxmlformats.org/officeDocument/2006/relationships/hyperlink" Target="https://www.aranacorp.com/en/create-a-capacitive-sensor-with-arduino/" TargetMode="External"/><Relationship Id="rId1" Type="http://schemas.openxmlformats.org/officeDocument/2006/relationships/slideLayout" Target="../slideLayouts/slideLayout8.xml"/><Relationship Id="rId4" Type="http://schemas.openxmlformats.org/officeDocument/2006/relationships/hyperlink" Target="https://github.com/PaulStoffregen/CapacitiveSenso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r>
              <a:rPr lang="en-US" dirty="0"/>
              <a:t>Capacitive Sensor</a:t>
            </a:r>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p:txBody>
          <a:bodyPr/>
          <a:lstStyle/>
          <a:p>
            <a:pPr marL="0" indent="0">
              <a:buNone/>
            </a:pPr>
            <a:r>
              <a:rPr lang="el-GR" dirty="0"/>
              <a:t>Νικόλαος Βλάσσης – ΤΠ4857</a:t>
            </a:r>
            <a:endParaRPr lang="en-US" dirty="0"/>
          </a:p>
        </p:txBody>
      </p:sp>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5FDE88-688A-DE42-40C5-44E6507A7743}"/>
              </a:ext>
            </a:extLst>
          </p:cNvPr>
          <p:cNvSpPr>
            <a:spLocks noGrp="1"/>
          </p:cNvSpPr>
          <p:nvPr>
            <p:ph type="title"/>
          </p:nvPr>
        </p:nvSpPr>
        <p:spPr>
          <a:xfrm>
            <a:off x="444500" y="542925"/>
            <a:ext cx="11214100" cy="535531"/>
          </a:xfrm>
        </p:spPr>
        <p:txBody>
          <a:bodyPr wrap="square" anchor="t">
            <a:normAutofit/>
          </a:bodyPr>
          <a:lstStyle/>
          <a:p>
            <a:r>
              <a:rPr lang="el-GR" dirty="0"/>
              <a:t>Εγκατάσταση βιβλιοθήκης.</a:t>
            </a:r>
            <a:endParaRPr lang="en-US" dirty="0"/>
          </a:p>
        </p:txBody>
      </p:sp>
      <p:sp>
        <p:nvSpPr>
          <p:cNvPr id="3" name="Θέση αριθμού διαφάνειας 2">
            <a:extLst>
              <a:ext uri="{FF2B5EF4-FFF2-40B4-BE49-F238E27FC236}">
                <a16:creationId xmlns:a16="http://schemas.microsoft.com/office/drawing/2014/main" id="{16C2826D-1DDC-F48D-5BC0-C675FD9606A9}"/>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10</a:t>
            </a:fld>
            <a:endParaRPr lang="en-US" noProof="0"/>
          </a:p>
        </p:txBody>
      </p:sp>
      <p:sp>
        <p:nvSpPr>
          <p:cNvPr id="9" name="Content Placeholder 3">
            <a:extLst>
              <a:ext uri="{FF2B5EF4-FFF2-40B4-BE49-F238E27FC236}">
                <a16:creationId xmlns:a16="http://schemas.microsoft.com/office/drawing/2014/main" id="{1A4381D0-BE9E-2466-5B72-B13607786152}"/>
              </a:ext>
            </a:extLst>
          </p:cNvPr>
          <p:cNvSpPr>
            <a:spLocks noGrp="1"/>
          </p:cNvSpPr>
          <p:nvPr>
            <p:ph idx="1"/>
          </p:nvPr>
        </p:nvSpPr>
        <p:spPr>
          <a:xfrm>
            <a:off x="443365" y="1825625"/>
            <a:ext cx="11215235" cy="4351338"/>
          </a:xfrm>
        </p:spPr>
        <p:txBody>
          <a:bodyPr/>
          <a:lstStyle/>
          <a:p>
            <a:pPr marL="0" indent="0">
              <a:buNone/>
            </a:pPr>
            <a:r>
              <a:rPr lang="el-GR" dirty="0"/>
              <a:t>Για την εγκατάσταση την βιβλιοθήκης κάνουμε τα εξής βήματα :</a:t>
            </a:r>
          </a:p>
          <a:p>
            <a:pPr marL="514350" indent="-514350">
              <a:buFont typeface="+mj-lt"/>
              <a:buAutoNum type="arabicPeriod"/>
            </a:pPr>
            <a:r>
              <a:rPr lang="el-GR" dirty="0"/>
              <a:t>Κατεβάζουμε την βιβλιοθήκη από το </a:t>
            </a:r>
            <a:r>
              <a:rPr lang="en-US" dirty="0"/>
              <a:t>link : </a:t>
            </a:r>
            <a:r>
              <a:rPr lang="en-US" dirty="0">
                <a:hlinkClick r:id="rId2"/>
              </a:rPr>
              <a:t>https://github.com/PaulStoffregen/CapacitiveSensor</a:t>
            </a:r>
            <a:endParaRPr lang="en-US" dirty="0"/>
          </a:p>
          <a:p>
            <a:pPr marL="514350" indent="-514350">
              <a:buFont typeface="+mj-lt"/>
              <a:buAutoNum type="arabicPeriod"/>
            </a:pPr>
            <a:r>
              <a:rPr lang="el-GR" dirty="0"/>
              <a:t>Ανοίγουμε </a:t>
            </a:r>
            <a:r>
              <a:rPr lang="en-US" dirty="0"/>
              <a:t>Arduino IDE.</a:t>
            </a:r>
          </a:p>
          <a:p>
            <a:pPr marL="514350" indent="-514350">
              <a:buFont typeface="+mj-lt"/>
              <a:buAutoNum type="arabicPeriod"/>
            </a:pPr>
            <a:r>
              <a:rPr lang="en-US" dirty="0"/>
              <a:t>Manage Library &gt; Add library as zip </a:t>
            </a:r>
          </a:p>
          <a:p>
            <a:pPr marL="514350" indent="-514350">
              <a:buFont typeface="+mj-lt"/>
              <a:buAutoNum type="arabicPeriod"/>
            </a:pPr>
            <a:r>
              <a:rPr lang="el-GR" dirty="0"/>
              <a:t>Διαλέγουμε την βιβλιοθήκη που κατεβάσαμε.</a:t>
            </a:r>
            <a:endParaRPr lang="en-US" dirty="0"/>
          </a:p>
        </p:txBody>
      </p:sp>
    </p:spTree>
    <p:extLst>
      <p:ext uri="{BB962C8B-B14F-4D97-AF65-F5344CB8AC3E}">
        <p14:creationId xmlns:p14="http://schemas.microsoft.com/office/powerpoint/2010/main" val="1495951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C66B39-8BC9-957B-CAF4-411C10D339C4}"/>
              </a:ext>
            </a:extLst>
          </p:cNvPr>
          <p:cNvSpPr>
            <a:spLocks noGrp="1"/>
          </p:cNvSpPr>
          <p:nvPr>
            <p:ph type="title"/>
          </p:nvPr>
        </p:nvSpPr>
        <p:spPr>
          <a:xfrm>
            <a:off x="444500" y="542925"/>
            <a:ext cx="11214100" cy="535531"/>
          </a:xfrm>
        </p:spPr>
        <p:txBody>
          <a:bodyPr wrap="square" anchor="t">
            <a:normAutofit/>
          </a:bodyPr>
          <a:lstStyle/>
          <a:p>
            <a:r>
              <a:rPr lang="el-GR" dirty="0"/>
              <a:t>Χωρητικός Αισθητήρας σε </a:t>
            </a:r>
            <a:r>
              <a:rPr lang="en-US" dirty="0"/>
              <a:t>Arduino </a:t>
            </a:r>
          </a:p>
        </p:txBody>
      </p:sp>
      <p:sp>
        <p:nvSpPr>
          <p:cNvPr id="3" name="Θέση αριθμού διαφάνειας 2">
            <a:extLst>
              <a:ext uri="{FF2B5EF4-FFF2-40B4-BE49-F238E27FC236}">
                <a16:creationId xmlns:a16="http://schemas.microsoft.com/office/drawing/2014/main" id="{A50F4D2E-8065-A688-CD4E-1C008C1A38D8}"/>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11</a:t>
            </a:fld>
            <a:endParaRPr lang="en-US" noProof="0"/>
          </a:p>
        </p:txBody>
      </p:sp>
      <p:sp>
        <p:nvSpPr>
          <p:cNvPr id="4" name="Θέση περιεχομένου 3">
            <a:extLst>
              <a:ext uri="{FF2B5EF4-FFF2-40B4-BE49-F238E27FC236}">
                <a16:creationId xmlns:a16="http://schemas.microsoft.com/office/drawing/2014/main" id="{04670F7B-BFF8-AC27-FEFE-883FDD0A6CB2}"/>
              </a:ext>
            </a:extLst>
          </p:cNvPr>
          <p:cNvSpPr>
            <a:spLocks noGrp="1"/>
          </p:cNvSpPr>
          <p:nvPr>
            <p:ph type="body" sz="half" idx="2"/>
          </p:nvPr>
        </p:nvSpPr>
        <p:spPr>
          <a:xfrm>
            <a:off x="443366" y="1444649"/>
            <a:ext cx="3365063" cy="4579079"/>
          </a:xfrm>
        </p:spPr>
        <p:txBody>
          <a:bodyPr>
            <a:normAutofit/>
          </a:bodyPr>
          <a:lstStyle/>
          <a:p>
            <a:pPr marL="0" indent="0">
              <a:buNone/>
            </a:pPr>
            <a:r>
              <a:rPr lang="el-GR" sz="2000" dirty="0"/>
              <a:t>Το</a:t>
            </a:r>
            <a:r>
              <a:rPr lang="en-US" sz="2000" dirty="0"/>
              <a:t> Arduino </a:t>
            </a:r>
            <a:r>
              <a:rPr lang="el-GR" sz="2000" dirty="0"/>
              <a:t>δεν κατέχει </a:t>
            </a:r>
            <a:r>
              <a:rPr lang="en-US" sz="2000" dirty="0"/>
              <a:t>Touch pins</a:t>
            </a:r>
            <a:r>
              <a:rPr lang="el-GR" sz="2000" dirty="0"/>
              <a:t> που μπορούμε να χρησιμοποιήσουμε. Στην εικόνα δεξιά, βλέπουμε πως μπορούμε να φτιάξουμε εμείς έναν αυτοσχέδιο χωρητικό αισθητήρα. Συνδέουμε ένα καλώδιο από το </a:t>
            </a:r>
            <a:r>
              <a:rPr lang="en-US" sz="2000" dirty="0"/>
              <a:t>Pin 2 </a:t>
            </a:r>
            <a:r>
              <a:rPr lang="el-GR" sz="2000" dirty="0"/>
              <a:t>στην μία άκρη της αντίστασης, ενώ η άλλη άκρη συνδέεται παράλληλα με το </a:t>
            </a:r>
            <a:r>
              <a:rPr lang="en-US" sz="2000" dirty="0"/>
              <a:t>Pin 3 </a:t>
            </a:r>
            <a:r>
              <a:rPr lang="el-GR" sz="2000" dirty="0"/>
              <a:t>του</a:t>
            </a:r>
            <a:r>
              <a:rPr lang="en-US" sz="2000" dirty="0"/>
              <a:t> Arduino </a:t>
            </a:r>
            <a:r>
              <a:rPr lang="el-GR" sz="2000" dirty="0"/>
              <a:t>και με το αλουμινόχαρτο. Το </a:t>
            </a:r>
            <a:r>
              <a:rPr lang="en-US" sz="2000" dirty="0"/>
              <a:t>pin 2 </a:t>
            </a:r>
            <a:r>
              <a:rPr lang="el-GR" sz="2000" dirty="0"/>
              <a:t>χρησιμοποιείται ως </a:t>
            </a:r>
            <a:r>
              <a:rPr lang="en-US" sz="2000" dirty="0"/>
              <a:t>“sender”</a:t>
            </a:r>
            <a:r>
              <a:rPr lang="el-GR" sz="2000" dirty="0"/>
              <a:t> και το </a:t>
            </a:r>
            <a:r>
              <a:rPr lang="en-US" sz="2000" dirty="0"/>
              <a:t>pin 3 </a:t>
            </a:r>
            <a:r>
              <a:rPr lang="el-GR" sz="2000" dirty="0"/>
              <a:t>ως </a:t>
            </a:r>
            <a:r>
              <a:rPr lang="en-US" sz="2000" dirty="0"/>
              <a:t>“receiver”. </a:t>
            </a:r>
          </a:p>
        </p:txBody>
      </p:sp>
      <p:pic>
        <p:nvPicPr>
          <p:cNvPr id="7" name="Θέση περιεχομένου 6" descr="Εικόνα που περιέχει κείμενο, ηλεκτρονικές συσκευές, στιγμιότυπο οθόνης&#10;&#10;Περιγραφή που δημιουργήθηκε αυτόματα">
            <a:extLst>
              <a:ext uri="{FF2B5EF4-FFF2-40B4-BE49-F238E27FC236}">
                <a16:creationId xmlns:a16="http://schemas.microsoft.com/office/drawing/2014/main" id="{5B6C8324-7B57-3A80-C356-E92CDF7783FD}"/>
              </a:ext>
            </a:extLst>
          </p:cNvPr>
          <p:cNvPicPr>
            <a:picLocks noGrp="1" noChangeAspect="1"/>
          </p:cNvPicPr>
          <p:nvPr>
            <p:ph idx="1"/>
          </p:nvPr>
        </p:nvPicPr>
        <p:blipFill>
          <a:blip r:embed="rId2"/>
          <a:stretch>
            <a:fillRect/>
          </a:stretch>
        </p:blipFill>
        <p:spPr>
          <a:xfrm>
            <a:off x="4056951" y="1444649"/>
            <a:ext cx="7508987" cy="4579079"/>
          </a:xfrm>
          <a:noFill/>
        </p:spPr>
      </p:pic>
    </p:spTree>
    <p:extLst>
      <p:ext uri="{BB962C8B-B14F-4D97-AF65-F5344CB8AC3E}">
        <p14:creationId xmlns:p14="http://schemas.microsoft.com/office/powerpoint/2010/main" val="3466657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B109-C74C-6896-EFE3-51B705F63E79}"/>
              </a:ext>
            </a:extLst>
          </p:cNvPr>
          <p:cNvSpPr>
            <a:spLocks noGrp="1"/>
          </p:cNvSpPr>
          <p:nvPr>
            <p:ph type="title"/>
          </p:nvPr>
        </p:nvSpPr>
        <p:spPr>
          <a:xfrm>
            <a:off x="444500" y="542925"/>
            <a:ext cx="11214100" cy="535531"/>
          </a:xfrm>
        </p:spPr>
        <p:txBody>
          <a:bodyPr wrap="square" anchor="t">
            <a:normAutofit/>
          </a:bodyPr>
          <a:lstStyle/>
          <a:p>
            <a:r>
              <a:rPr lang="el-GR" dirty="0"/>
              <a:t>Χωρητικός Αισθητήρας σε </a:t>
            </a:r>
            <a:r>
              <a:rPr lang="en-US" dirty="0"/>
              <a:t>ESP32</a:t>
            </a:r>
          </a:p>
        </p:txBody>
      </p:sp>
      <p:sp>
        <p:nvSpPr>
          <p:cNvPr id="3" name="Θέση αριθμού διαφάνειας 2">
            <a:extLst>
              <a:ext uri="{FF2B5EF4-FFF2-40B4-BE49-F238E27FC236}">
                <a16:creationId xmlns:a16="http://schemas.microsoft.com/office/drawing/2014/main" id="{4FECB56D-CF7A-CAC6-318F-BB3568DFC6D5}"/>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12</a:t>
            </a:fld>
            <a:endParaRPr lang="en-US" noProof="0"/>
          </a:p>
        </p:txBody>
      </p:sp>
      <p:pic>
        <p:nvPicPr>
          <p:cNvPr id="7" name="Θέση περιεχομένου 6">
            <a:extLst>
              <a:ext uri="{FF2B5EF4-FFF2-40B4-BE49-F238E27FC236}">
                <a16:creationId xmlns:a16="http://schemas.microsoft.com/office/drawing/2014/main" id="{BF79C4E1-DE6A-8041-6D32-8D3FC0ACFE9A}"/>
              </a:ext>
            </a:extLst>
          </p:cNvPr>
          <p:cNvPicPr>
            <a:picLocks noGrp="1" noChangeAspect="1"/>
          </p:cNvPicPr>
          <p:nvPr>
            <p:ph type="pic" idx="1"/>
          </p:nvPr>
        </p:nvPicPr>
        <p:blipFill rotWithShape="1">
          <a:blip r:embed="rId2"/>
          <a:stretch/>
        </p:blipFill>
        <p:spPr>
          <a:xfrm>
            <a:off x="4110087" y="1488506"/>
            <a:ext cx="7548513" cy="4491365"/>
          </a:xfrm>
          <a:noFill/>
        </p:spPr>
      </p:pic>
      <p:sp>
        <p:nvSpPr>
          <p:cNvPr id="20" name="Text Placeholder 4">
            <a:extLst>
              <a:ext uri="{FF2B5EF4-FFF2-40B4-BE49-F238E27FC236}">
                <a16:creationId xmlns:a16="http://schemas.microsoft.com/office/drawing/2014/main" id="{B145D75D-FC07-FB3C-5098-C72DDDB6D3B3}"/>
              </a:ext>
            </a:extLst>
          </p:cNvPr>
          <p:cNvSpPr>
            <a:spLocks noGrp="1"/>
          </p:cNvSpPr>
          <p:nvPr>
            <p:ph type="body" sz="half" idx="2"/>
          </p:nvPr>
        </p:nvSpPr>
        <p:spPr>
          <a:xfrm>
            <a:off x="443366" y="1444649"/>
            <a:ext cx="3365063" cy="4579079"/>
          </a:xfrm>
        </p:spPr>
        <p:txBody>
          <a:bodyPr>
            <a:normAutofit/>
          </a:bodyPr>
          <a:lstStyle/>
          <a:p>
            <a:r>
              <a:rPr lang="el-GR" sz="2000" dirty="0"/>
              <a:t>Το </a:t>
            </a:r>
            <a:r>
              <a:rPr lang="en-US" sz="2000" dirty="0"/>
              <a:t>ESP32</a:t>
            </a:r>
            <a:r>
              <a:rPr lang="el-GR" sz="2000" dirty="0"/>
              <a:t> σε σχέση με το </a:t>
            </a:r>
            <a:r>
              <a:rPr lang="en-US" sz="2000" dirty="0"/>
              <a:t>Arduino </a:t>
            </a:r>
            <a:r>
              <a:rPr lang="el-GR" sz="2000" dirty="0"/>
              <a:t>περιλαμβάνει 9 </a:t>
            </a:r>
            <a:r>
              <a:rPr lang="en-US" sz="2000" dirty="0"/>
              <a:t>pins </a:t>
            </a:r>
            <a:r>
              <a:rPr lang="el-GR" sz="2000" dirty="0"/>
              <a:t>που μπορούν να χρησιμοποιηθούν ως χωρητικοί αισθητήρες. Τα </a:t>
            </a:r>
            <a:r>
              <a:rPr lang="en-US" sz="2000" dirty="0"/>
              <a:t>pins </a:t>
            </a:r>
            <a:r>
              <a:rPr lang="el-GR" sz="2000" dirty="0"/>
              <a:t>αυτά είναι χρωματισμένα με ροζ στην διπλανή εικόνα. Όλα αυτά χρησιμοποιούν δικές τους «εσωτερικές» αντιστάσεις. Οπότε δεν μπορούμε να τις αλλάξουμε για να κάνουμε τους αισθητήρες περισσότερο ή λιγότερο ευαίσθητους. </a:t>
            </a:r>
            <a:endParaRPr lang="en-US" sz="2000" dirty="0"/>
          </a:p>
        </p:txBody>
      </p:sp>
    </p:spTree>
    <p:extLst>
      <p:ext uri="{BB962C8B-B14F-4D97-AF65-F5344CB8AC3E}">
        <p14:creationId xmlns:p14="http://schemas.microsoft.com/office/powerpoint/2010/main" val="1960398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6862EE-174A-D613-46D4-5B26A6477E18}"/>
              </a:ext>
            </a:extLst>
          </p:cNvPr>
          <p:cNvSpPr>
            <a:spLocks noGrp="1"/>
          </p:cNvSpPr>
          <p:nvPr>
            <p:ph type="title"/>
          </p:nvPr>
        </p:nvSpPr>
        <p:spPr>
          <a:xfrm>
            <a:off x="444500" y="542925"/>
            <a:ext cx="11214100" cy="535531"/>
          </a:xfrm>
        </p:spPr>
        <p:txBody>
          <a:bodyPr wrap="square" anchor="t">
            <a:normAutofit/>
          </a:bodyPr>
          <a:lstStyle/>
          <a:p>
            <a:r>
              <a:rPr lang="el-GR" dirty="0"/>
              <a:t>Χωρητικός </a:t>
            </a:r>
            <a:r>
              <a:rPr lang="en-US" dirty="0"/>
              <a:t>A</a:t>
            </a:r>
            <a:r>
              <a:rPr lang="el-GR" dirty="0"/>
              <a:t>ισθητήρας σε </a:t>
            </a:r>
            <a:r>
              <a:rPr lang="en-US" dirty="0"/>
              <a:t>ESP32</a:t>
            </a:r>
          </a:p>
        </p:txBody>
      </p:sp>
      <p:sp>
        <p:nvSpPr>
          <p:cNvPr id="3" name="Θέση αριθμού διαφάνειας 2">
            <a:extLst>
              <a:ext uri="{FF2B5EF4-FFF2-40B4-BE49-F238E27FC236}">
                <a16:creationId xmlns:a16="http://schemas.microsoft.com/office/drawing/2014/main" id="{ACCBFFCE-AD66-029B-34EE-68371F91F90E}"/>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13</a:t>
            </a:fld>
            <a:endParaRPr lang="en-US" noProof="0"/>
          </a:p>
        </p:txBody>
      </p:sp>
      <p:sp>
        <p:nvSpPr>
          <p:cNvPr id="9" name="Content Placeholder 3">
            <a:extLst>
              <a:ext uri="{FF2B5EF4-FFF2-40B4-BE49-F238E27FC236}">
                <a16:creationId xmlns:a16="http://schemas.microsoft.com/office/drawing/2014/main" id="{C8927CB4-51D4-825E-8BB1-A0E9540C9FE0}"/>
              </a:ext>
            </a:extLst>
          </p:cNvPr>
          <p:cNvSpPr>
            <a:spLocks noGrp="1"/>
          </p:cNvSpPr>
          <p:nvPr>
            <p:ph type="body" sz="half" idx="2"/>
          </p:nvPr>
        </p:nvSpPr>
        <p:spPr>
          <a:xfrm>
            <a:off x="443366" y="1444649"/>
            <a:ext cx="3365063" cy="4579079"/>
          </a:xfrm>
        </p:spPr>
        <p:txBody>
          <a:bodyPr>
            <a:noAutofit/>
          </a:bodyPr>
          <a:lstStyle/>
          <a:p>
            <a:pPr marL="0" indent="0">
              <a:buNone/>
            </a:pPr>
            <a:r>
              <a:rPr lang="el-GR" sz="2400" dirty="0"/>
              <a:t>Η υλοποίηση σε </a:t>
            </a:r>
            <a:r>
              <a:rPr lang="en-US" sz="2400" dirty="0"/>
              <a:t>ESP32 </a:t>
            </a:r>
            <a:r>
              <a:rPr lang="el-GR" sz="2400" dirty="0"/>
              <a:t>είναι παρόμοια με του </a:t>
            </a:r>
            <a:r>
              <a:rPr lang="en-US" sz="2400" dirty="0"/>
              <a:t>Arduino. </a:t>
            </a:r>
            <a:r>
              <a:rPr lang="el-GR" sz="2400" dirty="0"/>
              <a:t>Το μόνο που αλλάζει είναι τα </a:t>
            </a:r>
            <a:r>
              <a:rPr lang="en-US" sz="2400" dirty="0"/>
              <a:t>pins </a:t>
            </a:r>
            <a:r>
              <a:rPr lang="el-GR" sz="2400" dirty="0"/>
              <a:t>που χρησιμοποιούμε. Για την υλοποίηση μου, όπως φαίνεται στην εικόνα, χρησιμοποίησα τα </a:t>
            </a:r>
            <a:r>
              <a:rPr lang="en-US" sz="2400" dirty="0"/>
              <a:t>pins 26</a:t>
            </a:r>
            <a:r>
              <a:rPr lang="el-GR" sz="2400" dirty="0"/>
              <a:t> και 25. Αυτά τα δύο </a:t>
            </a:r>
            <a:r>
              <a:rPr lang="en-US" sz="2400" dirty="0"/>
              <a:t>pins </a:t>
            </a:r>
            <a:r>
              <a:rPr lang="el-GR" sz="2400" dirty="0"/>
              <a:t>επιλέχτηκαν επειδή δεν έχουν δυνατότητες </a:t>
            </a:r>
            <a:r>
              <a:rPr lang="en-US" sz="2400" dirty="0"/>
              <a:t>Touch. </a:t>
            </a:r>
          </a:p>
        </p:txBody>
      </p:sp>
      <p:pic>
        <p:nvPicPr>
          <p:cNvPr id="6" name="Θέση περιεχομένου 5" descr="Εικόνα που περιέχει κείμενο, ηλεκτρονικές συσκευές, υπολογιστής, πληκτρολόγιο&#10;&#10;Περιγραφή που δημιουργήθηκε αυτόματα">
            <a:extLst>
              <a:ext uri="{FF2B5EF4-FFF2-40B4-BE49-F238E27FC236}">
                <a16:creationId xmlns:a16="http://schemas.microsoft.com/office/drawing/2014/main" id="{7C301681-6694-49D2-5431-6E94A25823EC}"/>
              </a:ext>
            </a:extLst>
          </p:cNvPr>
          <p:cNvPicPr>
            <a:picLocks noGrp="1" noChangeAspect="1"/>
          </p:cNvPicPr>
          <p:nvPr>
            <p:ph idx="1"/>
          </p:nvPr>
        </p:nvPicPr>
        <p:blipFill rotWithShape="1">
          <a:blip r:embed="rId2"/>
          <a:srcRect t="11021" r="1" b="14589"/>
          <a:stretch/>
        </p:blipFill>
        <p:spPr>
          <a:xfrm>
            <a:off x="3964290" y="1444649"/>
            <a:ext cx="7694310" cy="4579079"/>
          </a:xfrm>
          <a:noFill/>
        </p:spPr>
      </p:pic>
    </p:spTree>
    <p:extLst>
      <p:ext uri="{BB962C8B-B14F-4D97-AF65-F5344CB8AC3E}">
        <p14:creationId xmlns:p14="http://schemas.microsoft.com/office/powerpoint/2010/main" val="428594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Κώδικας χωρητικού αισθητήρα.</a:t>
            </a:r>
            <a:endParaRPr lang="en-US" dirty="0"/>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14</a:t>
            </a:fld>
            <a:endParaRPr lang="en-US" noProof="0" dirty="0"/>
          </a:p>
        </p:txBody>
      </p:sp>
      <p:sp>
        <p:nvSpPr>
          <p:cNvPr id="4" name="Text Placeholder 3"/>
          <p:cNvSpPr>
            <a:spLocks noGrp="1"/>
          </p:cNvSpPr>
          <p:nvPr>
            <p:ph type="body" sz="half" idx="2"/>
          </p:nvPr>
        </p:nvSpPr>
        <p:spPr/>
        <p:txBody>
          <a:bodyPr>
            <a:normAutofit/>
          </a:bodyPr>
          <a:lstStyle/>
          <a:p>
            <a:r>
              <a:rPr lang="el-GR" sz="2000" dirty="0"/>
              <a:t>Ο κώδικας που φαίνεται στα δεξιά για να λειτουργήσει και στο </a:t>
            </a:r>
            <a:r>
              <a:rPr lang="en-US" sz="2000" dirty="0" err="1"/>
              <a:t>Arduino</a:t>
            </a:r>
            <a:r>
              <a:rPr lang="en-US" sz="2000" dirty="0"/>
              <a:t> </a:t>
            </a:r>
            <a:r>
              <a:rPr lang="el-GR" sz="2000" dirty="0"/>
              <a:t>και στο </a:t>
            </a:r>
            <a:r>
              <a:rPr lang="en-US" sz="2000" dirty="0"/>
              <a:t>ESP32 </a:t>
            </a:r>
            <a:r>
              <a:rPr lang="el-GR" sz="2000" dirty="0"/>
              <a:t>θα πρέπει να γίνουν οι κατάλληλες αλλαγές στα </a:t>
            </a:r>
            <a:r>
              <a:rPr lang="en-US" sz="2000" dirty="0"/>
              <a:t>Pins</a:t>
            </a:r>
            <a:r>
              <a:rPr lang="el-GR" sz="2000" dirty="0"/>
              <a:t>, στην συνάρτηση </a:t>
            </a:r>
            <a:r>
              <a:rPr lang="en-US" sz="2000" dirty="0" err="1"/>
              <a:t>CapacitiveSensor</a:t>
            </a:r>
            <a:r>
              <a:rPr lang="en-US" sz="2000" dirty="0"/>
              <a:t>(26,25).</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16868" y="1444625"/>
            <a:ext cx="5588851"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508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34E421-16C5-F573-ABB7-8C0C88A35ED8}"/>
              </a:ext>
            </a:extLst>
          </p:cNvPr>
          <p:cNvSpPr>
            <a:spLocks noGrp="1"/>
          </p:cNvSpPr>
          <p:nvPr>
            <p:ph type="title"/>
          </p:nvPr>
        </p:nvSpPr>
        <p:spPr>
          <a:xfrm>
            <a:off x="444500" y="542925"/>
            <a:ext cx="11214100" cy="535531"/>
          </a:xfrm>
        </p:spPr>
        <p:txBody>
          <a:bodyPr wrap="square" anchor="t">
            <a:normAutofit/>
          </a:bodyPr>
          <a:lstStyle/>
          <a:p>
            <a:r>
              <a:rPr lang="el-GR" dirty="0"/>
              <a:t>Αποτελέσματα του κυκλώματος </a:t>
            </a:r>
            <a:endParaRPr lang="en-US" dirty="0"/>
          </a:p>
        </p:txBody>
      </p:sp>
      <p:sp>
        <p:nvSpPr>
          <p:cNvPr id="3" name="Θέση αριθμού διαφάνειας 2">
            <a:extLst>
              <a:ext uri="{FF2B5EF4-FFF2-40B4-BE49-F238E27FC236}">
                <a16:creationId xmlns:a16="http://schemas.microsoft.com/office/drawing/2014/main" id="{D698DAF3-AD91-8E79-41AD-A1BC7B48945A}"/>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15</a:t>
            </a:fld>
            <a:endParaRPr lang="en-US" noProof="0"/>
          </a:p>
        </p:txBody>
      </p:sp>
      <p:sp>
        <p:nvSpPr>
          <p:cNvPr id="12" name="Text Placeholder 4">
            <a:extLst>
              <a:ext uri="{FF2B5EF4-FFF2-40B4-BE49-F238E27FC236}">
                <a16:creationId xmlns:a16="http://schemas.microsoft.com/office/drawing/2014/main" id="{BD4E093B-A0F0-5D35-3782-8EA3F28892F3}"/>
              </a:ext>
            </a:extLst>
          </p:cNvPr>
          <p:cNvSpPr>
            <a:spLocks noGrp="1"/>
          </p:cNvSpPr>
          <p:nvPr>
            <p:ph type="body" sz="half" idx="2"/>
          </p:nvPr>
        </p:nvSpPr>
        <p:spPr>
          <a:xfrm>
            <a:off x="443366" y="1444650"/>
            <a:ext cx="11223398" cy="1727354"/>
          </a:xfrm>
        </p:spPr>
        <p:txBody>
          <a:bodyPr>
            <a:normAutofit/>
          </a:bodyPr>
          <a:lstStyle/>
          <a:p>
            <a:r>
              <a:rPr lang="el-GR" sz="2000" dirty="0"/>
              <a:t>Στο </a:t>
            </a:r>
            <a:r>
              <a:rPr lang="en-US" sz="2000" dirty="0"/>
              <a:t>Serial Monitor </a:t>
            </a:r>
            <a:r>
              <a:rPr lang="el-GR" sz="2000" dirty="0"/>
              <a:t>θα εμφανιστούν τιμές, με </a:t>
            </a:r>
            <a:r>
              <a:rPr lang="en-US" sz="2000" dirty="0"/>
              <a:t>minimum </a:t>
            </a:r>
            <a:r>
              <a:rPr lang="el-GR" sz="2000" dirty="0"/>
              <a:t>το 0. Όσο πιο κοντά πάει το αντικείμενο, τόσο θα ανέβει η τιμή του αισθητήρα. Για να τα εμφανίσουμε αυτές τις τιμές σε </a:t>
            </a:r>
            <a:r>
              <a:rPr lang="en-US" sz="2000" dirty="0"/>
              <a:t>plot </a:t>
            </a:r>
            <a:r>
              <a:rPr lang="el-GR" sz="2000" dirty="0"/>
              <a:t>θα πρέπει να ανοίξουμε το </a:t>
            </a:r>
            <a:r>
              <a:rPr lang="en-US" sz="2000" dirty="0"/>
              <a:t>Serial Plotter </a:t>
            </a:r>
            <a:r>
              <a:rPr lang="el-GR" sz="2000" dirty="0"/>
              <a:t>στην καρτέλα </a:t>
            </a:r>
            <a:r>
              <a:rPr lang="en-US" sz="2000" dirty="0"/>
              <a:t>“Tools”.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55" y="2669721"/>
            <a:ext cx="4429595" cy="314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5244" y="2669721"/>
            <a:ext cx="5143499" cy="3148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258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629890-09AA-0018-0AAA-A593F8855B11}"/>
              </a:ext>
            </a:extLst>
          </p:cNvPr>
          <p:cNvSpPr>
            <a:spLocks noGrp="1"/>
          </p:cNvSpPr>
          <p:nvPr>
            <p:ph type="title"/>
          </p:nvPr>
        </p:nvSpPr>
        <p:spPr/>
        <p:txBody>
          <a:bodyPr/>
          <a:lstStyle/>
          <a:p>
            <a:r>
              <a:rPr lang="el-GR" dirty="0"/>
              <a:t>Χρήσιμα </a:t>
            </a:r>
            <a:r>
              <a:rPr lang="en-US" dirty="0"/>
              <a:t>Links </a:t>
            </a:r>
          </a:p>
        </p:txBody>
      </p:sp>
      <p:sp>
        <p:nvSpPr>
          <p:cNvPr id="3" name="Θέση αριθμού διαφάνειας 2">
            <a:extLst>
              <a:ext uri="{FF2B5EF4-FFF2-40B4-BE49-F238E27FC236}">
                <a16:creationId xmlns:a16="http://schemas.microsoft.com/office/drawing/2014/main" id="{F18913F4-2EDE-BEEB-35E7-11A94122EC98}"/>
              </a:ext>
            </a:extLst>
          </p:cNvPr>
          <p:cNvSpPr>
            <a:spLocks noGrp="1"/>
          </p:cNvSpPr>
          <p:nvPr>
            <p:ph type="sldNum" sz="quarter" idx="12"/>
          </p:nvPr>
        </p:nvSpPr>
        <p:spPr/>
        <p:txBody>
          <a:bodyPr/>
          <a:lstStyle/>
          <a:p>
            <a:fld id="{C263D6C4-4840-40CC-AC84-17E24B3B7BDE}" type="slidenum">
              <a:rPr lang="en-US" noProof="0" smtClean="0"/>
              <a:pPr/>
              <a:t>16</a:t>
            </a:fld>
            <a:endParaRPr lang="en-US" noProof="0" dirty="0"/>
          </a:p>
        </p:txBody>
      </p:sp>
      <p:sp>
        <p:nvSpPr>
          <p:cNvPr id="4" name="Θέση περιεχομένου 3">
            <a:extLst>
              <a:ext uri="{FF2B5EF4-FFF2-40B4-BE49-F238E27FC236}">
                <a16:creationId xmlns:a16="http://schemas.microsoft.com/office/drawing/2014/main" id="{4BA39B19-8521-77B1-D3F4-44DA9DDB9A6F}"/>
              </a:ext>
            </a:extLst>
          </p:cNvPr>
          <p:cNvSpPr>
            <a:spLocks noGrp="1"/>
          </p:cNvSpPr>
          <p:nvPr>
            <p:ph idx="1"/>
          </p:nvPr>
        </p:nvSpPr>
        <p:spPr/>
        <p:txBody>
          <a:bodyPr/>
          <a:lstStyle/>
          <a:p>
            <a:r>
              <a:rPr lang="en-US" dirty="0">
                <a:hlinkClick r:id="rId2"/>
              </a:rPr>
              <a:t>https://www.aranacorp.com/en/create-a-capacitive-sensor-with-arduino/</a:t>
            </a:r>
            <a:endParaRPr lang="en-US" dirty="0"/>
          </a:p>
          <a:p>
            <a:r>
              <a:rPr lang="en-US" dirty="0">
                <a:hlinkClick r:id="rId3"/>
              </a:rPr>
              <a:t>https://randomnerdtutorials.com/esp32-touch-pins-arduino-ide/</a:t>
            </a:r>
            <a:endParaRPr lang="en-US" dirty="0"/>
          </a:p>
          <a:p>
            <a:r>
              <a:rPr lang="en-US" dirty="0">
                <a:hlinkClick r:id="rId4"/>
              </a:rPr>
              <a:t>https://github.com/PaulStoffregen/CapacitiveSensor</a:t>
            </a:r>
            <a:endParaRPr lang="en-US" dirty="0"/>
          </a:p>
        </p:txBody>
      </p:sp>
    </p:spTree>
    <p:extLst>
      <p:ext uri="{BB962C8B-B14F-4D97-AF65-F5344CB8AC3E}">
        <p14:creationId xmlns:p14="http://schemas.microsoft.com/office/powerpoint/2010/main" val="2947367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A18576-EC27-7C99-6CC1-D7531BA7BE62}"/>
              </a:ext>
            </a:extLst>
          </p:cNvPr>
          <p:cNvSpPr>
            <a:spLocks noGrp="1"/>
          </p:cNvSpPr>
          <p:nvPr>
            <p:ph type="ctrTitle"/>
          </p:nvPr>
        </p:nvSpPr>
        <p:spPr/>
        <p:txBody>
          <a:bodyPr/>
          <a:lstStyle/>
          <a:p>
            <a:r>
              <a:rPr lang="el-GR" dirty="0"/>
              <a:t>Ευχαριστώ πολύ !</a:t>
            </a:r>
            <a:endParaRPr lang="en-US" dirty="0"/>
          </a:p>
        </p:txBody>
      </p:sp>
    </p:spTree>
    <p:extLst>
      <p:ext uri="{BB962C8B-B14F-4D97-AF65-F5344CB8AC3E}">
        <p14:creationId xmlns:p14="http://schemas.microsoft.com/office/powerpoint/2010/main" val="2703658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A82868-858D-468C-969E-821705624361}"/>
              </a:ext>
            </a:extLst>
          </p:cNvPr>
          <p:cNvSpPr>
            <a:spLocks noGrp="1"/>
          </p:cNvSpPr>
          <p:nvPr>
            <p:ph type="title"/>
          </p:nvPr>
        </p:nvSpPr>
        <p:spPr/>
        <p:txBody>
          <a:bodyPr/>
          <a:lstStyle/>
          <a:p>
            <a:r>
              <a:rPr lang="el-GR" dirty="0"/>
              <a:t>Αισθητήρες</a:t>
            </a:r>
            <a:endParaRPr lang="en-US" dirty="0"/>
          </a:p>
        </p:txBody>
      </p:sp>
      <p:sp>
        <p:nvSpPr>
          <p:cNvPr id="3" name="Θέση περιεχομένου 2">
            <a:extLst>
              <a:ext uri="{FF2B5EF4-FFF2-40B4-BE49-F238E27FC236}">
                <a16:creationId xmlns:a16="http://schemas.microsoft.com/office/drawing/2014/main" id="{AEAD1B16-9602-4618-8C41-214316F8C828}"/>
              </a:ext>
            </a:extLst>
          </p:cNvPr>
          <p:cNvSpPr>
            <a:spLocks noGrp="1"/>
          </p:cNvSpPr>
          <p:nvPr>
            <p:ph idx="1"/>
          </p:nvPr>
        </p:nvSpPr>
        <p:spPr/>
        <p:txBody>
          <a:bodyPr>
            <a:normAutofit lnSpcReduction="10000"/>
          </a:bodyPr>
          <a:lstStyle/>
          <a:p>
            <a:r>
              <a:rPr lang="el-GR" dirty="0"/>
              <a:t>Το στοιχείο που μετατρέπει μια ελεγχόμενη μεταβλητή (συνήθως μη ηλεκτρικό μέγεθος) σε ηλεκτρικό σήμα λέγεται αισθητήριο.</a:t>
            </a:r>
          </a:p>
          <a:p>
            <a:r>
              <a:rPr lang="el-GR" dirty="0"/>
              <a:t>Οι αισθητήρες χωρίζονται σε δύο κατηγορίες: τους ενεργούς και τους παθητικούς αισθητήρες. Η διαφορά των δύο κατηγοριών αφορά στις απαιτήσεις τροφοδοσίας που έχουν οι αισθητήρες για να λειτουργήσουν. Οι μεν παθητικοί, για να παράγουν κάποιο σήμα εξόδου πρέπει να τροφοδοτούνται από μια εξωτερική πηγή ενέργειας, οι δε ενεργοί αισθητήρες γενικά, δεν απαιτούν κάτι τέτοιο. </a:t>
            </a:r>
            <a:r>
              <a:rPr lang="el-GR" dirty="0" err="1"/>
              <a:t>Π.χ</a:t>
            </a:r>
            <a:r>
              <a:rPr lang="el-GR" dirty="0"/>
              <a:t> οι πιεζοηλεκτρικοί αισθητήρες, ανήκουν στην κατηγορία των ενεργών αισθητήρων και έτσι δεν χρειάζεται να τους παρέχεται ενέργεια για να παράγουν το σήμα εξόδου. </a:t>
            </a:r>
            <a:endParaRPr lang="en-US" dirty="0"/>
          </a:p>
        </p:txBody>
      </p:sp>
    </p:spTree>
    <p:extLst>
      <p:ext uri="{BB962C8B-B14F-4D97-AF65-F5344CB8AC3E}">
        <p14:creationId xmlns:p14="http://schemas.microsoft.com/office/powerpoint/2010/main" val="297389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AF5EF2-217F-4B0E-B91D-FD8D8F609933}"/>
              </a:ext>
            </a:extLst>
          </p:cNvPr>
          <p:cNvSpPr>
            <a:spLocks noGrp="1"/>
          </p:cNvSpPr>
          <p:nvPr>
            <p:ph type="title"/>
          </p:nvPr>
        </p:nvSpPr>
        <p:spPr/>
        <p:txBody>
          <a:bodyPr/>
          <a:lstStyle/>
          <a:p>
            <a:r>
              <a:rPr lang="el-GR" dirty="0"/>
              <a:t>Αισθητήρες Προσέγγισης</a:t>
            </a:r>
            <a:endParaRPr lang="en-US" dirty="0"/>
          </a:p>
        </p:txBody>
      </p:sp>
      <p:sp>
        <p:nvSpPr>
          <p:cNvPr id="3" name="Θέση περιεχομένου 2">
            <a:extLst>
              <a:ext uri="{FF2B5EF4-FFF2-40B4-BE49-F238E27FC236}">
                <a16:creationId xmlns:a16="http://schemas.microsoft.com/office/drawing/2014/main" id="{FA400798-881A-4C85-8EBE-B15587173113}"/>
              </a:ext>
            </a:extLst>
          </p:cNvPr>
          <p:cNvSpPr>
            <a:spLocks noGrp="1"/>
          </p:cNvSpPr>
          <p:nvPr>
            <p:ph idx="1"/>
          </p:nvPr>
        </p:nvSpPr>
        <p:spPr/>
        <p:txBody>
          <a:bodyPr>
            <a:normAutofit lnSpcReduction="10000"/>
          </a:bodyPr>
          <a:lstStyle/>
          <a:p>
            <a:pPr marL="0" indent="0">
              <a:buNone/>
            </a:pPr>
            <a:r>
              <a:rPr lang="el-GR" dirty="0"/>
              <a:t>Υπάρχουν διάφορα είδη αισθητήρων προσέγγισης τα οποία είναι τα εξής:</a:t>
            </a:r>
          </a:p>
          <a:p>
            <a:r>
              <a:rPr lang="el-GR" dirty="0"/>
              <a:t>αισθητήρες με Μεταβολή Αυτεπαγωγής</a:t>
            </a:r>
          </a:p>
          <a:p>
            <a:r>
              <a:rPr lang="el-GR" dirty="0"/>
              <a:t>αισθητήρες με Μεταβολή Χωρητικότητας Πυκνωτή</a:t>
            </a:r>
          </a:p>
          <a:p>
            <a:r>
              <a:rPr lang="el-GR" dirty="0"/>
              <a:t>αισθητήρες με </a:t>
            </a:r>
            <a:r>
              <a:rPr lang="el-GR" dirty="0" err="1"/>
              <a:t>Πιεζομετρικό</a:t>
            </a:r>
            <a:r>
              <a:rPr lang="el-GR" dirty="0"/>
              <a:t> Φαινόμενο</a:t>
            </a:r>
          </a:p>
          <a:p>
            <a:r>
              <a:rPr lang="el-GR" dirty="0"/>
              <a:t>αισθητήρες με Μεταβολή Μαγνητικού Πεδίου</a:t>
            </a:r>
          </a:p>
          <a:p>
            <a:r>
              <a:rPr lang="el-GR" dirty="0"/>
              <a:t>αισθητήρες με Μεταβολή Ποτενσιόμετρου</a:t>
            </a:r>
          </a:p>
          <a:p>
            <a:r>
              <a:rPr lang="el-GR" dirty="0"/>
              <a:t>αισθητήρες με Οπτικό Φαινόμενο</a:t>
            </a:r>
          </a:p>
          <a:p>
            <a:r>
              <a:rPr lang="el-GR" dirty="0"/>
              <a:t>Κωδικοποιητές Θέσης (</a:t>
            </a:r>
            <a:r>
              <a:rPr lang="el-GR" dirty="0" err="1"/>
              <a:t>Encoder</a:t>
            </a:r>
            <a:r>
              <a:rPr lang="el-GR" dirty="0"/>
              <a:t>)</a:t>
            </a:r>
            <a:endParaRPr lang="en-US" dirty="0"/>
          </a:p>
        </p:txBody>
      </p:sp>
    </p:spTree>
    <p:extLst>
      <p:ext uri="{BB962C8B-B14F-4D97-AF65-F5344CB8AC3E}">
        <p14:creationId xmlns:p14="http://schemas.microsoft.com/office/powerpoint/2010/main" val="560259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2D37A4-7134-4094-97E7-EA985EAB51EB}"/>
              </a:ext>
            </a:extLst>
          </p:cNvPr>
          <p:cNvSpPr>
            <a:spLocks noGrp="1"/>
          </p:cNvSpPr>
          <p:nvPr>
            <p:ph type="title"/>
          </p:nvPr>
        </p:nvSpPr>
        <p:spPr/>
        <p:txBody>
          <a:bodyPr/>
          <a:lstStyle/>
          <a:p>
            <a:r>
              <a:rPr lang="el-GR" dirty="0"/>
              <a:t>Αισθητήρες με Μεταβολή Χωρητικότητας Πυκνωτή</a:t>
            </a:r>
            <a:endParaRPr lang="en-US" dirty="0"/>
          </a:p>
        </p:txBody>
      </p:sp>
      <p:sp>
        <p:nvSpPr>
          <p:cNvPr id="3" name="Θέση περιεχομένου 2">
            <a:extLst>
              <a:ext uri="{FF2B5EF4-FFF2-40B4-BE49-F238E27FC236}">
                <a16:creationId xmlns:a16="http://schemas.microsoft.com/office/drawing/2014/main" id="{4DB0B9F8-3593-4E5E-ADB9-55A47FA0924E}"/>
              </a:ext>
            </a:extLst>
          </p:cNvPr>
          <p:cNvSpPr>
            <a:spLocks noGrp="1"/>
          </p:cNvSpPr>
          <p:nvPr>
            <p:ph idx="1"/>
          </p:nvPr>
        </p:nvSpPr>
        <p:spPr/>
        <p:txBody>
          <a:bodyPr>
            <a:normAutofit fontScale="92500" lnSpcReduction="10000"/>
          </a:bodyPr>
          <a:lstStyle/>
          <a:p>
            <a:r>
              <a:rPr lang="el-GR" dirty="0"/>
              <a:t>Ο χωρητικός αισθητήρας προσέγγισης (</a:t>
            </a:r>
            <a:r>
              <a:rPr lang="el-GR" dirty="0" err="1"/>
              <a:t>Capacitive</a:t>
            </a:r>
            <a:r>
              <a:rPr lang="el-GR" dirty="0"/>
              <a:t> </a:t>
            </a:r>
            <a:r>
              <a:rPr lang="el-GR" dirty="0" err="1"/>
              <a:t>transducers</a:t>
            </a:r>
            <a:r>
              <a:rPr lang="el-GR" dirty="0"/>
              <a:t>), βασίζει την αρχή λειτουργίας του, στην αλλαγή της χωρητικότητας πυκνωτή σε ένα κύκλωμα ταλάντωσης RC, όταν πλησιάσει την ενεργό επιφάνεια του αισθητήρα ένα οποιοδήποτε αντικείμενο. Μπροστά από την ενεργό επιφάνεια του ταλαντωτή δημιουργείται ένα ανομοιογενές ηλεκτρικό πεδίο. Όταν εισέλθει στο χώρο του ηλεκτρικού πεδίου κάποιο αντικείμενο, μεταβάλλεται η χωρητικότητα του ταλαντωτή και παράγεται ημιτονοειδές σήμα υψηλής συχνότητας. Το σήμα αυτό εισέρχεται στην επόμενη βαθμίδα, όπου απομονώνεται και ανορθώνεται. Το ανορθωμένο σήμα διεγείρει το κύκλωμα σκανδαλισμού (</a:t>
            </a:r>
            <a:r>
              <a:rPr lang="el-GR" dirty="0" err="1"/>
              <a:t>Schmitt</a:t>
            </a:r>
            <a:r>
              <a:rPr lang="el-GR" dirty="0"/>
              <a:t> - </a:t>
            </a:r>
            <a:r>
              <a:rPr lang="el-GR" dirty="0" err="1"/>
              <a:t>Triggering</a:t>
            </a:r>
            <a:r>
              <a:rPr lang="el-GR" dirty="0"/>
              <a:t>) το οποίο στη συνέχεια ενεργοποιεί το κύκλωμα ενίσχυσης. Με το ποτενσιόμετρο μπορούμε να ρυθμίσουμε την ευαισθησία του αισθητήρα.</a:t>
            </a:r>
            <a:endParaRPr lang="en-US" dirty="0"/>
          </a:p>
        </p:txBody>
      </p:sp>
    </p:spTree>
    <p:extLst>
      <p:ext uri="{BB962C8B-B14F-4D97-AF65-F5344CB8AC3E}">
        <p14:creationId xmlns:p14="http://schemas.microsoft.com/office/powerpoint/2010/main" val="91765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335B35-6214-4030-8CC4-5784DBB7C098}"/>
              </a:ext>
            </a:extLst>
          </p:cNvPr>
          <p:cNvSpPr>
            <a:spLocks noGrp="1"/>
          </p:cNvSpPr>
          <p:nvPr>
            <p:ph type="title"/>
          </p:nvPr>
        </p:nvSpPr>
        <p:spPr/>
        <p:txBody>
          <a:bodyPr/>
          <a:lstStyle/>
          <a:p>
            <a:r>
              <a:rPr lang="el-GR" dirty="0"/>
              <a:t>Αισθητήρες με Μεταβολή Χωρητικότητας Πυκνωτή</a:t>
            </a:r>
            <a:endParaRPr lang="en-US" dirty="0"/>
          </a:p>
        </p:txBody>
      </p:sp>
      <p:pic>
        <p:nvPicPr>
          <p:cNvPr id="4" name="Θέση περιεχομένου 3">
            <a:extLst>
              <a:ext uri="{FF2B5EF4-FFF2-40B4-BE49-F238E27FC236}">
                <a16:creationId xmlns:a16="http://schemas.microsoft.com/office/drawing/2014/main" id="{B07A78B4-513A-46DF-A181-3049CB8022D1}"/>
              </a:ext>
            </a:extLst>
          </p:cNvPr>
          <p:cNvPicPr>
            <a:picLocks noGrp="1" noChangeAspect="1"/>
          </p:cNvPicPr>
          <p:nvPr>
            <p:ph idx="1"/>
          </p:nvPr>
        </p:nvPicPr>
        <p:blipFill>
          <a:blip r:embed="rId2"/>
          <a:stretch>
            <a:fillRect/>
          </a:stretch>
        </p:blipFill>
        <p:spPr>
          <a:xfrm>
            <a:off x="1851446" y="2112896"/>
            <a:ext cx="8005795" cy="2632208"/>
          </a:xfrm>
          <a:prstGeom prst="rect">
            <a:avLst/>
          </a:prstGeom>
        </p:spPr>
      </p:pic>
    </p:spTree>
    <p:extLst>
      <p:ext uri="{BB962C8B-B14F-4D97-AF65-F5344CB8AC3E}">
        <p14:creationId xmlns:p14="http://schemas.microsoft.com/office/powerpoint/2010/main" val="2890074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44500" y="542925"/>
            <a:ext cx="11214100" cy="535531"/>
          </a:xfrm>
        </p:spPr>
        <p:txBody>
          <a:bodyPr wrap="square" anchor="t">
            <a:normAutofit/>
          </a:bodyPr>
          <a:lstStyle/>
          <a:p>
            <a:r>
              <a:rPr lang="en-US" dirty="0"/>
              <a:t>Capacitive Sensors and microcontrollers</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8"/>
          </p:nvPr>
        </p:nvSpPr>
        <p:spPr>
          <a:xfrm>
            <a:off x="213897" y="4377042"/>
            <a:ext cx="9402006" cy="1325686"/>
          </a:xfrm>
        </p:spPr>
        <p:txBody>
          <a:bodyPr>
            <a:normAutofit/>
          </a:bodyPr>
          <a:lstStyle/>
          <a:p>
            <a:pPr marL="0" indent="0">
              <a:buNone/>
            </a:pPr>
            <a:r>
              <a:rPr lang="en-US" sz="1800" dirty="0"/>
              <a:t>Capacitive Sensor</a:t>
            </a:r>
            <a:r>
              <a:rPr lang="el-GR" sz="1800" dirty="0"/>
              <a:t>, ή αλλιώς χωρητικός αισθητήρας,</a:t>
            </a:r>
            <a:r>
              <a:rPr lang="en-US" sz="1800" dirty="0"/>
              <a:t> </a:t>
            </a:r>
            <a:r>
              <a:rPr lang="el-GR" sz="1800" dirty="0"/>
              <a:t>είναι μια συσκευή που μπορεί να ανιχνεύσει αντικείμενα χωρίς φυσική επαφή. Για την ανίχνευση αυτών των αντικειμένων, οι αισθητήρες</a:t>
            </a:r>
            <a:r>
              <a:rPr lang="en-US" sz="1800" dirty="0"/>
              <a:t>,</a:t>
            </a:r>
            <a:r>
              <a:rPr lang="el-GR" sz="1800" dirty="0"/>
              <a:t> εκπέμπουν ένα ηλεκτρικό πεδίο. Όποιο αντικείμενο διαταράξει το πεδίο αυτό, δηλαδή εισέλθει σε αυτό το πεδίο, το ανιχνεύει ο αισθητήρας. </a:t>
            </a:r>
            <a:endParaRPr lang="en-US" sz="1800"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6</a:t>
            </a:fld>
            <a:endParaRPr lang="en-US"/>
          </a:p>
        </p:txBody>
      </p:sp>
      <p:pic>
        <p:nvPicPr>
          <p:cNvPr id="4" name="Θέση περιεχομένου 3" descr="Εικόνα που περιέχει διάγραμμα&#10;&#10;Περιγραφή που δημιουργήθηκε αυτόματα">
            <a:extLst>
              <a:ext uri="{FF2B5EF4-FFF2-40B4-BE49-F238E27FC236}">
                <a16:creationId xmlns:a16="http://schemas.microsoft.com/office/drawing/2014/main" id="{DD962D0A-E1C6-775A-B0F9-16A3FCA5B14C}"/>
              </a:ext>
            </a:extLst>
          </p:cNvPr>
          <p:cNvPicPr>
            <a:picLocks noGrp="1" noChangeAspect="1"/>
          </p:cNvPicPr>
          <p:nvPr>
            <p:ph type="pic" sz="quarter" idx="19"/>
          </p:nvPr>
        </p:nvPicPr>
        <p:blipFill rotWithShape="1">
          <a:blip r:embed="rId2"/>
          <a:stretch/>
        </p:blipFill>
        <p:spPr>
          <a:xfrm>
            <a:off x="230787" y="1692232"/>
            <a:ext cx="8034726" cy="2289897"/>
          </a:xfrm>
          <a:noFill/>
        </p:spPr>
      </p:pic>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13256-E680-A69C-F2C2-F763695ECEF2}"/>
              </a:ext>
            </a:extLst>
          </p:cNvPr>
          <p:cNvSpPr>
            <a:spLocks noGrp="1"/>
          </p:cNvSpPr>
          <p:nvPr>
            <p:ph type="title"/>
          </p:nvPr>
        </p:nvSpPr>
        <p:spPr/>
        <p:txBody>
          <a:bodyPr/>
          <a:lstStyle/>
          <a:p>
            <a:r>
              <a:rPr lang="el-GR" dirty="0"/>
              <a:t>Αρχη λειτουργιας</a:t>
            </a:r>
            <a:endParaRPr lang="en-US" dirty="0"/>
          </a:p>
        </p:txBody>
      </p:sp>
      <p:sp>
        <p:nvSpPr>
          <p:cNvPr id="3" name="Text Placeholder 2">
            <a:extLst>
              <a:ext uri="{FF2B5EF4-FFF2-40B4-BE49-F238E27FC236}">
                <a16:creationId xmlns:a16="http://schemas.microsoft.com/office/drawing/2014/main" id="{18BF9364-469A-851C-F82D-31D9F3510D7E}"/>
              </a:ext>
            </a:extLst>
          </p:cNvPr>
          <p:cNvSpPr>
            <a:spLocks noGrp="1"/>
          </p:cNvSpPr>
          <p:nvPr>
            <p:ph type="body" sz="quarter" idx="18"/>
          </p:nvPr>
        </p:nvSpPr>
        <p:spPr>
          <a:xfrm>
            <a:off x="171452" y="1895706"/>
            <a:ext cx="8829673" cy="4215161"/>
          </a:xfrm>
        </p:spPr>
        <p:txBody>
          <a:bodyPr/>
          <a:lstStyle/>
          <a:p>
            <a:r>
              <a:rPr lang="en-US" sz="2000" dirty="0"/>
              <a:t>The </a:t>
            </a:r>
            <a:r>
              <a:rPr lang="en-US" sz="2000" dirty="0" err="1"/>
              <a:t>capacitiveSensor</a:t>
            </a:r>
            <a:r>
              <a:rPr lang="en-US" sz="2000" dirty="0"/>
              <a:t> method toggles a microcontroller </a:t>
            </a:r>
            <a:r>
              <a:rPr lang="en-US" sz="2000" i="1" dirty="0"/>
              <a:t>send</a:t>
            </a:r>
            <a:r>
              <a:rPr lang="en-US" sz="2000" dirty="0"/>
              <a:t> pin </a:t>
            </a:r>
            <a:r>
              <a:rPr lang="el-GR" sz="2000" dirty="0"/>
              <a:t>(</a:t>
            </a:r>
            <a:r>
              <a:rPr lang="en-US" sz="2000" dirty="0"/>
              <a:t>pin1) to a new state and then waits for the </a:t>
            </a:r>
            <a:r>
              <a:rPr lang="en-US" sz="2000" i="1" dirty="0"/>
              <a:t>receive</a:t>
            </a:r>
            <a:r>
              <a:rPr lang="en-US" sz="2000" dirty="0"/>
              <a:t> pin (pin2) to change to the same state as the send pin. A variable is incremented inside a </a:t>
            </a:r>
            <a:r>
              <a:rPr lang="en-US" sz="2000" i="1" dirty="0"/>
              <a:t>while</a:t>
            </a:r>
            <a:r>
              <a:rPr lang="en-US" sz="2000" dirty="0"/>
              <a:t> loop to time the receive pin's state change. The method then reports the variable's value, which is in arbitrary units. </a:t>
            </a:r>
          </a:p>
          <a:p>
            <a:r>
              <a:rPr lang="en-US" sz="2000" dirty="0"/>
              <a:t>When the send pin changes state (</a:t>
            </a:r>
            <a:r>
              <a:rPr lang="en-US" sz="2000" dirty="0" err="1"/>
              <a:t>digitalWrite</a:t>
            </a:r>
            <a:r>
              <a:rPr lang="en-US" sz="2000" dirty="0"/>
              <a:t>(pin1,HIGH)), it will eventually change the state of the receive pin (</a:t>
            </a:r>
            <a:r>
              <a:rPr lang="en-US" sz="2000" dirty="0" err="1"/>
              <a:t>digitalRead</a:t>
            </a:r>
            <a:r>
              <a:rPr lang="en-US" sz="2000" dirty="0"/>
              <a:t>(pin2)). The delay between the send pin changing and the receive pin changing is determined by an RC time constant, defined by R * C, where R is the value of the resistor and C is the capacitance at the receive pin, plus any other capacitance (e.g. human body interaction) present at the sensor (receive) pin. Adding small capacitor (20 - 400 pF) in parallel with the body capacitance, is highly desirable too, as it stabilizes the sensed readings. For many applications, a more useful range of values is obtained if the sensor is covered with paper, plastic, or another insulating material, so that users do not actually touch the metal foil. </a:t>
            </a:r>
          </a:p>
          <a:p>
            <a:endParaRPr lang="en-US" dirty="0"/>
          </a:p>
        </p:txBody>
      </p:sp>
      <p:sp>
        <p:nvSpPr>
          <p:cNvPr id="4" name="Slide Number Placeholder 3">
            <a:extLst>
              <a:ext uri="{FF2B5EF4-FFF2-40B4-BE49-F238E27FC236}">
                <a16:creationId xmlns:a16="http://schemas.microsoft.com/office/drawing/2014/main" id="{0D03EE3C-630A-B40C-F560-90A0F57AB331}"/>
              </a:ext>
            </a:extLst>
          </p:cNvPr>
          <p:cNvSpPr>
            <a:spLocks noGrp="1"/>
          </p:cNvSpPr>
          <p:nvPr>
            <p:ph type="sldNum" sz="quarter" idx="12"/>
          </p:nvPr>
        </p:nvSpPr>
        <p:spPr/>
        <p:txBody>
          <a:bodyPr/>
          <a:lstStyle/>
          <a:p>
            <a:fld id="{C263D6C4-4840-40CC-AC84-17E24B3B7BDE}" type="slidenum">
              <a:rPr lang="en-US" noProof="0" smtClean="0"/>
              <a:pPr/>
              <a:t>7</a:t>
            </a:fld>
            <a:endParaRPr lang="en-US" noProof="0" dirty="0"/>
          </a:p>
        </p:txBody>
      </p:sp>
    </p:spTree>
    <p:extLst>
      <p:ext uri="{BB962C8B-B14F-4D97-AF65-F5344CB8AC3E}">
        <p14:creationId xmlns:p14="http://schemas.microsoft.com/office/powerpoint/2010/main" val="3130998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1E2231-8A48-9DD4-8D16-7C3F52086742}"/>
              </a:ext>
            </a:extLst>
          </p:cNvPr>
          <p:cNvSpPr>
            <a:spLocks noGrp="1"/>
          </p:cNvSpPr>
          <p:nvPr>
            <p:ph type="title"/>
          </p:nvPr>
        </p:nvSpPr>
        <p:spPr/>
        <p:txBody>
          <a:bodyPr/>
          <a:lstStyle/>
          <a:p>
            <a:r>
              <a:rPr lang="el-GR" dirty="0"/>
              <a:t>Υλικά για την δημιουργία</a:t>
            </a:r>
            <a:r>
              <a:rPr lang="en-US" dirty="0"/>
              <a:t> </a:t>
            </a:r>
            <a:r>
              <a:rPr lang="el-GR" dirty="0"/>
              <a:t>ενός χωρητικού αισθητήρα.</a:t>
            </a:r>
            <a:endParaRPr lang="en-US" dirty="0"/>
          </a:p>
        </p:txBody>
      </p:sp>
      <p:sp>
        <p:nvSpPr>
          <p:cNvPr id="3" name="Θέση αριθμού διαφάνειας 2">
            <a:extLst>
              <a:ext uri="{FF2B5EF4-FFF2-40B4-BE49-F238E27FC236}">
                <a16:creationId xmlns:a16="http://schemas.microsoft.com/office/drawing/2014/main" id="{25123E86-ADE5-DD39-C299-83A2C8AC26EC}"/>
              </a:ext>
            </a:extLst>
          </p:cNvPr>
          <p:cNvSpPr>
            <a:spLocks noGrp="1"/>
          </p:cNvSpPr>
          <p:nvPr>
            <p:ph type="sldNum" sz="quarter" idx="12"/>
          </p:nvPr>
        </p:nvSpPr>
        <p:spPr/>
        <p:txBody>
          <a:bodyPr/>
          <a:lstStyle/>
          <a:p>
            <a:fld id="{C263D6C4-4840-40CC-AC84-17E24B3B7BDE}" type="slidenum">
              <a:rPr lang="en-US" noProof="0" smtClean="0"/>
              <a:pPr/>
              <a:t>8</a:t>
            </a:fld>
            <a:endParaRPr lang="en-US" noProof="0" dirty="0"/>
          </a:p>
        </p:txBody>
      </p:sp>
      <p:sp>
        <p:nvSpPr>
          <p:cNvPr id="4" name="Θέση περιεχομένου 3">
            <a:extLst>
              <a:ext uri="{FF2B5EF4-FFF2-40B4-BE49-F238E27FC236}">
                <a16:creationId xmlns:a16="http://schemas.microsoft.com/office/drawing/2014/main" id="{382A4A25-966C-AA8C-75D9-E38FFBEE3C8D}"/>
              </a:ext>
            </a:extLst>
          </p:cNvPr>
          <p:cNvSpPr>
            <a:spLocks noGrp="1"/>
          </p:cNvSpPr>
          <p:nvPr>
            <p:ph idx="1"/>
          </p:nvPr>
        </p:nvSpPr>
        <p:spPr/>
        <p:txBody>
          <a:bodyPr>
            <a:normAutofit lnSpcReduction="10000"/>
          </a:bodyPr>
          <a:lstStyle/>
          <a:p>
            <a:pPr marL="0" indent="0">
              <a:buNone/>
            </a:pPr>
            <a:r>
              <a:rPr lang="el-GR" dirty="0"/>
              <a:t>Για την δημιουργία ενός αυτοσχέδιου χωρητικού αισθητήρα θα χρησιμοποιήσουμε :</a:t>
            </a:r>
          </a:p>
          <a:p>
            <a:r>
              <a:rPr lang="el-GR" dirty="0"/>
              <a:t>Καλώδια</a:t>
            </a:r>
          </a:p>
          <a:p>
            <a:r>
              <a:rPr lang="el-GR" dirty="0"/>
              <a:t>Αντίσταση (προτεινόμενο </a:t>
            </a:r>
            <a:r>
              <a:rPr lang="en-US" dirty="0"/>
              <a:t>560 K</a:t>
            </a:r>
            <a:r>
              <a:rPr lang="el-GR" dirty="0"/>
              <a:t>Ω)</a:t>
            </a:r>
          </a:p>
          <a:p>
            <a:r>
              <a:rPr lang="el-GR" dirty="0"/>
              <a:t>Αλουμινόχαρτο </a:t>
            </a:r>
          </a:p>
          <a:p>
            <a:pPr marL="0" indent="0">
              <a:buNone/>
            </a:pPr>
            <a:endParaRPr lang="el-GR" dirty="0"/>
          </a:p>
          <a:p>
            <a:pPr marL="0" indent="0">
              <a:buNone/>
            </a:pPr>
            <a:r>
              <a:rPr lang="el-GR" dirty="0"/>
              <a:t>Απαιτούμενη Βιβλιοθήκη : </a:t>
            </a:r>
            <a:r>
              <a:rPr lang="en-US" dirty="0"/>
              <a:t>&lt;</a:t>
            </a:r>
            <a:r>
              <a:rPr lang="en-US" dirty="0" err="1"/>
              <a:t>CapacitiveSensor.h</a:t>
            </a:r>
            <a:r>
              <a:rPr lang="en-US" dirty="0"/>
              <a:t>&gt; </a:t>
            </a:r>
            <a:endParaRPr lang="el-GR" dirty="0"/>
          </a:p>
          <a:p>
            <a:pPr marL="0" indent="0">
              <a:buNone/>
            </a:pPr>
            <a:endParaRPr lang="el-GR" dirty="0"/>
          </a:p>
          <a:p>
            <a:pPr marL="0" indent="0">
              <a:buNone/>
            </a:pPr>
            <a:r>
              <a:rPr lang="el-GR" dirty="0"/>
              <a:t>Δοκιμασμένα </a:t>
            </a:r>
            <a:r>
              <a:rPr lang="en-US" dirty="0"/>
              <a:t>Boards: Arduino</a:t>
            </a:r>
            <a:r>
              <a:rPr lang="el-GR" dirty="0"/>
              <a:t>, </a:t>
            </a:r>
            <a:r>
              <a:rPr lang="en-US" dirty="0"/>
              <a:t>ESP32</a:t>
            </a:r>
            <a:r>
              <a:rPr lang="el-GR" dirty="0"/>
              <a:t>.</a:t>
            </a:r>
            <a:endParaRPr lang="en-US" dirty="0"/>
          </a:p>
        </p:txBody>
      </p:sp>
    </p:spTree>
    <p:extLst>
      <p:ext uri="{BB962C8B-B14F-4D97-AF65-F5344CB8AC3E}">
        <p14:creationId xmlns:p14="http://schemas.microsoft.com/office/powerpoint/2010/main" val="154337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A95BF5-24B0-D8A3-EBE3-9930D288DBF9}"/>
              </a:ext>
            </a:extLst>
          </p:cNvPr>
          <p:cNvSpPr>
            <a:spLocks noGrp="1"/>
          </p:cNvSpPr>
          <p:nvPr>
            <p:ph type="title"/>
          </p:nvPr>
        </p:nvSpPr>
        <p:spPr/>
        <p:txBody>
          <a:bodyPr/>
          <a:lstStyle/>
          <a:p>
            <a:r>
              <a:rPr lang="el-GR" dirty="0"/>
              <a:t>Βιβλιοθήκη</a:t>
            </a:r>
            <a:endParaRPr lang="en-US" dirty="0"/>
          </a:p>
        </p:txBody>
      </p:sp>
      <p:sp>
        <p:nvSpPr>
          <p:cNvPr id="3" name="Θέση αριθμού διαφάνειας 2">
            <a:extLst>
              <a:ext uri="{FF2B5EF4-FFF2-40B4-BE49-F238E27FC236}">
                <a16:creationId xmlns:a16="http://schemas.microsoft.com/office/drawing/2014/main" id="{BBF7646D-E9E2-A3C4-3A92-60F0D8640E5A}"/>
              </a:ext>
            </a:extLst>
          </p:cNvPr>
          <p:cNvSpPr>
            <a:spLocks noGrp="1"/>
          </p:cNvSpPr>
          <p:nvPr>
            <p:ph type="sldNum" sz="quarter" idx="12"/>
          </p:nvPr>
        </p:nvSpPr>
        <p:spPr/>
        <p:txBody>
          <a:bodyPr/>
          <a:lstStyle/>
          <a:p>
            <a:fld id="{C263D6C4-4840-40CC-AC84-17E24B3B7BDE}" type="slidenum">
              <a:rPr lang="en-US" noProof="0" smtClean="0"/>
              <a:pPr/>
              <a:t>9</a:t>
            </a:fld>
            <a:endParaRPr lang="en-US" noProof="0" dirty="0"/>
          </a:p>
        </p:txBody>
      </p:sp>
      <p:sp>
        <p:nvSpPr>
          <p:cNvPr id="4" name="Θέση περιεχομένου 3">
            <a:extLst>
              <a:ext uri="{FF2B5EF4-FFF2-40B4-BE49-F238E27FC236}">
                <a16:creationId xmlns:a16="http://schemas.microsoft.com/office/drawing/2014/main" id="{000E3FA8-A567-65FC-1486-10B20CFA8D40}"/>
              </a:ext>
            </a:extLst>
          </p:cNvPr>
          <p:cNvSpPr>
            <a:spLocks noGrp="1"/>
          </p:cNvSpPr>
          <p:nvPr>
            <p:ph idx="1"/>
          </p:nvPr>
        </p:nvSpPr>
        <p:spPr/>
        <p:txBody>
          <a:bodyPr/>
          <a:lstStyle/>
          <a:p>
            <a:pPr marL="0" indent="0">
              <a:buNone/>
            </a:pPr>
            <a:r>
              <a:rPr lang="el-GR" dirty="0"/>
              <a:t>Η βιβλιοθήκη που θα χρειαστούμε ονομάζεται </a:t>
            </a:r>
            <a:r>
              <a:rPr lang="en-US" dirty="0"/>
              <a:t>&lt;</a:t>
            </a:r>
            <a:r>
              <a:rPr lang="en-US" dirty="0" err="1"/>
              <a:t>CapacitiveSensor.h</a:t>
            </a:r>
            <a:r>
              <a:rPr lang="en-US" dirty="0"/>
              <a:t>&gt;.</a:t>
            </a:r>
          </a:p>
          <a:p>
            <a:pPr marL="0" indent="0">
              <a:buNone/>
            </a:pPr>
            <a:r>
              <a:rPr lang="el-GR" dirty="0"/>
              <a:t>Δυστυχώς</a:t>
            </a:r>
            <a:r>
              <a:rPr lang="en-US" dirty="0"/>
              <a:t>,</a:t>
            </a:r>
            <a:r>
              <a:rPr lang="el-GR" dirty="0"/>
              <a:t> η βιβλιοθήκη που υπάρχει στο </a:t>
            </a:r>
            <a:r>
              <a:rPr lang="en-US" dirty="0"/>
              <a:t>Arduino IDE </a:t>
            </a:r>
            <a:r>
              <a:rPr lang="el-GR" dirty="0"/>
              <a:t>είναι </a:t>
            </a:r>
            <a:r>
              <a:rPr lang="en-US" dirty="0"/>
              <a:t>outdated</a:t>
            </a:r>
            <a:r>
              <a:rPr lang="el-GR" dirty="0"/>
              <a:t>, οπότε θα πρέπει να εγκαταστήσουμε </a:t>
            </a:r>
            <a:r>
              <a:rPr lang="en-US" dirty="0"/>
              <a:t>“manually” </a:t>
            </a:r>
            <a:r>
              <a:rPr lang="el-GR" dirty="0"/>
              <a:t>την πιο αναβαθμισμένη έκδοση. Η διαφορά της καινούργιας</a:t>
            </a:r>
            <a:r>
              <a:rPr lang="en-US" dirty="0"/>
              <a:t>, </a:t>
            </a:r>
            <a:r>
              <a:rPr lang="el-GR" dirty="0"/>
              <a:t>με την παλιά έκδοση</a:t>
            </a:r>
            <a:r>
              <a:rPr lang="en-US" dirty="0"/>
              <a:t>,</a:t>
            </a:r>
            <a:r>
              <a:rPr lang="el-GR" dirty="0"/>
              <a:t> είναι πως δεν μπορεί να χρησιμοποιηθεί σε </a:t>
            </a:r>
            <a:r>
              <a:rPr lang="en-US" dirty="0"/>
              <a:t>ESP32</a:t>
            </a:r>
            <a:r>
              <a:rPr lang="el-GR" dirty="0"/>
              <a:t>, αλλά μόνο σε </a:t>
            </a:r>
            <a:r>
              <a:rPr lang="en-US" dirty="0"/>
              <a:t>Arduino. </a:t>
            </a:r>
          </a:p>
        </p:txBody>
      </p:sp>
    </p:spTree>
    <p:extLst>
      <p:ext uri="{BB962C8B-B14F-4D97-AF65-F5344CB8AC3E}">
        <p14:creationId xmlns:p14="http://schemas.microsoft.com/office/powerpoint/2010/main" val="3119026010"/>
      </p:ext>
    </p:extLst>
  </p:cSld>
  <p:clrMapOvr>
    <a:masterClrMapping/>
  </p:clrMapOvr>
</p:sld>
</file>

<file path=ppt/theme/theme1.xml><?xml version="1.0" encoding="utf-8"?>
<a:theme xmlns:a="http://schemas.openxmlformats.org/drawingml/2006/main" name="Θέμα του Offic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2.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757914-1161-4661-9696-421FD6935CDD}">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226</TotalTime>
  <Words>1039</Words>
  <Application>Microsoft Office PowerPoint</Application>
  <PresentationFormat>Widescreen</PresentationFormat>
  <Paragraphs>66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Trade Gothic LT Pro</vt:lpstr>
      <vt:lpstr>Trebuchet MS</vt:lpstr>
      <vt:lpstr>Θέμα του Office</vt:lpstr>
      <vt:lpstr>Capacitive Sensor</vt:lpstr>
      <vt:lpstr>Αισθητήρες</vt:lpstr>
      <vt:lpstr>Αισθητήρες Προσέγγισης</vt:lpstr>
      <vt:lpstr>Αισθητήρες με Μεταβολή Χωρητικότητας Πυκνωτή</vt:lpstr>
      <vt:lpstr>Αισθητήρες με Μεταβολή Χωρητικότητας Πυκνωτή</vt:lpstr>
      <vt:lpstr>Capacitive Sensors and microcontrollers</vt:lpstr>
      <vt:lpstr>Αρχη λειτουργιας</vt:lpstr>
      <vt:lpstr>Υλικά για την δημιουργία ενός χωρητικού αισθητήρα.</vt:lpstr>
      <vt:lpstr>Βιβλιοθήκη</vt:lpstr>
      <vt:lpstr>Εγκατάσταση βιβλιοθήκης.</vt:lpstr>
      <vt:lpstr>Χωρητικός Αισθητήρας σε Arduino </vt:lpstr>
      <vt:lpstr>Χωρητικός Αισθητήρας σε ESP32</vt:lpstr>
      <vt:lpstr>Χωρητικός Aισθητήρας σε ESP32</vt:lpstr>
      <vt:lpstr>Κώδικας χωρητικού αισθητήρα.</vt:lpstr>
      <vt:lpstr>Αποτελέσματα του κυκλώματος </vt:lpstr>
      <vt:lpstr>Χρήσιμα Links </vt:lpstr>
      <vt:lpstr>Ευχαριστώ πολύ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Capacitive Sensor</dc:title>
  <dc:creator>Βλάσσης Νικόλαος</dc:creator>
  <cp:lastModifiedBy>Spyros Panagiotakis</cp:lastModifiedBy>
  <cp:revision>10</cp:revision>
  <dcterms:created xsi:type="dcterms:W3CDTF">2023-03-30T16:57:40Z</dcterms:created>
  <dcterms:modified xsi:type="dcterms:W3CDTF">2025-04-01T12:53:45Z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