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61"/>
  </p:notesMasterIdLst>
  <p:sldIdLst>
    <p:sldId id="256" r:id="rId2"/>
    <p:sldId id="332" r:id="rId3"/>
    <p:sldId id="333" r:id="rId4"/>
    <p:sldId id="259" r:id="rId5"/>
    <p:sldId id="260" r:id="rId6"/>
    <p:sldId id="262" r:id="rId7"/>
    <p:sldId id="295" r:id="rId8"/>
    <p:sldId id="296" r:id="rId9"/>
    <p:sldId id="297" r:id="rId10"/>
    <p:sldId id="299" r:id="rId11"/>
    <p:sldId id="289" r:id="rId12"/>
    <p:sldId id="301" r:id="rId13"/>
    <p:sldId id="300" r:id="rId14"/>
    <p:sldId id="264" r:id="rId15"/>
    <p:sldId id="266" r:id="rId16"/>
    <p:sldId id="265" r:id="rId17"/>
    <p:sldId id="267" r:id="rId18"/>
    <p:sldId id="282" r:id="rId19"/>
    <p:sldId id="268" r:id="rId20"/>
    <p:sldId id="303" r:id="rId21"/>
    <p:sldId id="351" r:id="rId22"/>
    <p:sldId id="350" r:id="rId23"/>
    <p:sldId id="334" r:id="rId24"/>
    <p:sldId id="304" r:id="rId25"/>
    <p:sldId id="305" r:id="rId26"/>
    <p:sldId id="307" r:id="rId27"/>
    <p:sldId id="308" r:id="rId28"/>
    <p:sldId id="310" r:id="rId29"/>
    <p:sldId id="355" r:id="rId30"/>
    <p:sldId id="311" r:id="rId31"/>
    <p:sldId id="312" r:id="rId32"/>
    <p:sldId id="313" r:id="rId33"/>
    <p:sldId id="314" r:id="rId34"/>
    <p:sldId id="327" r:id="rId35"/>
    <p:sldId id="328" r:id="rId36"/>
    <p:sldId id="329" r:id="rId37"/>
    <p:sldId id="330" r:id="rId38"/>
    <p:sldId id="331" r:id="rId39"/>
    <p:sldId id="315" r:id="rId40"/>
    <p:sldId id="353" r:id="rId41"/>
    <p:sldId id="318" r:id="rId42"/>
    <p:sldId id="319" r:id="rId43"/>
    <p:sldId id="320" r:id="rId44"/>
    <p:sldId id="321" r:id="rId45"/>
    <p:sldId id="323" r:id="rId46"/>
    <p:sldId id="354" r:id="rId47"/>
    <p:sldId id="335" r:id="rId48"/>
    <p:sldId id="336" r:id="rId49"/>
    <p:sldId id="337" r:id="rId50"/>
    <p:sldId id="338" r:id="rId51"/>
    <p:sldId id="339" r:id="rId52"/>
    <p:sldId id="341" r:id="rId53"/>
    <p:sldId id="342" r:id="rId54"/>
    <p:sldId id="343" r:id="rId55"/>
    <p:sldId id="344" r:id="rId56"/>
    <p:sldId id="345" r:id="rId57"/>
    <p:sldId id="346" r:id="rId58"/>
    <p:sldId id="347" r:id="rId59"/>
    <p:sldId id="348" r:id="rId6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9DB95-EBD5-4FCB-8D2E-293B7926F485}" type="datetimeFigureOut">
              <a:rPr lang="en-US" smtClean="0"/>
              <a:pPr/>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A7E41-3DD0-4B52-A7F7-816FE1D2083E}" type="slidenum">
              <a:rPr lang="en-US" smtClean="0"/>
              <a:pPr/>
              <a:t>‹#›</a:t>
            </a:fld>
            <a:endParaRPr lang="en-US"/>
          </a:p>
        </p:txBody>
      </p:sp>
    </p:spTree>
    <p:extLst>
      <p:ext uri="{BB962C8B-B14F-4D97-AF65-F5344CB8AC3E}">
        <p14:creationId xmlns:p14="http://schemas.microsoft.com/office/powerpoint/2010/main" xmlns="" val="377432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F7A24-857F-410A-8E1E-BDDA2FAC2666}" type="slidenum">
              <a:rPr lang="en-US" smtClean="0"/>
              <a:pPr/>
              <a:t>32</a:t>
            </a:fld>
            <a:endParaRPr lang="en-US"/>
          </a:p>
        </p:txBody>
      </p:sp>
    </p:spTree>
    <p:extLst>
      <p:ext uri="{BB962C8B-B14F-4D97-AF65-F5344CB8AC3E}">
        <p14:creationId xmlns:p14="http://schemas.microsoft.com/office/powerpoint/2010/main" xmlns="" val="347091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33D5C-77A3-41BC-8B5B-90ADE5291584}" type="slidenum">
              <a:rPr lang="en-US"/>
              <a:pPr/>
              <a:t>35</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8E261-0032-46DA-887D-390538C087CC}" type="slidenum">
              <a:rPr lang="en-US"/>
              <a:pPr/>
              <a:t>36</a:t>
            </a:fld>
            <a:endParaRPr lang="en-US"/>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E31AD-B770-4495-A8D0-2776F8C429C7}" type="slidenum">
              <a:rPr lang="en-US"/>
              <a:pPr/>
              <a:t>37</a:t>
            </a:fld>
            <a:endParaRPr 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292A9-880B-4BAC-B682-83AFF6C5488D}" type="slidenum">
              <a:rPr lang="en-US"/>
              <a:pPr/>
              <a:t>38</a:t>
            </a:fld>
            <a:endParaRPr 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910080" y="359898"/>
            <a:ext cx="987552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20" name="19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10" name="9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
        <p:nvSpPr>
          <p:cNvPr id="8" name="7 - Έλλειψη"/>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5" name="4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6" name="5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44000" y="274640"/>
            <a:ext cx="24384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524000" y="274641"/>
            <a:ext cx="7416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5" name="4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6" name="5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21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5" name="4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6" name="5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5" name="4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6" name="5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
        <p:nvSpPr>
          <p:cNvPr id="10" name="9 - Ορθογώνιο"/>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14144" y="274320"/>
            <a:ext cx="999744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6" name="5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7" name="6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8" name="7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9" name="8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914144" y="274320"/>
            <a:ext cx="999744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4" name="3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5" name="4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3" name="2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4" name="3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
        <p:nvSpPr>
          <p:cNvPr id="6" name="5 - Ορθογώνιο"/>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6" name="5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7" name="6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A6772587-01AF-4910-BE19-1E80BBAD2F8E}" type="datetime1">
              <a:rPr lang="el-GR" smtClean="0"/>
              <a:pPr/>
              <a:t>2/6/2023</a:t>
            </a:fld>
            <a:endParaRPr lang="el-GR"/>
          </a:p>
        </p:txBody>
      </p:sp>
      <p:sp>
        <p:nvSpPr>
          <p:cNvPr id="6" name="5 - Θέση υποσέλιδου"/>
          <p:cNvSpPr>
            <a:spLocks noGrp="1"/>
          </p:cNvSpPr>
          <p:nvPr>
            <p:ph type="ftr" sz="quarter" idx="11"/>
          </p:nvPr>
        </p:nvSpPr>
        <p:spPr/>
        <p:txBody>
          <a:bodyPr/>
          <a:lstStyle>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7" name="6 - Θέση αριθμού διαφάνειας"/>
          <p:cNvSpPr>
            <a:spLocks noGrp="1"/>
          </p:cNvSpPr>
          <p:nvPr>
            <p:ph type="sldNum" sz="quarter" idx="12"/>
          </p:nvPr>
        </p:nvSpPr>
        <p:spPr/>
        <p:txBody>
          <a:bodyPr/>
          <a:lstStyle>
            <a:extLst/>
          </a:lstStyle>
          <a:p>
            <a:fld id="{4047C2BA-0788-4839-997F-ACB72FC0B4A3}" type="slidenum">
              <a:rPr lang="el-GR" smtClean="0"/>
              <a:pPr/>
              <a:t>‹#›</a:t>
            </a:fld>
            <a:endParaRPr lang="el-GR"/>
          </a:p>
        </p:txBody>
      </p:sp>
      <p:sp>
        <p:nvSpPr>
          <p:cNvPr id="8" name="7 - Ορθογώνιο"/>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914144" y="274638"/>
            <a:ext cx="999744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6772587-01AF-4910-BE19-1E80BBAD2F8E}" type="datetime1">
              <a:rPr lang="el-GR" smtClean="0"/>
              <a:pPr/>
              <a:t>2/6/2023</a:t>
            </a:fld>
            <a:endParaRPr lang="el-GR"/>
          </a:p>
        </p:txBody>
      </p:sp>
      <p:sp>
        <p:nvSpPr>
          <p:cNvPr id="10" name="9 - Θέση υποσέλιδου"/>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l-GR" smtClean="0"/>
              <a:t>Μηχανική Μάθηση, Δρ. Παπαδάκης Στέλιος, Τμήμα Διοικητικής Επιστήμης &amp; Τεχνολογίας, Ελληνικό Μεσσογειακό Πανεπιστήμιο, e-mail: spap@hmu.gr</a:t>
            </a:r>
            <a:endParaRPr lang="el-GR"/>
          </a:p>
        </p:txBody>
      </p:sp>
      <p:sp>
        <p:nvSpPr>
          <p:cNvPr id="22" name="21 - Θέση αριθμού διαφάνειας"/>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047C2BA-0788-4839-997F-ACB72FC0B4A3}" type="slidenum">
              <a:rPr lang="el-GR" smtClean="0"/>
              <a:pPr/>
              <a:t>‹#›</a:t>
            </a:fld>
            <a:endParaRPr lang="el-GR"/>
          </a:p>
        </p:txBody>
      </p:sp>
      <p:sp>
        <p:nvSpPr>
          <p:cNvPr id="15" name="14 - Ορθογώνιο"/>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__________________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package" Target="../embeddings/___________________Microsoft_Office_Excel2.xlsx"/></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___________________Microsoft_Office_Excel3.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package" Target="../embeddings/___________________Microsoft_Office_Excel4.xls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___________________Microsoft_Office_Excel5.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___________________Microsoft_Office_Excel6.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80" y="659014"/>
            <a:ext cx="9875520" cy="579931"/>
          </a:xfrm>
        </p:spPr>
        <p:txBody>
          <a:bodyPr>
            <a:normAutofit fontScale="90000"/>
          </a:bodyPr>
          <a:lstStyle/>
          <a:p>
            <a:r>
              <a:rPr lang="el-GR" dirty="0" smtClean="0"/>
              <a:t>Μηχανική Μάθηση </a:t>
            </a:r>
            <a:r>
              <a:rPr lang="el-GR" sz="2800" dirty="0" smtClean="0"/>
              <a:t>με τη χρήση</a:t>
            </a:r>
            <a:r>
              <a:rPr lang="en-US" sz="2800" dirty="0" smtClean="0"/>
              <a:t>Node-Red</a:t>
            </a:r>
            <a:endParaRPr lang="el-GR" dirty="0"/>
          </a:p>
        </p:txBody>
      </p:sp>
      <p:sp>
        <p:nvSpPr>
          <p:cNvPr id="6" name="Title 1"/>
          <p:cNvSpPr txBox="1">
            <a:spLocks/>
          </p:cNvSpPr>
          <p:nvPr/>
        </p:nvSpPr>
        <p:spPr>
          <a:xfrm>
            <a:off x="7125730" y="3978866"/>
            <a:ext cx="4316628" cy="651433"/>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Scratching</a:t>
            </a:r>
            <a:r>
              <a:rPr kumimoji="0" lang="en-US" sz="3200" b="0" i="0" u="none" strike="noStrike" kern="1200" cap="none" spc="0" normalizeH="0" noProof="0" dirty="0" smtClean="0">
                <a:ln>
                  <a:noFill/>
                </a:ln>
                <a:solidFill>
                  <a:srgbClr val="FF0000"/>
                </a:solidFill>
                <a:effectLst/>
                <a:uLnTx/>
                <a:uFillTx/>
                <a:latin typeface="+mj-lt"/>
                <a:ea typeface="+mj-ea"/>
                <a:cs typeface="+mj-cs"/>
              </a:rPr>
              <a:t> the surface</a:t>
            </a:r>
            <a:endParaRPr kumimoji="0" lang="el-GR" sz="3200" b="0" i="0" u="none" strike="noStrike" kern="1200" cap="none" spc="0" normalizeH="0" baseline="0" noProof="0" dirty="0">
              <a:ln>
                <a:noFill/>
              </a:ln>
              <a:solidFill>
                <a:srgbClr val="FF0000"/>
              </a:solidFill>
              <a:effectLst/>
              <a:uLnTx/>
              <a:uFillTx/>
              <a:latin typeface="+mj-lt"/>
              <a:ea typeface="+mj-ea"/>
              <a:cs typeface="+mj-cs"/>
            </a:endParaRPr>
          </a:p>
        </p:txBody>
      </p:sp>
      <p:pic>
        <p:nvPicPr>
          <p:cNvPr id="15362" name="Picture 2" descr="https://miro.medium.com/max/474/1*-K3LvdsZCs03kriz2soD7w.jpeg"/>
          <p:cNvPicPr>
            <a:picLocks noChangeAspect="1" noChangeArrowheads="1"/>
          </p:cNvPicPr>
          <p:nvPr/>
        </p:nvPicPr>
        <p:blipFill>
          <a:blip r:embed="rId2">
            <a:clrChange>
              <a:clrFrom>
                <a:srgbClr val="F8F8F8"/>
              </a:clrFrom>
              <a:clrTo>
                <a:srgbClr val="F8F8F8">
                  <a:alpha val="0"/>
                </a:srgbClr>
              </a:clrTo>
            </a:clrChange>
          </a:blip>
          <a:srcRect/>
          <a:stretch>
            <a:fillRect/>
          </a:stretch>
        </p:blipFill>
        <p:spPr bwMode="auto">
          <a:xfrm>
            <a:off x="1506581" y="1762897"/>
            <a:ext cx="5858147" cy="4337995"/>
          </a:xfrm>
          <a:prstGeom prst="rect">
            <a:avLst/>
          </a:prstGeom>
          <a:noFill/>
        </p:spPr>
      </p:pic>
      <p:pic>
        <p:nvPicPr>
          <p:cNvPr id="7" name="Picture 3"/>
          <p:cNvPicPr>
            <a:picLocks noChangeAspect="1" noChangeArrowheads="1"/>
          </p:cNvPicPr>
          <p:nvPr/>
        </p:nvPicPr>
        <p:blipFill>
          <a:blip r:embed="rId3"/>
          <a:srcRect/>
          <a:stretch>
            <a:fillRect/>
          </a:stretch>
        </p:blipFill>
        <p:spPr bwMode="auto">
          <a:xfrm>
            <a:off x="8575859" y="5354595"/>
            <a:ext cx="3443918" cy="491053"/>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a:stretch>
            <a:fillRect/>
          </a:stretch>
        </p:blipFill>
        <p:spPr bwMode="auto">
          <a:xfrm>
            <a:off x="10890421" y="5964028"/>
            <a:ext cx="1114939" cy="361602"/>
          </a:xfrm>
          <a:prstGeom prst="rect">
            <a:avLst/>
          </a:prstGeom>
          <a:noFill/>
          <a:ln w="9525">
            <a:noFill/>
            <a:miter lim="800000"/>
            <a:headEnd/>
            <a:tailEnd/>
          </a:ln>
          <a:effectLst/>
        </p:spPr>
      </p:pic>
    </p:spTree>
    <p:extLst>
      <p:ext uri="{BB962C8B-B14F-4D97-AF65-F5344CB8AC3E}">
        <p14:creationId xmlns:p14="http://schemas.microsoft.com/office/powerpoint/2010/main" xmlns="" val="316530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3" y="274638"/>
            <a:ext cx="10552341" cy="1143000"/>
          </a:xfrm>
        </p:spPr>
        <p:txBody>
          <a:bodyPr/>
          <a:lstStyle/>
          <a:p>
            <a:r>
              <a:rPr lang="el-GR" dirty="0" smtClean="0"/>
              <a:t>Τι είναι Μηχανική μάθηση;</a:t>
            </a:r>
            <a:endParaRPr lang="en-US" dirty="0"/>
          </a:p>
        </p:txBody>
      </p:sp>
      <p:sp>
        <p:nvSpPr>
          <p:cNvPr id="3" name="Content Placeholder 2"/>
          <p:cNvSpPr>
            <a:spLocks noGrp="1"/>
          </p:cNvSpPr>
          <p:nvPr>
            <p:ph idx="1"/>
          </p:nvPr>
        </p:nvSpPr>
        <p:spPr>
          <a:xfrm>
            <a:off x="1219200" y="1447800"/>
            <a:ext cx="10363200" cy="1443681"/>
          </a:xfrm>
        </p:spPr>
        <p:txBody>
          <a:bodyPr>
            <a:normAutofit/>
          </a:bodyPr>
          <a:lstStyle/>
          <a:p>
            <a:r>
              <a:rPr lang="el-GR" sz="2000" dirty="0" smtClean="0"/>
              <a:t>Αν μια μηχανή παρουσιάζει κάποιες από τις ιδιότητες της μάθησης  τότε μιλάμε για μηχανική μάθηση. </a:t>
            </a:r>
          </a:p>
          <a:p>
            <a:r>
              <a:rPr lang="el-GR" sz="2000" dirty="0" smtClean="0"/>
              <a:t>Στο πεδίο της μηχανικής μάθησης περιορίζουμε την έννοια της μάθησης στην ικανότητα προσαρμογής τεχνητών </a:t>
            </a:r>
            <a:r>
              <a:rPr lang="el-GR" sz="2000" b="1" dirty="0" smtClean="0"/>
              <a:t>συστημάτων</a:t>
            </a:r>
            <a:r>
              <a:rPr lang="el-GR" sz="2000" dirty="0" smtClean="0"/>
              <a:t> σε συγκεκριμένα δεδομένα</a:t>
            </a:r>
          </a:p>
          <a:p>
            <a:pPr>
              <a:buNone/>
            </a:pPr>
            <a:endParaRPr lang="en-US" sz="2000" dirty="0"/>
          </a:p>
        </p:txBody>
      </p:sp>
      <p:sp>
        <p:nvSpPr>
          <p:cNvPr id="5" name="4 - Ορθογώνιο"/>
          <p:cNvSpPr/>
          <p:nvPr/>
        </p:nvSpPr>
        <p:spPr>
          <a:xfrm>
            <a:off x="1589902" y="3405484"/>
            <a:ext cx="9679460" cy="2246769"/>
          </a:xfrm>
          <a:prstGeom prst="rect">
            <a:avLst/>
          </a:prstGeom>
          <a:solidFill>
            <a:schemeClr val="bg2"/>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l-GR" sz="2800" b="1" u="sng" dirty="0" smtClean="0"/>
              <a:t>Ένας ορισμός</a:t>
            </a:r>
            <a:r>
              <a:rPr lang="el-GR" sz="2800" dirty="0" smtClean="0"/>
              <a:t> : </a:t>
            </a:r>
          </a:p>
          <a:p>
            <a:r>
              <a:rPr lang="el-GR" sz="2800" dirty="0" smtClean="0"/>
              <a:t>το φαινόμενο κατά το οποίο ένα σύστημα βελτιώνει την απόδοσή του κατά την εκτέλεση μιας συγκεκριμένης εργασίας, χωρίς να υπάρχει ανάγκη να προγραμματιστεί εκ νέου.</a:t>
            </a:r>
            <a:endParaRPr lang="el-GR" sz="2600" dirty="0" smtClean="0"/>
          </a:p>
        </p:txBody>
      </p:sp>
      <p:grpSp>
        <p:nvGrpSpPr>
          <p:cNvPr id="6"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706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481" y="274638"/>
            <a:ext cx="10544103" cy="1143000"/>
          </a:xfrm>
        </p:spPr>
        <p:txBody>
          <a:bodyPr/>
          <a:lstStyle/>
          <a:p>
            <a:r>
              <a:rPr lang="el-GR" dirty="0" smtClean="0"/>
              <a:t>Τι είναι Μηχανική μάθηση;</a:t>
            </a:r>
            <a:endParaRPr lang="en-US" dirty="0"/>
          </a:p>
        </p:txBody>
      </p:sp>
      <p:sp>
        <p:nvSpPr>
          <p:cNvPr id="3" name="Content Placeholder 2"/>
          <p:cNvSpPr>
            <a:spLocks noGrp="1"/>
          </p:cNvSpPr>
          <p:nvPr>
            <p:ph idx="1"/>
          </p:nvPr>
        </p:nvSpPr>
        <p:spPr>
          <a:xfrm>
            <a:off x="1406611" y="1627917"/>
            <a:ext cx="9426146" cy="2092881"/>
          </a:xfrm>
          <a:ln>
            <a:noFill/>
          </a:ln>
        </p:spPr>
        <p:txBody>
          <a:bodyPr wrap="square">
            <a:spAutoFit/>
          </a:bodyPr>
          <a:lstStyle/>
          <a:p>
            <a:r>
              <a:rPr lang="el-GR" sz="2400" dirty="0"/>
              <a:t>Είναι </a:t>
            </a:r>
            <a:r>
              <a:rPr lang="el-GR" sz="2400" dirty="0" smtClean="0"/>
              <a:t>επίσης ένα </a:t>
            </a:r>
            <a:r>
              <a:rPr lang="el-GR" sz="2400" dirty="0"/>
              <a:t>σύνολο αλγορίθμων, μεθοδολογιών που προσπαθεί να επιτύχει νοημοσύνη μέσω επεξεργασίας δεδομένων</a:t>
            </a:r>
            <a:r>
              <a:rPr lang="el-GR" sz="2400" dirty="0" smtClean="0"/>
              <a:t>.</a:t>
            </a:r>
            <a:endParaRPr lang="en-US" sz="2400" dirty="0" smtClean="0"/>
          </a:p>
          <a:p>
            <a:r>
              <a:rPr lang="el-GR" sz="2400" dirty="0" smtClean="0"/>
              <a:t>Περιλαμβάνει οτιδήποτε δεν είναι υπολογιστική νοημοσύνη</a:t>
            </a:r>
            <a:r>
              <a:rPr lang="en-US" sz="2400" dirty="0" smtClean="0"/>
              <a:t> </a:t>
            </a:r>
            <a:r>
              <a:rPr lang="el-GR" sz="2400" dirty="0" smtClean="0"/>
              <a:t>(ΕΑ, ΝΔ, ΑΣ)</a:t>
            </a:r>
            <a:endParaRPr lang="en-US" sz="2400" dirty="0" smtClean="0"/>
          </a:p>
          <a:p>
            <a:r>
              <a:rPr lang="el-GR" sz="2400" dirty="0" smtClean="0"/>
              <a:t>Συμπλήρωμα/επέκταση της υπολογιστικής νοημοσύνης</a:t>
            </a:r>
            <a:endParaRPr lang="en-US" sz="2400" dirty="0" smtClean="0"/>
          </a:p>
        </p:txBody>
      </p:sp>
      <p:pic>
        <p:nvPicPr>
          <p:cNvPr id="10241" name="Picture 1"/>
          <p:cNvPicPr>
            <a:picLocks noChangeAspect="1" noChangeArrowheads="1"/>
          </p:cNvPicPr>
          <p:nvPr/>
        </p:nvPicPr>
        <p:blipFill>
          <a:blip r:embed="rId2"/>
          <a:srcRect l="3330" r="4777"/>
          <a:stretch>
            <a:fillRect/>
          </a:stretch>
        </p:blipFill>
        <p:spPr bwMode="auto">
          <a:xfrm>
            <a:off x="2800865" y="4565478"/>
            <a:ext cx="6697362" cy="942975"/>
          </a:xfrm>
          <a:prstGeom prst="rect">
            <a:avLst/>
          </a:prstGeom>
          <a:solidFill>
            <a:schemeClr val="bg2"/>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1">
            <a:schemeClr val="accent6"/>
          </a:lnRef>
          <a:fillRef idx="3">
            <a:schemeClr val="accent6"/>
          </a:fillRef>
          <a:effectRef idx="2">
            <a:schemeClr val="accent6"/>
          </a:effectRef>
          <a:fontRef idx="minor">
            <a:schemeClr val="lt1"/>
          </a:fontRef>
        </p:style>
      </p:pic>
      <p:grpSp>
        <p:nvGrpSpPr>
          <p:cNvPr id="18"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19"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20"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21"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22"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23"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24"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25"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26"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4288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1"/>
                                        </p:tgtEl>
                                        <p:attrNameLst>
                                          <p:attrName>style.visibility</p:attrName>
                                        </p:attrNameLst>
                                      </p:cBhvr>
                                      <p:to>
                                        <p:strVal val="visible"/>
                                      </p:to>
                                    </p:set>
                                    <p:animEffect transition="in" filter="wipe(down)">
                                      <p:cBhvr>
                                        <p:cTn id="22"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3" y="274638"/>
            <a:ext cx="10552341" cy="1143000"/>
          </a:xfrm>
        </p:spPr>
        <p:txBody>
          <a:bodyPr/>
          <a:lstStyle/>
          <a:p>
            <a:r>
              <a:rPr lang="el-GR" dirty="0" smtClean="0"/>
              <a:t>Τύποι Μηχανικής Μάθησης</a:t>
            </a:r>
            <a:endParaRPr lang="en-US" dirty="0"/>
          </a:p>
        </p:txBody>
      </p:sp>
      <p:sp>
        <p:nvSpPr>
          <p:cNvPr id="3" name="Content Placeholder 2"/>
          <p:cNvSpPr>
            <a:spLocks noGrp="1"/>
          </p:cNvSpPr>
          <p:nvPr>
            <p:ph idx="1"/>
          </p:nvPr>
        </p:nvSpPr>
        <p:spPr>
          <a:xfrm>
            <a:off x="1219200" y="1283905"/>
            <a:ext cx="10363200" cy="3709087"/>
          </a:xfrm>
        </p:spPr>
        <p:txBody>
          <a:bodyPr>
            <a:noAutofit/>
          </a:bodyPr>
          <a:lstStyle/>
          <a:p>
            <a:r>
              <a:rPr lang="el-GR" sz="2400" u="sng" dirty="0" smtClean="0"/>
              <a:t>Επιβλεπόμενη Μάθηση (</a:t>
            </a:r>
            <a:r>
              <a:rPr lang="el-GR" sz="2400" u="sng" dirty="0" err="1" smtClean="0"/>
              <a:t>Supervised</a:t>
            </a:r>
            <a:r>
              <a:rPr lang="el-GR" sz="2400" u="sng" dirty="0" smtClean="0"/>
              <a:t> </a:t>
            </a:r>
            <a:r>
              <a:rPr lang="el-GR" sz="2400" u="sng" dirty="0" err="1" smtClean="0"/>
              <a:t>Learning</a:t>
            </a:r>
            <a:r>
              <a:rPr lang="el-GR" sz="2400" u="sng" dirty="0" smtClean="0"/>
              <a:t>)</a:t>
            </a:r>
            <a:r>
              <a:rPr lang="el-GR" sz="2400" dirty="0" smtClean="0"/>
              <a:t> </a:t>
            </a:r>
          </a:p>
          <a:p>
            <a:pPr>
              <a:buNone/>
            </a:pPr>
            <a:r>
              <a:rPr lang="el-GR" sz="2400" dirty="0" smtClean="0"/>
              <a:t>	 Το σύστημα μαθαίνει μια συνάρτηση από ένα σύνολο δεδομένων. Η συνάρτηση περιγράφει ένα μοντέλο στο οποίο εμπίπτουν τα δεδομένα. Κάποιος επιβλέπει το σύστημα και υποδεικνύει τη σωστή τιμή εξόδου της συνάρτησης για τα δεδομένα που εξετάζονται. Χρησιμοποιείται σε προβλήματα:  Ταξινόμησης (</a:t>
            </a:r>
            <a:r>
              <a:rPr lang="el-GR" sz="2400" dirty="0" err="1" smtClean="0"/>
              <a:t>Classification</a:t>
            </a:r>
            <a:r>
              <a:rPr lang="el-GR" sz="2400" dirty="0" smtClean="0"/>
              <a:t>), Πρόγνωσης (</a:t>
            </a:r>
            <a:r>
              <a:rPr lang="el-GR" sz="2400" dirty="0" err="1" smtClean="0"/>
              <a:t>Prediction</a:t>
            </a:r>
            <a:r>
              <a:rPr lang="el-GR" sz="2400" dirty="0" smtClean="0"/>
              <a:t>)  Διερμηνείας (</a:t>
            </a:r>
            <a:r>
              <a:rPr lang="el-GR" sz="2400" dirty="0" err="1" smtClean="0"/>
              <a:t>Interpretation</a:t>
            </a:r>
            <a:r>
              <a:rPr lang="el-GR" sz="2400" dirty="0" smtClean="0"/>
              <a:t>) </a:t>
            </a:r>
          </a:p>
          <a:p>
            <a:r>
              <a:rPr lang="el-GR" sz="2400" u="sng" dirty="0" smtClean="0"/>
              <a:t>Μη Επιβλεπόμενη Μάθηση (</a:t>
            </a:r>
            <a:r>
              <a:rPr lang="el-GR" sz="2400" u="sng" dirty="0" err="1" smtClean="0"/>
              <a:t>Unsupervised</a:t>
            </a:r>
            <a:r>
              <a:rPr lang="el-GR" sz="2400" u="sng" dirty="0" smtClean="0"/>
              <a:t> </a:t>
            </a:r>
            <a:r>
              <a:rPr lang="el-GR" sz="2400" u="sng" dirty="0" err="1" smtClean="0"/>
              <a:t>Learning</a:t>
            </a:r>
            <a:r>
              <a:rPr lang="el-GR" sz="2400" u="sng" dirty="0" smtClean="0"/>
              <a:t>)</a:t>
            </a:r>
            <a:r>
              <a:rPr lang="el-GR" sz="2400" dirty="0" smtClean="0"/>
              <a:t> </a:t>
            </a:r>
          </a:p>
          <a:p>
            <a:pPr>
              <a:buNone/>
            </a:pPr>
            <a:r>
              <a:rPr lang="el-GR" sz="2400" dirty="0" smtClean="0"/>
              <a:t>	 Το σύστημα ανακαλύπτει μόνο του συσχετίσεις ή ομάδες σε ένα σύνολο δεδομένων και δημιουργεί πρότυπα, χωρίς να γνωρίζει εκ των προτέρων και χωρίς να του υποδεικνύει κάποιος αν υπάρχουν πρότυπα, πόσα είναι αυτά και ποιά είναι. Χρησιμοποιείται σε προβλήματα: o Ανάλυσης Συσχετισμών (</a:t>
            </a:r>
            <a:r>
              <a:rPr lang="el-GR" sz="2400" dirty="0" err="1" smtClean="0"/>
              <a:t>Association</a:t>
            </a:r>
            <a:r>
              <a:rPr lang="el-GR" sz="2400" dirty="0" smtClean="0"/>
              <a:t> </a:t>
            </a:r>
            <a:r>
              <a:rPr lang="el-GR" sz="2400" dirty="0" err="1" smtClean="0"/>
              <a:t>Analysis</a:t>
            </a:r>
            <a:r>
              <a:rPr lang="el-GR" sz="2400" dirty="0" smtClean="0"/>
              <a:t>) o Ομαδοποίησης (</a:t>
            </a:r>
            <a:r>
              <a:rPr lang="el-GR" sz="2400" dirty="0" err="1" smtClean="0"/>
              <a:t>Clustering</a:t>
            </a:r>
            <a:r>
              <a:rPr lang="el-GR" sz="2400" dirty="0" smtClean="0"/>
              <a:t>)</a:t>
            </a:r>
          </a:p>
        </p:txBody>
      </p:sp>
      <p:grpSp>
        <p:nvGrpSpPr>
          <p:cNvPr id="4"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5"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6"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7"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8"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9"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0"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1"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2"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706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005" y="274638"/>
            <a:ext cx="10560579" cy="1143000"/>
          </a:xfrm>
        </p:spPr>
        <p:txBody>
          <a:bodyPr>
            <a:normAutofit fontScale="90000"/>
          </a:bodyPr>
          <a:lstStyle/>
          <a:p>
            <a:r>
              <a:rPr lang="el-GR" u="sng" dirty="0" smtClean="0"/>
              <a:t>Επιβλεπόμενη Μάθηση (</a:t>
            </a:r>
            <a:r>
              <a:rPr lang="el-GR" u="sng" dirty="0" err="1" smtClean="0"/>
              <a:t>Supervised</a:t>
            </a:r>
            <a:r>
              <a:rPr lang="el-GR" u="sng" dirty="0" smtClean="0"/>
              <a:t> </a:t>
            </a:r>
            <a:r>
              <a:rPr lang="el-GR" u="sng" dirty="0" err="1" smtClean="0"/>
              <a:t>Learning</a:t>
            </a:r>
            <a:r>
              <a:rPr lang="el-GR" u="sng" dirty="0" smtClean="0"/>
              <a:t>)</a:t>
            </a:r>
            <a:r>
              <a:rPr lang="el-GR" dirty="0" smtClean="0"/>
              <a:t> </a:t>
            </a:r>
          </a:p>
        </p:txBody>
      </p:sp>
      <p:sp>
        <p:nvSpPr>
          <p:cNvPr id="3" name="Content Placeholder 2"/>
          <p:cNvSpPr>
            <a:spLocks noGrp="1"/>
          </p:cNvSpPr>
          <p:nvPr>
            <p:ph idx="1"/>
          </p:nvPr>
        </p:nvSpPr>
        <p:spPr>
          <a:xfrm>
            <a:off x="1219200" y="1447799"/>
            <a:ext cx="10363200" cy="2827639"/>
          </a:xfrm>
        </p:spPr>
        <p:txBody>
          <a:bodyPr>
            <a:noAutofit/>
          </a:bodyPr>
          <a:lstStyle/>
          <a:p>
            <a:r>
              <a:rPr lang="el-GR" sz="2400" u="sng" dirty="0" smtClean="0"/>
              <a:t>τα προβλήματα ταξινόμησης.</a:t>
            </a:r>
            <a:endParaRPr lang="en-US" sz="2400" u="sng" dirty="0" smtClean="0"/>
          </a:p>
          <a:p>
            <a:pPr>
              <a:buNone/>
            </a:pPr>
            <a:r>
              <a:rPr lang="en-US" sz="2400" dirty="0" smtClean="0"/>
              <a:t>	</a:t>
            </a:r>
            <a:r>
              <a:rPr lang="el-GR" sz="2400" dirty="0" smtClean="0"/>
              <a:t>Η ταξινόμηση ή κατηγοριοποίηση (</a:t>
            </a:r>
            <a:r>
              <a:rPr lang="el-GR" sz="2400" dirty="0" err="1" smtClean="0"/>
              <a:t>classification</a:t>
            </a:r>
            <a:r>
              <a:rPr lang="el-GR" sz="2400" dirty="0" smtClean="0"/>
              <a:t>) αφορά στη δημιουργία μοντέλων πρόβλεψης διακριτών τάξεων (κλάσεων/</a:t>
            </a:r>
            <a:r>
              <a:rPr lang="el-GR" sz="2400" dirty="0" err="1" smtClean="0"/>
              <a:t>κατηγοριώ</a:t>
            </a:r>
            <a:r>
              <a:rPr lang="el-GR" sz="2400" dirty="0" smtClean="0"/>
              <a:t>ν) (π.χ. είδος φρούτου, μέρος του λόγου (γραμματική κατηγορία), καρκινικό κύτταρο ή όχι, καλός/μέτριος/κακός πελάτης κλπ). </a:t>
            </a:r>
            <a:endParaRPr lang="en-US" sz="2400" dirty="0" err="1" smtClean="0"/>
          </a:p>
          <a:p>
            <a:r>
              <a:rPr lang="el-GR" sz="2400" u="sng" dirty="0" smtClean="0"/>
              <a:t>τα προβλήματα παρεμβολής </a:t>
            </a:r>
            <a:endParaRPr lang="en-US" sz="2400" u="sng" dirty="0" smtClean="0"/>
          </a:p>
          <a:p>
            <a:pPr>
              <a:buNone/>
            </a:pPr>
            <a:r>
              <a:rPr lang="en-US" sz="2400" dirty="0" smtClean="0"/>
              <a:t>	</a:t>
            </a:r>
            <a:r>
              <a:rPr lang="el-GR" sz="2400" dirty="0" smtClean="0"/>
              <a:t>Η παρεμβολή ή παλινδρόμηση (</a:t>
            </a:r>
            <a:r>
              <a:rPr lang="el-GR" sz="2400" dirty="0" err="1" smtClean="0"/>
              <a:t>regression</a:t>
            </a:r>
            <a:r>
              <a:rPr lang="el-GR" sz="2400" dirty="0" smtClean="0"/>
              <a:t>) αφορά στη δημιουργία μοντέλων πρόβλεψης αριθμητικών τιμών (π.χ. πρόβλεψη ισοτιμίας νομισμάτων ή τιμής μετοχής).</a:t>
            </a:r>
          </a:p>
        </p:txBody>
      </p:sp>
      <p:grpSp>
        <p:nvGrpSpPr>
          <p:cNvPr id="4"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5"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6"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7"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8"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9"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0"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1"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2"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7064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3" y="274638"/>
            <a:ext cx="10552341" cy="1143000"/>
          </a:xfrm>
        </p:spPr>
        <p:txBody>
          <a:bodyPr/>
          <a:lstStyle/>
          <a:p>
            <a:r>
              <a:rPr lang="el-GR" dirty="0" smtClean="0"/>
              <a:t>Βασικά Στοιχεία : Δεδομένα</a:t>
            </a:r>
            <a:endParaRPr lang="en-US" dirty="0"/>
          </a:p>
        </p:txBody>
      </p:sp>
      <p:sp>
        <p:nvSpPr>
          <p:cNvPr id="3" name="Content Placeholder 2"/>
          <p:cNvSpPr>
            <a:spLocks noGrp="1"/>
          </p:cNvSpPr>
          <p:nvPr>
            <p:ph idx="1"/>
          </p:nvPr>
        </p:nvSpPr>
        <p:spPr>
          <a:xfrm>
            <a:off x="1464276" y="1609344"/>
            <a:ext cx="10515600" cy="3989040"/>
          </a:xfrm>
        </p:spPr>
        <p:txBody>
          <a:bodyPr>
            <a:normAutofit fontScale="77500" lnSpcReduction="20000"/>
          </a:bodyPr>
          <a:lstStyle/>
          <a:p>
            <a:r>
              <a:rPr lang="el-GR" dirty="0" smtClean="0"/>
              <a:t>Οι τύποι δεδομένων εισόδου εξόδου είναι συνήθως τύποι δεδομένων που επεξεργάζονται τα έμβια όντα, μέσω των αισθήσεων π.χ.</a:t>
            </a:r>
          </a:p>
          <a:p>
            <a:pPr lvl="1"/>
            <a:r>
              <a:rPr lang="el-GR" dirty="0" smtClean="0"/>
              <a:t>Αριθμοί </a:t>
            </a:r>
          </a:p>
          <a:p>
            <a:pPr lvl="1"/>
            <a:r>
              <a:rPr lang="el-GR" dirty="0" smtClean="0"/>
              <a:t>Εικόνες</a:t>
            </a:r>
          </a:p>
          <a:p>
            <a:pPr lvl="1"/>
            <a:r>
              <a:rPr lang="el-GR" dirty="0" smtClean="0"/>
              <a:t>Ήχοι</a:t>
            </a:r>
            <a:endParaRPr lang="en-US" dirty="0" smtClean="0"/>
          </a:p>
          <a:p>
            <a:pPr lvl="1"/>
            <a:r>
              <a:rPr lang="el-GR" dirty="0" smtClean="0"/>
              <a:t>Αντικείμενα (σχήμα υφή)</a:t>
            </a:r>
          </a:p>
          <a:p>
            <a:r>
              <a:rPr lang="el-GR" dirty="0" smtClean="0"/>
              <a:t>Επειδή, οι μηχανές χειρίζονται αριθμητικά δεδομένα θα πρέπει να υπάρξει μια αριθμητική αναπαράσταση των αντικειμένων που πρόκειται να χειριστεί το σύστημα.</a:t>
            </a:r>
          </a:p>
          <a:p>
            <a:r>
              <a:rPr lang="el-GR" dirty="0" smtClean="0"/>
              <a:t>Η συνήθης αναπαράσταση είναι η </a:t>
            </a:r>
            <a:r>
              <a:rPr lang="el-GR" b="1" dirty="0" smtClean="0"/>
              <a:t>διανυσματική</a:t>
            </a:r>
            <a:r>
              <a:rPr lang="el-GR" dirty="0" smtClean="0"/>
              <a:t>. Δηλαδή μια οντότητα αναπαρίσταται με ένα διάνυσμα.</a:t>
            </a:r>
          </a:p>
        </p:txBody>
      </p:sp>
      <p:grpSp>
        <p:nvGrpSpPr>
          <p:cNvPr id="4"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5"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6"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7"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8"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9"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0"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1"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2"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310502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481" y="274638"/>
            <a:ext cx="10544103" cy="1143000"/>
          </a:xfrm>
        </p:spPr>
        <p:txBody>
          <a:bodyPr>
            <a:normAutofit fontScale="90000"/>
          </a:bodyPr>
          <a:lstStyle/>
          <a:p>
            <a:r>
              <a:rPr lang="el-GR" dirty="0" smtClean="0"/>
              <a:t>Τα χαρακτηριστικά αποτελούν την είσοδο στο σύστημα</a:t>
            </a:r>
            <a:endParaRPr lang="en-US" dirty="0"/>
          </a:p>
        </p:txBody>
      </p:sp>
      <p:graphicFrame>
        <p:nvGraphicFramePr>
          <p:cNvPr id="22" name="Object 21"/>
          <p:cNvGraphicFramePr>
            <a:graphicFrameLocks noChangeAspect="1"/>
          </p:cNvGraphicFramePr>
          <p:nvPr>
            <p:extLst/>
          </p:nvPr>
        </p:nvGraphicFramePr>
        <p:xfrm>
          <a:off x="2567609" y="4869160"/>
          <a:ext cx="3055937" cy="1360066"/>
        </p:xfrm>
        <a:graphic>
          <a:graphicData uri="http://schemas.openxmlformats.org/presentationml/2006/ole">
            <p:oleObj spid="_x0000_s2200" name="Worksheet" r:id="rId3" imgW="3055797" imgH="1287890" progId="Excel.Sheet.12">
              <p:embed/>
            </p:oleObj>
          </a:graphicData>
        </a:graphic>
      </p:graphicFrame>
      <p:graphicFrame>
        <p:nvGraphicFramePr>
          <p:cNvPr id="14" name="Object 13"/>
          <p:cNvGraphicFramePr>
            <a:graphicFrameLocks noChangeAspect="1"/>
          </p:cNvGraphicFramePr>
          <p:nvPr>
            <p:extLst/>
          </p:nvPr>
        </p:nvGraphicFramePr>
        <p:xfrm>
          <a:off x="6528049" y="4869161"/>
          <a:ext cx="3055937" cy="1360487"/>
        </p:xfrm>
        <a:graphic>
          <a:graphicData uri="http://schemas.openxmlformats.org/presentationml/2006/ole">
            <p:oleObj spid="_x0000_s2201" name="Worksheet" r:id="rId4" imgW="3055797" imgH="1287890" progId="Excel.Sheet.12">
              <p:embed/>
            </p:oleObj>
          </a:graphicData>
        </a:graphic>
      </p:graphicFrame>
      <p:cxnSp>
        <p:nvCxnSpPr>
          <p:cNvPr id="23" name="Straight Arrow Connector 22"/>
          <p:cNvCxnSpPr/>
          <p:nvPr/>
        </p:nvCxnSpPr>
        <p:spPr>
          <a:xfrm>
            <a:off x="5735960" y="551723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02" name="Picture 154"/>
          <p:cNvPicPr>
            <a:picLocks noChangeAspect="1" noChangeArrowheads="1"/>
          </p:cNvPicPr>
          <p:nvPr/>
        </p:nvPicPr>
        <p:blipFill>
          <a:blip r:embed="rId5"/>
          <a:srcRect/>
          <a:stretch>
            <a:fillRect/>
          </a:stretch>
        </p:blipFill>
        <p:spPr bwMode="auto">
          <a:xfrm>
            <a:off x="1979913" y="1539060"/>
            <a:ext cx="8248650" cy="3038475"/>
          </a:xfrm>
          <a:prstGeom prst="rect">
            <a:avLst/>
          </a:prstGeom>
          <a:noFill/>
          <a:ln w="9525">
            <a:noFill/>
            <a:miter lim="800000"/>
            <a:headEnd/>
            <a:tailEnd/>
          </a:ln>
          <a:effectLst/>
        </p:spPr>
      </p:pic>
      <p:grpSp>
        <p:nvGrpSpPr>
          <p:cNvPr id="9"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10"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11"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12"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3"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5"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6"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7"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8"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9"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371108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28" y="315834"/>
            <a:ext cx="10363200" cy="1143000"/>
          </a:xfrm>
        </p:spPr>
        <p:txBody>
          <a:bodyPr>
            <a:normAutofit fontScale="90000"/>
          </a:bodyPr>
          <a:lstStyle/>
          <a:p>
            <a:r>
              <a:rPr lang="el-GR" dirty="0" smtClean="0"/>
              <a:t>Βασικά Στοιχεία : Χαρακτηριστικά (</a:t>
            </a:r>
            <a:r>
              <a:rPr lang="en-US" dirty="0" smtClean="0"/>
              <a:t>Features)</a:t>
            </a:r>
            <a:r>
              <a:rPr lang="el-GR" dirty="0" smtClean="0"/>
              <a:t/>
            </a:r>
            <a:br>
              <a:rPr lang="el-GR" dirty="0" smtClean="0"/>
            </a:br>
            <a:r>
              <a:rPr lang="el-GR" dirty="0" smtClean="0"/>
              <a:t>Διανυσματική αναπαράσταση</a:t>
            </a:r>
            <a:endParaRPr lang="en-US" dirty="0"/>
          </a:p>
        </p:txBody>
      </p:sp>
      <p:sp>
        <p:nvSpPr>
          <p:cNvPr id="6" name="Rectangle 5"/>
          <p:cNvSpPr/>
          <p:nvPr/>
        </p:nvSpPr>
        <p:spPr>
          <a:xfrm>
            <a:off x="9167664" y="3418139"/>
            <a:ext cx="1800200"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Φοιτητής</a:t>
            </a:r>
            <a:endParaRPr lang="en-US" dirty="0"/>
          </a:p>
        </p:txBody>
      </p:sp>
      <p:sp>
        <p:nvSpPr>
          <p:cNvPr id="8" name="Oval 7"/>
          <p:cNvSpPr/>
          <p:nvPr/>
        </p:nvSpPr>
        <p:spPr>
          <a:xfrm>
            <a:off x="8921577" y="2034745"/>
            <a:ext cx="1088467" cy="50209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200" dirty="0"/>
              <a:t>Ηλικία (Η)</a:t>
            </a:r>
            <a:endParaRPr lang="en-US" sz="1200" dirty="0"/>
          </a:p>
        </p:txBody>
      </p:sp>
      <p:sp>
        <p:nvSpPr>
          <p:cNvPr id="9" name="Oval 8"/>
          <p:cNvSpPr/>
          <p:nvPr/>
        </p:nvSpPr>
        <p:spPr>
          <a:xfrm>
            <a:off x="10175776" y="2084173"/>
            <a:ext cx="1414862" cy="4555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400" dirty="0"/>
              <a:t>Εξάμηνο</a:t>
            </a:r>
          </a:p>
          <a:p>
            <a:pPr algn="ctr"/>
            <a:r>
              <a:rPr lang="el-GR" sz="1400" dirty="0"/>
              <a:t>(Ε)</a:t>
            </a:r>
            <a:endParaRPr lang="en-US" sz="1400" dirty="0"/>
          </a:p>
        </p:txBody>
      </p:sp>
      <p:sp>
        <p:nvSpPr>
          <p:cNvPr id="12" name="Oval 11"/>
          <p:cNvSpPr/>
          <p:nvPr/>
        </p:nvSpPr>
        <p:spPr>
          <a:xfrm>
            <a:off x="8830962" y="4887419"/>
            <a:ext cx="992488" cy="4012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400" dirty="0"/>
              <a:t>Φύλο</a:t>
            </a:r>
          </a:p>
          <a:p>
            <a:pPr algn="ctr"/>
            <a:r>
              <a:rPr lang="el-GR" sz="1400" dirty="0"/>
              <a:t>(Φ)</a:t>
            </a:r>
            <a:endParaRPr lang="en-US" sz="1400" dirty="0"/>
          </a:p>
        </p:txBody>
      </p:sp>
      <p:cxnSp>
        <p:nvCxnSpPr>
          <p:cNvPr id="15" name="Straight Connector 14"/>
          <p:cNvCxnSpPr>
            <a:stCxn id="8" idx="4"/>
            <a:endCxn id="6" idx="0"/>
          </p:cNvCxnSpPr>
          <p:nvPr/>
        </p:nvCxnSpPr>
        <p:spPr>
          <a:xfrm rot="16200000" flipH="1">
            <a:off x="9326137" y="2676511"/>
            <a:ext cx="881301" cy="601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4"/>
            <a:endCxn id="6" idx="0"/>
          </p:cNvCxnSpPr>
          <p:nvPr/>
        </p:nvCxnSpPr>
        <p:spPr>
          <a:xfrm rot="5400000">
            <a:off x="10036286" y="2571218"/>
            <a:ext cx="878400" cy="815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2" idx="0"/>
            <a:endCxn id="6" idx="2"/>
          </p:cNvCxnSpPr>
          <p:nvPr/>
        </p:nvCxnSpPr>
        <p:spPr>
          <a:xfrm rot="5400000" flipH="1" flipV="1">
            <a:off x="9466901" y="4286556"/>
            <a:ext cx="461168" cy="740558"/>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175776" y="4789696"/>
            <a:ext cx="1406624" cy="42485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100" dirty="0"/>
              <a:t>Μέσος Όρος</a:t>
            </a:r>
          </a:p>
          <a:p>
            <a:pPr algn="ctr"/>
            <a:r>
              <a:rPr lang="el-GR" sz="1100" dirty="0"/>
              <a:t>(Β)</a:t>
            </a:r>
            <a:endParaRPr lang="en-US" sz="1100" dirty="0"/>
          </a:p>
        </p:txBody>
      </p:sp>
      <p:cxnSp>
        <p:nvCxnSpPr>
          <p:cNvPr id="42" name="Straight Connector 41"/>
          <p:cNvCxnSpPr>
            <a:stCxn id="6" idx="2"/>
            <a:endCxn id="40" idx="0"/>
          </p:cNvCxnSpPr>
          <p:nvPr/>
        </p:nvCxnSpPr>
        <p:spPr>
          <a:xfrm rot="16200000" flipH="1">
            <a:off x="10291704" y="4202311"/>
            <a:ext cx="363445" cy="811324"/>
          </a:xfrm>
          <a:prstGeom prst="line">
            <a:avLst/>
          </a:prstGeom>
        </p:spPr>
        <p:style>
          <a:lnRef idx="1">
            <a:schemeClr val="accent1"/>
          </a:lnRef>
          <a:fillRef idx="0">
            <a:schemeClr val="accent1"/>
          </a:fillRef>
          <a:effectRef idx="0">
            <a:schemeClr val="accent1"/>
          </a:effectRef>
          <a:fontRef idx="minor">
            <a:schemeClr val="tx1"/>
          </a:fontRef>
        </p:style>
      </p:cxnSp>
      <p:pic>
        <p:nvPicPr>
          <p:cNvPr id="29699" name="Picture 3"/>
          <p:cNvPicPr>
            <a:picLocks noChangeAspect="1" noChangeArrowheads="1"/>
          </p:cNvPicPr>
          <p:nvPr/>
        </p:nvPicPr>
        <p:blipFill>
          <a:blip r:embed="rId2"/>
          <a:srcRect/>
          <a:stretch>
            <a:fillRect/>
          </a:stretch>
        </p:blipFill>
        <p:spPr bwMode="auto">
          <a:xfrm>
            <a:off x="1374046" y="1938596"/>
            <a:ext cx="7400925" cy="3952875"/>
          </a:xfrm>
          <a:prstGeom prst="rect">
            <a:avLst/>
          </a:prstGeom>
          <a:noFill/>
          <a:ln w="9525">
            <a:noFill/>
            <a:miter lim="800000"/>
            <a:headEnd/>
            <a:tailEnd/>
          </a:ln>
          <a:effectLst/>
        </p:spPr>
      </p:pic>
      <p:grpSp>
        <p:nvGrpSpPr>
          <p:cNvPr id="35"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3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37"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38"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39"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4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43"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44"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45"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46" name="Footer Placeholder 2"/>
          <p:cNvSpPr txBox="1">
            <a:spLocks/>
          </p:cNvSpPr>
          <p:nvPr/>
        </p:nvSpPr>
        <p:spPr>
          <a:xfrm rot="16200000">
            <a:off x="8534400" y="3200399"/>
            <a:ext cx="6858001" cy="457200"/>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 Δρ. Παπαδάκης Στέλιος, Τμήμα Διοικητικής Επιστήμης &amp; Τεχνολογίας, Ελ</a:t>
            </a:r>
            <a:r>
              <a:rPr kumimoji="0" lang="en-US" sz="11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a:t>
            </a:r>
            <a:r>
              <a:rPr kumimoji="0" lang="el-GR" sz="11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 Με</a:t>
            </a:r>
            <a:r>
              <a:rPr kumimoji="0" lang="en-US" sz="11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a:t>
            </a:r>
            <a:r>
              <a:rPr kumimoji="0" lang="el-GR" sz="11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 Πα</a:t>
            </a:r>
            <a:r>
              <a:rPr kumimoji="0" lang="en-US" sz="11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a:t>
            </a:r>
            <a:r>
              <a:rPr kumimoji="0" lang="el-GR" sz="11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 e-mail: spap@hmu.gr</a:t>
            </a:r>
            <a:endParaRPr kumimoji="0" lang="en-US" sz="11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Tree>
    <p:extLst>
      <p:ext uri="{BB962C8B-B14F-4D97-AF65-F5344CB8AC3E}">
        <p14:creationId xmlns:p14="http://schemas.microsoft.com/office/powerpoint/2010/main" xmlns="" val="340945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up)">
                                      <p:cBhvr>
                                        <p:cTn id="7" dur="500"/>
                                        <p:tgtEl>
                                          <p:spTgt spid="2969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Διανυσματική αναπαράσταση</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1193097833"/>
              </p:ext>
            </p:extLst>
          </p:nvPr>
        </p:nvGraphicFramePr>
        <p:xfrm>
          <a:off x="4223793" y="1628801"/>
          <a:ext cx="3055937" cy="1360487"/>
        </p:xfrm>
        <a:graphic>
          <a:graphicData uri="http://schemas.openxmlformats.org/presentationml/2006/ole">
            <p:oleObj spid="_x0000_s3124" name="Worksheet" r:id="rId3" imgW="3055797" imgH="1287890" progId="Excel.Sheet.12">
              <p:embed/>
            </p:oleObj>
          </a:graphicData>
        </a:graphic>
      </p:graphicFrame>
      <p:pic>
        <p:nvPicPr>
          <p:cNvPr id="3125" name="Picture 53"/>
          <p:cNvPicPr>
            <a:picLocks noChangeAspect="1" noChangeArrowheads="1"/>
          </p:cNvPicPr>
          <p:nvPr/>
        </p:nvPicPr>
        <p:blipFill>
          <a:blip r:embed="rId4"/>
          <a:srcRect/>
          <a:stretch>
            <a:fillRect/>
          </a:stretch>
        </p:blipFill>
        <p:spPr bwMode="auto">
          <a:xfrm>
            <a:off x="1320381" y="3315689"/>
            <a:ext cx="10534650" cy="2676525"/>
          </a:xfrm>
          <a:prstGeom prst="rect">
            <a:avLst/>
          </a:prstGeom>
          <a:noFill/>
          <a:ln w="9525">
            <a:noFill/>
            <a:miter lim="800000"/>
            <a:headEnd/>
            <a:tailEnd/>
          </a:ln>
          <a:effectLst/>
        </p:spPr>
      </p:pic>
      <p:grpSp>
        <p:nvGrpSpPr>
          <p:cNvPr id="9"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10"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11"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12"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3"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4"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5"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6"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7"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8"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272550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5"/>
                                        </p:tgtEl>
                                        <p:attrNameLst>
                                          <p:attrName>style.visibility</p:attrName>
                                        </p:attrNameLst>
                                      </p:cBhvr>
                                      <p:to>
                                        <p:strVal val="visible"/>
                                      </p:to>
                                    </p:set>
                                    <p:animEffect transition="in" filter="fade">
                                      <p:cBhvr>
                                        <p:cTn id="7" dur="2000"/>
                                        <p:tgtEl>
                                          <p:spTgt spid="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Μειονεκτήματα της διανυσματικής αναπαράστασης</a:t>
            </a:r>
            <a:endParaRPr lang="en-US" dirty="0"/>
          </a:p>
        </p:txBody>
      </p:sp>
      <p:sp>
        <p:nvSpPr>
          <p:cNvPr id="3" name="Content Placeholder 2"/>
          <p:cNvSpPr>
            <a:spLocks noGrp="1"/>
          </p:cNvSpPr>
          <p:nvPr>
            <p:ph idx="1"/>
          </p:nvPr>
        </p:nvSpPr>
        <p:spPr>
          <a:xfrm>
            <a:off x="1390291" y="1847850"/>
            <a:ext cx="10515600" cy="4351338"/>
          </a:xfrm>
        </p:spPr>
        <p:txBody>
          <a:bodyPr>
            <a:normAutofit fontScale="92500" lnSpcReduction="20000"/>
          </a:bodyPr>
          <a:lstStyle/>
          <a:p>
            <a:pPr algn="just"/>
            <a:r>
              <a:rPr lang="el-GR" dirty="0" smtClean="0"/>
              <a:t>Κάθε δεδομένο πρέπει να έχει </a:t>
            </a:r>
            <a:r>
              <a:rPr lang="el-GR" b="1" dirty="0" smtClean="0"/>
              <a:t>τον ίδιο αριθμό </a:t>
            </a:r>
            <a:r>
              <a:rPr lang="el-GR" dirty="0" smtClean="0"/>
              <a:t>συνιστωσών το οποίο δεν είναι πάντα εφικτό</a:t>
            </a:r>
          </a:p>
          <a:p>
            <a:pPr lvl="1" algn="just"/>
            <a:r>
              <a:rPr lang="el-GR" dirty="0" smtClean="0"/>
              <a:t>Αν σε κάποια από τα δεδομένα δεν υπάρχουν όλες οι συνιστώσες τότε έχουμε ελλιπείς μετρήσεις (</a:t>
            </a:r>
            <a:r>
              <a:rPr lang="en-US" b="1" dirty="0" smtClean="0"/>
              <a:t>Missing Values</a:t>
            </a:r>
            <a:r>
              <a:rPr lang="en-US" dirty="0" smtClean="0"/>
              <a:t>)</a:t>
            </a:r>
            <a:r>
              <a:rPr lang="el-GR" dirty="0" smtClean="0"/>
              <a:t> </a:t>
            </a:r>
          </a:p>
          <a:p>
            <a:pPr lvl="1" algn="just"/>
            <a:r>
              <a:rPr lang="el-GR" dirty="0" smtClean="0"/>
              <a:t>Στρατηγικές αντιμετώπισης των ελλιπών μετρήσεων</a:t>
            </a:r>
          </a:p>
          <a:p>
            <a:pPr algn="just"/>
            <a:r>
              <a:rPr lang="el-GR" dirty="0" smtClean="0"/>
              <a:t>Μπορεί να σχηματιστούν διανύσματα μεγάλης διάστασης με χαρακτηριστικά αλληλοεξαρτώμενα μεταξύ τους η πλεονάζοντα</a:t>
            </a:r>
          </a:p>
          <a:p>
            <a:pPr lvl="1" algn="just"/>
            <a:r>
              <a:rPr lang="el-GR" dirty="0" smtClean="0"/>
              <a:t>Κατάρα των πολλών διαστάσεων (</a:t>
            </a:r>
            <a:r>
              <a:rPr lang="en-US" b="1" dirty="0" smtClean="0"/>
              <a:t>curse of dimensionality</a:t>
            </a:r>
            <a:r>
              <a:rPr lang="en-US" dirty="0" smtClean="0"/>
              <a:t>)</a:t>
            </a:r>
          </a:p>
          <a:p>
            <a:pPr lvl="1" algn="just"/>
            <a:r>
              <a:rPr lang="el-GR" dirty="0" smtClean="0"/>
              <a:t>Μείωση του πλήθους των διαστάσεων (</a:t>
            </a:r>
            <a:r>
              <a:rPr lang="en-US" b="1" dirty="0" smtClean="0"/>
              <a:t>dimensionality reduction</a:t>
            </a:r>
            <a:r>
              <a:rPr lang="en-US" dirty="0" smtClean="0"/>
              <a:t>)</a:t>
            </a:r>
            <a:endParaRPr lang="el-GR" dirty="0" smtClean="0"/>
          </a:p>
          <a:p>
            <a:pPr lvl="1" algn="just"/>
            <a:r>
              <a:rPr lang="el-GR" dirty="0" smtClean="0"/>
              <a:t>Προσδιορισμός των σημαντικών χαρακτηριστικών</a:t>
            </a:r>
            <a:endParaRPr lang="en-US" dirty="0" smtClean="0"/>
          </a:p>
          <a:p>
            <a:pPr algn="just"/>
            <a:endParaRPr lang="en-US" dirty="0"/>
          </a:p>
        </p:txBody>
      </p:sp>
      <p:grpSp>
        <p:nvGrpSpPr>
          <p:cNvPr id="6"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1240029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Εξαγωγή χαρακτηριστικών </a:t>
            </a:r>
            <a:r>
              <a:rPr lang="en-US" dirty="0" smtClean="0"/>
              <a:t/>
            </a:r>
            <a:br>
              <a:rPr lang="en-US" dirty="0" smtClean="0"/>
            </a:br>
            <a:r>
              <a:rPr lang="el-GR" dirty="0" smtClean="0"/>
              <a:t>(</a:t>
            </a:r>
            <a:r>
              <a:rPr lang="en-US" b="1" dirty="0" smtClean="0"/>
              <a:t>Feature Extraction</a:t>
            </a:r>
            <a:r>
              <a:rPr lang="en-US" dirty="0" smtClean="0"/>
              <a:t>)</a:t>
            </a:r>
            <a:endParaRPr lang="en-US" dirty="0"/>
          </a:p>
        </p:txBody>
      </p:sp>
      <p:sp>
        <p:nvSpPr>
          <p:cNvPr id="3" name="Content Placeholder 2"/>
          <p:cNvSpPr>
            <a:spLocks noGrp="1"/>
          </p:cNvSpPr>
          <p:nvPr>
            <p:ph idx="1"/>
          </p:nvPr>
        </p:nvSpPr>
        <p:spPr>
          <a:xfrm>
            <a:off x="1293962" y="1423713"/>
            <a:ext cx="10059838" cy="2703444"/>
          </a:xfrm>
        </p:spPr>
        <p:txBody>
          <a:bodyPr>
            <a:normAutofit/>
          </a:bodyPr>
          <a:lstStyle/>
          <a:p>
            <a:r>
              <a:rPr lang="el-GR" sz="2400" dirty="0" smtClean="0"/>
              <a:t>Για κάθε πρόβλημα πρέπει να γίνει εξαγωγή χαρακτηριστικών (</a:t>
            </a:r>
            <a:r>
              <a:rPr lang="en-US" sz="2400" b="1" dirty="0" smtClean="0"/>
              <a:t>Feature Extraction</a:t>
            </a:r>
            <a:r>
              <a:rPr lang="en-US" sz="2400" dirty="0" smtClean="0"/>
              <a:t>) </a:t>
            </a:r>
            <a:r>
              <a:rPr lang="el-GR" sz="2400" dirty="0" smtClean="0"/>
              <a:t>προκειμένου να πραγματοποιηθεί η διανυσματική αναπαράσταση των αντικειμένων που πρόκειται να επεξεργαστούν από το σύστημα</a:t>
            </a:r>
          </a:p>
          <a:p>
            <a:r>
              <a:rPr lang="el-GR" sz="2400" dirty="0" smtClean="0"/>
              <a:t>Για κάθε </a:t>
            </a:r>
            <a:r>
              <a:rPr lang="el-GR" sz="2400" b="1" dirty="0" smtClean="0"/>
              <a:t>τύπο</a:t>
            </a:r>
            <a:r>
              <a:rPr lang="el-GR" sz="2400" dirty="0" smtClean="0"/>
              <a:t> αντικειμένου ο τρόπος εξαγωγής των χαρακτηριστικών είναι διαφορετικός.</a:t>
            </a:r>
          </a:p>
        </p:txBody>
      </p:sp>
      <p:pic>
        <p:nvPicPr>
          <p:cNvPr id="38914" name="Picture 2"/>
          <p:cNvPicPr>
            <a:picLocks noChangeAspect="1" noChangeArrowheads="1"/>
          </p:cNvPicPr>
          <p:nvPr/>
        </p:nvPicPr>
        <p:blipFill>
          <a:blip r:embed="rId2"/>
          <a:srcRect/>
          <a:stretch>
            <a:fillRect/>
          </a:stretch>
        </p:blipFill>
        <p:spPr bwMode="auto">
          <a:xfrm>
            <a:off x="1683823" y="3833956"/>
            <a:ext cx="8707437" cy="2295525"/>
          </a:xfrm>
          <a:prstGeom prst="rect">
            <a:avLst/>
          </a:prstGeom>
          <a:noFill/>
          <a:ln w="9525">
            <a:noFill/>
            <a:miter lim="800000"/>
            <a:headEnd/>
            <a:tailEnd/>
          </a:ln>
          <a:effectLst/>
        </p:spPr>
      </p:pic>
      <p:grpSp>
        <p:nvGrpSpPr>
          <p:cNvPr id="5"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7"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8"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9"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0"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1"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2"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3"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408590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xmlns="" id="{5D6A2D45-FE71-45F3-BC5E-44FEBBFAC98A}"/>
              </a:ext>
            </a:extLst>
          </p:cNvPr>
          <p:cNvGrpSpPr/>
          <p:nvPr/>
        </p:nvGrpSpPr>
        <p:grpSpPr>
          <a:xfrm>
            <a:off x="5855197" y="1815304"/>
            <a:ext cx="5745011" cy="4344630"/>
            <a:chOff x="5885014" y="654503"/>
            <a:chExt cx="5745011" cy="4344630"/>
          </a:xfrm>
        </p:grpSpPr>
        <p:grpSp>
          <p:nvGrpSpPr>
            <p:cNvPr id="4" name="Group 13">
              <a:extLst>
                <a:ext uri="{FF2B5EF4-FFF2-40B4-BE49-F238E27FC236}">
                  <a16:creationId xmlns:a16="http://schemas.microsoft.com/office/drawing/2014/main" xmlns="" id="{2DE8CF79-C4DC-4256-B3FC-D8396EF89A35}"/>
                </a:ext>
              </a:extLst>
            </p:cNvPr>
            <p:cNvGrpSpPr/>
            <p:nvPr/>
          </p:nvGrpSpPr>
          <p:grpSpPr>
            <a:xfrm>
              <a:off x="6903916" y="718301"/>
              <a:ext cx="4726109" cy="701496"/>
              <a:chOff x="6751979" y="1666120"/>
              <a:chExt cx="4526164" cy="701496"/>
            </a:xfrm>
          </p:grpSpPr>
          <p:sp>
            <p:nvSpPr>
              <p:cNvPr id="15" name="TextBox 14">
                <a:extLst>
                  <a:ext uri="{FF2B5EF4-FFF2-40B4-BE49-F238E27FC236}">
                    <a16:creationId xmlns:a16="http://schemas.microsoft.com/office/drawing/2014/main" xmlns="" id="{F8E1C952-85DD-4DB6-AAE3-6860651F3B58}"/>
                  </a:ext>
                </a:extLst>
              </p:cNvPr>
              <p:cNvSpPr txBox="1"/>
              <p:nvPr/>
            </p:nvSpPr>
            <p:spPr>
              <a:xfrm>
                <a:off x="6770451" y="2090617"/>
                <a:ext cx="4507692" cy="276999"/>
              </a:xfrm>
              <a:prstGeom prst="rect">
                <a:avLst/>
              </a:prstGeom>
              <a:noFill/>
            </p:spPr>
            <p:txBody>
              <a:bodyPr wrap="square" rtlCol="0">
                <a:spAutoFit/>
              </a:bodyPr>
              <a:lstStyle/>
              <a:p>
                <a:r>
                  <a:rPr lang="el-GR" altLang="ko-KR" sz="1200" dirty="0" smtClean="0">
                    <a:solidFill>
                      <a:schemeClr val="bg2">
                        <a:lumMod val="50000"/>
                      </a:schemeClr>
                    </a:solidFill>
                    <a:cs typeface="Arial" pitchFamily="34" charset="0"/>
                  </a:rPr>
                  <a:t>Βασικές έννοιες, </a:t>
                </a:r>
                <a:r>
                  <a:rPr lang="en-US" altLang="ko-KR" sz="1200" dirty="0" smtClean="0">
                    <a:solidFill>
                      <a:schemeClr val="bg2">
                        <a:lumMod val="50000"/>
                      </a:schemeClr>
                    </a:solidFill>
                    <a:cs typeface="Arial" pitchFamily="34" charset="0"/>
                  </a:rPr>
                  <a:t>AI,AI </a:t>
                </a:r>
                <a:r>
                  <a:rPr lang="en-US" altLang="ko-KR" sz="1200" dirty="0" err="1" smtClean="0">
                    <a:solidFill>
                      <a:schemeClr val="bg2">
                        <a:lumMod val="50000"/>
                      </a:schemeClr>
                    </a:solidFill>
                    <a:cs typeface="Arial" pitchFamily="34" charset="0"/>
                  </a:rPr>
                  <a:t>vs</a:t>
                </a:r>
                <a:r>
                  <a:rPr lang="en-US" altLang="ko-KR" sz="1200" dirty="0" smtClean="0">
                    <a:solidFill>
                      <a:schemeClr val="bg2">
                        <a:lumMod val="50000"/>
                      </a:schemeClr>
                    </a:solidFill>
                    <a:cs typeface="Arial" pitchFamily="34" charset="0"/>
                  </a:rPr>
                  <a:t> ML, </a:t>
                </a:r>
                <a:r>
                  <a:rPr lang="el-GR" altLang="ko-KR" sz="1200" dirty="0" smtClean="0">
                    <a:solidFill>
                      <a:schemeClr val="bg2">
                        <a:lumMod val="50000"/>
                      </a:schemeClr>
                    </a:solidFill>
                    <a:cs typeface="Arial" pitchFamily="34" charset="0"/>
                  </a:rPr>
                  <a:t>είδη </a:t>
                </a:r>
                <a:r>
                  <a:rPr lang="en-US" altLang="ko-KR" sz="1200" dirty="0" smtClean="0">
                    <a:solidFill>
                      <a:schemeClr val="bg2">
                        <a:lumMod val="50000"/>
                      </a:schemeClr>
                    </a:solidFill>
                    <a:cs typeface="Arial" pitchFamily="34" charset="0"/>
                  </a:rPr>
                  <a:t>ML</a:t>
                </a:r>
                <a:endParaRPr lang="en-US" altLang="ko-KR" sz="1200" dirty="0">
                  <a:solidFill>
                    <a:schemeClr val="bg2">
                      <a:lumMod val="50000"/>
                    </a:schemeClr>
                  </a:solidFill>
                  <a:cs typeface="Arial" pitchFamily="34" charset="0"/>
                </a:endParaRPr>
              </a:p>
            </p:txBody>
          </p:sp>
          <p:sp>
            <p:nvSpPr>
              <p:cNvPr id="16" name="TextBox 15">
                <a:extLst>
                  <a:ext uri="{FF2B5EF4-FFF2-40B4-BE49-F238E27FC236}">
                    <a16:creationId xmlns:a16="http://schemas.microsoft.com/office/drawing/2014/main" xmlns="" id="{6256C016-2CE9-4A41-AAAD-479E0F70132F}"/>
                  </a:ext>
                </a:extLst>
              </p:cNvPr>
              <p:cNvSpPr txBox="1"/>
              <p:nvPr/>
            </p:nvSpPr>
            <p:spPr>
              <a:xfrm>
                <a:off x="6751979" y="1666120"/>
                <a:ext cx="4507692" cy="507831"/>
              </a:xfrm>
              <a:prstGeom prst="rect">
                <a:avLst/>
              </a:prstGeom>
              <a:noFill/>
            </p:spPr>
            <p:txBody>
              <a:bodyPr wrap="square" lIns="108000" rIns="108000" rtlCol="0">
                <a:spAutoFit/>
              </a:bodyPr>
              <a:lstStyle/>
              <a:p>
                <a:r>
                  <a:rPr lang="el-GR" altLang="ko-KR" sz="2700" b="1" dirty="0" smtClean="0">
                    <a:solidFill>
                      <a:schemeClr val="bg2">
                        <a:lumMod val="50000"/>
                      </a:schemeClr>
                    </a:solidFill>
                    <a:cs typeface="Arial" pitchFamily="34" charset="0"/>
                  </a:rPr>
                  <a:t>Εισαγωγή στη </a:t>
                </a:r>
                <a:r>
                  <a:rPr lang="en-US" altLang="ko-KR" sz="2700" b="1" dirty="0" smtClean="0">
                    <a:solidFill>
                      <a:schemeClr val="bg2">
                        <a:lumMod val="50000"/>
                      </a:schemeClr>
                    </a:solidFill>
                    <a:cs typeface="Arial" pitchFamily="34" charset="0"/>
                  </a:rPr>
                  <a:t>ML</a:t>
                </a:r>
                <a:endParaRPr lang="ko-KR" altLang="en-US" sz="2700" b="1" dirty="0">
                  <a:solidFill>
                    <a:schemeClr val="bg2">
                      <a:lumMod val="50000"/>
                    </a:schemeClr>
                  </a:solidFill>
                  <a:cs typeface="Arial" pitchFamily="34" charset="0"/>
                </a:endParaRPr>
              </a:p>
            </p:txBody>
          </p:sp>
        </p:grpSp>
        <p:sp>
          <p:nvSpPr>
            <p:cNvPr id="17" name="TextBox 16">
              <a:extLst>
                <a:ext uri="{FF2B5EF4-FFF2-40B4-BE49-F238E27FC236}">
                  <a16:creationId xmlns:a16="http://schemas.microsoft.com/office/drawing/2014/main" xmlns="" id="{168954F2-9FF7-439F-AEAB-75F9457D5B63}"/>
                </a:ext>
              </a:extLst>
            </p:cNvPr>
            <p:cNvSpPr txBox="1"/>
            <p:nvPr/>
          </p:nvSpPr>
          <p:spPr>
            <a:xfrm>
              <a:off x="5885014" y="654503"/>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01</a:t>
              </a:r>
              <a:endParaRPr lang="ko-KR" altLang="en-US" sz="4800" b="1" dirty="0">
                <a:solidFill>
                  <a:schemeClr val="bg2">
                    <a:lumMod val="50000"/>
                  </a:schemeClr>
                </a:solidFill>
                <a:cs typeface="Arial" pitchFamily="34" charset="0"/>
              </a:endParaRPr>
            </a:p>
          </p:txBody>
        </p:sp>
        <p:grpSp>
          <p:nvGrpSpPr>
            <p:cNvPr id="5" name="Group 17">
              <a:extLst>
                <a:ext uri="{FF2B5EF4-FFF2-40B4-BE49-F238E27FC236}">
                  <a16:creationId xmlns:a16="http://schemas.microsoft.com/office/drawing/2014/main" xmlns="" id="{85E3EB12-866A-4616-9661-235355DF8A5F}"/>
                </a:ext>
              </a:extLst>
            </p:cNvPr>
            <p:cNvGrpSpPr/>
            <p:nvPr/>
          </p:nvGrpSpPr>
          <p:grpSpPr>
            <a:xfrm>
              <a:off x="6903916" y="1889512"/>
              <a:ext cx="4726109" cy="1070828"/>
              <a:chOff x="6751979" y="1666120"/>
              <a:chExt cx="4526164" cy="1070828"/>
            </a:xfrm>
          </p:grpSpPr>
          <p:sp>
            <p:nvSpPr>
              <p:cNvPr id="19" name="TextBox 18">
                <a:extLst>
                  <a:ext uri="{FF2B5EF4-FFF2-40B4-BE49-F238E27FC236}">
                    <a16:creationId xmlns:a16="http://schemas.microsoft.com/office/drawing/2014/main" xmlns="" id="{D507198E-A196-4A48-A05D-D321491ED281}"/>
                  </a:ext>
                </a:extLst>
              </p:cNvPr>
              <p:cNvSpPr txBox="1"/>
              <p:nvPr/>
            </p:nvSpPr>
            <p:spPr>
              <a:xfrm>
                <a:off x="6770451" y="2090617"/>
                <a:ext cx="4507692" cy="646331"/>
              </a:xfrm>
              <a:prstGeom prst="rect">
                <a:avLst/>
              </a:prstGeom>
              <a:noFill/>
            </p:spPr>
            <p:txBody>
              <a:bodyPr wrap="square" rtlCol="0">
                <a:spAutoFit/>
              </a:bodyPr>
              <a:lstStyle/>
              <a:p>
                <a:r>
                  <a:rPr lang="en-US" altLang="ko-KR" sz="1200" dirty="0" smtClean="0">
                    <a:solidFill>
                      <a:schemeClr val="bg2">
                        <a:lumMod val="50000"/>
                      </a:schemeClr>
                    </a:solidFill>
                    <a:cs typeface="Arial" pitchFamily="34" charset="0"/>
                  </a:rPr>
                  <a:t>Norm, similarity, classifiers, </a:t>
                </a:r>
                <a:r>
                  <a:rPr lang="el-GR" altLang="ko-KR" sz="1200" dirty="0" smtClean="0">
                    <a:solidFill>
                      <a:schemeClr val="bg2">
                        <a:lumMod val="50000"/>
                      </a:schemeClr>
                    </a:solidFill>
                    <a:cs typeface="Arial" pitchFamily="34" charset="0"/>
                  </a:rPr>
                  <a:t>Αλγόριθμος</a:t>
                </a:r>
                <a:r>
                  <a:rPr lang="en-US" altLang="ko-KR" sz="1200" dirty="0" smtClean="0">
                    <a:solidFill>
                      <a:schemeClr val="bg2">
                        <a:lumMod val="50000"/>
                      </a:schemeClr>
                    </a:solidFill>
                    <a:cs typeface="Arial" pitchFamily="34" charset="0"/>
                  </a:rPr>
                  <a:t> K-</a:t>
                </a:r>
                <a:r>
                  <a:rPr lang="en-US" altLang="ko-KR" sz="1200" dirty="0" err="1" smtClean="0">
                    <a:solidFill>
                      <a:schemeClr val="bg2">
                        <a:lumMod val="50000"/>
                      </a:schemeClr>
                    </a:solidFill>
                    <a:cs typeface="Arial" pitchFamily="34" charset="0"/>
                  </a:rPr>
                  <a:t>nn</a:t>
                </a:r>
                <a:r>
                  <a:rPr lang="el-GR" altLang="ko-KR" sz="1200" dirty="0" smtClean="0">
                    <a:solidFill>
                      <a:schemeClr val="bg2">
                        <a:lumMod val="50000"/>
                      </a:schemeClr>
                    </a:solidFill>
                    <a:cs typeface="Arial" pitchFamily="34" charset="0"/>
                  </a:rPr>
                  <a:t>, </a:t>
                </a:r>
                <a:r>
                  <a:rPr lang="en-US" altLang="ko-KR" sz="1200" dirty="0" err="1" smtClean="0">
                    <a:solidFill>
                      <a:schemeClr val="bg2">
                        <a:lumMod val="50000"/>
                      </a:schemeClr>
                    </a:solidFill>
                    <a:cs typeface="Arial" pitchFamily="34" charset="0"/>
                  </a:rPr>
                  <a:t>hyperparameters</a:t>
                </a:r>
                <a:r>
                  <a:rPr lang="en-US" altLang="ko-KR" sz="1200" dirty="0" smtClean="0">
                    <a:solidFill>
                      <a:schemeClr val="bg2">
                        <a:lumMod val="50000"/>
                      </a:schemeClr>
                    </a:solidFill>
                    <a:cs typeface="Arial" pitchFamily="34" charset="0"/>
                  </a:rPr>
                  <a:t>, </a:t>
                </a:r>
                <a:r>
                  <a:rPr lang="el-GR" altLang="ko-KR" sz="1200" dirty="0" smtClean="0">
                    <a:solidFill>
                      <a:schemeClr val="bg2">
                        <a:lumMod val="50000"/>
                      </a:schemeClr>
                    </a:solidFill>
                    <a:cs typeface="Arial" pitchFamily="34" charset="0"/>
                  </a:rPr>
                  <a:t>ρυθμίσεις, παραδείγματα</a:t>
                </a:r>
                <a:endParaRPr lang="en-US" altLang="ko-KR" sz="1200" dirty="0" smtClean="0">
                  <a:solidFill>
                    <a:schemeClr val="bg2">
                      <a:lumMod val="50000"/>
                    </a:schemeClr>
                  </a:solidFill>
                  <a:cs typeface="Arial" pitchFamily="34" charset="0"/>
                </a:endParaRPr>
              </a:p>
              <a:p>
                <a:endParaRPr lang="en-US" altLang="ko-KR" sz="1200" dirty="0">
                  <a:solidFill>
                    <a:schemeClr val="bg2">
                      <a:lumMod val="50000"/>
                    </a:schemeClr>
                  </a:solidFill>
                  <a:cs typeface="Arial" pitchFamily="34" charset="0"/>
                </a:endParaRPr>
              </a:p>
            </p:txBody>
          </p:sp>
          <p:sp>
            <p:nvSpPr>
              <p:cNvPr id="20" name="TextBox 19">
                <a:extLst>
                  <a:ext uri="{FF2B5EF4-FFF2-40B4-BE49-F238E27FC236}">
                    <a16:creationId xmlns:a16="http://schemas.microsoft.com/office/drawing/2014/main" xmlns="" id="{986944A9-8317-4701-8923-95546EBC6A81}"/>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smtClean="0">
                    <a:solidFill>
                      <a:schemeClr val="bg2">
                        <a:lumMod val="50000"/>
                      </a:schemeClr>
                    </a:solidFill>
                    <a:cs typeface="Arial" pitchFamily="34" charset="0"/>
                  </a:rPr>
                  <a:t>K-NN </a:t>
                </a:r>
                <a:endParaRPr lang="ko-KR" altLang="en-US" sz="2700" b="1" dirty="0">
                  <a:solidFill>
                    <a:schemeClr val="bg2">
                      <a:lumMod val="50000"/>
                    </a:schemeClr>
                  </a:solidFill>
                  <a:cs typeface="Arial" pitchFamily="34" charset="0"/>
                </a:endParaRPr>
              </a:p>
            </p:txBody>
          </p:sp>
        </p:grpSp>
        <p:sp>
          <p:nvSpPr>
            <p:cNvPr id="21" name="TextBox 20">
              <a:extLst>
                <a:ext uri="{FF2B5EF4-FFF2-40B4-BE49-F238E27FC236}">
                  <a16:creationId xmlns:a16="http://schemas.microsoft.com/office/drawing/2014/main" xmlns="" id="{26A42029-48EF-40B7-A20B-9D05D2DD248A}"/>
                </a:ext>
              </a:extLst>
            </p:cNvPr>
            <p:cNvSpPr txBox="1"/>
            <p:nvPr/>
          </p:nvSpPr>
          <p:spPr>
            <a:xfrm>
              <a:off x="5885014" y="1825714"/>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02</a:t>
              </a:r>
              <a:endParaRPr lang="ko-KR" altLang="en-US" sz="4800" b="1" dirty="0">
                <a:solidFill>
                  <a:schemeClr val="bg2">
                    <a:lumMod val="50000"/>
                  </a:schemeClr>
                </a:solidFill>
                <a:cs typeface="Arial" pitchFamily="34" charset="0"/>
              </a:endParaRPr>
            </a:p>
          </p:txBody>
        </p:sp>
        <p:grpSp>
          <p:nvGrpSpPr>
            <p:cNvPr id="6" name="Group 21">
              <a:extLst>
                <a:ext uri="{FF2B5EF4-FFF2-40B4-BE49-F238E27FC236}">
                  <a16:creationId xmlns:a16="http://schemas.microsoft.com/office/drawing/2014/main" xmlns="" id="{34716221-0920-43D2-8214-692D549C8529}"/>
                </a:ext>
              </a:extLst>
            </p:cNvPr>
            <p:cNvGrpSpPr/>
            <p:nvPr/>
          </p:nvGrpSpPr>
          <p:grpSpPr>
            <a:xfrm>
              <a:off x="6903916" y="3060723"/>
              <a:ext cx="4726109" cy="701496"/>
              <a:chOff x="6751979" y="1666120"/>
              <a:chExt cx="4526164" cy="701496"/>
            </a:xfrm>
          </p:grpSpPr>
          <p:sp>
            <p:nvSpPr>
              <p:cNvPr id="23" name="TextBox 22">
                <a:extLst>
                  <a:ext uri="{FF2B5EF4-FFF2-40B4-BE49-F238E27FC236}">
                    <a16:creationId xmlns:a16="http://schemas.microsoft.com/office/drawing/2014/main" xmlns="" id="{DA8B8FD6-80F9-4576-90AF-C6AE8A378DB0}"/>
                  </a:ext>
                </a:extLst>
              </p:cNvPr>
              <p:cNvSpPr txBox="1"/>
              <p:nvPr/>
            </p:nvSpPr>
            <p:spPr>
              <a:xfrm>
                <a:off x="6770451" y="2090617"/>
                <a:ext cx="4507692" cy="276999"/>
              </a:xfrm>
              <a:prstGeom prst="rect">
                <a:avLst/>
              </a:prstGeom>
              <a:noFill/>
            </p:spPr>
            <p:txBody>
              <a:bodyPr wrap="square" rtlCol="0">
                <a:spAutoFit/>
              </a:bodyPr>
              <a:lstStyle/>
              <a:p>
                <a:r>
                  <a:rPr lang="el-GR" altLang="ko-KR" sz="1200" dirty="0" smtClean="0">
                    <a:solidFill>
                      <a:schemeClr val="bg2">
                        <a:lumMod val="50000"/>
                      </a:schemeClr>
                    </a:solidFill>
                    <a:cs typeface="Arial" pitchFamily="34" charset="0"/>
                  </a:rPr>
                  <a:t>Κόμβοι, λειτουργίες</a:t>
                </a:r>
                <a:endParaRPr lang="en-US" altLang="ko-KR" sz="1200" dirty="0">
                  <a:solidFill>
                    <a:schemeClr val="bg2">
                      <a:lumMod val="50000"/>
                    </a:schemeClr>
                  </a:solidFill>
                  <a:cs typeface="Arial" pitchFamily="34" charset="0"/>
                </a:endParaRPr>
              </a:p>
            </p:txBody>
          </p:sp>
          <p:sp>
            <p:nvSpPr>
              <p:cNvPr id="24" name="TextBox 23">
                <a:extLst>
                  <a:ext uri="{FF2B5EF4-FFF2-40B4-BE49-F238E27FC236}">
                    <a16:creationId xmlns:a16="http://schemas.microsoft.com/office/drawing/2014/main" xmlns="" id="{8E88DC5F-7B11-4BFE-A62A-1B2C2273B5B4}"/>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smtClean="0">
                    <a:solidFill>
                      <a:schemeClr val="bg2">
                        <a:lumMod val="50000"/>
                      </a:schemeClr>
                    </a:solidFill>
                    <a:cs typeface="Arial" pitchFamily="34" charset="0"/>
                  </a:rPr>
                  <a:t>Node-Red &amp; ML</a:t>
                </a:r>
                <a:endParaRPr lang="ko-KR" altLang="en-US" sz="2700" b="1" dirty="0">
                  <a:solidFill>
                    <a:schemeClr val="bg2">
                      <a:lumMod val="50000"/>
                    </a:schemeClr>
                  </a:solidFill>
                  <a:cs typeface="Arial" pitchFamily="34" charset="0"/>
                </a:endParaRPr>
              </a:p>
            </p:txBody>
          </p:sp>
        </p:grpSp>
        <p:sp>
          <p:nvSpPr>
            <p:cNvPr id="25" name="TextBox 24">
              <a:extLst>
                <a:ext uri="{FF2B5EF4-FFF2-40B4-BE49-F238E27FC236}">
                  <a16:creationId xmlns:a16="http://schemas.microsoft.com/office/drawing/2014/main" xmlns="" id="{B0212152-D2D8-461E-8E4F-7D4F53482A03}"/>
                </a:ext>
              </a:extLst>
            </p:cNvPr>
            <p:cNvSpPr txBox="1"/>
            <p:nvPr/>
          </p:nvSpPr>
          <p:spPr>
            <a:xfrm>
              <a:off x="5885014" y="2996925"/>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03</a:t>
              </a:r>
              <a:endParaRPr lang="ko-KR" altLang="en-US" sz="4800" b="1" dirty="0">
                <a:solidFill>
                  <a:schemeClr val="bg2">
                    <a:lumMod val="50000"/>
                  </a:schemeClr>
                </a:solidFill>
                <a:cs typeface="Arial" pitchFamily="34" charset="0"/>
              </a:endParaRPr>
            </a:p>
          </p:txBody>
        </p:sp>
        <p:grpSp>
          <p:nvGrpSpPr>
            <p:cNvPr id="7" name="Group 25">
              <a:extLst>
                <a:ext uri="{FF2B5EF4-FFF2-40B4-BE49-F238E27FC236}">
                  <a16:creationId xmlns:a16="http://schemas.microsoft.com/office/drawing/2014/main" xmlns="" id="{18233B18-C5F8-4857-9674-02EC79188E0E}"/>
                </a:ext>
              </a:extLst>
            </p:cNvPr>
            <p:cNvGrpSpPr/>
            <p:nvPr/>
          </p:nvGrpSpPr>
          <p:grpSpPr>
            <a:xfrm>
              <a:off x="6903916" y="4231934"/>
              <a:ext cx="4726109" cy="701496"/>
              <a:chOff x="6751979" y="1666120"/>
              <a:chExt cx="4526164" cy="701496"/>
            </a:xfrm>
          </p:grpSpPr>
          <p:sp>
            <p:nvSpPr>
              <p:cNvPr id="27" name="TextBox 26">
                <a:extLst>
                  <a:ext uri="{FF2B5EF4-FFF2-40B4-BE49-F238E27FC236}">
                    <a16:creationId xmlns:a16="http://schemas.microsoft.com/office/drawing/2014/main" xmlns="" id="{01B74CB9-D5B6-4AA3-9CED-9A69FC597DBC}"/>
                  </a:ext>
                </a:extLst>
              </p:cNvPr>
              <p:cNvSpPr txBox="1"/>
              <p:nvPr/>
            </p:nvSpPr>
            <p:spPr>
              <a:xfrm>
                <a:off x="6770451" y="2090617"/>
                <a:ext cx="4507692" cy="276999"/>
              </a:xfrm>
              <a:prstGeom prst="rect">
                <a:avLst/>
              </a:prstGeom>
              <a:noFill/>
            </p:spPr>
            <p:txBody>
              <a:bodyPr wrap="square" rtlCol="0">
                <a:spAutoFit/>
              </a:bodyPr>
              <a:lstStyle/>
              <a:p>
                <a:r>
                  <a:rPr lang="en-US" altLang="ko-KR" sz="1200" dirty="0" smtClean="0">
                    <a:solidFill>
                      <a:schemeClr val="bg2">
                        <a:lumMod val="50000"/>
                      </a:schemeClr>
                    </a:solidFill>
                    <a:cs typeface="Arial" pitchFamily="34" charset="0"/>
                  </a:rPr>
                  <a:t>Demo Node-red &amp; ML</a:t>
                </a:r>
                <a:endParaRPr lang="en-US" altLang="ko-KR" sz="1200" dirty="0">
                  <a:solidFill>
                    <a:schemeClr val="bg2">
                      <a:lumMod val="50000"/>
                    </a:schemeClr>
                  </a:solidFill>
                  <a:cs typeface="Arial" pitchFamily="34" charset="0"/>
                </a:endParaRPr>
              </a:p>
            </p:txBody>
          </p:sp>
          <p:sp>
            <p:nvSpPr>
              <p:cNvPr id="28" name="TextBox 27">
                <a:extLst>
                  <a:ext uri="{FF2B5EF4-FFF2-40B4-BE49-F238E27FC236}">
                    <a16:creationId xmlns:a16="http://schemas.microsoft.com/office/drawing/2014/main" xmlns="" id="{34F95DDF-9AF8-4AF7-867B-79BCE192BEEE}"/>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smtClean="0">
                    <a:solidFill>
                      <a:schemeClr val="bg2">
                        <a:lumMod val="50000"/>
                      </a:schemeClr>
                    </a:solidFill>
                    <a:cs typeface="Arial" pitchFamily="34" charset="0"/>
                  </a:rPr>
                  <a:t>Implementation</a:t>
                </a:r>
                <a:endParaRPr lang="ko-KR" altLang="en-US" sz="2700" b="1" dirty="0">
                  <a:solidFill>
                    <a:schemeClr val="bg2">
                      <a:lumMod val="50000"/>
                    </a:schemeClr>
                  </a:solidFill>
                  <a:cs typeface="Arial" pitchFamily="34" charset="0"/>
                </a:endParaRPr>
              </a:p>
            </p:txBody>
          </p:sp>
        </p:grpSp>
        <p:sp>
          <p:nvSpPr>
            <p:cNvPr id="29" name="TextBox 28">
              <a:extLst>
                <a:ext uri="{FF2B5EF4-FFF2-40B4-BE49-F238E27FC236}">
                  <a16:creationId xmlns:a16="http://schemas.microsoft.com/office/drawing/2014/main" xmlns="" id="{394A60E4-672D-45B2-B6C9-4CCEC944A519}"/>
                </a:ext>
              </a:extLst>
            </p:cNvPr>
            <p:cNvSpPr txBox="1"/>
            <p:nvPr/>
          </p:nvSpPr>
          <p:spPr>
            <a:xfrm>
              <a:off x="5885014" y="4168136"/>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04</a:t>
              </a:r>
              <a:endParaRPr lang="ko-KR" altLang="en-US" sz="4800" b="1" dirty="0">
                <a:solidFill>
                  <a:schemeClr val="bg2">
                    <a:lumMod val="50000"/>
                  </a:schemeClr>
                </a:solidFill>
                <a:cs typeface="Arial" pitchFamily="34" charset="0"/>
              </a:endParaRPr>
            </a:p>
          </p:txBody>
        </p:sp>
      </p:grpSp>
      <p:sp>
        <p:nvSpPr>
          <p:cNvPr id="2" name="TextBox 1"/>
          <p:cNvSpPr txBox="1"/>
          <p:nvPr/>
        </p:nvSpPr>
        <p:spPr>
          <a:xfrm>
            <a:off x="4637838" y="413748"/>
            <a:ext cx="6191673" cy="923330"/>
          </a:xfrm>
          <a:prstGeom prst="rect">
            <a:avLst/>
          </a:prstGeom>
          <a:noFill/>
        </p:spPr>
        <p:txBody>
          <a:bodyPr wrap="square" rtlCol="0" anchor="ctr">
            <a:spAutoFit/>
          </a:bodyPr>
          <a:lstStyle/>
          <a:p>
            <a:r>
              <a:rPr lang="en-US" altLang="ko-KR" sz="5400" dirty="0" smtClean="0">
                <a:solidFill>
                  <a:schemeClr val="bg2">
                    <a:lumMod val="50000"/>
                  </a:schemeClr>
                </a:solidFill>
                <a:cs typeface="Arial" pitchFamily="34" charset="0"/>
              </a:rPr>
              <a:t>Agenda</a:t>
            </a:r>
            <a:endParaRPr lang="ko-KR" altLang="en-US" sz="5400" dirty="0">
              <a:solidFill>
                <a:schemeClr val="bg2">
                  <a:lumMod val="50000"/>
                </a:schemeClr>
              </a:solidFill>
              <a:cs typeface="Arial" pitchFamily="34" charset="0"/>
            </a:endParaRPr>
          </a:p>
        </p:txBody>
      </p:sp>
      <p:pic>
        <p:nvPicPr>
          <p:cNvPr id="30" name="Picture 2" descr="The Amazing Ways Hitachi Uses Artificial Intelligence And Machine ..."/>
          <p:cNvPicPr>
            <a:picLocks noChangeAspect="1" noChangeArrowheads="1"/>
          </p:cNvPicPr>
          <p:nvPr/>
        </p:nvPicPr>
        <p:blipFill>
          <a:blip r:embed="rId2"/>
          <a:srcRect r="38008"/>
          <a:stretch>
            <a:fillRect/>
          </a:stretch>
        </p:blipFill>
        <p:spPr bwMode="auto">
          <a:xfrm>
            <a:off x="1423358" y="2001326"/>
            <a:ext cx="3804247" cy="3959525"/>
          </a:xfrm>
          <a:prstGeom prst="rect">
            <a:avLst/>
          </a:prstGeom>
          <a:noFill/>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Μηχανική μάθηση </a:t>
            </a:r>
            <a:r>
              <a:rPr lang="en-US" dirty="0" err="1" smtClean="0"/>
              <a:t>vs</a:t>
            </a:r>
            <a:r>
              <a:rPr lang="el-GR" dirty="0" smtClean="0"/>
              <a:t> Παραδοσιακή ΤΝ</a:t>
            </a:r>
            <a:endParaRPr lang="en-US" dirty="0"/>
          </a:p>
        </p:txBody>
      </p:sp>
      <p:pic>
        <p:nvPicPr>
          <p:cNvPr id="37890" name="Picture 2"/>
          <p:cNvPicPr>
            <a:picLocks noChangeAspect="1" noChangeArrowheads="1"/>
          </p:cNvPicPr>
          <p:nvPr/>
        </p:nvPicPr>
        <p:blipFill>
          <a:blip r:embed="rId2"/>
          <a:srcRect/>
          <a:stretch>
            <a:fillRect/>
          </a:stretch>
        </p:blipFill>
        <p:spPr bwMode="auto">
          <a:xfrm>
            <a:off x="1475112" y="1370098"/>
            <a:ext cx="4888771" cy="1559394"/>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1475112" y="2960525"/>
            <a:ext cx="4857952" cy="542398"/>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srcRect/>
          <a:stretch>
            <a:fillRect/>
          </a:stretch>
        </p:blipFill>
        <p:spPr bwMode="auto">
          <a:xfrm>
            <a:off x="1475112" y="3430720"/>
            <a:ext cx="4907261" cy="1479267"/>
          </a:xfrm>
          <a:prstGeom prst="rect">
            <a:avLst/>
          </a:prstGeom>
          <a:noFill/>
          <a:ln w="9525">
            <a:noFill/>
            <a:miter lim="800000"/>
            <a:headEnd/>
            <a:tailEnd/>
          </a:ln>
          <a:effectLst/>
        </p:spPr>
      </p:pic>
      <p:pic>
        <p:nvPicPr>
          <p:cNvPr id="37893" name="Picture 5"/>
          <p:cNvPicPr>
            <a:picLocks noChangeAspect="1" noChangeArrowheads="1"/>
          </p:cNvPicPr>
          <p:nvPr/>
        </p:nvPicPr>
        <p:blipFill>
          <a:blip r:embed="rId5"/>
          <a:srcRect t="5385" b="8906"/>
          <a:stretch>
            <a:fillRect/>
          </a:stretch>
        </p:blipFill>
        <p:spPr bwMode="auto">
          <a:xfrm>
            <a:off x="1475112" y="4891177"/>
            <a:ext cx="5408914" cy="1440612"/>
          </a:xfrm>
          <a:prstGeom prst="rect">
            <a:avLst/>
          </a:prstGeom>
          <a:noFill/>
          <a:ln w="9525">
            <a:noFill/>
            <a:miter lim="800000"/>
            <a:headEnd/>
            <a:tailEnd/>
          </a:ln>
          <a:effectLst/>
        </p:spPr>
      </p:pic>
      <p:pic>
        <p:nvPicPr>
          <p:cNvPr id="39938" name="Picture 2"/>
          <p:cNvPicPr>
            <a:picLocks noChangeAspect="1" noChangeArrowheads="1"/>
          </p:cNvPicPr>
          <p:nvPr/>
        </p:nvPicPr>
        <p:blipFill>
          <a:blip r:embed="rId6"/>
          <a:srcRect/>
          <a:stretch>
            <a:fillRect/>
          </a:stretch>
        </p:blipFill>
        <p:spPr bwMode="auto">
          <a:xfrm>
            <a:off x="6433720" y="1817454"/>
            <a:ext cx="5289467" cy="2924432"/>
          </a:xfrm>
          <a:prstGeom prst="rect">
            <a:avLst/>
          </a:prstGeom>
          <a:noFill/>
          <a:ln w="9525">
            <a:noFill/>
            <a:miter lim="800000"/>
            <a:headEnd/>
            <a:tailEnd/>
          </a:ln>
          <a:effectLst/>
        </p:spPr>
      </p:pic>
      <p:grpSp>
        <p:nvGrpSpPr>
          <p:cNvPr id="8"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9"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10"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11"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2"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3"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4"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5"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6"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4288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20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fade">
                                      <p:cBhvr>
                                        <p:cTn id="17" dur="2000"/>
                                        <p:tgtEl>
                                          <p:spTgt spid="378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fade">
                                      <p:cBhvr>
                                        <p:cTn id="22" dur="2000"/>
                                        <p:tgtEl>
                                          <p:spTgt spid="378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938"/>
                                        </p:tgtEl>
                                        <p:attrNameLst>
                                          <p:attrName>style.visibility</p:attrName>
                                        </p:attrNameLst>
                                      </p:cBhvr>
                                      <p:to>
                                        <p:strVal val="visible"/>
                                      </p:to>
                                    </p:set>
                                    <p:animEffect transition="in" filter="fade">
                                      <p:cBhvr>
                                        <p:cTn id="2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base"/>
            <a:r>
              <a:rPr lang="en-US" dirty="0" smtClean="0"/>
              <a:t>Training, Testing and Evaluating Machine Learning Models</a:t>
            </a:r>
            <a:endParaRPr lang="en-US" dirty="0"/>
          </a:p>
        </p:txBody>
      </p:sp>
      <p:pic>
        <p:nvPicPr>
          <p:cNvPr id="80899" name="Picture 3"/>
          <p:cNvPicPr>
            <a:picLocks noChangeAspect="1" noChangeArrowheads="1"/>
          </p:cNvPicPr>
          <p:nvPr/>
        </p:nvPicPr>
        <p:blipFill>
          <a:blip r:embed="rId2"/>
          <a:srcRect/>
          <a:stretch>
            <a:fillRect/>
          </a:stretch>
        </p:blipFill>
        <p:spPr bwMode="auto">
          <a:xfrm>
            <a:off x="1748868" y="1619590"/>
            <a:ext cx="5731089" cy="3467276"/>
          </a:xfrm>
          <a:prstGeom prst="rect">
            <a:avLst/>
          </a:prstGeom>
          <a:noFill/>
          <a:ln w="9525">
            <a:noFill/>
            <a:miter lim="800000"/>
            <a:headEnd/>
            <a:tailEnd/>
          </a:ln>
          <a:effectLst/>
        </p:spPr>
      </p:pic>
      <p:grpSp>
        <p:nvGrpSpPr>
          <p:cNvPr id="3" name="Group 3">
            <a:extLst>
              <a:ext uri="{FF2B5EF4-FFF2-40B4-BE49-F238E27FC236}">
                <a16:creationId xmlns="" xmlns:a16="http://schemas.microsoft.com/office/drawing/2014/main" id="{5D6A2D45-FE71-45F3-BC5E-44FEBBFAC98A}"/>
              </a:ext>
            </a:extLst>
          </p:cNvPr>
          <p:cNvGrpSpPr/>
          <p:nvPr/>
        </p:nvGrpSpPr>
        <p:grpSpPr>
          <a:xfrm>
            <a:off x="2363638" y="6396335"/>
            <a:ext cx="9828362" cy="461665"/>
            <a:chOff x="5027790" y="-345605"/>
            <a:chExt cx="8643934" cy="461665"/>
          </a:xfrm>
        </p:grpSpPr>
        <p:sp>
          <p:nvSpPr>
            <p:cNvPr id="8" name="TextBox 15">
              <a:extLst>
                <a:ext uri="{FF2B5EF4-FFF2-40B4-BE49-F238E27FC236}">
                  <a16:creationId xmlns="" xmlns:a16="http://schemas.microsoft.com/office/drawing/2014/main"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9" name="TextBox 16">
              <a:extLst>
                <a:ext uri="{FF2B5EF4-FFF2-40B4-BE49-F238E27FC236}">
                  <a16:creationId xmlns="" xmlns:a16="http://schemas.microsoft.com/office/drawing/2014/main"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10" name="TextBox 19">
              <a:extLst>
                <a:ext uri="{FF2B5EF4-FFF2-40B4-BE49-F238E27FC236}">
                  <a16:creationId xmlns="" xmlns:a16="http://schemas.microsoft.com/office/drawing/2014/main"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1" name="TextBox 20">
              <a:extLst>
                <a:ext uri="{FF2B5EF4-FFF2-40B4-BE49-F238E27FC236}">
                  <a16:creationId xmlns="" xmlns:a16="http://schemas.microsoft.com/office/drawing/2014/main"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2" name="TextBox 23">
              <a:extLst>
                <a:ext uri="{FF2B5EF4-FFF2-40B4-BE49-F238E27FC236}">
                  <a16:creationId xmlns="" xmlns:a16="http://schemas.microsoft.com/office/drawing/2014/main"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3" name="TextBox 24">
              <a:extLst>
                <a:ext uri="{FF2B5EF4-FFF2-40B4-BE49-F238E27FC236}">
                  <a16:creationId xmlns="" xmlns:a16="http://schemas.microsoft.com/office/drawing/2014/main"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4" name="TextBox 27">
              <a:extLst>
                <a:ext uri="{FF2B5EF4-FFF2-40B4-BE49-F238E27FC236}">
                  <a16:creationId xmlns="" xmlns:a16="http://schemas.microsoft.com/office/drawing/2014/main"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5" name="TextBox 28">
              <a:extLst>
                <a:ext uri="{FF2B5EF4-FFF2-40B4-BE49-F238E27FC236}">
                  <a16:creationId xmlns="" xmlns:a16="http://schemas.microsoft.com/office/drawing/2014/main"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pic>
        <p:nvPicPr>
          <p:cNvPr id="55297" name="Picture 1"/>
          <p:cNvPicPr>
            <a:picLocks noChangeAspect="1" noChangeArrowheads="1"/>
          </p:cNvPicPr>
          <p:nvPr/>
        </p:nvPicPr>
        <p:blipFill>
          <a:blip r:embed="rId3"/>
          <a:srcRect/>
          <a:stretch>
            <a:fillRect/>
          </a:stretch>
        </p:blipFill>
        <p:spPr bwMode="auto">
          <a:xfrm>
            <a:off x="7363855" y="960480"/>
            <a:ext cx="4638675" cy="2152650"/>
          </a:xfrm>
          <a:prstGeom prst="rect">
            <a:avLst/>
          </a:prstGeom>
          <a:noFill/>
          <a:ln w="9525">
            <a:noFill/>
            <a:miter lim="800000"/>
            <a:headEnd/>
            <a:tailEnd/>
          </a:ln>
          <a:effectLst/>
        </p:spPr>
      </p:pic>
      <p:pic>
        <p:nvPicPr>
          <p:cNvPr id="55298" name="Picture 2"/>
          <p:cNvPicPr>
            <a:picLocks noChangeAspect="1" noChangeArrowheads="1"/>
          </p:cNvPicPr>
          <p:nvPr/>
        </p:nvPicPr>
        <p:blipFill>
          <a:blip r:embed="rId4"/>
          <a:srcRect/>
          <a:stretch>
            <a:fillRect/>
          </a:stretch>
        </p:blipFill>
        <p:spPr bwMode="auto">
          <a:xfrm>
            <a:off x="7107066" y="4486147"/>
            <a:ext cx="4848225"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srcRect/>
          <a:stretch>
            <a:fillRect/>
          </a:stretch>
        </p:blipFill>
        <p:spPr bwMode="auto">
          <a:xfrm>
            <a:off x="2622074" y="993199"/>
            <a:ext cx="5851600" cy="5382887"/>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n-US" dirty="0" smtClean="0"/>
              <a:t>Model Map</a:t>
            </a:r>
            <a:endParaRPr lang="el-GR" dirty="0"/>
          </a:p>
        </p:txBody>
      </p:sp>
      <p:grpSp>
        <p:nvGrpSpPr>
          <p:cNvPr id="3" name="Group 3">
            <a:extLst>
              <a:ext uri="{FF2B5EF4-FFF2-40B4-BE49-F238E27FC236}">
                <a16:creationId xmlns="" xmlns:a16="http://schemas.microsoft.com/office/drawing/2014/main" id="{5D6A2D45-FE71-45F3-BC5E-44FEBBFAC98A}"/>
              </a:ext>
            </a:extLst>
          </p:cNvPr>
          <p:cNvGrpSpPr/>
          <p:nvPr/>
        </p:nvGrpSpPr>
        <p:grpSpPr>
          <a:xfrm>
            <a:off x="2363638" y="6396335"/>
            <a:ext cx="9828362" cy="461665"/>
            <a:chOff x="5027790" y="-345605"/>
            <a:chExt cx="8643934" cy="461665"/>
          </a:xfrm>
        </p:grpSpPr>
        <p:sp>
          <p:nvSpPr>
            <p:cNvPr id="8" name="TextBox 15">
              <a:extLst>
                <a:ext uri="{FF2B5EF4-FFF2-40B4-BE49-F238E27FC236}">
                  <a16:creationId xmlns="" xmlns:a16="http://schemas.microsoft.com/office/drawing/2014/main"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9" name="TextBox 16">
              <a:extLst>
                <a:ext uri="{FF2B5EF4-FFF2-40B4-BE49-F238E27FC236}">
                  <a16:creationId xmlns="" xmlns:a16="http://schemas.microsoft.com/office/drawing/2014/main"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10" name="TextBox 19">
              <a:extLst>
                <a:ext uri="{FF2B5EF4-FFF2-40B4-BE49-F238E27FC236}">
                  <a16:creationId xmlns="" xmlns:a16="http://schemas.microsoft.com/office/drawing/2014/main"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1" name="TextBox 20">
              <a:extLst>
                <a:ext uri="{FF2B5EF4-FFF2-40B4-BE49-F238E27FC236}">
                  <a16:creationId xmlns="" xmlns:a16="http://schemas.microsoft.com/office/drawing/2014/main"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2" name="TextBox 23">
              <a:extLst>
                <a:ext uri="{FF2B5EF4-FFF2-40B4-BE49-F238E27FC236}">
                  <a16:creationId xmlns="" xmlns:a16="http://schemas.microsoft.com/office/drawing/2014/main"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3" name="TextBox 24">
              <a:extLst>
                <a:ext uri="{FF2B5EF4-FFF2-40B4-BE49-F238E27FC236}">
                  <a16:creationId xmlns="" xmlns:a16="http://schemas.microsoft.com/office/drawing/2014/main"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4" name="TextBox 27">
              <a:extLst>
                <a:ext uri="{FF2B5EF4-FFF2-40B4-BE49-F238E27FC236}">
                  <a16:creationId xmlns="" xmlns:a16="http://schemas.microsoft.com/office/drawing/2014/main"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5" name="TextBox 28">
              <a:extLst>
                <a:ext uri="{FF2B5EF4-FFF2-40B4-BE49-F238E27FC236}">
                  <a16:creationId xmlns="" xmlns:a16="http://schemas.microsoft.com/office/drawing/2014/main"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xmlns="" id="{5D6A2D45-FE71-45F3-BC5E-44FEBBFAC98A}"/>
              </a:ext>
            </a:extLst>
          </p:cNvPr>
          <p:cNvGrpSpPr/>
          <p:nvPr/>
        </p:nvGrpSpPr>
        <p:grpSpPr>
          <a:xfrm>
            <a:off x="3223495" y="2861687"/>
            <a:ext cx="5745011" cy="1134626"/>
            <a:chOff x="5077706" y="1504438"/>
            <a:chExt cx="5745011" cy="1134626"/>
          </a:xfrm>
        </p:grpSpPr>
        <p:grpSp>
          <p:nvGrpSpPr>
            <p:cNvPr id="5" name="Group 17">
              <a:extLst>
                <a:ext uri="{FF2B5EF4-FFF2-40B4-BE49-F238E27FC236}">
                  <a16:creationId xmlns:a16="http://schemas.microsoft.com/office/drawing/2014/main" xmlns="" id="{85E3EB12-866A-4616-9661-235355DF8A5F}"/>
                </a:ext>
              </a:extLst>
            </p:cNvPr>
            <p:cNvGrpSpPr/>
            <p:nvPr/>
          </p:nvGrpSpPr>
          <p:grpSpPr>
            <a:xfrm>
              <a:off x="6096608" y="1568236"/>
              <a:ext cx="4726109" cy="1070828"/>
              <a:chOff x="5978826" y="1344844"/>
              <a:chExt cx="4526164" cy="1070828"/>
            </a:xfrm>
          </p:grpSpPr>
          <p:sp>
            <p:nvSpPr>
              <p:cNvPr id="19" name="TextBox 18">
                <a:extLst>
                  <a:ext uri="{FF2B5EF4-FFF2-40B4-BE49-F238E27FC236}">
                    <a16:creationId xmlns:a16="http://schemas.microsoft.com/office/drawing/2014/main" xmlns="" id="{D507198E-A196-4A48-A05D-D321491ED281}"/>
                  </a:ext>
                </a:extLst>
              </p:cNvPr>
              <p:cNvSpPr txBox="1"/>
              <p:nvPr/>
            </p:nvSpPr>
            <p:spPr>
              <a:xfrm>
                <a:off x="5997298" y="1769341"/>
                <a:ext cx="4507692" cy="646331"/>
              </a:xfrm>
              <a:prstGeom prst="rect">
                <a:avLst/>
              </a:prstGeom>
              <a:noFill/>
            </p:spPr>
            <p:txBody>
              <a:bodyPr wrap="square" rtlCol="0">
                <a:spAutoFit/>
              </a:bodyPr>
              <a:lstStyle/>
              <a:p>
                <a:r>
                  <a:rPr lang="en-US" altLang="ko-KR" sz="1200" dirty="0" smtClean="0">
                    <a:solidFill>
                      <a:schemeClr val="bg2">
                        <a:lumMod val="50000"/>
                      </a:schemeClr>
                    </a:solidFill>
                    <a:cs typeface="Arial" pitchFamily="34" charset="0"/>
                  </a:rPr>
                  <a:t>Norm, similarity, classifiers, </a:t>
                </a:r>
                <a:r>
                  <a:rPr lang="el-GR" altLang="ko-KR" sz="1200" dirty="0" smtClean="0">
                    <a:solidFill>
                      <a:schemeClr val="bg2">
                        <a:lumMod val="50000"/>
                      </a:schemeClr>
                    </a:solidFill>
                    <a:cs typeface="Arial" pitchFamily="34" charset="0"/>
                  </a:rPr>
                  <a:t>Αλγόριθμος</a:t>
                </a:r>
                <a:r>
                  <a:rPr lang="en-US" altLang="ko-KR" sz="1200" dirty="0" smtClean="0">
                    <a:solidFill>
                      <a:schemeClr val="bg2">
                        <a:lumMod val="50000"/>
                      </a:schemeClr>
                    </a:solidFill>
                    <a:cs typeface="Arial" pitchFamily="34" charset="0"/>
                  </a:rPr>
                  <a:t> K-</a:t>
                </a:r>
                <a:r>
                  <a:rPr lang="en-US" altLang="ko-KR" sz="1200" dirty="0" err="1" smtClean="0">
                    <a:solidFill>
                      <a:schemeClr val="bg2">
                        <a:lumMod val="50000"/>
                      </a:schemeClr>
                    </a:solidFill>
                    <a:cs typeface="Arial" pitchFamily="34" charset="0"/>
                  </a:rPr>
                  <a:t>nn</a:t>
                </a:r>
                <a:r>
                  <a:rPr lang="el-GR" altLang="ko-KR" sz="1200" dirty="0" smtClean="0">
                    <a:solidFill>
                      <a:schemeClr val="bg2">
                        <a:lumMod val="50000"/>
                      </a:schemeClr>
                    </a:solidFill>
                    <a:cs typeface="Arial" pitchFamily="34" charset="0"/>
                  </a:rPr>
                  <a:t>, </a:t>
                </a:r>
                <a:r>
                  <a:rPr lang="en-US" altLang="ko-KR" sz="1200" dirty="0" err="1" smtClean="0">
                    <a:solidFill>
                      <a:schemeClr val="bg2">
                        <a:lumMod val="50000"/>
                      </a:schemeClr>
                    </a:solidFill>
                    <a:cs typeface="Arial" pitchFamily="34" charset="0"/>
                  </a:rPr>
                  <a:t>hyperparameters</a:t>
                </a:r>
                <a:r>
                  <a:rPr lang="en-US" altLang="ko-KR" sz="1200" dirty="0" smtClean="0">
                    <a:solidFill>
                      <a:schemeClr val="bg2">
                        <a:lumMod val="50000"/>
                      </a:schemeClr>
                    </a:solidFill>
                    <a:cs typeface="Arial" pitchFamily="34" charset="0"/>
                  </a:rPr>
                  <a:t>, </a:t>
                </a:r>
                <a:r>
                  <a:rPr lang="el-GR" altLang="ko-KR" sz="1200" dirty="0" smtClean="0">
                    <a:solidFill>
                      <a:schemeClr val="bg2">
                        <a:lumMod val="50000"/>
                      </a:schemeClr>
                    </a:solidFill>
                    <a:cs typeface="Arial" pitchFamily="34" charset="0"/>
                  </a:rPr>
                  <a:t>ρυθμίσεις, παραδείγματα</a:t>
                </a:r>
                <a:endParaRPr lang="en-US" altLang="ko-KR" sz="1200" dirty="0" smtClean="0">
                  <a:solidFill>
                    <a:schemeClr val="bg2">
                      <a:lumMod val="50000"/>
                    </a:schemeClr>
                  </a:solidFill>
                  <a:cs typeface="Arial" pitchFamily="34" charset="0"/>
                </a:endParaRPr>
              </a:p>
              <a:p>
                <a:endParaRPr lang="en-US" altLang="ko-KR" sz="1200" dirty="0">
                  <a:solidFill>
                    <a:schemeClr val="bg2">
                      <a:lumMod val="50000"/>
                    </a:schemeClr>
                  </a:solidFill>
                  <a:cs typeface="Arial" pitchFamily="34" charset="0"/>
                </a:endParaRPr>
              </a:p>
            </p:txBody>
          </p:sp>
          <p:sp>
            <p:nvSpPr>
              <p:cNvPr id="20" name="TextBox 19">
                <a:extLst>
                  <a:ext uri="{FF2B5EF4-FFF2-40B4-BE49-F238E27FC236}">
                    <a16:creationId xmlns:a16="http://schemas.microsoft.com/office/drawing/2014/main" xmlns="" id="{986944A9-8317-4701-8923-95546EBC6A81}"/>
                  </a:ext>
                </a:extLst>
              </p:cNvPr>
              <p:cNvSpPr txBox="1"/>
              <p:nvPr/>
            </p:nvSpPr>
            <p:spPr>
              <a:xfrm>
                <a:off x="5978826" y="1344844"/>
                <a:ext cx="4507692" cy="507831"/>
              </a:xfrm>
              <a:prstGeom prst="rect">
                <a:avLst/>
              </a:prstGeom>
              <a:noFill/>
            </p:spPr>
            <p:txBody>
              <a:bodyPr wrap="square" lIns="108000" rIns="108000" rtlCol="0">
                <a:spAutoFit/>
              </a:bodyPr>
              <a:lstStyle/>
              <a:p>
                <a:r>
                  <a:rPr lang="en-US" altLang="ko-KR" sz="2700" b="1" dirty="0" smtClean="0">
                    <a:solidFill>
                      <a:schemeClr val="bg2">
                        <a:lumMod val="50000"/>
                      </a:schemeClr>
                    </a:solidFill>
                    <a:cs typeface="Arial" pitchFamily="34" charset="0"/>
                  </a:rPr>
                  <a:t>K-NN </a:t>
                </a:r>
                <a:endParaRPr lang="ko-KR" altLang="en-US" sz="2700" b="1" dirty="0">
                  <a:solidFill>
                    <a:schemeClr val="bg2">
                      <a:lumMod val="50000"/>
                    </a:schemeClr>
                  </a:solidFill>
                  <a:cs typeface="Arial" pitchFamily="34" charset="0"/>
                </a:endParaRPr>
              </a:p>
            </p:txBody>
          </p:sp>
        </p:grpSp>
        <p:sp>
          <p:nvSpPr>
            <p:cNvPr id="21" name="TextBox 20">
              <a:extLst>
                <a:ext uri="{FF2B5EF4-FFF2-40B4-BE49-F238E27FC236}">
                  <a16:creationId xmlns:a16="http://schemas.microsoft.com/office/drawing/2014/main" xmlns="" id="{26A42029-48EF-40B7-A20B-9D05D2DD248A}"/>
                </a:ext>
              </a:extLst>
            </p:cNvPr>
            <p:cNvSpPr txBox="1"/>
            <p:nvPr/>
          </p:nvSpPr>
          <p:spPr>
            <a:xfrm>
              <a:off x="5077706" y="1504438"/>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02</a:t>
              </a:r>
              <a:endParaRPr lang="ko-KR" altLang="en-US" sz="4800" b="1" dirty="0">
                <a:solidFill>
                  <a:schemeClr val="bg2">
                    <a:lumMod val="50000"/>
                  </a:schemeClr>
                </a:solidFill>
                <a:cs typeface="Arial" pitchFamily="34" charset="0"/>
              </a:endParaRPr>
            </a:p>
          </p:txBody>
        </p:sp>
      </p:grpSp>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Μετρικοί Χώροι</a:t>
            </a:r>
            <a:endParaRPr lang="en-US" b="1" dirty="0"/>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801"/>
            </a:stretch>
          </a:blipFill>
        </p:spPr>
        <p:txBody>
          <a:bodyPr/>
          <a:lstStyle/>
          <a:p>
            <a:pPr>
              <a:buNone/>
            </a:pPr>
            <a:r>
              <a:rPr lang="en-US" dirty="0">
                <a:noFill/>
              </a:rPr>
              <a:t> </a:t>
            </a:r>
          </a:p>
        </p:txBody>
      </p:sp>
      <p:cxnSp>
        <p:nvCxnSpPr>
          <p:cNvPr id="7" name="Straight Connector 6"/>
          <p:cNvCxnSpPr/>
          <p:nvPr/>
        </p:nvCxnSpPr>
        <p:spPr>
          <a:xfrm flipV="1">
            <a:off x="7785463" y="4302034"/>
            <a:ext cx="914400" cy="827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99863" y="4302034"/>
            <a:ext cx="1881051" cy="809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85463" y="5129349"/>
            <a:ext cx="2821577"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1420" y="4894954"/>
            <a:ext cx="295274" cy="369332"/>
          </a:xfrm>
          <a:prstGeom prst="rect">
            <a:avLst/>
          </a:prstGeom>
          <a:noFill/>
        </p:spPr>
        <p:txBody>
          <a:bodyPr wrap="none" rtlCol="0">
            <a:spAutoFit/>
          </a:bodyPr>
          <a:lstStyle/>
          <a:p>
            <a:r>
              <a:rPr lang="en-US" dirty="0" smtClean="0"/>
              <a:t>a</a:t>
            </a:r>
            <a:endParaRPr lang="en-US" dirty="0"/>
          </a:p>
        </p:txBody>
      </p:sp>
      <p:sp>
        <p:nvSpPr>
          <p:cNvPr id="14" name="TextBox 13"/>
          <p:cNvSpPr txBox="1"/>
          <p:nvPr/>
        </p:nvSpPr>
        <p:spPr>
          <a:xfrm>
            <a:off x="8699863" y="4049900"/>
            <a:ext cx="306494" cy="369332"/>
          </a:xfrm>
          <a:prstGeom prst="rect">
            <a:avLst/>
          </a:prstGeom>
          <a:noFill/>
        </p:spPr>
        <p:txBody>
          <a:bodyPr wrap="none" rtlCol="0">
            <a:spAutoFit/>
          </a:bodyPr>
          <a:lstStyle/>
          <a:p>
            <a:r>
              <a:rPr lang="en-US" dirty="0" smtClean="0"/>
              <a:t>b</a:t>
            </a:r>
            <a:endParaRPr lang="en-US" dirty="0"/>
          </a:p>
        </p:txBody>
      </p:sp>
      <p:sp>
        <p:nvSpPr>
          <p:cNvPr id="15" name="TextBox 14"/>
          <p:cNvSpPr txBox="1"/>
          <p:nvPr/>
        </p:nvSpPr>
        <p:spPr>
          <a:xfrm>
            <a:off x="10439689" y="4742599"/>
            <a:ext cx="282450" cy="369332"/>
          </a:xfrm>
          <a:prstGeom prst="rect">
            <a:avLst/>
          </a:prstGeom>
          <a:noFill/>
        </p:spPr>
        <p:txBody>
          <a:bodyPr wrap="none" rtlCol="0">
            <a:spAutoFit/>
          </a:bodyPr>
          <a:lstStyle/>
          <a:p>
            <a:r>
              <a:rPr lang="en-US" dirty="0" smtClean="0"/>
              <a:t>c</a:t>
            </a:r>
            <a:endParaRPr lang="en-US" dirty="0"/>
          </a:p>
        </p:txBody>
      </p:sp>
      <p:grpSp>
        <p:nvGrpSpPr>
          <p:cNvPr id="16"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1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1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2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2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2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2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2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2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262052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Νόρμες</a:t>
            </a:r>
            <a:endParaRPr lang="en-US" b="1" dirty="0"/>
          </a:p>
        </p:txBody>
      </p:sp>
      <p:pic>
        <p:nvPicPr>
          <p:cNvPr id="60418" name="Picture 2"/>
          <p:cNvPicPr>
            <a:picLocks noChangeAspect="1" noChangeArrowheads="1"/>
          </p:cNvPicPr>
          <p:nvPr/>
        </p:nvPicPr>
        <p:blipFill>
          <a:blip r:embed="rId2"/>
          <a:srcRect/>
          <a:stretch>
            <a:fillRect/>
          </a:stretch>
        </p:blipFill>
        <p:spPr bwMode="auto">
          <a:xfrm>
            <a:off x="1429553" y="1632999"/>
            <a:ext cx="10506075" cy="4333875"/>
          </a:xfrm>
          <a:prstGeom prst="rect">
            <a:avLst/>
          </a:prstGeom>
          <a:noFill/>
          <a:ln w="9525">
            <a:noFill/>
            <a:miter lim="800000"/>
            <a:headEnd/>
            <a:tailEnd/>
          </a:ln>
          <a:effectLst/>
        </p:spPr>
      </p:pic>
      <p:grpSp>
        <p:nvGrpSpPr>
          <p:cNvPr id="20"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22"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24"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2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3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3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3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3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3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3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555552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120" b="-2241"/>
            </a:stretch>
          </a:blipFill>
        </p:spPr>
        <p:txBody>
          <a:bodyPr/>
          <a:lstStyle/>
          <a:p>
            <a:pPr>
              <a:buNone/>
            </a:pPr>
            <a:r>
              <a:rPr lang="en-US" dirty="0">
                <a:noFill/>
              </a:rPr>
              <a:t> </a:t>
            </a:r>
          </a:p>
        </p:txBody>
      </p:sp>
      <p:grpSp>
        <p:nvGrpSpPr>
          <p:cNvPr id="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
        <p:nvSpPr>
          <p:cNvPr id="16" name="15 - Τίτλος"/>
          <p:cNvSpPr>
            <a:spLocks noGrp="1"/>
          </p:cNvSpPr>
          <p:nvPr>
            <p:ph type="title"/>
          </p:nvPr>
        </p:nvSpPr>
        <p:spPr/>
        <p:txBody>
          <a:bodyPr/>
          <a:lstStyle/>
          <a:p>
            <a:r>
              <a:rPr lang="en-US" dirty="0" smtClean="0"/>
              <a:t>L</a:t>
            </a:r>
            <a:r>
              <a:rPr lang="en-US" baseline="-25000" dirty="0" smtClean="0"/>
              <a:t>p</a:t>
            </a:r>
            <a:r>
              <a:rPr lang="en-US" dirty="0" smtClean="0"/>
              <a:t> Norm</a:t>
            </a:r>
            <a:endParaRPr lang="el-GR" dirty="0"/>
          </a:p>
        </p:txBody>
      </p:sp>
      <p:cxnSp>
        <p:nvCxnSpPr>
          <p:cNvPr id="18" name="17 - Ευθύγραμμο βέλος σύνδεσης"/>
          <p:cNvCxnSpPr/>
          <p:nvPr/>
        </p:nvCxnSpPr>
        <p:spPr>
          <a:xfrm rot="10800000" flipV="1">
            <a:off x="6726725" y="2616450"/>
            <a:ext cx="1348966" cy="253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10800000">
            <a:off x="8455937" y="3711921"/>
            <a:ext cx="1213164" cy="57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7034543" y="2308633"/>
            <a:ext cx="4186211" cy="369332"/>
          </a:xfrm>
          <a:prstGeom prst="rect">
            <a:avLst/>
          </a:prstGeom>
          <a:noFill/>
        </p:spPr>
        <p:txBody>
          <a:bodyPr wrap="none" rtlCol="0">
            <a:spAutoFit/>
          </a:bodyPr>
          <a:lstStyle/>
          <a:p>
            <a:r>
              <a:rPr lang="el-GR" dirty="0" smtClean="0"/>
              <a:t>Μέτρηση μεγέθους διανύσματος (μέτρο)</a:t>
            </a:r>
            <a:endParaRPr lang="el-GR" dirty="0"/>
          </a:p>
        </p:txBody>
      </p:sp>
      <p:sp>
        <p:nvSpPr>
          <p:cNvPr id="22" name="21 - TextBox"/>
          <p:cNvSpPr txBox="1"/>
          <p:nvPr/>
        </p:nvSpPr>
        <p:spPr>
          <a:xfrm>
            <a:off x="8148139" y="4264182"/>
            <a:ext cx="3776162" cy="369332"/>
          </a:xfrm>
          <a:prstGeom prst="rect">
            <a:avLst/>
          </a:prstGeom>
          <a:noFill/>
        </p:spPr>
        <p:txBody>
          <a:bodyPr wrap="none" rtlCol="0">
            <a:spAutoFit/>
          </a:bodyPr>
          <a:lstStyle/>
          <a:p>
            <a:r>
              <a:rPr lang="el-GR" dirty="0" smtClean="0"/>
              <a:t>Μέτρηση απόστασης 2 διανυσμάτων</a:t>
            </a:r>
            <a:endParaRPr lang="el-GR" dirty="0"/>
          </a:p>
        </p:txBody>
      </p:sp>
    </p:spTree>
    <p:extLst>
      <p:ext uri="{BB962C8B-B14F-4D97-AF65-F5344CB8AC3E}">
        <p14:creationId xmlns:p14="http://schemas.microsoft.com/office/powerpoint/2010/main" xmlns="" val="1964757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srcRect/>
          <a:stretch>
            <a:fillRect/>
          </a:stretch>
        </p:blipFill>
        <p:spPr bwMode="auto">
          <a:xfrm>
            <a:off x="2010045" y="1381035"/>
            <a:ext cx="7343775" cy="43719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l-GR" dirty="0" smtClean="0"/>
              <a:t>Μέτρα ομοιότητας</a:t>
            </a:r>
            <a:endParaRPr lang="en-US" dirty="0"/>
          </a:p>
        </p:txBody>
      </p:sp>
      <p:grpSp>
        <p:nvGrpSpPr>
          <p:cNvPr id="4" name="Group 27"/>
          <p:cNvGrpSpPr/>
          <p:nvPr/>
        </p:nvGrpSpPr>
        <p:grpSpPr>
          <a:xfrm>
            <a:off x="8686800" y="1176339"/>
            <a:ext cx="3209926" cy="2814636"/>
            <a:chOff x="8037618" y="1690688"/>
            <a:chExt cx="3592407" cy="3154363"/>
          </a:xfrm>
        </p:grpSpPr>
        <p:sp>
          <p:nvSpPr>
            <p:cNvPr id="7" name="Oval 6"/>
            <p:cNvSpPr/>
            <p:nvPr/>
          </p:nvSpPr>
          <p:spPr>
            <a:xfrm>
              <a:off x="9572625" y="16906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287000" y="1690688"/>
              <a:ext cx="914400" cy="9144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9" name="TextBox 8"/>
                <p:cNvSpPr txBox="1"/>
                <p:nvPr/>
              </p:nvSpPr>
              <p:spPr>
                <a:xfrm>
                  <a:off x="9830091" y="1963222"/>
                  <a:ext cx="3994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𝔸</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9830091" y="1963222"/>
                  <a:ext cx="399468" cy="369332"/>
                </a:xfrm>
                <a:prstGeom prst="rect">
                  <a:avLst/>
                </a:prstGeom>
                <a:blipFill>
                  <a:blip r:embed="rId3"/>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TextBox 9"/>
                <p:cNvSpPr txBox="1"/>
                <p:nvPr/>
              </p:nvSpPr>
              <p:spPr>
                <a:xfrm>
                  <a:off x="10544466" y="1963222"/>
                  <a:ext cx="4058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𝔹</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10544466" y="1963222"/>
                  <a:ext cx="405880" cy="369332"/>
                </a:xfrm>
                <a:prstGeom prst="rect">
                  <a:avLst/>
                </a:prstGeom>
                <a:blipFill>
                  <a:blip r:embed="rId4"/>
                  <a:stretch>
                    <a:fillRect b="-3704"/>
                  </a:stretch>
                </a:blipFill>
              </p:spPr>
              <p:txBody>
                <a:bodyPr/>
                <a:lstStyle/>
                <a:p>
                  <a:r>
                    <a:rPr lang="en-US">
                      <a:noFill/>
                    </a:rPr>
                    <a:t> </a:t>
                  </a:r>
                </a:p>
              </p:txBody>
            </p:sp>
          </mc:Fallback>
        </mc:AlternateContent>
        <p:grpSp>
          <p:nvGrpSpPr>
            <p:cNvPr id="5" name="Group 20"/>
            <p:cNvGrpSpPr/>
            <p:nvPr/>
          </p:nvGrpSpPr>
          <p:grpSpPr>
            <a:xfrm>
              <a:off x="9572625" y="3930651"/>
              <a:ext cx="1628775" cy="914400"/>
              <a:chOff x="8524875" y="3086894"/>
              <a:chExt cx="1628775" cy="914400"/>
            </a:xfrm>
          </p:grpSpPr>
          <p:sp>
            <p:nvSpPr>
              <p:cNvPr id="15" name="Freeform 14"/>
              <p:cNvSpPr/>
              <p:nvPr/>
            </p:nvSpPr>
            <p:spPr>
              <a:xfrm>
                <a:off x="8524875" y="3086894"/>
                <a:ext cx="1628775" cy="914400"/>
              </a:xfrm>
              <a:custGeom>
                <a:avLst/>
                <a:gdLst>
                  <a:gd name="connsiteX0" fmla="*/ 457200 w 1628775"/>
                  <a:gd name="connsiteY0" fmla="*/ 0 h 914400"/>
                  <a:gd name="connsiteX1" fmla="*/ 780489 w 1628775"/>
                  <a:gd name="connsiteY1" fmla="*/ 133911 h 914400"/>
                  <a:gd name="connsiteX2" fmla="*/ 814388 w 1628775"/>
                  <a:gd name="connsiteY2" fmla="*/ 174996 h 914400"/>
                  <a:gd name="connsiteX3" fmla="*/ 848286 w 1628775"/>
                  <a:gd name="connsiteY3" fmla="*/ 133911 h 914400"/>
                  <a:gd name="connsiteX4" fmla="*/ 1171575 w 1628775"/>
                  <a:gd name="connsiteY4" fmla="*/ 0 h 914400"/>
                  <a:gd name="connsiteX5" fmla="*/ 1628775 w 1628775"/>
                  <a:gd name="connsiteY5" fmla="*/ 457200 h 914400"/>
                  <a:gd name="connsiteX6" fmla="*/ 1171575 w 1628775"/>
                  <a:gd name="connsiteY6" fmla="*/ 914400 h 914400"/>
                  <a:gd name="connsiteX7" fmla="*/ 848286 w 1628775"/>
                  <a:gd name="connsiteY7" fmla="*/ 780490 h 914400"/>
                  <a:gd name="connsiteX8" fmla="*/ 814388 w 1628775"/>
                  <a:gd name="connsiteY8" fmla="*/ 739405 h 914400"/>
                  <a:gd name="connsiteX9" fmla="*/ 780489 w 1628775"/>
                  <a:gd name="connsiteY9" fmla="*/ 780490 h 914400"/>
                  <a:gd name="connsiteX10" fmla="*/ 457200 w 1628775"/>
                  <a:gd name="connsiteY10" fmla="*/ 914400 h 914400"/>
                  <a:gd name="connsiteX11" fmla="*/ 0 w 1628775"/>
                  <a:gd name="connsiteY11" fmla="*/ 457200 h 914400"/>
                  <a:gd name="connsiteX12" fmla="*/ 457200 w 1628775"/>
                  <a:gd name="connsiteY12"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8775" h="914400">
                    <a:moveTo>
                      <a:pt x="457200" y="0"/>
                    </a:moveTo>
                    <a:cubicBezTo>
                      <a:pt x="583453" y="0"/>
                      <a:pt x="697753" y="51174"/>
                      <a:pt x="780489" y="133911"/>
                    </a:cubicBezTo>
                    <a:lnTo>
                      <a:pt x="814388" y="174996"/>
                    </a:lnTo>
                    <a:lnTo>
                      <a:pt x="848286" y="133911"/>
                    </a:lnTo>
                    <a:cubicBezTo>
                      <a:pt x="931023" y="51174"/>
                      <a:pt x="1045322" y="0"/>
                      <a:pt x="1171575" y="0"/>
                    </a:cubicBezTo>
                    <a:cubicBezTo>
                      <a:pt x="1424080" y="0"/>
                      <a:pt x="1628775" y="204695"/>
                      <a:pt x="1628775" y="457200"/>
                    </a:cubicBezTo>
                    <a:cubicBezTo>
                      <a:pt x="1628775" y="709705"/>
                      <a:pt x="1424080" y="914400"/>
                      <a:pt x="1171575" y="914400"/>
                    </a:cubicBezTo>
                    <a:cubicBezTo>
                      <a:pt x="1045322" y="914400"/>
                      <a:pt x="931023" y="863226"/>
                      <a:pt x="848286" y="780490"/>
                    </a:cubicBezTo>
                    <a:lnTo>
                      <a:pt x="814388" y="739405"/>
                    </a:lnTo>
                    <a:lnTo>
                      <a:pt x="780489" y="780490"/>
                    </a:lnTo>
                    <a:cubicBezTo>
                      <a:pt x="697753" y="863226"/>
                      <a:pt x="583453" y="914400"/>
                      <a:pt x="457200" y="914400"/>
                    </a:cubicBezTo>
                    <a:cubicBezTo>
                      <a:pt x="204695" y="914400"/>
                      <a:pt x="0" y="709705"/>
                      <a:pt x="0" y="457200"/>
                    </a:cubicBezTo>
                    <a:cubicBezTo>
                      <a:pt x="0" y="204695"/>
                      <a:pt x="204695" y="0"/>
                      <a:pt x="45720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13" name="TextBox 12"/>
                  <p:cNvSpPr txBox="1"/>
                  <p:nvPr/>
                </p:nvSpPr>
                <p:spPr>
                  <a:xfrm>
                    <a:off x="8782341" y="3359428"/>
                    <a:ext cx="3994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𝔸</m:t>
                          </m:r>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8782341" y="3359428"/>
                    <a:ext cx="399468" cy="369332"/>
                  </a:xfrm>
                  <a:prstGeom prst="rect">
                    <a:avLst/>
                  </a:prstGeom>
                  <a:blipFill>
                    <a:blip r:embed="rId5"/>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4" name="TextBox 13"/>
                  <p:cNvSpPr txBox="1"/>
                  <p:nvPr/>
                </p:nvSpPr>
                <p:spPr>
                  <a:xfrm>
                    <a:off x="9496716" y="3359428"/>
                    <a:ext cx="4058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𝔹</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9496716" y="3359428"/>
                    <a:ext cx="405880" cy="369332"/>
                  </a:xfrm>
                  <a:prstGeom prst="rect">
                    <a:avLst/>
                  </a:prstGeom>
                  <a:blipFill>
                    <a:blip r:embed="rId6"/>
                    <a:stretch>
                      <a:fillRect b="-3704"/>
                    </a:stretch>
                  </a:blipFill>
                </p:spPr>
                <p:txBody>
                  <a:bodyPr/>
                  <a:lstStyle/>
                  <a:p>
                    <a:r>
                      <a:rPr lang="en-US">
                        <a:noFill/>
                      </a:rPr>
                      <a:t> </a:t>
                    </a:r>
                  </a:p>
                </p:txBody>
              </p:sp>
            </mc:Fallback>
          </mc:AlternateContent>
        </p:grpSp>
        <p:grpSp>
          <p:nvGrpSpPr>
            <p:cNvPr id="6" name="Group 21"/>
            <p:cNvGrpSpPr/>
            <p:nvPr/>
          </p:nvGrpSpPr>
          <p:grpSpPr>
            <a:xfrm>
              <a:off x="9830091" y="3158499"/>
              <a:ext cx="1120255" cy="564409"/>
              <a:chOff x="8830239" y="4473910"/>
              <a:chExt cx="1120255" cy="564409"/>
            </a:xfrm>
          </p:grpSpPr>
          <p:sp>
            <p:nvSpPr>
              <p:cNvPr id="20" name="Freeform 19"/>
              <p:cNvSpPr/>
              <p:nvPr/>
            </p:nvSpPr>
            <p:spPr>
              <a:xfrm>
                <a:off x="9287149" y="4473910"/>
                <a:ext cx="200025" cy="564409"/>
              </a:xfrm>
              <a:custGeom>
                <a:avLst/>
                <a:gdLst>
                  <a:gd name="connsiteX0" fmla="*/ 100013 w 200025"/>
                  <a:gd name="connsiteY0" fmla="*/ 0 h 564409"/>
                  <a:gd name="connsiteX1" fmla="*/ 121943 w 200025"/>
                  <a:gd name="connsiteY1" fmla="*/ 26579 h 564409"/>
                  <a:gd name="connsiteX2" fmla="*/ 200025 w 200025"/>
                  <a:gd name="connsiteY2" fmla="*/ 282204 h 564409"/>
                  <a:gd name="connsiteX3" fmla="*/ 121943 w 200025"/>
                  <a:gd name="connsiteY3" fmla="*/ 537829 h 564409"/>
                  <a:gd name="connsiteX4" fmla="*/ 100013 w 200025"/>
                  <a:gd name="connsiteY4" fmla="*/ 564409 h 564409"/>
                  <a:gd name="connsiteX5" fmla="*/ 78082 w 200025"/>
                  <a:gd name="connsiteY5" fmla="*/ 537829 h 564409"/>
                  <a:gd name="connsiteX6" fmla="*/ 0 w 200025"/>
                  <a:gd name="connsiteY6" fmla="*/ 282204 h 564409"/>
                  <a:gd name="connsiteX7" fmla="*/ 78082 w 200025"/>
                  <a:gd name="connsiteY7" fmla="*/ 26579 h 56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564409">
                    <a:moveTo>
                      <a:pt x="100013" y="0"/>
                    </a:moveTo>
                    <a:lnTo>
                      <a:pt x="121943" y="26579"/>
                    </a:lnTo>
                    <a:cubicBezTo>
                      <a:pt x="171240" y="99549"/>
                      <a:pt x="200025" y="187515"/>
                      <a:pt x="200025" y="282204"/>
                    </a:cubicBezTo>
                    <a:cubicBezTo>
                      <a:pt x="200025" y="376894"/>
                      <a:pt x="171240" y="464860"/>
                      <a:pt x="121943" y="537829"/>
                    </a:cubicBezTo>
                    <a:lnTo>
                      <a:pt x="100013" y="564409"/>
                    </a:lnTo>
                    <a:lnTo>
                      <a:pt x="78082" y="537829"/>
                    </a:lnTo>
                    <a:cubicBezTo>
                      <a:pt x="28785" y="464860"/>
                      <a:pt x="0" y="376894"/>
                      <a:pt x="0" y="282204"/>
                    </a:cubicBezTo>
                    <a:cubicBezTo>
                      <a:pt x="0" y="187515"/>
                      <a:pt x="28785" y="99549"/>
                      <a:pt x="78082" y="2657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18" name="TextBox 17"/>
                  <p:cNvSpPr txBox="1"/>
                  <p:nvPr/>
                </p:nvSpPr>
                <p:spPr>
                  <a:xfrm>
                    <a:off x="8830239" y="4571447"/>
                    <a:ext cx="3994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𝔸</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8830239" y="4571447"/>
                    <a:ext cx="399468" cy="369332"/>
                  </a:xfrm>
                  <a:prstGeom prst="rect">
                    <a:avLst/>
                  </a:prstGeom>
                  <a:blipFill>
                    <a:blip r:embed="rId7"/>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9" name="TextBox 18"/>
                  <p:cNvSpPr txBox="1"/>
                  <p:nvPr/>
                </p:nvSpPr>
                <p:spPr>
                  <a:xfrm>
                    <a:off x="9544614" y="4571447"/>
                    <a:ext cx="4058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𝔹</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9544614" y="4571447"/>
                    <a:ext cx="405880" cy="369332"/>
                  </a:xfrm>
                  <a:prstGeom prst="rect">
                    <a:avLst/>
                  </a:prstGeom>
                  <a:blipFill>
                    <a:blip r:embed="rId8"/>
                    <a:stretch>
                      <a:fillRect b="-3704"/>
                    </a:stretch>
                  </a:blipFill>
                </p:spPr>
                <p:txBody>
                  <a:bodyPr/>
                  <a:lstStyle/>
                  <a:p>
                    <a:r>
                      <a:rPr lang="en-US">
                        <a:noFill/>
                      </a:rPr>
                      <a:t> </a:t>
                    </a:r>
                  </a:p>
                </p:txBody>
              </p:sp>
            </mc:Fallback>
          </mc:AlternateContent>
        </p:grpSp>
        <p:cxnSp>
          <p:nvCxnSpPr>
            <p:cNvPr id="24" name="Straight Connector 23"/>
            <p:cNvCxnSpPr/>
            <p:nvPr/>
          </p:nvCxnSpPr>
          <p:spPr>
            <a:xfrm>
              <a:off x="9182100" y="3790950"/>
              <a:ext cx="24479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5" name="TextBox 24"/>
                <p:cNvSpPr txBox="1"/>
                <p:nvPr/>
              </p:nvSpPr>
              <p:spPr>
                <a:xfrm>
                  <a:off x="8037618" y="3561319"/>
                  <a:ext cx="1175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𝔸</m:t>
                            </m:r>
                            <m:r>
                              <a:rPr lang="en-US" b="0" i="1" smtClean="0">
                                <a:latin typeface="Cambria Math" panose="02040503050406030204" pitchFamily="18" charset="0"/>
                              </a:rPr>
                              <m:t>,</m:t>
                            </m:r>
                            <m:r>
                              <a:rPr lang="en-US" b="0" i="1" smtClean="0">
                                <a:latin typeface="Cambria Math" panose="02040503050406030204" pitchFamily="18" charset="0"/>
                              </a:rPr>
                              <m:t>𝔹</m:t>
                            </m:r>
                          </m:e>
                        </m:d>
                        <m:r>
                          <a:rPr lang="en-US" b="0" i="1" smtClean="0">
                            <a:latin typeface="Cambria Math" panose="02040503050406030204" pitchFamily="18" charset="0"/>
                          </a:rPr>
                          <m:t>=</m:t>
                        </m:r>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8037618" y="3561319"/>
                  <a:ext cx="1175835" cy="369332"/>
                </a:xfrm>
                <a:prstGeom prst="rect">
                  <a:avLst/>
                </a:prstGeom>
                <a:blipFill>
                  <a:blip r:embed="rId9"/>
                  <a:stretch>
                    <a:fillRect l="-1163" r="-1744" b="-22222"/>
                  </a:stretch>
                </a:blipFill>
              </p:spPr>
              <p:txBody>
                <a:bodyPr/>
                <a:lstStyle/>
                <a:p>
                  <a:r>
                    <a:rPr lang="en-US">
                      <a:noFill/>
                    </a:rPr>
                    <a:t> </a:t>
                  </a:r>
                </a:p>
              </p:txBody>
            </p:sp>
          </mc:Fallback>
        </mc:AlternateContent>
      </p:grpSp>
      <p:grpSp>
        <p:nvGrpSpPr>
          <p:cNvPr id="23"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2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27"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28"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29"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30"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31"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32"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33"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34"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3430326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Μέτρα ομοιότητας (</a:t>
            </a:r>
            <a:r>
              <a:rPr lang="en-US" dirty="0" smtClean="0"/>
              <a:t>similarity measures</a:t>
            </a:r>
            <a:r>
              <a:rPr lang="el-GR" dirty="0" smtClean="0"/>
              <a:t>)</a:t>
            </a:r>
            <a:endParaRPr lang="en-US" dirty="0"/>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pPr>
              <a:buNone/>
            </a:pPr>
            <a:r>
              <a:rPr lang="en-US" dirty="0">
                <a:noFill/>
              </a:rPr>
              <a:t> </a:t>
            </a:r>
          </a:p>
        </p:txBody>
      </p:sp>
      <p:pic>
        <p:nvPicPr>
          <p:cNvPr id="5" name="Picture 4"/>
          <p:cNvPicPr>
            <a:picLocks noChangeAspect="1"/>
          </p:cNvPicPr>
          <p:nvPr/>
        </p:nvPicPr>
        <p:blipFill>
          <a:blip r:embed="rId3"/>
          <a:stretch>
            <a:fillRect/>
          </a:stretch>
        </p:blipFill>
        <p:spPr>
          <a:xfrm>
            <a:off x="8053187" y="3088256"/>
            <a:ext cx="3805652" cy="2468388"/>
          </a:xfrm>
          <a:prstGeom prst="rect">
            <a:avLst/>
          </a:prstGeom>
        </p:spPr>
      </p:pic>
      <p:grpSp>
        <p:nvGrpSpPr>
          <p:cNvPr id="6"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9"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0"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1"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2"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3"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4"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5"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6"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1546864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a:srcRect/>
          <a:stretch>
            <a:fillRect/>
          </a:stretch>
        </p:blipFill>
        <p:spPr bwMode="auto">
          <a:xfrm>
            <a:off x="8888626" y="3815433"/>
            <a:ext cx="2626839" cy="2334089"/>
          </a:xfrm>
          <a:prstGeom prst="rect">
            <a:avLst/>
          </a:prstGeom>
          <a:noFill/>
          <a:ln w="9525">
            <a:noFill/>
            <a:miter lim="800000"/>
            <a:headEnd/>
            <a:tailEnd/>
          </a:ln>
          <a:effectLst/>
        </p:spPr>
      </p:pic>
      <p:sp>
        <p:nvSpPr>
          <p:cNvPr id="5" name="4 - Ορθογώνιο"/>
          <p:cNvSpPr/>
          <p:nvPr/>
        </p:nvSpPr>
        <p:spPr>
          <a:xfrm>
            <a:off x="1444473" y="240927"/>
            <a:ext cx="8309127" cy="461665"/>
          </a:xfrm>
          <a:prstGeom prst="rect">
            <a:avLst/>
          </a:prstGeom>
        </p:spPr>
        <p:txBody>
          <a:bodyPr wrap="square">
            <a:spAutoFit/>
          </a:bodyPr>
          <a:lstStyle/>
          <a:p>
            <a:r>
              <a:rPr lang="en-US" sz="2400" dirty="0" smtClean="0"/>
              <a:t>Cosine Similarity</a:t>
            </a:r>
            <a:endParaRPr lang="el-GR" sz="2400" dirty="0"/>
          </a:p>
        </p:txBody>
      </p:sp>
      <p:pic>
        <p:nvPicPr>
          <p:cNvPr id="80898" name="Picture 2"/>
          <p:cNvPicPr>
            <a:picLocks noChangeAspect="1" noChangeArrowheads="1"/>
          </p:cNvPicPr>
          <p:nvPr/>
        </p:nvPicPr>
        <p:blipFill>
          <a:blip r:embed="rId3"/>
          <a:srcRect r="16791"/>
          <a:stretch>
            <a:fillRect/>
          </a:stretch>
        </p:blipFill>
        <p:spPr bwMode="auto">
          <a:xfrm>
            <a:off x="1426820" y="3503269"/>
            <a:ext cx="6843969" cy="2333238"/>
          </a:xfrm>
          <a:prstGeom prst="rect">
            <a:avLst/>
          </a:prstGeom>
          <a:noFill/>
          <a:ln w="9525">
            <a:noFill/>
            <a:miter lim="800000"/>
            <a:headEnd/>
            <a:tailEnd/>
          </a:ln>
          <a:effectLst/>
        </p:spPr>
      </p:pic>
      <p:pic>
        <p:nvPicPr>
          <p:cNvPr id="80899" name="Picture 3"/>
          <p:cNvPicPr>
            <a:picLocks noChangeAspect="1" noChangeArrowheads="1"/>
          </p:cNvPicPr>
          <p:nvPr/>
        </p:nvPicPr>
        <p:blipFill>
          <a:blip r:embed="rId4"/>
          <a:srcRect t="16357" r="6383" b="27584"/>
          <a:stretch>
            <a:fillRect/>
          </a:stretch>
        </p:blipFill>
        <p:spPr bwMode="auto">
          <a:xfrm>
            <a:off x="1367223" y="5820032"/>
            <a:ext cx="7537879" cy="1037968"/>
          </a:xfrm>
          <a:prstGeom prst="rect">
            <a:avLst/>
          </a:prstGeom>
          <a:noFill/>
          <a:ln w="9525">
            <a:noFill/>
            <a:miter lim="800000"/>
            <a:headEnd/>
            <a:tailEnd/>
          </a:ln>
          <a:effectLst/>
        </p:spPr>
      </p:pic>
      <p:sp>
        <p:nvSpPr>
          <p:cNvPr id="6" name="5 - Ορθογώνιο"/>
          <p:cNvSpPr/>
          <p:nvPr/>
        </p:nvSpPr>
        <p:spPr>
          <a:xfrm>
            <a:off x="1474573" y="730238"/>
            <a:ext cx="10462054" cy="1754326"/>
          </a:xfrm>
          <a:prstGeom prst="rect">
            <a:avLst/>
          </a:prstGeom>
        </p:spPr>
        <p:txBody>
          <a:bodyPr wrap="square">
            <a:spAutoFit/>
          </a:bodyPr>
          <a:lstStyle/>
          <a:p>
            <a:r>
              <a:rPr lang="el-GR" dirty="0" smtClean="0"/>
              <a:t>μετρική </a:t>
            </a:r>
            <a:r>
              <a:rPr lang="el-GR" dirty="0" smtClean="0"/>
              <a:t>που χρησιμοποιείται για να αξιολογήσει τον βαθμό ομοιότητας ανάμεσα σε δύο διανύσματα σε έναν πολυδιάστατο χώρο. </a:t>
            </a:r>
            <a:endParaRPr lang="en-US" dirty="0" smtClean="0"/>
          </a:p>
          <a:p>
            <a:r>
              <a:rPr lang="el-GR" dirty="0" smtClean="0"/>
              <a:t>Συνήθως </a:t>
            </a:r>
            <a:r>
              <a:rPr lang="el-GR" dirty="0" smtClean="0"/>
              <a:t>χρησιμοποιείται σε προβλήματα μηχανικής μάθησης και ανάκτησης πληροφορίας για τη σύγκριση της ομοιότητας μεταξύ δύο κειμένων ή αποτελεσμάτων αναζήτησης.</a:t>
            </a:r>
          </a:p>
          <a:p>
            <a:r>
              <a:rPr lang="el-GR" dirty="0" smtClean="0"/>
              <a:t>Η ομοιότητα </a:t>
            </a:r>
            <a:r>
              <a:rPr lang="el-GR" dirty="0" smtClean="0"/>
              <a:t>συνημίτονου </a:t>
            </a:r>
            <a:r>
              <a:rPr lang="el-GR" dirty="0" smtClean="0"/>
              <a:t>μετράει τη γωνία μεταξύ δύο μη μηδενικών διανυσμάτων στον πολυδιάστατο χώρο και παρέχει μια τιμή μεταξύ -1 και 1. </a:t>
            </a:r>
            <a:endParaRPr lang="el-GR" dirty="0"/>
          </a:p>
        </p:txBody>
      </p:sp>
      <p:pic>
        <p:nvPicPr>
          <p:cNvPr id="78851" name="Picture 3"/>
          <p:cNvPicPr>
            <a:picLocks noChangeAspect="1" noChangeArrowheads="1"/>
          </p:cNvPicPr>
          <p:nvPr/>
        </p:nvPicPr>
        <p:blipFill>
          <a:blip r:embed="rId5"/>
          <a:srcRect b="14052"/>
          <a:stretch>
            <a:fillRect/>
          </a:stretch>
        </p:blipFill>
        <p:spPr bwMode="auto">
          <a:xfrm>
            <a:off x="1573427" y="2576173"/>
            <a:ext cx="3468130" cy="875481"/>
          </a:xfrm>
          <a:prstGeom prst="rect">
            <a:avLst/>
          </a:prstGeom>
          <a:noFill/>
          <a:ln w="9525">
            <a:noFill/>
            <a:miter lim="800000"/>
            <a:headEnd/>
            <a:tailEnd/>
          </a:ln>
          <a:effectLst/>
        </p:spPr>
      </p:pic>
      <p:pic>
        <p:nvPicPr>
          <p:cNvPr id="78854" name="Picture 6" descr="The dot product - Math Insight"/>
          <p:cNvPicPr>
            <a:picLocks noChangeAspect="1" noChangeArrowheads="1"/>
          </p:cNvPicPr>
          <p:nvPr/>
        </p:nvPicPr>
        <p:blipFill>
          <a:blip r:embed="rId6"/>
          <a:srcRect/>
          <a:stretch>
            <a:fillRect/>
          </a:stretch>
        </p:blipFill>
        <p:spPr bwMode="auto">
          <a:xfrm>
            <a:off x="8279027" y="2328292"/>
            <a:ext cx="2749721" cy="1929512"/>
          </a:xfrm>
          <a:prstGeom prst="rect">
            <a:avLst/>
          </a:prstGeom>
          <a:noFill/>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xmlns="" id="{5D6A2D45-FE71-45F3-BC5E-44FEBBFAC98A}"/>
              </a:ext>
            </a:extLst>
          </p:cNvPr>
          <p:cNvGrpSpPr/>
          <p:nvPr/>
        </p:nvGrpSpPr>
        <p:grpSpPr>
          <a:xfrm>
            <a:off x="3223495" y="3013502"/>
            <a:ext cx="5745011" cy="830997"/>
            <a:chOff x="5885014" y="654503"/>
            <a:chExt cx="5745011" cy="830997"/>
          </a:xfrm>
        </p:grpSpPr>
        <p:grpSp>
          <p:nvGrpSpPr>
            <p:cNvPr id="4" name="Group 13">
              <a:extLst>
                <a:ext uri="{FF2B5EF4-FFF2-40B4-BE49-F238E27FC236}">
                  <a16:creationId xmlns:a16="http://schemas.microsoft.com/office/drawing/2014/main" xmlns="" id="{2DE8CF79-C4DC-4256-B3FC-D8396EF89A35}"/>
                </a:ext>
              </a:extLst>
            </p:cNvPr>
            <p:cNvGrpSpPr/>
            <p:nvPr/>
          </p:nvGrpSpPr>
          <p:grpSpPr>
            <a:xfrm>
              <a:off x="6903916" y="718301"/>
              <a:ext cx="4726109" cy="701496"/>
              <a:chOff x="6751979" y="1666120"/>
              <a:chExt cx="4526164" cy="701496"/>
            </a:xfrm>
          </p:grpSpPr>
          <p:sp>
            <p:nvSpPr>
              <p:cNvPr id="15" name="TextBox 14">
                <a:extLst>
                  <a:ext uri="{FF2B5EF4-FFF2-40B4-BE49-F238E27FC236}">
                    <a16:creationId xmlns:a16="http://schemas.microsoft.com/office/drawing/2014/main" xmlns="" id="{F8E1C952-85DD-4DB6-AAE3-6860651F3B58}"/>
                  </a:ext>
                </a:extLst>
              </p:cNvPr>
              <p:cNvSpPr txBox="1"/>
              <p:nvPr/>
            </p:nvSpPr>
            <p:spPr>
              <a:xfrm>
                <a:off x="6770451" y="2090617"/>
                <a:ext cx="4507692" cy="276999"/>
              </a:xfrm>
              <a:prstGeom prst="rect">
                <a:avLst/>
              </a:prstGeom>
              <a:noFill/>
            </p:spPr>
            <p:txBody>
              <a:bodyPr wrap="square" rtlCol="0">
                <a:spAutoFit/>
              </a:bodyPr>
              <a:lstStyle/>
              <a:p>
                <a:r>
                  <a:rPr lang="el-GR" altLang="ko-KR" sz="1200" dirty="0" smtClean="0">
                    <a:solidFill>
                      <a:schemeClr val="bg2">
                        <a:lumMod val="50000"/>
                      </a:schemeClr>
                    </a:solidFill>
                    <a:cs typeface="Arial" pitchFamily="34" charset="0"/>
                  </a:rPr>
                  <a:t>Βασικές έννοιες, </a:t>
                </a:r>
                <a:r>
                  <a:rPr lang="en-US" altLang="ko-KR" sz="1200" dirty="0" smtClean="0">
                    <a:solidFill>
                      <a:schemeClr val="bg2">
                        <a:lumMod val="50000"/>
                      </a:schemeClr>
                    </a:solidFill>
                    <a:cs typeface="Arial" pitchFamily="34" charset="0"/>
                  </a:rPr>
                  <a:t>AI,AI </a:t>
                </a:r>
                <a:r>
                  <a:rPr lang="en-US" altLang="ko-KR" sz="1200" dirty="0" err="1" smtClean="0">
                    <a:solidFill>
                      <a:schemeClr val="bg2">
                        <a:lumMod val="50000"/>
                      </a:schemeClr>
                    </a:solidFill>
                    <a:cs typeface="Arial" pitchFamily="34" charset="0"/>
                  </a:rPr>
                  <a:t>vs</a:t>
                </a:r>
                <a:r>
                  <a:rPr lang="en-US" altLang="ko-KR" sz="1200" dirty="0" smtClean="0">
                    <a:solidFill>
                      <a:schemeClr val="bg2">
                        <a:lumMod val="50000"/>
                      </a:schemeClr>
                    </a:solidFill>
                    <a:cs typeface="Arial" pitchFamily="34" charset="0"/>
                  </a:rPr>
                  <a:t> ML, </a:t>
                </a:r>
                <a:r>
                  <a:rPr lang="el-GR" altLang="ko-KR" sz="1200" dirty="0" smtClean="0">
                    <a:solidFill>
                      <a:schemeClr val="bg2">
                        <a:lumMod val="50000"/>
                      </a:schemeClr>
                    </a:solidFill>
                    <a:cs typeface="Arial" pitchFamily="34" charset="0"/>
                  </a:rPr>
                  <a:t>είδη </a:t>
                </a:r>
                <a:r>
                  <a:rPr lang="en-US" altLang="ko-KR" sz="1200" dirty="0" smtClean="0">
                    <a:solidFill>
                      <a:schemeClr val="bg2">
                        <a:lumMod val="50000"/>
                      </a:schemeClr>
                    </a:solidFill>
                    <a:cs typeface="Arial" pitchFamily="34" charset="0"/>
                  </a:rPr>
                  <a:t>ML</a:t>
                </a:r>
                <a:endParaRPr lang="en-US" altLang="ko-KR" sz="1200" dirty="0">
                  <a:solidFill>
                    <a:schemeClr val="bg2">
                      <a:lumMod val="50000"/>
                    </a:schemeClr>
                  </a:solidFill>
                  <a:cs typeface="Arial" pitchFamily="34" charset="0"/>
                </a:endParaRPr>
              </a:p>
            </p:txBody>
          </p:sp>
          <p:sp>
            <p:nvSpPr>
              <p:cNvPr id="16" name="TextBox 15">
                <a:extLst>
                  <a:ext uri="{FF2B5EF4-FFF2-40B4-BE49-F238E27FC236}">
                    <a16:creationId xmlns:a16="http://schemas.microsoft.com/office/drawing/2014/main" xmlns="" id="{6256C016-2CE9-4A41-AAAD-479E0F70132F}"/>
                  </a:ext>
                </a:extLst>
              </p:cNvPr>
              <p:cNvSpPr txBox="1"/>
              <p:nvPr/>
            </p:nvSpPr>
            <p:spPr>
              <a:xfrm>
                <a:off x="6751979" y="1666120"/>
                <a:ext cx="4507692" cy="507831"/>
              </a:xfrm>
              <a:prstGeom prst="rect">
                <a:avLst/>
              </a:prstGeom>
              <a:noFill/>
            </p:spPr>
            <p:txBody>
              <a:bodyPr wrap="square" lIns="108000" rIns="108000" rtlCol="0">
                <a:spAutoFit/>
              </a:bodyPr>
              <a:lstStyle/>
              <a:p>
                <a:r>
                  <a:rPr lang="el-GR" altLang="ko-KR" sz="2700" b="1" dirty="0" smtClean="0">
                    <a:solidFill>
                      <a:schemeClr val="bg2">
                        <a:lumMod val="50000"/>
                      </a:schemeClr>
                    </a:solidFill>
                    <a:cs typeface="Arial" pitchFamily="34" charset="0"/>
                  </a:rPr>
                  <a:t>Εισαγωγή στη </a:t>
                </a:r>
                <a:r>
                  <a:rPr lang="en-US" altLang="ko-KR" sz="2700" b="1" dirty="0" smtClean="0">
                    <a:solidFill>
                      <a:schemeClr val="bg2">
                        <a:lumMod val="50000"/>
                      </a:schemeClr>
                    </a:solidFill>
                    <a:cs typeface="Arial" pitchFamily="34" charset="0"/>
                  </a:rPr>
                  <a:t>ML</a:t>
                </a:r>
                <a:endParaRPr lang="ko-KR" altLang="en-US" sz="2700" b="1" dirty="0">
                  <a:solidFill>
                    <a:schemeClr val="bg2">
                      <a:lumMod val="50000"/>
                    </a:schemeClr>
                  </a:solidFill>
                  <a:cs typeface="Arial" pitchFamily="34" charset="0"/>
                </a:endParaRPr>
              </a:p>
            </p:txBody>
          </p:sp>
        </p:grpSp>
        <p:sp>
          <p:nvSpPr>
            <p:cNvPr id="17" name="TextBox 16">
              <a:extLst>
                <a:ext uri="{FF2B5EF4-FFF2-40B4-BE49-F238E27FC236}">
                  <a16:creationId xmlns:a16="http://schemas.microsoft.com/office/drawing/2014/main" xmlns="" id="{168954F2-9FF7-439F-AEAB-75F9457D5B63}"/>
                </a:ext>
              </a:extLst>
            </p:cNvPr>
            <p:cNvSpPr txBox="1"/>
            <p:nvPr/>
          </p:nvSpPr>
          <p:spPr>
            <a:xfrm>
              <a:off x="5885014" y="654503"/>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01</a:t>
              </a:r>
              <a:endParaRPr lang="ko-KR" altLang="en-US" sz="4800" b="1" dirty="0">
                <a:solidFill>
                  <a:schemeClr val="bg2">
                    <a:lumMod val="50000"/>
                  </a:schemeClr>
                </a:solidFill>
                <a:cs typeface="Arial" pitchFamily="34" charset="0"/>
              </a:endParaRPr>
            </a:p>
          </p:txBody>
        </p:sp>
      </p:grpSp>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srcRect/>
          <a:stretch>
            <a:fillRect/>
          </a:stretch>
        </p:blipFill>
        <p:spPr bwMode="auto">
          <a:xfrm>
            <a:off x="1657350" y="1749755"/>
            <a:ext cx="10534650" cy="450532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l-GR" dirty="0" err="1" smtClean="0"/>
              <a:t>Ταξινομητές</a:t>
            </a:r>
            <a:r>
              <a:rPr lang="en-US" dirty="0" smtClean="0"/>
              <a:t> (classifiers)</a:t>
            </a:r>
            <a:endParaRPr lang="en-US" dirty="0"/>
          </a:p>
        </p:txBody>
      </p:sp>
      <p:grpSp>
        <p:nvGrpSpPr>
          <p:cNvPr id="9"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10"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11"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2"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3"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4"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5"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6"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7"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8"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1731328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a:t>
            </a:r>
            <a:r>
              <a:rPr lang="en-US" dirty="0" err="1" smtClean="0"/>
              <a:t>nn</a:t>
            </a:r>
            <a:r>
              <a:rPr lang="en-US" dirty="0" smtClean="0"/>
              <a:t>: </a:t>
            </a:r>
            <a:r>
              <a:rPr lang="en-US" b="1" dirty="0" smtClean="0"/>
              <a:t>K-</a:t>
            </a:r>
            <a:r>
              <a:rPr lang="en-US" dirty="0" smtClean="0"/>
              <a:t> </a:t>
            </a:r>
            <a:r>
              <a:rPr lang="en-US" b="1" dirty="0" smtClean="0"/>
              <a:t>N</a:t>
            </a:r>
            <a:r>
              <a:rPr lang="en-US" dirty="0" smtClean="0"/>
              <a:t>earest </a:t>
            </a:r>
            <a:r>
              <a:rPr lang="en-US" b="1" dirty="0" smtClean="0"/>
              <a:t>N</a:t>
            </a:r>
            <a:r>
              <a:rPr lang="en-US" dirty="0" smtClean="0"/>
              <a:t>eighbors</a:t>
            </a:r>
            <a:endParaRPr lang="en-US" dirty="0"/>
          </a:p>
        </p:txBody>
      </p:sp>
      <p:sp>
        <p:nvSpPr>
          <p:cNvPr id="3" name="Content Placeholder 2"/>
          <p:cNvSpPr>
            <a:spLocks noGrp="1"/>
          </p:cNvSpPr>
          <p:nvPr>
            <p:ph idx="1"/>
          </p:nvPr>
        </p:nvSpPr>
        <p:spPr/>
        <p:txBody>
          <a:bodyPr>
            <a:normAutofit/>
          </a:bodyPr>
          <a:lstStyle/>
          <a:p>
            <a:pPr>
              <a:lnSpc>
                <a:spcPct val="100000"/>
              </a:lnSpc>
            </a:pPr>
            <a:r>
              <a:rPr lang="el-GR" sz="2400" dirty="0" smtClean="0"/>
              <a:t>Η μέθοδος </a:t>
            </a:r>
            <a:r>
              <a:rPr lang="en-US" sz="2400" dirty="0" smtClean="0"/>
              <a:t>K-</a:t>
            </a:r>
            <a:r>
              <a:rPr lang="en-US" sz="2400" dirty="0" err="1" smtClean="0"/>
              <a:t>nn</a:t>
            </a:r>
            <a:r>
              <a:rPr lang="en-US" sz="2400" dirty="0" smtClean="0"/>
              <a:t> </a:t>
            </a:r>
            <a:r>
              <a:rPr lang="el-GR" sz="2400" dirty="0" smtClean="0"/>
              <a:t>είναι μια </a:t>
            </a:r>
            <a:r>
              <a:rPr lang="el-GR" sz="2400" b="1" dirty="0" smtClean="0"/>
              <a:t>μη παραμετρική </a:t>
            </a:r>
            <a:r>
              <a:rPr lang="el-GR" sz="2400" dirty="0" smtClean="0"/>
              <a:t>μέθοδος κατηγοριοποίησης (</a:t>
            </a:r>
            <a:r>
              <a:rPr lang="en-US" sz="2400" b="1" dirty="0" smtClean="0"/>
              <a:t>classification</a:t>
            </a:r>
            <a:r>
              <a:rPr lang="el-GR" sz="2400" dirty="0" smtClean="0"/>
              <a:t>)</a:t>
            </a:r>
            <a:r>
              <a:rPr lang="en-US" sz="2400" dirty="0" smtClean="0"/>
              <a:t> </a:t>
            </a:r>
            <a:r>
              <a:rPr lang="el-GR" sz="2400" dirty="0" smtClean="0"/>
              <a:t>και παλινδρόμησης (</a:t>
            </a:r>
            <a:r>
              <a:rPr lang="en-US" sz="2400" dirty="0" smtClean="0"/>
              <a:t>regression</a:t>
            </a:r>
            <a:r>
              <a:rPr lang="el-GR" sz="2400" dirty="0" smtClean="0"/>
              <a:t>)</a:t>
            </a:r>
            <a:endParaRPr lang="en-US" sz="2400" dirty="0" smtClean="0"/>
          </a:p>
          <a:p>
            <a:pPr>
              <a:lnSpc>
                <a:spcPct val="100000"/>
              </a:lnSpc>
            </a:pPr>
            <a:r>
              <a:rPr lang="el-GR" sz="2400" dirty="0" smtClean="0"/>
              <a:t>Ανήκει στην κατηγορία της ‘μάθησης βασισμένης σε στιγμιότυπα μάθησης’ (</a:t>
            </a:r>
            <a:r>
              <a:rPr lang="en-US" sz="2400" b="1" dirty="0"/>
              <a:t>I</a:t>
            </a:r>
            <a:r>
              <a:rPr lang="en-US" sz="2400" b="1" dirty="0" smtClean="0"/>
              <a:t>nstance Based </a:t>
            </a:r>
            <a:r>
              <a:rPr lang="en-US" sz="2400" b="1" dirty="0"/>
              <a:t>L</a:t>
            </a:r>
            <a:r>
              <a:rPr lang="en-US" sz="2400" b="1" dirty="0" smtClean="0"/>
              <a:t>earning</a:t>
            </a:r>
            <a:r>
              <a:rPr lang="el-GR" sz="2400" dirty="0" smtClean="0"/>
              <a:t>)</a:t>
            </a:r>
          </a:p>
          <a:p>
            <a:pPr>
              <a:lnSpc>
                <a:spcPct val="100000"/>
              </a:lnSpc>
            </a:pPr>
            <a:r>
              <a:rPr lang="el-GR" sz="2400" dirty="0" smtClean="0"/>
              <a:t>Ανήκει επίσης στη γενικότερη οικογένεια της «κατά περίπτωση συλλογιστικής» (</a:t>
            </a:r>
            <a:r>
              <a:rPr lang="en-US" sz="2400" b="1" dirty="0" smtClean="0"/>
              <a:t>Case Based Reasoning</a:t>
            </a:r>
            <a:r>
              <a:rPr lang="el-GR" sz="2400" dirty="0" smtClean="0"/>
              <a:t>)</a:t>
            </a:r>
          </a:p>
          <a:p>
            <a:pPr>
              <a:lnSpc>
                <a:spcPct val="100000"/>
              </a:lnSpc>
            </a:pPr>
            <a:r>
              <a:rPr lang="el-GR" sz="2400" dirty="0" smtClean="0"/>
              <a:t>Αναφέρεται επίσης και ως «Ταξινομητής Νωχελικής εκπαίδευσης» (</a:t>
            </a:r>
            <a:r>
              <a:rPr lang="en-US" sz="2400" b="1" dirty="0" smtClean="0"/>
              <a:t>Lazy classifier</a:t>
            </a:r>
            <a:r>
              <a:rPr lang="en-US" sz="2400" dirty="0" smtClean="0"/>
              <a:t>) </a:t>
            </a:r>
            <a:r>
              <a:rPr lang="el-GR" sz="2400" dirty="0" smtClean="0"/>
              <a:t>επειδή δεν απαιτεί μάθηση </a:t>
            </a:r>
          </a:p>
          <a:p>
            <a:pPr>
              <a:lnSpc>
                <a:spcPct val="100000"/>
              </a:lnSpc>
            </a:pPr>
            <a:r>
              <a:rPr lang="el-GR" sz="2400" dirty="0" smtClean="0"/>
              <a:t>Είναι από τα απλούστερα μοντέλα μηχανικής μάθησης</a:t>
            </a:r>
          </a:p>
          <a:p>
            <a:pPr>
              <a:lnSpc>
                <a:spcPct val="100000"/>
              </a:lnSpc>
            </a:pPr>
            <a:endParaRPr lang="el-GR" sz="2400" dirty="0" smtClean="0"/>
          </a:p>
          <a:p>
            <a:pPr>
              <a:lnSpc>
                <a:spcPct val="100000"/>
              </a:lnSpc>
            </a:pPr>
            <a:endParaRPr lang="en-US" sz="2400" dirty="0" smtClean="0"/>
          </a:p>
          <a:p>
            <a:pPr>
              <a:lnSpc>
                <a:spcPct val="100000"/>
              </a:lnSpc>
            </a:pPr>
            <a:endParaRPr lang="en-US" sz="2400" dirty="0" smtClean="0"/>
          </a:p>
          <a:p>
            <a:pPr>
              <a:lnSpc>
                <a:spcPct val="100000"/>
              </a:lnSpc>
            </a:pPr>
            <a:endParaRPr lang="en-US" sz="2400" dirty="0"/>
          </a:p>
        </p:txBody>
      </p:sp>
      <p:grpSp>
        <p:nvGrpSpPr>
          <p:cNvPr id="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3494606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Περιγραφή της μεθόδου</a:t>
            </a:r>
            <a:endParaRPr lang="en-US" b="1" dirty="0"/>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22" t="-1401" r="-870"/>
            </a:stretch>
          </a:blipFill>
        </p:spPr>
        <p:txBody>
          <a:bodyPr/>
          <a:lstStyle/>
          <a:p>
            <a:pPr>
              <a:buNone/>
            </a:pPr>
            <a:r>
              <a:rPr lang="en-US">
                <a:noFill/>
              </a:rPr>
              <a:t> </a:t>
            </a:r>
          </a:p>
        </p:txBody>
      </p:sp>
      <p:grpSp>
        <p:nvGrpSpPr>
          <p:cNvPr id="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1555307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06"/>
            </a:stretch>
          </a:blipFill>
        </p:spPr>
        <p:txBody>
          <a:bodyPr/>
          <a:lstStyle/>
          <a:p>
            <a:pPr>
              <a:buNone/>
            </a:pPr>
            <a:r>
              <a:rPr lang="en-US">
                <a:noFill/>
              </a:rPr>
              <a:t> </a:t>
            </a:r>
          </a:p>
        </p:txBody>
      </p:sp>
      <p:grpSp>
        <p:nvGrpSpPr>
          <p:cNvPr id="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
        <p:nvSpPr>
          <p:cNvPr id="16" name="15 - Τίτλος"/>
          <p:cNvSpPr>
            <a:spLocks noGrp="1"/>
          </p:cNvSpPr>
          <p:nvPr>
            <p:ph type="title"/>
          </p:nvPr>
        </p:nvSpPr>
        <p:spPr/>
        <p:txBody>
          <a:bodyPr/>
          <a:lstStyle/>
          <a:p>
            <a:r>
              <a:rPr lang="en-US" dirty="0" smtClean="0"/>
              <a:t>O </a:t>
            </a:r>
            <a:r>
              <a:rPr lang="el-GR" dirty="0" smtClean="0"/>
              <a:t>Αλγόριθμος Κ-</a:t>
            </a:r>
            <a:r>
              <a:rPr lang="en-US" dirty="0" err="1" smtClean="0"/>
              <a:t>nn</a:t>
            </a:r>
            <a:endParaRPr lang="el-GR" dirty="0"/>
          </a:p>
        </p:txBody>
      </p:sp>
    </p:spTree>
    <p:extLst>
      <p:ext uri="{BB962C8B-B14F-4D97-AF65-F5344CB8AC3E}">
        <p14:creationId xmlns:p14="http://schemas.microsoft.com/office/powerpoint/2010/main" xmlns="" val="2963445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p:txBody>
          <a:bodyPr/>
          <a:lstStyle/>
          <a:p>
            <a:r>
              <a:rPr lang="el-GR" dirty="0" smtClean="0"/>
              <a:t>Πως λειτουργεί (γραφικά)</a:t>
            </a:r>
            <a:endParaRPr lang="en-US" dirty="0"/>
          </a:p>
        </p:txBody>
      </p:sp>
      <p:sp>
        <p:nvSpPr>
          <p:cNvPr id="33" name="3 - Θέση υποσέλιδου"/>
          <p:cNvSpPr>
            <a:spLocks noGrp="1"/>
          </p:cNvSpPr>
          <p:nvPr>
            <p:ph type="ftr" sz="quarter" idx="11"/>
          </p:nvPr>
        </p:nvSpPr>
        <p:spPr/>
        <p:txBody>
          <a:bodyPr/>
          <a:lstStyle/>
          <a:p>
            <a:endParaRPr lang="en-US" altLang="zh-CN" dirty="0"/>
          </a:p>
          <a:p>
            <a:endParaRPr lang="en-US" altLang="zh-CN" dirty="0"/>
          </a:p>
          <a:p>
            <a:endParaRPr lang="en-US" altLang="zh-CN" dirty="0"/>
          </a:p>
        </p:txBody>
      </p:sp>
      <p:sp>
        <p:nvSpPr>
          <p:cNvPr id="751619" name="Rectangle 3"/>
          <p:cNvSpPr>
            <a:spLocks noChangeArrowheads="1"/>
          </p:cNvSpPr>
          <p:nvPr/>
        </p:nvSpPr>
        <p:spPr bwMode="auto">
          <a:xfrm>
            <a:off x="914400" y="1981200"/>
            <a:ext cx="10363200" cy="4114800"/>
          </a:xfrm>
          <a:prstGeom prst="rect">
            <a:avLst/>
          </a:prstGeom>
          <a:noFill/>
          <a:ln w="9525">
            <a:noFill/>
            <a:miter lim="800000"/>
            <a:headEnd/>
            <a:tailEnd/>
          </a:ln>
          <a:effectLst/>
        </p:spPr>
        <p:txBody>
          <a:bodyPr/>
          <a:lstStyle/>
          <a:p>
            <a:pPr marL="342900" indent="-342900">
              <a:spcBef>
                <a:spcPct val="30000"/>
              </a:spcBef>
              <a:buClr>
                <a:schemeClr val="tx2"/>
              </a:buClr>
              <a:buSzPct val="70000"/>
              <a:buFont typeface="Wingdings" pitchFamily="2" charset="2"/>
              <a:buChar char="l"/>
            </a:pPr>
            <a:endParaRPr lang="el-GR" sz="2200" b="0">
              <a:solidFill>
                <a:srgbClr val="333399"/>
              </a:solidFill>
            </a:endParaRPr>
          </a:p>
        </p:txBody>
      </p:sp>
      <p:sp>
        <p:nvSpPr>
          <p:cNvPr id="751620" name="Oval 4"/>
          <p:cNvSpPr>
            <a:spLocks noChangeArrowheads="1"/>
          </p:cNvSpPr>
          <p:nvPr/>
        </p:nvSpPr>
        <p:spPr bwMode="auto">
          <a:xfrm>
            <a:off x="9652000" y="4419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21" name="Oval 5"/>
          <p:cNvSpPr>
            <a:spLocks noChangeArrowheads="1"/>
          </p:cNvSpPr>
          <p:nvPr/>
        </p:nvSpPr>
        <p:spPr bwMode="auto">
          <a:xfrm>
            <a:off x="9652000" y="4876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1622" name="Oval 6"/>
          <p:cNvSpPr>
            <a:spLocks noChangeArrowheads="1"/>
          </p:cNvSpPr>
          <p:nvPr/>
        </p:nvSpPr>
        <p:spPr bwMode="auto">
          <a:xfrm>
            <a:off x="96520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1623" name="Line 7"/>
          <p:cNvSpPr>
            <a:spLocks noChangeShapeType="1"/>
          </p:cNvSpPr>
          <p:nvPr/>
        </p:nvSpPr>
        <p:spPr bwMode="auto">
          <a:xfrm>
            <a:off x="8839200" y="1905000"/>
            <a:ext cx="0" cy="4419600"/>
          </a:xfrm>
          <a:prstGeom prst="line">
            <a:avLst/>
          </a:prstGeom>
          <a:noFill/>
          <a:ln w="28575">
            <a:solidFill>
              <a:schemeClr val="tx1"/>
            </a:solidFill>
            <a:round/>
            <a:headEnd/>
            <a:tailEnd/>
          </a:ln>
          <a:effectLst/>
        </p:spPr>
        <p:txBody>
          <a:bodyPr wrap="none" anchor="ctr"/>
          <a:lstStyle/>
          <a:p>
            <a:endParaRPr lang="el-GR"/>
          </a:p>
        </p:txBody>
      </p:sp>
      <p:sp>
        <p:nvSpPr>
          <p:cNvPr id="751624" name="Text Box 8"/>
          <p:cNvSpPr txBox="1">
            <a:spLocks noChangeArrowheads="1"/>
          </p:cNvSpPr>
          <p:nvPr/>
        </p:nvSpPr>
        <p:spPr bwMode="auto">
          <a:xfrm>
            <a:off x="9855201" y="4281488"/>
            <a:ext cx="822661"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Sports</a:t>
            </a:r>
            <a:endParaRPr lang="en-US" sz="1400" b="0">
              <a:latin typeface="Rockwell" pitchFamily="18" charset="0"/>
            </a:endParaRPr>
          </a:p>
        </p:txBody>
      </p:sp>
      <p:sp>
        <p:nvSpPr>
          <p:cNvPr id="751625" name="Text Box 9"/>
          <p:cNvSpPr txBox="1">
            <a:spLocks noChangeArrowheads="1"/>
          </p:cNvSpPr>
          <p:nvPr/>
        </p:nvSpPr>
        <p:spPr bwMode="auto">
          <a:xfrm>
            <a:off x="9855200" y="4800601"/>
            <a:ext cx="917239"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Science</a:t>
            </a:r>
            <a:endParaRPr lang="en-US" sz="1400" b="0">
              <a:latin typeface="Rockwell" pitchFamily="18" charset="0"/>
            </a:endParaRPr>
          </a:p>
        </p:txBody>
      </p:sp>
      <p:sp>
        <p:nvSpPr>
          <p:cNvPr id="751626" name="Text Box 10"/>
          <p:cNvSpPr txBox="1">
            <a:spLocks noChangeArrowheads="1"/>
          </p:cNvSpPr>
          <p:nvPr/>
        </p:nvSpPr>
        <p:spPr bwMode="auto">
          <a:xfrm>
            <a:off x="9855200" y="5257801"/>
            <a:ext cx="603050"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Arts</a:t>
            </a:r>
            <a:endParaRPr lang="en-US" sz="1400" b="0">
              <a:latin typeface="Rockwell" pitchFamily="18" charset="0"/>
            </a:endParaRPr>
          </a:p>
        </p:txBody>
      </p:sp>
      <p:grpSp>
        <p:nvGrpSpPr>
          <p:cNvPr id="2" name="Group 11"/>
          <p:cNvGrpSpPr>
            <a:grpSpLocks/>
          </p:cNvGrpSpPr>
          <p:nvPr/>
        </p:nvGrpSpPr>
        <p:grpSpPr bwMode="auto">
          <a:xfrm>
            <a:off x="2133600" y="2438400"/>
            <a:ext cx="5588000" cy="3657600"/>
            <a:chOff x="1008" y="1536"/>
            <a:chExt cx="2640" cy="2304"/>
          </a:xfrm>
        </p:grpSpPr>
        <p:sp>
          <p:nvSpPr>
            <p:cNvPr id="751628" name="Oval 12"/>
            <p:cNvSpPr>
              <a:spLocks noChangeArrowheads="1"/>
            </p:cNvSpPr>
            <p:nvPr/>
          </p:nvSpPr>
          <p:spPr bwMode="auto">
            <a:xfrm>
              <a:off x="1200" y="1680"/>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29" name="Oval 13"/>
            <p:cNvSpPr>
              <a:spLocks noChangeArrowheads="1"/>
            </p:cNvSpPr>
            <p:nvPr/>
          </p:nvSpPr>
          <p:spPr bwMode="auto">
            <a:xfrm>
              <a:off x="2592" y="2112"/>
              <a:ext cx="96" cy="96"/>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1630" name="Oval 14"/>
            <p:cNvSpPr>
              <a:spLocks noChangeArrowheads="1"/>
            </p:cNvSpPr>
            <p:nvPr/>
          </p:nvSpPr>
          <p:spPr bwMode="auto">
            <a:xfrm>
              <a:off x="2928" y="3072"/>
              <a:ext cx="96" cy="96"/>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1631" name="Oval 15"/>
            <p:cNvSpPr>
              <a:spLocks noChangeArrowheads="1"/>
            </p:cNvSpPr>
            <p:nvPr/>
          </p:nvSpPr>
          <p:spPr bwMode="auto">
            <a:xfrm>
              <a:off x="1296" y="2016"/>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32" name="Oval 16"/>
            <p:cNvSpPr>
              <a:spLocks noChangeArrowheads="1"/>
            </p:cNvSpPr>
            <p:nvPr/>
          </p:nvSpPr>
          <p:spPr bwMode="auto">
            <a:xfrm>
              <a:off x="1392" y="2688"/>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33" name="Oval 17"/>
            <p:cNvSpPr>
              <a:spLocks noChangeArrowheads="1"/>
            </p:cNvSpPr>
            <p:nvPr/>
          </p:nvSpPr>
          <p:spPr bwMode="auto">
            <a:xfrm>
              <a:off x="1968" y="1680"/>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34" name="Oval 18"/>
            <p:cNvSpPr>
              <a:spLocks noChangeArrowheads="1"/>
            </p:cNvSpPr>
            <p:nvPr/>
          </p:nvSpPr>
          <p:spPr bwMode="auto">
            <a:xfrm>
              <a:off x="1008" y="2304"/>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35" name="Oval 19"/>
            <p:cNvSpPr>
              <a:spLocks noChangeArrowheads="1"/>
            </p:cNvSpPr>
            <p:nvPr/>
          </p:nvSpPr>
          <p:spPr bwMode="auto">
            <a:xfrm>
              <a:off x="1680" y="2160"/>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36" name="Oval 20"/>
            <p:cNvSpPr>
              <a:spLocks noChangeArrowheads="1"/>
            </p:cNvSpPr>
            <p:nvPr/>
          </p:nvSpPr>
          <p:spPr bwMode="auto">
            <a:xfrm>
              <a:off x="2112" y="1920"/>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37" name="Oval 21"/>
            <p:cNvSpPr>
              <a:spLocks noChangeArrowheads="1"/>
            </p:cNvSpPr>
            <p:nvPr/>
          </p:nvSpPr>
          <p:spPr bwMode="auto">
            <a:xfrm>
              <a:off x="1872" y="2688"/>
              <a:ext cx="96" cy="96"/>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1638" name="Oval 22"/>
            <p:cNvSpPr>
              <a:spLocks noChangeArrowheads="1"/>
            </p:cNvSpPr>
            <p:nvPr/>
          </p:nvSpPr>
          <p:spPr bwMode="auto">
            <a:xfrm>
              <a:off x="2688" y="1536"/>
              <a:ext cx="96" cy="96"/>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1639" name="Oval 23"/>
            <p:cNvSpPr>
              <a:spLocks noChangeArrowheads="1"/>
            </p:cNvSpPr>
            <p:nvPr/>
          </p:nvSpPr>
          <p:spPr bwMode="auto">
            <a:xfrm>
              <a:off x="2784" y="2496"/>
              <a:ext cx="96" cy="96"/>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1640" name="Oval 24"/>
            <p:cNvSpPr>
              <a:spLocks noChangeArrowheads="1"/>
            </p:cNvSpPr>
            <p:nvPr/>
          </p:nvSpPr>
          <p:spPr bwMode="auto">
            <a:xfrm>
              <a:off x="2880" y="1728"/>
              <a:ext cx="96" cy="96"/>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1641" name="Oval 25"/>
            <p:cNvSpPr>
              <a:spLocks noChangeArrowheads="1"/>
            </p:cNvSpPr>
            <p:nvPr/>
          </p:nvSpPr>
          <p:spPr bwMode="auto">
            <a:xfrm>
              <a:off x="3552" y="1824"/>
              <a:ext cx="96" cy="96"/>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1642" name="Oval 26"/>
            <p:cNvSpPr>
              <a:spLocks noChangeArrowheads="1"/>
            </p:cNvSpPr>
            <p:nvPr/>
          </p:nvSpPr>
          <p:spPr bwMode="auto">
            <a:xfrm>
              <a:off x="3072" y="1920"/>
              <a:ext cx="96" cy="96"/>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1643" name="Oval 27"/>
            <p:cNvSpPr>
              <a:spLocks noChangeArrowheads="1"/>
            </p:cNvSpPr>
            <p:nvPr/>
          </p:nvSpPr>
          <p:spPr bwMode="auto">
            <a:xfrm>
              <a:off x="2544" y="3168"/>
              <a:ext cx="96" cy="96"/>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1644" name="Oval 28"/>
            <p:cNvSpPr>
              <a:spLocks noChangeArrowheads="1"/>
            </p:cNvSpPr>
            <p:nvPr/>
          </p:nvSpPr>
          <p:spPr bwMode="auto">
            <a:xfrm>
              <a:off x="2880" y="3744"/>
              <a:ext cx="96" cy="96"/>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1645" name="Oval 29"/>
            <p:cNvSpPr>
              <a:spLocks noChangeArrowheads="1"/>
            </p:cNvSpPr>
            <p:nvPr/>
          </p:nvSpPr>
          <p:spPr bwMode="auto">
            <a:xfrm>
              <a:off x="3216" y="3360"/>
              <a:ext cx="96" cy="96"/>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1646" name="Rectangle 30"/>
            <p:cNvSpPr>
              <a:spLocks noChangeArrowheads="1"/>
            </p:cNvSpPr>
            <p:nvPr/>
          </p:nvSpPr>
          <p:spPr bwMode="auto">
            <a:xfrm>
              <a:off x="2208" y="2448"/>
              <a:ext cx="96" cy="96"/>
            </a:xfrm>
            <a:prstGeom prst="rect">
              <a:avLst/>
            </a:prstGeom>
            <a:solidFill>
              <a:srgbClr val="000080"/>
            </a:solidFill>
            <a:ln w="9525">
              <a:solidFill>
                <a:schemeClr val="tx1"/>
              </a:solidFill>
              <a:miter lim="800000"/>
              <a:headEnd/>
              <a:tailEnd/>
            </a:ln>
            <a:effectLst/>
          </p:spPr>
          <p:txBody>
            <a:bodyPr wrap="none" anchor="ctr"/>
            <a:lstStyle/>
            <a:p>
              <a:endParaRPr lang="el-GR"/>
            </a:p>
          </p:txBody>
        </p:sp>
      </p:grpSp>
      <p:sp>
        <p:nvSpPr>
          <p:cNvPr id="751647" name="Line 31"/>
          <p:cNvSpPr>
            <a:spLocks noChangeShapeType="1"/>
          </p:cNvSpPr>
          <p:nvPr/>
        </p:nvSpPr>
        <p:spPr bwMode="auto">
          <a:xfrm>
            <a:off x="4775200" y="1447800"/>
            <a:ext cx="0" cy="2362200"/>
          </a:xfrm>
          <a:prstGeom prst="line">
            <a:avLst/>
          </a:prstGeom>
          <a:noFill/>
          <a:ln w="9525">
            <a:solidFill>
              <a:schemeClr val="tx1"/>
            </a:solidFill>
            <a:round/>
            <a:headEnd/>
            <a:tailEnd type="triangle" w="med" len="med"/>
          </a:ln>
          <a:effectLst/>
        </p:spPr>
        <p:txBody>
          <a:bodyPr wrap="none" anchor="ctr"/>
          <a:lstStyle/>
          <a:p>
            <a:endParaRPr lang="el-GR"/>
          </a:p>
        </p:txBody>
      </p:sp>
      <p:grpSp>
        <p:nvGrpSpPr>
          <p:cNvPr id="34"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35"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36"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37"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38"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39"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40"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41"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42"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r>
              <a:rPr lang="en-US"/>
              <a:t>1-Nearest Neighbor (kNN) classifier </a:t>
            </a:r>
          </a:p>
        </p:txBody>
      </p:sp>
      <p:sp>
        <p:nvSpPr>
          <p:cNvPr id="33" name="3 - Θέση υποσέλιδου"/>
          <p:cNvSpPr>
            <a:spLocks noGrp="1"/>
          </p:cNvSpPr>
          <p:nvPr>
            <p:ph type="ftr" sz="quarter" idx="11"/>
          </p:nvPr>
        </p:nvSpPr>
        <p:spPr/>
        <p:txBody>
          <a:bodyPr/>
          <a:lstStyle/>
          <a:p>
            <a:endParaRPr lang="en-US" altLang="zh-CN" dirty="0"/>
          </a:p>
          <a:p>
            <a:endParaRPr lang="en-US" altLang="zh-CN" dirty="0"/>
          </a:p>
          <a:p>
            <a:endParaRPr lang="en-US" altLang="zh-CN" dirty="0"/>
          </a:p>
        </p:txBody>
      </p:sp>
      <p:sp>
        <p:nvSpPr>
          <p:cNvPr id="752643" name="Rectangle 3"/>
          <p:cNvSpPr>
            <a:spLocks noChangeArrowheads="1"/>
          </p:cNvSpPr>
          <p:nvPr/>
        </p:nvSpPr>
        <p:spPr bwMode="auto">
          <a:xfrm>
            <a:off x="914400" y="1981200"/>
            <a:ext cx="10363200" cy="4114800"/>
          </a:xfrm>
          <a:prstGeom prst="rect">
            <a:avLst/>
          </a:prstGeom>
          <a:noFill/>
          <a:ln w="9525">
            <a:noFill/>
            <a:miter lim="800000"/>
            <a:headEnd/>
            <a:tailEnd/>
          </a:ln>
          <a:effectLst/>
        </p:spPr>
        <p:txBody>
          <a:bodyPr/>
          <a:lstStyle/>
          <a:p>
            <a:pPr marL="342900" indent="-342900">
              <a:spcBef>
                <a:spcPct val="30000"/>
              </a:spcBef>
              <a:buClr>
                <a:schemeClr val="tx2"/>
              </a:buClr>
              <a:buSzPct val="70000"/>
              <a:buFont typeface="Wingdings" pitchFamily="2" charset="2"/>
              <a:buChar char="l"/>
            </a:pPr>
            <a:endParaRPr lang="el-GR" sz="2200" b="0">
              <a:solidFill>
                <a:srgbClr val="333399"/>
              </a:solidFill>
            </a:endParaRPr>
          </a:p>
        </p:txBody>
      </p:sp>
      <p:sp>
        <p:nvSpPr>
          <p:cNvPr id="752644" name="Oval 4"/>
          <p:cNvSpPr>
            <a:spLocks noChangeArrowheads="1"/>
          </p:cNvSpPr>
          <p:nvPr/>
        </p:nvSpPr>
        <p:spPr bwMode="auto">
          <a:xfrm>
            <a:off x="9652000" y="4419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45" name="Oval 5"/>
          <p:cNvSpPr>
            <a:spLocks noChangeArrowheads="1"/>
          </p:cNvSpPr>
          <p:nvPr/>
        </p:nvSpPr>
        <p:spPr bwMode="auto">
          <a:xfrm>
            <a:off x="9652000" y="4876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2646" name="Oval 6"/>
          <p:cNvSpPr>
            <a:spLocks noChangeArrowheads="1"/>
          </p:cNvSpPr>
          <p:nvPr/>
        </p:nvSpPr>
        <p:spPr bwMode="auto">
          <a:xfrm>
            <a:off x="96520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2647" name="Line 7"/>
          <p:cNvSpPr>
            <a:spLocks noChangeShapeType="1"/>
          </p:cNvSpPr>
          <p:nvPr/>
        </p:nvSpPr>
        <p:spPr bwMode="auto">
          <a:xfrm>
            <a:off x="8839200" y="1905000"/>
            <a:ext cx="0" cy="4419600"/>
          </a:xfrm>
          <a:prstGeom prst="line">
            <a:avLst/>
          </a:prstGeom>
          <a:noFill/>
          <a:ln w="28575">
            <a:solidFill>
              <a:schemeClr val="tx1"/>
            </a:solidFill>
            <a:round/>
            <a:headEnd/>
            <a:tailEnd/>
          </a:ln>
          <a:effectLst/>
        </p:spPr>
        <p:txBody>
          <a:bodyPr wrap="none" anchor="ctr"/>
          <a:lstStyle/>
          <a:p>
            <a:endParaRPr lang="el-GR"/>
          </a:p>
        </p:txBody>
      </p:sp>
      <p:sp>
        <p:nvSpPr>
          <p:cNvPr id="752648" name="Text Box 8"/>
          <p:cNvSpPr txBox="1">
            <a:spLocks noChangeArrowheads="1"/>
          </p:cNvSpPr>
          <p:nvPr/>
        </p:nvSpPr>
        <p:spPr bwMode="auto">
          <a:xfrm>
            <a:off x="9855201" y="4281488"/>
            <a:ext cx="822661"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Sports</a:t>
            </a:r>
            <a:endParaRPr lang="en-US" sz="1400" b="0">
              <a:latin typeface="Rockwell" pitchFamily="18" charset="0"/>
            </a:endParaRPr>
          </a:p>
        </p:txBody>
      </p:sp>
      <p:sp>
        <p:nvSpPr>
          <p:cNvPr id="752649" name="Text Box 9"/>
          <p:cNvSpPr txBox="1">
            <a:spLocks noChangeArrowheads="1"/>
          </p:cNvSpPr>
          <p:nvPr/>
        </p:nvSpPr>
        <p:spPr bwMode="auto">
          <a:xfrm>
            <a:off x="9855200" y="4800601"/>
            <a:ext cx="917239"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Science</a:t>
            </a:r>
            <a:endParaRPr lang="en-US" sz="1400" b="0">
              <a:latin typeface="Rockwell" pitchFamily="18" charset="0"/>
            </a:endParaRPr>
          </a:p>
        </p:txBody>
      </p:sp>
      <p:sp>
        <p:nvSpPr>
          <p:cNvPr id="752650" name="Text Box 10"/>
          <p:cNvSpPr txBox="1">
            <a:spLocks noChangeArrowheads="1"/>
          </p:cNvSpPr>
          <p:nvPr/>
        </p:nvSpPr>
        <p:spPr bwMode="auto">
          <a:xfrm>
            <a:off x="9855200" y="5257801"/>
            <a:ext cx="603050"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Arts</a:t>
            </a:r>
            <a:endParaRPr lang="en-US" sz="1400" b="0">
              <a:latin typeface="Rockwell" pitchFamily="18" charset="0"/>
            </a:endParaRPr>
          </a:p>
        </p:txBody>
      </p:sp>
      <p:sp>
        <p:nvSpPr>
          <p:cNvPr id="752651" name="Oval 11"/>
          <p:cNvSpPr>
            <a:spLocks noChangeArrowheads="1"/>
          </p:cNvSpPr>
          <p:nvPr/>
        </p:nvSpPr>
        <p:spPr bwMode="auto">
          <a:xfrm>
            <a:off x="25400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52" name="Oval 12"/>
          <p:cNvSpPr>
            <a:spLocks noChangeArrowheads="1"/>
          </p:cNvSpPr>
          <p:nvPr/>
        </p:nvSpPr>
        <p:spPr bwMode="auto">
          <a:xfrm>
            <a:off x="5588000" y="3352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2653" name="Oval 13"/>
          <p:cNvSpPr>
            <a:spLocks noChangeArrowheads="1"/>
          </p:cNvSpPr>
          <p:nvPr/>
        </p:nvSpPr>
        <p:spPr bwMode="auto">
          <a:xfrm>
            <a:off x="6197600" y="48768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2654" name="Oval 14"/>
          <p:cNvSpPr>
            <a:spLocks noChangeArrowheads="1"/>
          </p:cNvSpPr>
          <p:nvPr/>
        </p:nvSpPr>
        <p:spPr bwMode="auto">
          <a:xfrm>
            <a:off x="2743200" y="32004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55" name="Oval 15"/>
          <p:cNvSpPr>
            <a:spLocks noChangeArrowheads="1"/>
          </p:cNvSpPr>
          <p:nvPr/>
        </p:nvSpPr>
        <p:spPr bwMode="auto">
          <a:xfrm>
            <a:off x="2946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56" name="Oval 16"/>
          <p:cNvSpPr>
            <a:spLocks noChangeArrowheads="1"/>
          </p:cNvSpPr>
          <p:nvPr/>
        </p:nvSpPr>
        <p:spPr bwMode="auto">
          <a:xfrm>
            <a:off x="41656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57" name="Oval 17"/>
          <p:cNvSpPr>
            <a:spLocks noChangeArrowheads="1"/>
          </p:cNvSpPr>
          <p:nvPr/>
        </p:nvSpPr>
        <p:spPr bwMode="auto">
          <a:xfrm>
            <a:off x="2133600" y="3657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58" name="Oval 18"/>
          <p:cNvSpPr>
            <a:spLocks noChangeArrowheads="1"/>
          </p:cNvSpPr>
          <p:nvPr/>
        </p:nvSpPr>
        <p:spPr bwMode="auto">
          <a:xfrm>
            <a:off x="3539067" y="3429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59" name="Oval 19"/>
          <p:cNvSpPr>
            <a:spLocks noChangeArrowheads="1"/>
          </p:cNvSpPr>
          <p:nvPr/>
        </p:nvSpPr>
        <p:spPr bwMode="auto">
          <a:xfrm>
            <a:off x="4470400" y="29464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60" name="Oval 20"/>
          <p:cNvSpPr>
            <a:spLocks noChangeArrowheads="1"/>
          </p:cNvSpPr>
          <p:nvPr/>
        </p:nvSpPr>
        <p:spPr bwMode="auto">
          <a:xfrm>
            <a:off x="3962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2661" name="Oval 21"/>
          <p:cNvSpPr>
            <a:spLocks noChangeArrowheads="1"/>
          </p:cNvSpPr>
          <p:nvPr/>
        </p:nvSpPr>
        <p:spPr bwMode="auto">
          <a:xfrm>
            <a:off x="5689600" y="24384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2662" name="Oval 22"/>
          <p:cNvSpPr>
            <a:spLocks noChangeArrowheads="1"/>
          </p:cNvSpPr>
          <p:nvPr/>
        </p:nvSpPr>
        <p:spPr bwMode="auto">
          <a:xfrm>
            <a:off x="5875867" y="39624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2663" name="Oval 23"/>
          <p:cNvSpPr>
            <a:spLocks noChangeArrowheads="1"/>
          </p:cNvSpPr>
          <p:nvPr/>
        </p:nvSpPr>
        <p:spPr bwMode="auto">
          <a:xfrm>
            <a:off x="6096000" y="27432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2664" name="Oval 24"/>
          <p:cNvSpPr>
            <a:spLocks noChangeArrowheads="1"/>
          </p:cNvSpPr>
          <p:nvPr/>
        </p:nvSpPr>
        <p:spPr bwMode="auto">
          <a:xfrm>
            <a:off x="7518400" y="28956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2665" name="Oval 25"/>
          <p:cNvSpPr>
            <a:spLocks noChangeArrowheads="1"/>
          </p:cNvSpPr>
          <p:nvPr/>
        </p:nvSpPr>
        <p:spPr bwMode="auto">
          <a:xfrm>
            <a:off x="6502400" y="30480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2666" name="Oval 26"/>
          <p:cNvSpPr>
            <a:spLocks noChangeArrowheads="1"/>
          </p:cNvSpPr>
          <p:nvPr/>
        </p:nvSpPr>
        <p:spPr bwMode="auto">
          <a:xfrm>
            <a:off x="5384800" y="50292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2667" name="Oval 27"/>
          <p:cNvSpPr>
            <a:spLocks noChangeArrowheads="1"/>
          </p:cNvSpPr>
          <p:nvPr/>
        </p:nvSpPr>
        <p:spPr bwMode="auto">
          <a:xfrm>
            <a:off x="6096000" y="59436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2668" name="Oval 28"/>
          <p:cNvSpPr>
            <a:spLocks noChangeArrowheads="1"/>
          </p:cNvSpPr>
          <p:nvPr/>
        </p:nvSpPr>
        <p:spPr bwMode="auto">
          <a:xfrm>
            <a:off x="68072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2669" name="Rectangle 29"/>
          <p:cNvSpPr>
            <a:spLocks noChangeArrowheads="1"/>
          </p:cNvSpPr>
          <p:nvPr/>
        </p:nvSpPr>
        <p:spPr bwMode="auto">
          <a:xfrm>
            <a:off x="4673600" y="3886200"/>
            <a:ext cx="203200" cy="152400"/>
          </a:xfrm>
          <a:prstGeom prst="rect">
            <a:avLst/>
          </a:prstGeom>
          <a:solidFill>
            <a:srgbClr val="000080"/>
          </a:solidFill>
          <a:ln w="9525">
            <a:solidFill>
              <a:schemeClr val="tx1"/>
            </a:solidFill>
            <a:miter lim="800000"/>
            <a:headEnd/>
            <a:tailEnd/>
          </a:ln>
          <a:effectLst/>
        </p:spPr>
        <p:txBody>
          <a:bodyPr wrap="none" anchor="ctr"/>
          <a:lstStyle/>
          <a:p>
            <a:endParaRPr lang="el-GR"/>
          </a:p>
        </p:txBody>
      </p:sp>
      <p:sp>
        <p:nvSpPr>
          <p:cNvPr id="752670" name="Line 30"/>
          <p:cNvSpPr>
            <a:spLocks noChangeShapeType="1"/>
          </p:cNvSpPr>
          <p:nvPr/>
        </p:nvSpPr>
        <p:spPr bwMode="auto">
          <a:xfrm>
            <a:off x="4775200" y="1447800"/>
            <a:ext cx="0" cy="2362200"/>
          </a:xfrm>
          <a:prstGeom prst="line">
            <a:avLst/>
          </a:prstGeom>
          <a:noFill/>
          <a:ln w="9525">
            <a:solidFill>
              <a:schemeClr val="tx1"/>
            </a:solidFill>
            <a:round/>
            <a:headEnd/>
            <a:tailEnd type="triangle" w="med" len="med"/>
          </a:ln>
          <a:effectLst/>
        </p:spPr>
        <p:txBody>
          <a:bodyPr wrap="none" anchor="ctr"/>
          <a:lstStyle/>
          <a:p>
            <a:endParaRPr lang="el-GR"/>
          </a:p>
        </p:txBody>
      </p:sp>
      <p:sp>
        <p:nvSpPr>
          <p:cNvPr id="752671" name="Oval 31"/>
          <p:cNvSpPr>
            <a:spLocks noChangeArrowheads="1"/>
          </p:cNvSpPr>
          <p:nvPr/>
        </p:nvSpPr>
        <p:spPr bwMode="auto">
          <a:xfrm>
            <a:off x="3776134" y="3213101"/>
            <a:ext cx="2010833" cy="1508125"/>
          </a:xfrm>
          <a:prstGeom prst="ellipse">
            <a:avLst/>
          </a:prstGeom>
          <a:noFill/>
          <a:ln w="28575">
            <a:solidFill>
              <a:srgbClr val="FF0000"/>
            </a:solidFill>
            <a:round/>
            <a:headEnd/>
            <a:tailEnd/>
          </a:ln>
          <a:effectLst/>
        </p:spPr>
        <p:txBody>
          <a:bodyPr wrap="none" anchor="ctr"/>
          <a:lstStyle/>
          <a:p>
            <a:endParaRPr lang="el-GR"/>
          </a:p>
        </p:txBody>
      </p:sp>
      <p:grpSp>
        <p:nvGrpSpPr>
          <p:cNvPr id="34"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35"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36"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37"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38"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39"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40"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41"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42"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lstStyle/>
          <a:p>
            <a:r>
              <a:rPr lang="en-US" dirty="0"/>
              <a:t>2-Nearest Neighbor (</a:t>
            </a:r>
            <a:r>
              <a:rPr lang="en-US" dirty="0" err="1"/>
              <a:t>kNN</a:t>
            </a:r>
            <a:r>
              <a:rPr lang="en-US" dirty="0"/>
              <a:t>) classifier </a:t>
            </a:r>
          </a:p>
        </p:txBody>
      </p:sp>
      <p:sp>
        <p:nvSpPr>
          <p:cNvPr id="33" name="3 - Θέση υποσέλιδου"/>
          <p:cNvSpPr>
            <a:spLocks noGrp="1"/>
          </p:cNvSpPr>
          <p:nvPr>
            <p:ph type="ftr" sz="quarter" idx="11"/>
          </p:nvPr>
        </p:nvSpPr>
        <p:spPr/>
        <p:txBody>
          <a:bodyPr/>
          <a:lstStyle/>
          <a:p>
            <a:endParaRPr lang="en-US" altLang="zh-CN" dirty="0"/>
          </a:p>
          <a:p>
            <a:endParaRPr lang="en-US" altLang="zh-CN" dirty="0"/>
          </a:p>
          <a:p>
            <a:endParaRPr lang="en-US" altLang="zh-CN" dirty="0"/>
          </a:p>
        </p:txBody>
      </p:sp>
      <p:sp>
        <p:nvSpPr>
          <p:cNvPr id="754691" name="Rectangle 3"/>
          <p:cNvSpPr>
            <a:spLocks noChangeArrowheads="1"/>
          </p:cNvSpPr>
          <p:nvPr/>
        </p:nvSpPr>
        <p:spPr bwMode="auto">
          <a:xfrm>
            <a:off x="914400" y="1981200"/>
            <a:ext cx="10363200" cy="4114800"/>
          </a:xfrm>
          <a:prstGeom prst="rect">
            <a:avLst/>
          </a:prstGeom>
          <a:noFill/>
          <a:ln w="9525">
            <a:noFill/>
            <a:miter lim="800000"/>
            <a:headEnd/>
            <a:tailEnd/>
          </a:ln>
          <a:effectLst/>
        </p:spPr>
        <p:txBody>
          <a:bodyPr/>
          <a:lstStyle/>
          <a:p>
            <a:pPr marL="342900" indent="-342900">
              <a:spcBef>
                <a:spcPct val="30000"/>
              </a:spcBef>
              <a:buClr>
                <a:schemeClr val="tx2"/>
              </a:buClr>
              <a:buSzPct val="70000"/>
              <a:buFont typeface="Wingdings" pitchFamily="2" charset="2"/>
              <a:buChar char="l"/>
            </a:pPr>
            <a:endParaRPr lang="el-GR" sz="2200" b="0">
              <a:solidFill>
                <a:srgbClr val="333399"/>
              </a:solidFill>
            </a:endParaRPr>
          </a:p>
        </p:txBody>
      </p:sp>
      <p:sp>
        <p:nvSpPr>
          <p:cNvPr id="754692" name="Oval 4"/>
          <p:cNvSpPr>
            <a:spLocks noChangeArrowheads="1"/>
          </p:cNvSpPr>
          <p:nvPr/>
        </p:nvSpPr>
        <p:spPr bwMode="auto">
          <a:xfrm>
            <a:off x="9652000" y="4419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693" name="Oval 5"/>
          <p:cNvSpPr>
            <a:spLocks noChangeArrowheads="1"/>
          </p:cNvSpPr>
          <p:nvPr/>
        </p:nvSpPr>
        <p:spPr bwMode="auto">
          <a:xfrm>
            <a:off x="9652000" y="4876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4694" name="Oval 6"/>
          <p:cNvSpPr>
            <a:spLocks noChangeArrowheads="1"/>
          </p:cNvSpPr>
          <p:nvPr/>
        </p:nvSpPr>
        <p:spPr bwMode="auto">
          <a:xfrm>
            <a:off x="96520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4695" name="Line 7"/>
          <p:cNvSpPr>
            <a:spLocks noChangeShapeType="1"/>
          </p:cNvSpPr>
          <p:nvPr/>
        </p:nvSpPr>
        <p:spPr bwMode="auto">
          <a:xfrm>
            <a:off x="8839200" y="1905000"/>
            <a:ext cx="0" cy="4419600"/>
          </a:xfrm>
          <a:prstGeom prst="line">
            <a:avLst/>
          </a:prstGeom>
          <a:noFill/>
          <a:ln w="28575">
            <a:solidFill>
              <a:schemeClr val="tx1"/>
            </a:solidFill>
            <a:round/>
            <a:headEnd/>
            <a:tailEnd/>
          </a:ln>
          <a:effectLst/>
        </p:spPr>
        <p:txBody>
          <a:bodyPr wrap="none" anchor="ctr"/>
          <a:lstStyle/>
          <a:p>
            <a:endParaRPr lang="el-GR"/>
          </a:p>
        </p:txBody>
      </p:sp>
      <p:sp>
        <p:nvSpPr>
          <p:cNvPr id="754696" name="Text Box 8"/>
          <p:cNvSpPr txBox="1">
            <a:spLocks noChangeArrowheads="1"/>
          </p:cNvSpPr>
          <p:nvPr/>
        </p:nvSpPr>
        <p:spPr bwMode="auto">
          <a:xfrm>
            <a:off x="9855201" y="4281488"/>
            <a:ext cx="822661"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Sports</a:t>
            </a:r>
            <a:endParaRPr lang="en-US" sz="1400" b="0">
              <a:latin typeface="Rockwell" pitchFamily="18" charset="0"/>
            </a:endParaRPr>
          </a:p>
        </p:txBody>
      </p:sp>
      <p:sp>
        <p:nvSpPr>
          <p:cNvPr id="754697" name="Text Box 9"/>
          <p:cNvSpPr txBox="1">
            <a:spLocks noChangeArrowheads="1"/>
          </p:cNvSpPr>
          <p:nvPr/>
        </p:nvSpPr>
        <p:spPr bwMode="auto">
          <a:xfrm>
            <a:off x="9855200" y="4800601"/>
            <a:ext cx="917239"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Science</a:t>
            </a:r>
            <a:endParaRPr lang="en-US" sz="1400" b="0">
              <a:latin typeface="Rockwell" pitchFamily="18" charset="0"/>
            </a:endParaRPr>
          </a:p>
        </p:txBody>
      </p:sp>
      <p:sp>
        <p:nvSpPr>
          <p:cNvPr id="754698" name="Text Box 10"/>
          <p:cNvSpPr txBox="1">
            <a:spLocks noChangeArrowheads="1"/>
          </p:cNvSpPr>
          <p:nvPr/>
        </p:nvSpPr>
        <p:spPr bwMode="auto">
          <a:xfrm>
            <a:off x="9855200" y="5257801"/>
            <a:ext cx="603050"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Arts</a:t>
            </a:r>
            <a:endParaRPr lang="en-US" sz="1400" b="0">
              <a:latin typeface="Rockwell" pitchFamily="18" charset="0"/>
            </a:endParaRPr>
          </a:p>
        </p:txBody>
      </p:sp>
      <p:sp>
        <p:nvSpPr>
          <p:cNvPr id="754699" name="Oval 11"/>
          <p:cNvSpPr>
            <a:spLocks noChangeArrowheads="1"/>
          </p:cNvSpPr>
          <p:nvPr/>
        </p:nvSpPr>
        <p:spPr bwMode="auto">
          <a:xfrm>
            <a:off x="25400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0" name="Oval 12"/>
          <p:cNvSpPr>
            <a:spLocks noChangeArrowheads="1"/>
          </p:cNvSpPr>
          <p:nvPr/>
        </p:nvSpPr>
        <p:spPr bwMode="auto">
          <a:xfrm>
            <a:off x="5338119" y="3459892"/>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4701" name="Oval 13"/>
          <p:cNvSpPr>
            <a:spLocks noChangeArrowheads="1"/>
          </p:cNvSpPr>
          <p:nvPr/>
        </p:nvSpPr>
        <p:spPr bwMode="auto">
          <a:xfrm>
            <a:off x="6197600" y="48768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4702" name="Oval 14"/>
          <p:cNvSpPr>
            <a:spLocks noChangeArrowheads="1"/>
          </p:cNvSpPr>
          <p:nvPr/>
        </p:nvSpPr>
        <p:spPr bwMode="auto">
          <a:xfrm>
            <a:off x="2743200" y="32004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3" name="Oval 15"/>
          <p:cNvSpPr>
            <a:spLocks noChangeArrowheads="1"/>
          </p:cNvSpPr>
          <p:nvPr/>
        </p:nvSpPr>
        <p:spPr bwMode="auto">
          <a:xfrm>
            <a:off x="2946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4" name="Oval 16"/>
          <p:cNvSpPr>
            <a:spLocks noChangeArrowheads="1"/>
          </p:cNvSpPr>
          <p:nvPr/>
        </p:nvSpPr>
        <p:spPr bwMode="auto">
          <a:xfrm>
            <a:off x="41656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5" name="Oval 17"/>
          <p:cNvSpPr>
            <a:spLocks noChangeArrowheads="1"/>
          </p:cNvSpPr>
          <p:nvPr/>
        </p:nvSpPr>
        <p:spPr bwMode="auto">
          <a:xfrm>
            <a:off x="2133600" y="3657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6" name="Oval 18"/>
          <p:cNvSpPr>
            <a:spLocks noChangeArrowheads="1"/>
          </p:cNvSpPr>
          <p:nvPr/>
        </p:nvSpPr>
        <p:spPr bwMode="auto">
          <a:xfrm>
            <a:off x="3539067" y="3429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7" name="Oval 19"/>
          <p:cNvSpPr>
            <a:spLocks noChangeArrowheads="1"/>
          </p:cNvSpPr>
          <p:nvPr/>
        </p:nvSpPr>
        <p:spPr bwMode="auto">
          <a:xfrm>
            <a:off x="4470400" y="29464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8" name="Oval 20"/>
          <p:cNvSpPr>
            <a:spLocks noChangeArrowheads="1"/>
          </p:cNvSpPr>
          <p:nvPr/>
        </p:nvSpPr>
        <p:spPr bwMode="auto">
          <a:xfrm>
            <a:off x="3962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4709" name="Oval 21"/>
          <p:cNvSpPr>
            <a:spLocks noChangeArrowheads="1"/>
          </p:cNvSpPr>
          <p:nvPr/>
        </p:nvSpPr>
        <p:spPr bwMode="auto">
          <a:xfrm>
            <a:off x="5689600" y="24384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4710" name="Oval 22"/>
          <p:cNvSpPr>
            <a:spLocks noChangeArrowheads="1"/>
          </p:cNvSpPr>
          <p:nvPr/>
        </p:nvSpPr>
        <p:spPr bwMode="auto">
          <a:xfrm>
            <a:off x="5994400" y="39624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4711" name="Oval 23"/>
          <p:cNvSpPr>
            <a:spLocks noChangeArrowheads="1"/>
          </p:cNvSpPr>
          <p:nvPr/>
        </p:nvSpPr>
        <p:spPr bwMode="auto">
          <a:xfrm>
            <a:off x="6096000" y="27432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4712" name="Oval 24"/>
          <p:cNvSpPr>
            <a:spLocks noChangeArrowheads="1"/>
          </p:cNvSpPr>
          <p:nvPr/>
        </p:nvSpPr>
        <p:spPr bwMode="auto">
          <a:xfrm>
            <a:off x="7518400" y="28956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4713" name="Oval 25"/>
          <p:cNvSpPr>
            <a:spLocks noChangeArrowheads="1"/>
          </p:cNvSpPr>
          <p:nvPr/>
        </p:nvSpPr>
        <p:spPr bwMode="auto">
          <a:xfrm>
            <a:off x="6502400" y="30480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4714" name="Oval 26"/>
          <p:cNvSpPr>
            <a:spLocks noChangeArrowheads="1"/>
          </p:cNvSpPr>
          <p:nvPr/>
        </p:nvSpPr>
        <p:spPr bwMode="auto">
          <a:xfrm>
            <a:off x="5384800" y="50292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4715" name="Oval 27"/>
          <p:cNvSpPr>
            <a:spLocks noChangeArrowheads="1"/>
          </p:cNvSpPr>
          <p:nvPr/>
        </p:nvSpPr>
        <p:spPr bwMode="auto">
          <a:xfrm>
            <a:off x="6096000" y="59436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4716" name="Oval 28"/>
          <p:cNvSpPr>
            <a:spLocks noChangeArrowheads="1"/>
          </p:cNvSpPr>
          <p:nvPr/>
        </p:nvSpPr>
        <p:spPr bwMode="auto">
          <a:xfrm>
            <a:off x="68072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4717" name="Rectangle 29"/>
          <p:cNvSpPr>
            <a:spLocks noChangeArrowheads="1"/>
          </p:cNvSpPr>
          <p:nvPr/>
        </p:nvSpPr>
        <p:spPr bwMode="auto">
          <a:xfrm>
            <a:off x="4673600" y="3886200"/>
            <a:ext cx="203200" cy="152400"/>
          </a:xfrm>
          <a:prstGeom prst="rect">
            <a:avLst/>
          </a:prstGeom>
          <a:solidFill>
            <a:srgbClr val="000080"/>
          </a:solidFill>
          <a:ln w="9525">
            <a:solidFill>
              <a:schemeClr val="tx1"/>
            </a:solidFill>
            <a:miter lim="800000"/>
            <a:headEnd/>
            <a:tailEnd/>
          </a:ln>
          <a:effectLst/>
        </p:spPr>
        <p:txBody>
          <a:bodyPr wrap="none" anchor="ctr"/>
          <a:lstStyle/>
          <a:p>
            <a:endParaRPr lang="el-GR"/>
          </a:p>
        </p:txBody>
      </p:sp>
      <p:sp>
        <p:nvSpPr>
          <p:cNvPr id="754718" name="Line 30"/>
          <p:cNvSpPr>
            <a:spLocks noChangeShapeType="1"/>
          </p:cNvSpPr>
          <p:nvPr/>
        </p:nvSpPr>
        <p:spPr bwMode="auto">
          <a:xfrm>
            <a:off x="4775200" y="1447800"/>
            <a:ext cx="0" cy="2362200"/>
          </a:xfrm>
          <a:prstGeom prst="line">
            <a:avLst/>
          </a:prstGeom>
          <a:noFill/>
          <a:ln w="9525">
            <a:solidFill>
              <a:schemeClr val="tx1"/>
            </a:solidFill>
            <a:round/>
            <a:headEnd/>
            <a:tailEnd type="triangle" w="med" len="med"/>
          </a:ln>
          <a:effectLst/>
        </p:spPr>
        <p:txBody>
          <a:bodyPr wrap="none" anchor="ctr"/>
          <a:lstStyle/>
          <a:p>
            <a:endParaRPr lang="el-GR"/>
          </a:p>
        </p:txBody>
      </p:sp>
      <p:sp>
        <p:nvSpPr>
          <p:cNvPr id="754719" name="Oval 31"/>
          <p:cNvSpPr>
            <a:spLocks noChangeArrowheads="1"/>
          </p:cNvSpPr>
          <p:nvPr/>
        </p:nvSpPr>
        <p:spPr bwMode="auto">
          <a:xfrm>
            <a:off x="3674534" y="3124201"/>
            <a:ext cx="2190751" cy="1668463"/>
          </a:xfrm>
          <a:prstGeom prst="ellipse">
            <a:avLst/>
          </a:prstGeom>
          <a:noFill/>
          <a:ln w="28575">
            <a:solidFill>
              <a:srgbClr val="FF0000"/>
            </a:solidFill>
            <a:round/>
            <a:headEnd/>
            <a:tailEnd/>
          </a:ln>
          <a:effectLst/>
        </p:spPr>
        <p:txBody>
          <a:bodyPr wrap="none" anchor="ctr"/>
          <a:lstStyle/>
          <a:p>
            <a:endParaRPr lang="el-GR"/>
          </a:p>
        </p:txBody>
      </p:sp>
      <p:sp>
        <p:nvSpPr>
          <p:cNvPr id="34" name="Rectangle 2"/>
          <p:cNvSpPr txBox="1">
            <a:spLocks noChangeArrowheads="1"/>
          </p:cNvSpPr>
          <p:nvPr/>
        </p:nvSpPr>
        <p:spPr>
          <a:xfrm>
            <a:off x="1468193" y="5178777"/>
            <a:ext cx="3042709" cy="485325"/>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1600" b="1" u="sng" dirty="0" smtClean="0">
                <a:solidFill>
                  <a:srgbClr val="FF0000"/>
                </a:solidFill>
                <a:latin typeface="+mj-lt"/>
                <a:ea typeface="+mj-ea"/>
                <a:cs typeface="+mj-cs"/>
              </a:rPr>
              <a:t>Αριθμός γειτόνων ΠΟΤΕ άρτιος</a:t>
            </a:r>
            <a:r>
              <a:rPr kumimoji="0" lang="en-US" sz="1600" b="1" i="0" u="sng" strike="noStrike" kern="1200" cap="none" spc="0" normalizeH="0" baseline="0" noProof="0" dirty="0" smtClean="0">
                <a:ln>
                  <a:noFill/>
                </a:ln>
                <a:solidFill>
                  <a:srgbClr val="FF0000"/>
                </a:solidFill>
                <a:effectLst/>
                <a:uLnTx/>
                <a:uFillTx/>
                <a:latin typeface="+mj-lt"/>
                <a:ea typeface="+mj-ea"/>
                <a:cs typeface="+mj-cs"/>
              </a:rPr>
              <a:t> </a:t>
            </a:r>
            <a:endParaRPr kumimoji="0" lang="en-US" sz="1600" b="1" i="0" u="sng" strike="noStrike" kern="1200" cap="none" spc="0" normalizeH="0" baseline="0" noProof="0" dirty="0">
              <a:ln>
                <a:noFill/>
              </a:ln>
              <a:solidFill>
                <a:srgbClr val="FF0000"/>
              </a:solidFill>
              <a:effectLst/>
              <a:uLnTx/>
              <a:uFillTx/>
              <a:latin typeface="+mj-lt"/>
              <a:ea typeface="+mj-ea"/>
              <a:cs typeface="+mj-cs"/>
            </a:endParaRPr>
          </a:p>
        </p:txBody>
      </p:sp>
      <p:grpSp>
        <p:nvGrpSpPr>
          <p:cNvPr id="3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3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37"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38"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39"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40"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41"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42"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43"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lstStyle/>
          <a:p>
            <a:r>
              <a:rPr lang="en-US"/>
              <a:t>3-Nearest Neighbor (kNN) classifier </a:t>
            </a:r>
          </a:p>
        </p:txBody>
      </p:sp>
      <p:sp>
        <p:nvSpPr>
          <p:cNvPr id="33" name="3 - Θέση υποσέλιδου"/>
          <p:cNvSpPr>
            <a:spLocks noGrp="1"/>
          </p:cNvSpPr>
          <p:nvPr>
            <p:ph type="ftr" sz="quarter" idx="11"/>
          </p:nvPr>
        </p:nvSpPr>
        <p:spPr/>
        <p:txBody>
          <a:bodyPr/>
          <a:lstStyle/>
          <a:p>
            <a:endParaRPr lang="en-US" altLang="zh-CN" dirty="0"/>
          </a:p>
          <a:p>
            <a:endParaRPr lang="en-US" altLang="zh-CN" dirty="0"/>
          </a:p>
          <a:p>
            <a:endParaRPr lang="en-US" altLang="zh-CN" dirty="0"/>
          </a:p>
        </p:txBody>
      </p:sp>
      <p:sp>
        <p:nvSpPr>
          <p:cNvPr id="756739" name="Rectangle 3"/>
          <p:cNvSpPr>
            <a:spLocks noChangeArrowheads="1"/>
          </p:cNvSpPr>
          <p:nvPr/>
        </p:nvSpPr>
        <p:spPr bwMode="auto">
          <a:xfrm>
            <a:off x="914400" y="1981200"/>
            <a:ext cx="10363200" cy="4114800"/>
          </a:xfrm>
          <a:prstGeom prst="rect">
            <a:avLst/>
          </a:prstGeom>
          <a:noFill/>
          <a:ln w="9525">
            <a:noFill/>
            <a:miter lim="800000"/>
            <a:headEnd/>
            <a:tailEnd/>
          </a:ln>
          <a:effectLst/>
        </p:spPr>
        <p:txBody>
          <a:bodyPr/>
          <a:lstStyle/>
          <a:p>
            <a:pPr marL="342900" indent="-342900">
              <a:spcBef>
                <a:spcPct val="30000"/>
              </a:spcBef>
              <a:buClr>
                <a:schemeClr val="tx2"/>
              </a:buClr>
              <a:buSzPct val="70000"/>
              <a:buFont typeface="Wingdings" pitchFamily="2" charset="2"/>
              <a:buChar char="l"/>
            </a:pPr>
            <a:endParaRPr lang="el-GR" sz="2200" b="0">
              <a:solidFill>
                <a:srgbClr val="333399"/>
              </a:solidFill>
            </a:endParaRPr>
          </a:p>
        </p:txBody>
      </p:sp>
      <p:sp>
        <p:nvSpPr>
          <p:cNvPr id="756740" name="Oval 4"/>
          <p:cNvSpPr>
            <a:spLocks noChangeArrowheads="1"/>
          </p:cNvSpPr>
          <p:nvPr/>
        </p:nvSpPr>
        <p:spPr bwMode="auto">
          <a:xfrm>
            <a:off x="9652000" y="4419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41" name="Oval 5"/>
          <p:cNvSpPr>
            <a:spLocks noChangeArrowheads="1"/>
          </p:cNvSpPr>
          <p:nvPr/>
        </p:nvSpPr>
        <p:spPr bwMode="auto">
          <a:xfrm>
            <a:off x="9652000" y="4876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6742" name="Oval 6"/>
          <p:cNvSpPr>
            <a:spLocks noChangeArrowheads="1"/>
          </p:cNvSpPr>
          <p:nvPr/>
        </p:nvSpPr>
        <p:spPr bwMode="auto">
          <a:xfrm>
            <a:off x="96520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6743" name="Line 7"/>
          <p:cNvSpPr>
            <a:spLocks noChangeShapeType="1"/>
          </p:cNvSpPr>
          <p:nvPr/>
        </p:nvSpPr>
        <p:spPr bwMode="auto">
          <a:xfrm>
            <a:off x="8839200" y="1905000"/>
            <a:ext cx="0" cy="4419600"/>
          </a:xfrm>
          <a:prstGeom prst="line">
            <a:avLst/>
          </a:prstGeom>
          <a:noFill/>
          <a:ln w="28575">
            <a:solidFill>
              <a:schemeClr val="tx1"/>
            </a:solidFill>
            <a:round/>
            <a:headEnd/>
            <a:tailEnd/>
          </a:ln>
          <a:effectLst/>
        </p:spPr>
        <p:txBody>
          <a:bodyPr wrap="none" anchor="ctr"/>
          <a:lstStyle/>
          <a:p>
            <a:endParaRPr lang="el-GR"/>
          </a:p>
        </p:txBody>
      </p:sp>
      <p:sp>
        <p:nvSpPr>
          <p:cNvPr id="756744" name="Text Box 8"/>
          <p:cNvSpPr txBox="1">
            <a:spLocks noChangeArrowheads="1"/>
          </p:cNvSpPr>
          <p:nvPr/>
        </p:nvSpPr>
        <p:spPr bwMode="auto">
          <a:xfrm>
            <a:off x="9855201" y="4281488"/>
            <a:ext cx="822661"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Sports</a:t>
            </a:r>
            <a:endParaRPr lang="en-US" sz="1400" b="0">
              <a:latin typeface="Rockwell" pitchFamily="18" charset="0"/>
            </a:endParaRPr>
          </a:p>
        </p:txBody>
      </p:sp>
      <p:sp>
        <p:nvSpPr>
          <p:cNvPr id="756745" name="Text Box 9"/>
          <p:cNvSpPr txBox="1">
            <a:spLocks noChangeArrowheads="1"/>
          </p:cNvSpPr>
          <p:nvPr/>
        </p:nvSpPr>
        <p:spPr bwMode="auto">
          <a:xfrm>
            <a:off x="9855200" y="4800601"/>
            <a:ext cx="917239"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Science</a:t>
            </a:r>
            <a:endParaRPr lang="en-US" sz="1400" b="0">
              <a:latin typeface="Rockwell" pitchFamily="18" charset="0"/>
            </a:endParaRPr>
          </a:p>
        </p:txBody>
      </p:sp>
      <p:sp>
        <p:nvSpPr>
          <p:cNvPr id="756746" name="Text Box 10"/>
          <p:cNvSpPr txBox="1">
            <a:spLocks noChangeArrowheads="1"/>
          </p:cNvSpPr>
          <p:nvPr/>
        </p:nvSpPr>
        <p:spPr bwMode="auto">
          <a:xfrm>
            <a:off x="9855200" y="5257801"/>
            <a:ext cx="603050"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Arts</a:t>
            </a:r>
            <a:endParaRPr lang="en-US" sz="1400" b="0">
              <a:latin typeface="Rockwell" pitchFamily="18" charset="0"/>
            </a:endParaRPr>
          </a:p>
        </p:txBody>
      </p:sp>
      <p:sp>
        <p:nvSpPr>
          <p:cNvPr id="756747" name="Oval 11"/>
          <p:cNvSpPr>
            <a:spLocks noChangeArrowheads="1"/>
          </p:cNvSpPr>
          <p:nvPr/>
        </p:nvSpPr>
        <p:spPr bwMode="auto">
          <a:xfrm>
            <a:off x="25400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48" name="Oval 12"/>
          <p:cNvSpPr>
            <a:spLocks noChangeArrowheads="1"/>
          </p:cNvSpPr>
          <p:nvPr/>
        </p:nvSpPr>
        <p:spPr bwMode="auto">
          <a:xfrm>
            <a:off x="5486400" y="3352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6749" name="Oval 13"/>
          <p:cNvSpPr>
            <a:spLocks noChangeArrowheads="1"/>
          </p:cNvSpPr>
          <p:nvPr/>
        </p:nvSpPr>
        <p:spPr bwMode="auto">
          <a:xfrm>
            <a:off x="6197600" y="48768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6750" name="Oval 14"/>
          <p:cNvSpPr>
            <a:spLocks noChangeArrowheads="1"/>
          </p:cNvSpPr>
          <p:nvPr/>
        </p:nvSpPr>
        <p:spPr bwMode="auto">
          <a:xfrm>
            <a:off x="2743200" y="32004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51" name="Oval 15"/>
          <p:cNvSpPr>
            <a:spLocks noChangeArrowheads="1"/>
          </p:cNvSpPr>
          <p:nvPr/>
        </p:nvSpPr>
        <p:spPr bwMode="auto">
          <a:xfrm>
            <a:off x="2946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52" name="Oval 16"/>
          <p:cNvSpPr>
            <a:spLocks noChangeArrowheads="1"/>
          </p:cNvSpPr>
          <p:nvPr/>
        </p:nvSpPr>
        <p:spPr bwMode="auto">
          <a:xfrm>
            <a:off x="41656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53" name="Oval 17"/>
          <p:cNvSpPr>
            <a:spLocks noChangeArrowheads="1"/>
          </p:cNvSpPr>
          <p:nvPr/>
        </p:nvSpPr>
        <p:spPr bwMode="auto">
          <a:xfrm>
            <a:off x="2133600" y="3657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54" name="Oval 18"/>
          <p:cNvSpPr>
            <a:spLocks noChangeArrowheads="1"/>
          </p:cNvSpPr>
          <p:nvPr/>
        </p:nvSpPr>
        <p:spPr bwMode="auto">
          <a:xfrm>
            <a:off x="3454400" y="3429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55" name="Oval 19"/>
          <p:cNvSpPr>
            <a:spLocks noChangeArrowheads="1"/>
          </p:cNvSpPr>
          <p:nvPr/>
        </p:nvSpPr>
        <p:spPr bwMode="auto">
          <a:xfrm>
            <a:off x="4470400" y="2895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56" name="Oval 20"/>
          <p:cNvSpPr>
            <a:spLocks noChangeArrowheads="1"/>
          </p:cNvSpPr>
          <p:nvPr/>
        </p:nvSpPr>
        <p:spPr bwMode="auto">
          <a:xfrm>
            <a:off x="3962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6757" name="Oval 21"/>
          <p:cNvSpPr>
            <a:spLocks noChangeArrowheads="1"/>
          </p:cNvSpPr>
          <p:nvPr/>
        </p:nvSpPr>
        <p:spPr bwMode="auto">
          <a:xfrm>
            <a:off x="5689600" y="24384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6758" name="Oval 22"/>
          <p:cNvSpPr>
            <a:spLocks noChangeArrowheads="1"/>
          </p:cNvSpPr>
          <p:nvPr/>
        </p:nvSpPr>
        <p:spPr bwMode="auto">
          <a:xfrm>
            <a:off x="5768775" y="3945924"/>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6759" name="Oval 23"/>
          <p:cNvSpPr>
            <a:spLocks noChangeArrowheads="1"/>
          </p:cNvSpPr>
          <p:nvPr/>
        </p:nvSpPr>
        <p:spPr bwMode="auto">
          <a:xfrm>
            <a:off x="6096000" y="27432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6760" name="Oval 24"/>
          <p:cNvSpPr>
            <a:spLocks noChangeArrowheads="1"/>
          </p:cNvSpPr>
          <p:nvPr/>
        </p:nvSpPr>
        <p:spPr bwMode="auto">
          <a:xfrm>
            <a:off x="7518400" y="28956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6761" name="Oval 25"/>
          <p:cNvSpPr>
            <a:spLocks noChangeArrowheads="1"/>
          </p:cNvSpPr>
          <p:nvPr/>
        </p:nvSpPr>
        <p:spPr bwMode="auto">
          <a:xfrm>
            <a:off x="6502400" y="30480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6762" name="Oval 26"/>
          <p:cNvSpPr>
            <a:spLocks noChangeArrowheads="1"/>
          </p:cNvSpPr>
          <p:nvPr/>
        </p:nvSpPr>
        <p:spPr bwMode="auto">
          <a:xfrm>
            <a:off x="5384800" y="50292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6763" name="Oval 27"/>
          <p:cNvSpPr>
            <a:spLocks noChangeArrowheads="1"/>
          </p:cNvSpPr>
          <p:nvPr/>
        </p:nvSpPr>
        <p:spPr bwMode="auto">
          <a:xfrm>
            <a:off x="6096000" y="59436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6764" name="Oval 28"/>
          <p:cNvSpPr>
            <a:spLocks noChangeArrowheads="1"/>
          </p:cNvSpPr>
          <p:nvPr/>
        </p:nvSpPr>
        <p:spPr bwMode="auto">
          <a:xfrm>
            <a:off x="68072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6765" name="Rectangle 29"/>
          <p:cNvSpPr>
            <a:spLocks noChangeArrowheads="1"/>
          </p:cNvSpPr>
          <p:nvPr/>
        </p:nvSpPr>
        <p:spPr bwMode="auto">
          <a:xfrm>
            <a:off x="4673600" y="3886200"/>
            <a:ext cx="203200" cy="152400"/>
          </a:xfrm>
          <a:prstGeom prst="rect">
            <a:avLst/>
          </a:prstGeom>
          <a:solidFill>
            <a:srgbClr val="000080"/>
          </a:solidFill>
          <a:ln w="9525">
            <a:solidFill>
              <a:schemeClr val="tx1"/>
            </a:solidFill>
            <a:miter lim="800000"/>
            <a:headEnd/>
            <a:tailEnd/>
          </a:ln>
          <a:effectLst/>
        </p:spPr>
        <p:txBody>
          <a:bodyPr wrap="none" anchor="ctr"/>
          <a:lstStyle/>
          <a:p>
            <a:endParaRPr lang="el-GR"/>
          </a:p>
        </p:txBody>
      </p:sp>
      <p:sp>
        <p:nvSpPr>
          <p:cNvPr id="756766" name="Line 30"/>
          <p:cNvSpPr>
            <a:spLocks noChangeShapeType="1"/>
          </p:cNvSpPr>
          <p:nvPr/>
        </p:nvSpPr>
        <p:spPr bwMode="auto">
          <a:xfrm>
            <a:off x="4775200" y="1447800"/>
            <a:ext cx="0" cy="2362200"/>
          </a:xfrm>
          <a:prstGeom prst="line">
            <a:avLst/>
          </a:prstGeom>
          <a:noFill/>
          <a:ln w="9525">
            <a:solidFill>
              <a:schemeClr val="tx1"/>
            </a:solidFill>
            <a:round/>
            <a:headEnd/>
            <a:tailEnd type="triangle" w="med" len="med"/>
          </a:ln>
          <a:effectLst/>
        </p:spPr>
        <p:txBody>
          <a:bodyPr wrap="none" anchor="ctr"/>
          <a:lstStyle/>
          <a:p>
            <a:endParaRPr lang="el-GR"/>
          </a:p>
        </p:txBody>
      </p:sp>
      <p:sp>
        <p:nvSpPr>
          <p:cNvPr id="756767" name="Oval 31"/>
          <p:cNvSpPr>
            <a:spLocks noChangeArrowheads="1"/>
          </p:cNvSpPr>
          <p:nvPr/>
        </p:nvSpPr>
        <p:spPr bwMode="auto">
          <a:xfrm>
            <a:off x="3556000" y="3048001"/>
            <a:ext cx="2448984" cy="1833563"/>
          </a:xfrm>
          <a:prstGeom prst="ellipse">
            <a:avLst/>
          </a:prstGeom>
          <a:noFill/>
          <a:ln w="28575">
            <a:solidFill>
              <a:srgbClr val="FF0000"/>
            </a:solidFill>
            <a:round/>
            <a:headEnd/>
            <a:tailEnd/>
          </a:ln>
          <a:effectLst/>
        </p:spPr>
        <p:txBody>
          <a:bodyPr wrap="none" anchor="ctr"/>
          <a:lstStyle/>
          <a:p>
            <a:endParaRPr lang="el-GR"/>
          </a:p>
        </p:txBody>
      </p:sp>
      <p:grpSp>
        <p:nvGrpSpPr>
          <p:cNvPr id="34"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35"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36"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37"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38"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39"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40"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41"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42"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p:txBody>
          <a:bodyPr/>
          <a:lstStyle/>
          <a:p>
            <a:r>
              <a:rPr lang="en-US"/>
              <a:t>K-Nearest Neighbor (kNN) classifier </a:t>
            </a:r>
          </a:p>
        </p:txBody>
      </p:sp>
      <p:sp>
        <p:nvSpPr>
          <p:cNvPr id="34" name="3 - Θέση υποσέλιδου"/>
          <p:cNvSpPr>
            <a:spLocks noGrp="1"/>
          </p:cNvSpPr>
          <p:nvPr>
            <p:ph type="ftr" sz="quarter" idx="11"/>
          </p:nvPr>
        </p:nvSpPr>
        <p:spPr/>
        <p:txBody>
          <a:bodyPr/>
          <a:lstStyle/>
          <a:p>
            <a:endParaRPr lang="en-US" altLang="zh-CN" dirty="0"/>
          </a:p>
          <a:p>
            <a:endParaRPr lang="en-US" altLang="zh-CN" dirty="0"/>
          </a:p>
          <a:p>
            <a:endParaRPr lang="en-US" altLang="zh-CN" dirty="0"/>
          </a:p>
        </p:txBody>
      </p:sp>
      <p:sp>
        <p:nvSpPr>
          <p:cNvPr id="758787" name="Rectangle 3"/>
          <p:cNvSpPr>
            <a:spLocks noChangeArrowheads="1"/>
          </p:cNvSpPr>
          <p:nvPr/>
        </p:nvSpPr>
        <p:spPr bwMode="auto">
          <a:xfrm>
            <a:off x="914400" y="1981200"/>
            <a:ext cx="10363200" cy="4114800"/>
          </a:xfrm>
          <a:prstGeom prst="rect">
            <a:avLst/>
          </a:prstGeom>
          <a:noFill/>
          <a:ln w="9525">
            <a:noFill/>
            <a:miter lim="800000"/>
            <a:headEnd/>
            <a:tailEnd/>
          </a:ln>
          <a:effectLst/>
        </p:spPr>
        <p:txBody>
          <a:bodyPr/>
          <a:lstStyle/>
          <a:p>
            <a:pPr marL="342900" indent="-342900">
              <a:spcBef>
                <a:spcPct val="30000"/>
              </a:spcBef>
              <a:buClr>
                <a:schemeClr val="tx2"/>
              </a:buClr>
              <a:buSzPct val="70000"/>
              <a:buFont typeface="Wingdings" pitchFamily="2" charset="2"/>
              <a:buChar char="l"/>
            </a:pPr>
            <a:endParaRPr lang="el-GR" sz="2200" b="0">
              <a:solidFill>
                <a:srgbClr val="333399"/>
              </a:solidFill>
            </a:endParaRPr>
          </a:p>
        </p:txBody>
      </p:sp>
      <p:sp>
        <p:nvSpPr>
          <p:cNvPr id="758788" name="Oval 4"/>
          <p:cNvSpPr>
            <a:spLocks noChangeArrowheads="1"/>
          </p:cNvSpPr>
          <p:nvPr/>
        </p:nvSpPr>
        <p:spPr bwMode="auto">
          <a:xfrm>
            <a:off x="9652000" y="4419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789" name="Oval 5"/>
          <p:cNvSpPr>
            <a:spLocks noChangeArrowheads="1"/>
          </p:cNvSpPr>
          <p:nvPr/>
        </p:nvSpPr>
        <p:spPr bwMode="auto">
          <a:xfrm>
            <a:off x="9652000" y="4876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8790" name="Oval 6"/>
          <p:cNvSpPr>
            <a:spLocks noChangeArrowheads="1"/>
          </p:cNvSpPr>
          <p:nvPr/>
        </p:nvSpPr>
        <p:spPr bwMode="auto">
          <a:xfrm>
            <a:off x="96520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8791" name="Line 7"/>
          <p:cNvSpPr>
            <a:spLocks noChangeShapeType="1"/>
          </p:cNvSpPr>
          <p:nvPr/>
        </p:nvSpPr>
        <p:spPr bwMode="auto">
          <a:xfrm>
            <a:off x="8839200" y="1905000"/>
            <a:ext cx="0" cy="4419600"/>
          </a:xfrm>
          <a:prstGeom prst="line">
            <a:avLst/>
          </a:prstGeom>
          <a:noFill/>
          <a:ln w="28575">
            <a:solidFill>
              <a:schemeClr val="tx1"/>
            </a:solidFill>
            <a:round/>
            <a:headEnd/>
            <a:tailEnd/>
          </a:ln>
          <a:effectLst/>
        </p:spPr>
        <p:txBody>
          <a:bodyPr wrap="none" anchor="ctr"/>
          <a:lstStyle/>
          <a:p>
            <a:endParaRPr lang="el-GR"/>
          </a:p>
        </p:txBody>
      </p:sp>
      <p:sp>
        <p:nvSpPr>
          <p:cNvPr id="758792" name="Text Box 8"/>
          <p:cNvSpPr txBox="1">
            <a:spLocks noChangeArrowheads="1"/>
          </p:cNvSpPr>
          <p:nvPr/>
        </p:nvSpPr>
        <p:spPr bwMode="auto">
          <a:xfrm>
            <a:off x="9855201" y="4281488"/>
            <a:ext cx="822661"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Sports</a:t>
            </a:r>
            <a:endParaRPr lang="en-US" sz="1400" b="0">
              <a:latin typeface="Rockwell" pitchFamily="18" charset="0"/>
            </a:endParaRPr>
          </a:p>
        </p:txBody>
      </p:sp>
      <p:sp>
        <p:nvSpPr>
          <p:cNvPr id="758793" name="Text Box 9"/>
          <p:cNvSpPr txBox="1">
            <a:spLocks noChangeArrowheads="1"/>
          </p:cNvSpPr>
          <p:nvPr/>
        </p:nvSpPr>
        <p:spPr bwMode="auto">
          <a:xfrm>
            <a:off x="9855200" y="4800601"/>
            <a:ext cx="917239"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Science</a:t>
            </a:r>
            <a:endParaRPr lang="en-US" sz="1400" b="0">
              <a:latin typeface="Rockwell" pitchFamily="18" charset="0"/>
            </a:endParaRPr>
          </a:p>
        </p:txBody>
      </p:sp>
      <p:sp>
        <p:nvSpPr>
          <p:cNvPr id="758794" name="Text Box 10"/>
          <p:cNvSpPr txBox="1">
            <a:spLocks noChangeArrowheads="1"/>
          </p:cNvSpPr>
          <p:nvPr/>
        </p:nvSpPr>
        <p:spPr bwMode="auto">
          <a:xfrm>
            <a:off x="9855200" y="5257801"/>
            <a:ext cx="603050" cy="369332"/>
          </a:xfrm>
          <a:prstGeom prst="rect">
            <a:avLst/>
          </a:prstGeom>
          <a:noFill/>
          <a:ln w="9525">
            <a:noFill/>
            <a:miter lim="800000"/>
            <a:headEnd/>
            <a:tailEnd/>
          </a:ln>
          <a:effectLst/>
        </p:spPr>
        <p:txBody>
          <a:bodyPr wrap="none">
            <a:spAutoFit/>
          </a:bodyPr>
          <a:lstStyle/>
          <a:p>
            <a:pPr eaLnBrk="0" hangingPunct="0">
              <a:spcBef>
                <a:spcPct val="20000"/>
              </a:spcBef>
            </a:pPr>
            <a:r>
              <a:rPr lang="en-US" sz="1800" b="0">
                <a:latin typeface="Rockwell" pitchFamily="18" charset="0"/>
              </a:rPr>
              <a:t>Arts</a:t>
            </a:r>
            <a:endParaRPr lang="en-US" sz="1400" b="0">
              <a:latin typeface="Rockwell" pitchFamily="18" charset="0"/>
            </a:endParaRPr>
          </a:p>
        </p:txBody>
      </p:sp>
      <p:sp>
        <p:nvSpPr>
          <p:cNvPr id="758795" name="Oval 11"/>
          <p:cNvSpPr>
            <a:spLocks noChangeArrowheads="1"/>
          </p:cNvSpPr>
          <p:nvPr/>
        </p:nvSpPr>
        <p:spPr bwMode="auto">
          <a:xfrm>
            <a:off x="25400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796" name="Oval 12"/>
          <p:cNvSpPr>
            <a:spLocks noChangeArrowheads="1"/>
          </p:cNvSpPr>
          <p:nvPr/>
        </p:nvSpPr>
        <p:spPr bwMode="auto">
          <a:xfrm>
            <a:off x="5486400" y="33528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8797" name="Oval 13"/>
          <p:cNvSpPr>
            <a:spLocks noChangeArrowheads="1"/>
          </p:cNvSpPr>
          <p:nvPr/>
        </p:nvSpPr>
        <p:spPr bwMode="auto">
          <a:xfrm>
            <a:off x="6197600" y="48768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8798" name="Oval 14"/>
          <p:cNvSpPr>
            <a:spLocks noChangeArrowheads="1"/>
          </p:cNvSpPr>
          <p:nvPr/>
        </p:nvSpPr>
        <p:spPr bwMode="auto">
          <a:xfrm>
            <a:off x="2743200" y="32004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799" name="Oval 15"/>
          <p:cNvSpPr>
            <a:spLocks noChangeArrowheads="1"/>
          </p:cNvSpPr>
          <p:nvPr/>
        </p:nvSpPr>
        <p:spPr bwMode="auto">
          <a:xfrm>
            <a:off x="2946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800" name="Oval 16"/>
          <p:cNvSpPr>
            <a:spLocks noChangeArrowheads="1"/>
          </p:cNvSpPr>
          <p:nvPr/>
        </p:nvSpPr>
        <p:spPr bwMode="auto">
          <a:xfrm>
            <a:off x="4165600" y="2667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801" name="Oval 17"/>
          <p:cNvSpPr>
            <a:spLocks noChangeArrowheads="1"/>
          </p:cNvSpPr>
          <p:nvPr/>
        </p:nvSpPr>
        <p:spPr bwMode="auto">
          <a:xfrm>
            <a:off x="2133600" y="36576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802" name="Oval 18"/>
          <p:cNvSpPr>
            <a:spLocks noChangeArrowheads="1"/>
          </p:cNvSpPr>
          <p:nvPr/>
        </p:nvSpPr>
        <p:spPr bwMode="auto">
          <a:xfrm>
            <a:off x="3539067" y="34290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803" name="Oval 19"/>
          <p:cNvSpPr>
            <a:spLocks noChangeArrowheads="1"/>
          </p:cNvSpPr>
          <p:nvPr/>
        </p:nvSpPr>
        <p:spPr bwMode="auto">
          <a:xfrm>
            <a:off x="4470400" y="29464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804" name="Oval 20"/>
          <p:cNvSpPr>
            <a:spLocks noChangeArrowheads="1"/>
          </p:cNvSpPr>
          <p:nvPr/>
        </p:nvSpPr>
        <p:spPr bwMode="auto">
          <a:xfrm>
            <a:off x="3962400" y="4267200"/>
            <a:ext cx="203200" cy="152400"/>
          </a:xfrm>
          <a:prstGeom prst="ellipse">
            <a:avLst/>
          </a:prstGeom>
          <a:solidFill>
            <a:srgbClr val="990033"/>
          </a:solidFill>
          <a:ln w="9525">
            <a:solidFill>
              <a:schemeClr val="tx1"/>
            </a:solidFill>
            <a:round/>
            <a:headEnd/>
            <a:tailEnd/>
          </a:ln>
          <a:effectLst/>
        </p:spPr>
        <p:txBody>
          <a:bodyPr wrap="none" anchor="ctr"/>
          <a:lstStyle/>
          <a:p>
            <a:endParaRPr lang="el-GR"/>
          </a:p>
        </p:txBody>
      </p:sp>
      <p:sp>
        <p:nvSpPr>
          <p:cNvPr id="758805" name="Oval 21"/>
          <p:cNvSpPr>
            <a:spLocks noChangeArrowheads="1"/>
          </p:cNvSpPr>
          <p:nvPr/>
        </p:nvSpPr>
        <p:spPr bwMode="auto">
          <a:xfrm>
            <a:off x="5689600" y="24384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8806" name="Oval 22"/>
          <p:cNvSpPr>
            <a:spLocks noChangeArrowheads="1"/>
          </p:cNvSpPr>
          <p:nvPr/>
        </p:nvSpPr>
        <p:spPr bwMode="auto">
          <a:xfrm>
            <a:off x="5875867" y="39624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8807" name="Oval 23"/>
          <p:cNvSpPr>
            <a:spLocks noChangeArrowheads="1"/>
          </p:cNvSpPr>
          <p:nvPr/>
        </p:nvSpPr>
        <p:spPr bwMode="auto">
          <a:xfrm>
            <a:off x="6096000" y="27432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8808" name="Oval 24"/>
          <p:cNvSpPr>
            <a:spLocks noChangeArrowheads="1"/>
          </p:cNvSpPr>
          <p:nvPr/>
        </p:nvSpPr>
        <p:spPr bwMode="auto">
          <a:xfrm>
            <a:off x="7518400" y="28956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8809" name="Oval 25"/>
          <p:cNvSpPr>
            <a:spLocks noChangeArrowheads="1"/>
          </p:cNvSpPr>
          <p:nvPr/>
        </p:nvSpPr>
        <p:spPr bwMode="auto">
          <a:xfrm>
            <a:off x="6502400" y="3048000"/>
            <a:ext cx="203200" cy="15240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758810" name="Oval 26"/>
          <p:cNvSpPr>
            <a:spLocks noChangeArrowheads="1"/>
          </p:cNvSpPr>
          <p:nvPr/>
        </p:nvSpPr>
        <p:spPr bwMode="auto">
          <a:xfrm>
            <a:off x="5384800" y="50292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8811" name="Oval 27"/>
          <p:cNvSpPr>
            <a:spLocks noChangeArrowheads="1"/>
          </p:cNvSpPr>
          <p:nvPr/>
        </p:nvSpPr>
        <p:spPr bwMode="auto">
          <a:xfrm>
            <a:off x="6096000" y="59436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8812" name="Oval 28"/>
          <p:cNvSpPr>
            <a:spLocks noChangeArrowheads="1"/>
          </p:cNvSpPr>
          <p:nvPr/>
        </p:nvSpPr>
        <p:spPr bwMode="auto">
          <a:xfrm>
            <a:off x="6807200" y="5334000"/>
            <a:ext cx="203200" cy="152400"/>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758813" name="Rectangle 29"/>
          <p:cNvSpPr>
            <a:spLocks noChangeArrowheads="1"/>
          </p:cNvSpPr>
          <p:nvPr/>
        </p:nvSpPr>
        <p:spPr bwMode="auto">
          <a:xfrm>
            <a:off x="4673600" y="3886200"/>
            <a:ext cx="203200" cy="152400"/>
          </a:xfrm>
          <a:prstGeom prst="rect">
            <a:avLst/>
          </a:prstGeom>
          <a:solidFill>
            <a:srgbClr val="000080"/>
          </a:solidFill>
          <a:ln w="9525">
            <a:solidFill>
              <a:schemeClr val="tx1"/>
            </a:solidFill>
            <a:miter lim="800000"/>
            <a:headEnd/>
            <a:tailEnd/>
          </a:ln>
          <a:effectLst/>
        </p:spPr>
        <p:txBody>
          <a:bodyPr wrap="none" anchor="ctr"/>
          <a:lstStyle/>
          <a:p>
            <a:endParaRPr lang="el-GR"/>
          </a:p>
        </p:txBody>
      </p:sp>
      <p:sp>
        <p:nvSpPr>
          <p:cNvPr id="758814" name="Line 30"/>
          <p:cNvSpPr>
            <a:spLocks noChangeShapeType="1"/>
          </p:cNvSpPr>
          <p:nvPr/>
        </p:nvSpPr>
        <p:spPr bwMode="auto">
          <a:xfrm>
            <a:off x="4775200" y="1447800"/>
            <a:ext cx="0" cy="2362200"/>
          </a:xfrm>
          <a:prstGeom prst="line">
            <a:avLst/>
          </a:prstGeom>
          <a:noFill/>
          <a:ln w="9525">
            <a:solidFill>
              <a:schemeClr val="tx1"/>
            </a:solidFill>
            <a:round/>
            <a:headEnd/>
            <a:tailEnd type="triangle" w="med" len="med"/>
          </a:ln>
          <a:effectLst/>
        </p:spPr>
        <p:txBody>
          <a:bodyPr wrap="none" anchor="ctr"/>
          <a:lstStyle/>
          <a:p>
            <a:endParaRPr lang="el-GR"/>
          </a:p>
        </p:txBody>
      </p:sp>
      <p:sp>
        <p:nvSpPr>
          <p:cNvPr id="758815" name="Oval 31"/>
          <p:cNvSpPr>
            <a:spLocks noChangeArrowheads="1"/>
          </p:cNvSpPr>
          <p:nvPr/>
        </p:nvSpPr>
        <p:spPr bwMode="auto">
          <a:xfrm>
            <a:off x="3369733" y="2908300"/>
            <a:ext cx="2802467" cy="2101850"/>
          </a:xfrm>
          <a:prstGeom prst="ellipse">
            <a:avLst/>
          </a:prstGeom>
          <a:noFill/>
          <a:ln w="28575">
            <a:solidFill>
              <a:srgbClr val="FF0000"/>
            </a:solidFill>
            <a:round/>
            <a:headEnd/>
            <a:tailEnd/>
          </a:ln>
          <a:effectLst/>
        </p:spPr>
        <p:txBody>
          <a:bodyPr wrap="none" anchor="ctr"/>
          <a:lstStyle/>
          <a:p>
            <a:endParaRPr lang="el-GR"/>
          </a:p>
        </p:txBody>
      </p:sp>
      <p:sp>
        <p:nvSpPr>
          <p:cNvPr id="758816" name="Rectangle 32"/>
          <p:cNvSpPr>
            <a:spLocks noChangeArrowheads="1"/>
          </p:cNvSpPr>
          <p:nvPr/>
        </p:nvSpPr>
        <p:spPr bwMode="auto">
          <a:xfrm>
            <a:off x="9245601" y="2265363"/>
            <a:ext cx="1725793" cy="461665"/>
          </a:xfrm>
          <a:prstGeom prst="rect">
            <a:avLst/>
          </a:prstGeom>
          <a:noFill/>
          <a:ln w="9525">
            <a:noFill/>
            <a:miter lim="800000"/>
            <a:headEnd/>
            <a:tailEnd/>
          </a:ln>
          <a:effectLst/>
        </p:spPr>
        <p:txBody>
          <a:bodyPr wrap="none">
            <a:spAutoFit/>
          </a:bodyPr>
          <a:lstStyle/>
          <a:p>
            <a:r>
              <a:rPr lang="en-US" sz="2400">
                <a:solidFill>
                  <a:schemeClr val="tx2"/>
                </a:solidFill>
              </a:rPr>
              <a:t>Voting kNN</a:t>
            </a:r>
          </a:p>
        </p:txBody>
      </p:sp>
      <p:grpSp>
        <p:nvGrpSpPr>
          <p:cNvPr id="3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3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37"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38"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39"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40"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41"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42"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43"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8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196653181"/>
              </p:ext>
            </p:extLst>
          </p:nvPr>
        </p:nvGraphicFramePr>
        <p:xfrm>
          <a:off x="1751780" y="3734348"/>
          <a:ext cx="2759075" cy="2019300"/>
        </p:xfrm>
        <a:graphic>
          <a:graphicData uri="http://schemas.openxmlformats.org/presentationml/2006/ole">
            <p:oleObj spid="_x0000_s40962" name="Worksheet" r:id="rId3" imgW="2758511" imgH="2019221" progId="Excel.Sheet.12">
              <p:embed/>
            </p:oleObj>
          </a:graphicData>
        </a:graphic>
      </p:graphicFrame>
      <p:pic>
        <p:nvPicPr>
          <p:cNvPr id="40963" name="Picture 3"/>
          <p:cNvPicPr>
            <a:picLocks noChangeAspect="1" noChangeArrowheads="1"/>
          </p:cNvPicPr>
          <p:nvPr/>
        </p:nvPicPr>
        <p:blipFill>
          <a:blip r:embed="rId4"/>
          <a:srcRect/>
          <a:stretch>
            <a:fillRect/>
          </a:stretch>
        </p:blipFill>
        <p:spPr bwMode="auto">
          <a:xfrm>
            <a:off x="1416859" y="1359439"/>
            <a:ext cx="10528300" cy="2481263"/>
          </a:xfrm>
          <a:prstGeom prst="rect">
            <a:avLst/>
          </a:prstGeom>
          <a:noFill/>
          <a:ln w="9525">
            <a:noFill/>
            <a:miter lim="800000"/>
            <a:headEnd/>
            <a:tailEnd/>
          </a:ln>
          <a:effectLst/>
        </p:spPr>
      </p:pic>
      <p:grpSp>
        <p:nvGrpSpPr>
          <p:cNvPr id="10"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11"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12"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3"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4"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5"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6"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7"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8"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9"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
        <p:nvSpPr>
          <p:cNvPr id="22" name="Rectangle 5"/>
          <p:cNvSpPr>
            <a:spLocks noRot="1" noChangeAspect="1" noMove="1" noResize="1" noEditPoints="1" noAdjustHandles="1" noChangeArrowheads="1" noChangeShapeType="1" noTextEdit="1"/>
          </p:cNvSpPr>
          <p:nvPr/>
        </p:nvSpPr>
        <p:spPr>
          <a:xfrm>
            <a:off x="4404033" y="4446486"/>
            <a:ext cx="7128792" cy="828047"/>
          </a:xfrm>
          <a:prstGeom prst="rect">
            <a:avLst/>
          </a:prstGeom>
          <a:blipFill>
            <a:blip r:embed="rId5"/>
            <a:stretch>
              <a:fillRect/>
            </a:stretch>
          </a:blipFill>
        </p:spPr>
        <p:txBody>
          <a:bodyPr/>
          <a:lstStyle/>
          <a:p>
            <a:r>
              <a:rPr lang="en-US">
                <a:noFill/>
              </a:rPr>
              <a:t> </a:t>
            </a:r>
          </a:p>
        </p:txBody>
      </p:sp>
    </p:spTree>
    <p:extLst>
      <p:ext uri="{BB962C8B-B14F-4D97-AF65-F5344CB8AC3E}">
        <p14:creationId xmlns:p14="http://schemas.microsoft.com/office/powerpoint/2010/main" xmlns="" val="4810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20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μάθηση;</a:t>
            </a:r>
            <a:endParaRPr lang="en-US" dirty="0"/>
          </a:p>
        </p:txBody>
      </p:sp>
      <p:pic>
        <p:nvPicPr>
          <p:cNvPr id="16386" name="Picture 2"/>
          <p:cNvPicPr>
            <a:picLocks noChangeAspect="1" noChangeArrowheads="1"/>
          </p:cNvPicPr>
          <p:nvPr/>
        </p:nvPicPr>
        <p:blipFill>
          <a:blip r:embed="rId2"/>
          <a:srcRect l="2671"/>
          <a:stretch>
            <a:fillRect/>
          </a:stretch>
        </p:blipFill>
        <p:spPr bwMode="auto">
          <a:xfrm>
            <a:off x="2051222" y="1488002"/>
            <a:ext cx="8011298" cy="15621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2051222" y="3240859"/>
            <a:ext cx="7878763" cy="2686050"/>
          </a:xfrm>
          <a:prstGeom prst="rect">
            <a:avLst/>
          </a:prstGeom>
          <a:noFill/>
          <a:ln w="9525">
            <a:noFill/>
            <a:miter lim="800000"/>
            <a:headEnd/>
            <a:tailEnd/>
          </a:ln>
          <a:effectLst/>
        </p:spPr>
      </p:pic>
      <p:grpSp>
        <p:nvGrpSpPr>
          <p:cNvPr id="5"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7"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8"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9"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0"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1"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2"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3"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339679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Διάγραμμα Διασποράς</a:t>
            </a:r>
            <a:endParaRPr lang="en-US" dirty="0"/>
          </a:p>
        </p:txBody>
      </p:sp>
      <p:graphicFrame>
        <p:nvGraphicFramePr>
          <p:cNvPr id="4" name="Object 3"/>
          <p:cNvGraphicFramePr>
            <a:graphicFrameLocks noChangeAspect="1"/>
          </p:cNvGraphicFramePr>
          <p:nvPr>
            <p:extLst/>
          </p:nvPr>
        </p:nvGraphicFramePr>
        <p:xfrm>
          <a:off x="7176121" y="1625724"/>
          <a:ext cx="2759075" cy="2019300"/>
        </p:xfrm>
        <a:graphic>
          <a:graphicData uri="http://schemas.openxmlformats.org/presentationml/2006/ole">
            <p:oleObj spid="_x0000_s72706" name="Worksheet" r:id="rId3" imgW="2758511" imgH="2019221" progId="Excel.Sheet.12">
              <p:embed/>
            </p:oleObj>
          </a:graphicData>
        </a:graphic>
      </p:graphicFrame>
      <p:sp>
        <p:nvSpPr>
          <p:cNvPr id="6" name="Slide Number Placeholder 5"/>
          <p:cNvSpPr>
            <a:spLocks noGrp="1"/>
          </p:cNvSpPr>
          <p:nvPr>
            <p:ph type="sldNum" sz="quarter" idx="12"/>
          </p:nvPr>
        </p:nvSpPr>
        <p:spPr/>
        <p:txBody>
          <a:bodyPr/>
          <a:lstStyle/>
          <a:p>
            <a:fld id="{583963EE-B3DA-4B16-8FF8-93EE37CD4F60}" type="slidenum">
              <a:rPr lang="en-US" smtClean="0"/>
              <a:pPr/>
              <a:t>40</a:t>
            </a:fld>
            <a:endParaRPr lang="en-US"/>
          </a:p>
        </p:txBody>
      </p:sp>
      <p:pic>
        <p:nvPicPr>
          <p:cNvPr id="38" name="Picture 37"/>
          <p:cNvPicPr>
            <a:picLocks noChangeAspect="1"/>
          </p:cNvPicPr>
          <p:nvPr/>
        </p:nvPicPr>
        <p:blipFill>
          <a:blip r:embed="rId4"/>
          <a:stretch>
            <a:fillRect/>
          </a:stretch>
        </p:blipFill>
        <p:spPr>
          <a:xfrm>
            <a:off x="1979543" y="1643831"/>
            <a:ext cx="4732430" cy="2880610"/>
          </a:xfrm>
          <a:prstGeom prst="rect">
            <a:avLst/>
          </a:prstGeom>
        </p:spPr>
      </p:pic>
      <p:sp>
        <p:nvSpPr>
          <p:cNvPr id="8" name="7 - Θέση περιεχομένου"/>
          <p:cNvSpPr>
            <a:spLocks noGrp="1"/>
          </p:cNvSpPr>
          <p:nvPr>
            <p:ph idx="1"/>
          </p:nvPr>
        </p:nvSpPr>
        <p:spPr>
          <a:xfrm>
            <a:off x="1995625" y="4544074"/>
            <a:ext cx="9122030" cy="951368"/>
          </a:xfrm>
        </p:spPr>
        <p:txBody>
          <a:bodyPr/>
          <a:lstStyle/>
          <a:p>
            <a:pPr>
              <a:buNone/>
            </a:pPr>
            <a:r>
              <a:rPr lang="el-GR" dirty="0" smtClean="0"/>
              <a:t>Τι θα συμβεί για διάφορες τιμές του Κ ?</a:t>
            </a:r>
            <a:endParaRPr lang="el-GR" dirty="0"/>
          </a:p>
        </p:txBody>
      </p:sp>
    </p:spTree>
    <p:extLst>
      <p:ext uri="{BB962C8B-B14F-4D97-AF65-F5344CB8AC3E}">
        <p14:creationId xmlns="" xmlns:p14="http://schemas.microsoft.com/office/powerpoint/2010/main" val="714710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Λειτουργικές Παράμετροι (</a:t>
            </a:r>
            <a:r>
              <a:rPr lang="en-US" dirty="0" smtClean="0"/>
              <a:t>hyper-parameters</a:t>
            </a:r>
            <a:r>
              <a:rPr lang="el-GR" dirty="0" smtClean="0"/>
              <a:t>)</a:t>
            </a:r>
            <a:endParaRPr lang="en-US" dirty="0"/>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normAutofit/>
          </a:bodyPr>
          <a:lstStyle/>
          <a:p>
            <a:pPr>
              <a:buNone/>
            </a:pPr>
            <a:r>
              <a:rPr lang="en-US" sz="2400">
                <a:noFill/>
              </a:rPr>
              <a:t> </a:t>
            </a:r>
          </a:p>
        </p:txBody>
      </p:sp>
      <p:grpSp>
        <p:nvGrpSpPr>
          <p:cNvPr id="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357682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Αξιολόγηση </a:t>
            </a:r>
            <a:endParaRPr lang="en-US" dirty="0"/>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pPr>
              <a:buNone/>
            </a:pPr>
            <a:r>
              <a:rPr lang="en-US">
                <a:noFill/>
              </a:rPr>
              <a:t> </a:t>
            </a:r>
          </a:p>
        </p:txBody>
      </p:sp>
      <p:grpSp>
        <p:nvGrpSpPr>
          <p:cNvPr id="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1319474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Μέτρα αξιολόγησης της επίδοσης ενός ταξινομητή</a:t>
            </a:r>
            <a:endParaRPr lang="en-US" dirty="0"/>
          </a:p>
        </p:txBody>
      </p:sp>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3361"/>
            </a:stretch>
          </a:blipFill>
        </p:spPr>
        <p:txBody>
          <a:bodyPr/>
          <a:lstStyle/>
          <a:p>
            <a:pPr>
              <a:buNone/>
            </a:pPr>
            <a:r>
              <a:rPr lang="en-US">
                <a:noFill/>
              </a:rPr>
              <a:t> </a:t>
            </a:r>
          </a:p>
        </p:txBody>
      </p:sp>
      <p:grpSp>
        <p:nvGrpSpPr>
          <p:cNvPr id="5"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15"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412947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Αξιολόγηση με τον πίνακα σύγχυσης (</a:t>
            </a:r>
            <a:r>
              <a:rPr lang="en-US" dirty="0" smtClean="0"/>
              <a:t>confusion Matrix)</a:t>
            </a:r>
            <a:endParaRPr lang="en-US" dirty="0"/>
          </a:p>
        </p:txBody>
      </p:sp>
      <p:graphicFrame>
        <p:nvGraphicFramePr>
          <p:cNvPr id="9" name="Table 8"/>
          <p:cNvGraphicFramePr>
            <a:graphicFrameLocks noGrp="1"/>
          </p:cNvGraphicFramePr>
          <p:nvPr/>
        </p:nvGraphicFramePr>
        <p:xfrm>
          <a:off x="3000374" y="4471839"/>
          <a:ext cx="1828800" cy="574749"/>
        </p:xfrm>
        <a:graphic>
          <a:graphicData uri="http://schemas.openxmlformats.org/drawingml/2006/table">
            <a:tbl>
              <a:tblPr/>
              <a:tblGrid>
                <a:gridCol w="609600">
                  <a:extLst>
                    <a:ext uri="{9D8B030D-6E8A-4147-A177-3AD203B41FA5}">
                      <a16:colId xmlns:a16="http://schemas.microsoft.com/office/drawing/2014/main" xmlns="" val="234492775"/>
                    </a:ext>
                  </a:extLst>
                </a:gridCol>
                <a:gridCol w="609600">
                  <a:extLst>
                    <a:ext uri="{9D8B030D-6E8A-4147-A177-3AD203B41FA5}">
                      <a16:colId xmlns:a16="http://schemas.microsoft.com/office/drawing/2014/main" xmlns="" val="369609705"/>
                    </a:ext>
                  </a:extLst>
                </a:gridCol>
                <a:gridCol w="609600">
                  <a:extLst>
                    <a:ext uri="{9D8B030D-6E8A-4147-A177-3AD203B41FA5}">
                      <a16:colId xmlns:a16="http://schemas.microsoft.com/office/drawing/2014/main" xmlns="" val="160656546"/>
                    </a:ext>
                  </a:extLst>
                </a:gridCol>
              </a:tblGrid>
              <a:tr h="191583">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c1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c2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989939"/>
                  </a:ext>
                </a:extLst>
              </a:tr>
              <a:tr h="191583">
                <a:tc>
                  <a:txBody>
                    <a:bodyPr/>
                    <a:lstStyle/>
                    <a:p>
                      <a:pPr algn="ctr" fontAlgn="b"/>
                      <a:r>
                        <a:rPr lang="en-US" sz="1100" b="0" i="0" u="none" strike="noStrike">
                          <a:solidFill>
                            <a:srgbClr val="000000"/>
                          </a:solidFill>
                          <a:effectLst/>
                          <a:latin typeface="Calibri" panose="020F0502020204030204" pitchFamily="34" charset="0"/>
                        </a:rPr>
                        <a:t>c1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8650116"/>
                  </a:ext>
                </a:extLst>
              </a:tr>
              <a:tr h="191583">
                <a:tc>
                  <a:txBody>
                    <a:bodyPr/>
                    <a:lstStyle/>
                    <a:p>
                      <a:pPr algn="ctr" fontAlgn="b"/>
                      <a:r>
                        <a:rPr lang="en-US" sz="1100" b="0" i="0" u="none" strike="noStrike">
                          <a:solidFill>
                            <a:srgbClr val="000000"/>
                          </a:solidFill>
                          <a:effectLst/>
                          <a:latin typeface="Calibri" panose="020F0502020204030204" pitchFamily="34" charset="0"/>
                        </a:rPr>
                        <a:t>c2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7485481"/>
                  </a:ext>
                </a:extLst>
              </a:tr>
            </a:tbl>
          </a:graphicData>
        </a:graphic>
      </p:graphicFrame>
      <mc:AlternateContent xmlns:mc="http://schemas.openxmlformats.org/markup-compatibility/2006">
        <mc:Choice xmlns:a14="http://schemas.microsoft.com/office/drawing/2010/main" xmlns="" Requires="a14">
          <p:sp>
            <p:nvSpPr>
              <p:cNvPr id="10" name="TextBox 9"/>
              <p:cNvSpPr txBox="1"/>
              <p:nvPr/>
            </p:nvSpPr>
            <p:spPr>
              <a:xfrm>
                <a:off x="5210175" y="4471839"/>
                <a:ext cx="6002156" cy="1200329"/>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11</m:t>
                        </m:r>
                      </m:sub>
                    </m:sSub>
                    <m:r>
                      <a:rPr lang="en-US" b="0" i="1" smtClean="0">
                        <a:latin typeface="Cambria Math" panose="02040503050406030204" pitchFamily="18" charset="0"/>
                      </a:rPr>
                      <m:t>: </m:t>
                    </m:r>
                  </m:oMath>
                </a14:m>
                <a:r>
                  <a:rPr lang="el-GR" dirty="0" smtClean="0"/>
                  <a:t>πόσα δεδομένα κλάσης 1 ταξινομούνται ως κλάση 1</a:t>
                </a: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12</m:t>
                        </m:r>
                      </m:sub>
                    </m:sSub>
                    <m:r>
                      <a:rPr lang="en-US" b="0" i="1" smtClean="0">
                        <a:latin typeface="Cambria Math" panose="02040503050406030204" pitchFamily="18" charset="0"/>
                      </a:rPr>
                      <m:t>:</m:t>
                    </m:r>
                    <m:r>
                      <m:rPr>
                        <m:sty m:val="p"/>
                      </m:rPr>
                      <a:rPr lang="el-GR" b="0" i="0" smtClean="0">
                        <a:latin typeface="Cambria Math" panose="02040503050406030204" pitchFamily="18" charset="0"/>
                      </a:rPr>
                      <m:t>πόσα</m:t>
                    </m:r>
                    <m:r>
                      <a:rPr lang="el-GR" b="0" i="0" smtClean="0">
                        <a:latin typeface="Cambria Math" panose="02040503050406030204" pitchFamily="18" charset="0"/>
                      </a:rPr>
                      <m:t> </m:t>
                    </m:r>
                    <m:r>
                      <m:rPr>
                        <m:sty m:val="p"/>
                      </m:rPr>
                      <a:rPr lang="el-GR" b="0" i="0" smtClean="0">
                        <a:latin typeface="Cambria Math" panose="02040503050406030204" pitchFamily="18" charset="0"/>
                      </a:rPr>
                      <m:t>δεδομένα</m:t>
                    </m:r>
                    <m:r>
                      <a:rPr lang="el-GR" b="0" i="0" smtClean="0">
                        <a:latin typeface="Cambria Math" panose="02040503050406030204" pitchFamily="18" charset="0"/>
                      </a:rPr>
                      <m:t> </m:t>
                    </m:r>
                    <m:r>
                      <m:rPr>
                        <m:sty m:val="p"/>
                      </m:rPr>
                      <a:rPr lang="el-GR" b="0" i="0" smtClean="0">
                        <a:latin typeface="Cambria Math" panose="02040503050406030204" pitchFamily="18" charset="0"/>
                      </a:rPr>
                      <m:t>κλάσης</m:t>
                    </m:r>
                    <m:r>
                      <a:rPr lang="el-GR" b="0" i="0" smtClean="0">
                        <a:latin typeface="Cambria Math" panose="02040503050406030204" pitchFamily="18" charset="0"/>
                      </a:rPr>
                      <m:t> 1 </m:t>
                    </m:r>
                    <m:r>
                      <m:rPr>
                        <m:sty m:val="p"/>
                      </m:rPr>
                      <a:rPr lang="el-GR" b="0" i="0" smtClean="0">
                        <a:latin typeface="Cambria Math" panose="02040503050406030204" pitchFamily="18" charset="0"/>
                      </a:rPr>
                      <m:t>ταξινομούνται</m:t>
                    </m:r>
                    <m:r>
                      <a:rPr lang="el-GR" b="0" i="0" smtClean="0">
                        <a:latin typeface="Cambria Math" panose="02040503050406030204" pitchFamily="18" charset="0"/>
                      </a:rPr>
                      <m:t> </m:t>
                    </m:r>
                    <m:r>
                      <m:rPr>
                        <m:sty m:val="p"/>
                      </m:rPr>
                      <a:rPr lang="el-GR" b="0" i="0" smtClean="0">
                        <a:latin typeface="Cambria Math" panose="02040503050406030204" pitchFamily="18" charset="0"/>
                      </a:rPr>
                      <m:t>ως</m:t>
                    </m:r>
                    <m:r>
                      <a:rPr lang="el-GR" b="0" i="0" smtClean="0">
                        <a:latin typeface="Cambria Math" panose="02040503050406030204" pitchFamily="18" charset="0"/>
                      </a:rPr>
                      <m:t> </m:t>
                    </m:r>
                    <m:r>
                      <m:rPr>
                        <m:sty m:val="p"/>
                      </m:rPr>
                      <a:rPr lang="el-GR" b="0" i="0" smtClean="0">
                        <a:latin typeface="Cambria Math" panose="02040503050406030204" pitchFamily="18" charset="0"/>
                      </a:rPr>
                      <m:t>κλάση</m:t>
                    </m:r>
                    <m:r>
                      <a:rPr lang="el-GR" b="0" i="0" smtClean="0">
                        <a:latin typeface="Cambria Math" panose="02040503050406030204" pitchFamily="18" charset="0"/>
                      </a:rPr>
                      <m:t> 2</m:t>
                    </m:r>
                  </m:oMath>
                </a14:m>
                <a:endParaRPr lang="el-GR" b="0" dirty="0" smtClean="0"/>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21</m:t>
                        </m:r>
                      </m:sub>
                    </m:sSub>
                    <m:r>
                      <a:rPr lang="en-US" b="0" i="1" smtClean="0">
                        <a:latin typeface="Cambria Math" panose="02040503050406030204" pitchFamily="18" charset="0"/>
                      </a:rPr>
                      <m:t>:</m:t>
                    </m:r>
                  </m:oMath>
                </a14:m>
                <a:r>
                  <a:rPr lang="en-US" dirty="0" smtClean="0"/>
                  <a:t/>
                </a:r>
                <a:r>
                  <a:rPr lang="el-GR" dirty="0" smtClean="0"/>
                  <a:t>πόσα δεδομένα κλάσης 2 ταξινομούνται ως κλάση 1</a:t>
                </a: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22</m:t>
                        </m:r>
                      </m:sub>
                    </m:sSub>
                    <m:r>
                      <a:rPr lang="en-US" b="0" i="1" smtClean="0">
                        <a:latin typeface="Cambria Math" panose="02040503050406030204" pitchFamily="18" charset="0"/>
                      </a:rPr>
                      <m:t>:</m:t>
                    </m:r>
                  </m:oMath>
                </a14:m>
                <a:r>
                  <a:rPr lang="el-GR" dirty="0" smtClean="0"/>
                  <a:t> πόσα δεδομένα κλάσης 2 ταξινομούνται ως κλάση 2</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5210175" y="4471839"/>
                <a:ext cx="6002156" cy="1200329"/>
              </a:xfrm>
              <a:prstGeom prst="rect">
                <a:avLst/>
              </a:prstGeom>
              <a:blipFill>
                <a:blip r:embed="rId2"/>
                <a:stretch>
                  <a:fillRect l="-711" t="-3061" b="-7653"/>
                </a:stretch>
              </a:blipFill>
            </p:spPr>
            <p:txBody>
              <a:bodyPr/>
              <a:lstStyle/>
              <a:p>
                <a:r>
                  <a:rPr lang="en-US">
                    <a:noFill/>
                  </a:rPr>
                  <a:t> </a:t>
                </a:r>
              </a:p>
            </p:txBody>
          </p:sp>
        </mc:Fallback>
      </mc:AlternateContent>
      <p:pic>
        <p:nvPicPr>
          <p:cNvPr id="65537" name="Picture 1"/>
          <p:cNvPicPr>
            <a:picLocks noChangeAspect="1" noChangeArrowheads="1"/>
          </p:cNvPicPr>
          <p:nvPr/>
        </p:nvPicPr>
        <p:blipFill>
          <a:blip r:embed="rId3"/>
          <a:srcRect/>
          <a:stretch>
            <a:fillRect/>
          </a:stretch>
        </p:blipFill>
        <p:spPr bwMode="auto">
          <a:xfrm>
            <a:off x="1389392" y="1669841"/>
            <a:ext cx="10531475" cy="2636837"/>
          </a:xfrm>
          <a:prstGeom prst="rect">
            <a:avLst/>
          </a:prstGeom>
          <a:noFill/>
          <a:ln w="9525">
            <a:noFill/>
            <a:miter lim="800000"/>
            <a:headEnd/>
            <a:tailEnd/>
          </a:ln>
          <a:effectLst/>
        </p:spPr>
      </p:pic>
      <p:grpSp>
        <p:nvGrpSpPr>
          <p:cNvPr id="12"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13"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14"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5"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6"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7"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8"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9"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20"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
        <p:nvSpPr>
          <p:cNvPr id="21"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spTree>
    <p:extLst>
      <p:ext uri="{BB962C8B-B14F-4D97-AF65-F5344CB8AC3E}">
        <p14:creationId xmlns:p14="http://schemas.microsoft.com/office/powerpoint/2010/main" xmlns="" val="1490388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Παράδειγμα-2</a:t>
            </a:r>
            <a:endParaRPr lang="en-US" dirty="0"/>
          </a:p>
        </p:txBody>
      </p:sp>
      <p:sp>
        <p:nvSpPr>
          <p:cNvPr id="3" name="Content Placeholder 2"/>
          <p:cNvSpPr>
            <a:spLocks noGrp="1"/>
          </p:cNvSpPr>
          <p:nvPr>
            <p:ph idx="1"/>
          </p:nvPr>
        </p:nvSpPr>
        <p:spPr>
          <a:xfrm>
            <a:off x="1485181" y="3123716"/>
            <a:ext cx="10515600" cy="2880319"/>
          </a:xfrm>
        </p:spPr>
        <p:txBody>
          <a:bodyPr>
            <a:normAutofit/>
          </a:bodyPr>
          <a:lstStyle/>
          <a:p>
            <a:pPr algn="just"/>
            <a:r>
              <a:rPr lang="el-GR" sz="2400" dirty="0" smtClean="0"/>
              <a:t>Δίνονται οι παραπάνω πίνακες σύγχυσης για δυο διαφορετικούς ταξινομητές στο ίδιο σύνολο δεδομένων</a:t>
            </a:r>
          </a:p>
          <a:p>
            <a:r>
              <a:rPr lang="el-GR" sz="2400" dirty="0" smtClean="0"/>
              <a:t>Ποιος ταξινομητής είναι καλύτερος;</a:t>
            </a:r>
            <a:endParaRPr lang="en-US" sz="2400" dirty="0" smtClean="0"/>
          </a:p>
          <a:p>
            <a:r>
              <a:rPr lang="el-GR" sz="2400" dirty="0" smtClean="0"/>
              <a:t>Τι συμπεραίνουμε για το δεύτερο ταξινομητή;</a:t>
            </a:r>
          </a:p>
          <a:p>
            <a:r>
              <a:rPr lang="el-GR" sz="2400" dirty="0" smtClean="0"/>
              <a:t>Μπορεί το συμπέρασμα αυτό να εξαχθεί μόνο από το ποσοστό επιτυχούς ταξινόμησης;</a:t>
            </a:r>
            <a:endParaRPr lang="en-US" sz="2400" dirty="0"/>
          </a:p>
        </p:txBody>
      </p:sp>
      <p:sp>
        <p:nvSpPr>
          <p:cNvPr id="7" name="Footer Placeholder 2"/>
          <p:cNvSpPr>
            <a:spLocks noGrp="1"/>
          </p:cNvSpPr>
          <p:nvPr>
            <p:ph type="ftr" sz="quarter" idx="11"/>
          </p:nvPr>
        </p:nvSpPr>
        <p:spPr>
          <a:xfrm rot="16200000">
            <a:off x="8534400" y="3200399"/>
            <a:ext cx="6858001" cy="457200"/>
          </a:xfrm>
        </p:spPr>
        <p:txBody>
          <a:bodyPr/>
          <a:lstStyle/>
          <a:p>
            <a:r>
              <a:rPr lang="el-GR" sz="1100" dirty="0" smtClean="0"/>
              <a:t> Δρ. Παπαδάκης Στέλιος, Τμήμα Διοικητικής Επιστήμης &amp; Τεχνολογίας, Ελ</a:t>
            </a:r>
            <a:r>
              <a:rPr lang="en-US" sz="1100" dirty="0" smtClean="0"/>
              <a:t>.</a:t>
            </a:r>
            <a:r>
              <a:rPr lang="el-GR" sz="1100" dirty="0" smtClean="0"/>
              <a:t> Με</a:t>
            </a:r>
            <a:r>
              <a:rPr lang="en-US" sz="1100" dirty="0" smtClean="0"/>
              <a:t>.</a:t>
            </a:r>
            <a:r>
              <a:rPr lang="el-GR" sz="1100" dirty="0" smtClean="0"/>
              <a:t> Πα</a:t>
            </a:r>
            <a:r>
              <a:rPr lang="en-US" sz="1100" dirty="0" smtClean="0"/>
              <a:t>.</a:t>
            </a:r>
            <a:r>
              <a:rPr lang="el-GR" sz="1100" dirty="0" smtClean="0"/>
              <a:t>, e-</a:t>
            </a:r>
            <a:r>
              <a:rPr lang="el-GR" sz="1100" dirty="0" err="1" smtClean="0"/>
              <a:t>mail</a:t>
            </a:r>
            <a:r>
              <a:rPr lang="el-GR" sz="1100" dirty="0" smtClean="0"/>
              <a:t>: spap@hmu.gr</a:t>
            </a:r>
            <a:endParaRPr lang="en-US" sz="1100" dirty="0"/>
          </a:p>
        </p:txBody>
      </p:sp>
      <p:graphicFrame>
        <p:nvGraphicFramePr>
          <p:cNvPr id="5" name="Object 4"/>
          <p:cNvGraphicFramePr>
            <a:graphicFrameLocks noChangeAspect="1"/>
          </p:cNvGraphicFramePr>
          <p:nvPr>
            <p:extLst/>
          </p:nvPr>
        </p:nvGraphicFramePr>
        <p:xfrm>
          <a:off x="3215681" y="1412777"/>
          <a:ext cx="5494337" cy="1287463"/>
        </p:xfrm>
        <a:graphic>
          <a:graphicData uri="http://schemas.openxmlformats.org/presentationml/2006/ole">
            <p:oleObj spid="_x0000_s44034" name="Worksheet" r:id="rId3" imgW="5494055" imgH="1287890" progId="Excel.Sheet.12">
              <p:embed/>
            </p:oleObj>
          </a:graphicData>
        </a:graphic>
      </p:graphicFrame>
      <p:grpSp>
        <p:nvGrpSpPr>
          <p:cNvPr id="6" name="Group 3">
            <a:extLst>
              <a:ext uri="{FF2B5EF4-FFF2-40B4-BE49-F238E27FC236}">
                <a16:creationId xmlns:a16="http://schemas.microsoft.com/office/drawing/2014/main" xmlns="" id="{5D6A2D45-FE71-45F3-BC5E-44FEBBFAC98A}"/>
              </a:ext>
            </a:extLst>
          </p:cNvPr>
          <p:cNvGrpSpPr/>
          <p:nvPr/>
        </p:nvGrpSpPr>
        <p:grpSpPr>
          <a:xfrm>
            <a:off x="1354347" y="6396335"/>
            <a:ext cx="10837653" cy="461665"/>
            <a:chOff x="5027790" y="-345605"/>
            <a:chExt cx="8643934" cy="461665"/>
          </a:xfrm>
        </p:grpSpPr>
        <p:sp>
          <p:nvSpPr>
            <p:cNvPr id="8"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9"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0"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cs typeface="Arial" pitchFamily="34" charset="0"/>
                </a:rPr>
                <a:t>K-NN </a:t>
              </a:r>
              <a:endParaRPr lang="ko-KR" altLang="en-US" sz="1200" b="1" dirty="0">
                <a:cs typeface="Arial" pitchFamily="34" charset="0"/>
              </a:endParaRPr>
            </a:p>
          </p:txBody>
        </p:sp>
        <p:sp>
          <p:nvSpPr>
            <p:cNvPr id="11"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02</a:t>
              </a:r>
              <a:endParaRPr lang="ko-KR" altLang="en-US" sz="2400" b="1" dirty="0">
                <a:cs typeface="Arial" pitchFamily="34" charset="0"/>
              </a:endParaRPr>
            </a:p>
          </p:txBody>
        </p:sp>
        <p:sp>
          <p:nvSpPr>
            <p:cNvPr id="12"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3"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4"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5"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704620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base"/>
            <a:r>
              <a:rPr lang="en-US" dirty="0" smtClean="0"/>
              <a:t>Training, Testing and Evaluating Machine Learning Models</a:t>
            </a:r>
            <a:endParaRPr lang="en-US" dirty="0"/>
          </a:p>
        </p:txBody>
      </p:sp>
      <p:grpSp>
        <p:nvGrpSpPr>
          <p:cNvPr id="3" name="Group 3">
            <a:extLst>
              <a:ext uri="{FF2B5EF4-FFF2-40B4-BE49-F238E27FC236}">
                <a16:creationId xmlns="" xmlns:a16="http://schemas.microsoft.com/office/drawing/2014/main" id="{5D6A2D45-FE71-45F3-BC5E-44FEBBFAC98A}"/>
              </a:ext>
            </a:extLst>
          </p:cNvPr>
          <p:cNvGrpSpPr/>
          <p:nvPr/>
        </p:nvGrpSpPr>
        <p:grpSpPr>
          <a:xfrm>
            <a:off x="2363638" y="6396335"/>
            <a:ext cx="9828362" cy="461665"/>
            <a:chOff x="5027790" y="-345605"/>
            <a:chExt cx="8643934" cy="461665"/>
          </a:xfrm>
        </p:grpSpPr>
        <p:sp>
          <p:nvSpPr>
            <p:cNvPr id="8" name="TextBox 15">
              <a:extLst>
                <a:ext uri="{FF2B5EF4-FFF2-40B4-BE49-F238E27FC236}">
                  <a16:creationId xmlns="" xmlns:a16="http://schemas.microsoft.com/office/drawing/2014/main"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9" name="TextBox 16">
              <a:extLst>
                <a:ext uri="{FF2B5EF4-FFF2-40B4-BE49-F238E27FC236}">
                  <a16:creationId xmlns="" xmlns:a16="http://schemas.microsoft.com/office/drawing/2014/main"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10" name="TextBox 19">
              <a:extLst>
                <a:ext uri="{FF2B5EF4-FFF2-40B4-BE49-F238E27FC236}">
                  <a16:creationId xmlns="" xmlns:a16="http://schemas.microsoft.com/office/drawing/2014/main"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1" name="TextBox 20">
              <a:extLst>
                <a:ext uri="{FF2B5EF4-FFF2-40B4-BE49-F238E27FC236}">
                  <a16:creationId xmlns="" xmlns:a16="http://schemas.microsoft.com/office/drawing/2014/main"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2" name="TextBox 23">
              <a:extLst>
                <a:ext uri="{FF2B5EF4-FFF2-40B4-BE49-F238E27FC236}">
                  <a16:creationId xmlns="" xmlns:a16="http://schemas.microsoft.com/office/drawing/2014/main"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3" name="TextBox 24">
              <a:extLst>
                <a:ext uri="{FF2B5EF4-FFF2-40B4-BE49-F238E27FC236}">
                  <a16:creationId xmlns="" xmlns:a16="http://schemas.microsoft.com/office/drawing/2014/main"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4" name="TextBox 27">
              <a:extLst>
                <a:ext uri="{FF2B5EF4-FFF2-40B4-BE49-F238E27FC236}">
                  <a16:creationId xmlns="" xmlns:a16="http://schemas.microsoft.com/office/drawing/2014/main"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5" name="TextBox 28">
              <a:extLst>
                <a:ext uri="{FF2B5EF4-FFF2-40B4-BE49-F238E27FC236}">
                  <a16:creationId xmlns="" xmlns:a16="http://schemas.microsoft.com/office/drawing/2014/main"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pic>
        <p:nvPicPr>
          <p:cNvPr id="83970" name="Picture 2"/>
          <p:cNvPicPr>
            <a:picLocks noChangeAspect="1" noChangeArrowheads="1"/>
          </p:cNvPicPr>
          <p:nvPr/>
        </p:nvPicPr>
        <p:blipFill>
          <a:blip r:embed="rId2"/>
          <a:srcRect/>
          <a:stretch>
            <a:fillRect/>
          </a:stretch>
        </p:blipFill>
        <p:spPr bwMode="auto">
          <a:xfrm>
            <a:off x="1759514" y="1721709"/>
            <a:ext cx="3033877" cy="2551799"/>
          </a:xfrm>
          <a:prstGeom prst="rect">
            <a:avLst/>
          </a:prstGeom>
          <a:noFill/>
          <a:ln w="9525">
            <a:noFill/>
            <a:miter lim="800000"/>
            <a:headEnd/>
            <a:tailEnd/>
          </a:ln>
          <a:effectLst/>
        </p:spPr>
      </p:pic>
      <p:pic>
        <p:nvPicPr>
          <p:cNvPr id="83971" name="Picture 3"/>
          <p:cNvPicPr>
            <a:picLocks noChangeAspect="1" noChangeArrowheads="1"/>
          </p:cNvPicPr>
          <p:nvPr/>
        </p:nvPicPr>
        <p:blipFill>
          <a:blip r:embed="rId3"/>
          <a:srcRect/>
          <a:stretch>
            <a:fillRect/>
          </a:stretch>
        </p:blipFill>
        <p:spPr bwMode="auto">
          <a:xfrm>
            <a:off x="6228835" y="896766"/>
            <a:ext cx="4495800" cy="4010025"/>
          </a:xfrm>
          <a:prstGeom prst="rect">
            <a:avLst/>
          </a:prstGeom>
          <a:noFill/>
          <a:ln w="9525">
            <a:noFill/>
            <a:miter lim="800000"/>
            <a:headEnd/>
            <a:tailEnd/>
          </a:ln>
          <a:effectLst/>
        </p:spPr>
      </p:pic>
      <p:pic>
        <p:nvPicPr>
          <p:cNvPr id="83972" name="Picture 4"/>
          <p:cNvPicPr>
            <a:picLocks noChangeAspect="1" noChangeArrowheads="1"/>
          </p:cNvPicPr>
          <p:nvPr/>
        </p:nvPicPr>
        <p:blipFill>
          <a:blip r:embed="rId4"/>
          <a:srcRect/>
          <a:stretch>
            <a:fillRect/>
          </a:stretch>
        </p:blipFill>
        <p:spPr bwMode="auto">
          <a:xfrm>
            <a:off x="1820557" y="4497862"/>
            <a:ext cx="3312387" cy="2071816"/>
          </a:xfrm>
          <a:prstGeom prst="rect">
            <a:avLst/>
          </a:prstGeom>
          <a:noFill/>
          <a:ln w="9525">
            <a:noFill/>
            <a:miter lim="800000"/>
            <a:headEnd/>
            <a:tailEnd/>
          </a:ln>
          <a:effectLst/>
        </p:spPr>
      </p:pic>
      <p:pic>
        <p:nvPicPr>
          <p:cNvPr id="83973" name="Picture 5"/>
          <p:cNvPicPr>
            <a:picLocks noChangeAspect="1" noChangeArrowheads="1"/>
          </p:cNvPicPr>
          <p:nvPr/>
        </p:nvPicPr>
        <p:blipFill>
          <a:blip r:embed="rId5"/>
          <a:srcRect/>
          <a:stretch>
            <a:fillRect/>
          </a:stretch>
        </p:blipFill>
        <p:spPr bwMode="auto">
          <a:xfrm>
            <a:off x="5346486" y="4434660"/>
            <a:ext cx="1400175" cy="295275"/>
          </a:xfrm>
          <a:prstGeom prst="rect">
            <a:avLst/>
          </a:prstGeom>
          <a:noFill/>
          <a:ln w="9525">
            <a:noFill/>
            <a:miter lim="800000"/>
            <a:headEnd/>
            <a:tailEnd/>
          </a:ln>
          <a:effectLst/>
        </p:spPr>
      </p:pic>
      <p:pic>
        <p:nvPicPr>
          <p:cNvPr id="83974" name="Picture 6"/>
          <p:cNvPicPr>
            <a:picLocks noChangeAspect="1" noChangeArrowheads="1"/>
          </p:cNvPicPr>
          <p:nvPr/>
        </p:nvPicPr>
        <p:blipFill>
          <a:blip r:embed="rId6"/>
          <a:srcRect/>
          <a:stretch>
            <a:fillRect/>
          </a:stretch>
        </p:blipFill>
        <p:spPr bwMode="auto">
          <a:xfrm>
            <a:off x="4834195" y="5104242"/>
            <a:ext cx="7153275" cy="1114425"/>
          </a:xfrm>
          <a:prstGeom prst="rect">
            <a:avLst/>
          </a:prstGeom>
          <a:noFill/>
          <a:ln w="9525">
            <a:noFill/>
            <a:miter lim="800000"/>
            <a:headEnd/>
            <a:tailEnd/>
          </a:ln>
          <a:effectLst/>
        </p:spPr>
      </p:pic>
      <p:pic>
        <p:nvPicPr>
          <p:cNvPr id="83975" name="Picture 7"/>
          <p:cNvPicPr>
            <a:picLocks noChangeAspect="1" noChangeArrowheads="1"/>
          </p:cNvPicPr>
          <p:nvPr/>
        </p:nvPicPr>
        <p:blipFill>
          <a:blip r:embed="rId7"/>
          <a:srcRect/>
          <a:stretch>
            <a:fillRect/>
          </a:stretch>
        </p:blipFill>
        <p:spPr bwMode="auto">
          <a:xfrm>
            <a:off x="2731101" y="1399274"/>
            <a:ext cx="1276350"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xmlns="" id="{5D6A2D45-FE71-45F3-BC5E-44FEBBFAC98A}"/>
              </a:ext>
            </a:extLst>
          </p:cNvPr>
          <p:cNvGrpSpPr/>
          <p:nvPr/>
        </p:nvGrpSpPr>
        <p:grpSpPr>
          <a:xfrm>
            <a:off x="3573316" y="3013502"/>
            <a:ext cx="5745011" cy="830997"/>
            <a:chOff x="5885014" y="2996925"/>
            <a:chExt cx="5745011" cy="830997"/>
          </a:xfrm>
        </p:grpSpPr>
        <p:grpSp>
          <p:nvGrpSpPr>
            <p:cNvPr id="6" name="Group 21">
              <a:extLst>
                <a:ext uri="{FF2B5EF4-FFF2-40B4-BE49-F238E27FC236}">
                  <a16:creationId xmlns:a16="http://schemas.microsoft.com/office/drawing/2014/main" xmlns="" id="{34716221-0920-43D2-8214-692D549C8529}"/>
                </a:ext>
              </a:extLst>
            </p:cNvPr>
            <p:cNvGrpSpPr/>
            <p:nvPr/>
          </p:nvGrpSpPr>
          <p:grpSpPr>
            <a:xfrm>
              <a:off x="6903915" y="3060723"/>
              <a:ext cx="4726110" cy="701496"/>
              <a:chOff x="6751978" y="1666120"/>
              <a:chExt cx="4526165" cy="701496"/>
            </a:xfrm>
          </p:grpSpPr>
          <p:sp>
            <p:nvSpPr>
              <p:cNvPr id="23" name="TextBox 22">
                <a:extLst>
                  <a:ext uri="{FF2B5EF4-FFF2-40B4-BE49-F238E27FC236}">
                    <a16:creationId xmlns:a16="http://schemas.microsoft.com/office/drawing/2014/main" xmlns="" id="{DA8B8FD6-80F9-4576-90AF-C6AE8A378DB0}"/>
                  </a:ext>
                </a:extLst>
              </p:cNvPr>
              <p:cNvSpPr txBox="1"/>
              <p:nvPr/>
            </p:nvSpPr>
            <p:spPr>
              <a:xfrm>
                <a:off x="6770451" y="2090617"/>
                <a:ext cx="4507692" cy="276999"/>
              </a:xfrm>
              <a:prstGeom prst="rect">
                <a:avLst/>
              </a:prstGeom>
              <a:noFill/>
            </p:spPr>
            <p:txBody>
              <a:bodyPr wrap="square" rtlCol="0">
                <a:spAutoFit/>
              </a:bodyPr>
              <a:lstStyle/>
              <a:p>
                <a:r>
                  <a:rPr lang="el-GR" altLang="ko-KR" sz="1200" dirty="0" smtClean="0">
                    <a:solidFill>
                      <a:schemeClr val="bg2">
                        <a:lumMod val="50000"/>
                      </a:schemeClr>
                    </a:solidFill>
                    <a:cs typeface="Arial" pitchFamily="34" charset="0"/>
                  </a:rPr>
                  <a:t>Κόμβοι, λειτουργίες</a:t>
                </a:r>
                <a:endParaRPr lang="en-US" altLang="ko-KR" sz="1200" dirty="0">
                  <a:solidFill>
                    <a:schemeClr val="bg2">
                      <a:lumMod val="50000"/>
                    </a:schemeClr>
                  </a:solidFill>
                  <a:cs typeface="Arial" pitchFamily="34" charset="0"/>
                </a:endParaRPr>
              </a:p>
            </p:txBody>
          </p:sp>
          <p:sp>
            <p:nvSpPr>
              <p:cNvPr id="24" name="TextBox 23">
                <a:extLst>
                  <a:ext uri="{FF2B5EF4-FFF2-40B4-BE49-F238E27FC236}">
                    <a16:creationId xmlns:a16="http://schemas.microsoft.com/office/drawing/2014/main" xmlns="" id="{8E88DC5F-7B11-4BFE-A62A-1B2C2273B5B4}"/>
                  </a:ext>
                </a:extLst>
              </p:cNvPr>
              <p:cNvSpPr txBox="1"/>
              <p:nvPr/>
            </p:nvSpPr>
            <p:spPr>
              <a:xfrm>
                <a:off x="6751978" y="1666120"/>
                <a:ext cx="4507692" cy="507831"/>
              </a:xfrm>
              <a:prstGeom prst="rect">
                <a:avLst/>
              </a:prstGeom>
              <a:noFill/>
            </p:spPr>
            <p:txBody>
              <a:bodyPr wrap="square" lIns="108000" rIns="108000" rtlCol="0">
                <a:spAutoFit/>
              </a:bodyPr>
              <a:lstStyle/>
              <a:p>
                <a:r>
                  <a:rPr lang="en-US" altLang="ko-KR" sz="2700" b="1" dirty="0" smtClean="0">
                    <a:solidFill>
                      <a:schemeClr val="bg2">
                        <a:lumMod val="50000"/>
                      </a:schemeClr>
                    </a:solidFill>
                    <a:cs typeface="Arial" pitchFamily="34" charset="0"/>
                  </a:rPr>
                  <a:t>Node-Red &amp; ML</a:t>
                </a:r>
                <a:endParaRPr lang="ko-KR" altLang="en-US" sz="2700" b="1" dirty="0">
                  <a:solidFill>
                    <a:schemeClr val="bg2">
                      <a:lumMod val="50000"/>
                    </a:schemeClr>
                  </a:solidFill>
                  <a:cs typeface="Arial" pitchFamily="34" charset="0"/>
                </a:endParaRPr>
              </a:p>
            </p:txBody>
          </p:sp>
        </p:grpSp>
        <p:sp>
          <p:nvSpPr>
            <p:cNvPr id="25" name="TextBox 24">
              <a:extLst>
                <a:ext uri="{FF2B5EF4-FFF2-40B4-BE49-F238E27FC236}">
                  <a16:creationId xmlns:a16="http://schemas.microsoft.com/office/drawing/2014/main" xmlns="" id="{B0212152-D2D8-461E-8E4F-7D4F53482A03}"/>
                </a:ext>
              </a:extLst>
            </p:cNvPr>
            <p:cNvSpPr txBox="1"/>
            <p:nvPr/>
          </p:nvSpPr>
          <p:spPr>
            <a:xfrm>
              <a:off x="5885014" y="2996925"/>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03</a:t>
              </a:r>
              <a:endParaRPr lang="ko-KR" altLang="en-US" sz="4800" b="1" dirty="0">
                <a:solidFill>
                  <a:schemeClr val="bg2">
                    <a:lumMod val="50000"/>
                  </a:schemeClr>
                </a:solidFill>
                <a:cs typeface="Arial" pitchFamily="34" charset="0"/>
              </a:endParaRPr>
            </a:p>
          </p:txBody>
        </p:sp>
      </p:grpSp>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Εγκατάσταση</a:t>
            </a:r>
            <a:endParaRPr lang="en-US" dirty="0"/>
          </a:p>
        </p:txBody>
      </p:sp>
      <p:pic>
        <p:nvPicPr>
          <p:cNvPr id="75779" name="Picture 3"/>
          <p:cNvPicPr>
            <a:picLocks noChangeAspect="1" noChangeArrowheads="1"/>
          </p:cNvPicPr>
          <p:nvPr/>
        </p:nvPicPr>
        <p:blipFill>
          <a:blip r:embed="rId2"/>
          <a:srcRect/>
          <a:stretch>
            <a:fillRect/>
          </a:stretch>
        </p:blipFill>
        <p:spPr bwMode="auto">
          <a:xfrm>
            <a:off x="7513939" y="1287592"/>
            <a:ext cx="3497194" cy="2224894"/>
          </a:xfrm>
          <a:prstGeom prst="rect">
            <a:avLst/>
          </a:prstGeom>
          <a:noFill/>
          <a:ln w="9525">
            <a:noFill/>
            <a:miter lim="800000"/>
            <a:headEnd/>
            <a:tailEnd/>
          </a:ln>
          <a:effectLst/>
        </p:spPr>
      </p:pic>
      <p:pic>
        <p:nvPicPr>
          <p:cNvPr id="75783" name="Picture 7"/>
          <p:cNvPicPr>
            <a:picLocks noChangeAspect="1" noChangeArrowheads="1"/>
          </p:cNvPicPr>
          <p:nvPr/>
        </p:nvPicPr>
        <p:blipFill>
          <a:blip r:embed="rId3"/>
          <a:srcRect/>
          <a:stretch>
            <a:fillRect/>
          </a:stretch>
        </p:blipFill>
        <p:spPr bwMode="auto">
          <a:xfrm>
            <a:off x="1410988" y="3409051"/>
            <a:ext cx="5063953" cy="753070"/>
          </a:xfrm>
          <a:prstGeom prst="rect">
            <a:avLst/>
          </a:prstGeom>
          <a:noFill/>
          <a:ln w="9525">
            <a:noFill/>
            <a:miter lim="800000"/>
            <a:headEnd/>
            <a:tailEnd/>
          </a:ln>
          <a:effectLst/>
        </p:spPr>
      </p:pic>
      <p:pic>
        <p:nvPicPr>
          <p:cNvPr id="75784" name="Picture 8"/>
          <p:cNvPicPr>
            <a:picLocks noChangeAspect="1" noChangeArrowheads="1"/>
          </p:cNvPicPr>
          <p:nvPr/>
        </p:nvPicPr>
        <p:blipFill>
          <a:blip r:embed="rId4"/>
          <a:srcRect/>
          <a:stretch>
            <a:fillRect/>
          </a:stretch>
        </p:blipFill>
        <p:spPr bwMode="auto">
          <a:xfrm>
            <a:off x="1598364" y="1505327"/>
            <a:ext cx="5829300" cy="1685925"/>
          </a:xfrm>
          <a:prstGeom prst="rect">
            <a:avLst/>
          </a:prstGeom>
          <a:noFill/>
          <a:ln w="9525">
            <a:noFill/>
            <a:miter lim="800000"/>
            <a:headEnd/>
            <a:tailEnd/>
          </a:ln>
          <a:effectLst/>
        </p:spPr>
      </p:pic>
      <p:pic>
        <p:nvPicPr>
          <p:cNvPr id="75785" name="Picture 9"/>
          <p:cNvPicPr>
            <a:picLocks noChangeAspect="1" noChangeArrowheads="1"/>
          </p:cNvPicPr>
          <p:nvPr/>
        </p:nvPicPr>
        <p:blipFill>
          <a:blip r:embed="rId5"/>
          <a:srcRect/>
          <a:stretch>
            <a:fillRect/>
          </a:stretch>
        </p:blipFill>
        <p:spPr bwMode="auto">
          <a:xfrm>
            <a:off x="1767145" y="4205588"/>
            <a:ext cx="8410575" cy="2286000"/>
          </a:xfrm>
          <a:prstGeom prst="rect">
            <a:avLst/>
          </a:prstGeom>
          <a:noFill/>
          <a:ln w="9525">
            <a:noFill/>
            <a:miter lim="800000"/>
            <a:headEnd/>
            <a:tailEnd/>
          </a:ln>
          <a:effectLst/>
        </p:spPr>
      </p:pic>
      <p:grpSp>
        <p:nvGrpSpPr>
          <p:cNvPr id="7" name="Group 3">
            <a:extLst>
              <a:ext uri="{FF2B5EF4-FFF2-40B4-BE49-F238E27FC236}">
                <a16:creationId xmlns="" xmlns:a16="http://schemas.microsoft.com/office/drawing/2014/main" id="{5D6A2D45-FE71-45F3-BC5E-44FEBBFAC98A}"/>
              </a:ext>
            </a:extLst>
          </p:cNvPr>
          <p:cNvGrpSpPr/>
          <p:nvPr/>
        </p:nvGrpSpPr>
        <p:grpSpPr>
          <a:xfrm>
            <a:off x="1348966" y="6396335"/>
            <a:ext cx="10843034" cy="461665"/>
            <a:chOff x="5027790" y="-345605"/>
            <a:chExt cx="8643934" cy="461665"/>
          </a:xfrm>
        </p:grpSpPr>
        <p:sp>
          <p:nvSpPr>
            <p:cNvPr id="8" name="TextBox 15">
              <a:extLst>
                <a:ext uri="{FF2B5EF4-FFF2-40B4-BE49-F238E27FC236}">
                  <a16:creationId xmlns="" xmlns:a16="http://schemas.microsoft.com/office/drawing/2014/main"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9" name="TextBox 16">
              <a:extLst>
                <a:ext uri="{FF2B5EF4-FFF2-40B4-BE49-F238E27FC236}">
                  <a16:creationId xmlns="" xmlns:a16="http://schemas.microsoft.com/office/drawing/2014/main"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0" name="TextBox 19">
              <a:extLst>
                <a:ext uri="{FF2B5EF4-FFF2-40B4-BE49-F238E27FC236}">
                  <a16:creationId xmlns="" xmlns:a16="http://schemas.microsoft.com/office/drawing/2014/main"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1" name="TextBox 20">
              <a:extLst>
                <a:ext uri="{FF2B5EF4-FFF2-40B4-BE49-F238E27FC236}">
                  <a16:creationId xmlns="" xmlns:a16="http://schemas.microsoft.com/office/drawing/2014/main"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2" name="TextBox 23">
              <a:extLst>
                <a:ext uri="{FF2B5EF4-FFF2-40B4-BE49-F238E27FC236}">
                  <a16:creationId xmlns="" xmlns:a16="http://schemas.microsoft.com/office/drawing/2014/main"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cs typeface="Arial" pitchFamily="34" charset="0"/>
                </a:rPr>
                <a:t>Node-Red &amp; ML</a:t>
              </a:r>
              <a:endParaRPr lang="ko-KR" altLang="en-US" sz="1200" b="1" dirty="0">
                <a:cs typeface="Arial" pitchFamily="34" charset="0"/>
              </a:endParaRPr>
            </a:p>
          </p:txBody>
        </p:sp>
        <p:sp>
          <p:nvSpPr>
            <p:cNvPr id="13" name="TextBox 24">
              <a:extLst>
                <a:ext uri="{FF2B5EF4-FFF2-40B4-BE49-F238E27FC236}">
                  <a16:creationId xmlns="" xmlns:a16="http://schemas.microsoft.com/office/drawing/2014/main"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cs typeface="Arial" pitchFamily="34" charset="0"/>
                </a:rPr>
                <a:t>03</a:t>
              </a:r>
              <a:endParaRPr lang="ko-KR" altLang="en-US" sz="2400" b="1" dirty="0">
                <a:cs typeface="Arial" pitchFamily="34" charset="0"/>
              </a:endParaRPr>
            </a:p>
          </p:txBody>
        </p:sp>
        <p:sp>
          <p:nvSpPr>
            <p:cNvPr id="14" name="TextBox 27">
              <a:extLst>
                <a:ext uri="{FF2B5EF4-FFF2-40B4-BE49-F238E27FC236}">
                  <a16:creationId xmlns="" xmlns:a16="http://schemas.microsoft.com/office/drawing/2014/main"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5" name="TextBox 28">
              <a:extLst>
                <a:ext uri="{FF2B5EF4-FFF2-40B4-BE49-F238E27FC236}">
                  <a16:creationId xmlns="" xmlns:a16="http://schemas.microsoft.com/office/drawing/2014/main"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7046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fade">
                                      <p:cBhvr>
                                        <p:cTn id="7" dur="2000"/>
                                        <p:tgtEl>
                                          <p:spTgt spid="757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fade">
                                      <p:cBhvr>
                                        <p:cTn id="12" dur="2000"/>
                                        <p:tgtEl>
                                          <p:spTgt spid="757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83"/>
                                        </p:tgtEl>
                                        <p:attrNameLst>
                                          <p:attrName>style.visibility</p:attrName>
                                        </p:attrNameLst>
                                      </p:cBhvr>
                                      <p:to>
                                        <p:strVal val="visible"/>
                                      </p:to>
                                    </p:set>
                                    <p:animEffect transition="in" filter="fade">
                                      <p:cBhvr>
                                        <p:cTn id="17" dur="2000"/>
                                        <p:tgtEl>
                                          <p:spTgt spid="757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85"/>
                                        </p:tgtEl>
                                        <p:attrNameLst>
                                          <p:attrName>style.visibility</p:attrName>
                                        </p:attrNameLst>
                                      </p:cBhvr>
                                      <p:to>
                                        <p:strVal val="visible"/>
                                      </p:to>
                                    </p:set>
                                    <p:animEffect transition="in" filter="fade">
                                      <p:cBhvr>
                                        <p:cTn id="22" dur="2000"/>
                                        <p:tgtEl>
                                          <p:spTgt spid="7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Στοιχειώδεις διατάξεις</a:t>
            </a:r>
            <a:endParaRPr lang="en-US" dirty="0"/>
          </a:p>
        </p:txBody>
      </p:sp>
      <p:pic>
        <p:nvPicPr>
          <p:cNvPr id="76804" name="Picture 4"/>
          <p:cNvPicPr>
            <a:picLocks noChangeAspect="1" noChangeArrowheads="1"/>
          </p:cNvPicPr>
          <p:nvPr/>
        </p:nvPicPr>
        <p:blipFill>
          <a:blip r:embed="rId2"/>
          <a:srcRect/>
          <a:stretch>
            <a:fillRect/>
          </a:stretch>
        </p:blipFill>
        <p:spPr bwMode="auto">
          <a:xfrm>
            <a:off x="1661437" y="1917557"/>
            <a:ext cx="5236803" cy="540428"/>
          </a:xfrm>
          <a:prstGeom prst="rect">
            <a:avLst/>
          </a:prstGeom>
          <a:noFill/>
          <a:ln w="9525">
            <a:noFill/>
            <a:miter lim="800000"/>
            <a:headEnd/>
            <a:tailEnd/>
          </a:ln>
          <a:effectLst/>
        </p:spPr>
      </p:pic>
      <p:sp>
        <p:nvSpPr>
          <p:cNvPr id="14" name="13 - TextBox"/>
          <p:cNvSpPr txBox="1"/>
          <p:nvPr/>
        </p:nvSpPr>
        <p:spPr>
          <a:xfrm>
            <a:off x="1500607" y="1492356"/>
            <a:ext cx="5943989" cy="276999"/>
          </a:xfrm>
          <a:prstGeom prst="rect">
            <a:avLst/>
          </a:prstGeom>
          <a:noFill/>
        </p:spPr>
        <p:txBody>
          <a:bodyPr wrap="square" rtlCol="0">
            <a:spAutoFit/>
          </a:bodyPr>
          <a:lstStyle/>
          <a:p>
            <a:r>
              <a:rPr lang="el-GR" sz="1200" dirty="0" smtClean="0"/>
              <a:t>Φορτώνει ένα αρχείο </a:t>
            </a:r>
            <a:r>
              <a:rPr lang="en-US" sz="1200" dirty="0" err="1" smtClean="0"/>
              <a:t>csv</a:t>
            </a:r>
            <a:r>
              <a:rPr lang="en-US" sz="1200" dirty="0" smtClean="0"/>
              <a:t> </a:t>
            </a:r>
            <a:r>
              <a:rPr lang="el-GR" sz="1200" dirty="0" smtClean="0"/>
              <a:t>και δημιουργεί τα αρχεία </a:t>
            </a:r>
            <a:r>
              <a:rPr lang="en-US" sz="1200" dirty="0" smtClean="0"/>
              <a:t>test &amp; train </a:t>
            </a:r>
            <a:r>
              <a:rPr lang="el-GR" sz="1200" dirty="0" smtClean="0"/>
              <a:t>για </a:t>
            </a:r>
            <a:r>
              <a:rPr lang="en-US" sz="1200" dirty="0" err="1" smtClean="0"/>
              <a:t>cros</a:t>
            </a:r>
            <a:r>
              <a:rPr lang="el-GR" sz="1200" dirty="0" smtClean="0"/>
              <a:t> </a:t>
            </a:r>
            <a:r>
              <a:rPr lang="en-US" sz="1200" dirty="0" smtClean="0"/>
              <a:t>validation</a:t>
            </a:r>
            <a:endParaRPr lang="el-GR" sz="1200" dirty="0"/>
          </a:p>
        </p:txBody>
      </p:sp>
      <p:sp>
        <p:nvSpPr>
          <p:cNvPr id="16" name="15 - TextBox"/>
          <p:cNvSpPr txBox="1"/>
          <p:nvPr/>
        </p:nvSpPr>
        <p:spPr>
          <a:xfrm>
            <a:off x="1365150" y="3314717"/>
            <a:ext cx="7882367" cy="276999"/>
          </a:xfrm>
          <a:prstGeom prst="rect">
            <a:avLst/>
          </a:prstGeom>
          <a:noFill/>
        </p:spPr>
        <p:txBody>
          <a:bodyPr wrap="square" rtlCol="0">
            <a:spAutoFit/>
          </a:bodyPr>
          <a:lstStyle/>
          <a:p>
            <a:r>
              <a:rPr lang="el-GR" sz="1200" dirty="0" smtClean="0"/>
              <a:t>Φορτώνει</a:t>
            </a:r>
            <a:r>
              <a:rPr lang="en-US" sz="1200" dirty="0" smtClean="0"/>
              <a:t> train</a:t>
            </a:r>
            <a:r>
              <a:rPr lang="el-GR" sz="1200" dirty="0" smtClean="0"/>
              <a:t> αρχείο  και εκπαιδεύει τον </a:t>
            </a:r>
            <a:r>
              <a:rPr lang="en-US" sz="1200" dirty="0" smtClean="0"/>
              <a:t>K</a:t>
            </a:r>
            <a:r>
              <a:rPr lang="el-GR" sz="1200" dirty="0" smtClean="0"/>
              <a:t>-</a:t>
            </a:r>
            <a:r>
              <a:rPr lang="en-US" sz="1200" dirty="0" err="1" smtClean="0"/>
              <a:t>nn</a:t>
            </a:r>
            <a:r>
              <a:rPr lang="en-US" sz="1200" dirty="0" smtClean="0"/>
              <a:t> Classifier </a:t>
            </a:r>
            <a:r>
              <a:rPr lang="el-GR" sz="1200" dirty="0" smtClean="0"/>
              <a:t>δημιουργεί και αποθηκεύει το Μοντέλο τοπικά</a:t>
            </a:r>
            <a:endParaRPr lang="el-GR" sz="1200" dirty="0"/>
          </a:p>
        </p:txBody>
      </p:sp>
      <p:pic>
        <p:nvPicPr>
          <p:cNvPr id="76812" name="Picture 12"/>
          <p:cNvPicPr>
            <a:picLocks noChangeAspect="1" noChangeArrowheads="1"/>
          </p:cNvPicPr>
          <p:nvPr/>
        </p:nvPicPr>
        <p:blipFill>
          <a:blip r:embed="rId3"/>
          <a:srcRect/>
          <a:stretch>
            <a:fillRect/>
          </a:stretch>
        </p:blipFill>
        <p:spPr bwMode="auto">
          <a:xfrm>
            <a:off x="2713681" y="3664853"/>
            <a:ext cx="5840413" cy="1047750"/>
          </a:xfrm>
          <a:prstGeom prst="rect">
            <a:avLst/>
          </a:prstGeom>
          <a:noFill/>
          <a:ln w="9525">
            <a:noFill/>
            <a:miter lim="800000"/>
            <a:headEnd/>
            <a:tailEnd/>
          </a:ln>
          <a:effectLst/>
        </p:spPr>
      </p:pic>
      <p:pic>
        <p:nvPicPr>
          <p:cNvPr id="76813" name="Picture 13"/>
          <p:cNvPicPr>
            <a:picLocks noChangeAspect="1" noChangeArrowheads="1"/>
          </p:cNvPicPr>
          <p:nvPr/>
        </p:nvPicPr>
        <p:blipFill>
          <a:blip r:embed="rId4"/>
          <a:srcRect/>
          <a:stretch>
            <a:fillRect/>
          </a:stretch>
        </p:blipFill>
        <p:spPr bwMode="auto">
          <a:xfrm>
            <a:off x="7612019" y="850857"/>
            <a:ext cx="2625963" cy="2361900"/>
          </a:xfrm>
          <a:prstGeom prst="rect">
            <a:avLst/>
          </a:prstGeom>
          <a:noFill/>
          <a:ln w="9525">
            <a:noFill/>
            <a:miter lim="800000"/>
            <a:headEnd/>
            <a:tailEnd/>
          </a:ln>
          <a:effectLst/>
        </p:spPr>
      </p:pic>
      <p:pic>
        <p:nvPicPr>
          <p:cNvPr id="76814" name="Picture 14"/>
          <p:cNvPicPr>
            <a:picLocks noChangeAspect="1" noChangeArrowheads="1"/>
          </p:cNvPicPr>
          <p:nvPr/>
        </p:nvPicPr>
        <p:blipFill>
          <a:blip r:embed="rId5"/>
          <a:srcRect/>
          <a:stretch>
            <a:fillRect/>
          </a:stretch>
        </p:blipFill>
        <p:spPr bwMode="auto">
          <a:xfrm>
            <a:off x="2183672" y="4860584"/>
            <a:ext cx="2655914" cy="1543608"/>
          </a:xfrm>
          <a:prstGeom prst="rect">
            <a:avLst/>
          </a:prstGeom>
          <a:noFill/>
          <a:ln w="9525">
            <a:noFill/>
            <a:miter lim="800000"/>
            <a:headEnd/>
            <a:tailEnd/>
          </a:ln>
          <a:effectLst/>
        </p:spPr>
      </p:pic>
      <p:pic>
        <p:nvPicPr>
          <p:cNvPr id="76815" name="Picture 15"/>
          <p:cNvPicPr>
            <a:picLocks noChangeAspect="1" noChangeArrowheads="1"/>
          </p:cNvPicPr>
          <p:nvPr/>
        </p:nvPicPr>
        <p:blipFill>
          <a:blip r:embed="rId6"/>
          <a:srcRect/>
          <a:stretch>
            <a:fillRect/>
          </a:stretch>
        </p:blipFill>
        <p:spPr bwMode="auto">
          <a:xfrm>
            <a:off x="6203092" y="4693916"/>
            <a:ext cx="2989306" cy="1616311"/>
          </a:xfrm>
          <a:prstGeom prst="rect">
            <a:avLst/>
          </a:prstGeom>
          <a:noFill/>
          <a:ln w="9525">
            <a:noFill/>
            <a:miter lim="800000"/>
            <a:headEnd/>
            <a:tailEnd/>
          </a:ln>
          <a:effectLst/>
        </p:spPr>
      </p:pic>
      <p:cxnSp>
        <p:nvCxnSpPr>
          <p:cNvPr id="29" name="28 - Ευθύγραμμο βέλος σύνδεσης"/>
          <p:cNvCxnSpPr/>
          <p:nvPr/>
        </p:nvCxnSpPr>
        <p:spPr>
          <a:xfrm rot="5400000">
            <a:off x="4238368" y="4452811"/>
            <a:ext cx="510746" cy="337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rot="16200000" flipH="1">
            <a:off x="5964195" y="4193318"/>
            <a:ext cx="906162" cy="708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3" name="Group 3">
            <a:extLst>
              <a:ext uri="{FF2B5EF4-FFF2-40B4-BE49-F238E27FC236}">
                <a16:creationId xmlns="" xmlns:a16="http://schemas.microsoft.com/office/drawing/2014/main" id="{5D6A2D45-FE71-45F3-BC5E-44FEBBFAC98A}"/>
              </a:ext>
            </a:extLst>
          </p:cNvPr>
          <p:cNvGrpSpPr/>
          <p:nvPr/>
        </p:nvGrpSpPr>
        <p:grpSpPr>
          <a:xfrm>
            <a:off x="1348966" y="6396335"/>
            <a:ext cx="10843034" cy="461665"/>
            <a:chOff x="5027790" y="-345605"/>
            <a:chExt cx="8643934" cy="461665"/>
          </a:xfrm>
        </p:grpSpPr>
        <p:sp>
          <p:nvSpPr>
            <p:cNvPr id="24" name="TextBox 15">
              <a:extLst>
                <a:ext uri="{FF2B5EF4-FFF2-40B4-BE49-F238E27FC236}">
                  <a16:creationId xmlns="" xmlns:a16="http://schemas.microsoft.com/office/drawing/2014/main"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25" name="TextBox 16">
              <a:extLst>
                <a:ext uri="{FF2B5EF4-FFF2-40B4-BE49-F238E27FC236}">
                  <a16:creationId xmlns="" xmlns:a16="http://schemas.microsoft.com/office/drawing/2014/main"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26" name="TextBox 19">
              <a:extLst>
                <a:ext uri="{FF2B5EF4-FFF2-40B4-BE49-F238E27FC236}">
                  <a16:creationId xmlns="" xmlns:a16="http://schemas.microsoft.com/office/drawing/2014/main"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27" name="TextBox 20">
              <a:extLst>
                <a:ext uri="{FF2B5EF4-FFF2-40B4-BE49-F238E27FC236}">
                  <a16:creationId xmlns="" xmlns:a16="http://schemas.microsoft.com/office/drawing/2014/main"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28" name="TextBox 23">
              <a:extLst>
                <a:ext uri="{FF2B5EF4-FFF2-40B4-BE49-F238E27FC236}">
                  <a16:creationId xmlns="" xmlns:a16="http://schemas.microsoft.com/office/drawing/2014/main"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cs typeface="Arial" pitchFamily="34" charset="0"/>
                </a:rPr>
                <a:t>Node-Red &amp; ML</a:t>
              </a:r>
              <a:endParaRPr lang="ko-KR" altLang="en-US" sz="1200" b="1" dirty="0">
                <a:cs typeface="Arial" pitchFamily="34" charset="0"/>
              </a:endParaRPr>
            </a:p>
          </p:txBody>
        </p:sp>
        <p:sp>
          <p:nvSpPr>
            <p:cNvPr id="30" name="TextBox 24">
              <a:extLst>
                <a:ext uri="{FF2B5EF4-FFF2-40B4-BE49-F238E27FC236}">
                  <a16:creationId xmlns="" xmlns:a16="http://schemas.microsoft.com/office/drawing/2014/main"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cs typeface="Arial" pitchFamily="34" charset="0"/>
                </a:rPr>
                <a:t>03</a:t>
              </a:r>
              <a:endParaRPr lang="ko-KR" altLang="en-US" sz="2400" b="1" dirty="0">
                <a:cs typeface="Arial" pitchFamily="34" charset="0"/>
              </a:endParaRPr>
            </a:p>
          </p:txBody>
        </p:sp>
        <p:sp>
          <p:nvSpPr>
            <p:cNvPr id="32" name="TextBox 27">
              <a:extLst>
                <a:ext uri="{FF2B5EF4-FFF2-40B4-BE49-F238E27FC236}">
                  <a16:creationId xmlns="" xmlns:a16="http://schemas.microsoft.com/office/drawing/2014/main"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33" name="TextBox 28">
              <a:extLst>
                <a:ext uri="{FF2B5EF4-FFF2-40B4-BE49-F238E27FC236}">
                  <a16:creationId xmlns="" xmlns:a16="http://schemas.microsoft.com/office/drawing/2014/main"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7046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6804"/>
                                        </p:tgtEl>
                                        <p:attrNameLst>
                                          <p:attrName>style.visibility</p:attrName>
                                        </p:attrNameLst>
                                      </p:cBhvr>
                                      <p:to>
                                        <p:strVal val="visible"/>
                                      </p:to>
                                    </p:set>
                                    <p:animEffect transition="in" filter="fade">
                                      <p:cBhvr>
                                        <p:cTn id="10" dur="2000"/>
                                        <p:tgtEl>
                                          <p:spTgt spid="76804"/>
                                        </p:tgtEl>
                                      </p:cBhvr>
                                    </p:animEffect>
                                  </p:childTnLst>
                                </p:cTn>
                              </p:par>
                              <p:par>
                                <p:cTn id="11" presetID="10" presetClass="entr" presetSubtype="0" fill="hold" nodeType="withEffect">
                                  <p:stCondLst>
                                    <p:cond delay="0"/>
                                  </p:stCondLst>
                                  <p:childTnLst>
                                    <p:set>
                                      <p:cBhvr>
                                        <p:cTn id="12" dur="1" fill="hold">
                                          <p:stCondLst>
                                            <p:cond delay="0"/>
                                          </p:stCondLst>
                                        </p:cTn>
                                        <p:tgtEl>
                                          <p:spTgt spid="76813"/>
                                        </p:tgtEl>
                                        <p:attrNameLst>
                                          <p:attrName>style.visibility</p:attrName>
                                        </p:attrNameLst>
                                      </p:cBhvr>
                                      <p:to>
                                        <p:strVal val="visible"/>
                                      </p:to>
                                    </p:set>
                                    <p:animEffect transition="in" filter="fade">
                                      <p:cBhvr>
                                        <p:cTn id="13" dur="2000"/>
                                        <p:tgtEl>
                                          <p:spTgt spid="768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76812"/>
                                        </p:tgtEl>
                                        <p:attrNameLst>
                                          <p:attrName>style.visibility</p:attrName>
                                        </p:attrNameLst>
                                      </p:cBhvr>
                                      <p:to>
                                        <p:strVal val="visible"/>
                                      </p:to>
                                    </p:set>
                                    <p:animEffect transition="in" filter="fade">
                                      <p:cBhvr>
                                        <p:cTn id="21" dur="2000"/>
                                        <p:tgtEl>
                                          <p:spTgt spid="768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20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76814"/>
                                        </p:tgtEl>
                                        <p:attrNameLst>
                                          <p:attrName>style.visibility</p:attrName>
                                        </p:attrNameLst>
                                      </p:cBhvr>
                                      <p:to>
                                        <p:strVal val="visible"/>
                                      </p:to>
                                    </p:set>
                                    <p:animEffect transition="in" filter="fade">
                                      <p:cBhvr>
                                        <p:cTn id="29" dur="2000"/>
                                        <p:tgtEl>
                                          <p:spTgt spid="768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0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76815"/>
                                        </p:tgtEl>
                                        <p:attrNameLst>
                                          <p:attrName>style.visibility</p:attrName>
                                        </p:attrNameLst>
                                      </p:cBhvr>
                                      <p:to>
                                        <p:strVal val="visible"/>
                                      </p:to>
                                    </p:set>
                                    <p:animEffect transition="in" filter="fade">
                                      <p:cBhvr>
                                        <p:cTn id="37" dur="2000"/>
                                        <p:tgtEl>
                                          <p:spTgt spid="76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Νοημοσύνη;</a:t>
            </a:r>
            <a:endParaRPr lang="en-US" dirty="0"/>
          </a:p>
        </p:txBody>
      </p:sp>
      <p:sp>
        <p:nvSpPr>
          <p:cNvPr id="5" name="4 - Θέση περιεχομένου"/>
          <p:cNvSpPr>
            <a:spLocks noGrp="1"/>
          </p:cNvSpPr>
          <p:nvPr>
            <p:ph idx="1"/>
          </p:nvPr>
        </p:nvSpPr>
        <p:spPr>
          <a:xfrm>
            <a:off x="1901444" y="1714500"/>
            <a:ext cx="9997440" cy="2616200"/>
          </a:xfrm>
        </p:spPr>
        <p:txBody>
          <a:bodyPr>
            <a:normAutofit/>
          </a:bodyPr>
          <a:lstStyle/>
          <a:p>
            <a:r>
              <a:rPr lang="el-GR" sz="2400" dirty="0" smtClean="0"/>
              <a:t>Στο ερμηνευτικό λεξικό του </a:t>
            </a:r>
            <a:r>
              <a:rPr lang="el-GR" sz="2400" dirty="0" err="1" smtClean="0"/>
              <a:t>Cambridge</a:t>
            </a:r>
            <a:r>
              <a:rPr lang="el-GR" sz="2400" dirty="0" smtClean="0"/>
              <a:t> (http://dictionary.cambridge.org/) θα βρούμε ότι νοημοσύνη είναι η ικανότητα για μάθηση, κατανόηση και κρίση ή αιτιολογημένη έκφραση γνώμης.</a:t>
            </a:r>
          </a:p>
          <a:p>
            <a:r>
              <a:rPr lang="el-GR" sz="2400" dirty="0" smtClean="0"/>
              <a:t> Στο λεξικό </a:t>
            </a:r>
            <a:r>
              <a:rPr lang="el-GR" sz="2400" dirty="0" err="1" smtClean="0"/>
              <a:t>Merriam</a:t>
            </a:r>
            <a:r>
              <a:rPr lang="el-GR" sz="2400" dirty="0" smtClean="0"/>
              <a:t>-</a:t>
            </a:r>
            <a:r>
              <a:rPr lang="el-GR" sz="2400" dirty="0" err="1" smtClean="0"/>
              <a:t>Webster</a:t>
            </a:r>
            <a:r>
              <a:rPr lang="el-GR" sz="2400" dirty="0" smtClean="0"/>
              <a:t>(http://www.m-w.com/) αναφέρεται ότι νοημοσύνη είναι η ικανότητα για μάθηση ή κατανόηση ή η αντιμετώπιση νέων ή δύσκολων καταστάσεων.</a:t>
            </a:r>
            <a:endParaRPr lang="el-GR" sz="2400" dirty="0"/>
          </a:p>
        </p:txBody>
      </p:sp>
      <p:grpSp>
        <p:nvGrpSpPr>
          <p:cNvPr id="4"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6"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7"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8"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9"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0"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1"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2"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3"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642333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Στοιχειώδεις διατάξεις</a:t>
            </a:r>
            <a:endParaRPr lang="en-US" dirty="0"/>
          </a:p>
        </p:txBody>
      </p:sp>
      <p:sp>
        <p:nvSpPr>
          <p:cNvPr id="14" name="13 - TextBox"/>
          <p:cNvSpPr txBox="1"/>
          <p:nvPr/>
        </p:nvSpPr>
        <p:spPr>
          <a:xfrm>
            <a:off x="1453513" y="1462590"/>
            <a:ext cx="10191942" cy="307777"/>
          </a:xfrm>
          <a:prstGeom prst="rect">
            <a:avLst/>
          </a:prstGeom>
          <a:noFill/>
        </p:spPr>
        <p:txBody>
          <a:bodyPr wrap="square" rtlCol="0">
            <a:spAutoFit/>
          </a:bodyPr>
          <a:lstStyle/>
          <a:p>
            <a:r>
              <a:rPr lang="el-GR" sz="1400" dirty="0" smtClean="0"/>
              <a:t>Φορτώνει ένα αρχείο </a:t>
            </a:r>
            <a:r>
              <a:rPr lang="en-US" sz="1400" dirty="0" err="1" smtClean="0"/>
              <a:t>csv</a:t>
            </a:r>
            <a:r>
              <a:rPr lang="en-US" sz="1400" dirty="0" smtClean="0"/>
              <a:t> </a:t>
            </a:r>
            <a:r>
              <a:rPr lang="el-GR" sz="1400" dirty="0" smtClean="0"/>
              <a:t>και δημιουργεί τα αρχεία </a:t>
            </a:r>
            <a:r>
              <a:rPr lang="en-US" sz="1400" dirty="0" smtClean="0"/>
              <a:t>test &amp; train </a:t>
            </a:r>
            <a:r>
              <a:rPr lang="el-GR" sz="1400" dirty="0" smtClean="0"/>
              <a:t>για </a:t>
            </a:r>
            <a:r>
              <a:rPr lang="en-US" sz="1400" dirty="0" err="1" smtClean="0"/>
              <a:t>cros</a:t>
            </a:r>
            <a:r>
              <a:rPr lang="el-GR" sz="1400" dirty="0" smtClean="0"/>
              <a:t> </a:t>
            </a:r>
            <a:r>
              <a:rPr lang="en-US" sz="1400" dirty="0" smtClean="0"/>
              <a:t>validation</a:t>
            </a:r>
            <a:endParaRPr lang="el-GR" sz="1400" dirty="0"/>
          </a:p>
        </p:txBody>
      </p:sp>
      <p:pic>
        <p:nvPicPr>
          <p:cNvPr id="76811" name="Picture 11"/>
          <p:cNvPicPr>
            <a:picLocks noChangeAspect="1" noChangeArrowheads="1"/>
          </p:cNvPicPr>
          <p:nvPr/>
        </p:nvPicPr>
        <p:blipFill>
          <a:blip r:embed="rId2"/>
          <a:srcRect/>
          <a:stretch>
            <a:fillRect/>
          </a:stretch>
        </p:blipFill>
        <p:spPr bwMode="auto">
          <a:xfrm>
            <a:off x="1414235" y="1856574"/>
            <a:ext cx="4908245" cy="1706774"/>
          </a:xfrm>
          <a:prstGeom prst="rect">
            <a:avLst/>
          </a:prstGeom>
          <a:noFill/>
          <a:ln w="9525">
            <a:noFill/>
            <a:miter lim="800000"/>
            <a:headEnd/>
            <a:tailEnd/>
          </a:ln>
          <a:effectLst/>
        </p:spPr>
      </p:pic>
      <p:pic>
        <p:nvPicPr>
          <p:cNvPr id="78850" name="Picture 2"/>
          <p:cNvPicPr>
            <a:picLocks noChangeAspect="1" noChangeArrowheads="1"/>
          </p:cNvPicPr>
          <p:nvPr/>
        </p:nvPicPr>
        <p:blipFill>
          <a:blip r:embed="rId3"/>
          <a:srcRect/>
          <a:stretch>
            <a:fillRect/>
          </a:stretch>
        </p:blipFill>
        <p:spPr bwMode="auto">
          <a:xfrm>
            <a:off x="1514328" y="4481796"/>
            <a:ext cx="2427327" cy="1500272"/>
          </a:xfrm>
          <a:prstGeom prst="rect">
            <a:avLst/>
          </a:prstGeom>
          <a:noFill/>
          <a:ln w="9525">
            <a:noFill/>
            <a:miter lim="800000"/>
            <a:headEnd/>
            <a:tailEnd/>
          </a:ln>
          <a:effectLst/>
        </p:spPr>
      </p:pic>
      <p:cxnSp>
        <p:nvCxnSpPr>
          <p:cNvPr id="9" name="8 - Ευθύγραμμο βέλος σύνδεσης"/>
          <p:cNvCxnSpPr/>
          <p:nvPr/>
        </p:nvCxnSpPr>
        <p:spPr>
          <a:xfrm rot="5400000">
            <a:off x="2078500" y="3687754"/>
            <a:ext cx="782595" cy="354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8851" name="Picture 3"/>
          <p:cNvPicPr>
            <a:picLocks noChangeAspect="1" noChangeArrowheads="1"/>
          </p:cNvPicPr>
          <p:nvPr/>
        </p:nvPicPr>
        <p:blipFill>
          <a:blip r:embed="rId4"/>
          <a:srcRect/>
          <a:stretch>
            <a:fillRect/>
          </a:stretch>
        </p:blipFill>
        <p:spPr bwMode="auto">
          <a:xfrm>
            <a:off x="4895425" y="4551166"/>
            <a:ext cx="3228975" cy="1219200"/>
          </a:xfrm>
          <a:prstGeom prst="rect">
            <a:avLst/>
          </a:prstGeom>
          <a:noFill/>
          <a:ln w="9525">
            <a:noFill/>
            <a:miter lim="800000"/>
            <a:headEnd/>
            <a:tailEnd/>
          </a:ln>
          <a:effectLst/>
        </p:spPr>
      </p:pic>
      <p:cxnSp>
        <p:nvCxnSpPr>
          <p:cNvPr id="12" name="11 - Ευθύγραμμο βέλος σύνδεσης"/>
          <p:cNvCxnSpPr/>
          <p:nvPr/>
        </p:nvCxnSpPr>
        <p:spPr>
          <a:xfrm>
            <a:off x="3322490" y="2867157"/>
            <a:ext cx="1540476" cy="1318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8852" name="Picture 4"/>
          <p:cNvPicPr>
            <a:picLocks noChangeAspect="1" noChangeArrowheads="1"/>
          </p:cNvPicPr>
          <p:nvPr/>
        </p:nvPicPr>
        <p:blipFill>
          <a:blip r:embed="rId5"/>
          <a:srcRect/>
          <a:stretch>
            <a:fillRect/>
          </a:stretch>
        </p:blipFill>
        <p:spPr bwMode="auto">
          <a:xfrm>
            <a:off x="8195876" y="2365418"/>
            <a:ext cx="3181350" cy="2390775"/>
          </a:xfrm>
          <a:prstGeom prst="rect">
            <a:avLst/>
          </a:prstGeom>
          <a:noFill/>
          <a:ln w="9525">
            <a:noFill/>
            <a:miter lim="800000"/>
            <a:headEnd/>
            <a:tailEnd/>
          </a:ln>
          <a:effectLst/>
        </p:spPr>
      </p:pic>
      <p:cxnSp>
        <p:nvCxnSpPr>
          <p:cNvPr id="23" name="22 - Γωνιακή σύνδεση"/>
          <p:cNvCxnSpPr/>
          <p:nvPr/>
        </p:nvCxnSpPr>
        <p:spPr>
          <a:xfrm>
            <a:off x="4563762" y="2372497"/>
            <a:ext cx="4258962" cy="166404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 name="Group 3">
            <a:extLst>
              <a:ext uri="{FF2B5EF4-FFF2-40B4-BE49-F238E27FC236}">
                <a16:creationId xmlns="" xmlns:a16="http://schemas.microsoft.com/office/drawing/2014/main" id="{5D6A2D45-FE71-45F3-BC5E-44FEBBFAC98A}"/>
              </a:ext>
            </a:extLst>
          </p:cNvPr>
          <p:cNvGrpSpPr/>
          <p:nvPr/>
        </p:nvGrpSpPr>
        <p:grpSpPr>
          <a:xfrm>
            <a:off x="1348966" y="6396335"/>
            <a:ext cx="10843034" cy="461665"/>
            <a:chOff x="5027790" y="-345605"/>
            <a:chExt cx="8643934" cy="461665"/>
          </a:xfrm>
        </p:grpSpPr>
        <p:sp>
          <p:nvSpPr>
            <p:cNvPr id="13" name="TextBox 15">
              <a:extLst>
                <a:ext uri="{FF2B5EF4-FFF2-40B4-BE49-F238E27FC236}">
                  <a16:creationId xmlns="" xmlns:a16="http://schemas.microsoft.com/office/drawing/2014/main"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15" name="TextBox 16">
              <a:extLst>
                <a:ext uri="{FF2B5EF4-FFF2-40B4-BE49-F238E27FC236}">
                  <a16:creationId xmlns="" xmlns:a16="http://schemas.microsoft.com/office/drawing/2014/main"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6" name="TextBox 19">
              <a:extLst>
                <a:ext uri="{FF2B5EF4-FFF2-40B4-BE49-F238E27FC236}">
                  <a16:creationId xmlns="" xmlns:a16="http://schemas.microsoft.com/office/drawing/2014/main"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7" name="TextBox 20">
              <a:extLst>
                <a:ext uri="{FF2B5EF4-FFF2-40B4-BE49-F238E27FC236}">
                  <a16:creationId xmlns="" xmlns:a16="http://schemas.microsoft.com/office/drawing/2014/main"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8" name="TextBox 23">
              <a:extLst>
                <a:ext uri="{FF2B5EF4-FFF2-40B4-BE49-F238E27FC236}">
                  <a16:creationId xmlns="" xmlns:a16="http://schemas.microsoft.com/office/drawing/2014/main"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cs typeface="Arial" pitchFamily="34" charset="0"/>
                </a:rPr>
                <a:t>Node-Red &amp; ML</a:t>
              </a:r>
              <a:endParaRPr lang="ko-KR" altLang="en-US" sz="1200" b="1" dirty="0">
                <a:cs typeface="Arial" pitchFamily="34" charset="0"/>
              </a:endParaRPr>
            </a:p>
          </p:txBody>
        </p:sp>
        <p:sp>
          <p:nvSpPr>
            <p:cNvPr id="19" name="TextBox 24">
              <a:extLst>
                <a:ext uri="{FF2B5EF4-FFF2-40B4-BE49-F238E27FC236}">
                  <a16:creationId xmlns="" xmlns:a16="http://schemas.microsoft.com/office/drawing/2014/main"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cs typeface="Arial" pitchFamily="34" charset="0"/>
                </a:rPr>
                <a:t>03</a:t>
              </a:r>
              <a:endParaRPr lang="ko-KR" altLang="en-US" sz="2400" b="1" dirty="0">
                <a:cs typeface="Arial" pitchFamily="34" charset="0"/>
              </a:endParaRPr>
            </a:p>
          </p:txBody>
        </p:sp>
        <p:sp>
          <p:nvSpPr>
            <p:cNvPr id="20" name="TextBox 27">
              <a:extLst>
                <a:ext uri="{FF2B5EF4-FFF2-40B4-BE49-F238E27FC236}">
                  <a16:creationId xmlns="" xmlns:a16="http://schemas.microsoft.com/office/drawing/2014/main"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21" name="TextBox 28">
              <a:extLst>
                <a:ext uri="{FF2B5EF4-FFF2-40B4-BE49-F238E27FC236}">
                  <a16:creationId xmlns="" xmlns:a16="http://schemas.microsoft.com/office/drawing/2014/main"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7046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6811"/>
                                        </p:tgtEl>
                                        <p:attrNameLst>
                                          <p:attrName>style.visibility</p:attrName>
                                        </p:attrNameLst>
                                      </p:cBhvr>
                                      <p:to>
                                        <p:strVal val="visible"/>
                                      </p:to>
                                    </p:set>
                                    <p:animEffect transition="in" filter="fade">
                                      <p:cBhvr>
                                        <p:cTn id="10" dur="2000"/>
                                        <p:tgtEl>
                                          <p:spTgt spid="768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8850"/>
                                        </p:tgtEl>
                                        <p:attrNameLst>
                                          <p:attrName>style.visibility</p:attrName>
                                        </p:attrNameLst>
                                      </p:cBhvr>
                                      <p:to>
                                        <p:strVal val="visible"/>
                                      </p:to>
                                    </p:set>
                                    <p:animEffect transition="in" filter="fade">
                                      <p:cBhvr>
                                        <p:cTn id="18" dur="2000"/>
                                        <p:tgtEl>
                                          <p:spTgt spid="788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78851"/>
                                        </p:tgtEl>
                                        <p:attrNameLst>
                                          <p:attrName>style.visibility</p:attrName>
                                        </p:attrNameLst>
                                      </p:cBhvr>
                                      <p:to>
                                        <p:strVal val="visible"/>
                                      </p:to>
                                    </p:set>
                                    <p:animEffect transition="in" filter="fade">
                                      <p:cBhvr>
                                        <p:cTn id="26" dur="2000"/>
                                        <p:tgtEl>
                                          <p:spTgt spid="788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78852"/>
                                        </p:tgtEl>
                                        <p:attrNameLst>
                                          <p:attrName>style.visibility</p:attrName>
                                        </p:attrNameLst>
                                      </p:cBhvr>
                                      <p:to>
                                        <p:strVal val="visible"/>
                                      </p:to>
                                    </p:set>
                                    <p:animEffect transition="in" filter="fade">
                                      <p:cBhvr>
                                        <p:cTn id="34" dur="2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Στοιχειώδεις διατάξεις</a:t>
            </a:r>
            <a:endParaRPr lang="en-US" dirty="0"/>
          </a:p>
        </p:txBody>
      </p:sp>
      <p:sp>
        <p:nvSpPr>
          <p:cNvPr id="20" name="19 - TextBox"/>
          <p:cNvSpPr txBox="1"/>
          <p:nvPr/>
        </p:nvSpPr>
        <p:spPr>
          <a:xfrm>
            <a:off x="1787857" y="1437018"/>
            <a:ext cx="9616807" cy="307777"/>
          </a:xfrm>
          <a:prstGeom prst="rect">
            <a:avLst/>
          </a:prstGeom>
          <a:noFill/>
        </p:spPr>
        <p:txBody>
          <a:bodyPr wrap="square" rtlCol="0">
            <a:spAutoFit/>
          </a:bodyPr>
          <a:lstStyle/>
          <a:p>
            <a:r>
              <a:rPr lang="el-GR" sz="1400" dirty="0" smtClean="0"/>
              <a:t>Χρήση του εκπαιδευμένου μοντέλου   το οποίο παίρνει τιμές στην είσοδο από ένα</a:t>
            </a:r>
            <a:r>
              <a:rPr lang="en-US" sz="1400" dirty="0" smtClean="0"/>
              <a:t> topic </a:t>
            </a:r>
            <a:r>
              <a:rPr lang="el-GR" sz="1400" dirty="0" smtClean="0"/>
              <a:t>και το εξάγει σε ένα άλλο.</a:t>
            </a:r>
            <a:endParaRPr lang="el-GR" sz="1400" dirty="0"/>
          </a:p>
        </p:txBody>
      </p:sp>
      <p:pic>
        <p:nvPicPr>
          <p:cNvPr id="76809" name="Picture 9"/>
          <p:cNvPicPr>
            <a:picLocks noChangeAspect="1" noChangeArrowheads="1"/>
          </p:cNvPicPr>
          <p:nvPr/>
        </p:nvPicPr>
        <p:blipFill>
          <a:blip r:embed="rId2"/>
          <a:srcRect t="18477" b="8115"/>
          <a:stretch>
            <a:fillRect/>
          </a:stretch>
        </p:blipFill>
        <p:spPr bwMode="auto">
          <a:xfrm>
            <a:off x="1374712" y="2041040"/>
            <a:ext cx="5821362" cy="1433384"/>
          </a:xfrm>
          <a:prstGeom prst="rect">
            <a:avLst/>
          </a:prstGeom>
          <a:noFill/>
          <a:ln w="9525">
            <a:noFill/>
            <a:miter lim="800000"/>
            <a:headEnd/>
            <a:tailEnd/>
          </a:ln>
          <a:effectLst/>
        </p:spPr>
      </p:pic>
      <p:pic>
        <p:nvPicPr>
          <p:cNvPr id="79874" name="Picture 2"/>
          <p:cNvPicPr>
            <a:picLocks noChangeAspect="1" noChangeArrowheads="1"/>
          </p:cNvPicPr>
          <p:nvPr/>
        </p:nvPicPr>
        <p:blipFill>
          <a:blip r:embed="rId3"/>
          <a:srcRect/>
          <a:stretch>
            <a:fillRect/>
          </a:stretch>
        </p:blipFill>
        <p:spPr bwMode="auto">
          <a:xfrm>
            <a:off x="1866444" y="4412872"/>
            <a:ext cx="3238500" cy="1676400"/>
          </a:xfrm>
          <a:prstGeom prst="rect">
            <a:avLst/>
          </a:prstGeom>
          <a:noFill/>
          <a:ln w="9525">
            <a:noFill/>
            <a:miter lim="800000"/>
            <a:headEnd/>
            <a:tailEnd/>
          </a:ln>
          <a:effectLst/>
        </p:spPr>
      </p:pic>
      <p:pic>
        <p:nvPicPr>
          <p:cNvPr id="79875" name="Picture 3"/>
          <p:cNvPicPr>
            <a:picLocks noChangeAspect="1" noChangeArrowheads="1"/>
          </p:cNvPicPr>
          <p:nvPr/>
        </p:nvPicPr>
        <p:blipFill>
          <a:blip r:embed="rId4"/>
          <a:srcRect/>
          <a:stretch>
            <a:fillRect/>
          </a:stretch>
        </p:blipFill>
        <p:spPr bwMode="auto">
          <a:xfrm>
            <a:off x="5430134" y="4255797"/>
            <a:ext cx="3352800" cy="1038225"/>
          </a:xfrm>
          <a:prstGeom prst="rect">
            <a:avLst/>
          </a:prstGeom>
          <a:noFill/>
          <a:ln w="9525">
            <a:noFill/>
            <a:miter lim="800000"/>
            <a:headEnd/>
            <a:tailEnd/>
          </a:ln>
          <a:effectLst/>
        </p:spPr>
      </p:pic>
      <p:pic>
        <p:nvPicPr>
          <p:cNvPr id="79876" name="Picture 4"/>
          <p:cNvPicPr>
            <a:picLocks noChangeAspect="1" noChangeArrowheads="1"/>
          </p:cNvPicPr>
          <p:nvPr/>
        </p:nvPicPr>
        <p:blipFill>
          <a:blip r:embed="rId5"/>
          <a:srcRect/>
          <a:stretch>
            <a:fillRect/>
          </a:stretch>
        </p:blipFill>
        <p:spPr bwMode="auto">
          <a:xfrm>
            <a:off x="7731812" y="1988194"/>
            <a:ext cx="3257550" cy="1352550"/>
          </a:xfrm>
          <a:prstGeom prst="rect">
            <a:avLst/>
          </a:prstGeom>
          <a:noFill/>
          <a:ln w="9525">
            <a:noFill/>
            <a:miter lim="800000"/>
            <a:headEnd/>
            <a:tailEnd/>
          </a:ln>
          <a:effectLst/>
        </p:spPr>
      </p:pic>
      <p:cxnSp>
        <p:nvCxnSpPr>
          <p:cNvPr id="11" name="10 - Ευθύγραμμο βέλος σύνδεσης"/>
          <p:cNvCxnSpPr/>
          <p:nvPr/>
        </p:nvCxnSpPr>
        <p:spPr>
          <a:xfrm rot="16200000" flipH="1">
            <a:off x="1449860" y="3657600"/>
            <a:ext cx="1178010" cy="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6774592" y="2339546"/>
            <a:ext cx="840259" cy="24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4250724" y="3080951"/>
            <a:ext cx="1252152" cy="1153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 name="Group 3">
            <a:extLst>
              <a:ext uri="{FF2B5EF4-FFF2-40B4-BE49-F238E27FC236}">
                <a16:creationId xmlns="" xmlns:a16="http://schemas.microsoft.com/office/drawing/2014/main" id="{5D6A2D45-FE71-45F3-BC5E-44FEBBFAC98A}"/>
              </a:ext>
            </a:extLst>
          </p:cNvPr>
          <p:cNvGrpSpPr/>
          <p:nvPr/>
        </p:nvGrpSpPr>
        <p:grpSpPr>
          <a:xfrm>
            <a:off x="1348966" y="6396335"/>
            <a:ext cx="10843034" cy="461665"/>
            <a:chOff x="5027790" y="-345605"/>
            <a:chExt cx="8643934" cy="461665"/>
          </a:xfrm>
        </p:grpSpPr>
        <p:sp>
          <p:nvSpPr>
            <p:cNvPr id="14" name="TextBox 15">
              <a:extLst>
                <a:ext uri="{FF2B5EF4-FFF2-40B4-BE49-F238E27FC236}">
                  <a16:creationId xmlns="" xmlns:a16="http://schemas.microsoft.com/office/drawing/2014/main"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solidFill>
                    <a:schemeClr val="bg1">
                      <a:lumMod val="85000"/>
                    </a:schemeClr>
                  </a:solidFill>
                  <a:cs typeface="Arial" pitchFamily="34" charset="0"/>
                </a:rPr>
                <a:t>Εισαγωγή στη </a:t>
              </a:r>
              <a:r>
                <a:rPr lang="en-US" altLang="ko-KR" sz="1200" b="1" dirty="0" smtClean="0">
                  <a:solidFill>
                    <a:schemeClr val="bg1">
                      <a:lumMod val="85000"/>
                    </a:schemeClr>
                  </a:solidFill>
                  <a:cs typeface="Arial" pitchFamily="34" charset="0"/>
                </a:rPr>
                <a:t>ML</a:t>
              </a:r>
              <a:endParaRPr lang="ko-KR" altLang="en-US" sz="1200" b="1" dirty="0">
                <a:solidFill>
                  <a:schemeClr val="bg1">
                    <a:lumMod val="85000"/>
                  </a:schemeClr>
                </a:solidFill>
                <a:cs typeface="Arial" pitchFamily="34" charset="0"/>
              </a:endParaRPr>
            </a:p>
          </p:txBody>
        </p:sp>
        <p:sp>
          <p:nvSpPr>
            <p:cNvPr id="15" name="TextBox 16">
              <a:extLst>
                <a:ext uri="{FF2B5EF4-FFF2-40B4-BE49-F238E27FC236}">
                  <a16:creationId xmlns="" xmlns:a16="http://schemas.microsoft.com/office/drawing/2014/main"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01</a:t>
              </a:r>
              <a:endParaRPr lang="ko-KR" altLang="en-US" sz="2400" b="1" dirty="0">
                <a:solidFill>
                  <a:schemeClr val="bg1">
                    <a:lumMod val="85000"/>
                  </a:schemeClr>
                </a:solidFill>
                <a:cs typeface="Arial" pitchFamily="34" charset="0"/>
              </a:endParaRPr>
            </a:p>
          </p:txBody>
        </p:sp>
        <p:sp>
          <p:nvSpPr>
            <p:cNvPr id="17" name="TextBox 19">
              <a:extLst>
                <a:ext uri="{FF2B5EF4-FFF2-40B4-BE49-F238E27FC236}">
                  <a16:creationId xmlns="" xmlns:a16="http://schemas.microsoft.com/office/drawing/2014/main"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8" name="TextBox 20">
              <a:extLst>
                <a:ext uri="{FF2B5EF4-FFF2-40B4-BE49-F238E27FC236}">
                  <a16:creationId xmlns="" xmlns:a16="http://schemas.microsoft.com/office/drawing/2014/main"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9" name="TextBox 23">
              <a:extLst>
                <a:ext uri="{FF2B5EF4-FFF2-40B4-BE49-F238E27FC236}">
                  <a16:creationId xmlns="" xmlns:a16="http://schemas.microsoft.com/office/drawing/2014/main"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cs typeface="Arial" pitchFamily="34" charset="0"/>
                </a:rPr>
                <a:t>Node-Red &amp; ML</a:t>
              </a:r>
              <a:endParaRPr lang="ko-KR" altLang="en-US" sz="1200" b="1" dirty="0">
                <a:cs typeface="Arial" pitchFamily="34" charset="0"/>
              </a:endParaRPr>
            </a:p>
          </p:txBody>
        </p:sp>
        <p:sp>
          <p:nvSpPr>
            <p:cNvPr id="21" name="TextBox 24">
              <a:extLst>
                <a:ext uri="{FF2B5EF4-FFF2-40B4-BE49-F238E27FC236}">
                  <a16:creationId xmlns="" xmlns:a16="http://schemas.microsoft.com/office/drawing/2014/main"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cs typeface="Arial" pitchFamily="34" charset="0"/>
                </a:rPr>
                <a:t>03</a:t>
              </a:r>
              <a:endParaRPr lang="ko-KR" altLang="en-US" sz="2400" b="1" dirty="0">
                <a:cs typeface="Arial" pitchFamily="34" charset="0"/>
              </a:endParaRPr>
            </a:p>
          </p:txBody>
        </p:sp>
        <p:sp>
          <p:nvSpPr>
            <p:cNvPr id="22" name="TextBox 27">
              <a:extLst>
                <a:ext uri="{FF2B5EF4-FFF2-40B4-BE49-F238E27FC236}">
                  <a16:creationId xmlns="" xmlns:a16="http://schemas.microsoft.com/office/drawing/2014/main"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23" name="TextBox 28">
              <a:extLst>
                <a:ext uri="{FF2B5EF4-FFF2-40B4-BE49-F238E27FC236}">
                  <a16:creationId xmlns="" xmlns:a16="http://schemas.microsoft.com/office/drawing/2014/main"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7046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76809"/>
                                        </p:tgtEl>
                                        <p:attrNameLst>
                                          <p:attrName>style.visibility</p:attrName>
                                        </p:attrNameLst>
                                      </p:cBhvr>
                                      <p:to>
                                        <p:strVal val="visible"/>
                                      </p:to>
                                    </p:set>
                                    <p:animEffect transition="in" filter="fade">
                                      <p:cBhvr>
                                        <p:cTn id="10" dur="2000"/>
                                        <p:tgtEl>
                                          <p:spTgt spid="768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79874"/>
                                        </p:tgtEl>
                                        <p:attrNameLst>
                                          <p:attrName>style.visibility</p:attrName>
                                        </p:attrNameLst>
                                      </p:cBhvr>
                                      <p:to>
                                        <p:strVal val="visible"/>
                                      </p:to>
                                    </p:set>
                                    <p:animEffect transition="in" filter="fade">
                                      <p:cBhvr>
                                        <p:cTn id="18" dur="2000"/>
                                        <p:tgtEl>
                                          <p:spTgt spid="798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79875"/>
                                        </p:tgtEl>
                                        <p:attrNameLst>
                                          <p:attrName>style.visibility</p:attrName>
                                        </p:attrNameLst>
                                      </p:cBhvr>
                                      <p:to>
                                        <p:strVal val="visible"/>
                                      </p:to>
                                    </p:set>
                                    <p:animEffect transition="in" filter="fade">
                                      <p:cBhvr>
                                        <p:cTn id="26" dur="2000"/>
                                        <p:tgtEl>
                                          <p:spTgt spid="7987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79876"/>
                                        </p:tgtEl>
                                        <p:attrNameLst>
                                          <p:attrName>style.visibility</p:attrName>
                                        </p:attrNameLst>
                                      </p:cBhvr>
                                      <p:to>
                                        <p:strVal val="visible"/>
                                      </p:to>
                                    </p:set>
                                    <p:animEffect transition="in" filter="fade">
                                      <p:cBhvr>
                                        <p:cTn id="34" dur="2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xmlns="" id="{5D6A2D45-FE71-45F3-BC5E-44FEBBFAC98A}"/>
              </a:ext>
            </a:extLst>
          </p:cNvPr>
          <p:cNvGrpSpPr/>
          <p:nvPr/>
        </p:nvGrpSpPr>
        <p:grpSpPr>
          <a:xfrm>
            <a:off x="3223495" y="3013502"/>
            <a:ext cx="5745011" cy="830997"/>
            <a:chOff x="5885014" y="4168136"/>
            <a:chExt cx="5745011" cy="830997"/>
          </a:xfrm>
        </p:grpSpPr>
        <p:grpSp>
          <p:nvGrpSpPr>
            <p:cNvPr id="3" name="Group 25">
              <a:extLst>
                <a:ext uri="{FF2B5EF4-FFF2-40B4-BE49-F238E27FC236}">
                  <a16:creationId xmlns:a16="http://schemas.microsoft.com/office/drawing/2014/main" xmlns="" id="{18233B18-C5F8-4857-9674-02EC79188E0E}"/>
                </a:ext>
              </a:extLst>
            </p:cNvPr>
            <p:cNvGrpSpPr/>
            <p:nvPr/>
          </p:nvGrpSpPr>
          <p:grpSpPr>
            <a:xfrm>
              <a:off x="6903916" y="4231934"/>
              <a:ext cx="4726109" cy="701496"/>
              <a:chOff x="6751979" y="1666120"/>
              <a:chExt cx="4526164" cy="701496"/>
            </a:xfrm>
          </p:grpSpPr>
          <p:sp>
            <p:nvSpPr>
              <p:cNvPr id="27" name="TextBox 26">
                <a:extLst>
                  <a:ext uri="{FF2B5EF4-FFF2-40B4-BE49-F238E27FC236}">
                    <a16:creationId xmlns:a16="http://schemas.microsoft.com/office/drawing/2014/main" xmlns="" id="{01B74CB9-D5B6-4AA3-9CED-9A69FC597DBC}"/>
                  </a:ext>
                </a:extLst>
              </p:cNvPr>
              <p:cNvSpPr txBox="1"/>
              <p:nvPr/>
            </p:nvSpPr>
            <p:spPr>
              <a:xfrm>
                <a:off x="6770451" y="2090617"/>
                <a:ext cx="4507692" cy="276999"/>
              </a:xfrm>
              <a:prstGeom prst="rect">
                <a:avLst/>
              </a:prstGeom>
              <a:noFill/>
            </p:spPr>
            <p:txBody>
              <a:bodyPr wrap="square" rtlCol="0">
                <a:spAutoFit/>
              </a:bodyPr>
              <a:lstStyle/>
              <a:p>
                <a:r>
                  <a:rPr lang="en-US" altLang="ko-KR" sz="1200" dirty="0" smtClean="0">
                    <a:solidFill>
                      <a:schemeClr val="bg2">
                        <a:lumMod val="50000"/>
                      </a:schemeClr>
                    </a:solidFill>
                    <a:cs typeface="Arial" pitchFamily="34" charset="0"/>
                  </a:rPr>
                  <a:t>Demo Node-red &amp; ML</a:t>
                </a:r>
                <a:endParaRPr lang="en-US" altLang="ko-KR" sz="1200" dirty="0">
                  <a:solidFill>
                    <a:schemeClr val="bg2">
                      <a:lumMod val="50000"/>
                    </a:schemeClr>
                  </a:solidFill>
                  <a:cs typeface="Arial" pitchFamily="34" charset="0"/>
                </a:endParaRPr>
              </a:p>
            </p:txBody>
          </p:sp>
          <p:sp>
            <p:nvSpPr>
              <p:cNvPr id="28" name="TextBox 27">
                <a:extLst>
                  <a:ext uri="{FF2B5EF4-FFF2-40B4-BE49-F238E27FC236}">
                    <a16:creationId xmlns:a16="http://schemas.microsoft.com/office/drawing/2014/main" xmlns="" id="{34F95DDF-9AF8-4AF7-867B-79BCE192BEEE}"/>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smtClean="0">
                    <a:solidFill>
                      <a:schemeClr val="bg2">
                        <a:lumMod val="50000"/>
                      </a:schemeClr>
                    </a:solidFill>
                    <a:cs typeface="Arial" pitchFamily="34" charset="0"/>
                  </a:rPr>
                  <a:t>Implementation</a:t>
                </a:r>
                <a:endParaRPr lang="ko-KR" altLang="en-US" sz="2700" b="1" dirty="0">
                  <a:solidFill>
                    <a:schemeClr val="bg2">
                      <a:lumMod val="50000"/>
                    </a:schemeClr>
                  </a:solidFill>
                  <a:cs typeface="Arial" pitchFamily="34" charset="0"/>
                </a:endParaRPr>
              </a:p>
            </p:txBody>
          </p:sp>
        </p:grpSp>
        <p:sp>
          <p:nvSpPr>
            <p:cNvPr id="29" name="TextBox 28">
              <a:extLst>
                <a:ext uri="{FF2B5EF4-FFF2-40B4-BE49-F238E27FC236}">
                  <a16:creationId xmlns:a16="http://schemas.microsoft.com/office/drawing/2014/main" xmlns="" id="{394A60E4-672D-45B2-B6C9-4CCEC944A519}"/>
                </a:ext>
              </a:extLst>
            </p:cNvPr>
            <p:cNvSpPr txBox="1"/>
            <p:nvPr/>
          </p:nvSpPr>
          <p:spPr>
            <a:xfrm>
              <a:off x="5885014" y="4168136"/>
              <a:ext cx="958096" cy="830997"/>
            </a:xfrm>
            <a:prstGeom prst="rect">
              <a:avLst/>
            </a:prstGeom>
            <a:noFill/>
          </p:spPr>
          <p:txBody>
            <a:bodyPr wrap="square" lIns="108000" rIns="108000" rtlCol="0">
              <a:spAutoFit/>
            </a:bodyPr>
            <a:lstStyle/>
            <a:p>
              <a:pPr algn="ctr"/>
              <a:r>
                <a:rPr lang="en-US" altLang="ko-KR" sz="4800" b="1" dirty="0">
                  <a:solidFill>
                    <a:schemeClr val="bg2">
                      <a:lumMod val="50000"/>
                    </a:schemeClr>
                  </a:solidFill>
                  <a:cs typeface="Arial" pitchFamily="34" charset="0"/>
                </a:rPr>
                <a:t>04</a:t>
              </a:r>
              <a:endParaRPr lang="ko-KR" altLang="en-US" sz="4800" b="1" dirty="0">
                <a:solidFill>
                  <a:schemeClr val="bg2">
                    <a:lumMod val="50000"/>
                  </a:schemeClr>
                </a:solidFill>
                <a:cs typeface="Arial" pitchFamily="34" charset="0"/>
              </a:endParaRPr>
            </a:p>
          </p:txBody>
        </p:sp>
      </p:grpSp>
    </p:spTree>
    <p:extLst>
      <p:ext uri="{BB962C8B-B14F-4D97-AF65-F5344CB8AC3E}">
        <p14:creationId xmlns:p14="http://schemas.microsoft.com/office/powerpoint/2010/main" xmlns="" val="40333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99846" y="751674"/>
            <a:ext cx="9083484" cy="1077218"/>
          </a:xfrm>
          <a:prstGeom prst="rect">
            <a:avLst/>
          </a:prstGeom>
        </p:spPr>
        <p:txBody>
          <a:bodyPr wrap="square">
            <a:spAutoFit/>
          </a:bodyPr>
          <a:lstStyle/>
          <a:p>
            <a:r>
              <a:rPr lang="en-US" sz="3200" dirty="0" smtClean="0"/>
              <a:t>Deploy a Classifier and export model in whatever</a:t>
            </a:r>
          </a:p>
          <a:p>
            <a:r>
              <a:rPr lang="en-US" sz="3200" dirty="0" smtClean="0"/>
              <a:t>The compact way</a:t>
            </a:r>
            <a:endParaRPr lang="el-GR" sz="3200" dirty="0"/>
          </a:p>
        </p:txBody>
      </p:sp>
      <p:pic>
        <p:nvPicPr>
          <p:cNvPr id="66562" name="Picture 2"/>
          <p:cNvPicPr>
            <a:picLocks noChangeAspect="1" noChangeArrowheads="1"/>
          </p:cNvPicPr>
          <p:nvPr/>
        </p:nvPicPr>
        <p:blipFill>
          <a:blip r:embed="rId2"/>
          <a:srcRect/>
          <a:stretch>
            <a:fillRect/>
          </a:stretch>
        </p:blipFill>
        <p:spPr bwMode="auto">
          <a:xfrm>
            <a:off x="1491121" y="2125367"/>
            <a:ext cx="9786480" cy="3686350"/>
          </a:xfrm>
          <a:prstGeom prst="rect">
            <a:avLst/>
          </a:prstGeom>
          <a:noFill/>
          <a:ln w="9525">
            <a:noFill/>
            <a:miter lim="800000"/>
            <a:headEnd/>
            <a:tailEnd/>
          </a:ln>
          <a:effectLst/>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99846" y="751674"/>
            <a:ext cx="9495376" cy="1077218"/>
          </a:xfrm>
          <a:prstGeom prst="rect">
            <a:avLst/>
          </a:prstGeom>
        </p:spPr>
        <p:txBody>
          <a:bodyPr wrap="square">
            <a:spAutoFit/>
          </a:bodyPr>
          <a:lstStyle/>
          <a:p>
            <a:r>
              <a:rPr lang="en-US" sz="3200" dirty="0" smtClean="0"/>
              <a:t>Deploy a Classifier and export model in…whatever</a:t>
            </a:r>
          </a:p>
          <a:p>
            <a:r>
              <a:rPr lang="en-US" sz="3200" dirty="0" smtClean="0"/>
              <a:t>The compact way, an example</a:t>
            </a:r>
            <a:endParaRPr lang="el-GR" sz="3200" dirty="0"/>
          </a:p>
        </p:txBody>
      </p:sp>
      <p:pic>
        <p:nvPicPr>
          <p:cNvPr id="67586" name="Picture 2"/>
          <p:cNvPicPr>
            <a:picLocks noChangeAspect="1" noChangeArrowheads="1"/>
          </p:cNvPicPr>
          <p:nvPr/>
        </p:nvPicPr>
        <p:blipFill>
          <a:blip r:embed="rId2"/>
          <a:srcRect/>
          <a:stretch>
            <a:fillRect/>
          </a:stretch>
        </p:blipFill>
        <p:spPr bwMode="auto">
          <a:xfrm>
            <a:off x="1917228" y="1927138"/>
            <a:ext cx="7094967" cy="4804271"/>
          </a:xfrm>
          <a:prstGeom prst="rect">
            <a:avLst/>
          </a:prstGeom>
          <a:noFill/>
          <a:ln w="9525">
            <a:noFill/>
            <a:miter lim="800000"/>
            <a:headEnd/>
            <a:tailEnd/>
          </a:ln>
          <a:effectLst/>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99846" y="751674"/>
            <a:ext cx="8309127" cy="584775"/>
          </a:xfrm>
          <a:prstGeom prst="rect">
            <a:avLst/>
          </a:prstGeom>
        </p:spPr>
        <p:txBody>
          <a:bodyPr wrap="square">
            <a:spAutoFit/>
          </a:bodyPr>
          <a:lstStyle/>
          <a:p>
            <a:r>
              <a:rPr lang="en-US" sz="3200" dirty="0" smtClean="0"/>
              <a:t>Deploy a Classifier and export model in C</a:t>
            </a:r>
            <a:endParaRPr lang="el-GR" sz="3200" dirty="0"/>
          </a:p>
        </p:txBody>
      </p:sp>
      <p:sp>
        <p:nvSpPr>
          <p:cNvPr id="5" name="4 - Ορθογώνιο"/>
          <p:cNvSpPr/>
          <p:nvPr/>
        </p:nvSpPr>
        <p:spPr>
          <a:xfrm>
            <a:off x="1633943" y="1443652"/>
            <a:ext cx="8309127" cy="369332"/>
          </a:xfrm>
          <a:prstGeom prst="rect">
            <a:avLst/>
          </a:prstGeom>
        </p:spPr>
        <p:txBody>
          <a:bodyPr wrap="square">
            <a:spAutoFit/>
          </a:bodyPr>
          <a:lstStyle/>
          <a:p>
            <a:r>
              <a:rPr lang="en-US" dirty="0" smtClean="0"/>
              <a:t>Step 1 Load Data</a:t>
            </a:r>
            <a:endParaRPr lang="el-GR" dirty="0"/>
          </a:p>
        </p:txBody>
      </p:sp>
      <p:pic>
        <p:nvPicPr>
          <p:cNvPr id="68610" name="Picture 2"/>
          <p:cNvPicPr>
            <a:picLocks noChangeAspect="1" noChangeArrowheads="1"/>
          </p:cNvPicPr>
          <p:nvPr/>
        </p:nvPicPr>
        <p:blipFill>
          <a:blip r:embed="rId2"/>
          <a:srcRect/>
          <a:stretch>
            <a:fillRect/>
          </a:stretch>
        </p:blipFill>
        <p:spPr bwMode="auto">
          <a:xfrm>
            <a:off x="1734837" y="1899208"/>
            <a:ext cx="5110806" cy="3106062"/>
          </a:xfrm>
          <a:prstGeom prst="rect">
            <a:avLst/>
          </a:prstGeom>
          <a:noFill/>
          <a:ln w="9525">
            <a:noFill/>
            <a:miter lim="800000"/>
            <a:headEnd/>
            <a:tailEnd/>
          </a:ln>
          <a:effectLst/>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99846" y="751674"/>
            <a:ext cx="8309127" cy="584775"/>
          </a:xfrm>
          <a:prstGeom prst="rect">
            <a:avLst/>
          </a:prstGeom>
        </p:spPr>
        <p:txBody>
          <a:bodyPr wrap="square">
            <a:spAutoFit/>
          </a:bodyPr>
          <a:lstStyle/>
          <a:p>
            <a:r>
              <a:rPr lang="en-US" sz="3200" dirty="0" smtClean="0"/>
              <a:t>Deploy a Classifier and export model in C</a:t>
            </a:r>
            <a:endParaRPr lang="el-GR" sz="3200" dirty="0"/>
          </a:p>
        </p:txBody>
      </p:sp>
      <p:sp>
        <p:nvSpPr>
          <p:cNvPr id="5" name="4 - Ορθογώνιο"/>
          <p:cNvSpPr/>
          <p:nvPr/>
        </p:nvSpPr>
        <p:spPr>
          <a:xfrm>
            <a:off x="1633943" y="1443652"/>
            <a:ext cx="8309127" cy="369332"/>
          </a:xfrm>
          <a:prstGeom prst="rect">
            <a:avLst/>
          </a:prstGeom>
        </p:spPr>
        <p:txBody>
          <a:bodyPr wrap="square">
            <a:spAutoFit/>
          </a:bodyPr>
          <a:lstStyle/>
          <a:p>
            <a:r>
              <a:rPr lang="en-US" dirty="0" smtClean="0"/>
              <a:t>Step 2 Train The Classifier</a:t>
            </a:r>
            <a:endParaRPr lang="el-GR" dirty="0"/>
          </a:p>
        </p:txBody>
      </p:sp>
      <p:pic>
        <p:nvPicPr>
          <p:cNvPr id="69634" name="Picture 2"/>
          <p:cNvPicPr>
            <a:picLocks noChangeAspect="1" noChangeArrowheads="1"/>
          </p:cNvPicPr>
          <p:nvPr/>
        </p:nvPicPr>
        <p:blipFill>
          <a:blip r:embed="rId2"/>
          <a:srcRect r="26025"/>
          <a:stretch>
            <a:fillRect/>
          </a:stretch>
        </p:blipFill>
        <p:spPr bwMode="auto">
          <a:xfrm>
            <a:off x="1582179" y="1996261"/>
            <a:ext cx="4143118" cy="1514475"/>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5816945" y="1918387"/>
            <a:ext cx="5715000" cy="2971800"/>
          </a:xfrm>
          <a:prstGeom prst="rect">
            <a:avLst/>
          </a:prstGeom>
          <a:noFill/>
          <a:ln w="9525">
            <a:noFill/>
            <a:miter lim="800000"/>
            <a:headEnd/>
            <a:tailEnd/>
          </a:ln>
          <a:effectLst/>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99846" y="751674"/>
            <a:ext cx="8309127" cy="584775"/>
          </a:xfrm>
          <a:prstGeom prst="rect">
            <a:avLst/>
          </a:prstGeom>
        </p:spPr>
        <p:txBody>
          <a:bodyPr wrap="square">
            <a:spAutoFit/>
          </a:bodyPr>
          <a:lstStyle/>
          <a:p>
            <a:r>
              <a:rPr lang="en-US" sz="3200" dirty="0" smtClean="0"/>
              <a:t>Deploy a Classifier and export model in C</a:t>
            </a:r>
            <a:endParaRPr lang="el-GR" sz="3200" dirty="0"/>
          </a:p>
        </p:txBody>
      </p:sp>
      <p:sp>
        <p:nvSpPr>
          <p:cNvPr id="5" name="4 - Ορθογώνιο"/>
          <p:cNvSpPr/>
          <p:nvPr/>
        </p:nvSpPr>
        <p:spPr>
          <a:xfrm>
            <a:off x="1633943" y="1443652"/>
            <a:ext cx="8309127" cy="369332"/>
          </a:xfrm>
          <a:prstGeom prst="rect">
            <a:avLst/>
          </a:prstGeom>
        </p:spPr>
        <p:txBody>
          <a:bodyPr wrap="square">
            <a:spAutoFit/>
          </a:bodyPr>
          <a:lstStyle/>
          <a:p>
            <a:r>
              <a:rPr lang="en-US" dirty="0" smtClean="0"/>
              <a:t>Step 3 Export to plain C  (</a:t>
            </a:r>
            <a:r>
              <a:rPr lang="en-US" dirty="0" err="1" smtClean="0"/>
              <a:t>model.h</a:t>
            </a:r>
            <a:r>
              <a:rPr lang="en-US" dirty="0" smtClean="0"/>
              <a:t>)</a:t>
            </a:r>
            <a:endParaRPr lang="el-GR" dirty="0"/>
          </a:p>
        </p:txBody>
      </p:sp>
      <p:pic>
        <p:nvPicPr>
          <p:cNvPr id="70658" name="Picture 2"/>
          <p:cNvPicPr>
            <a:picLocks noChangeAspect="1" noChangeArrowheads="1"/>
          </p:cNvPicPr>
          <p:nvPr/>
        </p:nvPicPr>
        <p:blipFill>
          <a:blip r:embed="rId2"/>
          <a:srcRect/>
          <a:stretch>
            <a:fillRect/>
          </a:stretch>
        </p:blipFill>
        <p:spPr bwMode="auto">
          <a:xfrm>
            <a:off x="1945160" y="2112105"/>
            <a:ext cx="5715000" cy="2238375"/>
          </a:xfrm>
          <a:prstGeom prst="rect">
            <a:avLst/>
          </a:prstGeom>
          <a:noFill/>
          <a:ln w="9525">
            <a:noFill/>
            <a:miter lim="800000"/>
            <a:headEnd/>
            <a:tailEnd/>
          </a:ln>
          <a:effectLst/>
        </p:spPr>
      </p:pic>
      <p:sp>
        <p:nvSpPr>
          <p:cNvPr id="6" name="5 - Ορθογώνιο"/>
          <p:cNvSpPr/>
          <p:nvPr/>
        </p:nvSpPr>
        <p:spPr>
          <a:xfrm>
            <a:off x="3220995" y="3542270"/>
            <a:ext cx="584886" cy="255373"/>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cxnSp>
        <p:nvCxnSpPr>
          <p:cNvPr id="9" name="8 - Γωνιακή σύνδεση"/>
          <p:cNvCxnSpPr/>
          <p:nvPr/>
        </p:nvCxnSpPr>
        <p:spPr>
          <a:xfrm>
            <a:off x="3509319" y="3509319"/>
            <a:ext cx="5231027" cy="247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8830962" y="3393989"/>
            <a:ext cx="1459054"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smtClean="0"/>
              <a:t>Get_classifier</a:t>
            </a:r>
            <a:endParaRPr lang="el-GR" dirty="0"/>
          </a:p>
        </p:txBody>
      </p:sp>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99846" y="751674"/>
            <a:ext cx="8309127" cy="584775"/>
          </a:xfrm>
          <a:prstGeom prst="rect">
            <a:avLst/>
          </a:prstGeom>
        </p:spPr>
        <p:txBody>
          <a:bodyPr wrap="square">
            <a:spAutoFit/>
          </a:bodyPr>
          <a:lstStyle/>
          <a:p>
            <a:r>
              <a:rPr lang="en-US" sz="3200" dirty="0" smtClean="0"/>
              <a:t>Python</a:t>
            </a:r>
            <a:endParaRPr lang="el-GR" sz="3200" dirty="0"/>
          </a:p>
        </p:txBody>
      </p:sp>
      <p:sp>
        <p:nvSpPr>
          <p:cNvPr id="5" name="4 - Ορθογώνιο"/>
          <p:cNvSpPr/>
          <p:nvPr/>
        </p:nvSpPr>
        <p:spPr>
          <a:xfrm>
            <a:off x="1633943" y="1443652"/>
            <a:ext cx="8309127" cy="369332"/>
          </a:xfrm>
          <a:prstGeom prst="rect">
            <a:avLst/>
          </a:prstGeom>
        </p:spPr>
        <p:txBody>
          <a:bodyPr wrap="square">
            <a:spAutoFit/>
          </a:bodyPr>
          <a:lstStyle/>
          <a:p>
            <a:r>
              <a:rPr lang="en-US" dirty="0" smtClean="0"/>
              <a:t>Model Generator</a:t>
            </a:r>
            <a:endParaRPr lang="el-GR" dirty="0" smtClean="0"/>
          </a:p>
        </p:txBody>
      </p:sp>
      <p:pic>
        <p:nvPicPr>
          <p:cNvPr id="66565" name="Picture 5"/>
          <p:cNvPicPr>
            <a:picLocks noChangeAspect="1" noChangeArrowheads="1"/>
          </p:cNvPicPr>
          <p:nvPr/>
        </p:nvPicPr>
        <p:blipFill>
          <a:blip r:embed="rId2"/>
          <a:srcRect/>
          <a:stretch>
            <a:fillRect/>
          </a:stretch>
        </p:blipFill>
        <p:spPr bwMode="auto">
          <a:xfrm>
            <a:off x="4860324" y="547246"/>
            <a:ext cx="6738551" cy="6143245"/>
          </a:xfrm>
          <a:prstGeom prst="rect">
            <a:avLst/>
          </a:prstGeom>
          <a:noFill/>
          <a:ln w="9525">
            <a:noFill/>
            <a:miter lim="800000"/>
            <a:headEnd/>
            <a:tailEnd/>
          </a:ln>
          <a:effectLst/>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99846" y="751674"/>
            <a:ext cx="8309127" cy="584775"/>
          </a:xfrm>
          <a:prstGeom prst="rect">
            <a:avLst/>
          </a:prstGeom>
        </p:spPr>
        <p:txBody>
          <a:bodyPr wrap="square">
            <a:spAutoFit/>
          </a:bodyPr>
          <a:lstStyle/>
          <a:p>
            <a:r>
              <a:rPr lang="en-US" sz="3200" dirty="0" smtClean="0"/>
              <a:t>Deploy a Classifier and export model in C</a:t>
            </a:r>
            <a:endParaRPr lang="el-GR" sz="3200" dirty="0"/>
          </a:p>
        </p:txBody>
      </p:sp>
      <p:sp>
        <p:nvSpPr>
          <p:cNvPr id="5" name="4 - Ορθογώνιο"/>
          <p:cNvSpPr/>
          <p:nvPr/>
        </p:nvSpPr>
        <p:spPr>
          <a:xfrm>
            <a:off x="1633943" y="1443652"/>
            <a:ext cx="8309127" cy="369332"/>
          </a:xfrm>
          <a:prstGeom prst="rect">
            <a:avLst/>
          </a:prstGeom>
        </p:spPr>
        <p:txBody>
          <a:bodyPr wrap="square">
            <a:spAutoFit/>
          </a:bodyPr>
          <a:lstStyle/>
          <a:p>
            <a:r>
              <a:rPr lang="en-US" dirty="0" smtClean="0"/>
              <a:t>Step 4 use model in project</a:t>
            </a:r>
            <a:endParaRPr lang="el-GR" dirty="0"/>
          </a:p>
        </p:txBody>
      </p:sp>
      <p:pic>
        <p:nvPicPr>
          <p:cNvPr id="71682" name="Picture 2"/>
          <p:cNvPicPr>
            <a:picLocks noChangeAspect="1" noChangeArrowheads="1"/>
          </p:cNvPicPr>
          <p:nvPr/>
        </p:nvPicPr>
        <p:blipFill>
          <a:blip r:embed="rId2"/>
          <a:srcRect/>
          <a:stretch>
            <a:fillRect/>
          </a:stretch>
        </p:blipFill>
        <p:spPr bwMode="auto">
          <a:xfrm>
            <a:off x="1787741" y="1779115"/>
            <a:ext cx="5667375" cy="2838450"/>
          </a:xfrm>
          <a:prstGeom prst="rect">
            <a:avLst/>
          </a:prstGeom>
          <a:noFill/>
          <a:ln w="9525">
            <a:noFill/>
            <a:miter lim="800000"/>
            <a:headEnd/>
            <a:tailEnd/>
          </a:ln>
          <a:effectLst/>
        </p:spPr>
      </p:pic>
      <p:pic>
        <p:nvPicPr>
          <p:cNvPr id="67585" name="Picture 1"/>
          <p:cNvPicPr>
            <a:picLocks noChangeAspect="1" noChangeArrowheads="1"/>
          </p:cNvPicPr>
          <p:nvPr/>
        </p:nvPicPr>
        <p:blipFill>
          <a:blip r:embed="rId3"/>
          <a:srcRect/>
          <a:stretch>
            <a:fillRect/>
          </a:stretch>
        </p:blipFill>
        <p:spPr bwMode="auto">
          <a:xfrm>
            <a:off x="7784629" y="1845405"/>
            <a:ext cx="2660950" cy="2606975"/>
          </a:xfrm>
          <a:prstGeom prst="rect">
            <a:avLst/>
          </a:prstGeom>
          <a:noFill/>
          <a:ln w="9525">
            <a:noFill/>
            <a:miter lim="800000"/>
            <a:headEnd/>
            <a:tailEnd/>
          </a:ln>
          <a:effectLst/>
        </p:spPr>
      </p:pic>
      <p:pic>
        <p:nvPicPr>
          <p:cNvPr id="67586" name="Picture 2"/>
          <p:cNvPicPr>
            <a:picLocks noChangeAspect="1" noChangeArrowheads="1"/>
          </p:cNvPicPr>
          <p:nvPr/>
        </p:nvPicPr>
        <p:blipFill>
          <a:blip r:embed="rId4"/>
          <a:srcRect/>
          <a:stretch>
            <a:fillRect/>
          </a:stretch>
        </p:blipFill>
        <p:spPr bwMode="auto">
          <a:xfrm>
            <a:off x="6672649" y="3971681"/>
            <a:ext cx="5272216" cy="2696848"/>
          </a:xfrm>
          <a:prstGeom prst="rect">
            <a:avLst/>
          </a:prstGeom>
          <a:noFill/>
          <a:ln w="9525">
            <a:noFill/>
            <a:miter lim="800000"/>
            <a:headEnd/>
            <a:tailEnd/>
          </a:ln>
          <a:effectLst/>
        </p:spPr>
      </p:pic>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τεχνητή Νοημοσύνη;</a:t>
            </a:r>
            <a:endParaRPr lang="en-US" dirty="0"/>
          </a:p>
        </p:txBody>
      </p:sp>
      <p:sp>
        <p:nvSpPr>
          <p:cNvPr id="3" name="Content Placeholder 2"/>
          <p:cNvSpPr>
            <a:spLocks noGrp="1"/>
          </p:cNvSpPr>
          <p:nvPr>
            <p:ph idx="1"/>
          </p:nvPr>
        </p:nvSpPr>
        <p:spPr/>
        <p:txBody>
          <a:bodyPr>
            <a:normAutofit/>
          </a:bodyPr>
          <a:lstStyle/>
          <a:p>
            <a:r>
              <a:rPr lang="el-GR" sz="2400" dirty="0"/>
              <a:t>Χωρίς να ξέρουμε τι ακριβώς είναι η μάθηση και τι ακριβώς είναι η νοημοσύνη, θεωρούμε ότι η </a:t>
            </a:r>
            <a:r>
              <a:rPr lang="el-GR" sz="2400" b="1" u="sng" dirty="0"/>
              <a:t>μάθηση είναι βασική συνιστώσα της νοημοσύνης</a:t>
            </a:r>
          </a:p>
          <a:p>
            <a:r>
              <a:rPr lang="el-GR" sz="2400" dirty="0" smtClean="0"/>
              <a:t>Άρα μπορούμε να θεωρήσουμε ότι και </a:t>
            </a:r>
            <a:r>
              <a:rPr lang="el-GR" sz="2400" b="1" u="sng" dirty="0" smtClean="0"/>
              <a:t>η μηχανική μάθηση είναι βασική συνιστώσα της τεχνητής νοημοσύνη</a:t>
            </a:r>
            <a:r>
              <a:rPr lang="el-GR" sz="2400" dirty="0" smtClean="0"/>
              <a:t>ς</a:t>
            </a:r>
          </a:p>
          <a:p>
            <a:r>
              <a:rPr lang="el-GR" sz="2400" dirty="0" smtClean="0"/>
              <a:t>Αν μια μηχανή έχει την ικανότητα μάθησης τότε έχει ιδιότητες νοημοσύνης.</a:t>
            </a:r>
          </a:p>
          <a:p>
            <a:r>
              <a:rPr lang="el-GR" sz="2400" dirty="0" smtClean="0"/>
              <a:t>Η τεχνητή νοημοσύνη είναι η φιλοδοξία κατασκευής νοημόνων μηχανών</a:t>
            </a:r>
          </a:p>
          <a:p>
            <a:r>
              <a:rPr lang="el-GR" sz="2400" dirty="0" smtClean="0"/>
              <a:t>Υλοποιείται κατά βάση με </a:t>
            </a:r>
          </a:p>
          <a:p>
            <a:pPr lvl="1"/>
            <a:r>
              <a:rPr lang="el-GR" sz="2400" dirty="0" smtClean="0"/>
              <a:t>μαθηματική λογική (π.χ. </a:t>
            </a:r>
            <a:r>
              <a:rPr lang="en-US" sz="2400" dirty="0" smtClean="0"/>
              <a:t>prolog</a:t>
            </a:r>
            <a:r>
              <a:rPr lang="el-GR" sz="2400" dirty="0" smtClean="0"/>
              <a:t>) </a:t>
            </a:r>
          </a:p>
          <a:p>
            <a:pPr lvl="1"/>
            <a:r>
              <a:rPr lang="el-GR" sz="2400" dirty="0" smtClean="0"/>
              <a:t>Δένδρα αποφάσεων</a:t>
            </a:r>
            <a:endParaRPr lang="en-US" sz="2400" dirty="0"/>
          </a:p>
        </p:txBody>
      </p:sp>
      <p:grpSp>
        <p:nvGrpSpPr>
          <p:cNvPr id="4"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5"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6"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7"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8"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9"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0"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1"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2"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988736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4" y="551932"/>
            <a:ext cx="10264346" cy="775087"/>
          </a:xfrm>
        </p:spPr>
        <p:txBody>
          <a:bodyPr/>
          <a:lstStyle/>
          <a:p>
            <a:r>
              <a:rPr lang="el-GR" dirty="0" smtClean="0"/>
              <a:t>Παραδοσιακή Τεχνητή Νοημοσύνη</a:t>
            </a:r>
            <a:endParaRPr lang="en-US" dirty="0"/>
          </a:p>
        </p:txBody>
      </p:sp>
      <p:pic>
        <p:nvPicPr>
          <p:cNvPr id="34818" name="Picture 2"/>
          <p:cNvPicPr>
            <a:picLocks noChangeAspect="1" noChangeArrowheads="1"/>
          </p:cNvPicPr>
          <p:nvPr/>
        </p:nvPicPr>
        <p:blipFill>
          <a:blip r:embed="rId2"/>
          <a:srcRect/>
          <a:stretch>
            <a:fillRect/>
          </a:stretch>
        </p:blipFill>
        <p:spPr bwMode="auto">
          <a:xfrm>
            <a:off x="1694505" y="1417335"/>
            <a:ext cx="8092130" cy="1614187"/>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3872590" y="3147153"/>
            <a:ext cx="5914045" cy="1673411"/>
          </a:xfrm>
          <a:prstGeom prst="rect">
            <a:avLst/>
          </a:prstGeom>
          <a:noFill/>
          <a:ln w="9525">
            <a:noFill/>
            <a:miter lim="800000"/>
            <a:headEnd/>
            <a:tailEnd/>
          </a:ln>
          <a:effectLst/>
        </p:spPr>
      </p:pic>
      <p:pic>
        <p:nvPicPr>
          <p:cNvPr id="34821" name="Picture 5"/>
          <p:cNvPicPr>
            <a:picLocks noChangeAspect="1" noChangeArrowheads="1"/>
          </p:cNvPicPr>
          <p:nvPr/>
        </p:nvPicPr>
        <p:blipFill>
          <a:blip r:embed="rId4"/>
          <a:srcRect/>
          <a:stretch>
            <a:fillRect/>
          </a:stretch>
        </p:blipFill>
        <p:spPr bwMode="auto">
          <a:xfrm>
            <a:off x="2093867" y="4975567"/>
            <a:ext cx="7692768" cy="1433319"/>
          </a:xfrm>
          <a:prstGeom prst="rect">
            <a:avLst/>
          </a:prstGeom>
          <a:noFill/>
          <a:ln w="9525">
            <a:noFill/>
            <a:miter lim="800000"/>
            <a:headEnd/>
            <a:tailEnd/>
          </a:ln>
          <a:effectLst/>
        </p:spPr>
      </p:pic>
      <p:grpSp>
        <p:nvGrpSpPr>
          <p:cNvPr id="6"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988736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005" y="274638"/>
            <a:ext cx="10560579" cy="1143000"/>
          </a:xfrm>
        </p:spPr>
        <p:txBody>
          <a:bodyPr/>
          <a:lstStyle/>
          <a:p>
            <a:r>
              <a:rPr lang="el-GR" dirty="0" smtClean="0"/>
              <a:t>Παραδοσιακή Τεχνητή Νοημοσύνη</a:t>
            </a:r>
            <a:endParaRPr lang="en-US" dirty="0"/>
          </a:p>
        </p:txBody>
      </p:sp>
      <p:pic>
        <p:nvPicPr>
          <p:cNvPr id="34820" name="Picture 4"/>
          <p:cNvPicPr>
            <a:picLocks noChangeAspect="1" noChangeArrowheads="1"/>
          </p:cNvPicPr>
          <p:nvPr/>
        </p:nvPicPr>
        <p:blipFill>
          <a:blip r:embed="rId2"/>
          <a:srcRect/>
          <a:stretch>
            <a:fillRect/>
          </a:stretch>
        </p:blipFill>
        <p:spPr bwMode="auto">
          <a:xfrm>
            <a:off x="1408372" y="1324146"/>
            <a:ext cx="5440175" cy="1946275"/>
          </a:xfrm>
          <a:prstGeom prst="rect">
            <a:avLst/>
          </a:prstGeom>
          <a:noFill/>
          <a:ln w="9525">
            <a:noFill/>
            <a:miter lim="800000"/>
            <a:headEnd/>
            <a:tailEnd/>
          </a:ln>
          <a:effectLst/>
        </p:spPr>
      </p:pic>
      <p:pic>
        <p:nvPicPr>
          <p:cNvPr id="35842" name="Picture 2"/>
          <p:cNvPicPr>
            <a:picLocks noChangeAspect="1" noChangeArrowheads="1"/>
          </p:cNvPicPr>
          <p:nvPr/>
        </p:nvPicPr>
        <p:blipFill>
          <a:blip r:embed="rId3"/>
          <a:srcRect/>
          <a:stretch>
            <a:fillRect/>
          </a:stretch>
        </p:blipFill>
        <p:spPr bwMode="auto">
          <a:xfrm>
            <a:off x="1362033" y="3341388"/>
            <a:ext cx="5623653" cy="2690497"/>
          </a:xfrm>
          <a:prstGeom prst="rect">
            <a:avLst/>
          </a:prstGeom>
          <a:noFill/>
          <a:ln w="9525">
            <a:noFill/>
            <a:miter lim="800000"/>
            <a:headEnd/>
            <a:tailEnd/>
          </a:ln>
          <a:effectLst/>
        </p:spPr>
      </p:pic>
      <p:pic>
        <p:nvPicPr>
          <p:cNvPr id="10242" name="Picture 2" descr="The Amazing Ways Hitachi Uses Artificial Intelligence And Machine ..."/>
          <p:cNvPicPr>
            <a:picLocks noChangeAspect="1" noChangeArrowheads="1"/>
          </p:cNvPicPr>
          <p:nvPr/>
        </p:nvPicPr>
        <p:blipFill>
          <a:blip r:embed="rId4"/>
          <a:srcRect r="38008"/>
          <a:stretch>
            <a:fillRect/>
          </a:stretch>
        </p:blipFill>
        <p:spPr bwMode="auto">
          <a:xfrm flipH="1">
            <a:off x="7401337" y="1408671"/>
            <a:ext cx="3563224" cy="4604952"/>
          </a:xfrm>
          <a:prstGeom prst="rect">
            <a:avLst/>
          </a:prstGeom>
          <a:noFill/>
        </p:spPr>
      </p:pic>
      <p:grpSp>
        <p:nvGrpSpPr>
          <p:cNvPr id="6"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7"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8"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9"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0"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1"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2"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3"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14"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9887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fade">
                                      <p:cBhvr>
                                        <p:cTn id="12"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3" y="274638"/>
            <a:ext cx="10552341" cy="1143000"/>
          </a:xfrm>
        </p:spPr>
        <p:txBody>
          <a:bodyPr/>
          <a:lstStyle/>
          <a:p>
            <a:r>
              <a:rPr lang="el-GR" dirty="0" smtClean="0"/>
              <a:t>Γιατί όχι Παραδοσιακή ΤΝ;</a:t>
            </a:r>
            <a:endParaRPr lang="en-US" dirty="0"/>
          </a:p>
        </p:txBody>
      </p:sp>
      <p:pic>
        <p:nvPicPr>
          <p:cNvPr id="36866" name="Picture 2"/>
          <p:cNvPicPr>
            <a:picLocks noChangeAspect="1" noChangeArrowheads="1"/>
          </p:cNvPicPr>
          <p:nvPr/>
        </p:nvPicPr>
        <p:blipFill>
          <a:blip r:embed="rId2"/>
          <a:srcRect/>
          <a:stretch>
            <a:fillRect/>
          </a:stretch>
        </p:blipFill>
        <p:spPr bwMode="auto">
          <a:xfrm>
            <a:off x="1538373" y="1303808"/>
            <a:ext cx="4689109" cy="70068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6867" name="Picture 3"/>
          <p:cNvPicPr>
            <a:picLocks noChangeAspect="1" noChangeArrowheads="1"/>
          </p:cNvPicPr>
          <p:nvPr/>
        </p:nvPicPr>
        <p:blipFill>
          <a:blip r:embed="rId3"/>
          <a:srcRect/>
          <a:stretch>
            <a:fillRect/>
          </a:stretch>
        </p:blipFill>
        <p:spPr bwMode="auto">
          <a:xfrm>
            <a:off x="1538373" y="2172911"/>
            <a:ext cx="4687575" cy="875853"/>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6868" name="Picture 4"/>
          <p:cNvPicPr>
            <a:picLocks noChangeAspect="1" noChangeArrowheads="1"/>
          </p:cNvPicPr>
          <p:nvPr/>
        </p:nvPicPr>
        <p:blipFill>
          <a:blip r:embed="rId4"/>
          <a:srcRect/>
          <a:stretch>
            <a:fillRect/>
          </a:stretch>
        </p:blipFill>
        <p:spPr bwMode="auto">
          <a:xfrm>
            <a:off x="1538373" y="3192258"/>
            <a:ext cx="4708469" cy="652359"/>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6869" name="Picture 5"/>
          <p:cNvPicPr>
            <a:picLocks noChangeAspect="1" noChangeArrowheads="1"/>
          </p:cNvPicPr>
          <p:nvPr/>
        </p:nvPicPr>
        <p:blipFill>
          <a:blip r:embed="rId5"/>
          <a:srcRect/>
          <a:stretch>
            <a:fillRect/>
          </a:stretch>
        </p:blipFill>
        <p:spPr bwMode="auto">
          <a:xfrm>
            <a:off x="1538373" y="4054165"/>
            <a:ext cx="4715549" cy="1195991"/>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6870" name="Picture 6"/>
          <p:cNvPicPr>
            <a:picLocks noChangeAspect="1" noChangeArrowheads="1"/>
          </p:cNvPicPr>
          <p:nvPr/>
        </p:nvPicPr>
        <p:blipFill>
          <a:blip r:embed="rId6"/>
          <a:srcRect/>
          <a:stretch>
            <a:fillRect/>
          </a:stretch>
        </p:blipFill>
        <p:spPr bwMode="auto">
          <a:xfrm>
            <a:off x="1538373" y="5442569"/>
            <a:ext cx="4697372" cy="936171"/>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6871" name="Picture 7"/>
          <p:cNvPicPr>
            <a:picLocks noChangeAspect="1" noChangeArrowheads="1"/>
          </p:cNvPicPr>
          <p:nvPr/>
        </p:nvPicPr>
        <p:blipFill>
          <a:blip r:embed="rId7"/>
          <a:srcRect/>
          <a:stretch>
            <a:fillRect/>
          </a:stretch>
        </p:blipFill>
        <p:spPr bwMode="auto">
          <a:xfrm>
            <a:off x="6392555" y="1316588"/>
            <a:ext cx="5282299" cy="675503"/>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6872" name="Picture 8"/>
          <p:cNvPicPr>
            <a:picLocks noChangeAspect="1" noChangeArrowheads="1"/>
          </p:cNvPicPr>
          <p:nvPr/>
        </p:nvPicPr>
        <p:blipFill>
          <a:blip r:embed="rId8"/>
          <a:srcRect/>
          <a:stretch>
            <a:fillRect/>
          </a:stretch>
        </p:blipFill>
        <p:spPr bwMode="auto">
          <a:xfrm>
            <a:off x="6392555" y="2183845"/>
            <a:ext cx="5282299" cy="169471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36873" name="Picture 9"/>
          <p:cNvPicPr>
            <a:picLocks noChangeAspect="1" noChangeArrowheads="1"/>
          </p:cNvPicPr>
          <p:nvPr/>
        </p:nvPicPr>
        <p:blipFill>
          <a:blip r:embed="rId9"/>
          <a:srcRect/>
          <a:stretch>
            <a:fillRect/>
          </a:stretch>
        </p:blipFill>
        <p:spPr bwMode="auto">
          <a:xfrm>
            <a:off x="6392555" y="4051972"/>
            <a:ext cx="5282299" cy="1235254"/>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7" name="Title 1"/>
          <p:cNvSpPr txBox="1">
            <a:spLocks/>
          </p:cNvSpPr>
          <p:nvPr/>
        </p:nvSpPr>
        <p:spPr>
          <a:xfrm>
            <a:off x="6392555" y="5566766"/>
            <a:ext cx="5318466" cy="741509"/>
          </a:xfrm>
          <a:prstGeom prst="rect">
            <a:avLst/>
          </a:prstGeom>
          <a:ln>
            <a:solidFill>
              <a:schemeClr val="accent1"/>
            </a:solidFill>
          </a:ln>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smtClean="0">
                <a:ln>
                  <a:noFill/>
                </a:ln>
                <a:solidFill>
                  <a:schemeClr val="tx2"/>
                </a:solidFill>
                <a:effectLst/>
                <a:uLnTx/>
                <a:uFillTx/>
                <a:latin typeface="+mj-lt"/>
                <a:ea typeface="+mj-ea"/>
                <a:cs typeface="+mj-cs"/>
              </a:rPr>
              <a:t>Πως λειτουργεί η </a:t>
            </a:r>
            <a:r>
              <a:rPr lang="en-US" sz="2000" dirty="0" smtClean="0">
                <a:solidFill>
                  <a:schemeClr val="tx2"/>
                </a:solidFill>
                <a:latin typeface="+mj-lt"/>
                <a:ea typeface="+mj-ea"/>
                <a:cs typeface="+mj-cs"/>
              </a:rPr>
              <a:t>ML </a:t>
            </a:r>
            <a:r>
              <a:rPr lang="el-GR" sz="2000" dirty="0" smtClean="0">
                <a:solidFill>
                  <a:schemeClr val="tx2"/>
                </a:solidFill>
                <a:latin typeface="+mj-lt"/>
                <a:ea typeface="+mj-ea"/>
                <a:cs typeface="+mj-cs"/>
              </a:rPr>
              <a:t> θα το δούμε λίγο αργότερα</a:t>
            </a:r>
            <a:endParaRPr kumimoji="0" lang="en-US" sz="2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12" name="Group 3">
            <a:extLst>
              <a:ext uri="{FF2B5EF4-FFF2-40B4-BE49-F238E27FC236}">
                <a16:creationId xmlns:a16="http://schemas.microsoft.com/office/drawing/2014/main" xmlns="" id="{5D6A2D45-FE71-45F3-BC5E-44FEBBFAC98A}"/>
              </a:ext>
            </a:extLst>
          </p:cNvPr>
          <p:cNvGrpSpPr/>
          <p:nvPr/>
        </p:nvGrpSpPr>
        <p:grpSpPr>
          <a:xfrm>
            <a:off x="2363638" y="6396335"/>
            <a:ext cx="9828362" cy="461665"/>
            <a:chOff x="5027790" y="-345605"/>
            <a:chExt cx="8643934" cy="461665"/>
          </a:xfrm>
        </p:grpSpPr>
        <p:sp>
          <p:nvSpPr>
            <p:cNvPr id="13" name="TextBox 15">
              <a:extLst>
                <a:ext uri="{FF2B5EF4-FFF2-40B4-BE49-F238E27FC236}">
                  <a16:creationId xmlns:a16="http://schemas.microsoft.com/office/drawing/2014/main" xmlns="" id="{6256C016-2CE9-4A41-AAAD-479E0F70132F}"/>
                </a:ext>
              </a:extLst>
            </p:cNvPr>
            <p:cNvSpPr txBox="1"/>
            <p:nvPr/>
          </p:nvSpPr>
          <p:spPr>
            <a:xfrm>
              <a:off x="5546594" y="-202753"/>
              <a:ext cx="1409990" cy="276999"/>
            </a:xfrm>
            <a:prstGeom prst="rect">
              <a:avLst/>
            </a:prstGeom>
            <a:noFill/>
          </p:spPr>
          <p:txBody>
            <a:bodyPr wrap="square" lIns="108000" rIns="108000" rtlCol="0">
              <a:spAutoFit/>
            </a:bodyPr>
            <a:lstStyle/>
            <a:p>
              <a:r>
                <a:rPr lang="el-GR" altLang="ko-KR" sz="1200" b="1" dirty="0" smtClean="0">
                  <a:cs typeface="Arial" pitchFamily="34" charset="0"/>
                </a:rPr>
                <a:t>Εισαγωγή στη </a:t>
              </a:r>
              <a:r>
                <a:rPr lang="en-US" altLang="ko-KR" sz="1200" b="1" dirty="0" smtClean="0">
                  <a:cs typeface="Arial" pitchFamily="34" charset="0"/>
                </a:rPr>
                <a:t>ML</a:t>
              </a:r>
              <a:endParaRPr lang="ko-KR" altLang="en-US" sz="1200" b="1" dirty="0">
                <a:cs typeface="Arial" pitchFamily="34" charset="0"/>
              </a:endParaRPr>
            </a:p>
          </p:txBody>
        </p:sp>
        <p:sp>
          <p:nvSpPr>
            <p:cNvPr id="14" name="TextBox 16">
              <a:extLst>
                <a:ext uri="{FF2B5EF4-FFF2-40B4-BE49-F238E27FC236}">
                  <a16:creationId xmlns:a16="http://schemas.microsoft.com/office/drawing/2014/main" xmlns="" id="{168954F2-9FF7-439F-AEAB-75F9457D5B63}"/>
                </a:ext>
              </a:extLst>
            </p:cNvPr>
            <p:cNvSpPr txBox="1"/>
            <p:nvPr/>
          </p:nvSpPr>
          <p:spPr>
            <a:xfrm>
              <a:off x="5027790" y="-345605"/>
              <a:ext cx="958096" cy="461665"/>
            </a:xfrm>
            <a:prstGeom prst="rect">
              <a:avLst/>
            </a:prstGeom>
            <a:noFill/>
          </p:spPr>
          <p:txBody>
            <a:bodyPr wrap="square" lIns="108000" rIns="108000" rtlCol="0">
              <a:spAutoFit/>
            </a:bodyPr>
            <a:lstStyle/>
            <a:p>
              <a:pPr algn="ctr"/>
              <a:r>
                <a:rPr lang="en-US" altLang="ko-KR" sz="2400" b="1" dirty="0">
                  <a:cs typeface="Arial" pitchFamily="34" charset="0"/>
                </a:rPr>
                <a:t>01</a:t>
              </a:r>
              <a:endParaRPr lang="ko-KR" altLang="en-US" sz="2400" b="1" dirty="0">
                <a:cs typeface="Arial" pitchFamily="34" charset="0"/>
              </a:endParaRPr>
            </a:p>
          </p:txBody>
        </p:sp>
        <p:sp>
          <p:nvSpPr>
            <p:cNvPr id="15" name="TextBox 19">
              <a:extLst>
                <a:ext uri="{FF2B5EF4-FFF2-40B4-BE49-F238E27FC236}">
                  <a16:creationId xmlns:a16="http://schemas.microsoft.com/office/drawing/2014/main" xmlns="" id="{986944A9-8317-4701-8923-95546EBC6A81}"/>
                </a:ext>
              </a:extLst>
            </p:cNvPr>
            <p:cNvSpPr txBox="1"/>
            <p:nvPr/>
          </p:nvSpPr>
          <p:spPr>
            <a:xfrm>
              <a:off x="8046924" y="-208949"/>
              <a:ext cx="552734"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K-NN </a:t>
              </a:r>
              <a:endParaRPr lang="ko-KR" altLang="en-US" sz="1200" b="1" dirty="0">
                <a:solidFill>
                  <a:schemeClr val="bg1">
                    <a:lumMod val="85000"/>
                  </a:schemeClr>
                </a:solidFill>
                <a:cs typeface="Arial" pitchFamily="34" charset="0"/>
              </a:endParaRPr>
            </a:p>
          </p:txBody>
        </p:sp>
        <p:sp>
          <p:nvSpPr>
            <p:cNvPr id="16" name="TextBox 20">
              <a:extLst>
                <a:ext uri="{FF2B5EF4-FFF2-40B4-BE49-F238E27FC236}">
                  <a16:creationId xmlns:a16="http://schemas.microsoft.com/office/drawing/2014/main" xmlns="" id="{26A42029-48EF-40B7-A20B-9D05D2DD248A}"/>
                </a:ext>
              </a:extLst>
            </p:cNvPr>
            <p:cNvSpPr txBox="1"/>
            <p:nvPr/>
          </p:nvSpPr>
          <p:spPr>
            <a:xfrm>
              <a:off x="7528088"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02</a:t>
              </a:r>
              <a:endParaRPr lang="ko-KR" altLang="en-US" sz="2400" b="1" dirty="0">
                <a:solidFill>
                  <a:schemeClr val="bg1">
                    <a:lumMod val="85000"/>
                  </a:schemeClr>
                </a:solidFill>
                <a:cs typeface="Arial" pitchFamily="34" charset="0"/>
              </a:endParaRPr>
            </a:p>
          </p:txBody>
        </p:sp>
        <p:sp>
          <p:nvSpPr>
            <p:cNvPr id="17" name="TextBox 23">
              <a:extLst>
                <a:ext uri="{FF2B5EF4-FFF2-40B4-BE49-F238E27FC236}">
                  <a16:creationId xmlns:a16="http://schemas.microsoft.com/office/drawing/2014/main" xmlns="" id="{8E88DC5F-7B11-4BFE-A62A-1B2C2273B5B4}"/>
                </a:ext>
              </a:extLst>
            </p:cNvPr>
            <p:cNvSpPr txBox="1"/>
            <p:nvPr/>
          </p:nvSpPr>
          <p:spPr>
            <a:xfrm>
              <a:off x="9839950" y="-211379"/>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Node-Red &amp; ML</a:t>
              </a:r>
              <a:endParaRPr lang="ko-KR" altLang="en-US" sz="1200" b="1" dirty="0">
                <a:solidFill>
                  <a:schemeClr val="bg1">
                    <a:lumMod val="85000"/>
                  </a:schemeClr>
                </a:solidFill>
                <a:cs typeface="Arial" pitchFamily="34" charset="0"/>
              </a:endParaRPr>
            </a:p>
          </p:txBody>
        </p:sp>
        <p:sp>
          <p:nvSpPr>
            <p:cNvPr id="18" name="TextBox 24">
              <a:extLst>
                <a:ext uri="{FF2B5EF4-FFF2-40B4-BE49-F238E27FC236}">
                  <a16:creationId xmlns:a16="http://schemas.microsoft.com/office/drawing/2014/main" xmlns="" id="{B0212152-D2D8-461E-8E4F-7D4F53482A03}"/>
                </a:ext>
              </a:extLst>
            </p:cNvPr>
            <p:cNvSpPr txBox="1"/>
            <p:nvPr/>
          </p:nvSpPr>
          <p:spPr>
            <a:xfrm>
              <a:off x="9456914" y="-345605"/>
              <a:ext cx="672344"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03</a:t>
              </a:r>
              <a:endParaRPr lang="ko-KR" altLang="en-US" sz="2400" b="1" dirty="0">
                <a:solidFill>
                  <a:schemeClr val="bg1">
                    <a:lumMod val="85000"/>
                  </a:schemeClr>
                </a:solidFill>
                <a:cs typeface="Arial" pitchFamily="34" charset="0"/>
              </a:endParaRPr>
            </a:p>
          </p:txBody>
        </p:sp>
        <p:sp>
          <p:nvSpPr>
            <p:cNvPr id="19" name="TextBox 27">
              <a:extLst>
                <a:ext uri="{FF2B5EF4-FFF2-40B4-BE49-F238E27FC236}">
                  <a16:creationId xmlns:a16="http://schemas.microsoft.com/office/drawing/2014/main" xmlns="" id="{34F95DDF-9AF8-4AF7-867B-79BCE192BEEE}"/>
                </a:ext>
              </a:extLst>
            </p:cNvPr>
            <p:cNvSpPr txBox="1"/>
            <p:nvPr/>
          </p:nvSpPr>
          <p:spPr>
            <a:xfrm>
              <a:off x="12333172" y="-202753"/>
              <a:ext cx="1338552" cy="276999"/>
            </a:xfrm>
            <a:prstGeom prst="rect">
              <a:avLst/>
            </a:prstGeom>
            <a:noFill/>
          </p:spPr>
          <p:txBody>
            <a:bodyPr wrap="square" lIns="108000" rIns="108000" rtlCol="0">
              <a:spAutoFit/>
            </a:bodyPr>
            <a:lstStyle/>
            <a:p>
              <a:r>
                <a:rPr lang="en-US" altLang="ko-KR" sz="1200" b="1" dirty="0" smtClean="0">
                  <a:solidFill>
                    <a:schemeClr val="bg1">
                      <a:lumMod val="85000"/>
                    </a:schemeClr>
                  </a:solidFill>
                  <a:cs typeface="Arial" pitchFamily="34" charset="0"/>
                </a:rPr>
                <a:t>Implementation</a:t>
              </a:r>
              <a:endParaRPr lang="ko-KR" altLang="en-US" sz="1200" b="1" dirty="0">
                <a:solidFill>
                  <a:schemeClr val="bg1">
                    <a:lumMod val="85000"/>
                  </a:schemeClr>
                </a:solidFill>
                <a:cs typeface="Arial" pitchFamily="34" charset="0"/>
              </a:endParaRPr>
            </a:p>
          </p:txBody>
        </p:sp>
        <p:sp>
          <p:nvSpPr>
            <p:cNvPr id="20" name="TextBox 28">
              <a:extLst>
                <a:ext uri="{FF2B5EF4-FFF2-40B4-BE49-F238E27FC236}">
                  <a16:creationId xmlns:a16="http://schemas.microsoft.com/office/drawing/2014/main" xmlns="" id="{394A60E4-672D-45B2-B6C9-4CCEC944A519}"/>
                </a:ext>
              </a:extLst>
            </p:cNvPr>
            <p:cNvSpPr txBox="1"/>
            <p:nvPr/>
          </p:nvSpPr>
          <p:spPr>
            <a:xfrm>
              <a:off x="11796204" y="-345605"/>
              <a:ext cx="958096" cy="461665"/>
            </a:xfrm>
            <a:prstGeom prst="rect">
              <a:avLst/>
            </a:prstGeom>
            <a:noFill/>
          </p:spPr>
          <p:txBody>
            <a:bodyPr wrap="square" lIns="108000" rIns="108000" rtlCol="0">
              <a:spAutoFit/>
            </a:bodyPr>
            <a:lstStyle/>
            <a:p>
              <a:pPr algn="ctr"/>
              <a:r>
                <a:rPr lang="en-US" altLang="ko-KR" sz="2400" b="1" dirty="0">
                  <a:solidFill>
                    <a:schemeClr val="bg1">
                      <a:lumMod val="85000"/>
                    </a:schemeClr>
                  </a:solidFill>
                  <a:cs typeface="Arial" pitchFamily="34" charset="0"/>
                </a:rPr>
                <a:t>04</a:t>
              </a:r>
              <a:endParaRPr lang="ko-KR" altLang="en-US" sz="2400" b="1" dirty="0">
                <a:solidFill>
                  <a:schemeClr val="bg1">
                    <a:lumMod val="85000"/>
                  </a:schemeClr>
                </a:solidFill>
                <a:cs typeface="Arial" pitchFamily="34" charset="0"/>
              </a:endParaRPr>
            </a:p>
          </p:txBody>
        </p:sp>
      </p:grpSp>
    </p:spTree>
    <p:extLst>
      <p:ext uri="{BB962C8B-B14F-4D97-AF65-F5344CB8AC3E}">
        <p14:creationId xmlns:p14="http://schemas.microsoft.com/office/powerpoint/2010/main" xmlns="" val="14288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fade">
                                      <p:cBhvr>
                                        <p:cTn id="12" dur="20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fade">
                                      <p:cBhvr>
                                        <p:cTn id="17" dur="2000"/>
                                        <p:tgtEl>
                                          <p:spTgt spid="368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9"/>
                                        </p:tgtEl>
                                        <p:attrNameLst>
                                          <p:attrName>style.visibility</p:attrName>
                                        </p:attrNameLst>
                                      </p:cBhvr>
                                      <p:to>
                                        <p:strVal val="visible"/>
                                      </p:to>
                                    </p:set>
                                    <p:animEffect transition="in" filter="fade">
                                      <p:cBhvr>
                                        <p:cTn id="22" dur="2000"/>
                                        <p:tgtEl>
                                          <p:spTgt spid="368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870"/>
                                        </p:tgtEl>
                                        <p:attrNameLst>
                                          <p:attrName>style.visibility</p:attrName>
                                        </p:attrNameLst>
                                      </p:cBhvr>
                                      <p:to>
                                        <p:strVal val="visible"/>
                                      </p:to>
                                    </p:set>
                                    <p:animEffect transition="in" filter="fade">
                                      <p:cBhvr>
                                        <p:cTn id="27" dur="2000"/>
                                        <p:tgtEl>
                                          <p:spTgt spid="368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871"/>
                                        </p:tgtEl>
                                        <p:attrNameLst>
                                          <p:attrName>style.visibility</p:attrName>
                                        </p:attrNameLst>
                                      </p:cBhvr>
                                      <p:to>
                                        <p:strVal val="visible"/>
                                      </p:to>
                                    </p:set>
                                    <p:animEffect transition="in" filter="fade">
                                      <p:cBhvr>
                                        <p:cTn id="32" dur="2000"/>
                                        <p:tgtEl>
                                          <p:spTgt spid="368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872"/>
                                        </p:tgtEl>
                                        <p:attrNameLst>
                                          <p:attrName>style.visibility</p:attrName>
                                        </p:attrNameLst>
                                      </p:cBhvr>
                                      <p:to>
                                        <p:strVal val="visible"/>
                                      </p:to>
                                    </p:set>
                                    <p:animEffect transition="in" filter="fade">
                                      <p:cBhvr>
                                        <p:cTn id="37" dur="2000"/>
                                        <p:tgtEl>
                                          <p:spTgt spid="368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873"/>
                                        </p:tgtEl>
                                        <p:attrNameLst>
                                          <p:attrName>style.visibility</p:attrName>
                                        </p:attrNameLst>
                                      </p:cBhvr>
                                      <p:to>
                                        <p:strVal val="visible"/>
                                      </p:to>
                                    </p:set>
                                    <p:animEffect transition="in" filter="fade">
                                      <p:cBhvr>
                                        <p:cTn id="42" dur="2000"/>
                                        <p:tgtEl>
                                          <p:spTgt spid="3687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2618</TotalTime>
  <Words>2042</Words>
  <Application>Microsoft Office PowerPoint</Application>
  <PresentationFormat>Προσαρμογή</PresentationFormat>
  <Paragraphs>585</Paragraphs>
  <Slides>59</Slides>
  <Notes>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59</vt:i4>
      </vt:variant>
    </vt:vector>
  </HeadingPairs>
  <TitlesOfParts>
    <vt:vector size="61" baseType="lpstr">
      <vt:lpstr>Ηλιοστάσιο</vt:lpstr>
      <vt:lpstr>Worksheet</vt:lpstr>
      <vt:lpstr>Μηχανική Μάθηση με τη χρήσηNode-Red</vt:lpstr>
      <vt:lpstr>Διαφάνεια 2</vt:lpstr>
      <vt:lpstr>Διαφάνεια 3</vt:lpstr>
      <vt:lpstr>Τι είναι μάθηση;</vt:lpstr>
      <vt:lpstr>Τι είναι Νοημοσύνη;</vt:lpstr>
      <vt:lpstr>Τι είναι τεχνητή Νοημοσύνη;</vt:lpstr>
      <vt:lpstr>Παραδοσιακή Τεχνητή Νοημοσύνη</vt:lpstr>
      <vt:lpstr>Παραδοσιακή Τεχνητή Νοημοσύνη</vt:lpstr>
      <vt:lpstr>Γιατί όχι Παραδοσιακή ΤΝ;</vt:lpstr>
      <vt:lpstr>Τι είναι Μηχανική μάθηση;</vt:lpstr>
      <vt:lpstr>Τι είναι Μηχανική μάθηση;</vt:lpstr>
      <vt:lpstr>Τύποι Μηχανικής Μάθησης</vt:lpstr>
      <vt:lpstr>Επιβλεπόμενη Μάθηση (Supervised Learning) </vt:lpstr>
      <vt:lpstr>Βασικά Στοιχεία : Δεδομένα</vt:lpstr>
      <vt:lpstr>Τα χαρακτηριστικά αποτελούν την είσοδο στο σύστημα</vt:lpstr>
      <vt:lpstr>Βασικά Στοιχεία : Χαρακτηριστικά (Features) Διανυσματική αναπαράσταση</vt:lpstr>
      <vt:lpstr>Διανυσματική αναπαράσταση</vt:lpstr>
      <vt:lpstr>Μειονεκτήματα της διανυσματικής αναπαράστασης</vt:lpstr>
      <vt:lpstr>Εξαγωγή χαρακτηριστικών  (Feature Extraction)</vt:lpstr>
      <vt:lpstr>Μηχανική μάθηση vs Παραδοσιακή ΤΝ</vt:lpstr>
      <vt:lpstr>Training, Testing and Evaluating Machine Learning Models</vt:lpstr>
      <vt:lpstr>Model Map</vt:lpstr>
      <vt:lpstr>Διαφάνεια 23</vt:lpstr>
      <vt:lpstr>Μετρικοί Χώροι</vt:lpstr>
      <vt:lpstr>Νόρμες</vt:lpstr>
      <vt:lpstr>Lp Norm</vt:lpstr>
      <vt:lpstr>Μέτρα ομοιότητας</vt:lpstr>
      <vt:lpstr>Μέτρα ομοιότητας (similarity measures)</vt:lpstr>
      <vt:lpstr>Διαφάνεια 29</vt:lpstr>
      <vt:lpstr>Ταξινομητές (classifiers)</vt:lpstr>
      <vt:lpstr>K-nn: K- Nearest Neighbors</vt:lpstr>
      <vt:lpstr>Περιγραφή της μεθόδου</vt:lpstr>
      <vt:lpstr>O Αλγόριθμος Κ-nn</vt:lpstr>
      <vt:lpstr>Πως λειτουργεί (γραφικά)</vt:lpstr>
      <vt:lpstr>1-Nearest Neighbor (kNN) classifier </vt:lpstr>
      <vt:lpstr>2-Nearest Neighbor (kNN) classifier </vt:lpstr>
      <vt:lpstr>3-Nearest Neighbor (kNN) classifier </vt:lpstr>
      <vt:lpstr>K-Nearest Neighbor (kNN) classifier </vt:lpstr>
      <vt:lpstr>Παραδείγματα</vt:lpstr>
      <vt:lpstr>Διάγραμμα Διασποράς</vt:lpstr>
      <vt:lpstr>Λειτουργικές Παράμετροι (hyper-parameters)</vt:lpstr>
      <vt:lpstr>Αξιολόγηση </vt:lpstr>
      <vt:lpstr>Μέτρα αξιολόγησης της επίδοσης ενός ταξινομητή</vt:lpstr>
      <vt:lpstr>Αξιολόγηση με τον πίνακα σύγχυσης (confusion Matrix)</vt:lpstr>
      <vt:lpstr>Παράδειγμα-2</vt:lpstr>
      <vt:lpstr>Training, Testing and Evaluating Machine Learning Models</vt:lpstr>
      <vt:lpstr>Διαφάνεια 47</vt:lpstr>
      <vt:lpstr>Εγκατάσταση</vt:lpstr>
      <vt:lpstr>Στοιχειώδεις διατάξεις</vt:lpstr>
      <vt:lpstr>Στοιχειώδεις διατάξεις</vt:lpstr>
      <vt:lpstr>Στοιχειώδεις διατάξεις</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stelios papadakis</dc:creator>
  <cp:lastModifiedBy>M S</cp:lastModifiedBy>
  <cp:revision>103</cp:revision>
  <dcterms:created xsi:type="dcterms:W3CDTF">2019-10-23T07:32:58Z</dcterms:created>
  <dcterms:modified xsi:type="dcterms:W3CDTF">2023-06-02T09:41:13Z</dcterms:modified>
</cp:coreProperties>
</file>