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336" r:id="rId3"/>
    <p:sldId id="356" r:id="rId4"/>
    <p:sldId id="338" r:id="rId5"/>
    <p:sldId id="359" r:id="rId6"/>
    <p:sldId id="339" r:id="rId7"/>
    <p:sldId id="314" r:id="rId8"/>
    <p:sldId id="315" r:id="rId9"/>
    <p:sldId id="316" r:id="rId10"/>
    <p:sldId id="317" r:id="rId11"/>
    <p:sldId id="318" r:id="rId12"/>
    <p:sldId id="320" r:id="rId13"/>
    <p:sldId id="326" r:id="rId14"/>
    <p:sldId id="327" r:id="rId15"/>
    <p:sldId id="323" r:id="rId16"/>
    <p:sldId id="344" r:id="rId17"/>
    <p:sldId id="345" r:id="rId18"/>
    <p:sldId id="346" r:id="rId19"/>
    <p:sldId id="347" r:id="rId20"/>
    <p:sldId id="350" r:id="rId21"/>
    <p:sldId id="352" r:id="rId22"/>
    <p:sldId id="348" r:id="rId23"/>
    <p:sldId id="349" r:id="rId24"/>
    <p:sldId id="351" r:id="rId25"/>
    <p:sldId id="301" r:id="rId26"/>
    <p:sldId id="355" r:id="rId27"/>
    <p:sldId id="307" r:id="rId28"/>
    <p:sldId id="302" r:id="rId29"/>
    <p:sldId id="310" r:id="rId30"/>
    <p:sldId id="342" r:id="rId31"/>
    <p:sldId id="304" r:id="rId32"/>
    <p:sldId id="305" r:id="rId33"/>
    <p:sldId id="306" r:id="rId34"/>
    <p:sldId id="354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3" autoAdjust="0"/>
    <p:restoredTop sz="94660"/>
  </p:normalViewPr>
  <p:slideViewPr>
    <p:cSldViewPr>
      <p:cViewPr varScale="1">
        <p:scale>
          <a:sx n="90" d="100"/>
          <a:sy n="90" d="100"/>
        </p:scale>
        <p:origin x="1342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/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2C5F811B-6054-4306-B0C4-E4B80A189C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58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l-GR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l-GR"/>
          </a:p>
        </p:txBody>
      </p:sp>
      <p:sp>
        <p:nvSpPr>
          <p:cNvPr id="259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9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59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l-GR"/>
          </a:p>
        </p:txBody>
      </p:sp>
      <p:sp>
        <p:nvSpPr>
          <p:cNvPr id="259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5D0A23A6-02F9-4A80-9A8F-828F4B2B4417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6254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latin typeface="Arial" panose="020B0604020202020204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CD663D-2214-4AB4-AC14-039AC662AA76}" type="slidenum">
              <a:rPr lang="el-GR" altLang="el-GR" smtClean="0"/>
              <a:pPr/>
              <a:t>4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33492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Θέση σημειώσεων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684" name="Θέση αριθμού διαφάνειας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1E919D-FF66-4012-9148-51E3F30B45DF}" type="slidenum">
              <a:rPr lang="el-GR" altLang="el-GR" smtClean="0"/>
              <a:pPr/>
              <a:t>5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25189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AC5ABE22-C5C3-45ED-BDC0-3BC27A0153F5}" type="slidenum">
              <a:rPr lang="en-US" altLang="en-US" smtClean="0"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50562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8A215B85-3357-4BE1-8491-D33AD15DECB4}" type="slidenum">
              <a:rPr lang="en-US" altLang="en-US" smtClean="0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80036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8D306909-EFA0-466D-B437-1C2414273557}" type="slidenum">
              <a:rPr lang="en-US" altLang="en-US" smtClean="0"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93087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D748A362-39A9-47C8-90D0-D0F97DE1F9B7}" type="slidenum">
              <a:rPr lang="en-US" altLang="en-US" smtClean="0"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78292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4FB0EE0-F586-4C9B-AB46-3CFAA7CA079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1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2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8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4376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EB736-8E9A-4989-B258-7B9AD71A5D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264BE-AEFA-4DEC-BC79-49FD8A5899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F8479F-B181-4567-95E5-B3F0F503A00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3392016" cy="457200"/>
          </a:xfrm>
        </p:spPr>
        <p:txBody>
          <a:bodyPr/>
          <a:lstStyle/>
          <a:p>
            <a:r>
              <a:rPr lang="el-GR" altLang="en-US" dirty="0"/>
              <a:t>Διαχείριση Έργων Πληροφορικής 2012-13, Μ. Καρύδα</a:t>
            </a: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C80A8F0-9FD6-45CB-BD22-68F00A0A81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E5F33D6-B687-43CF-9779-E560F5767D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36B4AA9-1274-406E-9529-602E97AF97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008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1E2E3-10AA-4A1F-AE05-CD9DB7FCE1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C2C55-C1FA-4E2A-A6DF-0481AB3DC7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46FC8-B06C-4CCB-88D7-0DE9E32934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AB87F-F059-4BA4-930C-D48512708A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19707-BE1C-41E8-80D9-D11C8144B9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AE28-FAED-47E9-8523-4D4D5E0B2E4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3CE0F-1AED-4368-B727-57706F7A9D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2F8A4-C349-4576-941B-969ACA1791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i="0"/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i="0"/>
            </a:lvl1pPr>
          </a:lstStyle>
          <a:p>
            <a:endParaRPr lang="en-US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0"/>
            </a:lvl1pPr>
          </a:lstStyle>
          <a:p>
            <a:fld id="{73F8479F-B181-4567-95E5-B3F0F503A0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3320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332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2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3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4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5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35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3352" name="Line 40"/>
          <p:cNvSpPr>
            <a:spLocks noChangeShapeType="1"/>
          </p:cNvSpPr>
          <p:nvPr userDrawn="1"/>
        </p:nvSpPr>
        <p:spPr bwMode="auto">
          <a:xfrm>
            <a:off x="468313" y="1484313"/>
            <a:ext cx="8496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7D59FCD-8D05-41A8-A544-E221C635D4F9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Διαχείριση Έργων Πληροφορικής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Συμπίεση Έργου – </a:t>
            </a:r>
            <a:r>
              <a:rPr lang="en-US" altLang="el-GR" dirty="0"/>
              <a:t>Project Crashing</a:t>
            </a:r>
            <a:endParaRPr lang="el-GR" altLang="el-GR" dirty="0"/>
          </a:p>
          <a:p>
            <a:pPr eaLnBrk="1" hangingPunct="1">
              <a:spcBef>
                <a:spcPct val="0"/>
              </a:spcBef>
            </a:pPr>
            <a:endParaRPr lang="en-US" altLang="el-GR" sz="3600" i="1" baseline="30000" dirty="0"/>
          </a:p>
          <a:p>
            <a:pPr eaLnBrk="1" hangingPunct="1">
              <a:spcBef>
                <a:spcPct val="0"/>
              </a:spcBef>
            </a:pPr>
            <a:endParaRPr lang="en-US" altLang="el-GR" sz="3600" i="1" baseline="30000" dirty="0"/>
          </a:p>
          <a:p>
            <a:pPr eaLnBrk="1" hangingPunct="1">
              <a:spcBef>
                <a:spcPct val="0"/>
              </a:spcBef>
            </a:pPr>
            <a:r>
              <a:rPr lang="en-US" altLang="el-GR" sz="3600" i="1" baseline="30000" dirty="0"/>
              <a:t>M. </a:t>
            </a:r>
            <a:r>
              <a:rPr lang="el-GR" altLang="el-GR" sz="3600" i="1" baseline="30000" dirty="0"/>
              <a:t>Τσικνάκης </a:t>
            </a:r>
            <a:endParaRPr lang="en-US" altLang="el-GR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3600" dirty="0"/>
              <a:t>Παράδειγμα</a:t>
            </a:r>
            <a:r>
              <a:rPr lang="en-US" altLang="en-US" sz="3600" dirty="0"/>
              <a:t>– crashing</a:t>
            </a:r>
            <a:endParaRPr lang="en-US" dirty="0"/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37AC2A-0F11-4405-9EC3-CC2BB1ABAB62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7" name="Oval 4"/>
          <p:cNvSpPr>
            <a:spLocks noChangeArrowheads="1"/>
          </p:cNvSpPr>
          <p:nvPr/>
        </p:nvSpPr>
        <p:spPr bwMode="auto">
          <a:xfrm>
            <a:off x="2514600" y="2533104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6324600" y="2380704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4343400" y="1771104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 flipV="1">
            <a:off x="3124200" y="2152104"/>
            <a:ext cx="1219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>
            <a:off x="4953000" y="2152104"/>
            <a:ext cx="13716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9"/>
          <p:cNvSpPr>
            <a:spLocks noChangeShapeType="1"/>
          </p:cNvSpPr>
          <p:nvPr/>
        </p:nvSpPr>
        <p:spPr bwMode="auto">
          <a:xfrm flipV="1">
            <a:off x="3276600" y="2837904"/>
            <a:ext cx="3048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0"/>
          <p:cNvSpPr txBox="1">
            <a:spLocks noChangeArrowheads="1"/>
          </p:cNvSpPr>
          <p:nvPr/>
        </p:nvSpPr>
        <p:spPr bwMode="auto">
          <a:xfrm>
            <a:off x="3336925" y="1964779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 (1)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5622925" y="1812379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6(3)</a:t>
            </a:r>
          </a:p>
        </p:txBody>
      </p:sp>
      <p:sp>
        <p:nvSpPr>
          <p:cNvPr id="23565" name="Text Box 12"/>
          <p:cNvSpPr txBox="1">
            <a:spLocks noChangeArrowheads="1"/>
          </p:cNvSpPr>
          <p:nvPr/>
        </p:nvSpPr>
        <p:spPr bwMode="auto">
          <a:xfrm>
            <a:off x="4479925" y="2879179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5(0)</a:t>
            </a:r>
          </a:p>
        </p:txBody>
      </p:sp>
      <p:sp>
        <p:nvSpPr>
          <p:cNvPr id="23566" name="Text Box 13"/>
          <p:cNvSpPr txBox="1">
            <a:spLocks noChangeArrowheads="1"/>
          </p:cNvSpPr>
          <p:nvPr/>
        </p:nvSpPr>
        <p:spPr bwMode="auto">
          <a:xfrm>
            <a:off x="419100" y="3352800"/>
            <a:ext cx="85344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000" dirty="0">
                <a:latin typeface="Times New Roman" panose="02020603050405020304" pitchFamily="18" charset="0"/>
              </a:rPr>
              <a:t>Εάν χρησιμοποιήσουμε και τις 4 </a:t>
            </a:r>
            <a:r>
              <a:rPr lang="el-GR" altLang="en-US" sz="200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000" dirty="0">
                <a:latin typeface="Times New Roman" panose="02020603050405020304" pitchFamily="18" charset="0"/>
              </a:rPr>
              <a:t>., τότε το μονοπάτι </a:t>
            </a:r>
            <a:r>
              <a:rPr lang="en-US" altLang="en-US" sz="2000" dirty="0">
                <a:latin typeface="Times New Roman" panose="02020603050405020304" pitchFamily="18" charset="0"/>
              </a:rPr>
              <a:t>1-2-3 </a:t>
            </a:r>
            <a:r>
              <a:rPr lang="el-GR" altLang="en-US" sz="2000" dirty="0">
                <a:latin typeface="Times New Roman" panose="02020603050405020304" pitchFamily="18" charset="0"/>
              </a:rPr>
              <a:t>έχει</a:t>
            </a: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	(5-1) + (6-3) = 7 </a:t>
            </a:r>
            <a:r>
              <a:rPr lang="el-GR" altLang="en-US" sz="200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000" dirty="0">
                <a:latin typeface="Times New Roman" panose="02020603050405020304" pitchFamily="18" charset="0"/>
              </a:rPr>
              <a:t>. χρόνο ολοκλήρωσης</a:t>
            </a: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000" dirty="0">
                <a:latin typeface="Times New Roman" panose="02020603050405020304" pitchFamily="18" charset="0"/>
              </a:rPr>
              <a:t>Τώρα όμως πρέπει να υπολογίσουμε αν ο χρόνος ολοκλήρωσης για το μονοπάτι </a:t>
            </a:r>
            <a:br>
              <a:rPr lang="el-GR" altLang="en-US" sz="2000" dirty="0">
                <a:latin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</a:rPr>
              <a:t>1-3 </a:t>
            </a:r>
            <a:r>
              <a:rPr lang="el-GR" altLang="en-US" sz="2000" dirty="0">
                <a:latin typeface="Times New Roman" panose="02020603050405020304" pitchFamily="18" charset="0"/>
              </a:rPr>
              <a:t>απαιτεί λιγότερο από </a:t>
            </a:r>
            <a:r>
              <a:rPr lang="en-US" altLang="en-US" sz="2000" dirty="0">
                <a:latin typeface="Times New Roman" panose="02020603050405020304" pitchFamily="18" charset="0"/>
              </a:rPr>
              <a:t>7 </a:t>
            </a:r>
            <a:r>
              <a:rPr lang="el-GR" altLang="en-US" sz="200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000" dirty="0">
                <a:latin typeface="Times New Roman" panose="02020603050405020304" pitchFamily="18" charset="0"/>
              </a:rPr>
              <a:t>. για την ολοκλήρωση του </a:t>
            </a:r>
            <a:r>
              <a:rPr lang="en-US" altLang="en-US" sz="2000" dirty="0">
                <a:latin typeface="Times New Roman" panose="02020603050405020304" pitchFamily="18" charset="0"/>
              </a:rPr>
              <a:t>(</a:t>
            </a:r>
            <a:r>
              <a:rPr lang="el-GR" altLang="en-US" sz="2000" dirty="0">
                <a:latin typeface="Times New Roman" panose="02020603050405020304" pitchFamily="18" charset="0"/>
              </a:rPr>
              <a:t>γιατί </a:t>
            </a:r>
            <a:r>
              <a:rPr lang="en-US" altLang="en-US" sz="2000" dirty="0">
                <a:latin typeface="Times New Roman" panose="02020603050405020304" pitchFamily="18" charset="0"/>
              </a:rPr>
              <a:t>?)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	</a:t>
            </a:r>
            <a:r>
              <a:rPr lang="el-GR" altLang="en-US" sz="2000" dirty="0">
                <a:latin typeface="Times New Roman" panose="02020603050405020304" pitchFamily="18" charset="0"/>
              </a:rPr>
              <a:t> Τώρα το μονοπάτι </a:t>
            </a:r>
            <a:r>
              <a:rPr lang="en-US" altLang="en-US" sz="2000" dirty="0">
                <a:latin typeface="Times New Roman" panose="02020603050405020304" pitchFamily="18" charset="0"/>
              </a:rPr>
              <a:t>1-3 </a:t>
            </a:r>
            <a:r>
              <a:rPr lang="el-GR" altLang="en-US" sz="2000" dirty="0">
                <a:latin typeface="Times New Roman" panose="02020603050405020304" pitchFamily="18" charset="0"/>
              </a:rPr>
              <a:t>έχει </a:t>
            </a:r>
            <a:r>
              <a:rPr lang="en-US" altLang="en-US" sz="2000" dirty="0">
                <a:latin typeface="Times New Roman" panose="02020603050405020304" pitchFamily="18" charset="0"/>
              </a:rPr>
              <a:t>(5-0) = 5 </a:t>
            </a:r>
            <a:r>
              <a:rPr lang="el-GR" altLang="en-US" sz="200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000" dirty="0">
                <a:latin typeface="Times New Roman" panose="02020603050405020304" pitchFamily="18" charset="0"/>
              </a:rPr>
              <a:t>.</a:t>
            </a: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000" dirty="0">
                <a:latin typeface="Times New Roman" panose="02020603050405020304" pitchFamily="18" charset="0"/>
              </a:rPr>
              <a:t>Επειδή το μονοπάτι </a:t>
            </a:r>
            <a:r>
              <a:rPr lang="en-US" altLang="en-US" sz="2000" dirty="0">
                <a:latin typeface="Times New Roman" panose="02020603050405020304" pitchFamily="18" charset="0"/>
              </a:rPr>
              <a:t>1-3 </a:t>
            </a:r>
            <a:r>
              <a:rPr lang="el-GR" altLang="en-US" sz="2000" dirty="0">
                <a:latin typeface="Times New Roman" panose="02020603050405020304" pitchFamily="18" charset="0"/>
              </a:rPr>
              <a:t>εξακολουθεί να χρειάζεται λιγότερο από 7 </a:t>
            </a:r>
            <a:r>
              <a:rPr lang="el-GR" altLang="en-US" sz="200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000" dirty="0">
                <a:latin typeface="Times New Roman" panose="02020603050405020304" pitchFamily="18" charset="0"/>
              </a:rPr>
              <a:t>. για την ολοκλήρωση του, μπορούμε να χρησιμοποιήσουμε και τις 4 </a:t>
            </a:r>
            <a:r>
              <a:rPr lang="el-GR" altLang="en-US" sz="200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>
                <a:latin typeface="Times New Roman" panose="02020603050405020304" pitchFamily="18" charset="0"/>
              </a:rPr>
              <a:t>(crashed time)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Ερώτηση</a:t>
            </a: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 </a:t>
            </a:r>
            <a:r>
              <a:rPr lang="el-GR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Τι θα συνέβαινε αν το </a:t>
            </a: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1-</a:t>
            </a:r>
            <a:r>
              <a:rPr lang="tr-TR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απαιτεί, ας πούμε, </a:t>
            </a: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8 </a:t>
            </a:r>
            <a:r>
              <a:rPr lang="el-GR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βδομάδες χρόνο ολοκλήρωσης</a:t>
            </a: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 flipV="1">
            <a:off x="1763688" y="2304503"/>
            <a:ext cx="1598637" cy="1459109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V="1">
            <a:off x="2699792" y="2106065"/>
            <a:ext cx="2939008" cy="16273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V="1">
            <a:off x="3886200" y="3212976"/>
            <a:ext cx="901824" cy="2654424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20"/>
          <p:cNvSpPr>
            <a:spLocks noChangeShapeType="1"/>
          </p:cNvSpPr>
          <p:nvPr/>
        </p:nvSpPr>
        <p:spPr bwMode="auto">
          <a:xfrm flipV="1">
            <a:off x="3276600" y="2152104"/>
            <a:ext cx="762000" cy="762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 flipV="1">
            <a:off x="5638800" y="1999704"/>
            <a:ext cx="685800" cy="762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Text Box 22"/>
          <p:cNvSpPr txBox="1">
            <a:spLocks noChangeArrowheads="1"/>
          </p:cNvSpPr>
          <p:nvPr/>
        </p:nvSpPr>
        <p:spPr bwMode="auto">
          <a:xfrm>
            <a:off x="3336925" y="1632992"/>
            <a:ext cx="606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4(0)</a:t>
            </a:r>
          </a:p>
        </p:txBody>
      </p:sp>
      <p:sp>
        <p:nvSpPr>
          <p:cNvPr id="23573" name="Text Box 23"/>
          <p:cNvSpPr txBox="1">
            <a:spLocks noChangeArrowheads="1"/>
          </p:cNvSpPr>
          <p:nvPr/>
        </p:nvSpPr>
        <p:spPr bwMode="auto">
          <a:xfrm>
            <a:off x="5622925" y="1556792"/>
            <a:ext cx="606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3(0)</a:t>
            </a:r>
          </a:p>
        </p:txBody>
      </p:sp>
    </p:spTree>
    <p:extLst>
      <p:ext uri="{BB962C8B-B14F-4D97-AF65-F5344CB8AC3E}">
        <p14:creationId xmlns:p14="http://schemas.microsoft.com/office/powerpoint/2010/main" val="1333538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DD77B6-C451-46B9-9D42-7035D5718D5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endParaRPr lang="en-US" altLang="en-US" sz="3600"/>
          </a:p>
          <a:p>
            <a:pPr>
              <a:buFontTx/>
              <a:buNone/>
            </a:pPr>
            <a:endParaRPr lang="en-US" altLang="en-US" sz="3600"/>
          </a:p>
          <a:p>
            <a:pPr>
              <a:buFontTx/>
              <a:buNone/>
            </a:pPr>
            <a:r>
              <a:rPr lang="en-US" altLang="en-US" sz="3600"/>
              <a:t>	</a:t>
            </a:r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2514600" y="2743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6324600" y="25908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4583" name="Oval 6"/>
          <p:cNvSpPr>
            <a:spLocks noChangeArrowheads="1"/>
          </p:cNvSpPr>
          <p:nvPr/>
        </p:nvSpPr>
        <p:spPr bwMode="auto">
          <a:xfrm>
            <a:off x="4343400" y="1981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 flipV="1">
            <a:off x="3124200" y="2362200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>
            <a:off x="4953000" y="23622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 flipV="1">
            <a:off x="3276600" y="3048000"/>
            <a:ext cx="3048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10"/>
          <p:cNvSpPr txBox="1">
            <a:spLocks noChangeArrowheads="1"/>
          </p:cNvSpPr>
          <p:nvPr/>
        </p:nvSpPr>
        <p:spPr bwMode="auto">
          <a:xfrm>
            <a:off x="3336925" y="2174875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 (1)</a:t>
            </a:r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5622925" y="20224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6(3)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4479925" y="30892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8(0)</a:t>
            </a:r>
          </a:p>
        </p:txBody>
      </p:sp>
      <p:sp>
        <p:nvSpPr>
          <p:cNvPr id="24591" name="Text Box 19"/>
          <p:cNvSpPr txBox="1">
            <a:spLocks noChangeArrowheads="1"/>
          </p:cNvSpPr>
          <p:nvPr/>
        </p:nvSpPr>
        <p:spPr bwMode="auto">
          <a:xfrm>
            <a:off x="190501" y="3949893"/>
            <a:ext cx="884599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i="0" dirty="0">
                <a:latin typeface="Times New Roman" panose="02020603050405020304" pitchFamily="18" charset="0"/>
              </a:rPr>
              <a:t>Δεν μπορούμε να χρησιμοποιήσουμε όλο των χρόνο τον 4 </a:t>
            </a:r>
            <a:r>
              <a:rPr lang="el-GR" altLang="en-US" sz="2400" i="0" dirty="0" err="1">
                <a:latin typeface="Times New Roman" panose="02020603050405020304" pitchFamily="18" charset="0"/>
              </a:rPr>
              <a:t>εβδ</a:t>
            </a:r>
            <a:r>
              <a:rPr lang="el-GR" altLang="en-US" sz="2400" i="0" dirty="0">
                <a:latin typeface="Times New Roman" panose="02020603050405020304" pitchFamily="18" charset="0"/>
              </a:rPr>
              <a:t>. γιατί το μονοπάτι </a:t>
            </a:r>
            <a:r>
              <a:rPr lang="en-US" altLang="en-US" sz="2400" i="0" dirty="0">
                <a:latin typeface="Times New Roman" panose="02020603050405020304" pitchFamily="18" charset="0"/>
              </a:rPr>
              <a:t>1-2-3 </a:t>
            </a:r>
            <a:r>
              <a:rPr lang="el-GR" altLang="en-US" sz="2400" i="0" dirty="0">
                <a:latin typeface="Times New Roman" panose="02020603050405020304" pitchFamily="18" charset="0"/>
              </a:rPr>
              <a:t>δεν θα είναι το κρίσιμο μονοπάτι πλέον αφού το μονοπάτι </a:t>
            </a:r>
            <a:r>
              <a:rPr lang="en-US" altLang="en-US" sz="2400" i="0" dirty="0">
                <a:latin typeface="Times New Roman" panose="02020603050405020304" pitchFamily="18" charset="0"/>
              </a:rPr>
              <a:t>1-3 </a:t>
            </a:r>
            <a:r>
              <a:rPr lang="el-GR" altLang="en-US" sz="2400" i="0" dirty="0">
                <a:latin typeface="Times New Roman" panose="02020603050405020304" pitchFamily="18" charset="0"/>
              </a:rPr>
              <a:t>θα είναι μεγαλύτερης διάρκειας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Οπότε μπορούμε να μειώσουμε το χρόνο ολοκλήρωσης στο μονοπάτι 1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-2-3 </a:t>
            </a:r>
            <a:r>
              <a:rPr lang="el-GR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ώστε ο χρόνος αυτός να είναι ίσος με τον χρόνο ολοκλήρωσης στο μονοπάτι 1-3.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dirty="0"/>
              <a:t>Παράδειγμα</a:t>
            </a:r>
            <a:r>
              <a:rPr lang="en-US" altLang="en-US" sz="4000" dirty="0"/>
              <a:t>– crashing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09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E909E3-9135-43F6-A174-1FDA19DB7D62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l-GR" altLang="en-US" sz="4000" dirty="0"/>
              <a:t>Παράδειγμα </a:t>
            </a:r>
            <a:r>
              <a:rPr lang="en-US" altLang="en-US" sz="4000" dirty="0"/>
              <a:t>– crashing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	</a:t>
            </a:r>
          </a:p>
        </p:txBody>
      </p:sp>
      <p:sp>
        <p:nvSpPr>
          <p:cNvPr id="26629" name="Oval 4"/>
          <p:cNvSpPr>
            <a:spLocks noChangeArrowheads="1"/>
          </p:cNvSpPr>
          <p:nvPr/>
        </p:nvSpPr>
        <p:spPr bwMode="auto">
          <a:xfrm>
            <a:off x="2514600" y="2743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6630" name="Oval 5"/>
          <p:cNvSpPr>
            <a:spLocks noChangeArrowheads="1"/>
          </p:cNvSpPr>
          <p:nvPr/>
        </p:nvSpPr>
        <p:spPr bwMode="auto">
          <a:xfrm>
            <a:off x="6324600" y="25908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6631" name="Oval 6"/>
          <p:cNvSpPr>
            <a:spLocks noChangeArrowheads="1"/>
          </p:cNvSpPr>
          <p:nvPr/>
        </p:nvSpPr>
        <p:spPr bwMode="auto">
          <a:xfrm>
            <a:off x="4343400" y="1981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V="1">
            <a:off x="3124200" y="2362200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>
            <a:off x="4953000" y="23622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 flipV="1">
            <a:off x="3276600" y="3048000"/>
            <a:ext cx="3048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0"/>
          <p:cNvSpPr txBox="1">
            <a:spLocks noChangeArrowheads="1"/>
          </p:cNvSpPr>
          <p:nvPr/>
        </p:nvSpPr>
        <p:spPr bwMode="auto">
          <a:xfrm>
            <a:off x="3336925" y="2174875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 (1)</a:t>
            </a:r>
          </a:p>
        </p:txBody>
      </p:sp>
      <p:sp>
        <p:nvSpPr>
          <p:cNvPr id="26636" name="Text Box 11"/>
          <p:cNvSpPr txBox="1">
            <a:spLocks noChangeArrowheads="1"/>
          </p:cNvSpPr>
          <p:nvPr/>
        </p:nvSpPr>
        <p:spPr bwMode="auto">
          <a:xfrm>
            <a:off x="5622925" y="20224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6(3)</a:t>
            </a:r>
          </a:p>
        </p:txBody>
      </p:sp>
      <p:sp>
        <p:nvSpPr>
          <p:cNvPr id="26637" name="Text Box 12"/>
          <p:cNvSpPr txBox="1">
            <a:spLocks noChangeArrowheads="1"/>
          </p:cNvSpPr>
          <p:nvPr/>
        </p:nvSpPr>
        <p:spPr bwMode="auto">
          <a:xfrm>
            <a:off x="4479925" y="30892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8(0)</a:t>
            </a:r>
          </a:p>
        </p:txBody>
      </p:sp>
      <p:sp>
        <p:nvSpPr>
          <p:cNvPr id="26638" name="Text Box 13"/>
          <p:cNvSpPr txBox="1">
            <a:spLocks noChangeArrowheads="1"/>
          </p:cNvSpPr>
          <p:nvPr/>
        </p:nvSpPr>
        <p:spPr bwMode="auto">
          <a:xfrm>
            <a:off x="1127125" y="1641475"/>
            <a:ext cx="9957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Λύση</a:t>
            </a:r>
            <a:r>
              <a:rPr lang="en-US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6639" name="Oval 15"/>
          <p:cNvSpPr>
            <a:spLocks noChangeArrowheads="1"/>
          </p:cNvSpPr>
          <p:nvPr/>
        </p:nvSpPr>
        <p:spPr bwMode="auto">
          <a:xfrm>
            <a:off x="2438400" y="48768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6640" name="Oval 16"/>
          <p:cNvSpPr>
            <a:spLocks noChangeArrowheads="1"/>
          </p:cNvSpPr>
          <p:nvPr/>
        </p:nvSpPr>
        <p:spPr bwMode="auto">
          <a:xfrm>
            <a:off x="4343400" y="4267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6641" name="Oval 17"/>
          <p:cNvSpPr>
            <a:spLocks noChangeArrowheads="1"/>
          </p:cNvSpPr>
          <p:nvPr/>
        </p:nvSpPr>
        <p:spPr bwMode="auto">
          <a:xfrm>
            <a:off x="6096000" y="5029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124200" y="5334000"/>
            <a:ext cx="3048000" cy="76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 flipV="1">
            <a:off x="3124200" y="4495800"/>
            <a:ext cx="1219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5105400" y="4572000"/>
            <a:ext cx="13716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3124200" y="4114800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 (1)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5638800" y="41148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6(3)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4191000" y="55626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8(0)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1203325" y="3851275"/>
            <a:ext cx="3369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ή</a:t>
            </a:r>
            <a:endParaRPr lang="en-US" altLang="en-US" sz="24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9" name="Line 25"/>
          <p:cNvSpPr>
            <a:spLocks noChangeShapeType="1"/>
          </p:cNvSpPr>
          <p:nvPr/>
        </p:nvSpPr>
        <p:spPr bwMode="auto">
          <a:xfrm>
            <a:off x="3352800" y="2438400"/>
            <a:ext cx="60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Line 26"/>
          <p:cNvSpPr>
            <a:spLocks noChangeShapeType="1"/>
          </p:cNvSpPr>
          <p:nvPr/>
        </p:nvSpPr>
        <p:spPr bwMode="auto">
          <a:xfrm>
            <a:off x="5486400" y="2286000"/>
            <a:ext cx="838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28"/>
          <p:cNvSpPr>
            <a:spLocks noChangeShapeType="1"/>
          </p:cNvSpPr>
          <p:nvPr/>
        </p:nvSpPr>
        <p:spPr bwMode="auto">
          <a:xfrm flipV="1">
            <a:off x="5562600" y="4343400"/>
            <a:ext cx="762000" cy="76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Text Box 29"/>
          <p:cNvSpPr txBox="1">
            <a:spLocks noChangeArrowheads="1"/>
          </p:cNvSpPr>
          <p:nvPr/>
        </p:nvSpPr>
        <p:spPr bwMode="auto">
          <a:xfrm>
            <a:off x="3336925" y="17176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4(0)</a:t>
            </a:r>
          </a:p>
        </p:txBody>
      </p:sp>
      <p:sp>
        <p:nvSpPr>
          <p:cNvPr id="26653" name="Text Box 30"/>
          <p:cNvSpPr txBox="1">
            <a:spLocks noChangeArrowheads="1"/>
          </p:cNvSpPr>
          <p:nvPr/>
        </p:nvSpPr>
        <p:spPr bwMode="auto">
          <a:xfrm>
            <a:off x="5699125" y="17176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4(1)</a:t>
            </a:r>
          </a:p>
        </p:txBody>
      </p:sp>
      <p:sp>
        <p:nvSpPr>
          <p:cNvPr id="26654" name="Text Box 31"/>
          <p:cNvSpPr txBox="1">
            <a:spLocks noChangeArrowheads="1"/>
          </p:cNvSpPr>
          <p:nvPr/>
        </p:nvSpPr>
        <p:spPr bwMode="auto">
          <a:xfrm>
            <a:off x="5699125" y="37750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3(0)</a:t>
            </a:r>
          </a:p>
        </p:txBody>
      </p:sp>
      <p:sp>
        <p:nvSpPr>
          <p:cNvPr id="26655" name="Text Box 32"/>
          <p:cNvSpPr txBox="1">
            <a:spLocks noChangeArrowheads="1"/>
          </p:cNvSpPr>
          <p:nvPr/>
        </p:nvSpPr>
        <p:spPr bwMode="auto">
          <a:xfrm>
            <a:off x="107504" y="6279703"/>
            <a:ext cx="90217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Τώρα, τα μονοπάτια 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1-2-3 </a:t>
            </a:r>
            <a:r>
              <a:rPr lang="el-GR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και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1-3 </a:t>
            </a:r>
            <a:r>
              <a:rPr lang="el-GR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είναι και τα δύο κρίσιμα μονοπάτια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072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9"/>
          <p:cNvSpPr txBox="1">
            <a:spLocks noChangeArrowheads="1"/>
          </p:cNvSpPr>
          <p:nvPr/>
        </p:nvSpPr>
        <p:spPr bwMode="auto">
          <a:xfrm>
            <a:off x="179512" y="6237312"/>
            <a:ext cx="87849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Δίκτυο με κανονικές διάρκειες δραστηριοτήτων και εβδομαδιαίο κόστος συμπίεσης</a:t>
            </a:r>
            <a:endParaRPr lang="en-US" altLang="en-US" sz="1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dirty="0"/>
              <a:t>Συμπίεση χρόνου και </a:t>
            </a:r>
            <a:r>
              <a:rPr lang="en-US" altLang="en-US" sz="4000" dirty="0"/>
              <a:t>Time-Cost Trade-Off </a:t>
            </a:r>
            <a:endParaRPr lang="en-US" dirty="0"/>
          </a:p>
        </p:txBody>
      </p:sp>
      <p:pic>
        <p:nvPicPr>
          <p:cNvPr id="37892" name="Picture 13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628800"/>
            <a:ext cx="8178800" cy="4505300"/>
          </a:xfr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47CE79-3B77-47ED-848E-E72F1CAAC450}"/>
              </a:ext>
            </a:extLst>
          </p:cNvPr>
          <p:cNvSpPr txBox="1"/>
          <p:nvPr/>
        </p:nvSpPr>
        <p:spPr>
          <a:xfrm>
            <a:off x="251520" y="202039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Δραστηριότητα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4B09B67-C797-4CC3-BD7D-9F5227369A6B}"/>
              </a:ext>
            </a:extLst>
          </p:cNvPr>
          <p:cNvCxnSpPr/>
          <p:nvPr/>
        </p:nvCxnSpPr>
        <p:spPr bwMode="auto">
          <a:xfrm flipV="1">
            <a:off x="1979712" y="2164119"/>
            <a:ext cx="1008112" cy="1126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B074A0D-552F-4FA6-A87B-B03553857506}"/>
              </a:ext>
            </a:extLst>
          </p:cNvPr>
          <p:cNvSpPr txBox="1"/>
          <p:nvPr/>
        </p:nvSpPr>
        <p:spPr>
          <a:xfrm>
            <a:off x="251520" y="26276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Διάρκεια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1EDE406-15E0-4CB3-8981-B5A1D571C281}"/>
              </a:ext>
            </a:extLst>
          </p:cNvPr>
          <p:cNvCxnSpPr/>
          <p:nvPr/>
        </p:nvCxnSpPr>
        <p:spPr bwMode="auto">
          <a:xfrm flipV="1">
            <a:off x="1259632" y="2516504"/>
            <a:ext cx="1728192" cy="2967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05407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dirty="0"/>
              <a:t>Συμπίεση χρόνου και </a:t>
            </a:r>
            <a:r>
              <a:rPr lang="en-US" altLang="en-US" sz="4000" dirty="0"/>
              <a:t>Time-Cost Trade-Off </a:t>
            </a:r>
            <a:endParaRPr lang="en-US" dirty="0"/>
          </a:p>
        </p:txBody>
      </p:sp>
      <p:pic>
        <p:nvPicPr>
          <p:cNvPr id="39938" name="Picture 14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2690" y="2523480"/>
            <a:ext cx="8159750" cy="4218633"/>
          </a:xfrm>
          <a:noFill/>
        </p:spPr>
      </p:pic>
      <p:sp>
        <p:nvSpPr>
          <p:cNvPr id="39939" name="Text Box 9"/>
          <p:cNvSpPr txBox="1">
            <a:spLocks noChangeArrowheads="1"/>
          </p:cNvSpPr>
          <p:nvPr/>
        </p:nvSpPr>
        <p:spPr bwMode="auto">
          <a:xfrm>
            <a:off x="4980137" y="5832901"/>
            <a:ext cx="37675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Διορθωμένο (</a:t>
            </a:r>
            <a:r>
              <a:rPr lang="en-US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Revised</a:t>
            </a:r>
            <a:r>
              <a:rPr lang="el-GR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) δίκτυο με την δραστηριότητα </a:t>
            </a:r>
            <a:r>
              <a:rPr lang="en-US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1 </a:t>
            </a:r>
            <a:r>
              <a:rPr lang="el-GR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συμπιεσμένη (</a:t>
            </a:r>
            <a:r>
              <a:rPr lang="en-US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Crashed</a:t>
            </a:r>
            <a:r>
              <a:rPr lang="el-GR" altLang="en-US" sz="1600" b="1" dirty="0">
                <a:solidFill>
                  <a:srgbClr val="00206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)</a:t>
            </a:r>
            <a:endParaRPr lang="en-US" altLang="en-US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9941" name="Rectangle 12"/>
          <p:cNvSpPr>
            <a:spLocks noChangeArrowheads="1"/>
          </p:cNvSpPr>
          <p:nvPr/>
        </p:nvSpPr>
        <p:spPr bwMode="auto">
          <a:xfrm>
            <a:off x="241300" y="1412776"/>
            <a:ext cx="8602663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defTabSz="358775" eaLnBrk="1" hangingPunct="1">
              <a:spcBef>
                <a:spcPct val="3500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2000" dirty="0">
                <a:solidFill>
                  <a:srgbClr val="002060"/>
                </a:solidFill>
                <a:latin typeface="+mj-lt"/>
              </a:rPr>
              <a:t>	</a:t>
            </a:r>
            <a:r>
              <a:rPr lang="el-GR" altLang="en-US" sz="2000" dirty="0">
                <a:solidFill>
                  <a:srgbClr val="002060"/>
                </a:solidFill>
                <a:latin typeface="+mj-lt"/>
              </a:rPr>
              <a:t>Καθώς συμπιέζονται δραστηριότητες, μπορεί να αλλάξει το κρίσιμο μονοπάτι (</a:t>
            </a:r>
            <a:r>
              <a:rPr lang="en-US" altLang="en-US" sz="2000" dirty="0">
                <a:solidFill>
                  <a:srgbClr val="002060"/>
                </a:solidFill>
                <a:latin typeface="+mj-lt"/>
              </a:rPr>
              <a:t>critical path</a:t>
            </a:r>
            <a:r>
              <a:rPr lang="el-GR" altLang="en-US" sz="2000" dirty="0">
                <a:solidFill>
                  <a:srgbClr val="002060"/>
                </a:solidFill>
                <a:latin typeface="+mj-lt"/>
              </a:rPr>
              <a:t>) ή και να προκύψουν περισσότερα από ένα τέτοια μονοπάτια.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72690" y="3861048"/>
            <a:ext cx="886942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400" dirty="0"/>
              <a:t>Κόστος?</a:t>
            </a:r>
            <a:endParaRPr kumimoji="0" lang="el-GR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98B7FD-4E19-42DD-971D-1EC0A5FA2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7FF6E18-AC2C-4A18-BE45-CD3D6F658F84}" type="slidenum">
              <a:rPr lang="en-US" altLang="en-US"/>
              <a:pPr/>
              <a:t>14</a:t>
            </a:fld>
            <a:endParaRPr lang="en-US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7791F-F8FA-4B9C-9ACC-7828CA0B1508}"/>
              </a:ext>
            </a:extLst>
          </p:cNvPr>
          <p:cNvSpPr txBox="1"/>
          <p:nvPr/>
        </p:nvSpPr>
        <p:spPr>
          <a:xfrm>
            <a:off x="1187624" y="3851756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= 400$ * 5 = 2000$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82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3600" dirty="0"/>
              <a:t>Συμπίεση χρόνου και </a:t>
            </a:r>
            <a:r>
              <a:rPr lang="en-US" altLang="en-US" sz="3600" dirty="0"/>
              <a:t>Time-Cost Trade-Off </a:t>
            </a:r>
            <a:endParaRPr lang="en-US" dirty="0"/>
          </a:p>
        </p:txBody>
      </p:sp>
      <p:pic>
        <p:nvPicPr>
          <p:cNvPr id="31748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00808"/>
            <a:ext cx="8003232" cy="4831883"/>
          </a:xfrm>
          <a:noFill/>
        </p:spPr>
      </p:pic>
    </p:spTree>
    <p:extLst>
      <p:ext uri="{BB962C8B-B14F-4D97-AF65-F5344CB8AC3E}">
        <p14:creationId xmlns:p14="http://schemas.microsoft.com/office/powerpoint/2010/main" val="3779496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9CE2-0BFB-4CC0-BEC0-60ADCF9BE48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500"/>
              <a:t>Διαχείριση Κόστους / Διάρκειας</a:t>
            </a:r>
            <a:endParaRPr lang="en-US" sz="350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Εκτίμηση κόστους έργου</a:t>
            </a:r>
          </a:p>
          <a:p>
            <a:pPr lvl="1"/>
            <a:r>
              <a:rPr lang="el-GR" dirty="0">
                <a:solidFill>
                  <a:srgbClr val="CC3300"/>
                </a:solidFill>
              </a:rPr>
              <a:t>Άμεσο κόστος</a:t>
            </a:r>
            <a:r>
              <a:rPr lang="el-GR" dirty="0"/>
              <a:t>: άμεσα έξοδα όπως μισθοί, κόστος πρώτων υλών, κόστος χρήσης μηχανημάτων κ.λπ.</a:t>
            </a:r>
          </a:p>
          <a:p>
            <a:pPr lvl="1"/>
            <a:r>
              <a:rPr lang="el-GR" dirty="0">
                <a:solidFill>
                  <a:srgbClr val="CC3300"/>
                </a:solidFill>
              </a:rPr>
              <a:t>Έμμεσο κόστος</a:t>
            </a:r>
            <a:r>
              <a:rPr lang="el-GR" dirty="0"/>
              <a:t>: γενικά λειτουργικά έξοδα διεύθυνσης και διαχείρισης έργου, ασφάλιστρα, ποινικές ρήτρες, εγγυήσεις, φόροι, τόκοι από δάνεια κ.λπ.</a:t>
            </a:r>
          </a:p>
        </p:txBody>
      </p:sp>
    </p:spTree>
    <p:extLst>
      <p:ext uri="{BB962C8B-B14F-4D97-AF65-F5344CB8AC3E}">
        <p14:creationId xmlns:p14="http://schemas.microsoft.com/office/powerpoint/2010/main" val="2238940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1FCE0-21E7-4321-B13C-54152FB1C234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Σχέση χρόνου - έμμεσου κόστους</a:t>
            </a:r>
            <a:endParaRPr lang="en-US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84784"/>
            <a:ext cx="9143999" cy="1008062"/>
          </a:xfrm>
          <a:solidFill>
            <a:schemeClr val="hlink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600" dirty="0"/>
              <a:t>	Το έμμεσο κόστος είναι γραμμική συνάρτηση του χρόνου και αυξάνει με τη διάρκεια του έργου</a:t>
            </a:r>
            <a:endParaRPr lang="en-US" sz="2600" dirty="0"/>
          </a:p>
        </p:txBody>
      </p:sp>
      <p:graphicFrame>
        <p:nvGraphicFramePr>
          <p:cNvPr id="2601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204717" y="2810991"/>
          <a:ext cx="4903787" cy="256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46" name="Visio" r:id="rId3" imgW="4048658" imgH="2115312" progId="">
                  <p:embed/>
                </p:oleObj>
              </mc:Choice>
              <mc:Fallback>
                <p:oleObj name="Visio" r:id="rId3" imgW="4048658" imgH="2115312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717" y="2810991"/>
                        <a:ext cx="4903787" cy="256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51520" y="2852936"/>
            <a:ext cx="38884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/>
              <a:t>Για να υπολογίσουμε το έμμεσο κόστος κάθε δραστηριότητας ενός έργου, πρώτα υπολογίζουμε το </a:t>
            </a:r>
            <a:r>
              <a:rPr lang="el-GR" sz="2400" dirty="0">
                <a:solidFill>
                  <a:srgbClr val="CC3300"/>
                </a:solidFill>
              </a:rPr>
              <a:t>Συνολικό Έμμεσο Κόστος</a:t>
            </a:r>
            <a:r>
              <a:rPr lang="el-GR" sz="2400" dirty="0"/>
              <a:t> του έργου, και στη συνέχεια το επιμερίζουμε στις δραστηριότητες του έργου.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3594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1875A-53F9-4583-8F3F-1B226C4386C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Άμεσο Κόστος</a:t>
            </a:r>
            <a:endParaRPr lang="en-US" dirty="0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Υπολογίζουμε το άμεσο κόστος για κάθε δραστηριότητα ξεχωριστά.</a:t>
            </a:r>
          </a:p>
          <a:p>
            <a:r>
              <a:rPr lang="el-GR" dirty="0"/>
              <a:t>Το </a:t>
            </a:r>
            <a:r>
              <a:rPr lang="el-GR" dirty="0">
                <a:solidFill>
                  <a:srgbClr val="CC3300"/>
                </a:solidFill>
              </a:rPr>
              <a:t>Συνολικό Άμεσο Κόστος</a:t>
            </a:r>
            <a:r>
              <a:rPr lang="el-GR" dirty="0"/>
              <a:t> είναι το άθροισμα των άμεσων εξόδων όλων των δραστηριοτήτων.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454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C1DC-6D4A-4F92-9625-9A78459CE34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Σχέση χρόνου - άμεσου κόστους</a:t>
            </a:r>
            <a:endParaRPr lang="en-US" dirty="0"/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 dirty="0"/>
              <a:t>Κρίσιμη σχέση ώστε να προσδιορίσουμε το βέλτιστο χρόνο περάτωσης του έργου, με στόχο την ελαχιστοποίηση του απαιτούμενου κόστους.</a:t>
            </a:r>
          </a:p>
          <a:p>
            <a:r>
              <a:rPr lang="el-GR" sz="2600" dirty="0"/>
              <a:t>Συνήθως, </a:t>
            </a:r>
            <a:r>
              <a:rPr lang="el-GR" sz="2600" dirty="0">
                <a:solidFill>
                  <a:srgbClr val="0070C0"/>
                </a:solidFill>
              </a:rPr>
              <a:t>για τα έργα Πληροφορικής</a:t>
            </a:r>
            <a:r>
              <a:rPr lang="el-GR" sz="2600" dirty="0"/>
              <a:t>, το άμεσο κόστος μια δραστηριότητας είναι </a:t>
            </a:r>
            <a:r>
              <a:rPr lang="el-GR" sz="2600" i="1" dirty="0">
                <a:solidFill>
                  <a:srgbClr val="0070C0"/>
                </a:solidFill>
              </a:rPr>
              <a:t>φθίνουσα συνάρτηση του χρόνου</a:t>
            </a:r>
            <a:r>
              <a:rPr lang="el-GR" sz="2600" dirty="0"/>
              <a:t>, αφού για να μειώσουμε τη διάρκεια εκτέλεσης μιας δραστηριότητας απαιτούνται επιπλέον πόροι (πχ υπερωρίες, πρόσληψη προσωπικού, υπεργολάβοι κ.λπ.)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8880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/>
              <a:t>Υπολογιμσός πιθανότητας</a:t>
            </a:r>
            <a:endParaRPr lang="en-US" altLang="en-US"/>
          </a:p>
        </p:txBody>
      </p:sp>
      <p:pic>
        <p:nvPicPr>
          <p:cNvPr id="41987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1416050"/>
            <a:ext cx="8142288" cy="5437188"/>
          </a:xfrm>
        </p:spPr>
      </p:pic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A9F477-4363-4AA6-A160-AD0460FB15A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009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E2-67DA-4FD3-A12B-B618B4656B1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Διακριτή σχέση χρόνου – άμεσου κόστους</a:t>
            </a:r>
            <a:endParaRPr lang="en-US" dirty="0"/>
          </a:p>
        </p:txBody>
      </p:sp>
      <p:graphicFrame>
        <p:nvGraphicFramePr>
          <p:cNvPr id="2662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87624" y="1916832"/>
          <a:ext cx="6863870" cy="439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70" name="Visio" r:id="rId3" imgW="3579876" imgH="2290267" progId="">
                  <p:embed/>
                </p:oleObj>
              </mc:Choice>
              <mc:Fallback>
                <p:oleObj name="Visio" r:id="rId3" imgW="3579876" imgH="229026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16832"/>
                        <a:ext cx="6863870" cy="439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7823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4736-5883-4833-9AA2-42FB59E8222B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2238"/>
            <a:ext cx="8172400" cy="1295400"/>
          </a:xfrm>
        </p:spPr>
        <p:txBody>
          <a:bodyPr/>
          <a:lstStyle/>
          <a:p>
            <a:r>
              <a:rPr lang="el-GR" sz="3200" dirty="0"/>
              <a:t>Πώς προσδιορίζουμε τη σχέση διάρκειας - άμεσου κόστους</a:t>
            </a:r>
            <a:r>
              <a:rPr lang="en-GB" sz="3200" dirty="0"/>
              <a:t> </a:t>
            </a:r>
            <a:r>
              <a:rPr lang="el-GR" sz="3200" dirty="0"/>
              <a:t>ενός έργου</a:t>
            </a:r>
            <a:r>
              <a:rPr lang="en-US" sz="3200" dirty="0"/>
              <a:t>;</a:t>
            </a:r>
            <a:r>
              <a:rPr lang="en-GB" sz="3200" dirty="0"/>
              <a:t> </a:t>
            </a:r>
            <a:endParaRPr lang="en-US" sz="3200" dirty="0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57338"/>
            <a:ext cx="5903913" cy="5184775"/>
          </a:xfrm>
        </p:spPr>
        <p:txBody>
          <a:bodyPr/>
          <a:lstStyle/>
          <a:p>
            <a:r>
              <a:rPr lang="en-US" sz="1900" dirty="0"/>
              <a:t>M</a:t>
            </a:r>
            <a:r>
              <a:rPr lang="el-GR" sz="1900" dirty="0"/>
              <a:t>πορούμε να υπολογίσουμε το </a:t>
            </a:r>
            <a:r>
              <a:rPr lang="el-GR" sz="1800" dirty="0">
                <a:solidFill>
                  <a:srgbClr val="CC3300"/>
                </a:solidFill>
              </a:rPr>
              <a:t>ελάχιστο κανονικό κόστος </a:t>
            </a:r>
            <a:r>
              <a:rPr lang="el-GR" sz="1800" b="1" dirty="0">
                <a:solidFill>
                  <a:srgbClr val="CC3300"/>
                </a:solidFill>
              </a:rPr>
              <a:t>ΑΚ</a:t>
            </a:r>
            <a:r>
              <a:rPr lang="en-US" sz="1800" b="1" baseline="-25000" dirty="0">
                <a:solidFill>
                  <a:srgbClr val="CC3300"/>
                </a:solidFill>
              </a:rPr>
              <a:t>min</a:t>
            </a:r>
            <a:r>
              <a:rPr lang="en-US" sz="1800" b="1" dirty="0">
                <a:solidFill>
                  <a:srgbClr val="CC3300"/>
                </a:solidFill>
              </a:rPr>
              <a:t> </a:t>
            </a:r>
            <a:r>
              <a:rPr lang="el-GR" sz="1800" b="1" dirty="0">
                <a:solidFill>
                  <a:srgbClr val="CC3300"/>
                </a:solidFill>
              </a:rPr>
              <a:t> </a:t>
            </a:r>
            <a:r>
              <a:rPr lang="el-GR" sz="1800" dirty="0"/>
              <a:t>μιας δραστηριότητας, όταν εκτελείται κανονικά, το οποίο αντιστοιχεί στην κανονική διάρκεια της δραστηριότητας Τ</a:t>
            </a:r>
            <a:r>
              <a:rPr lang="en-US" sz="1800" baseline="-25000" dirty="0"/>
              <a:t>max</a:t>
            </a:r>
            <a:r>
              <a:rPr lang="en-US" sz="1800" dirty="0"/>
              <a:t>. </a:t>
            </a:r>
          </a:p>
          <a:p>
            <a:r>
              <a:rPr lang="el-GR" sz="1800" dirty="0"/>
              <a:t>Θεωρούμε το σημείο </a:t>
            </a:r>
            <a:r>
              <a:rPr lang="el-GR" sz="1800" b="1" dirty="0"/>
              <a:t>Α</a:t>
            </a:r>
            <a:r>
              <a:rPr lang="el-GR" sz="1800" dirty="0"/>
              <a:t>(Τ</a:t>
            </a:r>
            <a:r>
              <a:rPr lang="en-US" sz="1800" baseline="-25000" dirty="0"/>
              <a:t>max</a:t>
            </a:r>
            <a:r>
              <a:rPr lang="el-GR" sz="1800" dirty="0"/>
              <a:t>, </a:t>
            </a:r>
            <a:r>
              <a:rPr lang="en-US" sz="1800" baseline="-25000" dirty="0"/>
              <a:t> </a:t>
            </a:r>
            <a:r>
              <a:rPr lang="el-GR" sz="1800" dirty="0"/>
              <a:t>ΑΚ</a:t>
            </a:r>
            <a:r>
              <a:rPr lang="en-US" sz="1800" baseline="-25000" dirty="0"/>
              <a:t>min</a:t>
            </a:r>
            <a:r>
              <a:rPr lang="en-US" sz="1800" dirty="0"/>
              <a:t> </a:t>
            </a:r>
            <a:r>
              <a:rPr lang="el-GR" sz="1800" dirty="0"/>
              <a:t>) ως αφετηρία της καμπύλης </a:t>
            </a:r>
            <a:r>
              <a:rPr lang="en-US" sz="1800" b="1" dirty="0"/>
              <a:t>c=f(t)</a:t>
            </a:r>
            <a:r>
              <a:rPr lang="en-US" sz="1800" dirty="0"/>
              <a:t> </a:t>
            </a:r>
            <a:r>
              <a:rPr lang="el-GR" sz="1800" dirty="0"/>
              <a:t>όπου </a:t>
            </a:r>
            <a:r>
              <a:rPr lang="en-US" sz="1800" dirty="0"/>
              <a:t>f(t) </a:t>
            </a:r>
            <a:r>
              <a:rPr lang="el-GR" sz="1800" dirty="0"/>
              <a:t>η συνάρτηση κόστους-χρόνου. </a:t>
            </a:r>
          </a:p>
          <a:p>
            <a:pPr lvl="1"/>
            <a:r>
              <a:rPr lang="el-GR" sz="1600" dirty="0"/>
              <a:t>Το σημείο Α αντιστοιχεί στο χρονοπρογραμματισμό υπό κανονικές συνθήκες. </a:t>
            </a:r>
          </a:p>
          <a:p>
            <a:r>
              <a:rPr lang="el-GR" sz="1800" dirty="0"/>
              <a:t>Το σημείο Γ </a:t>
            </a:r>
            <a:r>
              <a:rPr lang="en-US" sz="1800" dirty="0"/>
              <a:t>(</a:t>
            </a:r>
            <a:r>
              <a:rPr lang="el-GR" sz="1800" dirty="0"/>
              <a:t>Τ</a:t>
            </a:r>
            <a:r>
              <a:rPr lang="en-US" sz="1800" baseline="-25000" dirty="0"/>
              <a:t>min </a:t>
            </a:r>
            <a:r>
              <a:rPr lang="el-GR" sz="1800" dirty="0"/>
              <a:t>ΑΚ</a:t>
            </a:r>
            <a:r>
              <a:rPr lang="en-US" sz="1800" baseline="-25000" dirty="0"/>
              <a:t>max</a:t>
            </a:r>
            <a:r>
              <a:rPr lang="en-US" sz="1800" dirty="0"/>
              <a:t> ) </a:t>
            </a:r>
            <a:r>
              <a:rPr lang="el-GR" sz="1800" dirty="0"/>
              <a:t>αντιστοιχεί στην ελάχιστη χρονική διάρκεια της δραστηριότητας Τ</a:t>
            </a:r>
            <a:r>
              <a:rPr lang="en-US" sz="1800" baseline="-25000" dirty="0"/>
              <a:t>min</a:t>
            </a:r>
            <a:r>
              <a:rPr lang="el-GR" sz="1800" dirty="0"/>
              <a:t>, όπου όλες οι εργασίες που την αποτελούν εκτελούνται στο συντομότερο χρόνο,</a:t>
            </a:r>
            <a:r>
              <a:rPr lang="en-US" sz="1800" dirty="0"/>
              <a:t> </a:t>
            </a:r>
            <a:r>
              <a:rPr lang="el-GR" sz="1800" dirty="0"/>
              <a:t>οπότε προκύπτει το μεγαλύτερο κόστος ΑΚ</a:t>
            </a:r>
            <a:r>
              <a:rPr lang="en-US" sz="1800" baseline="-25000" dirty="0"/>
              <a:t>max</a:t>
            </a:r>
            <a:r>
              <a:rPr lang="en-US" sz="1800" dirty="0"/>
              <a:t> </a:t>
            </a:r>
          </a:p>
          <a:p>
            <a:pPr lvl="1"/>
            <a:r>
              <a:rPr lang="el-GR" sz="1600" dirty="0"/>
              <a:t>Το σημείο Γ αποτελεί το πέρας της καμπύλης </a:t>
            </a:r>
            <a:r>
              <a:rPr lang="en-US" sz="1600" b="1" dirty="0"/>
              <a:t>c=f(t)</a:t>
            </a:r>
            <a:r>
              <a:rPr lang="en-US" sz="1600" dirty="0"/>
              <a:t> </a:t>
            </a:r>
            <a:r>
              <a:rPr lang="el-GR" sz="1600" dirty="0"/>
              <a:t>και αντιστοιχεί στον ελάχιστο χρόνο στον οποίο μπορεί να ολοκληρωθεί η δραστηριότητα. </a:t>
            </a:r>
            <a:endParaRPr lang="en-US" sz="1600" dirty="0"/>
          </a:p>
        </p:txBody>
      </p:sp>
      <p:graphicFrame>
        <p:nvGraphicFramePr>
          <p:cNvPr id="268293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5867400" y="1573213"/>
          <a:ext cx="3097213" cy="250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66" name="Visio" r:id="rId3" imgW="3267456" imgH="2639873" progId="">
                  <p:embed/>
                </p:oleObj>
              </mc:Choice>
              <mc:Fallback>
                <p:oleObj name="Visio" r:id="rId3" imgW="3267456" imgH="263987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573213"/>
                        <a:ext cx="3097213" cy="2503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3219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0E9E-ABC2-4FD2-82E0-0A9CEA8451C8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Γραμμική σχέση χρόνου -  άμεσου κόστους</a:t>
            </a:r>
            <a:endParaRPr lang="en-US" dirty="0"/>
          </a:p>
        </p:txBody>
      </p:sp>
      <p:graphicFrame>
        <p:nvGraphicFramePr>
          <p:cNvPr id="2641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11560" y="1988840"/>
          <a:ext cx="7888250" cy="417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594" name="Visio" r:id="rId3" imgW="5511927" imgH="2917508" progId="">
                  <p:embed/>
                </p:oleObj>
              </mc:Choice>
              <mc:Fallback>
                <p:oleObj name="Visio" r:id="rId3" imgW="5511927" imgH="291750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988840"/>
                        <a:ext cx="7888250" cy="4176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30110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BB7B-F62C-449F-B7CC-C41BB2EC8AB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016" y="261392"/>
            <a:ext cx="8244408" cy="1295400"/>
          </a:xfrm>
        </p:spPr>
        <p:txBody>
          <a:bodyPr/>
          <a:lstStyle/>
          <a:p>
            <a:r>
              <a:rPr lang="el-GR" sz="3200" dirty="0"/>
              <a:t>Πολυγραμμική σχέση χρόνου -  άμεσου κόστους σε διαφορετικά χρονικά διαστήματα</a:t>
            </a:r>
            <a:endParaRPr lang="en-US" sz="3200" dirty="0"/>
          </a:p>
        </p:txBody>
      </p:sp>
      <p:graphicFrame>
        <p:nvGraphicFramePr>
          <p:cNvPr id="265219" name="Object 3"/>
          <p:cNvGraphicFramePr>
            <a:graphicFrameLocks noGrp="1" noChangeAspect="1"/>
          </p:cNvGraphicFramePr>
          <p:nvPr>
            <p:ph sz="half" idx="2"/>
          </p:nvPr>
        </p:nvGraphicFramePr>
        <p:xfrm>
          <a:off x="1259632" y="1628800"/>
          <a:ext cx="6708419" cy="4798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18" name="Visio" r:id="rId3" imgW="3982822" imgH="2849880" progId="">
                  <p:embed/>
                </p:oleObj>
              </mc:Choice>
              <mc:Fallback>
                <p:oleObj name="Visio" r:id="rId3" imgW="3982822" imgH="2849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628800"/>
                        <a:ext cx="6708419" cy="47989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4925" y="1916113"/>
            <a:ext cx="3924300" cy="4411662"/>
          </a:xfrm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600" dirty="0"/>
              <a:t>	</a:t>
            </a:r>
            <a:endParaRPr lang="en-US" sz="26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171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F2327-73D5-4522-8A98-5EAF5A7ADEF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Μη γραμμική σχέση χρόνου – άμεσου κόστους</a:t>
            </a:r>
            <a:endParaRPr lang="en-US" dirty="0"/>
          </a:p>
        </p:txBody>
      </p:sp>
      <p:graphicFrame>
        <p:nvGraphicFramePr>
          <p:cNvPr id="26726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043608" y="1700808"/>
          <a:ext cx="6840760" cy="450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2" name="Visio" r:id="rId3" imgW="3357372" imgH="2211629" progId="">
                  <p:embed/>
                </p:oleObj>
              </mc:Choice>
              <mc:Fallback>
                <p:oleObj name="Visio" r:id="rId3" imgW="3357372" imgH="221162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700808"/>
                        <a:ext cx="6840760" cy="450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5757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AF1F6-45FE-4713-8890-CE454D5FCAE5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Εντατικοποίηση εργασιών</a:t>
            </a: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 dirty="0"/>
              <a:t>Κάθε δραστηριότητα ενός έργου χαρακτηρίζεται από:</a:t>
            </a:r>
          </a:p>
          <a:p>
            <a:pPr lvl="1"/>
            <a:r>
              <a:rPr lang="el-GR" sz="2200" dirty="0"/>
              <a:t>Τη διάρκειά της υπό κανονικές συνθήκες </a:t>
            </a:r>
            <a:r>
              <a:rPr lang="el-GR" sz="1800" dirty="0"/>
              <a:t>Τ</a:t>
            </a:r>
            <a:r>
              <a:rPr lang="en-US" sz="1800" baseline="-25000" dirty="0"/>
              <a:t>max</a:t>
            </a:r>
            <a:endParaRPr lang="el-GR" sz="1800" baseline="-25000" dirty="0"/>
          </a:p>
          <a:p>
            <a:pPr lvl="1"/>
            <a:r>
              <a:rPr lang="el-GR" sz="2200" dirty="0"/>
              <a:t>Τη διάρκειά της υπό συμπιεσμένες συνθήκες </a:t>
            </a:r>
            <a:r>
              <a:rPr lang="el-GR" sz="1800" dirty="0"/>
              <a:t>Τ</a:t>
            </a:r>
            <a:r>
              <a:rPr lang="en-US" sz="1800" baseline="-25000" dirty="0"/>
              <a:t>min</a:t>
            </a:r>
            <a:endParaRPr lang="el-GR" sz="1800" baseline="-25000" dirty="0"/>
          </a:p>
          <a:p>
            <a:pPr lvl="1"/>
            <a:r>
              <a:rPr lang="el-GR" sz="2200" dirty="0"/>
              <a:t>Την κλίση της ευθείας της σχέσης κόστους-διάρκειας λ</a:t>
            </a:r>
            <a:r>
              <a:rPr lang="en-US" sz="2200" baseline="-25000" dirty="0" err="1"/>
              <a:t>i,j</a:t>
            </a:r>
            <a:endParaRPr lang="en-US" sz="2200" baseline="-25000" dirty="0"/>
          </a:p>
          <a:p>
            <a:pPr lvl="1"/>
            <a:endParaRPr lang="en-US" sz="2200" baseline="-25000" dirty="0"/>
          </a:p>
          <a:p>
            <a:pPr lvl="1"/>
            <a:r>
              <a:rPr lang="el-GR" sz="2200" dirty="0"/>
              <a:t>Γνωρίζουμε ότι το έμμεσο κόστος ενός έργου μειώνεται όσο μειώνεται η διάρκειά του, ενώ το άμεσο κόστος των δραστηριοτήτων αυξάνει όσο μειώνεται η διάρκεια. </a:t>
            </a:r>
          </a:p>
          <a:p>
            <a:pPr lvl="2"/>
            <a:r>
              <a:rPr lang="el-GR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Ποια είναι η βέλτιστη διάρκεια του έργου, που αντιστοιχεί στο </a:t>
            </a:r>
            <a:r>
              <a:rPr lang="el-GR" sz="21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ελάχιστο συνολικό κόστος</a:t>
            </a:r>
            <a:r>
              <a:rPr lang="el-GR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του</a:t>
            </a:r>
            <a:r>
              <a:rPr lang="en-US" sz="2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1"/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"/>
          <p:cNvSpPr>
            <a:spLocks noChangeArrowheads="1"/>
          </p:cNvSpPr>
          <p:nvPr/>
        </p:nvSpPr>
        <p:spPr bwMode="auto">
          <a:xfrm>
            <a:off x="1384300" y="1574800"/>
            <a:ext cx="6388100" cy="4089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en-US" sz="1800"/>
          </a:p>
        </p:txBody>
      </p:sp>
      <p:pic>
        <p:nvPicPr>
          <p:cNvPr id="35843" name="Picture 4" descr="08-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7" t="6544" r="2396" b="7320"/>
          <a:stretch>
            <a:fillRect/>
          </a:stretch>
        </p:blipFill>
        <p:spPr bwMode="auto">
          <a:xfrm>
            <a:off x="0" y="1700808"/>
            <a:ext cx="8788400" cy="452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9"/>
          <p:cNvSpPr txBox="1">
            <a:spLocks noChangeArrowheads="1"/>
          </p:cNvSpPr>
          <p:nvPr/>
        </p:nvSpPr>
        <p:spPr bwMode="auto">
          <a:xfrm>
            <a:off x="471984" y="6360667"/>
            <a:ext cx="83164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000" b="1" dirty="0">
                <a:solidFill>
                  <a:srgbClr val="0070C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Συνάρτηση Χρόνου Κόστους (Τ</a:t>
            </a:r>
            <a:r>
              <a:rPr lang="en-US" altLang="en-US" sz="2000" b="1" dirty="0" err="1">
                <a:solidFill>
                  <a:srgbClr val="0070C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rade</a:t>
            </a:r>
            <a:r>
              <a:rPr lang="en-US" altLang="en-US" sz="2000" b="1" dirty="0">
                <a:solidFill>
                  <a:srgbClr val="0070C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-Off </a:t>
            </a:r>
            <a:r>
              <a:rPr lang="el-GR" altLang="en-US" sz="2000" b="1" dirty="0">
                <a:solidFill>
                  <a:srgbClr val="0070C0"/>
                </a:solidFill>
                <a:latin typeface="+mj-lt"/>
                <a:ea typeface="Times" panose="02020603050405020304" pitchFamily="18" charset="0"/>
                <a:cs typeface="Times" panose="02020603050405020304" pitchFamily="18" charset="0"/>
              </a:rPr>
              <a:t>)</a:t>
            </a:r>
            <a:endParaRPr lang="en-US" altLang="en-US" sz="2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3600" dirty="0"/>
              <a:t>Βελτιστοποίηση της συνάρτησης χρόνου και κόστους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DB8A49-3ED6-492E-AC81-5E4A20DE715B}"/>
              </a:ext>
            </a:extLst>
          </p:cNvPr>
          <p:cNvSpPr txBox="1"/>
          <p:nvPr/>
        </p:nvSpPr>
        <p:spPr>
          <a:xfrm>
            <a:off x="6179734" y="4437112"/>
            <a:ext cx="1840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Άμεσο Κόστος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6403BE-BBE6-4AB4-A6C5-58BF8F2ED2CA}"/>
              </a:ext>
            </a:extLst>
          </p:cNvPr>
          <p:cNvSpPr txBox="1"/>
          <p:nvPr/>
        </p:nvSpPr>
        <p:spPr>
          <a:xfrm>
            <a:off x="6156176" y="2837477"/>
            <a:ext cx="2010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Έμμεσο Κόστος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E0BC06-AEDB-456A-B63E-7886A4E9265C}"/>
              </a:ext>
            </a:extLst>
          </p:cNvPr>
          <p:cNvSpPr txBox="1"/>
          <p:nvPr/>
        </p:nvSpPr>
        <p:spPr>
          <a:xfrm>
            <a:off x="6156176" y="1691516"/>
            <a:ext cx="212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Συνολικό Κόστος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7AF8F9D-3BC4-4A03-995F-C3D24D763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7FF6E18-AC2C-4A18-BE45-CD3D6F658F84}" type="slidenum">
              <a:rPr lang="en-US" altLang="en-US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80455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Προσδιορισμός βέλτιστης διάρκειας έργου</a:t>
            </a: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69666"/>
            <a:ext cx="4495800" cy="4411662"/>
          </a:xfrm>
        </p:spPr>
        <p:txBody>
          <a:bodyPr/>
          <a:lstStyle/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l-GR" sz="2400" dirty="0"/>
              <a:t>Κατασκευάζουμε το διάγραμμα άμεσου κόστους με το αντίστοιχο έμμεσο κόστος. 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l-GR" sz="2400" dirty="0"/>
              <a:t>Ο βέλτιστος χρόνος αντιστοιχεί στο κατώτερο σημείο της καμπύλης  του συνολικού κόστους.</a:t>
            </a:r>
            <a:endParaRPr lang="en-US" sz="2400" dirty="0"/>
          </a:p>
        </p:txBody>
      </p:sp>
      <p:graphicFrame>
        <p:nvGraphicFramePr>
          <p:cNvPr id="27750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70079274"/>
              </p:ext>
            </p:extLst>
          </p:nvPr>
        </p:nvGraphicFramePr>
        <p:xfrm>
          <a:off x="4644008" y="2132856"/>
          <a:ext cx="4259262" cy="386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39" name="Visio" r:id="rId3" imgW="4110533" imgH="3728618" progId="">
                  <p:embed/>
                </p:oleObj>
              </mc:Choice>
              <mc:Fallback>
                <p:oleObj name="Visio" r:id="rId3" imgW="4110533" imgH="3728618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132856"/>
                        <a:ext cx="4259262" cy="386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62E1F7-048E-4C35-BD50-A6034EEDFBB7}"/>
              </a:ext>
            </a:extLst>
          </p:cNvPr>
          <p:cNvSpPr txBox="1">
            <a:spLocks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i="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i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fld id="{57FF6E18-AC2C-4A18-BE45-CD3D6F658F84}" type="slidenum">
              <a:rPr lang="en-US" altLang="en-US" smtClean="0"/>
              <a:pPr algn="r"/>
              <a:t>27</a:t>
            </a:fld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E4C57-851A-4971-8981-DBA122DBB68E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Προσδιορισμός καμπύλης διάρκειας - άμεσου κόστους</a:t>
            </a:r>
            <a:r>
              <a:rPr lang="en-GB"/>
              <a:t> </a:t>
            </a: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600" dirty="0"/>
              <a:t>Για να επιλέξουμε το ευνοϊκότερο ζεύγος τιμών (διάρκεια, κόστος) χρειάζεται αρχικά να προσδιορίσουμε την καμπύλη άμεσου κόστους- διάρκειας.</a:t>
            </a:r>
          </a:p>
          <a:p>
            <a:pPr lvl="1">
              <a:lnSpc>
                <a:spcPct val="90000"/>
              </a:lnSpc>
            </a:pPr>
            <a:r>
              <a:rPr lang="el-GR" sz="2200" dirty="0"/>
              <a:t>Ξεκινάμε από το σημείο Α1 (</a:t>
            </a:r>
            <a:r>
              <a:rPr lang="el-GR" sz="1800" dirty="0"/>
              <a:t>Τ</a:t>
            </a:r>
            <a:r>
              <a:rPr lang="en-US" sz="1800" baseline="-25000" dirty="0"/>
              <a:t>max</a:t>
            </a:r>
            <a:r>
              <a:rPr lang="el-GR" sz="2200" dirty="0"/>
              <a:t>, ΣΑΚ</a:t>
            </a:r>
            <a:r>
              <a:rPr lang="en-US" sz="1800" baseline="-25000" dirty="0"/>
              <a:t>min</a:t>
            </a:r>
            <a:r>
              <a:rPr lang="el-GR" sz="2200" dirty="0"/>
              <a:t>) όπου ΣΑΚ </a:t>
            </a:r>
            <a:r>
              <a:rPr lang="en-US" sz="1800" baseline="-25000" dirty="0"/>
              <a:t>min</a:t>
            </a:r>
            <a:r>
              <a:rPr lang="el-GR" sz="2200" dirty="0"/>
              <a:t> το </a:t>
            </a:r>
            <a:r>
              <a:rPr lang="el-GR" sz="2200" dirty="0">
                <a:solidFill>
                  <a:srgbClr val="002060"/>
                </a:solidFill>
              </a:rPr>
              <a:t>ελάχιστο συνολικό άμεσο κόστος </a:t>
            </a:r>
            <a:r>
              <a:rPr lang="el-GR" sz="2200" dirty="0"/>
              <a:t>όταν όλες οι δραστηριότητες εκτελούνται στην </a:t>
            </a:r>
            <a:r>
              <a:rPr lang="el-GR" sz="2200" dirty="0">
                <a:solidFill>
                  <a:srgbClr val="002060"/>
                </a:solidFill>
              </a:rPr>
              <a:t>κανονική τους διάρκεια </a:t>
            </a:r>
            <a:r>
              <a:rPr lang="el-GR" sz="1800" dirty="0"/>
              <a:t>Τ</a:t>
            </a:r>
            <a:r>
              <a:rPr lang="en-US" sz="1800" baseline="30000" dirty="0" err="1"/>
              <a:t>i,j</a:t>
            </a:r>
            <a:r>
              <a:rPr lang="en-US" sz="1800" baseline="-25000" dirty="0" err="1"/>
              <a:t>max</a:t>
            </a:r>
            <a:r>
              <a:rPr lang="el-GR" sz="2200" dirty="0"/>
              <a:t> και καθεμία κοστίζει ΑΚ</a:t>
            </a:r>
            <a:r>
              <a:rPr lang="en-US" sz="2200" baseline="30000" dirty="0" err="1"/>
              <a:t>i,j</a:t>
            </a:r>
            <a:r>
              <a:rPr lang="el-GR" sz="2200" dirty="0"/>
              <a:t> </a:t>
            </a:r>
            <a:r>
              <a:rPr lang="en-US" sz="1800" baseline="-25000" dirty="0"/>
              <a:t>min</a:t>
            </a:r>
            <a:r>
              <a:rPr lang="en-US" sz="2200" dirty="0"/>
              <a:t>.</a:t>
            </a:r>
          </a:p>
          <a:p>
            <a:pPr lvl="1">
              <a:lnSpc>
                <a:spcPct val="90000"/>
              </a:lnSpc>
            </a:pPr>
            <a:r>
              <a:rPr lang="el-GR" sz="2200" dirty="0"/>
              <a:t>Εάν εντατικοποιηθούν όλες οι δραστηριότητες τότε το έργο θα ολοκληρωθεί σε χρόνο </a:t>
            </a:r>
            <a:r>
              <a:rPr lang="el-GR" sz="1800" dirty="0"/>
              <a:t>Τ</a:t>
            </a:r>
            <a:r>
              <a:rPr lang="en-US" sz="1800" baseline="-25000" dirty="0"/>
              <a:t>min</a:t>
            </a:r>
            <a:r>
              <a:rPr lang="el-GR" sz="2200" dirty="0"/>
              <a:t> με αντίστοιχο κόστος ΣΑΚ</a:t>
            </a:r>
            <a:r>
              <a:rPr lang="en-US" sz="1800" baseline="-25000" dirty="0"/>
              <a:t>max</a:t>
            </a:r>
            <a:r>
              <a:rPr lang="en-US" sz="2200" dirty="0"/>
              <a:t>. </a:t>
            </a:r>
            <a:r>
              <a:rPr lang="el-GR" sz="2200" dirty="0"/>
              <a:t>Έτσι προσδιορίζουμε το τελευταίο σημείο της καμπύλης Α</a:t>
            </a:r>
            <a:r>
              <a:rPr lang="el-GR" sz="2200" baseline="-25000" dirty="0"/>
              <a:t>κ+1</a:t>
            </a:r>
            <a:r>
              <a:rPr lang="el-GR" sz="2200" dirty="0"/>
              <a:t>(</a:t>
            </a:r>
            <a:r>
              <a:rPr lang="el-GR" sz="1800" dirty="0"/>
              <a:t>Τ</a:t>
            </a:r>
            <a:r>
              <a:rPr lang="en-US" sz="1800" baseline="-25000" dirty="0"/>
              <a:t>min</a:t>
            </a:r>
            <a:r>
              <a:rPr lang="el-GR" sz="2200" dirty="0"/>
              <a:t>,ΣΑΚ</a:t>
            </a:r>
            <a:r>
              <a:rPr lang="en-US" sz="1800" baseline="-25000" dirty="0"/>
              <a:t>max</a:t>
            </a:r>
            <a:r>
              <a:rPr lang="el-GR" sz="2200" dirty="0"/>
              <a:t>)</a:t>
            </a:r>
            <a:endParaRPr lang="en-US" sz="2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8EF7F-F2E2-4199-8CA4-6966F9E9D780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99243" name="Rectangle 2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Βέλτιστη Διάρκεια</a:t>
            </a:r>
          </a:p>
        </p:txBody>
      </p:sp>
      <p:graphicFrame>
        <p:nvGraphicFramePr>
          <p:cNvPr id="299251" name="Group 24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12779053"/>
              </p:ext>
            </p:extLst>
          </p:nvPr>
        </p:nvGraphicFramePr>
        <p:xfrm>
          <a:off x="177958" y="1913867"/>
          <a:ext cx="4248151" cy="4103689"/>
        </p:xfrm>
        <a:graphic>
          <a:graphicData uri="http://schemas.openxmlformats.org/drawingml/2006/table">
            <a:tbl>
              <a:tblPr/>
              <a:tblGrid>
                <a:gridCol w="721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5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Σημείο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Διάρκεια (</a:t>
                      </a:r>
                      <a:r>
                        <a:rPr kumimoji="0" lang="el-G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ημ</a:t>
                      </a: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Άμεσο Κόστος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Έμμεσο Κόστος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Συνολικό Κόστος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el-GR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el-GR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el-GR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208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el-GR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11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208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el-GR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</a:t>
                      </a:r>
                      <a:r>
                        <a:rPr kumimoji="0" lang="el-GR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99242" name="Object 234"/>
          <p:cNvGraphicFramePr>
            <a:graphicFrameLocks noGrp="1" noChangeAspect="1"/>
          </p:cNvGraphicFramePr>
          <p:nvPr>
            <p:ph sz="half" idx="2"/>
          </p:nvPr>
        </p:nvGraphicFramePr>
        <p:xfrm>
          <a:off x="4500563" y="1628775"/>
          <a:ext cx="4316412" cy="482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487" name="Visio" r:id="rId3" imgW="4592193" imgH="4503102" progId="">
                  <p:embed/>
                </p:oleObj>
              </mc:Choice>
              <mc:Fallback>
                <p:oleObj name="Visio" r:id="rId3" imgW="4592193" imgH="4503102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628775"/>
                        <a:ext cx="4316412" cy="482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9252" name="Text Box 244"/>
          <p:cNvSpPr txBox="1">
            <a:spLocks noChangeArrowheads="1"/>
          </p:cNvSpPr>
          <p:nvPr/>
        </p:nvSpPr>
        <p:spPr bwMode="auto">
          <a:xfrm>
            <a:off x="177958" y="6248400"/>
            <a:ext cx="4248150" cy="36671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Βέλτιστη Διάρκεια Έργου: 11 ημέρες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/>
              <a:t>Τι σημαίνει η εκτίμηση αυτή</a:t>
            </a:r>
            <a:endParaRPr lang="en-US" altLang="en-US"/>
          </a:p>
        </p:txBody>
      </p:sp>
      <p:sp>
        <p:nvSpPr>
          <p:cNvPr id="65539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altLang="en-US"/>
              <a:t>Αυτό σημαίνει ότι υπάρχει πιθανότητα 0,7157 (71,57%) να ολοκληρωθεί το έργο μέχρι τη 16η εβδομάδα. </a:t>
            </a:r>
          </a:p>
          <a:p>
            <a:endParaRPr lang="en-US" altLang="en-US"/>
          </a:p>
        </p:txBody>
      </p:sp>
      <p:sp>
        <p:nvSpPr>
          <p:cNvPr id="65540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altLang="en-US"/>
              <a:t>Υπάρχει λόγος ανησυχίας;</a:t>
            </a:r>
          </a:p>
          <a:p>
            <a:r>
              <a:rPr lang="el-GR" altLang="en-US"/>
              <a:t>Προφανώς, καθώς υπάρχει πιθανότητα 28,43% να μην ανταγωνιστεί το έργο εντός του διαθέσιμου χρόνου.</a:t>
            </a:r>
            <a:endParaRPr lang="en-US" altLang="en-US"/>
          </a:p>
        </p:txBody>
      </p:sp>
      <p:sp>
        <p:nvSpPr>
          <p:cNvPr id="65541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2EF0E3-55C1-42CD-9AF8-6A12A77E9C6C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4531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</a:t>
            </a:r>
            <a:endParaRPr lang="en-US" dirty="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28775"/>
            <a:ext cx="8229600" cy="2128838"/>
          </a:xfrm>
        </p:spPr>
        <p:txBody>
          <a:bodyPr/>
          <a:lstStyle/>
          <a:p>
            <a:pPr defTabSz="358775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sz="2000" dirty="0"/>
              <a:t>	Η ανάπτυξη μιας εφαρμογής απαιτεί την ολοκλήρωση 5 δραστηριοτήτων. Η έναρξη των δραστηριοτήτων 102, 103 και 104 απαιτεί την ολοκλήρωση της 101. Για να ξεκινήσει η 105, που ολοκληρώνει το έργο, πρέπει να έχουν ολοκληρωθεί οι 102, 103 και 104. </a:t>
            </a:r>
          </a:p>
          <a:p>
            <a:pPr defTabSz="358775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sz="2000" dirty="0"/>
              <a:t>Τα λειτουργικά έξοδα (έμμεσα κόστη) του έργου ανέρχονται σε 10/ημέρα.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sz="2000" dirty="0"/>
              <a:t>Να κατασκευάσετε τις καμπύλες του άμεσου κόστους-διάρκειας και του συνολικού κόστους</a:t>
            </a:r>
            <a:r>
              <a:rPr lang="en-US" sz="2000" dirty="0"/>
              <a:t> </a:t>
            </a:r>
            <a:r>
              <a:rPr lang="el-GR" sz="2000" dirty="0"/>
              <a:t>-</a:t>
            </a:r>
            <a:r>
              <a:rPr lang="en-US" sz="2000" dirty="0"/>
              <a:t> </a:t>
            </a:r>
            <a:r>
              <a:rPr lang="el-GR" sz="2000" dirty="0"/>
              <a:t>διάρκειας του έργου.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sz="2000" dirty="0"/>
              <a:t>Ποια είναι η βέλτιστη διάρκεια του έργου</a:t>
            </a:r>
            <a:r>
              <a:rPr lang="en-GB" sz="2000" dirty="0"/>
              <a:t>; </a:t>
            </a:r>
            <a:endParaRPr lang="en-US" sz="2000" dirty="0"/>
          </a:p>
        </p:txBody>
      </p:sp>
      <p:graphicFrame>
        <p:nvGraphicFramePr>
          <p:cNvPr id="278579" name="Group 5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23550964"/>
              </p:ext>
            </p:extLst>
          </p:nvPr>
        </p:nvGraphicFramePr>
        <p:xfrm>
          <a:off x="1043608" y="4365104"/>
          <a:ext cx="6850532" cy="2261616"/>
        </p:xfrm>
        <a:graphic>
          <a:graphicData uri="http://schemas.openxmlformats.org/drawingml/2006/table">
            <a:tbl>
              <a:tblPr/>
              <a:tblGrid>
                <a:gridCol w="1215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2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12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Δραστ</a:t>
                      </a: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Κανονικές Συνθήκες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Συμπιεσμένες Συνθήκες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12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Διάρκεια (</a:t>
                      </a:r>
                      <a:r>
                        <a:rPr kumimoji="0" lang="el-GR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ημ</a:t>
                      </a: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Κόστος 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Διάρκεια (ημ)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Κόστος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D802935-13B3-41C5-8C24-956D74D7B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272092"/>
            <a:ext cx="2133600" cy="457200"/>
          </a:xfrm>
        </p:spPr>
        <p:txBody>
          <a:bodyPr/>
          <a:lstStyle/>
          <a:p>
            <a:fld id="{57FF6E18-AC2C-4A18-BE45-CD3D6F658F84}" type="slidenum">
              <a:rPr lang="en-US" altLang="en-US"/>
              <a:pPr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64221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F6E18-AC2C-4A18-BE45-CD3D6F658F84}" type="slidenum">
              <a:rPr lang="en-US" altLang="en-US"/>
              <a:pPr/>
              <a:t>31</a:t>
            </a:fld>
            <a:endParaRPr lang="en-US" altLang="en-US" dirty="0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100"/>
              <a:t>Αλγόριθμος προσδιορισμού καμπύλης </a:t>
            </a:r>
            <a:r>
              <a:rPr lang="el-GR" sz="3500"/>
              <a:t>διάρκειας - άμεσου κόστους</a:t>
            </a:r>
            <a:r>
              <a:rPr lang="en-GB" sz="3500"/>
              <a:t> </a:t>
            </a:r>
            <a:endParaRPr lang="en-US" sz="3500"/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Υποθέτουμε ότι:</a:t>
            </a:r>
          </a:p>
          <a:p>
            <a:pPr lvl="1"/>
            <a:r>
              <a:rPr lang="el-GR"/>
              <a:t>η σχέση άμεσου κόστους – διάρκειας για κάθε δραστηριότητα είναι γραμμική και συνεχής.</a:t>
            </a:r>
          </a:p>
          <a:p>
            <a:pPr lvl="1"/>
            <a:r>
              <a:rPr lang="el-GR"/>
              <a:t>για να μειώσουμε τη διάρκεια του έργου πρέπει να μειώσουμε τη διάρκεια τουλάχιστον μιας κρίσιμης δραστηριότητας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91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AF9C-FCFE-4FC3-9656-7100F1D7EF6C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100"/>
              <a:t>Αλγόριθμος προσδιορισμού καμπύλης διάρκειας - άμεσου κόστους</a:t>
            </a:r>
            <a:r>
              <a:rPr lang="en-GB" sz="3500"/>
              <a:t> </a:t>
            </a:r>
            <a:endParaRPr lang="en-US" sz="3500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57338"/>
            <a:ext cx="9144000" cy="5065712"/>
          </a:xfrm>
        </p:spPr>
        <p:txBody>
          <a:bodyPr/>
          <a:lstStyle/>
          <a:p>
            <a:pPr marL="363538" indent="-363538">
              <a:lnSpc>
                <a:spcPct val="80000"/>
              </a:lnSpc>
              <a:buFont typeface="Wingdings" pitchFamily="2" charset="2"/>
              <a:buAutoNum type="arabicPeriod"/>
              <a:tabLst>
                <a:tab pos="622300" algn="l"/>
                <a:tab pos="812800" algn="l"/>
              </a:tabLst>
            </a:pPr>
            <a:r>
              <a:rPr lang="el-GR" sz="1900" dirty="0"/>
              <a:t>Για κάθε δραστηριότητα </a:t>
            </a:r>
            <a:r>
              <a:rPr lang="en-US" sz="1900" dirty="0"/>
              <a:t>(</a:t>
            </a:r>
            <a:r>
              <a:rPr lang="en-US" sz="1900" dirty="0" err="1"/>
              <a:t>i,j</a:t>
            </a:r>
            <a:r>
              <a:rPr lang="en-US" sz="1900" dirty="0"/>
              <a:t>) </a:t>
            </a:r>
            <a:r>
              <a:rPr lang="el-GR" sz="1900" dirty="0"/>
              <a:t>υπολογίζουμε το ανά μονάδα κόστος επιτάχυνσης </a:t>
            </a:r>
            <a:r>
              <a:rPr lang="el-GR" sz="1900" b="1" dirty="0">
                <a:solidFill>
                  <a:srgbClr val="CC3300"/>
                </a:solidFill>
              </a:rPr>
              <a:t>λ</a:t>
            </a:r>
            <a:r>
              <a:rPr lang="en-US" sz="1900" b="1" baseline="-25000" dirty="0" err="1">
                <a:solidFill>
                  <a:srgbClr val="CC3300"/>
                </a:solidFill>
              </a:rPr>
              <a:t>i,j</a:t>
            </a:r>
            <a:r>
              <a:rPr lang="el-GR" sz="1900" dirty="0"/>
              <a:t>. </a:t>
            </a:r>
          </a:p>
          <a:p>
            <a:pPr marL="363538" indent="-363538">
              <a:lnSpc>
                <a:spcPct val="80000"/>
              </a:lnSpc>
              <a:buFont typeface="Wingdings" pitchFamily="2" charset="2"/>
              <a:buAutoNum type="arabicPeriod"/>
              <a:tabLst>
                <a:tab pos="622300" algn="l"/>
                <a:tab pos="812800" algn="l"/>
              </a:tabLst>
            </a:pPr>
            <a:r>
              <a:rPr lang="el-GR" sz="1900" dirty="0"/>
              <a:t>Βρίσκουμε την κρίσιμη διαδρομή όταν όλες οι δραστηριότητες εκτελούνται κανονικά και προσδιορίζουμε το σημείο </a:t>
            </a:r>
            <a:r>
              <a:rPr lang="el-GR" sz="1900" b="1" dirty="0">
                <a:solidFill>
                  <a:schemeClr val="tx2"/>
                </a:solidFill>
              </a:rPr>
              <a:t>Α</a:t>
            </a:r>
            <a:r>
              <a:rPr lang="el-GR" sz="1900" b="1" baseline="-25000" dirty="0">
                <a:solidFill>
                  <a:schemeClr val="tx2"/>
                </a:solidFill>
              </a:rPr>
              <a:t>1</a:t>
            </a:r>
            <a:r>
              <a:rPr lang="el-GR" sz="1900" b="1" dirty="0">
                <a:solidFill>
                  <a:schemeClr val="tx2"/>
                </a:solidFill>
              </a:rPr>
              <a:t> (Τ</a:t>
            </a:r>
            <a:r>
              <a:rPr lang="en-US" sz="1900" b="1" baseline="-25000" dirty="0">
                <a:solidFill>
                  <a:schemeClr val="tx2"/>
                </a:solidFill>
              </a:rPr>
              <a:t>max</a:t>
            </a:r>
            <a:r>
              <a:rPr lang="el-GR" sz="1900" b="1" dirty="0">
                <a:solidFill>
                  <a:schemeClr val="tx2"/>
                </a:solidFill>
              </a:rPr>
              <a:t>, ΣΑΚ</a:t>
            </a:r>
            <a:r>
              <a:rPr lang="en-US" sz="1900" b="1" baseline="-25000" dirty="0">
                <a:solidFill>
                  <a:schemeClr val="tx2"/>
                </a:solidFill>
              </a:rPr>
              <a:t>min</a:t>
            </a:r>
            <a:r>
              <a:rPr lang="el-GR" sz="1900" b="1" dirty="0">
                <a:solidFill>
                  <a:schemeClr val="tx2"/>
                </a:solidFill>
              </a:rPr>
              <a:t>).</a:t>
            </a:r>
            <a:r>
              <a:rPr lang="el-GR" sz="1900" dirty="0"/>
              <a:t> Εάν έχουμε μία κρίσιμη διαδρομή: </a:t>
            </a:r>
          </a:p>
          <a:p>
            <a:pPr marL="1216025" lvl="1" indent="-673100">
              <a:lnSpc>
                <a:spcPct val="80000"/>
              </a:lnSpc>
              <a:buNone/>
              <a:tabLst>
                <a:tab pos="622300" algn="l"/>
                <a:tab pos="812800" algn="l"/>
              </a:tabLst>
            </a:pPr>
            <a:r>
              <a:rPr lang="el-GR" sz="1900" dirty="0"/>
              <a:t>1. Υπολογίζουμε το </a:t>
            </a:r>
            <a:r>
              <a:rPr lang="el-GR" sz="1900" dirty="0">
                <a:solidFill>
                  <a:schemeClr val="tx2"/>
                </a:solidFill>
              </a:rPr>
              <a:t>Συνολικό</a:t>
            </a:r>
            <a:r>
              <a:rPr lang="el-GR" sz="1900" dirty="0"/>
              <a:t> και το </a:t>
            </a:r>
            <a:r>
              <a:rPr lang="el-GR" sz="1900" dirty="0">
                <a:solidFill>
                  <a:schemeClr val="tx2"/>
                </a:solidFill>
              </a:rPr>
              <a:t>Ελεύθερο Περιθώριο</a:t>
            </a:r>
            <a:r>
              <a:rPr lang="el-GR" sz="1900" dirty="0"/>
              <a:t> κάθε δραστηριότητας</a:t>
            </a:r>
            <a:endParaRPr lang="en-GB" sz="1900" dirty="0"/>
          </a:p>
          <a:p>
            <a:pPr marL="1216025" lvl="1" indent="-673100">
              <a:lnSpc>
                <a:spcPct val="80000"/>
              </a:lnSpc>
              <a:buNone/>
              <a:tabLst>
                <a:tab pos="622300" algn="l"/>
                <a:tab pos="812800" algn="l"/>
              </a:tabLst>
            </a:pPr>
            <a:r>
              <a:rPr lang="el-GR" sz="1900" dirty="0"/>
              <a:t>2. </a:t>
            </a:r>
            <a:r>
              <a:rPr lang="en-GB" sz="1900" dirty="0"/>
              <a:t>O</a:t>
            </a:r>
            <a:r>
              <a:rPr lang="el-GR" sz="1900" dirty="0"/>
              <a:t>ρίζουμε το σύνολο </a:t>
            </a:r>
            <a:r>
              <a:rPr lang="el-GR" sz="1900" b="1" dirty="0"/>
              <a:t>Σ</a:t>
            </a:r>
            <a:r>
              <a:rPr lang="el-GR" sz="1900" dirty="0"/>
              <a:t> των κρίσιμων δραστηριοτήτων που μπορούν να συμπιεστούν. </a:t>
            </a:r>
          </a:p>
          <a:p>
            <a:pPr marL="1216025" lvl="1" indent="-673100">
              <a:lnSpc>
                <a:spcPct val="80000"/>
              </a:lnSpc>
              <a:buNone/>
              <a:tabLst>
                <a:tab pos="622300" algn="l"/>
                <a:tab pos="812800" algn="l"/>
              </a:tabLst>
            </a:pPr>
            <a:r>
              <a:rPr lang="el-GR" sz="1900" dirty="0"/>
              <a:t>3. Επιλέγουμε την </a:t>
            </a:r>
            <a:r>
              <a:rPr lang="el-GR" sz="1900" dirty="0">
                <a:solidFill>
                  <a:schemeClr val="tx2"/>
                </a:solidFill>
              </a:rPr>
              <a:t>κρίσιμη δραστηριότητα</a:t>
            </a:r>
            <a:r>
              <a:rPr lang="el-GR" sz="1900" dirty="0"/>
              <a:t> </a:t>
            </a:r>
            <a:r>
              <a:rPr lang="en-US" sz="1900" dirty="0"/>
              <a:t>(</a:t>
            </a:r>
            <a:r>
              <a:rPr lang="en-US" sz="1900" dirty="0" err="1"/>
              <a:t>m,k</a:t>
            </a:r>
            <a:r>
              <a:rPr lang="en-US" sz="1900" dirty="0"/>
              <a:t>) </a:t>
            </a:r>
            <a:r>
              <a:rPr lang="el-GR" sz="1900" dirty="0"/>
              <a:t>με το </a:t>
            </a:r>
            <a:r>
              <a:rPr lang="el-GR" sz="1900" dirty="0">
                <a:solidFill>
                  <a:schemeClr val="tx2"/>
                </a:solidFill>
              </a:rPr>
              <a:t>ελάχιστο </a:t>
            </a:r>
            <a:r>
              <a:rPr lang="el-GR" sz="1900" dirty="0"/>
              <a:t>λ</a:t>
            </a:r>
            <a:r>
              <a:rPr lang="en-US" sz="1900" baseline="-25000" dirty="0" err="1"/>
              <a:t>m,k</a:t>
            </a:r>
            <a:r>
              <a:rPr lang="el-GR" sz="1900" dirty="0"/>
              <a:t> = </a:t>
            </a:r>
            <a:r>
              <a:rPr lang="en-US" sz="1900" dirty="0"/>
              <a:t>min{</a:t>
            </a:r>
            <a:r>
              <a:rPr lang="el-GR" sz="1900" dirty="0"/>
              <a:t>λ</a:t>
            </a:r>
            <a:r>
              <a:rPr lang="en-US" sz="1900" baseline="-25000" dirty="0" err="1"/>
              <a:t>i,j</a:t>
            </a:r>
            <a:r>
              <a:rPr lang="en-US" sz="1900" dirty="0"/>
              <a:t>}</a:t>
            </a:r>
          </a:p>
          <a:p>
            <a:pPr marL="1216025" lvl="1" indent="-673100">
              <a:lnSpc>
                <a:spcPct val="80000"/>
              </a:lnSpc>
              <a:buNone/>
              <a:tabLst>
                <a:tab pos="622300" algn="l"/>
                <a:tab pos="812800" algn="l"/>
              </a:tabLst>
            </a:pPr>
            <a:r>
              <a:rPr lang="el-GR" sz="1900" dirty="0"/>
              <a:t>4. Ο χρόνος </a:t>
            </a:r>
            <a:r>
              <a:rPr lang="en-US" sz="1900" dirty="0"/>
              <a:t>d </a:t>
            </a:r>
            <a:r>
              <a:rPr lang="el-GR" sz="1900" dirty="0"/>
              <a:t>που συμπιέζεται η δραστηριότητα </a:t>
            </a:r>
            <a:r>
              <a:rPr lang="en-US" sz="1900" dirty="0"/>
              <a:t>(</a:t>
            </a:r>
            <a:r>
              <a:rPr lang="en-US" sz="1900" dirty="0" err="1"/>
              <a:t>m,k</a:t>
            </a:r>
            <a:r>
              <a:rPr lang="en-US" sz="1900" dirty="0"/>
              <a:t>) </a:t>
            </a:r>
            <a:r>
              <a:rPr lang="el-GR" sz="1900" dirty="0"/>
              <a:t>είναι </a:t>
            </a:r>
            <a:r>
              <a:rPr lang="en-US" sz="1900" b="1" dirty="0">
                <a:solidFill>
                  <a:schemeClr val="tx2"/>
                </a:solidFill>
              </a:rPr>
              <a:t>d=min{</a:t>
            </a:r>
            <a:r>
              <a:rPr lang="el-GR" sz="1900" b="1" dirty="0">
                <a:solidFill>
                  <a:schemeClr val="tx2"/>
                </a:solidFill>
              </a:rPr>
              <a:t>ΕΟΣ</a:t>
            </a:r>
            <a:r>
              <a:rPr lang="en-US" sz="1900" b="1" baseline="-25000" dirty="0" err="1">
                <a:solidFill>
                  <a:schemeClr val="tx2"/>
                </a:solidFill>
              </a:rPr>
              <a:t>m,k</a:t>
            </a:r>
            <a:r>
              <a:rPr lang="en-US" sz="1900" b="1" baseline="-25000" dirty="0">
                <a:solidFill>
                  <a:schemeClr val="tx2"/>
                </a:solidFill>
              </a:rPr>
              <a:t> </a:t>
            </a:r>
            <a:r>
              <a:rPr lang="el-GR" sz="1900" b="1" dirty="0">
                <a:solidFill>
                  <a:schemeClr val="tx2"/>
                </a:solidFill>
              </a:rPr>
              <a:t>ΕΟΕΠ</a:t>
            </a:r>
            <a:r>
              <a:rPr lang="en-US" sz="1900" b="1" baseline="-25000" dirty="0" err="1">
                <a:solidFill>
                  <a:schemeClr val="tx2"/>
                </a:solidFill>
              </a:rPr>
              <a:t>m,k</a:t>
            </a:r>
            <a:r>
              <a:rPr lang="en-US" sz="1900" b="1" dirty="0">
                <a:solidFill>
                  <a:schemeClr val="tx2"/>
                </a:solidFill>
              </a:rPr>
              <a:t>} </a:t>
            </a:r>
          </a:p>
          <a:p>
            <a:pPr marL="1395413" lvl="2" indent="0">
              <a:lnSpc>
                <a:spcPct val="80000"/>
              </a:lnSpc>
              <a:tabLst>
                <a:tab pos="622300" algn="l"/>
                <a:tab pos="812800" algn="l"/>
              </a:tabLst>
            </a:pPr>
            <a:r>
              <a:rPr lang="el-GR" sz="1900" dirty="0"/>
              <a:t>όπου ΕΟΣ</a:t>
            </a:r>
            <a:r>
              <a:rPr lang="en-US" sz="1900" baseline="-25000" dirty="0" err="1"/>
              <a:t>m,k</a:t>
            </a:r>
            <a:r>
              <a:rPr lang="en-US" sz="1900" baseline="-25000" dirty="0"/>
              <a:t> </a:t>
            </a:r>
            <a:r>
              <a:rPr lang="el-GR" sz="1900" dirty="0"/>
              <a:t>είναι η κανονική διάρκεια της (</a:t>
            </a:r>
            <a:r>
              <a:rPr lang="en-US" sz="1900" dirty="0" err="1"/>
              <a:t>m,k</a:t>
            </a:r>
            <a:r>
              <a:rPr lang="el-GR" sz="1900" dirty="0"/>
              <a:t>)</a:t>
            </a:r>
            <a:r>
              <a:rPr lang="en-US" sz="1900" dirty="0"/>
              <a:t> </a:t>
            </a:r>
            <a:r>
              <a:rPr lang="el-GR" sz="1900" dirty="0"/>
              <a:t>μείον τη συμπιεσμένη διάρκεια </a:t>
            </a:r>
            <a:endParaRPr lang="en-GB" sz="1900" dirty="0"/>
          </a:p>
          <a:p>
            <a:pPr marL="1395413" lvl="2" indent="0">
              <a:lnSpc>
                <a:spcPct val="80000"/>
              </a:lnSpc>
              <a:tabLst>
                <a:tab pos="622300" algn="l"/>
                <a:tab pos="812800" algn="l"/>
              </a:tabLst>
            </a:pPr>
            <a:r>
              <a:rPr lang="el-GR" sz="1900" dirty="0"/>
              <a:t>ΕΟΕΠ</a:t>
            </a:r>
            <a:r>
              <a:rPr lang="en-US" sz="1900" baseline="-25000" dirty="0" err="1"/>
              <a:t>m,k</a:t>
            </a:r>
            <a:r>
              <a:rPr lang="el-GR" sz="1900" dirty="0"/>
              <a:t> το Ελάχιστο Όριο Ελεύθερου Περιθωρίου των μη κρίσιμων δραστηριοτήτων που επηρεάζονται από τη συμπίεση της </a:t>
            </a:r>
            <a:r>
              <a:rPr lang="en-US" sz="1900" dirty="0"/>
              <a:t>(</a:t>
            </a:r>
            <a:r>
              <a:rPr lang="en-US" sz="1900" dirty="0" err="1"/>
              <a:t>m,k</a:t>
            </a:r>
            <a:r>
              <a:rPr lang="en-US" sz="1900" dirty="0"/>
              <a:t>)</a:t>
            </a:r>
            <a:r>
              <a:rPr lang="el-GR" sz="1900" dirty="0"/>
              <a:t>. </a:t>
            </a:r>
          </a:p>
          <a:p>
            <a:pPr marL="1216025" lvl="1" indent="-673100">
              <a:lnSpc>
                <a:spcPct val="80000"/>
              </a:lnSpc>
              <a:buNone/>
              <a:tabLst>
                <a:tab pos="622300" algn="l"/>
                <a:tab pos="812800" algn="l"/>
              </a:tabLst>
            </a:pPr>
            <a:r>
              <a:rPr lang="el-GR" sz="1900" dirty="0"/>
              <a:t>5. Επαναλαμβάνουμε τη διαδικασία όσο υπάρχουν κρίσιμες δραστηριότητες που μπορούν να επιταχυνθούν.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9419066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7461E-96CA-4B6E-A652-38C1B6461DB6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100"/>
              <a:t>Αλγόριθμος προσδιορισμού καμπύλης άμεσου κόστους - διάρκειας</a:t>
            </a:r>
            <a:endParaRPr lang="en-US" sz="3100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lnSpc>
                <a:spcPct val="90000"/>
              </a:lnSpc>
              <a:buFont typeface="Wingdings" pitchFamily="2" charset="2"/>
              <a:buAutoNum type="arabicPeriod" startAt="3"/>
            </a:pPr>
            <a:r>
              <a:rPr lang="el-GR" sz="2100" dirty="0"/>
              <a:t>Εάν έχουμε </a:t>
            </a:r>
            <a:r>
              <a:rPr lang="el-GR" sz="2100" u="sng" dirty="0"/>
              <a:t>περισσότερες κρίσιμες διαδρομές</a:t>
            </a:r>
            <a:r>
              <a:rPr lang="el-GR" sz="2100" dirty="0"/>
              <a:t>, τότε δημιουργούμε τα σύνολα </a:t>
            </a:r>
            <a:r>
              <a:rPr lang="el-GR" sz="2100" b="1" dirty="0">
                <a:solidFill>
                  <a:schemeClr val="tx2"/>
                </a:solidFill>
              </a:rPr>
              <a:t>Σ</a:t>
            </a:r>
            <a:r>
              <a:rPr lang="el-GR" sz="2100" b="1" baseline="-25000" dirty="0">
                <a:solidFill>
                  <a:schemeClr val="tx2"/>
                </a:solidFill>
              </a:rPr>
              <a:t>1</a:t>
            </a:r>
            <a:r>
              <a:rPr lang="el-GR" sz="2100" dirty="0">
                <a:solidFill>
                  <a:schemeClr val="tx2"/>
                </a:solidFill>
              </a:rPr>
              <a:t>={κοινές κρίσιμες δραστηριότητες που μπορούν να συμπιεστούν}</a:t>
            </a:r>
            <a:r>
              <a:rPr lang="el-GR" sz="2100" dirty="0"/>
              <a:t> και</a:t>
            </a:r>
            <a:r>
              <a:rPr lang="el-GR" sz="2100" b="1" dirty="0">
                <a:solidFill>
                  <a:schemeClr val="tx2"/>
                </a:solidFill>
              </a:rPr>
              <a:t> Σ</a:t>
            </a:r>
            <a:r>
              <a:rPr lang="el-GR" sz="2100" b="1" baseline="-25000" dirty="0">
                <a:solidFill>
                  <a:schemeClr val="tx2"/>
                </a:solidFill>
              </a:rPr>
              <a:t>2</a:t>
            </a:r>
            <a:r>
              <a:rPr lang="el-GR" sz="2100" dirty="0">
                <a:solidFill>
                  <a:schemeClr val="tx2"/>
                </a:solidFill>
              </a:rPr>
              <a:t>={κρίσιμες δραστηριότητες που μπορούν να συμπιεστούν και δεν ανήκουν σε όλες τις κρίσιμες διαδρομές}</a:t>
            </a:r>
          </a:p>
          <a:p>
            <a:pPr marL="1211263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l-GR" sz="1900" dirty="0"/>
              <a:t>Επιλέγεται για συμπίεση η δραστηριότητα (ή οι δραστηριότητες) που επιφέρει τη </a:t>
            </a:r>
            <a:r>
              <a:rPr lang="el-GR" sz="1900" u="sng" dirty="0"/>
              <a:t>μικρότερη συνολική αύξηση κόστους</a:t>
            </a:r>
            <a:r>
              <a:rPr lang="el-GR" sz="1900" dirty="0"/>
              <a:t> του έργου. </a:t>
            </a:r>
            <a:endParaRPr lang="en-US" sz="1900" dirty="0"/>
          </a:p>
          <a:p>
            <a:pPr marL="1211263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l-GR" sz="1900" dirty="0"/>
              <a:t>Το διάστημα μείωσης της διάρκειας της δραστηριότητες </a:t>
            </a:r>
            <a:r>
              <a:rPr lang="en-US" sz="1900" dirty="0"/>
              <a:t>d </a:t>
            </a:r>
            <a:r>
              <a:rPr lang="el-GR" sz="1900" dirty="0"/>
              <a:t>υπολογίζεται ως  </a:t>
            </a:r>
            <a:r>
              <a:rPr lang="en-US" sz="1900" b="1" dirty="0">
                <a:solidFill>
                  <a:schemeClr val="tx2"/>
                </a:solidFill>
              </a:rPr>
              <a:t>d=min{</a:t>
            </a:r>
            <a:r>
              <a:rPr lang="el-GR" sz="1900" b="1" dirty="0">
                <a:solidFill>
                  <a:schemeClr val="tx2"/>
                </a:solidFill>
              </a:rPr>
              <a:t>ΕΟΣ</a:t>
            </a:r>
            <a:r>
              <a:rPr lang="en-US" sz="1900" b="1" baseline="-25000" dirty="0" err="1">
                <a:solidFill>
                  <a:schemeClr val="tx2"/>
                </a:solidFill>
              </a:rPr>
              <a:t>m,k</a:t>
            </a:r>
            <a:r>
              <a:rPr lang="en-US" sz="1900" b="1" baseline="-25000" dirty="0">
                <a:solidFill>
                  <a:schemeClr val="tx2"/>
                </a:solidFill>
              </a:rPr>
              <a:t> </a:t>
            </a:r>
            <a:r>
              <a:rPr lang="el-GR" sz="1900" b="1" dirty="0">
                <a:solidFill>
                  <a:schemeClr val="tx2"/>
                </a:solidFill>
              </a:rPr>
              <a:t>ΕΟΕΠ</a:t>
            </a:r>
            <a:r>
              <a:rPr lang="en-US" sz="1900" b="1" baseline="-25000" dirty="0" err="1">
                <a:solidFill>
                  <a:schemeClr val="tx2"/>
                </a:solidFill>
              </a:rPr>
              <a:t>m,k</a:t>
            </a:r>
            <a:r>
              <a:rPr lang="en-US" sz="1900" b="1" dirty="0">
                <a:solidFill>
                  <a:schemeClr val="tx2"/>
                </a:solidFill>
              </a:rPr>
              <a:t>}</a:t>
            </a:r>
            <a:r>
              <a:rPr lang="el-GR" sz="1900" b="1" dirty="0">
                <a:solidFill>
                  <a:schemeClr val="tx2"/>
                </a:solidFill>
              </a:rPr>
              <a:t> </a:t>
            </a:r>
          </a:p>
          <a:p>
            <a:pPr marL="1211263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l-GR" sz="1900" dirty="0"/>
              <a:t>Επαναλαμβάνουμε τη διαδικασία έως ότου δεν υπάρχουν κρίσιμες δραστηριότητες που μπορούν να επιταχυνθούν.</a:t>
            </a:r>
            <a:endParaRPr lang="en-US" sz="1900" dirty="0"/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28207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0A8F0-9FD6-45CB-BD22-68F00A0A8105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276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Συμπίεση Έργου</a:t>
            </a:r>
            <a:br>
              <a:rPr lang="el-GR" altLang="el-GR" dirty="0"/>
            </a:br>
            <a:r>
              <a:rPr lang="en-US" altLang="el-GR" sz="3200" dirty="0"/>
              <a:t>Project Crashing</a:t>
            </a:r>
            <a:endParaRPr lang="en-US" altLang="el-GR" dirty="0"/>
          </a:p>
        </p:txBody>
      </p:sp>
      <p:sp>
        <p:nvSpPr>
          <p:cNvPr id="4403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altLang="el-GR" sz="3200" dirty="0"/>
              <a:t>Το ερώτημα τώρα είναι</a:t>
            </a:r>
            <a:r>
              <a:rPr lang="en-US" altLang="el-GR" sz="3200" dirty="0"/>
              <a:t>: </a:t>
            </a:r>
          </a:p>
          <a:p>
            <a:pPr lvl="1"/>
            <a:r>
              <a:rPr lang="el-GR" altLang="en-US" sz="2800" dirty="0"/>
              <a:t>Μπορούμε να μειώσουμε </a:t>
            </a:r>
            <a:r>
              <a:rPr lang="el-GR" altLang="en-US" sz="2800" b="1" dirty="0">
                <a:solidFill>
                  <a:srgbClr val="7030A0"/>
                </a:solidFill>
              </a:rPr>
              <a:t>(</a:t>
            </a:r>
            <a:r>
              <a:rPr lang="en-US" altLang="en-US" sz="2800" b="1" dirty="0">
                <a:solidFill>
                  <a:srgbClr val="7030A0"/>
                </a:solidFill>
              </a:rPr>
              <a:t>cut short</a:t>
            </a:r>
            <a:r>
              <a:rPr lang="el-GR" altLang="en-US" sz="2800" b="1" dirty="0">
                <a:solidFill>
                  <a:srgbClr val="7030A0"/>
                </a:solidFill>
              </a:rPr>
              <a:t>) </a:t>
            </a:r>
            <a:r>
              <a:rPr lang="el-GR" altLang="en-US" sz="2800" dirty="0"/>
              <a:t>τον χρόνο υλοποίησης του </a:t>
            </a:r>
            <a:r>
              <a:rPr lang="en-US" altLang="en-US" sz="2800" dirty="0"/>
              <a:t>Project?</a:t>
            </a:r>
          </a:p>
          <a:p>
            <a:pPr lvl="1"/>
            <a:r>
              <a:rPr lang="el-GR" altLang="en-US" sz="2800" dirty="0"/>
              <a:t>Και αν ΝΑΙ, πώς?</a:t>
            </a:r>
            <a:endParaRPr lang="en-US" altLang="en-US" sz="2800" dirty="0"/>
          </a:p>
          <a:p>
            <a:endParaRPr lang="en-US" altLang="el-GR" sz="3200" dirty="0"/>
          </a:p>
        </p:txBody>
      </p:sp>
      <p:sp>
        <p:nvSpPr>
          <p:cNvPr id="4403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altLang="el-GR" dirty="0"/>
              <a:t>Μπορούμε μέσω της συμπίεσης του χρόνου υλοποίησης ενός έργου.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C591AC-9E3E-4BBF-8995-4C9CC195DB3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920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Συμπίεση Έργου</a:t>
            </a:r>
            <a:endParaRPr lang="en-US" altLang="en-US" dirty="0"/>
          </a:p>
        </p:txBody>
      </p:sp>
      <p:sp>
        <p:nvSpPr>
          <p:cNvPr id="7065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n-US" sz="2200" dirty="0"/>
              <a:t>Το </a:t>
            </a:r>
            <a:r>
              <a:rPr lang="el-GR" altLang="en-US" sz="2200" dirty="0" err="1"/>
              <a:t>Crashing</a:t>
            </a:r>
            <a:r>
              <a:rPr lang="el-GR" altLang="en-US" sz="2200" dirty="0"/>
              <a:t> είναι μια τεχνική που χρησιμοποιείται για τη συντόμευση του χρόνου υλοποίησης(συμπίεσης) ενός έργου .</a:t>
            </a:r>
            <a:endParaRPr lang="en-US" altLang="en-US" sz="2200" dirty="0"/>
          </a:p>
          <a:p>
            <a:r>
              <a:rPr lang="el-GR" altLang="en-US" sz="2200" dirty="0"/>
              <a:t>Μπορούν να χρησιμοποιηθούν διάφοροι τρόποι για την επίτευξη αυτού του στόχου. </a:t>
            </a:r>
            <a:endParaRPr lang="en-US" altLang="en-US" sz="2200" dirty="0"/>
          </a:p>
          <a:p>
            <a:r>
              <a:rPr lang="el-GR" altLang="en-US" sz="2200" dirty="0"/>
              <a:t>Μερικές από τις κοινές μεθόδους που χρησιμοποιούνται είναι:</a:t>
            </a:r>
            <a:endParaRPr lang="en-US" altLang="en-US" sz="2200" dirty="0"/>
          </a:p>
          <a:p>
            <a:pPr lvl="1"/>
            <a:r>
              <a:rPr lang="el-GR" altLang="en-US" sz="2000" dirty="0">
                <a:solidFill>
                  <a:srgbClr val="7030A0"/>
                </a:solidFill>
              </a:rPr>
              <a:t>Προσθήκη πρόσθετων πόρων στις δραστηριότητες της κρίσιμης διαδρομής (</a:t>
            </a:r>
            <a:r>
              <a:rPr lang="en-US" altLang="en-US" sz="2000" dirty="0">
                <a:solidFill>
                  <a:srgbClr val="7030A0"/>
                </a:solidFill>
              </a:rPr>
              <a:t>critical path).</a:t>
            </a:r>
          </a:p>
          <a:p>
            <a:pPr lvl="2"/>
            <a:r>
              <a:rPr lang="el-GR" altLang="en-US" sz="1600" dirty="0"/>
              <a:t>Αυτή η επιλογή έχει διάφορους περιορισμούς, όπως η εξασφάλιση του προϋπολογισμού για την προσθήκη των πόρων και η διαθεσιμότητα των πόρων.</a:t>
            </a:r>
            <a:endParaRPr lang="en-US" altLang="en-US" sz="1600" dirty="0"/>
          </a:p>
          <a:p>
            <a:pPr lvl="1"/>
            <a:r>
              <a:rPr lang="el-GR" altLang="en-US" sz="2000" dirty="0">
                <a:solidFill>
                  <a:srgbClr val="7030A0"/>
                </a:solidFill>
              </a:rPr>
              <a:t>Μείωση των απαιτήσεων ή του αντικειμένου</a:t>
            </a:r>
            <a:endParaRPr lang="en-US" altLang="en-US" sz="2000" dirty="0">
              <a:solidFill>
                <a:srgbClr val="7030A0"/>
              </a:solidFill>
            </a:endParaRPr>
          </a:p>
          <a:p>
            <a:pPr lvl="2"/>
            <a:r>
              <a:rPr lang="el-GR" altLang="en-US" sz="1600" dirty="0"/>
              <a:t>Αυτό μπορεί να γίνει μόνο εάν ο χορηγός και τα κύρια ενδιαφερόμενα μέρη συμφωνήσουν να μειώσουν το πεδίο εφαρμογής </a:t>
            </a:r>
            <a:endParaRPr lang="en-US" altLang="en-US" sz="1600" dirty="0"/>
          </a:p>
        </p:txBody>
      </p:sp>
      <p:sp>
        <p:nvSpPr>
          <p:cNvPr id="70660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B75F22-9B82-4E7E-B800-133065E380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50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Συμπίεση χρόνου ενός έργου</a:t>
            </a:r>
            <a:br>
              <a:rPr lang="el-GR" altLang="el-GR" dirty="0"/>
            </a:br>
            <a:r>
              <a:rPr lang="en-US" altLang="el-GR" sz="3600" dirty="0"/>
              <a:t>Project Crashing</a:t>
            </a:r>
          </a:p>
        </p:txBody>
      </p:sp>
      <p:sp>
        <p:nvSpPr>
          <p:cNvPr id="46083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1800" dirty="0"/>
              <a:t>Ο διαχειριστής του έργου είναι συχνά αντιμέτωπος με την υποχρέωση να μειώσει τον προγραμματισμένο χρόνο ολοκλήρωσης ενός έργου για να τηρήσει μια προθεσμία. </a:t>
            </a:r>
          </a:p>
          <a:p>
            <a:r>
              <a:rPr lang="el-GR" altLang="el-GR" sz="1800" dirty="0"/>
              <a:t>Με άλλα λόγια, ο διαχειριστής πρέπει να ολοκληρώσει το έργο νωρίτερα από ό, τι προκύπτει από την ανάλυση του δικτύου CPM / PERT. </a:t>
            </a:r>
          </a:p>
          <a:p>
            <a:r>
              <a:rPr lang="el-GR" altLang="el-GR" sz="1800" dirty="0"/>
              <a:t>Η διάρκεια του έργου</a:t>
            </a:r>
            <a:r>
              <a:rPr lang="en-US" altLang="el-GR" sz="1800" dirty="0"/>
              <a:t>,</a:t>
            </a:r>
            <a:r>
              <a:rPr lang="el-GR" altLang="el-GR" sz="1800" dirty="0"/>
              <a:t> συχνά</a:t>
            </a:r>
            <a:r>
              <a:rPr lang="en-US" altLang="el-GR" sz="1800" dirty="0"/>
              <a:t>,</a:t>
            </a:r>
            <a:r>
              <a:rPr lang="el-GR" altLang="el-GR" sz="1800" dirty="0"/>
              <a:t> μπορεί να μειωθεί με </a:t>
            </a:r>
          </a:p>
          <a:p>
            <a:pPr lvl="1"/>
            <a:r>
              <a:rPr lang="el-GR" altLang="el-GR" sz="1400" dirty="0"/>
              <a:t>την ανάθεση περισσότερης εργασίας για τις δραστηριότητες του έργου, με τη μορφή των υπερωριών, και </a:t>
            </a:r>
          </a:p>
          <a:p>
            <a:pPr lvl="1"/>
            <a:r>
              <a:rPr lang="el-GR" altLang="el-GR" sz="1400" dirty="0"/>
              <a:t>αναθέτοντας περισσότερους πόρους</a:t>
            </a:r>
            <a:r>
              <a:rPr lang="en-US" altLang="el-GR" sz="1400" dirty="0"/>
              <a:t>, </a:t>
            </a:r>
            <a:r>
              <a:rPr lang="el-GR" altLang="el-GR" sz="1400" dirty="0"/>
              <a:t>π.χ. υλικών, εξοπλισμού, και ούτω καθεξής. </a:t>
            </a:r>
          </a:p>
          <a:p>
            <a:r>
              <a:rPr lang="el-GR" altLang="el-GR" sz="1800" dirty="0"/>
              <a:t>Ωστόσο, η ανάθεση πρόσθετης εργασίας και πόρων αυξάνουν το κόστος του έργου. </a:t>
            </a:r>
          </a:p>
          <a:p>
            <a:r>
              <a:rPr lang="el-GR" altLang="el-GR" sz="1800" dirty="0"/>
              <a:t>Έτσι, η απόφαση για τη μείωση της διάρκειας του έργου πρέπει να βασίζεται σε </a:t>
            </a:r>
            <a:r>
              <a:rPr lang="el-GR" altLang="el-GR" sz="2000" dirty="0">
                <a:solidFill>
                  <a:srgbClr val="7030A0"/>
                </a:solidFill>
              </a:rPr>
              <a:t>βελτιστοποίηση </a:t>
            </a:r>
            <a:r>
              <a:rPr lang="el-GR" altLang="el-GR" sz="1800" dirty="0"/>
              <a:t>ή τουλάχιστον </a:t>
            </a:r>
            <a:r>
              <a:rPr lang="el-GR" altLang="el-GR" sz="2000" dirty="0">
                <a:solidFill>
                  <a:srgbClr val="7030A0"/>
                </a:solidFill>
              </a:rPr>
              <a:t>ανάλυση της σχέσης (</a:t>
            </a:r>
            <a:r>
              <a:rPr lang="el-GR" altLang="el-GR" sz="2000" dirty="0" err="1">
                <a:solidFill>
                  <a:srgbClr val="7030A0"/>
                </a:solidFill>
              </a:rPr>
              <a:t>trade-off</a:t>
            </a:r>
            <a:r>
              <a:rPr lang="el-GR" altLang="el-GR" sz="2000" dirty="0">
                <a:solidFill>
                  <a:srgbClr val="7030A0"/>
                </a:solidFill>
              </a:rPr>
              <a:t>) </a:t>
            </a:r>
            <a:r>
              <a:rPr lang="el-GR" altLang="el-GR" sz="1800" dirty="0"/>
              <a:t>μεταξύ του χρόνου και του κόστους. </a:t>
            </a:r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81D08E-169E-4E0A-A9DB-CB9D7E492E66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930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dirty="0"/>
              <a:t>Η έννοια της βέλτιστης λύσης</a:t>
            </a:r>
            <a:br>
              <a:rPr lang="el-GR" altLang="en-US" sz="4000" dirty="0"/>
            </a:br>
            <a:r>
              <a:rPr lang="en-US" altLang="en-US" sz="3600" dirty="0"/>
              <a:t>Trade-off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Προσπαθούμε να "</a:t>
            </a:r>
            <a:r>
              <a:rPr lang="el-GR" sz="2400" dirty="0">
                <a:solidFill>
                  <a:srgbClr val="7030A0"/>
                </a:solidFill>
              </a:rPr>
              <a:t>συμπιέσουμε</a:t>
            </a:r>
            <a:r>
              <a:rPr lang="el-GR" sz="2400" dirty="0"/>
              <a:t>" κάποιες "</a:t>
            </a:r>
            <a:r>
              <a:rPr lang="el-GR" sz="2400" dirty="0">
                <a:solidFill>
                  <a:srgbClr val="7030A0"/>
                </a:solidFill>
              </a:rPr>
              <a:t>κρίσιμες</a:t>
            </a:r>
            <a:r>
              <a:rPr lang="el-GR" sz="2400" dirty="0"/>
              <a:t>" δραστηριότητες με τη διάθεση περισσότερων πόρων σε αυτούς, έτσι ώστε ο χρόνος μιας ή περισσότερων δραστηριοτήτων ζωτικής σημασίας να μειωθεί, και να καταστεί  μικρότερος από τον κανονικό χρόνο υλοποίησης της δραστηριότητας.</a:t>
            </a:r>
            <a:br>
              <a:rPr lang="el-GR" sz="2400" dirty="0"/>
            </a:br>
            <a:endParaRPr lang="el-GR" sz="2400" dirty="0"/>
          </a:p>
          <a:p>
            <a:r>
              <a:rPr lang="el-GR" sz="2400" dirty="0"/>
              <a:t>Πώς να το κάνουμε αυτό?</a:t>
            </a:r>
          </a:p>
          <a:p>
            <a:pPr lvl="1"/>
            <a:r>
              <a:rPr lang="el-GR" sz="2000" dirty="0"/>
              <a:t>Σε ποια κριτήρια θα πρέπει να βασίζεται η απόφαση μας για να συμπιέσουμε (</a:t>
            </a:r>
            <a:r>
              <a:rPr lang="en-US" sz="2000" dirty="0"/>
              <a:t>crash) </a:t>
            </a:r>
            <a:r>
              <a:rPr lang="el-GR" sz="2000" dirty="0"/>
              <a:t>κρίσιμες δραστηριότητες;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C20803-BC90-477F-BBF5-E7627352D85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64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z="4000" dirty="0"/>
              <a:t>Παράδειγμα </a:t>
            </a:r>
            <a:r>
              <a:rPr lang="en-US" altLang="en-US" sz="4000" dirty="0"/>
              <a:t>– crashing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628529"/>
          </a:xfrm>
        </p:spPr>
        <p:txBody>
          <a:bodyPr/>
          <a:lstStyle/>
          <a:p>
            <a:r>
              <a:rPr lang="el-GR" sz="2400" dirty="0"/>
              <a:t>Το κρίσιμο μονοπάτι είναι 1-2-3 και ο χρόνος υλοποίησης = 11</a:t>
            </a:r>
          </a:p>
          <a:p>
            <a:r>
              <a:rPr lang="el-GR" sz="2400" dirty="0"/>
              <a:t>Γιατί?  </a:t>
            </a:r>
          </a:p>
          <a:p>
            <a:pPr lvl="1"/>
            <a:r>
              <a:rPr lang="el-GR" sz="2000" dirty="0"/>
              <a:t>Το μονοπάτι </a:t>
            </a:r>
            <a:r>
              <a:rPr lang="en-US" sz="2000" dirty="0"/>
              <a:t>: 1-2-3 = 5+6 = 11 </a:t>
            </a:r>
            <a:r>
              <a:rPr lang="el-GR" sz="2000" dirty="0" err="1"/>
              <a:t>εβδ</a:t>
            </a:r>
            <a:r>
              <a:rPr lang="el-GR" sz="2000" dirty="0"/>
              <a:t>.</a:t>
            </a:r>
          </a:p>
          <a:p>
            <a:pPr lvl="1"/>
            <a:r>
              <a:rPr lang="el-GR" sz="2000" dirty="0"/>
              <a:t>Το μονοπάτι </a:t>
            </a:r>
            <a:r>
              <a:rPr lang="en-US" sz="2000" dirty="0"/>
              <a:t>: 1-3 = 5 </a:t>
            </a:r>
            <a:r>
              <a:rPr lang="el-GR" sz="2000" dirty="0" err="1"/>
              <a:t>εβδ</a:t>
            </a:r>
            <a:r>
              <a:rPr lang="el-GR" sz="2000" dirty="0"/>
              <a:t>.</a:t>
            </a:r>
          </a:p>
          <a:p>
            <a:r>
              <a:rPr lang="el-GR" sz="2400" dirty="0"/>
              <a:t>Πόσες ημέρες μπορούμε να μειώσουμε (</a:t>
            </a:r>
            <a:r>
              <a:rPr lang="en-US" sz="2400" dirty="0"/>
              <a:t>crash) </a:t>
            </a:r>
            <a:r>
              <a:rPr lang="el-GR" sz="2400" dirty="0"/>
              <a:t>το έργο?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0EC8CC-11F1-402D-8524-37016CD63903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09" name="Oval 4"/>
          <p:cNvSpPr>
            <a:spLocks noChangeArrowheads="1"/>
          </p:cNvSpPr>
          <p:nvPr/>
        </p:nvSpPr>
        <p:spPr bwMode="auto">
          <a:xfrm>
            <a:off x="2514600" y="2913757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6324600" y="2761357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21511" name="Oval 6"/>
          <p:cNvSpPr>
            <a:spLocks noChangeArrowheads="1"/>
          </p:cNvSpPr>
          <p:nvPr/>
        </p:nvSpPr>
        <p:spPr bwMode="auto">
          <a:xfrm>
            <a:off x="4343400" y="2151757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21512" name="Line 7"/>
          <p:cNvSpPr>
            <a:spLocks noChangeShapeType="1"/>
          </p:cNvSpPr>
          <p:nvPr/>
        </p:nvSpPr>
        <p:spPr bwMode="auto">
          <a:xfrm flipV="1">
            <a:off x="3124200" y="2532757"/>
            <a:ext cx="1219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8"/>
          <p:cNvSpPr>
            <a:spLocks noChangeShapeType="1"/>
          </p:cNvSpPr>
          <p:nvPr/>
        </p:nvSpPr>
        <p:spPr bwMode="auto">
          <a:xfrm>
            <a:off x="4953000" y="2532757"/>
            <a:ext cx="13716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9"/>
          <p:cNvSpPr>
            <a:spLocks noChangeShapeType="1"/>
          </p:cNvSpPr>
          <p:nvPr/>
        </p:nvSpPr>
        <p:spPr bwMode="auto">
          <a:xfrm flipV="1">
            <a:off x="3276600" y="3218557"/>
            <a:ext cx="30480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4"/>
          <p:cNvSpPr txBox="1">
            <a:spLocks noChangeArrowheads="1"/>
          </p:cNvSpPr>
          <p:nvPr/>
        </p:nvSpPr>
        <p:spPr bwMode="auto">
          <a:xfrm>
            <a:off x="3203848" y="2345432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5 (1)</a:t>
            </a:r>
          </a:p>
        </p:txBody>
      </p:sp>
      <p:sp>
        <p:nvSpPr>
          <p:cNvPr id="21516" name="Text Box 15"/>
          <p:cNvSpPr txBox="1">
            <a:spLocks noChangeArrowheads="1"/>
          </p:cNvSpPr>
          <p:nvPr/>
        </p:nvSpPr>
        <p:spPr bwMode="auto">
          <a:xfrm>
            <a:off x="5622925" y="2193032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6(3)</a:t>
            </a:r>
          </a:p>
        </p:txBody>
      </p:sp>
      <p:sp>
        <p:nvSpPr>
          <p:cNvPr id="21517" name="Text Box 16"/>
          <p:cNvSpPr txBox="1">
            <a:spLocks noChangeArrowheads="1"/>
          </p:cNvSpPr>
          <p:nvPr/>
        </p:nvSpPr>
        <p:spPr bwMode="auto">
          <a:xfrm>
            <a:off x="4479925" y="3259832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5(0)</a:t>
            </a:r>
          </a:p>
        </p:txBody>
      </p:sp>
      <p:sp>
        <p:nvSpPr>
          <p:cNvPr id="21518" name="Text Box 22"/>
          <p:cNvSpPr txBox="1">
            <a:spLocks noChangeArrowheads="1"/>
          </p:cNvSpPr>
          <p:nvPr/>
        </p:nvSpPr>
        <p:spPr bwMode="auto">
          <a:xfrm>
            <a:off x="107504" y="1844824"/>
            <a:ext cx="39685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400" dirty="0">
                <a:latin typeface="Times New Roman" panose="02020603050405020304" pitchFamily="18" charset="0"/>
              </a:rPr>
              <a:t>Κανονικός χρόνος (εβδομάδες)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1519" name="Text Box 23"/>
          <p:cNvSpPr txBox="1">
            <a:spLocks noChangeArrowheads="1"/>
          </p:cNvSpPr>
          <p:nvPr/>
        </p:nvSpPr>
        <p:spPr bwMode="auto">
          <a:xfrm>
            <a:off x="3184525" y="1507232"/>
            <a:ext cx="5674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Max </a:t>
            </a:r>
            <a:r>
              <a:rPr lang="el-GR" altLang="en-US" sz="2400" dirty="0" err="1">
                <a:latin typeface="Times New Roman" panose="02020603050405020304" pitchFamily="18" charset="0"/>
              </a:rPr>
              <a:t>εβδομ</a:t>
            </a:r>
            <a:r>
              <a:rPr lang="el-GR" altLang="en-US" sz="2400" dirty="0">
                <a:latin typeface="Times New Roman" panose="02020603050405020304" pitchFamily="18" charset="0"/>
              </a:rPr>
              <a:t>. που μπορεί να μειωθεί (</a:t>
            </a:r>
            <a:r>
              <a:rPr lang="en-US" altLang="en-US" sz="2400" dirty="0">
                <a:latin typeface="Times New Roman" panose="02020603050405020304" pitchFamily="18" charset="0"/>
              </a:rPr>
              <a:t>crashed</a:t>
            </a:r>
            <a:r>
              <a:rPr lang="el-GR" altLang="en-US" sz="2400" dirty="0">
                <a:latin typeface="Times New Roman" panose="02020603050405020304" pitchFamily="18" charset="0"/>
              </a:rPr>
              <a:t>)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1520" name="Line 24"/>
          <p:cNvSpPr>
            <a:spLocks noChangeShapeType="1"/>
          </p:cNvSpPr>
          <p:nvPr/>
        </p:nvSpPr>
        <p:spPr bwMode="auto">
          <a:xfrm flipH="1" flipV="1">
            <a:off x="1870720" y="2193031"/>
            <a:ext cx="1345552" cy="373657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25"/>
          <p:cNvSpPr>
            <a:spLocks noChangeShapeType="1"/>
          </p:cNvSpPr>
          <p:nvPr/>
        </p:nvSpPr>
        <p:spPr bwMode="auto">
          <a:xfrm flipV="1">
            <a:off x="6235452" y="1933152"/>
            <a:ext cx="928836" cy="453765"/>
          </a:xfrm>
          <a:prstGeom prst="line">
            <a:avLst/>
          </a:prstGeom>
          <a:noFill/>
          <a:ln w="19050">
            <a:solidFill>
              <a:srgbClr val="7030A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82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13A645-51C4-4D1A-B172-8AF654C792DD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l-GR" altLang="en-US" sz="4000" dirty="0"/>
              <a:t>Παράδειγμα </a:t>
            </a:r>
            <a:r>
              <a:rPr lang="en-US" altLang="en-US" sz="4000" dirty="0"/>
              <a:t>– crashing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</a:t>
            </a:r>
          </a:p>
        </p:txBody>
      </p:sp>
      <p:sp>
        <p:nvSpPr>
          <p:cNvPr id="22533" name="Oval 4"/>
          <p:cNvSpPr>
            <a:spLocks noChangeArrowheads="1"/>
          </p:cNvSpPr>
          <p:nvPr/>
        </p:nvSpPr>
        <p:spPr bwMode="auto">
          <a:xfrm>
            <a:off x="2514600" y="2743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22534" name="Oval 5"/>
          <p:cNvSpPr>
            <a:spLocks noChangeArrowheads="1"/>
          </p:cNvSpPr>
          <p:nvPr/>
        </p:nvSpPr>
        <p:spPr bwMode="auto">
          <a:xfrm>
            <a:off x="6324600" y="25908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2535" name="Oval 6"/>
          <p:cNvSpPr>
            <a:spLocks noChangeArrowheads="1"/>
          </p:cNvSpPr>
          <p:nvPr/>
        </p:nvSpPr>
        <p:spPr bwMode="auto">
          <a:xfrm>
            <a:off x="4343400" y="1981200"/>
            <a:ext cx="6858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 flipV="1">
            <a:off x="3139440" y="2354580"/>
            <a:ext cx="1219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>
            <a:off x="5029198" y="2362200"/>
            <a:ext cx="1295401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V="1">
            <a:off x="3276600" y="3048000"/>
            <a:ext cx="3048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3336925" y="2060848"/>
            <a:ext cx="768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5 (1)</a:t>
            </a:r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5508104" y="2035696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6(3)</a:t>
            </a:r>
          </a:p>
        </p:txBody>
      </p:sp>
      <p:sp>
        <p:nvSpPr>
          <p:cNvPr id="22541" name="Text Box 12"/>
          <p:cNvSpPr txBox="1">
            <a:spLocks noChangeArrowheads="1"/>
          </p:cNvSpPr>
          <p:nvPr/>
        </p:nvSpPr>
        <p:spPr bwMode="auto">
          <a:xfrm>
            <a:off x="4479925" y="30892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5(0)</a:t>
            </a:r>
          </a:p>
        </p:txBody>
      </p:sp>
      <p:sp>
        <p:nvSpPr>
          <p:cNvPr id="22542" name="Text Box 18"/>
          <p:cNvSpPr txBox="1">
            <a:spLocks noChangeArrowheads="1"/>
          </p:cNvSpPr>
          <p:nvPr/>
        </p:nvSpPr>
        <p:spPr bwMode="auto">
          <a:xfrm>
            <a:off x="251520" y="4079875"/>
            <a:ext cx="864800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36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8000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800" dirty="0">
                <a:latin typeface="Times New Roman" panose="02020603050405020304" pitchFamily="18" charset="0"/>
              </a:rPr>
              <a:t>Ο μέγιστος χρόνος που μπορεί να μειωθεί </a:t>
            </a:r>
            <a:r>
              <a:rPr lang="en-US" altLang="en-US" sz="2800" dirty="0"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	</a:t>
            </a:r>
            <a:r>
              <a:rPr lang="el-GR" altLang="en-US" sz="2800" dirty="0">
                <a:latin typeface="Times New Roman" panose="02020603050405020304" pitchFamily="18" charset="0"/>
              </a:rPr>
              <a:t>Μονοπάτι </a:t>
            </a:r>
            <a:r>
              <a:rPr lang="en-US" altLang="en-US" sz="2800" dirty="0">
                <a:latin typeface="Times New Roman" panose="02020603050405020304" pitchFamily="18" charset="0"/>
              </a:rPr>
              <a:t>1-2-3 = 1 + 3 = 4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	</a:t>
            </a:r>
            <a:r>
              <a:rPr lang="el-GR" altLang="en-US" sz="2800" dirty="0">
                <a:latin typeface="Times New Roman" panose="02020603050405020304" pitchFamily="18" charset="0"/>
              </a:rPr>
              <a:t>Μονοπάτι </a:t>
            </a:r>
            <a:r>
              <a:rPr lang="en-US" altLang="en-US" sz="2800" dirty="0">
                <a:latin typeface="Times New Roman" panose="02020603050405020304" pitchFamily="18" charset="0"/>
              </a:rPr>
              <a:t>1-3 =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Θα έπρεπε να χρησιμοποιήσουμε τις 4 αυτές εβδομάδες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2543" name="Line 19"/>
          <p:cNvSpPr>
            <a:spLocks noChangeShapeType="1"/>
          </p:cNvSpPr>
          <p:nvPr/>
        </p:nvSpPr>
        <p:spPr bwMode="auto">
          <a:xfrm flipH="1" flipV="1">
            <a:off x="3886199" y="2590800"/>
            <a:ext cx="152398" cy="198755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20"/>
          <p:cNvSpPr>
            <a:spLocks noChangeShapeType="1"/>
          </p:cNvSpPr>
          <p:nvPr/>
        </p:nvSpPr>
        <p:spPr bwMode="auto">
          <a:xfrm flipV="1">
            <a:off x="4724396" y="2411094"/>
            <a:ext cx="1158876" cy="2180476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15784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5802</TotalTime>
  <Words>2020</Words>
  <Application>Microsoft Office PowerPoint</Application>
  <PresentationFormat>On-screen Show (4:3)</PresentationFormat>
  <Paragraphs>302</Paragraphs>
  <Slides>34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Garamond</vt:lpstr>
      <vt:lpstr>Times</vt:lpstr>
      <vt:lpstr>Times New Roman</vt:lpstr>
      <vt:lpstr>Wingdings</vt:lpstr>
      <vt:lpstr>Network</vt:lpstr>
      <vt:lpstr>Visio</vt:lpstr>
      <vt:lpstr>Διαχείριση Έργων Πληροφορικής</vt:lpstr>
      <vt:lpstr>Υπολογιμσός πιθανότητας</vt:lpstr>
      <vt:lpstr>Τι σημαίνει η εκτίμηση αυτή</vt:lpstr>
      <vt:lpstr>Συμπίεση Έργου Project Crashing</vt:lpstr>
      <vt:lpstr>Συμπίεση Έργου</vt:lpstr>
      <vt:lpstr>Συμπίεση χρόνου ενός έργου Project Crashing</vt:lpstr>
      <vt:lpstr>Η έννοια της βέλτιστης λύσης Trade-off concept</vt:lpstr>
      <vt:lpstr>Παράδειγμα – crashing</vt:lpstr>
      <vt:lpstr>Παράδειγμα – crashing</vt:lpstr>
      <vt:lpstr>Παράδειγμα– crashing</vt:lpstr>
      <vt:lpstr>Παράδειγμα– crashing</vt:lpstr>
      <vt:lpstr>Παράδειγμα – crashing</vt:lpstr>
      <vt:lpstr>Συμπίεση χρόνου και Time-Cost Trade-Off </vt:lpstr>
      <vt:lpstr>Συμπίεση χρόνου και Time-Cost Trade-Off </vt:lpstr>
      <vt:lpstr>Συμπίεση χρόνου και Time-Cost Trade-Off </vt:lpstr>
      <vt:lpstr>Διαχείριση Κόστους / Διάρκειας</vt:lpstr>
      <vt:lpstr>Σχέση χρόνου - έμμεσου κόστους</vt:lpstr>
      <vt:lpstr>Άμεσο Κόστος</vt:lpstr>
      <vt:lpstr>Σχέση χρόνου - άμεσου κόστους</vt:lpstr>
      <vt:lpstr>Διακριτή σχέση χρόνου – άμεσου κόστους</vt:lpstr>
      <vt:lpstr>Πώς προσδιορίζουμε τη σχέση διάρκειας - άμεσου κόστους ενός έργου; </vt:lpstr>
      <vt:lpstr>Γραμμική σχέση χρόνου -  άμεσου κόστους</vt:lpstr>
      <vt:lpstr>Πολυγραμμική σχέση χρόνου -  άμεσου κόστους σε διαφορετικά χρονικά διαστήματα</vt:lpstr>
      <vt:lpstr>Μη γραμμική σχέση χρόνου – άμεσου κόστους</vt:lpstr>
      <vt:lpstr>Εντατικοποίηση εργασιών</vt:lpstr>
      <vt:lpstr>Βελτιστοποίηση της συνάρτησης χρόνου και κόστους</vt:lpstr>
      <vt:lpstr>Προσδιορισμός βέλτιστης διάρκειας έργου</vt:lpstr>
      <vt:lpstr>Προσδιορισμός καμπύλης διάρκειας - άμεσου κόστους </vt:lpstr>
      <vt:lpstr>Βέλτιστη Διάρκεια</vt:lpstr>
      <vt:lpstr>Άσκηση</vt:lpstr>
      <vt:lpstr>Αλγόριθμος προσδιορισμού καμπύλης διάρκειας - άμεσου κόστους </vt:lpstr>
      <vt:lpstr>Αλγόριθμος προσδιορισμού καμπύλης διάρκειας - άμεσου κόστους </vt:lpstr>
      <vt:lpstr>Αλγόριθμος προσδιορισμού καμπύλης άμεσου κόστους - διάρκειας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Έργων Πληροφορικής</dc:title>
  <dc:creator>Maria Karyda</dc:creator>
  <cp:lastModifiedBy>Manolis Tsiknakis</cp:lastModifiedBy>
  <cp:revision>811</cp:revision>
  <dcterms:created xsi:type="dcterms:W3CDTF">2007-09-28T10:15:14Z</dcterms:created>
  <dcterms:modified xsi:type="dcterms:W3CDTF">2022-05-21T06:10:34Z</dcterms:modified>
</cp:coreProperties>
</file>