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7" r:id="rId9"/>
    <p:sldId id="268" r:id="rId10"/>
    <p:sldId id="266" r:id="rId11"/>
    <p:sldId id="263" r:id="rId12"/>
    <p:sldId id="262" r:id="rId13"/>
    <p:sldId id="264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DAC81B-CC2F-4B88-9E3B-104B9A6B7D06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F372A-7208-418B-A2C6-1EDEDF0695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30223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DE54B-935D-4BF7-8ACA-83C921015EA3}" type="slidenum">
              <a:rPr lang="el-GR" smtClean="0"/>
              <a:pPr/>
              <a:t>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83528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DE54B-935D-4BF7-8ACA-83C921015EA3}" type="slidenum">
              <a:rPr lang="el-GR" smtClean="0"/>
              <a:pPr/>
              <a:t>17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2254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DE54B-935D-4BF7-8ACA-83C921015EA3}" type="slidenum">
              <a:rPr lang="el-GR" smtClean="0"/>
              <a:pPr/>
              <a:t>29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33555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0838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84843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49860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1230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99343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474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8650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1402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25804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68111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29016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C43C3-3902-47DF-B188-DD7E01DA0444}" type="datetimeFigureOut">
              <a:rPr lang="el-GR" smtClean="0"/>
              <a:t>13/11/2017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3FCEB-9876-499A-B41E-8E6C9F0227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45284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Canvas Object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A.G. </a:t>
            </a:r>
            <a:r>
              <a:rPr lang="en-US" dirty="0" err="1" smtClean="0"/>
              <a:t>Malamos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24756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Παραδείγματα</a:t>
            </a:r>
            <a:endParaRPr lang="el-GR" dirty="0"/>
          </a:p>
        </p:txBody>
      </p:sp>
      <p:sp>
        <p:nvSpPr>
          <p:cNvPr id="3" name="2 - Ορθογώνιο"/>
          <p:cNvSpPr/>
          <p:nvPr/>
        </p:nvSpPr>
        <p:spPr>
          <a:xfrm>
            <a:off x="1750514" y="1820695"/>
            <a:ext cx="58326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/>
              <a:t>var</a:t>
            </a:r>
            <a:r>
              <a:rPr lang="en-GB" dirty="0"/>
              <a:t> c=</a:t>
            </a:r>
            <a:r>
              <a:rPr lang="en-GB" dirty="0" err="1"/>
              <a:t>document.getElementById</a:t>
            </a:r>
            <a:r>
              <a:rPr lang="en-GB" dirty="0"/>
              <a:t>("</a:t>
            </a:r>
            <a:r>
              <a:rPr lang="en-GB" dirty="0" err="1"/>
              <a:t>myCanvas</a:t>
            </a:r>
            <a:r>
              <a:rPr lang="en-GB" dirty="0"/>
              <a:t>");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c</a:t>
            </a:r>
            <a:r>
              <a:rPr lang="en-US" dirty="0" err="1"/>
              <a:t>ont</a:t>
            </a:r>
            <a:r>
              <a:rPr lang="en-GB" dirty="0"/>
              <a:t>x=</a:t>
            </a:r>
            <a:r>
              <a:rPr lang="en-GB" dirty="0" err="1"/>
              <a:t>c.getContext</a:t>
            </a:r>
            <a:r>
              <a:rPr lang="en-GB" dirty="0"/>
              <a:t>("2d");</a:t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x.beginPath</a:t>
            </a:r>
            <a:r>
              <a:rPr lang="en-GB" dirty="0"/>
              <a:t>();</a:t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x.lineJoin</a:t>
            </a:r>
            <a:r>
              <a:rPr lang="en-GB" dirty="0"/>
              <a:t>="round"; //"</a:t>
            </a:r>
            <a:r>
              <a:rPr lang="en-GB" dirty="0" err="1"/>
              <a:t>bevel|round|miter</a:t>
            </a:r>
            <a:r>
              <a:rPr lang="en-GB" dirty="0"/>
              <a:t>";</a:t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x.moveTo</a:t>
            </a:r>
            <a:r>
              <a:rPr lang="en-GB" dirty="0"/>
              <a:t>(10,10);</a:t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x.lineTo</a:t>
            </a:r>
            <a:r>
              <a:rPr lang="en-GB" dirty="0"/>
              <a:t>(100,50);</a:t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x.lineTo</a:t>
            </a:r>
            <a:r>
              <a:rPr lang="en-GB" dirty="0"/>
              <a:t>(20,100</a:t>
            </a:r>
            <a:r>
              <a:rPr lang="en-GB" dirty="0" smtClean="0"/>
              <a:t>);</a:t>
            </a:r>
          </a:p>
          <a:p>
            <a:r>
              <a:rPr lang="en-GB" dirty="0" err="1"/>
              <a:t>c</a:t>
            </a:r>
            <a:r>
              <a:rPr lang="en-GB" dirty="0" err="1" smtClean="0"/>
              <a:t>ontx.closePath</a:t>
            </a:r>
            <a:r>
              <a:rPr lang="en-GB" dirty="0" smtClean="0"/>
              <a:t>();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x.stroke</a:t>
            </a:r>
            <a:r>
              <a:rPr lang="en-GB" dirty="0" smtClean="0"/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379116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Υφές χρωμάτων</a:t>
            </a:r>
            <a:endParaRPr lang="el-GR" dirty="0"/>
          </a:p>
        </p:txBody>
      </p:sp>
      <p:graphicFrame>
        <p:nvGraphicFramePr>
          <p:cNvPr id="3" name="2 - Πίνακας"/>
          <p:cNvGraphicFramePr>
            <a:graphicFrameLocks noGrp="1"/>
          </p:cNvGraphicFramePr>
          <p:nvPr/>
        </p:nvGraphicFramePr>
        <p:xfrm>
          <a:off x="2999682" y="2276872"/>
          <a:ext cx="6408687" cy="3114294"/>
        </p:xfrm>
        <a:graphic>
          <a:graphicData uri="http://schemas.openxmlformats.org/drawingml/2006/table">
            <a:tbl>
              <a:tblPr/>
              <a:tblGrid>
                <a:gridCol w="2151928"/>
                <a:gridCol w="425675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Method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createLinearGradient()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Δημιουργεί μια γραμμική μεταβολή χρώματος (για χρήση σε περιεχόμενο καμβά)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createPattern()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Επαναλαμβάνει μια συγκεκριμένη μορφολογία  στην καθορισμένη κατεύθυνση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createRadialGradient()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Δημιουργεί μια ακτινική / κυκλική μεταβολή χρώματος (για χρήση σε περιεχόμενο καμβά)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addColorStop()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Καθορίζει όρια του χρώματος σε ένα 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gradient 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βάψιμο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282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/>
          <p:cNvSpPr/>
          <p:nvPr/>
        </p:nvSpPr>
        <p:spPr>
          <a:xfrm>
            <a:off x="2162406" y="3230913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err="1"/>
              <a:t>var</a:t>
            </a:r>
            <a:r>
              <a:rPr lang="en-GB" dirty="0"/>
              <a:t> c=</a:t>
            </a:r>
            <a:r>
              <a:rPr lang="en-GB" dirty="0" err="1"/>
              <a:t>document.getElementById</a:t>
            </a:r>
            <a:r>
              <a:rPr lang="en-GB" dirty="0"/>
              <a:t>("</a:t>
            </a:r>
            <a:r>
              <a:rPr lang="en-GB" dirty="0" err="1"/>
              <a:t>myCanvas</a:t>
            </a:r>
            <a:r>
              <a:rPr lang="en-GB" dirty="0"/>
              <a:t>");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c</a:t>
            </a:r>
            <a:r>
              <a:rPr lang="en-US" dirty="0" err="1"/>
              <a:t>ont</a:t>
            </a:r>
            <a:r>
              <a:rPr lang="en-GB" dirty="0"/>
              <a:t>x=</a:t>
            </a:r>
            <a:r>
              <a:rPr lang="en-GB" dirty="0" err="1"/>
              <a:t>c.getContext</a:t>
            </a:r>
            <a:r>
              <a:rPr lang="en-GB" dirty="0"/>
              <a:t>("2d");</a:t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x.strokeStyle</a:t>
            </a:r>
            <a:r>
              <a:rPr lang="en-GB" dirty="0"/>
              <a:t>="#FF0000";</a:t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x.strokeRect</a:t>
            </a:r>
            <a:r>
              <a:rPr lang="en-GB" dirty="0"/>
              <a:t>(20,20,150,100);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 err="1"/>
              <a:t>var</a:t>
            </a:r>
            <a:r>
              <a:rPr lang="en-GB" dirty="0"/>
              <a:t> c=</a:t>
            </a:r>
            <a:r>
              <a:rPr lang="en-GB" dirty="0" err="1"/>
              <a:t>document.getElementById</a:t>
            </a:r>
            <a:r>
              <a:rPr lang="en-GB" dirty="0"/>
              <a:t>("</a:t>
            </a:r>
            <a:r>
              <a:rPr lang="en-GB" dirty="0" err="1"/>
              <a:t>myCanvas</a:t>
            </a:r>
            <a:r>
              <a:rPr lang="en-GB" dirty="0"/>
              <a:t>");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=</a:t>
            </a:r>
            <a:r>
              <a:rPr lang="en-GB" dirty="0" err="1"/>
              <a:t>c.getContext</a:t>
            </a:r>
            <a:r>
              <a:rPr lang="en-GB" dirty="0"/>
              <a:t>("2d");</a:t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x.shadowBlur</a:t>
            </a:r>
            <a:r>
              <a:rPr lang="en-GB" dirty="0"/>
              <a:t>=10;</a:t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x.shadowColor</a:t>
            </a:r>
            <a:r>
              <a:rPr lang="en-GB" dirty="0"/>
              <a:t>=“grey";</a:t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x.fillStyle</a:t>
            </a:r>
            <a:r>
              <a:rPr lang="en-GB" dirty="0"/>
              <a:t>=“green";</a:t>
            </a:r>
            <a:br>
              <a:rPr lang="en-GB" dirty="0"/>
            </a:br>
            <a:r>
              <a:rPr lang="en-GB" dirty="0"/>
              <a:t>c</a:t>
            </a:r>
            <a:r>
              <a:rPr lang="en-US" dirty="0" err="1"/>
              <a:t>ont</a:t>
            </a:r>
            <a:r>
              <a:rPr lang="en-GB" dirty="0" err="1"/>
              <a:t>x.fillRect</a:t>
            </a:r>
            <a:r>
              <a:rPr lang="en-GB" dirty="0"/>
              <a:t>(20,30,100,80);</a:t>
            </a:r>
            <a:endParaRPr lang="el-GR" dirty="0"/>
          </a:p>
        </p:txBody>
      </p:sp>
      <p:sp>
        <p:nvSpPr>
          <p:cNvPr id="4" name="3 - Ορθογώνιο"/>
          <p:cNvSpPr/>
          <p:nvPr/>
        </p:nvSpPr>
        <p:spPr>
          <a:xfrm>
            <a:off x="2259127" y="516194"/>
            <a:ext cx="52565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/>
              <a:t>var</a:t>
            </a:r>
            <a:r>
              <a:rPr lang="en-GB" dirty="0"/>
              <a:t> c=</a:t>
            </a:r>
            <a:r>
              <a:rPr lang="en-GB" dirty="0" err="1"/>
              <a:t>document.getElementById</a:t>
            </a:r>
            <a:r>
              <a:rPr lang="en-GB" dirty="0"/>
              <a:t>("</a:t>
            </a:r>
            <a:r>
              <a:rPr lang="en-GB" dirty="0" err="1"/>
              <a:t>myCanvas</a:t>
            </a:r>
            <a:r>
              <a:rPr lang="en-GB" dirty="0"/>
              <a:t>");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err="1"/>
              <a:t>contx</a:t>
            </a:r>
            <a:r>
              <a:rPr lang="en-GB" dirty="0"/>
              <a:t>=</a:t>
            </a:r>
            <a:r>
              <a:rPr lang="en-GB" dirty="0" err="1"/>
              <a:t>c.getContext</a:t>
            </a:r>
            <a:r>
              <a:rPr lang="en-GB" dirty="0"/>
              <a:t>("2d");</a:t>
            </a:r>
            <a:br>
              <a:rPr lang="en-GB" dirty="0"/>
            </a:br>
            <a:r>
              <a:rPr lang="en-GB" dirty="0" err="1"/>
              <a:t>contx.fillRect</a:t>
            </a:r>
            <a:r>
              <a:rPr lang="en-GB" dirty="0"/>
              <a:t>(10,10,100,100);</a:t>
            </a:r>
          </a:p>
        </p:txBody>
      </p:sp>
      <p:sp>
        <p:nvSpPr>
          <p:cNvPr id="5" name="4 - Ορθογώνιο"/>
          <p:cNvSpPr/>
          <p:nvPr/>
        </p:nvSpPr>
        <p:spPr>
          <a:xfrm>
            <a:off x="2199330" y="184529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err="1"/>
              <a:t>var</a:t>
            </a:r>
            <a:r>
              <a:rPr lang="en-GB" dirty="0"/>
              <a:t> c=</a:t>
            </a:r>
            <a:r>
              <a:rPr lang="en-GB" dirty="0" err="1"/>
              <a:t>document.getElementById</a:t>
            </a:r>
            <a:r>
              <a:rPr lang="en-GB" dirty="0"/>
              <a:t>("</a:t>
            </a:r>
            <a:r>
              <a:rPr lang="en-GB" dirty="0" err="1"/>
              <a:t>myCanvas</a:t>
            </a:r>
            <a:r>
              <a:rPr lang="en-GB" dirty="0"/>
              <a:t>");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err="1"/>
              <a:t>contx</a:t>
            </a:r>
            <a:r>
              <a:rPr lang="en-GB" dirty="0"/>
              <a:t>=</a:t>
            </a:r>
            <a:r>
              <a:rPr lang="en-GB" dirty="0" err="1"/>
              <a:t>c.getContext</a:t>
            </a:r>
            <a:r>
              <a:rPr lang="en-GB" dirty="0"/>
              <a:t>("2d");</a:t>
            </a:r>
            <a:br>
              <a:rPr lang="en-GB" dirty="0"/>
            </a:br>
            <a:r>
              <a:rPr lang="en-GB" dirty="0" err="1"/>
              <a:t>contx.strokeRect</a:t>
            </a:r>
            <a:r>
              <a:rPr lang="en-GB" dirty="0"/>
              <a:t>(20,20,100,100);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43165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Παραδείγματα</a:t>
            </a:r>
            <a:endParaRPr lang="el-GR" dirty="0"/>
          </a:p>
        </p:txBody>
      </p:sp>
      <p:sp>
        <p:nvSpPr>
          <p:cNvPr id="3" name="2 - Ορθογώνιο"/>
          <p:cNvSpPr/>
          <p:nvPr/>
        </p:nvSpPr>
        <p:spPr>
          <a:xfrm>
            <a:off x="2135560" y="1484785"/>
            <a:ext cx="56166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/>
              <a:t>var</a:t>
            </a:r>
            <a:r>
              <a:rPr lang="en-GB" dirty="0"/>
              <a:t> c=</a:t>
            </a:r>
            <a:r>
              <a:rPr lang="en-GB" dirty="0" err="1"/>
              <a:t>document.getElementById</a:t>
            </a:r>
            <a:r>
              <a:rPr lang="en-GB" dirty="0"/>
              <a:t>("</a:t>
            </a:r>
            <a:r>
              <a:rPr lang="en-GB" dirty="0" err="1"/>
              <a:t>myCanvas</a:t>
            </a:r>
            <a:r>
              <a:rPr lang="en-GB" dirty="0"/>
              <a:t>");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err="1"/>
              <a:t>contx</a:t>
            </a:r>
            <a:r>
              <a:rPr lang="en-GB" dirty="0"/>
              <a:t>=</a:t>
            </a:r>
            <a:r>
              <a:rPr lang="en-GB" dirty="0" err="1"/>
              <a:t>c.getContext</a:t>
            </a:r>
            <a:r>
              <a:rPr lang="en-GB" dirty="0"/>
              <a:t>("2d");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err="1"/>
              <a:t>grd</a:t>
            </a:r>
            <a:r>
              <a:rPr lang="en-GB" dirty="0"/>
              <a:t>=</a:t>
            </a:r>
            <a:r>
              <a:rPr lang="en-GB" dirty="0" err="1"/>
              <a:t>contx.createLinearGradient</a:t>
            </a:r>
            <a:r>
              <a:rPr lang="en-GB" dirty="0"/>
              <a:t>(0,0,170,0);</a:t>
            </a:r>
            <a:br>
              <a:rPr lang="en-GB" dirty="0"/>
            </a:br>
            <a:r>
              <a:rPr lang="en-GB" dirty="0" err="1"/>
              <a:t>grd.addColorStop</a:t>
            </a:r>
            <a:r>
              <a:rPr lang="en-GB" dirty="0"/>
              <a:t>(0,"black");</a:t>
            </a:r>
            <a:br>
              <a:rPr lang="en-GB" dirty="0"/>
            </a:br>
            <a:r>
              <a:rPr lang="en-GB" dirty="0" err="1"/>
              <a:t>grd.addColorStop</a:t>
            </a:r>
            <a:r>
              <a:rPr lang="en-GB" dirty="0"/>
              <a:t>(1,"red");</a:t>
            </a:r>
            <a:br>
              <a:rPr lang="en-GB" dirty="0"/>
            </a:br>
            <a:r>
              <a:rPr lang="en-GB" dirty="0" err="1"/>
              <a:t>contx.fillStyle</a:t>
            </a:r>
            <a:r>
              <a:rPr lang="en-GB" dirty="0"/>
              <a:t>=</a:t>
            </a:r>
            <a:r>
              <a:rPr lang="en-GB" dirty="0" err="1"/>
              <a:t>grd</a:t>
            </a:r>
            <a:r>
              <a:rPr lang="en-GB" dirty="0"/>
              <a:t>;</a:t>
            </a:r>
            <a:br>
              <a:rPr lang="en-GB" dirty="0"/>
            </a:br>
            <a:r>
              <a:rPr lang="en-GB" dirty="0" err="1"/>
              <a:t>contx.fillRect</a:t>
            </a:r>
            <a:r>
              <a:rPr lang="en-GB" dirty="0"/>
              <a:t>(20,20,150,150);</a:t>
            </a:r>
            <a:endParaRPr lang="el-GR" dirty="0"/>
          </a:p>
        </p:txBody>
      </p:sp>
      <p:sp>
        <p:nvSpPr>
          <p:cNvPr id="4" name="3 - Ορθογώνιο"/>
          <p:cNvSpPr/>
          <p:nvPr/>
        </p:nvSpPr>
        <p:spPr>
          <a:xfrm>
            <a:off x="2207568" y="4077073"/>
            <a:ext cx="5040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/>
              <a:t>var</a:t>
            </a:r>
            <a:r>
              <a:rPr lang="en-GB" dirty="0"/>
              <a:t> c=</a:t>
            </a:r>
            <a:r>
              <a:rPr lang="en-GB" dirty="0" err="1"/>
              <a:t>document.getElementById</a:t>
            </a:r>
            <a:r>
              <a:rPr lang="en-GB" dirty="0"/>
              <a:t>("</a:t>
            </a:r>
            <a:r>
              <a:rPr lang="en-GB" dirty="0" err="1"/>
              <a:t>myCanvas</a:t>
            </a:r>
            <a:r>
              <a:rPr lang="en-GB" dirty="0"/>
              <a:t>");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err="1"/>
              <a:t>contx</a:t>
            </a:r>
            <a:r>
              <a:rPr lang="en-GB" dirty="0"/>
              <a:t>=</a:t>
            </a:r>
            <a:r>
              <a:rPr lang="en-GB" dirty="0" err="1"/>
              <a:t>c.getContext</a:t>
            </a:r>
            <a:r>
              <a:rPr lang="en-GB" dirty="0"/>
              <a:t>("2d");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err="1"/>
              <a:t>img</a:t>
            </a:r>
            <a:r>
              <a:rPr lang="en-GB" dirty="0"/>
              <a:t>=</a:t>
            </a:r>
            <a:r>
              <a:rPr lang="en-GB" dirty="0" err="1"/>
              <a:t>document.getElementById</a:t>
            </a:r>
            <a:r>
              <a:rPr lang="en-GB" dirty="0"/>
              <a:t>(“</a:t>
            </a:r>
            <a:r>
              <a:rPr lang="en-GB" dirty="0" err="1"/>
              <a:t>theImage</a:t>
            </a:r>
            <a:r>
              <a:rPr lang="en-GB" dirty="0"/>
              <a:t>");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pat=</a:t>
            </a:r>
            <a:r>
              <a:rPr lang="en-GB" dirty="0" err="1"/>
              <a:t>contx.createPattern</a:t>
            </a:r>
            <a:r>
              <a:rPr lang="en-GB" dirty="0"/>
              <a:t>(</a:t>
            </a:r>
            <a:r>
              <a:rPr lang="en-GB" dirty="0" err="1"/>
              <a:t>img,"repeat</a:t>
            </a:r>
            <a:r>
              <a:rPr lang="en-GB" dirty="0"/>
              <a:t>");</a:t>
            </a:r>
            <a:br>
              <a:rPr lang="en-GB" dirty="0"/>
            </a:br>
            <a:r>
              <a:rPr lang="en-GB" dirty="0" err="1"/>
              <a:t>contx.rect</a:t>
            </a:r>
            <a:r>
              <a:rPr lang="en-GB" dirty="0"/>
              <a:t>(0,0,150,100);</a:t>
            </a:r>
            <a:br>
              <a:rPr lang="en-GB" dirty="0"/>
            </a:br>
            <a:r>
              <a:rPr lang="en-GB" dirty="0" err="1"/>
              <a:t>contx.fillStyle</a:t>
            </a:r>
            <a:r>
              <a:rPr lang="en-GB" dirty="0"/>
              <a:t>=pat;</a:t>
            </a:r>
            <a:br>
              <a:rPr lang="en-GB" dirty="0"/>
            </a:br>
            <a:r>
              <a:rPr lang="en-GB" dirty="0" err="1"/>
              <a:t>contx.fill</a:t>
            </a:r>
            <a:r>
              <a:rPr lang="en-GB" dirty="0"/>
              <a:t>();</a:t>
            </a:r>
            <a:endParaRPr lang="el-GR" dirty="0"/>
          </a:p>
        </p:txBody>
      </p:sp>
      <p:pic>
        <p:nvPicPr>
          <p:cNvPr id="23554" name="Picture 2" descr="C:\Users\mclab\Dropbox\courses\internet graphics and multimedia\αρχείο λήψη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4152" y="4149080"/>
            <a:ext cx="2857500" cy="1428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959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Μετασχηματισμοί</a:t>
            </a:r>
            <a:endParaRPr lang="el-GR" dirty="0"/>
          </a:p>
        </p:txBody>
      </p:sp>
      <p:graphicFrame>
        <p:nvGraphicFramePr>
          <p:cNvPr id="3" name="2 - Πίνακας"/>
          <p:cNvGraphicFramePr>
            <a:graphicFrameLocks noGrp="1"/>
          </p:cNvGraphicFramePr>
          <p:nvPr/>
        </p:nvGraphicFramePr>
        <p:xfrm>
          <a:off x="1991544" y="1556792"/>
          <a:ext cx="8352928" cy="2406396"/>
        </p:xfrm>
        <a:graphic>
          <a:graphicData uri="http://schemas.openxmlformats.org/drawingml/2006/table">
            <a:tbl>
              <a:tblPr/>
              <a:tblGrid>
                <a:gridCol w="2804770"/>
                <a:gridCol w="554815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b="1" dirty="0" err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Method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scale()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smtClean="0">
                          <a:latin typeface="Calibri"/>
                          <a:ea typeface="Calibri"/>
                          <a:cs typeface="Times New Roman"/>
                        </a:rPr>
                        <a:t>Κλιμάκωση. Το 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τρέχον σχέδιο </a:t>
                      </a:r>
                      <a:r>
                        <a:rPr lang="el-GR" sz="1600" dirty="0" smtClean="0">
                          <a:latin typeface="Calibri"/>
                          <a:ea typeface="Calibri"/>
                          <a:cs typeface="Times New Roman"/>
                        </a:rPr>
                        <a:t>γίνεται 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μεγαλύτερο ή μικρότερο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rotate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Περιστρέφει το τρέχον σχέδιο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translate()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Επαναθέτει το (0,0) θέση στον καμβά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transform()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Αντικαθιστά την τρέχουσα μήτρα μετασχηματισμού για το σχέδιο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setTransform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Θέτει </a:t>
                      </a:r>
                      <a:r>
                        <a:rPr lang="el-GR" sz="1600" dirty="0" smtClean="0">
                          <a:latin typeface="Calibri"/>
                          <a:ea typeface="Calibri"/>
                          <a:cs typeface="Times New Roman"/>
                        </a:rPr>
                        <a:t>μήτρα 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μετασχηματισμού.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6 - Ορθογώνιο"/>
          <p:cNvSpPr/>
          <p:nvPr/>
        </p:nvSpPr>
        <p:spPr>
          <a:xfrm>
            <a:off x="1856876" y="4221088"/>
            <a:ext cx="3303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context.setTransform</a:t>
            </a:r>
            <a:r>
              <a:rPr lang="en-GB" dirty="0"/>
              <a:t>(</a:t>
            </a:r>
            <a:r>
              <a:rPr lang="en-GB" dirty="0" err="1"/>
              <a:t>a,b,c,d,e,f</a:t>
            </a:r>
            <a:r>
              <a:rPr lang="en-GB" dirty="0"/>
              <a:t>);</a:t>
            </a:r>
            <a:endParaRPr lang="el-GR" dirty="0"/>
          </a:p>
        </p:txBody>
      </p:sp>
      <p:sp>
        <p:nvSpPr>
          <p:cNvPr id="8" name="7 - Ορθογώνιο"/>
          <p:cNvSpPr/>
          <p:nvPr/>
        </p:nvSpPr>
        <p:spPr>
          <a:xfrm>
            <a:off x="1775520" y="4771018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	Scales the drawings horizontally	</a:t>
            </a:r>
          </a:p>
          <a:p>
            <a:r>
              <a:rPr lang="en-US" dirty="0"/>
              <a:t>b	Skews the drawings horizontally	</a:t>
            </a:r>
          </a:p>
          <a:p>
            <a:r>
              <a:rPr lang="en-US" dirty="0"/>
              <a:t>c	Skews the drawings vertically	</a:t>
            </a:r>
          </a:p>
          <a:p>
            <a:r>
              <a:rPr lang="en-US" dirty="0"/>
              <a:t>d	Scales the drawings vertically	</a:t>
            </a:r>
          </a:p>
          <a:p>
            <a:r>
              <a:rPr lang="en-US" dirty="0"/>
              <a:t>e	Moves the </a:t>
            </a:r>
            <a:r>
              <a:rPr lang="en-US" dirty="0" err="1"/>
              <a:t>the</a:t>
            </a:r>
            <a:r>
              <a:rPr lang="en-US" dirty="0"/>
              <a:t> drawings </a:t>
            </a:r>
            <a:r>
              <a:rPr lang="en-US" dirty="0" err="1"/>
              <a:t>horizontallyy</a:t>
            </a:r>
            <a:endParaRPr lang="en-US" dirty="0"/>
          </a:p>
          <a:p>
            <a:r>
              <a:rPr lang="en-US" dirty="0"/>
              <a:t>f	Moves the </a:t>
            </a:r>
            <a:r>
              <a:rPr lang="en-US" dirty="0" err="1"/>
              <a:t>the</a:t>
            </a:r>
            <a:r>
              <a:rPr lang="en-US" dirty="0"/>
              <a:t> drawings vertically</a:t>
            </a:r>
            <a:endParaRPr lang="el-GR" dirty="0"/>
          </a:p>
        </p:txBody>
      </p:sp>
      <p:sp>
        <p:nvSpPr>
          <p:cNvPr id="9" name="8 - Ορθογώνιο"/>
          <p:cNvSpPr/>
          <p:nvPr/>
        </p:nvSpPr>
        <p:spPr>
          <a:xfrm>
            <a:off x="6456040" y="4725144"/>
            <a:ext cx="4211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c</a:t>
            </a:r>
            <a:r>
              <a:rPr lang="en-US" dirty="0"/>
              <a:t>on</a:t>
            </a:r>
            <a:r>
              <a:rPr lang="en-GB" dirty="0" err="1"/>
              <a:t>tx.fillStyle</a:t>
            </a:r>
            <a:r>
              <a:rPr lang="en-GB" dirty="0"/>
              <a:t>="yellow";</a:t>
            </a:r>
          </a:p>
          <a:p>
            <a:r>
              <a:rPr lang="en-GB" dirty="0"/>
              <a:t>c</a:t>
            </a:r>
            <a:r>
              <a:rPr lang="en-US" dirty="0"/>
              <a:t>on</a:t>
            </a:r>
            <a:r>
              <a:rPr lang="en-GB" dirty="0" err="1"/>
              <a:t>tx.fillRect</a:t>
            </a:r>
            <a:r>
              <a:rPr lang="en-GB" dirty="0"/>
              <a:t>(0,0,250,100)</a:t>
            </a:r>
          </a:p>
          <a:p>
            <a:r>
              <a:rPr lang="en-GB" dirty="0"/>
              <a:t>c</a:t>
            </a:r>
            <a:r>
              <a:rPr lang="en-US" dirty="0"/>
              <a:t>on</a:t>
            </a:r>
            <a:r>
              <a:rPr lang="en-GB" dirty="0" err="1"/>
              <a:t>tx.setTransform</a:t>
            </a:r>
            <a:r>
              <a:rPr lang="en-GB" dirty="0"/>
              <a:t>(1,0.5,-0.5,1,30,10);</a:t>
            </a:r>
          </a:p>
          <a:p>
            <a:r>
              <a:rPr lang="en-GB" dirty="0" err="1"/>
              <a:t>contx.fillStyle</a:t>
            </a:r>
            <a:r>
              <a:rPr lang="en-GB" dirty="0"/>
              <a:t>="red";</a:t>
            </a:r>
          </a:p>
          <a:p>
            <a:r>
              <a:rPr lang="en-GB" dirty="0" err="1"/>
              <a:t>contx.fillRect</a:t>
            </a:r>
            <a:r>
              <a:rPr lang="en-GB" dirty="0"/>
              <a:t>(0,0,250,100);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38748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</a:t>
            </a:r>
            <a:endParaRPr lang="el-GR" dirty="0"/>
          </a:p>
        </p:txBody>
      </p:sp>
      <p:graphicFrame>
        <p:nvGraphicFramePr>
          <p:cNvPr id="3" name="2 - Πίνακας"/>
          <p:cNvGraphicFramePr>
            <a:graphicFrameLocks noGrp="1"/>
          </p:cNvGraphicFramePr>
          <p:nvPr/>
        </p:nvGraphicFramePr>
        <p:xfrm>
          <a:off x="1991544" y="4437112"/>
          <a:ext cx="8496944" cy="1793240"/>
        </p:xfrm>
        <a:graphic>
          <a:graphicData uri="http://schemas.openxmlformats.org/drawingml/2006/table">
            <a:tbl>
              <a:tblPr/>
              <a:tblGrid>
                <a:gridCol w="2853129"/>
                <a:gridCol w="564381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b="1" dirty="0" err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Method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fillText()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"γεμίζουν" το κείμενο στον καμβά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strokeText()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Χαράσσει  κείμενο στον καμβά (χωρίς γέμισμα)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measureText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Επιστρέφει ένα αντικείμενο που περιέχει το πλάτος του καθορισμένου κειμένου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3 - Πίνακας"/>
          <p:cNvGraphicFramePr>
            <a:graphicFrameLocks noGrp="1"/>
          </p:cNvGraphicFramePr>
          <p:nvPr/>
        </p:nvGraphicFramePr>
        <p:xfrm>
          <a:off x="1991544" y="1700808"/>
          <a:ext cx="8424936" cy="2354072"/>
        </p:xfrm>
        <a:graphic>
          <a:graphicData uri="http://schemas.openxmlformats.org/drawingml/2006/table">
            <a:tbl>
              <a:tblPr/>
              <a:tblGrid>
                <a:gridCol w="2828950"/>
                <a:gridCol w="559598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b="1" dirty="0" err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Property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font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Ορίζει ή επιστρέφει τις τρέχουσες ιδιότητες γραμματοσειράς για το περιεχόμενο του κειμένου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textAlign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Ορίζει ή επιστρέφει την τρέχουσα ευθυγράμμιση για το περιεχόμενο του κειμένου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textBaseline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Ορίζει ή επιστρέφει το ρεύμα γραμμής βάσης κειμένου που χρησιμοποιούνται κατά την επεξεργασία κειμένου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2405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παραδείγματα</a:t>
            </a:r>
            <a:endParaRPr lang="el-GR" dirty="0"/>
          </a:p>
        </p:txBody>
      </p:sp>
      <p:sp>
        <p:nvSpPr>
          <p:cNvPr id="3" name="2 - Ορθογώνιο"/>
          <p:cNvSpPr/>
          <p:nvPr/>
        </p:nvSpPr>
        <p:spPr>
          <a:xfrm>
            <a:off x="2135560" y="1340768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 </a:t>
            </a:r>
            <a:r>
              <a:rPr lang="el-GR" dirty="0"/>
              <a:t>               </a:t>
            </a:r>
            <a:r>
              <a:rPr lang="en-US" dirty="0" err="1"/>
              <a:t>context.font</a:t>
            </a:r>
            <a:r>
              <a:rPr lang="en-US" dirty="0"/>
              <a:t> = "40pt Calibri";</a:t>
            </a:r>
          </a:p>
          <a:p>
            <a:r>
              <a:rPr lang="en-US" dirty="0"/>
              <a:t>                </a:t>
            </a:r>
            <a:r>
              <a:rPr lang="en-US" dirty="0" err="1"/>
              <a:t>context.fillStyle</a:t>
            </a:r>
            <a:r>
              <a:rPr lang="en-US" dirty="0"/>
              <a:t> = "black";</a:t>
            </a:r>
          </a:p>
          <a:p>
            <a:r>
              <a:rPr lang="en-US" dirty="0"/>
              <a:t>                </a:t>
            </a:r>
            <a:r>
              <a:rPr lang="en-US" dirty="0" err="1"/>
              <a:t>context.textAlign</a:t>
            </a:r>
            <a:r>
              <a:rPr lang="en-US" dirty="0"/>
              <a:t> = "center";</a:t>
            </a:r>
          </a:p>
          <a:p>
            <a:r>
              <a:rPr lang="en-US" dirty="0"/>
              <a:t>                </a:t>
            </a:r>
            <a:r>
              <a:rPr lang="en-US" dirty="0" err="1"/>
              <a:t>context.textBaseline</a:t>
            </a:r>
            <a:r>
              <a:rPr lang="en-US" dirty="0"/>
              <a:t> = "middle";</a:t>
            </a:r>
          </a:p>
          <a:p>
            <a:r>
              <a:rPr lang="en-US" dirty="0"/>
              <a:t>                </a:t>
            </a:r>
            <a:r>
              <a:rPr lang="en-US" dirty="0" err="1"/>
              <a:t>context.fillText</a:t>
            </a:r>
            <a:r>
              <a:rPr lang="en-US" dirty="0"/>
              <a:t>("Hello World!", </a:t>
            </a:r>
            <a:r>
              <a:rPr lang="en-US" dirty="0" err="1"/>
              <a:t>canvas.width</a:t>
            </a:r>
            <a:r>
              <a:rPr lang="en-US" dirty="0"/>
              <a:t> / 2, 120);</a:t>
            </a:r>
          </a:p>
        </p:txBody>
      </p:sp>
      <p:pic>
        <p:nvPicPr>
          <p:cNvPr id="31746" name="Picture 2" descr="C:\Users\mclab\Dropbox\courses\internet graphics and multimedia\lab\αρχείο λήψης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680" y="3068960"/>
            <a:ext cx="5715000" cy="23812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2785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Εικόνα στο αντικείμενο </a:t>
            </a:r>
            <a:r>
              <a:rPr lang="en-GB" dirty="0" smtClean="0"/>
              <a:t>CANVAS</a:t>
            </a:r>
            <a:endParaRPr lang="el-GR" dirty="0"/>
          </a:p>
        </p:txBody>
      </p:sp>
      <p:sp>
        <p:nvSpPr>
          <p:cNvPr id="4" name="3 - Ορθογώνιο"/>
          <p:cNvSpPr/>
          <p:nvPr/>
        </p:nvSpPr>
        <p:spPr>
          <a:xfrm>
            <a:off x="1991544" y="2688010"/>
            <a:ext cx="85689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/>
              <a:t>παράμετροι</a:t>
            </a:r>
          </a:p>
          <a:p>
            <a:r>
              <a:rPr lang="el-GR" dirty="0" err="1"/>
              <a:t>img</a:t>
            </a:r>
            <a:r>
              <a:rPr lang="el-GR" dirty="0"/>
              <a:t>	Καθορίζει την εικόνα, ή στοιχείου βίντεο για να χρησιμοποιήσετε	 </a:t>
            </a:r>
          </a:p>
          <a:p>
            <a:r>
              <a:rPr lang="el-GR" dirty="0" err="1"/>
              <a:t>sx</a:t>
            </a:r>
            <a:r>
              <a:rPr lang="el-GR" dirty="0"/>
              <a:t>	</a:t>
            </a:r>
            <a:r>
              <a:rPr lang="el-GR" dirty="0" err="1"/>
              <a:t>Optional</a:t>
            </a:r>
            <a:r>
              <a:rPr lang="el-GR" dirty="0"/>
              <a:t>. Η x συντεταγμένη πού θα αρχίσετε το κόψιμο (</a:t>
            </a:r>
            <a:r>
              <a:rPr lang="el-GR" dirty="0" err="1"/>
              <a:t>clip</a:t>
            </a:r>
            <a:r>
              <a:rPr lang="el-GR" dirty="0"/>
              <a:t>) (η περιοχή της εικόνας που θα δει ο χρήστης είναι η περιοχή που περιγράφεται στο </a:t>
            </a:r>
            <a:r>
              <a:rPr lang="el-GR" dirty="0" err="1"/>
              <a:t>clip</a:t>
            </a:r>
            <a:r>
              <a:rPr lang="el-GR" dirty="0"/>
              <a:t>)	</a:t>
            </a:r>
          </a:p>
          <a:p>
            <a:r>
              <a:rPr lang="el-GR" dirty="0" err="1"/>
              <a:t>sy</a:t>
            </a:r>
            <a:r>
              <a:rPr lang="el-GR" dirty="0"/>
              <a:t>	</a:t>
            </a:r>
            <a:r>
              <a:rPr lang="el-GR" dirty="0" err="1"/>
              <a:t>Optional</a:t>
            </a:r>
            <a:r>
              <a:rPr lang="el-GR" dirty="0"/>
              <a:t>. Η y συντεταγμένη πού θα αρχίσετε το κόψιμο (</a:t>
            </a:r>
            <a:r>
              <a:rPr lang="el-GR" dirty="0" err="1"/>
              <a:t>clip</a:t>
            </a:r>
            <a:r>
              <a:rPr lang="el-GR" dirty="0"/>
              <a:t>)	</a:t>
            </a:r>
          </a:p>
          <a:p>
            <a:r>
              <a:rPr lang="el-GR" dirty="0" err="1"/>
              <a:t>swidth</a:t>
            </a:r>
            <a:r>
              <a:rPr lang="el-GR" dirty="0"/>
              <a:t>	</a:t>
            </a:r>
            <a:r>
              <a:rPr lang="el-GR" dirty="0" err="1"/>
              <a:t>Optional</a:t>
            </a:r>
            <a:r>
              <a:rPr lang="el-GR" dirty="0"/>
              <a:t>. Το πλάτος της περιοχής που θα κάνουμε  </a:t>
            </a:r>
            <a:r>
              <a:rPr lang="el-GR" dirty="0" err="1"/>
              <a:t>clip</a:t>
            </a:r>
            <a:r>
              <a:rPr lang="el-GR" dirty="0"/>
              <a:t> το </a:t>
            </a:r>
            <a:r>
              <a:rPr lang="el-GR" dirty="0" err="1"/>
              <a:t>image</a:t>
            </a:r>
            <a:r>
              <a:rPr lang="el-GR" dirty="0"/>
              <a:t>	</a:t>
            </a:r>
          </a:p>
          <a:p>
            <a:r>
              <a:rPr lang="el-GR" dirty="0" err="1"/>
              <a:t>sheight</a:t>
            </a:r>
            <a:r>
              <a:rPr lang="el-GR" dirty="0"/>
              <a:t>	</a:t>
            </a:r>
            <a:r>
              <a:rPr lang="el-GR" dirty="0" err="1"/>
              <a:t>Optional</a:t>
            </a:r>
            <a:r>
              <a:rPr lang="el-GR" dirty="0"/>
              <a:t>. Το ύψος της περιοχής που θα κάνουμε  </a:t>
            </a:r>
            <a:r>
              <a:rPr lang="el-GR" dirty="0" err="1"/>
              <a:t>clip</a:t>
            </a:r>
            <a:r>
              <a:rPr lang="el-GR" dirty="0"/>
              <a:t> το </a:t>
            </a:r>
            <a:r>
              <a:rPr lang="el-GR" dirty="0" err="1"/>
              <a:t>image</a:t>
            </a:r>
            <a:r>
              <a:rPr lang="el-GR" dirty="0"/>
              <a:t>	</a:t>
            </a:r>
          </a:p>
          <a:p>
            <a:r>
              <a:rPr lang="el-GR" dirty="0"/>
              <a:t>x	Το x του σημείου που θα τοποθετήσουμε το </a:t>
            </a:r>
            <a:r>
              <a:rPr lang="el-GR" dirty="0" err="1"/>
              <a:t>image</a:t>
            </a:r>
            <a:r>
              <a:rPr lang="el-GR" dirty="0"/>
              <a:t> στον </a:t>
            </a:r>
            <a:r>
              <a:rPr lang="el-GR" dirty="0" err="1"/>
              <a:t>Canvas</a:t>
            </a:r>
            <a:r>
              <a:rPr lang="el-GR" dirty="0"/>
              <a:t>	</a:t>
            </a:r>
          </a:p>
          <a:p>
            <a:r>
              <a:rPr lang="el-GR" dirty="0"/>
              <a:t>y	Το y του σημείου που θα τοποθετήσουμε το </a:t>
            </a:r>
            <a:r>
              <a:rPr lang="el-GR" dirty="0" err="1"/>
              <a:t>image</a:t>
            </a:r>
            <a:r>
              <a:rPr lang="el-GR" dirty="0"/>
              <a:t> στον </a:t>
            </a:r>
            <a:r>
              <a:rPr lang="el-GR" dirty="0" err="1"/>
              <a:t>Canvas</a:t>
            </a:r>
            <a:r>
              <a:rPr lang="el-GR" dirty="0"/>
              <a:t>	</a:t>
            </a:r>
          </a:p>
          <a:p>
            <a:r>
              <a:rPr lang="el-GR" dirty="0" err="1"/>
              <a:t>width</a:t>
            </a:r>
            <a:r>
              <a:rPr lang="el-GR" dirty="0"/>
              <a:t>	</a:t>
            </a:r>
            <a:r>
              <a:rPr lang="el-GR" dirty="0" err="1"/>
              <a:t>Optional</a:t>
            </a:r>
            <a:r>
              <a:rPr lang="el-GR" dirty="0"/>
              <a:t>. Το πλάτος του </a:t>
            </a:r>
            <a:r>
              <a:rPr lang="el-GR" dirty="0" err="1"/>
              <a:t>image</a:t>
            </a:r>
            <a:r>
              <a:rPr lang="el-GR" dirty="0"/>
              <a:t> (αν χρειαστεί θα παραμορφωθεί η εικόνα </a:t>
            </a:r>
            <a:r>
              <a:rPr lang="el-GR" dirty="0" err="1"/>
              <a:t>stretch</a:t>
            </a:r>
            <a:r>
              <a:rPr lang="el-GR" dirty="0"/>
              <a:t> ή </a:t>
            </a:r>
            <a:r>
              <a:rPr lang="el-GR" dirty="0" err="1"/>
              <a:t>reduce</a:t>
            </a:r>
            <a:r>
              <a:rPr lang="el-GR" dirty="0"/>
              <a:t>)	</a:t>
            </a:r>
          </a:p>
          <a:p>
            <a:r>
              <a:rPr lang="el-GR" dirty="0" err="1"/>
              <a:t>height</a:t>
            </a:r>
            <a:r>
              <a:rPr lang="el-GR" dirty="0"/>
              <a:t>	</a:t>
            </a:r>
            <a:r>
              <a:rPr lang="el-GR" dirty="0" err="1"/>
              <a:t>Optional</a:t>
            </a:r>
            <a:r>
              <a:rPr lang="el-GR" dirty="0"/>
              <a:t>. </a:t>
            </a:r>
            <a:r>
              <a:rPr lang="el-GR" dirty="0" err="1"/>
              <a:t>The</a:t>
            </a:r>
            <a:r>
              <a:rPr lang="el-GR" dirty="0"/>
              <a:t> Το ύψος του </a:t>
            </a:r>
            <a:r>
              <a:rPr lang="el-GR" dirty="0" err="1"/>
              <a:t>image</a:t>
            </a:r>
            <a:r>
              <a:rPr lang="el-GR" dirty="0"/>
              <a:t> (αν χρειαστεί θα παραμορφωθεί η εικόνα </a:t>
            </a:r>
            <a:r>
              <a:rPr lang="el-GR" dirty="0" err="1"/>
              <a:t>stretch</a:t>
            </a:r>
            <a:r>
              <a:rPr lang="el-GR" dirty="0"/>
              <a:t> ή </a:t>
            </a:r>
            <a:r>
              <a:rPr lang="el-GR" dirty="0" err="1"/>
              <a:t>reduce</a:t>
            </a:r>
            <a:r>
              <a:rPr lang="el-GR" dirty="0"/>
              <a:t>)</a:t>
            </a:r>
          </a:p>
        </p:txBody>
      </p:sp>
      <p:graphicFrame>
        <p:nvGraphicFramePr>
          <p:cNvPr id="5" name="4 - Πίνακας"/>
          <p:cNvGraphicFramePr>
            <a:graphicFrameLocks noGrp="1"/>
          </p:cNvGraphicFramePr>
          <p:nvPr/>
        </p:nvGraphicFramePr>
        <p:xfrm>
          <a:off x="2063552" y="1484784"/>
          <a:ext cx="7992888" cy="1098042"/>
        </p:xfrm>
        <a:graphic>
          <a:graphicData uri="http://schemas.openxmlformats.org/drawingml/2006/table">
            <a:tbl>
              <a:tblPr/>
              <a:tblGrid>
                <a:gridCol w="2683875"/>
                <a:gridCol w="530901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8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Method</a:t>
                      </a:r>
                      <a:endParaRPr lang="el-G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800">
                          <a:latin typeface="Calibri"/>
                          <a:ea typeface="Calibri"/>
                          <a:cs typeface="Times New Roman"/>
                        </a:rPr>
                        <a:t>drawImage()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solidFill>
                            <a:srgbClr val="40404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Σχεδιάζει μια εικόνα, καμβά, ή βίντεο επάνω στον καμβά</a:t>
                      </a:r>
                      <a:endParaRPr lang="el-G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548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4733306" y="4126062"/>
            <a:ext cx="2225675" cy="500063"/>
          </a:xfrm>
          <a:prstGeom prst="notchedRightArrow">
            <a:avLst>
              <a:gd name="adj1" fmla="val 50000"/>
              <a:gd name="adj2" fmla="val 1112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919536" y="1756647"/>
            <a:ext cx="7920880" cy="15696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l-GR" sz="16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Παράδειγμα</a:t>
            </a:r>
            <a:r>
              <a:rPr lang="en-US" sz="16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l-GR" sz="1600" dirty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c=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document.getElementById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("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myCanvas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");</a:t>
            </a:r>
            <a:endParaRPr lang="el-GR" sz="1600" dirty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contx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c.getContext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("2d");</a:t>
            </a:r>
            <a:endParaRPr lang="el-GR" sz="1600" dirty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img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document.getElementById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(“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imgbox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");</a:t>
            </a:r>
            <a:endParaRPr lang="el-GR" sz="1600" dirty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l-GR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on</a:t>
            </a:r>
            <a:r>
              <a:rPr lang="el-GR" sz="16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tx.drawImage</a:t>
            </a:r>
            <a:r>
              <a:rPr lang="el-GR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(img,10,10,50,50,10,10,150,180);</a:t>
            </a:r>
            <a:endParaRPr lang="el-GR" sz="1600" dirty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l-GR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524001" y="367784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524001" y="1967984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l-GR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10 - Εικόνα" descr="kroyson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1" y="3573016"/>
            <a:ext cx="2771799" cy="1417980"/>
          </a:xfrm>
          <a:prstGeom prst="rect">
            <a:avLst/>
          </a:prstGeom>
        </p:spPr>
      </p:pic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1524001" y="367784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1524001" y="1967984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l-GR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" name="19 - Ομάδα"/>
          <p:cNvGrpSpPr/>
          <p:nvPr/>
        </p:nvGrpSpPr>
        <p:grpSpPr>
          <a:xfrm>
            <a:off x="7032104" y="3645025"/>
            <a:ext cx="2808312" cy="2232248"/>
            <a:chOff x="5508104" y="3645025"/>
            <a:chExt cx="2808312" cy="2232248"/>
          </a:xfrm>
        </p:grpSpPr>
        <p:pic>
          <p:nvPicPr>
            <p:cNvPr id="18" name="17 - Εικόνα" descr="kroysonas.jpg"/>
            <p:cNvPicPr>
              <a:picLocks noChangeAspect="1"/>
            </p:cNvPicPr>
            <p:nvPr/>
          </p:nvPicPr>
          <p:blipFill>
            <a:blip r:embed="rId3" cstate="print"/>
            <a:srcRect l="9051" r="71262" b="65393"/>
            <a:stretch>
              <a:fillRect/>
            </a:stretch>
          </p:blipFill>
          <p:spPr>
            <a:xfrm>
              <a:off x="5868145" y="3933057"/>
              <a:ext cx="576064" cy="518028"/>
            </a:xfrm>
            <a:prstGeom prst="rect">
              <a:avLst/>
            </a:prstGeom>
          </p:spPr>
        </p:pic>
        <p:sp>
          <p:nvSpPr>
            <p:cNvPr id="19" name="18 - Ορθογώνιο"/>
            <p:cNvSpPr/>
            <p:nvPr/>
          </p:nvSpPr>
          <p:spPr>
            <a:xfrm rot="16200000">
              <a:off x="5796136" y="3356993"/>
              <a:ext cx="2232248" cy="28083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val="280798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l-GR" sz="4000" dirty="0">
                <a:solidFill>
                  <a:srgbClr val="000000"/>
                </a:solidFill>
                <a:latin typeface="+mn-lt"/>
                <a:cs typeface="Arial" pitchFamily="34" charset="0"/>
              </a:rPr>
              <a:t>Θέματα ασφάλειας</a:t>
            </a:r>
            <a:endParaRPr lang="el-GR" sz="4000" dirty="0">
              <a:latin typeface="+mn-lt"/>
            </a:endParaRPr>
          </a:p>
        </p:txBody>
      </p:sp>
      <p:sp>
        <p:nvSpPr>
          <p:cNvPr id="4" name="3 - TextBox"/>
          <p:cNvSpPr txBox="1"/>
          <p:nvPr/>
        </p:nvSpPr>
        <p:spPr>
          <a:xfrm>
            <a:off x="2423593" y="1844825"/>
            <a:ext cx="77768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Προσοχή!</a:t>
            </a:r>
          </a:p>
          <a:p>
            <a:r>
              <a:rPr lang="el-GR" dirty="0"/>
              <a:t>Η </a:t>
            </a:r>
            <a:r>
              <a:rPr lang="en-US" dirty="0"/>
              <a:t>HTML5 </a:t>
            </a:r>
            <a:r>
              <a:rPr lang="el-GR" dirty="0"/>
              <a:t>εισάγει πολιτικές με στόχο την προστασία πνευματικών δικαιωμάτων. Για να μπορέσουμε να παρέμβουμε σε περιεχόμενο πολυμέσων που εμφανίζουμε στο </a:t>
            </a:r>
            <a:r>
              <a:rPr lang="el-GR" dirty="0" err="1"/>
              <a:t>ιστότοπο</a:t>
            </a:r>
            <a:r>
              <a:rPr lang="el-GR" dirty="0"/>
              <a:t> μας θα πρέπει η πηγή του να είναι στο ίδιο </a:t>
            </a:r>
            <a:r>
              <a:rPr lang="en-US" dirty="0"/>
              <a:t>domain</a:t>
            </a:r>
            <a:r>
              <a:rPr lang="el-GR" dirty="0"/>
              <a:t> με την ιστοσελίδα. Έτσι εάν θέλουμε να χρησιμοποιήσουμε στην ιστοσελίδα τις εντολές που προσφέρουν ανάγνωση και επεξεργασία των «</a:t>
            </a:r>
            <a:r>
              <a:rPr lang="en-US" dirty="0" err="1"/>
              <a:t>imagedata</a:t>
            </a:r>
            <a:r>
              <a:rPr lang="el-GR" dirty="0"/>
              <a:t>» της εικόνας τότε</a:t>
            </a:r>
            <a:r>
              <a:rPr lang="en-US" dirty="0"/>
              <a:t> </a:t>
            </a:r>
            <a:r>
              <a:rPr lang="el-GR" dirty="0"/>
              <a:t>θα πρέπει η αρχική θέση της εικόνας να είναι και αυτή στον  </a:t>
            </a:r>
            <a:r>
              <a:rPr lang="el-GR" dirty="0" err="1"/>
              <a:t>ιστότοπο</a:t>
            </a:r>
            <a:r>
              <a:rPr lang="el-GR" dirty="0"/>
              <a:t> μας.</a:t>
            </a:r>
          </a:p>
          <a:p>
            <a:endParaRPr lang="el-GR" dirty="0"/>
          </a:p>
          <a:p>
            <a:r>
              <a:rPr lang="el-GR" dirty="0"/>
              <a:t>Η πολιτικές αυτές εφαρμόζονται από τον </a:t>
            </a:r>
            <a:r>
              <a:rPr lang="en-US" dirty="0"/>
              <a:t>browser</a:t>
            </a:r>
            <a:r>
              <a:rPr lang="el-GR" dirty="0"/>
              <a:t> και επομένως η εφαρμογή τους εξαρτάται από την πιστότητα υλοποίησης του </a:t>
            </a:r>
            <a:r>
              <a:rPr lang="en-US" dirty="0"/>
              <a:t>HTML5 </a:t>
            </a:r>
            <a:r>
              <a:rPr lang="el-GR" dirty="0"/>
              <a:t>που υιοθετεί. </a:t>
            </a:r>
          </a:p>
        </p:txBody>
      </p:sp>
    </p:spTree>
    <p:extLst>
      <p:ext uri="{BB962C8B-B14F-4D97-AF65-F5344CB8AC3E}">
        <p14:creationId xmlns:p14="http://schemas.microsoft.com/office/powerpoint/2010/main" val="252007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Canvas object syntax</a:t>
            </a:r>
            <a:endParaRPr lang="el-GR" dirty="0"/>
          </a:p>
        </p:txBody>
      </p:sp>
      <p:sp>
        <p:nvSpPr>
          <p:cNvPr id="3" name="2 - TextBox"/>
          <p:cNvSpPr txBox="1"/>
          <p:nvPr/>
        </p:nvSpPr>
        <p:spPr>
          <a:xfrm>
            <a:off x="1991544" y="1412777"/>
            <a:ext cx="82089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&lt;!DOCTYPE html&gt;</a:t>
            </a:r>
            <a:endParaRPr lang="el-GR" dirty="0"/>
          </a:p>
          <a:p>
            <a:r>
              <a:rPr lang="en-US" dirty="0"/>
              <a:t>&lt;html&gt;</a:t>
            </a:r>
            <a:endParaRPr lang="el-GR" dirty="0"/>
          </a:p>
          <a:p>
            <a:r>
              <a:rPr lang="en-US" dirty="0"/>
              <a:t>&lt;body&gt;</a:t>
            </a:r>
            <a:endParaRPr lang="el-GR" dirty="0"/>
          </a:p>
          <a:p>
            <a:r>
              <a:rPr lang="en-US" dirty="0"/>
              <a:t>&lt;canvas id="</a:t>
            </a:r>
            <a:r>
              <a:rPr lang="en-US" dirty="0" err="1"/>
              <a:t>myCanvas</a:t>
            </a:r>
            <a:r>
              <a:rPr lang="en-US" dirty="0"/>
              <a:t>" width="200" height="100" style="border:3px solid #0000ff;"&gt;</a:t>
            </a:r>
            <a:endParaRPr lang="el-GR" dirty="0"/>
          </a:p>
          <a:p>
            <a:r>
              <a:rPr lang="el-GR" dirty="0"/>
              <a:t>Δυστυχώς δεν έχετε </a:t>
            </a:r>
            <a:r>
              <a:rPr lang="en-US" dirty="0"/>
              <a:t>HTML</a:t>
            </a:r>
            <a:r>
              <a:rPr lang="el-GR" dirty="0"/>
              <a:t>5 </a:t>
            </a:r>
            <a:r>
              <a:rPr lang="el-GR" dirty="0" err="1"/>
              <a:t>φυλλομετρητή</a:t>
            </a:r>
            <a:r>
              <a:rPr lang="el-GR" dirty="0"/>
              <a:t>!!!</a:t>
            </a:r>
          </a:p>
          <a:p>
            <a:r>
              <a:rPr lang="el-GR" dirty="0"/>
              <a:t>&lt;/</a:t>
            </a:r>
            <a:r>
              <a:rPr lang="en-US" dirty="0"/>
              <a:t>canvas</a:t>
            </a:r>
            <a:r>
              <a:rPr lang="el-GR" dirty="0"/>
              <a:t>&gt;</a:t>
            </a:r>
          </a:p>
          <a:p>
            <a:r>
              <a:rPr lang="el-GR" dirty="0"/>
              <a:t>&lt;/</a:t>
            </a:r>
            <a:r>
              <a:rPr lang="en-US" dirty="0"/>
              <a:t>body</a:t>
            </a:r>
            <a:r>
              <a:rPr lang="el-GR" dirty="0"/>
              <a:t>&gt;</a:t>
            </a:r>
          </a:p>
          <a:p>
            <a:r>
              <a:rPr lang="el-GR" dirty="0"/>
              <a:t>&lt;/</a:t>
            </a:r>
            <a:r>
              <a:rPr lang="en-US" dirty="0"/>
              <a:t>html</a:t>
            </a:r>
            <a:r>
              <a:rPr lang="el-GR" dirty="0"/>
              <a:t>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07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Παρεμβαίνοντας στο περιεχόμενο της εικόνας</a:t>
            </a:r>
            <a:endParaRPr lang="el-GR" dirty="0"/>
          </a:p>
        </p:txBody>
      </p:sp>
      <p:graphicFrame>
        <p:nvGraphicFramePr>
          <p:cNvPr id="4" name="3 - Πίνακας"/>
          <p:cNvGraphicFramePr>
            <a:graphicFrameLocks noGrp="1"/>
          </p:cNvGraphicFramePr>
          <p:nvPr>
            <p:extLst/>
          </p:nvPr>
        </p:nvGraphicFramePr>
        <p:xfrm>
          <a:off x="3107690" y="1484784"/>
          <a:ext cx="5976620" cy="5228336"/>
        </p:xfrm>
        <a:graphic>
          <a:graphicData uri="http://schemas.openxmlformats.org/drawingml/2006/table">
            <a:tbl>
              <a:tblPr/>
              <a:tblGrid>
                <a:gridCol w="1885950"/>
                <a:gridCol w="409067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b="1" dirty="0" err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Method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createImageData()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Δημιουργεί ένα νέο, κενό αντικείμενο ImageData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getImageData()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Επιστρέφει ένα αντικείμενο </a:t>
                      </a: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ImageData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l-GR" sz="1600" dirty="0" smtClean="0">
                          <a:latin typeface="Calibri"/>
                          <a:ea typeface="Calibri"/>
                          <a:cs typeface="Times New Roman"/>
                        </a:rPr>
                        <a:t>όπου 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αντιγράφει τα δεδομένα </a:t>
                      </a: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pixel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 για </a:t>
                      </a:r>
                      <a:r>
                        <a:rPr lang="el-GR" sz="1600" dirty="0" smtClean="0">
                          <a:latin typeface="Calibri"/>
                          <a:ea typeface="Calibri"/>
                          <a:cs typeface="Times New Roman"/>
                        </a:rPr>
                        <a:t>το συγκεκριμένο 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ορθογώνιο σε καμβά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putImageData()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Βάζει τα δεδομένα εικόνας (από ένα καθορισμένο αντικείμενο </a:t>
                      </a: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ImageData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) πίσω πάνω στον καμβά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width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Επιστρέφει το πλάτος ενός αντικειμένου ImageData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height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Επιστρέφει το ύψος ενός αντικειμένου ImageData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data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Επιστρέφει ένα αντικείμενο που περιέχει τα δεδομένα της εικόνας ενός συγκεκριμένου αντικειμένου </a:t>
                      </a: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ImageData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551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Προγραμματίζοντας με τα </a:t>
            </a:r>
            <a:r>
              <a:rPr lang="en-US" dirty="0" smtClean="0"/>
              <a:t>Pixel </a:t>
            </a:r>
            <a:r>
              <a:rPr lang="el-GR" dirty="0" smtClean="0"/>
              <a:t>του </a:t>
            </a:r>
            <a:r>
              <a:rPr lang="en-US" dirty="0" smtClean="0"/>
              <a:t>Canvas</a:t>
            </a:r>
            <a:r>
              <a:rPr lang="el-GR" dirty="0" smtClean="0"/>
              <a:t> </a:t>
            </a:r>
            <a:endParaRPr lang="el-GR" dirty="0"/>
          </a:p>
        </p:txBody>
      </p:sp>
      <p:sp>
        <p:nvSpPr>
          <p:cNvPr id="5" name="4 - Ορθογώνιο"/>
          <p:cNvSpPr/>
          <p:nvPr/>
        </p:nvSpPr>
        <p:spPr>
          <a:xfrm>
            <a:off x="2063552" y="1700808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/>
              <a:t>Η μέθοδος </a:t>
            </a:r>
            <a:r>
              <a:rPr lang="el-GR" dirty="0" err="1"/>
              <a:t>createImageData</a:t>
            </a:r>
            <a:r>
              <a:rPr lang="el-GR" dirty="0"/>
              <a:t> () δημιουργεί ένα νέο, κενό αντικείμενο </a:t>
            </a:r>
            <a:r>
              <a:rPr lang="el-GR" dirty="0" err="1"/>
              <a:t>ImageData</a:t>
            </a:r>
            <a:r>
              <a:rPr lang="el-GR" dirty="0"/>
              <a:t>. Το </a:t>
            </a:r>
            <a:r>
              <a:rPr lang="el-GR" dirty="0" err="1"/>
              <a:t>Data</a:t>
            </a:r>
            <a:r>
              <a:rPr lang="el-GR" dirty="0"/>
              <a:t> του </a:t>
            </a:r>
            <a:r>
              <a:rPr lang="el-GR" dirty="0" err="1"/>
              <a:t>ImageData</a:t>
            </a:r>
            <a:r>
              <a:rPr lang="el-GR" dirty="0"/>
              <a:t> περιέχει τιμές </a:t>
            </a:r>
            <a:r>
              <a:rPr lang="el-GR" dirty="0" err="1"/>
              <a:t>pixel</a:t>
            </a:r>
            <a:r>
              <a:rPr lang="el-GR" dirty="0"/>
              <a:t> του νέου αντικειμένου.</a:t>
            </a:r>
            <a:r>
              <a:rPr lang="en-US" dirty="0"/>
              <a:t> </a:t>
            </a:r>
            <a:endParaRPr lang="el-GR" dirty="0"/>
          </a:p>
          <a:p>
            <a:r>
              <a:rPr lang="el-GR" dirty="0"/>
              <a:t>Για κάθε </a:t>
            </a:r>
            <a:r>
              <a:rPr lang="el-GR" dirty="0" err="1"/>
              <a:t>pixel</a:t>
            </a:r>
            <a:r>
              <a:rPr lang="el-GR" dirty="0"/>
              <a:t> λοιπόν υπάρχουν τέσσερα διαδοχικές τιμές στον πίνακα </a:t>
            </a:r>
            <a:r>
              <a:rPr lang="el-GR" dirty="0" err="1"/>
              <a:t>ImageData</a:t>
            </a:r>
            <a:r>
              <a:rPr lang="el-GR" dirty="0"/>
              <a:t> με τις τιμές RGBA: </a:t>
            </a:r>
          </a:p>
          <a:p>
            <a:endParaRPr lang="el-GR" dirty="0"/>
          </a:p>
          <a:p>
            <a:r>
              <a:rPr lang="el-GR" dirty="0"/>
              <a:t>R - Το κόκκινο χρώμα (0-255) </a:t>
            </a:r>
          </a:p>
          <a:p>
            <a:r>
              <a:rPr lang="el-GR" dirty="0"/>
              <a:t>G - Το πράσινο χρώμα (0-255) </a:t>
            </a:r>
          </a:p>
          <a:p>
            <a:r>
              <a:rPr lang="el-GR" dirty="0"/>
              <a:t>Β - Το μπλε χρώμα (0-255) </a:t>
            </a:r>
          </a:p>
          <a:p>
            <a:r>
              <a:rPr lang="el-GR" dirty="0"/>
              <a:t>A - Το κανάλι άλφα (0-255? 0 είναι αόρατο και 255 είναι πλήρως ορατό) </a:t>
            </a:r>
          </a:p>
          <a:p>
            <a:endParaRPr lang="el-GR" dirty="0"/>
          </a:p>
          <a:p>
            <a:endParaRPr lang="el-GR" dirty="0"/>
          </a:p>
          <a:p>
            <a:r>
              <a:rPr lang="el-GR" dirty="0"/>
              <a:t>Η προεπιλεγμένη τιμή για τα </a:t>
            </a:r>
            <a:r>
              <a:rPr lang="en-US" dirty="0"/>
              <a:t>pixel </a:t>
            </a:r>
            <a:r>
              <a:rPr lang="el-GR" dirty="0"/>
              <a:t>του </a:t>
            </a:r>
            <a:r>
              <a:rPr lang="en-US" dirty="0" err="1"/>
              <a:t>imageData</a:t>
            </a:r>
            <a:r>
              <a:rPr lang="en-US" dirty="0"/>
              <a:t> </a:t>
            </a:r>
            <a:r>
              <a:rPr lang="el-GR" dirty="0"/>
              <a:t>είναι μια μαύρη εντελώς διάφανη εικόνα! Δηλαδή κάθε </a:t>
            </a:r>
            <a:r>
              <a:rPr lang="el-GR" dirty="0" err="1"/>
              <a:t>pixel</a:t>
            </a:r>
            <a:r>
              <a:rPr lang="el-GR" dirty="0"/>
              <a:t> δηλώνεται με μια </a:t>
            </a:r>
            <a:r>
              <a:rPr lang="el-GR" dirty="0" err="1"/>
              <a:t>τετραπλέτα</a:t>
            </a:r>
            <a:r>
              <a:rPr lang="el-GR" dirty="0"/>
              <a:t> που έχει τιμές (R,G,B,A) και το μαύρο διαφανές (0,0,0,0) δηλαδή αρχικά δεν δείχνει τίποτα!</a:t>
            </a:r>
          </a:p>
        </p:txBody>
      </p:sp>
    </p:spTree>
    <p:extLst>
      <p:ext uri="{BB962C8B-B14F-4D97-AF65-F5344CB8AC3E}">
        <p14:creationId xmlns:p14="http://schemas.microsoft.com/office/powerpoint/2010/main" val="367050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 χρήσης</a:t>
            </a:r>
            <a:endParaRPr lang="el-GR" dirty="0"/>
          </a:p>
        </p:txBody>
      </p:sp>
      <p:sp>
        <p:nvSpPr>
          <p:cNvPr id="4" name="3 - Ορθογώνιο"/>
          <p:cNvSpPr/>
          <p:nvPr/>
        </p:nvSpPr>
        <p:spPr>
          <a:xfrm>
            <a:off x="2279576" y="1474907"/>
            <a:ext cx="77048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/>
              <a:t>Για ένα κόκκινο τετράγωνο 200Χ200 πλήρως ορατό</a:t>
            </a:r>
          </a:p>
          <a:p>
            <a:endParaRPr lang="el-GR" dirty="0"/>
          </a:p>
          <a:p>
            <a:r>
              <a:rPr lang="en-GB" dirty="0" err="1"/>
              <a:t>var</a:t>
            </a:r>
            <a:r>
              <a:rPr lang="en-GB" dirty="0"/>
              <a:t> c=</a:t>
            </a:r>
            <a:r>
              <a:rPr lang="en-GB" dirty="0" err="1"/>
              <a:t>document.getElementById</a:t>
            </a:r>
            <a:r>
              <a:rPr lang="en-GB" dirty="0"/>
              <a:t>("</a:t>
            </a:r>
            <a:r>
              <a:rPr lang="en-GB" dirty="0" err="1"/>
              <a:t>myCanvas</a:t>
            </a:r>
            <a:r>
              <a:rPr lang="en-GB" dirty="0"/>
              <a:t>");</a:t>
            </a:r>
          </a:p>
          <a:p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err="1"/>
              <a:t>contx</a:t>
            </a:r>
            <a:r>
              <a:rPr lang="en-GB" dirty="0"/>
              <a:t>=</a:t>
            </a:r>
            <a:r>
              <a:rPr lang="en-GB" dirty="0" err="1"/>
              <a:t>c.getContext</a:t>
            </a:r>
            <a:r>
              <a:rPr lang="en-GB" dirty="0"/>
              <a:t>("2d");</a:t>
            </a:r>
          </a:p>
          <a:p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err="1"/>
              <a:t>imgData</a:t>
            </a:r>
            <a:r>
              <a:rPr lang="en-GB" dirty="0"/>
              <a:t>=</a:t>
            </a:r>
            <a:r>
              <a:rPr lang="en-GB" dirty="0" err="1"/>
              <a:t>contx.createImageData</a:t>
            </a:r>
            <a:r>
              <a:rPr lang="en-GB" dirty="0"/>
              <a:t>(200,200);</a:t>
            </a:r>
          </a:p>
          <a:p>
            <a:r>
              <a:rPr lang="en-GB" dirty="0"/>
              <a:t>//</a:t>
            </a:r>
            <a:r>
              <a:rPr lang="el-GR" dirty="0"/>
              <a:t>μετράει από το 0 έως το μέγεθος της πληροφορίας της εικόνας δηλαδή 4 //φορές το μέγεθος της εικόνας ανεβαίνοντας ανά 4 </a:t>
            </a:r>
          </a:p>
          <a:p>
            <a:r>
              <a:rPr lang="en-GB" dirty="0"/>
              <a:t>for (</a:t>
            </a:r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=0;i&lt;</a:t>
            </a:r>
            <a:r>
              <a:rPr lang="en-GB" dirty="0" err="1"/>
              <a:t>imgData.data.length;i</a:t>
            </a:r>
            <a:r>
              <a:rPr lang="en-GB" dirty="0"/>
              <a:t>+=4)</a:t>
            </a:r>
          </a:p>
          <a:p>
            <a:r>
              <a:rPr lang="en-GB" dirty="0"/>
              <a:t>  {</a:t>
            </a:r>
          </a:p>
          <a:p>
            <a:r>
              <a:rPr lang="en-GB" dirty="0"/>
              <a:t>  </a:t>
            </a:r>
            <a:r>
              <a:rPr lang="en-GB" dirty="0" err="1"/>
              <a:t>imgData.data</a:t>
            </a:r>
            <a:r>
              <a:rPr lang="en-GB" dirty="0"/>
              <a:t>[i+0]=255;</a:t>
            </a:r>
          </a:p>
          <a:p>
            <a:r>
              <a:rPr lang="en-GB" dirty="0"/>
              <a:t>  </a:t>
            </a:r>
            <a:r>
              <a:rPr lang="en-GB" dirty="0" err="1"/>
              <a:t>imgData.data</a:t>
            </a:r>
            <a:r>
              <a:rPr lang="en-GB" dirty="0"/>
              <a:t>[i+1]=0;</a:t>
            </a:r>
          </a:p>
          <a:p>
            <a:r>
              <a:rPr lang="en-GB" dirty="0"/>
              <a:t>  </a:t>
            </a:r>
            <a:r>
              <a:rPr lang="en-GB" dirty="0" err="1"/>
              <a:t>imgData.data</a:t>
            </a:r>
            <a:r>
              <a:rPr lang="en-GB" dirty="0"/>
              <a:t>[i+2]=0;</a:t>
            </a:r>
          </a:p>
          <a:p>
            <a:r>
              <a:rPr lang="en-GB" dirty="0"/>
              <a:t>  </a:t>
            </a:r>
            <a:r>
              <a:rPr lang="en-GB" dirty="0" err="1"/>
              <a:t>imgData.data</a:t>
            </a:r>
            <a:r>
              <a:rPr lang="en-GB" dirty="0"/>
              <a:t>[i+3]=255;</a:t>
            </a:r>
          </a:p>
          <a:p>
            <a:r>
              <a:rPr lang="en-GB" dirty="0"/>
              <a:t>  }</a:t>
            </a:r>
          </a:p>
          <a:p>
            <a:r>
              <a:rPr lang="en-GB" dirty="0" err="1"/>
              <a:t>contx.putImageData</a:t>
            </a:r>
            <a:r>
              <a:rPr lang="en-GB" dirty="0"/>
              <a:t>(imgData,10,10);</a:t>
            </a:r>
          </a:p>
        </p:txBody>
      </p:sp>
    </p:spTree>
    <p:extLst>
      <p:ext uri="{BB962C8B-B14F-4D97-AF65-F5344CB8AC3E}">
        <p14:creationId xmlns:p14="http://schemas.microsoft.com/office/powerpoint/2010/main" val="281834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 αντιγραφής εικόνας</a:t>
            </a:r>
            <a:endParaRPr lang="el-GR" dirty="0"/>
          </a:p>
        </p:txBody>
      </p:sp>
      <p:sp>
        <p:nvSpPr>
          <p:cNvPr id="3" name="2 - Ορθογώνιο"/>
          <p:cNvSpPr/>
          <p:nvPr/>
        </p:nvSpPr>
        <p:spPr>
          <a:xfrm>
            <a:off x="2063552" y="1196753"/>
            <a:ext cx="828092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&lt;!DOCTYPE html&gt; </a:t>
            </a:r>
          </a:p>
          <a:p>
            <a:r>
              <a:rPr lang="en-US" sz="1600" dirty="0"/>
              <a:t>&lt;html&gt;</a:t>
            </a:r>
          </a:p>
          <a:p>
            <a:r>
              <a:rPr lang="en-US" sz="1600" dirty="0"/>
              <a:t>&lt;head&gt;</a:t>
            </a:r>
          </a:p>
          <a:p>
            <a:r>
              <a:rPr lang="en-US" sz="1600" dirty="0"/>
              <a:t>  &lt;title&gt;Get and Put image data sample&lt;/title&gt;</a:t>
            </a:r>
          </a:p>
          <a:p>
            <a:r>
              <a:rPr lang="en-US" sz="1600" dirty="0"/>
              <a:t>  &lt;script&gt;</a:t>
            </a:r>
          </a:p>
          <a:p>
            <a:r>
              <a:rPr lang="en-US" sz="1600" dirty="0"/>
              <a:t>    </a:t>
            </a:r>
            <a:r>
              <a:rPr lang="en-US" sz="1600" dirty="0" err="1"/>
              <a:t>window.onload</a:t>
            </a:r>
            <a:r>
              <a:rPr lang="en-US" sz="1600" dirty="0"/>
              <a:t> = function(){</a:t>
            </a:r>
          </a:p>
          <a:p>
            <a:endParaRPr lang="en-US" sz="1600" dirty="0"/>
          </a:p>
          <a:p>
            <a:r>
              <a:rPr lang="en-US" sz="1600" dirty="0"/>
              <a:t>     // get first canvas and draw image</a:t>
            </a:r>
          </a:p>
          <a:p>
            <a:r>
              <a:rPr lang="en-US" sz="1600" dirty="0"/>
              <a:t>     </a:t>
            </a:r>
            <a:r>
              <a:rPr lang="en-US" sz="1600" dirty="0" err="1"/>
              <a:t>var</a:t>
            </a:r>
            <a:r>
              <a:rPr lang="en-US" sz="1600" dirty="0"/>
              <a:t> canvas = </a:t>
            </a:r>
            <a:r>
              <a:rPr lang="en-US" sz="1600" dirty="0" err="1"/>
              <a:t>document.getElementById</a:t>
            </a:r>
            <a:r>
              <a:rPr lang="en-US" sz="1600" dirty="0"/>
              <a:t>("</a:t>
            </a:r>
            <a:r>
              <a:rPr lang="en-US" sz="1600" dirty="0" err="1"/>
              <a:t>MyCanvas</a:t>
            </a:r>
            <a:r>
              <a:rPr lang="en-US" sz="1600" dirty="0"/>
              <a:t>");</a:t>
            </a:r>
          </a:p>
          <a:p>
            <a:r>
              <a:rPr lang="en-US" sz="1600" dirty="0"/>
              <a:t>     if (</a:t>
            </a:r>
            <a:r>
              <a:rPr lang="en-US" sz="1600" dirty="0" err="1"/>
              <a:t>canvas.getContext</a:t>
            </a:r>
            <a:r>
              <a:rPr lang="en-US" sz="1600" dirty="0"/>
              <a:t>) {</a:t>
            </a:r>
          </a:p>
          <a:p>
            <a:r>
              <a:rPr lang="en-US" sz="1600" dirty="0"/>
              <a:t>       </a:t>
            </a:r>
            <a:r>
              <a:rPr lang="en-US" sz="1600" dirty="0" err="1"/>
              <a:t>var</a:t>
            </a:r>
            <a:r>
              <a:rPr lang="en-US" sz="1600" dirty="0"/>
              <a:t> </a:t>
            </a:r>
            <a:r>
              <a:rPr lang="en-US" sz="1600" dirty="0" err="1"/>
              <a:t>ctx</a:t>
            </a:r>
            <a:r>
              <a:rPr lang="en-US" sz="1600" dirty="0"/>
              <a:t> = </a:t>
            </a:r>
            <a:r>
              <a:rPr lang="en-US" sz="1600" dirty="0" err="1"/>
              <a:t>canvas.getContext</a:t>
            </a:r>
            <a:r>
              <a:rPr lang="en-US" sz="1600" dirty="0"/>
              <a:t>("2d");</a:t>
            </a:r>
          </a:p>
          <a:p>
            <a:r>
              <a:rPr lang="en-US" sz="1600" dirty="0"/>
              <a:t>       </a:t>
            </a:r>
            <a:r>
              <a:rPr lang="en-US" sz="1600" dirty="0" err="1"/>
              <a:t>ctx.beginPath</a:t>
            </a:r>
            <a:r>
              <a:rPr lang="en-US" sz="1600" dirty="0"/>
              <a:t>();</a:t>
            </a:r>
          </a:p>
          <a:p>
            <a:r>
              <a:rPr lang="en-US" sz="1600" dirty="0"/>
              <a:t>       </a:t>
            </a:r>
            <a:r>
              <a:rPr lang="en-US" sz="1600" dirty="0" err="1"/>
              <a:t>ctx.rect</a:t>
            </a:r>
            <a:r>
              <a:rPr lang="en-US" sz="1600" dirty="0"/>
              <a:t>(5, 5, 300, 250);</a:t>
            </a:r>
          </a:p>
          <a:p>
            <a:r>
              <a:rPr lang="en-US" sz="1600" dirty="0"/>
              <a:t>       </a:t>
            </a:r>
            <a:r>
              <a:rPr lang="en-US" sz="1600" dirty="0" err="1"/>
              <a:t>ctx.stroke</a:t>
            </a:r>
            <a:r>
              <a:rPr lang="en-US" sz="1600" dirty="0"/>
              <a:t>();</a:t>
            </a:r>
          </a:p>
          <a:p>
            <a:r>
              <a:rPr lang="en-US" sz="1600" dirty="0"/>
              <a:t>       ctx.arc(150, 150, 100, 0, </a:t>
            </a:r>
            <a:r>
              <a:rPr lang="en-US" sz="1600" dirty="0" err="1"/>
              <a:t>Math.PI</a:t>
            </a:r>
            <a:r>
              <a:rPr lang="en-US" sz="1600" dirty="0"/>
              <a:t>, false);</a:t>
            </a:r>
          </a:p>
          <a:p>
            <a:r>
              <a:rPr lang="en-US" sz="1600" dirty="0"/>
              <a:t>       </a:t>
            </a:r>
            <a:r>
              <a:rPr lang="en-US" sz="1600" dirty="0" err="1"/>
              <a:t>ctx.stroke</a:t>
            </a:r>
            <a:r>
              <a:rPr lang="en-US" sz="1600" dirty="0"/>
              <a:t>();</a:t>
            </a:r>
          </a:p>
          <a:p>
            <a:r>
              <a:rPr lang="en-US" sz="1600" dirty="0"/>
              <a:t>     }</a:t>
            </a:r>
          </a:p>
          <a:p>
            <a:endParaRPr lang="en-US" sz="1600" dirty="0"/>
          </a:p>
          <a:p>
            <a:r>
              <a:rPr lang="en-US" sz="1600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52837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1703512" y="116632"/>
            <a:ext cx="820891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/>
              <a:t>canvas.addEventListener</a:t>
            </a:r>
            <a:r>
              <a:rPr lang="en-US" sz="1600" dirty="0"/>
              <a:t>("click", function (){</a:t>
            </a:r>
          </a:p>
          <a:p>
            <a:r>
              <a:rPr lang="en-US" sz="1600" dirty="0"/>
              <a:t>       // get both canvases, and copy image</a:t>
            </a:r>
          </a:p>
          <a:p>
            <a:r>
              <a:rPr lang="en-US" sz="1600" dirty="0"/>
              <a:t>       </a:t>
            </a:r>
            <a:r>
              <a:rPr lang="en-US" sz="1600" dirty="0" err="1"/>
              <a:t>var</a:t>
            </a:r>
            <a:r>
              <a:rPr lang="en-US" sz="1600" dirty="0"/>
              <a:t> canvas2 = </a:t>
            </a:r>
            <a:r>
              <a:rPr lang="en-US" sz="1600" dirty="0" err="1"/>
              <a:t>document.getElementById</a:t>
            </a:r>
            <a:r>
              <a:rPr lang="en-US" sz="1600" dirty="0"/>
              <a:t>("</a:t>
            </a:r>
            <a:r>
              <a:rPr lang="en-US" sz="1600" dirty="0" err="1"/>
              <a:t>YourCanvas</a:t>
            </a:r>
            <a:r>
              <a:rPr lang="en-US" sz="1600" dirty="0"/>
              <a:t>");</a:t>
            </a:r>
          </a:p>
          <a:p>
            <a:r>
              <a:rPr lang="en-US" sz="1600" dirty="0"/>
              <a:t>       if (</a:t>
            </a:r>
            <a:r>
              <a:rPr lang="en-US" sz="1600" dirty="0" err="1"/>
              <a:t>canvas.getContext</a:t>
            </a:r>
            <a:r>
              <a:rPr lang="en-US" sz="1600" dirty="0"/>
              <a:t>) {</a:t>
            </a:r>
          </a:p>
          <a:p>
            <a:r>
              <a:rPr lang="en-US" sz="1600" dirty="0"/>
              <a:t>         </a:t>
            </a:r>
            <a:r>
              <a:rPr lang="en-US" sz="1600" dirty="0" err="1"/>
              <a:t>var</a:t>
            </a:r>
            <a:r>
              <a:rPr lang="en-US" sz="1600" dirty="0"/>
              <a:t> </a:t>
            </a:r>
            <a:r>
              <a:rPr lang="en-US" sz="1600" dirty="0" err="1"/>
              <a:t>ctx</a:t>
            </a:r>
            <a:r>
              <a:rPr lang="en-US" sz="1600" dirty="0"/>
              <a:t> = </a:t>
            </a:r>
            <a:r>
              <a:rPr lang="en-US" sz="1600" dirty="0" err="1"/>
              <a:t>canvas.getContext</a:t>
            </a:r>
            <a:r>
              <a:rPr lang="en-US" sz="1600" dirty="0"/>
              <a:t>("2d");                // Get the context on the first canvas.</a:t>
            </a:r>
          </a:p>
          <a:p>
            <a:r>
              <a:rPr lang="en-US" sz="1600" dirty="0"/>
              <a:t>         </a:t>
            </a:r>
            <a:r>
              <a:rPr lang="en-US" sz="1600" dirty="0" err="1"/>
              <a:t>var</a:t>
            </a:r>
            <a:r>
              <a:rPr lang="en-US" sz="1600" dirty="0"/>
              <a:t> </a:t>
            </a:r>
            <a:r>
              <a:rPr lang="en-US" sz="1600" dirty="0" err="1"/>
              <a:t>imageData</a:t>
            </a:r>
            <a:r>
              <a:rPr lang="en-US" sz="1600" dirty="0"/>
              <a:t> = </a:t>
            </a:r>
            <a:r>
              <a:rPr lang="en-US" sz="1600" dirty="0" err="1"/>
              <a:t>ctx.getImageData</a:t>
            </a:r>
            <a:r>
              <a:rPr lang="en-US" sz="1600" dirty="0"/>
              <a:t>(0, 0, </a:t>
            </a:r>
            <a:r>
              <a:rPr lang="en-US" sz="1600" dirty="0" err="1"/>
              <a:t>canvas.width</a:t>
            </a:r>
            <a:r>
              <a:rPr lang="en-US" sz="1600" dirty="0"/>
              <a:t>, </a:t>
            </a:r>
            <a:r>
              <a:rPr lang="en-US" sz="1600" dirty="0" err="1"/>
              <a:t>canvas.height</a:t>
            </a:r>
            <a:r>
              <a:rPr lang="en-US" sz="1600" dirty="0"/>
              <a:t>);    </a:t>
            </a:r>
          </a:p>
          <a:p>
            <a:r>
              <a:rPr lang="en-US" sz="1600" dirty="0"/>
              <a:t>// Get image data from the first canvas.</a:t>
            </a:r>
          </a:p>
          <a:p>
            <a:r>
              <a:rPr lang="en-US" sz="1600" dirty="0"/>
              <a:t>       }</a:t>
            </a:r>
          </a:p>
          <a:p>
            <a:r>
              <a:rPr lang="en-US" sz="1600" dirty="0"/>
              <a:t>       if (canvas2.getContext) {</a:t>
            </a:r>
          </a:p>
          <a:p>
            <a:r>
              <a:rPr lang="en-US" sz="1600" dirty="0"/>
              <a:t>         </a:t>
            </a:r>
            <a:r>
              <a:rPr lang="en-US" sz="1600" dirty="0" err="1"/>
              <a:t>var</a:t>
            </a:r>
            <a:r>
              <a:rPr lang="en-US" sz="1600" dirty="0"/>
              <a:t> ctx2 = canvas2.getContext("2d");                // Get the context on the second canvas.</a:t>
            </a:r>
          </a:p>
          <a:p>
            <a:r>
              <a:rPr lang="en-US" sz="1600" dirty="0"/>
              <a:t>         ctx2.putImageData(</a:t>
            </a:r>
            <a:r>
              <a:rPr lang="en-US" sz="1600" dirty="0" err="1"/>
              <a:t>imageData</a:t>
            </a:r>
            <a:r>
              <a:rPr lang="en-US" sz="1600" dirty="0"/>
              <a:t>, 0, 0);                  // Put image data on the second canvas.</a:t>
            </a:r>
          </a:p>
          <a:p>
            <a:r>
              <a:rPr lang="en-US" sz="1600" dirty="0"/>
              <a:t>       }</a:t>
            </a:r>
          </a:p>
          <a:p>
            <a:r>
              <a:rPr lang="en-US" sz="1600" dirty="0"/>
              <a:t>     },false);</a:t>
            </a:r>
          </a:p>
          <a:p>
            <a:r>
              <a:rPr lang="en-US" sz="1600" dirty="0"/>
              <a:t>}</a:t>
            </a:r>
          </a:p>
          <a:p>
            <a:r>
              <a:rPr lang="en-US" sz="1600" dirty="0"/>
              <a:t>  &lt;/script&gt;</a:t>
            </a:r>
          </a:p>
          <a:p>
            <a:r>
              <a:rPr lang="en-US" sz="1600" dirty="0"/>
              <a:t>&lt;/head&gt;</a:t>
            </a:r>
          </a:p>
          <a:p>
            <a:r>
              <a:rPr lang="en-US" sz="1600" dirty="0"/>
              <a:t>&lt;body&gt;      </a:t>
            </a:r>
          </a:p>
          <a:p>
            <a:r>
              <a:rPr lang="en-US" sz="1600" dirty="0"/>
              <a:t>      &lt;canvas id="</a:t>
            </a:r>
            <a:r>
              <a:rPr lang="en-US" sz="1600" dirty="0" err="1"/>
              <a:t>MyCanvas</a:t>
            </a:r>
            <a:r>
              <a:rPr lang="en-US" sz="1600" dirty="0"/>
              <a:t>" width="400" height="400" &gt;This browser or document mode doesn't support canvas&lt;/canvas&gt;</a:t>
            </a:r>
          </a:p>
          <a:p>
            <a:r>
              <a:rPr lang="en-US" sz="1600" dirty="0"/>
              <a:t>     &lt;canvas id="</a:t>
            </a:r>
            <a:r>
              <a:rPr lang="en-US" sz="1600" dirty="0" err="1"/>
              <a:t>YourCanvas</a:t>
            </a:r>
            <a:r>
              <a:rPr lang="en-US" sz="1600" dirty="0"/>
              <a:t>" width="400" height="400"&gt;This browser or document mode doesn't support canvas&lt;/canvas&gt;</a:t>
            </a:r>
          </a:p>
          <a:p>
            <a:r>
              <a:rPr lang="en-US" sz="1600" dirty="0"/>
              <a:t>    &lt;/body&gt;</a:t>
            </a:r>
          </a:p>
          <a:p>
            <a:r>
              <a:rPr lang="en-US" sz="1600" dirty="0"/>
              <a:t>&lt;/html&gt; </a:t>
            </a:r>
          </a:p>
        </p:txBody>
      </p:sp>
    </p:spTree>
    <p:extLst>
      <p:ext uri="{BB962C8B-B14F-4D97-AF65-F5344CB8AC3E}">
        <p14:creationId xmlns:p14="http://schemas.microsoft.com/office/powerpoint/2010/main" val="161038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Compositing</a:t>
            </a:r>
            <a:endParaRPr lang="el-GR" dirty="0"/>
          </a:p>
        </p:txBody>
      </p:sp>
      <p:graphicFrame>
        <p:nvGraphicFramePr>
          <p:cNvPr id="3" name="2 - Πίνακας"/>
          <p:cNvGraphicFramePr>
            <a:graphicFrameLocks noGrp="1"/>
          </p:cNvGraphicFramePr>
          <p:nvPr>
            <p:extLst/>
          </p:nvPr>
        </p:nvGraphicFramePr>
        <p:xfrm>
          <a:off x="3287713" y="1844824"/>
          <a:ext cx="5616575" cy="1676400"/>
        </p:xfrm>
        <a:graphic>
          <a:graphicData uri="http://schemas.openxmlformats.org/drawingml/2006/table">
            <a:tbl>
              <a:tblPr/>
              <a:tblGrid>
                <a:gridCol w="1885950"/>
                <a:gridCol w="37306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b="1" dirty="0" err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Property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globalAlpha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Ορίζει ή επιστρέφει την τρέχουσα άλφα ή τη διαφάνεια αξία του σχεδίου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globalCompositeOperation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Ορίζει ή επιστρέφει το πώς μια νέα εικόνα </a:t>
                      </a:r>
                      <a:r>
                        <a:rPr lang="el-GR" sz="1600" dirty="0" smtClean="0">
                          <a:latin typeface="Calibri"/>
                          <a:ea typeface="Calibri"/>
                          <a:cs typeface="Times New Roman"/>
                        </a:rPr>
                        <a:t>σύρεται 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πάνω σε μια υπάρχουσα εικόνα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031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</a:t>
            </a:r>
            <a:endParaRPr lang="el-GR" dirty="0"/>
          </a:p>
        </p:txBody>
      </p:sp>
      <p:sp>
        <p:nvSpPr>
          <p:cNvPr id="3" name="2 - Ορθογώνιο"/>
          <p:cNvSpPr/>
          <p:nvPr/>
        </p:nvSpPr>
        <p:spPr>
          <a:xfrm>
            <a:off x="2063552" y="1720840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&lt;script&gt;</a:t>
            </a:r>
          </a:p>
          <a:p>
            <a:r>
              <a:rPr lang="en-US" dirty="0"/>
              <a:t>            </a:t>
            </a:r>
            <a:r>
              <a:rPr lang="en-US" dirty="0" err="1"/>
              <a:t>window.onload</a:t>
            </a:r>
            <a:r>
              <a:rPr lang="en-US" dirty="0"/>
              <a:t> = function(){</a:t>
            </a:r>
          </a:p>
          <a:p>
            <a:r>
              <a:rPr lang="en-US" dirty="0" err="1"/>
              <a:t>var</a:t>
            </a:r>
            <a:r>
              <a:rPr lang="en-US" dirty="0"/>
              <a:t> c=</a:t>
            </a:r>
            <a:r>
              <a:rPr lang="en-US" dirty="0" err="1"/>
              <a:t>document.getElementById</a:t>
            </a:r>
            <a:r>
              <a:rPr lang="en-US" dirty="0"/>
              <a:t>("</a:t>
            </a:r>
            <a:r>
              <a:rPr lang="en-US" dirty="0" err="1"/>
              <a:t>myCanvas</a:t>
            </a:r>
            <a:r>
              <a:rPr lang="en-US" dirty="0"/>
              <a:t>");</a:t>
            </a:r>
          </a:p>
          <a:p>
            <a:r>
              <a:rPr lang="en-US" dirty="0" err="1"/>
              <a:t>var</a:t>
            </a:r>
            <a:r>
              <a:rPr lang="en-US" dirty="0"/>
              <a:t> </a:t>
            </a:r>
            <a:r>
              <a:rPr lang="en-US" dirty="0" err="1"/>
              <a:t>contx</a:t>
            </a:r>
            <a:r>
              <a:rPr lang="en-US" dirty="0"/>
              <a:t>=</a:t>
            </a:r>
            <a:r>
              <a:rPr lang="en-US" dirty="0" err="1"/>
              <a:t>c.getContext</a:t>
            </a:r>
            <a:r>
              <a:rPr lang="en-US" dirty="0"/>
              <a:t>("2d");</a:t>
            </a:r>
          </a:p>
          <a:p>
            <a:r>
              <a:rPr lang="en-US" dirty="0" err="1"/>
              <a:t>contx.globalAlpha</a:t>
            </a:r>
            <a:r>
              <a:rPr lang="en-US" dirty="0"/>
              <a:t>=0.5; //</a:t>
            </a:r>
            <a:r>
              <a:rPr lang="el-GR" dirty="0"/>
              <a:t>διαφάνεια</a:t>
            </a:r>
          </a:p>
          <a:p>
            <a:r>
              <a:rPr lang="en-GB" dirty="0" err="1"/>
              <a:t>contx.fillStyle</a:t>
            </a:r>
            <a:r>
              <a:rPr lang="en-GB" dirty="0"/>
              <a:t>="blue"; </a:t>
            </a:r>
          </a:p>
          <a:p>
            <a:r>
              <a:rPr lang="en-GB" dirty="0" err="1"/>
              <a:t>contx.fillRect</a:t>
            </a:r>
            <a:r>
              <a:rPr lang="en-GB" dirty="0"/>
              <a:t>(50,40,70,50); </a:t>
            </a:r>
          </a:p>
          <a:p>
            <a:r>
              <a:rPr lang="en-GB" dirty="0" err="1"/>
              <a:t>contx.fillStyle</a:t>
            </a:r>
            <a:r>
              <a:rPr lang="en-GB" dirty="0"/>
              <a:t>="red"; </a:t>
            </a:r>
          </a:p>
          <a:p>
            <a:r>
              <a:rPr lang="en-GB" dirty="0" err="1"/>
              <a:t>contx.fillRect</a:t>
            </a:r>
            <a:r>
              <a:rPr lang="en-GB" dirty="0"/>
              <a:t>(80,70,80,50);</a:t>
            </a:r>
          </a:p>
          <a:p>
            <a:endParaRPr lang="el-GR" dirty="0"/>
          </a:p>
          <a:p>
            <a:r>
              <a:rPr lang="el-GR" dirty="0"/>
              <a:t>            };</a:t>
            </a:r>
          </a:p>
          <a:p>
            <a:r>
              <a:rPr lang="en-GB" dirty="0"/>
              <a:t>        &lt;/script&gt;</a:t>
            </a:r>
          </a:p>
        </p:txBody>
      </p:sp>
    </p:spTree>
    <p:extLst>
      <p:ext uri="{BB962C8B-B14F-4D97-AF65-F5344CB8AC3E}">
        <p14:creationId xmlns:p14="http://schemas.microsoft.com/office/powerpoint/2010/main" val="72144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</a:t>
            </a:r>
            <a:endParaRPr lang="el-GR" dirty="0"/>
          </a:p>
        </p:txBody>
      </p:sp>
      <p:sp>
        <p:nvSpPr>
          <p:cNvPr id="3" name="2 - Ορθογώνιο"/>
          <p:cNvSpPr/>
          <p:nvPr/>
        </p:nvSpPr>
        <p:spPr>
          <a:xfrm>
            <a:off x="2063552" y="1305342"/>
            <a:ext cx="76328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/>
              <a:t>var</a:t>
            </a:r>
            <a:r>
              <a:rPr lang="en-GB" dirty="0"/>
              <a:t> c=</a:t>
            </a:r>
            <a:r>
              <a:rPr lang="en-GB" dirty="0" err="1"/>
              <a:t>document.getElementById</a:t>
            </a:r>
            <a:r>
              <a:rPr lang="en-GB" dirty="0"/>
              <a:t>("</a:t>
            </a:r>
            <a:r>
              <a:rPr lang="en-GB" dirty="0" err="1"/>
              <a:t>myCanvas</a:t>
            </a:r>
            <a:r>
              <a:rPr lang="en-GB" dirty="0"/>
              <a:t>");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c</a:t>
            </a:r>
            <a:r>
              <a:rPr lang="en-US" dirty="0"/>
              <a:t>on</a:t>
            </a:r>
            <a:r>
              <a:rPr lang="en-GB" dirty="0" err="1"/>
              <a:t>tx</a:t>
            </a:r>
            <a:r>
              <a:rPr lang="en-GB" dirty="0"/>
              <a:t>=</a:t>
            </a:r>
            <a:r>
              <a:rPr lang="en-GB" dirty="0" err="1"/>
              <a:t>c.getContext</a:t>
            </a:r>
            <a:r>
              <a:rPr lang="en-GB" dirty="0"/>
              <a:t>("2d");</a:t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 err="1"/>
              <a:t>contx.fillStyle</a:t>
            </a:r>
            <a:r>
              <a:rPr lang="en-GB" dirty="0"/>
              <a:t>="red";</a:t>
            </a:r>
            <a:br>
              <a:rPr lang="en-GB" dirty="0"/>
            </a:br>
            <a:r>
              <a:rPr lang="en-GB" dirty="0" err="1"/>
              <a:t>contx.fillRect</a:t>
            </a:r>
            <a:r>
              <a:rPr lang="en-GB" dirty="0"/>
              <a:t>(10,10,70,60);</a:t>
            </a:r>
            <a:br>
              <a:rPr lang="en-GB" dirty="0"/>
            </a:br>
            <a:r>
              <a:rPr lang="en-GB" dirty="0" err="1"/>
              <a:t>contx.globalCompositeOperation</a:t>
            </a:r>
            <a:r>
              <a:rPr lang="en-GB" dirty="0"/>
              <a:t>=“source-over";</a:t>
            </a:r>
            <a:br>
              <a:rPr lang="en-GB" dirty="0"/>
            </a:br>
            <a:r>
              <a:rPr lang="en-GB" dirty="0" err="1"/>
              <a:t>contx.fillStyle</a:t>
            </a:r>
            <a:r>
              <a:rPr lang="en-GB" dirty="0"/>
              <a:t>="blue"; </a:t>
            </a:r>
            <a:br>
              <a:rPr lang="en-GB" dirty="0"/>
            </a:br>
            <a:r>
              <a:rPr lang="en-GB" dirty="0" err="1"/>
              <a:t>contx.fillRect</a:t>
            </a:r>
            <a:r>
              <a:rPr lang="en-GB" dirty="0"/>
              <a:t>(40,40,70,60); </a:t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 err="1"/>
              <a:t>contx</a:t>
            </a:r>
            <a:r>
              <a:rPr lang="en-GB" dirty="0"/>
              <a:t>="red";</a:t>
            </a:r>
            <a:br>
              <a:rPr lang="en-GB" dirty="0"/>
            </a:br>
            <a:r>
              <a:rPr lang="en-GB" dirty="0" err="1"/>
              <a:t>contx.fillRect</a:t>
            </a:r>
            <a:r>
              <a:rPr lang="en-GB" dirty="0"/>
              <a:t>(150,20,75,50);</a:t>
            </a:r>
            <a:br>
              <a:rPr lang="en-GB" dirty="0"/>
            </a:br>
            <a:r>
              <a:rPr lang="en-GB" dirty="0" err="1"/>
              <a:t>contx.globalCompositeOperation</a:t>
            </a:r>
            <a:r>
              <a:rPr lang="en-GB" dirty="0"/>
              <a:t>="destination-over";</a:t>
            </a:r>
            <a:br>
              <a:rPr lang="en-GB" dirty="0"/>
            </a:br>
            <a:r>
              <a:rPr lang="en-GB" dirty="0" err="1"/>
              <a:t>contx.fillStyle</a:t>
            </a:r>
            <a:r>
              <a:rPr lang="en-GB" dirty="0"/>
              <a:t>="blue"; </a:t>
            </a:r>
            <a:br>
              <a:rPr lang="en-GB" dirty="0"/>
            </a:br>
            <a:r>
              <a:rPr lang="en-GB" dirty="0" err="1"/>
              <a:t>contx.fillRect</a:t>
            </a:r>
            <a:r>
              <a:rPr lang="en-GB" dirty="0"/>
              <a:t>(180,50,75,50);</a:t>
            </a:r>
            <a:endParaRPr lang="el-GR" dirty="0"/>
          </a:p>
        </p:txBody>
      </p:sp>
      <p:sp>
        <p:nvSpPr>
          <p:cNvPr id="4" name="3 - Ορθογώνιο"/>
          <p:cNvSpPr/>
          <p:nvPr/>
        </p:nvSpPr>
        <p:spPr>
          <a:xfrm>
            <a:off x="7608168" y="1916832"/>
            <a:ext cx="1440160" cy="6480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4 - Ορθογώνιο"/>
          <p:cNvSpPr/>
          <p:nvPr/>
        </p:nvSpPr>
        <p:spPr>
          <a:xfrm>
            <a:off x="8184232" y="2276872"/>
            <a:ext cx="1224136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Ορθογώνιο"/>
          <p:cNvSpPr/>
          <p:nvPr/>
        </p:nvSpPr>
        <p:spPr>
          <a:xfrm>
            <a:off x="8336632" y="4077072"/>
            <a:ext cx="1224136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5 - Ορθογώνιο"/>
          <p:cNvSpPr/>
          <p:nvPr/>
        </p:nvSpPr>
        <p:spPr>
          <a:xfrm>
            <a:off x="7760568" y="3717032"/>
            <a:ext cx="1440160" cy="6480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7536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Μετάδοση και αποθήκευση περιεχομένου εικόνας</a:t>
            </a:r>
            <a:endParaRPr lang="el-GR" dirty="0"/>
          </a:p>
        </p:txBody>
      </p:sp>
      <p:sp>
        <p:nvSpPr>
          <p:cNvPr id="4" name="3 - Ορθογώνιο"/>
          <p:cNvSpPr/>
          <p:nvPr/>
        </p:nvSpPr>
        <p:spPr>
          <a:xfrm>
            <a:off x="1703512" y="5373216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/>
              <a:t>παράδειγμα</a:t>
            </a:r>
            <a:endParaRPr lang="en-GB" dirty="0"/>
          </a:p>
          <a:p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err="1"/>
              <a:t>dataURL</a:t>
            </a:r>
            <a:r>
              <a:rPr lang="en-GB" dirty="0"/>
              <a:t> = </a:t>
            </a:r>
            <a:r>
              <a:rPr lang="en-GB" dirty="0" err="1"/>
              <a:t>canvas.toDataURL</a:t>
            </a:r>
            <a:r>
              <a:rPr lang="en-GB" dirty="0"/>
              <a:t>();</a:t>
            </a:r>
          </a:p>
          <a:p>
            <a:r>
              <a:rPr lang="en-GB" dirty="0" err="1"/>
              <a:t>document.getElementById</a:t>
            </a:r>
            <a:r>
              <a:rPr lang="en-GB" dirty="0"/>
              <a:t>("</a:t>
            </a:r>
            <a:r>
              <a:rPr lang="en-GB" dirty="0" err="1"/>
              <a:t>dataURL</a:t>
            </a:r>
            <a:r>
              <a:rPr lang="en-GB" dirty="0"/>
              <a:t>").</a:t>
            </a:r>
            <a:r>
              <a:rPr lang="en-GB" dirty="0" err="1"/>
              <a:t>innerHTML</a:t>
            </a:r>
            <a:r>
              <a:rPr lang="en-GB" dirty="0"/>
              <a:t> = "&lt;b&gt;</a:t>
            </a:r>
            <a:r>
              <a:rPr lang="en-GB" dirty="0" err="1"/>
              <a:t>dataURL</a:t>
            </a:r>
            <a:r>
              <a:rPr lang="en-GB" dirty="0"/>
              <a:t>:&lt;/b&gt; " + </a:t>
            </a:r>
            <a:r>
              <a:rPr lang="en-GB" dirty="0" err="1"/>
              <a:t>dataURL</a:t>
            </a:r>
            <a:r>
              <a:rPr lang="en-GB" dirty="0"/>
              <a:t>;</a:t>
            </a:r>
            <a:endParaRPr lang="el-GR" dirty="0"/>
          </a:p>
        </p:txBody>
      </p:sp>
      <p:graphicFrame>
        <p:nvGraphicFramePr>
          <p:cNvPr id="5" name="4 - Πίνακας"/>
          <p:cNvGraphicFramePr>
            <a:graphicFrameLocks noGrp="1"/>
          </p:cNvGraphicFramePr>
          <p:nvPr/>
        </p:nvGraphicFramePr>
        <p:xfrm>
          <a:off x="1919536" y="1628800"/>
          <a:ext cx="8352928" cy="2420112"/>
        </p:xfrm>
        <a:graphic>
          <a:graphicData uri="http://schemas.openxmlformats.org/drawingml/2006/table">
            <a:tbl>
              <a:tblPr/>
              <a:tblGrid>
                <a:gridCol w="2804771"/>
                <a:gridCol w="5548157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b="1" dirty="0" err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Method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createEvent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40404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getContext()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40404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Επιστρέφει ένα αντικείμενο που παρέχει μεθόδους και τις ιδιότητες για την επεξεργασία στον καμβά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toDataURL()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40404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URL</a:t>
                      </a:r>
                      <a:r>
                        <a:rPr lang="el-GR" sz="1600" dirty="0">
                          <a:solidFill>
                            <a:srgbClr val="40404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αναπαράσταση της εικόνας με τη μορφή που καθορίζεται από παράμετρο </a:t>
                      </a:r>
                      <a:r>
                        <a:rPr lang="en-US" sz="1600" dirty="0">
                          <a:solidFill>
                            <a:srgbClr val="40404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type</a:t>
                      </a:r>
                      <a:r>
                        <a:rPr lang="el-GR" sz="1600" dirty="0">
                          <a:solidFill>
                            <a:srgbClr val="40404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(προεπιλογή </a:t>
                      </a:r>
                      <a:r>
                        <a:rPr lang="en-US" sz="1600" dirty="0">
                          <a:solidFill>
                            <a:srgbClr val="40404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PNG</a:t>
                      </a:r>
                      <a:r>
                        <a:rPr lang="el-GR" sz="1600" dirty="0">
                          <a:solidFill>
                            <a:srgbClr val="40404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). Η εικόνα είναι σε ανάλυση 96 </a:t>
                      </a:r>
                      <a:r>
                        <a:rPr lang="en-US" sz="1600" dirty="0">
                          <a:solidFill>
                            <a:srgbClr val="40404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dpi</a:t>
                      </a:r>
                      <a:r>
                        <a:rPr lang="el-GR" sz="1600" dirty="0">
                          <a:solidFill>
                            <a:srgbClr val="40404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40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</a:t>
            </a:r>
            <a:endParaRPr lang="el-GR" dirty="0"/>
          </a:p>
        </p:txBody>
      </p:sp>
      <p:sp>
        <p:nvSpPr>
          <p:cNvPr id="3" name="2 - Ορθογώνιο"/>
          <p:cNvSpPr/>
          <p:nvPr/>
        </p:nvSpPr>
        <p:spPr>
          <a:xfrm>
            <a:off x="1919537" y="1268760"/>
            <a:ext cx="509524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................</a:t>
            </a:r>
          </a:p>
          <a:p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err="1"/>
              <a:t>dataURL</a:t>
            </a:r>
            <a:r>
              <a:rPr lang="en-GB" dirty="0"/>
              <a:t> = </a:t>
            </a:r>
            <a:r>
              <a:rPr lang="en-GB" dirty="0" err="1"/>
              <a:t>canvas.toDataURL</a:t>
            </a:r>
            <a:r>
              <a:rPr lang="en-GB" dirty="0"/>
              <a:t>();</a:t>
            </a:r>
            <a:endParaRPr lang="el-GR" dirty="0"/>
          </a:p>
          <a:p>
            <a:r>
              <a:rPr lang="en-GB" dirty="0" err="1"/>
              <a:t>document.getElementById</a:t>
            </a:r>
            <a:r>
              <a:rPr lang="en-GB" dirty="0"/>
              <a:t>(«</a:t>
            </a:r>
            <a:r>
              <a:rPr lang="en-US" dirty="0"/>
              <a:t>the</a:t>
            </a:r>
            <a:r>
              <a:rPr lang="en-GB" dirty="0" err="1"/>
              <a:t>Img</a:t>
            </a:r>
            <a:r>
              <a:rPr lang="en-GB" dirty="0"/>
              <a:t>").</a:t>
            </a:r>
            <a:r>
              <a:rPr lang="en-GB" dirty="0" err="1"/>
              <a:t>src</a:t>
            </a:r>
            <a:r>
              <a:rPr lang="en-GB" dirty="0"/>
              <a:t> = </a:t>
            </a:r>
            <a:r>
              <a:rPr lang="en-GB" dirty="0" err="1"/>
              <a:t>dataURL</a:t>
            </a:r>
            <a:r>
              <a:rPr lang="en-GB" dirty="0"/>
              <a:t>;</a:t>
            </a:r>
          </a:p>
          <a:p>
            <a:r>
              <a:rPr lang="en-GB" dirty="0"/>
              <a:t>.............</a:t>
            </a:r>
          </a:p>
          <a:p>
            <a:r>
              <a:rPr lang="en-US" dirty="0"/>
              <a:t>……………</a:t>
            </a:r>
            <a:endParaRPr lang="el-GR" dirty="0"/>
          </a:p>
          <a:p>
            <a:r>
              <a:rPr lang="en-GB" dirty="0"/>
              <a:t>&lt;canvas id="</a:t>
            </a:r>
            <a:r>
              <a:rPr lang="en-GB" dirty="0" err="1"/>
              <a:t>myCanvas</a:t>
            </a:r>
            <a:r>
              <a:rPr lang="en-GB" dirty="0"/>
              <a:t>" width="578" height="200"&gt;</a:t>
            </a:r>
          </a:p>
          <a:p>
            <a:r>
              <a:rPr lang="en-GB" dirty="0"/>
              <a:t>&lt;/canvas&gt;</a:t>
            </a:r>
          </a:p>
          <a:p>
            <a:r>
              <a:rPr lang="en-GB" dirty="0"/>
              <a:t>&lt;p&gt;</a:t>
            </a:r>
          </a:p>
          <a:p>
            <a:r>
              <a:rPr lang="en-GB" dirty="0"/>
              <a:t>Image:</a:t>
            </a:r>
          </a:p>
          <a:p>
            <a:r>
              <a:rPr lang="en-GB" dirty="0"/>
              <a:t>&lt;/p&gt;</a:t>
            </a:r>
          </a:p>
          <a:p>
            <a:r>
              <a:rPr lang="en-GB" dirty="0"/>
              <a:t>&lt;</a:t>
            </a:r>
            <a:r>
              <a:rPr lang="en-GB" dirty="0" err="1"/>
              <a:t>img</a:t>
            </a:r>
            <a:r>
              <a:rPr lang="en-GB" dirty="0"/>
              <a:t> id=“</a:t>
            </a:r>
            <a:r>
              <a:rPr lang="en-GB" dirty="0" err="1"/>
              <a:t>theImg</a:t>
            </a:r>
            <a:r>
              <a:rPr lang="en-GB" dirty="0"/>
              <a:t>" alt="Right click to save"&gt;</a:t>
            </a:r>
          </a:p>
          <a:p>
            <a:r>
              <a:rPr lang="en-GB" dirty="0"/>
              <a:t>................................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56400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Γενικές ιδιότητες</a:t>
            </a:r>
            <a:endParaRPr lang="el-GR" dirty="0"/>
          </a:p>
        </p:txBody>
      </p:sp>
      <p:graphicFrame>
        <p:nvGraphicFramePr>
          <p:cNvPr id="7" name="6 - Πίνακας"/>
          <p:cNvGraphicFramePr>
            <a:graphicFrameLocks noGrp="1"/>
          </p:cNvGraphicFramePr>
          <p:nvPr/>
        </p:nvGraphicFramePr>
        <p:xfrm>
          <a:off x="3359696" y="1268760"/>
          <a:ext cx="5400600" cy="5184578"/>
        </p:xfrm>
        <a:graphic>
          <a:graphicData uri="http://schemas.openxmlformats.org/drawingml/2006/table">
            <a:tbl>
              <a:tblPr/>
              <a:tblGrid>
                <a:gridCol w="1679101"/>
                <a:gridCol w="3721499"/>
              </a:tblGrid>
              <a:tr h="386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err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Attribute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243" marR="18243" marT="18243" marB="18243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243" marR="18243" marT="18243" marB="18243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413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accesskey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κλειδί για να εστιάσει ένα στοιχείο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3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class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όνομα της κλάσης για ένα στοιχείο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413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contenteditable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επεξεργάσιμο ή όχι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3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contextmenu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μενού εμφανίζεται με δεξί κλικ στο στοιχείο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413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Data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Τοπικά προσαρμοσμένα δεδομένα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3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dir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κατεύθυνση του κειμένου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413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draggable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draggable ή όχι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dropzone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αν σέρνονται δεδομένα τότε τι γίνεται αντιγραφή, μετακίνηση, ή σύνδεση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413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hidden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Απόκρυψη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3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id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μοναδικό αναγνωριστικό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413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lang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γλώσσα του περιεχομένου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25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Γενικές ιδιότητες</a:t>
            </a:r>
            <a:endParaRPr lang="el-GR" dirty="0"/>
          </a:p>
        </p:txBody>
      </p:sp>
      <p:graphicFrame>
        <p:nvGraphicFramePr>
          <p:cNvPr id="3" name="2 - Πίνακας"/>
          <p:cNvGraphicFramePr>
            <a:graphicFrameLocks noGrp="1"/>
          </p:cNvGraphicFramePr>
          <p:nvPr/>
        </p:nvGraphicFramePr>
        <p:xfrm>
          <a:off x="3071664" y="1484784"/>
          <a:ext cx="5904656" cy="4102348"/>
        </p:xfrm>
        <a:graphic>
          <a:graphicData uri="http://schemas.openxmlformats.org/drawingml/2006/table">
            <a:tbl>
              <a:tblPr/>
              <a:tblGrid>
                <a:gridCol w="1835817"/>
                <a:gridCol w="4068839"/>
              </a:tblGrid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spellcheck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ορθογραφία και τη γραμματική ελέγχονται ή δεν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style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Γραμμή CSS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style</a:t>
                      </a:r>
                      <a:endParaRPr lang="el-GR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tabindex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Σειρά στα διαδοχικά 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tab 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Τίτλος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translate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να μεταφραστεί ή όχι 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height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Ύψος καμβά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width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πλάτος καμβά</a:t>
                      </a:r>
                    </a:p>
                  </a:txBody>
                  <a:tcPr marL="30405" marR="30405" marT="42566" marB="42566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495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4000" dirty="0">
                <a:latin typeface="+mn-lt"/>
              </a:rPr>
              <a:t>Line / </a:t>
            </a:r>
            <a:r>
              <a:rPr lang="el-GR" sz="4000" dirty="0" err="1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Rectangles</a:t>
            </a:r>
            <a:r>
              <a:rPr lang="el-GR" sz="4000" dirty="0">
                <a:latin typeface="+mn-lt"/>
                <a:cs typeface="Arial" pitchFamily="34" charset="0"/>
              </a:rPr>
              <a:t/>
            </a:r>
            <a:br>
              <a:rPr lang="el-GR" sz="4000" dirty="0">
                <a:latin typeface="+mn-lt"/>
                <a:cs typeface="Arial" pitchFamily="34" charset="0"/>
              </a:rPr>
            </a:br>
            <a:endParaRPr lang="el-GR" sz="4000" dirty="0">
              <a:latin typeface="+mn-lt"/>
            </a:endParaRPr>
          </a:p>
        </p:txBody>
      </p:sp>
      <p:graphicFrame>
        <p:nvGraphicFramePr>
          <p:cNvPr id="3" name="2 - Πίνακας"/>
          <p:cNvGraphicFramePr>
            <a:graphicFrameLocks noGrp="1"/>
          </p:cNvGraphicFramePr>
          <p:nvPr/>
        </p:nvGraphicFramePr>
        <p:xfrm>
          <a:off x="2567608" y="1268760"/>
          <a:ext cx="6912768" cy="2553462"/>
        </p:xfrm>
        <a:graphic>
          <a:graphicData uri="http://schemas.openxmlformats.org/drawingml/2006/table">
            <a:tbl>
              <a:tblPr/>
              <a:tblGrid>
                <a:gridCol w="2321190"/>
                <a:gridCol w="459157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b="1" dirty="0" err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Property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lineCap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Ορίζει ή επιστρέφει το στυλ που έχουν οι τάπες για μια γραμμή (πχ </a:t>
                      </a:r>
                      <a:r>
                        <a:rPr lang="en-US" sz="1600">
                          <a:latin typeface="Calibri"/>
                          <a:ea typeface="Calibri"/>
                          <a:cs typeface="Times New Roman"/>
                        </a:rPr>
                        <a:t>butt round square</a:t>
                      </a: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 κλπ) </a:t>
                      </a:r>
                    </a:p>
                  </a:txBody>
                  <a:tcPr marL="47625" marR="4762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lineJoin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Ορίζει ή επιστρέφει τον τύπο της γωνίας που δημιουργείται, όταν συναντώνται δύο γραμμές </a:t>
                      </a:r>
                    </a:p>
                  </a:txBody>
                  <a:tcPr marL="47625" marR="4762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lineWidth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Ορίζει ή επιστρέφει το τρέχον πλάτος της γραμμής </a:t>
                      </a:r>
                    </a:p>
                  </a:txBody>
                  <a:tcPr marL="47625" marR="4762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miterLimit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Ορίζει ή επιστρέφει το μέγιστο μήκος μίτρα</a:t>
                      </a:r>
                    </a:p>
                  </a:txBody>
                  <a:tcPr marL="47625" marR="4762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3 - Πίνακας"/>
          <p:cNvGraphicFramePr>
            <a:graphicFrameLocks noGrp="1"/>
          </p:cNvGraphicFramePr>
          <p:nvPr/>
        </p:nvGraphicFramePr>
        <p:xfrm>
          <a:off x="2567608" y="4221088"/>
          <a:ext cx="6912768" cy="2273046"/>
        </p:xfrm>
        <a:graphic>
          <a:graphicData uri="http://schemas.openxmlformats.org/drawingml/2006/table">
            <a:tbl>
              <a:tblPr/>
              <a:tblGrid>
                <a:gridCol w="2321189"/>
                <a:gridCol w="459157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b="1" dirty="0" err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Method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rect()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Δημιουργεί ένα ορθογώνιο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fillRect()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Σχεδιάζει ένα "γεμάτο" ορθογώνιο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strokeRect()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Σχεδιάζει ένα ορθογώνιο (όχι πλήρωσης)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clearRect()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Καθαρίζει τα συγκεκριμένα </a:t>
                      </a: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pixels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 σε δεδομένο ορθογώνιο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402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l-GR" sz="4000" dirty="0" err="1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Colors</a:t>
            </a:r>
            <a:r>
              <a:rPr lang="el-GR" sz="40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, </a:t>
            </a:r>
            <a:r>
              <a:rPr lang="el-GR" sz="4000" dirty="0" err="1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Styles</a:t>
            </a:r>
            <a:r>
              <a:rPr lang="el-GR" sz="40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, a</a:t>
            </a:r>
            <a:r>
              <a:rPr lang="en-US" sz="40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n</a:t>
            </a:r>
            <a:r>
              <a:rPr lang="el-GR" sz="40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d </a:t>
            </a:r>
            <a:r>
              <a:rPr lang="el-GR" sz="4000" dirty="0" err="1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Shadows</a:t>
            </a:r>
            <a:endParaRPr lang="el-GR" sz="4000" dirty="0">
              <a:latin typeface="+mn-lt"/>
            </a:endParaRPr>
          </a:p>
        </p:txBody>
      </p:sp>
      <p:graphicFrame>
        <p:nvGraphicFramePr>
          <p:cNvPr id="3" name="2 - Πίνακας"/>
          <p:cNvGraphicFramePr>
            <a:graphicFrameLocks noGrp="1"/>
          </p:cNvGraphicFramePr>
          <p:nvPr/>
        </p:nvGraphicFramePr>
        <p:xfrm>
          <a:off x="3287689" y="1412776"/>
          <a:ext cx="5616575" cy="5063490"/>
        </p:xfrm>
        <a:graphic>
          <a:graphicData uri="http://schemas.openxmlformats.org/drawingml/2006/table">
            <a:tbl>
              <a:tblPr/>
              <a:tblGrid>
                <a:gridCol w="1885950"/>
                <a:gridCol w="37306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err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Property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fillStyle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Ορίζει ή επιστρέφει το χρώμα, κλίση, ή μοτίβο που χρησιμοποιείται για να γεμίσει το σχέδιο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strokeStyle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Ορίζει ή επιστρέφει το χρώμα, κλίση, ή μοτίβο που χρησιμοποιείται για την χάραξη γραμμών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shadowColor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Ορίζει ή επιστρέφει το χρώμα που θα χρησιμοποιηθεί για τις σκιές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shadowBlur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Ορίζει ή επιστρέφει το επίπεδο διάχυσης για σκιές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shadowOffsetX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Ορίζει ή επιστρέφει την οριζόντια απόσταση από τη σκιά από το σχήμα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shadowOffsetY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Ορίζει ή επιστρέφει την κάθετη απόσταση από τη σκιά από το σχήμα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12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</a:t>
            </a:r>
            <a:endParaRPr lang="el-GR" dirty="0"/>
          </a:p>
        </p:txBody>
      </p:sp>
      <p:sp>
        <p:nvSpPr>
          <p:cNvPr id="3" name="2 - Ορθογώνιο"/>
          <p:cNvSpPr/>
          <p:nvPr/>
        </p:nvSpPr>
        <p:spPr>
          <a:xfrm>
            <a:off x="3071664" y="1314049"/>
            <a:ext cx="68407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&lt;!DOCTYPE html&gt;</a:t>
            </a:r>
          </a:p>
          <a:p>
            <a:r>
              <a:rPr lang="en-GB" dirty="0"/>
              <a:t>&lt;html&gt;</a:t>
            </a:r>
          </a:p>
          <a:p>
            <a:r>
              <a:rPr lang="en-GB" dirty="0"/>
              <a:t>&lt;body&gt;</a:t>
            </a:r>
          </a:p>
          <a:p>
            <a:endParaRPr lang="en-GB" dirty="0"/>
          </a:p>
          <a:p>
            <a:r>
              <a:rPr lang="en-GB" dirty="0"/>
              <a:t>&lt;canvas id="</a:t>
            </a:r>
            <a:r>
              <a:rPr lang="en-GB" dirty="0" err="1"/>
              <a:t>myCanvas</a:t>
            </a:r>
            <a:r>
              <a:rPr lang="en-GB" dirty="0"/>
              <a:t>" width="300" height="150”</a:t>
            </a:r>
            <a:r>
              <a:rPr lang="el-GR" dirty="0"/>
              <a:t>&gt;</a:t>
            </a:r>
            <a:endParaRPr lang="en-GB" dirty="0"/>
          </a:p>
          <a:p>
            <a:r>
              <a:rPr lang="en-GB" dirty="0"/>
              <a:t>Your browser does not support the HTML5 canvas tag.&lt;/canvas&gt;</a:t>
            </a:r>
          </a:p>
          <a:p>
            <a:endParaRPr lang="en-GB" dirty="0"/>
          </a:p>
          <a:p>
            <a:r>
              <a:rPr lang="en-GB" dirty="0"/>
              <a:t>&lt;script&gt;</a:t>
            </a:r>
          </a:p>
          <a:p>
            <a:endParaRPr lang="en-GB" dirty="0"/>
          </a:p>
          <a:p>
            <a:r>
              <a:rPr lang="en-GB" dirty="0" err="1">
                <a:solidFill>
                  <a:srgbClr val="FF0000"/>
                </a:solidFill>
              </a:rPr>
              <a:t>var</a:t>
            </a:r>
            <a:r>
              <a:rPr lang="en-GB" dirty="0">
                <a:solidFill>
                  <a:srgbClr val="FF0000"/>
                </a:solidFill>
              </a:rPr>
              <a:t> c=</a:t>
            </a:r>
            <a:r>
              <a:rPr lang="en-GB" dirty="0" err="1">
                <a:solidFill>
                  <a:srgbClr val="FF0000"/>
                </a:solidFill>
              </a:rPr>
              <a:t>document.getElementById</a:t>
            </a:r>
            <a:r>
              <a:rPr lang="en-GB" dirty="0">
                <a:solidFill>
                  <a:srgbClr val="FF0000"/>
                </a:solidFill>
              </a:rPr>
              <a:t>("</a:t>
            </a:r>
            <a:r>
              <a:rPr lang="en-GB" dirty="0" err="1">
                <a:solidFill>
                  <a:srgbClr val="FF0000"/>
                </a:solidFill>
              </a:rPr>
              <a:t>myCanvas</a:t>
            </a:r>
            <a:r>
              <a:rPr lang="en-GB" dirty="0">
                <a:solidFill>
                  <a:srgbClr val="FF0000"/>
                </a:solidFill>
              </a:rPr>
              <a:t>");</a:t>
            </a:r>
          </a:p>
          <a:p>
            <a:r>
              <a:rPr lang="en-GB" dirty="0" err="1">
                <a:solidFill>
                  <a:srgbClr val="FF0000"/>
                </a:solidFill>
              </a:rPr>
              <a:t>var</a:t>
            </a:r>
            <a:r>
              <a:rPr lang="en-GB" dirty="0">
                <a:solidFill>
                  <a:srgbClr val="FF0000"/>
                </a:solidFill>
              </a:rPr>
              <a:t> c</a:t>
            </a:r>
            <a:r>
              <a:rPr lang="en-US" dirty="0" err="1">
                <a:solidFill>
                  <a:srgbClr val="FF0000"/>
                </a:solidFill>
              </a:rPr>
              <a:t>ont</a:t>
            </a:r>
            <a:r>
              <a:rPr lang="en-GB" dirty="0">
                <a:solidFill>
                  <a:srgbClr val="FF0000"/>
                </a:solidFill>
              </a:rPr>
              <a:t>x=</a:t>
            </a:r>
            <a:r>
              <a:rPr lang="en-GB" dirty="0" err="1">
                <a:solidFill>
                  <a:srgbClr val="FF0000"/>
                </a:solidFill>
              </a:rPr>
              <a:t>c.getContext</a:t>
            </a:r>
            <a:r>
              <a:rPr lang="en-GB" dirty="0">
                <a:solidFill>
                  <a:srgbClr val="FF0000"/>
                </a:solidFill>
              </a:rPr>
              <a:t>("2d");</a:t>
            </a:r>
          </a:p>
          <a:p>
            <a:r>
              <a:rPr lang="en-GB" dirty="0">
                <a:solidFill>
                  <a:srgbClr val="FF0000"/>
                </a:solidFill>
              </a:rPr>
              <a:t>c</a:t>
            </a:r>
            <a:r>
              <a:rPr lang="en-US" dirty="0" err="1">
                <a:solidFill>
                  <a:srgbClr val="FF0000"/>
                </a:solidFill>
              </a:rPr>
              <a:t>ont</a:t>
            </a:r>
            <a:r>
              <a:rPr lang="en-GB" dirty="0" err="1">
                <a:solidFill>
                  <a:srgbClr val="FF0000"/>
                </a:solidFill>
              </a:rPr>
              <a:t>x.fillStyle</a:t>
            </a:r>
            <a:r>
              <a:rPr lang="en-GB" dirty="0">
                <a:solidFill>
                  <a:srgbClr val="FF0000"/>
                </a:solidFill>
              </a:rPr>
              <a:t>="#FF0000";</a:t>
            </a:r>
          </a:p>
          <a:p>
            <a:r>
              <a:rPr lang="en-GB" dirty="0">
                <a:solidFill>
                  <a:srgbClr val="FF0000"/>
                </a:solidFill>
              </a:rPr>
              <a:t>c</a:t>
            </a:r>
            <a:r>
              <a:rPr lang="en-US" dirty="0" err="1">
                <a:solidFill>
                  <a:srgbClr val="FF0000"/>
                </a:solidFill>
              </a:rPr>
              <a:t>ont</a:t>
            </a:r>
            <a:r>
              <a:rPr lang="en-GB" dirty="0" err="1">
                <a:solidFill>
                  <a:srgbClr val="FF0000"/>
                </a:solidFill>
              </a:rPr>
              <a:t>x.fillRect</a:t>
            </a:r>
            <a:r>
              <a:rPr lang="en-GB" dirty="0">
                <a:solidFill>
                  <a:srgbClr val="FF0000"/>
                </a:solidFill>
              </a:rPr>
              <a:t>(20,20,150,100);</a:t>
            </a:r>
          </a:p>
          <a:p>
            <a:endParaRPr lang="en-GB" dirty="0"/>
          </a:p>
          <a:p>
            <a:r>
              <a:rPr lang="en-GB" dirty="0"/>
              <a:t>&lt;/script&gt;</a:t>
            </a:r>
          </a:p>
          <a:p>
            <a:endParaRPr lang="en-GB" dirty="0"/>
          </a:p>
          <a:p>
            <a:r>
              <a:rPr lang="en-GB" dirty="0"/>
              <a:t>&lt;/body&gt;</a:t>
            </a:r>
          </a:p>
          <a:p>
            <a:r>
              <a:rPr lang="en-GB" dirty="0"/>
              <a:t>&lt;/html&gt;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59564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4000" dirty="0" err="1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Paths</a:t>
            </a:r>
            <a:endParaRPr lang="el-GR" sz="4000" dirty="0">
              <a:latin typeface="+mn-lt"/>
            </a:endParaRPr>
          </a:p>
        </p:txBody>
      </p:sp>
      <p:graphicFrame>
        <p:nvGraphicFramePr>
          <p:cNvPr id="3" name="2 - Πίνακας"/>
          <p:cNvGraphicFramePr>
            <a:graphicFrameLocks noGrp="1"/>
          </p:cNvGraphicFramePr>
          <p:nvPr/>
        </p:nvGraphicFramePr>
        <p:xfrm>
          <a:off x="2423592" y="1268760"/>
          <a:ext cx="7272808" cy="2833878"/>
        </p:xfrm>
        <a:graphic>
          <a:graphicData uri="http://schemas.openxmlformats.org/drawingml/2006/table">
            <a:tbl>
              <a:tblPr/>
              <a:tblGrid>
                <a:gridCol w="2442085"/>
                <a:gridCol w="483072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b="1" dirty="0" err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Method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Περιγραφή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555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fill()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Γεμίζει το τρέχον σχέδιο (διαδρομή)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stroke()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Στην πραγματικότητα εφιστά την πορεία που έχετε ορίσει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beginPath()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Αρχίζει μια διαδρομή, ή να επαναφέρει την τρέχουσα διαδρομή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moveTo()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Μετακινεί τη διαδρομή προς το καθορισμένο σημείο στον καμβά, χωρίς να δημιουργεί μια γραμμή </a:t>
                      </a:r>
                    </a:p>
                  </a:txBody>
                  <a:tcPr marL="47625" marR="47625" marT="66675" marB="66675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4 - Πίνακας"/>
          <p:cNvGraphicFramePr>
            <a:graphicFrameLocks noGrp="1"/>
          </p:cNvGraphicFramePr>
          <p:nvPr/>
        </p:nvGraphicFramePr>
        <p:xfrm>
          <a:off x="2423592" y="4221088"/>
          <a:ext cx="7272808" cy="1943584"/>
        </p:xfrm>
        <a:graphic>
          <a:graphicData uri="http://schemas.openxmlformats.org/drawingml/2006/table">
            <a:tbl>
              <a:tblPr/>
              <a:tblGrid>
                <a:gridCol w="3636404"/>
                <a:gridCol w="3636404"/>
              </a:tblGrid>
              <a:tr h="50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closePath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()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Δημιουργεί μια διαδρομή από το τρέχον σημείο πίσω στο σημείο εκκίνησης 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6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lineTo()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Προσθέτει ένα νέο σημείο και δημιουργεί μια γραμμή από το σημείο αυτό μέχρι την τελευταία καθορισμένο σημείο στον καμβά 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359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Paths</a:t>
            </a:r>
            <a:endParaRPr lang="el-GR" dirty="0"/>
          </a:p>
        </p:txBody>
      </p:sp>
      <p:graphicFrame>
        <p:nvGraphicFramePr>
          <p:cNvPr id="3" name="2 - Πίνακας"/>
          <p:cNvGraphicFramePr>
            <a:graphicFrameLocks noGrp="1"/>
          </p:cNvGraphicFramePr>
          <p:nvPr/>
        </p:nvGraphicFramePr>
        <p:xfrm>
          <a:off x="2495600" y="1628800"/>
          <a:ext cx="7272808" cy="4428672"/>
        </p:xfrm>
        <a:graphic>
          <a:graphicData uri="http://schemas.openxmlformats.org/drawingml/2006/table">
            <a:tbl>
              <a:tblPr/>
              <a:tblGrid>
                <a:gridCol w="3636404"/>
                <a:gridCol w="3636404"/>
              </a:tblGrid>
              <a:tr h="50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clip()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Κλιπ μια περιοχή από οποιοδήποτε σχήμα και μέγεθος από το αρχικό καμβά 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quadraticCurveTo()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Δημιουργεί μια τετραγωνική καμπύλη </a:t>
                      </a: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Bézier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319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bezierCurveTo()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Δημιουργεί μια κυβική καμπύλη </a:t>
                      </a: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Bézier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6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arc()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Δημιουργεί ένα τόξο / καμπύλη (που χρησιμοποιούνται για να δημιουργήσουν κύκλους, ή τμήματα των κύκλων) 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arcTo()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Δημιουργεί ένα τόξο / καμπύλη μεταξύ δύο εφαπτόμενες 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>
                          <a:latin typeface="Calibri"/>
                          <a:ea typeface="Calibri"/>
                          <a:cs typeface="Times New Roman"/>
                        </a:rPr>
                        <a:t>isPointInPath()</a:t>
                      </a: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Επιστρέφει </a:t>
                      </a: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true</a:t>
                      </a:r>
                      <a:r>
                        <a:rPr lang="el-GR" sz="1600" dirty="0">
                          <a:latin typeface="Calibri"/>
                          <a:ea typeface="Calibri"/>
                          <a:cs typeface="Times New Roman"/>
                        </a:rPr>
                        <a:t> αν το συγκεκριμένο σημείο είναι το τρέχον μονοπάτι, αλλιώς </a:t>
                      </a:r>
                      <a:r>
                        <a:rPr lang="el-GR" sz="1600" dirty="0" err="1">
                          <a:latin typeface="Calibri"/>
                          <a:ea typeface="Calibri"/>
                          <a:cs typeface="Times New Roman"/>
                        </a:rPr>
                        <a:t>false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23" marR="46623" marT="65272" marB="65272">
                    <a:lnL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478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1726</Words>
  <Application>Microsoft Office PowerPoint</Application>
  <PresentationFormat>Widescreen</PresentationFormat>
  <Paragraphs>362</Paragraphs>
  <Slides>29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Office Theme</vt:lpstr>
      <vt:lpstr>Canvas Object</vt:lpstr>
      <vt:lpstr>Canvas object syntax</vt:lpstr>
      <vt:lpstr>Γενικές ιδιότητες</vt:lpstr>
      <vt:lpstr>Γενικές ιδιότητες</vt:lpstr>
      <vt:lpstr>Line / Rectangles </vt:lpstr>
      <vt:lpstr>Colors, Styles, and Shadows</vt:lpstr>
      <vt:lpstr>παράδειγμα</vt:lpstr>
      <vt:lpstr>Paths</vt:lpstr>
      <vt:lpstr>Paths</vt:lpstr>
      <vt:lpstr>Παραδείγματα</vt:lpstr>
      <vt:lpstr>Υφές χρωμάτων</vt:lpstr>
      <vt:lpstr>PowerPoint Presentation</vt:lpstr>
      <vt:lpstr>Παραδείγματα</vt:lpstr>
      <vt:lpstr>Μετασχηματισμοί</vt:lpstr>
      <vt:lpstr>Text</vt:lpstr>
      <vt:lpstr>παραδείγματα</vt:lpstr>
      <vt:lpstr>Εικόνα στο αντικείμενο CANVAS</vt:lpstr>
      <vt:lpstr>PowerPoint Presentation</vt:lpstr>
      <vt:lpstr>Θέματα ασφάλειας</vt:lpstr>
      <vt:lpstr>Παρεμβαίνοντας στο περιεχόμενο της εικόνας</vt:lpstr>
      <vt:lpstr>Προγραμματίζοντας με τα Pixel του Canvas </vt:lpstr>
      <vt:lpstr>Παράδειγμα χρήσης</vt:lpstr>
      <vt:lpstr>Παράδειγμα αντιγραφής εικόνας</vt:lpstr>
      <vt:lpstr>PowerPoint Presentation</vt:lpstr>
      <vt:lpstr>Compositing</vt:lpstr>
      <vt:lpstr>Παράδειγμα</vt:lpstr>
      <vt:lpstr>Παράδειγμα</vt:lpstr>
      <vt:lpstr>Μετάδοση και αποθήκευση περιεχομένου εικόνας</vt:lpstr>
      <vt:lpstr>Παράδειγμα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amalamos</dc:creator>
  <cp:lastModifiedBy>amalamos</cp:lastModifiedBy>
  <cp:revision>10</cp:revision>
  <dcterms:created xsi:type="dcterms:W3CDTF">2017-11-06T06:15:06Z</dcterms:created>
  <dcterms:modified xsi:type="dcterms:W3CDTF">2017-11-13T06:04:16Z</dcterms:modified>
</cp:coreProperties>
</file>