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65" r:id="rId6"/>
    <p:sldId id="259" r:id="rId7"/>
    <p:sldId id="266" r:id="rId8"/>
    <p:sldId id="261" r:id="rId9"/>
    <p:sldId id="262" r:id="rId10"/>
    <p:sldId id="264" r:id="rId11"/>
    <p:sldId id="263" r:id="rId12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840BA-6DC9-48D4-82BD-1885D5C05428}" type="datetimeFigureOut">
              <a:rPr lang="el-GR" smtClean="0"/>
              <a:t>20/10/2017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C682F-1EA2-4560-8A22-55DE0ABED12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08185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840BA-6DC9-48D4-82BD-1885D5C05428}" type="datetimeFigureOut">
              <a:rPr lang="el-GR" smtClean="0"/>
              <a:t>20/10/2017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C682F-1EA2-4560-8A22-55DE0ABED12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84098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840BA-6DC9-48D4-82BD-1885D5C05428}" type="datetimeFigureOut">
              <a:rPr lang="el-GR" smtClean="0"/>
              <a:t>20/10/2017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C682F-1EA2-4560-8A22-55DE0ABED12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575840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840BA-6DC9-48D4-82BD-1885D5C05428}" type="datetimeFigureOut">
              <a:rPr lang="el-GR" smtClean="0"/>
              <a:t>20/10/2017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C682F-1EA2-4560-8A22-55DE0ABED12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78203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840BA-6DC9-48D4-82BD-1885D5C05428}" type="datetimeFigureOut">
              <a:rPr lang="el-GR" smtClean="0"/>
              <a:t>20/10/2017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C682F-1EA2-4560-8A22-55DE0ABED12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9782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840BA-6DC9-48D4-82BD-1885D5C05428}" type="datetimeFigureOut">
              <a:rPr lang="el-GR" smtClean="0"/>
              <a:t>20/10/2017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C682F-1EA2-4560-8A22-55DE0ABED12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69967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840BA-6DC9-48D4-82BD-1885D5C05428}" type="datetimeFigureOut">
              <a:rPr lang="el-GR" smtClean="0"/>
              <a:t>20/10/2017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C682F-1EA2-4560-8A22-55DE0ABED12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043532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840BA-6DC9-48D4-82BD-1885D5C05428}" type="datetimeFigureOut">
              <a:rPr lang="el-GR" smtClean="0"/>
              <a:t>20/10/2017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C682F-1EA2-4560-8A22-55DE0ABED12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27364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840BA-6DC9-48D4-82BD-1885D5C05428}" type="datetimeFigureOut">
              <a:rPr lang="el-GR" smtClean="0"/>
              <a:t>20/10/2017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C682F-1EA2-4560-8A22-55DE0ABED12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59532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840BA-6DC9-48D4-82BD-1885D5C05428}" type="datetimeFigureOut">
              <a:rPr lang="el-GR" smtClean="0"/>
              <a:t>20/10/2017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C682F-1EA2-4560-8A22-55DE0ABED12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49482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840BA-6DC9-48D4-82BD-1885D5C05428}" type="datetimeFigureOut">
              <a:rPr lang="el-GR" smtClean="0"/>
              <a:t>20/10/2017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C682F-1EA2-4560-8A22-55DE0ABED12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75821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840BA-6DC9-48D4-82BD-1885D5C05428}" type="datetimeFigureOut">
              <a:rPr lang="el-GR" smtClean="0"/>
              <a:t>20/10/2017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AC682F-1EA2-4560-8A22-55DE0ABED12B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75483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HTML JAVASCRIPT </a:t>
            </a:r>
            <a:br>
              <a:rPr lang="en-US" dirty="0" smtClean="0"/>
            </a:br>
            <a:r>
              <a:rPr lang="en-US" dirty="0" smtClean="0"/>
              <a:t>Essentials</a:t>
            </a:r>
            <a:endParaRPr lang="el-G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Lecture 1</a:t>
            </a:r>
          </a:p>
          <a:p>
            <a:r>
              <a:rPr lang="en-US" dirty="0" smtClean="0"/>
              <a:t>A. G. </a:t>
            </a:r>
            <a:r>
              <a:rPr lang="en-US" dirty="0" err="1" smtClean="0"/>
              <a:t>Malamos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7154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036" y="-12701"/>
            <a:ext cx="11525927" cy="68834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17491" y="6441990"/>
            <a:ext cx="39583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Source: Foundation game design with HTML5 and </a:t>
            </a:r>
            <a:r>
              <a:rPr lang="en-US" sz="1200" dirty="0" err="1" smtClean="0"/>
              <a:t>Javascript</a:t>
            </a:r>
            <a:r>
              <a:rPr lang="en-US" sz="1200" dirty="0" smtClean="0"/>
              <a:t> </a:t>
            </a:r>
            <a:endParaRPr lang="el-GR" sz="1200" dirty="0"/>
          </a:p>
        </p:txBody>
      </p:sp>
    </p:spTree>
    <p:extLst>
      <p:ext uri="{BB962C8B-B14F-4D97-AF65-F5344CB8AC3E}">
        <p14:creationId xmlns:p14="http://schemas.microsoft.com/office/powerpoint/2010/main" val="3425908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Basic principle</a:t>
            </a:r>
            <a:endParaRPr lang="el-GR" dirty="0"/>
          </a:p>
        </p:txBody>
      </p:sp>
      <p:sp>
        <p:nvSpPr>
          <p:cNvPr id="3" name="Rectangle 2"/>
          <p:cNvSpPr/>
          <p:nvPr/>
        </p:nvSpPr>
        <p:spPr>
          <a:xfrm>
            <a:off x="947351" y="2291833"/>
            <a:ext cx="103879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i="1" dirty="0" smtClean="0">
                <a:solidFill>
                  <a:srgbClr val="C00000"/>
                </a:solidFill>
                <a:latin typeface="ArialMT"/>
              </a:rPr>
              <a:t>IF we need X of </a:t>
            </a:r>
            <a:r>
              <a:rPr lang="en-US" sz="2000" i="1" dirty="0">
                <a:solidFill>
                  <a:srgbClr val="C00000"/>
                </a:solidFill>
                <a:latin typeface="ArialMT"/>
              </a:rPr>
              <a:t>the time </a:t>
            </a:r>
            <a:r>
              <a:rPr lang="en-US" sz="2000" i="1" dirty="0" smtClean="0">
                <a:solidFill>
                  <a:srgbClr val="C00000"/>
                </a:solidFill>
                <a:latin typeface="ArialMT"/>
              </a:rPr>
              <a:t>to </a:t>
            </a:r>
            <a:r>
              <a:rPr lang="en-US" sz="2000" i="1" dirty="0">
                <a:solidFill>
                  <a:srgbClr val="C00000"/>
                </a:solidFill>
                <a:latin typeface="ArialMT"/>
              </a:rPr>
              <a:t>program a piece of </a:t>
            </a:r>
            <a:r>
              <a:rPr lang="en-US" sz="2000" i="1" dirty="0" smtClean="0">
                <a:solidFill>
                  <a:srgbClr val="C00000"/>
                </a:solidFill>
                <a:latin typeface="ArialMT"/>
              </a:rPr>
              <a:t>software THEN we need 3X, to make it work appropriately.</a:t>
            </a:r>
            <a:endParaRPr lang="el-GR" sz="2000" i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3124" y="4901513"/>
            <a:ext cx="110788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Homework</a:t>
            </a:r>
          </a:p>
          <a:p>
            <a:endParaRPr lang="en-US" dirty="0"/>
          </a:p>
          <a:p>
            <a:r>
              <a:rPr lang="en-US" dirty="0" smtClean="0"/>
              <a:t>From textbook “</a:t>
            </a:r>
            <a:r>
              <a:rPr lang="en-US" dirty="0"/>
              <a:t>Foundation game design with HTML5 and </a:t>
            </a:r>
            <a:r>
              <a:rPr lang="en-US" dirty="0" err="1"/>
              <a:t>Javascript</a:t>
            </a:r>
            <a:r>
              <a:rPr lang="en-US" dirty="0"/>
              <a:t> </a:t>
            </a:r>
            <a:r>
              <a:rPr lang="en-US" dirty="0" smtClean="0"/>
              <a:t>” make the first game by reading pages 111-141 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99975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71152" y="323936"/>
            <a:ext cx="10515600" cy="1325563"/>
          </a:xfrm>
        </p:spPr>
        <p:txBody>
          <a:bodyPr/>
          <a:lstStyle/>
          <a:p>
            <a:r>
              <a:rPr lang="en-US" dirty="0" smtClean="0"/>
              <a:t>Debugging tools</a:t>
            </a:r>
            <a:endParaRPr lang="el-G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49241" b="2191"/>
          <a:stretch/>
        </p:blipFill>
        <p:spPr>
          <a:xfrm>
            <a:off x="321275" y="1433442"/>
            <a:ext cx="3668484" cy="39762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58241" b="67059"/>
          <a:stretch/>
        </p:blipFill>
        <p:spPr>
          <a:xfrm>
            <a:off x="6623221" y="4352357"/>
            <a:ext cx="5392911" cy="23929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63318" b="3326"/>
          <a:stretch/>
        </p:blipFill>
        <p:spPr>
          <a:xfrm>
            <a:off x="4119544" y="1459310"/>
            <a:ext cx="3829969" cy="567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5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Picking an HTML object with </a:t>
            </a:r>
            <a:r>
              <a:rPr lang="en-US" b="1" dirty="0" err="1" smtClean="0"/>
              <a:t>Javascript</a:t>
            </a:r>
            <a:endParaRPr lang="el-GR" dirty="0"/>
          </a:p>
        </p:txBody>
      </p:sp>
      <p:sp>
        <p:nvSpPr>
          <p:cNvPr id="7" name="Rectangle 6"/>
          <p:cNvSpPr/>
          <p:nvPr/>
        </p:nvSpPr>
        <p:spPr>
          <a:xfrm>
            <a:off x="973327" y="1555577"/>
            <a:ext cx="4754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0" i="0" u="none" strike="noStrike" baseline="0" dirty="0" err="1" smtClean="0">
                <a:latin typeface="TheSansMonoConNormal"/>
              </a:rPr>
              <a:t>document.querySelector</a:t>
            </a:r>
            <a:r>
              <a:rPr lang="en-US" b="0" i="0" u="none" strike="noStrike" baseline="0" dirty="0" smtClean="0">
                <a:latin typeface="TheSansMonoConNormal"/>
              </a:rPr>
              <a:t>(“</a:t>
            </a:r>
            <a:r>
              <a:rPr lang="en-US" dirty="0" smtClean="0">
                <a:latin typeface="TheSansMonoConNormal"/>
              </a:rPr>
              <a:t>a </a:t>
            </a:r>
            <a:r>
              <a:rPr lang="en-US" b="0" i="0" u="none" strike="noStrike" dirty="0" smtClean="0">
                <a:latin typeface="TheSansMonoConNormal"/>
              </a:rPr>
              <a:t>selector string</a:t>
            </a:r>
            <a:r>
              <a:rPr lang="en-US" dirty="0" smtClean="0">
                <a:latin typeface="TheSansMonoConNormal"/>
              </a:rPr>
              <a:t>”</a:t>
            </a:r>
            <a:r>
              <a:rPr lang="en-US" b="0" i="0" u="none" strike="noStrike" baseline="0" dirty="0" smtClean="0">
                <a:latin typeface="TheSansMonoConNormal"/>
              </a:rPr>
              <a:t>);</a:t>
            </a:r>
            <a:endParaRPr lang="el-GR" dirty="0"/>
          </a:p>
        </p:txBody>
      </p:sp>
      <p:sp>
        <p:nvSpPr>
          <p:cNvPr id="8" name="Rectangle 7"/>
          <p:cNvSpPr/>
          <p:nvPr/>
        </p:nvSpPr>
        <p:spPr>
          <a:xfrm>
            <a:off x="832021" y="2751089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accent6">
                    <a:lumMod val="75000"/>
                  </a:schemeClr>
                </a:solidFill>
              </a:rPr>
              <a:t>&lt;!</a:t>
            </a:r>
            <a:r>
              <a:rPr lang="en-US" sz="1200" dirty="0" err="1" smtClean="0">
                <a:solidFill>
                  <a:schemeClr val="accent6">
                    <a:lumMod val="75000"/>
                  </a:schemeClr>
                </a:solidFill>
              </a:rPr>
              <a:t>doctype</a:t>
            </a:r>
            <a:r>
              <a:rPr lang="en-US" sz="1200" dirty="0" smtClean="0">
                <a:solidFill>
                  <a:schemeClr val="accent6">
                    <a:lumMod val="75000"/>
                  </a:schemeClr>
                </a:solidFill>
              </a:rPr>
              <a:t> html&gt;</a:t>
            </a:r>
          </a:p>
          <a:p>
            <a:r>
              <a:rPr lang="en-US" sz="1200" dirty="0" smtClean="0">
                <a:solidFill>
                  <a:schemeClr val="accent6">
                    <a:lumMod val="75000"/>
                  </a:schemeClr>
                </a:solidFill>
              </a:rPr>
              <a:t>&lt;HTML&gt;</a:t>
            </a:r>
          </a:p>
          <a:p>
            <a:r>
              <a:rPr lang="en-US" sz="1200" dirty="0" smtClean="0">
                <a:solidFill>
                  <a:schemeClr val="accent6">
                    <a:lumMod val="75000"/>
                  </a:schemeClr>
                </a:solidFill>
              </a:rPr>
              <a:t>&lt;title&gt;Display HTML text&lt;/title&gt;</a:t>
            </a:r>
          </a:p>
          <a:p>
            <a:r>
              <a:rPr lang="en-US" sz="1200" dirty="0" smtClean="0">
                <a:solidFill>
                  <a:schemeClr val="accent6">
                    <a:lumMod val="75000"/>
                  </a:schemeClr>
                </a:solidFill>
              </a:rPr>
              <a:t>&lt;p id=“test"&gt;&lt;/p&gt;</a:t>
            </a:r>
          </a:p>
          <a:p>
            <a:r>
              <a:rPr lang="en-US" sz="1200" dirty="0" smtClean="0">
                <a:solidFill>
                  <a:schemeClr val="accent6">
                    <a:lumMod val="75000"/>
                  </a:schemeClr>
                </a:solidFill>
              </a:rPr>
              <a:t>&lt;script&gt;</a:t>
            </a:r>
          </a:p>
          <a:p>
            <a:r>
              <a:rPr lang="en-US" sz="1200" dirty="0" err="1" smtClean="0">
                <a:solidFill>
                  <a:schemeClr val="accent6">
                    <a:lumMod val="75000"/>
                  </a:schemeClr>
                </a:solidFill>
              </a:rPr>
              <a:t>var</a:t>
            </a:r>
            <a:r>
              <a:rPr lang="en-US" sz="1200" dirty="0" smtClean="0">
                <a:solidFill>
                  <a:schemeClr val="accent6">
                    <a:lumMod val="75000"/>
                  </a:schemeClr>
                </a:solidFill>
              </a:rPr>
              <a:t> output = </a:t>
            </a:r>
            <a:r>
              <a:rPr lang="en-US" sz="1200" dirty="0" err="1" smtClean="0">
                <a:solidFill>
                  <a:schemeClr val="accent6">
                    <a:lumMod val="75000"/>
                  </a:schemeClr>
                </a:solidFill>
              </a:rPr>
              <a:t>document.querySelector</a:t>
            </a:r>
            <a:r>
              <a:rPr lang="en-US" sz="1200" dirty="0" smtClean="0">
                <a:solidFill>
                  <a:schemeClr val="accent6">
                    <a:lumMod val="75000"/>
                  </a:schemeClr>
                </a:solidFill>
              </a:rPr>
              <a:t>("#test");</a:t>
            </a:r>
          </a:p>
          <a:p>
            <a:r>
              <a:rPr lang="en-US" sz="1200" dirty="0" err="1" smtClean="0">
                <a:solidFill>
                  <a:schemeClr val="accent6">
                    <a:lumMod val="75000"/>
                  </a:schemeClr>
                </a:solidFill>
              </a:rPr>
              <a:t>output.innerHTML</a:t>
            </a:r>
            <a:r>
              <a:rPr lang="en-US" sz="1200" dirty="0" smtClean="0">
                <a:solidFill>
                  <a:schemeClr val="accent6">
                    <a:lumMod val="75000"/>
                  </a:schemeClr>
                </a:solidFill>
              </a:rPr>
              <a:t> = "Hello World!";</a:t>
            </a:r>
          </a:p>
          <a:p>
            <a:r>
              <a:rPr lang="en-US" sz="1200" dirty="0" smtClean="0">
                <a:solidFill>
                  <a:schemeClr val="accent6">
                    <a:lumMod val="75000"/>
                  </a:schemeClr>
                </a:solidFill>
              </a:rPr>
              <a:t>&lt;/script&gt;</a:t>
            </a:r>
          </a:p>
          <a:p>
            <a:r>
              <a:rPr lang="en-US" sz="1200" dirty="0" smtClean="0">
                <a:solidFill>
                  <a:schemeClr val="accent6">
                    <a:lumMod val="75000"/>
                  </a:schemeClr>
                </a:solidFill>
              </a:rPr>
              <a:t>&lt;/HTML&gt;</a:t>
            </a:r>
            <a:endParaRPr lang="el-GR" sz="1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76236" y="1876854"/>
            <a:ext cx="8065028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0" i="1" u="none" strike="noStrike" baseline="0" dirty="0" smtClean="0">
                <a:solidFill>
                  <a:schemeClr val="accent1">
                    <a:lumMod val="75000"/>
                  </a:schemeClr>
                </a:solidFill>
                <a:latin typeface="TheSansMonoConNormal"/>
              </a:rPr>
              <a:t>“</a:t>
            </a:r>
            <a:r>
              <a:rPr lang="en-US" i="1" dirty="0" smtClean="0">
                <a:solidFill>
                  <a:schemeClr val="accent1">
                    <a:lumMod val="75000"/>
                  </a:schemeClr>
                </a:solidFill>
                <a:latin typeface="TheSansMonoConNormal"/>
              </a:rPr>
              <a:t>a </a:t>
            </a:r>
            <a:r>
              <a:rPr lang="en-US" b="0" i="1" u="none" strike="noStrike" dirty="0" smtClean="0">
                <a:solidFill>
                  <a:schemeClr val="accent1">
                    <a:lumMod val="75000"/>
                  </a:schemeClr>
                </a:solidFill>
                <a:latin typeface="TheSansMonoConNormal"/>
              </a:rPr>
              <a:t>selector string</a:t>
            </a:r>
            <a:r>
              <a:rPr lang="en-US" i="1" dirty="0" smtClean="0">
                <a:solidFill>
                  <a:schemeClr val="accent1">
                    <a:lumMod val="75000"/>
                  </a:schemeClr>
                </a:solidFill>
                <a:latin typeface="TheSansMonoConNormal"/>
              </a:rPr>
              <a:t>” = CSS selector like #IDNAME,  .CLASSNAME,  ELEMEND</a:t>
            </a:r>
          </a:p>
          <a:p>
            <a:endParaRPr lang="en-US" sz="1400" i="1" dirty="0" smtClean="0">
              <a:solidFill>
                <a:srgbClr val="FF0000"/>
              </a:solidFill>
              <a:latin typeface="TheSansMonoConNormal"/>
            </a:endParaRPr>
          </a:p>
          <a:p>
            <a:r>
              <a:rPr lang="en-US" sz="1400" i="1" dirty="0" smtClean="0">
                <a:solidFill>
                  <a:srgbClr val="FF0000"/>
                </a:solidFill>
                <a:latin typeface="TheSansMonoConNormal"/>
              </a:rPr>
              <a:t>Returns the first element that fits to selector string</a:t>
            </a:r>
            <a:endParaRPr lang="el-GR" sz="1400" i="1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409038" y="2754176"/>
            <a:ext cx="408596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chemeClr val="accent4">
                    <a:lumMod val="75000"/>
                  </a:schemeClr>
                </a:solidFill>
              </a:rPr>
              <a:t>&lt;!</a:t>
            </a:r>
            <a:r>
              <a:rPr lang="en-US" sz="1200" dirty="0" err="1" smtClean="0">
                <a:solidFill>
                  <a:schemeClr val="accent4">
                    <a:lumMod val="75000"/>
                  </a:schemeClr>
                </a:solidFill>
              </a:rPr>
              <a:t>doctype</a:t>
            </a:r>
            <a:r>
              <a:rPr lang="en-US" sz="1200" dirty="0" smtClean="0">
                <a:solidFill>
                  <a:schemeClr val="accent4">
                    <a:lumMod val="75000"/>
                  </a:schemeClr>
                </a:solidFill>
              </a:rPr>
              <a:t> html&gt;</a:t>
            </a:r>
          </a:p>
          <a:p>
            <a:r>
              <a:rPr lang="en-US" sz="1200" dirty="0" smtClean="0">
                <a:solidFill>
                  <a:schemeClr val="accent4">
                    <a:lumMod val="75000"/>
                  </a:schemeClr>
                </a:solidFill>
              </a:rPr>
              <a:t>&lt;HTML&gt;</a:t>
            </a:r>
          </a:p>
          <a:p>
            <a:r>
              <a:rPr lang="en-US" sz="1200" dirty="0" smtClean="0">
                <a:solidFill>
                  <a:schemeClr val="accent4">
                    <a:lumMod val="75000"/>
                  </a:schemeClr>
                </a:solidFill>
              </a:rPr>
              <a:t>&lt;title&gt;Display HTML text&lt;/title&gt;</a:t>
            </a:r>
          </a:p>
          <a:p>
            <a:r>
              <a:rPr lang="en-US" sz="1200" dirty="0" smtClean="0">
                <a:solidFill>
                  <a:schemeClr val="accent4">
                    <a:lumMod val="75000"/>
                  </a:schemeClr>
                </a:solidFill>
              </a:rPr>
              <a:t>&lt;p class=“test"&gt;&lt;/p&gt;</a:t>
            </a:r>
          </a:p>
          <a:p>
            <a:r>
              <a:rPr lang="en-US" sz="1200" dirty="0" smtClean="0">
                <a:solidFill>
                  <a:schemeClr val="accent4">
                    <a:lumMod val="75000"/>
                  </a:schemeClr>
                </a:solidFill>
              </a:rPr>
              <a:t>&lt;script&gt;</a:t>
            </a:r>
          </a:p>
          <a:p>
            <a:r>
              <a:rPr lang="en-US" sz="1200" dirty="0" err="1" smtClean="0">
                <a:solidFill>
                  <a:schemeClr val="accent4">
                    <a:lumMod val="75000"/>
                  </a:schemeClr>
                </a:solidFill>
              </a:rPr>
              <a:t>var</a:t>
            </a:r>
            <a:r>
              <a:rPr lang="en-US" sz="1200" dirty="0" smtClean="0">
                <a:solidFill>
                  <a:schemeClr val="accent4">
                    <a:lumMod val="75000"/>
                  </a:schemeClr>
                </a:solidFill>
              </a:rPr>
              <a:t> output = </a:t>
            </a:r>
            <a:r>
              <a:rPr lang="en-US" sz="1200" dirty="0" err="1" smtClean="0">
                <a:solidFill>
                  <a:schemeClr val="accent4">
                    <a:lumMod val="75000"/>
                  </a:schemeClr>
                </a:solidFill>
              </a:rPr>
              <a:t>document.querySelector</a:t>
            </a:r>
            <a:r>
              <a:rPr lang="en-US" sz="1200" dirty="0" smtClean="0">
                <a:solidFill>
                  <a:schemeClr val="accent4">
                    <a:lumMod val="75000"/>
                  </a:schemeClr>
                </a:solidFill>
              </a:rPr>
              <a:t>(“.test");</a:t>
            </a:r>
          </a:p>
          <a:p>
            <a:r>
              <a:rPr lang="en-US" sz="1200" dirty="0" err="1" smtClean="0">
                <a:solidFill>
                  <a:schemeClr val="accent4">
                    <a:lumMod val="75000"/>
                  </a:schemeClr>
                </a:solidFill>
              </a:rPr>
              <a:t>output.innerHTML</a:t>
            </a:r>
            <a:r>
              <a:rPr lang="en-US" sz="1200" dirty="0" smtClean="0">
                <a:solidFill>
                  <a:schemeClr val="accent4">
                    <a:lumMod val="75000"/>
                  </a:schemeClr>
                </a:solidFill>
              </a:rPr>
              <a:t> = "Hello World!";</a:t>
            </a:r>
          </a:p>
          <a:p>
            <a:r>
              <a:rPr lang="en-US" sz="1200" dirty="0" smtClean="0">
                <a:solidFill>
                  <a:schemeClr val="accent4">
                    <a:lumMod val="75000"/>
                  </a:schemeClr>
                </a:solidFill>
              </a:rPr>
              <a:t>&lt;/script&gt;</a:t>
            </a:r>
          </a:p>
          <a:p>
            <a:r>
              <a:rPr lang="en-US" sz="1200" dirty="0" smtClean="0">
                <a:solidFill>
                  <a:schemeClr val="accent4">
                    <a:lumMod val="75000"/>
                  </a:schemeClr>
                </a:solidFill>
              </a:rPr>
              <a:t>&lt;/HTML&gt;</a:t>
            </a:r>
            <a:endParaRPr lang="el-GR" sz="1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07308" y="4766033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</a:rPr>
              <a:t>&lt;!</a:t>
            </a:r>
            <a:r>
              <a:rPr lang="en-US" sz="1200" dirty="0" err="1" smtClean="0">
                <a:solidFill>
                  <a:schemeClr val="accent2">
                    <a:lumMod val="75000"/>
                  </a:schemeClr>
                </a:solidFill>
              </a:rPr>
              <a:t>doctype</a:t>
            </a:r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</a:rPr>
              <a:t> html&gt;</a:t>
            </a:r>
          </a:p>
          <a:p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</a:rPr>
              <a:t>&lt;HTML&gt;</a:t>
            </a:r>
          </a:p>
          <a:p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</a:rPr>
              <a:t>&lt;title&gt;Display HTML text&lt;/title&gt;</a:t>
            </a:r>
          </a:p>
          <a:p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</a:rPr>
              <a:t>&lt;p &gt;&lt;/p&gt;</a:t>
            </a:r>
          </a:p>
          <a:p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</a:rPr>
              <a:t>&lt;script&gt;</a:t>
            </a:r>
          </a:p>
          <a:p>
            <a:r>
              <a:rPr lang="en-US" sz="1200" dirty="0" err="1" smtClean="0">
                <a:solidFill>
                  <a:schemeClr val="accent2">
                    <a:lumMod val="75000"/>
                  </a:schemeClr>
                </a:solidFill>
              </a:rPr>
              <a:t>var</a:t>
            </a:r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</a:rPr>
              <a:t> output = </a:t>
            </a:r>
            <a:r>
              <a:rPr lang="en-US" sz="1200" dirty="0" err="1" smtClean="0">
                <a:solidFill>
                  <a:schemeClr val="accent2">
                    <a:lumMod val="75000"/>
                  </a:schemeClr>
                </a:solidFill>
              </a:rPr>
              <a:t>document.querySelector</a:t>
            </a:r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</a:rPr>
              <a:t>(“p");</a:t>
            </a:r>
          </a:p>
          <a:p>
            <a:r>
              <a:rPr lang="en-US" sz="1200" dirty="0" err="1" smtClean="0">
                <a:solidFill>
                  <a:schemeClr val="accent2">
                    <a:lumMod val="75000"/>
                  </a:schemeClr>
                </a:solidFill>
              </a:rPr>
              <a:t>output.innerHTML</a:t>
            </a:r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</a:rPr>
              <a:t> = "Hello World!";</a:t>
            </a:r>
          </a:p>
          <a:p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</a:rPr>
              <a:t>&lt;/script&gt;</a:t>
            </a:r>
          </a:p>
          <a:p>
            <a:r>
              <a:rPr lang="en-US" sz="1200" dirty="0" smtClean="0">
                <a:solidFill>
                  <a:schemeClr val="accent2">
                    <a:lumMod val="75000"/>
                  </a:schemeClr>
                </a:solidFill>
              </a:rPr>
              <a:t>&lt;/HTML&gt;</a:t>
            </a:r>
            <a:endParaRPr lang="el-GR" sz="12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02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Creating and removing HTML </a:t>
            </a:r>
            <a:r>
              <a:rPr lang="en-US" b="1" dirty="0" smtClean="0"/>
              <a:t>elements (a)</a:t>
            </a:r>
            <a:endParaRPr lang="el-GR" dirty="0"/>
          </a:p>
        </p:txBody>
      </p:sp>
      <p:sp>
        <p:nvSpPr>
          <p:cNvPr id="5" name="Rectangle 4"/>
          <p:cNvSpPr/>
          <p:nvPr/>
        </p:nvSpPr>
        <p:spPr>
          <a:xfrm>
            <a:off x="848496" y="1396478"/>
            <a:ext cx="657379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&lt;!</a:t>
            </a:r>
            <a:r>
              <a:rPr lang="en-US" sz="1600" dirty="0" err="1"/>
              <a:t>doctype</a:t>
            </a:r>
            <a:r>
              <a:rPr lang="en-US" sz="1600" dirty="0"/>
              <a:t> html&gt;</a:t>
            </a:r>
          </a:p>
          <a:p>
            <a:r>
              <a:rPr lang="en-US" sz="1600" dirty="0" smtClean="0"/>
              <a:t>&lt;</a:t>
            </a:r>
            <a:r>
              <a:rPr lang="en-US" sz="1600" dirty="0"/>
              <a:t>title&gt;Creating HTML elements&lt;/title&gt;</a:t>
            </a:r>
          </a:p>
          <a:p>
            <a:r>
              <a:rPr lang="en-US" sz="1600" dirty="0"/>
              <a:t>&lt;body&gt;&lt;/body&gt;</a:t>
            </a:r>
          </a:p>
          <a:p>
            <a:r>
              <a:rPr lang="en-US" sz="1600" dirty="0"/>
              <a:t>&lt;script&gt;</a:t>
            </a:r>
          </a:p>
          <a:p>
            <a:pPr lvl="1"/>
            <a:r>
              <a:rPr lang="en-US" sz="1600" dirty="0" err="1"/>
              <a:t>var</a:t>
            </a:r>
            <a:r>
              <a:rPr lang="en-US" sz="1600" dirty="0"/>
              <a:t> </a:t>
            </a:r>
            <a:r>
              <a:rPr lang="en-US" sz="1600" dirty="0" err="1"/>
              <a:t>theTable</a:t>
            </a:r>
            <a:r>
              <a:rPr lang="en-US" sz="1600" dirty="0"/>
              <a:t> = </a:t>
            </a:r>
            <a:r>
              <a:rPr lang="en-US" sz="1600" dirty="0" err="1"/>
              <a:t>document.createElement</a:t>
            </a:r>
            <a:r>
              <a:rPr lang="en-US" sz="1600" dirty="0"/>
              <a:t>("table");</a:t>
            </a:r>
          </a:p>
          <a:p>
            <a:pPr lvl="1"/>
            <a:r>
              <a:rPr lang="en-US" sz="1600" dirty="0" err="1"/>
              <a:t>document.body.appendChild</a:t>
            </a:r>
            <a:r>
              <a:rPr lang="en-US" sz="1600" dirty="0"/>
              <a:t>(</a:t>
            </a:r>
            <a:r>
              <a:rPr lang="en-US" sz="1600" dirty="0" err="1"/>
              <a:t>theTable</a:t>
            </a:r>
            <a:r>
              <a:rPr lang="en-US" sz="1600" dirty="0"/>
              <a:t>);</a:t>
            </a:r>
          </a:p>
          <a:p>
            <a:pPr lvl="1"/>
            <a:r>
              <a:rPr lang="en-US" sz="1600" dirty="0" err="1"/>
              <a:t>theTable.innerHTML</a:t>
            </a:r>
            <a:r>
              <a:rPr lang="en-US" sz="1600" dirty="0"/>
              <a:t> = "&lt;TD&gt;Hello&lt;/TD&gt;&lt;TD&gt;my name is T&lt;/TD</a:t>
            </a:r>
            <a:r>
              <a:rPr lang="en-US" sz="1600" dirty="0" smtClean="0"/>
              <a:t>&gt;";</a:t>
            </a:r>
          </a:p>
          <a:p>
            <a:pPr lvl="1"/>
            <a:r>
              <a:rPr lang="en-US" sz="1600" dirty="0" err="1" smtClean="0"/>
              <a:t>theTable.setAttribute</a:t>
            </a:r>
            <a:r>
              <a:rPr lang="en-US" sz="1600" dirty="0" smtClean="0"/>
              <a:t>("id</a:t>
            </a:r>
            <a:r>
              <a:rPr lang="en-US" sz="1600" dirty="0"/>
              <a:t>"</a:t>
            </a:r>
            <a:r>
              <a:rPr lang="en-US" sz="1600" dirty="0" smtClean="0"/>
              <a:t>, </a:t>
            </a:r>
            <a:r>
              <a:rPr lang="en-US" sz="1600" dirty="0"/>
              <a:t>"</a:t>
            </a:r>
            <a:r>
              <a:rPr lang="en-US" sz="1600" dirty="0" err="1" smtClean="0"/>
              <a:t>myTableID</a:t>
            </a:r>
            <a:r>
              <a:rPr lang="en-US" sz="1600" dirty="0"/>
              <a:t>"</a:t>
            </a:r>
            <a:r>
              <a:rPr lang="en-US" sz="1600" dirty="0" smtClean="0"/>
              <a:t>);</a:t>
            </a:r>
            <a:endParaRPr lang="en-US" sz="1600" dirty="0"/>
          </a:p>
          <a:p>
            <a:r>
              <a:rPr lang="en-US" sz="1600" dirty="0"/>
              <a:t>&lt;/script&gt;</a:t>
            </a:r>
            <a:endParaRPr lang="el-GR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840259" y="3962399"/>
            <a:ext cx="816313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For removing </a:t>
            </a:r>
          </a:p>
          <a:p>
            <a:r>
              <a:rPr lang="en-US" dirty="0" smtClean="0"/>
              <a:t>	</a:t>
            </a:r>
            <a:r>
              <a:rPr lang="en-US" dirty="0" err="1" smtClean="0"/>
              <a:t>ELEMENT_TO_REMOVE.parentNode.removeChild</a:t>
            </a:r>
            <a:r>
              <a:rPr lang="en-US" dirty="0" smtClean="0"/>
              <a:t>(ELEMENT_TO_REMOVE);</a:t>
            </a:r>
          </a:p>
          <a:p>
            <a:endParaRPr lang="en-US" i="1" dirty="0" smtClean="0"/>
          </a:p>
          <a:p>
            <a:r>
              <a:rPr lang="en-US" i="1" dirty="0" smtClean="0"/>
              <a:t>Example…</a:t>
            </a:r>
          </a:p>
          <a:p>
            <a:r>
              <a:rPr lang="en-US" i="1" dirty="0" smtClean="0"/>
              <a:t>	</a:t>
            </a:r>
            <a:r>
              <a:rPr lang="en-US" i="1" dirty="0" err="1" smtClean="0"/>
              <a:t>theTable.parentNode.removeChild</a:t>
            </a:r>
            <a:r>
              <a:rPr lang="en-US" i="1" dirty="0" smtClean="0"/>
              <a:t>(</a:t>
            </a:r>
            <a:r>
              <a:rPr lang="en-US" i="1" dirty="0" err="1" smtClean="0"/>
              <a:t>theTable</a:t>
            </a:r>
            <a:r>
              <a:rPr lang="en-US" i="1" dirty="0" smtClean="0"/>
              <a:t>);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16541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Creating </a:t>
            </a:r>
            <a:r>
              <a:rPr lang="en-US" b="1" dirty="0" smtClean="0"/>
              <a:t>HTML elements (b)</a:t>
            </a:r>
            <a:endParaRPr lang="el-GR" dirty="0"/>
          </a:p>
        </p:txBody>
      </p:sp>
      <p:sp>
        <p:nvSpPr>
          <p:cNvPr id="5" name="Rectangle 4"/>
          <p:cNvSpPr/>
          <p:nvPr/>
        </p:nvSpPr>
        <p:spPr>
          <a:xfrm>
            <a:off x="848496" y="1396478"/>
            <a:ext cx="6573795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&lt;!</a:t>
            </a:r>
            <a:r>
              <a:rPr lang="en-US" sz="1600" dirty="0" err="1"/>
              <a:t>doctype</a:t>
            </a:r>
            <a:r>
              <a:rPr lang="en-US" sz="1600" dirty="0"/>
              <a:t> html&gt;</a:t>
            </a:r>
          </a:p>
          <a:p>
            <a:r>
              <a:rPr lang="en-US" sz="1600" dirty="0"/>
              <a:t>&lt;title&gt;Creating HTML elements&lt;/title&gt;</a:t>
            </a:r>
          </a:p>
          <a:p>
            <a:r>
              <a:rPr lang="en-US" sz="1600" dirty="0"/>
              <a:t>&lt;body&gt;&lt;/body&gt;</a:t>
            </a:r>
          </a:p>
          <a:p>
            <a:r>
              <a:rPr lang="en-US" sz="1600" dirty="0"/>
              <a:t>&lt;script&gt;</a:t>
            </a:r>
          </a:p>
          <a:p>
            <a:r>
              <a:rPr lang="en-US" sz="1600" dirty="0" err="1"/>
              <a:t>var</a:t>
            </a:r>
            <a:r>
              <a:rPr lang="en-US" sz="1600" dirty="0"/>
              <a:t> </a:t>
            </a:r>
            <a:r>
              <a:rPr lang="en-US" sz="1600" dirty="0" err="1"/>
              <a:t>theTable</a:t>
            </a:r>
            <a:r>
              <a:rPr lang="en-US" sz="1600" dirty="0"/>
              <a:t> = </a:t>
            </a:r>
            <a:r>
              <a:rPr lang="en-US" sz="1600" dirty="0" err="1"/>
              <a:t>document.createElement</a:t>
            </a:r>
            <a:r>
              <a:rPr lang="en-US" sz="1600" dirty="0"/>
              <a:t>("table");</a:t>
            </a:r>
          </a:p>
          <a:p>
            <a:endParaRPr lang="en-US" sz="1600" dirty="0"/>
          </a:p>
          <a:p>
            <a:r>
              <a:rPr lang="en-US" sz="1600" dirty="0" err="1"/>
              <a:t>var</a:t>
            </a:r>
            <a:r>
              <a:rPr lang="en-US" sz="1600" dirty="0"/>
              <a:t> TD = </a:t>
            </a:r>
            <a:r>
              <a:rPr lang="en-US" sz="1600" dirty="0" err="1"/>
              <a:t>document.createElement</a:t>
            </a:r>
            <a:r>
              <a:rPr lang="en-US" sz="1600" dirty="0"/>
              <a:t>("td");</a:t>
            </a:r>
          </a:p>
          <a:p>
            <a:r>
              <a:rPr lang="en-US" sz="1600" dirty="0" err="1"/>
              <a:t>TD.innerHTML</a:t>
            </a:r>
            <a:r>
              <a:rPr lang="en-US" sz="1600" dirty="0"/>
              <a:t> = "Hello";</a:t>
            </a:r>
          </a:p>
          <a:p>
            <a:r>
              <a:rPr lang="en-US" sz="1600" dirty="0" err="1"/>
              <a:t>theTable.appendChild</a:t>
            </a:r>
            <a:r>
              <a:rPr lang="en-US" sz="1600" dirty="0"/>
              <a:t>(TD</a:t>
            </a:r>
            <a:r>
              <a:rPr lang="en-US" sz="1600" dirty="0" smtClean="0"/>
              <a:t>);</a:t>
            </a:r>
            <a:endParaRPr lang="en-US" sz="1600" dirty="0"/>
          </a:p>
          <a:p>
            <a:endParaRPr lang="en-US" sz="1600" dirty="0"/>
          </a:p>
          <a:p>
            <a:r>
              <a:rPr lang="en-US" sz="1600" dirty="0" err="1"/>
              <a:t>var</a:t>
            </a:r>
            <a:r>
              <a:rPr lang="en-US" sz="1600" dirty="0"/>
              <a:t> TD = </a:t>
            </a:r>
            <a:r>
              <a:rPr lang="en-US" sz="1600" dirty="0" err="1"/>
              <a:t>document.createElement</a:t>
            </a:r>
            <a:r>
              <a:rPr lang="en-US" sz="1600" dirty="0"/>
              <a:t>("td");</a:t>
            </a:r>
          </a:p>
          <a:p>
            <a:r>
              <a:rPr lang="en-US" sz="1600" dirty="0" err="1"/>
              <a:t>TD.innerHTML</a:t>
            </a:r>
            <a:r>
              <a:rPr lang="en-US" sz="1600" dirty="0"/>
              <a:t> = "My name is T";</a:t>
            </a:r>
          </a:p>
          <a:p>
            <a:r>
              <a:rPr lang="en-US" sz="1600" dirty="0" err="1"/>
              <a:t>theTable.appendChild</a:t>
            </a:r>
            <a:r>
              <a:rPr lang="en-US" sz="1600" dirty="0"/>
              <a:t>(TD</a:t>
            </a:r>
            <a:r>
              <a:rPr lang="en-US" sz="1600" dirty="0" smtClean="0"/>
              <a:t>);</a:t>
            </a:r>
            <a:endParaRPr lang="en-US" sz="1600" dirty="0"/>
          </a:p>
          <a:p>
            <a:endParaRPr lang="en-US" sz="1600" dirty="0"/>
          </a:p>
          <a:p>
            <a:r>
              <a:rPr lang="en-US" sz="1600" dirty="0" err="1"/>
              <a:t>theTable.setAttribute</a:t>
            </a:r>
            <a:r>
              <a:rPr lang="en-US" sz="1600" dirty="0"/>
              <a:t>("id", "</a:t>
            </a:r>
            <a:r>
              <a:rPr lang="en-US" sz="1600" dirty="0" err="1"/>
              <a:t>myTableID</a:t>
            </a:r>
            <a:r>
              <a:rPr lang="en-US" sz="1600" dirty="0"/>
              <a:t>");</a:t>
            </a:r>
          </a:p>
          <a:p>
            <a:endParaRPr lang="en-US" sz="1600" dirty="0"/>
          </a:p>
          <a:p>
            <a:r>
              <a:rPr lang="en-US" sz="1600" dirty="0" err="1"/>
              <a:t>document.body.appendChild</a:t>
            </a:r>
            <a:r>
              <a:rPr lang="en-US" sz="1600" dirty="0"/>
              <a:t>(</a:t>
            </a:r>
            <a:r>
              <a:rPr lang="en-US" sz="1600" dirty="0" err="1"/>
              <a:t>theTable</a:t>
            </a:r>
            <a:r>
              <a:rPr lang="en-US" sz="1600" dirty="0"/>
              <a:t>);</a:t>
            </a:r>
          </a:p>
          <a:p>
            <a:r>
              <a:rPr lang="en-US" sz="1600" dirty="0"/>
              <a:t>&lt;/script&gt;</a:t>
            </a:r>
          </a:p>
          <a:p>
            <a:endParaRPr lang="el-GR" sz="1600" dirty="0"/>
          </a:p>
        </p:txBody>
      </p:sp>
    </p:spTree>
    <p:extLst>
      <p:ext uri="{BB962C8B-B14F-4D97-AF65-F5344CB8AC3E}">
        <p14:creationId xmlns:p14="http://schemas.microsoft.com/office/powerpoint/2010/main" val="321338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 Handlers</a:t>
            </a:r>
            <a:endParaRPr lang="el-GR" dirty="0"/>
          </a:p>
        </p:txBody>
      </p:sp>
      <p:sp>
        <p:nvSpPr>
          <p:cNvPr id="3" name="Rectangle 2"/>
          <p:cNvSpPr/>
          <p:nvPr/>
        </p:nvSpPr>
        <p:spPr>
          <a:xfrm>
            <a:off x="815547" y="1490181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l-GR" dirty="0"/>
              <a:t>&lt;!</a:t>
            </a:r>
            <a:r>
              <a:rPr lang="el-GR" dirty="0" err="1"/>
              <a:t>doctype</a:t>
            </a:r>
            <a:r>
              <a:rPr lang="el-GR" dirty="0"/>
              <a:t> </a:t>
            </a:r>
            <a:r>
              <a:rPr lang="el-GR" dirty="0" err="1"/>
              <a:t>html</a:t>
            </a:r>
            <a:r>
              <a:rPr lang="el-GR" dirty="0"/>
              <a:t>&gt;</a:t>
            </a:r>
          </a:p>
          <a:p>
            <a:r>
              <a:rPr lang="el-GR" dirty="0"/>
              <a:t>&lt;</a:t>
            </a:r>
            <a:r>
              <a:rPr lang="el-GR" dirty="0" err="1"/>
              <a:t>title</a:t>
            </a:r>
            <a:r>
              <a:rPr lang="el-GR" dirty="0"/>
              <a:t>&gt;</a:t>
            </a:r>
            <a:r>
              <a:rPr lang="el-GR" dirty="0" err="1"/>
              <a:t>Event</a:t>
            </a:r>
            <a:r>
              <a:rPr lang="el-GR" dirty="0"/>
              <a:t> </a:t>
            </a:r>
            <a:r>
              <a:rPr lang="el-GR" dirty="0" err="1"/>
              <a:t>listener</a:t>
            </a:r>
            <a:r>
              <a:rPr lang="el-GR" dirty="0"/>
              <a:t>&lt;/</a:t>
            </a:r>
            <a:r>
              <a:rPr lang="el-GR" dirty="0" err="1"/>
              <a:t>title</a:t>
            </a:r>
            <a:r>
              <a:rPr lang="el-GR" dirty="0"/>
              <a:t>&gt;</a:t>
            </a:r>
          </a:p>
          <a:p>
            <a:r>
              <a:rPr lang="el-GR" dirty="0"/>
              <a:t>&lt;</a:t>
            </a:r>
            <a:r>
              <a:rPr lang="el-GR" dirty="0" err="1"/>
              <a:t>button</a:t>
            </a:r>
            <a:r>
              <a:rPr lang="el-GR" dirty="0"/>
              <a:t>&gt;</a:t>
            </a:r>
            <a:r>
              <a:rPr lang="el-GR" dirty="0" err="1"/>
              <a:t>click</a:t>
            </a:r>
            <a:r>
              <a:rPr lang="el-GR" dirty="0"/>
              <a:t> </a:t>
            </a:r>
            <a:r>
              <a:rPr lang="el-GR" dirty="0" err="1"/>
              <a:t>me</a:t>
            </a:r>
            <a:r>
              <a:rPr lang="el-GR" dirty="0"/>
              <a:t>&lt;/</a:t>
            </a:r>
            <a:r>
              <a:rPr lang="el-GR" dirty="0" err="1"/>
              <a:t>button</a:t>
            </a:r>
            <a:r>
              <a:rPr lang="el-GR" dirty="0"/>
              <a:t>&gt;</a:t>
            </a:r>
          </a:p>
          <a:p>
            <a:r>
              <a:rPr lang="el-GR" dirty="0"/>
              <a:t>&lt;</a:t>
            </a:r>
            <a:r>
              <a:rPr lang="el-GR" dirty="0" err="1"/>
              <a:t>script</a:t>
            </a:r>
            <a:r>
              <a:rPr lang="el-GR" dirty="0"/>
              <a:t>&gt;</a:t>
            </a:r>
          </a:p>
          <a:p>
            <a:r>
              <a:rPr lang="el-GR" dirty="0" err="1"/>
              <a:t>var</a:t>
            </a:r>
            <a:r>
              <a:rPr lang="el-GR" dirty="0"/>
              <a:t> </a:t>
            </a:r>
            <a:r>
              <a:rPr lang="el-GR" dirty="0" err="1"/>
              <a:t>button</a:t>
            </a:r>
            <a:r>
              <a:rPr lang="el-GR" dirty="0"/>
              <a:t> = </a:t>
            </a:r>
            <a:r>
              <a:rPr lang="el-GR" dirty="0" err="1"/>
              <a:t>document.querySelector</a:t>
            </a:r>
            <a:r>
              <a:rPr lang="el-GR" dirty="0"/>
              <a:t>("</a:t>
            </a:r>
            <a:r>
              <a:rPr lang="el-GR" dirty="0" err="1"/>
              <a:t>button</a:t>
            </a:r>
            <a:r>
              <a:rPr lang="el-GR" dirty="0"/>
              <a:t>");</a:t>
            </a:r>
          </a:p>
          <a:p>
            <a:r>
              <a:rPr lang="el-GR" dirty="0" err="1">
                <a:solidFill>
                  <a:srgbClr val="FF0000"/>
                </a:solidFill>
              </a:rPr>
              <a:t>button.addEventListener</a:t>
            </a:r>
            <a:r>
              <a:rPr lang="el-GR" dirty="0">
                <a:solidFill>
                  <a:srgbClr val="FF0000"/>
                </a:solidFill>
              </a:rPr>
              <a:t>("</a:t>
            </a:r>
            <a:r>
              <a:rPr lang="el-GR" dirty="0" err="1">
                <a:solidFill>
                  <a:srgbClr val="FF0000"/>
                </a:solidFill>
              </a:rPr>
              <a:t>click</a:t>
            </a:r>
            <a:r>
              <a:rPr lang="el-GR" dirty="0">
                <a:solidFill>
                  <a:srgbClr val="FF0000"/>
                </a:solidFill>
              </a:rPr>
              <a:t>", </a:t>
            </a:r>
            <a:r>
              <a:rPr lang="el-GR" dirty="0" err="1">
                <a:solidFill>
                  <a:srgbClr val="FF0000"/>
                </a:solidFill>
              </a:rPr>
              <a:t>clickHandler</a:t>
            </a:r>
            <a:r>
              <a:rPr lang="el-GR" dirty="0">
                <a:solidFill>
                  <a:srgbClr val="FF0000"/>
                </a:solidFill>
              </a:rPr>
              <a:t>, </a:t>
            </a:r>
            <a:r>
              <a:rPr lang="el-GR" dirty="0" err="1">
                <a:solidFill>
                  <a:srgbClr val="FF0000"/>
                </a:solidFill>
              </a:rPr>
              <a:t>false</a:t>
            </a:r>
            <a:r>
              <a:rPr lang="el-GR" dirty="0">
                <a:solidFill>
                  <a:srgbClr val="FF0000"/>
                </a:solidFill>
              </a:rPr>
              <a:t>);</a:t>
            </a:r>
          </a:p>
          <a:p>
            <a:r>
              <a:rPr lang="el-GR" dirty="0" err="1"/>
              <a:t>function</a:t>
            </a:r>
            <a:r>
              <a:rPr lang="el-GR" dirty="0"/>
              <a:t> </a:t>
            </a:r>
            <a:r>
              <a:rPr lang="el-GR" dirty="0" err="1"/>
              <a:t>clickHandler</a:t>
            </a:r>
            <a:r>
              <a:rPr lang="el-GR" dirty="0"/>
              <a:t>()</a:t>
            </a:r>
          </a:p>
          <a:p>
            <a:r>
              <a:rPr lang="el-GR" dirty="0"/>
              <a:t>{</a:t>
            </a:r>
          </a:p>
          <a:p>
            <a:r>
              <a:rPr lang="el-GR" dirty="0"/>
              <a:t>console.log("</a:t>
            </a:r>
            <a:r>
              <a:rPr lang="el-GR" dirty="0" err="1"/>
              <a:t>Button</a:t>
            </a:r>
            <a:r>
              <a:rPr lang="el-GR" dirty="0"/>
              <a:t> </a:t>
            </a:r>
            <a:r>
              <a:rPr lang="el-GR" dirty="0" err="1"/>
              <a:t>clicked</a:t>
            </a:r>
            <a:r>
              <a:rPr lang="el-GR" dirty="0"/>
              <a:t>");</a:t>
            </a:r>
          </a:p>
          <a:p>
            <a:r>
              <a:rPr lang="el-GR" dirty="0" err="1"/>
              <a:t>alert</a:t>
            </a:r>
            <a:r>
              <a:rPr lang="el-GR" dirty="0"/>
              <a:t>("</a:t>
            </a:r>
            <a:r>
              <a:rPr lang="el-GR" dirty="0" err="1"/>
              <a:t>You</a:t>
            </a:r>
            <a:r>
              <a:rPr lang="el-GR" dirty="0"/>
              <a:t> </a:t>
            </a:r>
            <a:r>
              <a:rPr lang="el-GR" dirty="0" err="1"/>
              <a:t>clicked</a:t>
            </a:r>
            <a:r>
              <a:rPr lang="el-GR" dirty="0"/>
              <a:t>")</a:t>
            </a:r>
          </a:p>
          <a:p>
            <a:r>
              <a:rPr lang="el-GR" dirty="0"/>
              <a:t>}</a:t>
            </a:r>
          </a:p>
          <a:p>
            <a:r>
              <a:rPr lang="el-GR" dirty="0"/>
              <a:t>&lt;/</a:t>
            </a:r>
            <a:r>
              <a:rPr lang="el-GR" dirty="0" err="1"/>
              <a:t>script</a:t>
            </a:r>
            <a:r>
              <a:rPr lang="el-GR" dirty="0"/>
              <a:t>&gt;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91978" y="5371070"/>
            <a:ext cx="53926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For removing event handler… </a:t>
            </a:r>
          </a:p>
          <a:p>
            <a:endParaRPr lang="en-US" i="1" dirty="0" smtClean="0"/>
          </a:p>
          <a:p>
            <a:r>
              <a:rPr lang="en-US" i="1" dirty="0" err="1" smtClean="0">
                <a:solidFill>
                  <a:srgbClr val="FF0000"/>
                </a:solidFill>
              </a:rPr>
              <a:t>button.removeEventListener</a:t>
            </a:r>
            <a:r>
              <a:rPr lang="en-US" i="1" dirty="0">
                <a:solidFill>
                  <a:srgbClr val="FF0000"/>
                </a:solidFill>
              </a:rPr>
              <a:t>("click", </a:t>
            </a:r>
            <a:r>
              <a:rPr lang="en-US" i="1" dirty="0" err="1">
                <a:solidFill>
                  <a:srgbClr val="FF0000"/>
                </a:solidFill>
              </a:rPr>
              <a:t>clickHandler</a:t>
            </a:r>
            <a:r>
              <a:rPr lang="en-US" i="1" dirty="0">
                <a:solidFill>
                  <a:srgbClr val="FF0000"/>
                </a:solidFill>
              </a:rPr>
              <a:t>, false);</a:t>
            </a:r>
            <a:endParaRPr lang="el-GR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05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 Handlers (b)</a:t>
            </a:r>
            <a:endParaRPr lang="el-GR" dirty="0"/>
          </a:p>
        </p:txBody>
      </p:sp>
      <p:sp>
        <p:nvSpPr>
          <p:cNvPr id="3" name="Rectangle 2"/>
          <p:cNvSpPr/>
          <p:nvPr/>
        </p:nvSpPr>
        <p:spPr>
          <a:xfrm>
            <a:off x="5379308" y="538737"/>
            <a:ext cx="6096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l-GR" sz="1400" dirty="0"/>
              <a:t>&lt;!DOCTYPE </a:t>
            </a:r>
            <a:r>
              <a:rPr lang="el-GR" sz="1400" dirty="0" err="1"/>
              <a:t>html</a:t>
            </a:r>
            <a:r>
              <a:rPr lang="el-GR" sz="1400" dirty="0"/>
              <a:t>&gt;</a:t>
            </a:r>
          </a:p>
          <a:p>
            <a:r>
              <a:rPr lang="el-GR" sz="1400" dirty="0" smtClean="0"/>
              <a:t>&lt;</a:t>
            </a:r>
            <a:r>
              <a:rPr lang="el-GR" sz="1400" dirty="0" err="1"/>
              <a:t>body</a:t>
            </a:r>
            <a:r>
              <a:rPr lang="el-GR" sz="1400" dirty="0"/>
              <a:t>&gt;</a:t>
            </a:r>
          </a:p>
          <a:p>
            <a:endParaRPr lang="el-GR" sz="1400" dirty="0"/>
          </a:p>
          <a:p>
            <a:r>
              <a:rPr lang="el-GR" sz="1400" dirty="0" smtClean="0"/>
              <a:t>&lt;</a:t>
            </a:r>
            <a:r>
              <a:rPr lang="en-US" sz="1400" dirty="0" smtClean="0"/>
              <a:t>p </a:t>
            </a:r>
            <a:r>
              <a:rPr lang="el-GR" sz="1400" dirty="0" err="1" smtClean="0"/>
              <a:t>id</a:t>
            </a:r>
            <a:r>
              <a:rPr lang="el-GR" sz="1400" dirty="0"/>
              <a:t>="</a:t>
            </a:r>
            <a:r>
              <a:rPr lang="el-GR" sz="1400" dirty="0" err="1"/>
              <a:t>myBtn</a:t>
            </a:r>
            <a:r>
              <a:rPr lang="el-GR" sz="1400" dirty="0"/>
              <a:t>"&gt;</a:t>
            </a:r>
            <a:r>
              <a:rPr lang="el-GR" sz="1400" dirty="0" err="1"/>
              <a:t>Try</a:t>
            </a:r>
            <a:r>
              <a:rPr lang="el-GR" sz="1400" dirty="0"/>
              <a:t> </a:t>
            </a:r>
            <a:r>
              <a:rPr lang="el-GR" sz="1400" dirty="0" err="1"/>
              <a:t>it</a:t>
            </a:r>
            <a:r>
              <a:rPr lang="el-GR" sz="1400" dirty="0" smtClean="0"/>
              <a:t>&lt;/</a:t>
            </a:r>
            <a:r>
              <a:rPr lang="en-US" sz="1400" dirty="0" smtClean="0"/>
              <a:t>p</a:t>
            </a:r>
            <a:r>
              <a:rPr lang="el-GR" sz="1400" dirty="0" smtClean="0"/>
              <a:t>&gt;</a:t>
            </a:r>
            <a:endParaRPr lang="el-GR" sz="1400" dirty="0"/>
          </a:p>
          <a:p>
            <a:endParaRPr lang="el-GR" sz="1400" dirty="0"/>
          </a:p>
          <a:p>
            <a:r>
              <a:rPr lang="el-GR" sz="1400" dirty="0"/>
              <a:t>&lt;p </a:t>
            </a:r>
            <a:r>
              <a:rPr lang="el-GR" sz="1400" dirty="0" err="1"/>
              <a:t>id</a:t>
            </a:r>
            <a:r>
              <a:rPr lang="el-GR" sz="1400" dirty="0"/>
              <a:t>="demo"&gt;&lt;/p&gt;</a:t>
            </a:r>
          </a:p>
          <a:p>
            <a:endParaRPr lang="el-GR" sz="1400" dirty="0"/>
          </a:p>
          <a:p>
            <a:r>
              <a:rPr lang="el-GR" sz="1400" dirty="0"/>
              <a:t>&lt;</a:t>
            </a:r>
            <a:r>
              <a:rPr lang="el-GR" sz="1400" dirty="0" err="1"/>
              <a:t>script</a:t>
            </a:r>
            <a:r>
              <a:rPr lang="el-GR" sz="1400" dirty="0"/>
              <a:t>&gt;</a:t>
            </a:r>
          </a:p>
          <a:p>
            <a:r>
              <a:rPr lang="el-GR" sz="1400" dirty="0" err="1"/>
              <a:t>var</a:t>
            </a:r>
            <a:r>
              <a:rPr lang="el-GR" sz="1400" dirty="0"/>
              <a:t> </a:t>
            </a:r>
            <a:r>
              <a:rPr lang="en-US" sz="1400" dirty="0" err="1" smtClean="0"/>
              <a:t>theButton</a:t>
            </a:r>
            <a:r>
              <a:rPr lang="el-GR" sz="1400" dirty="0" smtClean="0"/>
              <a:t> </a:t>
            </a:r>
            <a:r>
              <a:rPr lang="el-GR" sz="1400" dirty="0"/>
              <a:t>= </a:t>
            </a:r>
            <a:r>
              <a:rPr lang="el-GR" sz="1400" dirty="0" err="1" smtClean="0"/>
              <a:t>document</a:t>
            </a:r>
            <a:r>
              <a:rPr lang="el-GR" sz="1400" dirty="0" smtClean="0"/>
              <a:t>.</a:t>
            </a:r>
            <a:r>
              <a:rPr lang="en-US" sz="1400" dirty="0" err="1" smtClean="0"/>
              <a:t>queryselector</a:t>
            </a:r>
            <a:r>
              <a:rPr lang="el-GR" sz="1400" dirty="0" smtClean="0"/>
              <a:t>(“</a:t>
            </a:r>
            <a:r>
              <a:rPr lang="en-US" sz="1400" dirty="0" smtClean="0"/>
              <a:t>#</a:t>
            </a:r>
            <a:r>
              <a:rPr lang="el-GR" sz="1400" dirty="0" err="1" smtClean="0"/>
              <a:t>myBtn</a:t>
            </a:r>
            <a:r>
              <a:rPr lang="el-GR" sz="1400" dirty="0"/>
              <a:t>");</a:t>
            </a:r>
          </a:p>
          <a:p>
            <a:r>
              <a:rPr lang="en-US" sz="1400" dirty="0" err="1"/>
              <a:t>theButton</a:t>
            </a:r>
            <a:r>
              <a:rPr lang="el-GR" sz="1400" dirty="0" smtClean="0"/>
              <a:t>.</a:t>
            </a:r>
            <a:r>
              <a:rPr lang="el-GR" sz="1400" dirty="0" err="1" smtClean="0"/>
              <a:t>addEventListener</a:t>
            </a:r>
            <a:r>
              <a:rPr lang="el-GR" sz="1400" dirty="0"/>
              <a:t>("</a:t>
            </a:r>
            <a:r>
              <a:rPr lang="el-GR" sz="1400" dirty="0" err="1"/>
              <a:t>mouseover</a:t>
            </a:r>
            <a:r>
              <a:rPr lang="el-GR" sz="1400" dirty="0"/>
              <a:t>", </a:t>
            </a:r>
            <a:r>
              <a:rPr lang="el-GR" sz="1400" dirty="0" err="1"/>
              <a:t>myFunction</a:t>
            </a:r>
            <a:r>
              <a:rPr lang="el-GR" sz="1400" dirty="0"/>
              <a:t>);</a:t>
            </a:r>
          </a:p>
          <a:p>
            <a:r>
              <a:rPr lang="en-US" sz="1400" dirty="0" err="1"/>
              <a:t>theButton</a:t>
            </a:r>
            <a:r>
              <a:rPr lang="el-GR" sz="1400" dirty="0" smtClean="0"/>
              <a:t>.</a:t>
            </a:r>
            <a:r>
              <a:rPr lang="el-GR" sz="1400" dirty="0" err="1" smtClean="0"/>
              <a:t>addEventListener</a:t>
            </a:r>
            <a:r>
              <a:rPr lang="el-GR" sz="1400" dirty="0"/>
              <a:t>("</a:t>
            </a:r>
            <a:r>
              <a:rPr lang="el-GR" sz="1400" dirty="0" err="1"/>
              <a:t>click</a:t>
            </a:r>
            <a:r>
              <a:rPr lang="el-GR" sz="1400" dirty="0"/>
              <a:t>", </a:t>
            </a:r>
            <a:r>
              <a:rPr lang="el-GR" sz="1400" dirty="0" err="1"/>
              <a:t>mySecondFunction</a:t>
            </a:r>
            <a:r>
              <a:rPr lang="el-GR" sz="1400" dirty="0"/>
              <a:t>);</a:t>
            </a:r>
          </a:p>
          <a:p>
            <a:r>
              <a:rPr lang="en-US" sz="1400" dirty="0" err="1"/>
              <a:t>theButton</a:t>
            </a:r>
            <a:r>
              <a:rPr lang="el-GR" sz="1400" dirty="0" smtClean="0"/>
              <a:t>.</a:t>
            </a:r>
            <a:r>
              <a:rPr lang="el-GR" sz="1400" dirty="0" err="1" smtClean="0"/>
              <a:t>addEventListener</a:t>
            </a:r>
            <a:r>
              <a:rPr lang="el-GR" sz="1400" dirty="0"/>
              <a:t>("</a:t>
            </a:r>
            <a:r>
              <a:rPr lang="el-GR" sz="1400" dirty="0" err="1"/>
              <a:t>mouseout</a:t>
            </a:r>
            <a:r>
              <a:rPr lang="el-GR" sz="1400" dirty="0"/>
              <a:t>", </a:t>
            </a:r>
            <a:r>
              <a:rPr lang="el-GR" sz="1400" dirty="0" err="1"/>
              <a:t>myThirdFunction</a:t>
            </a:r>
            <a:r>
              <a:rPr lang="el-GR" sz="1400" dirty="0"/>
              <a:t>);</a:t>
            </a:r>
          </a:p>
          <a:p>
            <a:endParaRPr lang="el-GR" sz="1400" dirty="0"/>
          </a:p>
          <a:p>
            <a:r>
              <a:rPr lang="el-GR" sz="1400" dirty="0" err="1"/>
              <a:t>function</a:t>
            </a:r>
            <a:r>
              <a:rPr lang="el-GR" sz="1400" dirty="0"/>
              <a:t> </a:t>
            </a:r>
            <a:r>
              <a:rPr lang="el-GR" sz="1400" dirty="0" err="1"/>
              <a:t>myFunction</a:t>
            </a:r>
            <a:r>
              <a:rPr lang="el-GR" sz="1400" dirty="0"/>
              <a:t>() {</a:t>
            </a:r>
          </a:p>
          <a:p>
            <a:r>
              <a:rPr lang="el-GR" sz="1400" dirty="0"/>
              <a:t>    </a:t>
            </a:r>
            <a:r>
              <a:rPr lang="el-GR" sz="1400" dirty="0" err="1"/>
              <a:t>document.getElementById</a:t>
            </a:r>
            <a:r>
              <a:rPr lang="el-GR" sz="1400" dirty="0"/>
              <a:t>("demo").</a:t>
            </a:r>
            <a:r>
              <a:rPr lang="el-GR" sz="1400" dirty="0" err="1"/>
              <a:t>innerHTML</a:t>
            </a:r>
            <a:r>
              <a:rPr lang="el-GR" sz="1400" dirty="0"/>
              <a:t> += "</a:t>
            </a:r>
            <a:r>
              <a:rPr lang="el-GR" sz="1400" dirty="0" err="1"/>
              <a:t>Moused</a:t>
            </a:r>
            <a:r>
              <a:rPr lang="el-GR" sz="1400" dirty="0"/>
              <a:t> </a:t>
            </a:r>
            <a:r>
              <a:rPr lang="el-GR" sz="1400" dirty="0" err="1"/>
              <a:t>over</a:t>
            </a:r>
            <a:r>
              <a:rPr lang="el-GR" sz="1400" dirty="0"/>
              <a:t>!&lt;</a:t>
            </a:r>
            <a:r>
              <a:rPr lang="el-GR" sz="1400" dirty="0" err="1"/>
              <a:t>br</a:t>
            </a:r>
            <a:r>
              <a:rPr lang="el-GR" sz="1400" dirty="0"/>
              <a:t>&gt;";</a:t>
            </a:r>
          </a:p>
          <a:p>
            <a:r>
              <a:rPr lang="el-GR" sz="1400" dirty="0"/>
              <a:t>}</a:t>
            </a:r>
          </a:p>
          <a:p>
            <a:endParaRPr lang="el-GR" sz="1400" dirty="0"/>
          </a:p>
          <a:p>
            <a:r>
              <a:rPr lang="el-GR" sz="1400" dirty="0" err="1"/>
              <a:t>function</a:t>
            </a:r>
            <a:r>
              <a:rPr lang="el-GR" sz="1400" dirty="0"/>
              <a:t> </a:t>
            </a:r>
            <a:r>
              <a:rPr lang="el-GR" sz="1400" dirty="0" err="1"/>
              <a:t>mySecondFunction</a:t>
            </a:r>
            <a:r>
              <a:rPr lang="el-GR" sz="1400" dirty="0"/>
              <a:t>() {</a:t>
            </a:r>
          </a:p>
          <a:p>
            <a:r>
              <a:rPr lang="el-GR" sz="1400" dirty="0"/>
              <a:t>    </a:t>
            </a:r>
            <a:r>
              <a:rPr lang="el-GR" sz="1400" dirty="0" err="1"/>
              <a:t>document.getElementById</a:t>
            </a:r>
            <a:r>
              <a:rPr lang="el-GR" sz="1400" dirty="0"/>
              <a:t>("demo").</a:t>
            </a:r>
            <a:r>
              <a:rPr lang="el-GR" sz="1400" dirty="0" err="1"/>
              <a:t>innerHTML</a:t>
            </a:r>
            <a:r>
              <a:rPr lang="el-GR" sz="1400" dirty="0"/>
              <a:t> += "</a:t>
            </a:r>
            <a:r>
              <a:rPr lang="el-GR" sz="1400" dirty="0" err="1"/>
              <a:t>Clicked</a:t>
            </a:r>
            <a:r>
              <a:rPr lang="el-GR" sz="1400" dirty="0"/>
              <a:t>!&lt;</a:t>
            </a:r>
            <a:r>
              <a:rPr lang="el-GR" sz="1400" dirty="0" err="1"/>
              <a:t>br</a:t>
            </a:r>
            <a:r>
              <a:rPr lang="el-GR" sz="1400" dirty="0"/>
              <a:t>&gt;";</a:t>
            </a:r>
          </a:p>
          <a:p>
            <a:r>
              <a:rPr lang="el-GR" sz="1400" dirty="0"/>
              <a:t>}</a:t>
            </a:r>
          </a:p>
          <a:p>
            <a:endParaRPr lang="el-GR" sz="1400" dirty="0"/>
          </a:p>
          <a:p>
            <a:r>
              <a:rPr lang="el-GR" sz="1400" dirty="0" err="1"/>
              <a:t>function</a:t>
            </a:r>
            <a:r>
              <a:rPr lang="el-GR" sz="1400" dirty="0"/>
              <a:t> </a:t>
            </a:r>
            <a:r>
              <a:rPr lang="el-GR" sz="1400" dirty="0" err="1"/>
              <a:t>myThirdFunction</a:t>
            </a:r>
            <a:r>
              <a:rPr lang="el-GR" sz="1400" dirty="0"/>
              <a:t>() {</a:t>
            </a:r>
          </a:p>
          <a:p>
            <a:r>
              <a:rPr lang="el-GR" sz="1400" dirty="0"/>
              <a:t>    </a:t>
            </a:r>
            <a:r>
              <a:rPr lang="el-GR" sz="1400" dirty="0" err="1"/>
              <a:t>document.getElementById</a:t>
            </a:r>
            <a:r>
              <a:rPr lang="el-GR" sz="1400" dirty="0"/>
              <a:t>("demo").</a:t>
            </a:r>
            <a:r>
              <a:rPr lang="el-GR" sz="1400" dirty="0" err="1"/>
              <a:t>innerHTML</a:t>
            </a:r>
            <a:r>
              <a:rPr lang="el-GR" sz="1400" dirty="0"/>
              <a:t> += "</a:t>
            </a:r>
            <a:r>
              <a:rPr lang="el-GR" sz="1400" dirty="0" err="1"/>
              <a:t>Moused</a:t>
            </a:r>
            <a:r>
              <a:rPr lang="el-GR" sz="1400" dirty="0"/>
              <a:t> </a:t>
            </a:r>
            <a:r>
              <a:rPr lang="el-GR" sz="1400" dirty="0" err="1"/>
              <a:t>out</a:t>
            </a:r>
            <a:r>
              <a:rPr lang="el-GR" sz="1400" dirty="0"/>
              <a:t>!&lt;</a:t>
            </a:r>
            <a:r>
              <a:rPr lang="el-GR" sz="1400" dirty="0" err="1"/>
              <a:t>br</a:t>
            </a:r>
            <a:r>
              <a:rPr lang="el-GR" sz="1400" dirty="0"/>
              <a:t>&gt;";</a:t>
            </a:r>
          </a:p>
          <a:p>
            <a:r>
              <a:rPr lang="el-GR" sz="1400" dirty="0"/>
              <a:t>}</a:t>
            </a:r>
          </a:p>
          <a:p>
            <a:r>
              <a:rPr lang="el-GR" sz="1400" dirty="0"/>
              <a:t>&lt;/</a:t>
            </a:r>
            <a:r>
              <a:rPr lang="el-GR" sz="1400" dirty="0" err="1"/>
              <a:t>script</a:t>
            </a:r>
            <a:r>
              <a:rPr lang="el-GR" sz="1400" dirty="0"/>
              <a:t>&gt;</a:t>
            </a:r>
          </a:p>
          <a:p>
            <a:r>
              <a:rPr lang="el-GR" sz="1400" dirty="0" smtClean="0"/>
              <a:t>&lt;/</a:t>
            </a:r>
            <a:r>
              <a:rPr lang="el-GR" sz="1400" dirty="0" err="1"/>
              <a:t>body</a:t>
            </a:r>
            <a:r>
              <a:rPr lang="el-GR" sz="1400" dirty="0" smtClean="0"/>
              <a:t>&gt;</a:t>
            </a:r>
            <a:endParaRPr lang="el-GR" sz="1400" dirty="0"/>
          </a:p>
        </p:txBody>
      </p:sp>
    </p:spTree>
    <p:extLst>
      <p:ext uri="{BB962C8B-B14F-4D97-AF65-F5344CB8AC3E}">
        <p14:creationId xmlns:p14="http://schemas.microsoft.com/office/powerpoint/2010/main" val="325198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Detecting keyboard keys</a:t>
            </a:r>
            <a:endParaRPr lang="el-GR" dirty="0"/>
          </a:p>
        </p:txBody>
      </p:sp>
      <p:sp>
        <p:nvSpPr>
          <p:cNvPr id="4" name="Rectangle 3"/>
          <p:cNvSpPr/>
          <p:nvPr/>
        </p:nvSpPr>
        <p:spPr>
          <a:xfrm>
            <a:off x="1293340" y="1859340"/>
            <a:ext cx="6096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l-GR" sz="1600" dirty="0"/>
              <a:t>&lt;!</a:t>
            </a:r>
            <a:r>
              <a:rPr lang="el-GR" sz="1600" dirty="0" err="1"/>
              <a:t>doctype</a:t>
            </a:r>
            <a:r>
              <a:rPr lang="el-GR" sz="1600" dirty="0"/>
              <a:t> </a:t>
            </a:r>
            <a:r>
              <a:rPr lang="el-GR" sz="1600" dirty="0" err="1"/>
              <a:t>html</a:t>
            </a:r>
            <a:r>
              <a:rPr lang="el-GR" sz="1600" dirty="0"/>
              <a:t>&gt;</a:t>
            </a:r>
          </a:p>
          <a:p>
            <a:r>
              <a:rPr lang="el-GR" sz="1600" dirty="0"/>
              <a:t>&lt;</a:t>
            </a:r>
            <a:r>
              <a:rPr lang="el-GR" sz="1600" dirty="0" err="1"/>
              <a:t>script</a:t>
            </a:r>
            <a:r>
              <a:rPr lang="el-GR" sz="1600" dirty="0"/>
              <a:t>&gt;</a:t>
            </a:r>
          </a:p>
          <a:p>
            <a:r>
              <a:rPr lang="el-GR" sz="1600" dirty="0" err="1"/>
              <a:t>window.addEventListener</a:t>
            </a:r>
            <a:r>
              <a:rPr lang="el-GR" sz="1600" dirty="0"/>
              <a:t>("</a:t>
            </a:r>
            <a:r>
              <a:rPr lang="el-GR" sz="1600" dirty="0" err="1"/>
              <a:t>keydown</a:t>
            </a:r>
            <a:r>
              <a:rPr lang="el-GR" sz="1600" dirty="0"/>
              <a:t>", </a:t>
            </a:r>
            <a:r>
              <a:rPr lang="el-GR" sz="1600" dirty="0" err="1"/>
              <a:t>keydownHandler</a:t>
            </a:r>
            <a:r>
              <a:rPr lang="el-GR" sz="1600" dirty="0"/>
              <a:t>, </a:t>
            </a:r>
            <a:r>
              <a:rPr lang="el-GR" sz="1600" dirty="0" err="1"/>
              <a:t>false</a:t>
            </a:r>
            <a:r>
              <a:rPr lang="el-GR" sz="1600" dirty="0"/>
              <a:t>);</a:t>
            </a:r>
          </a:p>
          <a:p>
            <a:r>
              <a:rPr lang="el-GR" sz="1600" dirty="0" err="1"/>
              <a:t>function</a:t>
            </a:r>
            <a:r>
              <a:rPr lang="el-GR" sz="1600" dirty="0"/>
              <a:t> </a:t>
            </a:r>
            <a:r>
              <a:rPr lang="el-GR" sz="1600" dirty="0" err="1"/>
              <a:t>keydownHandler</a:t>
            </a:r>
            <a:r>
              <a:rPr lang="el-GR" sz="1600" dirty="0"/>
              <a:t>(</a:t>
            </a:r>
            <a:r>
              <a:rPr lang="el-GR" sz="1600" dirty="0" err="1"/>
              <a:t>event</a:t>
            </a:r>
            <a:r>
              <a:rPr lang="el-GR" sz="1600" dirty="0"/>
              <a:t>)</a:t>
            </a:r>
          </a:p>
          <a:p>
            <a:r>
              <a:rPr lang="el-GR" sz="1600" dirty="0"/>
              <a:t>{</a:t>
            </a:r>
          </a:p>
          <a:p>
            <a:r>
              <a:rPr lang="el-GR" sz="1600" dirty="0" err="1"/>
              <a:t>if</a:t>
            </a:r>
            <a:r>
              <a:rPr lang="el-GR" sz="1600" dirty="0"/>
              <a:t>(</a:t>
            </a:r>
            <a:r>
              <a:rPr lang="el-GR" sz="1600" dirty="0" err="1"/>
              <a:t>event.keyCode</a:t>
            </a:r>
            <a:r>
              <a:rPr lang="el-GR" sz="1600" dirty="0"/>
              <a:t> === </a:t>
            </a:r>
            <a:r>
              <a:rPr lang="en-US" sz="1600" dirty="0" smtClean="0"/>
              <a:t>48</a:t>
            </a:r>
            <a:r>
              <a:rPr lang="el-GR" sz="1600" dirty="0" smtClean="0"/>
              <a:t>)</a:t>
            </a:r>
            <a:r>
              <a:rPr lang="en-US" sz="1600" dirty="0" smtClean="0"/>
              <a:t> //</a:t>
            </a:r>
            <a:r>
              <a:rPr lang="en-US" sz="1600" dirty="0" err="1" smtClean="0"/>
              <a:t>ascii</a:t>
            </a:r>
            <a:r>
              <a:rPr lang="en-US" sz="1600" dirty="0" smtClean="0"/>
              <a:t> code of key</a:t>
            </a:r>
            <a:endParaRPr lang="el-GR" sz="1600" dirty="0"/>
          </a:p>
          <a:p>
            <a:r>
              <a:rPr lang="el-GR" sz="1600" dirty="0"/>
              <a:t>{</a:t>
            </a:r>
          </a:p>
          <a:p>
            <a:r>
              <a:rPr lang="el-GR" sz="1600" dirty="0"/>
              <a:t>console.log</a:t>
            </a:r>
            <a:r>
              <a:rPr lang="el-GR" sz="1600" dirty="0" smtClean="0"/>
              <a:t>(“</a:t>
            </a:r>
            <a:r>
              <a:rPr lang="en-US" sz="1600" dirty="0" smtClean="0"/>
              <a:t>0</a:t>
            </a:r>
            <a:r>
              <a:rPr lang="el-GR" sz="1600" dirty="0" smtClean="0"/>
              <a:t> </a:t>
            </a:r>
            <a:r>
              <a:rPr lang="el-GR" sz="1600" dirty="0" err="1"/>
              <a:t>key</a:t>
            </a:r>
            <a:r>
              <a:rPr lang="el-GR" sz="1600" dirty="0"/>
              <a:t> </a:t>
            </a:r>
            <a:r>
              <a:rPr lang="el-GR" sz="1600" dirty="0" err="1"/>
              <a:t>pressed</a:t>
            </a:r>
            <a:r>
              <a:rPr lang="el-GR" sz="1600" dirty="0"/>
              <a:t>");</a:t>
            </a:r>
          </a:p>
          <a:p>
            <a:r>
              <a:rPr lang="el-GR" sz="1600" dirty="0"/>
              <a:t>}</a:t>
            </a:r>
          </a:p>
          <a:p>
            <a:r>
              <a:rPr lang="el-GR" sz="1600" dirty="0"/>
              <a:t>}</a:t>
            </a:r>
          </a:p>
          <a:p>
            <a:r>
              <a:rPr lang="el-GR" sz="1600" dirty="0"/>
              <a:t>&lt;/</a:t>
            </a:r>
            <a:r>
              <a:rPr lang="el-GR" sz="1600" dirty="0" err="1"/>
              <a:t>script</a:t>
            </a:r>
            <a:r>
              <a:rPr lang="el-GR" sz="1600" dirty="0"/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244185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Making our programs more organized and modular</a:t>
            </a:r>
            <a:endParaRPr lang="el-GR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4693" y="1593677"/>
            <a:ext cx="7910269" cy="452562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17491" y="6441990"/>
            <a:ext cx="39583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Source: Foundation game design with HTML5 and </a:t>
            </a:r>
            <a:r>
              <a:rPr lang="en-US" sz="1200" dirty="0" err="1" smtClean="0"/>
              <a:t>Javascript</a:t>
            </a:r>
            <a:r>
              <a:rPr lang="en-US" sz="1200" dirty="0" smtClean="0"/>
              <a:t> </a:t>
            </a:r>
            <a:endParaRPr lang="el-GR" sz="1200" dirty="0"/>
          </a:p>
        </p:txBody>
      </p:sp>
    </p:spTree>
    <p:extLst>
      <p:ext uri="{BB962C8B-B14F-4D97-AF65-F5344CB8AC3E}">
        <p14:creationId xmlns:p14="http://schemas.microsoft.com/office/powerpoint/2010/main" val="416387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</TotalTime>
  <Words>618</Words>
  <Application>Microsoft Office PowerPoint</Application>
  <PresentationFormat>Widescreen</PresentationFormat>
  <Paragraphs>133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ArialMT</vt:lpstr>
      <vt:lpstr>Calibri</vt:lpstr>
      <vt:lpstr>Calibri Light</vt:lpstr>
      <vt:lpstr>TheSansMonoConNormal</vt:lpstr>
      <vt:lpstr>Office Theme</vt:lpstr>
      <vt:lpstr>HTML JAVASCRIPT  Essentials</vt:lpstr>
      <vt:lpstr>Debugging tools</vt:lpstr>
      <vt:lpstr>Picking an HTML object with Javascript</vt:lpstr>
      <vt:lpstr>Creating and removing HTML elements (a)</vt:lpstr>
      <vt:lpstr>Creating HTML elements (b)</vt:lpstr>
      <vt:lpstr>Event Handlers</vt:lpstr>
      <vt:lpstr>Event Handlers (b)</vt:lpstr>
      <vt:lpstr>Detecting keyboard keys</vt:lpstr>
      <vt:lpstr>Making our programs more organized and modular</vt:lpstr>
      <vt:lpstr>PowerPoint Presentation</vt:lpstr>
      <vt:lpstr>Basic principle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amalamos</dc:creator>
  <cp:lastModifiedBy>amalamos</cp:lastModifiedBy>
  <cp:revision>21</cp:revision>
  <dcterms:created xsi:type="dcterms:W3CDTF">2017-10-16T05:04:07Z</dcterms:created>
  <dcterms:modified xsi:type="dcterms:W3CDTF">2017-10-20T07:14:51Z</dcterms:modified>
</cp:coreProperties>
</file>