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7" r:id="rId4"/>
    <p:sldId id="266" r:id="rId5"/>
    <p:sldId id="269" r:id="rId6"/>
    <p:sldId id="265" r:id="rId7"/>
    <p:sldId id="263" r:id="rId8"/>
    <p:sldId id="264" r:id="rId9"/>
  </p:sldIdLst>
  <p:sldSz cx="12192000" cy="6858000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81734-3389-4D3C-9356-C4D466937D2D}" type="datetimeFigureOut">
              <a:rPr lang="el-GR" smtClean="0"/>
              <a:t>13/11/2017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E9AB6-87E2-44AD-9329-22F1D6A5D16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3915976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81734-3389-4D3C-9356-C4D466937D2D}" type="datetimeFigureOut">
              <a:rPr lang="el-GR" smtClean="0"/>
              <a:t>13/11/2017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E9AB6-87E2-44AD-9329-22F1D6A5D16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177667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81734-3389-4D3C-9356-C4D466937D2D}" type="datetimeFigureOut">
              <a:rPr lang="el-GR" smtClean="0"/>
              <a:t>13/11/2017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E9AB6-87E2-44AD-9329-22F1D6A5D16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45906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81734-3389-4D3C-9356-C4D466937D2D}" type="datetimeFigureOut">
              <a:rPr lang="el-GR" smtClean="0"/>
              <a:t>13/11/2017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E9AB6-87E2-44AD-9329-22F1D6A5D16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1300695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81734-3389-4D3C-9356-C4D466937D2D}" type="datetimeFigureOut">
              <a:rPr lang="el-GR" smtClean="0"/>
              <a:t>13/11/2017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E9AB6-87E2-44AD-9329-22F1D6A5D16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045940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81734-3389-4D3C-9356-C4D466937D2D}" type="datetimeFigureOut">
              <a:rPr lang="el-GR" smtClean="0"/>
              <a:t>13/11/2017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E9AB6-87E2-44AD-9329-22F1D6A5D16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6649245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81734-3389-4D3C-9356-C4D466937D2D}" type="datetimeFigureOut">
              <a:rPr lang="el-GR" smtClean="0"/>
              <a:t>13/11/2017</a:t>
            </a:fld>
            <a:endParaRPr lang="el-G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E9AB6-87E2-44AD-9329-22F1D6A5D16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837554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81734-3389-4D3C-9356-C4D466937D2D}" type="datetimeFigureOut">
              <a:rPr lang="el-GR" smtClean="0"/>
              <a:t>13/11/2017</a:t>
            </a:fld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E9AB6-87E2-44AD-9329-22F1D6A5D16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1798369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81734-3389-4D3C-9356-C4D466937D2D}" type="datetimeFigureOut">
              <a:rPr lang="el-GR" smtClean="0"/>
              <a:t>13/11/2017</a:t>
            </a:fld>
            <a:endParaRPr lang="el-G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E9AB6-87E2-44AD-9329-22F1D6A5D16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4679890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81734-3389-4D3C-9356-C4D466937D2D}" type="datetimeFigureOut">
              <a:rPr lang="el-GR" smtClean="0"/>
              <a:t>13/11/2017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E9AB6-87E2-44AD-9329-22F1D6A5D16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964307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81734-3389-4D3C-9356-C4D466937D2D}" type="datetimeFigureOut">
              <a:rPr lang="el-GR" smtClean="0"/>
              <a:t>13/11/2017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E9AB6-87E2-44AD-9329-22F1D6A5D16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293451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B81734-3389-4D3C-9356-C4D466937D2D}" type="datetimeFigureOut">
              <a:rPr lang="el-GR" smtClean="0"/>
              <a:t>13/11/2017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E9AB6-87E2-44AD-9329-22F1D6A5D16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596376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Events and Timers in HTML5</a:t>
            </a:r>
            <a:endParaRPr lang="el-G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A.G. </a:t>
            </a:r>
            <a:r>
              <a:rPr lang="en-US" dirty="0" err="1" smtClean="0"/>
              <a:t>Malamos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429353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Timing functions in </a:t>
            </a:r>
            <a:r>
              <a:rPr lang="en-US" dirty="0" err="1" smtClean="0"/>
              <a:t>Javascript</a:t>
            </a:r>
            <a:endParaRPr lang="el-GR" dirty="0"/>
          </a:p>
        </p:txBody>
      </p:sp>
      <p:sp>
        <p:nvSpPr>
          <p:cNvPr id="6" name="Rectangle 5"/>
          <p:cNvSpPr/>
          <p:nvPr/>
        </p:nvSpPr>
        <p:spPr>
          <a:xfrm>
            <a:off x="420962" y="1510716"/>
            <a:ext cx="1107989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/>
              <a:t>setTimeout</a:t>
            </a:r>
            <a:r>
              <a:rPr lang="en-US" b="1" dirty="0"/>
              <a:t>()</a:t>
            </a:r>
          </a:p>
          <a:p>
            <a:r>
              <a:rPr lang="en-US" dirty="0"/>
              <a:t>Calls a function or executes a code snippet after specified delay</a:t>
            </a:r>
            <a:r>
              <a:rPr lang="en-US" dirty="0" smtClean="0"/>
              <a:t>.</a:t>
            </a:r>
          </a:p>
          <a:p>
            <a:r>
              <a:rPr lang="en-US" b="1" dirty="0" err="1"/>
              <a:t>clearTimeout</a:t>
            </a:r>
            <a:r>
              <a:rPr lang="en-US" b="1" dirty="0"/>
              <a:t>()</a:t>
            </a:r>
          </a:p>
          <a:p>
            <a:r>
              <a:rPr lang="en-US" dirty="0"/>
              <a:t>Clears the delay set by </a:t>
            </a:r>
            <a:r>
              <a:rPr lang="en-US" dirty="0" err="1"/>
              <a:t>setTimeout</a:t>
            </a:r>
            <a:r>
              <a:rPr lang="en-US" dirty="0"/>
              <a:t>().</a:t>
            </a:r>
          </a:p>
          <a:p>
            <a:endParaRPr lang="en-US" dirty="0" smtClean="0"/>
          </a:p>
        </p:txBody>
      </p:sp>
      <p:sp>
        <p:nvSpPr>
          <p:cNvPr id="14" name="Rectangle 13"/>
          <p:cNvSpPr/>
          <p:nvPr/>
        </p:nvSpPr>
        <p:spPr>
          <a:xfrm>
            <a:off x="369116" y="2819797"/>
            <a:ext cx="1166908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/>
              <a:t>setTimeout</a:t>
            </a:r>
            <a:r>
              <a:rPr lang="en-US" dirty="0"/>
              <a:t>(function, milliseconds, param1, param2, ...)</a:t>
            </a:r>
          </a:p>
          <a:p>
            <a:endParaRPr lang="en-US" dirty="0" smtClean="0"/>
          </a:p>
          <a:p>
            <a:r>
              <a:rPr lang="en-US" dirty="0" smtClean="0"/>
              <a:t>function</a:t>
            </a:r>
            <a:r>
              <a:rPr lang="en-US" dirty="0"/>
              <a:t>	Required. The function that will be executed</a:t>
            </a:r>
          </a:p>
          <a:p>
            <a:r>
              <a:rPr lang="en-US" dirty="0"/>
              <a:t>milliseconds	Optional. The number of milliseconds to wait before executing the </a:t>
            </a:r>
            <a:r>
              <a:rPr lang="en-US" dirty="0" smtClean="0"/>
              <a:t>function.</a:t>
            </a:r>
            <a:endParaRPr lang="en-US" dirty="0"/>
          </a:p>
          <a:p>
            <a:r>
              <a:rPr lang="en-US" dirty="0"/>
              <a:t>param1, param2, ...	Optional. Additional </a:t>
            </a:r>
            <a:r>
              <a:rPr lang="en-US" dirty="0" smtClean="0"/>
              <a:t>input parameters to the function</a:t>
            </a:r>
          </a:p>
          <a:p>
            <a:endParaRPr lang="en-US" dirty="0" smtClean="0"/>
          </a:p>
          <a:p>
            <a:r>
              <a:rPr lang="en-US" dirty="0" smtClean="0"/>
              <a:t>Return </a:t>
            </a:r>
            <a:r>
              <a:rPr lang="en-US" dirty="0"/>
              <a:t>Value:	A Number, representing the ID </a:t>
            </a:r>
            <a:r>
              <a:rPr lang="en-US" dirty="0" smtClean="0"/>
              <a:t>of the timer. </a:t>
            </a:r>
            <a:r>
              <a:rPr lang="en-US" dirty="0"/>
              <a:t>Use this value with the </a:t>
            </a:r>
            <a:r>
              <a:rPr lang="en-US" dirty="0" err="1"/>
              <a:t>clearTimeout</a:t>
            </a:r>
            <a:r>
              <a:rPr lang="en-US" dirty="0"/>
              <a:t>() method to </a:t>
            </a:r>
            <a:r>
              <a:rPr lang="en-US" dirty="0" smtClean="0"/>
              <a:t>cancel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986713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110143" y="196242"/>
            <a:ext cx="6096000" cy="62478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600" dirty="0"/>
              <a:t>&lt;!DOCTYPE html&gt;</a:t>
            </a:r>
          </a:p>
          <a:p>
            <a:r>
              <a:rPr lang="en-US" sz="1600" dirty="0"/>
              <a:t>&lt;html&gt;</a:t>
            </a:r>
          </a:p>
          <a:p>
            <a:r>
              <a:rPr lang="en-US" sz="1600" dirty="0"/>
              <a:t>&lt;body&gt;</a:t>
            </a:r>
          </a:p>
          <a:p>
            <a:endParaRPr lang="en-US" sz="1600" dirty="0"/>
          </a:p>
          <a:p>
            <a:r>
              <a:rPr lang="en-US" sz="1600" dirty="0"/>
              <a:t>&lt;p&gt;start with the "try it" wait for 3 sec or stop timer with "stop alert"&lt;/p&gt;</a:t>
            </a:r>
          </a:p>
          <a:p>
            <a:endParaRPr lang="en-US" sz="1600" dirty="0"/>
          </a:p>
          <a:p>
            <a:endParaRPr lang="en-US" sz="1600" dirty="0"/>
          </a:p>
          <a:p>
            <a:r>
              <a:rPr lang="en-US" sz="1600" dirty="0"/>
              <a:t>&lt;button </a:t>
            </a:r>
            <a:r>
              <a:rPr lang="en-US" sz="1600" dirty="0" err="1"/>
              <a:t>onclick</a:t>
            </a:r>
            <a:r>
              <a:rPr lang="en-US" sz="1600" dirty="0"/>
              <a:t>="</a:t>
            </a:r>
            <a:r>
              <a:rPr lang="en-US" sz="1600" dirty="0" err="1" smtClean="0"/>
              <a:t>myFunction</a:t>
            </a:r>
            <a:r>
              <a:rPr lang="en-US" sz="1600" dirty="0" smtClean="0"/>
              <a:t>(234)"&gt;</a:t>
            </a:r>
            <a:r>
              <a:rPr lang="en-US" sz="1600" dirty="0"/>
              <a:t>Try it&lt;/button&gt;</a:t>
            </a:r>
          </a:p>
          <a:p>
            <a:r>
              <a:rPr lang="en-US" sz="1600" dirty="0"/>
              <a:t>&lt;button </a:t>
            </a:r>
            <a:r>
              <a:rPr lang="en-US" sz="1600" dirty="0" err="1"/>
              <a:t>onclick</a:t>
            </a:r>
            <a:r>
              <a:rPr lang="en-US" sz="1600" dirty="0"/>
              <a:t>="</a:t>
            </a:r>
            <a:r>
              <a:rPr lang="en-US" sz="1600" dirty="0" err="1"/>
              <a:t>myStopFunction</a:t>
            </a:r>
            <a:r>
              <a:rPr lang="en-US" sz="1600" dirty="0"/>
              <a:t>()"&gt;Stop the alert&lt;/button&gt;</a:t>
            </a:r>
          </a:p>
          <a:p>
            <a:endParaRPr lang="en-US" sz="1600" dirty="0"/>
          </a:p>
          <a:p>
            <a:r>
              <a:rPr lang="en-US" sz="1600" dirty="0"/>
              <a:t>&lt;script&gt;</a:t>
            </a:r>
          </a:p>
          <a:p>
            <a:r>
              <a:rPr lang="en-US" sz="1600" dirty="0" err="1"/>
              <a:t>var</a:t>
            </a:r>
            <a:r>
              <a:rPr lang="en-US" sz="1600" dirty="0"/>
              <a:t> </a:t>
            </a:r>
            <a:r>
              <a:rPr lang="en-US" sz="1600" dirty="0" err="1"/>
              <a:t>myVar</a:t>
            </a:r>
            <a:r>
              <a:rPr lang="en-US" sz="1600" dirty="0"/>
              <a:t>;</a:t>
            </a:r>
          </a:p>
          <a:p>
            <a:endParaRPr lang="en-US" sz="1600" dirty="0"/>
          </a:p>
          <a:p>
            <a:r>
              <a:rPr lang="en-US" sz="1600" dirty="0"/>
              <a:t>function </a:t>
            </a:r>
            <a:r>
              <a:rPr lang="en-US" sz="1600" dirty="0" err="1"/>
              <a:t>myFunction</a:t>
            </a:r>
            <a:r>
              <a:rPr lang="en-US" sz="1600" dirty="0"/>
              <a:t>(</a:t>
            </a:r>
            <a:r>
              <a:rPr lang="en-US" sz="1600" dirty="0" err="1"/>
              <a:t>num</a:t>
            </a:r>
            <a:r>
              <a:rPr lang="en-US" sz="1600" dirty="0"/>
              <a:t>) {</a:t>
            </a:r>
          </a:p>
          <a:p>
            <a:r>
              <a:rPr lang="en-US" sz="1600" dirty="0"/>
              <a:t>    </a:t>
            </a:r>
            <a:r>
              <a:rPr lang="en-US" sz="1600" dirty="0" err="1"/>
              <a:t>myVar</a:t>
            </a:r>
            <a:r>
              <a:rPr lang="en-US" sz="1600" dirty="0"/>
              <a:t> = </a:t>
            </a:r>
            <a:r>
              <a:rPr lang="en-US" sz="1600" dirty="0" err="1"/>
              <a:t>setTimeout</a:t>
            </a:r>
            <a:r>
              <a:rPr lang="en-US" sz="1600" dirty="0"/>
              <a:t>(function(){ alert(</a:t>
            </a:r>
            <a:r>
              <a:rPr lang="en-US" sz="1600" dirty="0" err="1"/>
              <a:t>num</a:t>
            </a:r>
            <a:r>
              <a:rPr lang="en-US" sz="1600" dirty="0"/>
              <a:t>) }, 3000);</a:t>
            </a:r>
          </a:p>
          <a:p>
            <a:r>
              <a:rPr lang="en-US" sz="1600" dirty="0"/>
              <a:t>}</a:t>
            </a:r>
          </a:p>
          <a:p>
            <a:endParaRPr lang="en-US" sz="1600" dirty="0"/>
          </a:p>
          <a:p>
            <a:r>
              <a:rPr lang="en-US" sz="1600" dirty="0"/>
              <a:t>function </a:t>
            </a:r>
            <a:r>
              <a:rPr lang="en-US" sz="1600" dirty="0" err="1"/>
              <a:t>myStopFunction</a:t>
            </a:r>
            <a:r>
              <a:rPr lang="en-US" sz="1600" dirty="0"/>
              <a:t>() {</a:t>
            </a:r>
          </a:p>
          <a:p>
            <a:r>
              <a:rPr lang="en-US" sz="1600" dirty="0"/>
              <a:t>    </a:t>
            </a:r>
            <a:r>
              <a:rPr lang="en-US" sz="1600" dirty="0" err="1"/>
              <a:t>clearTimeout</a:t>
            </a:r>
            <a:r>
              <a:rPr lang="en-US" sz="1600" dirty="0"/>
              <a:t>(</a:t>
            </a:r>
            <a:r>
              <a:rPr lang="en-US" sz="1600" dirty="0" err="1"/>
              <a:t>myVar</a:t>
            </a:r>
            <a:r>
              <a:rPr lang="en-US" sz="1600" dirty="0"/>
              <a:t>);</a:t>
            </a:r>
          </a:p>
          <a:p>
            <a:r>
              <a:rPr lang="en-US" sz="1600" dirty="0"/>
              <a:t>}</a:t>
            </a:r>
          </a:p>
          <a:p>
            <a:r>
              <a:rPr lang="en-US" sz="1600" dirty="0"/>
              <a:t>&lt;/script&gt;</a:t>
            </a:r>
          </a:p>
          <a:p>
            <a:endParaRPr lang="en-US" sz="1600" dirty="0"/>
          </a:p>
          <a:p>
            <a:r>
              <a:rPr lang="en-US" sz="1600" dirty="0"/>
              <a:t>&lt;/body&gt;</a:t>
            </a:r>
          </a:p>
          <a:p>
            <a:r>
              <a:rPr lang="en-US" sz="1600" dirty="0"/>
              <a:t>&lt;/html&gt;</a:t>
            </a:r>
            <a:endParaRPr lang="el-GR" sz="1600" dirty="0"/>
          </a:p>
        </p:txBody>
      </p:sp>
    </p:spTree>
    <p:extLst>
      <p:ext uri="{BB962C8B-B14F-4D97-AF65-F5344CB8AC3E}">
        <p14:creationId xmlns:p14="http://schemas.microsoft.com/office/powerpoint/2010/main" val="4200125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…. </a:t>
            </a:r>
            <a:r>
              <a:rPr lang="en-US" dirty="0"/>
              <a:t>m</a:t>
            </a:r>
            <a:r>
              <a:rPr lang="en-US" dirty="0" smtClean="0"/>
              <a:t>ore timing</a:t>
            </a:r>
            <a:endParaRPr lang="el-GR" dirty="0"/>
          </a:p>
        </p:txBody>
      </p:sp>
      <p:sp>
        <p:nvSpPr>
          <p:cNvPr id="3" name="Rectangle 2"/>
          <p:cNvSpPr/>
          <p:nvPr/>
        </p:nvSpPr>
        <p:spPr>
          <a:xfrm>
            <a:off x="816528" y="1397782"/>
            <a:ext cx="1077410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/>
          </a:p>
          <a:p>
            <a:r>
              <a:rPr lang="en-US" b="1" dirty="0" err="1"/>
              <a:t>setInterval</a:t>
            </a:r>
            <a:r>
              <a:rPr lang="en-US" b="1" dirty="0"/>
              <a:t>()</a:t>
            </a:r>
          </a:p>
          <a:p>
            <a:r>
              <a:rPr lang="en-US" dirty="0"/>
              <a:t>Calls a function or executes a code snippet repeatedly, with a fixed time delay between each call to that function.</a:t>
            </a:r>
          </a:p>
          <a:p>
            <a:r>
              <a:rPr lang="en-US" b="1" dirty="0" err="1"/>
              <a:t>clearInterval</a:t>
            </a:r>
            <a:r>
              <a:rPr lang="en-US" b="1" dirty="0"/>
              <a:t>()</a:t>
            </a:r>
          </a:p>
          <a:p>
            <a:r>
              <a:rPr lang="en-US" dirty="0"/>
              <a:t>Cancels repeated action which was set up using </a:t>
            </a:r>
            <a:r>
              <a:rPr lang="en-US" dirty="0" err="1"/>
              <a:t>setInterval</a:t>
            </a:r>
            <a:r>
              <a:rPr lang="en-US" dirty="0"/>
              <a:t>().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65526" y="3411140"/>
            <a:ext cx="103911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/>
              <a:t>setInterval</a:t>
            </a:r>
            <a:r>
              <a:rPr lang="en-US" dirty="0"/>
              <a:t>(function, milliseconds, param1, param2, ...)</a:t>
            </a:r>
          </a:p>
          <a:p>
            <a:endParaRPr lang="en-US" dirty="0" smtClean="0"/>
          </a:p>
          <a:p>
            <a:r>
              <a:rPr lang="en-US" dirty="0" smtClean="0"/>
              <a:t>function</a:t>
            </a:r>
            <a:r>
              <a:rPr lang="en-US" dirty="0"/>
              <a:t>	Required. The function that will be executed</a:t>
            </a:r>
          </a:p>
          <a:p>
            <a:r>
              <a:rPr lang="en-US" dirty="0" smtClean="0"/>
              <a:t>Milliseconds Required</a:t>
            </a:r>
            <a:r>
              <a:rPr lang="en-US" dirty="0"/>
              <a:t>. The intervals (in milliseconds) on how often to execute the code. </a:t>
            </a:r>
            <a:endParaRPr lang="en-US" dirty="0" smtClean="0"/>
          </a:p>
          <a:p>
            <a:r>
              <a:rPr lang="en-US" dirty="0" smtClean="0"/>
              <a:t>param1</a:t>
            </a:r>
            <a:r>
              <a:rPr lang="en-US" dirty="0"/>
              <a:t>, param2, ...	Optional. Additional parameters to pass to the function (Not supported in IE9 and earlier)</a:t>
            </a:r>
          </a:p>
          <a:p>
            <a:endParaRPr lang="en-US" dirty="0" smtClean="0"/>
          </a:p>
          <a:p>
            <a:r>
              <a:rPr lang="en-US" dirty="0" smtClean="0"/>
              <a:t>Return </a:t>
            </a:r>
            <a:r>
              <a:rPr lang="en-US" dirty="0"/>
              <a:t>Value:	A Number, representing the ID value of the </a:t>
            </a:r>
            <a:r>
              <a:rPr lang="en-US" dirty="0" smtClean="0"/>
              <a:t>timer. </a:t>
            </a:r>
            <a:r>
              <a:rPr lang="en-US" dirty="0"/>
              <a:t>Use this value with the </a:t>
            </a:r>
            <a:r>
              <a:rPr lang="en-US" dirty="0" err="1"/>
              <a:t>clearInterval</a:t>
            </a:r>
            <a:r>
              <a:rPr lang="en-US" dirty="0"/>
              <a:t>() method to </a:t>
            </a:r>
            <a:r>
              <a:rPr lang="en-US" dirty="0" smtClean="0"/>
              <a:t>stop timer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301002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19449" y="343910"/>
            <a:ext cx="10461071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1600" dirty="0"/>
              <a:t>&lt;!DOCTYPE </a:t>
            </a:r>
            <a:r>
              <a:rPr lang="el-GR" sz="1600" dirty="0" err="1"/>
              <a:t>html</a:t>
            </a:r>
            <a:r>
              <a:rPr lang="el-GR" sz="1600" dirty="0"/>
              <a:t>&gt;</a:t>
            </a:r>
          </a:p>
          <a:p>
            <a:r>
              <a:rPr lang="el-GR" sz="1600" dirty="0"/>
              <a:t>&lt;</a:t>
            </a:r>
            <a:r>
              <a:rPr lang="el-GR" sz="1600" dirty="0" err="1"/>
              <a:t>html</a:t>
            </a:r>
            <a:r>
              <a:rPr lang="el-GR" sz="1600" dirty="0"/>
              <a:t>&gt;</a:t>
            </a:r>
          </a:p>
          <a:p>
            <a:r>
              <a:rPr lang="el-GR" sz="1600" dirty="0"/>
              <a:t>&lt;</a:t>
            </a:r>
            <a:r>
              <a:rPr lang="el-GR" sz="1600" dirty="0" err="1"/>
              <a:t>body</a:t>
            </a:r>
            <a:r>
              <a:rPr lang="el-GR" sz="1600" dirty="0"/>
              <a:t>&gt;</a:t>
            </a:r>
          </a:p>
          <a:p>
            <a:endParaRPr lang="el-GR" sz="1600" dirty="0"/>
          </a:p>
          <a:p>
            <a:r>
              <a:rPr lang="el-GR" sz="1600" dirty="0" smtClean="0"/>
              <a:t>&lt;</a:t>
            </a:r>
            <a:r>
              <a:rPr lang="el-GR" sz="1600" dirty="0" err="1"/>
              <a:t>button</a:t>
            </a:r>
            <a:r>
              <a:rPr lang="el-GR" sz="1600" dirty="0"/>
              <a:t> </a:t>
            </a:r>
            <a:r>
              <a:rPr lang="el-GR" sz="1600" dirty="0" err="1"/>
              <a:t>onclick</a:t>
            </a:r>
            <a:r>
              <a:rPr lang="el-GR" sz="1600" dirty="0"/>
              <a:t>="</a:t>
            </a:r>
            <a:r>
              <a:rPr lang="el-GR" sz="1600" dirty="0" err="1"/>
              <a:t>stopColor</a:t>
            </a:r>
            <a:r>
              <a:rPr lang="el-GR" sz="1600" dirty="0"/>
              <a:t>()"&gt;</a:t>
            </a:r>
            <a:r>
              <a:rPr lang="el-GR" sz="1600" dirty="0" err="1"/>
              <a:t>Stop</a:t>
            </a:r>
            <a:r>
              <a:rPr lang="el-GR" sz="1600" dirty="0"/>
              <a:t> </a:t>
            </a:r>
            <a:r>
              <a:rPr lang="el-GR" sz="1600" dirty="0" err="1"/>
              <a:t>Toggling</a:t>
            </a:r>
            <a:r>
              <a:rPr lang="el-GR" sz="1600" dirty="0"/>
              <a:t>&lt;/</a:t>
            </a:r>
            <a:r>
              <a:rPr lang="el-GR" sz="1600" dirty="0" err="1"/>
              <a:t>button</a:t>
            </a:r>
            <a:r>
              <a:rPr lang="el-GR" sz="1600" dirty="0"/>
              <a:t>&gt;</a:t>
            </a:r>
          </a:p>
          <a:p>
            <a:endParaRPr lang="el-GR" sz="1600" dirty="0"/>
          </a:p>
          <a:p>
            <a:r>
              <a:rPr lang="el-GR" sz="1600" dirty="0"/>
              <a:t>&lt;</a:t>
            </a:r>
            <a:r>
              <a:rPr lang="el-GR" sz="1600" dirty="0" err="1"/>
              <a:t>script</a:t>
            </a:r>
            <a:r>
              <a:rPr lang="el-GR" sz="1600" dirty="0"/>
              <a:t>&gt;</a:t>
            </a:r>
          </a:p>
          <a:p>
            <a:r>
              <a:rPr lang="el-GR" sz="1600" dirty="0" err="1"/>
              <a:t>var</a:t>
            </a:r>
            <a:r>
              <a:rPr lang="el-GR" sz="1600" dirty="0"/>
              <a:t> </a:t>
            </a:r>
            <a:r>
              <a:rPr lang="el-GR" sz="1600" dirty="0" err="1"/>
              <a:t>myVar</a:t>
            </a:r>
            <a:r>
              <a:rPr lang="el-GR" sz="1600" dirty="0"/>
              <a:t> = </a:t>
            </a:r>
            <a:r>
              <a:rPr lang="el-GR" sz="1600" dirty="0" err="1"/>
              <a:t>setInterval</a:t>
            </a:r>
            <a:r>
              <a:rPr lang="el-GR" sz="1600" dirty="0"/>
              <a:t>(</a:t>
            </a:r>
            <a:r>
              <a:rPr lang="el-GR" sz="1600" dirty="0" err="1"/>
              <a:t>function</a:t>
            </a:r>
            <a:r>
              <a:rPr lang="el-GR" sz="1600" dirty="0"/>
              <a:t>(){ </a:t>
            </a:r>
            <a:r>
              <a:rPr lang="el-GR" sz="1600" dirty="0" err="1"/>
              <a:t>setColor</a:t>
            </a:r>
            <a:r>
              <a:rPr lang="el-GR" sz="1600" dirty="0"/>
              <a:t>() }, 300);</a:t>
            </a:r>
          </a:p>
          <a:p>
            <a:r>
              <a:rPr lang="el-GR" sz="1600" dirty="0"/>
              <a:t> </a:t>
            </a:r>
          </a:p>
          <a:p>
            <a:r>
              <a:rPr lang="el-GR" sz="1600" dirty="0" err="1"/>
              <a:t>function</a:t>
            </a:r>
            <a:r>
              <a:rPr lang="el-GR" sz="1600" dirty="0"/>
              <a:t> </a:t>
            </a:r>
            <a:r>
              <a:rPr lang="el-GR" sz="1600" dirty="0" err="1"/>
              <a:t>setColor</a:t>
            </a:r>
            <a:r>
              <a:rPr lang="el-GR" sz="1600" dirty="0"/>
              <a:t>() {</a:t>
            </a:r>
          </a:p>
          <a:p>
            <a:r>
              <a:rPr lang="el-GR" sz="1600" dirty="0"/>
              <a:t>  </a:t>
            </a:r>
            <a:r>
              <a:rPr lang="el-GR" sz="1600" dirty="0" err="1"/>
              <a:t>var</a:t>
            </a:r>
            <a:r>
              <a:rPr lang="el-GR" sz="1600" dirty="0"/>
              <a:t> x = </a:t>
            </a:r>
            <a:r>
              <a:rPr lang="el-GR" sz="1600" dirty="0" err="1"/>
              <a:t>document.body</a:t>
            </a:r>
            <a:r>
              <a:rPr lang="el-GR" sz="1600" dirty="0"/>
              <a:t>;</a:t>
            </a:r>
          </a:p>
          <a:p>
            <a:r>
              <a:rPr lang="el-GR" sz="1600" dirty="0"/>
              <a:t>  </a:t>
            </a:r>
            <a:r>
              <a:rPr lang="el-GR" sz="1600" dirty="0" err="1"/>
              <a:t>x.style.backgroundColor</a:t>
            </a:r>
            <a:r>
              <a:rPr lang="el-GR" sz="1600" dirty="0"/>
              <a:t> = </a:t>
            </a:r>
            <a:r>
              <a:rPr lang="el-GR" sz="1600" dirty="0" err="1"/>
              <a:t>x.style.backgroundColor</a:t>
            </a:r>
            <a:r>
              <a:rPr lang="el-GR" sz="1600" dirty="0"/>
              <a:t> == "</a:t>
            </a:r>
            <a:r>
              <a:rPr lang="el-GR" sz="1600" dirty="0" err="1"/>
              <a:t>yellow</a:t>
            </a:r>
            <a:r>
              <a:rPr lang="el-GR" sz="1600" dirty="0"/>
              <a:t>" ? "</a:t>
            </a:r>
            <a:r>
              <a:rPr lang="el-GR" sz="1600" dirty="0" err="1"/>
              <a:t>pink</a:t>
            </a:r>
            <a:r>
              <a:rPr lang="el-GR" sz="1600" dirty="0"/>
              <a:t>" : "</a:t>
            </a:r>
            <a:r>
              <a:rPr lang="el-GR" sz="1600" dirty="0" err="1"/>
              <a:t>yellow</a:t>
            </a:r>
            <a:r>
              <a:rPr lang="el-GR" sz="1600" dirty="0"/>
              <a:t>";</a:t>
            </a:r>
          </a:p>
          <a:p>
            <a:r>
              <a:rPr lang="el-GR" sz="1600" dirty="0"/>
              <a:t>}</a:t>
            </a:r>
          </a:p>
          <a:p>
            <a:r>
              <a:rPr lang="el-GR" sz="1600" dirty="0"/>
              <a:t> </a:t>
            </a:r>
          </a:p>
          <a:p>
            <a:r>
              <a:rPr lang="el-GR" sz="1600" dirty="0" err="1"/>
              <a:t>function</a:t>
            </a:r>
            <a:r>
              <a:rPr lang="el-GR" sz="1600" dirty="0"/>
              <a:t> </a:t>
            </a:r>
            <a:r>
              <a:rPr lang="el-GR" sz="1600" dirty="0" err="1"/>
              <a:t>stopColor</a:t>
            </a:r>
            <a:r>
              <a:rPr lang="el-GR" sz="1600" dirty="0"/>
              <a:t>() {</a:t>
            </a:r>
          </a:p>
          <a:p>
            <a:r>
              <a:rPr lang="el-GR" sz="1600" dirty="0"/>
              <a:t>  </a:t>
            </a:r>
            <a:r>
              <a:rPr lang="el-GR" sz="1600" dirty="0" err="1"/>
              <a:t>clearInterval</a:t>
            </a:r>
            <a:r>
              <a:rPr lang="el-GR" sz="1600" dirty="0"/>
              <a:t>(</a:t>
            </a:r>
            <a:r>
              <a:rPr lang="el-GR" sz="1600" dirty="0" err="1"/>
              <a:t>myVar</a:t>
            </a:r>
            <a:r>
              <a:rPr lang="el-GR" sz="1600" dirty="0"/>
              <a:t>);</a:t>
            </a:r>
          </a:p>
          <a:p>
            <a:r>
              <a:rPr lang="el-GR" sz="1600" dirty="0"/>
              <a:t>}</a:t>
            </a:r>
          </a:p>
          <a:p>
            <a:r>
              <a:rPr lang="el-GR" sz="1600" dirty="0"/>
              <a:t>&lt;/</a:t>
            </a:r>
            <a:r>
              <a:rPr lang="el-GR" sz="1600" dirty="0" err="1"/>
              <a:t>script</a:t>
            </a:r>
            <a:r>
              <a:rPr lang="el-GR" sz="1600" dirty="0"/>
              <a:t>&gt;</a:t>
            </a:r>
          </a:p>
          <a:p>
            <a:endParaRPr lang="el-GR" sz="1600" dirty="0"/>
          </a:p>
          <a:p>
            <a:r>
              <a:rPr lang="el-GR" sz="1600" dirty="0"/>
              <a:t>&lt;/</a:t>
            </a:r>
            <a:r>
              <a:rPr lang="el-GR" sz="1600" dirty="0" err="1"/>
              <a:t>body</a:t>
            </a:r>
            <a:r>
              <a:rPr lang="el-GR" sz="1600" dirty="0"/>
              <a:t>&gt;</a:t>
            </a:r>
          </a:p>
          <a:p>
            <a:r>
              <a:rPr lang="el-GR" sz="1600" dirty="0"/>
              <a:t>&lt;/</a:t>
            </a:r>
            <a:r>
              <a:rPr lang="el-GR" sz="1600" dirty="0" err="1"/>
              <a:t>html</a:t>
            </a:r>
            <a:r>
              <a:rPr lang="el-GR" sz="1600" dirty="0"/>
              <a:t>&gt;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41571" y="6417578"/>
            <a:ext cx="15725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W3school.com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359755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….. More timing</a:t>
            </a:r>
            <a:endParaRPr lang="el-GR" dirty="0"/>
          </a:p>
        </p:txBody>
      </p:sp>
      <p:sp>
        <p:nvSpPr>
          <p:cNvPr id="3" name="Rectangle 2"/>
          <p:cNvSpPr/>
          <p:nvPr/>
        </p:nvSpPr>
        <p:spPr>
          <a:xfrm>
            <a:off x="1005015" y="2112650"/>
            <a:ext cx="922637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/>
              <a:t>requestAnimationFrame</a:t>
            </a:r>
            <a:r>
              <a:rPr lang="en-US" b="1" dirty="0"/>
              <a:t>()</a:t>
            </a:r>
          </a:p>
          <a:p>
            <a:r>
              <a:rPr lang="en-US" dirty="0" err="1"/>
              <a:t>requestAnimationFrame</a:t>
            </a:r>
            <a:r>
              <a:rPr lang="en-US" dirty="0"/>
              <a:t>() tells the browser that you wish to perform an animation and requests that the browser schedule a repaint of the window for the next animation frame. The method takes as an argument a callback to be invoked before the repaint.</a:t>
            </a:r>
          </a:p>
          <a:p>
            <a:endParaRPr lang="en-US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210962" y="4014226"/>
            <a:ext cx="6599188" cy="1292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l-GR" altLang="el-GR" sz="1200" b="0" i="0" u="none" strike="noStrike" cap="none" normalizeH="0" baseline="0" dirty="0" err="1" smtClean="0">
                <a:ln>
                  <a:noFill/>
                </a:ln>
                <a:solidFill>
                  <a:srgbClr val="006699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function</a:t>
            </a:r>
            <a:r>
              <a:rPr kumimoji="0" lang="el-GR" altLang="el-GR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kumimoji="0" lang="el-GR" altLang="el-GR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animate</a:t>
            </a:r>
            <a:r>
              <a:rPr kumimoji="0" lang="el-GR" altLang="el-GR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() {</a:t>
            </a:r>
            <a:endParaRPr kumimoji="0" lang="el-GR" altLang="el-GR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l-GR" altLang="el-GR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</a:t>
            </a:r>
            <a:endParaRPr kumimoji="0" lang="el-GR" altLang="el-GR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l-GR" altLang="el-GR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 </a:t>
            </a:r>
            <a:r>
              <a:rPr kumimoji="0" lang="el-GR" altLang="el-GR" sz="1200" b="0" i="0" u="none" strike="noStrike" cap="none" normalizeH="0" baseline="0" dirty="0" smtClean="0">
                <a:ln>
                  <a:noFill/>
                </a:ln>
                <a:solidFill>
                  <a:srgbClr val="0082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// </a:t>
            </a:r>
            <a:r>
              <a:rPr kumimoji="0" lang="en-US" altLang="el-GR" sz="1200" b="0" i="0" u="none" strike="noStrike" cap="none" normalizeH="0" baseline="0" dirty="0" smtClean="0">
                <a:ln>
                  <a:noFill/>
                </a:ln>
                <a:solidFill>
                  <a:srgbClr val="0082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here we put everything we want to animate</a:t>
            </a:r>
            <a:endParaRPr kumimoji="0" lang="el-GR" altLang="el-GR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l-GR" altLang="el-GR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</a:t>
            </a:r>
            <a:endParaRPr kumimoji="0" lang="el-GR" altLang="el-GR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l-GR" altLang="el-GR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 </a:t>
            </a:r>
            <a:r>
              <a:rPr kumimoji="0" lang="el-GR" altLang="el-GR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requestAnimationFrame</a:t>
            </a:r>
            <a:r>
              <a:rPr kumimoji="0" lang="el-GR" altLang="el-GR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kumimoji="0" lang="el-GR" altLang="el-GR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animate</a:t>
            </a:r>
            <a:r>
              <a:rPr kumimoji="0" lang="el-GR" altLang="el-GR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);</a:t>
            </a:r>
            <a:endParaRPr kumimoji="0" lang="el-GR" altLang="el-GR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l-GR" altLang="el-GR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  <a:endParaRPr kumimoji="0" lang="el-GR" altLang="el-GR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l-GR" altLang="el-GR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animate</a:t>
            </a:r>
            <a:r>
              <a:rPr kumimoji="0" lang="el-GR" altLang="el-GR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();    </a:t>
            </a:r>
            <a:endParaRPr kumimoji="0" lang="el-GR" altLang="el-G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7154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4414838" y="214471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l-GR" altLang="el-GR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l-GR" altLang="el-G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el-GR" altLang="el-G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en-US" altLang="el-GR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		</a:t>
            </a:r>
            <a:r>
              <a:rPr kumimoji="0" lang="el-GR" altLang="el-GR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l-GR" altLang="el-G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54227" y="1460461"/>
            <a:ext cx="776004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dirty="0" smtClean="0"/>
              <a:t>Ο </a:t>
            </a:r>
            <a:r>
              <a:rPr lang="el-GR" dirty="0"/>
              <a:t>τρόπος μέτρησης και καταγραφής των συντεταγμένων του </a:t>
            </a:r>
            <a:r>
              <a:rPr lang="en-US" dirty="0"/>
              <a:t>mouse </a:t>
            </a:r>
            <a:r>
              <a:rPr lang="el-GR" dirty="0"/>
              <a:t>μέσα στον </a:t>
            </a:r>
            <a:r>
              <a:rPr lang="en-US" dirty="0"/>
              <a:t>Canvas </a:t>
            </a:r>
            <a:r>
              <a:rPr lang="el-GR" dirty="0"/>
              <a:t>είναι με βάση τη σχετική θέση του </a:t>
            </a:r>
            <a:r>
              <a:rPr lang="en-US" dirty="0"/>
              <a:t>canvas </a:t>
            </a:r>
            <a:r>
              <a:rPr lang="el-GR" dirty="0"/>
              <a:t>και του </a:t>
            </a:r>
            <a:r>
              <a:rPr lang="en-US" dirty="0"/>
              <a:t>mouse </a:t>
            </a:r>
            <a:r>
              <a:rPr lang="el-GR" dirty="0"/>
              <a:t>μέσα στον </a:t>
            </a:r>
            <a:r>
              <a:rPr lang="en-US" dirty="0"/>
              <a:t>browser.</a:t>
            </a:r>
          </a:p>
          <a:p>
            <a:r>
              <a:rPr lang="el-GR" dirty="0"/>
              <a:t>Η βασική μέθοδος είναι η </a:t>
            </a:r>
            <a:r>
              <a:rPr lang="en-US" dirty="0" err="1"/>
              <a:t>getBoundingClientRect</a:t>
            </a:r>
            <a:r>
              <a:rPr lang="en-US" dirty="0"/>
              <a:t> </a:t>
            </a:r>
            <a:r>
              <a:rPr lang="el-GR" dirty="0"/>
              <a:t>και είναι μέθοδος όλων των </a:t>
            </a:r>
            <a:r>
              <a:rPr lang="en-US" dirty="0"/>
              <a:t>elements </a:t>
            </a:r>
            <a:r>
              <a:rPr lang="el-GR" dirty="0"/>
              <a:t>της </a:t>
            </a:r>
            <a:r>
              <a:rPr lang="en-US" dirty="0"/>
              <a:t>HTML5. </a:t>
            </a:r>
          </a:p>
          <a:p>
            <a:r>
              <a:rPr lang="el-GR" dirty="0"/>
              <a:t>Η τυπική σύνταξη είναι:</a:t>
            </a:r>
          </a:p>
          <a:p>
            <a:r>
              <a:rPr lang="en-US" dirty="0" err="1"/>
              <a:t>rectObject</a:t>
            </a:r>
            <a:r>
              <a:rPr lang="en-US" dirty="0"/>
              <a:t> = </a:t>
            </a:r>
            <a:r>
              <a:rPr lang="en-US" dirty="0" err="1"/>
              <a:t>object.getBoundingClientRect</a:t>
            </a:r>
            <a:r>
              <a:rPr lang="en-US" dirty="0"/>
              <a:t>();</a:t>
            </a:r>
          </a:p>
          <a:p>
            <a:r>
              <a:rPr lang="el-GR" dirty="0"/>
              <a:t>Επιστρέφει ένα παραλληλόγραμμο μέσα στο οποίο περιέχεται το </a:t>
            </a:r>
            <a:r>
              <a:rPr lang="en-US" dirty="0"/>
              <a:t>element </a:t>
            </a:r>
            <a:r>
              <a:rPr lang="el-GR" dirty="0"/>
              <a:t>της </a:t>
            </a:r>
            <a:r>
              <a:rPr lang="en-US" dirty="0"/>
              <a:t>HTML5. </a:t>
            </a:r>
            <a:r>
              <a:rPr lang="el-GR" dirty="0"/>
              <a:t>Πιο ειδικά, επιστρέφει ένα αντικείμενο που έχει τις ιδιότητες </a:t>
            </a:r>
            <a:r>
              <a:rPr lang="en-US" dirty="0"/>
              <a:t>top, left, right, bottom. </a:t>
            </a:r>
            <a:r>
              <a:rPr lang="el-GR" dirty="0"/>
              <a:t>Η κάθε μια τιμή δίνει την αντίστοιχη τιμή του παραλληλογράμμου.</a:t>
            </a:r>
          </a:p>
          <a:p>
            <a:r>
              <a:rPr lang="el-GR" dirty="0"/>
              <a:t>Η καταγραφή του </a:t>
            </a:r>
            <a:r>
              <a:rPr lang="en-US" dirty="0"/>
              <a:t>mouse </a:t>
            </a:r>
            <a:r>
              <a:rPr lang="el-GR" dirty="0"/>
              <a:t>σε σχέση με τον </a:t>
            </a:r>
            <a:r>
              <a:rPr lang="en-US" dirty="0"/>
              <a:t>bowser </a:t>
            </a:r>
            <a:r>
              <a:rPr lang="el-GR" dirty="0"/>
              <a:t>γενικότερα δίνεται από το </a:t>
            </a:r>
            <a:r>
              <a:rPr lang="en-US" dirty="0" err="1"/>
              <a:t>event_object</a:t>
            </a:r>
            <a:r>
              <a:rPr lang="en-US" dirty="0"/>
              <a:t> </a:t>
            </a:r>
            <a:r>
              <a:rPr lang="el-GR" dirty="0"/>
              <a:t>που επιστρέφει η ενεργοποίηση ενός </a:t>
            </a:r>
            <a:r>
              <a:rPr lang="en-US" dirty="0"/>
              <a:t>event. (http://www.w3schools.com/jsref/dom_obj_event.asp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l-GR" dirty="0"/>
              <a:t>Καταγραφή των συντεταγμένων του </a:t>
            </a:r>
            <a:r>
              <a:rPr lang="en-US" dirty="0"/>
              <a:t>mouse </a:t>
            </a:r>
            <a:r>
              <a:rPr lang="el-GR" dirty="0"/>
              <a:t>μέσα στον  </a:t>
            </a:r>
            <a:r>
              <a:rPr lang="en-US" dirty="0"/>
              <a:t>Canvas</a:t>
            </a:r>
            <a:br>
              <a:rPr lang="en-US" dirty="0"/>
            </a:br>
            <a:endParaRPr lang="el-GR" dirty="0"/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7665906"/>
              </p:ext>
            </p:extLst>
          </p:nvPr>
        </p:nvGraphicFramePr>
        <p:xfrm>
          <a:off x="8526087" y="2033852"/>
          <a:ext cx="3361181" cy="46268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97079"/>
                <a:gridCol w="2664102"/>
              </a:tblGrid>
              <a:tr h="1318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800" dirty="0">
                          <a:effectLst/>
                        </a:rPr>
                        <a:t>Property</a:t>
                      </a:r>
                      <a:endParaRPr lang="el-GR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06" marR="4690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800">
                          <a:effectLst/>
                        </a:rPr>
                        <a:t>Description</a:t>
                      </a:r>
                      <a:endParaRPr lang="el-GR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06" marR="46906" marT="0" marB="0"/>
                </a:tc>
              </a:tr>
              <a:tr h="2637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800">
                          <a:effectLst/>
                        </a:rPr>
                        <a:t>altKey</a:t>
                      </a:r>
                      <a:endParaRPr lang="el-GR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06" marR="4690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800">
                          <a:effectLst/>
                        </a:rPr>
                        <a:t>Επιστρέφει εάν είναι πατημένο το  "</a:t>
                      </a:r>
                      <a:r>
                        <a:rPr lang="en-US" sz="800">
                          <a:effectLst/>
                        </a:rPr>
                        <a:t>ALT</a:t>
                      </a:r>
                      <a:r>
                        <a:rPr lang="el-GR" sz="800">
                          <a:effectLst/>
                        </a:rPr>
                        <a:t>" </a:t>
                      </a:r>
                      <a:r>
                        <a:rPr lang="en-US" sz="800">
                          <a:effectLst/>
                        </a:rPr>
                        <a:t>key </a:t>
                      </a:r>
                      <a:r>
                        <a:rPr lang="el-GR" sz="800">
                          <a:effectLst/>
                        </a:rPr>
                        <a:t>όταν ενεργοποιήθηκε το </a:t>
                      </a:r>
                      <a:r>
                        <a:rPr lang="en-US" sz="800">
                          <a:effectLst/>
                        </a:rPr>
                        <a:t>mouse event</a:t>
                      </a:r>
                      <a:endParaRPr lang="el-GR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06" marR="46906" marT="0" marB="0"/>
                </a:tc>
              </a:tr>
              <a:tr h="2637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800">
                          <a:effectLst/>
                        </a:rPr>
                        <a:t>button</a:t>
                      </a:r>
                      <a:endParaRPr lang="el-GR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06" marR="4690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800">
                          <a:effectLst/>
                        </a:rPr>
                        <a:t>Επιστρέφει ποιο </a:t>
                      </a:r>
                      <a:r>
                        <a:rPr lang="en-US" sz="800">
                          <a:effectLst/>
                        </a:rPr>
                        <a:t>mouse button </a:t>
                      </a:r>
                      <a:r>
                        <a:rPr lang="el-GR" sz="800">
                          <a:effectLst/>
                        </a:rPr>
                        <a:t>πατήθηκε όταν ενεργοποιήθηκε το </a:t>
                      </a:r>
                      <a:r>
                        <a:rPr lang="en-US" sz="800">
                          <a:effectLst/>
                        </a:rPr>
                        <a:t>mouse event</a:t>
                      </a:r>
                      <a:endParaRPr lang="el-GR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06" marR="46906" marT="0" marB="0"/>
                </a:tc>
              </a:tr>
              <a:tr h="2637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800">
                          <a:effectLst/>
                        </a:rPr>
                        <a:t>buttons</a:t>
                      </a:r>
                      <a:endParaRPr lang="el-GR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06" marR="4690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800">
                          <a:effectLst/>
                        </a:rPr>
                        <a:t>Επιστρέφει ποια </a:t>
                      </a:r>
                      <a:r>
                        <a:rPr lang="en-US" sz="800">
                          <a:effectLst/>
                        </a:rPr>
                        <a:t>mouse buttons </a:t>
                      </a:r>
                      <a:r>
                        <a:rPr lang="el-GR" sz="800">
                          <a:effectLst/>
                        </a:rPr>
                        <a:t>πατήθηκαν όταν ενεργοποιήθηκε το </a:t>
                      </a:r>
                      <a:r>
                        <a:rPr lang="en-US" sz="800">
                          <a:effectLst/>
                        </a:rPr>
                        <a:t>mouse event</a:t>
                      </a:r>
                      <a:endParaRPr lang="el-GR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06" marR="46906" marT="0" marB="0"/>
                </a:tc>
              </a:tr>
              <a:tr h="3955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800">
                          <a:effectLst/>
                        </a:rPr>
                        <a:t>clientX</a:t>
                      </a:r>
                      <a:endParaRPr lang="el-GR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06" marR="4690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800">
                          <a:effectLst/>
                        </a:rPr>
                        <a:t>Επιστρέφει τις οριζόντιες συντεταγμένες του </a:t>
                      </a:r>
                      <a:r>
                        <a:rPr lang="en-US" sz="800">
                          <a:effectLst/>
                        </a:rPr>
                        <a:t>mouse pointer</a:t>
                      </a:r>
                      <a:r>
                        <a:rPr lang="el-GR" sz="800">
                          <a:effectLst/>
                        </a:rPr>
                        <a:t>, σε σχέση με το τρέχων παράθυρο (</a:t>
                      </a:r>
                      <a:r>
                        <a:rPr lang="en-US" sz="800">
                          <a:effectLst/>
                        </a:rPr>
                        <a:t>browser</a:t>
                      </a:r>
                      <a:r>
                        <a:rPr lang="el-GR" sz="800">
                          <a:effectLst/>
                        </a:rPr>
                        <a:t>), όταν ενεργοποιήθηκε το </a:t>
                      </a:r>
                      <a:r>
                        <a:rPr lang="en-US" sz="800">
                          <a:effectLst/>
                        </a:rPr>
                        <a:t>mouse event</a:t>
                      </a:r>
                      <a:endParaRPr lang="el-GR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06" marR="46906" marT="0" marB="0"/>
                </a:tc>
              </a:tr>
              <a:tr h="3955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800">
                          <a:effectLst/>
                        </a:rPr>
                        <a:t>clientY</a:t>
                      </a:r>
                      <a:endParaRPr lang="el-GR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06" marR="4690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800">
                          <a:effectLst/>
                        </a:rPr>
                        <a:t>Επιστρέφει τις κάθετες συντεταγμένες του </a:t>
                      </a:r>
                      <a:r>
                        <a:rPr lang="en-US" sz="800">
                          <a:effectLst/>
                        </a:rPr>
                        <a:t>mouse pointer</a:t>
                      </a:r>
                      <a:r>
                        <a:rPr lang="el-GR" sz="800">
                          <a:effectLst/>
                        </a:rPr>
                        <a:t>, σε σχέση με το τρέχων παράθυρο (</a:t>
                      </a:r>
                      <a:r>
                        <a:rPr lang="en-US" sz="800">
                          <a:effectLst/>
                        </a:rPr>
                        <a:t>browser</a:t>
                      </a:r>
                      <a:r>
                        <a:rPr lang="el-GR" sz="800">
                          <a:effectLst/>
                        </a:rPr>
                        <a:t>), όταν ενεργοποιήθηκε το </a:t>
                      </a:r>
                      <a:r>
                        <a:rPr lang="en-US" sz="800">
                          <a:effectLst/>
                        </a:rPr>
                        <a:t>mouse event</a:t>
                      </a:r>
                      <a:endParaRPr lang="el-GR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06" marR="46906" marT="0" marB="0"/>
                </a:tc>
              </a:tr>
              <a:tr h="2637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800">
                          <a:effectLst/>
                        </a:rPr>
                        <a:t>ctrlKey</a:t>
                      </a:r>
                      <a:endParaRPr lang="el-GR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06" marR="4690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800">
                          <a:effectLst/>
                        </a:rPr>
                        <a:t>Επιστρέφει εάν ήταν πατημένο το "</a:t>
                      </a:r>
                      <a:r>
                        <a:rPr lang="en-US" sz="800">
                          <a:effectLst/>
                        </a:rPr>
                        <a:t>CTRL</a:t>
                      </a:r>
                      <a:r>
                        <a:rPr lang="el-GR" sz="800">
                          <a:effectLst/>
                        </a:rPr>
                        <a:t>" </a:t>
                      </a:r>
                      <a:r>
                        <a:rPr lang="en-US" sz="800">
                          <a:effectLst/>
                        </a:rPr>
                        <a:t>key </a:t>
                      </a:r>
                      <a:r>
                        <a:rPr lang="el-GR" sz="800">
                          <a:effectLst/>
                        </a:rPr>
                        <a:t>όταν ενεργοποιήθηκε το </a:t>
                      </a:r>
                      <a:r>
                        <a:rPr lang="en-US" sz="800">
                          <a:effectLst/>
                        </a:rPr>
                        <a:t>mouse event</a:t>
                      </a:r>
                      <a:endParaRPr lang="el-GR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06" marR="46906" marT="0" marB="0"/>
                </a:tc>
              </a:tr>
              <a:tr h="2637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800">
                          <a:effectLst/>
                        </a:rPr>
                        <a:t>detail</a:t>
                      </a:r>
                      <a:endParaRPr lang="el-GR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06" marR="4690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800">
                          <a:effectLst/>
                        </a:rPr>
                        <a:t>Επιστρέφει έναν αριθμό που δείχνει πόσες φορές πατήθηκε το </a:t>
                      </a:r>
                      <a:r>
                        <a:rPr lang="en-US" sz="800">
                          <a:effectLst/>
                        </a:rPr>
                        <a:t>click</a:t>
                      </a:r>
                      <a:endParaRPr lang="el-GR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06" marR="46906" marT="0" marB="0"/>
                </a:tc>
              </a:tr>
              <a:tr h="2637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800" dirty="0" err="1">
                          <a:effectLst/>
                        </a:rPr>
                        <a:t>pageX</a:t>
                      </a:r>
                      <a:endParaRPr lang="el-GR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06" marR="4690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800" dirty="0">
                          <a:effectLst/>
                        </a:rPr>
                        <a:t>Επιστρέφει τις οριζόντιες συντεταγμένες του </a:t>
                      </a:r>
                      <a:r>
                        <a:rPr lang="en-US" sz="800" dirty="0">
                          <a:effectLst/>
                        </a:rPr>
                        <a:t>mouse pointer</a:t>
                      </a:r>
                      <a:r>
                        <a:rPr lang="el-GR" sz="800" dirty="0">
                          <a:effectLst/>
                        </a:rPr>
                        <a:t>, σε σχέση με το </a:t>
                      </a:r>
                      <a:r>
                        <a:rPr lang="en-US" sz="800" dirty="0">
                          <a:effectLst/>
                        </a:rPr>
                        <a:t>HTML</a:t>
                      </a:r>
                      <a:r>
                        <a:rPr lang="el-GR" sz="800" dirty="0">
                          <a:effectLst/>
                        </a:rPr>
                        <a:t>, όταν ενεργοποιήθηκε το </a:t>
                      </a:r>
                      <a:r>
                        <a:rPr lang="en-US" sz="800" dirty="0">
                          <a:effectLst/>
                        </a:rPr>
                        <a:t>mouse event</a:t>
                      </a:r>
                      <a:endParaRPr lang="el-GR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06" marR="46906" marT="0" marB="0"/>
                </a:tc>
              </a:tr>
              <a:tr h="2637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800">
                          <a:effectLst/>
                        </a:rPr>
                        <a:t>pageY</a:t>
                      </a:r>
                      <a:endParaRPr lang="el-GR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06" marR="4690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800">
                          <a:effectLst/>
                        </a:rPr>
                        <a:t>Επιστρέφει τις κάθετες συντεταγμένες του </a:t>
                      </a:r>
                      <a:r>
                        <a:rPr lang="en-US" sz="800">
                          <a:effectLst/>
                        </a:rPr>
                        <a:t>mouse pointer</a:t>
                      </a:r>
                      <a:r>
                        <a:rPr lang="el-GR" sz="800">
                          <a:effectLst/>
                        </a:rPr>
                        <a:t>, σε σχέση με το </a:t>
                      </a:r>
                      <a:r>
                        <a:rPr lang="en-US" sz="800">
                          <a:effectLst/>
                        </a:rPr>
                        <a:t>HTML</a:t>
                      </a:r>
                      <a:r>
                        <a:rPr lang="el-GR" sz="800">
                          <a:effectLst/>
                        </a:rPr>
                        <a:t>, όταν ενεργοποιήθηκε το </a:t>
                      </a:r>
                      <a:r>
                        <a:rPr lang="en-US" sz="800">
                          <a:effectLst/>
                        </a:rPr>
                        <a:t>mouse event</a:t>
                      </a:r>
                      <a:endParaRPr lang="el-GR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06" marR="46906" marT="0" marB="0"/>
                </a:tc>
              </a:tr>
              <a:tr h="2637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800">
                          <a:effectLst/>
                        </a:rPr>
                        <a:t>relatedTarget</a:t>
                      </a:r>
                      <a:endParaRPr lang="el-GR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06" marR="4690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800">
                          <a:effectLst/>
                        </a:rPr>
                        <a:t>Επιστρέφει το αντικείμενο που βρίσκεται ο </a:t>
                      </a:r>
                      <a:r>
                        <a:rPr lang="en-US" sz="800">
                          <a:effectLst/>
                        </a:rPr>
                        <a:t>mouse pointer</a:t>
                      </a:r>
                      <a:r>
                        <a:rPr lang="el-GR" sz="800">
                          <a:effectLst/>
                        </a:rPr>
                        <a:t> όταν ενεργοποιήθηκε το </a:t>
                      </a:r>
                      <a:r>
                        <a:rPr lang="en-US" sz="800">
                          <a:effectLst/>
                        </a:rPr>
                        <a:t>mouse event</a:t>
                      </a:r>
                      <a:endParaRPr lang="el-GR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06" marR="46906" marT="0" marB="0"/>
                </a:tc>
              </a:tr>
              <a:tr h="3955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800">
                          <a:effectLst/>
                        </a:rPr>
                        <a:t>screenX</a:t>
                      </a:r>
                      <a:endParaRPr lang="el-GR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06" marR="4690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800">
                          <a:effectLst/>
                        </a:rPr>
                        <a:t>Επιστρέφει τις οριζόντιες συντεταγμένες του </a:t>
                      </a:r>
                      <a:r>
                        <a:rPr lang="en-US" sz="800">
                          <a:effectLst/>
                        </a:rPr>
                        <a:t>mouse pointer</a:t>
                      </a:r>
                      <a:r>
                        <a:rPr lang="el-GR" sz="800">
                          <a:effectLst/>
                        </a:rPr>
                        <a:t>, σε σχέση με την οθόνη της συσκευής, όταν ενεργοποιήθηκε το </a:t>
                      </a:r>
                      <a:r>
                        <a:rPr lang="en-US" sz="800">
                          <a:effectLst/>
                        </a:rPr>
                        <a:t>mouse event</a:t>
                      </a:r>
                      <a:endParaRPr lang="el-GR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06" marR="46906" marT="0" marB="0"/>
                </a:tc>
              </a:tr>
              <a:tr h="3955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800">
                          <a:effectLst/>
                        </a:rPr>
                        <a:t>screenY</a:t>
                      </a:r>
                      <a:endParaRPr lang="el-GR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06" marR="4690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800">
                          <a:effectLst/>
                        </a:rPr>
                        <a:t>Επιστρέφει τις κάθετες συντεταγμένες του </a:t>
                      </a:r>
                      <a:r>
                        <a:rPr lang="en-US" sz="800">
                          <a:effectLst/>
                        </a:rPr>
                        <a:t>mouse pointer</a:t>
                      </a:r>
                      <a:r>
                        <a:rPr lang="el-GR" sz="800">
                          <a:effectLst/>
                        </a:rPr>
                        <a:t>, σε σχέση με την οθόνη της συσκευής, όταν ενεργοποιήθηκε το </a:t>
                      </a:r>
                      <a:r>
                        <a:rPr lang="en-US" sz="800">
                          <a:effectLst/>
                        </a:rPr>
                        <a:t>mouse event</a:t>
                      </a:r>
                      <a:endParaRPr lang="el-GR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06" marR="46906" marT="0" marB="0"/>
                </a:tc>
              </a:tr>
              <a:tr h="2637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800">
                          <a:effectLst/>
                        </a:rPr>
                        <a:t>shiftKey</a:t>
                      </a:r>
                      <a:endParaRPr lang="el-GR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06" marR="4690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800">
                          <a:effectLst/>
                        </a:rPr>
                        <a:t>Επιστρέφει το εάν ήταν πατημένο το </a:t>
                      </a:r>
                      <a:r>
                        <a:rPr lang="en-US" sz="800">
                          <a:effectLst/>
                        </a:rPr>
                        <a:t>SHIFT</a:t>
                      </a:r>
                      <a:r>
                        <a:rPr lang="el-GR" sz="800">
                          <a:effectLst/>
                        </a:rPr>
                        <a:t> όταν ενεργοποιήθηκε το </a:t>
                      </a:r>
                      <a:r>
                        <a:rPr lang="en-US" sz="800">
                          <a:effectLst/>
                        </a:rPr>
                        <a:t>mouse event</a:t>
                      </a:r>
                      <a:endParaRPr lang="el-GR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06" marR="46906" marT="0" marB="0"/>
                </a:tc>
              </a:tr>
              <a:tr h="2637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800">
                          <a:effectLst/>
                        </a:rPr>
                        <a:t>which</a:t>
                      </a:r>
                      <a:endParaRPr lang="el-GR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06" marR="4690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800" dirty="0">
                          <a:effectLst/>
                        </a:rPr>
                        <a:t>Επιστρέφει </a:t>
                      </a:r>
                      <a:r>
                        <a:rPr lang="el-GR" sz="800" dirty="0" err="1">
                          <a:effectLst/>
                        </a:rPr>
                        <a:t>ποιό</a:t>
                      </a:r>
                      <a:r>
                        <a:rPr lang="el-GR" sz="800" dirty="0">
                          <a:effectLst/>
                        </a:rPr>
                        <a:t> </a:t>
                      </a:r>
                      <a:r>
                        <a:rPr lang="en-US" sz="800" dirty="0">
                          <a:effectLst/>
                        </a:rPr>
                        <a:t>mouse button </a:t>
                      </a:r>
                      <a:r>
                        <a:rPr lang="el-GR" sz="800" dirty="0">
                          <a:effectLst/>
                        </a:rPr>
                        <a:t>πιέστηκε όταν ενεργοποιήθηκε το </a:t>
                      </a:r>
                      <a:r>
                        <a:rPr lang="en-US" sz="800" dirty="0">
                          <a:effectLst/>
                        </a:rPr>
                        <a:t>mouse event</a:t>
                      </a:r>
                      <a:endParaRPr lang="el-GR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06" marR="46906" marT="0" marB="0"/>
                </a:tc>
              </a:tr>
            </a:tbl>
          </a:graphicData>
        </a:graphic>
      </p:graphicFrame>
      <p:sp>
        <p:nvSpPr>
          <p:cNvPr id="16" name="Rectangle 15"/>
          <p:cNvSpPr/>
          <p:nvPr/>
        </p:nvSpPr>
        <p:spPr>
          <a:xfrm>
            <a:off x="8437205" y="1588529"/>
            <a:ext cx="2023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MouseEvent</a:t>
            </a:r>
            <a:r>
              <a:rPr lang="en-US" dirty="0"/>
              <a:t> Object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2557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8923596" y="2976777"/>
            <a:ext cx="3144837" cy="2879725"/>
            <a:chOff x="0" y="0"/>
            <a:chExt cx="3144901" cy="2880624"/>
          </a:xfrm>
        </p:grpSpPr>
        <p:sp>
          <p:nvSpPr>
            <p:cNvPr id="4" name="Rectangle 3"/>
            <p:cNvSpPr/>
            <p:nvPr/>
          </p:nvSpPr>
          <p:spPr>
            <a:xfrm>
              <a:off x="0" y="0"/>
              <a:ext cx="3144901" cy="288062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l-GR"/>
            </a:p>
          </p:txBody>
        </p:sp>
        <p:sp>
          <p:nvSpPr>
            <p:cNvPr id="5" name="Rectangle 4"/>
            <p:cNvSpPr/>
            <p:nvPr/>
          </p:nvSpPr>
          <p:spPr>
            <a:xfrm>
              <a:off x="1538094" y="782262"/>
              <a:ext cx="919686" cy="80868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l-GR"/>
            </a:p>
          </p:txBody>
        </p:sp>
        <p:sp>
          <p:nvSpPr>
            <p:cNvPr id="6" name="Right Arrow 5"/>
            <p:cNvSpPr/>
            <p:nvPr/>
          </p:nvSpPr>
          <p:spPr>
            <a:xfrm>
              <a:off x="0" y="1067681"/>
              <a:ext cx="1547906" cy="443865"/>
            </a:xfrm>
            <a:prstGeom prst="rightArrow">
              <a:avLst/>
            </a:prstGeom>
            <a:solidFill>
              <a:schemeClr val="bg1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US" sz="9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rect.left</a:t>
              </a:r>
              <a:endParaRPr lang="el-GR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Right Arrow 6"/>
            <p:cNvSpPr/>
            <p:nvPr/>
          </p:nvSpPr>
          <p:spPr>
            <a:xfrm>
              <a:off x="0" y="734692"/>
              <a:ext cx="2029651" cy="406701"/>
            </a:xfrm>
            <a:prstGeom prst="rightArrow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US" sz="900" dirty="0" err="1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the_mouse_event_object.clientX</a:t>
              </a:r>
              <a:endParaRPr lang="el-GR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8" name="Straight Arrow Connector 7"/>
            <p:cNvCxnSpPr/>
            <p:nvPr/>
          </p:nvCxnSpPr>
          <p:spPr>
            <a:xfrm flipH="1" flipV="1">
              <a:off x="2034936" y="940828"/>
              <a:ext cx="74747" cy="95683"/>
            </a:xfrm>
            <a:prstGeom prst="straightConnector1">
              <a:avLst/>
            </a:prstGeom>
            <a:ln>
              <a:solidFill>
                <a:schemeClr val="tx1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Left Brace 8"/>
            <p:cNvSpPr/>
            <p:nvPr/>
          </p:nvSpPr>
          <p:spPr>
            <a:xfrm rot="16200000">
              <a:off x="1694018" y="1075610"/>
              <a:ext cx="206137" cy="496789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l-GR"/>
            </a:p>
          </p:txBody>
        </p:sp>
        <p:sp>
          <p:nvSpPr>
            <p:cNvPr id="10" name="Text Box 2"/>
            <p:cNvSpPr txBox="1">
              <a:spLocks noChangeArrowheads="1"/>
            </p:cNvSpPr>
            <p:nvPr/>
          </p:nvSpPr>
          <p:spPr bwMode="auto">
            <a:xfrm>
              <a:off x="1458811" y="1390100"/>
              <a:ext cx="760730" cy="2216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700" b="1"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mousePos.x</a:t>
              </a:r>
              <a:endParaRPr lang="el-GR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7708" y="614388"/>
            <a:ext cx="7850659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dirty="0" smtClean="0"/>
              <a:t>Παράδειγμα </a:t>
            </a:r>
            <a:r>
              <a:rPr lang="el-GR" dirty="0"/>
              <a:t>5: Συντεταγμένες του </a:t>
            </a:r>
            <a:r>
              <a:rPr lang="en-US" dirty="0"/>
              <a:t>canvas</a:t>
            </a:r>
          </a:p>
          <a:p>
            <a:r>
              <a:rPr lang="en-US" dirty="0"/>
              <a:t>function </a:t>
            </a:r>
            <a:r>
              <a:rPr lang="en-US" dirty="0" err="1"/>
              <a:t>getMousePos</a:t>
            </a:r>
            <a:r>
              <a:rPr lang="en-US" dirty="0"/>
              <a:t>(canvas, </a:t>
            </a:r>
            <a:r>
              <a:rPr lang="en-US" dirty="0" err="1"/>
              <a:t>the_mouse_event_object</a:t>
            </a:r>
            <a:r>
              <a:rPr lang="en-US" dirty="0"/>
              <a:t>) {</a:t>
            </a:r>
          </a:p>
          <a:p>
            <a:r>
              <a:rPr lang="en-US" dirty="0"/>
              <a:t>        </a:t>
            </a:r>
            <a:r>
              <a:rPr lang="en-US" dirty="0" err="1"/>
              <a:t>var</a:t>
            </a:r>
            <a:r>
              <a:rPr lang="en-US" dirty="0"/>
              <a:t> </a:t>
            </a:r>
            <a:r>
              <a:rPr lang="en-US" dirty="0" err="1"/>
              <a:t>rect</a:t>
            </a:r>
            <a:r>
              <a:rPr lang="en-US" dirty="0"/>
              <a:t> = </a:t>
            </a:r>
            <a:r>
              <a:rPr lang="en-US" dirty="0" err="1"/>
              <a:t>canvas.getBoundingClientRect</a:t>
            </a:r>
            <a:r>
              <a:rPr lang="en-US" dirty="0"/>
              <a:t>();</a:t>
            </a:r>
          </a:p>
          <a:p>
            <a:r>
              <a:rPr lang="en-US" dirty="0"/>
              <a:t>        return {</a:t>
            </a:r>
          </a:p>
          <a:p>
            <a:r>
              <a:rPr lang="en-US" dirty="0"/>
              <a:t>          x:the_mouse_event_object.clientX - </a:t>
            </a:r>
            <a:r>
              <a:rPr lang="en-US" dirty="0" err="1"/>
              <a:t>rect.left</a:t>
            </a:r>
            <a:r>
              <a:rPr lang="en-US" dirty="0"/>
              <a:t>,</a:t>
            </a:r>
          </a:p>
          <a:p>
            <a:r>
              <a:rPr lang="en-US" dirty="0"/>
              <a:t>          y: </a:t>
            </a:r>
            <a:r>
              <a:rPr lang="en-US" dirty="0" err="1"/>
              <a:t>the_mouse_event_object.clientY</a:t>
            </a:r>
            <a:r>
              <a:rPr lang="en-US" dirty="0"/>
              <a:t> - </a:t>
            </a:r>
            <a:r>
              <a:rPr lang="en-US" dirty="0" err="1"/>
              <a:t>rect.top</a:t>
            </a:r>
            <a:endParaRPr lang="en-US" dirty="0"/>
          </a:p>
          <a:p>
            <a:r>
              <a:rPr lang="en-US" dirty="0"/>
              <a:t>        };</a:t>
            </a:r>
          </a:p>
          <a:p>
            <a:r>
              <a:rPr lang="en-US" dirty="0"/>
              <a:t>}</a:t>
            </a:r>
          </a:p>
          <a:p>
            <a:r>
              <a:rPr lang="el-GR" dirty="0"/>
              <a:t>Και η κλίση στο </a:t>
            </a:r>
            <a:r>
              <a:rPr lang="en-US" dirty="0"/>
              <a:t>body </a:t>
            </a:r>
            <a:r>
              <a:rPr lang="el-GR" dirty="0"/>
              <a:t>είναι </a:t>
            </a:r>
          </a:p>
          <a:p>
            <a:r>
              <a:rPr lang="en-US" dirty="0" err="1"/>
              <a:t>canvas.addEventListener</a:t>
            </a:r>
            <a:r>
              <a:rPr lang="en-US" dirty="0"/>
              <a:t>('click', function(</a:t>
            </a:r>
            <a:r>
              <a:rPr lang="en-US" dirty="0" err="1"/>
              <a:t>mouse_event_object</a:t>
            </a:r>
            <a:r>
              <a:rPr lang="en-US" dirty="0"/>
              <a:t>) {</a:t>
            </a:r>
          </a:p>
          <a:p>
            <a:r>
              <a:rPr lang="en-US" dirty="0"/>
              <a:t>        </a:t>
            </a:r>
            <a:r>
              <a:rPr lang="en-US" dirty="0" err="1"/>
              <a:t>var</a:t>
            </a:r>
            <a:r>
              <a:rPr lang="en-US" dirty="0"/>
              <a:t> </a:t>
            </a:r>
            <a:r>
              <a:rPr lang="en-US" dirty="0" err="1"/>
              <a:t>mousePos</a:t>
            </a:r>
            <a:r>
              <a:rPr lang="en-US" dirty="0"/>
              <a:t> = </a:t>
            </a:r>
            <a:r>
              <a:rPr lang="en-US" dirty="0" err="1"/>
              <a:t>getMousePos</a:t>
            </a:r>
            <a:r>
              <a:rPr lang="en-US" dirty="0"/>
              <a:t>(canvas, </a:t>
            </a:r>
            <a:r>
              <a:rPr lang="en-US" dirty="0" err="1"/>
              <a:t>mouse_event_object</a:t>
            </a:r>
            <a:r>
              <a:rPr lang="en-US" dirty="0"/>
              <a:t>);</a:t>
            </a:r>
          </a:p>
          <a:p>
            <a:r>
              <a:rPr lang="en-US" dirty="0"/>
              <a:t>		</a:t>
            </a:r>
            <a:r>
              <a:rPr lang="en-US" dirty="0" err="1"/>
              <a:t>context.drawImage</a:t>
            </a:r>
            <a:r>
              <a:rPr lang="en-US" dirty="0"/>
              <a:t>(Img,mousePos.x-25,mousePos.y-25, 50, 50);</a:t>
            </a:r>
          </a:p>
          <a:p>
            <a:r>
              <a:rPr lang="en-US" dirty="0"/>
              <a:t>		}, false);</a:t>
            </a:r>
          </a:p>
          <a:p>
            <a:r>
              <a:rPr lang="en-US" dirty="0"/>
              <a:t>   </a:t>
            </a:r>
          </a:p>
          <a:p>
            <a:r>
              <a:rPr lang="el-GR" dirty="0"/>
              <a:t>Στο παράδειγμα οι συντεταγμένες δίνονται από τη διαφορά της θέσης του </a:t>
            </a:r>
            <a:r>
              <a:rPr lang="en-US" dirty="0"/>
              <a:t>mouse pointer (mouse event object) </a:t>
            </a:r>
            <a:r>
              <a:rPr lang="el-GR" dirty="0"/>
              <a:t>και της θέσης του </a:t>
            </a:r>
            <a:r>
              <a:rPr lang="en-US" dirty="0"/>
              <a:t>canvas  (</a:t>
            </a:r>
            <a:r>
              <a:rPr lang="en-US" dirty="0" err="1"/>
              <a:t>canvas.getBoundingClientRect</a:t>
            </a:r>
            <a:r>
              <a:rPr lang="en-US" dirty="0"/>
              <a:t>) </a:t>
            </a:r>
            <a:r>
              <a:rPr lang="el-GR" dirty="0"/>
              <a:t>στο </a:t>
            </a:r>
            <a:r>
              <a:rPr lang="en-US" dirty="0"/>
              <a:t>browser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819680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741</Words>
  <Application>Microsoft Office PowerPoint</Application>
  <PresentationFormat>Widescreen</PresentationFormat>
  <Paragraphs>141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Consolas</vt:lpstr>
      <vt:lpstr>Times New Roman</vt:lpstr>
      <vt:lpstr>Office Theme</vt:lpstr>
      <vt:lpstr>Events and Timers in HTML5</vt:lpstr>
      <vt:lpstr>Timing functions in Javascript</vt:lpstr>
      <vt:lpstr>PowerPoint Presentation</vt:lpstr>
      <vt:lpstr>…. more timing</vt:lpstr>
      <vt:lpstr>PowerPoint Presentation</vt:lpstr>
      <vt:lpstr>….. More timing</vt:lpstr>
      <vt:lpstr>Καταγραφή των συντεταγμένων του mouse μέσα στον  Canvas 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Events and Timers in HTML5</dc:title>
  <dc:creator>amalamos</dc:creator>
  <cp:lastModifiedBy>amalamos</cp:lastModifiedBy>
  <cp:revision>18</cp:revision>
  <dcterms:created xsi:type="dcterms:W3CDTF">2017-11-06T06:38:48Z</dcterms:created>
  <dcterms:modified xsi:type="dcterms:W3CDTF">2017-11-13T06:43:37Z</dcterms:modified>
</cp:coreProperties>
</file>