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57" r:id="rId4"/>
    <p:sldId id="258" r:id="rId5"/>
    <p:sldId id="271" r:id="rId6"/>
    <p:sldId id="263" r:id="rId7"/>
    <p:sldId id="264" r:id="rId8"/>
    <p:sldId id="265" r:id="rId9"/>
    <p:sldId id="266" r:id="rId10"/>
    <p:sldId id="267" r:id="rId11"/>
    <p:sldId id="268" r:id="rId12"/>
    <p:sldId id="269" r:id="rId13"/>
    <p:sldId id="270" r:id="rId14"/>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l-G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l-GR"/>
          </a:p>
        </p:txBody>
      </p:sp>
      <p:sp>
        <p:nvSpPr>
          <p:cNvPr id="4" name="Date Placeholder 3"/>
          <p:cNvSpPr>
            <a:spLocks noGrp="1"/>
          </p:cNvSpPr>
          <p:nvPr>
            <p:ph type="dt" sz="half" idx="10"/>
          </p:nvPr>
        </p:nvSpPr>
        <p:spPr/>
        <p:txBody>
          <a:bodyPr/>
          <a:lstStyle/>
          <a:p>
            <a:fld id="{AFD0AFC9-094D-4122-8BD4-DE15807E8989}" type="datetimeFigureOut">
              <a:rPr lang="el-GR" smtClean="0"/>
              <a:t>26/10/2017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2502047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AFD0AFC9-094D-4122-8BD4-DE15807E8989}" type="datetimeFigureOut">
              <a:rPr lang="el-GR" smtClean="0"/>
              <a:t>26/10/2017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2044963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l-G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AFD0AFC9-094D-4122-8BD4-DE15807E8989}" type="datetimeFigureOut">
              <a:rPr lang="el-GR" smtClean="0"/>
              <a:t>26/10/2017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2554236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AFD0AFC9-094D-4122-8BD4-DE15807E8989}" type="datetimeFigureOut">
              <a:rPr lang="el-GR" smtClean="0"/>
              <a:t>26/10/2017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1069194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l-G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D0AFC9-094D-4122-8BD4-DE15807E8989}" type="datetimeFigureOut">
              <a:rPr lang="el-GR" smtClean="0"/>
              <a:t>26/10/2017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3125494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Date Placeholder 4"/>
          <p:cNvSpPr>
            <a:spLocks noGrp="1"/>
          </p:cNvSpPr>
          <p:nvPr>
            <p:ph type="dt" sz="half" idx="10"/>
          </p:nvPr>
        </p:nvSpPr>
        <p:spPr/>
        <p:txBody>
          <a:bodyPr/>
          <a:lstStyle/>
          <a:p>
            <a:fld id="{AFD0AFC9-094D-4122-8BD4-DE15807E8989}" type="datetimeFigureOut">
              <a:rPr lang="el-GR" smtClean="0"/>
              <a:t>26/10/2017</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2131920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l-G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7" name="Date Placeholder 6"/>
          <p:cNvSpPr>
            <a:spLocks noGrp="1"/>
          </p:cNvSpPr>
          <p:nvPr>
            <p:ph type="dt" sz="half" idx="10"/>
          </p:nvPr>
        </p:nvSpPr>
        <p:spPr/>
        <p:txBody>
          <a:bodyPr/>
          <a:lstStyle/>
          <a:p>
            <a:fld id="{AFD0AFC9-094D-4122-8BD4-DE15807E8989}" type="datetimeFigureOut">
              <a:rPr lang="el-GR" smtClean="0"/>
              <a:t>26/10/2017</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1318977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Date Placeholder 2"/>
          <p:cNvSpPr>
            <a:spLocks noGrp="1"/>
          </p:cNvSpPr>
          <p:nvPr>
            <p:ph type="dt" sz="half" idx="10"/>
          </p:nvPr>
        </p:nvSpPr>
        <p:spPr/>
        <p:txBody>
          <a:bodyPr/>
          <a:lstStyle/>
          <a:p>
            <a:fld id="{AFD0AFC9-094D-4122-8BD4-DE15807E8989}" type="datetimeFigureOut">
              <a:rPr lang="el-GR" smtClean="0"/>
              <a:t>26/10/2017</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3346911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D0AFC9-094D-4122-8BD4-DE15807E8989}" type="datetimeFigureOut">
              <a:rPr lang="el-GR" smtClean="0"/>
              <a:t>26/10/2017</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3398774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l-G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D0AFC9-094D-4122-8BD4-DE15807E8989}" type="datetimeFigureOut">
              <a:rPr lang="el-GR" smtClean="0"/>
              <a:t>26/10/2017</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3307781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l-G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D0AFC9-094D-4122-8BD4-DE15807E8989}" type="datetimeFigureOut">
              <a:rPr lang="el-GR" smtClean="0"/>
              <a:t>26/10/2017</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DFE0683F-E37A-4A4D-B5D4-533A09BF668B}" type="slidenum">
              <a:rPr lang="el-GR" smtClean="0"/>
              <a:t>‹#›</a:t>
            </a:fld>
            <a:endParaRPr lang="el-GR"/>
          </a:p>
        </p:txBody>
      </p:sp>
    </p:spTree>
    <p:extLst>
      <p:ext uri="{BB962C8B-B14F-4D97-AF65-F5344CB8AC3E}">
        <p14:creationId xmlns:p14="http://schemas.microsoft.com/office/powerpoint/2010/main" val="2957397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D0AFC9-094D-4122-8BD4-DE15807E8989}" type="datetimeFigureOut">
              <a:rPr lang="el-GR" smtClean="0"/>
              <a:t>26/10/2017</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E0683F-E37A-4A4D-B5D4-533A09BF668B}" type="slidenum">
              <a:rPr lang="el-GR" smtClean="0"/>
              <a:t>‹#›</a:t>
            </a:fld>
            <a:endParaRPr lang="el-GR"/>
          </a:p>
        </p:txBody>
      </p:sp>
    </p:spTree>
    <p:extLst>
      <p:ext uri="{BB962C8B-B14F-4D97-AF65-F5344CB8AC3E}">
        <p14:creationId xmlns:p14="http://schemas.microsoft.com/office/powerpoint/2010/main" val="13849257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hyperlink" Target="https://www.w3schools.com/cssref/playit.asp?filename=playcss_transform_scalex" TargetMode="External"/><Relationship Id="rId13" Type="http://schemas.openxmlformats.org/officeDocument/2006/relationships/hyperlink" Target="https://www.w3schools.com/cssref/playit.asp?filename=playcss_transform_rotatez" TargetMode="External"/><Relationship Id="rId3" Type="http://schemas.openxmlformats.org/officeDocument/2006/relationships/hyperlink" Target="https://www.w3schools.com/cssref/playit.asp?filename=playcss_transform_matrix" TargetMode="External"/><Relationship Id="rId7" Type="http://schemas.openxmlformats.org/officeDocument/2006/relationships/hyperlink" Target="https://www.w3schools.com/cssref/playit.asp?filename=playcss_transform_scale" TargetMode="External"/><Relationship Id="rId12" Type="http://schemas.openxmlformats.org/officeDocument/2006/relationships/hyperlink" Target="https://www.w3schools.com/cssref/playit.asp?filename=playcss_transform_rotatey" TargetMode="External"/><Relationship Id="rId2" Type="http://schemas.openxmlformats.org/officeDocument/2006/relationships/hyperlink" Target="https://www.w3schools.com/cssref/playit.asp?filename=playcss_transform_rotate&amp;preval=none" TargetMode="External"/><Relationship Id="rId16" Type="http://schemas.openxmlformats.org/officeDocument/2006/relationships/hyperlink" Target="https://www.w3schools.com/cssref/playit.asp?filename=playcss_transform_skewy" TargetMode="External"/><Relationship Id="rId1" Type="http://schemas.openxmlformats.org/officeDocument/2006/relationships/slideLayout" Target="../slideLayouts/slideLayout6.xml"/><Relationship Id="rId6" Type="http://schemas.openxmlformats.org/officeDocument/2006/relationships/hyperlink" Target="https://www.w3schools.com/cssref/playit.asp?filename=playcss_transform_translatey" TargetMode="External"/><Relationship Id="rId11" Type="http://schemas.openxmlformats.org/officeDocument/2006/relationships/hyperlink" Target="https://www.w3schools.com/cssref/playit.asp?filename=playcss_transform_rotatex" TargetMode="External"/><Relationship Id="rId5" Type="http://schemas.openxmlformats.org/officeDocument/2006/relationships/hyperlink" Target="https://www.w3schools.com/cssref/playit.asp?filename=playcss_transform_translatex" TargetMode="External"/><Relationship Id="rId15" Type="http://schemas.openxmlformats.org/officeDocument/2006/relationships/hyperlink" Target="https://www.w3schools.com/cssref/playit.asp?filename=playcss_transform_skewx" TargetMode="External"/><Relationship Id="rId10" Type="http://schemas.openxmlformats.org/officeDocument/2006/relationships/hyperlink" Target="https://www.w3schools.com/cssref/playit.asp?filename=playcss_transform_rotate" TargetMode="External"/><Relationship Id="rId4" Type="http://schemas.openxmlformats.org/officeDocument/2006/relationships/hyperlink" Target="https://www.w3schools.com/cssref/playit.asp?filename=playcss_transform_translate" TargetMode="External"/><Relationship Id="rId9" Type="http://schemas.openxmlformats.org/officeDocument/2006/relationships/hyperlink" Target="https://www.w3schools.com/cssref/playit.asp?filename=playcss_transform_scaley" TargetMode="External"/><Relationship Id="rId14" Type="http://schemas.openxmlformats.org/officeDocument/2006/relationships/hyperlink" Target="https://www.w3schools.com/cssref/playit.asp?filename=playcss_transform_skew"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css3.bradshawenterprises.com/transitions/" TargetMode="External"/><Relationship Id="rId2" Type="http://schemas.openxmlformats.org/officeDocument/2006/relationships/hyperlink" Target="https://www.w3.org/TR/css3-transitions/" TargetMode="External"/><Relationship Id="rId1" Type="http://schemas.openxmlformats.org/officeDocument/2006/relationships/slideLayout" Target="../slideLayouts/slideLayout6.xml"/><Relationship Id="rId4" Type="http://schemas.openxmlformats.org/officeDocument/2006/relationships/hyperlink" Target="https://matthewlein.com/tools/ceas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CSS essentials</a:t>
            </a:r>
            <a:endParaRPr lang="el-GR" dirty="0"/>
          </a:p>
        </p:txBody>
      </p:sp>
      <p:sp>
        <p:nvSpPr>
          <p:cNvPr id="3" name="Subtitle 2"/>
          <p:cNvSpPr>
            <a:spLocks noGrp="1"/>
          </p:cNvSpPr>
          <p:nvPr>
            <p:ph type="subTitle" idx="1"/>
          </p:nvPr>
        </p:nvSpPr>
        <p:spPr/>
        <p:txBody>
          <a:bodyPr/>
          <a:lstStyle/>
          <a:p>
            <a:r>
              <a:rPr lang="en-US" dirty="0" smtClean="0"/>
              <a:t>A.G. </a:t>
            </a:r>
            <a:r>
              <a:rPr lang="en-US" dirty="0" err="1" smtClean="0"/>
              <a:t>Malamos</a:t>
            </a:r>
            <a:endParaRPr lang="el-GR" dirty="0"/>
          </a:p>
        </p:txBody>
      </p:sp>
    </p:spTree>
    <p:extLst>
      <p:ext uri="{BB962C8B-B14F-4D97-AF65-F5344CB8AC3E}">
        <p14:creationId xmlns:p14="http://schemas.microsoft.com/office/powerpoint/2010/main" val="38376226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8640" y="436493"/>
            <a:ext cx="6096000" cy="2308324"/>
          </a:xfrm>
          <a:prstGeom prst="rect">
            <a:avLst/>
          </a:prstGeom>
        </p:spPr>
        <p:txBody>
          <a:bodyPr>
            <a:spAutoFit/>
          </a:bodyPr>
          <a:lstStyle/>
          <a:p>
            <a:r>
              <a:rPr lang="en-US" dirty="0" smtClean="0">
                <a:latin typeface="Consolas" panose="020B0609020204030204" pitchFamily="49" charset="0"/>
              </a:rPr>
              <a:t>In CSS……</a:t>
            </a:r>
          </a:p>
          <a:p>
            <a:endParaRPr lang="en-US" b="1" dirty="0" smtClean="0">
              <a:latin typeface="Consolas" panose="020B0609020204030204" pitchFamily="49" charset="0"/>
            </a:endParaRPr>
          </a:p>
          <a:p>
            <a:r>
              <a:rPr lang="en-US" dirty="0" smtClean="0">
                <a:solidFill>
                  <a:srgbClr val="A52A2A"/>
                </a:solidFill>
                <a:latin typeface="Consolas" panose="020B0609020204030204" pitchFamily="49" charset="0"/>
              </a:rPr>
              <a:t>div</a:t>
            </a:r>
            <a:r>
              <a:rPr lang="en-US" dirty="0">
                <a:solidFill>
                  <a:srgbClr val="A52A2A"/>
                </a:solidFill>
                <a:latin typeface="Consolas" panose="020B0609020204030204" pitchFamily="49" charset="0"/>
              </a:rPr>
              <a:t> </a:t>
            </a:r>
            <a:r>
              <a:rPr lang="en-US" dirty="0">
                <a:solidFill>
                  <a:srgbClr val="000000"/>
                </a:solidFill>
                <a:latin typeface="Consolas" panose="020B0609020204030204" pitchFamily="49" charset="0"/>
              </a:rPr>
              <a:t>{</a:t>
            </a:r>
            <a:r>
              <a:rPr lang="en-US" dirty="0">
                <a:solidFill>
                  <a:srgbClr val="FF0000"/>
                </a:solidFill>
                <a:latin typeface="Consolas" panose="020B0609020204030204" pitchFamily="49" charset="0"/>
              </a:rPr>
              <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width</a:t>
            </a:r>
            <a:r>
              <a:rPr lang="en-US" dirty="0">
                <a:solidFill>
                  <a:srgbClr val="000000"/>
                </a:solidFill>
                <a:latin typeface="Consolas" panose="020B0609020204030204" pitchFamily="49" charset="0"/>
              </a:rPr>
              <a:t>:</a:t>
            </a:r>
            <a:r>
              <a:rPr lang="en-US" dirty="0">
                <a:solidFill>
                  <a:srgbClr val="0000CD"/>
                </a:solidFill>
                <a:latin typeface="Consolas" panose="020B0609020204030204" pitchFamily="49" charset="0"/>
              </a:rPr>
              <a:t> 100px</a:t>
            </a:r>
            <a:r>
              <a:rPr lang="en-US" dirty="0">
                <a:solidFill>
                  <a:srgbClr val="000000"/>
                </a:solidFill>
                <a:latin typeface="Consolas" panose="020B0609020204030204" pitchFamily="49" charset="0"/>
              </a:rPr>
              <a:t>;</a:t>
            </a:r>
            <a:r>
              <a:rPr lang="en-US" dirty="0">
                <a:solidFill>
                  <a:srgbClr val="FF0000"/>
                </a:solidFill>
                <a:latin typeface="Consolas" panose="020B0609020204030204" pitchFamily="49" charset="0"/>
              </a:rPr>
              <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a:t>
            </a:r>
            <a:r>
              <a:rPr lang="en-US" dirty="0">
                <a:solidFill>
                  <a:srgbClr val="FF0000"/>
                </a:solidFill>
                <a:latin typeface="Calibri" panose="020F0502020204030204" pitchFamily="34" charset="0"/>
              </a:rPr>
              <a:t>height</a:t>
            </a:r>
            <a:r>
              <a:rPr lang="en-US" dirty="0">
                <a:solidFill>
                  <a:srgbClr val="000000"/>
                </a:solidFill>
                <a:latin typeface="Consolas" panose="020B0609020204030204" pitchFamily="49" charset="0"/>
              </a:rPr>
              <a:t>:</a:t>
            </a:r>
            <a:r>
              <a:rPr lang="en-US" dirty="0">
                <a:solidFill>
                  <a:srgbClr val="0000CD"/>
                </a:solidFill>
                <a:latin typeface="Consolas" panose="020B0609020204030204" pitchFamily="49" charset="0"/>
              </a:rPr>
              <a:t> 100px</a:t>
            </a:r>
            <a:r>
              <a:rPr lang="en-US" dirty="0">
                <a:solidFill>
                  <a:srgbClr val="000000"/>
                </a:solidFill>
                <a:latin typeface="Consolas" panose="020B0609020204030204" pitchFamily="49" charset="0"/>
              </a:rPr>
              <a:t>;</a:t>
            </a:r>
            <a:r>
              <a:rPr lang="en-US" dirty="0">
                <a:solidFill>
                  <a:srgbClr val="FF0000"/>
                </a:solidFill>
                <a:latin typeface="Consolas" panose="020B0609020204030204" pitchFamily="49" charset="0"/>
              </a:rPr>
              <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background</a:t>
            </a:r>
            <a:r>
              <a:rPr lang="en-US" dirty="0">
                <a:solidFill>
                  <a:srgbClr val="000000"/>
                </a:solidFill>
                <a:latin typeface="Consolas" panose="020B0609020204030204" pitchFamily="49" charset="0"/>
              </a:rPr>
              <a:t>:</a:t>
            </a:r>
            <a:r>
              <a:rPr lang="en-US" dirty="0">
                <a:solidFill>
                  <a:srgbClr val="0000CD"/>
                </a:solidFill>
                <a:latin typeface="Consolas" panose="020B0609020204030204" pitchFamily="49" charset="0"/>
              </a:rPr>
              <a:t> red</a:t>
            </a:r>
            <a:r>
              <a:rPr lang="en-US" dirty="0">
                <a:solidFill>
                  <a:srgbClr val="000000"/>
                </a:solidFill>
                <a:latin typeface="Consolas" panose="020B0609020204030204" pitchFamily="49" charset="0"/>
              </a:rPr>
              <a:t>;</a:t>
            </a:r>
            <a:r>
              <a:rPr lang="en-US" dirty="0">
                <a:solidFill>
                  <a:srgbClr val="FF0000"/>
                </a:solidFill>
                <a:latin typeface="Consolas" panose="020B0609020204030204" pitchFamily="49" charset="0"/>
              </a:rPr>
              <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a:t>
            </a:r>
            <a:r>
              <a:rPr lang="en-US" dirty="0" smtClean="0">
                <a:solidFill>
                  <a:srgbClr val="FF0000"/>
                </a:solidFill>
                <a:latin typeface="Consolas" panose="020B0609020204030204" pitchFamily="49" charset="0"/>
              </a:rPr>
              <a:t>transition</a:t>
            </a:r>
            <a:r>
              <a:rPr lang="en-US" dirty="0">
                <a:solidFill>
                  <a:srgbClr val="000000"/>
                </a:solidFill>
                <a:latin typeface="Consolas" panose="020B0609020204030204" pitchFamily="49" charset="0"/>
              </a:rPr>
              <a:t>:</a:t>
            </a:r>
            <a:r>
              <a:rPr lang="en-US" dirty="0">
                <a:solidFill>
                  <a:srgbClr val="0000CD"/>
                </a:solidFill>
                <a:latin typeface="Consolas" panose="020B0609020204030204" pitchFamily="49" charset="0"/>
              </a:rPr>
              <a:t> width 2s</a:t>
            </a:r>
            <a:r>
              <a:rPr lang="en-US" dirty="0">
                <a:solidFill>
                  <a:srgbClr val="000000"/>
                </a:solidFill>
                <a:latin typeface="Consolas" panose="020B0609020204030204" pitchFamily="49" charset="0"/>
              </a:rPr>
              <a:t>;</a:t>
            </a:r>
            <a:r>
              <a:rPr lang="en-US" dirty="0">
                <a:solidFill>
                  <a:srgbClr val="FF0000"/>
                </a:solidFill>
                <a:latin typeface="Consolas" panose="020B0609020204030204" pitchFamily="49" charset="0"/>
              </a:rPr>
              <a:t/>
            </a:r>
            <a:br>
              <a:rPr lang="en-US" dirty="0">
                <a:solidFill>
                  <a:srgbClr val="FF0000"/>
                </a:solidFill>
                <a:latin typeface="Consolas" panose="020B0609020204030204" pitchFamily="49" charset="0"/>
              </a:rPr>
            </a:br>
            <a:r>
              <a:rPr lang="en-US" dirty="0">
                <a:solidFill>
                  <a:srgbClr val="000000"/>
                </a:solidFill>
                <a:latin typeface="Consolas" panose="020B0609020204030204" pitchFamily="49" charset="0"/>
              </a:rPr>
              <a:t>}</a:t>
            </a:r>
            <a:endParaRPr lang="el-GR" dirty="0"/>
          </a:p>
        </p:txBody>
      </p:sp>
      <p:sp>
        <p:nvSpPr>
          <p:cNvPr id="4" name="Rectangle 3"/>
          <p:cNvSpPr/>
          <p:nvPr/>
        </p:nvSpPr>
        <p:spPr>
          <a:xfrm>
            <a:off x="3895437" y="2565736"/>
            <a:ext cx="10302240" cy="369332"/>
          </a:xfrm>
          <a:prstGeom prst="rect">
            <a:avLst/>
          </a:prstGeom>
        </p:spPr>
        <p:txBody>
          <a:bodyPr wrap="square">
            <a:spAutoFit/>
          </a:bodyPr>
          <a:lstStyle/>
          <a:p>
            <a:r>
              <a:rPr lang="en-US" dirty="0"/>
              <a:t>The transition effect will start when the specified CSS property (width) changes value.</a:t>
            </a:r>
            <a:endParaRPr lang="el-GR" dirty="0"/>
          </a:p>
        </p:txBody>
      </p:sp>
      <p:sp>
        <p:nvSpPr>
          <p:cNvPr id="5" name="Rectangle 4"/>
          <p:cNvSpPr/>
          <p:nvPr/>
        </p:nvSpPr>
        <p:spPr>
          <a:xfrm>
            <a:off x="606641" y="3375708"/>
            <a:ext cx="6096000" cy="1477328"/>
          </a:xfrm>
          <a:prstGeom prst="rect">
            <a:avLst/>
          </a:prstGeom>
        </p:spPr>
        <p:txBody>
          <a:bodyPr>
            <a:spAutoFit/>
          </a:bodyPr>
          <a:lstStyle/>
          <a:p>
            <a:r>
              <a:rPr lang="en-US" dirty="0" smtClean="0">
                <a:latin typeface="Calibri" panose="020F0502020204030204" pitchFamily="34" charset="0"/>
              </a:rPr>
              <a:t>For example I may use in the same CSS</a:t>
            </a:r>
          </a:p>
          <a:p>
            <a:endParaRPr lang="en-US" dirty="0" smtClean="0">
              <a:latin typeface="Calibri" panose="020F0502020204030204" pitchFamily="34" charset="0"/>
            </a:endParaRPr>
          </a:p>
          <a:p>
            <a:r>
              <a:rPr lang="en-US" dirty="0" err="1" smtClean="0">
                <a:solidFill>
                  <a:srgbClr val="A52A2A"/>
                </a:solidFill>
                <a:latin typeface="Calibri" panose="020F0502020204030204" pitchFamily="34" charset="0"/>
              </a:rPr>
              <a:t>div:hover</a:t>
            </a:r>
            <a:r>
              <a:rPr lang="en-US" dirty="0">
                <a:solidFill>
                  <a:srgbClr val="A52A2A"/>
                </a:solidFill>
                <a:latin typeface="Calibri" panose="020F0502020204030204" pitchFamily="34" charset="0"/>
              </a:rPr>
              <a:t> </a:t>
            </a:r>
            <a:r>
              <a:rPr lang="en-US" dirty="0">
                <a:solidFill>
                  <a:srgbClr val="000000"/>
                </a:solidFill>
                <a:latin typeface="Calibri" panose="020F0502020204030204" pitchFamily="34" charset="0"/>
              </a:rPr>
              <a:t>{</a:t>
            </a:r>
            <a:r>
              <a:rPr lang="en-US" dirty="0">
                <a:solidFill>
                  <a:srgbClr val="FF0000"/>
                </a:solidFill>
                <a:latin typeface="Calibri" panose="020F0502020204030204" pitchFamily="34" charset="0"/>
              </a:rPr>
              <a:t/>
            </a:r>
            <a:br>
              <a:rPr lang="en-US" dirty="0">
                <a:solidFill>
                  <a:srgbClr val="FF0000"/>
                </a:solidFill>
                <a:latin typeface="Calibri" panose="020F0502020204030204" pitchFamily="34" charset="0"/>
              </a:rPr>
            </a:br>
            <a:r>
              <a:rPr lang="en-US" dirty="0">
                <a:solidFill>
                  <a:srgbClr val="FF0000"/>
                </a:solidFill>
                <a:latin typeface="Calibri" panose="020F0502020204030204" pitchFamily="34" charset="0"/>
              </a:rPr>
              <a:t>    width</a:t>
            </a:r>
            <a:r>
              <a:rPr lang="en-US" dirty="0">
                <a:solidFill>
                  <a:srgbClr val="000000"/>
                </a:solidFill>
                <a:latin typeface="Calibri" panose="020F0502020204030204" pitchFamily="34" charset="0"/>
              </a:rPr>
              <a:t>:</a:t>
            </a:r>
            <a:r>
              <a:rPr lang="en-US" dirty="0">
                <a:solidFill>
                  <a:srgbClr val="0000CD"/>
                </a:solidFill>
                <a:latin typeface="Calibri" panose="020F0502020204030204" pitchFamily="34" charset="0"/>
              </a:rPr>
              <a:t> 300px</a:t>
            </a:r>
            <a:r>
              <a:rPr lang="en-US" dirty="0">
                <a:solidFill>
                  <a:srgbClr val="000000"/>
                </a:solidFill>
                <a:latin typeface="Calibri" panose="020F0502020204030204" pitchFamily="34" charset="0"/>
              </a:rPr>
              <a:t>;</a:t>
            </a:r>
            <a:r>
              <a:rPr lang="en-US" dirty="0">
                <a:solidFill>
                  <a:srgbClr val="FF0000"/>
                </a:solidFill>
                <a:latin typeface="Calibri" panose="020F0502020204030204" pitchFamily="34" charset="0"/>
              </a:rPr>
              <a:t/>
            </a:r>
            <a:br>
              <a:rPr lang="en-US" dirty="0">
                <a:solidFill>
                  <a:srgbClr val="FF0000"/>
                </a:solidFill>
                <a:latin typeface="Calibri" panose="020F0502020204030204" pitchFamily="34" charset="0"/>
              </a:rPr>
            </a:br>
            <a:r>
              <a:rPr lang="en-US" dirty="0">
                <a:solidFill>
                  <a:srgbClr val="000000"/>
                </a:solidFill>
                <a:latin typeface="Calibri" panose="020F0502020204030204" pitchFamily="34" charset="0"/>
              </a:rPr>
              <a:t>}</a:t>
            </a:r>
            <a:endParaRPr lang="el-GR" dirty="0">
              <a:latin typeface="Calibri" panose="020F0502020204030204" pitchFamily="34" charset="0"/>
            </a:endParaRPr>
          </a:p>
        </p:txBody>
      </p:sp>
      <p:sp>
        <p:nvSpPr>
          <p:cNvPr id="6" name="Rectangle 5"/>
          <p:cNvSpPr/>
          <p:nvPr/>
        </p:nvSpPr>
        <p:spPr>
          <a:xfrm>
            <a:off x="544497" y="5193839"/>
            <a:ext cx="6096000" cy="923330"/>
          </a:xfrm>
          <a:prstGeom prst="rect">
            <a:avLst/>
          </a:prstGeom>
        </p:spPr>
        <p:txBody>
          <a:bodyPr>
            <a:spAutoFit/>
          </a:bodyPr>
          <a:lstStyle/>
          <a:p>
            <a:r>
              <a:rPr lang="en-US" dirty="0">
                <a:solidFill>
                  <a:srgbClr val="A52A2A"/>
                </a:solidFill>
                <a:latin typeface="Calibri" panose="020F0502020204030204" pitchFamily="34" charset="0"/>
              </a:rPr>
              <a:t>div </a:t>
            </a:r>
            <a:r>
              <a:rPr lang="en-US" dirty="0">
                <a:solidFill>
                  <a:srgbClr val="000000"/>
                </a:solidFill>
                <a:latin typeface="Calibri" panose="020F0502020204030204" pitchFamily="34" charset="0"/>
              </a:rPr>
              <a:t>{</a:t>
            </a:r>
            <a:r>
              <a:rPr lang="en-US" dirty="0">
                <a:solidFill>
                  <a:srgbClr val="FF0000"/>
                </a:solidFill>
                <a:latin typeface="Calibri" panose="020F0502020204030204" pitchFamily="34" charset="0"/>
              </a:rPr>
              <a:t/>
            </a:r>
            <a:br>
              <a:rPr lang="en-US" dirty="0">
                <a:solidFill>
                  <a:srgbClr val="FF0000"/>
                </a:solidFill>
                <a:latin typeface="Calibri" panose="020F0502020204030204" pitchFamily="34" charset="0"/>
              </a:rPr>
            </a:br>
            <a:r>
              <a:rPr lang="en-US" dirty="0">
                <a:solidFill>
                  <a:srgbClr val="FF0000"/>
                </a:solidFill>
                <a:latin typeface="Calibri" panose="020F0502020204030204" pitchFamily="34" charset="0"/>
              </a:rPr>
              <a:t>        transition</a:t>
            </a:r>
            <a:r>
              <a:rPr lang="en-US" dirty="0">
                <a:solidFill>
                  <a:srgbClr val="000000"/>
                </a:solidFill>
                <a:latin typeface="Calibri" panose="020F0502020204030204" pitchFamily="34" charset="0"/>
              </a:rPr>
              <a:t>:</a:t>
            </a:r>
            <a:r>
              <a:rPr lang="en-US" dirty="0">
                <a:solidFill>
                  <a:srgbClr val="0000CD"/>
                </a:solidFill>
                <a:latin typeface="Calibri" panose="020F0502020204030204" pitchFamily="34" charset="0"/>
              </a:rPr>
              <a:t> width 2s, height 4s</a:t>
            </a:r>
            <a:r>
              <a:rPr lang="en-US" dirty="0">
                <a:solidFill>
                  <a:srgbClr val="000000"/>
                </a:solidFill>
                <a:latin typeface="Calibri" panose="020F0502020204030204" pitchFamily="34" charset="0"/>
              </a:rPr>
              <a:t>;</a:t>
            </a:r>
            <a:r>
              <a:rPr lang="en-US" dirty="0">
                <a:solidFill>
                  <a:srgbClr val="FF0000"/>
                </a:solidFill>
                <a:latin typeface="Calibri" panose="020F0502020204030204" pitchFamily="34" charset="0"/>
              </a:rPr>
              <a:t/>
            </a:r>
            <a:br>
              <a:rPr lang="en-US" dirty="0">
                <a:solidFill>
                  <a:srgbClr val="FF0000"/>
                </a:solidFill>
                <a:latin typeface="Calibri" panose="020F0502020204030204" pitchFamily="34" charset="0"/>
              </a:rPr>
            </a:br>
            <a:r>
              <a:rPr lang="en-US" dirty="0">
                <a:solidFill>
                  <a:srgbClr val="000000"/>
                </a:solidFill>
                <a:latin typeface="Calibri" panose="020F0502020204030204" pitchFamily="34" charset="0"/>
              </a:rPr>
              <a:t>}</a:t>
            </a:r>
            <a:endParaRPr lang="el-GR" dirty="0">
              <a:latin typeface="Calibri" panose="020F0502020204030204" pitchFamily="34" charset="0"/>
            </a:endParaRPr>
          </a:p>
        </p:txBody>
      </p:sp>
      <p:sp>
        <p:nvSpPr>
          <p:cNvPr id="7" name="Rectangle 6"/>
          <p:cNvSpPr/>
          <p:nvPr/>
        </p:nvSpPr>
        <p:spPr>
          <a:xfrm>
            <a:off x="541158" y="4875410"/>
            <a:ext cx="10302240" cy="369332"/>
          </a:xfrm>
          <a:prstGeom prst="rect">
            <a:avLst/>
          </a:prstGeom>
        </p:spPr>
        <p:txBody>
          <a:bodyPr wrap="square">
            <a:spAutoFit/>
          </a:bodyPr>
          <a:lstStyle/>
          <a:p>
            <a:r>
              <a:rPr lang="en-US" dirty="0" smtClean="0"/>
              <a:t>I may setup several attributes values at the same </a:t>
            </a:r>
            <a:r>
              <a:rPr lang="en-US" dirty="0" err="1" smtClean="0"/>
              <a:t>css</a:t>
            </a:r>
            <a:r>
              <a:rPr lang="en-US" dirty="0" smtClean="0"/>
              <a:t> line</a:t>
            </a:r>
            <a:endParaRPr lang="el-GR" dirty="0"/>
          </a:p>
        </p:txBody>
      </p:sp>
      <p:sp>
        <p:nvSpPr>
          <p:cNvPr id="9" name="Rectangle 8"/>
          <p:cNvSpPr/>
          <p:nvPr/>
        </p:nvSpPr>
        <p:spPr>
          <a:xfrm>
            <a:off x="6501414" y="5145907"/>
            <a:ext cx="6096000" cy="1200329"/>
          </a:xfrm>
          <a:prstGeom prst="rect">
            <a:avLst/>
          </a:prstGeom>
        </p:spPr>
        <p:txBody>
          <a:bodyPr>
            <a:spAutoFit/>
          </a:bodyPr>
          <a:lstStyle/>
          <a:p>
            <a:r>
              <a:rPr lang="en-US" dirty="0"/>
              <a:t>div {</a:t>
            </a:r>
          </a:p>
          <a:p>
            <a:r>
              <a:rPr lang="en-US" dirty="0"/>
              <a:t>  transition-property: opacity, left, top, height;</a:t>
            </a:r>
          </a:p>
          <a:p>
            <a:r>
              <a:rPr lang="en-US" dirty="0"/>
              <a:t>  transition-duration: 3s, 5s, 3s, 5s;</a:t>
            </a:r>
          </a:p>
          <a:p>
            <a:r>
              <a:rPr lang="en-US" dirty="0"/>
              <a:t>}</a:t>
            </a:r>
            <a:endParaRPr lang="el-GR" dirty="0"/>
          </a:p>
        </p:txBody>
      </p:sp>
    </p:spTree>
    <p:extLst>
      <p:ext uri="{BB962C8B-B14F-4D97-AF65-F5344CB8AC3E}">
        <p14:creationId xmlns:p14="http://schemas.microsoft.com/office/powerpoint/2010/main" val="2355175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531224" y="294477"/>
            <a:ext cx="9544594" cy="2585323"/>
          </a:xfrm>
          <a:prstGeom prst="rect">
            <a:avLst/>
          </a:prstGeom>
          <a:solidFill>
            <a:srgbClr val="F1F1F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l-GR" b="0" i="0" u="none" strike="noStrike" cap="none" normalizeH="0" baseline="0" dirty="0" smtClean="0">
                <a:ln>
                  <a:noFill/>
                </a:ln>
                <a:solidFill>
                  <a:srgbClr val="000000"/>
                </a:solidFill>
                <a:effectLst/>
                <a:latin typeface="+mn-lt"/>
              </a:rPr>
              <a:t>The </a:t>
            </a: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transition-timing-function</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property</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specifies</a:t>
            </a:r>
            <a:r>
              <a:rPr kumimoji="0" lang="el-GR" altLang="el-GR" b="0" i="0" u="none" strike="noStrike" cap="none" normalizeH="0" baseline="0" dirty="0" smtClean="0">
                <a:ln>
                  <a:noFill/>
                </a:ln>
                <a:solidFill>
                  <a:srgbClr val="000000"/>
                </a:solidFill>
                <a:effectLst/>
                <a:latin typeface="+mn-lt"/>
              </a:rPr>
              <a:t> the </a:t>
            </a:r>
            <a:r>
              <a:rPr kumimoji="0" lang="el-GR" altLang="el-GR" b="0" i="0" u="none" strike="noStrike" cap="none" normalizeH="0" baseline="0" dirty="0" err="1" smtClean="0">
                <a:ln>
                  <a:noFill/>
                </a:ln>
                <a:solidFill>
                  <a:srgbClr val="000000"/>
                </a:solidFill>
                <a:effectLst/>
                <a:latin typeface="+mn-lt"/>
              </a:rPr>
              <a:t>speed</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curve</a:t>
            </a:r>
            <a:r>
              <a:rPr kumimoji="0" lang="el-GR" altLang="el-GR" b="0" i="0" u="none" strike="noStrike" cap="none" normalizeH="0" baseline="0" dirty="0" smtClean="0">
                <a:ln>
                  <a:noFill/>
                </a:ln>
                <a:solidFill>
                  <a:srgbClr val="000000"/>
                </a:solidFill>
                <a:effectLst/>
                <a:latin typeface="+mn-lt"/>
              </a:rPr>
              <a:t> of the </a:t>
            </a:r>
            <a:r>
              <a:rPr kumimoji="0" lang="el-GR" altLang="el-GR" b="0" i="0" u="none" strike="noStrike" cap="none" normalizeH="0" baseline="0" dirty="0" err="1" smtClean="0">
                <a:ln>
                  <a:noFill/>
                </a:ln>
                <a:solidFill>
                  <a:srgbClr val="000000"/>
                </a:solidFill>
                <a:effectLst/>
                <a:latin typeface="+mn-lt"/>
              </a:rPr>
              <a:t>transition</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effect</a:t>
            </a:r>
            <a:r>
              <a:rPr kumimoji="0" lang="el-GR" altLang="el-GR" b="0" i="0" u="none" strike="noStrike" cap="none" normalizeH="0" baseline="0" dirty="0" smtClean="0">
                <a:ln>
                  <a:noFill/>
                </a:ln>
                <a:solidFill>
                  <a:srgbClr val="000000"/>
                </a:solidFill>
                <a:effectLst/>
                <a:latin typeface="+mn-lt"/>
              </a:rPr>
              <a:t>.</a:t>
            </a:r>
            <a:endParaRPr kumimoji="0" lang="el-GR" altLang="el-GR" b="0" i="0" u="none" strike="noStrike" cap="none" normalizeH="0" baseline="0" dirty="0" smtClean="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l-GR" b="0" i="0" u="none" strike="noStrike" cap="none" normalizeH="0" baseline="0" dirty="0" smtClean="0">
                <a:ln>
                  <a:noFill/>
                </a:ln>
                <a:solidFill>
                  <a:srgbClr val="000000"/>
                </a:solidFill>
                <a:effectLst/>
                <a:latin typeface="+mn-lt"/>
              </a:rPr>
              <a:t>The </a:t>
            </a:r>
            <a:r>
              <a:rPr kumimoji="0" lang="el-GR" altLang="el-GR" b="0" i="0" u="none" strike="noStrike" cap="none" normalizeH="0" baseline="0" dirty="0" err="1" smtClean="0">
                <a:ln>
                  <a:noFill/>
                </a:ln>
                <a:solidFill>
                  <a:srgbClr val="000000"/>
                </a:solidFill>
                <a:effectLst/>
                <a:latin typeface="+mn-lt"/>
              </a:rPr>
              <a:t>transition-timing</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can</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have</a:t>
            </a:r>
            <a:r>
              <a:rPr kumimoji="0" lang="el-GR" altLang="el-GR" b="0" i="0" u="none" strike="noStrike" cap="none" normalizeH="0" baseline="0" dirty="0" smtClean="0">
                <a:ln>
                  <a:noFill/>
                </a:ln>
                <a:solidFill>
                  <a:srgbClr val="000000"/>
                </a:solidFill>
                <a:effectLst/>
                <a:latin typeface="+mn-lt"/>
              </a:rPr>
              <a:t> the </a:t>
            </a:r>
            <a:r>
              <a:rPr kumimoji="0" lang="el-GR" altLang="el-GR" b="0" i="0" u="none" strike="noStrike" cap="none" normalizeH="0" baseline="0" dirty="0" err="1" smtClean="0">
                <a:ln>
                  <a:noFill/>
                </a:ln>
                <a:solidFill>
                  <a:srgbClr val="000000"/>
                </a:solidFill>
                <a:effectLst/>
                <a:latin typeface="+mn-lt"/>
              </a:rPr>
              <a:t>following</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values</a:t>
            </a:r>
            <a:r>
              <a:rPr kumimoji="0" lang="el-GR" altLang="el-GR" b="0" i="0" u="none" strike="noStrike" cap="none" normalizeH="0" baseline="0" dirty="0" smtClean="0">
                <a:ln>
                  <a:noFill/>
                </a:ln>
                <a:solidFill>
                  <a:srgbClr val="000000"/>
                </a:solidFill>
                <a:effectLst/>
                <a:latin typeface="+mn-lt"/>
              </a:rPr>
              <a:t>:</a:t>
            </a:r>
            <a:endParaRPr kumimoji="0" lang="en-US" altLang="el-GR" b="0" i="0" u="none" strike="noStrike" cap="none" normalizeH="0" baseline="0" dirty="0" smtClean="0">
              <a:ln>
                <a:noFill/>
              </a:ln>
              <a:solidFill>
                <a:srgbClr val="000000"/>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l-GR" altLang="el-GR" b="0" i="0" u="none" strike="noStrike" cap="none" normalizeH="0" baseline="0" dirty="0" smtClean="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ease</a:t>
            </a:r>
            <a:r>
              <a:rPr kumimoji="0" lang="el-GR" altLang="el-GR" b="0" i="0" u="none" strike="noStrike" cap="none" normalizeH="0" baseline="0" dirty="0" smtClean="0">
                <a:ln>
                  <a:noFill/>
                </a:ln>
                <a:solidFill>
                  <a:srgbClr val="000000"/>
                </a:solidFill>
                <a:effectLst/>
                <a:latin typeface="+mn-lt"/>
              </a:rPr>
              <a:t> - (</a:t>
            </a:r>
            <a:r>
              <a:rPr kumimoji="0" lang="el-GR" altLang="el-GR" b="0" i="0" u="none" strike="noStrike" cap="none" normalizeH="0" baseline="0" dirty="0" err="1" smtClean="0">
                <a:ln>
                  <a:noFill/>
                </a:ln>
                <a:solidFill>
                  <a:srgbClr val="000000"/>
                </a:solidFill>
                <a:effectLst/>
                <a:latin typeface="+mn-lt"/>
              </a:rPr>
              <a:t>this</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is</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default</a:t>
            </a:r>
            <a:r>
              <a:rPr kumimoji="0" lang="el-GR" altLang="el-GR" b="0" i="0" u="none" strike="noStrike" cap="none" normalizeH="0" baseline="0" dirty="0" smtClean="0">
                <a:ln>
                  <a:noFill/>
                </a:ln>
                <a:solidFill>
                  <a:srgbClr val="000000"/>
                </a:solidFill>
                <a:effectLst/>
                <a:latin typeface="+mn-lt"/>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linear</a:t>
            </a:r>
            <a:r>
              <a:rPr kumimoji="0" lang="el-GR" altLang="el-GR" b="0" i="0" u="none" strike="noStrike" cap="none" normalizeH="0" baseline="0" dirty="0" smtClean="0">
                <a:ln>
                  <a:noFill/>
                </a:ln>
                <a:solidFill>
                  <a:srgbClr val="000000"/>
                </a:solidFill>
                <a:effectLst/>
                <a:latin typeface="+mn-lt"/>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ease</a:t>
            </a:r>
            <a:r>
              <a:rPr kumimoji="0" lang="el-GR" altLang="el-GR" b="0" i="0" u="none" strike="noStrike" cap="none" normalizeH="0" baseline="0" dirty="0" smtClean="0">
                <a:ln>
                  <a:noFill/>
                </a:ln>
                <a:solidFill>
                  <a:srgbClr val="DC143C"/>
                </a:solidFill>
                <a:effectLst/>
                <a:latin typeface="+mn-lt"/>
                <a:cs typeface="Consolas" panose="020B0609020204030204" pitchFamily="49" charset="0"/>
              </a:rPr>
              <a:t>-in</a:t>
            </a:r>
            <a:r>
              <a:rPr kumimoji="0" lang="el-GR" altLang="el-GR" b="0" i="0" u="none" strike="noStrike" cap="none" normalizeH="0" baseline="0" dirty="0" smtClean="0">
                <a:ln>
                  <a:noFill/>
                </a:ln>
                <a:solidFill>
                  <a:srgbClr val="000000"/>
                </a:solidFill>
                <a:effectLst/>
                <a:latin typeface="+mn-lt"/>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ease-out</a:t>
            </a:r>
            <a:r>
              <a:rPr kumimoji="0" lang="el-GR" altLang="el-GR" b="0" i="0" u="none" strike="noStrike" cap="none" normalizeH="0" baseline="0" dirty="0" smtClean="0">
                <a:ln>
                  <a:noFill/>
                </a:ln>
                <a:solidFill>
                  <a:srgbClr val="000000"/>
                </a:solidFill>
                <a:effectLst/>
                <a:latin typeface="+mn-lt"/>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ease</a:t>
            </a:r>
            <a:r>
              <a:rPr kumimoji="0" lang="el-GR" altLang="el-GR" b="0" i="0" u="none" strike="noStrike" cap="none" normalizeH="0" baseline="0" dirty="0" smtClean="0">
                <a:ln>
                  <a:noFill/>
                </a:ln>
                <a:solidFill>
                  <a:srgbClr val="DC143C"/>
                </a:solidFill>
                <a:effectLst/>
                <a:latin typeface="+mn-lt"/>
                <a:cs typeface="Consolas" panose="020B0609020204030204" pitchFamily="49" charset="0"/>
              </a:rPr>
              <a:t>-in-</a:t>
            </a: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out</a:t>
            </a:r>
            <a:r>
              <a:rPr kumimoji="0" lang="el-GR" altLang="el-GR" b="0" i="0" u="none" strike="noStrike" cap="none" normalizeH="0" baseline="0" dirty="0" smtClean="0">
                <a:ln>
                  <a:noFill/>
                </a:ln>
                <a:solidFill>
                  <a:srgbClr val="000000"/>
                </a:solidFill>
                <a:effectLst/>
                <a:latin typeface="+mn-lt"/>
              </a:rPr>
              <a:t> </a:t>
            </a:r>
            <a:endParaRPr kumimoji="0" lang="en-US" altLang="el-GR" b="0" i="0" u="none" strike="noStrike" cap="none" normalizeH="0" baseline="0" dirty="0" smtClean="0">
              <a:ln>
                <a:noFill/>
              </a:ln>
              <a:solidFill>
                <a:srgbClr val="000000"/>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cubic-bezier</a:t>
            </a:r>
            <a:r>
              <a:rPr kumimoji="0" lang="el-GR" altLang="el-GR" b="0" i="0" u="none" strike="noStrike" cap="none" normalizeH="0" baseline="0" dirty="0" smtClean="0">
                <a:ln>
                  <a:noFill/>
                </a:ln>
                <a:solidFill>
                  <a:srgbClr val="DC143C"/>
                </a:solidFill>
                <a:effectLst/>
                <a:latin typeface="+mn-lt"/>
                <a:cs typeface="Consolas" panose="020B0609020204030204" pitchFamily="49" charset="0"/>
              </a:rPr>
              <a:t>(</a:t>
            </a: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n,n,n,n</a:t>
            </a:r>
            <a:r>
              <a:rPr kumimoji="0" lang="el-GR" altLang="el-GR" b="0" i="0" u="none" strike="noStrike" cap="none" normalizeH="0" baseline="0" dirty="0" smtClean="0">
                <a:ln>
                  <a:noFill/>
                </a:ln>
                <a:solidFill>
                  <a:srgbClr val="DC143C"/>
                </a:solidFill>
                <a:effectLst/>
                <a:latin typeface="+mn-lt"/>
                <a:cs typeface="Consolas" panose="020B0609020204030204" pitchFamily="49" charset="0"/>
              </a:rPr>
              <a:t>)</a:t>
            </a:r>
            <a:r>
              <a:rPr kumimoji="0" lang="el-GR" altLang="el-GR" b="0" i="0" u="none" strike="noStrike" cap="none" normalizeH="0" baseline="0" dirty="0" smtClean="0">
                <a:ln>
                  <a:noFill/>
                </a:ln>
                <a:solidFill>
                  <a:srgbClr val="000000"/>
                </a:solidFill>
                <a:effectLst/>
                <a:latin typeface="+mn-lt"/>
              </a:rPr>
              <a:t> </a:t>
            </a:r>
            <a:endParaRPr kumimoji="0" lang="el-GR" altLang="el-GR" b="0" i="0" u="none" strike="noStrike" cap="none" normalizeH="0" baseline="0" dirty="0" smtClean="0">
              <a:ln>
                <a:noFill/>
              </a:ln>
              <a:solidFill>
                <a:schemeClr val="tx1"/>
              </a:solidFill>
              <a:effectLst/>
              <a:latin typeface="+mn-lt"/>
            </a:endParaRPr>
          </a:p>
        </p:txBody>
      </p:sp>
      <p:sp>
        <p:nvSpPr>
          <p:cNvPr id="4" name="Rectangle 2"/>
          <p:cNvSpPr>
            <a:spLocks noChangeArrowheads="1"/>
          </p:cNvSpPr>
          <p:nvPr/>
        </p:nvSpPr>
        <p:spPr bwMode="auto">
          <a:xfrm>
            <a:off x="531221" y="3135476"/>
            <a:ext cx="9483635" cy="369332"/>
          </a:xfrm>
          <a:prstGeom prst="rect">
            <a:avLst/>
          </a:prstGeom>
          <a:solidFill>
            <a:srgbClr val="F1F1F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l-GR" b="0" i="0" u="none" strike="noStrike" cap="none" normalizeH="0" baseline="0" dirty="0" err="1" smtClean="0">
                <a:ln>
                  <a:noFill/>
                </a:ln>
                <a:solidFill>
                  <a:srgbClr val="DC143C"/>
                </a:solidFill>
                <a:effectLst/>
                <a:latin typeface="+mn-lt"/>
                <a:cs typeface="Consolas" panose="020B0609020204030204" pitchFamily="49" charset="0"/>
              </a:rPr>
              <a:t>transition-delay</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property</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specifies</a:t>
            </a:r>
            <a:r>
              <a:rPr kumimoji="0" lang="el-GR" altLang="el-GR" b="0" i="0" u="none" strike="noStrike" cap="none" normalizeH="0" baseline="0" dirty="0" smtClean="0">
                <a:ln>
                  <a:noFill/>
                </a:ln>
                <a:solidFill>
                  <a:srgbClr val="000000"/>
                </a:solidFill>
                <a:effectLst/>
                <a:latin typeface="+mn-lt"/>
              </a:rPr>
              <a:t> a </a:t>
            </a:r>
            <a:r>
              <a:rPr kumimoji="0" lang="el-GR" altLang="el-GR" b="0" i="0" u="none" strike="noStrike" cap="none" normalizeH="0" baseline="0" dirty="0" err="1" smtClean="0">
                <a:ln>
                  <a:noFill/>
                </a:ln>
                <a:solidFill>
                  <a:srgbClr val="000000"/>
                </a:solidFill>
                <a:effectLst/>
                <a:latin typeface="+mn-lt"/>
              </a:rPr>
              <a:t>delay</a:t>
            </a:r>
            <a:r>
              <a:rPr kumimoji="0" lang="el-GR" altLang="el-GR" b="0" i="0" u="none" strike="noStrike" cap="none" normalizeH="0" baseline="0" dirty="0" smtClean="0">
                <a:ln>
                  <a:noFill/>
                </a:ln>
                <a:solidFill>
                  <a:srgbClr val="000000"/>
                </a:solidFill>
                <a:effectLst/>
                <a:latin typeface="+mn-lt"/>
              </a:rPr>
              <a:t> (in </a:t>
            </a:r>
            <a:r>
              <a:rPr kumimoji="0" lang="el-GR" altLang="el-GR" b="0" i="0" u="none" strike="noStrike" cap="none" normalizeH="0" baseline="0" dirty="0" err="1" smtClean="0">
                <a:ln>
                  <a:noFill/>
                </a:ln>
                <a:solidFill>
                  <a:srgbClr val="000000"/>
                </a:solidFill>
                <a:effectLst/>
                <a:latin typeface="+mn-lt"/>
              </a:rPr>
              <a:t>seconds</a:t>
            </a:r>
            <a:r>
              <a:rPr kumimoji="0" lang="el-GR" altLang="el-GR" b="0" i="0" u="none" strike="noStrike" cap="none" normalizeH="0" baseline="0" dirty="0" smtClean="0">
                <a:ln>
                  <a:noFill/>
                </a:ln>
                <a:solidFill>
                  <a:srgbClr val="000000"/>
                </a:solidFill>
                <a:effectLst/>
                <a:latin typeface="+mn-lt"/>
              </a:rPr>
              <a:t>) for the </a:t>
            </a:r>
            <a:r>
              <a:rPr kumimoji="0" lang="el-GR" altLang="el-GR" b="0" i="0" u="none" strike="noStrike" cap="none" normalizeH="0" baseline="0" dirty="0" err="1" smtClean="0">
                <a:ln>
                  <a:noFill/>
                </a:ln>
                <a:solidFill>
                  <a:srgbClr val="000000"/>
                </a:solidFill>
                <a:effectLst/>
                <a:latin typeface="+mn-lt"/>
              </a:rPr>
              <a:t>transition</a:t>
            </a:r>
            <a:r>
              <a:rPr kumimoji="0" lang="el-GR" altLang="el-GR" b="0" i="0" u="none" strike="noStrike" cap="none" normalizeH="0" baseline="0" dirty="0" smtClean="0">
                <a:ln>
                  <a:noFill/>
                </a:ln>
                <a:solidFill>
                  <a:srgbClr val="000000"/>
                </a:solidFill>
                <a:effectLst/>
                <a:latin typeface="+mn-lt"/>
              </a:rPr>
              <a:t> </a:t>
            </a:r>
            <a:r>
              <a:rPr kumimoji="0" lang="el-GR" altLang="el-GR" b="0" i="0" u="none" strike="noStrike" cap="none" normalizeH="0" baseline="0" dirty="0" err="1" smtClean="0">
                <a:ln>
                  <a:noFill/>
                </a:ln>
                <a:solidFill>
                  <a:srgbClr val="000000"/>
                </a:solidFill>
                <a:effectLst/>
                <a:latin typeface="+mn-lt"/>
              </a:rPr>
              <a:t>effect</a:t>
            </a:r>
            <a:r>
              <a:rPr kumimoji="0" lang="el-GR" altLang="el-GR" b="0" i="0" u="none" strike="noStrike" cap="none" normalizeH="0" baseline="0" dirty="0" smtClean="0">
                <a:ln>
                  <a:noFill/>
                </a:ln>
                <a:solidFill>
                  <a:schemeClr val="tx1"/>
                </a:solidFill>
                <a:effectLst/>
                <a:latin typeface="+mn-lt"/>
              </a:rPr>
              <a:t> </a:t>
            </a:r>
          </a:p>
        </p:txBody>
      </p:sp>
      <p:sp>
        <p:nvSpPr>
          <p:cNvPr id="6" name="Rectangle 5"/>
          <p:cNvSpPr/>
          <p:nvPr/>
        </p:nvSpPr>
        <p:spPr>
          <a:xfrm>
            <a:off x="539931" y="3721060"/>
            <a:ext cx="6096000" cy="2893100"/>
          </a:xfrm>
          <a:prstGeom prst="rect">
            <a:avLst/>
          </a:prstGeom>
        </p:spPr>
        <p:txBody>
          <a:bodyPr>
            <a:spAutoFit/>
          </a:bodyPr>
          <a:lstStyle/>
          <a:p>
            <a:r>
              <a:rPr lang="en-US" sz="1600" dirty="0"/>
              <a:t>a {</a:t>
            </a:r>
          </a:p>
          <a:p>
            <a:r>
              <a:rPr lang="en-US" sz="1600" dirty="0"/>
              <a:t>  color: #</a:t>
            </a:r>
            <a:r>
              <a:rPr lang="en-US" sz="1600" dirty="0" err="1"/>
              <a:t>fff</a:t>
            </a:r>
            <a:r>
              <a:rPr lang="en-US" sz="1600" dirty="0"/>
              <a:t>;</a:t>
            </a:r>
          </a:p>
          <a:p>
            <a:r>
              <a:rPr lang="en-US" sz="1600" dirty="0"/>
              <a:t>  background-color: #333;</a:t>
            </a:r>
          </a:p>
          <a:p>
            <a:r>
              <a:rPr lang="en-US" sz="1600" dirty="0"/>
              <a:t>  transition: all 1s ease-out;</a:t>
            </a:r>
          </a:p>
          <a:p>
            <a:r>
              <a:rPr lang="en-US" sz="1600" dirty="0"/>
              <a:t>}</a:t>
            </a:r>
          </a:p>
          <a:p>
            <a:endParaRPr lang="en-US" sz="1600" dirty="0"/>
          </a:p>
          <a:p>
            <a:r>
              <a:rPr lang="en-US" sz="1600" dirty="0"/>
              <a:t>a:hover,</a:t>
            </a:r>
          </a:p>
          <a:p>
            <a:r>
              <a:rPr lang="en-US" sz="1600" dirty="0"/>
              <a:t>a:focus {</a:t>
            </a:r>
          </a:p>
          <a:p>
            <a:r>
              <a:rPr lang="en-US" sz="1600" dirty="0"/>
              <a:t>  color: #333;</a:t>
            </a:r>
          </a:p>
          <a:p>
            <a:r>
              <a:rPr lang="en-US" sz="1600" dirty="0"/>
              <a:t>  background-color: #</a:t>
            </a:r>
            <a:r>
              <a:rPr lang="en-US" sz="1600" dirty="0" err="1"/>
              <a:t>fff</a:t>
            </a:r>
            <a:r>
              <a:rPr lang="en-US" sz="1600" dirty="0"/>
              <a:t>;</a:t>
            </a:r>
          </a:p>
          <a:p>
            <a:r>
              <a:rPr lang="en-US" sz="1600" dirty="0"/>
              <a:t>}</a:t>
            </a:r>
            <a:endParaRPr lang="el-GR" sz="1600" dirty="0"/>
          </a:p>
        </p:txBody>
      </p:sp>
    </p:spTree>
    <p:extLst>
      <p:ext uri="{BB962C8B-B14F-4D97-AF65-F5344CB8AC3E}">
        <p14:creationId xmlns:p14="http://schemas.microsoft.com/office/powerpoint/2010/main" val="38267678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Transition + Transform</a:t>
            </a:r>
            <a:endParaRPr lang="el-GR" dirty="0"/>
          </a:p>
        </p:txBody>
      </p:sp>
      <p:graphicFrame>
        <p:nvGraphicFramePr>
          <p:cNvPr id="6" name="Table 5"/>
          <p:cNvGraphicFramePr>
            <a:graphicFrameLocks noGrp="1"/>
          </p:cNvGraphicFramePr>
          <p:nvPr>
            <p:extLst>
              <p:ext uri="{D42A27DB-BD31-4B8C-83A1-F6EECF244321}">
                <p14:modId xmlns:p14="http://schemas.microsoft.com/office/powerpoint/2010/main" val="2210922560"/>
              </p:ext>
            </p:extLst>
          </p:nvPr>
        </p:nvGraphicFramePr>
        <p:xfrm>
          <a:off x="1054433" y="1381760"/>
          <a:ext cx="6408812" cy="5132250"/>
        </p:xfrm>
        <a:graphic>
          <a:graphicData uri="http://schemas.openxmlformats.org/drawingml/2006/table">
            <a:tbl>
              <a:tblPr/>
              <a:tblGrid>
                <a:gridCol w="2109917"/>
                <a:gridCol w="3518176"/>
                <a:gridCol w="780719"/>
              </a:tblGrid>
              <a:tr h="217011">
                <a:tc>
                  <a:txBody>
                    <a:bodyPr/>
                    <a:lstStyle/>
                    <a:p>
                      <a:pPr algn="l" fontAlgn="t"/>
                      <a:r>
                        <a:rPr lang="en-US" sz="800" b="1" dirty="0">
                          <a:effectLst/>
                        </a:rPr>
                        <a:t>Value</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b="1">
                          <a:effectLst/>
                        </a:rPr>
                        <a:t>Description</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b="1" dirty="0">
                          <a:effectLst/>
                        </a:rPr>
                        <a:t>Play it</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none</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that there should be no transformation</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u="none" strike="noStrike">
                          <a:solidFill>
                            <a:srgbClr val="FFFFFF"/>
                          </a:solidFill>
                          <a:effectLst/>
                          <a:hlinkClick r:id="rId2"/>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matrix(</a:t>
                      </a:r>
                      <a:r>
                        <a:rPr lang="en-US" sz="800" i="1">
                          <a:effectLst/>
                        </a:rPr>
                        <a:t>n,n,n,n,n,n</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2D transformation, using a matrix of six values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u="none" strike="noStrike">
                          <a:solidFill>
                            <a:srgbClr val="FFFFFF"/>
                          </a:solidFill>
                          <a:effectLst/>
                          <a:hlinkClick r:id="rId3"/>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358008">
                <a:tc>
                  <a:txBody>
                    <a:bodyPr/>
                    <a:lstStyle/>
                    <a:p>
                      <a:pPr algn="l" fontAlgn="t"/>
                      <a:r>
                        <a:rPr lang="en-US" sz="800">
                          <a:effectLst/>
                        </a:rPr>
                        <a:t>matrix3d</a:t>
                      </a:r>
                      <a:br>
                        <a:rPr lang="en-US" sz="800">
                          <a:effectLst/>
                        </a:rPr>
                      </a:br>
                      <a:r>
                        <a:rPr lang="en-US" sz="800">
                          <a:effectLst/>
                        </a:rPr>
                        <a:t>(</a:t>
                      </a:r>
                      <a:r>
                        <a:rPr lang="en-US" sz="800" i="1">
                          <a:effectLst/>
                        </a:rPr>
                        <a:t>n,n,n,n,n,n,n,n,n,n,n,n,n,n,n,n</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3D transformation, using a 4x4 matrix of 16 values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endParaRPr lang="el-GR"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translate(</a:t>
                      </a:r>
                      <a:r>
                        <a:rPr lang="en-US" sz="800" i="1">
                          <a:effectLst/>
                        </a:rPr>
                        <a:t>x,y</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2D translation</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u="none" strike="noStrike">
                          <a:solidFill>
                            <a:srgbClr val="FFFFFF"/>
                          </a:solidFill>
                          <a:effectLst/>
                          <a:hlinkClick r:id="rId4"/>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translate3d(</a:t>
                      </a:r>
                      <a:r>
                        <a:rPr lang="en-US" sz="800" i="1">
                          <a:effectLst/>
                        </a:rPr>
                        <a:t>x,y,z</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3D translation</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endParaRPr lang="el-GR"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translateX(</a:t>
                      </a:r>
                      <a:r>
                        <a:rPr lang="en-US" sz="800" i="1">
                          <a:effectLst/>
                        </a:rPr>
                        <a:t>x</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translation, using only the value for the X-axis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u="none" strike="noStrike">
                          <a:solidFill>
                            <a:srgbClr val="FFFFFF"/>
                          </a:solidFill>
                          <a:effectLst/>
                          <a:hlinkClick r:id="rId5"/>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translateY(</a:t>
                      </a:r>
                      <a:r>
                        <a:rPr lang="en-US" sz="800" i="1">
                          <a:effectLst/>
                        </a:rPr>
                        <a:t>y</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translation, using only the value for the Y-axis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u="none" strike="noStrike">
                          <a:solidFill>
                            <a:srgbClr val="FFFFFF"/>
                          </a:solidFill>
                          <a:effectLst/>
                          <a:hlinkClick r:id="rId6"/>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translateZ(</a:t>
                      </a:r>
                      <a:r>
                        <a:rPr lang="en-US" sz="800" i="1">
                          <a:effectLst/>
                        </a:rPr>
                        <a:t>z</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3D translation, using only the value for the Z-axis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endParaRPr lang="el-GR"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scale(</a:t>
                      </a:r>
                      <a:r>
                        <a:rPr lang="en-US" sz="800" i="1">
                          <a:effectLst/>
                        </a:rPr>
                        <a:t>x,y</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2D scale transformation</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u="none" strike="noStrike">
                          <a:solidFill>
                            <a:srgbClr val="FFFFFF"/>
                          </a:solidFill>
                          <a:effectLst/>
                          <a:hlinkClick r:id="rId7"/>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scale3d(</a:t>
                      </a:r>
                      <a:r>
                        <a:rPr lang="en-US" sz="800" i="1">
                          <a:effectLst/>
                        </a:rPr>
                        <a:t>x,y,z</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3D scale transformation</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endParaRPr lang="el-GR"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scaleX(</a:t>
                      </a:r>
                      <a:r>
                        <a:rPr lang="en-US" sz="800" i="1">
                          <a:effectLst/>
                        </a:rPr>
                        <a:t>x</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scale transformation by giving a value for the X-axis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u="none" strike="noStrike">
                          <a:solidFill>
                            <a:srgbClr val="FFFFFF"/>
                          </a:solidFill>
                          <a:effectLst/>
                          <a:hlinkClick r:id="rId8"/>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scaleY(</a:t>
                      </a:r>
                      <a:r>
                        <a:rPr lang="en-US" sz="800" i="1">
                          <a:effectLst/>
                        </a:rPr>
                        <a:t>y</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scale transformation by giving a value for the Y-axis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u="none" strike="noStrike">
                          <a:solidFill>
                            <a:srgbClr val="FFFFFF"/>
                          </a:solidFill>
                          <a:effectLst/>
                          <a:hlinkClick r:id="rId9"/>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scaleZ(</a:t>
                      </a:r>
                      <a:r>
                        <a:rPr lang="en-US" sz="800" i="1">
                          <a:effectLst/>
                        </a:rPr>
                        <a:t>z</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3D scale transformation by giving a value for the Z-axis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endParaRPr lang="el-GR"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rotate(</a:t>
                      </a:r>
                      <a:r>
                        <a:rPr lang="en-US" sz="800" i="1">
                          <a:effectLst/>
                        </a:rPr>
                        <a:t>angle</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2D rotation, the angle is specified in the parameter</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u="none" strike="noStrike">
                          <a:solidFill>
                            <a:srgbClr val="FFFFFF"/>
                          </a:solidFill>
                          <a:effectLst/>
                          <a:hlinkClick r:id="rId10"/>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rotate3d(</a:t>
                      </a:r>
                      <a:r>
                        <a:rPr lang="en-US" sz="800" i="1">
                          <a:effectLst/>
                        </a:rPr>
                        <a:t>x,y,z,angle</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3D rotation</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endParaRPr lang="el-GR"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rotateX(</a:t>
                      </a:r>
                      <a:r>
                        <a:rPr lang="en-US" sz="800" i="1">
                          <a:effectLst/>
                        </a:rPr>
                        <a:t>angle</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3D rotation along the X-axis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u="none" strike="noStrike">
                          <a:solidFill>
                            <a:srgbClr val="FFFFFF"/>
                          </a:solidFill>
                          <a:effectLst/>
                          <a:hlinkClick r:id="rId11"/>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rotateY(</a:t>
                      </a:r>
                      <a:r>
                        <a:rPr lang="en-US" sz="800" i="1">
                          <a:effectLst/>
                        </a:rPr>
                        <a:t>angle</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3D rotation along the Y-axis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u="none" strike="noStrike">
                          <a:solidFill>
                            <a:srgbClr val="FFFFFF"/>
                          </a:solidFill>
                          <a:effectLst/>
                          <a:hlinkClick r:id="rId12"/>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rotateZ(</a:t>
                      </a:r>
                      <a:r>
                        <a:rPr lang="en-US" sz="800" i="1">
                          <a:effectLst/>
                        </a:rPr>
                        <a:t>angle</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3D rotation along the Z-axis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u="none" strike="noStrike">
                          <a:solidFill>
                            <a:srgbClr val="FFFFFF"/>
                          </a:solidFill>
                          <a:effectLst/>
                          <a:hlinkClick r:id="rId13"/>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skew(</a:t>
                      </a:r>
                      <a:r>
                        <a:rPr lang="en-US" sz="800" i="1">
                          <a:effectLst/>
                        </a:rPr>
                        <a:t>x-angle,y-angle</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2D skew transformation along the X- and the Y-axis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u="none" strike="noStrike">
                          <a:solidFill>
                            <a:srgbClr val="FFFFFF"/>
                          </a:solidFill>
                          <a:effectLst/>
                          <a:hlinkClick r:id="rId14"/>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r>
              <a:tr h="217011">
                <a:tc>
                  <a:txBody>
                    <a:bodyPr/>
                    <a:lstStyle/>
                    <a:p>
                      <a:pPr algn="l" fontAlgn="t"/>
                      <a:r>
                        <a:rPr lang="en-US" sz="800">
                          <a:effectLst/>
                        </a:rPr>
                        <a:t>skewX(</a:t>
                      </a:r>
                      <a:r>
                        <a:rPr lang="en-US" sz="800" i="1">
                          <a:effectLst/>
                        </a:rPr>
                        <a:t>angle</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a:effectLst/>
                        </a:rPr>
                        <a:t>Defines a 2D skew transformation along the X-axis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l" fontAlgn="t"/>
                      <a:r>
                        <a:rPr lang="en-US" sz="800" u="none" strike="noStrike">
                          <a:solidFill>
                            <a:srgbClr val="FFFFFF"/>
                          </a:solidFill>
                          <a:effectLst/>
                          <a:hlinkClick r:id="rId15"/>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7011">
                <a:tc>
                  <a:txBody>
                    <a:bodyPr/>
                    <a:lstStyle/>
                    <a:p>
                      <a:pPr algn="l" fontAlgn="t"/>
                      <a:r>
                        <a:rPr lang="en-US" sz="800">
                          <a:effectLst/>
                        </a:rPr>
                        <a:t>skewY(</a:t>
                      </a:r>
                      <a:r>
                        <a:rPr lang="en-US" sz="800" i="1">
                          <a:effectLst/>
                        </a:rPr>
                        <a:t>angle</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a:effectLst/>
                        </a:rPr>
                        <a:t>Defines a 2D skew transformation along the Y-axis</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1F1F1"/>
                    </a:solidFill>
                  </a:tcPr>
                </a:tc>
                <a:tc>
                  <a:txBody>
                    <a:bodyPr/>
                    <a:lstStyle/>
                    <a:p>
                      <a:pPr algn="l" fontAlgn="t"/>
                      <a:r>
                        <a:rPr lang="en-US" sz="800" u="none" strike="noStrike">
                          <a:solidFill>
                            <a:srgbClr val="FFFFFF"/>
                          </a:solidFill>
                          <a:effectLst/>
                          <a:hlinkClick r:id="rId16"/>
                        </a:rPr>
                        <a:t>Play it »</a:t>
                      </a:r>
                      <a:endParaRPr lang="en-US" sz="800">
                        <a:effectLst/>
                      </a:endParaRP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1F1F1"/>
                    </a:solidFill>
                  </a:tcPr>
                </a:tc>
              </a:tr>
              <a:tr h="217011">
                <a:tc>
                  <a:txBody>
                    <a:bodyPr/>
                    <a:lstStyle/>
                    <a:p>
                      <a:pPr algn="l" fontAlgn="t"/>
                      <a:r>
                        <a:rPr lang="en-US" sz="800">
                          <a:effectLst/>
                        </a:rPr>
                        <a:t>perspective(</a:t>
                      </a:r>
                      <a:r>
                        <a:rPr lang="en-US" sz="800" i="1">
                          <a:effectLst/>
                        </a:rPr>
                        <a:t>n</a:t>
                      </a:r>
                      <a:r>
                        <a:rPr lang="en-US" sz="800">
                          <a:effectLst/>
                        </a:rPr>
                        <a:t>)</a:t>
                      </a:r>
                    </a:p>
                  </a:txBody>
                  <a:tcPr marL="65730"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800">
                          <a:effectLst/>
                        </a:rPr>
                        <a:t>Defines a perspective view for a 3D transformed element</a:t>
                      </a:r>
                    </a:p>
                  </a:txBody>
                  <a:tcPr marL="32865" marR="32865" marT="32865" marB="32865">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endParaRPr lang="el-GR" sz="800" dirty="0"/>
                    </a:p>
                  </a:txBody>
                  <a:tcPr marL="39438" marR="39438" marT="19719" marB="19719">
                    <a:lnL w="9525" cap="flat" cmpd="sng" algn="ctr">
                      <a:solidFill>
                        <a:srgbClr val="CCCCCC"/>
                      </a:solidFill>
                      <a:prstDash val="solid"/>
                      <a:round/>
                      <a:headEnd type="none" w="med" len="med"/>
                      <a:tailEnd type="none" w="med" len="med"/>
                    </a:lnL>
                    <a:lnT w="9525" cap="flat" cmpd="sng" algn="ctr">
                      <a:solidFill>
                        <a:srgbClr val="DDDDDD"/>
                      </a:solidFill>
                      <a:prstDash val="solid"/>
                      <a:round/>
                      <a:headEnd type="none" w="med" len="med"/>
                      <a:tailEnd type="none" w="med" len="med"/>
                    </a:lnT>
                  </a:tcPr>
                </a:tc>
              </a:tr>
            </a:tbl>
          </a:graphicData>
        </a:graphic>
      </p:graphicFrame>
      <p:sp>
        <p:nvSpPr>
          <p:cNvPr id="7" name="Rectangle 6"/>
          <p:cNvSpPr/>
          <p:nvPr/>
        </p:nvSpPr>
        <p:spPr>
          <a:xfrm>
            <a:off x="8357395" y="6506085"/>
            <a:ext cx="3587842" cy="261610"/>
          </a:xfrm>
          <a:prstGeom prst="rect">
            <a:avLst/>
          </a:prstGeom>
        </p:spPr>
        <p:txBody>
          <a:bodyPr wrap="none">
            <a:spAutoFit/>
          </a:bodyPr>
          <a:lstStyle/>
          <a:p>
            <a:r>
              <a:rPr lang="el-GR" sz="1100" dirty="0"/>
              <a:t>https://www.w3schools.com/cssref/css3_pr_transform.asp</a:t>
            </a:r>
          </a:p>
        </p:txBody>
      </p:sp>
    </p:spTree>
    <p:extLst>
      <p:ext uri="{BB962C8B-B14F-4D97-AF65-F5344CB8AC3E}">
        <p14:creationId xmlns:p14="http://schemas.microsoft.com/office/powerpoint/2010/main" val="28100232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75359" y="1585185"/>
            <a:ext cx="7297783" cy="923330"/>
          </a:xfrm>
          <a:prstGeom prst="rect">
            <a:avLst/>
          </a:prstGeom>
        </p:spPr>
        <p:txBody>
          <a:bodyPr wrap="square">
            <a:spAutoFit/>
          </a:bodyPr>
          <a:lstStyle/>
          <a:p>
            <a:r>
              <a:rPr lang="en-US" dirty="0">
                <a:latin typeface="Calibri" panose="020F0502020204030204" pitchFamily="34" charset="0"/>
              </a:rPr>
              <a:t>div {</a:t>
            </a:r>
            <a:br>
              <a:rPr lang="en-US" dirty="0">
                <a:latin typeface="Calibri" panose="020F0502020204030204" pitchFamily="34" charset="0"/>
              </a:rPr>
            </a:br>
            <a:r>
              <a:rPr lang="en-US" dirty="0">
                <a:latin typeface="Calibri" panose="020F0502020204030204" pitchFamily="34" charset="0"/>
              </a:rPr>
              <a:t>    </a:t>
            </a:r>
            <a:r>
              <a:rPr lang="en-US" dirty="0" smtClean="0">
                <a:latin typeface="Calibri" panose="020F0502020204030204" pitchFamily="34" charset="0"/>
              </a:rPr>
              <a:t>transition</a:t>
            </a:r>
            <a:r>
              <a:rPr lang="en-US" dirty="0">
                <a:latin typeface="Calibri" panose="020F0502020204030204" pitchFamily="34" charset="0"/>
              </a:rPr>
              <a:t>: width 2s, height 2s, transform 2s;</a:t>
            </a:r>
            <a:br>
              <a:rPr lang="en-US" dirty="0">
                <a:latin typeface="Calibri" panose="020F0502020204030204" pitchFamily="34" charset="0"/>
              </a:rPr>
            </a:br>
            <a:r>
              <a:rPr lang="en-US" dirty="0">
                <a:latin typeface="Calibri" panose="020F0502020204030204" pitchFamily="34" charset="0"/>
              </a:rPr>
              <a:t>}</a:t>
            </a:r>
            <a:endParaRPr lang="el-GR" dirty="0">
              <a:latin typeface="Calibri" panose="020F0502020204030204" pitchFamily="34" charset="0"/>
            </a:endParaRPr>
          </a:p>
        </p:txBody>
      </p:sp>
      <p:sp>
        <p:nvSpPr>
          <p:cNvPr id="4" name="Rectangle 3"/>
          <p:cNvSpPr/>
          <p:nvPr/>
        </p:nvSpPr>
        <p:spPr>
          <a:xfrm>
            <a:off x="957943" y="2717300"/>
            <a:ext cx="6096000" cy="1477328"/>
          </a:xfrm>
          <a:prstGeom prst="rect">
            <a:avLst/>
          </a:prstGeom>
        </p:spPr>
        <p:txBody>
          <a:bodyPr>
            <a:spAutoFit/>
          </a:bodyPr>
          <a:lstStyle/>
          <a:p>
            <a:r>
              <a:rPr lang="el-GR" dirty="0" err="1"/>
              <a:t>div:hover</a:t>
            </a:r>
            <a:r>
              <a:rPr lang="el-GR" dirty="0"/>
              <a:t> {</a:t>
            </a:r>
          </a:p>
          <a:p>
            <a:r>
              <a:rPr lang="el-GR" dirty="0"/>
              <a:t>    </a:t>
            </a:r>
            <a:r>
              <a:rPr lang="el-GR" dirty="0" err="1"/>
              <a:t>width</a:t>
            </a:r>
            <a:r>
              <a:rPr lang="el-GR" dirty="0"/>
              <a:t>: 300px;</a:t>
            </a:r>
          </a:p>
          <a:p>
            <a:r>
              <a:rPr lang="el-GR" dirty="0"/>
              <a:t>    </a:t>
            </a:r>
            <a:r>
              <a:rPr lang="el-GR" dirty="0" err="1"/>
              <a:t>height</a:t>
            </a:r>
            <a:r>
              <a:rPr lang="el-GR" dirty="0"/>
              <a:t>: 300px;</a:t>
            </a:r>
          </a:p>
          <a:p>
            <a:r>
              <a:rPr lang="en-US" dirty="0" smtClean="0"/>
              <a:t>    </a:t>
            </a:r>
            <a:r>
              <a:rPr lang="el-GR" dirty="0" err="1" smtClean="0"/>
              <a:t>transform</a:t>
            </a:r>
            <a:r>
              <a:rPr lang="el-GR" dirty="0"/>
              <a:t>: </a:t>
            </a:r>
            <a:r>
              <a:rPr lang="el-GR" dirty="0" err="1" smtClean="0"/>
              <a:t>rotate</a:t>
            </a:r>
            <a:r>
              <a:rPr lang="en-US" dirty="0" smtClean="0"/>
              <a:t>X</a:t>
            </a:r>
            <a:r>
              <a:rPr lang="el-GR" dirty="0" smtClean="0"/>
              <a:t>(180deg</a:t>
            </a:r>
            <a:r>
              <a:rPr lang="el-GR" dirty="0"/>
              <a:t>);</a:t>
            </a:r>
          </a:p>
          <a:p>
            <a:r>
              <a:rPr lang="el-GR" dirty="0"/>
              <a:t>}</a:t>
            </a:r>
          </a:p>
        </p:txBody>
      </p:sp>
    </p:spTree>
    <p:extLst>
      <p:ext uri="{BB962C8B-B14F-4D97-AF65-F5344CB8AC3E}">
        <p14:creationId xmlns:p14="http://schemas.microsoft.com/office/powerpoint/2010/main" val="1273672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402597" y="1485536"/>
            <a:ext cx="4214326" cy="4775201"/>
          </a:xfrm>
          <a:prstGeom prst="rect">
            <a:avLst/>
          </a:prstGeom>
        </p:spPr>
      </p:pic>
      <p:sp>
        <p:nvSpPr>
          <p:cNvPr id="3" name="Rectangle 2"/>
          <p:cNvSpPr/>
          <p:nvPr/>
        </p:nvSpPr>
        <p:spPr>
          <a:xfrm>
            <a:off x="548641" y="1429270"/>
            <a:ext cx="6270171" cy="1754326"/>
          </a:xfrm>
          <a:prstGeom prst="rect">
            <a:avLst/>
          </a:prstGeom>
        </p:spPr>
        <p:txBody>
          <a:bodyPr wrap="square">
            <a:spAutoFit/>
          </a:bodyPr>
          <a:lstStyle/>
          <a:p>
            <a:r>
              <a:rPr lang="en-US" dirty="0" smtClean="0"/>
              <a:t>Block elements have width and height properties that you can change. However, they only refer to the width and height of the content inside the block . The total height and width of the entire block is actually determined by combining the content’s width and height with the block’s margin, borders, and padding. This system is called the </a:t>
            </a:r>
            <a:r>
              <a:rPr lang="en-US" b="1" dirty="0" smtClean="0"/>
              <a:t>box model</a:t>
            </a:r>
            <a:r>
              <a:rPr lang="en-US" dirty="0" smtClean="0"/>
              <a:t>.</a:t>
            </a:r>
            <a:endParaRPr lang="el-GR" dirty="0"/>
          </a:p>
        </p:txBody>
      </p:sp>
    </p:spTree>
    <p:extLst>
      <p:ext uri="{BB962C8B-B14F-4D97-AF65-F5344CB8AC3E}">
        <p14:creationId xmlns:p14="http://schemas.microsoft.com/office/powerpoint/2010/main" val="8059443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5729" y="414554"/>
            <a:ext cx="8943704" cy="5693866"/>
          </a:xfrm>
          <a:prstGeom prst="rect">
            <a:avLst/>
          </a:prstGeom>
        </p:spPr>
        <p:txBody>
          <a:bodyPr wrap="square">
            <a:spAutoFit/>
          </a:bodyPr>
          <a:lstStyle/>
          <a:p>
            <a:r>
              <a:rPr lang="en-US" sz="1600" dirty="0" smtClean="0"/>
              <a:t>&lt;style&gt;</a:t>
            </a:r>
          </a:p>
          <a:p>
            <a:r>
              <a:rPr lang="en-US" sz="1600" dirty="0" smtClean="0"/>
              <a:t>button</a:t>
            </a:r>
          </a:p>
          <a:p>
            <a:r>
              <a:rPr lang="en-US" sz="1600" dirty="0" smtClean="0"/>
              <a:t>{</a:t>
            </a:r>
          </a:p>
          <a:p>
            <a:r>
              <a:rPr lang="en-US" sz="1600" dirty="0" smtClean="0"/>
              <a:t>font-family: Arial, Helvetica, sans-serif;</a:t>
            </a:r>
          </a:p>
          <a:p>
            <a:r>
              <a:rPr lang="en-US" sz="1600" dirty="0" smtClean="0"/>
              <a:t>font-size: 14px;</a:t>
            </a:r>
          </a:p>
          <a:p>
            <a:r>
              <a:rPr lang="en-US" sz="1600" dirty="0" smtClean="0"/>
              <a:t>color: #</a:t>
            </a:r>
            <a:r>
              <a:rPr lang="en-US" sz="1600" dirty="0" err="1" smtClean="0"/>
              <a:t>fff</a:t>
            </a:r>
            <a:r>
              <a:rPr lang="en-US" sz="1600" dirty="0" smtClean="0"/>
              <a:t>;</a:t>
            </a:r>
          </a:p>
          <a:p>
            <a:r>
              <a:rPr lang="en-US" sz="1600" dirty="0" smtClean="0"/>
              <a:t>padding: 10px 20px;</a:t>
            </a:r>
          </a:p>
          <a:p>
            <a:r>
              <a:rPr lang="en-US" sz="1600" dirty="0" smtClean="0"/>
              <a:t>border: 2px solid #000;</a:t>
            </a:r>
          </a:p>
          <a:p>
            <a:r>
              <a:rPr lang="en-US" sz="1600" dirty="0" smtClean="0"/>
              <a:t>cursor: pointer; </a:t>
            </a:r>
          </a:p>
          <a:p>
            <a:r>
              <a:rPr lang="en-US" sz="1600" dirty="0" smtClean="0"/>
              <a:t>-</a:t>
            </a:r>
            <a:r>
              <a:rPr lang="en-US" sz="1600" dirty="0" err="1" smtClean="0"/>
              <a:t>webkit</a:t>
            </a:r>
            <a:r>
              <a:rPr lang="en-US" sz="1600" dirty="0" smtClean="0"/>
              <a:t>-border-radius: 10px; </a:t>
            </a:r>
          </a:p>
          <a:p>
            <a:r>
              <a:rPr lang="en-US" sz="1600" dirty="0" smtClean="0"/>
              <a:t>-</a:t>
            </a:r>
            <a:r>
              <a:rPr lang="en-US" sz="1600" dirty="0" err="1" smtClean="0"/>
              <a:t>moz</a:t>
            </a:r>
            <a:r>
              <a:rPr lang="en-US" sz="1600" dirty="0" smtClean="0"/>
              <a:t>-border-radius: 10px;</a:t>
            </a:r>
          </a:p>
          <a:p>
            <a:r>
              <a:rPr lang="en-US" sz="1600" dirty="0" smtClean="0"/>
              <a:t>border-radius: 10px;</a:t>
            </a:r>
          </a:p>
          <a:p>
            <a:r>
              <a:rPr lang="en-US" sz="1600" dirty="0"/>
              <a:t>background:-</a:t>
            </a:r>
            <a:r>
              <a:rPr lang="en-US" sz="1600" dirty="0" err="1"/>
              <a:t>webkit</a:t>
            </a:r>
            <a:r>
              <a:rPr lang="en-US" sz="1600" dirty="0"/>
              <a:t>-linear-gradient(top, #a3a3a3, #000);</a:t>
            </a:r>
          </a:p>
          <a:p>
            <a:r>
              <a:rPr lang="en-US" sz="1600" dirty="0"/>
              <a:t>background:-</a:t>
            </a:r>
            <a:r>
              <a:rPr lang="en-US" sz="1600" dirty="0" err="1"/>
              <a:t>moz</a:t>
            </a:r>
            <a:r>
              <a:rPr lang="en-US" sz="1600" dirty="0"/>
              <a:t>-linear-gradient(top, #a3a3a3, #000);</a:t>
            </a:r>
          </a:p>
          <a:p>
            <a:r>
              <a:rPr lang="en-US" sz="1600" dirty="0"/>
              <a:t>background: linear-gradient(top, #a3a3a3, #000</a:t>
            </a:r>
            <a:r>
              <a:rPr lang="en-US" sz="1600" dirty="0" smtClean="0"/>
              <a:t>); </a:t>
            </a:r>
          </a:p>
          <a:p>
            <a:r>
              <a:rPr lang="en-US" sz="1600" dirty="0" smtClean="0"/>
              <a:t>-</a:t>
            </a:r>
            <a:r>
              <a:rPr lang="en-US" sz="1600" dirty="0" err="1"/>
              <a:t>webkit</a:t>
            </a:r>
            <a:r>
              <a:rPr lang="en-US" sz="1600" dirty="0"/>
              <a:t>-box-shadow: 5px </a:t>
            </a:r>
            <a:r>
              <a:rPr lang="en-US" sz="1600" dirty="0" err="1"/>
              <a:t>5px</a:t>
            </a:r>
            <a:r>
              <a:rPr lang="en-US" sz="1600" dirty="0"/>
              <a:t> 3px </a:t>
            </a:r>
            <a:r>
              <a:rPr lang="en-US" sz="1600" dirty="0" err="1"/>
              <a:t>rgba</a:t>
            </a:r>
            <a:r>
              <a:rPr lang="en-US" sz="1600" dirty="0"/>
              <a:t>(0,0,0,0.5</a:t>
            </a:r>
            <a:r>
              <a:rPr lang="en-US" sz="1600" dirty="0" smtClean="0"/>
              <a:t>); </a:t>
            </a:r>
          </a:p>
          <a:p>
            <a:r>
              <a:rPr lang="en-US" sz="1600" dirty="0" smtClean="0"/>
              <a:t>-</a:t>
            </a:r>
            <a:r>
              <a:rPr lang="en-US" sz="1600" dirty="0" err="1"/>
              <a:t>moz</a:t>
            </a:r>
            <a:r>
              <a:rPr lang="en-US" sz="1600" dirty="0"/>
              <a:t>-box-shadow: 5px </a:t>
            </a:r>
            <a:r>
              <a:rPr lang="en-US" sz="1600" dirty="0" err="1"/>
              <a:t>5px</a:t>
            </a:r>
            <a:r>
              <a:rPr lang="en-US" sz="1600" dirty="0"/>
              <a:t> </a:t>
            </a:r>
            <a:r>
              <a:rPr lang="en-US" sz="1600" dirty="0" smtClean="0"/>
              <a:t>3px </a:t>
            </a:r>
            <a:r>
              <a:rPr lang="en-US" sz="1600" dirty="0" err="1" smtClean="0"/>
              <a:t>rgba</a:t>
            </a:r>
            <a:r>
              <a:rPr lang="en-US" sz="1600" dirty="0" smtClean="0"/>
              <a:t>(0,0,0,0.5</a:t>
            </a:r>
            <a:r>
              <a:rPr lang="en-US" sz="1600" dirty="0"/>
              <a:t>);</a:t>
            </a:r>
          </a:p>
          <a:p>
            <a:r>
              <a:rPr lang="en-US" sz="1600" dirty="0"/>
              <a:t>box-shadow: 5px </a:t>
            </a:r>
            <a:r>
              <a:rPr lang="en-US" sz="1600" dirty="0" err="1"/>
              <a:t>5px</a:t>
            </a:r>
            <a:r>
              <a:rPr lang="en-US" sz="1600" dirty="0"/>
              <a:t> 3px </a:t>
            </a:r>
            <a:r>
              <a:rPr lang="en-US" sz="1600" dirty="0" err="1"/>
              <a:t>rgba</a:t>
            </a:r>
            <a:r>
              <a:rPr lang="en-US" sz="1600" dirty="0"/>
              <a:t>(0,0,0,0.5</a:t>
            </a:r>
            <a:r>
              <a:rPr lang="en-US" sz="1600" dirty="0" smtClean="0"/>
              <a:t>); </a:t>
            </a:r>
          </a:p>
          <a:p>
            <a:r>
              <a:rPr lang="en-US" sz="1600" dirty="0" smtClean="0"/>
              <a:t>-</a:t>
            </a:r>
            <a:r>
              <a:rPr lang="en-US" sz="1600" dirty="0" err="1"/>
              <a:t>webkit</a:t>
            </a:r>
            <a:r>
              <a:rPr lang="en-US" sz="1600" dirty="0"/>
              <a:t>-user-select: none</a:t>
            </a:r>
            <a:r>
              <a:rPr lang="en-US" sz="1600" dirty="0" smtClean="0"/>
              <a:t>; </a:t>
            </a:r>
          </a:p>
          <a:p>
            <a:r>
              <a:rPr lang="en-US" sz="1600" dirty="0" smtClean="0"/>
              <a:t>-</a:t>
            </a:r>
            <a:r>
              <a:rPr lang="en-US" sz="1600" dirty="0" err="1"/>
              <a:t>moz</a:t>
            </a:r>
            <a:r>
              <a:rPr lang="en-US" sz="1600" dirty="0"/>
              <a:t>-user-select: none;</a:t>
            </a:r>
          </a:p>
          <a:p>
            <a:r>
              <a:rPr lang="en-US" sz="1600" dirty="0"/>
              <a:t>user-select: none;</a:t>
            </a:r>
          </a:p>
          <a:p>
            <a:r>
              <a:rPr lang="el-GR" sz="1600" dirty="0" smtClean="0"/>
              <a:t>}</a:t>
            </a:r>
            <a:endParaRPr lang="el-GR" sz="1600" dirty="0"/>
          </a:p>
        </p:txBody>
      </p:sp>
      <p:pic>
        <p:nvPicPr>
          <p:cNvPr id="6" name="Picture 5"/>
          <p:cNvPicPr>
            <a:picLocks noChangeAspect="1"/>
          </p:cNvPicPr>
          <p:nvPr/>
        </p:nvPicPr>
        <p:blipFill rotWithShape="1">
          <a:blip r:embed="rId2"/>
          <a:srcRect t="5534" r="78576" b="70215"/>
          <a:stretch/>
        </p:blipFill>
        <p:spPr>
          <a:xfrm>
            <a:off x="7646718" y="4093621"/>
            <a:ext cx="3918011" cy="2494625"/>
          </a:xfrm>
          <a:prstGeom prst="rect">
            <a:avLst/>
          </a:prstGeom>
        </p:spPr>
      </p:pic>
      <p:pic>
        <p:nvPicPr>
          <p:cNvPr id="7" name="Picture 6"/>
          <p:cNvPicPr>
            <a:picLocks noChangeAspect="1"/>
          </p:cNvPicPr>
          <p:nvPr/>
        </p:nvPicPr>
        <p:blipFill rotWithShape="1">
          <a:blip r:embed="rId3"/>
          <a:srcRect t="5392" r="78972" b="70788"/>
          <a:stretch/>
        </p:blipFill>
        <p:spPr>
          <a:xfrm>
            <a:off x="7551853" y="878213"/>
            <a:ext cx="3845638" cy="2450238"/>
          </a:xfrm>
          <a:prstGeom prst="rect">
            <a:avLst/>
          </a:prstGeom>
        </p:spPr>
      </p:pic>
    </p:spTree>
    <p:extLst>
      <p:ext uri="{BB962C8B-B14F-4D97-AF65-F5344CB8AC3E}">
        <p14:creationId xmlns:p14="http://schemas.microsoft.com/office/powerpoint/2010/main" val="1816920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0894" y="310889"/>
            <a:ext cx="6096000" cy="3385542"/>
          </a:xfrm>
          <a:prstGeom prst="rect">
            <a:avLst/>
          </a:prstGeom>
        </p:spPr>
        <p:txBody>
          <a:bodyPr>
            <a:spAutoFit/>
          </a:bodyPr>
          <a:lstStyle/>
          <a:p>
            <a:r>
              <a:rPr lang="en-US" sz="1600" dirty="0" err="1" smtClean="0"/>
              <a:t>button:hover</a:t>
            </a:r>
            <a:endParaRPr lang="en-US" sz="1600" dirty="0" smtClean="0"/>
          </a:p>
          <a:p>
            <a:r>
              <a:rPr lang="el-GR" sz="1600" dirty="0" smtClean="0"/>
              <a:t>{</a:t>
            </a:r>
          </a:p>
          <a:p>
            <a:r>
              <a:rPr lang="en-US" sz="1600" dirty="0" smtClean="0"/>
              <a:t>background: -</a:t>
            </a:r>
            <a:r>
              <a:rPr lang="en-US" sz="1600" dirty="0" err="1" smtClean="0"/>
              <a:t>webkit</a:t>
            </a:r>
            <a:r>
              <a:rPr lang="en-US" sz="1600" dirty="0" smtClean="0"/>
              <a:t>-linear-gradient(top, #acc7a3, #506651);</a:t>
            </a:r>
          </a:p>
          <a:p>
            <a:r>
              <a:rPr lang="en-US" sz="1600" dirty="0" smtClean="0"/>
              <a:t>background: -</a:t>
            </a:r>
            <a:r>
              <a:rPr lang="en-US" sz="1600" dirty="0" err="1" smtClean="0"/>
              <a:t>moz</a:t>
            </a:r>
            <a:r>
              <a:rPr lang="en-US" sz="1600" dirty="0" smtClean="0"/>
              <a:t>-linear-gradient(top, #acc7a3, #506651);</a:t>
            </a:r>
          </a:p>
          <a:p>
            <a:r>
              <a:rPr lang="en-US" sz="1600" dirty="0" smtClean="0"/>
              <a:t>background: linear-gradient(top, #acc7a3, #506651);</a:t>
            </a:r>
          </a:p>
          <a:p>
            <a:r>
              <a:rPr lang="el-GR" sz="1600" dirty="0" smtClean="0"/>
              <a:t>}</a:t>
            </a:r>
          </a:p>
          <a:p>
            <a:r>
              <a:rPr lang="en-US" sz="1600" dirty="0" err="1" smtClean="0"/>
              <a:t>button:active</a:t>
            </a:r>
            <a:endParaRPr lang="en-US" sz="1600" dirty="0" smtClean="0"/>
          </a:p>
          <a:p>
            <a:r>
              <a:rPr lang="el-GR" sz="1600" dirty="0" smtClean="0"/>
              <a:t>{</a:t>
            </a:r>
          </a:p>
          <a:p>
            <a:r>
              <a:rPr lang="en-US" sz="1600" dirty="0" smtClean="0"/>
              <a:t>background: -</a:t>
            </a:r>
            <a:r>
              <a:rPr lang="en-US" sz="1600" dirty="0" err="1" smtClean="0"/>
              <a:t>webkit</a:t>
            </a:r>
            <a:r>
              <a:rPr lang="en-US" sz="1600" dirty="0" smtClean="0"/>
              <a:t>-linear-gradient(top, #858565, #c5c9a9);</a:t>
            </a:r>
          </a:p>
          <a:p>
            <a:r>
              <a:rPr lang="en-US" sz="1600" dirty="0" smtClean="0"/>
              <a:t>background: -</a:t>
            </a:r>
            <a:r>
              <a:rPr lang="en-US" sz="1600" dirty="0" err="1" smtClean="0"/>
              <a:t>moz</a:t>
            </a:r>
            <a:r>
              <a:rPr lang="en-US" sz="1600" dirty="0" smtClean="0"/>
              <a:t>-linear-gradient(top, #858565, #c5c9a9);</a:t>
            </a:r>
          </a:p>
          <a:p>
            <a:r>
              <a:rPr lang="en-US" sz="1600" dirty="0" smtClean="0"/>
              <a:t>background: linear-gradient(top, #858565, #c5c9a9);</a:t>
            </a:r>
          </a:p>
          <a:p>
            <a:r>
              <a:rPr lang="el-GR" sz="1600" dirty="0" smtClean="0"/>
              <a:t>}</a:t>
            </a:r>
          </a:p>
          <a:p>
            <a:r>
              <a:rPr lang="en-US" sz="1600" dirty="0" smtClean="0"/>
              <a:t>&lt;/style&gt;</a:t>
            </a:r>
            <a:endParaRPr lang="el-GR" sz="1600" dirty="0"/>
          </a:p>
        </p:txBody>
      </p:sp>
    </p:spTree>
    <p:extLst>
      <p:ext uri="{BB962C8B-B14F-4D97-AF65-F5344CB8AC3E}">
        <p14:creationId xmlns:p14="http://schemas.microsoft.com/office/powerpoint/2010/main" val="12785607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l-GR" sz="3200" dirty="0"/>
              <a:t>Δυναμική τοποθέτηση αντικειμένων στο </a:t>
            </a:r>
            <a:r>
              <a:rPr lang="en-US" sz="3200" dirty="0"/>
              <a:t>HTML</a:t>
            </a:r>
            <a:endParaRPr lang="el-GR" sz="3200" dirty="0"/>
          </a:p>
        </p:txBody>
      </p:sp>
      <p:sp>
        <p:nvSpPr>
          <p:cNvPr id="4" name="Rectangle 3"/>
          <p:cNvSpPr/>
          <p:nvPr/>
        </p:nvSpPr>
        <p:spPr>
          <a:xfrm>
            <a:off x="1919536" y="1138563"/>
            <a:ext cx="3888432" cy="5693866"/>
          </a:xfrm>
          <a:prstGeom prst="rect">
            <a:avLst/>
          </a:prstGeom>
        </p:spPr>
        <p:txBody>
          <a:bodyPr wrap="square">
            <a:spAutoFit/>
          </a:bodyPr>
          <a:lstStyle/>
          <a:p>
            <a:r>
              <a:rPr lang="en-US" sz="1400" dirty="0"/>
              <a:t>&lt;!DOCTYPE html&gt;</a:t>
            </a:r>
          </a:p>
          <a:p>
            <a:r>
              <a:rPr lang="en-US" sz="1400" dirty="0"/>
              <a:t>&lt;html&gt;</a:t>
            </a:r>
          </a:p>
          <a:p>
            <a:r>
              <a:rPr lang="en-US" sz="1400" dirty="0"/>
              <a:t>&lt;head&gt;</a:t>
            </a:r>
          </a:p>
          <a:p>
            <a:r>
              <a:rPr lang="en-US" sz="1400" dirty="0"/>
              <a:t>&lt;meta charset="UTF-8"&gt;</a:t>
            </a:r>
          </a:p>
          <a:p>
            <a:r>
              <a:rPr lang="en-US" sz="1400" dirty="0"/>
              <a:t>&lt;style&gt;</a:t>
            </a:r>
          </a:p>
          <a:p>
            <a:r>
              <a:rPr lang="en-US" sz="1400" dirty="0"/>
              <a:t>.floating-div {</a:t>
            </a:r>
          </a:p>
          <a:p>
            <a:r>
              <a:rPr lang="en-US" sz="1400" dirty="0"/>
              <a:t>    display: inline-block;</a:t>
            </a:r>
          </a:p>
          <a:p>
            <a:r>
              <a:rPr lang="en-US" sz="1400" dirty="0"/>
              <a:t>    width: 150px;</a:t>
            </a:r>
          </a:p>
          <a:p>
            <a:r>
              <a:rPr lang="en-US" sz="1400" dirty="0"/>
              <a:t>    height: 75px;</a:t>
            </a:r>
          </a:p>
          <a:p>
            <a:r>
              <a:rPr lang="en-US" sz="1400" dirty="0"/>
              <a:t>    margin: 10px;</a:t>
            </a:r>
          </a:p>
          <a:p>
            <a:r>
              <a:rPr lang="en-US" sz="1400" dirty="0"/>
              <a:t>    border: 3px solid #73AD21;  </a:t>
            </a:r>
          </a:p>
          <a:p>
            <a:r>
              <a:rPr lang="en-US" sz="1400" dirty="0"/>
              <a:t>}</a:t>
            </a:r>
          </a:p>
          <a:p>
            <a:r>
              <a:rPr lang="en-US" sz="1400" dirty="0"/>
              <a:t>&lt;/</a:t>
            </a:r>
            <a:r>
              <a:rPr lang="en-US" sz="1400" dirty="0"/>
              <a:t>style&gt;</a:t>
            </a:r>
          </a:p>
          <a:p>
            <a:r>
              <a:rPr lang="en-US" sz="1400" dirty="0"/>
              <a:t>&lt;/head&gt;</a:t>
            </a:r>
          </a:p>
          <a:p>
            <a:r>
              <a:rPr lang="en-US" sz="1400" dirty="0"/>
              <a:t>&lt;body&gt;</a:t>
            </a:r>
          </a:p>
          <a:p>
            <a:r>
              <a:rPr lang="en-US" sz="1400" dirty="0"/>
              <a:t>&lt;</a:t>
            </a:r>
            <a:r>
              <a:rPr lang="en-US" sz="1400" dirty="0"/>
              <a:t>h2&gt;</a:t>
            </a:r>
            <a:r>
              <a:rPr lang="el-GR" sz="1400" dirty="0"/>
              <a:t>Δημιουργία </a:t>
            </a:r>
            <a:r>
              <a:rPr lang="en-US" sz="1400" dirty="0"/>
              <a:t>floating layers&lt;/h2&gt;</a:t>
            </a:r>
          </a:p>
          <a:p>
            <a:r>
              <a:rPr lang="en-US" sz="1400" dirty="0"/>
              <a:t>&lt;</a:t>
            </a:r>
            <a:r>
              <a:rPr lang="en-US" sz="1400" dirty="0"/>
              <a:t>div class="floating-div"&gt;Floating div&lt;/div&gt;</a:t>
            </a:r>
          </a:p>
          <a:p>
            <a:r>
              <a:rPr lang="en-US" sz="1400" dirty="0"/>
              <a:t>&lt;div class="floating-div"&gt;Floating div&lt;/div&gt;</a:t>
            </a:r>
          </a:p>
          <a:p>
            <a:r>
              <a:rPr lang="en-US" sz="1400" dirty="0"/>
              <a:t>&lt;div class="floating-div"&gt;Floating div&lt;/div&gt;</a:t>
            </a:r>
          </a:p>
          <a:p>
            <a:r>
              <a:rPr lang="en-US" sz="1400" dirty="0"/>
              <a:t>&lt;div class="floating-div"&gt;Floating div&lt;/div&gt;</a:t>
            </a:r>
          </a:p>
          <a:p>
            <a:r>
              <a:rPr lang="en-US" sz="1400" dirty="0"/>
              <a:t>&lt;div class="floating-div"&gt;Floating div&lt;/div&gt;</a:t>
            </a:r>
          </a:p>
          <a:p>
            <a:r>
              <a:rPr lang="en-US" sz="1400" dirty="0"/>
              <a:t>&lt;div class="floating-div"&gt;Floating div&lt;/div&gt;</a:t>
            </a:r>
          </a:p>
          <a:p>
            <a:r>
              <a:rPr lang="en-US" sz="1400" dirty="0"/>
              <a:t>&lt;div class="floating-div"&gt;Floating div&lt;/div&gt;</a:t>
            </a:r>
          </a:p>
          <a:p>
            <a:r>
              <a:rPr lang="en-US" sz="1400" dirty="0"/>
              <a:t>&lt;div class="floating-div"&gt;Floating div&lt;/div&gt;</a:t>
            </a:r>
          </a:p>
          <a:p>
            <a:r>
              <a:rPr lang="en-US" sz="1400" dirty="0"/>
              <a:t>&lt;/</a:t>
            </a:r>
            <a:r>
              <a:rPr lang="en-US" sz="1400" dirty="0"/>
              <a:t>body&gt;</a:t>
            </a:r>
          </a:p>
          <a:p>
            <a:r>
              <a:rPr lang="en-US" sz="1400" dirty="0"/>
              <a:t>&lt;/html&gt;</a:t>
            </a:r>
          </a:p>
        </p:txBody>
      </p:sp>
      <p:pic>
        <p:nvPicPr>
          <p:cNvPr id="6" name="Picture 5"/>
          <p:cNvPicPr>
            <a:picLocks noChangeAspect="1"/>
          </p:cNvPicPr>
          <p:nvPr/>
        </p:nvPicPr>
        <p:blipFill>
          <a:blip r:embed="rId2"/>
          <a:stretch>
            <a:fillRect/>
          </a:stretch>
        </p:blipFill>
        <p:spPr>
          <a:xfrm>
            <a:off x="4151785" y="1361491"/>
            <a:ext cx="4680520" cy="1041133"/>
          </a:xfrm>
          <a:prstGeom prst="rect">
            <a:avLst/>
          </a:prstGeom>
        </p:spPr>
      </p:pic>
      <p:pic>
        <p:nvPicPr>
          <p:cNvPr id="7" name="Picture 6"/>
          <p:cNvPicPr>
            <a:picLocks noChangeAspect="1"/>
          </p:cNvPicPr>
          <p:nvPr/>
        </p:nvPicPr>
        <p:blipFill>
          <a:blip r:embed="rId3"/>
          <a:stretch>
            <a:fillRect/>
          </a:stretch>
        </p:blipFill>
        <p:spPr>
          <a:xfrm>
            <a:off x="5762686" y="2996952"/>
            <a:ext cx="2600264" cy="3370510"/>
          </a:xfrm>
          <a:prstGeom prst="rect">
            <a:avLst/>
          </a:prstGeom>
        </p:spPr>
      </p:pic>
      <p:pic>
        <p:nvPicPr>
          <p:cNvPr id="8" name="Picture 7"/>
          <p:cNvPicPr>
            <a:picLocks noChangeAspect="1"/>
          </p:cNvPicPr>
          <p:nvPr/>
        </p:nvPicPr>
        <p:blipFill>
          <a:blip r:embed="rId4"/>
          <a:stretch>
            <a:fillRect/>
          </a:stretch>
        </p:blipFill>
        <p:spPr>
          <a:xfrm>
            <a:off x="9048329" y="1988841"/>
            <a:ext cx="1357461" cy="4377383"/>
          </a:xfrm>
          <a:prstGeom prst="rect">
            <a:avLst/>
          </a:prstGeom>
        </p:spPr>
      </p:pic>
    </p:spTree>
    <p:extLst>
      <p:ext uri="{BB962C8B-B14F-4D97-AF65-F5344CB8AC3E}">
        <p14:creationId xmlns:p14="http://schemas.microsoft.com/office/powerpoint/2010/main" val="37301213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3508" y="4054405"/>
            <a:ext cx="10911840" cy="2031325"/>
          </a:xfrm>
          <a:prstGeom prst="rect">
            <a:avLst/>
          </a:prstGeom>
        </p:spPr>
        <p:txBody>
          <a:bodyPr wrap="square">
            <a:spAutoFit/>
          </a:bodyPr>
          <a:lstStyle/>
          <a:p>
            <a:r>
              <a:rPr lang="en-US" sz="1400" dirty="0"/>
              <a:t>static	Default value. Elements render in order, as they appear in the document flow	Play it »</a:t>
            </a:r>
          </a:p>
          <a:p>
            <a:r>
              <a:rPr lang="en-US" sz="1400" dirty="0"/>
              <a:t>absolute	The element is positioned relative to its first positioned (not static) ancestor element	Play it »</a:t>
            </a:r>
          </a:p>
          <a:p>
            <a:r>
              <a:rPr lang="en-US" sz="1400" dirty="0"/>
              <a:t>fixed	The element is positioned relative to the browser window	Play it »</a:t>
            </a:r>
          </a:p>
          <a:p>
            <a:r>
              <a:rPr lang="en-US" sz="1400" dirty="0"/>
              <a:t>relative	The element is positioned relative to its normal position, so "left:20px" adds 20 pixels to the element's LEFT position	Play it »</a:t>
            </a:r>
          </a:p>
          <a:p>
            <a:r>
              <a:rPr lang="en-US" sz="1400" dirty="0"/>
              <a:t>sticky	The element is positioned based on the user's scroll position</a:t>
            </a:r>
          </a:p>
          <a:p>
            <a:endParaRPr lang="en-US" sz="1400" i="1" dirty="0" smtClean="0"/>
          </a:p>
          <a:p>
            <a:r>
              <a:rPr lang="en-US" sz="1400" i="1" dirty="0" smtClean="0"/>
              <a:t>A </a:t>
            </a:r>
            <a:r>
              <a:rPr lang="en-US" sz="1400" i="1" dirty="0"/>
              <a:t>sticky element toggles between relative and fixed, depending on the scroll position. It is positioned relative until a given offset position is met in the viewport - then it "sticks" in place (like </a:t>
            </a:r>
            <a:r>
              <a:rPr lang="en-US" sz="1400" i="1" dirty="0" err="1"/>
              <a:t>position:fixed</a:t>
            </a:r>
            <a:r>
              <a:rPr lang="en-US" sz="1400" i="1" dirty="0"/>
              <a:t>).</a:t>
            </a:r>
          </a:p>
          <a:p>
            <a:endParaRPr lang="en-US" sz="1400" dirty="0"/>
          </a:p>
        </p:txBody>
      </p:sp>
      <p:sp>
        <p:nvSpPr>
          <p:cNvPr id="3" name="Rectangle 2"/>
          <p:cNvSpPr/>
          <p:nvPr/>
        </p:nvSpPr>
        <p:spPr>
          <a:xfrm>
            <a:off x="461555" y="1722010"/>
            <a:ext cx="6096000" cy="1477328"/>
          </a:xfrm>
          <a:prstGeom prst="rect">
            <a:avLst/>
          </a:prstGeom>
        </p:spPr>
        <p:txBody>
          <a:bodyPr>
            <a:spAutoFit/>
          </a:bodyPr>
          <a:lstStyle/>
          <a:p>
            <a:r>
              <a:rPr lang="en-US" dirty="0" smtClean="0"/>
              <a:t>SOME ELEMENT{</a:t>
            </a:r>
          </a:p>
          <a:p>
            <a:pPr lvl="4"/>
            <a:r>
              <a:rPr lang="en-US" dirty="0" smtClean="0"/>
              <a:t>position</a:t>
            </a:r>
            <a:r>
              <a:rPr lang="en-US" dirty="0"/>
              <a:t>: absolute;</a:t>
            </a:r>
          </a:p>
          <a:p>
            <a:pPr lvl="4"/>
            <a:r>
              <a:rPr lang="en-US" dirty="0" smtClean="0"/>
              <a:t>left</a:t>
            </a:r>
            <a:r>
              <a:rPr lang="en-US" dirty="0"/>
              <a:t>: 100px;</a:t>
            </a:r>
          </a:p>
          <a:p>
            <a:pPr lvl="4"/>
            <a:r>
              <a:rPr lang="en-US" dirty="0" smtClean="0"/>
              <a:t>top</a:t>
            </a:r>
            <a:r>
              <a:rPr lang="en-US" dirty="0"/>
              <a:t>: 150px</a:t>
            </a:r>
            <a:r>
              <a:rPr lang="en-US" dirty="0" smtClean="0"/>
              <a:t>;</a:t>
            </a:r>
          </a:p>
          <a:p>
            <a:pPr lvl="4"/>
            <a:r>
              <a:rPr lang="en-US" dirty="0"/>
              <a:t>}</a:t>
            </a:r>
            <a:endParaRPr lang="el-GR" dirty="0"/>
          </a:p>
        </p:txBody>
      </p:sp>
      <p:sp>
        <p:nvSpPr>
          <p:cNvPr id="4" name="Title 3"/>
          <p:cNvSpPr>
            <a:spLocks noGrp="1"/>
          </p:cNvSpPr>
          <p:nvPr>
            <p:ph type="title"/>
          </p:nvPr>
        </p:nvSpPr>
        <p:spPr/>
        <p:txBody>
          <a:bodyPr/>
          <a:lstStyle/>
          <a:p>
            <a:r>
              <a:rPr lang="en-US" dirty="0" smtClean="0"/>
              <a:t>Positioning with CSS</a:t>
            </a:r>
            <a:endParaRPr lang="el-GR" dirty="0"/>
          </a:p>
        </p:txBody>
      </p:sp>
      <p:sp>
        <p:nvSpPr>
          <p:cNvPr id="5" name="Rectangle 4"/>
          <p:cNvSpPr/>
          <p:nvPr/>
        </p:nvSpPr>
        <p:spPr>
          <a:xfrm>
            <a:off x="513805" y="6197378"/>
            <a:ext cx="10807337" cy="276999"/>
          </a:xfrm>
          <a:prstGeom prst="rect">
            <a:avLst/>
          </a:prstGeom>
        </p:spPr>
        <p:txBody>
          <a:bodyPr wrap="square">
            <a:spAutoFit/>
          </a:bodyPr>
          <a:lstStyle/>
          <a:p>
            <a:r>
              <a:rPr lang="en-US" sz="1200" dirty="0" smtClean="0"/>
              <a:t>See:   </a:t>
            </a:r>
            <a:r>
              <a:rPr lang="el-GR" sz="1200" dirty="0" smtClean="0"/>
              <a:t>https</a:t>
            </a:r>
            <a:r>
              <a:rPr lang="el-GR" sz="1200" dirty="0"/>
              <a:t>://www.w3schools.com/cssref/playit.asp?filename=playcss_position</a:t>
            </a:r>
          </a:p>
        </p:txBody>
      </p:sp>
    </p:spTree>
    <p:extLst>
      <p:ext uri="{BB962C8B-B14F-4D97-AF65-F5344CB8AC3E}">
        <p14:creationId xmlns:p14="http://schemas.microsoft.com/office/powerpoint/2010/main" val="8875391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5097" y="108760"/>
            <a:ext cx="8882743" cy="6186309"/>
          </a:xfrm>
          <a:prstGeom prst="rect">
            <a:avLst/>
          </a:prstGeom>
        </p:spPr>
        <p:txBody>
          <a:bodyPr wrap="square">
            <a:spAutoFit/>
          </a:bodyPr>
          <a:lstStyle/>
          <a:p>
            <a:r>
              <a:rPr lang="el-GR" dirty="0"/>
              <a:t>&lt;!DOCTYPE </a:t>
            </a:r>
            <a:r>
              <a:rPr lang="el-GR" dirty="0" err="1"/>
              <a:t>html</a:t>
            </a:r>
            <a:r>
              <a:rPr lang="el-GR" dirty="0"/>
              <a:t>&gt;</a:t>
            </a:r>
          </a:p>
          <a:p>
            <a:r>
              <a:rPr lang="el-GR" dirty="0" smtClean="0"/>
              <a:t>&lt;</a:t>
            </a:r>
            <a:r>
              <a:rPr lang="el-GR" dirty="0" err="1"/>
              <a:t>head</a:t>
            </a:r>
            <a:r>
              <a:rPr lang="el-GR" dirty="0"/>
              <a:t>&gt;</a:t>
            </a:r>
          </a:p>
          <a:p>
            <a:r>
              <a:rPr lang="el-GR" dirty="0"/>
              <a:t>&lt;</a:t>
            </a:r>
            <a:r>
              <a:rPr lang="el-GR" dirty="0" err="1"/>
              <a:t>style</a:t>
            </a:r>
            <a:r>
              <a:rPr lang="el-GR" dirty="0"/>
              <a:t>&gt;</a:t>
            </a:r>
          </a:p>
          <a:p>
            <a:r>
              <a:rPr lang="el-GR" dirty="0" err="1"/>
              <a:t>div.sticky</a:t>
            </a:r>
            <a:r>
              <a:rPr lang="el-GR" dirty="0"/>
              <a:t> {</a:t>
            </a:r>
          </a:p>
          <a:p>
            <a:r>
              <a:rPr lang="en-US" dirty="0" smtClean="0"/>
              <a:t> </a:t>
            </a:r>
            <a:r>
              <a:rPr lang="el-GR" dirty="0" err="1" smtClean="0"/>
              <a:t>position</a:t>
            </a:r>
            <a:r>
              <a:rPr lang="el-GR" dirty="0"/>
              <a:t>: </a:t>
            </a:r>
            <a:r>
              <a:rPr lang="el-GR" dirty="0" err="1"/>
              <a:t>sticky</a:t>
            </a:r>
            <a:r>
              <a:rPr lang="el-GR" dirty="0"/>
              <a:t>;</a:t>
            </a:r>
          </a:p>
          <a:p>
            <a:r>
              <a:rPr lang="el-GR" dirty="0"/>
              <a:t>  </a:t>
            </a:r>
            <a:r>
              <a:rPr lang="el-GR" dirty="0" err="1"/>
              <a:t>top</a:t>
            </a:r>
            <a:r>
              <a:rPr lang="el-GR" dirty="0"/>
              <a:t>: 0;</a:t>
            </a:r>
          </a:p>
          <a:p>
            <a:r>
              <a:rPr lang="el-GR" dirty="0"/>
              <a:t>  </a:t>
            </a:r>
            <a:r>
              <a:rPr lang="el-GR" dirty="0" err="1"/>
              <a:t>padding</a:t>
            </a:r>
            <a:r>
              <a:rPr lang="el-GR" dirty="0"/>
              <a:t>: 5px;</a:t>
            </a:r>
          </a:p>
          <a:p>
            <a:r>
              <a:rPr lang="el-GR" dirty="0"/>
              <a:t>  </a:t>
            </a:r>
            <a:r>
              <a:rPr lang="el-GR" dirty="0" err="1"/>
              <a:t>background-color</a:t>
            </a:r>
            <a:r>
              <a:rPr lang="el-GR" dirty="0"/>
              <a:t>: #cae8ca;</a:t>
            </a:r>
          </a:p>
          <a:p>
            <a:r>
              <a:rPr lang="el-GR" dirty="0"/>
              <a:t>  </a:t>
            </a:r>
            <a:r>
              <a:rPr lang="el-GR" dirty="0" err="1"/>
              <a:t>border</a:t>
            </a:r>
            <a:r>
              <a:rPr lang="el-GR" dirty="0"/>
              <a:t>: 2px </a:t>
            </a:r>
            <a:r>
              <a:rPr lang="el-GR" dirty="0" err="1"/>
              <a:t>solid</a:t>
            </a:r>
            <a:r>
              <a:rPr lang="el-GR" dirty="0"/>
              <a:t> #4CAF50;</a:t>
            </a:r>
          </a:p>
          <a:p>
            <a:r>
              <a:rPr lang="el-GR" dirty="0"/>
              <a:t>}</a:t>
            </a:r>
          </a:p>
          <a:p>
            <a:r>
              <a:rPr lang="el-GR" dirty="0"/>
              <a:t>&lt;/</a:t>
            </a:r>
            <a:r>
              <a:rPr lang="el-GR" dirty="0" err="1"/>
              <a:t>style</a:t>
            </a:r>
            <a:r>
              <a:rPr lang="el-GR" dirty="0"/>
              <a:t>&gt;</a:t>
            </a:r>
          </a:p>
          <a:p>
            <a:r>
              <a:rPr lang="el-GR" dirty="0"/>
              <a:t>&lt;/</a:t>
            </a:r>
            <a:r>
              <a:rPr lang="el-GR" dirty="0" err="1"/>
              <a:t>head</a:t>
            </a:r>
            <a:r>
              <a:rPr lang="el-GR" dirty="0"/>
              <a:t>&gt;</a:t>
            </a:r>
          </a:p>
          <a:p>
            <a:r>
              <a:rPr lang="el-GR" dirty="0"/>
              <a:t>&lt;</a:t>
            </a:r>
            <a:r>
              <a:rPr lang="el-GR" dirty="0" err="1"/>
              <a:t>body</a:t>
            </a:r>
            <a:r>
              <a:rPr lang="el-GR" dirty="0"/>
              <a:t>&gt;</a:t>
            </a:r>
          </a:p>
          <a:p>
            <a:endParaRPr lang="el-GR" dirty="0"/>
          </a:p>
          <a:p>
            <a:r>
              <a:rPr lang="el-GR" dirty="0"/>
              <a:t>&lt;p&gt;</a:t>
            </a:r>
            <a:r>
              <a:rPr lang="el-GR" dirty="0" err="1"/>
              <a:t>Try</a:t>
            </a:r>
            <a:r>
              <a:rPr lang="el-GR" dirty="0"/>
              <a:t> </a:t>
            </a:r>
            <a:r>
              <a:rPr lang="el-GR" dirty="0" err="1"/>
              <a:t>to</a:t>
            </a:r>
            <a:r>
              <a:rPr lang="el-GR" dirty="0"/>
              <a:t> &lt;b&gt;</a:t>
            </a:r>
            <a:r>
              <a:rPr lang="el-GR" dirty="0" err="1"/>
              <a:t>scroll</a:t>
            </a:r>
            <a:r>
              <a:rPr lang="el-GR" dirty="0"/>
              <a:t>&lt;/b&gt; </a:t>
            </a:r>
            <a:r>
              <a:rPr lang="el-GR" dirty="0" err="1"/>
              <a:t>inside</a:t>
            </a:r>
            <a:r>
              <a:rPr lang="el-GR" dirty="0"/>
              <a:t> </a:t>
            </a:r>
            <a:r>
              <a:rPr lang="el-GR" dirty="0" err="1"/>
              <a:t>this</a:t>
            </a:r>
            <a:r>
              <a:rPr lang="el-GR" dirty="0"/>
              <a:t> frame </a:t>
            </a:r>
            <a:r>
              <a:rPr lang="el-GR" dirty="0" err="1"/>
              <a:t>to</a:t>
            </a:r>
            <a:r>
              <a:rPr lang="el-GR" dirty="0"/>
              <a:t> </a:t>
            </a:r>
            <a:r>
              <a:rPr lang="el-GR" dirty="0" err="1"/>
              <a:t>understand</a:t>
            </a:r>
            <a:r>
              <a:rPr lang="el-GR" dirty="0"/>
              <a:t> </a:t>
            </a:r>
            <a:r>
              <a:rPr lang="el-GR" dirty="0" err="1"/>
              <a:t>how</a:t>
            </a:r>
            <a:r>
              <a:rPr lang="el-GR" dirty="0"/>
              <a:t> </a:t>
            </a:r>
            <a:r>
              <a:rPr lang="el-GR" dirty="0" err="1"/>
              <a:t>sticky</a:t>
            </a:r>
            <a:r>
              <a:rPr lang="el-GR" dirty="0"/>
              <a:t> </a:t>
            </a:r>
            <a:r>
              <a:rPr lang="el-GR" dirty="0" err="1"/>
              <a:t>positioning</a:t>
            </a:r>
            <a:r>
              <a:rPr lang="el-GR" dirty="0"/>
              <a:t> </a:t>
            </a:r>
            <a:r>
              <a:rPr lang="el-GR" dirty="0" err="1"/>
              <a:t>works</a:t>
            </a:r>
            <a:r>
              <a:rPr lang="el-GR" dirty="0"/>
              <a:t>.&lt;/p&gt;</a:t>
            </a:r>
          </a:p>
          <a:p>
            <a:endParaRPr lang="el-GR" dirty="0"/>
          </a:p>
          <a:p>
            <a:r>
              <a:rPr lang="el-GR" dirty="0"/>
              <a:t>&lt;</a:t>
            </a:r>
            <a:r>
              <a:rPr lang="el-GR" dirty="0" err="1"/>
              <a:t>div</a:t>
            </a:r>
            <a:r>
              <a:rPr lang="el-GR" dirty="0"/>
              <a:t> </a:t>
            </a:r>
            <a:r>
              <a:rPr lang="el-GR" dirty="0" err="1"/>
              <a:t>class</a:t>
            </a:r>
            <a:r>
              <a:rPr lang="el-GR" dirty="0"/>
              <a:t>="</a:t>
            </a:r>
            <a:r>
              <a:rPr lang="el-GR" dirty="0" err="1"/>
              <a:t>sticky</a:t>
            </a:r>
            <a:r>
              <a:rPr lang="el-GR" dirty="0"/>
              <a:t>"&gt;I </a:t>
            </a:r>
            <a:r>
              <a:rPr lang="el-GR" dirty="0" err="1"/>
              <a:t>am</a:t>
            </a:r>
            <a:r>
              <a:rPr lang="el-GR" dirty="0"/>
              <a:t> </a:t>
            </a:r>
            <a:r>
              <a:rPr lang="el-GR" dirty="0" err="1"/>
              <a:t>sticky</a:t>
            </a:r>
            <a:r>
              <a:rPr lang="el-GR" dirty="0"/>
              <a:t>!&lt;/</a:t>
            </a:r>
            <a:r>
              <a:rPr lang="el-GR" dirty="0" err="1"/>
              <a:t>div</a:t>
            </a:r>
            <a:r>
              <a:rPr lang="el-GR" dirty="0"/>
              <a:t>&gt;</a:t>
            </a:r>
          </a:p>
          <a:p>
            <a:endParaRPr lang="el-GR" dirty="0"/>
          </a:p>
          <a:p>
            <a:r>
              <a:rPr lang="el-GR" dirty="0"/>
              <a:t>&lt;</a:t>
            </a:r>
            <a:r>
              <a:rPr lang="el-GR" dirty="0" err="1"/>
              <a:t>div</a:t>
            </a:r>
            <a:r>
              <a:rPr lang="el-GR" dirty="0"/>
              <a:t> </a:t>
            </a:r>
            <a:r>
              <a:rPr lang="el-GR" dirty="0" err="1"/>
              <a:t>style</a:t>
            </a:r>
            <a:r>
              <a:rPr lang="el-GR" dirty="0"/>
              <a:t>="padding-bottom:2000px"&gt;</a:t>
            </a:r>
          </a:p>
          <a:p>
            <a:r>
              <a:rPr lang="el-GR" dirty="0"/>
              <a:t>  &lt;p&gt;In </a:t>
            </a:r>
            <a:r>
              <a:rPr lang="el-GR" dirty="0" err="1"/>
              <a:t>this</a:t>
            </a:r>
            <a:r>
              <a:rPr lang="el-GR" dirty="0"/>
              <a:t> </a:t>
            </a:r>
            <a:r>
              <a:rPr lang="el-GR" dirty="0" err="1"/>
              <a:t>example</a:t>
            </a:r>
            <a:r>
              <a:rPr lang="el-GR" dirty="0"/>
              <a:t>, the </a:t>
            </a:r>
            <a:r>
              <a:rPr lang="el-GR" dirty="0" err="1"/>
              <a:t>sticky</a:t>
            </a:r>
            <a:r>
              <a:rPr lang="el-GR" dirty="0"/>
              <a:t> </a:t>
            </a:r>
            <a:r>
              <a:rPr lang="el-GR" dirty="0" err="1"/>
              <a:t>element</a:t>
            </a:r>
            <a:r>
              <a:rPr lang="el-GR" dirty="0"/>
              <a:t> </a:t>
            </a:r>
            <a:r>
              <a:rPr lang="el-GR" dirty="0" err="1"/>
              <a:t>sticks</a:t>
            </a:r>
            <a:r>
              <a:rPr lang="el-GR" dirty="0"/>
              <a:t> </a:t>
            </a:r>
            <a:r>
              <a:rPr lang="el-GR" dirty="0" err="1"/>
              <a:t>to</a:t>
            </a:r>
            <a:r>
              <a:rPr lang="el-GR" dirty="0"/>
              <a:t> the </a:t>
            </a:r>
            <a:r>
              <a:rPr lang="el-GR" dirty="0" err="1"/>
              <a:t>top</a:t>
            </a:r>
            <a:r>
              <a:rPr lang="el-GR" dirty="0"/>
              <a:t> of the </a:t>
            </a:r>
            <a:r>
              <a:rPr lang="el-GR" dirty="0" err="1"/>
              <a:t>page</a:t>
            </a:r>
            <a:r>
              <a:rPr lang="el-GR" dirty="0"/>
              <a:t> (</a:t>
            </a:r>
            <a:r>
              <a:rPr lang="el-GR" dirty="0" err="1"/>
              <a:t>top</a:t>
            </a:r>
            <a:r>
              <a:rPr lang="el-GR" dirty="0"/>
              <a:t>: 0), </a:t>
            </a:r>
            <a:r>
              <a:rPr lang="el-GR" dirty="0" err="1"/>
              <a:t>when</a:t>
            </a:r>
            <a:r>
              <a:rPr lang="el-GR" dirty="0"/>
              <a:t> </a:t>
            </a:r>
            <a:r>
              <a:rPr lang="el-GR" dirty="0" err="1"/>
              <a:t>you</a:t>
            </a:r>
            <a:r>
              <a:rPr lang="el-GR" dirty="0"/>
              <a:t> </a:t>
            </a:r>
            <a:r>
              <a:rPr lang="el-GR" dirty="0" err="1"/>
              <a:t>reach</a:t>
            </a:r>
            <a:r>
              <a:rPr lang="el-GR" dirty="0"/>
              <a:t> </a:t>
            </a:r>
            <a:r>
              <a:rPr lang="el-GR" dirty="0" err="1"/>
              <a:t>its</a:t>
            </a:r>
            <a:r>
              <a:rPr lang="el-GR" dirty="0"/>
              <a:t> </a:t>
            </a:r>
            <a:r>
              <a:rPr lang="el-GR" dirty="0" err="1"/>
              <a:t>scroll</a:t>
            </a:r>
            <a:r>
              <a:rPr lang="el-GR" dirty="0"/>
              <a:t> </a:t>
            </a:r>
            <a:r>
              <a:rPr lang="el-GR" dirty="0" err="1"/>
              <a:t>position</a:t>
            </a:r>
            <a:r>
              <a:rPr lang="el-GR" dirty="0"/>
              <a:t>.&lt;/p&gt;</a:t>
            </a:r>
          </a:p>
          <a:p>
            <a:r>
              <a:rPr lang="el-GR" dirty="0" smtClean="0"/>
              <a:t>&lt;/</a:t>
            </a:r>
            <a:r>
              <a:rPr lang="el-GR" dirty="0" err="1"/>
              <a:t>body</a:t>
            </a:r>
            <a:r>
              <a:rPr lang="el-GR" dirty="0" smtClean="0"/>
              <a:t>&gt;</a:t>
            </a:r>
            <a:endParaRPr lang="el-GR" dirty="0"/>
          </a:p>
        </p:txBody>
      </p:sp>
    </p:spTree>
    <p:extLst>
      <p:ext uri="{BB962C8B-B14F-4D97-AF65-F5344CB8AC3E}">
        <p14:creationId xmlns:p14="http://schemas.microsoft.com/office/powerpoint/2010/main" val="21455398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5097" y="403839"/>
            <a:ext cx="9387840" cy="4524315"/>
          </a:xfrm>
          <a:prstGeom prst="rect">
            <a:avLst/>
          </a:prstGeom>
        </p:spPr>
        <p:txBody>
          <a:bodyPr wrap="square">
            <a:spAutoFit/>
          </a:bodyPr>
          <a:lstStyle/>
          <a:p>
            <a:r>
              <a:rPr lang="en-US" dirty="0"/>
              <a:t>.box {</a:t>
            </a:r>
          </a:p>
          <a:p>
            <a:r>
              <a:rPr lang="en-US" dirty="0"/>
              <a:t>    border-style: solid;</a:t>
            </a:r>
          </a:p>
          <a:p>
            <a:r>
              <a:rPr lang="en-US" dirty="0"/>
              <a:t>    border-width: 1px;</a:t>
            </a:r>
          </a:p>
          <a:p>
            <a:r>
              <a:rPr lang="en-US" dirty="0"/>
              <a:t>    display: block;</a:t>
            </a:r>
          </a:p>
          <a:p>
            <a:r>
              <a:rPr lang="en-US" dirty="0"/>
              <a:t>    width: 100px;</a:t>
            </a:r>
          </a:p>
          <a:p>
            <a:r>
              <a:rPr lang="en-US" dirty="0"/>
              <a:t>    height: 100px;</a:t>
            </a:r>
          </a:p>
          <a:p>
            <a:r>
              <a:rPr lang="en-US" dirty="0"/>
              <a:t>    background-color: #0000FF;</a:t>
            </a:r>
          </a:p>
          <a:p>
            <a:r>
              <a:rPr lang="en-US" dirty="0"/>
              <a:t> </a:t>
            </a:r>
            <a:r>
              <a:rPr lang="en-US" dirty="0" smtClean="0"/>
              <a:t>   transition</a:t>
            </a:r>
            <a:r>
              <a:rPr lang="en-US" dirty="0"/>
              <a:t>: width 2s, height 2s, background-color 2s, transform 2s;</a:t>
            </a:r>
          </a:p>
          <a:p>
            <a:r>
              <a:rPr lang="en-US" dirty="0"/>
              <a:t>}</a:t>
            </a:r>
          </a:p>
          <a:p>
            <a:endParaRPr lang="en-US" dirty="0"/>
          </a:p>
          <a:p>
            <a:r>
              <a:rPr lang="en-US" dirty="0"/>
              <a:t>.</a:t>
            </a:r>
            <a:r>
              <a:rPr lang="en-US" dirty="0" err="1"/>
              <a:t>box:hover</a:t>
            </a:r>
            <a:r>
              <a:rPr lang="en-US" dirty="0"/>
              <a:t> {</a:t>
            </a:r>
          </a:p>
          <a:p>
            <a:r>
              <a:rPr lang="en-US" dirty="0"/>
              <a:t>    background-color: #FFCCCC;</a:t>
            </a:r>
          </a:p>
          <a:p>
            <a:r>
              <a:rPr lang="en-US" dirty="0"/>
              <a:t>    width: 200px;</a:t>
            </a:r>
          </a:p>
          <a:p>
            <a:r>
              <a:rPr lang="en-US" dirty="0"/>
              <a:t>    height: 200px;</a:t>
            </a:r>
          </a:p>
          <a:p>
            <a:r>
              <a:rPr lang="en-US" dirty="0"/>
              <a:t>    </a:t>
            </a:r>
            <a:r>
              <a:rPr lang="en-US" dirty="0" smtClean="0"/>
              <a:t>transform</a:t>
            </a:r>
            <a:r>
              <a:rPr lang="en-US" dirty="0"/>
              <a:t>: rotate(180deg);</a:t>
            </a:r>
          </a:p>
          <a:p>
            <a:r>
              <a:rPr lang="en-US" dirty="0"/>
              <a:t>}</a:t>
            </a:r>
            <a:endParaRPr lang="el-GR" dirty="0"/>
          </a:p>
        </p:txBody>
      </p:sp>
    </p:spTree>
    <p:extLst>
      <p:ext uri="{BB962C8B-B14F-4D97-AF65-F5344CB8AC3E}">
        <p14:creationId xmlns:p14="http://schemas.microsoft.com/office/powerpoint/2010/main" val="17193022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Animated functions in </a:t>
            </a:r>
            <a:r>
              <a:rPr lang="en-US" dirty="0" err="1" smtClean="0"/>
              <a:t>css</a:t>
            </a:r>
            <a:endParaRPr lang="el-GR" dirty="0"/>
          </a:p>
        </p:txBody>
      </p:sp>
      <p:sp>
        <p:nvSpPr>
          <p:cNvPr id="3" name="Rectangle 2"/>
          <p:cNvSpPr/>
          <p:nvPr/>
        </p:nvSpPr>
        <p:spPr>
          <a:xfrm>
            <a:off x="803416" y="1467785"/>
            <a:ext cx="5364161" cy="2308324"/>
          </a:xfrm>
          <a:prstGeom prst="rect">
            <a:avLst/>
          </a:prstGeom>
        </p:spPr>
        <p:txBody>
          <a:bodyPr wrap="none">
            <a:spAutoFit/>
          </a:bodyPr>
          <a:lstStyle/>
          <a:p>
            <a:r>
              <a:rPr lang="en-US" dirty="0" smtClean="0"/>
              <a:t>Specification: </a:t>
            </a:r>
            <a:r>
              <a:rPr lang="el-GR" dirty="0" smtClean="0">
                <a:hlinkClick r:id="rId2"/>
              </a:rPr>
              <a:t>https</a:t>
            </a:r>
            <a:r>
              <a:rPr lang="el-GR" dirty="0">
                <a:hlinkClick r:id="rId2"/>
              </a:rPr>
              <a:t>://www.w3.org/TR/css3-transitions</a:t>
            </a:r>
            <a:r>
              <a:rPr lang="el-GR" dirty="0" smtClean="0">
                <a:hlinkClick r:id="rId2"/>
              </a:rPr>
              <a:t>/</a:t>
            </a:r>
            <a:endParaRPr lang="en-US" dirty="0" smtClean="0"/>
          </a:p>
          <a:p>
            <a:endParaRPr lang="en-US" dirty="0"/>
          </a:p>
          <a:p>
            <a:r>
              <a:rPr lang="en-US" dirty="0"/>
              <a:t>Demos</a:t>
            </a:r>
            <a:r>
              <a:rPr lang="en-US" dirty="0" smtClean="0"/>
              <a:t>:</a:t>
            </a:r>
          </a:p>
          <a:p>
            <a:r>
              <a:rPr lang="en-US" dirty="0" smtClean="0"/>
              <a:t> </a:t>
            </a:r>
            <a:r>
              <a:rPr lang="en-US" dirty="0">
                <a:hlinkClick r:id="rId3"/>
              </a:rPr>
              <a:t>http://css3.bradshawenterprises.com/transitions</a:t>
            </a:r>
            <a:r>
              <a:rPr lang="en-US" dirty="0" smtClean="0">
                <a:hlinkClick r:id="rId3"/>
              </a:rPr>
              <a:t>/</a:t>
            </a:r>
            <a:endParaRPr lang="en-US" dirty="0" smtClean="0"/>
          </a:p>
          <a:p>
            <a:endParaRPr lang="en-US" dirty="0"/>
          </a:p>
          <a:p>
            <a:r>
              <a:rPr lang="en-US" dirty="0" smtClean="0">
                <a:hlinkClick r:id="rId4"/>
              </a:rPr>
              <a:t>https</a:t>
            </a:r>
            <a:r>
              <a:rPr lang="en-US" dirty="0">
                <a:hlinkClick r:id="rId4"/>
              </a:rPr>
              <a:t>://</a:t>
            </a:r>
            <a:r>
              <a:rPr lang="en-US" dirty="0" smtClean="0">
                <a:hlinkClick r:id="rId4"/>
              </a:rPr>
              <a:t>matthewlein.com/tools/ceaser</a:t>
            </a:r>
            <a:endParaRPr lang="en-US" dirty="0" smtClean="0"/>
          </a:p>
          <a:p>
            <a:endParaRPr lang="en-US" dirty="0" smtClean="0"/>
          </a:p>
          <a:p>
            <a:endParaRPr lang="el-GR" dirty="0"/>
          </a:p>
        </p:txBody>
      </p:sp>
    </p:spTree>
    <p:extLst>
      <p:ext uri="{BB962C8B-B14F-4D97-AF65-F5344CB8AC3E}">
        <p14:creationId xmlns:p14="http://schemas.microsoft.com/office/powerpoint/2010/main" val="9041822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TotalTime>
  <Words>1088</Words>
  <Application>Microsoft Office PowerPoint</Application>
  <PresentationFormat>Widescreen</PresentationFormat>
  <Paragraphs>227</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Consolas</vt:lpstr>
      <vt:lpstr>Office Theme</vt:lpstr>
      <vt:lpstr>CSS essentials</vt:lpstr>
      <vt:lpstr>PowerPoint Presentation</vt:lpstr>
      <vt:lpstr>PowerPoint Presentation</vt:lpstr>
      <vt:lpstr>PowerPoint Presentation</vt:lpstr>
      <vt:lpstr>Δυναμική τοποθέτηση αντικειμένων στο HTML</vt:lpstr>
      <vt:lpstr>Positioning with CSS</vt:lpstr>
      <vt:lpstr>PowerPoint Presentation</vt:lpstr>
      <vt:lpstr>PowerPoint Presentation</vt:lpstr>
      <vt:lpstr>Animated functions in css</vt:lpstr>
      <vt:lpstr>PowerPoint Presentation</vt:lpstr>
      <vt:lpstr>PowerPoint Presentation</vt:lpstr>
      <vt:lpstr>Transition + Transform</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CSS essentials</dc:title>
  <dc:creator>amalamos</dc:creator>
  <cp:lastModifiedBy>amalamos</cp:lastModifiedBy>
  <cp:revision>22</cp:revision>
  <dcterms:created xsi:type="dcterms:W3CDTF">2017-10-23T05:12:32Z</dcterms:created>
  <dcterms:modified xsi:type="dcterms:W3CDTF">2017-10-26T09:29:45Z</dcterms:modified>
</cp:coreProperties>
</file>