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97" r:id="rId2"/>
    <p:sldId id="505" r:id="rId3"/>
    <p:sldId id="511" r:id="rId4"/>
    <p:sldId id="536" r:id="rId5"/>
    <p:sldId id="537" r:id="rId6"/>
    <p:sldId id="538" r:id="rId7"/>
    <p:sldId id="532" r:id="rId8"/>
    <p:sldId id="535" r:id="rId9"/>
    <p:sldId id="533" r:id="rId10"/>
    <p:sldId id="534" r:id="rId11"/>
    <p:sldId id="540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91" autoAdjust="0"/>
  </p:normalViewPr>
  <p:slideViewPr>
    <p:cSldViewPr snapToGrid="0">
      <p:cViewPr varScale="1">
        <p:scale>
          <a:sx n="71" d="100"/>
          <a:sy n="71" d="100"/>
        </p:scale>
        <p:origin x="1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18DC-391A-4D6B-9E08-B2F4B2FB1C02}" type="datetimeFigureOut">
              <a:rPr lang="el-GR" smtClean="0"/>
              <a:t>24/10/2023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D743F-FB7B-4E43-9A32-46BDEB2FFD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1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himerini.gr/society/56154604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/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/>
              <a:t>Προηγμένα Συστήματα Παραγωγής, Αυτοματισμού και Ρομποτικής, Τεχνολογίες Προστασίας Περιβάλλοντος,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61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8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, Arial, sans-serif"/>
                <a:hlinkClick r:id="rId3"/>
              </a:rPr>
              <a:t>https://www.kathimerini.gr/society/561546046</a:t>
            </a:r>
            <a:r>
              <a:rPr lang="en-US" dirty="0">
                <a:latin typeface="Helvetica, Arial, sans-serif"/>
              </a:rPr>
              <a:t> 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7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δυσκολία ανταπόκρισης στις υψηλές απαιτήσεις</a:t>
            </a:r>
            <a:endParaRPr lang="en-US" dirty="0"/>
          </a:p>
          <a:p>
            <a:r>
              <a:rPr lang="el-GR" dirty="0"/>
              <a:t>εγγραφή χωρίς παρακολούθηση </a:t>
            </a:r>
            <a:endParaRPr lang="en-US" dirty="0"/>
          </a:p>
          <a:p>
            <a:r>
              <a:rPr lang="el-GR" dirty="0"/>
              <a:t>επαγγελματική απασχόληση</a:t>
            </a:r>
            <a:endParaRPr lang="en-US" dirty="0"/>
          </a:p>
          <a:p>
            <a:r>
              <a:rPr lang="el-GR" dirty="0"/>
              <a:t>έλλειψη ενδιαφέροντος</a:t>
            </a:r>
          </a:p>
          <a:p>
            <a:r>
              <a:rPr lang="el-GR" dirty="0"/>
              <a:t>οικονομικοί λόγοι</a:t>
            </a:r>
            <a:endParaRPr lang="en-US" dirty="0"/>
          </a:p>
          <a:p>
            <a:r>
              <a:rPr lang="el-GR" dirty="0"/>
              <a:t>προσωπικά/οικογενειακά προβλήματα ή/και λόγοι υγείας</a:t>
            </a:r>
            <a:endParaRPr lang="en-US" dirty="0"/>
          </a:p>
          <a:p>
            <a:r>
              <a:rPr lang="el-GR" dirty="0"/>
              <a:t>αδιαφορία κατά τα πρώτα έτη σπουδών</a:t>
            </a:r>
            <a:endParaRPr lang="en-US" dirty="0"/>
          </a:p>
          <a:p>
            <a:r>
              <a:rPr lang="el-GR" dirty="0"/>
              <a:t>ελλείψεις του προγράμματος σπουδών</a:t>
            </a:r>
            <a:endParaRPr lang="en-US" dirty="0"/>
          </a:p>
          <a:p>
            <a:r>
              <a:rPr lang="el-GR" dirty="0"/>
              <a:t>ακαταλληλότητα διδασκόντων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6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Συστήματα Πραγματικού Χρόνου.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D743F-FB7B-4E43-9A32-46BDEB2FFDB7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89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76" y="1"/>
            <a:ext cx="1469097" cy="1101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" y="2"/>
            <a:ext cx="1469097" cy="1101823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34010" y="1127949"/>
            <a:ext cx="11818641" cy="0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43340" y="6381328"/>
            <a:ext cx="11818641" cy="0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42F932A4-2A92-4F52-93DA-6FBA7FA8B83F}" type="datetime1">
              <a:rPr lang="el-GR" smtClean="0"/>
              <a:pPr/>
              <a:t>24/10/2023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9539" y="6406307"/>
            <a:ext cx="8832981" cy="34014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el-GR" b="1" dirty="0">
                <a:ea typeface="Cambria" panose="02040503050406030204" pitchFamily="18" charset="0"/>
              </a:rPr>
              <a:t>Πιστοποίηση του ΠΠΣ του Τμήματος ΗΜΜΥ του ΕΛΜΕΠΑ </a:t>
            </a:r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8B5966F-6543-469C-B437-295BDC69B4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0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6022-F4C5-46EF-B167-B553E0B697B0}" type="datetime1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Πιστοποίηση του ΠΠΣ του Τμήματος ΗΜΜΥ του ΕΛΜΕΠΑ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66F-6543-469C-B437-295BDC69B4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53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AEF6-276F-4C2A-862C-F6713951D41A}" type="datetime1">
              <a:rPr lang="el-GR" smtClean="0"/>
              <a:t>24/10/2023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Πιστοποίηση του ΠΠΣ του Τμήματος ΗΜΜΥ του ΕΛΜΕΠΑ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966F-6543-469C-B437-295BDC69B4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66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e.hmu.g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Vw61UUK2fo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23792" y="121591"/>
            <a:ext cx="6445556" cy="1368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2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Τμήμα Ηλεκτρολόγων Μηχανικών </a:t>
            </a:r>
          </a:p>
          <a:p>
            <a:r>
              <a:rPr lang="el-GR" altLang="en-US" sz="2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και</a:t>
            </a:r>
          </a:p>
          <a:p>
            <a:r>
              <a:rPr lang="el-GR" altLang="en-US" sz="2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Μηχανικών Υπολογιστών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1824" y="1418166"/>
            <a:ext cx="6156176" cy="64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2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Ελληνικό Μεσογειακό Πανεπιστήμιο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30437" y="2125763"/>
            <a:ext cx="8927976" cy="72008"/>
          </a:xfrm>
          <a:prstGeom prst="line">
            <a:avLst/>
          </a:prstGeom>
          <a:ln w="31750">
            <a:solidFill>
              <a:schemeClr val="accent3">
                <a:lumMod val="50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41" y="91964"/>
            <a:ext cx="1897124" cy="18971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889" y="5562180"/>
            <a:ext cx="23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prstClr val="black"/>
                </a:solidFill>
                <a:latin typeface="Cambria"/>
                <a:hlinkClick r:id="rId3"/>
              </a:rPr>
              <a:t>https://ece.hmu.gr</a:t>
            </a:r>
            <a:r>
              <a:rPr lang="el-GR" sz="2000" dirty="0">
                <a:solidFill>
                  <a:prstClr val="black"/>
                </a:solidFill>
                <a:latin typeface="Cambria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165" y="2399529"/>
            <a:ext cx="5126534" cy="2852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1B47FB-86BC-5E2E-37A6-6FB3D3FBC794}"/>
              </a:ext>
            </a:extLst>
          </p:cNvPr>
          <p:cNvSpPr txBox="1"/>
          <p:nvPr/>
        </p:nvSpPr>
        <p:spPr>
          <a:xfrm>
            <a:off x="3046425" y="60877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https://www.youtube.com/watch?v=FVw61UUK2fo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31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6D4C-2415-4371-95D0-D5AD148715C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 dirty="0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80071" y="136524"/>
            <a:ext cx="903185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Τομέας Τηλεπικοινωνιών και Τεχνολογίας Πληροφορικής (ΤΤΠ)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6EAD9-1815-30C7-7064-AE06169DACAF}"/>
              </a:ext>
            </a:extLst>
          </p:cNvPr>
          <p:cNvSpPr txBox="1"/>
          <p:nvPr/>
        </p:nvSpPr>
        <p:spPr>
          <a:xfrm>
            <a:off x="247648" y="1177224"/>
            <a:ext cx="84899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Στελέχωση: 11 μέλη ΔΕΠ, 1 μέλος ΕΤΕΠ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5DD17-AA73-C594-0CC1-5EB9CC6E7DD0}"/>
              </a:ext>
            </a:extLst>
          </p:cNvPr>
          <p:cNvSpPr txBox="1"/>
          <p:nvPr/>
        </p:nvSpPr>
        <p:spPr>
          <a:xfrm>
            <a:off x="7197234" y="1718477"/>
            <a:ext cx="4651943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Εργαστήριο Πολυμέσων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Δικτύων και Επικοινωνιών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(Laboratory of Multimedia, Networks and Communications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MCN Lab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Εργαστήριο Τεχνητής Νοημοσύνης και Μηχανικής Συστημάτων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(Laboratory of Artificial Intelligence and Systems Engineering 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AISE Lab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Εργαστήριο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Τεχνολογί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ας &amp; Συστημάτων Λογισμικού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(interactive Software Technologies &amp; System Engineering Laboratory 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iSTlab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είναι τμήμα του εργαστηρίου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Εφ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αρμοσμένης και Διαδραστικής Πληροφορικής (Laboratory of Applied and inTeractIve Computing – LATiCe).</a:t>
            </a:r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7B0656B0-BF7B-0491-CE43-193191FEE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58" y="1604326"/>
            <a:ext cx="5193033" cy="3000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4104F-E41E-DD97-B0C9-FFBAC0B3E65E}"/>
              </a:ext>
            </a:extLst>
          </p:cNvPr>
          <p:cNvSpPr txBox="1"/>
          <p:nvPr/>
        </p:nvSpPr>
        <p:spPr>
          <a:xfrm>
            <a:off x="7242812" y="1148768"/>
            <a:ext cx="470154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Υποστηριζόμενα Ερευνητικά Εργαστήρια: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00DE6A-CFFC-55A9-5242-A2DB88224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6" y="4605043"/>
            <a:ext cx="3942157" cy="1603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773A6F-4722-8A28-5E2F-260C3BDFD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424" y="4557959"/>
            <a:ext cx="3014024" cy="16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B7663-590D-6172-7CDF-AE881088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32A4-2A92-4F52-93DA-6FBA7FA8B83F}" type="datetime1">
              <a:rPr lang="el-GR" smtClean="0"/>
              <a:pPr/>
              <a:t>24/10/2023</a:t>
            </a:fld>
            <a:endParaRPr lang="el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17DBC-5AB6-30FF-1C54-ABE27543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b="1">
                <a:ea typeface="Cambria" panose="02040503050406030204" pitchFamily="18" charset="0"/>
              </a:rPr>
              <a:t>Πιστοποίηση του ΠΠΣ του Τμήματος ΗΜΜΥ του ΕΛΜΕΠΑ 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7CE00-29BB-FE56-66FF-D968C134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66F-6543-469C-B437-295BDC69B482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CB754-E8B4-61CE-9E3D-799D5D901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80" y="1226916"/>
            <a:ext cx="6979779" cy="512943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7EDBD60-4AE6-B91E-2FF9-8C60117C81FB}"/>
              </a:ext>
            </a:extLst>
          </p:cNvPr>
          <p:cNvSpPr txBox="1">
            <a:spLocks noChangeArrowheads="1"/>
          </p:cNvSpPr>
          <p:nvPr/>
        </p:nvSpPr>
        <p:spPr>
          <a:xfrm>
            <a:off x="1551008" y="121591"/>
            <a:ext cx="9039828" cy="1368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2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Τμήμα </a:t>
            </a:r>
            <a:r>
              <a:rPr lang="en-US" altLang="en-US" sz="2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HMMY - </a:t>
            </a:r>
            <a:r>
              <a:rPr lang="el-GR" altLang="en-US" sz="2800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ΕΛΜΕΠΑ</a:t>
            </a:r>
          </a:p>
        </p:txBody>
      </p:sp>
    </p:spTree>
    <p:extLst>
      <p:ext uri="{BB962C8B-B14F-4D97-AF65-F5344CB8AC3E}">
        <p14:creationId xmlns:p14="http://schemas.microsoft.com/office/powerpoint/2010/main" val="2846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88640"/>
            <a:ext cx="91440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altLang="en-US" sz="20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1503" y="1196753"/>
            <a:ext cx="10440891" cy="491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Ξεκίνησε το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καδημαϊκό Έτος 2019-2020 στη Σχολή Μηχανικών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Δίπλωμα Μηχανικού </a:t>
            </a:r>
            <a:r>
              <a:rPr lang="el-GR" sz="2400" dirty="0">
                <a:solidFill>
                  <a:prstClr val="black"/>
                </a:solidFill>
              </a:rPr>
              <a:t>στο αντικείμενο του Ηλεκτρολόγου Μηχανικού &amp; Μηχανικού Υπολογιστών</a:t>
            </a:r>
            <a:endParaRPr lang="el-GR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5ετής κύκλος σπουδών (Integrated Master of Engineering)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Πιστοποίηση για την υψηλή</a:t>
            </a:r>
            <a:r>
              <a:rPr lang="el-GR" sz="2000" dirty="0"/>
              <a:t> ποιότητα του εκπαιδευτικού &amp; ερευνητικού έργου</a:t>
            </a:r>
            <a:endParaRPr lang="el-GR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Επαγγελματικά δικαιώματα (σε εξέλιξη)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/>
              </a:rPr>
              <a:t>Το Τμήμα υποστηρίζει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Μεταπτυχιακά ως επισπεύδον ή συμμετέχον Τμήμα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Διδακτορικές σπουδές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9616" y="116632"/>
            <a:ext cx="691276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Το Τμήμα ΗΜΜΥ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F587-44FE-4AD9-BE3E-26547F2DEFD1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882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88640"/>
            <a:ext cx="91440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altLang="en-US" sz="20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9616" y="116632"/>
            <a:ext cx="691276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Φοιτητές και Προσωπικό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504" y="1196752"/>
            <a:ext cx="10359868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Ακαδημαϊκό Προσωπικό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Μόνιμο προσωπικό: 3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ΔΕΠ, 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ΕΔΙΠ, 3 ΕΤΕΠ, Διοικητικό 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l-GR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Ακαδημαϊκοί υπότροφοι, Εντεταλμένοι Διδάσκοντες, Μεταδιδάκτορες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Προπτυχιακοί φοιτητές: 600+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Μεταπτυχιακοί: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250+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Υποψήφιοι Διδάκτορες: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30+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175864D5-48A7-4D3A-828A-0D7547D4B64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6182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88640"/>
            <a:ext cx="91440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altLang="en-US" sz="20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9616" y="116632"/>
            <a:ext cx="691276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Υποδομές Τμήματος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504" y="1196752"/>
            <a:ext cx="10359868" cy="498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Πλατφόρμα Ασύγχρονης Τηλεκπαίδευσης (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</a:t>
            </a: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lass)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Εκπαιδευτικά Εργαστήρια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Ερευνητικά Εργαστήρια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Διπλωματικές Εργασίες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Προπτυχιακή Έρευνα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Συμμετοχή σε Συνέδρια, Ημερίδες, Διεθνείς Δραστηριότητες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Εκπαιδευτικός </a:t>
            </a: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Ερευνητικός Εξοπλισμός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175864D5-48A7-4D3A-828A-0D7547D4B64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0158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88640"/>
            <a:ext cx="91440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altLang="en-US" sz="20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9616" y="116632"/>
            <a:ext cx="691276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Παρακολούθηση Πορείας Φοιτητών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504" y="1196752"/>
            <a:ext cx="10359868" cy="315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Θεσμός Ακαδημαϊκού Συμβούλου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Παρακολούθηση πορείας φοιτητών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Φροντιστηριακά μαθήματα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Εργαζόμενοι Φοιτητές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μερική φοίτηση)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175864D5-48A7-4D3A-828A-0D7547D4B64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0094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0" y="188640"/>
            <a:ext cx="91440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altLang="en-US" sz="20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9616" y="116632"/>
            <a:ext cx="691276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Σύνοψη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504" y="1196752"/>
            <a:ext cx="10359868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Δυναμικό, εξωστρεφές τμήμα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Σημαντικό ανθρώπινο δυναμικό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Σύγχρονο 5ετές πρόγραμμα σπουδών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Εκτεταμένες εργαστηριακές υποδομές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Σημαντικές προοπτικές για όλες τις κατευθύνσεις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175864D5-48A7-4D3A-828A-0D7547D4B64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2467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6D4C-2415-4371-95D0-D5AD148715C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 dirty="0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80071" y="136524"/>
            <a:ext cx="903185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Τομέας Συστημάτων Ηλεκτρικής Ενέργειας (ΣΗΕ)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5B3CB-1712-7273-FD02-A1146A786C52}"/>
              </a:ext>
            </a:extLst>
          </p:cNvPr>
          <p:cNvSpPr txBox="1"/>
          <p:nvPr/>
        </p:nvSpPr>
        <p:spPr>
          <a:xfrm>
            <a:off x="1605787" y="1027453"/>
            <a:ext cx="8980424" cy="544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O Τομέας εστιάζει κυρίως σε γνωστικά αντικείμενα όπως: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Εγκαταστάσεις παραγωγής ηλεκτρικής ενέργειας (συμβατικές και ανανεώσιμες) και αποθήκευσης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Δίκτυα μεταφοράς, μετατροπής, προστασίας και διανομής ηλεκτρικής ενέργειας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Μέθοδοι οικονομικής διαχείρισης της ηλεκτρικής ενέργειας και λειτουργία των αγορών ηλεκτρικής ενέργειας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Ηλεκτρονικές εγκαταστάσεις ασθενών ρευμάτων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Ηλεκτρικές μηχανές και ηλεκτρονικά ισχύος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Μικροηλεκτρονικά</a:t>
            </a: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και </a:t>
            </a:r>
            <a:r>
              <a:rPr lang="el-GR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νανοηλεκτρονικά</a:t>
            </a: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υλικά, στοιχεία και διατάξεις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Στελεχώνεται από 11 μέλη Διδακτικού Ερευνητικού Προσωπικού (ΔΕΠ)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Υποστηρίζει τα ακόλουθα Πανεπιστημιακά Εργαστήρια: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Εργαστήριο Ενεργειακών και </a:t>
            </a:r>
            <a:r>
              <a:rPr lang="el-GR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Φωτοβολταϊκών</a:t>
            </a: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Συστημάτων (LEPS)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Κέντρο Τεχνολογίας Υλικών και </a:t>
            </a:r>
            <a:r>
              <a:rPr lang="el-GR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Φωτονικής</a:t>
            </a: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(CEMATEP)</a:t>
            </a:r>
          </a:p>
        </p:txBody>
      </p:sp>
      <p:pic>
        <p:nvPicPr>
          <p:cNvPr id="8" name="Εικόνα 3">
            <a:extLst>
              <a:ext uri="{FF2B5EF4-FFF2-40B4-BE49-F238E27FC236}">
                <a16:creationId xmlns:a16="http://schemas.microsoft.com/office/drawing/2014/main" id="{5EB3BE2E-BDFB-C664-4D63-35A153475F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523" y="4868046"/>
            <a:ext cx="2311687" cy="138258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B1B2CC5-3E2F-DFBC-EB19-547CA59D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" y="1656051"/>
            <a:ext cx="1980000" cy="12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7B4BE5-4C96-C446-31DE-942DA3251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367" y="3116231"/>
            <a:ext cx="2700000" cy="1496968"/>
          </a:xfrm>
          <a:prstGeom prst="rect">
            <a:avLst/>
          </a:prstGeom>
        </p:spPr>
      </p:pic>
      <p:pic>
        <p:nvPicPr>
          <p:cNvPr id="12" name="Picture 5" descr="C:\Users\user\Dropbox\test station\τεστ στατιον 1 03_avi_input_18586.jpg">
            <a:extLst>
              <a:ext uri="{FF2B5EF4-FFF2-40B4-BE49-F238E27FC236}">
                <a16:creationId xmlns:a16="http://schemas.microsoft.com/office/drawing/2014/main" id="{01C53CA8-C0CA-5C09-F0D8-A94C734C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17" y="3116231"/>
            <a:ext cx="1664414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user\Desktop\sat\DSC_5746.JPG">
            <a:extLst>
              <a:ext uri="{FF2B5EF4-FFF2-40B4-BE49-F238E27FC236}">
                <a16:creationId xmlns:a16="http://schemas.microsoft.com/office/drawing/2014/main" id="{4E28365C-76D0-4CB9-F170-91E87B61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7" t="31268" r="26599" b="8656"/>
          <a:stretch>
            <a:fillRect/>
          </a:stretch>
        </p:blipFill>
        <p:spPr bwMode="auto">
          <a:xfrm>
            <a:off x="52000" y="3166336"/>
            <a:ext cx="1980000" cy="15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0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6D4C-2415-4371-95D0-D5AD148715C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 dirty="0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80071" y="136524"/>
            <a:ext cx="903185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Τομέας Ηλεκτρονικής, Συστημάτων και Τεχνολογίας Υπολογιστών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5B3CB-1712-7273-FD02-A1146A786C52}"/>
              </a:ext>
            </a:extLst>
          </p:cNvPr>
          <p:cNvSpPr txBox="1"/>
          <p:nvPr/>
        </p:nvSpPr>
        <p:spPr>
          <a:xfrm>
            <a:off x="1605786" y="1027453"/>
            <a:ext cx="9405113" cy="502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O Τομέας εστιάζει σε θεματολογία </a:t>
            </a: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Computer Engineering</a:t>
            </a:r>
            <a:endParaRPr lang="el-GR" dirty="0">
              <a:solidFill>
                <a:prstClr val="black"/>
              </a:solidFill>
              <a:latin typeface="Cambri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Σχεδιασμός και Προγραμματισμός Συστημάτων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Ενσωματωμένα και Κυβερνοφυσικά Συστήματα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Συστήματα Αυτομάτου Ελέγχου και Ρομποτική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Επεξεργασία Φωνής, Εικόνας, Τεχνητή Όραση,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Μοντελοποίηση με ΑΙ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Βιοπληροφορική, Βιοιατρικά Σήματα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και Υπηρεσίες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E-Health</a:t>
            </a:r>
            <a:endParaRPr lang="el-GR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Έξυπνα Συστήματα, Industry 4.0, Αυτόνομα Οχήματα, Ασφάλεια &amp; Αξιοπιστία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Στελεχώνεται από 12 μέλη ΔΕΠ και 1 ΕΔΙΠ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Υποστηρίζει τα ακόλουθα Πανεπιστημιακά Εργαστήρια: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Εργαστήριο Ευφυών Συστημάτων και Αρχιτεκτονικής Υπολογιστών (ISCA)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Εργαστήριο Συστημάτων Ελέγχου και Ρομποτικής (CSRL)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Εργαστήριο Τεχνητής Νοημοσύνης και Μηχανικής Συστημάτων (AISE)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3783CA-1828-3B2A-623D-AF5AFA12CF17}"/>
              </a:ext>
            </a:extLst>
          </p:cNvPr>
          <p:cNvGrpSpPr/>
          <p:nvPr/>
        </p:nvGrpSpPr>
        <p:grpSpPr>
          <a:xfrm>
            <a:off x="77712" y="1599546"/>
            <a:ext cx="1913146" cy="2429529"/>
            <a:chOff x="77712" y="1599546"/>
            <a:chExt cx="1913146" cy="2429529"/>
          </a:xfrm>
        </p:grpSpPr>
        <p:pic>
          <p:nvPicPr>
            <p:cNvPr id="4" name="Picture 2" descr="E:\ΜΑΘΗΜΑΤΑ ΤΕΙ Spring 2012\eHealth\Pictures\Signals\CArdiology IS-with Magnifier.jpg">
              <a:extLst>
                <a:ext uri="{FF2B5EF4-FFF2-40B4-BE49-F238E27FC236}">
                  <a16:creationId xmlns:a16="http://schemas.microsoft.com/office/drawing/2014/main" id="{BA5A1CCA-FA3E-B08F-E247-4B8402946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2" y="1599546"/>
              <a:ext cx="1913146" cy="149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CB5B08-67FA-745F-3CE2-B87CEF89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6" y="3100980"/>
              <a:ext cx="1882293" cy="92809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F678-25C3-2360-38F6-93942908B4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5" t="1488" r="8513" b="5034"/>
          <a:stretch/>
        </p:blipFill>
        <p:spPr>
          <a:xfrm>
            <a:off x="10045302" y="1256206"/>
            <a:ext cx="2068986" cy="2327609"/>
          </a:xfrm>
          <a:prstGeom prst="rect">
            <a:avLst/>
          </a:prstGeom>
        </p:spPr>
      </p:pic>
      <p:pic>
        <p:nvPicPr>
          <p:cNvPr id="14" name="Picture 13" descr="A picture containing yellow, floor, indoor&#10;&#10;Description automatically generated">
            <a:extLst>
              <a:ext uri="{FF2B5EF4-FFF2-40B4-BE49-F238E27FC236}">
                <a16:creationId xmlns:a16="http://schemas.microsoft.com/office/drawing/2014/main" id="{48C65921-A54D-02B3-ABE5-32B98E319F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2" y="4505324"/>
            <a:ext cx="2132606" cy="15994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F66CD0-1091-EF36-44AC-FE6B10D9D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7" y="4837842"/>
            <a:ext cx="1953585" cy="9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0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6D4C-2415-4371-95D0-D5AD148715C8}" type="datetime1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24/10/2023</a:t>
            </a:fld>
            <a:endParaRPr lang="el-GR" dirty="0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66F-6543-469C-B437-295BDC69B482}" type="slidenum">
              <a:rPr lang="el-GR">
                <a:solidFill>
                  <a:prstClr val="black">
                    <a:tint val="75000"/>
                  </a:prstClr>
                </a:solidFill>
                <a:latin typeface="Cambria"/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  <a:latin typeface="Cambri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80071" y="136524"/>
            <a:ext cx="903185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3600" dirty="0">
                <a:solidFill>
                  <a:prstClr val="black"/>
                </a:solidFill>
                <a:latin typeface="Cambria"/>
              </a:rPr>
              <a:t>Τομέας Τηλεπικοινωνιών και Τεχνολογίας Πληροφορικής (ΤΤΠ)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4E294-E472-A989-0188-0215019EEB62}"/>
              </a:ext>
            </a:extLst>
          </p:cNvPr>
          <p:cNvSpPr txBox="1"/>
          <p:nvPr/>
        </p:nvSpPr>
        <p:spPr>
          <a:xfrm>
            <a:off x="609600" y="1070766"/>
            <a:ext cx="1109472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b="1" i="1" dirty="0">
                <a:solidFill>
                  <a:prstClr val="black"/>
                </a:solidFill>
                <a:latin typeface="Cambria"/>
              </a:rPr>
              <a:t>Στόχος: Προαγωγή της επιστήμης και των τεχνολογιών της Πληροφορικής και των Τηλεπικοινωνιών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7BAAA-FE77-C731-B068-37FA6A72EE5B}"/>
              </a:ext>
            </a:extLst>
          </p:cNvPr>
          <p:cNvSpPr txBox="1"/>
          <p:nvPr/>
        </p:nvSpPr>
        <p:spPr>
          <a:xfrm>
            <a:off x="4735828" y="1447382"/>
            <a:ext cx="501015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  <a:latin typeface="Cambria"/>
              </a:rPr>
              <a:t>Κύριες εξειδικεύσεις – γνωστικά αντικείμενα: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0053D8-F671-3701-17D8-C9A1ECFB3E88}"/>
              </a:ext>
            </a:extLst>
          </p:cNvPr>
          <p:cNvSpPr txBox="1"/>
          <p:nvPr/>
        </p:nvSpPr>
        <p:spPr>
          <a:xfrm>
            <a:off x="2933700" y="1867945"/>
            <a:ext cx="91478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/>
              <a:t>Επιστήμη των υπολογιστών, Πληροφοριακά συστήματα, Προγραμματισμός, Δομές δεδομένων και αλγόριθμοι, Συνεργατικές τεχνολογίες πληροφορικής, Ανάπτυξη εφαρμογών και διαδικτυακών υπηρεσιών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/>
              <a:t>Δίκτυα υπολογιστών, Τεχνολογίες διαδικτύου, Δικτύωση αισθητήρων, Διαδίκτυο των αντικειμένων, Εφαρμογές τηλεματικής, Απομακρυσμένη συλλογή και επεξεργασία δεδομένων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/>
              <a:t>Σημασιολογικός Ιστός, Μηχανική Λογισμικού, Τεχνητή Νοημοσύνη και Μηχανική Μάθηση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/>
              <a:t>Κατανεμημένα συστήματα, Υπολογιστικό νέφος, Ανθρωποκεντρικά συστήματα, Κοινωνικά Δίκτυα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/>
              <a:t>Εικονική και Επαυξημένη πραγματικότητα, </a:t>
            </a:r>
            <a:r>
              <a:rPr lang="el-GR" dirty="0" err="1"/>
              <a:t>Διαδραστικά</a:t>
            </a:r>
            <a:r>
              <a:rPr lang="el-GR" dirty="0"/>
              <a:t> πολυμέσα και γραφικά, Προγραμματισμός διαδικτυακών εφαρμογών, Ανάπτυξη παιχνιδιών σοβαρού σκοπού, Προσομοίωση κίνησης και συμπεριφοράς ζώντων οργανισμών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/>
              <a:t>Συστήματα τηλεπικοινωνιών, Ασύρματα δίκτυα και </a:t>
            </a:r>
            <a:r>
              <a:rPr lang="el-GR" dirty="0" err="1"/>
              <a:t>ευρυζωνικές</a:t>
            </a:r>
            <a:r>
              <a:rPr lang="el-GR" dirty="0"/>
              <a:t> επικοινωνίες, Ηλεκτρομαγνητικές εφαρμογές και μετρήσεις ηλεκτρομαγνητικών πεδίων, Ασφάλεια δικτύων και πληροφοριακών συστημάτων</a:t>
            </a:r>
          </a:p>
        </p:txBody>
      </p:sp>
      <p:pic>
        <p:nvPicPr>
          <p:cNvPr id="21" name="Εικόνα 3">
            <a:extLst>
              <a:ext uri="{FF2B5EF4-FFF2-40B4-BE49-F238E27FC236}">
                <a16:creationId xmlns:a16="http://schemas.microsoft.com/office/drawing/2014/main" id="{7F6DF796-ABE8-F65D-04FC-F7DA9D34A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9" y="1681843"/>
            <a:ext cx="2329543" cy="1747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Εικόνα 3">
            <a:extLst>
              <a:ext uri="{FF2B5EF4-FFF2-40B4-BE49-F238E27FC236}">
                <a16:creationId xmlns:a16="http://schemas.microsoft.com/office/drawing/2014/main" id="{768A8E48-E7CB-DAFE-D1C9-FAF4A236F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8" y="3318970"/>
            <a:ext cx="2658623" cy="1245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Εικόνα 3">
            <a:extLst>
              <a:ext uri="{FF2B5EF4-FFF2-40B4-BE49-F238E27FC236}">
                <a16:creationId xmlns:a16="http://schemas.microsoft.com/office/drawing/2014/main" id="{C151DA5B-D1C4-069F-714F-1780FD552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8" y="5030619"/>
            <a:ext cx="2694775" cy="12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160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721</Words>
  <Application>Microsoft Office PowerPoint</Application>
  <PresentationFormat>Widescreen</PresentationFormat>
  <Paragraphs>119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Helvetica, Arial, sans-serif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Νικολαος Παπαδακης</dc:creator>
  <cp:lastModifiedBy>Miltos Grammatikakis</cp:lastModifiedBy>
  <cp:revision>22</cp:revision>
  <dcterms:created xsi:type="dcterms:W3CDTF">2023-03-30T07:25:47Z</dcterms:created>
  <dcterms:modified xsi:type="dcterms:W3CDTF">2023-10-24T11:03:21Z</dcterms:modified>
</cp:coreProperties>
</file>